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50" d="100"/>
          <a:sy n="50" d="100"/>
        </p:scale>
        <p:origin x="-9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D16CC1-03B6-4887-91C0-2EDE7FAF1718}" type="datetimeFigureOut">
              <a:rPr lang="hu-HU"/>
              <a:pPr>
                <a:defRPr/>
              </a:pPr>
              <a:t>2013.01.14.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CE0F0D-D646-4446-B4D2-82EBEB3DB1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9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548D7C-5C00-4D32-9A63-EF4F71C7C6D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8F6B78-47A2-4706-B4B1-3E96B972979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Csoportba foglalás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zabadkézi sokszög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Egyenes összekötő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1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D1AEA45-252E-408A-BAF9-C0187CFB2E80}" type="datetime1">
              <a:rPr lang="en-US"/>
              <a:pPr>
                <a:defRPr/>
              </a:pPr>
              <a:t>1/14/2013</a:t>
            </a:fld>
            <a:endParaRPr lang="en-US" sz="1600" dirty="0"/>
          </a:p>
        </p:txBody>
      </p:sp>
      <p:sp>
        <p:nvSpPr>
          <p:cNvPr id="12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 dirty="0"/>
          </a:p>
        </p:txBody>
      </p:sp>
      <p:sp>
        <p:nvSpPr>
          <p:cNvPr id="13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E8CE6B-A3D5-469F-883C-E3A77C497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93BEC5-02D4-4F0B-8D43-E84672A2FCF8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8A69201D-7020-4E52-9F03-FEDE82A4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8A993F-D057-48D5-92AE-EFF898C4A8A5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15B17185-8F92-48A9-992C-1762683A2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485559-B8AF-4A24-9D72-0962B89F751B}" type="datetime1">
              <a:rPr lang="en-US"/>
              <a:pPr>
                <a:defRPr/>
              </a:pPr>
              <a:t>1/14/2013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D36575FF-B57B-430B-A4B3-16A016F29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ávnyí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ávnyí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9D5526-FB30-4D5E-952B-5D7A60C09F7C}" type="datetime1">
              <a:rPr lang="en-US"/>
              <a:pPr>
                <a:defRPr/>
              </a:pPr>
              <a:t>1/14/2013</a:t>
            </a:fld>
            <a:endParaRPr lang="en-US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5F3B807A-EB09-43A2-A243-3751FD40B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87590-AEA5-457A-A6E3-C64B59B8188A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C18C92A0-2093-4F7E-9F6A-08F30605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BB421-735B-4412-B013-40AF87F4D99F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65D9F7F1-150C-4F6E-BD5F-30B7C7204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EDEE27-2FC1-4500-94FE-B6A9C2FD11DA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F80A5D3B-FF79-410E-A1C8-DF1D81F62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A0FFE-B32E-4828-896C-94075FE9029B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2BD15B71-B1AA-4128-9707-9499CA306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49DF05-13EE-46C8-A9C8-CAB0F6072960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ADCE5BA1-9BD1-4BD8-9C01-9D53F161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zabadkézi sokszög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erékszögű háromszög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ávnyí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ávnyí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1580DF-3603-4165-901B-88A59072BED7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FF6BA6-0A24-4A7C-A187-78F5AB65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3D733F-955F-4A2C-B595-01AD43D3632D}" type="datetime1">
              <a:rPr lang="en-US"/>
              <a:pPr>
                <a:defRPr/>
              </a:pPr>
              <a:t>1/14/2013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hu-HU"/>
              <a:t>6. előadás</a:t>
            </a:r>
            <a:endParaRPr lang="en-US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9038768-7625-42A2-8A8F-85A99010E767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ebdam.inria.fr/Alic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Adatbázisrendszerek elméleti alapjai</a:t>
            </a:r>
            <a:br>
              <a:rPr lang="hu-HU" dirty="0" smtClean="0"/>
            </a:br>
            <a:r>
              <a:rPr lang="hu-HU" dirty="0" smtClean="0"/>
              <a:t>5. előadás</a:t>
            </a:r>
            <a:endParaRPr lang="hu-HU" dirty="0"/>
          </a:p>
        </p:txBody>
      </p:sp>
      <p:sp>
        <p:nvSpPr>
          <p:cNvPr id="13315" name="Alcím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hu-HU" dirty="0" smtClean="0"/>
              <a:t>A 3-értékű logika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Az inflációs szemantika esetén nem kívánjuk meg a modell </a:t>
                </a:r>
                <a:r>
                  <a:rPr lang="hu-HU" dirty="0" err="1" smtClean="0"/>
                  <a:t>minimalitását</a:t>
                </a:r>
                <a:r>
                  <a:rPr lang="hu-HU" dirty="0" smtClean="0"/>
                  <a:t>, megelégszünk egy inflációs operátor legkisebb fixpontjával, s ezt a fixpontot definiáljuk szemantikaként.</a:t>
                </a:r>
              </a:p>
              <a:p>
                <a:pPr marL="109537" indent="0">
                  <a:buNone/>
                </a:pPr>
                <a:endParaRPr lang="hu-HU" dirty="0"/>
              </a:p>
              <a:p>
                <a:pPr marL="109537" indent="0">
                  <a:buNone/>
                </a:pPr>
                <a:r>
                  <a:rPr lang="hu-HU" dirty="0" smtClean="0"/>
                  <a:t>Ez a szemantika „</a:t>
                </a:r>
                <a:r>
                  <a:rPr lang="hu-HU" b="1" dirty="0" smtClean="0"/>
                  <a:t>hatásosabb</a:t>
                </a:r>
                <a:r>
                  <a:rPr lang="hu-HU" dirty="0" smtClean="0"/>
                  <a:t>”, mint a rétegezés. (~ Található olyan lekérdezés, amely kifejezhető az inflációs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i="1">
                            <a:latin typeface="Cambria Math"/>
                          </a:rPr>
                          <m:t>Datalog</m:t>
                        </m:r>
                      </m:e>
                      <m:sup>
                        <m:r>
                          <a:rPr lang="hu-HU">
                            <a:latin typeface="Cambria Math"/>
                            <a:ea typeface="Cambria Math"/>
                          </a:rPr>
                          <m:t>¬</m:t>
                        </m:r>
                      </m:sup>
                    </m:sSup>
                  </m:oMath>
                </a14:m>
                <a:r>
                  <a:rPr lang="hu-HU" dirty="0" err="1" smtClean="0"/>
                  <a:t>-ban</a:t>
                </a:r>
                <a:r>
                  <a:rPr lang="hu-HU" dirty="0" smtClean="0"/>
                  <a:t>, de nem fejezhető ki a rétegezettben.)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1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Bevezetés – inflációs szemantika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klasszikus </a:t>
            </a:r>
            <a:r>
              <a:rPr lang="hu-HU" i="1" dirty="0" smtClean="0"/>
              <a:t>2-értékű</a:t>
            </a:r>
            <a:r>
              <a:rPr lang="hu-HU" dirty="0" smtClean="0"/>
              <a:t> logikával leírható összefüggések esetén minden információról egyértelműen el kell tudnunk dönteni, hogy </a:t>
            </a:r>
            <a:r>
              <a:rPr lang="hu-HU" i="1" dirty="0" smtClean="0"/>
              <a:t>igaz</a:t>
            </a:r>
            <a:r>
              <a:rPr lang="hu-HU" dirty="0" smtClean="0"/>
              <a:t>-e vagy </a:t>
            </a:r>
            <a:r>
              <a:rPr lang="hu-HU" i="1" dirty="0" smtClean="0"/>
              <a:t>hamis</a:t>
            </a:r>
            <a:r>
              <a:rPr lang="hu-HU" dirty="0" smtClean="0"/>
              <a:t>.</a:t>
            </a:r>
          </a:p>
          <a:p>
            <a:r>
              <a:rPr lang="hu-HU" dirty="0" smtClean="0"/>
              <a:t>Ez sokszor nehéz, mert nem biztos hogy rendelkezünk biztos ismeretekkel. A </a:t>
            </a:r>
            <a:r>
              <a:rPr lang="hu-HU" i="1" dirty="0" smtClean="0"/>
              <a:t>bizonytalan információk</a:t>
            </a:r>
            <a:r>
              <a:rPr lang="hu-HU" dirty="0" smtClean="0"/>
              <a:t> kezelésére nem alkalmas a klasszikus </a:t>
            </a:r>
            <a:r>
              <a:rPr lang="hu-HU" dirty="0" err="1" smtClean="0"/>
              <a:t>Datalog</a:t>
            </a:r>
            <a:r>
              <a:rPr lang="hu-HU" dirty="0" smtClean="0"/>
              <a:t>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3-értékű logika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A bizonytalan információk kezelésének egy módja, hogy amely információk igaz vagy hamis volta nem dönthető el egyértelműen, </a:t>
                </a:r>
                <a:r>
                  <a:rPr lang="hu-HU" i="1" dirty="0"/>
                  <a:t>ismeretlennek</a:t>
                </a:r>
                <a:r>
                  <a:rPr lang="hu-HU" dirty="0"/>
                  <a:t> tekintjük</a:t>
                </a:r>
                <a:r>
                  <a:rPr lang="hu-HU" dirty="0" smtClean="0"/>
                  <a:t>. Ebben az esetben </a:t>
                </a:r>
                <a:r>
                  <a:rPr lang="hu-HU" b="1" dirty="0" smtClean="0"/>
                  <a:t>háromértékű logikáról</a:t>
                </a:r>
                <a:r>
                  <a:rPr lang="hu-HU" dirty="0" smtClean="0"/>
                  <a:t> beszélünk.</a:t>
                </a:r>
                <a:endParaRPr lang="hu-HU" dirty="0"/>
              </a:p>
              <a:p>
                <a:r>
                  <a:rPr lang="hu-HU" dirty="0" smtClean="0"/>
                  <a:t>A háromértékű logikában tehát három </a:t>
                </a:r>
                <a:r>
                  <a:rPr lang="hu-HU" i="1" dirty="0" smtClean="0"/>
                  <a:t>igazságértéket</a:t>
                </a:r>
                <a:r>
                  <a:rPr lang="hu-HU" dirty="0" smtClean="0"/>
                  <a:t> különböztetünk meg: igaz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hu-HU" dirty="0" smtClean="0"/>
                  <a:t>), hamis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hu-HU" dirty="0" smtClean="0"/>
                  <a:t>) és ismeretlen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1/2</m:t>
                    </m:r>
                  </m:oMath>
                </a14:m>
                <a:r>
                  <a:rPr lang="hu-HU" dirty="0" smtClean="0"/>
                  <a:t>).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2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3-értékű logika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 háromértékű logika esetében is beszélhetünk minimális modellről. Ebben a modellben minimális az igaz atomok és maximális atomok halmaza.</a:t>
                </a:r>
              </a:p>
              <a:p>
                <a:pPr marL="109537" indent="0">
                  <a:buNone/>
                </a:pPr>
                <a:r>
                  <a:rPr lang="hu-HU" i="1" dirty="0" smtClean="0"/>
                  <a:t>Atom</a:t>
                </a:r>
                <a:r>
                  <a:rPr lang="hu-HU" dirty="0" smtClean="0"/>
                  <a:t>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𝑡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alakú </a:t>
                </a:r>
                <a:r>
                  <a:rPr lang="hu-HU" i="1" dirty="0" smtClean="0"/>
                  <a:t>formula</a:t>
                </a:r>
                <a:r>
                  <a:rPr lang="hu-HU" dirty="0" smtClean="0"/>
                  <a:t>, ahol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hu-HU" dirty="0" smtClean="0"/>
                  <a:t>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hu-HU" dirty="0" smtClean="0"/>
                  <a:t> változós </a:t>
                </a:r>
                <a:r>
                  <a:rPr lang="hu-HU" i="1" dirty="0" smtClean="0"/>
                  <a:t>predikátumszimbólum</a:t>
                </a:r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hu-HU" dirty="0" smtClean="0"/>
                  <a:t>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hu-HU" dirty="0" smtClean="0"/>
                  <a:t> elemű </a:t>
                </a:r>
                <a:r>
                  <a:rPr lang="hu-HU" i="1" dirty="0" err="1" smtClean="0"/>
                  <a:t>termsorozat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r>
                  <a:rPr lang="hu-HU" dirty="0" smtClean="0"/>
                  <a:t>Ezt a minimális háromértékű modellt adja meg az adatbázishoz az úgynevezett </a:t>
                </a:r>
                <a:r>
                  <a:rPr lang="hu-HU" b="1" dirty="0" smtClean="0"/>
                  <a:t>megalapozott</a:t>
                </a:r>
                <a:r>
                  <a:rPr lang="hu-HU" dirty="0" smtClean="0"/>
                  <a:t> (</a:t>
                </a:r>
                <a:r>
                  <a:rPr lang="hu-HU" dirty="0" err="1" smtClean="0"/>
                  <a:t>well-founded</a:t>
                </a:r>
                <a:r>
                  <a:rPr lang="hu-HU" dirty="0" smtClean="0"/>
                  <a:t>) </a:t>
                </a:r>
                <a:r>
                  <a:rPr lang="hu-HU" b="1" dirty="0" smtClean="0"/>
                  <a:t>szemantika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3-értékű logika – megalapozott szemantika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Ez a szemantika is fixpont-keresésen alapul.</a:t>
                </a:r>
              </a:p>
              <a:p>
                <a:pPr marL="109537" indent="0">
                  <a:buNone/>
                </a:pPr>
                <a:endParaRPr lang="hu-HU" dirty="0" smtClean="0"/>
              </a:p>
              <a:p>
                <a:pPr marL="109537" indent="0">
                  <a:buNone/>
                </a:pPr>
                <a:r>
                  <a:rPr lang="hu-HU" dirty="0" smtClean="0"/>
                  <a:t>Legyen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hu-HU" dirty="0" smtClean="0"/>
                  <a:t> az igaz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hu-HU" dirty="0" smtClean="0"/>
                  <a:t> a hamis állítások halmaza. Egy </a:t>
                </a:r>
                <a:r>
                  <a:rPr lang="hu-HU" i="1" dirty="0" smtClean="0"/>
                  <a:t>interpretáció</a:t>
                </a:r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r>
                  <a:rPr lang="hu-HU" dirty="0" smtClean="0"/>
                  <a:t> párral adható meg. Legyen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 egy-egy operátor. Jelölje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err="1" smtClean="0"/>
                  <a:t>-ből</a:t>
                </a:r>
                <a:r>
                  <a:rPr lang="hu-HU" dirty="0" smtClean="0"/>
                  <a:t> származtatható igaz tényeket, míg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/>
                      </a:rPr>
                      <m:t>(</m:t>
                    </m:r>
                    <m:r>
                      <a:rPr lang="hu-HU" i="1">
                        <a:latin typeface="Cambria Math"/>
                      </a:rPr>
                      <m:t>𝑆</m:t>
                    </m:r>
                    <m:r>
                      <a:rPr lang="hu-HU" i="1">
                        <a:latin typeface="Cambria Math"/>
                      </a:rPr>
                      <m:t>)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a hamis tényeket. Az operátorok </a:t>
                </a:r>
                <a:r>
                  <a:rPr lang="hu-HU" i="1" dirty="0" smtClean="0"/>
                  <a:t>monotonok</a:t>
                </a:r>
                <a:r>
                  <a:rPr lang="hu-HU" dirty="0" smtClean="0"/>
                  <a:t>, így van fixpontjuk.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programhoz rendelt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:</m:t>
                    </m:r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</a:rPr>
                      <m:t>→</m:t>
                    </m:r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⟨"/>
                        <m:endChr m:val=""/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hu-HU" dirty="0" smtClean="0"/>
                  <a:t> operátor határértékét tekintjük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megalapozott modelljének, azaz ez a legkisebb fixpont.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074" b="-82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megalapozott szemantika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i="1" dirty="0" smtClean="0"/>
                  <a:t>Abiteboul</a:t>
                </a:r>
                <a:r>
                  <a:rPr lang="hu-HU" i="1" dirty="0"/>
                  <a:t>, Hull és </a:t>
                </a:r>
                <a:r>
                  <a:rPr lang="hu-HU" i="1" dirty="0" err="1"/>
                  <a:t>Vianu</a:t>
                </a:r>
                <a:r>
                  <a:rPr lang="hu-HU" dirty="0"/>
                  <a:t> </a:t>
                </a:r>
                <a:r>
                  <a:rPr lang="hu-HU" dirty="0" smtClean="0"/>
                  <a:t>meghatározott </a:t>
                </a:r>
                <a:r>
                  <a:rPr lang="hu-HU" dirty="0"/>
                  <a:t>egy hatékonyabb </a:t>
                </a:r>
                <a:r>
                  <a:rPr lang="hu-HU" dirty="0" smtClean="0"/>
                  <a:t>algoritmust </a:t>
                </a:r>
                <a:r>
                  <a:rPr lang="hu-HU" dirty="0"/>
                  <a:t>a megalapozott szemantika megállapítására</a:t>
                </a:r>
                <a:r>
                  <a:rPr lang="hu-HU" dirty="0" smtClean="0"/>
                  <a:t>.</a:t>
                </a:r>
              </a:p>
              <a:p>
                <a:pPr marL="109537" indent="0">
                  <a:buNone/>
                </a:pPr>
                <a:endParaRPr lang="hu-HU" dirty="0"/>
              </a:p>
              <a:p>
                <a:pPr marL="109537" indent="0">
                  <a:buNone/>
                </a:pPr>
                <a:r>
                  <a:rPr lang="hu-HU" dirty="0" smtClean="0"/>
                  <a:t>Az algoritmus során a programhoz kapcsolható hamis atomok halmazából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) indulunk ki, ez egy felső becslés az eredmény hamis tényeire.</a:t>
                </a:r>
              </a:p>
              <a:p>
                <a:pPr marL="109537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  <m:r>
                          <a:rPr lang="hu-HU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dirty="0" smtClean="0"/>
                  <a:t>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err="1" smtClean="0"/>
                  <a:t>-ből</a:t>
                </a:r>
                <a:r>
                  <a:rPr lang="hu-HU" dirty="0" smtClean="0"/>
                  <a:t> következtethető atomok halmaza.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  <m:r>
                          <a:rPr lang="hu-HU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hu-HU" dirty="0" err="1" smtClean="0"/>
                  <a:t>-ben</a:t>
                </a:r>
                <a:r>
                  <a:rPr lang="hu-HU" dirty="0" smtClean="0"/>
                  <a:t> lévő igaz atomok halmaza az eredmény igaz tényeire felső (alsó) becslés, ..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3-értékű logika – alternáló </a:t>
            </a:r>
            <a:r>
              <a:rPr lang="hu-HU" dirty="0" err="1" smtClean="0"/>
              <a:t>fixpontszámítás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.. </a:t>
                </a:r>
                <a:r>
                  <a:rPr lang="hu-HU" dirty="0"/>
                  <a:t>míg a </a:t>
                </a:r>
                <a:r>
                  <a:rPr lang="hu-HU" dirty="0" smtClean="0"/>
                  <a:t>hamis atomok halmaza az eredmény hamis tényeinek alsó (felső) becslése, ha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hu-HU" dirty="0" smtClean="0"/>
                  <a:t> páros (páratlan).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Látjuk, hogy a páros indexű elemek határértéke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dirty="0" smtClean="0"/>
                  <a:t>) az eredmény igaz tényeit tartalmazza, még a páratlan indexűek fixpontja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hu-HU" dirty="0" smtClean="0"/>
                  <a:t>) az eredmény hamis tényeit.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hu-HU" dirty="0" smtClean="0"/>
                  <a:t> uniója adja a program </a:t>
                </a:r>
                <a:r>
                  <a:rPr lang="hu-HU" i="1" dirty="0" smtClean="0"/>
                  <a:t>megalapozott szemantikáját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24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alternáló </a:t>
            </a:r>
            <a:r>
              <a:rPr lang="hu-HU" dirty="0" err="1"/>
              <a:t>fixpontszámítás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Annak célja, hogy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programra szemantikát adjunk az, hogy találjunk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</m:nary>
                  </m:oMath>
                </a14:m>
                <a:r>
                  <a:rPr lang="hu-HU" dirty="0" err="1" smtClean="0"/>
                  <a:t>-hez</a:t>
                </a:r>
                <a:r>
                  <a:rPr lang="hu-HU" dirty="0" smtClean="0"/>
                  <a:t> egy megfelelő 3-értékű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modellt.</a:t>
                </a:r>
              </a:p>
              <a:p>
                <a:r>
                  <a:rPr lang="hu-HU" dirty="0" smtClean="0"/>
                  <a:t>Mikor lesz megfelelő? Fontos cél, hogy megalkossunk valamilyen természetes </a:t>
                </a:r>
                <a:r>
                  <a:rPr lang="hu-HU" i="1" dirty="0" smtClean="0"/>
                  <a:t>érvelő folyamatot</a:t>
                </a:r>
                <a:r>
                  <a:rPr lang="hu-HU" dirty="0" smtClean="0"/>
                  <a:t>, amellyel szemben az elsődleges elvárás, hogy </a:t>
                </a:r>
                <a:r>
                  <a:rPr lang="hu-HU" i="1" dirty="0" smtClean="0"/>
                  <a:t>konzisztens</a:t>
                </a:r>
                <a:r>
                  <a:rPr lang="hu-HU" dirty="0" smtClean="0"/>
                  <a:t> legyen.</a:t>
                </a:r>
              </a:p>
              <a:p>
                <a:r>
                  <a:rPr lang="hu-HU" dirty="0" smtClean="0"/>
                  <a:t>Példának okáért nem fogadhatunk el egy tényt egyszerre igazként és hamisként.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930" r="-21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3-értékű logika - szemantika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Ennek rögzítve kell lennie a 3-értékű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modell </a:t>
                </a:r>
                <a:r>
                  <a:rPr lang="hu-HU" i="1" dirty="0" smtClean="0"/>
                  <a:t>megfelelősség-fogalmában</a:t>
                </a:r>
                <a:r>
                  <a:rPr lang="hu-HU" dirty="0" smtClean="0"/>
                  <a:t> és két intuitív </a:t>
                </a:r>
                <a:r>
                  <a:rPr lang="hu-HU" i="1" dirty="0" smtClean="0"/>
                  <a:t>szempontja</a:t>
                </a:r>
                <a:r>
                  <a:rPr lang="hu-HU" dirty="0" smtClean="0"/>
                  <a:t> van:</a:t>
                </a:r>
              </a:p>
              <a:p>
                <a:pPr lvl="1" indent="-255600">
                  <a:buFont typeface="Wingdings" pitchFamily="2" charset="2"/>
                  <a:buChar char="Ø"/>
                </a:pPr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pozitív tényei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err="1" smtClean="0"/>
                  <a:t>-ből</a:t>
                </a:r>
                <a:r>
                  <a:rPr lang="hu-HU" dirty="0" smtClean="0"/>
                  <a:t> következnek, feltételezve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negatív tényeit és</a:t>
                </a:r>
              </a:p>
              <a:p>
                <a:pPr lvl="1" indent="-255600">
                  <a:buFont typeface="Wingdings" pitchFamily="2" charset="2"/>
                  <a:buChar char="Ø"/>
                </a:pPr>
                <a:r>
                  <a:rPr lang="hu-HU" dirty="0" smtClean="0"/>
                  <a:t>minden negatív tény, amely kikövetkeztethető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err="1" smtClean="0"/>
                  <a:t>-ből</a:t>
                </a:r>
                <a:r>
                  <a:rPr lang="hu-HU" dirty="0" smtClean="0"/>
                  <a:t>, már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err="1" smtClean="0"/>
                  <a:t>-ben</a:t>
                </a:r>
                <a:r>
                  <a:rPr lang="hu-HU" dirty="0" smtClean="0"/>
                  <a:t> kell hogy legyen.</a:t>
                </a:r>
              </a:p>
              <a:p>
                <a:r>
                  <a:rPr lang="hu-HU" dirty="0" smtClean="0"/>
                  <a:t>A 3-értékű modell, amely kielégíti a fentieket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b="1" dirty="0" smtClean="0"/>
                  <a:t>3-értékű modelljének</a:t>
                </a:r>
                <a:r>
                  <a:rPr lang="hu-HU" dirty="0" smtClean="0"/>
                  <a:t> nevezzük.</a:t>
                </a:r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22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3-értékű </a:t>
            </a:r>
            <a:r>
              <a:rPr lang="hu-HU" dirty="0" smtClean="0"/>
              <a:t>logika - szemantika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Tekintsünk egy játékot, melyben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𝑎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𝑏</m:t>
                    </m:r>
                    <m:r>
                      <a:rPr lang="hu-HU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hu-HU" dirty="0" smtClean="0"/>
                  <a:t> állapotok szerepelnek. A játékot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szereplő játszhatja, akik felváltva léphetnek ugyanazzal a bábuval. A lehetséges lépéseket egy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hu-HU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párban jelöljük, </a:t>
                </a:r>
                <a:r>
                  <a:rPr lang="hu-HU" dirty="0" smtClean="0"/>
                  <a:t>amely </a:t>
                </a:r>
                <a:r>
                  <a:rPr lang="hu-HU" dirty="0"/>
                  <a:t>azt jelenti, hogy a játékos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hu-HU" dirty="0"/>
                  <a:t> állapotból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hu-HU" dirty="0"/>
                  <a:t> állapotba tud lépni egy lépéssel. A játékos veszít, ha olyan állapotba kerül, ahonnan nem tud már tovább </a:t>
                </a:r>
                <a:r>
                  <a:rPr lang="hu-HU" dirty="0" smtClean="0"/>
                  <a:t>lépni.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A </a:t>
                </a:r>
                <a:r>
                  <a:rPr lang="hu-HU" dirty="0"/>
                  <a:t>cél, hogy kiszámítsuk a nyerő állapotok sorozatát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2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3-értékű </a:t>
            </a:r>
            <a:r>
              <a:rPr lang="hu-HU" dirty="0" smtClean="0"/>
              <a:t>logika – példa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Szakértői rendszerekben</a:t>
            </a:r>
          </a:p>
          <a:p>
            <a:r>
              <a:rPr lang="hu-HU" dirty="0" smtClean="0"/>
              <a:t>Rákövetkezési operátor 2-értékű esetben</a:t>
            </a:r>
          </a:p>
          <a:p>
            <a:r>
              <a:rPr lang="hu-HU" dirty="0" smtClean="0"/>
              <a:t>Rákövetkezési operátor 3-értékű esetben</a:t>
            </a:r>
          </a:p>
          <a:p>
            <a:r>
              <a:rPr lang="hu-HU" dirty="0" smtClean="0"/>
              <a:t>Stabil modell</a:t>
            </a:r>
          </a:p>
          <a:p>
            <a:r>
              <a:rPr lang="hu-HU" dirty="0" smtClean="0"/>
              <a:t>Megalapozott modell</a:t>
            </a:r>
          </a:p>
        </p:txBody>
      </p:sp>
      <p:sp>
        <p:nvSpPr>
          <p:cNvPr id="14339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5</a:t>
            </a:r>
            <a:r>
              <a:rPr lang="hu-HU" dirty="0" smtClean="0"/>
              <a:t>. </a:t>
            </a:r>
            <a:r>
              <a:rPr lang="hu-HU" dirty="0"/>
              <a:t>előadás</a:t>
            </a:r>
            <a:endParaRPr lang="en-US" dirty="0"/>
          </a:p>
        </p:txBody>
      </p:sp>
      <p:sp>
        <p:nvSpPr>
          <p:cNvPr id="1434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FA220E-5656-4130-872E-281D8F5C22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3-értékű logika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Nyerő állapot az a hely, ahonnan a másik játékos nem tud tovább lépni. A nyerő állapotokat jelölje az egyváltozós </a:t>
                </a:r>
                <a:r>
                  <a:rPr lang="hu-HU" i="1" dirty="0" smtClean="0"/>
                  <a:t>nyerő</a:t>
                </a:r>
                <a:r>
                  <a:rPr lang="hu-HU" dirty="0" smtClean="0"/>
                  <a:t> predikátum.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Vegyünk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hu-HU" dirty="0" smtClean="0"/>
                  <a:t> inputot, mely a következő lépéseket tartalmazza: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𝐾</m:t>
                      </m:r>
                      <m:r>
                        <a:rPr lang="hu-HU" b="0" i="1" smtClean="0">
                          <a:latin typeface="Cambria Math"/>
                        </a:rPr>
                        <m:t>={</m:t>
                      </m:r>
                      <m:d>
                        <m:dPr>
                          <m:begChr m:val="⟨"/>
                          <m:endChr m:val="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hu-HU" i="1">
                          <a:latin typeface="Cambria Math"/>
                        </a:rPr>
                        <m:t>,</m:t>
                      </m:r>
                      <m:d>
                        <m:dPr>
                          <m:begChr m:val="⟨"/>
                          <m:endChr m:val="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hu-HU" i="1">
                          <a:latin typeface="Cambria Math"/>
                        </a:rPr>
                        <m:t>,</m:t>
                      </m:r>
                      <m:d>
                        <m:dPr>
                          <m:begChr m:val="⟨"/>
                          <m:endChr m:val="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hu-HU" i="1">
                          <a:latin typeface="Cambria Math"/>
                        </a:rPr>
                        <m:t>,</m:t>
                      </m:r>
                      <m:d>
                        <m:dPr>
                          <m:begChr m:val="⟨"/>
                          <m:endChr m:val="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hu-HU" i="1">
                          <a:latin typeface="Cambria Math"/>
                        </a:rPr>
                        <m:t>,</m:t>
                      </m:r>
                      <m:d>
                        <m:dPr>
                          <m:begChr m:val="⟨"/>
                          <m:endChr m:val="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hu-HU" i="1">
                          <a:latin typeface="Cambria Math"/>
                        </a:rPr>
                        <m:t>,</m:t>
                      </m:r>
                      <m:d>
                        <m:dPr>
                          <m:begChr m:val="⟨"/>
                          <m:endChr m:val=""/>
                          <m:ctrlPr>
                            <a:rPr lang="hu-HU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hu-HU" i="1"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:r>
                  <a:rPr lang="hu-HU" dirty="0" smtClean="0"/>
                  <a:t>Grafikusan az alábbi módon szemléltethetjük: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5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02" y="4941168"/>
            <a:ext cx="5009978" cy="15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Mint látható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hu-HU" dirty="0"/>
                  <a:t> állapotokból vannak nyerő </a:t>
                </a:r>
                <a:r>
                  <a:rPr lang="hu-HU" dirty="0" smtClean="0"/>
                  <a:t>stratégiák.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hu-HU" dirty="0"/>
                  <a:t> állapotokból nincs nyerő </a:t>
                </a:r>
                <a:r>
                  <a:rPr lang="hu-HU" dirty="0" smtClean="0"/>
                  <a:t>stratégia.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Egy </a:t>
                </a:r>
                <a:r>
                  <a:rPr lang="hu-HU" dirty="0"/>
                  <a:t>adott játékos megakadályozhatja a másikat a nyerésben, ha belekényszeríti őt lépések egy olyan sorozatába, amely nem terminál.</a:t>
                </a:r>
              </a:p>
              <a:p>
                <a:pPr marL="109537" indent="0">
                  <a:buNone/>
                </a:pPr>
                <a:r>
                  <a:rPr lang="hu-HU" dirty="0"/>
                  <a:t>Tekintsük a következő nyerési lehetőséget megfogalmazó programot </a:t>
                </a:r>
                <a:r>
                  <a:rPr lang="hu-HU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𝑤𝑖𝑛</m:t>
                        </m:r>
                      </m:sub>
                    </m:sSub>
                  </m:oMath>
                </a14:m>
                <a:r>
                  <a:rPr lang="hu-HU" dirty="0" smtClean="0"/>
                  <a:t>):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𝑠𝑡𝑒𝑝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22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hu-HU" dirty="0"/>
                  <a:t> nyerő állapot, ha van legalább egy olyan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hu-HU" dirty="0"/>
                  <a:t> állapot, amelybe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hu-HU" dirty="0"/>
                  <a:t>-ből egy lépéssel eljuthatunk, úgy, hogy az ellenkező játékos veszít.</a:t>
                </a:r>
              </a:p>
              <a:p>
                <a:pPr marL="109537" indent="0">
                  <a:buNone/>
                </a:pPr>
                <a:r>
                  <a:rPr lang="hu-HU" dirty="0"/>
                  <a:t>Állítsunk elő egy 3-értékű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modellt, melyben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hu-HU" dirty="0"/>
                  <a:t>-beli lépések megtalálhatók. Ez tulajdonképpen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𝑤𝑖𝑛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egy jól megalapozott modellje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inputtal</a:t>
                </a:r>
                <a:r>
                  <a:rPr lang="hu-HU" dirty="0"/>
                  <a:t>.</a:t>
                </a:r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21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A nyerő predikátum által adott kijelentések értékei:</a:t>
                </a:r>
              </a:p>
              <a:p>
                <a:pPr marL="109537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hu-HU" dirty="0" smtClean="0"/>
                  <a:t> - igaz: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𝑤𝑖𝑛𝑛𝑒𝑟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𝑑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𝑤𝑖𝑛𝑛𝑒𝑟</m:t>
                    </m:r>
                    <m:d>
                      <m:d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:pPr marL="109537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hu-HU" dirty="0" smtClean="0"/>
                  <a:t> - hamis: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𝑤𝑖𝑛𝑛𝑒𝑟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𝑒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𝑤𝑖𝑛𝑛𝑒𝑟</m:t>
                    </m:r>
                    <m:d>
                      <m:d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:pPr marL="109537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hu-HU" dirty="0" smtClean="0"/>
                  <a:t> - ismeretlen: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𝑤𝑖𝑛𝑛𝑒𝑟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𝑤𝑖𝑛𝑛𝑒𝑟</m:t>
                    </m:r>
                    <m:r>
                      <a:rPr lang="hu-HU" b="0" i="1" dirty="0" smtClean="0">
                        <a:latin typeface="Cambria Math"/>
                      </a:rPr>
                      <m:t>(</m:t>
                    </m:r>
                    <m:r>
                      <a:rPr lang="hu-HU" b="0" i="1" dirty="0" smtClean="0">
                        <a:latin typeface="Cambria Math"/>
                      </a:rPr>
                      <m:t>𝑏</m:t>
                    </m:r>
                    <m:r>
                      <a:rPr lang="hu-HU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𝑤𝑖𝑛𝑛𝑒𝑟</m:t>
                    </m:r>
                    <m:r>
                      <a:rPr lang="hu-HU" b="0" i="1" dirty="0" smtClean="0">
                        <a:latin typeface="Cambria Math"/>
                      </a:rPr>
                      <m:t>(</m:t>
                    </m:r>
                    <m:r>
                      <a:rPr lang="hu-HU" b="0" i="1" dirty="0" smtClean="0">
                        <a:latin typeface="Cambria Math"/>
                      </a:rPr>
                      <m:t>𝑐</m:t>
                    </m:r>
                    <m:r>
                      <a:rPr lang="hu-HU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hu-HU" dirty="0" smtClean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9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A fent említett alternáló fixpont-számítás alapján:</a:t>
                </a:r>
              </a:p>
              <a:p>
                <a:pPr marL="109537" indent="0">
                  <a:buNone/>
                </a:pPr>
                <a:r>
                  <a:rPr lang="hu-HU" dirty="0"/>
                  <a:t>Tegyük fel, hogy a lépés-re vonatkozó összes atom hamis </a:t>
                </a:r>
                <a:r>
                  <a:rPr lang="hu-HU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 smtClean="0"/>
                  <a:t>). </a:t>
                </a:r>
                <a:r>
                  <a:rPr lang="hu-HU" dirty="0"/>
                  <a:t>Minden további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𝑖</m:t>
                    </m:r>
                    <m:r>
                      <a:rPr lang="hu-HU" b="0" i="1" dirty="0" smtClean="0">
                        <a:latin typeface="Cambria Math"/>
                      </a:rPr>
                      <m:t>≥</m:t>
                    </m:r>
                    <m:r>
                      <a:rPr lang="hu-HU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hu-HU" dirty="0"/>
                  <a:t>) esetén az összes ilyen atom igaz és beletartozik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err="1" smtClean="0"/>
                  <a:t>-be</a:t>
                </a:r>
                <a:r>
                  <a:rPr lang="hu-HU" dirty="0"/>
                  <a:t>, ezért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 err="1" smtClean="0"/>
                  <a:t>-nek</a:t>
                </a:r>
                <a:r>
                  <a:rPr lang="hu-HU" dirty="0" smtClean="0"/>
                  <a:t> </a:t>
                </a:r>
                <a:r>
                  <a:rPr lang="hu-HU" dirty="0"/>
                  <a:t>csak a nyerő predikátumra vonatkozó elemeit soroljuk fel.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={</m:t>
                      </m:r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,  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={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b="-47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1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hu-HU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marL="109537" indent="0">
                  <a:buNone/>
                </a:pPr>
                <a:r>
                  <a:rPr lang="hu-HU" dirty="0" smtClean="0"/>
                  <a:t>Innen a megalapozott szemantika nyerőre vonatkozó része: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𝐼</m:t>
                      </m:r>
                      <m:r>
                        <a:rPr lang="hu-HU" b="0" i="1" smtClean="0">
                          <a:latin typeface="Cambria Math"/>
                        </a:rPr>
                        <m:t>={</m:t>
                      </m:r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  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Vegyünk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Datalog</a:t>
                </a:r>
                <a:r>
                  <a:rPr lang="hu-HU" dirty="0" smtClean="0"/>
                  <a:t> programot.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program </a:t>
                </a:r>
                <a:r>
                  <a:rPr lang="hu-HU" b="1" dirty="0" smtClean="0"/>
                  <a:t>sémáján</a:t>
                </a:r>
                <a:r>
                  <a:rPr lang="hu-HU" dirty="0" smtClean="0"/>
                  <a:t> azt az adatbázis sémát értjük, amely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programban található összes </a:t>
                </a:r>
                <a:r>
                  <a:rPr lang="hu-HU" i="1" dirty="0" smtClean="0"/>
                  <a:t>relációt</a:t>
                </a:r>
                <a:r>
                  <a:rPr lang="hu-HU" dirty="0" smtClean="0"/>
                  <a:t> tartalmazza.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program sémája feletti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3-értékű </a:t>
                </a:r>
                <a:r>
                  <a:rPr lang="hu-HU" b="1" dirty="0" smtClean="0"/>
                  <a:t>példány</a:t>
                </a:r>
                <a:r>
                  <a:rPr lang="hu-HU" dirty="0" smtClean="0"/>
                  <a:t>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𝐵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(az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program egy modellje) teljes leképezése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{0,1,1/2}</m:t>
                    </m:r>
                  </m:oMath>
                </a14:m>
                <a:r>
                  <a:rPr lang="hu-HU" dirty="0" smtClean="0"/>
                  <a:t> halmazra.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22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</a:t>
            </a:r>
            <a:r>
              <a:rPr lang="hu-HU" dirty="0" smtClean="0"/>
              <a:t>logika – jól-megalapozott szemantika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hu-HU" dirty="0" err="1" smtClean="0"/>
                  <a:t>-el</a:t>
                </a:r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hu-HU" dirty="0" err="1" smtClean="0"/>
                  <a:t>-el</a:t>
                </a:r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hu-HU" dirty="0" err="1" smtClean="0"/>
                  <a:t>-val</a:t>
                </a:r>
                <a:r>
                  <a:rPr lang="hu-HU" dirty="0" smtClean="0"/>
                  <a:t> jelöljük atomok azon csoportjait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𝐵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err="1" smtClean="0"/>
                  <a:t>-ben</a:t>
                </a:r>
                <a:r>
                  <a:rPr lang="hu-HU" dirty="0" smtClean="0"/>
                  <a:t>, melyek igazságértéke megegyezik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1/2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u-HU" dirty="0" smtClean="0"/>
                  <a:t>).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Egy </a:t>
                </a:r>
                <a:r>
                  <a:rPr lang="hu-HU" i="1" dirty="0" smtClean="0"/>
                  <a:t>természetes rendezés</a:t>
                </a:r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hu-HU" dirty="0" smtClean="0"/>
                  <a:t>) található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program </a:t>
                </a:r>
                <a:r>
                  <a:rPr lang="hu-HU" dirty="0" err="1" smtClean="0"/>
                  <a:t>semája</a:t>
                </a:r>
                <a:r>
                  <a:rPr lang="hu-HU" dirty="0" smtClean="0"/>
                  <a:t> feletti 3-értékű példányok között, amelynek definíciója:</a:t>
                </a:r>
              </a:p>
              <a:p>
                <a:pPr marL="109537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</a:rPr>
                      <m:t>&lt;</m:t>
                    </m:r>
                    <m:r>
                      <a:rPr lang="hu-HU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hu-HU" dirty="0" smtClean="0"/>
                  <a:t>, ha minden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𝐴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esetén: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≤</m:t>
                    </m:r>
                    <m:r>
                      <a:rPr lang="hu-HU" b="0" i="1" smtClean="0">
                        <a:latin typeface="Cambria Math"/>
                      </a:rPr>
                      <m:t>𝐽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𝐴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jól-megalapozott szemantika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A 3-értékű példányokat alkalmanként </a:t>
                </a:r>
                <a:r>
                  <a:rPr lang="hu-HU" i="1" dirty="0" smtClean="0"/>
                  <a:t>ábrázolhatjuk</a:t>
                </a:r>
                <a:r>
                  <a:rPr lang="hu-HU" dirty="0" smtClean="0"/>
                  <a:t> a pozitív és negatív tények felsorolásával. Például 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3-értékű példányt, ahol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=1/2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hu-HU" dirty="0" smtClean="0"/>
                  <a:t>, felírhatjuk a következő alakban is: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</a:rPr>
                      <m:t>={¬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6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jól-megalapozott szemantika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7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Egy 3-értékű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példány tényeinek </a:t>
                </a:r>
                <a:r>
                  <a:rPr lang="hu-HU" i="1" dirty="0" err="1" smtClean="0"/>
                  <a:t>Boolean-kombinációjának</a:t>
                </a:r>
                <a:r>
                  <a:rPr lang="hu-HU" dirty="0" smtClean="0"/>
                  <a:t> igazságértékei: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∧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/>
                          <a:ea typeface="Cambria Math"/>
                        </a:rPr>
                        <m:t>min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⁡{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∨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/>
                          <a:ea typeface="Cambria Math"/>
                        </a:rPr>
                        <m:t>max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⁡{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¬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=1−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 algn="ctr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𝑃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hu-HU" dirty="0" smtClean="0"/>
                  <a:t>, ha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≤</m:t>
                    </m:r>
                    <m:r>
                      <a:rPr lang="hu-HU" b="0" i="1" smtClean="0">
                        <a:latin typeface="Cambria Math"/>
                      </a:rPr>
                      <m:t>𝐼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u-HU" dirty="0" smtClean="0"/>
                  <a:t> egyébként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(¬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jól-megalapozott szemantika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3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b="1" dirty="0" err="1" smtClean="0"/>
                  <a:t>literál</a:t>
                </a:r>
                <a:r>
                  <a:rPr lang="hu-HU" dirty="0" smtClean="0"/>
                  <a:t>, ahol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hu-HU" dirty="0" smtClean="0"/>
                  <a:t> közönséges </a:t>
                </a:r>
                <a:r>
                  <a:rPr lang="hu-HU" i="1" dirty="0" smtClean="0"/>
                  <a:t>predikátum</a:t>
                </a:r>
                <a:r>
                  <a:rPr lang="hu-HU" dirty="0" smtClean="0"/>
                  <a:t>,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dirty="0" smtClean="0"/>
                  <a:t> mindegyike </a:t>
                </a:r>
                <a:r>
                  <a:rPr lang="hu-HU" i="1" dirty="0" smtClean="0"/>
                  <a:t>változó</a:t>
                </a:r>
                <a:r>
                  <a:rPr lang="hu-HU" dirty="0" smtClean="0"/>
                  <a:t> vagy </a:t>
                </a:r>
                <a:r>
                  <a:rPr lang="hu-HU" i="1" dirty="0" smtClean="0"/>
                  <a:t>konstans</a:t>
                </a:r>
                <a:r>
                  <a:rPr lang="hu-HU" dirty="0" smtClean="0"/>
                  <a:t>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Ha </a:t>
                </a:r>
                <a:r>
                  <a:rPr lang="hu-HU" dirty="0" err="1" smtClean="0"/>
                  <a:t>literálban</a:t>
                </a:r>
                <a:r>
                  <a:rPr lang="hu-HU" dirty="0" smtClean="0"/>
                  <a:t> csak konstans szerepel, akkor </a:t>
                </a:r>
                <a:r>
                  <a:rPr lang="hu-HU" b="1" dirty="0" err="1" smtClean="0"/>
                  <a:t>alapliterálnak</a:t>
                </a:r>
                <a:r>
                  <a:rPr lang="hu-HU" dirty="0" smtClean="0"/>
                  <a:t> nevezzük.</a:t>
                </a:r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 - fogalmak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Tekintsük az előző példában bemutatott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𝑤𝑖𝑛</m:t>
                        </m:r>
                      </m:sub>
                    </m:sSub>
                  </m:oMath>
                </a14:m>
                <a:r>
                  <a:rPr lang="hu-HU" dirty="0" smtClean="0"/>
                  <a:t> programot,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hu-HU" dirty="0" smtClean="0"/>
                  <a:t> inputot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smtClean="0"/>
                  <a:t> outputot.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𝑠𝑡𝑒𝑝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𝑤𝑖𝑛𝑛𝑒𝑟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𝑠𝑡𝑒𝑝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𝑤𝑖𝑛𝑛𝑒𝑟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:endParaRPr lang="hu-HU" dirty="0" smtClean="0"/>
              </a:p>
              <a:p>
                <a:pPr marL="109537" indent="0">
                  <a:buNone/>
                </a:pPr>
                <a:r>
                  <a:rPr lang="hu-HU" dirty="0" smtClean="0"/>
                  <a:t>Az első igaz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 err="1" smtClean="0"/>
                  <a:t>-re</a:t>
                </a:r>
                <a:r>
                  <a:rPr lang="hu-HU" dirty="0" smtClean="0"/>
                  <a:t>, hiszen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𝑤𝑖𝑛𝑛𝑒𝑟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hu-HU" b="0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/>
                          </a:rPr>
                          <m:t>𝑠𝑡𝑒𝑝</m:t>
                        </m:r>
                        <m:d>
                          <m:dPr>
                            <m:ctrlPr>
                              <a:rPr lang="hu-HU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dirty="0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hu-HU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hu-HU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hu-HU" b="0" dirty="0" smtClean="0"/>
                  <a:t> </a:t>
                </a:r>
                <a14:m>
                  <m:oMath xmlns:m="http://schemas.openxmlformats.org/officeDocument/2006/math">
                    <m:r>
                      <a:rPr lang="hu-HU" b="0" i="1" dirty="0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/>
                          </a:rPr>
                          <m:t>𝑤𝑖𝑛𝑛𝑒𝑟</m:t>
                        </m:r>
                        <m:d>
                          <m:dPr>
                            <m:ctrlPr>
                              <a:rPr lang="hu-HU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hu-HU" b="0" i="1" dirty="0" smtClean="0">
                        <a:latin typeface="Cambria Math"/>
                      </a:rPr>
                      <m:t>=1/2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Ekkor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𝑠𝑡𝑒𝑝</m:t>
                            </m:r>
                            <m:d>
                              <m:d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hu-H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¬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𝑤𝑖𝑛𝑛𝑒𝑟</m:t>
                            </m:r>
                            <m:d>
                              <m:d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hu-HU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</a:rPr>
                      <m:t>1/2</m:t>
                    </m:r>
                    <m:r>
                      <a:rPr lang="hu-HU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hu-HU" dirty="0" smtClean="0"/>
                  <a:t>, azaz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𝑤𝑖𝑛𝑛𝑒𝑟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≥</m:t>
                    </m:r>
                    <m:r>
                      <a:rPr lang="hu-HU" b="0" i="1" smtClean="0">
                        <a:latin typeface="Cambria Math"/>
                      </a:rPr>
                      <m:t>𝑠𝑡𝑒𝑝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𝑎</m:t>
                        </m:r>
                        <m:r>
                          <a:rPr lang="hu-HU" b="0" i="1" smtClean="0">
                            <a:latin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𝑤𝑖𝑛𝑛𝑒𝑟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21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3-értékű </a:t>
            </a:r>
            <a:r>
              <a:rPr lang="hu-HU" dirty="0" smtClean="0"/>
              <a:t>logika - példa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16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A második is igaz, mert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hu-HU" i="1">
                            <a:latin typeface="Cambria Math"/>
                            <a:ea typeface="Cambria Math"/>
                          </a:rPr>
                          <m:t>𝑤𝑖𝑛𝑛𝑒𝑟</m:t>
                        </m:r>
                        <m:d>
                          <m:dPr>
                            <m:ctrlPr>
                              <a:rPr lang="hu-HU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hu-HU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1/2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/>
                          </a:rPr>
                          <m:t>𝑠𝑡𝑒𝑝</m:t>
                        </m:r>
                        <m:d>
                          <m:dPr>
                            <m:ctrlPr>
                              <a:rPr lang="hu-HU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 dirty="0">
                                <a:latin typeface="Cambria Math"/>
                              </a:rPr>
                              <m:t>𝑎</m:t>
                            </m:r>
                            <m:r>
                              <a:rPr lang="hu-HU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hu-HU" i="1" dirty="0">
                        <a:latin typeface="Cambria Math"/>
                      </a:rPr>
                      <m:t>=1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/>
                          </a:rPr>
                          <m:t>𝑤𝑖𝑛𝑛𝑒𝑟</m:t>
                        </m:r>
                        <m:d>
                          <m:dPr>
                            <m:ctrlPr>
                              <a:rPr lang="hu-HU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 dirty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hu-HU" i="1" dirty="0">
                        <a:latin typeface="Cambria Math"/>
                      </a:rPr>
                      <m:t>=1/2</m:t>
                    </m:r>
                  </m:oMath>
                </a14:m>
                <a:r>
                  <a:rPr lang="hu-HU" dirty="0"/>
                  <a:t>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Ekkor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𝑠𝑡𝑒𝑝</m:t>
                            </m:r>
                            <m:d>
                              <m:d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hu-HU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¬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𝑤𝑖𝑛𝑛𝑒𝑟</m:t>
                            </m:r>
                            <m:d>
                              <m:d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hu-HU" b="0" i="1" smtClean="0">
                        <a:latin typeface="Cambria Math"/>
                        <a:ea typeface="Cambria Math"/>
                      </a:rPr>
                      <m:t>=1/2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/>
                      </a:rPr>
                      <m:t>1/2</m:t>
                    </m:r>
                    <m:r>
                      <a:rPr lang="hu-HU" b="0" i="1" smtClean="0">
                        <a:latin typeface="Cambria Math"/>
                      </a:rPr>
                      <m:t>≥1/2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Figyeljük meg, hogy: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𝑤𝑖𝑛𝑛𝑒𝑟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∨¬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𝑠𝑡𝑒𝑝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∧¬</m:t>
                              </m:r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𝑤𝑖𝑛𝑛𝑒𝑟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=1/2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86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Habár </a:t>
                </a:r>
                <a:r>
                  <a:rPr lang="hu-HU" dirty="0"/>
                  <a:t>a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</a:t>
                </a:r>
                <a:r>
                  <a:rPr lang="hu-HU" dirty="0"/>
                  <a:t>programok nem tartalmaznak negációt, most már képesek kikövetkeztetni igaz, ismeretlen és hamis </a:t>
                </a:r>
                <a:r>
                  <a:rPr lang="hu-HU" dirty="0" smtClean="0"/>
                  <a:t>tényeket.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A </a:t>
                </a:r>
                <a:r>
                  <a:rPr lang="hu-HU" dirty="0"/>
                  <a:t>3-értékű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</a:t>
                </a:r>
                <a:r>
                  <a:rPr lang="hu-HU" dirty="0"/>
                  <a:t>program </a:t>
                </a:r>
                <a:r>
                  <a:rPr lang="hu-HU" i="1" dirty="0"/>
                  <a:t>szintaxisa</a:t>
                </a:r>
                <a:r>
                  <a:rPr lang="hu-HU" dirty="0"/>
                  <a:t> megegyezik a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</a:t>
                </a:r>
                <a:r>
                  <a:rPr lang="hu-HU" dirty="0"/>
                  <a:t>szintaxisával, kivéve, hogy az igazságértékek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hu-HU" dirty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1/2</m:t>
                    </m:r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hu-HU" dirty="0"/>
                  <a:t>) megjelenhetnek </a:t>
                </a:r>
                <a:r>
                  <a:rPr lang="hu-HU" dirty="0" err="1"/>
                  <a:t>literálként</a:t>
                </a:r>
                <a:r>
                  <a:rPr lang="hu-HU" dirty="0"/>
                  <a:t> szabályok törzsében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4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</a:t>
            </a:r>
            <a:r>
              <a:rPr lang="hu-HU" dirty="0" smtClean="0"/>
              <a:t>logika – minimális modell </a:t>
            </a:r>
            <a:r>
              <a:rPr lang="hu-HU" dirty="0" err="1" smtClean="0"/>
              <a:t>Datalog-hoz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32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</m:d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</m:t>
                    </m:r>
                  </m:oMath>
                </a14:m>
                <a:endParaRPr lang="hu-HU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u-HU" dirty="0" smtClean="0"/>
                  <a:t>, ha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és olyan helyettesítése, hogy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𝐴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/>
                        <a:ea typeface="Cambria Math"/>
                      </a:rPr>
                      <m:t>body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𝑏𝑜𝑑𝑦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=1</m:t>
                    </m:r>
                  </m:oMath>
                </a14:m>
                <a:endParaRPr lang="hu-HU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u-HU" dirty="0" smtClean="0"/>
                  <a:t>, ha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és minden olyan helyettesítésre, hogy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𝐴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𝑏𝑜𝑑𝑦</m:t>
                    </m:r>
                  </m:oMath>
                </a14:m>
                <a:r>
                  <a:rPr lang="hu-HU" dirty="0" smtClean="0"/>
                  <a:t> esetén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𝑏𝑜𝑑𝑦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=0</m:t>
                    </m:r>
                  </m:oMath>
                </a14:m>
                <a:endParaRPr lang="hu-HU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1/2</m:t>
                    </m:r>
                  </m:oMath>
                </a14:m>
                <a:r>
                  <a:rPr lang="hu-HU" dirty="0" smtClean="0"/>
                  <a:t> egyébként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minimális modell </a:t>
            </a:r>
            <a:r>
              <a:rPr lang="hu-HU" dirty="0" err="1"/>
              <a:t>Datalog-hoz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2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Figyeljük meg a következő 3-kiterjesztett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programot: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𝑆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←1/2,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,1/2,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←1</m:t>
                          </m:r>
                        </m:e>
                      </m:d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:r>
                  <a:rPr lang="hu-HU" dirty="0" smtClean="0"/>
                  <a:t>Ekkor:</a:t>
                </a:r>
              </a:p>
              <a:p>
                <a:pPr marL="109537" indent="0">
                  <a:buNone/>
                </a:pPr>
                <a:r>
                  <a:rPr lang="hu-HU" dirty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{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hu-HU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hu-HU" dirty="0" smtClean="0"/>
              </a:p>
              <a:p>
                <a:pPr marL="109537" indent="0">
                  <a:buNone/>
                </a:pPr>
                <a:r>
                  <a:rPr lang="hu-HU" dirty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{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hu-HU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hu-HU" dirty="0" smtClean="0"/>
              </a:p>
              <a:p>
                <a:pPr marL="109537" indent="0">
                  <a:buNone/>
                </a:pPr>
                <a:r>
                  <a:rPr lang="hu-HU" dirty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{</m:t>
                        </m:r>
                        <m:r>
                          <a:rPr lang="hu-HU" b="0" i="1" smtClean="0">
                            <a:latin typeface="Cambria Math"/>
                          </a:rPr>
                          <m:t>𝑅</m:t>
                        </m:r>
                        <m:r>
                          <a:rPr lang="hu-HU" b="0" i="1" smtClean="0">
                            <a:latin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hu-HU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hu-HU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:pPr marL="109537" indent="0">
                  <a:buNone/>
                </a:pPr>
                <a:r>
                  <a:rPr lang="hu-HU" dirty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{</m:t>
                        </m:r>
                        <m:r>
                          <a:rPr lang="hu-HU" b="0" i="1" smtClean="0">
                            <a:latin typeface="Cambria Math"/>
                          </a:rPr>
                          <m:t>𝑅</m:t>
                        </m:r>
                        <m:r>
                          <a:rPr lang="hu-HU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</a:rPr>
                      <m:t>}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3-értékű logika - példa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92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23887" indent="-514350">
                  <a:buFont typeface="+mj-lt"/>
                  <a:buAutoNum type="arabicPeriod"/>
                </a:pPr>
                <a:r>
                  <a:rPr lang="hu-HU" dirty="0" smtClean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smtClean="0"/>
                  <a:t> monoton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hu-HU" dirty="0" smtClean="0"/>
                  <a:t>3-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hu-HU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dirty="0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hu-HU" b="0" i="1" dirty="0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hu-HU" b="0" i="1" dirty="0" smtClean="0">
                        <a:latin typeface="Cambria Math"/>
                      </a:rPr>
                      <m:t>(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⊥)}</m:t>
                    </m:r>
                  </m:oMath>
                </a14:m>
                <a:r>
                  <a:rPr lang="hu-HU" dirty="0" smtClean="0"/>
                  <a:t> növekvő és 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smtClean="0"/>
                  <a:t> legkisebb fixpontjához konvergál.</a:t>
                </a:r>
              </a:p>
              <a:p>
                <a:pPr marL="623887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err="1" smtClean="0"/>
                  <a:t>-nek</a:t>
                </a:r>
                <a:r>
                  <a:rPr lang="hu-HU" dirty="0" smtClean="0"/>
                  <a:t> van egy egyedi minimális 3-értékű modellje, amely egyenlő a 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smtClean="0"/>
                  <a:t> legkisebb fixpontjával.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3-értékű logika - </a:t>
            </a:r>
            <a:r>
              <a:rPr lang="hu-HU" dirty="0" smtClean="0"/>
              <a:t>lemma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87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A </a:t>
                </a:r>
                <a:r>
                  <a:rPr lang="hu-HU" b="1" dirty="0" err="1"/>
                  <a:t>ground</a:t>
                </a:r>
                <a:r>
                  <a:rPr lang="hu-HU" b="1" dirty="0"/>
                  <a:t> klóz</a:t>
                </a:r>
                <a:r>
                  <a:rPr lang="hu-HU" dirty="0"/>
                  <a:t> egy olyan </a:t>
                </a:r>
                <a:r>
                  <a:rPr lang="hu-HU" dirty="0" smtClean="0"/>
                  <a:t>klóz, </a:t>
                </a:r>
                <a:r>
                  <a:rPr lang="hu-HU" dirty="0"/>
                  <a:t>amely nem tartalmaz </a:t>
                </a:r>
                <a:r>
                  <a:rPr lang="hu-HU" dirty="0" smtClean="0"/>
                  <a:t>változókat.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Legyen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egy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</a:t>
                </a:r>
                <a:r>
                  <a:rPr lang="hu-HU" dirty="0"/>
                  <a:t>program.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program feletti 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/>
                  <a:t> 3-értékű példány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egy 3-stabil </a:t>
                </a:r>
                <a:r>
                  <a:rPr lang="hu-HU" dirty="0" smtClean="0"/>
                  <a:t>modellje, </a:t>
                </a:r>
                <a:r>
                  <a:rPr lang="hu-HU" dirty="0"/>
                  <a:t>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𝑐𝑜𝑛𝑠𝑒𝑞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hu-HU" dirty="0"/>
                  <a:t>, </a:t>
                </a:r>
                <a:r>
                  <a:rPr lang="hu-HU" dirty="0" smtClean="0"/>
                  <a:t>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𝑐𝑜𝑛𝑠𝑒𝑞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smtClean="0"/>
                  <a:t> a </a:t>
                </a:r>
                <a:r>
                  <a:rPr lang="hu-HU" dirty="0"/>
                  <a:t>3-kiterjesztett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</a:t>
                </a:r>
                <a:r>
                  <a:rPr lang="hu-HU" dirty="0"/>
                  <a:t>legkisebb fixpontja, a 3-kiterjesztett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</a:t>
                </a:r>
                <a:r>
                  <a:rPr lang="hu-HU" dirty="0"/>
                  <a:t>program, pedig a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𝑝𝑔</m:t>
                    </m:r>
                    <m:r>
                      <a:rPr lang="hu-HU" i="1" dirty="0">
                        <a:latin typeface="Cambria Math"/>
                      </a:rPr>
                      <m:t>(</m:t>
                    </m:r>
                    <m:r>
                      <a:rPr lang="hu-HU" b="0" i="1" dirty="0" smtClean="0">
                        <a:latin typeface="Cambria Math"/>
                      </a:rPr>
                      <m:t>𝑆</m:t>
                    </m:r>
                    <m:r>
                      <a:rPr lang="hu-HU" i="1" dirty="0">
                        <a:latin typeface="Cambria Math"/>
                      </a:rPr>
                      <m:t>,</m:t>
                    </m:r>
                    <m:r>
                      <a:rPr lang="hu-HU" i="1" dirty="0">
                        <a:latin typeface="Cambria Math"/>
                      </a:rPr>
                      <m:t>𝐼</m:t>
                    </m:r>
                    <m:r>
                      <a:rPr lang="hu-HU" i="1" dirty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/>
                  <a:t>, amelyet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𝑔𝑜𝑢𝑛𝑑</m:t>
                    </m:r>
                    <m:r>
                      <a:rPr lang="hu-HU" i="1" dirty="0">
                        <a:latin typeface="Cambria Math"/>
                      </a:rPr>
                      <m:t>(</m:t>
                    </m:r>
                    <m:r>
                      <a:rPr lang="hu-HU" b="0" i="1" dirty="0" smtClean="0">
                        <a:latin typeface="Cambria Math"/>
                      </a:rPr>
                      <m:t>𝑆</m:t>
                    </m:r>
                    <m:r>
                      <a:rPr lang="hu-HU" i="1" dirty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err="1"/>
                  <a:t>-ből</a:t>
                </a:r>
                <a:r>
                  <a:rPr lang="hu-HU" dirty="0"/>
                  <a:t> kapunk meg úgy, hogy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minden helyettesítésében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/>
                  <a:t>helyett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𝐼</m:t>
                    </m:r>
                    <m:r>
                      <a:rPr lang="hu-HU" i="1" dirty="0" smtClean="0">
                        <a:latin typeface="Cambria Math"/>
                      </a:rPr>
                      <m:t>(¬</m:t>
                    </m:r>
                    <m:r>
                      <a:rPr lang="hu-HU" i="1" dirty="0" smtClean="0">
                        <a:latin typeface="Cambria Math"/>
                      </a:rPr>
                      <m:t>𝐴</m:t>
                    </m:r>
                    <m:r>
                      <a:rPr lang="hu-HU" i="1" dirty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err="1"/>
                  <a:t>-t</a:t>
                </a:r>
                <a:r>
                  <a:rPr lang="hu-HU" dirty="0"/>
                  <a:t> írunk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3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</a:t>
            </a:r>
            <a:r>
              <a:rPr lang="hu-HU" dirty="0" smtClean="0"/>
              <a:t>– </a:t>
            </a:r>
            <a:r>
              <a:rPr lang="hu-HU" dirty="0" err="1" smtClean="0"/>
              <a:t>Datalog</a:t>
            </a:r>
            <a:r>
              <a:rPr lang="hu-HU" dirty="0" smtClean="0"/>
              <a:t> 3-stabil modelljei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71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2-értékű logika esetén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hu-HU" dirty="0" err="1" smtClean="0"/>
                  <a:t>-ról</a:t>
                </a:r>
                <a:r>
                  <a:rPr lang="hu-HU" dirty="0" smtClean="0"/>
                  <a:t> </a:t>
                </a:r>
                <a:r>
                  <a:rPr lang="hu-HU" dirty="0"/>
                  <a:t>feltesszük, hogy igaz, amíg le nem vezetjük A-t, 3-értékű logikai esetén pedig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hu-HU" dirty="0"/>
                  <a:t>-ról és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hu-HU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hu-HU" dirty="0"/>
                  <a:t>-ról tesszük fel, hogy </a:t>
                </a:r>
                <a:r>
                  <a:rPr lang="hu-HU" dirty="0" smtClean="0"/>
                  <a:t>ismeretlenek, </a:t>
                </a:r>
                <a:r>
                  <a:rPr lang="hu-HU" dirty="0"/>
                  <a:t>amíg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hu-HU" dirty="0"/>
                  <a:t> levezetése meg nem történik.</a:t>
                </a:r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17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</a:t>
            </a:r>
            <a:r>
              <a:rPr lang="hu-HU" dirty="0" err="1"/>
              <a:t>Datalog</a:t>
            </a:r>
            <a:r>
              <a:rPr lang="hu-HU" dirty="0"/>
              <a:t> 3-stabil modelljei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55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Vegyük a következő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programot: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𝑃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𝑄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𝑆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𝑇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𝑈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:r>
                  <a:rPr lang="hu-HU" dirty="0" smtClean="0"/>
                  <a:t>A programnak három 3-stabil modellje van:</a:t>
                </a: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,¬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,¬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,¬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,¬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,¬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,¬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={</m:t>
                      </m:r>
                      <m:r>
                        <a:rPr lang="hu-HU" b="0" i="1" smtClean="0">
                          <a:latin typeface="Cambria Math"/>
                        </a:rPr>
                        <m:t>𝑃</m:t>
                      </m:r>
                      <m:r>
                        <a:rPr lang="hu-HU" b="0" i="1" smtClean="0">
                          <a:latin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</a:rPr>
                        <m:t>𝑄</m:t>
                      </m:r>
                      <m:r>
                        <a:rPr lang="hu-HU" b="0" i="1" smtClean="0">
                          <a:latin typeface="Cambria Math"/>
                        </a:rPr>
                        <m:t>,¬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hu-HU" dirty="0" smtClean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3-értékű logika - példa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80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Ellenőrizzük, hogy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hu-HU" dirty="0" smtClean="0"/>
                  <a:t> stabil modellje az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err="1" smtClean="0"/>
                  <a:t>-nek</a:t>
                </a:r>
                <a:r>
                  <a:rPr lang="hu-HU" dirty="0" smtClean="0"/>
                  <a:t>. A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𝑝𝑔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endParaRPr lang="hu-HU" dirty="0" smtClean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𝑃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←1</m:t>
                      </m:r>
                    </m:oMath>
                  </m:oMathPara>
                </a14:m>
                <a:endParaRPr lang="hu-HU" dirty="0" smtClean="0"/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𝑄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←1,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𝑆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←1/2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𝑇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,1/2</m:t>
                      </m:r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𝑈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←1/2,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6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Egy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hu-HU" dirty="0" smtClean="0"/>
                  <a:t> </a:t>
                </a:r>
                <a:r>
                  <a:rPr lang="hu-HU" b="1" dirty="0" err="1"/>
                  <a:t>Datalog</a:t>
                </a:r>
                <a:r>
                  <a:rPr lang="hu-HU" b="1" dirty="0"/>
                  <a:t> program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hu-HU" i="1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hu-HU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hu-HU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hu-HU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/>
                      </a:rPr>
                      <m:t>(</m:t>
                    </m:r>
                    <m:r>
                      <a:rPr lang="hu-HU" i="1" dirty="0">
                        <a:latin typeface="Cambria Math"/>
                      </a:rPr>
                      <m:t>𝑘</m:t>
                    </m:r>
                    <m:r>
                      <a:rPr lang="hu-HU" i="1" dirty="0">
                        <a:latin typeface="Cambria Math"/>
                      </a:rPr>
                      <m:t>&gt;0,</m:t>
                    </m:r>
                    <m:r>
                      <a:rPr lang="hu-HU" i="1" dirty="0">
                        <a:latin typeface="Cambria Math"/>
                      </a:rPr>
                      <m:t>𝑚</m:t>
                    </m:r>
                    <m:r>
                      <a:rPr lang="hu-HU" i="1" dirty="0">
                        <a:latin typeface="Cambria Math"/>
                      </a:rPr>
                      <m:t>≥0)</m:t>
                    </m:r>
                  </m:oMath>
                </a14:m>
                <a:r>
                  <a:rPr lang="hu-HU" dirty="0"/>
                  <a:t> alakú </a:t>
                </a:r>
                <a:r>
                  <a:rPr lang="hu-HU" i="1" dirty="0"/>
                  <a:t>szabályok</a:t>
                </a:r>
                <a:r>
                  <a:rPr lang="hu-HU" dirty="0"/>
                  <a:t> halmaza, ahol minden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i="1" dirty="0">
                            <a:latin typeface="Cambria Math"/>
                            <a:ea typeface="Cambria Math"/>
                          </a:rPr>
                          <m:t>¬</m:t>
                        </m:r>
                      </m:e>
                    </m:d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i="1" dirty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hu-HU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hu-HU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hu-HU" i="1" dirty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hu-HU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hu-HU" i="1" dirty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hu-HU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hu-HU" dirty="0"/>
                  <a:t> alakú </a:t>
                </a:r>
                <a:r>
                  <a:rPr lang="hu-HU" dirty="0" err="1"/>
                  <a:t>literál</a:t>
                </a:r>
                <a:r>
                  <a:rPr lang="hu-HU" dirty="0"/>
                  <a:t>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dirty="0" smtClean="0"/>
                  <a:t> kifejezés a szabály </a:t>
                </a:r>
                <a:r>
                  <a:rPr lang="hu-HU" b="1" dirty="0" smtClean="0"/>
                  <a:t>feje</a:t>
                </a:r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hu-HU" dirty="0" smtClean="0"/>
                  <a:t> a </a:t>
                </a:r>
                <a:r>
                  <a:rPr lang="hu-HU" b="1" dirty="0" smtClean="0"/>
                  <a:t>törzse</a:t>
                </a:r>
                <a:r>
                  <a:rPr lang="hu-HU" dirty="0" smtClean="0"/>
                  <a:t>.</a:t>
                </a:r>
              </a:p>
              <a:p>
                <a:r>
                  <a:rPr lang="hu-HU" dirty="0" smtClean="0"/>
                  <a:t>A program futása során a szabályok többszöri használatával új </a:t>
                </a:r>
                <a:r>
                  <a:rPr lang="hu-HU" i="1" dirty="0" smtClean="0"/>
                  <a:t>tényekre</a:t>
                </a:r>
                <a:r>
                  <a:rPr lang="hu-HU" dirty="0" smtClean="0"/>
                  <a:t> következtetünk, egészen addig, amíg már nem tudunk tovább következtetni.</a:t>
                </a:r>
              </a:p>
              <a:p>
                <a:r>
                  <a:rPr lang="hu-HU" dirty="0" smtClean="0"/>
                  <a:t>Ekkor eljutottunk a </a:t>
                </a:r>
                <a:r>
                  <a:rPr lang="hu-HU" b="1" dirty="0" smtClean="0"/>
                  <a:t>fixponthoz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Bevezetés – </a:t>
            </a:r>
            <a:r>
              <a:rPr lang="hu-HU" dirty="0" err="1" smtClean="0"/>
              <a:t>Datalog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:r>
                  <a:rPr lang="hu-HU" dirty="0" smtClean="0"/>
                  <a:t>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𝑝𝑔</m:t>
                    </m:r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 minimum 3-érték modelljét a 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⊥)</m:t>
                    </m:r>
                  </m:oMath>
                </a14:m>
                <a:r>
                  <a:rPr lang="hu-HU" dirty="0" smtClean="0"/>
                  <a:t> fixpontig iterálásával kaphatjuk meg.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={¬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u-HU" dirty="0" err="1" smtClean="0"/>
                  <a:t>-al</a:t>
                </a:r>
                <a:r>
                  <a:rPr lang="hu-HU" dirty="0" smtClean="0"/>
                  <a:t> kezdünk.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1: 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</m:d>
                  </m:oMath>
                </a14:m>
                <a:endParaRPr lang="hu-HU" b="0" dirty="0" smtClean="0">
                  <a:ea typeface="Cambria Math"/>
                </a:endParaRPr>
              </a:p>
              <a:p>
                <a:pPr marL="109537" indent="0">
                  <a:buNone/>
                </a:pPr>
                <a:r>
                  <a:rPr lang="hu-HU" b="0" dirty="0" smtClean="0"/>
                  <a:t>2: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hu-HU" dirty="0" smtClean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dirty="0" smtClean="0">
                            <a:latin typeface="Cambria Math"/>
                          </a:rPr>
                          <m:t>𝑆</m:t>
                        </m:r>
                        <m:r>
                          <a:rPr lang="hu-HU" b="0" i="1" dirty="0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hu-HU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hu-HU" dirty="0" smtClean="0"/>
                  <a:t>2</a:t>
                </a:r>
                <a14:m>
                  <m:oMath xmlns:m="http://schemas.openxmlformats.org/officeDocument/2006/math">
                    <m:r>
                      <a:rPr lang="hu-HU" b="0" i="0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hu-HU" i="1" dirty="0" smtClean="0">
                        <a:latin typeface="Cambria Math"/>
                        <a:ea typeface="Cambria Math"/>
                      </a:rPr>
                      <m:t>⊥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)={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,¬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hu-HU" dirty="0" smtClean="0"/>
              </a:p>
              <a:p>
                <a:pPr marL="109537" indent="0">
                  <a:buNone/>
                </a:pPr>
                <a:r>
                  <a:rPr lang="hu-HU" dirty="0" smtClean="0"/>
                  <a:t>3,4: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(</m:t>
                    </m:r>
                  </m:oMath>
                </a14:m>
                <a:r>
                  <a:rPr lang="hu-HU" dirty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i="1" dirty="0">
                            <a:latin typeface="Cambria Math"/>
                          </a:rPr>
                          <m:t>𝑆</m:t>
                        </m:r>
                        <m:r>
                          <a:rPr lang="hu-HU" i="1" dirty="0">
                            <a:latin typeface="Cambria Math"/>
                          </a:rPr>
                          <m:t>′</m:t>
                        </m:r>
                      </m:sub>
                    </m:sSub>
                    <m:sSup>
                      <m:sSupPr>
                        <m:ctrlPr>
                          <a:rPr lang="hu-HU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hu-HU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hu-HU" b="0" i="0" dirty="0" smtClean="0">
                        <a:latin typeface="Cambria Math"/>
                      </a:rPr>
                      <m:t>(</m:t>
                    </m:r>
                    <m:r>
                      <a:rPr lang="hu-HU" i="1" dirty="0">
                        <a:latin typeface="Cambria Math"/>
                        <a:ea typeface="Cambria Math"/>
                      </a:rPr>
                      <m:t>⊥)=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(</m:t>
                    </m:r>
                  </m:oMath>
                </a14:m>
                <a:r>
                  <a:rPr lang="hu-HU" dirty="0" smtClean="0"/>
                  <a:t>3-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hu-HU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hu-HU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hu-HU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hu-HU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hu-HU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⊥</m:t>
                        </m:r>
                      </m:e>
                    </m:d>
                    <m:r>
                      <a:rPr lang="hu-HU" b="0" i="1" dirty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u-HU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𝑄</m:t>
                        </m:r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,¬</m:t>
                        </m:r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hu-HU" b="0" i="1" dirty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hu-HU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𝑐𝑜𝑛𝑠𝑒𝑞</m:t>
                        </m:r>
                      </m:e>
                      <m:sub>
                        <m:r>
                          <a:rPr lang="hu-HU" b="0" i="1" dirty="0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hu-HU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3-értékű logika – példa folytatása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19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hu-HU" dirty="0" err="1"/>
              <a:t>Foundations</a:t>
            </a:r>
            <a:r>
              <a:rPr lang="hu-HU" dirty="0"/>
              <a:t> of </a:t>
            </a:r>
            <a:r>
              <a:rPr lang="hu-HU" dirty="0" err="1"/>
              <a:t>Databases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Serge</a:t>
            </a:r>
            <a:r>
              <a:rPr lang="hu-HU" dirty="0"/>
              <a:t> </a:t>
            </a:r>
            <a:r>
              <a:rPr lang="hu-HU" dirty="0" err="1"/>
              <a:t>Abiteboul</a:t>
            </a:r>
            <a:r>
              <a:rPr lang="hu-HU" dirty="0"/>
              <a:t>, Richard Hull, and Victor </a:t>
            </a:r>
            <a:r>
              <a:rPr lang="hu-HU" dirty="0" err="1"/>
              <a:t>Vianu</a:t>
            </a:r>
            <a:r>
              <a:rPr lang="hu-HU" dirty="0"/>
              <a:t> </a:t>
            </a:r>
            <a:r>
              <a:rPr lang="hu-HU" dirty="0">
                <a:hlinkClick r:id="rId2"/>
              </a:rPr>
              <a:t>http://webdam.inria.fr/Alice</a:t>
            </a:r>
            <a:r>
              <a:rPr lang="hu-HU" dirty="0" smtClean="0">
                <a:hlinkClick r:id="rId2"/>
              </a:rPr>
              <a:t>/</a:t>
            </a:r>
            <a:endParaRPr lang="hu-HU" dirty="0"/>
          </a:p>
          <a:p>
            <a:pPr marL="623887" indent="-514350">
              <a:buFont typeface="+mj-lt"/>
              <a:buAutoNum type="arabicPeriod"/>
            </a:pPr>
            <a:r>
              <a:rPr lang="hu-HU" dirty="0" err="1"/>
              <a:t>Achs</a:t>
            </a:r>
            <a:r>
              <a:rPr lang="hu-HU" dirty="0"/>
              <a:t> Ágnes: Bizonytalan információk kezelése logikai adatmodellekben, Informatika a Felsooktatásbanc96 - </a:t>
            </a:r>
            <a:r>
              <a:rPr lang="hu-HU" dirty="0" err="1"/>
              <a:t>Networkshop</a:t>
            </a:r>
            <a:r>
              <a:rPr lang="hu-HU" dirty="0"/>
              <a:t> c96 Debrecen, 1996. augusztus 27-30.</a:t>
            </a:r>
          </a:p>
          <a:p>
            <a:pPr marL="623887" indent="-514350">
              <a:buFont typeface="+mj-lt"/>
              <a:buAutoNum type="arabicPeriod"/>
            </a:pPr>
            <a:r>
              <a:rPr lang="hu-HU" dirty="0" err="1"/>
              <a:t>Achs</a:t>
            </a:r>
            <a:r>
              <a:rPr lang="hu-HU" dirty="0"/>
              <a:t> Ágnes: Bizonytalanságkezelési modellek, Doktori (</a:t>
            </a:r>
            <a:r>
              <a:rPr lang="hu-HU" dirty="0" err="1"/>
              <a:t>Phd</a:t>
            </a:r>
            <a:r>
              <a:rPr lang="hu-HU" dirty="0"/>
              <a:t>) értekezés, Debreceni Egyetem, Informatikai Kar, 2006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Irodalomjegyzék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7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 fixpont a </a:t>
                </a:r>
                <a:r>
                  <a:rPr lang="hu-HU" dirty="0" err="1" smtClean="0"/>
                  <a:t>Datalog</a:t>
                </a:r>
                <a:r>
                  <a:rPr lang="hu-HU" dirty="0" smtClean="0"/>
                  <a:t> program </a:t>
                </a:r>
                <a:r>
                  <a:rPr lang="hu-HU" i="1" dirty="0" smtClean="0"/>
                  <a:t>egyértelmű minimális</a:t>
                </a:r>
                <a:r>
                  <a:rPr lang="hu-HU" dirty="0" smtClean="0"/>
                  <a:t> </a:t>
                </a:r>
                <a:r>
                  <a:rPr lang="hu-HU" b="1" dirty="0" smtClean="0"/>
                  <a:t>modellje</a:t>
                </a:r>
                <a:r>
                  <a:rPr lang="hu-HU" dirty="0" smtClean="0"/>
                  <a:t>, vagyis azon tények minimális halmaza, melyek </a:t>
                </a:r>
                <a:r>
                  <a:rPr lang="hu-HU" i="1" dirty="0" smtClean="0"/>
                  <a:t>kielégítik</a:t>
                </a:r>
                <a:r>
                  <a:rPr lang="hu-HU" dirty="0" smtClean="0"/>
                  <a:t> a program összes szabályát.</a:t>
                </a:r>
              </a:p>
              <a:p>
                <a:r>
                  <a:rPr lang="hu-HU" dirty="0" smtClean="0"/>
                  <a:t>Negációt is megengedhetünk, de a negatív adatok tömege jóval nagyobb, mint a pozitívoké, ezért csak azokat tároljuk, s a negatívakra </a:t>
                </a:r>
                <a:r>
                  <a:rPr lang="hu-HU" i="1" dirty="0" smtClean="0"/>
                  <a:t>következtetünk</a:t>
                </a:r>
                <a:r>
                  <a:rPr lang="hu-HU" dirty="0" smtClean="0"/>
                  <a:t>.</a:t>
                </a:r>
              </a:p>
              <a:p>
                <a:r>
                  <a:rPr lang="hu-HU" dirty="0" smtClean="0"/>
                  <a:t>Ehhez meg kell engednünk a negatív literálok használatát a szabály törzsében. 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1" i="0" smtClean="0">
                            <a:latin typeface="Cambria Math"/>
                          </a:rPr>
                          <m:t>𝐃𝐚𝐭𝐚𝐥𝐨𝐠</m:t>
                        </m:r>
                      </m:e>
                      <m:sup>
                        <m:r>
                          <a:rPr lang="hu-HU" b="1" i="0" smtClean="0">
                            <a:latin typeface="Cambria Math"/>
                            <a:ea typeface="Cambria Math"/>
                          </a:rPr>
                          <m:t>¬</m:t>
                        </m:r>
                      </m:sup>
                    </m:sSup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4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 - </a:t>
            </a:r>
            <a:r>
              <a:rPr lang="hu-HU" dirty="0" err="1" smtClean="0"/>
              <a:t>Datalog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A program kiértékelésekor </a:t>
                </a:r>
                <a:r>
                  <a:rPr lang="hu-HU" b="1" dirty="0" smtClean="0"/>
                  <a:t>rákövetkezési operátort</a:t>
                </a:r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smtClean="0"/>
                  <a:t>) definiáltunk, amely használatával juthatunk új tényekhez.</a:t>
                </a:r>
              </a:p>
              <a:p>
                <a:pPr marL="109537" indent="0">
                  <a:buNone/>
                </a:pPr>
                <a:endParaRPr lang="hu-HU" dirty="0"/>
              </a:p>
              <a:p>
                <a:pPr marL="109537" indent="0">
                  <a:buNone/>
                </a:pPr>
                <a:r>
                  <a:rPr lang="hu-HU" dirty="0" smtClean="0"/>
                  <a:t>Előfordulhat,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err="1" smtClean="0"/>
                  <a:t>-nek</a:t>
                </a:r>
                <a:r>
                  <a:rPr lang="hu-HU" dirty="0" smtClean="0"/>
                  <a:t> nincs fixpontja. Például a következő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 smtClean="0"/>
                  <a:t> program esetében: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u-HU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u-HU" dirty="0" smtClean="0"/>
                  <a:t>.</a:t>
                </a:r>
              </a:p>
              <a:p>
                <a:pPr marL="109537" indent="0">
                  <a:buNone/>
                </a:pPr>
                <a:r>
                  <a:rPr lang="hu-HU" dirty="0" smtClean="0"/>
                  <a:t>Adott input esetén több minimális fixpont is lehet, például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u-HU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←¬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u-HU" dirty="0" smtClean="0"/>
                  <a:t> programnak kettő is van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</a:rPr>
                      <m:t>𝑄</m:t>
                    </m:r>
                    <m:r>
                      <a:rPr lang="hu-HU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hu-HU" dirty="0" smtClean="0"/>
                  <a:t>).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Bevezetés – rákövetkezési operátor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537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d>
                  </m:oMath>
                </a14:m>
                <a:r>
                  <a:rPr lang="hu-HU" dirty="0" smtClean="0"/>
                  <a:t> sorozat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b="0" i="1">
                            <a:latin typeface="Cambria Math"/>
                          </a:rPr>
                          <m:t>Datalog</m:t>
                        </m:r>
                      </m:e>
                      <m:sup>
                        <m:r>
                          <a:rPr lang="hu-HU" b="0">
                            <a:latin typeface="Cambria Math"/>
                            <a:ea typeface="Cambria Math"/>
                          </a:rPr>
                          <m:t>¬</m:t>
                        </m:r>
                      </m:sup>
                    </m:sSup>
                  </m:oMath>
                </a14:m>
                <a:r>
                  <a:rPr lang="hu-HU" dirty="0" smtClean="0"/>
                  <a:t> program esetén általában nem </a:t>
                </a:r>
                <a:r>
                  <a:rPr lang="hu-HU" i="1" dirty="0" smtClean="0"/>
                  <a:t>konvergál</a:t>
                </a:r>
                <a:r>
                  <a:rPr lang="hu-HU" dirty="0" smtClean="0"/>
                  <a:t>, akkor sem ha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err="1" smtClean="0"/>
                  <a:t>-nek</a:t>
                </a:r>
                <a:r>
                  <a:rPr lang="hu-HU" dirty="0" smtClean="0"/>
                  <a:t> van fixpontja. Legyen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hu-HU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hu-HU" i="1" smtClean="0">
                        <a:latin typeface="Cambria Math"/>
                        <a:ea typeface="Cambria Math"/>
                      </a:rPr>
                      <m:t>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←¬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u-HU" i="1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dirty="0" err="1" smtClean="0"/>
                  <a:t>-nak</a:t>
                </a:r>
                <a:r>
                  <a:rPr lang="hu-HU" dirty="0" smtClean="0"/>
                  <a:t> van minimális fixpontja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hu-HU" dirty="0" smtClean="0"/>
                  <a:t>, 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hu-HU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hu-HU" b="0" i="1" smtClean="0">
                        <a:latin typeface="Cambria Math"/>
                      </a:rPr>
                      <m:t>(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∅)</m:t>
                    </m:r>
                  </m:oMath>
                </a14:m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hu-HU" dirty="0" smtClean="0"/>
                  <a:t> és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{</m:t>
                    </m:r>
                    <m:r>
                      <a:rPr lang="hu-HU" b="0" i="1" smtClean="0">
                        <a:latin typeface="Cambria Math"/>
                      </a:rPr>
                      <m:t>𝑃</m:t>
                    </m:r>
                    <m:r>
                      <a:rPr lang="hu-HU" b="0" i="1" smtClean="0">
                        <a:latin typeface="Cambria Math"/>
                      </a:rPr>
                      <m:t>,</m:t>
                    </m:r>
                    <m:r>
                      <a:rPr lang="hu-HU" b="0" i="1" smtClean="0">
                        <a:latin typeface="Cambria Math"/>
                      </a:rPr>
                      <m:t>𝑅</m:t>
                    </m:r>
                    <m:r>
                      <a:rPr lang="hu-HU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hu-HU" dirty="0" smtClean="0"/>
                  <a:t> között </a:t>
                </a:r>
                <a:r>
                  <a:rPr lang="hu-HU" i="1" dirty="0" smtClean="0"/>
                  <a:t>alternál</a:t>
                </a:r>
                <a:r>
                  <a:rPr lang="hu-HU" dirty="0" smtClean="0"/>
                  <a:t> és ezért nem konvergál.</a:t>
                </a:r>
                <a:endParaRPr lang="hu-HU" i="1" dirty="0" smtClean="0"/>
              </a:p>
              <a:p>
                <a:pPr marL="109537" indent="0">
                  <a:buNone/>
                </a:pPr>
                <a:r>
                  <a:rPr lang="hu-HU" dirty="0" smtClean="0"/>
                  <a:t>Akkor is ha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hu-HU" i="1">
                            <a:latin typeface="Cambria Math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hu-HU" i="1">
                            <a:latin typeface="Cambria Math"/>
                          </a:rPr>
                        </m:ctrlPr>
                      </m:dPr>
                      <m:e>
                        <m:r>
                          <a:rPr lang="hu-HU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</m:d>
                  </m:oMath>
                </a14:m>
                <a:r>
                  <a:rPr lang="hu-HU" dirty="0" smtClean="0"/>
                  <a:t> konvergál, a </a:t>
                </a:r>
                <a:r>
                  <a:rPr lang="hu-HU" i="1" dirty="0" smtClean="0"/>
                  <a:t>határértéke</a:t>
                </a:r>
                <a:r>
                  <a:rPr lang="hu-HU" dirty="0" smtClean="0"/>
                  <a:t> nem feltétlenül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hu-HU" dirty="0" smtClean="0"/>
                  <a:t> minimális fixpontja, akkor sem, ha ilyen fixpont létezik.</a:t>
                </a:r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" r="-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Bevezetés – rákövetkezési operátor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Több fixpont esetén kérdés, hogy melyiket válasszuk közülük, azaz milyen </a:t>
                </a:r>
                <a:r>
                  <a:rPr lang="hu-HU" b="1" dirty="0" smtClean="0"/>
                  <a:t>szemantikát</a:t>
                </a:r>
                <a:r>
                  <a:rPr lang="hu-HU" dirty="0" smtClean="0"/>
                  <a:t> rendeljünk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i="1">
                            <a:latin typeface="Cambria Math"/>
                          </a:rPr>
                          <m:t>Datalog</m:t>
                        </m:r>
                      </m:e>
                      <m:sup>
                        <m:r>
                          <a:rPr lang="hu-HU">
                            <a:latin typeface="Cambria Math"/>
                            <a:ea typeface="Cambria Math"/>
                          </a:rPr>
                          <m:t>¬</m:t>
                        </m:r>
                      </m:sup>
                    </m:sSup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programhoz.</a:t>
                </a:r>
              </a:p>
              <a:p>
                <a:r>
                  <a:rPr lang="hu-HU" dirty="0" smtClean="0"/>
                  <a:t>Kétféle szemantikát szoktak értelmezni:</a:t>
                </a:r>
              </a:p>
              <a:p>
                <a:pPr lvl="1" indent="-255600">
                  <a:buFont typeface="Wingdings" pitchFamily="2" charset="2"/>
                  <a:buChar char="Ø"/>
                </a:pPr>
                <a:r>
                  <a:rPr lang="hu-HU" i="1" dirty="0" smtClean="0"/>
                  <a:t>rétegezés</a:t>
                </a:r>
              </a:p>
              <a:p>
                <a:pPr lvl="1" indent="-255600">
                  <a:buFont typeface="Wingdings" pitchFamily="2" charset="2"/>
                  <a:buChar char="Ø"/>
                </a:pPr>
                <a:r>
                  <a:rPr lang="hu-HU" i="1" dirty="0" smtClean="0"/>
                  <a:t>inflációs szemantika</a:t>
                </a:r>
                <a:endParaRPr lang="hu-HU" i="1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 - szemantika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5</a:t>
            </a:r>
            <a:r>
              <a:rPr lang="hu-HU" dirty="0" smtClean="0"/>
              <a:t>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Rétegezéskor egyfajta </a:t>
            </a:r>
            <a:r>
              <a:rPr lang="hu-HU" i="1" dirty="0" smtClean="0"/>
              <a:t>rendezést</a:t>
            </a:r>
            <a:r>
              <a:rPr lang="hu-HU" dirty="0" smtClean="0"/>
              <a:t> vezetünk be a predikátumok között, s a programokat ebben a sorrendben értékeljük ki.</a:t>
            </a:r>
          </a:p>
          <a:p>
            <a:r>
              <a:rPr lang="hu-HU" dirty="0" smtClean="0"/>
              <a:t>Ha ebben a sorrendben végezzük el a kiértékelést, akkor egy negált predikátumra már csak akkor kerül sor, ha előbb minden pozitív előfordulási helyén kiértékeltük.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 - rétegezés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5. előadás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575FF-B57B-430B-A4B3-16A016F295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530</TotalTime>
  <Words>3161</Words>
  <Application>Microsoft Office PowerPoint</Application>
  <PresentationFormat>Diavetítés a képernyőre (4:3 oldalarány)</PresentationFormat>
  <Paragraphs>262</Paragraphs>
  <Slides>41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Sétatér</vt:lpstr>
      <vt:lpstr>Adatbázisrendszerek elméleti alapjai 5. előadás</vt:lpstr>
      <vt:lpstr>A 3-értékű logika</vt:lpstr>
      <vt:lpstr>Bevezetés - fogalmak</vt:lpstr>
      <vt:lpstr>Bevezetés – Datalog</vt:lpstr>
      <vt:lpstr>Bevezetés - Datalog</vt:lpstr>
      <vt:lpstr>Bevezetés – rákövetkezési operátor</vt:lpstr>
      <vt:lpstr>Bevezetés – rákövetkezési operátor</vt:lpstr>
      <vt:lpstr>Bevezetés - szemantika</vt:lpstr>
      <vt:lpstr>Bevezetés - rétegezés</vt:lpstr>
      <vt:lpstr>Bevezetés – inflációs szemantika</vt:lpstr>
      <vt:lpstr>3-értékű logika</vt:lpstr>
      <vt:lpstr>3-értékű logika</vt:lpstr>
      <vt:lpstr>3-értékű logika – megalapozott szemantika</vt:lpstr>
      <vt:lpstr>3-értékű logika – megalapozott szemantika</vt:lpstr>
      <vt:lpstr>3-értékű logika – alternáló fixpontszámítás</vt:lpstr>
      <vt:lpstr>3-értékű logika – alternáló fixpontszámítás</vt:lpstr>
      <vt:lpstr>3-értékű logika - szemantika</vt:lpstr>
      <vt:lpstr>3-értékű logika - szemantika</vt:lpstr>
      <vt:lpstr>3-értékű logika – példa</vt:lpstr>
      <vt:lpstr>3-értékű logika – példa folytatása</vt:lpstr>
      <vt:lpstr>3-értékű logika – példa folytatása</vt:lpstr>
      <vt:lpstr>3-értékű logika – példa folytatása</vt:lpstr>
      <vt:lpstr>3-értékű logika – példa folytatása</vt:lpstr>
      <vt:lpstr>3-értékű logika – példa folytatása</vt:lpstr>
      <vt:lpstr>3-értékű logika – példa folytatása</vt:lpstr>
      <vt:lpstr>3-értékű logika – jól-megalapozott szemantika</vt:lpstr>
      <vt:lpstr>3-értékű logika – jól-megalapozott szemantika</vt:lpstr>
      <vt:lpstr>3-értékű logika – jól-megalapozott szemantika</vt:lpstr>
      <vt:lpstr>3-értékű logika – jól-megalapozott szemantika</vt:lpstr>
      <vt:lpstr>3-értékű logika - példa</vt:lpstr>
      <vt:lpstr>3-értékű logika – példa folytatása</vt:lpstr>
      <vt:lpstr>3-értékű logika – minimális modell Datalog-hoz</vt:lpstr>
      <vt:lpstr>3-értékű logika – minimális modell Datalog-hoz</vt:lpstr>
      <vt:lpstr>3-értékű logika - példa</vt:lpstr>
      <vt:lpstr>3-értékű logika - lemma</vt:lpstr>
      <vt:lpstr>3-értékű logika – Datalog 3-stabil modelljei</vt:lpstr>
      <vt:lpstr>3-értékű logika – Datalog 3-stabil modelljei</vt:lpstr>
      <vt:lpstr>3-értékű logika - példa</vt:lpstr>
      <vt:lpstr>3-értékű logika – példa folytatása</vt:lpstr>
      <vt:lpstr>3-értékű logika – példa folytatása</vt:lpstr>
      <vt:lpstr>Irodalomjegyzék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Adatbázisrendszerek elméleti alapjai 5. előadás</dc:title>
  <dc:creator>Balázs Barnabás Lóránt;Iván Gergő;Szalona Szandra</dc:creator>
  <cp:lastModifiedBy>Iván Gergő</cp:lastModifiedBy>
  <cp:revision>130</cp:revision>
  <dcterms:created xsi:type="dcterms:W3CDTF">2012-12-05T17:00:24Z</dcterms:created>
  <dcterms:modified xsi:type="dcterms:W3CDTF">2013-01-14T18:11:01Z</dcterms:modified>
</cp:coreProperties>
</file>