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00" r:id="rId1"/>
  </p:sldMasterIdLst>
  <p:notesMasterIdLst>
    <p:notesMasterId r:id="rId28"/>
  </p:notesMasterIdLst>
  <p:sldIdLst>
    <p:sldId id="256" r:id="rId2"/>
    <p:sldId id="283" r:id="rId3"/>
    <p:sldId id="257" r:id="rId4"/>
    <p:sldId id="261" r:id="rId5"/>
    <p:sldId id="262" r:id="rId6"/>
    <p:sldId id="263" r:id="rId7"/>
    <p:sldId id="265" r:id="rId8"/>
    <p:sldId id="267" r:id="rId9"/>
    <p:sldId id="268" r:id="rId10"/>
    <p:sldId id="269" r:id="rId11"/>
    <p:sldId id="282" r:id="rId12"/>
    <p:sldId id="270" r:id="rId13"/>
    <p:sldId id="264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4" r:id="rId26"/>
    <p:sldId id="285" r:id="rId2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71" autoAdjust="0"/>
  </p:normalViewPr>
  <p:slideViewPr>
    <p:cSldViewPr>
      <p:cViewPr varScale="1">
        <p:scale>
          <a:sx n="106" d="100"/>
          <a:sy n="106" d="100"/>
        </p:scale>
        <p:origin x="-1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FA209A-E63F-4AE5-9B2C-DACB0A4E9046}" type="datetimeFigureOut">
              <a:rPr lang="hu-HU" smtClean="0"/>
              <a:t>2013.12.02.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DAE34-484B-4B1B-A54D-1E574787614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5397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DAE34-484B-4B1B-A54D-1E5747876141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40816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2B6C-C760-4C00-B70C-9E303E8EC7A4}" type="datetime1">
              <a:rPr lang="hu-HU" smtClean="0"/>
              <a:t>2013.12.02.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0E39-AAC6-483C-B3FA-23ECB9B6EC4E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Téglalap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57836-7952-4151-A68D-459D3C8866CD}" type="datetime1">
              <a:rPr lang="hu-HU" smtClean="0"/>
              <a:t>2013.12.02.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0E39-AAC6-483C-B3FA-23ECB9B6EC4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églalap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BFEBA-EF91-448A-8DCD-0FFB883D8717}" type="datetime1">
              <a:rPr lang="hu-HU" smtClean="0"/>
              <a:t>2013.12.02.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0E39-AAC6-483C-B3FA-23ECB9B6EC4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1DA4D-34FB-4BE4-B165-884B5C814001}" type="datetime1">
              <a:rPr lang="hu-HU" smtClean="0"/>
              <a:t>2013.12.02.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0E39-AAC6-483C-B3FA-23ECB9B6EC4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Téglalap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23A2F-AB4C-4605-804A-3F58BFEC078E}" type="datetime1">
              <a:rPr lang="hu-HU" smtClean="0"/>
              <a:t>2013.12.02.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0E39-AAC6-483C-B3FA-23ECB9B6EC4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B6FA-3E88-41BC-AC90-AC74A0B93F1B}" type="datetime1">
              <a:rPr lang="hu-HU" smtClean="0"/>
              <a:t>2013.12.02.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0E39-AAC6-483C-B3FA-23ECB9B6EC4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B599B-73FD-49AF-835B-EB539C5E9B08}" type="datetime1">
              <a:rPr lang="hu-HU" smtClean="0"/>
              <a:t>2013.12.02.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0E39-AAC6-483C-B3FA-23ECB9B6EC4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A521-C03B-470C-AA7A-29C30A167378}" type="datetime1">
              <a:rPr lang="hu-HU" smtClean="0"/>
              <a:t>2013.12.02.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0E39-AAC6-483C-B3FA-23ECB9B6EC4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334AB-A480-4B7A-94F0-539EB25919F3}" type="datetime1">
              <a:rPr lang="hu-HU" smtClean="0"/>
              <a:t>2013.12.02.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0E39-AAC6-483C-B3FA-23ECB9B6EC4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2DC5F-90AF-4DAB-BF51-069A7A0B967D}" type="datetime1">
              <a:rPr lang="hu-HU" smtClean="0"/>
              <a:t>2013.12.02.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0E39-AAC6-483C-B3FA-23ECB9B6EC4E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Téglalap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91A2F99-FCE4-4B8F-AF87-B2FBCFB882CD}" type="datetime1">
              <a:rPr lang="hu-HU" smtClean="0"/>
              <a:t>2013.12.02.</a:t>
            </a:fld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D7D0E39-AAC6-483C-B3FA-23ECB9B6EC4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Téglalap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760A62F-DA7A-45BA-9A01-BA4DC9FC86C7}" type="datetime1">
              <a:rPr lang="hu-HU" smtClean="0"/>
              <a:t>2013.12.02.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D7D0E39-AAC6-483C-B3FA-23ECB9B6EC4E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1" r:id="rId1"/>
    <p:sldLayoutId id="2147484502" r:id="rId2"/>
    <p:sldLayoutId id="2147484503" r:id="rId3"/>
    <p:sldLayoutId id="2147484504" r:id="rId4"/>
    <p:sldLayoutId id="2147484505" r:id="rId5"/>
    <p:sldLayoutId id="2147484506" r:id="rId6"/>
    <p:sldLayoutId id="2147484507" r:id="rId7"/>
    <p:sldLayoutId id="2147484508" r:id="rId8"/>
    <p:sldLayoutId id="2147484509" r:id="rId9"/>
    <p:sldLayoutId id="2147484510" r:id="rId10"/>
    <p:sldLayoutId id="214748451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Térbeli-szöveges hasonlósági összekapcsolások (ST-SJOIN)</a:t>
            </a: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0E39-AAC6-483C-B3FA-23ECB9B6EC4E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125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Definíció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hu-HU" dirty="0" smtClean="0"/>
                  <a:t>Adott térbeli-szöveges </a:t>
                </a:r>
                <a:r>
                  <a:rPr lang="hu-HU" dirty="0"/>
                  <a:t>objektumok egy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𝑅</m:t>
                    </m:r>
                  </m:oMath>
                </a14:m>
                <a:r>
                  <a:rPr lang="hu-HU" dirty="0" smtClean="0"/>
                  <a:t> halmaza, egy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𝜖</m:t>
                    </m:r>
                  </m:oMath>
                </a14:m>
                <a:r>
                  <a:rPr lang="hu-HU" dirty="0" smtClean="0"/>
                  <a:t> térbeli távolság, és egy </a:t>
                </a:r>
                <a14:m>
                  <m:oMath xmlns:m="http://schemas.openxmlformats.org/officeDocument/2006/math">
                    <m:r>
                      <a:rPr lang="hu-HU" i="1" smtClean="0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hu-HU" dirty="0" smtClean="0"/>
                  <a:t> szöveges hasonlósági küszöb:</a:t>
                </a:r>
              </a:p>
              <a:p>
                <a:pPr lvl="1">
                  <a:spcBef>
                    <a:spcPts val="4200"/>
                  </a:spcBef>
                </a:pP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𝑆𝑇</m:t>
                    </m:r>
                    <m:r>
                      <a:rPr lang="hu-HU" b="0" i="1" smtClean="0">
                        <a:latin typeface="Cambria Math"/>
                      </a:rPr>
                      <m:t>−</m:t>
                    </m:r>
                    <m:r>
                      <a:rPr lang="hu-HU" b="0" i="1" smtClean="0">
                        <a:latin typeface="Cambria Math"/>
                      </a:rPr>
                      <m:t>𝑆𝐽𝑂𝐼𝑁</m:t>
                    </m:r>
                    <m:d>
                      <m:dPr>
                        <m:ctrlPr>
                          <a:rPr lang="hu-HU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hu-HU" b="0" i="1" smtClean="0">
                            <a:latin typeface="Cambria Math"/>
                          </a:rPr>
                          <m:t>𝑅</m:t>
                        </m:r>
                        <m:r>
                          <a:rPr lang="hu-HU" b="0" i="1" smtClean="0">
                            <a:latin typeface="Cambria Math"/>
                          </a:rPr>
                          <m:t>,</m:t>
                        </m:r>
                        <m:r>
                          <a:rPr lang="hu-HU" b="0" i="1" smtClean="0">
                            <a:latin typeface="Cambria Math"/>
                          </a:rPr>
                          <m:t>𝜖</m:t>
                        </m:r>
                        <m:r>
                          <a:rPr lang="hu-HU" b="0" i="1" smtClean="0">
                            <a:latin typeface="Cambria Math"/>
                          </a:rPr>
                          <m:t>,</m:t>
                        </m:r>
                        <m:r>
                          <a:rPr lang="hu-HU" b="0" i="1" smtClean="0">
                            <a:latin typeface="Cambria Math"/>
                          </a:rPr>
                          <m:t>𝜃</m:t>
                        </m:r>
                      </m:e>
                    </m:d>
                    <m:r>
                      <a:rPr lang="hu-HU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hu-HU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hu-HU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hu-HU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hu-HU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hu-HU" b="0" i="1" smtClean="0">
                                <a:latin typeface="Cambria Math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hu-HU" b="0" i="1" smtClean="0">
                        <a:latin typeface="Cambria Math"/>
                      </a:rPr>
                      <m:t> </m:t>
                    </m:r>
                    <m:r>
                      <a:rPr lang="hu-HU" b="0" i="1" smtClean="0">
                        <a:latin typeface="Cambria Math"/>
                      </a:rPr>
                      <m:t>𝑥</m:t>
                    </m:r>
                    <m:r>
                      <a:rPr lang="hu-HU" b="0" i="1" smtClean="0">
                        <a:latin typeface="Cambria Math"/>
                      </a:rPr>
                      <m:t>,</m:t>
                    </m:r>
                    <m:r>
                      <a:rPr lang="hu-HU" b="0" i="1" smtClean="0">
                        <a:latin typeface="Cambria Math"/>
                      </a:rPr>
                      <m:t>𝑦</m:t>
                    </m:r>
                    <m:r>
                      <a:rPr lang="hu-HU" b="0" i="1" smtClean="0">
                        <a:latin typeface="Cambria Math"/>
                      </a:rPr>
                      <m:t>∈</m:t>
                    </m:r>
                    <m:r>
                      <a:rPr lang="hu-HU" b="0" i="1" smtClean="0">
                        <a:latin typeface="Cambria Math"/>
                      </a:rPr>
                      <m:t>𝑅</m:t>
                    </m:r>
                    <m:r>
                      <a:rPr lang="hu-HU" b="0" i="1" smtClean="0">
                        <a:latin typeface="Cambria Math"/>
                      </a:rPr>
                      <m:t>∧</m:t>
                    </m:r>
                    <m:r>
                      <a:rPr lang="hu-HU" b="0" i="1" smtClean="0">
                        <a:latin typeface="Cambria Math"/>
                      </a:rPr>
                      <m:t>𝑑𝑖𝑠</m:t>
                    </m:r>
                    <m:sSub>
                      <m:sSubPr>
                        <m:ctrlPr>
                          <a:rPr lang="hu-H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hu-HU" b="0" i="1" smtClean="0">
                            <a:latin typeface="Cambria Math"/>
                          </a:rPr>
                          <m:t>𝑙</m:t>
                        </m:r>
                      </m:sub>
                    </m:sSub>
                    <m:d>
                      <m:dPr>
                        <m:ctrlPr>
                          <a:rPr lang="hu-HU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hu-HU" b="0" i="1" smtClean="0">
                            <a:latin typeface="Cambria Math"/>
                          </a:rPr>
                          <m:t>𝑥</m:t>
                        </m:r>
                        <m:r>
                          <a:rPr lang="hu-HU" b="0" i="1" smtClean="0">
                            <a:latin typeface="Cambria Math"/>
                          </a:rPr>
                          <m:t>,</m:t>
                        </m:r>
                        <m:r>
                          <a:rPr lang="hu-HU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hu-HU" b="0" i="1" smtClean="0">
                        <a:latin typeface="Cambria Math"/>
                      </a:rPr>
                      <m:t>≤</m:t>
                    </m:r>
                    <m:r>
                      <a:rPr lang="hu-HU" b="0" i="1" smtClean="0">
                        <a:latin typeface="Cambria Math"/>
                      </a:rPr>
                      <m:t>𝜖</m:t>
                    </m:r>
                    <m:r>
                      <a:rPr lang="hu-HU" b="0" i="1" smtClean="0">
                        <a:latin typeface="Cambria Math"/>
                      </a:rPr>
                      <m:t>∧</m:t>
                    </m:r>
                    <m:r>
                      <a:rPr lang="hu-HU" b="0" i="1" smtClean="0">
                        <a:latin typeface="Cambria Math"/>
                      </a:rPr>
                      <m:t>𝑠𝑖</m:t>
                    </m:r>
                    <m:sSub>
                      <m:sSubPr>
                        <m:ctrlPr>
                          <a:rPr lang="hu-H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hu-HU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hu-HU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hu-HU" b="0" i="1" smtClean="0">
                            <a:latin typeface="Cambria Math"/>
                          </a:rPr>
                          <m:t>𝑥</m:t>
                        </m:r>
                        <m:r>
                          <a:rPr lang="hu-HU" b="0" i="1" smtClean="0">
                            <a:latin typeface="Cambria Math"/>
                          </a:rPr>
                          <m:t>,</m:t>
                        </m:r>
                        <m:r>
                          <a:rPr lang="hu-HU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hu-HU" b="0" i="1" smtClean="0">
                        <a:latin typeface="Cambria Math"/>
                      </a:rPr>
                      <m:t>≥</m:t>
                    </m:r>
                    <m:r>
                      <a:rPr lang="hu-HU" b="0" i="1" smtClean="0">
                        <a:latin typeface="Cambria Math"/>
                      </a:rPr>
                      <m:t>𝜃</m:t>
                    </m:r>
                    <m:r>
                      <a:rPr lang="hu-HU" b="0" i="1" smtClean="0">
                        <a:latin typeface="Cambria Math"/>
                      </a:rPr>
                      <m:t>}</m:t>
                    </m:r>
                  </m:oMath>
                </a14:m>
                <a:endParaRPr lang="hu-HU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52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D7D0E39-AAC6-483C-B3FA-23ECB9B6EC4E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435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Adatok ábrázolása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0E39-AAC6-483C-B3FA-23ECB9B6EC4E}" type="slidenum">
              <a:rPr lang="hu-HU" smtClean="0"/>
              <a:t>11</a:t>
            </a:fld>
            <a:endParaRPr lang="hu-HU"/>
          </a:p>
        </p:txBody>
      </p:sp>
      <p:pic>
        <p:nvPicPr>
          <p:cNvPr id="5" name="Picture 2" descr="C:\Users\Dani\Dropbox\spatio-textual-collection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76872"/>
            <a:ext cx="6030735" cy="371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7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Halmaz hasonlósági összekapcsolások háttere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b="1" dirty="0" smtClean="0"/>
              <a:t>Invertált fájlok</a:t>
            </a:r>
          </a:p>
          <a:p>
            <a:pPr lvl="1"/>
            <a:r>
              <a:rPr lang="hu-HU" dirty="0" smtClean="0"/>
              <a:t>Hasonlóság gyorsabb </a:t>
            </a:r>
            <a:br>
              <a:rPr lang="hu-HU" dirty="0" smtClean="0"/>
            </a:br>
            <a:r>
              <a:rPr lang="hu-HU" dirty="0" smtClean="0"/>
              <a:t>felderítésére</a:t>
            </a:r>
          </a:p>
          <a:p>
            <a:pPr>
              <a:spcBef>
                <a:spcPts val="3000"/>
              </a:spcBef>
            </a:pPr>
            <a:r>
              <a:rPr lang="hu-HU" b="1" dirty="0" smtClean="0"/>
              <a:t>Probléma</a:t>
            </a:r>
          </a:p>
          <a:p>
            <a:pPr lvl="1"/>
            <a:r>
              <a:rPr lang="hu-HU" dirty="0" smtClean="0"/>
              <a:t>A gyakori termeknek hosszú a </a:t>
            </a:r>
            <a:r>
              <a:rPr lang="hu-HU" dirty="0" err="1" smtClean="0"/>
              <a:t>postings</a:t>
            </a:r>
            <a:r>
              <a:rPr lang="hu-HU" dirty="0" smtClean="0"/>
              <a:t> listája </a:t>
            </a:r>
          </a:p>
          <a:p>
            <a:pPr lvl="1"/>
            <a:r>
              <a:rPr lang="hu-HU" dirty="0" smtClean="0">
                <a:sym typeface="Wingdings" panose="05000000000000000000" pitchFamily="2" charset="2"/>
              </a:rPr>
              <a:t>nagy számú lehetséges párok</a:t>
            </a:r>
            <a:endParaRPr lang="hu-HU" dirty="0" smtClean="0"/>
          </a:p>
          <a:p>
            <a:pPr>
              <a:spcBef>
                <a:spcPts val="3000"/>
              </a:spcBef>
            </a:pPr>
            <a:r>
              <a:rPr lang="hu-HU" b="1" dirty="0" smtClean="0"/>
              <a:t>Javítása</a:t>
            </a:r>
          </a:p>
          <a:p>
            <a:pPr lvl="1">
              <a:spcBef>
                <a:spcPts val="1800"/>
              </a:spcBef>
            </a:pPr>
            <a:r>
              <a:rPr lang="hu-HU" dirty="0" smtClean="0"/>
              <a:t>Szűrés alkalmazása </a:t>
            </a:r>
            <a:r>
              <a:rPr lang="hu-HU" dirty="0" smtClean="0">
                <a:sym typeface="Wingdings" panose="05000000000000000000" pitchFamily="2" charset="2"/>
              </a:rPr>
              <a:t> </a:t>
            </a:r>
            <a:r>
              <a:rPr lang="hu-HU" dirty="0" err="1" smtClean="0">
                <a:sym typeface="Wingdings" panose="05000000000000000000" pitchFamily="2" charset="2"/>
              </a:rPr>
              <a:t>prefix</a:t>
            </a:r>
            <a:r>
              <a:rPr lang="hu-HU" dirty="0" smtClean="0">
                <a:sym typeface="Wingdings" panose="05000000000000000000" pitchFamily="2" charset="2"/>
              </a:rPr>
              <a:t> szűrő</a:t>
            </a: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D7D0E39-AAC6-483C-B3FA-23ECB9B6EC4E}" type="slidenum">
              <a:rPr lang="hu-HU" smtClean="0"/>
              <a:t>12</a:t>
            </a:fld>
            <a:endParaRPr lang="hu-HU"/>
          </a:p>
        </p:txBody>
      </p:sp>
      <p:pic>
        <p:nvPicPr>
          <p:cNvPr id="5" name="Picture 2" descr="C:\Users\Dani\Dropbox\inverted-fi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943" y="1556792"/>
            <a:ext cx="3532546" cy="24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1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Prefix</a:t>
            </a:r>
            <a:r>
              <a:rPr lang="hu-HU" dirty="0" smtClean="0"/>
              <a:t> szűrő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28801"/>
                <a:ext cx="8229600" cy="4772000"/>
              </a:xfrm>
            </p:spPr>
            <p:txBody>
              <a:bodyPr>
                <a:normAutofit lnSpcReduction="10000"/>
              </a:bodyPr>
              <a:lstStyle/>
              <a:p>
                <a:pPr>
                  <a:spcBef>
                    <a:spcPts val="2400"/>
                  </a:spcBef>
                </a:pPr>
                <a:r>
                  <a:rPr lang="hu-HU" dirty="0" smtClean="0"/>
                  <a:t>Rendezzük az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𝑥</m:t>
                    </m:r>
                    <m:r>
                      <a:rPr lang="hu-HU" b="0" i="1" smtClean="0">
                        <a:latin typeface="Cambria Math"/>
                      </a:rPr>
                      <m:t>.</m:t>
                    </m:r>
                    <m:r>
                      <a:rPr lang="hu-HU" b="0" i="1" smtClean="0">
                        <a:latin typeface="Cambria Math"/>
                      </a:rPr>
                      <m:t>𝑡𝑒𝑥𝑡</m:t>
                    </m:r>
                  </m:oMath>
                </a14:m>
                <a:r>
                  <a:rPr lang="hu-HU" dirty="0" err="1" smtClean="0"/>
                  <a:t>-ben</a:t>
                </a:r>
                <a:r>
                  <a:rPr lang="hu-HU" dirty="0" smtClean="0"/>
                  <a:t> lévő kifejezéseket, </a:t>
                </a:r>
                <a:r>
                  <a:rPr lang="hu-HU" dirty="0"/>
                  <a:t>hogy a legritkábbak szerepeljenek elöl.</a:t>
                </a:r>
              </a:p>
              <a:p>
                <a:pPr>
                  <a:spcBef>
                    <a:spcPts val="3600"/>
                  </a:spcBef>
                </a:pPr>
                <a14:m>
                  <m:oMath xmlns:m="http://schemas.openxmlformats.org/officeDocument/2006/math">
                    <m:r>
                      <a:rPr lang="hu-HU" i="1">
                        <a:latin typeface="Cambria Math"/>
                      </a:rPr>
                      <m:t>𝑝𝑝𝑟𝑒𝑓</m:t>
                    </m:r>
                    <m:r>
                      <a:rPr lang="hu-HU" i="1">
                        <a:latin typeface="Cambria Math"/>
                      </a:rPr>
                      <m:t>(</m:t>
                    </m:r>
                    <m:r>
                      <a:rPr lang="hu-HU" i="1">
                        <a:latin typeface="Cambria Math"/>
                      </a:rPr>
                      <m:t>𝑥</m:t>
                    </m:r>
                    <m:r>
                      <a:rPr lang="hu-HU" i="1">
                        <a:latin typeface="Cambria Math"/>
                      </a:rPr>
                      <m:t>)</m:t>
                    </m:r>
                  </m:oMath>
                </a14:m>
                <a:r>
                  <a:rPr lang="hu-HU" dirty="0"/>
                  <a:t> az 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/>
                      </a:rPr>
                      <m:t>𝑥</m:t>
                    </m:r>
                    <m:r>
                      <a:rPr lang="hu-HU" i="1">
                        <a:latin typeface="Cambria Math"/>
                      </a:rPr>
                      <m:t>.</m:t>
                    </m:r>
                    <m:r>
                      <a:rPr lang="hu-HU" i="1">
                        <a:latin typeface="Cambria Math"/>
                      </a:rPr>
                      <m:t>𝑡𝑒𝑥𝑡</m:t>
                    </m:r>
                  </m:oMath>
                </a14:m>
                <a:r>
                  <a:rPr lang="hu-HU" dirty="0"/>
                  <a:t> próba </a:t>
                </a:r>
                <a:r>
                  <a:rPr lang="hu-HU" dirty="0" err="1" smtClean="0"/>
                  <a:t>prefixe</a:t>
                </a:r>
                <a:endParaRPr lang="hu-HU" dirty="0" smtClean="0"/>
              </a:p>
              <a:p>
                <a:pPr lvl="1"/>
                <a:r>
                  <a:rPr lang="hu-HU" dirty="0" smtClean="0"/>
                  <a:t>Hossza függ: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|</m:t>
                    </m:r>
                    <m:r>
                      <a:rPr lang="hu-HU" b="0" i="1" smtClean="0">
                        <a:latin typeface="Cambria Math"/>
                      </a:rPr>
                      <m:t>𝑥</m:t>
                    </m:r>
                    <m:r>
                      <a:rPr lang="hu-HU" b="0" i="1" smtClean="0">
                        <a:latin typeface="Cambria Math"/>
                      </a:rPr>
                      <m:t>|</m:t>
                    </m:r>
                  </m:oMath>
                </a14:m>
                <a:r>
                  <a:rPr lang="hu-HU" dirty="0" smtClean="0"/>
                  <a:t>, a hasonlósági függvénytől és a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𝜃</m:t>
                    </m:r>
                  </m:oMath>
                </a14:m>
                <a:r>
                  <a:rPr lang="hu-HU" dirty="0" err="1" smtClean="0"/>
                  <a:t>-tól</a:t>
                </a:r>
                <a:r>
                  <a:rPr lang="hu-HU" dirty="0" smtClean="0"/>
                  <a:t>.</a:t>
                </a:r>
                <a:endParaRPr lang="hu-HU" dirty="0"/>
              </a:p>
              <a:p>
                <a:pPr>
                  <a:spcBef>
                    <a:spcPts val="3600"/>
                  </a:spcBef>
                </a:pPr>
                <a:r>
                  <a:rPr lang="hu-HU" dirty="0"/>
                  <a:t>Ha 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/>
                      </a:rPr>
                      <m:t>𝑥</m:t>
                    </m:r>
                  </m:oMath>
                </a14:m>
                <a:r>
                  <a:rPr lang="hu-HU" dirty="0"/>
                  <a:t> és 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/>
                      </a:rPr>
                      <m:t>𝑦</m:t>
                    </m:r>
                  </m:oMath>
                </a14:m>
                <a:r>
                  <a:rPr lang="hu-HU" dirty="0"/>
                  <a:t> hasonló, akkor a 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/>
                      </a:rPr>
                      <m:t>𝑝𝑝𝑟𝑒𝑓</m:t>
                    </m:r>
                    <m:r>
                      <a:rPr lang="hu-HU" i="1">
                        <a:latin typeface="Cambria Math"/>
                      </a:rPr>
                      <m:t>(</m:t>
                    </m:r>
                    <m:r>
                      <a:rPr lang="hu-HU" i="1">
                        <a:latin typeface="Cambria Math"/>
                      </a:rPr>
                      <m:t>𝑥</m:t>
                    </m:r>
                    <m:r>
                      <a:rPr lang="hu-HU" i="1">
                        <a:latin typeface="Cambria Math"/>
                      </a:rPr>
                      <m:t>)</m:t>
                    </m:r>
                  </m:oMath>
                </a14:m>
                <a:r>
                  <a:rPr lang="hu-HU" dirty="0"/>
                  <a:t> és 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/>
                      </a:rPr>
                      <m:t>𝑝𝑝𝑟𝑒𝑓</m:t>
                    </m:r>
                    <m:r>
                      <a:rPr lang="hu-HU" i="1">
                        <a:latin typeface="Cambria Math"/>
                      </a:rPr>
                      <m:t>(</m:t>
                    </m:r>
                    <m:r>
                      <a:rPr lang="hu-HU" i="1">
                        <a:latin typeface="Cambria Math"/>
                      </a:rPr>
                      <m:t>𝑦</m:t>
                    </m:r>
                    <m:r>
                      <a:rPr lang="hu-HU" i="1">
                        <a:latin typeface="Cambria Math"/>
                      </a:rPr>
                      <m:t>)</m:t>
                    </m:r>
                  </m:oMath>
                </a14:m>
                <a:r>
                  <a:rPr lang="hu-HU" dirty="0"/>
                  <a:t> halmazoknak minimum egy közös eleme </a:t>
                </a:r>
                <a:r>
                  <a:rPr lang="hu-HU" dirty="0" smtClean="0"/>
                  <a:t>létezik</a:t>
                </a:r>
                <a:endParaRPr lang="hu-HU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28801"/>
                <a:ext cx="8229600" cy="4772000"/>
              </a:xfrm>
              <a:blipFill rotWithShape="1">
                <a:blip r:embed="rId2"/>
                <a:stretch>
                  <a:fillRect t="-1533" r="-44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D7D0E39-AAC6-483C-B3FA-23ECB9B6EC4E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713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ALL-PAIRS algoritmus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491568" y="1600200"/>
                <a:ext cx="8229600" cy="4525963"/>
              </a:xfrm>
            </p:spPr>
            <p:txBody>
              <a:bodyPr/>
              <a:lstStyle/>
              <a:p>
                <a:pPr>
                  <a:spcBef>
                    <a:spcPts val="1800"/>
                  </a:spcBef>
                </a:pPr>
                <a:r>
                  <a:rPr lang="hu-HU" dirty="0" smtClean="0"/>
                  <a:t>Prefix szűrő elve, invertált index csökkentése</a:t>
                </a:r>
              </a:p>
              <a:p>
                <a:pPr>
                  <a:spcBef>
                    <a:spcPts val="3000"/>
                  </a:spcBef>
                </a:pPr>
                <a:r>
                  <a:rPr lang="hu-HU" dirty="0" smtClean="0"/>
                  <a:t>Növekvő sorrendben nézi az objektumokat</a:t>
                </a:r>
              </a:p>
              <a:p>
                <a:pPr lvl="1">
                  <a:spcBef>
                    <a:spcPts val="1800"/>
                  </a:spcBef>
                </a:pPr>
                <a:r>
                  <a:rPr lang="hu-HU" dirty="0" smtClean="0"/>
                  <a:t>Index </a:t>
                </a:r>
                <a:r>
                  <a:rPr lang="hu-HU" dirty="0" err="1" smtClean="0"/>
                  <a:t>prefix</a:t>
                </a:r>
                <a:r>
                  <a:rPr lang="hu-HU" dirty="0" smtClean="0"/>
                  <a:t>: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𝑖𝑝𝑟𝑒𝑓</m:t>
                    </m:r>
                    <m:r>
                      <a:rPr lang="hu-HU" b="0" i="1" smtClean="0">
                        <a:latin typeface="Cambria Math"/>
                      </a:rPr>
                      <m:t>(</m:t>
                    </m:r>
                    <m:r>
                      <a:rPr lang="hu-HU" b="0" i="1" smtClean="0">
                        <a:latin typeface="Cambria Math"/>
                      </a:rPr>
                      <m:t>𝑥</m:t>
                    </m:r>
                    <m:r>
                      <a:rPr lang="hu-HU" b="0" i="1" smtClean="0">
                        <a:latin typeface="Cambria Math"/>
                      </a:rPr>
                      <m:t>)</m:t>
                    </m:r>
                  </m:oMath>
                </a14:m>
                <a:endParaRPr lang="hu-HU" dirty="0" smtClean="0"/>
              </a:p>
              <a:p>
                <a:pPr>
                  <a:spcBef>
                    <a:spcPts val="3000"/>
                  </a:spcBef>
                </a:pPr>
                <a:r>
                  <a:rPr lang="hu-HU" dirty="0" smtClean="0"/>
                  <a:t>Maximális átfedés meghatározása:</a:t>
                </a:r>
                <a:r>
                  <a:rPr lang="hu-HU" sz="2400" b="0" i="1" dirty="0" smtClean="0">
                    <a:latin typeface="Cambria Math"/>
                  </a:rPr>
                  <a:t/>
                </a:r>
                <a:br>
                  <a:rPr lang="hu-HU" sz="2400" b="0" i="1" dirty="0" smtClean="0">
                    <a:latin typeface="Cambria Math"/>
                  </a:rPr>
                </a:b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hu-HU" sz="2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hu-HU" sz="2600" b="0" i="1" smtClean="0">
                            <a:latin typeface="Cambria Math"/>
                          </a:rPr>
                          <m:t>𝑖𝑝𝑟𝑒𝑓</m:t>
                        </m:r>
                        <m:d>
                          <m:dPr>
                            <m:ctrlPr>
                              <a:rPr lang="hu-HU" sz="26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hu-HU" sz="2600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hu-HU" sz="2600" b="0" i="1" smtClean="0">
                            <a:latin typeface="Cambria Math"/>
                          </a:rPr>
                          <m:t>∩</m:t>
                        </m:r>
                        <m:r>
                          <a:rPr lang="hu-HU" sz="2600" b="0" i="1" smtClean="0">
                            <a:latin typeface="Cambria Math"/>
                          </a:rPr>
                          <m:t>𝑖𝑝𝑟𝑒𝑓</m:t>
                        </m:r>
                        <m:d>
                          <m:dPr>
                            <m:ctrlPr>
                              <a:rPr lang="hu-HU" sz="26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hu-HU" sz="2600" b="0" i="1" smtClean="0">
                                <a:latin typeface="Cambria Math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hu-HU" sz="2600" b="0" i="1" smtClean="0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hu-HU" sz="2600" b="0" i="0" smtClean="0">
                        <a:latin typeface="Cambria Math"/>
                      </a:rPr>
                      <m:t>min</m:t>
                    </m:r>
                    <m:r>
                      <a:rPr lang="hu-HU" sz="2600" b="0" i="1" smtClean="0">
                        <a:latin typeface="Cambria Math"/>
                      </a:rPr>
                      <m:t>⁡(</m:t>
                    </m:r>
                    <m:d>
                      <m:dPr>
                        <m:begChr m:val="|"/>
                        <m:endChr m:val="|"/>
                        <m:ctrlPr>
                          <a:rPr lang="hu-HU" sz="2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hu-HU" sz="2600" b="0" i="1" smtClean="0">
                            <a:latin typeface="Cambria Math"/>
                          </a:rPr>
                          <m:t>𝑠𝑢𝑓𝑓</m:t>
                        </m:r>
                        <m:d>
                          <m:dPr>
                            <m:ctrlPr>
                              <a:rPr lang="hu-HU" sz="26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hu-HU" sz="2600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hu-HU" sz="2600" b="0" i="1" smtClean="0">
                        <a:latin typeface="Cambria Math"/>
                      </a:rPr>
                      <m:t>,</m:t>
                    </m:r>
                    <m:d>
                      <m:dPr>
                        <m:begChr m:val="|"/>
                        <m:endChr m:val="|"/>
                        <m:ctrlPr>
                          <a:rPr lang="hu-HU" sz="2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hu-HU" sz="2600" b="0" i="1" smtClean="0">
                            <a:latin typeface="Cambria Math"/>
                          </a:rPr>
                          <m:t>𝑠𝑢𝑓𝑓</m:t>
                        </m:r>
                        <m:d>
                          <m:dPr>
                            <m:ctrlPr>
                              <a:rPr lang="hu-HU" sz="26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hu-HU" sz="2600" b="0" i="1" smtClean="0">
                                <a:latin typeface="Cambria Math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hu-HU" sz="2600" b="0" i="1" smtClean="0">
                        <a:latin typeface="Cambria Math"/>
                      </a:rPr>
                      <m:t>)</m:t>
                    </m:r>
                  </m:oMath>
                </a14:m>
                <a:endParaRPr lang="hu-HU" sz="2600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1568" y="1600200"/>
                <a:ext cx="8229600" cy="4525963"/>
              </a:xfrm>
              <a:blipFill rotWithShape="1">
                <a:blip r:embed="rId2"/>
                <a:stretch>
                  <a:fillRect l="-74" t="-80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D7D0E39-AAC6-483C-B3FA-23ECB9B6EC4E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155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PPJOIN algoritmus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hu-HU" b="1" dirty="0" smtClean="0"/>
                  <a:t>ALL-PAIRS kiterjesztése</a:t>
                </a:r>
              </a:p>
              <a:p>
                <a:pPr lvl="1"/>
                <a:r>
                  <a:rPr lang="hu-HU" dirty="0" smtClean="0"/>
                  <a:t>pozíció- és </a:t>
                </a:r>
                <a:r>
                  <a:rPr lang="hu-HU" dirty="0" err="1" smtClean="0"/>
                  <a:t>suffix</a:t>
                </a:r>
                <a:r>
                  <a:rPr lang="hu-HU" dirty="0" smtClean="0"/>
                  <a:t> szűrő</a:t>
                </a:r>
              </a:p>
              <a:p>
                <a:pPr>
                  <a:spcBef>
                    <a:spcPts val="3000"/>
                  </a:spcBef>
                </a:pPr>
                <a:r>
                  <a:rPr lang="hu-HU" b="1" dirty="0" smtClean="0"/>
                  <a:t>Ötlet: átfedés vizsgálatok</a:t>
                </a:r>
              </a:p>
              <a:p>
                <a:pPr lvl="1"/>
                <a:r>
                  <a:rPr lang="hu-HU" dirty="0" smtClean="0"/>
                  <a:t>Felülről becslés:</a:t>
                </a:r>
              </a:p>
              <a:p>
                <a:pPr lvl="2"/>
                <a:r>
                  <a:rPr lang="hu-HU" dirty="0" smtClean="0"/>
                  <a:t>Ha ez kisebb mint a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𝜃</m:t>
                    </m:r>
                  </m:oMath>
                </a14:m>
                <a:r>
                  <a:rPr lang="hu-HU" dirty="0" smtClean="0"/>
                  <a:t> által meghatározott érték, akkor elhagyhatjuk</a:t>
                </a:r>
              </a:p>
              <a:p>
                <a:pPr lvl="1"/>
                <a:r>
                  <a:rPr lang="hu-HU" dirty="0" smtClean="0"/>
                  <a:t>Alulról becslés: Hamming távolság</a:t>
                </a:r>
              </a:p>
              <a:p>
                <a:pPr lvl="2"/>
                <a:r>
                  <a:rPr lang="hu-HU" dirty="0" smtClean="0"/>
                  <a:t>Ha ennek eleget tesz, akkor megtartjuk</a:t>
                </a:r>
              </a:p>
              <a:p>
                <a:endParaRPr lang="hu-HU" dirty="0" smtClean="0"/>
              </a:p>
              <a:p>
                <a:endParaRPr lang="hu-HU" dirty="0" smtClean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65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D7D0E39-AAC6-483C-B3FA-23ECB9B6EC4E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09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PPJ algoritmus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 smtClean="0"/>
              <a:t>PPJOIN algoritmus kiegészítése</a:t>
            </a:r>
          </a:p>
          <a:p>
            <a:pPr lvl="1"/>
            <a:r>
              <a:rPr lang="hu-HU" dirty="0" smtClean="0"/>
              <a:t>térbeli távolság vizsgálata</a:t>
            </a:r>
            <a:endParaRPr lang="hu-HU" dirty="0"/>
          </a:p>
          <a:p>
            <a:pPr lvl="1"/>
            <a:r>
              <a:rPr lang="hu-HU" dirty="0" smtClean="0"/>
              <a:t>hatékonyabb, mint a pozíció- és a </a:t>
            </a:r>
            <a:r>
              <a:rPr lang="hu-HU" dirty="0" err="1" smtClean="0"/>
              <a:t>suffix</a:t>
            </a:r>
            <a:r>
              <a:rPr lang="hu-HU" dirty="0" smtClean="0"/>
              <a:t> </a:t>
            </a:r>
            <a:r>
              <a:rPr lang="hu-HU" dirty="0" smtClean="0"/>
              <a:t>szűrés</a:t>
            </a:r>
          </a:p>
          <a:p>
            <a:pPr>
              <a:spcBef>
                <a:spcPts val="3000"/>
              </a:spcBef>
            </a:pPr>
            <a:r>
              <a:rPr lang="hu-HU" b="1" dirty="0" smtClean="0"/>
              <a:t>Hátránya</a:t>
            </a:r>
          </a:p>
          <a:p>
            <a:pPr lvl="1"/>
            <a:r>
              <a:rPr lang="hu-HU" dirty="0" err="1" smtClean="0"/>
              <a:t>Postings</a:t>
            </a:r>
            <a:r>
              <a:rPr lang="hu-HU" dirty="0" smtClean="0"/>
              <a:t> listában szereplő összes elemre elvégzi a térbeli összehasonlítást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D7D0E39-AAC6-483C-B3FA-23ECB9B6EC4E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758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Dinamikus rács </a:t>
            </a:r>
            <a:r>
              <a:rPr lang="hu-HU" dirty="0" smtClean="0"/>
              <a:t>felosztás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hu-HU" b="1" dirty="0" smtClean="0"/>
                  <a:t>Dinamikusan számolt</a:t>
                </a:r>
                <a:br>
                  <a:rPr lang="hu-HU" b="1" dirty="0" smtClean="0"/>
                </a:br>
                <a:r>
                  <a:rPr lang="hu-HU" b="1" dirty="0" smtClean="0"/>
                  <a:t>a paraméterek alapján</a:t>
                </a:r>
              </a:p>
              <a:p>
                <a:pPr>
                  <a:spcBef>
                    <a:spcPts val="5400"/>
                  </a:spcBef>
                </a:pPr>
                <a:r>
                  <a:rPr lang="hu-HU" b="1" dirty="0" smtClean="0"/>
                  <a:t>Két verziót vizsgálunk:</a:t>
                </a:r>
              </a:p>
              <a:p>
                <a:pPr lvl="1"/>
                <a:r>
                  <a:rPr lang="hu-HU" sz="3000" dirty="0" smtClean="0"/>
                  <a:t>PPJ-I algoritmus</a:t>
                </a:r>
              </a:p>
              <a:p>
                <a:pPr lvl="1"/>
                <a:r>
                  <a:rPr lang="hu-HU" sz="3000" dirty="0" smtClean="0"/>
                  <a:t>PPJ-C algoritmus</a:t>
                </a:r>
              </a:p>
              <a:p>
                <a:pPr>
                  <a:spcBef>
                    <a:spcPts val="5400"/>
                  </a:spcBef>
                </a:pPr>
                <a14:m>
                  <m:oMath xmlns:m="http://schemas.openxmlformats.org/officeDocument/2006/math">
                    <m:r>
                      <a:rPr lang="hu-HU" sz="3400" b="0" i="1" smtClean="0">
                        <a:latin typeface="Cambria Math"/>
                      </a:rPr>
                      <m:t>𝑥</m:t>
                    </m:r>
                    <m:r>
                      <a:rPr lang="hu-HU" sz="3400" b="0" i="1" smtClean="0">
                        <a:latin typeface="Cambria Math"/>
                      </a:rPr>
                      <m:t>=(</m:t>
                    </m:r>
                    <m:r>
                      <a:rPr lang="hu-HU" sz="3400" b="0" i="1" smtClean="0">
                        <a:latin typeface="Cambria Math"/>
                      </a:rPr>
                      <m:t>𝑥</m:t>
                    </m:r>
                    <m:r>
                      <a:rPr lang="hu-HU" sz="3400" b="0" i="1" smtClean="0">
                        <a:latin typeface="Cambria Math"/>
                      </a:rPr>
                      <m:t>.</m:t>
                    </m:r>
                    <m:r>
                      <a:rPr lang="hu-HU" sz="3400" b="0" i="1" smtClean="0">
                        <a:latin typeface="Cambria Math"/>
                      </a:rPr>
                      <m:t>𝑖𝑑</m:t>
                    </m:r>
                    <m:r>
                      <a:rPr lang="hu-HU" sz="3400" b="0" i="1" smtClean="0">
                        <a:latin typeface="Cambria Math"/>
                      </a:rPr>
                      <m:t>, </m:t>
                    </m:r>
                    <m:r>
                      <a:rPr lang="hu-HU" sz="3400" b="0" i="1" smtClean="0">
                        <a:latin typeface="Cambria Math"/>
                      </a:rPr>
                      <m:t>𝑥</m:t>
                    </m:r>
                    <m:r>
                      <a:rPr lang="hu-HU" sz="3400" b="0" i="1" smtClean="0">
                        <a:latin typeface="Cambria Math"/>
                      </a:rPr>
                      <m:t>.</m:t>
                    </m:r>
                    <m:r>
                      <a:rPr lang="hu-HU" sz="3400" b="0" i="1" smtClean="0">
                        <a:latin typeface="Cambria Math"/>
                      </a:rPr>
                      <m:t>𝑙𝑜𝑐</m:t>
                    </m:r>
                    <m:r>
                      <a:rPr lang="hu-HU" sz="3400" b="0" i="1" smtClean="0">
                        <a:latin typeface="Cambria Math"/>
                      </a:rPr>
                      <m:t>, </m:t>
                    </m:r>
                    <m:r>
                      <a:rPr lang="hu-HU" sz="3400" b="0" i="1" smtClean="0">
                        <a:latin typeface="Cambria Math"/>
                      </a:rPr>
                      <m:t>𝑥</m:t>
                    </m:r>
                    <m:r>
                      <a:rPr lang="hu-HU" sz="3400" b="0" i="1" smtClean="0">
                        <a:latin typeface="Cambria Math"/>
                      </a:rPr>
                      <m:t>.</m:t>
                    </m:r>
                    <m:r>
                      <a:rPr lang="hu-HU" sz="3400" b="0" i="1" smtClean="0">
                        <a:latin typeface="Cambria Math"/>
                      </a:rPr>
                      <m:t>𝑡𝑒𝑥𝑡</m:t>
                    </m:r>
                    <m:r>
                      <a:rPr lang="hu-HU" sz="3400" b="0" i="1" smtClean="0">
                        <a:latin typeface="Cambria Math"/>
                      </a:rPr>
                      <m:t>, </m:t>
                    </m:r>
                    <m:r>
                      <a:rPr lang="hu-HU" sz="3400" b="0" i="1" smtClean="0">
                        <a:latin typeface="Cambria Math"/>
                      </a:rPr>
                      <m:t>𝑥</m:t>
                    </m:r>
                    <m:r>
                      <a:rPr lang="hu-HU" sz="3400" b="0" i="1" smtClean="0">
                        <a:latin typeface="Cambria Math"/>
                      </a:rPr>
                      <m:t>.</m:t>
                    </m:r>
                    <m:r>
                      <a:rPr lang="hu-HU" sz="3400" b="0" i="1" smtClean="0">
                        <a:latin typeface="Cambria Math"/>
                      </a:rPr>
                      <m:t>𝑐𝑖𝑑</m:t>
                    </m:r>
                    <m:r>
                      <a:rPr lang="hu-HU" sz="3400" b="0" i="1" smtClean="0">
                        <a:latin typeface="Cambria Math"/>
                      </a:rPr>
                      <m:t>)</m:t>
                    </m:r>
                  </m:oMath>
                </a14:m>
                <a:endParaRPr lang="hu-HU" sz="3400" dirty="0" smtClean="0"/>
              </a:p>
              <a:p>
                <a:pPr marL="457200" lvl="1" indent="0">
                  <a:buNone/>
                </a:pPr>
                <a:endParaRPr lang="hu-HU" dirty="0" smtClean="0"/>
              </a:p>
              <a:p>
                <a:pPr lvl="1"/>
                <a:endParaRPr lang="hu-HU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65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D7D0E39-AAC6-483C-B3FA-23ECB9B6EC4E}" type="slidenum">
              <a:rPr lang="hu-HU" smtClean="0"/>
              <a:t>17</a:t>
            </a:fld>
            <a:endParaRPr lang="hu-HU"/>
          </a:p>
        </p:txBody>
      </p:sp>
      <p:pic>
        <p:nvPicPr>
          <p:cNvPr id="1026" name="Picture 2" descr="C:\Users\Dani\Dropbox\ST-SJOIN\ppj-i-examp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54738"/>
            <a:ext cx="4165918" cy="410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48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PPJ-I </a:t>
            </a:r>
            <a:r>
              <a:rPr lang="hu-HU" dirty="0" smtClean="0"/>
              <a:t>algoritmus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hu-HU" dirty="0" smtClean="0"/>
                  <a:t>Cellánként 3 intervallumot tárol</a:t>
                </a:r>
              </a:p>
              <a:p>
                <a:pPr>
                  <a:spcBef>
                    <a:spcPts val="1800"/>
                  </a:spcBef>
                </a:pPr>
                <a:r>
                  <a:rPr lang="hu-HU" dirty="0" smtClean="0"/>
                  <a:t>A </a:t>
                </a:r>
                <a:r>
                  <a:rPr lang="hu-HU" dirty="0" err="1" smtClean="0"/>
                  <a:t>postings</a:t>
                </a:r>
                <a:r>
                  <a:rPr lang="hu-HU" dirty="0" smtClean="0"/>
                  <a:t> lista elemei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𝑥</m:t>
                    </m:r>
                    <m:r>
                      <a:rPr lang="hu-HU" b="0" i="1" smtClean="0">
                        <a:latin typeface="Cambria Math"/>
                      </a:rPr>
                      <m:t>.</m:t>
                    </m:r>
                    <m:r>
                      <a:rPr lang="hu-HU" b="0" i="1" smtClean="0">
                        <a:latin typeface="Cambria Math"/>
                      </a:rPr>
                      <m:t>𝑐𝑖𝑑</m:t>
                    </m:r>
                  </m:oMath>
                </a14:m>
                <a:r>
                  <a:rPr lang="hu-HU" dirty="0" smtClean="0"/>
                  <a:t> szerint növekvő </a:t>
                </a:r>
              </a:p>
              <a:p>
                <a:pPr>
                  <a:spcBef>
                    <a:spcPts val="1800"/>
                  </a:spcBef>
                </a:pPr>
                <a:r>
                  <a:rPr lang="hu-HU" dirty="0" smtClean="0"/>
                  <a:t>„</a:t>
                </a:r>
                <a:r>
                  <a:rPr lang="hu-HU" dirty="0" err="1" smtClean="0"/>
                  <a:t>lightweight</a:t>
                </a:r>
                <a:r>
                  <a:rPr lang="hu-HU" dirty="0" smtClean="0"/>
                  <a:t>” cella-index minden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hu-HU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hu-HU" dirty="0" smtClean="0"/>
                  <a:t> </a:t>
                </a:r>
                <a:r>
                  <a:rPr lang="hu-HU" dirty="0" err="1" smtClean="0"/>
                  <a:t>postings</a:t>
                </a:r>
                <a:r>
                  <a:rPr lang="hu-HU" dirty="0" smtClean="0"/>
                  <a:t> listához -&gt;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hu-HU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hu-HU" b="0" i="1" smtClean="0">
                            <a:latin typeface="Cambria Math"/>
                          </a:rPr>
                          <m:t>𝑐𝑖𝑑</m:t>
                        </m:r>
                        <m:r>
                          <a:rPr lang="hu-HU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hu-HU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hu-HU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hu-HU" b="0" i="1" smtClean="0">
                                <a:latin typeface="Cambria Math"/>
                              </a:rPr>
                              <m:t>𝑐𝑖𝑑</m:t>
                            </m:r>
                          </m:sub>
                        </m:sSub>
                      </m:e>
                    </m:d>
                  </m:oMath>
                </a14:m>
                <a:endParaRPr lang="hu-HU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659" r="-103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D7D0E39-AAC6-483C-B3FA-23ECB9B6EC4E}" type="slidenum">
              <a:rPr lang="hu-HU" smtClean="0"/>
              <a:t>18</a:t>
            </a:fld>
            <a:endParaRPr lang="hu-HU"/>
          </a:p>
        </p:txBody>
      </p:sp>
      <p:pic>
        <p:nvPicPr>
          <p:cNvPr id="1026" name="Picture 2" descr="C:\Users\Dani\Dropbox\ST-SJOIN\ppj-i-grid-exampl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4406497"/>
            <a:ext cx="4320479" cy="240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ani\Dropbox\ST-SJOIN\exampl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406496"/>
            <a:ext cx="2117313" cy="235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53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PPJ-C </a:t>
            </a:r>
            <a:r>
              <a:rPr lang="hu-HU" dirty="0" smtClean="0"/>
              <a:t>algoritmus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hu-HU" dirty="0" smtClean="0"/>
                  <a:t>Elsősorban </a:t>
                </a:r>
                <a:r>
                  <a:rPr lang="hu-HU" dirty="0" err="1" smtClean="0"/>
                  <a:t>cell-id</a:t>
                </a:r>
                <a:r>
                  <a:rPr lang="hu-HU" dirty="0" smtClean="0"/>
                  <a:t> alapján, másodsorban méret alapján vannak rendezve</a:t>
                </a:r>
              </a:p>
              <a:p>
                <a:pPr>
                  <a:spcBef>
                    <a:spcPts val="1800"/>
                  </a:spcBef>
                </a:pP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𝐴</m:t>
                    </m:r>
                    <m:r>
                      <a:rPr lang="hu-HU" b="0" i="1" smtClean="0">
                        <a:latin typeface="Cambria Math"/>
                      </a:rPr>
                      <m:t>[</m:t>
                    </m:r>
                    <m:r>
                      <a:rPr lang="hu-HU" b="0" i="1" smtClean="0">
                        <a:latin typeface="Cambria Math"/>
                      </a:rPr>
                      <m:t>𝑐</m:t>
                    </m:r>
                    <m:r>
                      <a:rPr lang="hu-HU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hu-HU" dirty="0" smtClean="0"/>
                  <a:t> halmaz </a:t>
                </a:r>
                <a:r>
                  <a:rPr lang="hu-HU" dirty="0" smtClean="0">
                    <a:sym typeface="Wingdings" panose="05000000000000000000" pitchFamily="2" charset="2"/>
                  </a:rPr>
                  <a:t>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  <a:sym typeface="Wingdings" panose="05000000000000000000" pitchFamily="2" charset="2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hu-HU" b="0" i="1" smtClean="0">
                            <a:latin typeface="Cambria Math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hu-HU" b="0" i="1" smtClean="0">
                            <a:latin typeface="Cambria Math"/>
                            <a:sym typeface="Wingdings" panose="05000000000000000000" pitchFamily="2" charset="2"/>
                          </a:rPr>
                          <m:t>2</m:t>
                        </m:r>
                      </m:e>
                    </m:d>
                    <m:r>
                      <a:rPr lang="hu-HU" b="0" i="1" smtClean="0">
                        <a:latin typeface="Cambria Math"/>
                        <a:sym typeface="Wingdings" panose="05000000000000000000" pitchFamily="2" charset="2"/>
                      </a:rPr>
                      <m:t>={2, 1}</m:t>
                    </m:r>
                  </m:oMath>
                </a14:m>
                <a:endParaRPr lang="hu-HU" dirty="0" smtClean="0"/>
              </a:p>
              <a:p>
                <a:pPr>
                  <a:spcBef>
                    <a:spcPts val="1800"/>
                  </a:spcBef>
                </a:pPr>
                <a:r>
                  <a:rPr lang="hu-HU" dirty="0" smtClean="0"/>
                  <a:t>Minden t terminálishoz</a:t>
                </a:r>
                <a:br>
                  <a:rPr lang="hu-HU" dirty="0" smtClean="0"/>
                </a:br>
                <a:r>
                  <a:rPr lang="hu-HU" dirty="0" smtClean="0"/>
                  <a:t>cellánként invertált index </a:t>
                </a:r>
              </a:p>
              <a:p>
                <a:pPr lvl="1">
                  <a:spcBef>
                    <a:spcPts val="1800"/>
                  </a:spcBef>
                </a:pPr>
                <a:r>
                  <a:rPr lang="hu-HU" b="0" dirty="0" smtClean="0"/>
                  <a:t>Példa: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𝑐</m:t>
                    </m:r>
                    <m:r>
                      <a:rPr lang="hu-HU" b="0" i="1" smtClean="0">
                        <a:latin typeface="Cambria Math"/>
                      </a:rPr>
                      <m:t>.</m:t>
                    </m:r>
                    <m:sSub>
                      <m:sSubPr>
                        <m:ctrlPr>
                          <a:rPr lang="hu-HU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hu-HU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hu-HU" b="0" i="1" smtClean="0"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hu-HU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hu-HU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hu-HU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hu-HU" dirty="0" smtClean="0"/>
                  <a:t> </a:t>
                </a:r>
                <a:r>
                  <a:rPr lang="hu-HU" dirty="0" smtClean="0">
                    <a:sym typeface="Wingdings" panose="05000000000000000000" pitchFamily="2" charset="2"/>
                  </a:rPr>
                  <a:t></a:t>
                </a:r>
                <a:br>
                  <a:rPr lang="hu-HU" dirty="0" smtClean="0">
                    <a:sym typeface="Wingdings" panose="05000000000000000000" pitchFamily="2" charset="2"/>
                  </a:rPr>
                </a:br>
                <a:r>
                  <a:rPr lang="hu-HU" dirty="0" smtClean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0" i="1" smtClean="0">
                            <a:latin typeface="Cambria Math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b>
                        <m:r>
                          <a:rPr lang="hu-HU" b="0" i="1" smtClean="0">
                            <a:latin typeface="Cambria Math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  <m:r>
                      <a:rPr lang="hu-HU" b="0" i="1" smtClean="0">
                        <a:latin typeface="Cambria Math"/>
                        <a:sym typeface="Wingdings" panose="05000000000000000000" pitchFamily="2" charset="2"/>
                      </a:rPr>
                      <m:t>:{</m:t>
                    </m:r>
                    <m:r>
                      <a:rPr lang="hu-HU" b="0" i="1" smtClean="0">
                        <a:latin typeface="Cambria Math"/>
                        <a:sym typeface="Wingdings" panose="05000000000000000000" pitchFamily="2" charset="2"/>
                      </a:rPr>
                      <m:t>𝑡</m:t>
                    </m:r>
                    <m:r>
                      <a:rPr lang="hu-HU" b="0" i="1" smtClean="0">
                        <a:latin typeface="Cambria Math"/>
                        <a:sym typeface="Wingdings" panose="05000000000000000000" pitchFamily="2" charset="2"/>
                      </a:rPr>
                      <m:t>}</m:t>
                    </m:r>
                  </m:oMath>
                </a14:m>
                <a:r>
                  <a:rPr lang="hu-HU" dirty="0" smtClean="0"/>
                  <a:t> a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𝑐</m:t>
                    </m:r>
                    <m:r>
                      <a:rPr lang="hu-HU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hu-HU" dirty="0" smtClean="0"/>
                  <a:t> cellában</a:t>
                </a:r>
                <a:endParaRPr lang="hu-HU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65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D7D0E39-AAC6-483C-B3FA-23ECB9B6EC4E}" type="slidenum">
              <a:rPr lang="hu-HU" smtClean="0"/>
              <a:t>19</a:t>
            </a:fld>
            <a:endParaRPr lang="hu-HU"/>
          </a:p>
        </p:txBody>
      </p:sp>
      <p:pic>
        <p:nvPicPr>
          <p:cNvPr id="1026" name="Picture 2" descr="C:\Users\Dani\Dropbox\ST-SJOIN\ppj-c-examp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562" y="2780928"/>
            <a:ext cx="307843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20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cikk körülményei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b="1" dirty="0" smtClean="0"/>
              <a:t>Szerzői:</a:t>
            </a:r>
          </a:p>
          <a:p>
            <a:pPr lvl="1"/>
            <a:r>
              <a:rPr lang="hu-HU" dirty="0" err="1" smtClean="0"/>
              <a:t>Panagiotis</a:t>
            </a:r>
            <a:r>
              <a:rPr lang="hu-HU" dirty="0" smtClean="0"/>
              <a:t> </a:t>
            </a:r>
            <a:r>
              <a:rPr lang="hu-HU" dirty="0" err="1" smtClean="0"/>
              <a:t>Bouros</a:t>
            </a:r>
            <a:r>
              <a:rPr lang="hu-HU" dirty="0" smtClean="0"/>
              <a:t> </a:t>
            </a:r>
            <a:r>
              <a:rPr lang="hu-HU" sz="2600" i="1" dirty="0" smtClean="0"/>
              <a:t>(</a:t>
            </a:r>
            <a:r>
              <a:rPr lang="hu-HU" sz="2600" i="1" dirty="0"/>
              <a:t>University of Hong </a:t>
            </a:r>
            <a:r>
              <a:rPr lang="hu-HU" sz="2600" i="1" dirty="0" smtClean="0"/>
              <a:t>Kong)</a:t>
            </a:r>
            <a:r>
              <a:rPr lang="hu-HU" sz="2600" dirty="0" smtClean="0"/>
              <a:t>,</a:t>
            </a:r>
            <a:endParaRPr lang="hu-HU" dirty="0" smtClean="0"/>
          </a:p>
          <a:p>
            <a:pPr lvl="1"/>
            <a:r>
              <a:rPr lang="hu-HU" dirty="0" err="1" smtClean="0"/>
              <a:t>Shen</a:t>
            </a:r>
            <a:r>
              <a:rPr lang="hu-HU" dirty="0" smtClean="0"/>
              <a:t> </a:t>
            </a:r>
            <a:r>
              <a:rPr lang="hu-HU" dirty="0" err="1" smtClean="0"/>
              <a:t>Ge</a:t>
            </a:r>
            <a:r>
              <a:rPr lang="hu-HU" dirty="0" smtClean="0"/>
              <a:t> </a:t>
            </a:r>
            <a:r>
              <a:rPr lang="hu-HU" sz="2600" i="1" dirty="0" smtClean="0"/>
              <a:t>(University </a:t>
            </a:r>
            <a:r>
              <a:rPr lang="hu-HU" sz="2600" i="1" dirty="0"/>
              <a:t>of Hong </a:t>
            </a:r>
            <a:r>
              <a:rPr lang="hu-HU" sz="2600" i="1" dirty="0" smtClean="0"/>
              <a:t>Kong)</a:t>
            </a:r>
            <a:r>
              <a:rPr lang="hu-HU" sz="2600" dirty="0" smtClean="0"/>
              <a:t>,</a:t>
            </a:r>
            <a:endParaRPr lang="hu-HU" dirty="0" smtClean="0"/>
          </a:p>
          <a:p>
            <a:pPr lvl="1"/>
            <a:r>
              <a:rPr lang="hu-HU" dirty="0" err="1" smtClean="0"/>
              <a:t>Nikos</a:t>
            </a:r>
            <a:r>
              <a:rPr lang="hu-HU" dirty="0" smtClean="0"/>
              <a:t> </a:t>
            </a:r>
            <a:r>
              <a:rPr lang="hu-HU" dirty="0" err="1" smtClean="0"/>
              <a:t>Mamoulis</a:t>
            </a:r>
            <a:r>
              <a:rPr lang="hu-HU" dirty="0" smtClean="0"/>
              <a:t> </a:t>
            </a:r>
            <a:r>
              <a:rPr lang="hu-HU" sz="2600" i="1" dirty="0" smtClean="0"/>
              <a:t>(</a:t>
            </a:r>
            <a:r>
              <a:rPr lang="hu-HU" sz="2600" i="1" dirty="0"/>
              <a:t>University of Hong </a:t>
            </a:r>
            <a:r>
              <a:rPr lang="hu-HU" sz="2600" i="1" dirty="0" smtClean="0"/>
              <a:t>Kong)</a:t>
            </a:r>
          </a:p>
          <a:p>
            <a:pPr marL="621792" indent="-457200">
              <a:lnSpc>
                <a:spcPct val="150000"/>
              </a:lnSpc>
            </a:pPr>
            <a:r>
              <a:rPr lang="hu-HU" b="1" dirty="0" smtClean="0"/>
              <a:t>Esemény:</a:t>
            </a:r>
          </a:p>
          <a:p>
            <a:pPr marL="914400" lvl="1" indent="-457200"/>
            <a:r>
              <a:rPr lang="hu-HU" dirty="0" smtClean="0"/>
              <a:t>VLDB</a:t>
            </a:r>
          </a:p>
          <a:p>
            <a:pPr marL="621792" indent="-457200">
              <a:spcBef>
                <a:spcPts val="1800"/>
              </a:spcBef>
            </a:pPr>
            <a:r>
              <a:rPr lang="hu-HU" b="1" dirty="0" smtClean="0"/>
              <a:t>Feldolgozás:</a:t>
            </a:r>
          </a:p>
          <a:p>
            <a:pPr marL="914400" lvl="1" indent="-457200"/>
            <a:r>
              <a:rPr lang="hu-HU" dirty="0" err="1" smtClean="0"/>
              <a:t>Gergácz</a:t>
            </a:r>
            <a:r>
              <a:rPr lang="hu-HU" dirty="0" smtClean="0"/>
              <a:t> Dániel </a:t>
            </a:r>
            <a:r>
              <a:rPr lang="hu-HU" sz="2600" i="1" dirty="0" smtClean="0"/>
              <a:t>(prezentáció)</a:t>
            </a:r>
            <a:r>
              <a:rPr lang="hu-HU" sz="2600" dirty="0" smtClean="0"/>
              <a:t> , </a:t>
            </a:r>
            <a:endParaRPr lang="hu-HU" dirty="0" smtClean="0"/>
          </a:p>
          <a:p>
            <a:pPr marL="914400" lvl="1" indent="-457200"/>
            <a:r>
              <a:rPr lang="hu-HU" dirty="0" smtClean="0"/>
              <a:t>Nagy Tamás </a:t>
            </a:r>
            <a:r>
              <a:rPr lang="hu-HU" sz="2600" i="1" dirty="0" smtClean="0"/>
              <a:t>(program),</a:t>
            </a:r>
          </a:p>
          <a:p>
            <a:pPr marL="914400" lvl="1" indent="-457200"/>
            <a:r>
              <a:rPr lang="hu-HU" dirty="0" err="1" smtClean="0"/>
              <a:t>Tomcsik</a:t>
            </a:r>
            <a:r>
              <a:rPr lang="hu-HU" dirty="0" smtClean="0"/>
              <a:t> Bence </a:t>
            </a:r>
            <a:r>
              <a:rPr lang="hu-HU" sz="2600" i="1" dirty="0" smtClean="0"/>
              <a:t>(tanulmány)</a:t>
            </a:r>
            <a:endParaRPr lang="hu-HU" sz="2600" i="1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0E39-AAC6-483C-B3FA-23ECB9B6EC4E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679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PPJ-R algoritmus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hu-HU" dirty="0" smtClean="0"/>
                  <a:t>Az objektumok indexelése R-fával</a:t>
                </a:r>
              </a:p>
              <a:p>
                <a:pPr>
                  <a:spcBef>
                    <a:spcPts val="1800"/>
                  </a:spcBef>
                </a:pPr>
                <a:r>
                  <a:rPr lang="hu-HU" dirty="0" smtClean="0"/>
                  <a:t>PPJ kiterjesztése</a:t>
                </a:r>
              </a:p>
              <a:p>
                <a:pPr>
                  <a:spcBef>
                    <a:spcPts val="1800"/>
                  </a:spcBef>
                </a:pPr>
                <a:r>
                  <a:rPr lang="hu-HU" dirty="0" smtClean="0"/>
                  <a:t>Bemenete a fa két csúcsa: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hu-HU" b="0" i="1" smtClean="0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hu-HU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hu-HU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hu-HU" b="0" i="1" smtClean="0"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hu-HU" dirty="0" smtClean="0"/>
                  <a:t> </a:t>
                </a:r>
                <a:r>
                  <a:rPr lang="hu-HU" dirty="0" smtClean="0">
                    <a:sym typeface="Wingdings" panose="05000000000000000000" pitchFamily="2" charset="2"/>
                  </a:rPr>
                  <a:t> rekurzív</a:t>
                </a:r>
                <a:endParaRPr lang="hu-HU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65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0E39-AAC6-483C-B3FA-23ECB9B6EC4E}" type="slidenum">
              <a:rPr lang="hu-HU" smtClean="0"/>
              <a:t>20</a:t>
            </a:fld>
            <a:endParaRPr lang="hu-HU"/>
          </a:p>
        </p:txBody>
      </p:sp>
      <p:pic>
        <p:nvPicPr>
          <p:cNvPr id="2050" name="Picture 2" descr="C:\Users\Dani\Dropbox\ST-SJOIN\r-tre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966227"/>
            <a:ext cx="5996875" cy="261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55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Csoportosítás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𝑝𝑝𝑟𝑒𝑓</m:t>
                    </m:r>
                    <m:r>
                      <a:rPr lang="hu-HU" b="0" i="1" smtClean="0">
                        <a:latin typeface="Cambria Math"/>
                      </a:rPr>
                      <m:t>(</m:t>
                    </m:r>
                    <m:r>
                      <a:rPr lang="hu-HU" b="0" i="1" smtClean="0">
                        <a:latin typeface="Cambria Math"/>
                      </a:rPr>
                      <m:t>𝑥</m:t>
                    </m:r>
                    <m:r>
                      <a:rPr lang="hu-HU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hu-HU" dirty="0" smtClean="0"/>
                  <a:t> alapján csoportosítunk:</a:t>
                </a:r>
              </a:p>
              <a:p>
                <a:pPr lvl="1"/>
                <a:r>
                  <a:rPr lang="hu-HU" dirty="0" smtClean="0"/>
                  <a:t>Ha két csoport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𝑝𝑝𝑟𝑒𝑓</m:t>
                    </m:r>
                    <m:d>
                      <m:dPr>
                        <m:ctrlPr>
                          <a:rPr lang="hu-HU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hu-HU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hu-HU" dirty="0" err="1" smtClean="0"/>
                  <a:t>-ében</a:t>
                </a:r>
                <a:r>
                  <a:rPr lang="hu-HU" dirty="0" smtClean="0"/>
                  <a:t> nincs közös elem, akkor figyelmen kívül hagyhatjuk</a:t>
                </a:r>
              </a:p>
              <a:p>
                <a:pPr>
                  <a:spcBef>
                    <a:spcPts val="1800"/>
                  </a:spcBef>
                </a:pPr>
                <a:r>
                  <a:rPr lang="hu-HU" dirty="0" smtClean="0"/>
                  <a:t>Hibái:</a:t>
                </a:r>
              </a:p>
              <a:p>
                <a:pPr lvl="1"/>
                <a:r>
                  <a:rPr lang="hu-HU" dirty="0" smtClean="0"/>
                  <a:t>Plusz költség a csoportosítás miatt</a:t>
                </a:r>
              </a:p>
              <a:p>
                <a:pPr lvl="1"/>
                <a:r>
                  <a:rPr lang="hu-HU" dirty="0" smtClean="0"/>
                  <a:t>A csoportok mérete alapján történik a vizsgálat, nem pedig az objektumok mérete alapján</a:t>
                </a:r>
                <a:endParaRPr lang="hu-HU" dirty="0"/>
              </a:p>
              <a:p>
                <a:pPr>
                  <a:spcBef>
                    <a:spcPts val="1800"/>
                  </a:spcBef>
                </a:pPr>
                <a:r>
                  <a:rPr lang="hu-HU" dirty="0" smtClean="0">
                    <a:sym typeface="Wingdings" panose="05000000000000000000" pitchFamily="2" charset="2"/>
                  </a:rPr>
                  <a:t>Megoldás: 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hu-HU" dirty="0" smtClean="0">
                    <a:sym typeface="Wingdings" panose="05000000000000000000" pitchFamily="2" charset="2"/>
                  </a:rPr>
                  <a:t>nézzük az objektumok méretét is</a:t>
                </a:r>
                <a:endParaRPr lang="hu-HU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58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0E39-AAC6-483C-B3FA-23ECB9B6EC4E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171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Felhasznált </a:t>
            </a:r>
            <a:r>
              <a:rPr lang="hu-HU" dirty="0" smtClean="0"/>
              <a:t>adatbázisok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Valós adatok:</a:t>
            </a:r>
          </a:p>
          <a:p>
            <a:pPr lvl="1"/>
            <a:r>
              <a:rPr lang="hu-HU" dirty="0" smtClean="0"/>
              <a:t>FLICK adatbázis </a:t>
            </a:r>
            <a:r>
              <a:rPr lang="hu-HU" dirty="0" smtClean="0">
                <a:sym typeface="Wingdings" panose="05000000000000000000" pitchFamily="2" charset="2"/>
              </a:rPr>
              <a:t> nagy szótár</a:t>
            </a:r>
            <a:endParaRPr lang="hu-HU" dirty="0" smtClean="0"/>
          </a:p>
          <a:p>
            <a:pPr lvl="1"/>
            <a:r>
              <a:rPr lang="hu-HU" dirty="0" smtClean="0"/>
              <a:t>POI-USCA és POI-AU </a:t>
            </a:r>
            <a:r>
              <a:rPr lang="hu-HU" dirty="0" smtClean="0">
                <a:sym typeface="Wingdings" panose="05000000000000000000" pitchFamily="2" charset="2"/>
              </a:rPr>
              <a:t> kis szótár</a:t>
            </a:r>
            <a:endParaRPr lang="hu-HU" dirty="0" smtClean="0"/>
          </a:p>
          <a:p>
            <a:r>
              <a:rPr lang="hu-HU" dirty="0" smtClean="0"/>
              <a:t>Mesterséges adatok:</a:t>
            </a:r>
          </a:p>
          <a:p>
            <a:pPr lvl="1"/>
            <a:r>
              <a:rPr lang="hu-HU" dirty="0" smtClean="0"/>
              <a:t>Objektumok számának változtatása</a:t>
            </a:r>
          </a:p>
          <a:p>
            <a:pPr lvl="1"/>
            <a:r>
              <a:rPr lang="hu-HU" dirty="0" smtClean="0"/>
              <a:t>Globális szótár változtatása</a:t>
            </a:r>
          </a:p>
          <a:p>
            <a:pPr lvl="1"/>
            <a:r>
              <a:rPr lang="hu-HU" dirty="0" smtClean="0"/>
              <a:t>Térbeli helyzet alapján: egységes és </a:t>
            </a:r>
            <a:r>
              <a:rPr lang="hu-HU" dirty="0" err="1" smtClean="0"/>
              <a:t>klaszterizált</a:t>
            </a: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0E39-AAC6-483C-B3FA-23ECB9B6EC4E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293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Megéri csoportosítani?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Tartalom helye 5"/>
          <p:cNvSpPr>
            <a:spLocks noGrp="1"/>
          </p:cNvSpPr>
          <p:nvPr>
            <p:ph sz="half" idx="2"/>
          </p:nvPr>
        </p:nvSpPr>
        <p:spPr>
          <a:xfrm>
            <a:off x="5508104" y="1773936"/>
            <a:ext cx="3178696" cy="4623816"/>
          </a:xfrm>
        </p:spPr>
        <p:txBody>
          <a:bodyPr/>
          <a:lstStyle/>
          <a:p>
            <a:r>
              <a:rPr lang="hu-HU" dirty="0" smtClean="0"/>
              <a:t>FLICKR</a:t>
            </a:r>
            <a:endParaRPr lang="hu-HU" dirty="0"/>
          </a:p>
          <a:p>
            <a:pPr lvl="1"/>
            <a:r>
              <a:rPr lang="hu-HU" dirty="0" smtClean="0"/>
              <a:t>A csoportok többségének csak egy eleme van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0E39-AAC6-483C-B3FA-23ECB9B6EC4E}" type="slidenum">
              <a:rPr lang="hu-HU" smtClean="0"/>
              <a:t>23</a:t>
            </a:fld>
            <a:endParaRPr lang="hu-HU"/>
          </a:p>
        </p:txBody>
      </p:sp>
      <p:pic>
        <p:nvPicPr>
          <p:cNvPr id="1027" name="Picture 3" descr="C:\Users\Dani\Dropbox\ST-SJOIN\group-vs-not-group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597568"/>
            <a:ext cx="5328592" cy="507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95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Összehasonlítás az alap algoritmusokkal</a:t>
            </a:r>
            <a:endParaRPr lang="hu-H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artalom helye 4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773936"/>
                <a:ext cx="3394720" cy="4623816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hu-HU" dirty="0" smtClean="0"/>
                  <a:t>Válaszidők vizsgálata</a:t>
                </a:r>
              </a:p>
              <a:p>
                <a:pPr>
                  <a:spcBef>
                    <a:spcPts val="3600"/>
                  </a:spcBef>
                </a:pPr>
                <a:r>
                  <a:rPr lang="hu-HU" dirty="0" smtClean="0"/>
                  <a:t>PPJ-R esetében az R-fának sok levele van</a:t>
                </a:r>
                <a:endParaRPr lang="hu-HU" dirty="0" smtClean="0"/>
              </a:p>
              <a:p>
                <a:pPr>
                  <a:spcBef>
                    <a:spcPts val="3600"/>
                  </a:spcBef>
                </a:pPr>
                <a:r>
                  <a:rPr lang="hu-HU" dirty="0" smtClean="0"/>
                  <a:t>FLICKR </a:t>
                </a:r>
                <a:r>
                  <a:rPr lang="hu-HU" dirty="0" smtClean="0"/>
                  <a:t>helyzete: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𝜖</m:t>
                    </m:r>
                  </m:oMath>
                </a14:m>
                <a:r>
                  <a:rPr lang="hu-HU" dirty="0" err="1" smtClean="0"/>
                  <a:t>-nak</a:t>
                </a:r>
                <a:r>
                  <a:rPr lang="hu-HU" dirty="0" smtClean="0"/>
                  <a:t> nincs akkora ráhatása, mint a </a:t>
                </a:r>
                <a:br>
                  <a:rPr lang="hu-HU" dirty="0" smtClean="0"/>
                </a:b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𝜃</m:t>
                    </m:r>
                  </m:oMath>
                </a14:m>
                <a:r>
                  <a:rPr lang="hu-HU" dirty="0" err="1" smtClean="0"/>
                  <a:t>-nak</a:t>
                </a:r>
                <a:endParaRPr lang="hu-HU" dirty="0" smtClean="0"/>
              </a:p>
              <a:p>
                <a:pPr lvl="1"/>
                <a:r>
                  <a:rPr lang="hu-HU" dirty="0" smtClean="0"/>
                  <a:t>Eredmények csökkenése</a:t>
                </a:r>
                <a:endParaRPr lang="hu-HU" dirty="0"/>
              </a:p>
            </p:txBody>
          </p:sp>
        </mc:Choice>
        <mc:Fallback>
          <p:sp>
            <p:nvSpPr>
              <p:cNvPr id="5" name="Tartalom hely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773936"/>
                <a:ext cx="3394720" cy="4623816"/>
              </a:xfrm>
              <a:blipFill rotWithShape="1">
                <a:blip r:embed="rId2"/>
                <a:stretch>
                  <a:fillRect t="-158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artalom helye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0E39-AAC6-483C-B3FA-23ECB9B6EC4E}" type="slidenum">
              <a:rPr lang="hu-HU" smtClean="0"/>
              <a:t>24</a:t>
            </a:fld>
            <a:endParaRPr lang="hu-HU"/>
          </a:p>
        </p:txBody>
      </p:sp>
      <p:pic>
        <p:nvPicPr>
          <p:cNvPr id="3074" name="Picture 2" descr="C:\Users\Dani\Dropbox\ST-SJOIN\baseline-compa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484784"/>
            <a:ext cx="5185340" cy="526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08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ST-SJOIN </a:t>
            </a:r>
            <a:r>
              <a:rPr lang="hu-HU" dirty="0" smtClean="0"/>
              <a:t>eljárások összehasonlítása</a:t>
            </a:r>
            <a:endParaRPr lang="hu-H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hu-HU" dirty="0" smtClean="0"/>
                  <a:t>Legjobb: PPJ-C</a:t>
                </a:r>
              </a:p>
              <a:p>
                <a:r>
                  <a:rPr lang="hu-HU" dirty="0" smtClean="0"/>
                  <a:t>Legrosszabb: PPJ</a:t>
                </a:r>
              </a:p>
              <a:p>
                <a:pPr lvl="1"/>
                <a:r>
                  <a:rPr lang="hu-HU" dirty="0" smtClean="0"/>
                  <a:t>Nem alkalmazza a térbeli indexelő technikát, ami kihasználná az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𝜖</m:t>
                    </m:r>
                  </m:oMath>
                </a14:m>
                <a:r>
                  <a:rPr lang="hu-HU" dirty="0" smtClean="0"/>
                  <a:t>-t</a:t>
                </a:r>
                <a:endParaRPr lang="hu-HU" dirty="0"/>
              </a:p>
            </p:txBody>
          </p:sp>
        </mc:Choice>
        <mc:Fallback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659" r="-51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0E39-AAC6-483C-B3FA-23ECB9B6EC4E}" type="slidenum">
              <a:rPr lang="hu-HU" smtClean="0"/>
              <a:t>25</a:t>
            </a:fld>
            <a:endParaRPr lang="hu-HU"/>
          </a:p>
        </p:txBody>
      </p:sp>
      <p:pic>
        <p:nvPicPr>
          <p:cNvPr id="1026" name="Picture 2" descr="C:\Users\Dani\Dropbox\ST-SJOIN\stsjoin-method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73850"/>
            <a:ext cx="8652148" cy="217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92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u-HU" dirty="0" smtClean="0"/>
              <a:t>Köszönöm a figyelmet!</a:t>
            </a:r>
            <a:endParaRPr lang="hu-HU" dirty="0"/>
          </a:p>
        </p:txBody>
      </p:sp>
      <p:sp>
        <p:nvSpPr>
          <p:cNvPr id="6" name="Alcím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0E39-AAC6-483C-B3FA-23ECB9B6EC4E}" type="slidenum">
              <a:rPr lang="hu-HU" smtClean="0"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770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Probléma leírása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Adott objektumok egy gyűjteménye,  amely tartalmaz térbeli és szöveges információkat</a:t>
            </a:r>
            <a:endParaRPr lang="hu-HU" dirty="0"/>
          </a:p>
          <a:p>
            <a:pPr>
              <a:spcBef>
                <a:spcPts val="1800"/>
              </a:spcBef>
            </a:pPr>
            <a:r>
              <a:rPr lang="hu-HU" dirty="0" smtClean="0"/>
              <a:t>Feladat: Keressünk olyan objektumpárokat, amelyek térben közeliek és szövegesen hasonlóak.</a:t>
            </a: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D7D0E39-AAC6-483C-B3FA-23ECB9B6EC4E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531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Alkalmazások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b="1" dirty="0" smtClean="0"/>
              <a:t>Személyes adatbázisok:</a:t>
            </a:r>
          </a:p>
          <a:p>
            <a:pPr lvl="1"/>
            <a:r>
              <a:rPr lang="hu-HU" dirty="0" smtClean="0"/>
              <a:t>Közösségi ajánlások</a:t>
            </a:r>
          </a:p>
          <a:p>
            <a:pPr lvl="1"/>
            <a:r>
              <a:rPr lang="hu-HU" dirty="0" smtClean="0"/>
              <a:t>Direkt marketing</a:t>
            </a:r>
          </a:p>
          <a:p>
            <a:pPr>
              <a:spcBef>
                <a:spcPts val="1800"/>
              </a:spcBef>
            </a:pPr>
            <a:r>
              <a:rPr lang="hu-HU" b="1" dirty="0" smtClean="0"/>
              <a:t>Redundáns adatok:</a:t>
            </a:r>
          </a:p>
          <a:p>
            <a:pPr lvl="1"/>
            <a:r>
              <a:rPr lang="hu-HU" dirty="0" smtClean="0"/>
              <a:t>Adattömörítés és tisztítás</a:t>
            </a:r>
          </a:p>
          <a:p>
            <a:pPr lvl="1"/>
            <a:r>
              <a:rPr lang="hu-HU" dirty="0" smtClean="0"/>
              <a:t>FLICKR</a:t>
            </a:r>
          </a:p>
          <a:p>
            <a:pPr>
              <a:spcBef>
                <a:spcPts val="1800"/>
              </a:spcBef>
            </a:pPr>
            <a:r>
              <a:rPr lang="hu-HU" b="1" dirty="0" smtClean="0"/>
              <a:t>POI adatbázisok:</a:t>
            </a:r>
          </a:p>
          <a:p>
            <a:pPr lvl="1"/>
            <a:r>
              <a:rPr lang="hu-HU" dirty="0" smtClean="0"/>
              <a:t>Üzleti verseny felderítése</a:t>
            </a:r>
          </a:p>
          <a:p>
            <a:pPr lvl="1"/>
            <a:r>
              <a:rPr lang="hu-HU" dirty="0" smtClean="0"/>
              <a:t>Turisztikai alkalmazások</a:t>
            </a:r>
          </a:p>
          <a:p>
            <a:pPr lvl="1"/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D7D0E39-AAC6-483C-B3FA-23ECB9B6EC4E}" type="slidenum">
              <a:rPr lang="hu-HU" smtClean="0"/>
              <a:t>4</a:t>
            </a:fld>
            <a:endParaRPr lang="hu-HU"/>
          </a:p>
        </p:txBody>
      </p:sp>
      <p:pic>
        <p:nvPicPr>
          <p:cNvPr id="5" name="Picture 2" descr="C:\Users\Dani\Dropbox\st-sjoin-examp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332" y="1506974"/>
            <a:ext cx="3713668" cy="3074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11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Térbeli távolsági összekapcsolás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hu-HU" b="1" dirty="0" smtClean="0"/>
                  <a:t>Térbeli adatok indexelése:</a:t>
                </a:r>
              </a:p>
              <a:p>
                <a:pPr lvl="1"/>
                <a:r>
                  <a:rPr lang="hu-HU" dirty="0" smtClean="0"/>
                  <a:t>R-fa adatszerkezet </a:t>
                </a:r>
                <a:r>
                  <a:rPr lang="hu-HU" dirty="0" smtClean="0">
                    <a:sym typeface="Wingdings" panose="05000000000000000000" pitchFamily="2" charset="2"/>
                  </a:rPr>
                  <a:t> MBR használata</a:t>
                </a:r>
                <a:endParaRPr lang="hu-HU" dirty="0" smtClean="0"/>
              </a:p>
              <a:p>
                <a:pPr>
                  <a:spcBef>
                    <a:spcPts val="3000"/>
                  </a:spcBef>
                </a:pPr>
                <a14:m>
                  <m:oMath xmlns:m="http://schemas.openxmlformats.org/officeDocument/2006/math">
                    <m:r>
                      <a:rPr lang="hu-HU" b="1" i="1" smtClean="0">
                        <a:latin typeface="Cambria Math"/>
                        <a:ea typeface="Cambria Math"/>
                      </a:rPr>
                      <m:t>𝝐</m:t>
                    </m:r>
                  </m:oMath>
                </a14:m>
                <a:r>
                  <a:rPr lang="hu-HU" b="1" dirty="0" err="1" smtClean="0"/>
                  <a:t>-távolsági</a:t>
                </a:r>
                <a:r>
                  <a:rPr lang="hu-HU" b="1" dirty="0" smtClean="0"/>
                  <a:t> összekapcsolás: </a:t>
                </a:r>
              </a:p>
              <a:p>
                <a:pPr lvl="1"/>
                <a:r>
                  <a:rPr lang="hu-HU" dirty="0" smtClean="0"/>
                  <a:t>Adott R és S adathalmaz térbeli adatokkal:</a:t>
                </a:r>
                <a:endParaRPr lang="hu-HU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{"/>
                        <m:endChr m:val="|"/>
                        <m:ctrlPr>
                          <a:rPr lang="hu-HU" b="0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hu-HU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hu-HU" b="0" i="1" smtClean="0">
                                <a:latin typeface="Cambria Math"/>
                              </a:rPr>
                              <m:t>𝑟</m:t>
                            </m:r>
                            <m:r>
                              <a:rPr lang="hu-HU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hu-HU" b="0" i="1" smtClean="0">
                                <a:latin typeface="Cambria Math"/>
                              </a:rPr>
                              <m:t>𝑠</m:t>
                            </m:r>
                          </m:e>
                        </m:d>
                        <m:r>
                          <a:rPr lang="hu-HU" b="0" i="1" smtClean="0"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hu-HU" b="0" i="1" smtClean="0">
                        <a:latin typeface="Cambria Math"/>
                      </a:rPr>
                      <m:t> </m:t>
                    </m:r>
                    <m:r>
                      <a:rPr lang="hu-HU" b="0" i="1" smtClean="0">
                        <a:latin typeface="Cambria Math"/>
                      </a:rPr>
                      <m:t>𝑟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𝑅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 ∧ 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𝑠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𝑆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 ∧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𝑑𝑖𝑠</m:t>
                    </m:r>
                    <m:sSub>
                      <m:sSubPr>
                        <m:ctrlPr>
                          <a:rPr lang="hu-HU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  <m:sub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𝑙</m:t>
                        </m:r>
                      </m:sub>
                    </m:sSub>
                    <m:d>
                      <m:dPr>
                        <m:ctrlPr>
                          <a:rPr lang="hu-HU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</m:e>
                    </m:d>
                    <m:r>
                      <a:rPr lang="hu-HU" b="0" i="1" smtClean="0">
                        <a:latin typeface="Cambria Math"/>
                        <a:ea typeface="Cambria Math"/>
                      </a:rPr>
                      <m:t>≤ 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𝜖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 }</m:t>
                    </m:r>
                  </m:oMath>
                </a14:m>
                <a:endParaRPr lang="hu-HU" b="0" dirty="0" smtClean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65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D7D0E39-AAC6-483C-B3FA-23ECB9B6EC4E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2735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Halmaz hasonlósági összekapcsolás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hu-HU" b="1" dirty="0" smtClean="0"/>
                  <a:t>Adott egy D adathalmaz és egy </a:t>
                </a:r>
                <a14:m>
                  <m:oMath xmlns:m="http://schemas.openxmlformats.org/officeDocument/2006/math">
                    <m:r>
                      <a:rPr lang="hu-HU" b="1" i="1" smtClean="0">
                        <a:latin typeface="Cambria Math"/>
                        <a:ea typeface="Cambria Math"/>
                      </a:rPr>
                      <m:t>𝜽</m:t>
                    </m:r>
                  </m:oMath>
                </a14:m>
                <a:r>
                  <a:rPr lang="hu-HU" b="1" dirty="0" smtClean="0"/>
                  <a:t>: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{"/>
                        <m:endChr m:val="|"/>
                        <m:ctrlPr>
                          <a:rPr lang="hu-HU" b="0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hu-HU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hu-HU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hu-HU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hu-HU" b="0" i="1" smtClean="0">
                                <a:latin typeface="Cambria Math"/>
                              </a:rPr>
                              <m:t>𝑦</m:t>
                            </m:r>
                          </m:e>
                        </m:d>
                        <m:r>
                          <a:rPr lang="hu-HU" b="0" i="1" smtClean="0"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hu-HU" b="0" i="1" smtClean="0">
                        <a:latin typeface="Cambria Math"/>
                      </a:rPr>
                      <m:t> </m:t>
                    </m:r>
                    <m:r>
                      <a:rPr lang="hu-HU" b="0" i="1" smtClean="0">
                        <a:latin typeface="Cambria Math"/>
                      </a:rPr>
                      <m:t>𝑥</m:t>
                    </m:r>
                    <m:r>
                      <a:rPr lang="hu-HU" b="0" i="1" smtClean="0">
                        <a:latin typeface="Cambria Math"/>
                      </a:rPr>
                      <m:t>,</m:t>
                    </m:r>
                    <m:r>
                      <a:rPr lang="hu-HU" b="0" i="1" smtClean="0">
                        <a:latin typeface="Cambria Math"/>
                      </a:rPr>
                      <m:t>𝑦</m:t>
                    </m:r>
                    <m:r>
                      <a:rPr lang="hu-HU" b="0" i="1" smtClean="0">
                        <a:latin typeface="Cambria Math"/>
                      </a:rPr>
                      <m:t>∈</m:t>
                    </m:r>
                    <m:r>
                      <a:rPr lang="hu-HU" b="0" i="1" smtClean="0">
                        <a:latin typeface="Cambria Math"/>
                      </a:rPr>
                      <m:t>𝐷</m:t>
                    </m:r>
                    <m:r>
                      <a:rPr lang="hu-HU" b="0" i="1" smtClean="0">
                        <a:latin typeface="Cambria Math"/>
                      </a:rPr>
                      <m:t>∧</m:t>
                    </m:r>
                    <m:r>
                      <a:rPr lang="hu-HU" b="0" i="1" smtClean="0">
                        <a:latin typeface="Cambria Math"/>
                      </a:rPr>
                      <m:t>𝑠𝑖</m:t>
                    </m:r>
                    <m:sSub>
                      <m:sSubPr>
                        <m:ctrlPr>
                          <a:rPr lang="hu-HU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hu-HU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hu-HU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hu-HU" b="0" i="1" smtClean="0">
                            <a:latin typeface="Cambria Math"/>
                          </a:rPr>
                          <m:t>𝑥</m:t>
                        </m:r>
                        <m:r>
                          <a:rPr lang="hu-HU" b="0" i="1" smtClean="0">
                            <a:latin typeface="Cambria Math"/>
                          </a:rPr>
                          <m:t>,</m:t>
                        </m:r>
                        <m:r>
                          <a:rPr lang="hu-HU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hu-HU" b="0" i="1" smtClean="0">
                        <a:latin typeface="Cambria Math"/>
                      </a:rPr>
                      <m:t>≥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𝜃</m:t>
                    </m:r>
                    <m:r>
                      <a:rPr lang="hu-HU" b="0" i="1" smtClean="0">
                        <a:latin typeface="Cambria Math"/>
                      </a:rPr>
                      <m:t>}</m:t>
                    </m:r>
                  </m:oMath>
                </a14:m>
                <a:endParaRPr lang="hu-HU" dirty="0" smtClean="0"/>
              </a:p>
              <a:p>
                <a:pPr>
                  <a:spcBef>
                    <a:spcPts val="3000"/>
                  </a:spcBef>
                </a:pPr>
                <a:r>
                  <a:rPr lang="hu-HU" b="1" dirty="0" smtClean="0"/>
                  <a:t>Fő alkalmazása: </a:t>
                </a:r>
              </a:p>
              <a:p>
                <a:pPr lvl="1"/>
                <a:r>
                  <a:rPr lang="hu-HU" dirty="0" smtClean="0"/>
                  <a:t>Hasonló objektumok </a:t>
                </a:r>
                <a:br>
                  <a:rPr lang="hu-HU" dirty="0" smtClean="0"/>
                </a:br>
                <a:r>
                  <a:rPr lang="hu-HU" dirty="0" smtClean="0"/>
                  <a:t>keresése</a:t>
                </a:r>
              </a:p>
              <a:p>
                <a:pPr lvl="1"/>
                <a:r>
                  <a:rPr lang="hu-HU" dirty="0" smtClean="0"/>
                  <a:t>Szöveg egyezőség vizsgálat</a:t>
                </a:r>
                <a:endParaRPr lang="hu-HU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52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D7D0E39-AAC6-483C-B3FA-23ECB9B6EC4E}" type="slidenum">
              <a:rPr lang="hu-HU" smtClean="0"/>
              <a:t>6</a:t>
            </a:fld>
            <a:endParaRPr lang="hu-HU"/>
          </a:p>
        </p:txBody>
      </p:sp>
      <p:pic>
        <p:nvPicPr>
          <p:cNvPr id="1026" name="Picture 2" descr="C:\Users\Dani\Dropbox\data-se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516" y="3429000"/>
            <a:ext cx="3727975" cy="267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63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Térbeli-szöveges keresés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 smtClean="0"/>
              <a:t>Nagy érdeklődés a helyadatok iránt</a:t>
            </a:r>
          </a:p>
          <a:p>
            <a:pPr lvl="1"/>
            <a:r>
              <a:rPr lang="hu-HU" dirty="0" smtClean="0"/>
              <a:t>Tárolása MBR segítségével</a:t>
            </a:r>
          </a:p>
          <a:p>
            <a:pPr>
              <a:spcBef>
                <a:spcPts val="1800"/>
              </a:spcBef>
            </a:pPr>
            <a:r>
              <a:rPr lang="hu-HU" b="1" dirty="0"/>
              <a:t>S</a:t>
            </a:r>
            <a:r>
              <a:rPr lang="hu-HU" b="1" dirty="0" smtClean="0"/>
              <a:t>zöveges és térbeli adatok keresése egyszerre</a:t>
            </a:r>
          </a:p>
          <a:p>
            <a:pPr lvl="1"/>
            <a:r>
              <a:rPr lang="hu-HU" dirty="0" smtClean="0"/>
              <a:t>alkalmazások: </a:t>
            </a:r>
            <a:r>
              <a:rPr lang="hu-HU" dirty="0" err="1" smtClean="0"/>
              <a:t>Google</a:t>
            </a:r>
            <a:r>
              <a:rPr lang="hu-HU" dirty="0" smtClean="0"/>
              <a:t> </a:t>
            </a:r>
            <a:r>
              <a:rPr lang="hu-HU" dirty="0" err="1" smtClean="0"/>
              <a:t>Maps</a:t>
            </a:r>
            <a:r>
              <a:rPr lang="hu-HU" dirty="0" smtClean="0"/>
              <a:t>, SPIRIT</a:t>
            </a:r>
          </a:p>
          <a:p>
            <a:pPr lvl="1"/>
            <a:r>
              <a:rPr lang="hu-HU" dirty="0" smtClean="0"/>
              <a:t>megvalósítás: R-fa kiterjesztésével, invertált fájllal</a:t>
            </a:r>
          </a:p>
          <a:p>
            <a:pPr marL="457200" lvl="1" indent="0"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D7D0E39-AAC6-483C-B3FA-23ECB9B6EC4E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388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Jelölések 1.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711349"/>
                <a:ext cx="8229600" cy="452596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hu-HU" b="1" dirty="0" smtClean="0"/>
                  <a:t>Térbeli-szöveges </a:t>
                </a:r>
                <a14:m>
                  <m:oMath xmlns:m="http://schemas.openxmlformats.org/officeDocument/2006/math">
                    <m:r>
                      <a:rPr lang="hu-HU" b="1" i="1" smtClean="0">
                        <a:latin typeface="Cambria Math"/>
                      </a:rPr>
                      <m:t>𝒙</m:t>
                    </m:r>
                  </m:oMath>
                </a14:m>
                <a:r>
                  <a:rPr lang="hu-HU" b="1" dirty="0" smtClean="0"/>
                  <a:t> objektum:</a:t>
                </a:r>
                <a:r>
                  <a:rPr lang="hu-HU" dirty="0" smtClean="0"/>
                  <a:t> </a:t>
                </a:r>
                <a:br>
                  <a:rPr lang="hu-HU" dirty="0" smtClean="0"/>
                </a:b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𝑥</m:t>
                    </m:r>
                    <m:r>
                      <a:rPr lang="hu-HU" b="0" i="1" smtClean="0">
                        <a:latin typeface="Cambria Math"/>
                      </a:rPr>
                      <m:t>=(</m:t>
                    </m:r>
                    <m:r>
                      <a:rPr lang="hu-HU" b="0" i="1" smtClean="0">
                        <a:latin typeface="Cambria Math"/>
                      </a:rPr>
                      <m:t>𝑥</m:t>
                    </m:r>
                    <m:r>
                      <a:rPr lang="hu-HU" b="0" i="1" smtClean="0">
                        <a:latin typeface="Cambria Math"/>
                      </a:rPr>
                      <m:t>.</m:t>
                    </m:r>
                    <m:r>
                      <a:rPr lang="hu-HU" b="0" i="1" smtClean="0">
                        <a:latin typeface="Cambria Math"/>
                      </a:rPr>
                      <m:t>𝑖𝑑</m:t>
                    </m:r>
                    <m:r>
                      <a:rPr lang="hu-HU" b="0" i="1" smtClean="0">
                        <a:latin typeface="Cambria Math"/>
                      </a:rPr>
                      <m:t>, </m:t>
                    </m:r>
                    <m:r>
                      <a:rPr lang="hu-HU" b="0" i="1" smtClean="0">
                        <a:latin typeface="Cambria Math"/>
                      </a:rPr>
                      <m:t>𝑥</m:t>
                    </m:r>
                    <m:r>
                      <a:rPr lang="hu-HU" b="0" i="1" smtClean="0">
                        <a:latin typeface="Cambria Math"/>
                      </a:rPr>
                      <m:t>.</m:t>
                    </m:r>
                    <m:r>
                      <a:rPr lang="hu-HU" b="0" i="1" smtClean="0">
                        <a:latin typeface="Cambria Math"/>
                      </a:rPr>
                      <m:t>𝑙𝑜𝑐</m:t>
                    </m:r>
                    <m:r>
                      <a:rPr lang="hu-HU" b="0" i="1" smtClean="0">
                        <a:latin typeface="Cambria Math"/>
                      </a:rPr>
                      <m:t>, </m:t>
                    </m:r>
                    <m:r>
                      <a:rPr lang="hu-HU" b="0" i="1" smtClean="0">
                        <a:latin typeface="Cambria Math"/>
                      </a:rPr>
                      <m:t>𝑥</m:t>
                    </m:r>
                    <m:r>
                      <a:rPr lang="hu-HU" b="0" i="1" smtClean="0">
                        <a:latin typeface="Cambria Math"/>
                      </a:rPr>
                      <m:t>.</m:t>
                    </m:r>
                    <m:r>
                      <a:rPr lang="hu-HU" b="0" i="1" smtClean="0">
                        <a:latin typeface="Cambria Math"/>
                      </a:rPr>
                      <m:t>𝑡𝑒𝑥𝑡</m:t>
                    </m:r>
                    <m:r>
                      <a:rPr lang="hu-HU" b="0" i="1" smtClean="0">
                        <a:latin typeface="Cambria Math"/>
                      </a:rPr>
                      <m:t>)</m:t>
                    </m:r>
                  </m:oMath>
                </a14:m>
                <a:endParaRPr lang="hu-HU" dirty="0" smtClean="0"/>
              </a:p>
              <a:p>
                <a:pPr lvl="1"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𝑥</m:t>
                    </m:r>
                    <m:r>
                      <a:rPr lang="hu-HU" b="0" i="1" smtClean="0">
                        <a:latin typeface="Cambria Math"/>
                      </a:rPr>
                      <m:t>.</m:t>
                    </m:r>
                    <m:r>
                      <a:rPr lang="hu-HU" b="0" i="1" smtClean="0">
                        <a:latin typeface="Cambria Math"/>
                      </a:rPr>
                      <m:t>𝑖𝑑</m:t>
                    </m:r>
                  </m:oMath>
                </a14:m>
                <a:r>
                  <a:rPr lang="hu-HU" dirty="0" smtClean="0"/>
                  <a:t>: azonosító</a:t>
                </a:r>
              </a:p>
              <a:p>
                <a:pPr lvl="1"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𝑥</m:t>
                    </m:r>
                    <m:r>
                      <a:rPr lang="hu-HU" b="0" i="1" smtClean="0">
                        <a:latin typeface="Cambria Math"/>
                      </a:rPr>
                      <m:t>.</m:t>
                    </m:r>
                    <m:r>
                      <a:rPr lang="hu-HU" b="0" i="1" smtClean="0">
                        <a:latin typeface="Cambria Math"/>
                      </a:rPr>
                      <m:t>𝑙𝑜𝑐</m:t>
                    </m:r>
                  </m:oMath>
                </a14:m>
                <a:r>
                  <a:rPr lang="hu-HU" dirty="0" smtClean="0"/>
                  <a:t>: szélességi és hosszúsági értékek</a:t>
                </a:r>
              </a:p>
              <a:p>
                <a:pPr lvl="1"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𝑥</m:t>
                    </m:r>
                    <m:r>
                      <a:rPr lang="hu-HU" b="0" i="1" smtClean="0">
                        <a:latin typeface="Cambria Math"/>
                      </a:rPr>
                      <m:t>.</m:t>
                    </m:r>
                    <m:r>
                      <a:rPr lang="hu-HU" b="0" i="1" smtClean="0">
                        <a:latin typeface="Cambria Math"/>
                      </a:rPr>
                      <m:t>𝑡𝑒𝑥𝑡</m:t>
                    </m:r>
                  </m:oMath>
                </a14:m>
                <a:r>
                  <a:rPr lang="hu-HU" dirty="0" smtClean="0"/>
                  <a:t>: </a:t>
                </a:r>
                <a:r>
                  <a:rPr lang="hu-HU" dirty="0" err="1" smtClean="0"/>
                  <a:t>terminálisok</a:t>
                </a:r>
                <a:r>
                  <a:rPr lang="hu-HU" dirty="0" smtClean="0"/>
                  <a:t> véges halmaza egy véges</a:t>
                </a:r>
                <a:br>
                  <a:rPr lang="hu-HU" dirty="0" smtClean="0"/>
                </a:b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𝑇</m:t>
                    </m:r>
                    <m:r>
                      <a:rPr lang="hu-HU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hu-HU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u-HU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hu-HU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hu-HU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hu-HU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hu-HU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hu-HU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hu-HU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hu-HU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hu-HU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hu-HU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hu-HU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hu-HU" b="0" i="1" smtClean="0">
                            <a:latin typeface="Cambria Math"/>
                          </a:rPr>
                          <m:t>, …</m:t>
                        </m:r>
                      </m:e>
                    </m:d>
                  </m:oMath>
                </a14:m>
                <a:r>
                  <a:rPr lang="hu-HU" dirty="0" smtClean="0"/>
                  <a:t> szótár felett. Minden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hu-HU" dirty="0" smtClean="0"/>
                  <a:t> </a:t>
                </a:r>
                <a:r>
                  <a:rPr lang="hu-HU" dirty="0" err="1" smtClean="0"/>
                  <a:t>term</a:t>
                </a:r>
                <a:r>
                  <a:rPr lang="hu-HU" dirty="0" smtClean="0"/>
                  <a:t> tartalmazhat súlyértéket</a:t>
                </a:r>
              </a:p>
              <a:p>
                <a:pPr lvl="1"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hu-HU" dirty="0" smtClean="0"/>
                  <a:t> objektum mérete: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𝑥</m:t>
                    </m:r>
                    <m:r>
                      <a:rPr lang="hu-HU" b="0" i="1" smtClean="0">
                        <a:latin typeface="Cambria Math"/>
                      </a:rPr>
                      <m:t>.</m:t>
                    </m:r>
                    <m:r>
                      <a:rPr lang="hu-HU" b="0" i="1" smtClean="0">
                        <a:latin typeface="Cambria Math"/>
                      </a:rPr>
                      <m:t>𝑡𝑒𝑥𝑡</m:t>
                    </m:r>
                  </m:oMath>
                </a14:m>
                <a:r>
                  <a:rPr lang="hu-HU" dirty="0" smtClean="0"/>
                  <a:t> –</a:t>
                </a:r>
                <a:r>
                  <a:rPr lang="hu-HU" dirty="0" err="1" smtClean="0"/>
                  <a:t>ben</a:t>
                </a:r>
                <a:r>
                  <a:rPr lang="hu-HU" dirty="0" smtClean="0"/>
                  <a:t> lévő termek száma. Jelölése: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|</m:t>
                    </m:r>
                    <m:r>
                      <a:rPr lang="hu-HU" b="0" i="1" smtClean="0">
                        <a:latin typeface="Cambria Math"/>
                      </a:rPr>
                      <m:t>𝑥</m:t>
                    </m:r>
                    <m:r>
                      <a:rPr lang="hu-HU" b="0" i="1" smtClean="0">
                        <a:latin typeface="Cambria Math"/>
                      </a:rPr>
                      <m:t>|</m:t>
                    </m:r>
                  </m:oMath>
                </a14:m>
                <a:endParaRPr lang="hu-HU" dirty="0" smtClean="0"/>
              </a:p>
              <a:p>
                <a:pPr lvl="1"/>
                <a:endParaRPr lang="hu-HU" dirty="0" smtClean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711349"/>
                <a:ext cx="8229600" cy="4525963"/>
              </a:xfrm>
              <a:blipFill rotWithShape="1">
                <a:blip r:embed="rId2"/>
                <a:stretch>
                  <a:fillRect l="-74" t="-175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D7D0E39-AAC6-483C-B3FA-23ECB9B6EC4E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0844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Jelölések 2.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1">
                  <a:spcBef>
                    <a:spcPts val="1200"/>
                  </a:spcBef>
                </a:pPr>
                <a:r>
                  <a:rPr lang="hu-HU" dirty="0" smtClean="0"/>
                  <a:t>térbeli távolság: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𝑑𝑖𝑠</m:t>
                    </m:r>
                    <m:sSub>
                      <m:sSubPr>
                        <m:ctrlPr>
                          <a:rPr lang="hu-HU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hu-HU" b="0" i="1" smtClean="0">
                            <a:latin typeface="Cambria Math"/>
                          </a:rPr>
                          <m:t>𝑙</m:t>
                        </m:r>
                      </m:sub>
                    </m:sSub>
                    <m:r>
                      <a:rPr lang="hu-HU" b="0" i="1" smtClean="0">
                        <a:latin typeface="Cambria Math"/>
                      </a:rPr>
                      <m:t>(</m:t>
                    </m:r>
                    <m:r>
                      <a:rPr lang="hu-HU" b="0" i="1" smtClean="0">
                        <a:latin typeface="Cambria Math"/>
                      </a:rPr>
                      <m:t>𝑥</m:t>
                    </m:r>
                    <m:r>
                      <a:rPr lang="hu-HU" b="0" i="1" smtClean="0">
                        <a:latin typeface="Cambria Math"/>
                      </a:rPr>
                      <m:t>,</m:t>
                    </m:r>
                    <m:r>
                      <a:rPr lang="hu-HU" b="0" i="1" smtClean="0">
                        <a:latin typeface="Cambria Math"/>
                      </a:rPr>
                      <m:t>𝑦</m:t>
                    </m:r>
                    <m:r>
                      <a:rPr lang="hu-HU" b="0" i="1" smtClean="0">
                        <a:latin typeface="Cambria Math"/>
                      </a:rPr>
                      <m:t>)</m:t>
                    </m:r>
                  </m:oMath>
                </a14:m>
                <a:endParaRPr lang="hu-HU" dirty="0" smtClean="0"/>
              </a:p>
              <a:p>
                <a:pPr lvl="1">
                  <a:spcBef>
                    <a:spcPts val="1200"/>
                  </a:spcBef>
                </a:pPr>
                <a:r>
                  <a:rPr lang="hu-HU" dirty="0" smtClean="0"/>
                  <a:t>halmaz hasonlóság: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𝑠𝑖</m:t>
                    </m:r>
                    <m:sSub>
                      <m:sSubPr>
                        <m:ctrlPr>
                          <a:rPr lang="hu-HU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hu-HU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hu-HU" b="0" i="1" smtClean="0">
                        <a:latin typeface="Cambria Math"/>
                      </a:rPr>
                      <m:t>(</m:t>
                    </m:r>
                    <m:r>
                      <a:rPr lang="hu-HU" b="0" i="1" smtClean="0">
                        <a:latin typeface="Cambria Math"/>
                      </a:rPr>
                      <m:t>𝑥</m:t>
                    </m:r>
                    <m:r>
                      <a:rPr lang="hu-HU" b="0" i="1" smtClean="0">
                        <a:latin typeface="Cambria Math"/>
                      </a:rPr>
                      <m:t>,</m:t>
                    </m:r>
                    <m:r>
                      <a:rPr lang="hu-HU" b="0" i="1" smtClean="0">
                        <a:latin typeface="Cambria Math"/>
                      </a:rPr>
                      <m:t>𝑦</m:t>
                    </m:r>
                    <m:r>
                      <a:rPr lang="hu-HU" b="0" i="1" smtClean="0">
                        <a:latin typeface="Cambria Math"/>
                      </a:rPr>
                      <m:t>)</m:t>
                    </m:r>
                  </m:oMath>
                </a14:m>
                <a:endParaRPr lang="hu-HU" dirty="0"/>
              </a:p>
              <a:p>
                <a:pPr lvl="1">
                  <a:spcBef>
                    <a:spcPts val="1200"/>
                  </a:spcBef>
                </a:pPr>
                <a:r>
                  <a:rPr lang="hu-HU" dirty="0" smtClean="0"/>
                  <a:t>Ezek a mértékek sokféleképpen értelmezhetőek, jelentésük itt a következő:</a:t>
                </a:r>
              </a:p>
              <a:p>
                <a:pPr lvl="2"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hu-HU" b="1" i="1" smtClean="0">
                        <a:latin typeface="Cambria Math"/>
                      </a:rPr>
                      <m:t>𝒅𝒊𝒔</m:t>
                    </m:r>
                    <m:sSub>
                      <m:sSubPr>
                        <m:ctrlPr>
                          <a:rPr lang="hu-HU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u-HU" b="1" i="1" smtClean="0">
                            <a:latin typeface="Cambria Math"/>
                          </a:rPr>
                          <m:t>𝒕</m:t>
                        </m:r>
                      </m:e>
                      <m:sub>
                        <m:r>
                          <a:rPr lang="hu-HU" b="1" i="1" smtClean="0">
                            <a:latin typeface="Cambria Math"/>
                          </a:rPr>
                          <m:t>𝒍</m:t>
                        </m:r>
                      </m:sub>
                    </m:sSub>
                    <m:d>
                      <m:dPr>
                        <m:ctrlPr>
                          <a:rPr lang="hu-HU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hu-HU" b="1" i="1" smtClean="0">
                            <a:latin typeface="Cambria Math"/>
                          </a:rPr>
                          <m:t>𝒙</m:t>
                        </m:r>
                        <m:r>
                          <a:rPr lang="hu-HU" b="1" i="1" smtClean="0">
                            <a:latin typeface="Cambria Math"/>
                          </a:rPr>
                          <m:t>,</m:t>
                        </m:r>
                        <m:r>
                          <a:rPr lang="hu-HU" b="1" i="1" smtClean="0">
                            <a:latin typeface="Cambria Math"/>
                          </a:rPr>
                          <m:t>𝒚</m:t>
                        </m:r>
                      </m:e>
                    </m:d>
                    <m:r>
                      <a:rPr lang="hu-HU" b="1" i="1" smtClean="0">
                        <a:latin typeface="Cambria Math"/>
                      </a:rPr>
                      <m:t>=</m:t>
                    </m:r>
                    <m:r>
                      <a:rPr lang="hu-HU" b="1" i="1" smtClean="0">
                        <a:latin typeface="Cambria Math"/>
                      </a:rPr>
                      <m:t>𝒅𝒊𝒔</m:t>
                    </m:r>
                    <m:sSub>
                      <m:sSubPr>
                        <m:ctrlPr>
                          <a:rPr lang="hu-HU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u-HU" b="1" i="1" smtClean="0">
                            <a:latin typeface="Cambria Math"/>
                          </a:rPr>
                          <m:t>𝒕</m:t>
                        </m:r>
                      </m:e>
                      <m:sub>
                        <m:r>
                          <a:rPr lang="hu-HU" b="1" i="1" smtClean="0">
                            <a:latin typeface="Cambria Math"/>
                          </a:rPr>
                          <m:t>𝒍</m:t>
                        </m:r>
                      </m:sub>
                    </m:sSub>
                    <m:d>
                      <m:dPr>
                        <m:ctrlPr>
                          <a:rPr lang="hu-HU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hu-HU" b="1" i="1" smtClean="0">
                            <a:latin typeface="Cambria Math"/>
                          </a:rPr>
                          <m:t>𝒙</m:t>
                        </m:r>
                        <m:r>
                          <a:rPr lang="hu-HU" b="1" i="1" smtClean="0">
                            <a:latin typeface="Cambria Math"/>
                          </a:rPr>
                          <m:t>.</m:t>
                        </m:r>
                        <m:r>
                          <a:rPr lang="hu-HU" b="1" i="1" smtClean="0">
                            <a:latin typeface="Cambria Math"/>
                          </a:rPr>
                          <m:t>𝒍𝒐𝒄</m:t>
                        </m:r>
                        <m:r>
                          <a:rPr lang="hu-HU" b="1" i="1" smtClean="0">
                            <a:latin typeface="Cambria Math"/>
                          </a:rPr>
                          <m:t>,</m:t>
                        </m:r>
                        <m:r>
                          <a:rPr lang="hu-HU" b="1" i="1" smtClean="0">
                            <a:latin typeface="Cambria Math"/>
                          </a:rPr>
                          <m:t>𝒚</m:t>
                        </m:r>
                        <m:r>
                          <a:rPr lang="hu-HU" b="1" i="1" smtClean="0">
                            <a:latin typeface="Cambria Math"/>
                          </a:rPr>
                          <m:t>.</m:t>
                        </m:r>
                        <m:r>
                          <a:rPr lang="hu-HU" b="1" i="1" smtClean="0">
                            <a:latin typeface="Cambria Math"/>
                          </a:rPr>
                          <m:t>𝒍𝒐𝒄</m:t>
                        </m:r>
                      </m:e>
                    </m:d>
                  </m:oMath>
                </a14:m>
                <a:r>
                  <a:rPr lang="hu-HU" dirty="0" smtClean="0"/>
                  <a:t/>
                </a:r>
                <a:br>
                  <a:rPr lang="hu-HU" dirty="0" smtClean="0"/>
                </a:br>
                <a:r>
                  <a:rPr lang="hu-HU" dirty="0" smtClean="0"/>
                  <a:t>(Euklideszi távolság)</a:t>
                </a:r>
              </a:p>
              <a:p>
                <a:pPr lvl="2"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hu-HU" b="1" i="1" smtClean="0">
                        <a:latin typeface="Cambria Math"/>
                      </a:rPr>
                      <m:t>𝒔𝒊</m:t>
                    </m:r>
                    <m:sSub>
                      <m:sSubPr>
                        <m:ctrlPr>
                          <a:rPr lang="hu-HU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u-HU" b="1" i="1" smtClean="0">
                            <a:latin typeface="Cambria Math"/>
                          </a:rPr>
                          <m:t>𝒎</m:t>
                        </m:r>
                      </m:e>
                      <m:sub>
                        <m:r>
                          <a:rPr lang="hu-HU" b="1" i="1" smtClean="0">
                            <a:latin typeface="Cambria Math"/>
                          </a:rPr>
                          <m:t>𝒕</m:t>
                        </m:r>
                      </m:sub>
                    </m:sSub>
                    <m:d>
                      <m:dPr>
                        <m:ctrlPr>
                          <a:rPr lang="hu-HU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hu-HU" b="1" i="1" smtClean="0">
                            <a:latin typeface="Cambria Math"/>
                          </a:rPr>
                          <m:t>𝒙</m:t>
                        </m:r>
                        <m:r>
                          <a:rPr lang="hu-HU" b="1" i="1" smtClean="0">
                            <a:latin typeface="Cambria Math"/>
                          </a:rPr>
                          <m:t>,</m:t>
                        </m:r>
                        <m:r>
                          <a:rPr lang="hu-HU" b="1" i="1" smtClean="0">
                            <a:latin typeface="Cambria Math"/>
                          </a:rPr>
                          <m:t>𝒚</m:t>
                        </m:r>
                      </m:e>
                    </m:d>
                    <m:r>
                      <a:rPr lang="hu-HU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hu-HU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hu-HU" b="1" i="1" smtClean="0">
                            <a:latin typeface="Cambria Math"/>
                          </a:rPr>
                          <m:t>|</m:t>
                        </m:r>
                        <m:r>
                          <a:rPr lang="hu-HU" b="1" i="1" smtClean="0">
                            <a:latin typeface="Cambria Math"/>
                          </a:rPr>
                          <m:t>𝒙</m:t>
                        </m:r>
                        <m:r>
                          <a:rPr lang="hu-HU" b="1" i="1" smtClean="0">
                            <a:latin typeface="Cambria Math"/>
                          </a:rPr>
                          <m:t>.</m:t>
                        </m:r>
                        <m:r>
                          <a:rPr lang="hu-HU" b="1" i="1" smtClean="0">
                            <a:latin typeface="Cambria Math"/>
                          </a:rPr>
                          <m:t>𝒕𝒆𝒙𝒕</m:t>
                        </m:r>
                        <m:r>
                          <a:rPr lang="hu-HU" b="1" i="1" smtClean="0">
                            <a:latin typeface="Cambria Math"/>
                            <a:ea typeface="Cambria Math"/>
                          </a:rPr>
                          <m:t>∩</m:t>
                        </m:r>
                        <m:r>
                          <a:rPr lang="hu-HU" b="1" i="1" smtClean="0">
                            <a:latin typeface="Cambria Math"/>
                            <a:ea typeface="Cambria Math"/>
                          </a:rPr>
                          <m:t>𝒚</m:t>
                        </m:r>
                        <m:r>
                          <a:rPr lang="hu-HU" b="1" i="1" smtClean="0">
                            <a:latin typeface="Cambria Math"/>
                            <a:ea typeface="Cambria Math"/>
                          </a:rPr>
                          <m:t>.</m:t>
                        </m:r>
                        <m:r>
                          <a:rPr lang="hu-HU" b="1" i="1" smtClean="0">
                            <a:latin typeface="Cambria Math"/>
                            <a:ea typeface="Cambria Math"/>
                          </a:rPr>
                          <m:t>𝒕𝒆𝒙𝒕</m:t>
                        </m:r>
                        <m:r>
                          <a:rPr lang="hu-HU" b="1" i="1" smtClean="0">
                            <a:latin typeface="Cambria Math"/>
                            <a:ea typeface="Cambria Math"/>
                          </a:rPr>
                          <m:t>|</m:t>
                        </m:r>
                      </m:num>
                      <m:den>
                        <m:r>
                          <a:rPr lang="hu-HU" b="1" i="1" smtClean="0">
                            <a:latin typeface="Cambria Math"/>
                          </a:rPr>
                          <m:t>|</m:t>
                        </m:r>
                        <m:r>
                          <a:rPr lang="hu-HU" b="1" i="1" smtClean="0">
                            <a:latin typeface="Cambria Math"/>
                          </a:rPr>
                          <m:t>𝒙</m:t>
                        </m:r>
                        <m:r>
                          <a:rPr lang="hu-HU" b="1" i="1" smtClean="0">
                            <a:latin typeface="Cambria Math"/>
                          </a:rPr>
                          <m:t>.</m:t>
                        </m:r>
                        <m:r>
                          <a:rPr lang="hu-HU" b="1" i="1" smtClean="0">
                            <a:latin typeface="Cambria Math"/>
                          </a:rPr>
                          <m:t>𝒕𝒆𝒙𝒕</m:t>
                        </m:r>
                        <m:r>
                          <a:rPr lang="hu-HU" b="1" i="1" smtClean="0">
                            <a:latin typeface="Cambria Math"/>
                            <a:ea typeface="Cambria Math"/>
                          </a:rPr>
                          <m:t>∪</m:t>
                        </m:r>
                        <m:r>
                          <a:rPr lang="hu-HU" b="1" i="1" smtClean="0">
                            <a:latin typeface="Cambria Math"/>
                            <a:ea typeface="Cambria Math"/>
                          </a:rPr>
                          <m:t>𝒚</m:t>
                        </m:r>
                        <m:r>
                          <a:rPr lang="hu-HU" b="1" i="1" smtClean="0">
                            <a:latin typeface="Cambria Math"/>
                            <a:ea typeface="Cambria Math"/>
                          </a:rPr>
                          <m:t>.</m:t>
                        </m:r>
                        <m:r>
                          <a:rPr lang="hu-HU" b="1" i="1" smtClean="0">
                            <a:latin typeface="Cambria Math"/>
                            <a:ea typeface="Cambria Math"/>
                          </a:rPr>
                          <m:t>𝒕𝒆𝒙𝒕</m:t>
                        </m:r>
                        <m:r>
                          <a:rPr lang="hu-HU" b="1" i="1" smtClean="0">
                            <a:latin typeface="Cambria Math"/>
                            <a:ea typeface="Cambria Math"/>
                          </a:rPr>
                          <m:t>|</m:t>
                        </m:r>
                      </m:den>
                    </m:f>
                  </m:oMath>
                </a14:m>
                <a:r>
                  <a:rPr lang="hu-HU" b="1" dirty="0" smtClean="0"/>
                  <a:t> </a:t>
                </a:r>
                <a:r>
                  <a:rPr lang="hu-HU" dirty="0" smtClean="0"/>
                  <a:t/>
                </a:r>
                <a:br>
                  <a:rPr lang="hu-HU" dirty="0" smtClean="0"/>
                </a:br>
                <a:r>
                  <a:rPr lang="hu-HU" dirty="0" smtClean="0"/>
                  <a:t>(</a:t>
                </a:r>
                <a:r>
                  <a:rPr lang="hu-HU" dirty="0" err="1" smtClean="0"/>
                  <a:t>Jaccard</a:t>
                </a:r>
                <a:r>
                  <a:rPr lang="hu-HU" dirty="0" smtClean="0"/>
                  <a:t> hasonlóság)</a:t>
                </a:r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3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D7D0E39-AAC6-483C-B3FA-23ECB9B6EC4E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4432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2545</TotalTime>
  <Words>799</Words>
  <Application>Microsoft Office PowerPoint</Application>
  <PresentationFormat>Diavetítés a képernyőre (4:3 oldalarány)</PresentationFormat>
  <Paragraphs>167</Paragraphs>
  <Slides>26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26</vt:i4>
      </vt:variant>
    </vt:vector>
  </HeadingPairs>
  <TitlesOfParts>
    <vt:vector size="27" baseType="lpstr">
      <vt:lpstr>Modul</vt:lpstr>
      <vt:lpstr>Térbeli-szöveges hasonlósági összekapcsolások (ST-SJOIN)</vt:lpstr>
      <vt:lpstr>A cikk körülményei</vt:lpstr>
      <vt:lpstr>Probléma leírása</vt:lpstr>
      <vt:lpstr>Alkalmazások</vt:lpstr>
      <vt:lpstr>Térbeli távolsági összekapcsolás</vt:lpstr>
      <vt:lpstr>Halmaz hasonlósági összekapcsolás</vt:lpstr>
      <vt:lpstr>Térbeli-szöveges keresés</vt:lpstr>
      <vt:lpstr>Jelölések 1.</vt:lpstr>
      <vt:lpstr>Jelölések 2.</vt:lpstr>
      <vt:lpstr>Definíció</vt:lpstr>
      <vt:lpstr>Adatok ábrázolása</vt:lpstr>
      <vt:lpstr>Halmaz hasonlósági összekapcsolások háttere</vt:lpstr>
      <vt:lpstr>Prefix szűrő</vt:lpstr>
      <vt:lpstr>ALL-PAIRS algoritmus</vt:lpstr>
      <vt:lpstr>PPJOIN algoritmus</vt:lpstr>
      <vt:lpstr>PPJ algoritmus</vt:lpstr>
      <vt:lpstr>Dinamikus rács felosztás</vt:lpstr>
      <vt:lpstr>PPJ-I algoritmus</vt:lpstr>
      <vt:lpstr>PPJ-C algoritmus</vt:lpstr>
      <vt:lpstr>PPJ-R algoritmus</vt:lpstr>
      <vt:lpstr>Csoportosítás</vt:lpstr>
      <vt:lpstr>Felhasznált adatbázisok</vt:lpstr>
      <vt:lpstr>Megéri csoportosítani?</vt:lpstr>
      <vt:lpstr>Összehasonlítás az alap algoritmusokkal</vt:lpstr>
      <vt:lpstr>ST-SJOIN eljárások összehasonlítása</vt:lpstr>
      <vt:lpstr>Köszönöm a figyelmet!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Spatio-Textual Similarity Joins (ST-SJOIN)</dc:title>
  <dc:creator>Dani</dc:creator>
  <cp:lastModifiedBy>Dani</cp:lastModifiedBy>
  <cp:revision>79</cp:revision>
  <dcterms:created xsi:type="dcterms:W3CDTF">2013-11-24T19:36:47Z</dcterms:created>
  <dcterms:modified xsi:type="dcterms:W3CDTF">2013-12-02T07:08:45Z</dcterms:modified>
</cp:coreProperties>
</file>