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m" ContentType="application/vnd.ms-word.documen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CB5C0-CB7F-474D-95F5-E859CF3DAA34}" type="datetimeFigureOut">
              <a:rPr lang="hu-HU" smtClean="0"/>
              <a:pPr/>
              <a:t>2013.12.10.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b="1" dirty="0" err="1" smtClean="0"/>
              <a:t>DirectionPreserving</a:t>
            </a:r>
            <a:endParaRPr lang="hu-HU" b="1" dirty="0" smtClean="0"/>
          </a:p>
          <a:p>
            <a:r>
              <a:rPr lang="hu-HU" b="1" dirty="0" err="1" smtClean="0"/>
              <a:t>Trajectory</a:t>
            </a:r>
            <a:r>
              <a:rPr lang="hu-HU" b="1" dirty="0" smtClean="0"/>
              <a:t> </a:t>
            </a:r>
            <a:r>
              <a:rPr lang="hu-HU" b="1" dirty="0" err="1" smtClean="0"/>
              <a:t>Simplification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79C9B-BB5C-478E-86BF-A8BBE35FC6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akr_bar_t_Microsoft_Word-dokumentum2.docm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-dokumentum3.docx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akr_bar_t_Microsoft_Word-dokumentum1.docm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hu-HU" dirty="0" err="1" smtClean="0"/>
              <a:t>Trajectori</a:t>
            </a:r>
            <a:r>
              <a:rPr lang="hu-HU" dirty="0" smtClean="0"/>
              <a:t> Adatok feldolgozása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17728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err="1"/>
              <a:t>DirectionPreserving</a:t>
            </a:r>
            <a:endParaRPr lang="hu-HU" b="1" dirty="0"/>
          </a:p>
          <a:p>
            <a:r>
              <a:rPr lang="hu-HU" b="1" dirty="0" err="1"/>
              <a:t>Trajectory</a:t>
            </a:r>
            <a:r>
              <a:rPr lang="hu-HU" b="1" dirty="0"/>
              <a:t> </a:t>
            </a:r>
            <a:r>
              <a:rPr lang="hu-HU" b="1" dirty="0" err="1" smtClean="0"/>
              <a:t>Simplification</a:t>
            </a:r>
            <a:endParaRPr lang="hu-HU" b="1" dirty="0" smtClean="0"/>
          </a:p>
          <a:p>
            <a:r>
              <a:rPr lang="hu-HU" b="1" dirty="0" smtClean="0"/>
              <a:t>(</a:t>
            </a:r>
            <a:r>
              <a:rPr lang="hu-HU" dirty="0" err="1"/>
              <a:t>Cheng</a:t>
            </a:r>
            <a:r>
              <a:rPr lang="hu-HU" dirty="0"/>
              <a:t> </a:t>
            </a:r>
            <a:r>
              <a:rPr lang="hu-HU" dirty="0" smtClean="0"/>
              <a:t>Long, </a:t>
            </a:r>
            <a:r>
              <a:rPr lang="hu-HU" dirty="0"/>
              <a:t>Raymond </a:t>
            </a:r>
            <a:r>
              <a:rPr lang="hu-HU" dirty="0" err="1"/>
              <a:t>ChiWing</a:t>
            </a:r>
            <a:endParaRPr lang="hu-HU" dirty="0"/>
          </a:p>
          <a:p>
            <a:r>
              <a:rPr lang="hu-HU" dirty="0" err="1" smtClean="0"/>
              <a:t>Wong</a:t>
            </a:r>
            <a:r>
              <a:rPr lang="en-US" dirty="0" smtClean="0"/>
              <a:t>, </a:t>
            </a:r>
            <a:r>
              <a:rPr lang="hu-HU" dirty="0"/>
              <a:t>H. V. </a:t>
            </a:r>
            <a:r>
              <a:rPr lang="hu-HU" dirty="0" err="1"/>
              <a:t>Jagadish</a:t>
            </a:r>
            <a:r>
              <a:rPr lang="hu-HU" b="1" dirty="0" smtClean="0"/>
              <a:t>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20608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Forr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</a:rPr>
              <a:t>ás:</a:t>
            </a:r>
            <a:endParaRPr lang="hu-H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99792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Készítette: Béleczki András</a:t>
            </a:r>
            <a:br>
              <a:rPr lang="hu-HU" dirty="0" smtClean="0"/>
            </a:br>
            <a:r>
              <a:rPr lang="hu-HU" dirty="0" smtClean="0"/>
              <a:t>                    Nyilas Árpád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Bodor Zoltán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publikált algoritmusok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Optimális algoritmus</a:t>
            </a:r>
          </a:p>
          <a:p>
            <a:pPr lvl="1"/>
            <a:r>
              <a:rPr lang="hu-HU" dirty="0" smtClean="0"/>
              <a:t>Eddig csak exponenciális volt</a:t>
            </a:r>
          </a:p>
          <a:p>
            <a:pPr lvl="1"/>
            <a:r>
              <a:rPr lang="hu-HU" dirty="0" smtClean="0"/>
              <a:t>O(n</a:t>
            </a:r>
            <a:r>
              <a:rPr lang="hu-HU" baseline="30000" dirty="0" smtClean="0"/>
              <a:t>2</a:t>
            </a:r>
            <a:r>
              <a:rPr lang="hu-HU" dirty="0" smtClean="0"/>
              <a:t>)</a:t>
            </a:r>
          </a:p>
          <a:p>
            <a:r>
              <a:rPr lang="hu-HU" dirty="0" smtClean="0"/>
              <a:t>Lineáris </a:t>
            </a:r>
            <a:r>
              <a:rPr lang="hu-HU" dirty="0" err="1" smtClean="0"/>
              <a:t>aproximációs</a:t>
            </a:r>
            <a:r>
              <a:rPr lang="hu-HU" dirty="0" smtClean="0"/>
              <a:t> algoritmus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Optimális Algoritmus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 lépéses algoritmus</a:t>
            </a:r>
          </a:p>
          <a:p>
            <a:pPr lvl="1"/>
            <a:r>
              <a:rPr lang="hu-HU" dirty="0" smtClean="0"/>
              <a:t>Gráf konstrukció</a:t>
            </a:r>
          </a:p>
          <a:p>
            <a:pPr lvl="2"/>
            <a:r>
              <a:rPr lang="hu-HU" dirty="0" smtClean="0"/>
              <a:t>A csúcsok a pozíciók</a:t>
            </a:r>
          </a:p>
          <a:p>
            <a:pPr lvl="2"/>
            <a:r>
              <a:rPr lang="hu-HU" dirty="0" smtClean="0"/>
              <a:t>Él van két csúcs közt, ha a kettőjük közt elhagyható minden csúcs, úgy hogy ne sértsük meg a toleranciát </a:t>
            </a:r>
          </a:p>
          <a:p>
            <a:pPr lvl="1"/>
            <a:r>
              <a:rPr lang="hu-HU" dirty="0" smtClean="0"/>
              <a:t>Legrövidebb út keresés</a:t>
            </a:r>
          </a:p>
          <a:p>
            <a:pPr lvl="1"/>
            <a:r>
              <a:rPr lang="hu-HU" dirty="0" smtClean="0"/>
              <a:t>Eredmény generálás</a:t>
            </a:r>
          </a:p>
          <a:p>
            <a:pPr lvl="2"/>
            <a:r>
              <a:rPr lang="hu-HU" dirty="0" smtClean="0"/>
              <a:t>A legrövidebb úton levő csúcsok</a:t>
            </a:r>
          </a:p>
          <a:p>
            <a:pPr lvl="1"/>
            <a:endParaRPr lang="hu-HU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 l="28030" t="33991" r="13145" b="21983"/>
          <a:stretch>
            <a:fillRect/>
          </a:stretch>
        </p:blipFill>
        <p:spPr bwMode="auto">
          <a:xfrm>
            <a:off x="0" y="1737650"/>
            <a:ext cx="9144000" cy="363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311" t="14720" r="1844" b="24800"/>
          <a:stretch>
            <a:fillRect/>
          </a:stretch>
        </p:blipFill>
        <p:spPr bwMode="auto">
          <a:xfrm>
            <a:off x="539552" y="2241706"/>
            <a:ext cx="7888493" cy="289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 igény, lehetséges javítás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Idő: köbös</a:t>
            </a:r>
          </a:p>
          <a:p>
            <a:r>
              <a:rPr lang="hu-HU" dirty="0" smtClean="0"/>
              <a:t>Tárigény: köbös</a:t>
            </a:r>
          </a:p>
          <a:p>
            <a:r>
              <a:rPr lang="hu-HU" dirty="0" smtClean="0"/>
              <a:t>Javítási ötlet</a:t>
            </a:r>
          </a:p>
          <a:p>
            <a:pPr lvl="1"/>
            <a:r>
              <a:rPr lang="hu-HU" dirty="0" smtClean="0"/>
              <a:t>Tárigény a gráfot ne tároljuk -&gt; O(n)</a:t>
            </a:r>
          </a:p>
          <a:p>
            <a:pPr lvl="1"/>
            <a:r>
              <a:rPr lang="hu-HU" dirty="0" smtClean="0"/>
              <a:t>Idő az összehasonlítások költségének csökkentése</a:t>
            </a:r>
          </a:p>
          <a:p>
            <a:pPr lvl="2"/>
            <a:r>
              <a:rPr lang="hu-HU" dirty="0" err="1" smtClean="0"/>
              <a:t>fdr</a:t>
            </a:r>
            <a:r>
              <a:rPr lang="hu-HU" dirty="0" smtClean="0"/>
              <a:t> függvény számítása -&gt; O(C)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FDR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828800"/>
          <a:ext cx="6002338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akróbarát sablon" r:id="rId4" imgW="6087547" imgH="4063524" progId="Word.DocumentMacroEnabled.12">
                  <p:embed/>
                </p:oleObj>
              </mc:Choice>
              <mc:Fallback>
                <p:oleObj name="Makróbarát sablon" r:id="rId4" imgW="6087547" imgH="4063524" progId="Word.DocumentMacroEnabled.12">
                  <p:embed/>
                  <p:pic>
                    <p:nvPicPr>
                      <p:cNvPr id="0" name="Tartalom hely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6002338" cy="400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Approximációs eljárás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107" t="31100" r="14602" b="13461"/>
          <a:stretch>
            <a:fillRect/>
          </a:stretch>
        </p:blipFill>
        <p:spPr bwMode="auto">
          <a:xfrm>
            <a:off x="395536" y="3140968"/>
            <a:ext cx="81794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rtalom helye 4"/>
          <p:cNvGraphicFramePr>
            <a:graphicFrameLocks noGrp="1" noChangeAspect="1"/>
          </p:cNvGraphicFramePr>
          <p:nvPr>
            <p:ph idx="1"/>
          </p:nvPr>
        </p:nvGraphicFramePr>
        <p:xfrm>
          <a:off x="1115616" y="1196752"/>
          <a:ext cx="73501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kumentum" r:id="rId5" imgW="7632831" imgH="2443010" progId="Word.Document.12">
                  <p:embed/>
                </p:oleObj>
              </mc:Choice>
              <mc:Fallback>
                <p:oleObj name="Dokumentum" r:id="rId5" imgW="7632831" imgH="2443010" progId="Word.Document.12">
                  <p:embed/>
                  <p:pic>
                    <p:nvPicPr>
                      <p:cNvPr id="0" name="Tartalom hely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196752"/>
                        <a:ext cx="7350125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Gyakorlati 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93" t="15980" r="4679" b="18501"/>
          <a:stretch>
            <a:fillRect/>
          </a:stretch>
        </p:blipFill>
        <p:spPr bwMode="auto">
          <a:xfrm>
            <a:off x="0" y="1844824"/>
            <a:ext cx="92890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000" t="24800" r="1806" b="18501"/>
          <a:stretch>
            <a:fillRect/>
          </a:stretch>
        </p:blipFill>
        <p:spPr bwMode="auto">
          <a:xfrm>
            <a:off x="-180528" y="1196752"/>
            <a:ext cx="9468544" cy="324036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  <a:alpha val="72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0980" t="31100" r="6806" b="8421"/>
          <a:stretch>
            <a:fillRect/>
          </a:stretch>
        </p:blipFill>
        <p:spPr bwMode="auto">
          <a:xfrm>
            <a:off x="323528" y="1196752"/>
            <a:ext cx="83529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0208 0.46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3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féle algoritmust adott a cikk</a:t>
            </a:r>
          </a:p>
          <a:p>
            <a:r>
              <a:rPr lang="hu-HU" dirty="0" smtClean="0"/>
              <a:t>Mindkettőt vizsgálta analitikus és mérési módszerekkel 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</a:t>
            </a:r>
            <a:r>
              <a:rPr lang="hu-HU" dirty="0" err="1" smtClean="0"/>
              <a:t>trajektória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Jármű követés</a:t>
            </a:r>
          </a:p>
          <a:p>
            <a:pPr lvl="1"/>
            <a:r>
              <a:rPr lang="hu-HU" dirty="0" smtClean="0"/>
              <a:t>Taxi</a:t>
            </a:r>
          </a:p>
          <a:p>
            <a:pPr lvl="1"/>
            <a:r>
              <a:rPr lang="hu-HU" dirty="0" smtClean="0"/>
              <a:t>Teherautó</a:t>
            </a:r>
          </a:p>
          <a:p>
            <a:pPr lvl="1"/>
            <a:r>
              <a:rPr lang="hu-HU" dirty="0" smtClean="0"/>
              <a:t>Tömeg közlekedés</a:t>
            </a:r>
          </a:p>
          <a:p>
            <a:r>
              <a:rPr lang="hu-HU" dirty="0" smtClean="0"/>
              <a:t>Mit akarunk ezekkel az adatokkal kezdeni?</a:t>
            </a:r>
          </a:p>
          <a:p>
            <a:pPr lvl="1"/>
            <a:r>
              <a:rPr lang="hu-HU" dirty="0" smtClean="0"/>
              <a:t>Flotta követés</a:t>
            </a:r>
          </a:p>
          <a:p>
            <a:pPr lvl="1"/>
            <a:r>
              <a:rPr lang="hu-HU" dirty="0" smtClean="0"/>
              <a:t>Adatbányászat inputja lehet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FCD adatra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520" y="2132856"/>
          <a:ext cx="86409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02"/>
                <a:gridCol w="2137124"/>
                <a:gridCol w="1226679"/>
                <a:gridCol w="1224136"/>
                <a:gridCol w="129614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Jármű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Időpecsét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Long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sebesség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irány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16812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2012-11-07 10:56:25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47.661003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19.076536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13977605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2012-11-07 12:02:51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44.581057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26.319294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296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probléma felületesen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Túl nagy adat mennyiség (több terra)</a:t>
            </a:r>
          </a:p>
          <a:p>
            <a:r>
              <a:rPr lang="hu-HU" dirty="0" smtClean="0"/>
              <a:t>Felhasználni kívánjuk</a:t>
            </a:r>
          </a:p>
          <a:p>
            <a:pPr lvl="1"/>
            <a:r>
              <a:rPr lang="hu-HU" dirty="0"/>
              <a:t>n</a:t>
            </a:r>
            <a:r>
              <a:rPr lang="hu-HU" dirty="0" smtClean="0"/>
              <a:t> köbnél nagyobb komplexitású algoritmus bemenete ként</a:t>
            </a:r>
          </a:p>
          <a:p>
            <a:pPr lvl="1"/>
            <a:r>
              <a:rPr lang="hu-HU" dirty="0" err="1" smtClean="0"/>
              <a:t>Real-time</a:t>
            </a:r>
            <a:r>
              <a:rPr lang="hu-HU" dirty="0" smtClean="0"/>
              <a:t> </a:t>
            </a:r>
            <a:r>
              <a:rPr lang="hu-HU" dirty="0" smtClean="0"/>
              <a:t>rendszerek </a:t>
            </a:r>
            <a:r>
              <a:rPr lang="hu-HU" dirty="0" smtClean="0"/>
              <a:t>inputj</a:t>
            </a:r>
            <a:r>
              <a:rPr lang="hu-HU" dirty="0" smtClean="0"/>
              <a:t>a</a:t>
            </a:r>
            <a:r>
              <a:rPr lang="hu-HU" dirty="0" smtClean="0"/>
              <a:t>ként</a:t>
            </a:r>
            <a:endParaRPr lang="hu-HU" dirty="0" smtClean="0"/>
          </a:p>
          <a:p>
            <a:r>
              <a:rPr lang="hu-HU" dirty="0" smtClean="0"/>
              <a:t>Valahogyan redukálni kellene az </a:t>
            </a:r>
            <a:r>
              <a:rPr lang="hu-HU" dirty="0" smtClean="0"/>
              <a:t>adatmennyiséget</a:t>
            </a:r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Klaszterezés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 adatok helyett </a:t>
            </a:r>
            <a:r>
              <a:rPr lang="hu-HU" dirty="0" err="1" smtClean="0"/>
              <a:t>centroidok</a:t>
            </a:r>
            <a:r>
              <a:rPr lang="hu-HU" dirty="0" smtClean="0"/>
              <a:t> kezelése</a:t>
            </a:r>
          </a:p>
          <a:p>
            <a:r>
              <a:rPr lang="hu-HU" dirty="0" smtClean="0"/>
              <a:t>A klaszterezés problémái</a:t>
            </a:r>
          </a:p>
          <a:p>
            <a:pPr lvl="1"/>
            <a:r>
              <a:rPr lang="hu-HU" dirty="0" smtClean="0"/>
              <a:t>A dimenzió átka</a:t>
            </a:r>
          </a:p>
          <a:p>
            <a:pPr lvl="1"/>
            <a:r>
              <a:rPr lang="hu-HU" dirty="0" smtClean="0"/>
              <a:t>Aránylag még ehhez is túl nagy lehet az adat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Motiváció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3" t="16542" r="67004" b="54820"/>
          <a:stretch>
            <a:fillRect/>
          </a:stretch>
        </p:blipFill>
        <p:spPr bwMode="auto">
          <a:xfrm>
            <a:off x="971600" y="1412776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9602" t="44960" r="65592" b="33620"/>
          <a:stretch>
            <a:fillRect/>
          </a:stretch>
        </p:blipFill>
        <p:spPr bwMode="auto">
          <a:xfrm>
            <a:off x="899592" y="2924944"/>
            <a:ext cx="25202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6767" t="66380" r="67718" b="14720"/>
          <a:stretch>
            <a:fillRect/>
          </a:stretch>
        </p:blipFill>
        <p:spPr bwMode="auto">
          <a:xfrm>
            <a:off x="899592" y="4509120"/>
            <a:ext cx="25922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35116" t="14720" r="43622" b="13461"/>
          <a:stretch>
            <a:fillRect/>
          </a:stretch>
        </p:blipFill>
        <p:spPr bwMode="auto">
          <a:xfrm>
            <a:off x="3563888" y="1412776"/>
            <a:ext cx="223603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57796" t="14720" r="18815" b="10941"/>
          <a:stretch>
            <a:fillRect/>
          </a:stretch>
        </p:blipFill>
        <p:spPr bwMode="auto">
          <a:xfrm>
            <a:off x="5868144" y="1412776"/>
            <a:ext cx="23762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3995936" y="609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Töröljük az egyik csúcsot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11560" y="1124744"/>
            <a:ext cx="2880320" cy="3240360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39552" y="4437112"/>
            <a:ext cx="2952328" cy="1368152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3563888" y="1484784"/>
            <a:ext cx="2160240" cy="1728192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3635896" y="4581128"/>
            <a:ext cx="2232248" cy="1152128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3563888" y="3284984"/>
            <a:ext cx="2304256" cy="1224136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5940152" y="1268760"/>
            <a:ext cx="2304256" cy="3168352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940152" y="4509120"/>
            <a:ext cx="2304256" cy="1224136"/>
          </a:xfrm>
          <a:prstGeom prst="rect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Maximális ‘szögletes’ eltérés</a:t>
            </a:r>
          </a:p>
          <a:p>
            <a:r>
              <a:rPr lang="hu-HU" dirty="0" smtClean="0"/>
              <a:t>A hiba:</a:t>
            </a:r>
            <a:endParaRPr lang="hu-H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348880"/>
            <a:ext cx="1296144" cy="40504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 l="28030" t="33991" r="13145" b="21983"/>
          <a:stretch>
            <a:fillRect/>
          </a:stretch>
        </p:blipFill>
        <p:spPr bwMode="auto">
          <a:xfrm>
            <a:off x="1475656" y="3068960"/>
            <a:ext cx="59766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Probléma definíciója</a:t>
            </a:r>
            <a:endParaRPr lang="hu-H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413" t="35634" r="14202" b="16636"/>
          <a:stretch>
            <a:fillRect/>
          </a:stretch>
        </p:blipFill>
        <p:spPr bwMode="auto">
          <a:xfrm>
            <a:off x="827584" y="1196752"/>
            <a:ext cx="70855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ktum 3"/>
          <p:cNvGraphicFramePr>
            <a:graphicFrameLocks noChangeAspect="1"/>
          </p:cNvGraphicFramePr>
          <p:nvPr/>
        </p:nvGraphicFramePr>
        <p:xfrm>
          <a:off x="827584" y="3861048"/>
          <a:ext cx="7610475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Makróbarát sablon" r:id="rId5" imgW="5757256" imgH="4051648" progId="Word.DocumentMacroEnabled.12">
                  <p:embed/>
                </p:oleObj>
              </mc:Choice>
              <mc:Fallback>
                <p:oleObj name="Makróbarát sablon" r:id="rId5" imgW="5757256" imgH="4051648" progId="Word.DocumentMacroEnabled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61048"/>
                        <a:ext cx="7610475" cy="536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 </a:t>
            </a:r>
            <a:r>
              <a:rPr lang="hu-HU" smtClean="0"/>
              <a:t>meglévő eszközökkel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Split</a:t>
            </a:r>
          </a:p>
          <a:p>
            <a:r>
              <a:rPr lang="hu-HU" dirty="0" err="1" smtClean="0"/>
              <a:t>Merge</a:t>
            </a:r>
            <a:endParaRPr lang="hu-HU" dirty="0" smtClean="0"/>
          </a:p>
          <a:p>
            <a:r>
              <a:rPr lang="hu-HU" dirty="0" smtClean="0"/>
              <a:t>Mohó algoritmus</a:t>
            </a:r>
          </a:p>
          <a:p>
            <a:r>
              <a:rPr lang="hu-HU" dirty="0" err="1" smtClean="0"/>
              <a:t>Dead-Reckoning</a:t>
            </a:r>
            <a:endParaRPr lang="hu-HU" dirty="0" smtClean="0"/>
          </a:p>
          <a:p>
            <a:pPr lvl="1"/>
            <a:r>
              <a:rPr lang="hu-HU" dirty="0" smtClean="0"/>
              <a:t>Heurisztika szerint eldob csúcsokat</a:t>
            </a:r>
          </a:p>
          <a:p>
            <a:pPr lvl="1"/>
            <a:r>
              <a:rPr lang="hu-HU" dirty="0" smtClean="0"/>
              <a:t>Online algoritmus</a:t>
            </a:r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4139952" y="1700808"/>
            <a:ext cx="288032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716016" y="21328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Hatékony</a:t>
            </a:r>
          </a:p>
          <a:p>
            <a:r>
              <a:rPr lang="hu-HU" b="1" dirty="0" smtClean="0"/>
              <a:t>- Optimális megoldást ad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266</Words>
  <Application>Microsoft Office PowerPoint</Application>
  <PresentationFormat>Diavetítés a képernyőre (4:3 oldalarány)</PresentationFormat>
  <Paragraphs>87</Paragraphs>
  <Slides>16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Calibri</vt:lpstr>
      <vt:lpstr>Office-téma</vt:lpstr>
      <vt:lpstr>Makróbarát sablon</vt:lpstr>
      <vt:lpstr>Dokumentum</vt:lpstr>
      <vt:lpstr>Trajectori Adatok feldolgozása</vt:lpstr>
      <vt:lpstr>Mi az a trajektória?</vt:lpstr>
      <vt:lpstr>Példa FCD adatra</vt:lpstr>
      <vt:lpstr>A probléma felületesen</vt:lpstr>
      <vt:lpstr>Klaszterezés</vt:lpstr>
      <vt:lpstr>Motiváció</vt:lpstr>
      <vt:lpstr>Néhány definíció</vt:lpstr>
      <vt:lpstr>Probléma definíciója</vt:lpstr>
      <vt:lpstr>Megoldás meglévő eszközökkel</vt:lpstr>
      <vt:lpstr>A publikált algoritmusok</vt:lpstr>
      <vt:lpstr>Optimális Algoritmus</vt:lpstr>
      <vt:lpstr>Művelet igény, lehetséges javítás</vt:lpstr>
      <vt:lpstr>FDR</vt:lpstr>
      <vt:lpstr>Approximációs eljárás</vt:lpstr>
      <vt:lpstr>Gyakorlati eredmények</vt:lpstr>
      <vt:lpstr>Összefoglalás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Trajectori Adatok feldolgozása</dc:title>
  <dc:creator>Nyilas Arpad</dc:creator>
  <cp:lastModifiedBy>Béleczki András</cp:lastModifiedBy>
  <cp:revision>58</cp:revision>
  <dcterms:created xsi:type="dcterms:W3CDTF">2013-12-09T19:55:38Z</dcterms:created>
  <dcterms:modified xsi:type="dcterms:W3CDTF">2013-12-10T17:26:27Z</dcterms:modified>
</cp:coreProperties>
</file>