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7"/>
  </p:notesMasterIdLst>
  <p:sldIdLst>
    <p:sldId id="256" r:id="rId2"/>
    <p:sldId id="257" r:id="rId3"/>
    <p:sldId id="258" r:id="rId4"/>
    <p:sldId id="259" r:id="rId5"/>
    <p:sldId id="30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310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7" r:id="rId44"/>
    <p:sldId id="296" r:id="rId45"/>
    <p:sldId id="298" r:id="rId46"/>
    <p:sldId id="299" r:id="rId47"/>
    <p:sldId id="300" r:id="rId48"/>
    <p:sldId id="301" r:id="rId49"/>
    <p:sldId id="302" r:id="rId50"/>
    <p:sldId id="304" r:id="rId51"/>
    <p:sldId id="303" r:id="rId52"/>
    <p:sldId id="305" r:id="rId53"/>
    <p:sldId id="306" r:id="rId54"/>
    <p:sldId id="308" r:id="rId55"/>
    <p:sldId id="309" r:id="rId5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66"/>
    <a:srgbClr val="99CCFF"/>
    <a:srgbClr val="33CC33"/>
    <a:srgbClr val="3366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97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93C6044E-A7B2-4190-8096-AF0F5A1F0E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F6C92-957B-4918-AB4F-5E42E66D2D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E685E-EBFE-4F20-B470-753786E713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9E9D7-DF54-4A40-B1EF-23F2D91100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98E94-3F1B-4660-AC4A-309FE3C766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1AAAA-00DF-4BA0-9C7D-E9A5DEBFAD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1E9D6-8D39-49C5-ADDD-D4A1108A17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ACA1B-22DC-4134-AA8D-6CBB4A3BA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0FB3A-BD56-4766-81E7-BC67AC3D53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8555E-9074-497F-B58C-8A621FD848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F7D9D-3ACB-4B0D-A269-E03BFC3AE8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5DE4D-34AA-41D9-9882-929DC68F7A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>
                <a:gamma/>
                <a:tint val="0"/>
                <a:invGamma/>
              </a:srgbClr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fld id="{9E596C21-9E84-452B-8AFE-DC9DD84D39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039C-0F56-4148-9973-743DF04BE356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Semantics of Datalog With Negation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Local Stratification</a:t>
            </a:r>
          </a:p>
          <a:p>
            <a:r>
              <a:rPr lang="en-US"/>
              <a:t>Stable Models</a:t>
            </a:r>
          </a:p>
          <a:p>
            <a:r>
              <a:rPr lang="en-US"/>
              <a:t>Well-Founded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BD8CD-9028-44BD-AB62-69F3C74E5391}" type="slidenum">
              <a:rPr lang="en-US"/>
              <a:pPr/>
              <a:t>10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219200" y="1828800"/>
            <a:ext cx="6026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</a:rPr>
              <a:t>win(1) :- move(1,2) &amp; NOT win(2)</a:t>
            </a:r>
          </a:p>
          <a:p>
            <a:r>
              <a:rPr lang="en-US">
                <a:latin typeface="Courier New" pitchFamily="49" charset="0"/>
              </a:rPr>
              <a:t>win(1) :- move(1,3) &amp; NOT win(3)</a:t>
            </a:r>
          </a:p>
          <a:p>
            <a:r>
              <a:rPr lang="en-US">
                <a:latin typeface="Courier New" pitchFamily="49" charset="0"/>
              </a:rPr>
              <a:t>win(2) :- move(2,3) &amp; NOT win(3)</a:t>
            </a:r>
          </a:p>
        </p:txBody>
      </p:sp>
      <p:grpSp>
        <p:nvGrpSpPr>
          <p:cNvPr id="17425" name="Group 17"/>
          <p:cNvGrpSpPr>
            <a:grpSpLocks/>
          </p:cNvGrpSpPr>
          <p:nvPr/>
        </p:nvGrpSpPr>
        <p:grpSpPr bwMode="auto">
          <a:xfrm>
            <a:off x="1524000" y="3505200"/>
            <a:ext cx="5410200" cy="1447800"/>
            <a:chOff x="960" y="2208"/>
            <a:chExt cx="3408" cy="912"/>
          </a:xfrm>
        </p:grpSpPr>
        <p:sp>
          <p:nvSpPr>
            <p:cNvPr id="17412" name="Oval 4"/>
            <p:cNvSpPr>
              <a:spLocks noChangeArrowheads="1"/>
            </p:cNvSpPr>
            <p:nvPr/>
          </p:nvSpPr>
          <p:spPr bwMode="auto">
            <a:xfrm>
              <a:off x="960" y="2640"/>
              <a:ext cx="672" cy="384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win(1)</a:t>
              </a:r>
            </a:p>
          </p:txBody>
        </p:sp>
        <p:sp>
          <p:nvSpPr>
            <p:cNvPr id="17414" name="Oval 6"/>
            <p:cNvSpPr>
              <a:spLocks noChangeArrowheads="1"/>
            </p:cNvSpPr>
            <p:nvPr/>
          </p:nvSpPr>
          <p:spPr bwMode="auto">
            <a:xfrm>
              <a:off x="2256" y="2640"/>
              <a:ext cx="672" cy="384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win(2)</a:t>
              </a:r>
            </a:p>
          </p:txBody>
        </p:sp>
        <p:sp>
          <p:nvSpPr>
            <p:cNvPr id="17415" name="Oval 7"/>
            <p:cNvSpPr>
              <a:spLocks noChangeArrowheads="1"/>
            </p:cNvSpPr>
            <p:nvPr/>
          </p:nvSpPr>
          <p:spPr bwMode="auto">
            <a:xfrm>
              <a:off x="3696" y="2640"/>
              <a:ext cx="672" cy="384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win(3)</a:t>
              </a:r>
            </a:p>
          </p:txBody>
        </p:sp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>
              <a:off x="1632" y="283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>
              <a:off x="2928" y="283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cxnSp>
          <p:nvCxnSpPr>
            <p:cNvPr id="17418" name="AutoShape 10"/>
            <p:cNvCxnSpPr>
              <a:cxnSpLocks noChangeShapeType="1"/>
              <a:stCxn id="17412" idx="7"/>
              <a:endCxn id="17415" idx="1"/>
            </p:cNvCxnSpPr>
            <p:nvPr/>
          </p:nvCxnSpPr>
          <p:spPr bwMode="auto">
            <a:xfrm rot="5400000" flipV="1">
              <a:off x="2663" y="1567"/>
              <a:ext cx="1" cy="2260"/>
            </a:xfrm>
            <a:prstGeom prst="curvedConnector3">
              <a:avLst>
                <a:gd name="adj1" fmla="val -200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1776" y="2832"/>
              <a:ext cx="2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--</a:t>
              </a:r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2496" y="2208"/>
              <a:ext cx="2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--</a:t>
              </a:r>
            </a:p>
          </p:txBody>
        </p:sp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3168" y="2832"/>
              <a:ext cx="2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--</a:t>
              </a:r>
            </a:p>
          </p:txBody>
        </p:sp>
      </p:grp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715000" y="5105400"/>
            <a:ext cx="151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Stratum 0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1371600" y="5105400"/>
            <a:ext cx="151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Stratum 2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3505200" y="5105400"/>
            <a:ext cx="151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Stratum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 autoUpdateAnimBg="0"/>
      <p:bldP spid="17423" grpId="0" autoUpdateAnimBg="0"/>
      <p:bldP spid="1742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2F63-4A8C-4A6C-B05F-AFAC11247C10}" type="slidenum">
              <a:rPr lang="en-US"/>
              <a:pPr/>
              <a:t>11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Locally Stratified Model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Include all EDB ground atoms;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FOR (stratum i = 0, 1, …) DO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	WHILE (changes occur) DO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		IF (some rule for some p at 		stratum i has a true body) 	THEN add p to model;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5006-4097-4C18-86AA-143DC287B420}" type="slidenum">
              <a:rPr lang="en-US"/>
              <a:pPr/>
              <a:t>12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                   Example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228600" y="914400"/>
            <a:ext cx="5410200" cy="1447800"/>
            <a:chOff x="960" y="2208"/>
            <a:chExt cx="3408" cy="912"/>
          </a:xfrm>
        </p:grpSpPr>
        <p:sp>
          <p:nvSpPr>
            <p:cNvPr id="20484" name="Oval 4"/>
            <p:cNvSpPr>
              <a:spLocks noChangeArrowheads="1"/>
            </p:cNvSpPr>
            <p:nvPr/>
          </p:nvSpPr>
          <p:spPr bwMode="auto">
            <a:xfrm>
              <a:off x="960" y="2640"/>
              <a:ext cx="672" cy="384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win(1)</a:t>
              </a:r>
            </a:p>
          </p:txBody>
        </p:sp>
        <p:sp>
          <p:nvSpPr>
            <p:cNvPr id="20485" name="Oval 5"/>
            <p:cNvSpPr>
              <a:spLocks noChangeArrowheads="1"/>
            </p:cNvSpPr>
            <p:nvPr/>
          </p:nvSpPr>
          <p:spPr bwMode="auto">
            <a:xfrm>
              <a:off x="2256" y="2640"/>
              <a:ext cx="672" cy="384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win(2)</a:t>
              </a:r>
            </a:p>
          </p:txBody>
        </p:sp>
        <p:sp>
          <p:nvSpPr>
            <p:cNvPr id="20486" name="Oval 6"/>
            <p:cNvSpPr>
              <a:spLocks noChangeArrowheads="1"/>
            </p:cNvSpPr>
            <p:nvPr/>
          </p:nvSpPr>
          <p:spPr bwMode="auto">
            <a:xfrm>
              <a:off x="3696" y="2640"/>
              <a:ext cx="672" cy="384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win(3)</a:t>
              </a:r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>
              <a:off x="1632" y="283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>
              <a:off x="2928" y="283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cxnSp>
          <p:nvCxnSpPr>
            <p:cNvPr id="20489" name="AutoShape 9"/>
            <p:cNvCxnSpPr>
              <a:cxnSpLocks noChangeShapeType="1"/>
              <a:stCxn id="20484" idx="7"/>
              <a:endCxn id="20486" idx="1"/>
            </p:cNvCxnSpPr>
            <p:nvPr/>
          </p:nvCxnSpPr>
          <p:spPr bwMode="auto">
            <a:xfrm rot="5400000" flipV="1">
              <a:off x="2663" y="1567"/>
              <a:ext cx="1" cy="2260"/>
            </a:xfrm>
            <a:prstGeom prst="curvedConnector3">
              <a:avLst>
                <a:gd name="adj1" fmla="val -200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1776" y="2832"/>
              <a:ext cx="2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--</a:t>
              </a: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2496" y="2208"/>
              <a:ext cx="2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--</a:t>
              </a:r>
            </a:p>
          </p:txBody>
        </p:sp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3168" y="2832"/>
              <a:ext cx="2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--</a:t>
              </a:r>
            </a:p>
          </p:txBody>
        </p:sp>
      </p:grp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438400" y="2514600"/>
            <a:ext cx="6026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</a:rPr>
              <a:t>win(1) :- move(1,2) &amp; NOT win(2)</a:t>
            </a:r>
          </a:p>
          <a:p>
            <a:r>
              <a:rPr lang="en-US">
                <a:latin typeface="Courier New" pitchFamily="49" charset="0"/>
              </a:rPr>
              <a:t>win(1) :- move(1,3) &amp; NOT win(3)</a:t>
            </a:r>
          </a:p>
          <a:p>
            <a:r>
              <a:rPr lang="en-US">
                <a:latin typeface="Courier New" pitchFamily="49" charset="0"/>
              </a:rPr>
              <a:t>win(2) :- move(2,3) &amp; NOT win(3)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1066800" y="3886200"/>
            <a:ext cx="715612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3200" dirty="0"/>
              <a:t>No rules for win(3); therefore false.</a:t>
            </a:r>
          </a:p>
          <a:p>
            <a:pPr marL="457200" indent="-457200">
              <a:buFontTx/>
              <a:buAutoNum type="arabicPeriod"/>
            </a:pPr>
            <a:r>
              <a:rPr lang="en-US" sz="3200" dirty="0"/>
              <a:t>win(2) rule satisfied; therefore true.</a:t>
            </a:r>
          </a:p>
          <a:p>
            <a:pPr marL="457200" indent="-457200">
              <a:buFontTx/>
              <a:buAutoNum type="arabicPeriod"/>
            </a:pPr>
            <a:r>
              <a:rPr lang="en-US" sz="3200" dirty="0"/>
              <a:t>Second rule for win(1) satisfied,</a:t>
            </a:r>
          </a:p>
          <a:p>
            <a:pPr marL="457200" indent="-457200"/>
            <a:r>
              <a:rPr lang="en-US" sz="3200" dirty="0"/>
              <a:t>	therefore </a:t>
            </a:r>
            <a:r>
              <a:rPr lang="en-US" sz="3200" dirty="0" smtClean="0"/>
              <a:t>win(</a:t>
            </a:r>
            <a:r>
              <a:rPr lang="hu-HU" sz="3200" smtClean="0"/>
              <a:t>1</a:t>
            </a:r>
            <a:r>
              <a:rPr lang="en-US" sz="3200" smtClean="0"/>
              <a:t>) </a:t>
            </a:r>
            <a:r>
              <a:rPr lang="en-US" sz="3200"/>
              <a:t>also true.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BBAE-8A6E-4E52-9AC0-618A4129E662}" type="slidenum">
              <a:rPr lang="en-US"/>
              <a:pPr/>
              <a:t>13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Stable Models --- Intuition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model </a:t>
            </a:r>
            <a:r>
              <a:rPr lang="en-US" i="1"/>
              <a:t>M</a:t>
            </a:r>
            <a:r>
              <a:rPr lang="en-US"/>
              <a:t>  is “stable” if, when you apply the rules to </a:t>
            </a:r>
            <a:r>
              <a:rPr lang="en-US" i="1"/>
              <a:t>M</a:t>
            </a:r>
            <a:r>
              <a:rPr lang="en-US"/>
              <a:t>  and add in the EDB, you infer exactly the IDB portion of </a:t>
            </a:r>
            <a:r>
              <a:rPr lang="en-US" i="1"/>
              <a:t>M</a:t>
            </a:r>
            <a:r>
              <a:rPr lang="en-US"/>
              <a:t>.</a:t>
            </a:r>
          </a:p>
          <a:p>
            <a:r>
              <a:rPr lang="en-US"/>
              <a:t>But … when applying the rules to </a:t>
            </a:r>
            <a:r>
              <a:rPr lang="en-US" i="1"/>
              <a:t>M</a:t>
            </a:r>
            <a:r>
              <a:rPr lang="en-US"/>
              <a:t>, you can only use </a:t>
            </a:r>
            <a:r>
              <a:rPr lang="en-US" u="sng"/>
              <a:t>non</a:t>
            </a:r>
            <a:r>
              <a:rPr lang="en-US"/>
              <a:t>-membership in </a:t>
            </a:r>
            <a:r>
              <a:rPr lang="en-US" i="1"/>
              <a:t>M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10DB-FCC7-4C1B-BAF7-D748A26114FE}" type="slidenum">
              <a:rPr lang="en-US"/>
              <a:pPr/>
              <a:t>14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/>
              <a:t>The Win program again: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win(X) :- move(X,Y) &amp; NOT win(Y)</a:t>
            </a:r>
          </a:p>
          <a:p>
            <a:pPr>
              <a:buFont typeface="Monotype Sorts" pitchFamily="2" charset="2"/>
              <a:buNone/>
            </a:pPr>
            <a:r>
              <a:rPr lang="en-US"/>
              <a:t>with moves:</a:t>
            </a:r>
          </a:p>
          <a:p>
            <a:r>
              <a:rPr lang="en-US" i="1"/>
              <a:t>M</a:t>
            </a:r>
            <a:r>
              <a:rPr lang="en-US"/>
              <a:t>  = EDB + {win(1), win(2)} is stable.</a:t>
            </a:r>
          </a:p>
          <a:p>
            <a:pPr lvl="1"/>
            <a:r>
              <a:rPr lang="en-US" i="1"/>
              <a:t>Y</a:t>
            </a:r>
            <a:r>
              <a:rPr lang="en-US"/>
              <a:t>  = 3, </a:t>
            </a:r>
            <a:r>
              <a:rPr lang="en-US" i="1"/>
              <a:t>X</a:t>
            </a:r>
            <a:r>
              <a:rPr lang="en-US"/>
              <a:t>  = 1 yields win(1).</a:t>
            </a:r>
          </a:p>
          <a:p>
            <a:pPr lvl="1"/>
            <a:r>
              <a:rPr lang="en-US" i="1"/>
              <a:t>Y</a:t>
            </a:r>
            <a:r>
              <a:rPr lang="en-US"/>
              <a:t>  = 3, </a:t>
            </a:r>
            <a:r>
              <a:rPr lang="en-US" i="1"/>
              <a:t>X</a:t>
            </a:r>
            <a:r>
              <a:rPr lang="en-US"/>
              <a:t>  = 2 yields win(2).</a:t>
            </a:r>
          </a:p>
          <a:p>
            <a:pPr lvl="1"/>
            <a:r>
              <a:rPr lang="en-US"/>
              <a:t>Cannot yield win(3).</a:t>
            </a:r>
          </a:p>
        </p:txBody>
      </p:sp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3429000" y="3352800"/>
            <a:ext cx="3657600" cy="381000"/>
            <a:chOff x="1296" y="2784"/>
            <a:chExt cx="2304" cy="240"/>
          </a:xfrm>
        </p:grpSpPr>
        <p:sp>
          <p:nvSpPr>
            <p:cNvPr id="23556" name="Oval 4"/>
            <p:cNvSpPr>
              <a:spLocks noChangeArrowheads="1"/>
            </p:cNvSpPr>
            <p:nvPr/>
          </p:nvSpPr>
          <p:spPr bwMode="auto">
            <a:xfrm>
              <a:off x="1296" y="27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23557" name="Oval 5"/>
            <p:cNvSpPr>
              <a:spLocks noChangeArrowheads="1"/>
            </p:cNvSpPr>
            <p:nvPr/>
          </p:nvSpPr>
          <p:spPr bwMode="auto">
            <a:xfrm>
              <a:off x="3360" y="27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23558" name="Oval 6"/>
            <p:cNvSpPr>
              <a:spLocks noChangeArrowheads="1"/>
            </p:cNvSpPr>
            <p:nvPr/>
          </p:nvSpPr>
          <p:spPr bwMode="auto">
            <a:xfrm>
              <a:off x="2352" y="27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1536" y="292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2592" y="292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cxnSp>
          <p:nvCxnSpPr>
            <p:cNvPr id="23561" name="AutoShape 9"/>
            <p:cNvCxnSpPr>
              <a:cxnSpLocks noChangeShapeType="1"/>
              <a:stCxn id="23556" idx="0"/>
              <a:endCxn id="23557" idx="0"/>
            </p:cNvCxnSpPr>
            <p:nvPr/>
          </p:nvCxnSpPr>
          <p:spPr bwMode="auto">
            <a:xfrm rot="5400000" flipV="1">
              <a:off x="2447" y="1753"/>
              <a:ext cx="1" cy="2064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17E2-72A4-4726-8D5D-890039E2750A}" type="slidenum">
              <a:rPr lang="en-US"/>
              <a:pPr/>
              <a:t>15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Gelfond-Lifschitz Transform (Formal Notion of Stability)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058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/>
              <a:t>Instantiate rules in all possible ways.</a:t>
            </a:r>
          </a:p>
          <a:p>
            <a:pPr marL="609600" indent="-6096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/>
              <a:t>Delete instantiated </a:t>
            </a:r>
            <a:r>
              <a:rPr lang="en-US" u="sng"/>
              <a:t>rules</a:t>
            </a:r>
            <a:r>
              <a:rPr lang="en-US"/>
              <a:t> with any false EDB or arithmetic subgoal (incl. NOT).</a:t>
            </a:r>
          </a:p>
          <a:p>
            <a:pPr marL="609600" indent="-6096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/>
              <a:t>Delete instantiated </a:t>
            </a:r>
            <a:r>
              <a:rPr lang="en-US" u="sng"/>
              <a:t>rules</a:t>
            </a:r>
            <a:r>
              <a:rPr lang="en-US"/>
              <a:t> with an IDB subgoal NOT p(…), where p(…) is in </a:t>
            </a:r>
            <a:r>
              <a:rPr lang="en-US" i="1"/>
              <a:t>M</a:t>
            </a:r>
            <a:r>
              <a:rPr lang="en-US"/>
              <a:t>.</a:t>
            </a:r>
          </a:p>
          <a:p>
            <a:pPr marL="609600" indent="-6096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/>
              <a:t>Delete </a:t>
            </a:r>
            <a:r>
              <a:rPr lang="en-US" u="sng"/>
              <a:t>subgoal</a:t>
            </a:r>
            <a:r>
              <a:rPr lang="en-US"/>
              <a:t> NOT p(…) if p(…) is </a:t>
            </a:r>
            <a:r>
              <a:rPr lang="en-US" u="sng"/>
              <a:t>not</a:t>
            </a:r>
            <a:r>
              <a:rPr lang="en-US"/>
              <a:t> in </a:t>
            </a:r>
            <a:r>
              <a:rPr lang="en-US" i="1"/>
              <a:t>M</a:t>
            </a:r>
            <a:r>
              <a:rPr lang="en-US"/>
              <a:t>.</a:t>
            </a:r>
          </a:p>
          <a:p>
            <a:pPr marL="609600" indent="-6096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/>
              <a:t>Delete true EDB and arithmetic </a:t>
            </a:r>
            <a:r>
              <a:rPr lang="en-US" u="sng"/>
              <a:t>subgoals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5A43-5F29-4E2A-B57C-B2763BD84E5E}" type="slidenum">
              <a:rPr lang="en-US"/>
              <a:pPr/>
              <a:t>16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 Transform --- Continued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the remaining instantiated rules plus EDB to infer all possible IDB ground atoms.</a:t>
            </a:r>
          </a:p>
          <a:p>
            <a:r>
              <a:rPr lang="en-US"/>
              <a:t>Then add in the EDB.</a:t>
            </a:r>
          </a:p>
          <a:p>
            <a:r>
              <a:rPr lang="en-US"/>
              <a:t>Result is GL(</a:t>
            </a:r>
            <a:r>
              <a:rPr lang="en-US" i="1"/>
              <a:t>M</a:t>
            </a:r>
            <a:r>
              <a:rPr lang="en-US"/>
              <a:t> ).</a:t>
            </a:r>
          </a:p>
          <a:p>
            <a:r>
              <a:rPr lang="en-US" i="1"/>
              <a:t>M </a:t>
            </a:r>
            <a:r>
              <a:rPr lang="en-US"/>
              <a:t> is </a:t>
            </a:r>
            <a:r>
              <a:rPr lang="en-US" i="1"/>
              <a:t>stable</a:t>
            </a:r>
            <a:r>
              <a:rPr lang="en-US"/>
              <a:t>  iff GL(</a:t>
            </a:r>
            <a:r>
              <a:rPr lang="en-US" i="1"/>
              <a:t>M</a:t>
            </a:r>
            <a:r>
              <a:rPr lang="en-US"/>
              <a:t> ) = </a:t>
            </a:r>
            <a:r>
              <a:rPr lang="en-US" i="1"/>
              <a:t>M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2185-C675-4454-958F-8C1FD12B2A9A}" type="slidenum">
              <a:rPr lang="en-US"/>
              <a:pPr/>
              <a:t>17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/>
              <a:t>The Win program yet again: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win(X) :- move(X,Y) &amp; NOT win(Y)</a:t>
            </a:r>
          </a:p>
          <a:p>
            <a:pPr>
              <a:buFont typeface="Monotype Sorts" pitchFamily="2" charset="2"/>
              <a:buNone/>
            </a:pPr>
            <a:r>
              <a:rPr lang="en-US"/>
              <a:t>with moves:</a:t>
            </a:r>
          </a:p>
          <a:p>
            <a:r>
              <a:rPr lang="en-US" i="1"/>
              <a:t>M</a:t>
            </a:r>
            <a:r>
              <a:rPr lang="en-US"/>
              <a:t>  = EDB + {win(1), win(2)}.</a:t>
            </a:r>
          </a:p>
          <a:p>
            <a:r>
              <a:rPr lang="en-US"/>
              <a:t>After steps (1) and (2):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3429000" y="3352800"/>
            <a:ext cx="3657600" cy="381000"/>
            <a:chOff x="1296" y="2784"/>
            <a:chExt cx="2304" cy="240"/>
          </a:xfrm>
        </p:grpSpPr>
        <p:sp>
          <p:nvSpPr>
            <p:cNvPr id="26629" name="Oval 5"/>
            <p:cNvSpPr>
              <a:spLocks noChangeArrowheads="1"/>
            </p:cNvSpPr>
            <p:nvPr/>
          </p:nvSpPr>
          <p:spPr bwMode="auto">
            <a:xfrm>
              <a:off x="1296" y="27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26630" name="Oval 6"/>
            <p:cNvSpPr>
              <a:spLocks noChangeArrowheads="1"/>
            </p:cNvSpPr>
            <p:nvPr/>
          </p:nvSpPr>
          <p:spPr bwMode="auto">
            <a:xfrm>
              <a:off x="3360" y="27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26631" name="Oval 7"/>
            <p:cNvSpPr>
              <a:spLocks noChangeArrowheads="1"/>
            </p:cNvSpPr>
            <p:nvPr/>
          </p:nvSpPr>
          <p:spPr bwMode="auto">
            <a:xfrm>
              <a:off x="2352" y="27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>
              <a:off x="1536" y="292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>
              <a:off x="2592" y="292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cxnSp>
          <p:nvCxnSpPr>
            <p:cNvPr id="26634" name="AutoShape 10"/>
            <p:cNvCxnSpPr>
              <a:cxnSpLocks noChangeShapeType="1"/>
              <a:stCxn id="26629" idx="0"/>
              <a:endCxn id="26630" idx="0"/>
            </p:cNvCxnSpPr>
            <p:nvPr/>
          </p:nvCxnSpPr>
          <p:spPr bwMode="auto">
            <a:xfrm rot="5400000" flipV="1">
              <a:off x="2447" y="1753"/>
              <a:ext cx="1" cy="2064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905000" y="5029200"/>
            <a:ext cx="6026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</a:rPr>
              <a:t>win(1) :- move(1,2) &amp; NOT win(2)</a:t>
            </a:r>
          </a:p>
          <a:p>
            <a:r>
              <a:rPr lang="en-US">
                <a:latin typeface="Courier New" pitchFamily="49" charset="0"/>
              </a:rPr>
              <a:t>win(1) :- move(1,3) &amp; NOT win(3)</a:t>
            </a:r>
          </a:p>
          <a:p>
            <a:r>
              <a:rPr lang="en-US">
                <a:latin typeface="Courier New" pitchFamily="49" charset="0"/>
              </a:rPr>
              <a:t>win(2) :- move(2,3) &amp; NOT win(3)</a:t>
            </a:r>
          </a:p>
        </p:txBody>
      </p:sp>
      <p:grpSp>
        <p:nvGrpSpPr>
          <p:cNvPr id="26639" name="Group 15"/>
          <p:cNvGrpSpPr>
            <a:grpSpLocks/>
          </p:cNvGrpSpPr>
          <p:nvPr/>
        </p:nvGrpSpPr>
        <p:grpSpPr bwMode="auto">
          <a:xfrm>
            <a:off x="1524000" y="3919538"/>
            <a:ext cx="7264400" cy="1338262"/>
            <a:chOff x="960" y="2469"/>
            <a:chExt cx="4576" cy="843"/>
          </a:xfrm>
        </p:grpSpPr>
        <p:sp>
          <p:nvSpPr>
            <p:cNvPr id="26636" name="Line 12"/>
            <p:cNvSpPr>
              <a:spLocks noChangeShapeType="1"/>
            </p:cNvSpPr>
            <p:nvPr/>
          </p:nvSpPr>
          <p:spPr bwMode="auto">
            <a:xfrm>
              <a:off x="960" y="3312"/>
              <a:ext cx="42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637" name="Text Box 13"/>
            <p:cNvSpPr txBox="1">
              <a:spLocks noChangeArrowheads="1"/>
            </p:cNvSpPr>
            <p:nvPr/>
          </p:nvSpPr>
          <p:spPr bwMode="auto">
            <a:xfrm>
              <a:off x="4214" y="2469"/>
              <a:ext cx="132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Step (3): neg-</a:t>
              </a:r>
            </a:p>
            <a:p>
              <a:r>
                <a:rPr lang="en-US"/>
                <a:t>ated true IDB.</a:t>
              </a:r>
            </a:p>
          </p:txBody>
        </p:sp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 flipH="1">
              <a:off x="4368" y="302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6101-AC06-4732-8CAB-93BD3BF803DF}" type="slidenum">
              <a:rPr lang="en-US"/>
              <a:pPr/>
              <a:t>18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--- Continued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371600" y="2362200"/>
            <a:ext cx="6026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</a:rPr>
              <a:t>win(1) :- move(1,3) &amp; NOT win(3)</a:t>
            </a:r>
          </a:p>
          <a:p>
            <a:r>
              <a:rPr lang="en-US">
                <a:latin typeface="Courier New" pitchFamily="49" charset="0"/>
              </a:rPr>
              <a:t>win(2) :- move(2,3) &amp; NOT win(3)</a:t>
            </a:r>
          </a:p>
        </p:txBody>
      </p:sp>
      <p:grpSp>
        <p:nvGrpSpPr>
          <p:cNvPr id="27659" name="Group 11"/>
          <p:cNvGrpSpPr>
            <a:grpSpLocks/>
          </p:cNvGrpSpPr>
          <p:nvPr/>
        </p:nvGrpSpPr>
        <p:grpSpPr bwMode="auto">
          <a:xfrm>
            <a:off x="5410200" y="2590800"/>
            <a:ext cx="2765425" cy="1770063"/>
            <a:chOff x="3408" y="1632"/>
            <a:chExt cx="1742" cy="1115"/>
          </a:xfrm>
        </p:grpSpPr>
        <p:sp>
          <p:nvSpPr>
            <p:cNvPr id="27652" name="Line 4"/>
            <p:cNvSpPr>
              <a:spLocks noChangeShapeType="1"/>
            </p:cNvSpPr>
            <p:nvPr/>
          </p:nvSpPr>
          <p:spPr bwMode="auto">
            <a:xfrm>
              <a:off x="3408" y="1632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7653" name="Line 5"/>
            <p:cNvSpPr>
              <a:spLocks noChangeShapeType="1"/>
            </p:cNvSpPr>
            <p:nvPr/>
          </p:nvSpPr>
          <p:spPr bwMode="auto">
            <a:xfrm>
              <a:off x="3408" y="1872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3494" y="2229"/>
              <a:ext cx="165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Step (4): negated</a:t>
              </a:r>
            </a:p>
            <a:p>
              <a:r>
                <a:rPr lang="en-US"/>
                <a:t>false IDB subgoal.</a:t>
              </a:r>
            </a:p>
          </p:txBody>
        </p: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 flipH="1" flipV="1">
              <a:off x="4368" y="196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 flipH="1" flipV="1">
              <a:off x="4656" y="1680"/>
              <a:ext cx="19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27663" name="Group 15"/>
          <p:cNvGrpSpPr>
            <a:grpSpLocks/>
          </p:cNvGrpSpPr>
          <p:nvPr/>
        </p:nvGrpSpPr>
        <p:grpSpPr bwMode="auto">
          <a:xfrm>
            <a:off x="2651125" y="2590800"/>
            <a:ext cx="2454275" cy="1770063"/>
            <a:chOff x="1670" y="1632"/>
            <a:chExt cx="1546" cy="1115"/>
          </a:xfrm>
        </p:grpSpPr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>
              <a:off x="2016" y="1632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2016" y="1872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1670" y="2229"/>
              <a:ext cx="127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Step (5): true</a:t>
              </a:r>
            </a:p>
            <a:p>
              <a:r>
                <a:rPr lang="en-US"/>
                <a:t>EDB subgoal.</a:t>
              </a:r>
            </a:p>
          </p:txBody>
        </p:sp>
        <p:sp>
          <p:nvSpPr>
            <p:cNvPr id="27661" name="Line 13"/>
            <p:cNvSpPr>
              <a:spLocks noChangeShapeType="1"/>
            </p:cNvSpPr>
            <p:nvPr/>
          </p:nvSpPr>
          <p:spPr bwMode="auto">
            <a:xfrm flipV="1">
              <a:off x="1824" y="1728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7662" name="Line 14"/>
            <p:cNvSpPr>
              <a:spLocks noChangeShapeType="1"/>
            </p:cNvSpPr>
            <p:nvPr/>
          </p:nvSpPr>
          <p:spPr bwMode="auto">
            <a:xfrm flipV="1">
              <a:off x="2112" y="196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762000" y="4724400"/>
            <a:ext cx="786606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Remaining rules have true (empty) bodies.</a:t>
            </a:r>
          </a:p>
          <a:p>
            <a:r>
              <a:rPr lang="en-US" sz="3200"/>
              <a:t>Infer win(1), win(2).</a:t>
            </a:r>
          </a:p>
          <a:p>
            <a:r>
              <a:rPr lang="en-US" sz="3200"/>
              <a:t>GL(</a:t>
            </a:r>
            <a:r>
              <a:rPr lang="en-US" sz="3200" i="1"/>
              <a:t>M</a:t>
            </a:r>
            <a:r>
              <a:rPr lang="en-US" sz="3200"/>
              <a:t> ) = EDB + {win(1), win(2)} = </a:t>
            </a:r>
            <a:r>
              <a:rPr lang="en-US" sz="3200" i="1"/>
              <a:t>M</a:t>
            </a:r>
            <a:r>
              <a:rPr lang="en-US" sz="3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CA39-B9F5-4FF5-BE6A-9B873D44FF9B}" type="slidenum">
              <a:rPr lang="en-US"/>
              <a:pPr/>
              <a:t>19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Bottom Line on the GL Transform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/>
              <a:t>You can use (positive or negative) IDB and EDB facts from </a:t>
            </a:r>
            <a:r>
              <a:rPr lang="en-US" i="1"/>
              <a:t>M</a:t>
            </a:r>
            <a:r>
              <a:rPr lang="en-US"/>
              <a:t>  to satisfy or falsify a </a:t>
            </a:r>
            <a:r>
              <a:rPr lang="en-US" u="sng"/>
              <a:t>negated</a:t>
            </a:r>
            <a:r>
              <a:rPr lang="en-US"/>
              <a:t> subgoal.</a:t>
            </a:r>
          </a:p>
          <a:p>
            <a:r>
              <a:rPr lang="en-US"/>
              <a:t>You can use a positive EDB fact from </a:t>
            </a:r>
            <a:r>
              <a:rPr lang="en-US" i="1"/>
              <a:t>M</a:t>
            </a:r>
            <a:r>
              <a:rPr lang="en-US"/>
              <a:t> to satisfy a </a:t>
            </a:r>
            <a:r>
              <a:rPr lang="en-US" u="sng"/>
              <a:t>positive</a:t>
            </a:r>
            <a:r>
              <a:rPr lang="en-US"/>
              <a:t> subgoal.</a:t>
            </a:r>
          </a:p>
          <a:p>
            <a:r>
              <a:rPr lang="en-US"/>
              <a:t>But you can only use a positive IDB fact to satisfy a </a:t>
            </a:r>
            <a:r>
              <a:rPr lang="en-US" u="sng"/>
              <a:t>positive</a:t>
            </a:r>
            <a:r>
              <a:rPr lang="en-US"/>
              <a:t> IDB subgoal if that fact has been derived in the final step.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1D5D5-DC2B-4382-8827-5A8BC01F7EC3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Story So Far --- 1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there is no (IDB) negation, there is a unique minimal model (least fixedpoint), which is the accepted meaning of the Datalog program.</a:t>
            </a:r>
          </a:p>
          <a:p>
            <a:r>
              <a:rPr lang="en-US"/>
              <a:t>With negation, we often have several minimal models, and we need to decide which one is meant by the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C948-5416-4446-9ACE-6078DA834620}" type="slidenum">
              <a:rPr lang="en-US"/>
              <a:pPr/>
              <a:t>20</a:t>
            </a:fld>
            <a:endParaRPr lang="en-US"/>
          </a:p>
        </p:txBody>
      </p:sp>
      <p:sp>
        <p:nvSpPr>
          <p:cNvPr id="686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Make the Point Clear…</a:t>
            </a:r>
          </a:p>
        </p:txBody>
      </p:sp>
      <p:sp>
        <p:nvSpPr>
          <p:cNvPr id="686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all I have is the instantiated rule  p(1) :- p(1), then </a:t>
            </a:r>
            <a:r>
              <a:rPr lang="en-US" i="1"/>
              <a:t>M </a:t>
            </a:r>
            <a:r>
              <a:rPr lang="en-US"/>
              <a:t> = {p(1)} is </a:t>
            </a:r>
            <a:r>
              <a:rPr lang="en-US" u="sng"/>
              <a:t>not</a:t>
            </a:r>
            <a:r>
              <a:rPr lang="en-US"/>
              <a:t> stable.</a:t>
            </a:r>
          </a:p>
          <a:p>
            <a:r>
              <a:rPr lang="en-US"/>
              <a:t>We cannot use the membership of positive IDB subgoal p(1) in </a:t>
            </a:r>
            <a:r>
              <a:rPr lang="en-US" i="1"/>
              <a:t>M</a:t>
            </a:r>
            <a:r>
              <a:rPr lang="en-US"/>
              <a:t>  to make the body of the rule true.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BC2-54A1-4A7D-AD21-A5DFFAA7A5EB}" type="slidenum">
              <a:rPr lang="en-US"/>
              <a:pPr/>
              <a:t>21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Stable Model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a program and EDB has exactly one model </a:t>
            </a:r>
            <a:r>
              <a:rPr lang="en-US" i="1"/>
              <a:t>M</a:t>
            </a:r>
            <a:r>
              <a:rPr lang="en-US"/>
              <a:t>  with that EDB that is stable, then </a:t>
            </a:r>
            <a:r>
              <a:rPr lang="en-US" i="1"/>
              <a:t>M</a:t>
            </a:r>
            <a:r>
              <a:rPr lang="en-US"/>
              <a:t>  is </a:t>
            </a:r>
            <a:r>
              <a:rPr lang="en-US" i="1"/>
              <a:t>the stable model</a:t>
            </a:r>
            <a:r>
              <a:rPr lang="en-US"/>
              <a:t>  for the program and EDB.</a:t>
            </a:r>
          </a:p>
          <a:p>
            <a:r>
              <a:rPr lang="en-US"/>
              <a:t>Otherwise, there is no stable model for this program and EDB.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C2AE-A8CB-4801-9352-3FF404373789}" type="slidenum">
              <a:rPr lang="en-US"/>
              <a:pPr/>
              <a:t>22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Propositional Datalog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343400"/>
          </a:xfrm>
        </p:spPr>
        <p:txBody>
          <a:bodyPr/>
          <a:lstStyle/>
          <a:p>
            <a:pPr marL="609600" indent="-609600"/>
            <a:r>
              <a:rPr lang="en-US"/>
              <a:t>Many useful examples use propostional variables (0-ary predicates).</a:t>
            </a:r>
          </a:p>
          <a:p>
            <a:pPr marL="609600" indent="-609600"/>
            <a:r>
              <a:rPr lang="en-US"/>
              <a:t>All propositional variables are IDB.</a:t>
            </a:r>
          </a:p>
          <a:p>
            <a:pPr marL="609600" indent="-609600"/>
            <a:r>
              <a:rPr lang="en-US"/>
              <a:t>For GL transform, just: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/>
              <a:t>Eliminate rules with a negated variable that is in </a:t>
            </a:r>
            <a:r>
              <a:rPr lang="en-US" i="1"/>
              <a:t>M</a:t>
            </a:r>
            <a:r>
              <a:rPr lang="en-US"/>
              <a:t>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/>
              <a:t>Eliminate subgoal NOT </a:t>
            </a:r>
            <a:r>
              <a:rPr lang="en-US" i="1"/>
              <a:t>p</a:t>
            </a:r>
            <a:r>
              <a:rPr lang="en-US"/>
              <a:t>  if </a:t>
            </a:r>
            <a:r>
              <a:rPr lang="en-US" i="1"/>
              <a:t>p</a:t>
            </a:r>
            <a:r>
              <a:rPr lang="en-US"/>
              <a:t>  in </a:t>
            </a:r>
            <a:r>
              <a:rPr lang="en-US" i="1"/>
              <a:t>M</a:t>
            </a:r>
            <a:r>
              <a:rPr lang="en-US"/>
              <a:t>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/>
              <a:t>Run the deduction step.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26AB-FC92-4CD2-8300-4B2D12D53549}" type="slidenum">
              <a:rPr lang="en-US"/>
              <a:pPr/>
              <a:t>23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Example: p:- NOT q,  q :- NOT p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93725" y="1912938"/>
            <a:ext cx="2516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{</a:t>
            </a:r>
            <a:r>
              <a:rPr lang="en-US" sz="3200" i="1"/>
              <a:t>p</a:t>
            </a:r>
            <a:r>
              <a:rPr lang="en-US" sz="3200"/>
              <a:t>} is stable.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267200" y="1981200"/>
            <a:ext cx="2628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Courier New" pitchFamily="49" charset="0"/>
              </a:rPr>
              <a:t>p :- NOT q</a:t>
            </a:r>
          </a:p>
          <a:p>
            <a:r>
              <a:rPr lang="en-US" sz="3200">
                <a:latin typeface="Courier New" pitchFamily="49" charset="0"/>
              </a:rPr>
              <a:t>q :- NOT p</a:t>
            </a:r>
          </a:p>
        </p:txBody>
      </p:sp>
      <p:grpSp>
        <p:nvGrpSpPr>
          <p:cNvPr id="31752" name="Group 8"/>
          <p:cNvGrpSpPr>
            <a:grpSpLocks/>
          </p:cNvGrpSpPr>
          <p:nvPr/>
        </p:nvGrpSpPr>
        <p:grpSpPr bwMode="auto">
          <a:xfrm>
            <a:off x="2270125" y="2819400"/>
            <a:ext cx="4892675" cy="1312863"/>
            <a:chOff x="1430" y="1776"/>
            <a:chExt cx="3082" cy="827"/>
          </a:xfrm>
        </p:grpSpPr>
        <p:sp>
          <p:nvSpPr>
            <p:cNvPr id="31749" name="Line 5"/>
            <p:cNvSpPr>
              <a:spLocks noChangeShapeType="1"/>
            </p:cNvSpPr>
            <p:nvPr/>
          </p:nvSpPr>
          <p:spPr bwMode="auto">
            <a:xfrm>
              <a:off x="2496" y="177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1750" name="Text Box 6"/>
            <p:cNvSpPr txBox="1">
              <a:spLocks noChangeArrowheads="1"/>
            </p:cNvSpPr>
            <p:nvPr/>
          </p:nvSpPr>
          <p:spPr bwMode="auto">
            <a:xfrm>
              <a:off x="1430" y="2085"/>
              <a:ext cx="218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Eliminate rule with</a:t>
              </a:r>
            </a:p>
            <a:p>
              <a:r>
                <a:rPr lang="en-US"/>
                <a:t>a false negated subgoal.</a:t>
              </a:r>
            </a:p>
          </p:txBody>
        </p:sp>
        <p:sp>
          <p:nvSpPr>
            <p:cNvPr id="31751" name="Line 7"/>
            <p:cNvSpPr>
              <a:spLocks noChangeShapeType="1"/>
            </p:cNvSpPr>
            <p:nvPr/>
          </p:nvSpPr>
          <p:spPr bwMode="auto">
            <a:xfrm flipV="1">
              <a:off x="2400" y="1872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1756" name="Group 12"/>
          <p:cNvGrpSpPr>
            <a:grpSpLocks/>
          </p:cNvGrpSpPr>
          <p:nvPr/>
        </p:nvGrpSpPr>
        <p:grpSpPr bwMode="auto">
          <a:xfrm>
            <a:off x="5486400" y="2286000"/>
            <a:ext cx="3062288" cy="2500313"/>
            <a:chOff x="3456" y="1440"/>
            <a:chExt cx="1929" cy="1575"/>
          </a:xfrm>
        </p:grpSpPr>
        <p:sp>
          <p:nvSpPr>
            <p:cNvPr id="31753" name="Line 9"/>
            <p:cNvSpPr>
              <a:spLocks noChangeShapeType="1"/>
            </p:cNvSpPr>
            <p:nvPr/>
          </p:nvSpPr>
          <p:spPr bwMode="auto">
            <a:xfrm>
              <a:off x="3456" y="144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1754" name="Text Box 10"/>
            <p:cNvSpPr txBox="1">
              <a:spLocks noChangeArrowheads="1"/>
            </p:cNvSpPr>
            <p:nvPr/>
          </p:nvSpPr>
          <p:spPr bwMode="auto">
            <a:xfrm>
              <a:off x="4214" y="2037"/>
              <a:ext cx="1171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Eliminate</a:t>
              </a:r>
            </a:p>
            <a:p>
              <a:r>
                <a:rPr lang="en-US"/>
                <a:t>true subgoal</a:t>
              </a:r>
            </a:p>
            <a:p>
              <a:r>
                <a:rPr lang="en-US"/>
                <a:t>that is the</a:t>
              </a:r>
            </a:p>
            <a:p>
              <a:r>
                <a:rPr lang="en-US"/>
                <a:t>NOT of IDB.</a:t>
              </a:r>
            </a:p>
          </p:txBody>
        </p:sp>
        <p:sp>
          <p:nvSpPr>
            <p:cNvPr id="31755" name="Line 11"/>
            <p:cNvSpPr>
              <a:spLocks noChangeShapeType="1"/>
            </p:cNvSpPr>
            <p:nvPr/>
          </p:nvSpPr>
          <p:spPr bwMode="auto">
            <a:xfrm flipH="1" flipV="1">
              <a:off x="4368" y="1488"/>
              <a:ext cx="57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669925" y="4351338"/>
            <a:ext cx="7450138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Infer only </a:t>
            </a:r>
            <a:r>
              <a:rPr lang="en-US" sz="3200" i="1"/>
              <a:t>p</a:t>
            </a:r>
            <a:r>
              <a:rPr lang="en-US" sz="3200"/>
              <a:t>.</a:t>
            </a:r>
          </a:p>
          <a:p>
            <a:r>
              <a:rPr lang="en-US" sz="3200"/>
              <a:t>Thus, {</a:t>
            </a:r>
            <a:r>
              <a:rPr lang="en-US" sz="3200" i="1"/>
              <a:t>p</a:t>
            </a:r>
            <a:r>
              <a:rPr lang="en-US" sz="3200"/>
              <a:t>} is stable.</a:t>
            </a:r>
          </a:p>
          <a:p>
            <a:r>
              <a:rPr lang="en-US" sz="3200"/>
              <a:t>Unfortunately, so is {</a:t>
            </a:r>
            <a:r>
              <a:rPr lang="en-US" sz="3200" i="1"/>
              <a:t>q</a:t>
            </a:r>
            <a:r>
              <a:rPr lang="en-US" sz="3200"/>
              <a:t>}.</a:t>
            </a:r>
          </a:p>
          <a:p>
            <a:r>
              <a:rPr lang="en-US" sz="3200"/>
              <a:t>Thus, this program has </a:t>
            </a:r>
            <a:r>
              <a:rPr lang="en-US" sz="3200" u="sng"/>
              <a:t>no</a:t>
            </a:r>
            <a:r>
              <a:rPr lang="en-US" sz="3200"/>
              <a:t> stable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BEB8-C25C-4EB1-B690-1F5BF16B0DAD}" type="slidenum">
              <a:rPr lang="en-US"/>
              <a:pPr/>
              <a:t>24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p:- p &amp; NOT q,  q :- NOT p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93725" y="1912938"/>
            <a:ext cx="32273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{</a:t>
            </a:r>
            <a:r>
              <a:rPr lang="en-US" sz="3200" i="1"/>
              <a:t>p</a:t>
            </a:r>
            <a:r>
              <a:rPr lang="en-US" sz="3200"/>
              <a:t>} is </a:t>
            </a:r>
            <a:r>
              <a:rPr lang="en-US" sz="3200" u="sng"/>
              <a:t>not</a:t>
            </a:r>
            <a:r>
              <a:rPr lang="en-US" sz="3200"/>
              <a:t> stable.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267200" y="1981200"/>
            <a:ext cx="360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Courier New" pitchFamily="49" charset="0"/>
              </a:rPr>
              <a:t>p :- p &amp; NOT q</a:t>
            </a:r>
          </a:p>
          <a:p>
            <a:r>
              <a:rPr lang="en-US" sz="3200">
                <a:latin typeface="Courier New" pitchFamily="49" charset="0"/>
              </a:rPr>
              <a:t>q :- NOT p</a:t>
            </a:r>
          </a:p>
        </p:txBody>
      </p:sp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2286000" y="2811463"/>
            <a:ext cx="4892675" cy="1312862"/>
            <a:chOff x="1440" y="1771"/>
            <a:chExt cx="3082" cy="827"/>
          </a:xfrm>
        </p:grpSpPr>
        <p:sp>
          <p:nvSpPr>
            <p:cNvPr id="32774" name="Line 6"/>
            <p:cNvSpPr>
              <a:spLocks noChangeShapeType="1"/>
            </p:cNvSpPr>
            <p:nvPr/>
          </p:nvSpPr>
          <p:spPr bwMode="auto">
            <a:xfrm>
              <a:off x="2506" y="1771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2775" name="Text Box 7"/>
            <p:cNvSpPr txBox="1">
              <a:spLocks noChangeArrowheads="1"/>
            </p:cNvSpPr>
            <p:nvPr/>
          </p:nvSpPr>
          <p:spPr bwMode="auto">
            <a:xfrm>
              <a:off x="1440" y="2080"/>
              <a:ext cx="168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Eliminate rule with</a:t>
              </a:r>
            </a:p>
            <a:p>
              <a:r>
                <a:rPr lang="en-US"/>
                <a:t>a false subgoal.</a:t>
              </a:r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 flipV="1">
              <a:off x="2410" y="1867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3048000" y="4572000"/>
            <a:ext cx="322738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Cannot infer </a:t>
            </a:r>
            <a:r>
              <a:rPr lang="en-US" sz="3200" i="1"/>
              <a:t>p </a:t>
            </a:r>
            <a:r>
              <a:rPr lang="en-US" sz="3200"/>
              <a:t>!</a:t>
            </a:r>
          </a:p>
          <a:p>
            <a:r>
              <a:rPr lang="en-US" sz="3200"/>
              <a:t>GL({p}) = </a:t>
            </a:r>
            <a:r>
              <a:rPr lang="en-US" sz="3200">
                <a:sym typeface="Symbol" pitchFamily="18" charset="2"/>
              </a:rPr>
              <a:t>.</a:t>
            </a:r>
            <a:endParaRPr lang="en-US" sz="3200"/>
          </a:p>
          <a:p>
            <a:r>
              <a:rPr lang="en-US" sz="3200"/>
              <a:t>{</a:t>
            </a:r>
            <a:r>
              <a:rPr lang="en-US" sz="3200" i="1"/>
              <a:t>p</a:t>
            </a:r>
            <a:r>
              <a:rPr lang="en-US" sz="3200"/>
              <a:t>} is not stable.</a:t>
            </a:r>
          </a:p>
        </p:txBody>
      </p:sp>
      <p:grpSp>
        <p:nvGrpSpPr>
          <p:cNvPr id="32785" name="Group 17"/>
          <p:cNvGrpSpPr>
            <a:grpSpLocks/>
          </p:cNvGrpSpPr>
          <p:nvPr/>
        </p:nvGrpSpPr>
        <p:grpSpPr bwMode="auto">
          <a:xfrm>
            <a:off x="6492875" y="2278063"/>
            <a:ext cx="2122488" cy="2135187"/>
            <a:chOff x="4090" y="1435"/>
            <a:chExt cx="1337" cy="1345"/>
          </a:xfrm>
        </p:grpSpPr>
        <p:sp>
          <p:nvSpPr>
            <p:cNvPr id="32778" name="Line 10"/>
            <p:cNvSpPr>
              <a:spLocks noChangeShapeType="1"/>
            </p:cNvSpPr>
            <p:nvPr/>
          </p:nvSpPr>
          <p:spPr bwMode="auto">
            <a:xfrm>
              <a:off x="4090" y="1435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2779" name="Text Box 11"/>
            <p:cNvSpPr txBox="1">
              <a:spLocks noChangeArrowheads="1"/>
            </p:cNvSpPr>
            <p:nvPr/>
          </p:nvSpPr>
          <p:spPr bwMode="auto">
            <a:xfrm>
              <a:off x="4224" y="2032"/>
              <a:ext cx="1203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Eliminate</a:t>
              </a:r>
            </a:p>
            <a:p>
              <a:r>
                <a:rPr lang="en-US"/>
                <a:t>true negated</a:t>
              </a:r>
            </a:p>
            <a:p>
              <a:r>
                <a:rPr lang="en-US"/>
                <a:t> subgoal.</a:t>
              </a:r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 flipH="1" flipV="1">
              <a:off x="4762" y="1579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A541-F9A6-4AD8-B2CA-5FF1C3D25A30}" type="slidenum">
              <a:rPr lang="en-US"/>
              <a:pPr/>
              <a:t>25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Example --- Continued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93725" y="1912938"/>
            <a:ext cx="2516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{</a:t>
            </a:r>
            <a:r>
              <a:rPr lang="en-US" sz="3200" i="1"/>
              <a:t>q</a:t>
            </a:r>
            <a:r>
              <a:rPr lang="en-US" sz="3200"/>
              <a:t>} is stable.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267200" y="1981200"/>
            <a:ext cx="360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Courier New" pitchFamily="49" charset="0"/>
              </a:rPr>
              <a:t>p :- p &amp; NOT q</a:t>
            </a:r>
          </a:p>
          <a:p>
            <a:r>
              <a:rPr lang="en-US" sz="3200">
                <a:latin typeface="Courier New" pitchFamily="49" charset="0"/>
              </a:rPr>
              <a:t>q :- NOT p</a:t>
            </a:r>
          </a:p>
        </p:txBody>
      </p:sp>
      <p:grpSp>
        <p:nvGrpSpPr>
          <p:cNvPr id="33807" name="Group 15"/>
          <p:cNvGrpSpPr>
            <a:grpSpLocks/>
          </p:cNvGrpSpPr>
          <p:nvPr/>
        </p:nvGrpSpPr>
        <p:grpSpPr bwMode="auto">
          <a:xfrm>
            <a:off x="2057400" y="2286000"/>
            <a:ext cx="5654675" cy="1846263"/>
            <a:chOff x="1430" y="1440"/>
            <a:chExt cx="3562" cy="1163"/>
          </a:xfrm>
        </p:grpSpPr>
        <p:sp>
          <p:nvSpPr>
            <p:cNvPr id="33798" name="Line 6"/>
            <p:cNvSpPr>
              <a:spLocks noChangeShapeType="1"/>
            </p:cNvSpPr>
            <p:nvPr/>
          </p:nvSpPr>
          <p:spPr bwMode="auto">
            <a:xfrm>
              <a:off x="2640" y="1440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3799" name="Text Box 7"/>
            <p:cNvSpPr txBox="1">
              <a:spLocks noChangeArrowheads="1"/>
            </p:cNvSpPr>
            <p:nvPr/>
          </p:nvSpPr>
          <p:spPr bwMode="auto">
            <a:xfrm>
              <a:off x="1430" y="2085"/>
              <a:ext cx="218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Eliminate rule with</a:t>
              </a:r>
            </a:p>
            <a:p>
              <a:r>
                <a:rPr lang="en-US"/>
                <a:t>a false negated subgoal.</a:t>
              </a:r>
            </a:p>
          </p:txBody>
        </p:sp>
        <p:sp>
          <p:nvSpPr>
            <p:cNvPr id="33800" name="Line 8"/>
            <p:cNvSpPr>
              <a:spLocks noChangeShapeType="1"/>
            </p:cNvSpPr>
            <p:nvPr/>
          </p:nvSpPr>
          <p:spPr bwMode="auto">
            <a:xfrm flipV="1">
              <a:off x="2400" y="15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3808" name="Group 16"/>
          <p:cNvGrpSpPr>
            <a:grpSpLocks/>
          </p:cNvGrpSpPr>
          <p:nvPr/>
        </p:nvGrpSpPr>
        <p:grpSpPr bwMode="auto">
          <a:xfrm>
            <a:off x="5562600" y="2743200"/>
            <a:ext cx="2122488" cy="2135188"/>
            <a:chOff x="3456" y="1728"/>
            <a:chExt cx="1337" cy="1345"/>
          </a:xfrm>
        </p:grpSpPr>
        <p:sp>
          <p:nvSpPr>
            <p:cNvPr id="33802" name="Line 10"/>
            <p:cNvSpPr>
              <a:spLocks noChangeShapeType="1"/>
            </p:cNvSpPr>
            <p:nvPr/>
          </p:nvSpPr>
          <p:spPr bwMode="auto">
            <a:xfrm>
              <a:off x="3456" y="172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3803" name="Text Box 11"/>
            <p:cNvSpPr txBox="1">
              <a:spLocks noChangeArrowheads="1"/>
            </p:cNvSpPr>
            <p:nvPr/>
          </p:nvSpPr>
          <p:spPr bwMode="auto">
            <a:xfrm>
              <a:off x="3590" y="2325"/>
              <a:ext cx="1203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Eliminate</a:t>
              </a:r>
            </a:p>
            <a:p>
              <a:r>
                <a:rPr lang="en-US"/>
                <a:t>true negated</a:t>
              </a:r>
            </a:p>
            <a:p>
              <a:r>
                <a:rPr lang="en-US"/>
                <a:t>subgoal.</a:t>
              </a:r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 flipH="1" flipV="1">
              <a:off x="3984" y="1872"/>
              <a:ext cx="38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669925" y="4351338"/>
            <a:ext cx="72199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Infer only </a:t>
            </a:r>
            <a:r>
              <a:rPr lang="en-US" sz="3200" i="1"/>
              <a:t>q</a:t>
            </a:r>
            <a:r>
              <a:rPr lang="en-US" sz="3200"/>
              <a:t>.</a:t>
            </a:r>
          </a:p>
          <a:p>
            <a:r>
              <a:rPr lang="en-US" sz="3200"/>
              <a:t>Thus, {</a:t>
            </a:r>
            <a:r>
              <a:rPr lang="en-US" sz="3200" i="1"/>
              <a:t>q</a:t>
            </a:r>
            <a:r>
              <a:rPr lang="en-US" sz="3200"/>
              <a:t>} is stable.</a:t>
            </a:r>
          </a:p>
          <a:p>
            <a:r>
              <a:rPr lang="en-US" sz="3200"/>
              <a:t>GL({</a:t>
            </a:r>
            <a:r>
              <a:rPr lang="en-US" sz="3200" i="1"/>
              <a:t>p</a:t>
            </a:r>
            <a:r>
              <a:rPr lang="en-US" sz="3200"/>
              <a:t>,</a:t>
            </a:r>
            <a:r>
              <a:rPr lang="en-US" sz="3200" i="1"/>
              <a:t>q</a:t>
            </a:r>
            <a:r>
              <a:rPr lang="en-US" sz="3200"/>
              <a:t>}) = </a:t>
            </a:r>
            <a:r>
              <a:rPr lang="en-US" sz="3200">
                <a:sym typeface="Symbol" pitchFamily="18" charset="2"/>
              </a:rPr>
              <a:t>; GL() = {</a:t>
            </a:r>
            <a:r>
              <a:rPr lang="en-US" sz="3200" i="1">
                <a:sym typeface="Symbol" pitchFamily="18" charset="2"/>
              </a:rPr>
              <a:t>q</a:t>
            </a:r>
            <a:r>
              <a:rPr lang="en-US" sz="3200">
                <a:sym typeface="Symbol" pitchFamily="18" charset="2"/>
              </a:rPr>
              <a:t>}.</a:t>
            </a:r>
          </a:p>
          <a:p>
            <a:r>
              <a:rPr lang="en-US" sz="3200">
                <a:sym typeface="Symbol" pitchFamily="18" charset="2"/>
              </a:rPr>
              <a:t>Thus, {</a:t>
            </a:r>
            <a:r>
              <a:rPr lang="en-US" sz="3200" i="1">
                <a:sym typeface="Symbol" pitchFamily="18" charset="2"/>
              </a:rPr>
              <a:t>q</a:t>
            </a:r>
            <a:r>
              <a:rPr lang="en-US" sz="3200">
                <a:sym typeface="Symbol" pitchFamily="18" charset="2"/>
              </a:rPr>
              <a:t>} is the (unique) stable model.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B2CB-ED68-4663-A82A-9FA7C0AC9562}" type="slidenum">
              <a:rPr lang="en-US"/>
              <a:pPr/>
              <a:t>26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3-Valued Models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Needed for “well-founded semantics.”</a:t>
            </a:r>
          </a:p>
          <a:p>
            <a:pPr marL="609600" indent="-609600"/>
            <a:r>
              <a:rPr lang="en-US"/>
              <a:t>Model consists of: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/>
              <a:t>A set of true EDB facts (all other EDB facts are assumed false).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/>
              <a:t>A set of true IDB facts.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/>
              <a:t>A set of false IDB facts (remaining IDB facts have truth value “unknown”).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AA4A-15B1-41CF-AB0E-16F241230D3A}" type="slidenum">
              <a:rPr lang="en-US"/>
              <a:pPr/>
              <a:t>27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Well-Founded Models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495800"/>
          </a:xfrm>
        </p:spPr>
        <p:txBody>
          <a:bodyPr/>
          <a:lstStyle/>
          <a:p>
            <a:pPr marL="609600" indent="-609600"/>
            <a:r>
              <a:rPr lang="en-US"/>
              <a:t>Start with instantiated rules.</a:t>
            </a:r>
          </a:p>
          <a:p>
            <a:pPr marL="609600" indent="-609600"/>
            <a:r>
              <a:rPr lang="en-US" i="1"/>
              <a:t>Clean</a:t>
            </a:r>
            <a:r>
              <a:rPr lang="en-US"/>
              <a:t>  the rules = eliminate rules with a known false subgoal, and drop known true subgoals.</a:t>
            </a:r>
          </a:p>
          <a:p>
            <a:pPr marL="609600" indent="-609600"/>
            <a:r>
              <a:rPr lang="en-US"/>
              <a:t>Two modes of inference: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/>
              <a:t>“Ordinary”: if the body is true, infer head.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/>
              <a:t>“Unfounded sets”: assume all members of an unfounded set are false.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7E3F-05D0-442C-9696-D8FA312227AD}" type="slidenum">
              <a:rPr lang="en-US"/>
              <a:pPr/>
              <a:t>28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Unfounded Sets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343400"/>
          </a:xfrm>
        </p:spPr>
        <p:txBody>
          <a:bodyPr/>
          <a:lstStyle/>
          <a:p>
            <a:r>
              <a:rPr lang="en-US" i="1"/>
              <a:t>U</a:t>
            </a:r>
            <a:r>
              <a:rPr lang="en-US"/>
              <a:t>  is an unfounded set (of positive, ground, IDB atoms) if every remaining instantiated rule with a member of </a:t>
            </a:r>
            <a:r>
              <a:rPr lang="en-US" i="1"/>
              <a:t>U</a:t>
            </a:r>
            <a:r>
              <a:rPr lang="en-US"/>
              <a:t>  in the head also has a member of </a:t>
            </a:r>
            <a:r>
              <a:rPr lang="en-US" i="1"/>
              <a:t>U</a:t>
            </a:r>
            <a:r>
              <a:rPr lang="en-US"/>
              <a:t>  in the body.</a:t>
            </a:r>
          </a:p>
          <a:p>
            <a:r>
              <a:rPr lang="en-US"/>
              <a:t>Note we could never infer any member of </a:t>
            </a:r>
            <a:r>
              <a:rPr lang="en-US" i="1"/>
              <a:t>U</a:t>
            </a:r>
            <a:r>
              <a:rPr lang="en-US"/>
              <a:t>  to be true.</a:t>
            </a:r>
          </a:p>
          <a:p>
            <a:r>
              <a:rPr lang="en-US"/>
              <a:t>But assuming them false is still “metalogic.”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E644-4DEC-469C-B434-DD2AB990FC17}" type="slidenum">
              <a:rPr lang="en-US"/>
              <a:pPr/>
              <a:t>29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		</a:t>
            </a:r>
            <a:r>
              <a:rPr lang="en-US">
                <a:latin typeface="Courier New" pitchFamily="49" charset="0"/>
              </a:rPr>
              <a:t>p :- q, q :- p</a:t>
            </a:r>
          </a:p>
          <a:p>
            <a:r>
              <a:rPr lang="en-US"/>
              <a:t>{p,q} is an unfounded set.</a:t>
            </a:r>
          </a:p>
          <a:p>
            <a:r>
              <a:rPr lang="en-US"/>
              <a:t>So is </a:t>
            </a:r>
            <a:r>
              <a:rPr lang="en-US">
                <a:sym typeface="Symbol" pitchFamily="18" charset="2"/>
              </a:rPr>
              <a:t>.</a:t>
            </a:r>
          </a:p>
          <a:p>
            <a:r>
              <a:rPr lang="en-US">
                <a:sym typeface="Symbol" pitchFamily="18" charset="2"/>
              </a:rPr>
              <a:t>Note the property of being an unfounded set is closed under union, so there is always a unique, maximal unfounded set.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52F6-401A-4223-8D76-284E83881E88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Story So Far --- 2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343400"/>
          </a:xfrm>
        </p:spPr>
        <p:txBody>
          <a:bodyPr/>
          <a:lstStyle/>
          <a:p>
            <a:r>
              <a:rPr lang="en-US"/>
              <a:t>When the program is stratified, one minimal model is the stratified model.</a:t>
            </a:r>
          </a:p>
          <a:p>
            <a:pPr lvl="1"/>
            <a:r>
              <a:rPr lang="en-US"/>
              <a:t>This model appears in all cases to be the one we intuitively want.</a:t>
            </a:r>
          </a:p>
          <a:p>
            <a:pPr lvl="1"/>
            <a:r>
              <a:rPr lang="en-US"/>
              <a:t>Important technical point: if the program actually has no negation, then the stratified model is the unique minimal model.</a:t>
            </a:r>
          </a:p>
          <a:p>
            <a:pPr lvl="1"/>
            <a:r>
              <a:rPr lang="en-US"/>
              <a:t>Thus, stratified semantics </a:t>
            </a:r>
            <a:r>
              <a:rPr lang="en-US" u="sng"/>
              <a:t>extends</a:t>
            </a:r>
            <a:r>
              <a:rPr lang="en-US"/>
              <a:t> least-fixedpoint semantics.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617E-5690-40A1-BC83-CB48A8B86DCD}" type="slidenum">
              <a:rPr lang="en-US"/>
              <a:pPr/>
              <a:t>30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Constructing the Well-Founded Model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83058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>
                <a:latin typeface="Courier New" pitchFamily="49" charset="0"/>
              </a:rPr>
              <a:t>REPEAT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>
                <a:latin typeface="Courier New" pitchFamily="49" charset="0"/>
              </a:rPr>
              <a:t>	“clean” instantiated rules;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>
                <a:latin typeface="Courier New" pitchFamily="49" charset="0"/>
              </a:rPr>
              <a:t>	make all ordinary inferences;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>
                <a:latin typeface="Courier New" pitchFamily="49" charset="0"/>
              </a:rPr>
              <a:t>	“clean” instantiated rules;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>
                <a:latin typeface="Courier New" pitchFamily="49" charset="0"/>
              </a:rPr>
              <a:t>	find the largest unfounded set 			and make its atoms false;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>
                <a:latin typeface="Courier New" pitchFamily="49" charset="0"/>
              </a:rPr>
              <a:t>UNTIL no changes;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>
                <a:latin typeface="Courier New" pitchFamily="49" charset="0"/>
              </a:rPr>
              <a:t>make all remaining IDB atoms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>
                <a:latin typeface="Courier New" pitchFamily="49" charset="0"/>
              </a:rPr>
              <a:t>		“unknown”;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7539-B9B5-4ED3-9A71-B7EA96A9691F}" type="slidenum">
              <a:rPr lang="en-US"/>
              <a:pPr/>
              <a:t>31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win(X) :- move(X,Y) &amp; NOT win(Y)</a:t>
            </a:r>
          </a:p>
          <a:p>
            <a:pPr>
              <a:buFont typeface="Monotype Sorts" pitchFamily="2" charset="2"/>
              <a:buNone/>
            </a:pPr>
            <a:r>
              <a:rPr lang="en-US"/>
              <a:t>with these moves:</a:t>
            </a: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1143000" y="3733800"/>
            <a:ext cx="381000" cy="3810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grpSp>
        <p:nvGrpSpPr>
          <p:cNvPr id="39953" name="Group 17"/>
          <p:cNvGrpSpPr>
            <a:grpSpLocks/>
          </p:cNvGrpSpPr>
          <p:nvPr/>
        </p:nvGrpSpPr>
        <p:grpSpPr bwMode="auto">
          <a:xfrm>
            <a:off x="1143000" y="3733800"/>
            <a:ext cx="6096000" cy="457200"/>
            <a:chOff x="720" y="2352"/>
            <a:chExt cx="3840" cy="288"/>
          </a:xfrm>
        </p:grpSpPr>
        <p:sp>
          <p:nvSpPr>
            <p:cNvPr id="39941" name="Text Box 5"/>
            <p:cNvSpPr txBox="1">
              <a:spLocks noChangeArrowheads="1"/>
            </p:cNvSpPr>
            <p:nvPr/>
          </p:nvSpPr>
          <p:spPr bwMode="auto">
            <a:xfrm>
              <a:off x="720" y="23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hu-HU">
                <a:latin typeface="Times New Roman" charset="0"/>
              </a:endParaRPr>
            </a:p>
          </p:txBody>
        </p:sp>
        <p:sp>
          <p:nvSpPr>
            <p:cNvPr id="39942" name="Oval 6"/>
            <p:cNvSpPr>
              <a:spLocks noChangeArrowheads="1"/>
            </p:cNvSpPr>
            <p:nvPr/>
          </p:nvSpPr>
          <p:spPr bwMode="auto">
            <a:xfrm>
              <a:off x="4320" y="235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39943" name="Oval 7"/>
            <p:cNvSpPr>
              <a:spLocks noChangeArrowheads="1"/>
            </p:cNvSpPr>
            <p:nvPr/>
          </p:nvSpPr>
          <p:spPr bwMode="auto">
            <a:xfrm>
              <a:off x="3600" y="235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39944" name="Oval 8"/>
            <p:cNvSpPr>
              <a:spLocks noChangeArrowheads="1"/>
            </p:cNvSpPr>
            <p:nvPr/>
          </p:nvSpPr>
          <p:spPr bwMode="auto">
            <a:xfrm>
              <a:off x="2880" y="235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39945" name="Oval 9"/>
            <p:cNvSpPr>
              <a:spLocks noChangeArrowheads="1"/>
            </p:cNvSpPr>
            <p:nvPr/>
          </p:nvSpPr>
          <p:spPr bwMode="auto">
            <a:xfrm>
              <a:off x="2112" y="235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39946" name="Oval 10"/>
            <p:cNvSpPr>
              <a:spLocks noChangeArrowheads="1"/>
            </p:cNvSpPr>
            <p:nvPr/>
          </p:nvSpPr>
          <p:spPr bwMode="auto">
            <a:xfrm>
              <a:off x="1392" y="235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39947" name="Line 11"/>
            <p:cNvSpPr>
              <a:spLocks noChangeShapeType="1"/>
            </p:cNvSpPr>
            <p:nvPr/>
          </p:nvSpPr>
          <p:spPr bwMode="auto">
            <a:xfrm>
              <a:off x="960" y="24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9948" name="Line 12"/>
            <p:cNvSpPr>
              <a:spLocks noChangeShapeType="1"/>
            </p:cNvSpPr>
            <p:nvPr/>
          </p:nvSpPr>
          <p:spPr bwMode="auto">
            <a:xfrm>
              <a:off x="1632" y="244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9949" name="Line 13"/>
            <p:cNvSpPr>
              <a:spLocks noChangeShapeType="1"/>
            </p:cNvSpPr>
            <p:nvPr/>
          </p:nvSpPr>
          <p:spPr bwMode="auto">
            <a:xfrm>
              <a:off x="2352" y="244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9950" name="Line 14"/>
            <p:cNvSpPr>
              <a:spLocks noChangeShapeType="1"/>
            </p:cNvSpPr>
            <p:nvPr/>
          </p:nvSpPr>
          <p:spPr bwMode="auto">
            <a:xfrm>
              <a:off x="3120" y="244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9951" name="Line 15"/>
            <p:cNvSpPr>
              <a:spLocks noChangeShapeType="1"/>
            </p:cNvSpPr>
            <p:nvPr/>
          </p:nvSpPr>
          <p:spPr bwMode="auto">
            <a:xfrm>
              <a:off x="3840" y="244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cxnSp>
          <p:nvCxnSpPr>
            <p:cNvPr id="39952" name="AutoShape 16"/>
            <p:cNvCxnSpPr>
              <a:cxnSpLocks noChangeShapeType="1"/>
              <a:stCxn id="39946" idx="0"/>
              <a:endCxn id="39941" idx="0"/>
            </p:cNvCxnSpPr>
            <p:nvPr/>
          </p:nvCxnSpPr>
          <p:spPr bwMode="auto">
            <a:xfrm rot="16200000" flipH="1" flipV="1">
              <a:off x="1168" y="2010"/>
              <a:ext cx="1" cy="686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6E8-2367-4460-917A-8EF69BB41E56}" type="slidenum">
              <a:rPr lang="en-US"/>
              <a:pPr/>
              <a:t>32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Instantiated, Cleaned Rules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win(1) :- NOT win(2)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win(2) :- NOT win(1)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win(2) :- NOT win(3)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win(3) :- NOT win(4)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win(4) :- NOT win(5)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win(5) :- NOT win(6)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461125" y="2166938"/>
            <a:ext cx="1752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No ordinary</a:t>
            </a:r>
          </a:p>
          <a:p>
            <a:r>
              <a:rPr lang="en-US"/>
              <a:t>inferences.</a:t>
            </a:r>
          </a:p>
        </p:txBody>
      </p:sp>
      <p:grpSp>
        <p:nvGrpSpPr>
          <p:cNvPr id="40968" name="Group 8"/>
          <p:cNvGrpSpPr>
            <a:grpSpLocks/>
          </p:cNvGrpSpPr>
          <p:nvPr/>
        </p:nvGrpSpPr>
        <p:grpSpPr bwMode="auto">
          <a:xfrm>
            <a:off x="3055938" y="3733800"/>
            <a:ext cx="6129337" cy="1552575"/>
            <a:chOff x="1968" y="2352"/>
            <a:chExt cx="3861" cy="978"/>
          </a:xfrm>
        </p:grpSpPr>
        <p:sp>
          <p:nvSpPr>
            <p:cNvPr id="40965" name="Text Box 5"/>
            <p:cNvSpPr txBox="1">
              <a:spLocks noChangeArrowheads="1"/>
            </p:cNvSpPr>
            <p:nvPr/>
          </p:nvSpPr>
          <p:spPr bwMode="auto">
            <a:xfrm>
              <a:off x="4176" y="2352"/>
              <a:ext cx="1653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{win(6)} is the</a:t>
              </a:r>
            </a:p>
            <a:p>
              <a:r>
                <a:rPr lang="en-US"/>
                <a:t>largest unfounded</a:t>
              </a:r>
            </a:p>
            <a:p>
              <a:r>
                <a:rPr lang="en-US"/>
                <a:t>set.  Infer</a:t>
              </a:r>
            </a:p>
            <a:p>
              <a:r>
                <a:rPr lang="en-US"/>
                <a:t>NOT win(6).</a:t>
              </a:r>
            </a:p>
          </p:txBody>
        </p:sp>
        <p:sp>
          <p:nvSpPr>
            <p:cNvPr id="40966" name="Line 6"/>
            <p:cNvSpPr>
              <a:spLocks noChangeShapeType="1"/>
            </p:cNvSpPr>
            <p:nvPr/>
          </p:nvSpPr>
          <p:spPr bwMode="auto">
            <a:xfrm>
              <a:off x="1968" y="3264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 flipH="1">
              <a:off x="3600" y="2736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CD0D-8DDC-4F7A-98AC-C06430F87EA3}" type="slidenum">
              <a:rPr lang="en-US"/>
              <a:pPr/>
              <a:t>33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 Round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win(1) :- NOT win(2)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win(2) :- NOT win(1)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win(2) :- NOT win(3)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win(3) :- NOT win(4)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win(4) :- NOT win(5)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win(5) :-</a:t>
            </a:r>
          </a:p>
        </p:txBody>
      </p:sp>
      <p:grpSp>
        <p:nvGrpSpPr>
          <p:cNvPr id="41991" name="Group 7"/>
          <p:cNvGrpSpPr>
            <a:grpSpLocks/>
          </p:cNvGrpSpPr>
          <p:nvPr/>
        </p:nvGrpSpPr>
        <p:grpSpPr bwMode="auto">
          <a:xfrm>
            <a:off x="609600" y="2090738"/>
            <a:ext cx="7818438" cy="2557462"/>
            <a:chOff x="384" y="1317"/>
            <a:chExt cx="4925" cy="1611"/>
          </a:xfrm>
        </p:grpSpPr>
        <p:sp>
          <p:nvSpPr>
            <p:cNvPr id="41988" name="Text Box 4"/>
            <p:cNvSpPr txBox="1">
              <a:spLocks noChangeArrowheads="1"/>
            </p:cNvSpPr>
            <p:nvPr/>
          </p:nvSpPr>
          <p:spPr bwMode="auto">
            <a:xfrm>
              <a:off x="4118" y="1317"/>
              <a:ext cx="11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Infer win(5).</a:t>
              </a:r>
            </a:p>
          </p:txBody>
        </p:sp>
        <p:sp>
          <p:nvSpPr>
            <p:cNvPr id="41989" name="Line 5"/>
            <p:cNvSpPr>
              <a:spLocks noChangeShapeType="1"/>
            </p:cNvSpPr>
            <p:nvPr/>
          </p:nvSpPr>
          <p:spPr bwMode="auto">
            <a:xfrm>
              <a:off x="384" y="2928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 flipH="1">
              <a:off x="3600" y="1584"/>
              <a:ext cx="48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41995" name="Group 11"/>
          <p:cNvGrpSpPr>
            <a:grpSpLocks/>
          </p:cNvGrpSpPr>
          <p:nvPr/>
        </p:nvGrpSpPr>
        <p:grpSpPr bwMode="auto">
          <a:xfrm>
            <a:off x="3124200" y="3386138"/>
            <a:ext cx="6113463" cy="1552575"/>
            <a:chOff x="1968" y="2133"/>
            <a:chExt cx="3851" cy="978"/>
          </a:xfrm>
        </p:grpSpPr>
        <p:sp>
          <p:nvSpPr>
            <p:cNvPr id="41992" name="Text Box 8"/>
            <p:cNvSpPr txBox="1">
              <a:spLocks noChangeArrowheads="1"/>
            </p:cNvSpPr>
            <p:nvPr/>
          </p:nvSpPr>
          <p:spPr bwMode="auto">
            <a:xfrm>
              <a:off x="4166" y="2133"/>
              <a:ext cx="1653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{win(4)} is the</a:t>
              </a:r>
            </a:p>
            <a:p>
              <a:r>
                <a:rPr lang="en-US"/>
                <a:t>largest unfounded</a:t>
              </a:r>
            </a:p>
            <a:p>
              <a:r>
                <a:rPr lang="en-US"/>
                <a:t>set.  Infer</a:t>
              </a:r>
            </a:p>
            <a:p>
              <a:r>
                <a:rPr lang="en-US"/>
                <a:t>NOT win(4).</a:t>
              </a:r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1968" y="2544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1994" name="Line 10"/>
            <p:cNvSpPr>
              <a:spLocks noChangeShapeType="1"/>
            </p:cNvSpPr>
            <p:nvPr/>
          </p:nvSpPr>
          <p:spPr bwMode="auto">
            <a:xfrm flipH="1" flipV="1">
              <a:off x="3552" y="2496"/>
              <a:ext cx="5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5A46-74D4-4320-9450-441B0FD5D8B2}" type="slidenum">
              <a:rPr lang="en-US"/>
              <a:pPr/>
              <a:t>34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Third Round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win(1) :- NOT win(2)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win(2) :- NOT win(1)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win(2) :- NOT win(3)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win(3) :- 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win(5) :-</a:t>
            </a:r>
          </a:p>
        </p:txBody>
      </p:sp>
      <p:grpSp>
        <p:nvGrpSpPr>
          <p:cNvPr id="43020" name="Group 12"/>
          <p:cNvGrpSpPr>
            <a:grpSpLocks/>
          </p:cNvGrpSpPr>
          <p:nvPr/>
        </p:nvGrpSpPr>
        <p:grpSpPr bwMode="auto">
          <a:xfrm>
            <a:off x="609600" y="2090738"/>
            <a:ext cx="7818438" cy="1338262"/>
            <a:chOff x="384" y="1317"/>
            <a:chExt cx="4925" cy="843"/>
          </a:xfrm>
        </p:grpSpPr>
        <p:sp>
          <p:nvSpPr>
            <p:cNvPr id="43013" name="Text Box 5"/>
            <p:cNvSpPr txBox="1">
              <a:spLocks noChangeArrowheads="1"/>
            </p:cNvSpPr>
            <p:nvPr/>
          </p:nvSpPr>
          <p:spPr bwMode="auto">
            <a:xfrm>
              <a:off x="4118" y="1317"/>
              <a:ext cx="11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Infer win(3).</a:t>
              </a:r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384" y="2160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 flipH="1">
              <a:off x="3648" y="1584"/>
              <a:ext cx="43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638800" y="4419600"/>
            <a:ext cx="22082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No nonempty</a:t>
            </a:r>
          </a:p>
          <a:p>
            <a:r>
              <a:rPr lang="en-US"/>
              <a:t>unfounded set,</a:t>
            </a:r>
          </a:p>
          <a:p>
            <a:r>
              <a:rPr lang="en-US"/>
              <a:t>so 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7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9C3B-0D69-4DB6-9510-944F1DE26576}" type="slidenum">
              <a:rPr lang="en-US"/>
              <a:pPr/>
              <a:t>35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--- Concluded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Well founded model is: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{win(3), win(5), NOT win(4), NOT win(6)}.</a:t>
            </a:r>
          </a:p>
          <a:p>
            <a:pPr>
              <a:lnSpc>
                <a:spcPct val="90000"/>
              </a:lnSpc>
            </a:pPr>
            <a:r>
              <a:rPr lang="en-US"/>
              <a:t>The remaining IDB ground atoms --- win(1) and win(2) --- have truth value “unknown.”</a:t>
            </a:r>
          </a:p>
          <a:p>
            <a:pPr>
              <a:lnSpc>
                <a:spcPct val="90000"/>
              </a:lnSpc>
            </a:pPr>
            <a:r>
              <a:rPr lang="en-US"/>
              <a:t>Notice that if both sides play best, 3 and 5 are a win for the mover, 4 and 6 are a loss, and 1 and 2 are a draw.</a:t>
            </a:r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1295400" y="5867400"/>
            <a:ext cx="6096000" cy="457200"/>
            <a:chOff x="720" y="2352"/>
            <a:chExt cx="3840" cy="288"/>
          </a:xfrm>
        </p:grpSpPr>
        <p:sp>
          <p:nvSpPr>
            <p:cNvPr id="44037" name="Text Box 5"/>
            <p:cNvSpPr txBox="1">
              <a:spLocks noChangeArrowheads="1"/>
            </p:cNvSpPr>
            <p:nvPr/>
          </p:nvSpPr>
          <p:spPr bwMode="auto">
            <a:xfrm>
              <a:off x="720" y="235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hu-HU">
                <a:latin typeface="Times New Roman" charset="0"/>
              </a:endParaRPr>
            </a:p>
          </p:txBody>
        </p:sp>
        <p:sp>
          <p:nvSpPr>
            <p:cNvPr id="44038" name="Oval 6"/>
            <p:cNvSpPr>
              <a:spLocks noChangeArrowheads="1"/>
            </p:cNvSpPr>
            <p:nvPr/>
          </p:nvSpPr>
          <p:spPr bwMode="auto">
            <a:xfrm>
              <a:off x="4320" y="235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44039" name="Oval 7"/>
            <p:cNvSpPr>
              <a:spLocks noChangeArrowheads="1"/>
            </p:cNvSpPr>
            <p:nvPr/>
          </p:nvSpPr>
          <p:spPr bwMode="auto">
            <a:xfrm>
              <a:off x="3600" y="235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44040" name="Oval 8"/>
            <p:cNvSpPr>
              <a:spLocks noChangeArrowheads="1"/>
            </p:cNvSpPr>
            <p:nvPr/>
          </p:nvSpPr>
          <p:spPr bwMode="auto">
            <a:xfrm>
              <a:off x="2880" y="235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44041" name="Oval 9"/>
            <p:cNvSpPr>
              <a:spLocks noChangeArrowheads="1"/>
            </p:cNvSpPr>
            <p:nvPr/>
          </p:nvSpPr>
          <p:spPr bwMode="auto">
            <a:xfrm>
              <a:off x="2112" y="235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44042" name="Oval 10"/>
            <p:cNvSpPr>
              <a:spLocks noChangeArrowheads="1"/>
            </p:cNvSpPr>
            <p:nvPr/>
          </p:nvSpPr>
          <p:spPr bwMode="auto">
            <a:xfrm>
              <a:off x="1392" y="235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44043" name="Line 11"/>
            <p:cNvSpPr>
              <a:spLocks noChangeShapeType="1"/>
            </p:cNvSpPr>
            <p:nvPr/>
          </p:nvSpPr>
          <p:spPr bwMode="auto">
            <a:xfrm>
              <a:off x="960" y="24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4044" name="Line 12"/>
            <p:cNvSpPr>
              <a:spLocks noChangeShapeType="1"/>
            </p:cNvSpPr>
            <p:nvPr/>
          </p:nvSpPr>
          <p:spPr bwMode="auto">
            <a:xfrm>
              <a:off x="1632" y="244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4045" name="Line 13"/>
            <p:cNvSpPr>
              <a:spLocks noChangeShapeType="1"/>
            </p:cNvSpPr>
            <p:nvPr/>
          </p:nvSpPr>
          <p:spPr bwMode="auto">
            <a:xfrm>
              <a:off x="2352" y="244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4046" name="Line 14"/>
            <p:cNvSpPr>
              <a:spLocks noChangeShapeType="1"/>
            </p:cNvSpPr>
            <p:nvPr/>
          </p:nvSpPr>
          <p:spPr bwMode="auto">
            <a:xfrm>
              <a:off x="3120" y="244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4047" name="Line 15"/>
            <p:cNvSpPr>
              <a:spLocks noChangeShapeType="1"/>
            </p:cNvSpPr>
            <p:nvPr/>
          </p:nvSpPr>
          <p:spPr bwMode="auto">
            <a:xfrm>
              <a:off x="3840" y="244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cxnSp>
          <p:nvCxnSpPr>
            <p:cNvPr id="44048" name="AutoShape 16"/>
            <p:cNvCxnSpPr>
              <a:cxnSpLocks noChangeShapeType="1"/>
              <a:stCxn id="44042" idx="0"/>
              <a:endCxn id="44037" idx="0"/>
            </p:cNvCxnSpPr>
            <p:nvPr/>
          </p:nvCxnSpPr>
          <p:spPr bwMode="auto">
            <a:xfrm rot="16200000" flipH="1" flipV="1">
              <a:off x="1168" y="2010"/>
              <a:ext cx="1" cy="686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4049" name="Oval 17"/>
          <p:cNvSpPr>
            <a:spLocks noChangeArrowheads="1"/>
          </p:cNvSpPr>
          <p:nvPr/>
        </p:nvSpPr>
        <p:spPr bwMode="auto">
          <a:xfrm>
            <a:off x="1295400" y="5867400"/>
            <a:ext cx="381000" cy="3810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6890-50E9-4FC3-8944-1B5CA3789403}" type="slidenum">
              <a:rPr lang="en-US"/>
              <a:pPr/>
              <a:t>36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Example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648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	p :- q	 	r :- p &amp; q             q :- p	 	s :- NOT p &amp; NOT q</a:t>
            </a:r>
          </a:p>
          <a:p>
            <a:r>
              <a:rPr lang="en-US"/>
              <a:t>First round: no ordinary inferences.</a:t>
            </a:r>
          </a:p>
          <a:p>
            <a:r>
              <a:rPr lang="en-US"/>
              <a:t>{p, q} is an unfounded set, but {p, q, r} is the largest unfounded set.</a:t>
            </a:r>
          </a:p>
          <a:p>
            <a:r>
              <a:rPr lang="en-US"/>
              <a:t>Second round: infer s from NOT p and NOT q.</a:t>
            </a:r>
          </a:p>
          <a:p>
            <a:r>
              <a:rPr lang="en-US"/>
              <a:t>Model: {NOT p, NOT q, NOT r, s}.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364C-F245-4FEB-94FE-421F6771A97D}" type="slidenum">
              <a:rPr lang="en-US"/>
              <a:pPr/>
              <a:t>37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Alternating Fixedpoint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en-US"/>
              <a:t>Instantiate and “clean” the rules.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/>
              <a:t>In “round 0,” assume all IDB ground atoms are false.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/>
              <a:t>In each round, apply the GL transform to the EDB plus true IDB ground atoms from the previous round.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CC-ECC8-48D4-A779-38D052AF3BDA}" type="slidenum">
              <a:rPr lang="en-US"/>
              <a:pPr/>
              <a:t>38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Alternating Fixedpoint --- 2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Process converges to an alternation of two sets of true IDB facts.</a:t>
            </a:r>
          </a:p>
          <a:p>
            <a:r>
              <a:rPr lang="en-US"/>
              <a:t>Even rounds only increase; odd rounds only decrease the sets of true facts.</a:t>
            </a:r>
          </a:p>
          <a:p>
            <a:r>
              <a:rPr lang="en-US"/>
              <a:t>In the limit, true facts are true in both sets; false facts are false in both sets, and “unknown” facts alternate.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4DE3-8DD0-4457-827F-354BE386A031}" type="slidenum">
              <a:rPr lang="en-US"/>
              <a:pPr/>
              <a:t>39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Previous Win Example</a:t>
            </a:r>
          </a:p>
        </p:txBody>
      </p:sp>
      <p:grpSp>
        <p:nvGrpSpPr>
          <p:cNvPr id="48147" name="Group 19"/>
          <p:cNvGrpSpPr>
            <a:grpSpLocks/>
          </p:cNvGrpSpPr>
          <p:nvPr/>
        </p:nvGrpSpPr>
        <p:grpSpPr bwMode="auto">
          <a:xfrm>
            <a:off x="1447800" y="2057400"/>
            <a:ext cx="6096000" cy="457200"/>
            <a:chOff x="1152" y="1296"/>
            <a:chExt cx="3840" cy="288"/>
          </a:xfrm>
        </p:grpSpPr>
        <p:sp>
          <p:nvSpPr>
            <p:cNvPr id="48132" name="Oval 4"/>
            <p:cNvSpPr>
              <a:spLocks noChangeArrowheads="1"/>
            </p:cNvSpPr>
            <p:nvPr/>
          </p:nvSpPr>
          <p:spPr bwMode="auto">
            <a:xfrm>
              <a:off x="1152" y="1296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grpSp>
          <p:nvGrpSpPr>
            <p:cNvPr id="48133" name="Group 5"/>
            <p:cNvGrpSpPr>
              <a:grpSpLocks/>
            </p:cNvGrpSpPr>
            <p:nvPr/>
          </p:nvGrpSpPr>
          <p:grpSpPr bwMode="auto">
            <a:xfrm>
              <a:off x="1152" y="1296"/>
              <a:ext cx="3840" cy="288"/>
              <a:chOff x="720" y="2352"/>
              <a:chExt cx="3840" cy="288"/>
            </a:xfrm>
          </p:grpSpPr>
          <p:sp>
            <p:nvSpPr>
              <p:cNvPr id="48134" name="Text Box 6"/>
              <p:cNvSpPr txBox="1">
                <a:spLocks noChangeArrowheads="1"/>
              </p:cNvSpPr>
              <p:nvPr/>
            </p:nvSpPr>
            <p:spPr bwMode="auto">
              <a:xfrm>
                <a:off x="720" y="2352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>
                  <a:latin typeface="Times New Roman" charset="0"/>
                </a:endParaRPr>
              </a:p>
            </p:txBody>
          </p:sp>
          <p:sp>
            <p:nvSpPr>
              <p:cNvPr id="48135" name="Oval 7"/>
              <p:cNvSpPr>
                <a:spLocks noChangeArrowheads="1"/>
              </p:cNvSpPr>
              <p:nvPr/>
            </p:nvSpPr>
            <p:spPr bwMode="auto">
              <a:xfrm>
                <a:off x="4320" y="2352"/>
                <a:ext cx="240" cy="240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6</a:t>
                </a:r>
              </a:p>
            </p:txBody>
          </p:sp>
          <p:sp>
            <p:nvSpPr>
              <p:cNvPr id="48136" name="Oval 8"/>
              <p:cNvSpPr>
                <a:spLocks noChangeArrowheads="1"/>
              </p:cNvSpPr>
              <p:nvPr/>
            </p:nvSpPr>
            <p:spPr bwMode="auto">
              <a:xfrm>
                <a:off x="3600" y="2352"/>
                <a:ext cx="240" cy="240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5</a:t>
                </a:r>
              </a:p>
            </p:txBody>
          </p:sp>
          <p:sp>
            <p:nvSpPr>
              <p:cNvPr id="48137" name="Oval 9"/>
              <p:cNvSpPr>
                <a:spLocks noChangeArrowheads="1"/>
              </p:cNvSpPr>
              <p:nvPr/>
            </p:nvSpPr>
            <p:spPr bwMode="auto">
              <a:xfrm>
                <a:off x="2880" y="2352"/>
                <a:ext cx="240" cy="240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4</a:t>
                </a:r>
              </a:p>
            </p:txBody>
          </p:sp>
          <p:sp>
            <p:nvSpPr>
              <p:cNvPr id="48138" name="Oval 10"/>
              <p:cNvSpPr>
                <a:spLocks noChangeArrowheads="1"/>
              </p:cNvSpPr>
              <p:nvPr/>
            </p:nvSpPr>
            <p:spPr bwMode="auto">
              <a:xfrm>
                <a:off x="2112" y="2352"/>
                <a:ext cx="240" cy="240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3</a:t>
                </a:r>
              </a:p>
            </p:txBody>
          </p:sp>
          <p:sp>
            <p:nvSpPr>
              <p:cNvPr id="48139" name="Oval 11"/>
              <p:cNvSpPr>
                <a:spLocks noChangeArrowheads="1"/>
              </p:cNvSpPr>
              <p:nvPr/>
            </p:nvSpPr>
            <p:spPr bwMode="auto">
              <a:xfrm>
                <a:off x="1392" y="2352"/>
                <a:ext cx="240" cy="240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2</a:t>
                </a:r>
              </a:p>
            </p:txBody>
          </p:sp>
          <p:sp>
            <p:nvSpPr>
              <p:cNvPr id="48140" name="Line 12"/>
              <p:cNvSpPr>
                <a:spLocks noChangeShapeType="1"/>
              </p:cNvSpPr>
              <p:nvPr/>
            </p:nvSpPr>
            <p:spPr bwMode="auto">
              <a:xfrm>
                <a:off x="960" y="24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48141" name="Line 13"/>
              <p:cNvSpPr>
                <a:spLocks noChangeShapeType="1"/>
              </p:cNvSpPr>
              <p:nvPr/>
            </p:nvSpPr>
            <p:spPr bwMode="auto">
              <a:xfrm>
                <a:off x="1632" y="2448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48142" name="Line 14"/>
              <p:cNvSpPr>
                <a:spLocks noChangeShapeType="1"/>
              </p:cNvSpPr>
              <p:nvPr/>
            </p:nvSpPr>
            <p:spPr bwMode="auto">
              <a:xfrm>
                <a:off x="2352" y="2448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48143" name="Line 15"/>
              <p:cNvSpPr>
                <a:spLocks noChangeShapeType="1"/>
              </p:cNvSpPr>
              <p:nvPr/>
            </p:nvSpPr>
            <p:spPr bwMode="auto">
              <a:xfrm>
                <a:off x="3120" y="2448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48144" name="Line 16"/>
              <p:cNvSpPr>
                <a:spLocks noChangeShapeType="1"/>
              </p:cNvSpPr>
              <p:nvPr/>
            </p:nvSpPr>
            <p:spPr bwMode="auto">
              <a:xfrm>
                <a:off x="3840" y="2448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cxnSp>
            <p:nvCxnSpPr>
              <p:cNvPr id="48145" name="AutoShape 17"/>
              <p:cNvCxnSpPr>
                <a:cxnSpLocks noChangeShapeType="1"/>
                <a:stCxn id="48139" idx="0"/>
                <a:endCxn id="48134" idx="0"/>
              </p:cNvCxnSpPr>
              <p:nvPr/>
            </p:nvCxnSpPr>
            <p:spPr bwMode="auto">
              <a:xfrm rot="16200000" flipH="1" flipV="1">
                <a:off x="1168" y="2010"/>
                <a:ext cx="1" cy="686"/>
              </a:xfrm>
              <a:prstGeom prst="curvedConnector3">
                <a:avLst>
                  <a:gd name="adj1" fmla="val -1440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</p:grpSp>
      </p:grpSp>
      <p:sp>
        <p:nvSpPr>
          <p:cNvPr id="48146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8077200" cy="41148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win(1) :- NOT win(2)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win(2) :- NOT win(1)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win(2) :- NOT win(3)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win(3) :- NOT win(4)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win(4) :- NOT win(5)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win(5) :- NOT win(6)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ADAB-664A-4A09-886F-41C4ABA2C41B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What About Unstratified Datalog?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some more general conditions under which an “accepted” choice among models exists.</a:t>
            </a:r>
          </a:p>
          <a:p>
            <a:r>
              <a:rPr lang="en-US"/>
              <a:t>From least to most general: Locally stratified models, modularly stratified models, stable/well-founded models.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7743-E5B9-4A8B-900B-D340005106EE}" type="slidenum">
              <a:rPr lang="en-US"/>
              <a:pPr/>
              <a:t>40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/>
              <a:t>Computing the AFP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Round</a:t>
            </a:r>
          </a:p>
          <a:p>
            <a:pPr>
              <a:buFont typeface="Monotype Sorts" pitchFamily="2" charset="2"/>
              <a:buNone/>
            </a:pPr>
            <a:r>
              <a:rPr lang="en-US"/>
              <a:t>win(1)</a:t>
            </a:r>
          </a:p>
          <a:p>
            <a:pPr>
              <a:buFont typeface="Monotype Sorts" pitchFamily="2" charset="2"/>
              <a:buNone/>
            </a:pPr>
            <a:r>
              <a:rPr lang="en-US"/>
              <a:t>win(2)</a:t>
            </a:r>
          </a:p>
          <a:p>
            <a:pPr>
              <a:buFont typeface="Monotype Sorts" pitchFamily="2" charset="2"/>
              <a:buNone/>
            </a:pPr>
            <a:r>
              <a:rPr lang="en-US"/>
              <a:t>win(3)</a:t>
            </a:r>
          </a:p>
          <a:p>
            <a:pPr>
              <a:buFont typeface="Monotype Sorts" pitchFamily="2" charset="2"/>
              <a:buNone/>
            </a:pPr>
            <a:r>
              <a:rPr lang="en-US"/>
              <a:t>win(4)</a:t>
            </a:r>
          </a:p>
          <a:p>
            <a:pPr>
              <a:buFont typeface="Monotype Sorts" pitchFamily="2" charset="2"/>
              <a:buNone/>
            </a:pPr>
            <a:r>
              <a:rPr lang="en-US"/>
              <a:t>win(5)</a:t>
            </a:r>
          </a:p>
          <a:p>
            <a:pPr>
              <a:buFont typeface="Monotype Sorts" pitchFamily="2" charset="2"/>
              <a:buNone/>
            </a:pPr>
            <a:r>
              <a:rPr lang="en-US"/>
              <a:t>win(6)</a:t>
            </a:r>
          </a:p>
        </p:txBody>
      </p:sp>
      <p:grpSp>
        <p:nvGrpSpPr>
          <p:cNvPr id="49156" name="Group 4"/>
          <p:cNvGrpSpPr>
            <a:grpSpLocks/>
          </p:cNvGrpSpPr>
          <p:nvPr/>
        </p:nvGrpSpPr>
        <p:grpSpPr bwMode="auto">
          <a:xfrm>
            <a:off x="1219200" y="1295400"/>
            <a:ext cx="6096000" cy="457200"/>
            <a:chOff x="1152" y="1296"/>
            <a:chExt cx="3840" cy="288"/>
          </a:xfrm>
        </p:grpSpPr>
        <p:sp>
          <p:nvSpPr>
            <p:cNvPr id="49157" name="Oval 5"/>
            <p:cNvSpPr>
              <a:spLocks noChangeArrowheads="1"/>
            </p:cNvSpPr>
            <p:nvPr/>
          </p:nvSpPr>
          <p:spPr bwMode="auto">
            <a:xfrm>
              <a:off x="1152" y="1296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grpSp>
          <p:nvGrpSpPr>
            <p:cNvPr id="49158" name="Group 6"/>
            <p:cNvGrpSpPr>
              <a:grpSpLocks/>
            </p:cNvGrpSpPr>
            <p:nvPr/>
          </p:nvGrpSpPr>
          <p:grpSpPr bwMode="auto">
            <a:xfrm>
              <a:off x="1152" y="1296"/>
              <a:ext cx="3840" cy="288"/>
              <a:chOff x="720" y="2352"/>
              <a:chExt cx="3840" cy="288"/>
            </a:xfrm>
          </p:grpSpPr>
          <p:sp>
            <p:nvSpPr>
              <p:cNvPr id="49159" name="Text Box 7"/>
              <p:cNvSpPr txBox="1">
                <a:spLocks noChangeArrowheads="1"/>
              </p:cNvSpPr>
              <p:nvPr/>
            </p:nvSpPr>
            <p:spPr bwMode="auto">
              <a:xfrm>
                <a:off x="720" y="2352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u-HU">
                  <a:latin typeface="Times New Roman" charset="0"/>
                </a:endParaRPr>
              </a:p>
            </p:txBody>
          </p:sp>
          <p:sp>
            <p:nvSpPr>
              <p:cNvPr id="49160" name="Oval 8"/>
              <p:cNvSpPr>
                <a:spLocks noChangeArrowheads="1"/>
              </p:cNvSpPr>
              <p:nvPr/>
            </p:nvSpPr>
            <p:spPr bwMode="auto">
              <a:xfrm>
                <a:off x="4320" y="2352"/>
                <a:ext cx="240" cy="240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6</a:t>
                </a:r>
              </a:p>
            </p:txBody>
          </p:sp>
          <p:sp>
            <p:nvSpPr>
              <p:cNvPr id="49161" name="Oval 9"/>
              <p:cNvSpPr>
                <a:spLocks noChangeArrowheads="1"/>
              </p:cNvSpPr>
              <p:nvPr/>
            </p:nvSpPr>
            <p:spPr bwMode="auto">
              <a:xfrm>
                <a:off x="3600" y="2352"/>
                <a:ext cx="240" cy="240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5</a:t>
                </a:r>
              </a:p>
            </p:txBody>
          </p:sp>
          <p:sp>
            <p:nvSpPr>
              <p:cNvPr id="49162" name="Oval 10"/>
              <p:cNvSpPr>
                <a:spLocks noChangeArrowheads="1"/>
              </p:cNvSpPr>
              <p:nvPr/>
            </p:nvSpPr>
            <p:spPr bwMode="auto">
              <a:xfrm>
                <a:off x="2880" y="2352"/>
                <a:ext cx="240" cy="240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4</a:t>
                </a:r>
              </a:p>
            </p:txBody>
          </p:sp>
          <p:sp>
            <p:nvSpPr>
              <p:cNvPr id="49163" name="Oval 11"/>
              <p:cNvSpPr>
                <a:spLocks noChangeArrowheads="1"/>
              </p:cNvSpPr>
              <p:nvPr/>
            </p:nvSpPr>
            <p:spPr bwMode="auto">
              <a:xfrm>
                <a:off x="2112" y="2352"/>
                <a:ext cx="240" cy="240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3</a:t>
                </a:r>
              </a:p>
            </p:txBody>
          </p:sp>
          <p:sp>
            <p:nvSpPr>
              <p:cNvPr id="49164" name="Oval 12"/>
              <p:cNvSpPr>
                <a:spLocks noChangeArrowheads="1"/>
              </p:cNvSpPr>
              <p:nvPr/>
            </p:nvSpPr>
            <p:spPr bwMode="auto">
              <a:xfrm>
                <a:off x="1392" y="2352"/>
                <a:ext cx="240" cy="240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2</a:t>
                </a:r>
              </a:p>
            </p:txBody>
          </p:sp>
          <p:sp>
            <p:nvSpPr>
              <p:cNvPr id="49165" name="Line 13"/>
              <p:cNvSpPr>
                <a:spLocks noChangeShapeType="1"/>
              </p:cNvSpPr>
              <p:nvPr/>
            </p:nvSpPr>
            <p:spPr bwMode="auto">
              <a:xfrm>
                <a:off x="960" y="24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49166" name="Line 14"/>
              <p:cNvSpPr>
                <a:spLocks noChangeShapeType="1"/>
              </p:cNvSpPr>
              <p:nvPr/>
            </p:nvSpPr>
            <p:spPr bwMode="auto">
              <a:xfrm>
                <a:off x="1632" y="2448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49167" name="Line 15"/>
              <p:cNvSpPr>
                <a:spLocks noChangeShapeType="1"/>
              </p:cNvSpPr>
              <p:nvPr/>
            </p:nvSpPr>
            <p:spPr bwMode="auto">
              <a:xfrm>
                <a:off x="2352" y="2448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49168" name="Line 16"/>
              <p:cNvSpPr>
                <a:spLocks noChangeShapeType="1"/>
              </p:cNvSpPr>
              <p:nvPr/>
            </p:nvSpPr>
            <p:spPr bwMode="auto">
              <a:xfrm>
                <a:off x="3120" y="2448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49169" name="Line 17"/>
              <p:cNvSpPr>
                <a:spLocks noChangeShapeType="1"/>
              </p:cNvSpPr>
              <p:nvPr/>
            </p:nvSpPr>
            <p:spPr bwMode="auto">
              <a:xfrm>
                <a:off x="3840" y="2448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cxnSp>
            <p:nvCxnSpPr>
              <p:cNvPr id="49170" name="AutoShape 18"/>
              <p:cNvCxnSpPr>
                <a:cxnSpLocks noChangeShapeType="1"/>
                <a:stCxn id="49164" idx="0"/>
                <a:endCxn id="49159" idx="0"/>
              </p:cNvCxnSpPr>
              <p:nvPr/>
            </p:nvCxnSpPr>
            <p:spPr bwMode="auto">
              <a:xfrm rot="16200000" flipH="1" flipV="1">
                <a:off x="1168" y="2010"/>
                <a:ext cx="1" cy="686"/>
              </a:xfrm>
              <a:prstGeom prst="curvedConnector3">
                <a:avLst>
                  <a:gd name="adj1" fmla="val -1440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</p:grpSp>
      </p:grpSp>
      <p:grpSp>
        <p:nvGrpSpPr>
          <p:cNvPr id="49180" name="Group 28"/>
          <p:cNvGrpSpPr>
            <a:grpSpLocks/>
          </p:cNvGrpSpPr>
          <p:nvPr/>
        </p:nvGrpSpPr>
        <p:grpSpPr bwMode="auto">
          <a:xfrm>
            <a:off x="2438400" y="1981200"/>
            <a:ext cx="406400" cy="4084638"/>
            <a:chOff x="1536" y="1248"/>
            <a:chExt cx="256" cy="2573"/>
          </a:xfrm>
        </p:grpSpPr>
        <p:sp>
          <p:nvSpPr>
            <p:cNvPr id="49171" name="Text Box 19"/>
            <p:cNvSpPr txBox="1">
              <a:spLocks noChangeArrowheads="1"/>
            </p:cNvSpPr>
            <p:nvPr/>
          </p:nvSpPr>
          <p:spPr bwMode="auto">
            <a:xfrm>
              <a:off x="1536" y="1248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49172" name="Text Box 20"/>
            <p:cNvSpPr txBox="1">
              <a:spLocks noChangeArrowheads="1"/>
            </p:cNvSpPr>
            <p:nvPr/>
          </p:nvSpPr>
          <p:spPr bwMode="auto">
            <a:xfrm>
              <a:off x="1536" y="163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49173" name="Text Box 21"/>
            <p:cNvSpPr txBox="1">
              <a:spLocks noChangeArrowheads="1"/>
            </p:cNvSpPr>
            <p:nvPr/>
          </p:nvSpPr>
          <p:spPr bwMode="auto">
            <a:xfrm>
              <a:off x="1536" y="235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49174" name="Text Box 22"/>
            <p:cNvSpPr txBox="1">
              <a:spLocks noChangeArrowheads="1"/>
            </p:cNvSpPr>
            <p:nvPr/>
          </p:nvSpPr>
          <p:spPr bwMode="auto">
            <a:xfrm>
              <a:off x="1536" y="201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49175" name="Text Box 23"/>
            <p:cNvSpPr txBox="1">
              <a:spLocks noChangeArrowheads="1"/>
            </p:cNvSpPr>
            <p:nvPr/>
          </p:nvSpPr>
          <p:spPr bwMode="auto">
            <a:xfrm>
              <a:off x="1536" y="273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49176" name="Text Box 24"/>
            <p:cNvSpPr txBox="1">
              <a:spLocks noChangeArrowheads="1"/>
            </p:cNvSpPr>
            <p:nvPr/>
          </p:nvSpPr>
          <p:spPr bwMode="auto">
            <a:xfrm>
              <a:off x="1536" y="307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49177" name="Text Box 25"/>
            <p:cNvSpPr txBox="1">
              <a:spLocks noChangeArrowheads="1"/>
            </p:cNvSpPr>
            <p:nvPr/>
          </p:nvSpPr>
          <p:spPr bwMode="auto">
            <a:xfrm>
              <a:off x="1536" y="345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</p:grpSp>
      <p:sp>
        <p:nvSpPr>
          <p:cNvPr id="49178" name="Line 26"/>
          <p:cNvSpPr>
            <a:spLocks noChangeShapeType="1"/>
          </p:cNvSpPr>
          <p:nvPr/>
        </p:nvSpPr>
        <p:spPr bwMode="auto">
          <a:xfrm>
            <a:off x="609600" y="25908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>
            <a:off x="2209800" y="20574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49181" name="Group 29"/>
          <p:cNvGrpSpPr>
            <a:grpSpLocks/>
          </p:cNvGrpSpPr>
          <p:nvPr/>
        </p:nvGrpSpPr>
        <p:grpSpPr bwMode="auto">
          <a:xfrm>
            <a:off x="2895600" y="1981200"/>
            <a:ext cx="406400" cy="4084638"/>
            <a:chOff x="1536" y="1248"/>
            <a:chExt cx="256" cy="2573"/>
          </a:xfrm>
        </p:grpSpPr>
        <p:sp>
          <p:nvSpPr>
            <p:cNvPr id="49182" name="Text Box 30"/>
            <p:cNvSpPr txBox="1">
              <a:spLocks noChangeArrowheads="1"/>
            </p:cNvSpPr>
            <p:nvPr/>
          </p:nvSpPr>
          <p:spPr bwMode="auto">
            <a:xfrm>
              <a:off x="1536" y="1248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49183" name="Text Box 31"/>
            <p:cNvSpPr txBox="1">
              <a:spLocks noChangeArrowheads="1"/>
            </p:cNvSpPr>
            <p:nvPr/>
          </p:nvSpPr>
          <p:spPr bwMode="auto">
            <a:xfrm>
              <a:off x="1536" y="163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49184" name="Text Box 32"/>
            <p:cNvSpPr txBox="1">
              <a:spLocks noChangeArrowheads="1"/>
            </p:cNvSpPr>
            <p:nvPr/>
          </p:nvSpPr>
          <p:spPr bwMode="auto">
            <a:xfrm>
              <a:off x="1536" y="235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49185" name="Text Box 33"/>
            <p:cNvSpPr txBox="1">
              <a:spLocks noChangeArrowheads="1"/>
            </p:cNvSpPr>
            <p:nvPr/>
          </p:nvSpPr>
          <p:spPr bwMode="auto">
            <a:xfrm>
              <a:off x="1536" y="201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49186" name="Text Box 34"/>
            <p:cNvSpPr txBox="1">
              <a:spLocks noChangeArrowheads="1"/>
            </p:cNvSpPr>
            <p:nvPr/>
          </p:nvSpPr>
          <p:spPr bwMode="auto">
            <a:xfrm>
              <a:off x="1536" y="273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49187" name="Text Box 35"/>
            <p:cNvSpPr txBox="1">
              <a:spLocks noChangeArrowheads="1"/>
            </p:cNvSpPr>
            <p:nvPr/>
          </p:nvSpPr>
          <p:spPr bwMode="auto">
            <a:xfrm>
              <a:off x="1536" y="307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49188" name="Text Box 36"/>
            <p:cNvSpPr txBox="1">
              <a:spLocks noChangeArrowheads="1"/>
            </p:cNvSpPr>
            <p:nvPr/>
          </p:nvSpPr>
          <p:spPr bwMode="auto">
            <a:xfrm>
              <a:off x="1536" y="345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</p:grpSp>
      <p:grpSp>
        <p:nvGrpSpPr>
          <p:cNvPr id="49189" name="Group 37"/>
          <p:cNvGrpSpPr>
            <a:grpSpLocks/>
          </p:cNvGrpSpPr>
          <p:nvPr/>
        </p:nvGrpSpPr>
        <p:grpSpPr bwMode="auto">
          <a:xfrm>
            <a:off x="3352800" y="1981200"/>
            <a:ext cx="406400" cy="4084638"/>
            <a:chOff x="1536" y="1248"/>
            <a:chExt cx="256" cy="2573"/>
          </a:xfrm>
        </p:grpSpPr>
        <p:sp>
          <p:nvSpPr>
            <p:cNvPr id="49190" name="Text Box 38"/>
            <p:cNvSpPr txBox="1">
              <a:spLocks noChangeArrowheads="1"/>
            </p:cNvSpPr>
            <p:nvPr/>
          </p:nvSpPr>
          <p:spPr bwMode="auto">
            <a:xfrm>
              <a:off x="1536" y="1248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2</a:t>
              </a:r>
            </a:p>
          </p:txBody>
        </p:sp>
        <p:sp>
          <p:nvSpPr>
            <p:cNvPr id="49191" name="Text Box 39"/>
            <p:cNvSpPr txBox="1">
              <a:spLocks noChangeArrowheads="1"/>
            </p:cNvSpPr>
            <p:nvPr/>
          </p:nvSpPr>
          <p:spPr bwMode="auto">
            <a:xfrm>
              <a:off x="1536" y="163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49192" name="Text Box 40"/>
            <p:cNvSpPr txBox="1">
              <a:spLocks noChangeArrowheads="1"/>
            </p:cNvSpPr>
            <p:nvPr/>
          </p:nvSpPr>
          <p:spPr bwMode="auto">
            <a:xfrm>
              <a:off x="1536" y="235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49193" name="Text Box 41"/>
            <p:cNvSpPr txBox="1">
              <a:spLocks noChangeArrowheads="1"/>
            </p:cNvSpPr>
            <p:nvPr/>
          </p:nvSpPr>
          <p:spPr bwMode="auto">
            <a:xfrm>
              <a:off x="1536" y="201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49194" name="Text Box 42"/>
            <p:cNvSpPr txBox="1">
              <a:spLocks noChangeArrowheads="1"/>
            </p:cNvSpPr>
            <p:nvPr/>
          </p:nvSpPr>
          <p:spPr bwMode="auto">
            <a:xfrm>
              <a:off x="1536" y="273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49195" name="Text Box 43"/>
            <p:cNvSpPr txBox="1">
              <a:spLocks noChangeArrowheads="1"/>
            </p:cNvSpPr>
            <p:nvPr/>
          </p:nvSpPr>
          <p:spPr bwMode="auto">
            <a:xfrm>
              <a:off x="1536" y="307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49196" name="Text Box 44"/>
            <p:cNvSpPr txBox="1">
              <a:spLocks noChangeArrowheads="1"/>
            </p:cNvSpPr>
            <p:nvPr/>
          </p:nvSpPr>
          <p:spPr bwMode="auto">
            <a:xfrm>
              <a:off x="1536" y="345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</p:grpSp>
      <p:grpSp>
        <p:nvGrpSpPr>
          <p:cNvPr id="49197" name="Group 45"/>
          <p:cNvGrpSpPr>
            <a:grpSpLocks/>
          </p:cNvGrpSpPr>
          <p:nvPr/>
        </p:nvGrpSpPr>
        <p:grpSpPr bwMode="auto">
          <a:xfrm>
            <a:off x="3886200" y="1981200"/>
            <a:ext cx="406400" cy="4084638"/>
            <a:chOff x="1536" y="1248"/>
            <a:chExt cx="256" cy="2573"/>
          </a:xfrm>
        </p:grpSpPr>
        <p:sp>
          <p:nvSpPr>
            <p:cNvPr id="49198" name="Text Box 46"/>
            <p:cNvSpPr txBox="1">
              <a:spLocks noChangeArrowheads="1"/>
            </p:cNvSpPr>
            <p:nvPr/>
          </p:nvSpPr>
          <p:spPr bwMode="auto">
            <a:xfrm>
              <a:off x="1536" y="1248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3</a:t>
              </a:r>
            </a:p>
          </p:txBody>
        </p:sp>
        <p:sp>
          <p:nvSpPr>
            <p:cNvPr id="49199" name="Text Box 47"/>
            <p:cNvSpPr txBox="1">
              <a:spLocks noChangeArrowheads="1"/>
            </p:cNvSpPr>
            <p:nvPr/>
          </p:nvSpPr>
          <p:spPr bwMode="auto">
            <a:xfrm>
              <a:off x="1536" y="163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49200" name="Text Box 48"/>
            <p:cNvSpPr txBox="1">
              <a:spLocks noChangeArrowheads="1"/>
            </p:cNvSpPr>
            <p:nvPr/>
          </p:nvSpPr>
          <p:spPr bwMode="auto">
            <a:xfrm>
              <a:off x="1536" y="235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49201" name="Text Box 49"/>
            <p:cNvSpPr txBox="1">
              <a:spLocks noChangeArrowheads="1"/>
            </p:cNvSpPr>
            <p:nvPr/>
          </p:nvSpPr>
          <p:spPr bwMode="auto">
            <a:xfrm>
              <a:off x="1536" y="201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49202" name="Text Box 50"/>
            <p:cNvSpPr txBox="1">
              <a:spLocks noChangeArrowheads="1"/>
            </p:cNvSpPr>
            <p:nvPr/>
          </p:nvSpPr>
          <p:spPr bwMode="auto">
            <a:xfrm>
              <a:off x="1536" y="273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49203" name="Text Box 51"/>
            <p:cNvSpPr txBox="1">
              <a:spLocks noChangeArrowheads="1"/>
            </p:cNvSpPr>
            <p:nvPr/>
          </p:nvSpPr>
          <p:spPr bwMode="auto">
            <a:xfrm>
              <a:off x="1536" y="307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49204" name="Text Box 52"/>
            <p:cNvSpPr txBox="1">
              <a:spLocks noChangeArrowheads="1"/>
            </p:cNvSpPr>
            <p:nvPr/>
          </p:nvSpPr>
          <p:spPr bwMode="auto">
            <a:xfrm>
              <a:off x="1536" y="345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</p:grpSp>
      <p:grpSp>
        <p:nvGrpSpPr>
          <p:cNvPr id="49205" name="Group 53"/>
          <p:cNvGrpSpPr>
            <a:grpSpLocks/>
          </p:cNvGrpSpPr>
          <p:nvPr/>
        </p:nvGrpSpPr>
        <p:grpSpPr bwMode="auto">
          <a:xfrm>
            <a:off x="4419600" y="1981200"/>
            <a:ext cx="406400" cy="4084638"/>
            <a:chOff x="1536" y="1248"/>
            <a:chExt cx="256" cy="2573"/>
          </a:xfrm>
        </p:grpSpPr>
        <p:sp>
          <p:nvSpPr>
            <p:cNvPr id="49206" name="Text Box 54"/>
            <p:cNvSpPr txBox="1">
              <a:spLocks noChangeArrowheads="1"/>
            </p:cNvSpPr>
            <p:nvPr/>
          </p:nvSpPr>
          <p:spPr bwMode="auto">
            <a:xfrm>
              <a:off x="1536" y="1248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4</a:t>
              </a:r>
            </a:p>
          </p:txBody>
        </p:sp>
        <p:sp>
          <p:nvSpPr>
            <p:cNvPr id="49207" name="Text Box 55"/>
            <p:cNvSpPr txBox="1">
              <a:spLocks noChangeArrowheads="1"/>
            </p:cNvSpPr>
            <p:nvPr/>
          </p:nvSpPr>
          <p:spPr bwMode="auto">
            <a:xfrm>
              <a:off x="1536" y="163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49208" name="Text Box 56"/>
            <p:cNvSpPr txBox="1">
              <a:spLocks noChangeArrowheads="1"/>
            </p:cNvSpPr>
            <p:nvPr/>
          </p:nvSpPr>
          <p:spPr bwMode="auto">
            <a:xfrm>
              <a:off x="1536" y="235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49209" name="Text Box 57"/>
            <p:cNvSpPr txBox="1">
              <a:spLocks noChangeArrowheads="1"/>
            </p:cNvSpPr>
            <p:nvPr/>
          </p:nvSpPr>
          <p:spPr bwMode="auto">
            <a:xfrm>
              <a:off x="1536" y="201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49210" name="Text Box 58"/>
            <p:cNvSpPr txBox="1">
              <a:spLocks noChangeArrowheads="1"/>
            </p:cNvSpPr>
            <p:nvPr/>
          </p:nvSpPr>
          <p:spPr bwMode="auto">
            <a:xfrm>
              <a:off x="1536" y="273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49211" name="Text Box 59"/>
            <p:cNvSpPr txBox="1">
              <a:spLocks noChangeArrowheads="1"/>
            </p:cNvSpPr>
            <p:nvPr/>
          </p:nvSpPr>
          <p:spPr bwMode="auto">
            <a:xfrm>
              <a:off x="1536" y="307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49212" name="Text Box 60"/>
            <p:cNvSpPr txBox="1">
              <a:spLocks noChangeArrowheads="1"/>
            </p:cNvSpPr>
            <p:nvPr/>
          </p:nvSpPr>
          <p:spPr bwMode="auto">
            <a:xfrm>
              <a:off x="1536" y="345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</p:grpSp>
      <p:grpSp>
        <p:nvGrpSpPr>
          <p:cNvPr id="49213" name="Group 61"/>
          <p:cNvGrpSpPr>
            <a:grpSpLocks/>
          </p:cNvGrpSpPr>
          <p:nvPr/>
        </p:nvGrpSpPr>
        <p:grpSpPr bwMode="auto">
          <a:xfrm>
            <a:off x="4953000" y="1981200"/>
            <a:ext cx="406400" cy="4044950"/>
            <a:chOff x="1536" y="1248"/>
            <a:chExt cx="273" cy="2577"/>
          </a:xfrm>
        </p:grpSpPr>
        <p:sp>
          <p:nvSpPr>
            <p:cNvPr id="49214" name="Text Box 62"/>
            <p:cNvSpPr txBox="1">
              <a:spLocks noChangeArrowheads="1"/>
            </p:cNvSpPr>
            <p:nvPr/>
          </p:nvSpPr>
          <p:spPr bwMode="auto">
            <a:xfrm>
              <a:off x="1536" y="1248"/>
              <a:ext cx="273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5</a:t>
              </a:r>
            </a:p>
          </p:txBody>
        </p:sp>
        <p:sp>
          <p:nvSpPr>
            <p:cNvPr id="49215" name="Text Box 63"/>
            <p:cNvSpPr txBox="1">
              <a:spLocks noChangeArrowheads="1"/>
            </p:cNvSpPr>
            <p:nvPr/>
          </p:nvSpPr>
          <p:spPr bwMode="auto">
            <a:xfrm>
              <a:off x="1536" y="1632"/>
              <a:ext cx="273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49216" name="Text Box 64"/>
            <p:cNvSpPr txBox="1">
              <a:spLocks noChangeArrowheads="1"/>
            </p:cNvSpPr>
            <p:nvPr/>
          </p:nvSpPr>
          <p:spPr bwMode="auto">
            <a:xfrm>
              <a:off x="1536" y="2352"/>
              <a:ext cx="273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49217" name="Text Box 65"/>
            <p:cNvSpPr txBox="1">
              <a:spLocks noChangeArrowheads="1"/>
            </p:cNvSpPr>
            <p:nvPr/>
          </p:nvSpPr>
          <p:spPr bwMode="auto">
            <a:xfrm>
              <a:off x="1536" y="2016"/>
              <a:ext cx="273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49218" name="Text Box 66"/>
            <p:cNvSpPr txBox="1">
              <a:spLocks noChangeArrowheads="1"/>
            </p:cNvSpPr>
            <p:nvPr/>
          </p:nvSpPr>
          <p:spPr bwMode="auto">
            <a:xfrm>
              <a:off x="1536" y="2736"/>
              <a:ext cx="273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49219" name="Text Box 67"/>
            <p:cNvSpPr txBox="1">
              <a:spLocks noChangeArrowheads="1"/>
            </p:cNvSpPr>
            <p:nvPr/>
          </p:nvSpPr>
          <p:spPr bwMode="auto">
            <a:xfrm>
              <a:off x="1536" y="3072"/>
              <a:ext cx="273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49220" name="Text Box 68"/>
            <p:cNvSpPr txBox="1">
              <a:spLocks noChangeArrowheads="1"/>
            </p:cNvSpPr>
            <p:nvPr/>
          </p:nvSpPr>
          <p:spPr bwMode="auto">
            <a:xfrm>
              <a:off x="1536" y="3456"/>
              <a:ext cx="273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429C-B020-4753-BABC-AA4888A936C5}" type="slidenum">
              <a:rPr lang="en-US"/>
              <a:pPr/>
              <a:t>41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Example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p :- q	 	r :- p &amp; q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q :- p	 	s :- NOT p &amp; NOT q</a:t>
            </a:r>
          </a:p>
          <a:p>
            <a:pPr>
              <a:buFont typeface="Monotype Sorts" pitchFamily="2" charset="2"/>
              <a:buNone/>
            </a:pPr>
            <a:r>
              <a:rPr lang="en-US"/>
              <a:t>Round</a:t>
            </a:r>
          </a:p>
          <a:p>
            <a:pPr>
              <a:buFont typeface="Monotype Sorts" pitchFamily="2" charset="2"/>
              <a:buNone/>
            </a:pPr>
            <a:r>
              <a:rPr lang="en-US"/>
              <a:t>p</a:t>
            </a:r>
          </a:p>
          <a:p>
            <a:pPr>
              <a:buFont typeface="Monotype Sorts" pitchFamily="2" charset="2"/>
              <a:buNone/>
            </a:pPr>
            <a:r>
              <a:rPr lang="en-US"/>
              <a:t>q</a:t>
            </a:r>
          </a:p>
          <a:p>
            <a:pPr>
              <a:buFont typeface="Monotype Sorts" pitchFamily="2" charset="2"/>
              <a:buNone/>
            </a:pPr>
            <a:r>
              <a:rPr lang="en-US"/>
              <a:t>r</a:t>
            </a:r>
          </a:p>
          <a:p>
            <a:pPr>
              <a:buFont typeface="Monotype Sorts" pitchFamily="2" charset="2"/>
              <a:buNone/>
            </a:pPr>
            <a:r>
              <a:rPr lang="en-US"/>
              <a:t>s</a:t>
            </a:r>
          </a:p>
        </p:txBody>
      </p:sp>
      <p:grpSp>
        <p:nvGrpSpPr>
          <p:cNvPr id="50185" name="Group 9"/>
          <p:cNvGrpSpPr>
            <a:grpSpLocks/>
          </p:cNvGrpSpPr>
          <p:nvPr/>
        </p:nvGrpSpPr>
        <p:grpSpPr bwMode="auto">
          <a:xfrm>
            <a:off x="2438400" y="3124200"/>
            <a:ext cx="406400" cy="2941638"/>
            <a:chOff x="1536" y="1968"/>
            <a:chExt cx="256" cy="1853"/>
          </a:xfrm>
        </p:grpSpPr>
        <p:sp>
          <p:nvSpPr>
            <p:cNvPr id="50180" name="Text Box 4"/>
            <p:cNvSpPr txBox="1">
              <a:spLocks noChangeArrowheads="1"/>
            </p:cNvSpPr>
            <p:nvPr/>
          </p:nvSpPr>
          <p:spPr bwMode="auto">
            <a:xfrm>
              <a:off x="1536" y="1968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50181" name="Text Box 5"/>
            <p:cNvSpPr txBox="1">
              <a:spLocks noChangeArrowheads="1"/>
            </p:cNvSpPr>
            <p:nvPr/>
          </p:nvSpPr>
          <p:spPr bwMode="auto">
            <a:xfrm>
              <a:off x="1536" y="235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50182" name="Text Box 6"/>
            <p:cNvSpPr txBox="1">
              <a:spLocks noChangeArrowheads="1"/>
            </p:cNvSpPr>
            <p:nvPr/>
          </p:nvSpPr>
          <p:spPr bwMode="auto">
            <a:xfrm>
              <a:off x="1536" y="273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50183" name="Text Box 7"/>
            <p:cNvSpPr txBox="1">
              <a:spLocks noChangeArrowheads="1"/>
            </p:cNvSpPr>
            <p:nvPr/>
          </p:nvSpPr>
          <p:spPr bwMode="auto">
            <a:xfrm>
              <a:off x="1536" y="307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50184" name="Text Box 8"/>
            <p:cNvSpPr txBox="1">
              <a:spLocks noChangeArrowheads="1"/>
            </p:cNvSpPr>
            <p:nvPr/>
          </p:nvSpPr>
          <p:spPr bwMode="auto">
            <a:xfrm>
              <a:off x="1536" y="345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</p:grpSp>
      <p:grpSp>
        <p:nvGrpSpPr>
          <p:cNvPr id="50186" name="Group 10"/>
          <p:cNvGrpSpPr>
            <a:grpSpLocks/>
          </p:cNvGrpSpPr>
          <p:nvPr/>
        </p:nvGrpSpPr>
        <p:grpSpPr bwMode="auto">
          <a:xfrm>
            <a:off x="3200400" y="3124200"/>
            <a:ext cx="406400" cy="2941638"/>
            <a:chOff x="1536" y="1968"/>
            <a:chExt cx="256" cy="1853"/>
          </a:xfrm>
        </p:grpSpPr>
        <p:sp>
          <p:nvSpPr>
            <p:cNvPr id="50187" name="Text Box 11"/>
            <p:cNvSpPr txBox="1">
              <a:spLocks noChangeArrowheads="1"/>
            </p:cNvSpPr>
            <p:nvPr/>
          </p:nvSpPr>
          <p:spPr bwMode="auto">
            <a:xfrm>
              <a:off x="1536" y="1968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50188" name="Text Box 12"/>
            <p:cNvSpPr txBox="1">
              <a:spLocks noChangeArrowheads="1"/>
            </p:cNvSpPr>
            <p:nvPr/>
          </p:nvSpPr>
          <p:spPr bwMode="auto">
            <a:xfrm>
              <a:off x="1536" y="235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50189" name="Text Box 13"/>
            <p:cNvSpPr txBox="1">
              <a:spLocks noChangeArrowheads="1"/>
            </p:cNvSpPr>
            <p:nvPr/>
          </p:nvSpPr>
          <p:spPr bwMode="auto">
            <a:xfrm>
              <a:off x="1536" y="273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50190" name="Text Box 14"/>
            <p:cNvSpPr txBox="1">
              <a:spLocks noChangeArrowheads="1"/>
            </p:cNvSpPr>
            <p:nvPr/>
          </p:nvSpPr>
          <p:spPr bwMode="auto">
            <a:xfrm>
              <a:off x="1536" y="307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50191" name="Text Box 15"/>
            <p:cNvSpPr txBox="1">
              <a:spLocks noChangeArrowheads="1"/>
            </p:cNvSpPr>
            <p:nvPr/>
          </p:nvSpPr>
          <p:spPr bwMode="auto">
            <a:xfrm>
              <a:off x="1536" y="345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</p:grp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533400" y="37338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>
            <a:off x="2133600" y="32004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50194" name="Group 18"/>
          <p:cNvGrpSpPr>
            <a:grpSpLocks/>
          </p:cNvGrpSpPr>
          <p:nvPr/>
        </p:nvGrpSpPr>
        <p:grpSpPr bwMode="auto">
          <a:xfrm>
            <a:off x="3886200" y="3124200"/>
            <a:ext cx="406400" cy="2941638"/>
            <a:chOff x="1536" y="1968"/>
            <a:chExt cx="256" cy="1853"/>
          </a:xfrm>
        </p:grpSpPr>
        <p:sp>
          <p:nvSpPr>
            <p:cNvPr id="50195" name="Text Box 19"/>
            <p:cNvSpPr txBox="1">
              <a:spLocks noChangeArrowheads="1"/>
            </p:cNvSpPr>
            <p:nvPr/>
          </p:nvSpPr>
          <p:spPr bwMode="auto">
            <a:xfrm>
              <a:off x="1536" y="1968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2</a:t>
              </a:r>
            </a:p>
          </p:txBody>
        </p:sp>
        <p:sp>
          <p:nvSpPr>
            <p:cNvPr id="50196" name="Text Box 20"/>
            <p:cNvSpPr txBox="1">
              <a:spLocks noChangeArrowheads="1"/>
            </p:cNvSpPr>
            <p:nvPr/>
          </p:nvSpPr>
          <p:spPr bwMode="auto">
            <a:xfrm>
              <a:off x="1536" y="235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50197" name="Text Box 21"/>
            <p:cNvSpPr txBox="1">
              <a:spLocks noChangeArrowheads="1"/>
            </p:cNvSpPr>
            <p:nvPr/>
          </p:nvSpPr>
          <p:spPr bwMode="auto">
            <a:xfrm>
              <a:off x="1536" y="273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50198" name="Text Box 22"/>
            <p:cNvSpPr txBox="1">
              <a:spLocks noChangeArrowheads="1"/>
            </p:cNvSpPr>
            <p:nvPr/>
          </p:nvSpPr>
          <p:spPr bwMode="auto">
            <a:xfrm>
              <a:off x="1536" y="307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50199" name="Text Box 23"/>
            <p:cNvSpPr txBox="1">
              <a:spLocks noChangeArrowheads="1"/>
            </p:cNvSpPr>
            <p:nvPr/>
          </p:nvSpPr>
          <p:spPr bwMode="auto">
            <a:xfrm>
              <a:off x="1536" y="345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9058-0ABF-4E97-A9DF-1DC0BA13F8DF}" type="slidenum">
              <a:rPr lang="en-US"/>
              <a:pPr/>
              <a:t>42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Yet Another Example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p :- q	 q :- NOT p</a:t>
            </a:r>
          </a:p>
          <a:p>
            <a:pPr>
              <a:buFont typeface="Monotype Sorts" pitchFamily="2" charset="2"/>
              <a:buNone/>
            </a:pPr>
            <a:r>
              <a:rPr lang="en-US"/>
              <a:t>Round</a:t>
            </a:r>
          </a:p>
          <a:p>
            <a:pPr>
              <a:buFont typeface="Monotype Sorts" pitchFamily="2" charset="2"/>
              <a:buNone/>
            </a:pPr>
            <a:r>
              <a:rPr lang="en-US"/>
              <a:t>p</a:t>
            </a:r>
          </a:p>
          <a:p>
            <a:pPr>
              <a:buFont typeface="Monotype Sorts" pitchFamily="2" charset="2"/>
              <a:buNone/>
            </a:pPr>
            <a:r>
              <a:rPr lang="en-US"/>
              <a:t>q</a:t>
            </a:r>
          </a:p>
        </p:txBody>
      </p:sp>
      <p:grpSp>
        <p:nvGrpSpPr>
          <p:cNvPr id="51224" name="Group 24"/>
          <p:cNvGrpSpPr>
            <a:grpSpLocks/>
          </p:cNvGrpSpPr>
          <p:nvPr/>
        </p:nvGrpSpPr>
        <p:grpSpPr bwMode="auto">
          <a:xfrm>
            <a:off x="2362200" y="2590800"/>
            <a:ext cx="406400" cy="1798638"/>
            <a:chOff x="1536" y="1968"/>
            <a:chExt cx="256" cy="1133"/>
          </a:xfrm>
        </p:grpSpPr>
        <p:sp>
          <p:nvSpPr>
            <p:cNvPr id="51205" name="Text Box 5"/>
            <p:cNvSpPr txBox="1">
              <a:spLocks noChangeArrowheads="1"/>
            </p:cNvSpPr>
            <p:nvPr/>
          </p:nvSpPr>
          <p:spPr bwMode="auto">
            <a:xfrm>
              <a:off x="1536" y="1968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51206" name="Text Box 6"/>
            <p:cNvSpPr txBox="1">
              <a:spLocks noChangeArrowheads="1"/>
            </p:cNvSpPr>
            <p:nvPr/>
          </p:nvSpPr>
          <p:spPr bwMode="auto">
            <a:xfrm>
              <a:off x="1536" y="235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51207" name="Text Box 7"/>
            <p:cNvSpPr txBox="1">
              <a:spLocks noChangeArrowheads="1"/>
            </p:cNvSpPr>
            <p:nvPr/>
          </p:nvSpPr>
          <p:spPr bwMode="auto">
            <a:xfrm>
              <a:off x="1536" y="273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</p:grp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457200" y="31242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2133600" y="2667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51225" name="Group 25"/>
          <p:cNvGrpSpPr>
            <a:grpSpLocks/>
          </p:cNvGrpSpPr>
          <p:nvPr/>
        </p:nvGrpSpPr>
        <p:grpSpPr bwMode="auto">
          <a:xfrm>
            <a:off x="2895600" y="2590800"/>
            <a:ext cx="406400" cy="1798638"/>
            <a:chOff x="1536" y="1968"/>
            <a:chExt cx="256" cy="1133"/>
          </a:xfrm>
        </p:grpSpPr>
        <p:sp>
          <p:nvSpPr>
            <p:cNvPr id="51226" name="Text Box 26"/>
            <p:cNvSpPr txBox="1">
              <a:spLocks noChangeArrowheads="1"/>
            </p:cNvSpPr>
            <p:nvPr/>
          </p:nvSpPr>
          <p:spPr bwMode="auto">
            <a:xfrm>
              <a:off x="1536" y="1968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51227" name="Text Box 27"/>
            <p:cNvSpPr txBox="1">
              <a:spLocks noChangeArrowheads="1"/>
            </p:cNvSpPr>
            <p:nvPr/>
          </p:nvSpPr>
          <p:spPr bwMode="auto">
            <a:xfrm>
              <a:off x="1536" y="235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51228" name="Text Box 28"/>
            <p:cNvSpPr txBox="1">
              <a:spLocks noChangeArrowheads="1"/>
            </p:cNvSpPr>
            <p:nvPr/>
          </p:nvSpPr>
          <p:spPr bwMode="auto">
            <a:xfrm>
              <a:off x="1536" y="273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</p:grpSp>
      <p:grpSp>
        <p:nvGrpSpPr>
          <p:cNvPr id="51232" name="Group 32"/>
          <p:cNvGrpSpPr>
            <a:grpSpLocks/>
          </p:cNvGrpSpPr>
          <p:nvPr/>
        </p:nvGrpSpPr>
        <p:grpSpPr bwMode="auto">
          <a:xfrm>
            <a:off x="2819400" y="3276600"/>
            <a:ext cx="2446338" cy="2881313"/>
            <a:chOff x="1776" y="2064"/>
            <a:chExt cx="1541" cy="1815"/>
          </a:xfrm>
        </p:grpSpPr>
        <p:sp>
          <p:nvSpPr>
            <p:cNvPr id="51229" name="Oval 29"/>
            <p:cNvSpPr>
              <a:spLocks noChangeArrowheads="1"/>
            </p:cNvSpPr>
            <p:nvPr/>
          </p:nvSpPr>
          <p:spPr bwMode="auto">
            <a:xfrm>
              <a:off x="1776" y="2064"/>
              <a:ext cx="384" cy="336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1230" name="Text Box 30"/>
            <p:cNvSpPr txBox="1">
              <a:spLocks noChangeArrowheads="1"/>
            </p:cNvSpPr>
            <p:nvPr/>
          </p:nvSpPr>
          <p:spPr bwMode="auto">
            <a:xfrm>
              <a:off x="1910" y="2901"/>
              <a:ext cx="1407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Notice how p</a:t>
              </a:r>
            </a:p>
            <a:p>
              <a:r>
                <a:rPr lang="en-US"/>
                <a:t>is inferred only</a:t>
              </a:r>
            </a:p>
            <a:p>
              <a:r>
                <a:rPr lang="en-US"/>
                <a:t>after we infer</a:t>
              </a:r>
            </a:p>
            <a:p>
              <a:r>
                <a:rPr lang="en-US"/>
                <a:t>q on this round</a:t>
              </a:r>
            </a:p>
          </p:txBody>
        </p:sp>
        <p:sp>
          <p:nvSpPr>
            <p:cNvPr id="51231" name="Line 31"/>
            <p:cNvSpPr>
              <a:spLocks noChangeShapeType="1"/>
            </p:cNvSpPr>
            <p:nvPr/>
          </p:nvSpPr>
          <p:spPr bwMode="auto">
            <a:xfrm flipH="1" flipV="1">
              <a:off x="2064" y="2352"/>
              <a:ext cx="52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51233" name="Group 33"/>
          <p:cNvGrpSpPr>
            <a:grpSpLocks/>
          </p:cNvGrpSpPr>
          <p:nvPr/>
        </p:nvGrpSpPr>
        <p:grpSpPr bwMode="auto">
          <a:xfrm>
            <a:off x="3581400" y="2590800"/>
            <a:ext cx="406400" cy="1798638"/>
            <a:chOff x="1536" y="1968"/>
            <a:chExt cx="256" cy="1133"/>
          </a:xfrm>
        </p:grpSpPr>
        <p:sp>
          <p:nvSpPr>
            <p:cNvPr id="51234" name="Text Box 34"/>
            <p:cNvSpPr txBox="1">
              <a:spLocks noChangeArrowheads="1"/>
            </p:cNvSpPr>
            <p:nvPr/>
          </p:nvSpPr>
          <p:spPr bwMode="auto">
            <a:xfrm>
              <a:off x="1536" y="1968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2</a:t>
              </a:r>
            </a:p>
          </p:txBody>
        </p:sp>
        <p:sp>
          <p:nvSpPr>
            <p:cNvPr id="51235" name="Text Box 35"/>
            <p:cNvSpPr txBox="1">
              <a:spLocks noChangeArrowheads="1"/>
            </p:cNvSpPr>
            <p:nvPr/>
          </p:nvSpPr>
          <p:spPr bwMode="auto">
            <a:xfrm>
              <a:off x="1536" y="2352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51236" name="Text Box 36"/>
            <p:cNvSpPr txBox="1">
              <a:spLocks noChangeArrowheads="1"/>
            </p:cNvSpPr>
            <p:nvPr/>
          </p:nvSpPr>
          <p:spPr bwMode="auto">
            <a:xfrm>
              <a:off x="1536" y="2736"/>
              <a:ext cx="2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</p:grpSp>
      <p:grpSp>
        <p:nvGrpSpPr>
          <p:cNvPr id="51240" name="Group 40"/>
          <p:cNvGrpSpPr>
            <a:grpSpLocks/>
          </p:cNvGrpSpPr>
          <p:nvPr/>
        </p:nvGrpSpPr>
        <p:grpSpPr bwMode="auto">
          <a:xfrm>
            <a:off x="3505200" y="3276600"/>
            <a:ext cx="5375275" cy="2255838"/>
            <a:chOff x="2208" y="2064"/>
            <a:chExt cx="3386" cy="1421"/>
          </a:xfrm>
        </p:grpSpPr>
        <p:sp>
          <p:nvSpPr>
            <p:cNvPr id="51237" name="Oval 37"/>
            <p:cNvSpPr>
              <a:spLocks noChangeArrowheads="1"/>
            </p:cNvSpPr>
            <p:nvPr/>
          </p:nvSpPr>
          <p:spPr bwMode="auto">
            <a:xfrm>
              <a:off x="2208" y="2064"/>
              <a:ext cx="384" cy="336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1238" name="Text Box 38"/>
            <p:cNvSpPr txBox="1">
              <a:spLocks noChangeArrowheads="1"/>
            </p:cNvSpPr>
            <p:nvPr/>
          </p:nvSpPr>
          <p:spPr bwMode="auto">
            <a:xfrm>
              <a:off x="3830" y="2277"/>
              <a:ext cx="1764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Notice that we may</a:t>
              </a:r>
            </a:p>
            <a:p>
              <a:r>
                <a:rPr lang="en-US"/>
                <a:t>not use positive</a:t>
              </a:r>
            </a:p>
            <a:p>
              <a:r>
                <a:rPr lang="en-US"/>
                <a:t>IDB fact q from</a:t>
              </a:r>
            </a:p>
            <a:p>
              <a:r>
                <a:rPr lang="en-US"/>
                <a:t>previous round to</a:t>
              </a:r>
            </a:p>
            <a:p>
              <a:r>
                <a:rPr lang="en-US"/>
                <a:t>infer p.</a:t>
              </a:r>
            </a:p>
          </p:txBody>
        </p:sp>
        <p:sp>
          <p:nvSpPr>
            <p:cNvPr id="51239" name="Line 39"/>
            <p:cNvSpPr>
              <a:spLocks noChangeShapeType="1"/>
            </p:cNvSpPr>
            <p:nvPr/>
          </p:nvSpPr>
          <p:spPr bwMode="auto">
            <a:xfrm flipH="1" flipV="1">
              <a:off x="2592" y="2304"/>
              <a:ext cx="120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8C5F-9427-4E23-A8C6-B653EF830D43}" type="slidenum">
              <a:rPr lang="en-US"/>
              <a:pPr/>
              <a:t>43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Containment of Semantics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Say method </a:t>
            </a:r>
            <a:r>
              <a:rPr lang="en-US" i="1"/>
              <a:t>A</a:t>
            </a:r>
            <a:r>
              <a:rPr lang="en-US"/>
              <a:t> &lt; method </a:t>
            </a:r>
            <a:r>
              <a:rPr lang="en-US" i="1"/>
              <a:t>B</a:t>
            </a:r>
            <a:r>
              <a:rPr lang="en-US"/>
              <a:t>  if: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/>
              <a:t>Whenever a program has a model according to method </a:t>
            </a:r>
            <a:r>
              <a:rPr lang="en-US" i="1"/>
              <a:t>A</a:t>
            </a:r>
            <a:r>
              <a:rPr lang="en-US"/>
              <a:t>, it has the same model under method </a:t>
            </a:r>
            <a:r>
              <a:rPr lang="en-US" i="1"/>
              <a:t>B</a:t>
            </a:r>
            <a:r>
              <a:rPr lang="en-US"/>
              <a:t>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/>
              <a:t>There is at least one program that has a model under </a:t>
            </a:r>
            <a:r>
              <a:rPr lang="en-US" i="1"/>
              <a:t>B</a:t>
            </a:r>
            <a:r>
              <a:rPr lang="en-US"/>
              <a:t>  but not under </a:t>
            </a:r>
            <a:r>
              <a:rPr lang="en-US" i="1"/>
              <a:t>A</a:t>
            </a:r>
            <a:r>
              <a:rPr lang="en-US"/>
              <a:t>.</a:t>
            </a:r>
          </a:p>
          <a:p>
            <a:pPr marL="609600" indent="-609600"/>
            <a:r>
              <a:rPr lang="en-US"/>
              <a:t>Draw </a:t>
            </a:r>
            <a:r>
              <a:rPr lang="en-US" i="1"/>
              <a:t>B</a:t>
            </a:r>
            <a:r>
              <a:rPr lang="en-US"/>
              <a:t>  above </a:t>
            </a:r>
            <a:r>
              <a:rPr lang="en-US" i="1"/>
              <a:t>A</a:t>
            </a:r>
            <a:r>
              <a:rPr lang="en-US"/>
              <a:t>  in diagrams.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bldLvl="2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5C89-7B2D-4F17-A6B9-F892075D122E}" type="slidenum">
              <a:rPr lang="en-US"/>
              <a:pPr/>
              <a:t>44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of Semantics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352800" y="541020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Least Fixedpoint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733800" y="4495800"/>
            <a:ext cx="139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Stratified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352800" y="3505200"/>
            <a:ext cx="236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Locally stratified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209800" y="22860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Stable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5105400" y="2286000"/>
            <a:ext cx="196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Well-founded</a:t>
            </a: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44196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44196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2819400" y="27432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4648200" y="27432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87FA-28A8-484F-B186-FD6274940901}" type="slidenum">
              <a:rPr lang="en-US"/>
              <a:pPr/>
              <a:t>45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LFP &lt; Stratified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/>
              <a:t>LFP only applies to Datalog without negation.</a:t>
            </a:r>
          </a:p>
          <a:p>
            <a:r>
              <a:rPr lang="en-US"/>
              <a:t>What does Stratified do when there is no negation?</a:t>
            </a:r>
          </a:p>
          <a:p>
            <a:r>
              <a:rPr lang="en-US"/>
              <a:t>Everything is in stratum 0, and the whole IDB is computed by the LFP algorithm.</a:t>
            </a:r>
          </a:p>
          <a:p>
            <a:r>
              <a:rPr lang="en-US"/>
              <a:t>So Stratified model = LFP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D08-6FC6-42D2-910F-D2AFC60107ED}" type="slidenum">
              <a:rPr lang="en-US"/>
              <a:pPr/>
              <a:t>46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Stratified &lt; Locally Stratified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Consider a Datalog program </a:t>
            </a:r>
            <a:r>
              <a:rPr lang="en-US" i="1"/>
              <a:t>P</a:t>
            </a:r>
            <a:r>
              <a:rPr lang="en-US"/>
              <a:t>  with a stratified model, </a:t>
            </a:r>
            <a:r>
              <a:rPr lang="en-US" i="1"/>
              <a:t>S</a:t>
            </a:r>
            <a:r>
              <a:rPr lang="en-US"/>
              <a:t>.  Need to show: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i="1"/>
              <a:t>P</a:t>
            </a:r>
            <a:r>
              <a:rPr lang="en-US"/>
              <a:t>  is locally stratified.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/>
              <a:t>Fact q(…) in </a:t>
            </a:r>
            <a:r>
              <a:rPr lang="en-US" i="1"/>
              <a:t>S</a:t>
            </a:r>
            <a:r>
              <a:rPr lang="en-US"/>
              <a:t>  is in the locally stratified model </a:t>
            </a:r>
            <a:r>
              <a:rPr lang="en-US" i="1"/>
              <a:t>L</a:t>
            </a:r>
            <a:r>
              <a:rPr lang="en-US"/>
              <a:t>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/>
              <a:t>Fact q(…) in </a:t>
            </a:r>
            <a:r>
              <a:rPr lang="en-US" i="1"/>
              <a:t>L</a:t>
            </a:r>
            <a:r>
              <a:rPr lang="en-US"/>
              <a:t>  is also in </a:t>
            </a:r>
            <a:r>
              <a:rPr lang="en-US" i="1"/>
              <a:t>S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2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061C-73D8-4E64-9067-2A34FD4AA4B8}" type="slidenum">
              <a:rPr lang="en-US"/>
              <a:pPr/>
              <a:t>47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P</a:t>
            </a:r>
            <a:r>
              <a:rPr lang="en-US"/>
              <a:t>  Is Locally Stratified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 idea: path with </a:t>
            </a:r>
            <a:r>
              <a:rPr lang="en-US" i="1"/>
              <a:t>n</a:t>
            </a:r>
            <a:r>
              <a:rPr lang="en-US"/>
              <a:t>  ---’s starting at q(…) in dependency graph of ground atoms implies a path with </a:t>
            </a:r>
            <a:r>
              <a:rPr lang="en-US" i="1"/>
              <a:t>n </a:t>
            </a:r>
            <a:r>
              <a:rPr lang="en-US"/>
              <a:t> ---’s starting at </a:t>
            </a:r>
            <a:r>
              <a:rPr lang="en-US" i="1"/>
              <a:t>q</a:t>
            </a:r>
            <a:r>
              <a:rPr lang="en-US"/>
              <a:t>  in the dependency graph of predicates.</a:t>
            </a:r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1676400" y="4648200"/>
            <a:ext cx="990600" cy="5334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q(1,2)</a:t>
            </a:r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3276600" y="4648200"/>
            <a:ext cx="990600" cy="5334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p(3,4)</a:t>
            </a:r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4953000" y="4648200"/>
            <a:ext cx="990600" cy="5334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s(5,6)</a:t>
            </a:r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6705600" y="4648200"/>
            <a:ext cx="990600" cy="5334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t(7,8)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2667000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4267200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5943600" y="4876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4327525" y="4376738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---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3717925" y="5238750"/>
            <a:ext cx="1268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implies</a:t>
            </a:r>
          </a:p>
        </p:txBody>
      </p:sp>
      <p:sp>
        <p:nvSpPr>
          <p:cNvPr id="57358" name="Oval 14"/>
          <p:cNvSpPr>
            <a:spLocks noChangeArrowheads="1"/>
          </p:cNvSpPr>
          <p:nvPr/>
        </p:nvSpPr>
        <p:spPr bwMode="auto">
          <a:xfrm>
            <a:off x="2057400" y="6019800"/>
            <a:ext cx="3810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7360" name="Oval 16"/>
          <p:cNvSpPr>
            <a:spLocks noChangeArrowheads="1"/>
          </p:cNvSpPr>
          <p:nvPr/>
        </p:nvSpPr>
        <p:spPr bwMode="auto">
          <a:xfrm>
            <a:off x="3581400" y="6019800"/>
            <a:ext cx="3810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57361" name="Oval 17"/>
          <p:cNvSpPr>
            <a:spLocks noChangeArrowheads="1"/>
          </p:cNvSpPr>
          <p:nvPr/>
        </p:nvSpPr>
        <p:spPr bwMode="auto">
          <a:xfrm>
            <a:off x="5334000" y="6019800"/>
            <a:ext cx="3810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57362" name="Oval 18"/>
          <p:cNvSpPr>
            <a:spLocks noChangeArrowheads="1"/>
          </p:cNvSpPr>
          <p:nvPr/>
        </p:nvSpPr>
        <p:spPr bwMode="auto">
          <a:xfrm>
            <a:off x="7086600" y="6019800"/>
            <a:ext cx="3810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>
            <a:off x="2438400" y="6172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>
            <a:off x="3962400" y="617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5715000" y="617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4479925" y="43005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4419600" y="571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4251325" y="5672138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---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A136-4B2D-4861-9858-AF4DF0820C49}" type="slidenum">
              <a:rPr lang="en-US"/>
              <a:pPr/>
              <a:t>48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P</a:t>
            </a:r>
            <a:r>
              <a:rPr lang="en-US"/>
              <a:t>  Is Locally Stratified --- 2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Thus, stratum of ground atom q(…) is no greater than the stratum of predicate </a:t>
            </a:r>
            <a:r>
              <a:rPr lang="en-US" i="1"/>
              <a:t>q</a:t>
            </a:r>
            <a:r>
              <a:rPr lang="en-US"/>
              <a:t>.</a:t>
            </a:r>
          </a:p>
          <a:p>
            <a:r>
              <a:rPr lang="en-US"/>
              <a:t>If the strata of all predicates in </a:t>
            </a:r>
            <a:r>
              <a:rPr lang="en-US" i="1"/>
              <a:t>P</a:t>
            </a:r>
            <a:r>
              <a:rPr lang="en-US"/>
              <a:t>  are finite, then the strata of all ground atoms are finite.</a:t>
            </a:r>
          </a:p>
          <a:p>
            <a:pPr lvl="1"/>
            <a:r>
              <a:rPr lang="en-US"/>
              <a:t>I.e., if </a:t>
            </a:r>
            <a:r>
              <a:rPr lang="en-US" i="1"/>
              <a:t>P</a:t>
            </a:r>
            <a:r>
              <a:rPr lang="en-US"/>
              <a:t>  is stratified, it is locally stratified for any EDB.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1B43-505C-4381-B7E1-0AEBDEA86548}" type="slidenum">
              <a:rPr lang="en-US"/>
              <a:pPr/>
              <a:t>49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q(…) in </a:t>
            </a:r>
            <a:r>
              <a:rPr lang="en-US" i="1"/>
              <a:t>S</a:t>
            </a:r>
            <a:r>
              <a:rPr lang="en-US"/>
              <a:t> iff q(…) in </a:t>
            </a:r>
            <a:r>
              <a:rPr lang="en-US" i="1"/>
              <a:t>L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/>
              <a:t>Proof = induction on stratum of </a:t>
            </a:r>
            <a:r>
              <a:rPr lang="en-US" i="1"/>
              <a:t>q</a:t>
            </a:r>
            <a:r>
              <a:rPr lang="en-US"/>
              <a:t>.</a:t>
            </a:r>
          </a:p>
          <a:p>
            <a:r>
              <a:rPr lang="en-US"/>
              <a:t>Basis: stratum 0.</a:t>
            </a:r>
          </a:p>
          <a:p>
            <a:r>
              <a:rPr lang="en-US"/>
              <a:t>Then q(…) is inferred for </a:t>
            </a:r>
            <a:r>
              <a:rPr lang="en-US" i="1"/>
              <a:t>S</a:t>
            </a:r>
            <a:r>
              <a:rPr lang="en-US"/>
              <a:t>  using naïve evaluation, with no negated IDB subgoals ever used.</a:t>
            </a:r>
          </a:p>
          <a:p>
            <a:r>
              <a:rPr lang="en-US"/>
              <a:t>The same sequence of inferences, using instantiated rules, lets us infer q(…) as we compute </a:t>
            </a:r>
            <a:r>
              <a:rPr lang="en-US" i="1"/>
              <a:t>L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4D29-2502-4A1A-9733-5018C3CD9090}" type="slidenum">
              <a:rPr lang="en-US"/>
              <a:pPr/>
              <a:t>5</a:t>
            </a:fld>
            <a:endParaRPr lang="en-US"/>
          </a:p>
        </p:txBody>
      </p:sp>
      <p:sp>
        <p:nvSpPr>
          <p:cNvPr id="655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Should We Care?</a:t>
            </a:r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en-US"/>
              <a:t>Solidify our understanding of when declarative assertions, like logical rules, lead to a meaningful description of something.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/>
              <a:t>SQL recursion really deals with ambiguities of the same kind, especially regarding aggregations, as well as negation.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4DBE-A3B6-4C81-A619-83A65F540D5B}" type="slidenum">
              <a:rPr lang="en-US"/>
              <a:pPr/>
              <a:t>50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S</a:t>
            </a:r>
            <a:r>
              <a:rPr lang="en-US"/>
              <a:t>  = </a:t>
            </a:r>
            <a:r>
              <a:rPr lang="en-US" i="1"/>
              <a:t>L</a:t>
            </a:r>
            <a:r>
              <a:rPr lang="en-US"/>
              <a:t>, Continued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Conversely, if q(…) is in </a:t>
            </a:r>
            <a:r>
              <a:rPr lang="en-US" i="1"/>
              <a:t>L</a:t>
            </a:r>
            <a:r>
              <a:rPr lang="en-US"/>
              <a:t>, then it is inferred using no negated IDB subgoals.</a:t>
            </a:r>
          </a:p>
          <a:p>
            <a:r>
              <a:rPr lang="en-US"/>
              <a:t>Thus, the same sequence of inferences will be carried out using naïve evaluation for </a:t>
            </a:r>
            <a:r>
              <a:rPr lang="en-US" i="1"/>
              <a:t>S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420E-5430-43BF-AB6D-0671CC0F1F6F}" type="slidenum">
              <a:rPr lang="en-US"/>
              <a:pPr/>
              <a:t>51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Step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Suppose </a:t>
            </a:r>
            <a:r>
              <a:rPr lang="en-US" i="1"/>
              <a:t>q</a:t>
            </a:r>
            <a:r>
              <a:rPr lang="en-US"/>
              <a:t>  is at stratum </a:t>
            </a:r>
            <a:r>
              <a:rPr lang="en-US" i="1"/>
              <a:t>i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</a:pPr>
            <a:r>
              <a:rPr lang="en-US"/>
              <a:t>Suppose q(…) is inferred for </a:t>
            </a:r>
            <a:r>
              <a:rPr lang="en-US" i="1"/>
              <a:t>S</a:t>
            </a:r>
            <a:r>
              <a:rPr lang="en-US"/>
              <a:t>  at stratum </a:t>
            </a:r>
            <a:r>
              <a:rPr lang="en-US" i="1"/>
              <a:t>i</a:t>
            </a:r>
            <a:r>
              <a:rPr lang="en-US"/>
              <a:t>, using naïve evaluation with all IDB at stratum &lt;</a:t>
            </a:r>
            <a:r>
              <a:rPr lang="en-US" i="1"/>
              <a:t>i</a:t>
            </a:r>
            <a:r>
              <a:rPr lang="en-US"/>
              <a:t>  treated as EDB.</a:t>
            </a:r>
          </a:p>
          <a:p>
            <a:pPr>
              <a:lnSpc>
                <a:spcPct val="90000"/>
              </a:lnSpc>
            </a:pPr>
            <a:r>
              <a:rPr lang="en-US"/>
              <a:t>By inductive hypothesis, </a:t>
            </a:r>
            <a:r>
              <a:rPr lang="en-US" i="1"/>
              <a:t>L</a:t>
            </a:r>
            <a:r>
              <a:rPr lang="en-US"/>
              <a:t>  and </a:t>
            </a:r>
            <a:r>
              <a:rPr lang="en-US" i="1"/>
              <a:t>S</a:t>
            </a:r>
            <a:r>
              <a:rPr lang="en-US"/>
              <a:t>  agree below stratum </a:t>
            </a:r>
            <a:r>
              <a:rPr lang="en-US" i="1"/>
              <a:t>i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</a:pPr>
            <a:r>
              <a:rPr lang="en-US"/>
              <a:t>Thus, same sequence of inferences, starting with what is known about </a:t>
            </a:r>
            <a:r>
              <a:rPr lang="en-US" i="1"/>
              <a:t>L</a:t>
            </a:r>
            <a:r>
              <a:rPr lang="en-US"/>
              <a:t>, infers q(…) for </a:t>
            </a:r>
            <a:r>
              <a:rPr lang="en-US" i="1"/>
              <a:t>L</a:t>
            </a:r>
            <a:r>
              <a:rPr lang="en-US"/>
              <a:t>;</a:t>
            </a:r>
            <a:r>
              <a:rPr lang="en-US" i="1"/>
              <a:t> </a:t>
            </a:r>
            <a:r>
              <a:rPr lang="en-US"/>
              <a:t>i.e. </a:t>
            </a:r>
            <a:r>
              <a:rPr lang="en-US" i="1"/>
              <a:t>S</a:t>
            </a:r>
            <a:r>
              <a:rPr lang="en-US"/>
              <a:t>  </a:t>
            </a:r>
            <a:r>
              <a:rPr lang="en-US">
                <a:sym typeface="Symbol" pitchFamily="18" charset="2"/>
              </a:rPr>
              <a:t> </a:t>
            </a:r>
            <a:r>
              <a:rPr lang="en-US" i="1">
                <a:sym typeface="Symbol" pitchFamily="18" charset="2"/>
              </a:rPr>
              <a:t>L</a:t>
            </a:r>
            <a:r>
              <a:rPr lang="en-US">
                <a:sym typeface="Symbol" pitchFamily="18" charset="2"/>
              </a:rPr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D154-0F85-4FB7-8861-FE5FC33DE970}" type="slidenum">
              <a:rPr lang="en-US"/>
              <a:pPr/>
              <a:t>52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Step: </a:t>
            </a:r>
            <a:r>
              <a:rPr lang="en-US" i="1"/>
              <a:t>L</a:t>
            </a:r>
            <a:r>
              <a:rPr lang="en-US"/>
              <a:t>  </a:t>
            </a:r>
            <a:r>
              <a:rPr lang="en-US">
                <a:sym typeface="Symbol" pitchFamily="18" charset="2"/>
              </a:rPr>
              <a:t> </a:t>
            </a:r>
            <a:r>
              <a:rPr lang="en-US" i="1">
                <a:sym typeface="Symbol" pitchFamily="18" charset="2"/>
              </a:rPr>
              <a:t>S</a:t>
            </a:r>
            <a:endParaRPr lang="en-US" i="1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/>
              <a:t>Suppose q(…) is inferred for </a:t>
            </a:r>
            <a:r>
              <a:rPr lang="en-US" i="1"/>
              <a:t>L</a:t>
            </a:r>
            <a:r>
              <a:rPr lang="en-US"/>
              <a:t>, and </a:t>
            </a:r>
            <a:r>
              <a:rPr lang="en-US" i="1"/>
              <a:t>q</a:t>
            </a:r>
            <a:r>
              <a:rPr lang="en-US"/>
              <a:t>  is at stratum </a:t>
            </a:r>
            <a:r>
              <a:rPr lang="en-US" i="1"/>
              <a:t>i</a:t>
            </a:r>
            <a:r>
              <a:rPr lang="en-US"/>
              <a:t>.</a:t>
            </a:r>
          </a:p>
          <a:p>
            <a:r>
              <a:rPr lang="en-US"/>
              <a:t>Then the inference uses an instantiated rule, with any negated IDB subgoals having predicates at strata &lt;</a:t>
            </a:r>
            <a:r>
              <a:rPr lang="en-US" i="1"/>
              <a:t>i</a:t>
            </a:r>
            <a:r>
              <a:rPr lang="en-US"/>
              <a:t>.</a:t>
            </a:r>
          </a:p>
          <a:p>
            <a:r>
              <a:rPr lang="en-US"/>
              <a:t>By the inductive hypothesis, </a:t>
            </a:r>
            <a:r>
              <a:rPr lang="en-US" i="1"/>
              <a:t>L</a:t>
            </a:r>
            <a:r>
              <a:rPr lang="en-US"/>
              <a:t>  and </a:t>
            </a:r>
            <a:r>
              <a:rPr lang="en-US" i="1"/>
              <a:t>S</a:t>
            </a:r>
            <a:r>
              <a:rPr lang="en-US"/>
              <a:t> agree on all those instantiated subgoals.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578C7-7305-4454-97C7-77D788206AA7}" type="slidenum">
              <a:rPr lang="en-US"/>
              <a:pPr/>
              <a:t>53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Step --- Concluded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Thus, naïve evaluation at stratum </a:t>
            </a:r>
            <a:r>
              <a:rPr lang="en-US" i="1"/>
              <a:t>i</a:t>
            </a:r>
            <a:r>
              <a:rPr lang="en-US"/>
              <a:t>  puts q(…) in </a:t>
            </a:r>
            <a:r>
              <a:rPr lang="en-US" i="1"/>
              <a:t>S</a:t>
            </a:r>
            <a:r>
              <a:rPr lang="en-US"/>
              <a:t>.</a:t>
            </a:r>
          </a:p>
          <a:p>
            <a:pPr lvl="1"/>
            <a:r>
              <a:rPr lang="en-US"/>
              <a:t>Requires another induction about predicates at stratum </a:t>
            </a:r>
            <a:r>
              <a:rPr lang="en-US" i="1"/>
              <a:t>i</a:t>
            </a:r>
            <a:r>
              <a:rPr lang="en-US"/>
              <a:t>.</a:t>
            </a:r>
          </a:p>
          <a:p>
            <a:r>
              <a:rPr lang="en-US"/>
              <a:t>That is, </a:t>
            </a:r>
            <a:r>
              <a:rPr lang="en-US" i="1"/>
              <a:t>L</a:t>
            </a:r>
            <a:r>
              <a:rPr lang="en-US"/>
              <a:t>  </a:t>
            </a:r>
            <a:r>
              <a:rPr lang="en-US">
                <a:sym typeface="Symbol" pitchFamily="18" charset="2"/>
              </a:rPr>
              <a:t> </a:t>
            </a:r>
            <a:r>
              <a:rPr lang="en-US" i="1">
                <a:sym typeface="Symbol" pitchFamily="18" charset="2"/>
              </a:rPr>
              <a:t>S</a:t>
            </a:r>
            <a:r>
              <a:rPr lang="en-US">
                <a:sym typeface="Symbol" pitchFamily="18" charset="2"/>
              </a:rPr>
              <a:t>.</a:t>
            </a:r>
          </a:p>
          <a:p>
            <a:r>
              <a:rPr lang="en-US">
                <a:sym typeface="Symbol" pitchFamily="18" charset="2"/>
              </a:rPr>
              <a:t>Therefore </a:t>
            </a:r>
            <a:r>
              <a:rPr lang="en-US" i="1">
                <a:sym typeface="Symbol" pitchFamily="18" charset="2"/>
              </a:rPr>
              <a:t>L</a:t>
            </a:r>
            <a:r>
              <a:rPr lang="en-US">
                <a:sym typeface="Symbol" pitchFamily="18" charset="2"/>
              </a:rPr>
              <a:t>  = </a:t>
            </a:r>
            <a:r>
              <a:rPr lang="en-US" i="1">
                <a:sym typeface="Symbol" pitchFamily="18" charset="2"/>
              </a:rPr>
              <a:t>S</a:t>
            </a:r>
            <a:r>
              <a:rPr lang="en-US">
                <a:sym typeface="Symbol" pitchFamily="18" charset="2"/>
              </a:rPr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6AD4-9F4F-4732-BBBE-5DA381A80501}" type="slidenum">
              <a:rPr lang="en-US"/>
              <a:pPr/>
              <a:t>54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Proofs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We’re not going to prove that the locally stratified model, if it exists, is both the unique stable model and the well-founded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597B-E1D9-4C84-8BAE-24E396E8A475}" type="slidenum">
              <a:rPr lang="en-US"/>
              <a:pPr/>
              <a:t>55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of Stable and Well-Founded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/>
              <a:t>If there is a 2-valued (no UNKNOWN’s) well-founded model, then that is also the stable model.</a:t>
            </a:r>
          </a:p>
          <a:p>
            <a:r>
              <a:rPr lang="en-US"/>
              <a:t>Yet, computing the well-founded model by alternating fixedpoint is polynomial in the size of the database.</a:t>
            </a:r>
          </a:p>
          <a:p>
            <a:r>
              <a:rPr lang="en-US"/>
              <a:t>But it is NP-hard to tell whether a program has a unique stable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D752-CF5F-452D-B117-E3047AAB899F}" type="slidenum">
              <a:rPr lang="en-US"/>
              <a:pPr/>
              <a:t>6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Ground Atoms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these approaches start by </a:t>
            </a:r>
            <a:r>
              <a:rPr lang="en-US" i="1"/>
              <a:t>instantiating</a:t>
            </a:r>
            <a:r>
              <a:rPr lang="en-US"/>
              <a:t>  the rules: replace variables by constants in all possible ways, and throw away instances of the rules with a known false EDB subgoal.</a:t>
            </a:r>
          </a:p>
          <a:p>
            <a:r>
              <a:rPr lang="en-US"/>
              <a:t>An atom with no variables is a </a:t>
            </a:r>
            <a:r>
              <a:rPr lang="en-US" i="1"/>
              <a:t>ground atom</a:t>
            </a:r>
            <a:r>
              <a:rPr lang="en-US"/>
              <a:t>.</a:t>
            </a:r>
          </a:p>
          <a:p>
            <a:pPr lvl="1"/>
            <a:r>
              <a:rPr lang="en-US"/>
              <a:t>Like propositions in propositional calculus.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A3EB-3291-44A0-B77A-5AB023E29D49}" type="slidenum">
              <a:rPr lang="en-US"/>
              <a:pPr/>
              <a:t>7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Ground Atoms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/>
              <a:t>Consider the Win program:</a:t>
            </a:r>
          </a:p>
          <a:p>
            <a:pPr>
              <a:buFont typeface="Monotype Sorts" pitchFamily="2" charset="2"/>
              <a:buNone/>
            </a:pPr>
            <a:r>
              <a:rPr lang="en-US">
                <a:latin typeface="Courier New" pitchFamily="49" charset="0"/>
              </a:rPr>
              <a:t>win(X) :- move(X,Y) &amp; NOT win(Y)</a:t>
            </a:r>
          </a:p>
          <a:p>
            <a:pPr>
              <a:buFont typeface="Monotype Sorts" pitchFamily="2" charset="2"/>
              <a:buNone/>
            </a:pPr>
            <a:r>
              <a:rPr lang="en-US"/>
              <a:t>with the following moves: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2057400" y="4419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5334000" y="4419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3733800" y="4419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438400" y="4648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4114800" y="4648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cxnSp>
        <p:nvCxnSpPr>
          <p:cNvPr id="13322" name="AutoShape 10"/>
          <p:cNvCxnSpPr>
            <a:cxnSpLocks noChangeShapeType="1"/>
            <a:stCxn id="13316" idx="0"/>
            <a:endCxn id="13318" idx="0"/>
          </p:cNvCxnSpPr>
          <p:nvPr/>
        </p:nvCxnSpPr>
        <p:spPr bwMode="auto">
          <a:xfrm rot="5400000" flipV="1">
            <a:off x="3885406" y="2782094"/>
            <a:ext cx="1588" cy="32766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203325" y="4943475"/>
            <a:ext cx="6026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</a:rPr>
              <a:t>win(1) :- move(1,2) &amp; NOT win(2)</a:t>
            </a:r>
          </a:p>
          <a:p>
            <a:r>
              <a:rPr lang="en-US">
                <a:latin typeface="Courier New" pitchFamily="49" charset="0"/>
              </a:rPr>
              <a:t>win(1) :- move(1,3) &amp; NOT win(3)</a:t>
            </a:r>
          </a:p>
          <a:p>
            <a:r>
              <a:rPr lang="en-US">
                <a:latin typeface="Courier New" pitchFamily="49" charset="0"/>
              </a:rPr>
              <a:t>win(2) :- move(2,3) &amp; NOT win(3)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243F-76A6-4AF2-AEC9-31F1F1CF002E}" type="slidenum">
              <a:rPr lang="en-US"/>
              <a:pPr/>
              <a:t>8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--- Continued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200400"/>
            <a:ext cx="8229600" cy="4114800"/>
          </a:xfrm>
        </p:spPr>
        <p:txBody>
          <a:bodyPr/>
          <a:lstStyle/>
          <a:p>
            <a:r>
              <a:rPr lang="en-US"/>
              <a:t>Other instantiations of the rule have a false </a:t>
            </a:r>
            <a:r>
              <a:rPr lang="en-US">
                <a:latin typeface="Courier New" pitchFamily="49" charset="0"/>
              </a:rPr>
              <a:t>move</a:t>
            </a:r>
            <a:r>
              <a:rPr lang="en-US"/>
              <a:t> subgoal and therefore cannot infer anything.</a:t>
            </a:r>
          </a:p>
          <a:p>
            <a:r>
              <a:rPr lang="en-US"/>
              <a:t>win(1), win(2), and win(3) are the only relevant IDB ground atoms for this game.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219200" y="1828800"/>
            <a:ext cx="6026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</a:rPr>
              <a:t>win(1) :- move(1,2) &amp; NOT win(2)</a:t>
            </a:r>
          </a:p>
          <a:p>
            <a:r>
              <a:rPr lang="en-US">
                <a:latin typeface="Courier New" pitchFamily="49" charset="0"/>
              </a:rPr>
              <a:t>win(1) :- move(1,3) &amp; NOT win(3)</a:t>
            </a:r>
          </a:p>
          <a:p>
            <a:r>
              <a:rPr lang="en-US">
                <a:latin typeface="Courier New" pitchFamily="49" charset="0"/>
              </a:rPr>
              <a:t>win(2) :- move(2,3) &amp; NOT win(3)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F8FE-FE67-4353-8A70-BB9A44434480}" type="slidenum">
              <a:rPr lang="en-US"/>
              <a:pPr/>
              <a:t>9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Locally Stratified Models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en-US"/>
              <a:t>Build </a:t>
            </a:r>
            <a:r>
              <a:rPr lang="en-US" i="1"/>
              <a:t>dependency graph</a:t>
            </a:r>
            <a:r>
              <a:rPr lang="en-US"/>
              <a:t>  with:</a:t>
            </a:r>
          </a:p>
          <a:p>
            <a:pPr marL="990600" lvl="1" indent="-533400">
              <a:buFont typeface="Monotype Sorts" pitchFamily="2" charset="2"/>
              <a:buChar char="u"/>
            </a:pPr>
            <a:r>
              <a:rPr lang="en-US"/>
              <a:t>Nodes = relevant IDB ground atoms.</a:t>
            </a:r>
          </a:p>
          <a:p>
            <a:pPr marL="990600" lvl="1" indent="-533400">
              <a:buFont typeface="Monotype Sorts" pitchFamily="2" charset="2"/>
              <a:buChar char="u"/>
            </a:pPr>
            <a:r>
              <a:rPr lang="en-US"/>
              <a:t>Arc </a:t>
            </a:r>
            <a:r>
              <a:rPr lang="en-US" i="1"/>
              <a:t>p</a:t>
            </a:r>
            <a:r>
              <a:rPr lang="en-US"/>
              <a:t> -&gt; </a:t>
            </a:r>
            <a:r>
              <a:rPr lang="en-US" i="1"/>
              <a:t>q</a:t>
            </a:r>
            <a:r>
              <a:rPr lang="en-US"/>
              <a:t>  iff </a:t>
            </a:r>
            <a:r>
              <a:rPr lang="en-US" i="1"/>
              <a:t>q</a:t>
            </a:r>
            <a:r>
              <a:rPr lang="en-US"/>
              <a:t>  appears in an instantiated body with head </a:t>
            </a:r>
            <a:r>
              <a:rPr lang="en-US" i="1"/>
              <a:t>p</a:t>
            </a:r>
            <a:r>
              <a:rPr lang="en-US"/>
              <a:t>.</a:t>
            </a:r>
          </a:p>
          <a:p>
            <a:pPr marL="990600" lvl="1" indent="-533400">
              <a:buFont typeface="Monotype Sorts" pitchFamily="2" charset="2"/>
              <a:buChar char="u"/>
            </a:pPr>
            <a:r>
              <a:rPr lang="en-US"/>
              <a:t>Label – on arc if </a:t>
            </a:r>
            <a:r>
              <a:rPr lang="en-US" i="1"/>
              <a:t>q</a:t>
            </a:r>
            <a:r>
              <a:rPr lang="en-US"/>
              <a:t>  is negated.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/>
              <a:t>Stratum of each node defined as before.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i="1"/>
              <a:t>Locally stratified</a:t>
            </a:r>
            <a:r>
              <a:rPr lang="en-US"/>
              <a:t>  = finite strata only.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2708</Words>
  <Application>Microsoft PowerPoint</Application>
  <PresentationFormat>Diavetítés a képernyőre (4:3 oldalarány)</PresentationFormat>
  <Paragraphs>517</Paragraphs>
  <Slides>55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55</vt:i4>
      </vt:variant>
    </vt:vector>
  </HeadingPairs>
  <TitlesOfParts>
    <vt:vector size="61" baseType="lpstr">
      <vt:lpstr>Times New Roman</vt:lpstr>
      <vt:lpstr>Tahoma</vt:lpstr>
      <vt:lpstr>Monotype Sorts</vt:lpstr>
      <vt:lpstr>Courier New</vt:lpstr>
      <vt:lpstr>Symbol</vt:lpstr>
      <vt:lpstr>Default Design</vt:lpstr>
      <vt:lpstr>Semantics of Datalog With Negation</vt:lpstr>
      <vt:lpstr>The Story So Far --- 1</vt:lpstr>
      <vt:lpstr>The Story So Far --- 2</vt:lpstr>
      <vt:lpstr>What About Unstratified Datalog?</vt:lpstr>
      <vt:lpstr>Why Should We Care?</vt:lpstr>
      <vt:lpstr>Ground Atoms</vt:lpstr>
      <vt:lpstr>Example: Ground Atoms</vt:lpstr>
      <vt:lpstr>Example --- Continued</vt:lpstr>
      <vt:lpstr>Locally Stratified Models</vt:lpstr>
      <vt:lpstr>Example</vt:lpstr>
      <vt:lpstr>Locally Stratified Model</vt:lpstr>
      <vt:lpstr>                             Example</vt:lpstr>
      <vt:lpstr>Stable Models --- Intuition</vt:lpstr>
      <vt:lpstr>Example</vt:lpstr>
      <vt:lpstr>Gelfond-Lifschitz Transform (Formal Notion of Stability)</vt:lpstr>
      <vt:lpstr>GL Transform --- Continued</vt:lpstr>
      <vt:lpstr>Example</vt:lpstr>
      <vt:lpstr>Example --- Continued</vt:lpstr>
      <vt:lpstr>Bottom Line on the GL Transform</vt:lpstr>
      <vt:lpstr>To Make the Point Clear…</vt:lpstr>
      <vt:lpstr>The Stable Model</vt:lpstr>
      <vt:lpstr>Propositional Datalog</vt:lpstr>
      <vt:lpstr>Example: p:- NOT q,  q :- NOT p</vt:lpstr>
      <vt:lpstr>p:- p &amp; NOT q,  q :- NOT p</vt:lpstr>
      <vt:lpstr>Example --- Continued</vt:lpstr>
      <vt:lpstr>3-Valued Models</vt:lpstr>
      <vt:lpstr>Well-Founded Models</vt:lpstr>
      <vt:lpstr>Unfounded Sets</vt:lpstr>
      <vt:lpstr>Example</vt:lpstr>
      <vt:lpstr>Constructing the Well-Founded Model</vt:lpstr>
      <vt:lpstr>Example</vt:lpstr>
      <vt:lpstr>Instantiated, Cleaned Rules</vt:lpstr>
      <vt:lpstr>Second Round</vt:lpstr>
      <vt:lpstr>Third Round</vt:lpstr>
      <vt:lpstr>Example --- Concluded</vt:lpstr>
      <vt:lpstr>Another Example</vt:lpstr>
      <vt:lpstr>Alternating Fixedpoint</vt:lpstr>
      <vt:lpstr>Alternating Fixedpoint --- 2</vt:lpstr>
      <vt:lpstr>Previous Win Example</vt:lpstr>
      <vt:lpstr>Computing the AFP</vt:lpstr>
      <vt:lpstr>Another Example</vt:lpstr>
      <vt:lpstr>Yet Another Example</vt:lpstr>
      <vt:lpstr>Containment of Semantics</vt:lpstr>
      <vt:lpstr>Comparison of Semantics</vt:lpstr>
      <vt:lpstr>LFP &lt; Stratified</vt:lpstr>
      <vt:lpstr>Stratified &lt; Locally Stratified</vt:lpstr>
      <vt:lpstr>P  Is Locally Stratified</vt:lpstr>
      <vt:lpstr>P  Is Locally Stratified --- 2</vt:lpstr>
      <vt:lpstr>q(…) in S iff q(…) in L</vt:lpstr>
      <vt:lpstr>S  = L, Continued</vt:lpstr>
      <vt:lpstr>Inductive Step</vt:lpstr>
      <vt:lpstr>Inductive Step: L   S</vt:lpstr>
      <vt:lpstr>Inductive Step --- Concluded</vt:lpstr>
      <vt:lpstr>More Proofs</vt:lpstr>
      <vt:lpstr>Comparison of Stable and Well-Founded</vt:lpstr>
    </vt:vector>
  </TitlesOfParts>
  <Company>Stanford University, CS Dept.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CS206 --- Electronic Commerce</dc:title>
  <dc:creator>Jeff Ullman</dc:creator>
  <cp:lastModifiedBy>Kiss Attila</cp:lastModifiedBy>
  <cp:revision>81</cp:revision>
  <dcterms:created xsi:type="dcterms:W3CDTF">2002-03-23T20:14:09Z</dcterms:created>
  <dcterms:modified xsi:type="dcterms:W3CDTF">2014-11-18T14:57:41Z</dcterms:modified>
</cp:coreProperties>
</file>