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87" r:id="rId9"/>
    <p:sldId id="263" r:id="rId10"/>
    <p:sldId id="288" r:id="rId11"/>
    <p:sldId id="264" r:id="rId12"/>
    <p:sldId id="269" r:id="rId13"/>
    <p:sldId id="268" r:id="rId14"/>
    <p:sldId id="267" r:id="rId15"/>
    <p:sldId id="266" r:id="rId16"/>
    <p:sldId id="265" r:id="rId17"/>
    <p:sldId id="274" r:id="rId18"/>
    <p:sldId id="273" r:id="rId19"/>
    <p:sldId id="272" r:id="rId20"/>
    <p:sldId id="271" r:id="rId21"/>
    <p:sldId id="270" r:id="rId22"/>
    <p:sldId id="280" r:id="rId23"/>
    <p:sldId id="279" r:id="rId24"/>
    <p:sldId id="278" r:id="rId25"/>
    <p:sldId id="286" r:id="rId26"/>
    <p:sldId id="285" r:id="rId27"/>
    <p:sldId id="284" r:id="rId28"/>
    <p:sldId id="289" r:id="rId29"/>
    <p:sldId id="283" r:id="rId30"/>
    <p:sldId id="290" r:id="rId31"/>
    <p:sldId id="291" r:id="rId32"/>
    <p:sldId id="28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182" autoAdjust="0"/>
    <p:restoredTop sz="94638" autoAdjust="0"/>
  </p:normalViewPr>
  <p:slideViewPr>
    <p:cSldViewPr>
      <p:cViewPr>
        <p:scale>
          <a:sx n="66" d="100"/>
          <a:sy n="66" d="100"/>
        </p:scale>
        <p:origin x="-199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633449-5BDB-4D98-A054-25514736759C}" type="datetimeFigureOut">
              <a:rPr lang="hu-HU"/>
              <a:pPr>
                <a:defRPr/>
              </a:pPr>
              <a:t>2014.09.30.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813C95-8586-4AE9-B9D5-A0E90B23CC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1AD90C-1014-42CC-9686-99537BF71C98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dirty="0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BF3382-EFD1-45B9-AF12-8DBBF642A362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Csoportba foglalás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zabadkézi sokszög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Szabadkézi sokszög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Szabadkézi sokszög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Egyenes összekötő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11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C10FD11-5947-4E8E-849C-94FFBB97A055}" type="datetime1">
              <a:rPr lang="en-US" smtClean="0"/>
              <a:pPr>
                <a:defRPr/>
              </a:pPr>
              <a:t>9/30/2014</a:t>
            </a:fld>
            <a:endParaRPr lang="en-US" sz="1600" dirty="0"/>
          </a:p>
        </p:txBody>
      </p:sp>
      <p:sp>
        <p:nvSpPr>
          <p:cNvPr id="12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 dirty="0"/>
          </a:p>
        </p:txBody>
      </p:sp>
      <p:sp>
        <p:nvSpPr>
          <p:cNvPr id="13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0A57671-580E-4171-967C-F74F20386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DA665F-C0E6-49A2-AD8C-B70CD41A5038}" type="datetime1">
              <a:rPr lang="en-US" smtClean="0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B85A030C-F213-4FB9-A56B-E9236AC8B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904141-3F28-439D-A67D-A36F3D6E1902}" type="datetime1">
              <a:rPr lang="en-US" smtClean="0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8D324D15-1074-460E-8BFD-395B36D2A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A2A7BC-C685-4FF3-AA0E-C2CDA81BF88A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A8A2B9F1-5DA6-4102-9AAB-918F15B1C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ávnyíl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ávnyíl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E84278-E30D-43DB-AB4E-F62D3844C35B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4220050A-0303-4836-B221-B759BC6EA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05032-F6A2-437F-B96F-94D1E3F2E53F}" type="datetime1">
              <a:rPr lang="en-US" smtClean="0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67F74DB2-403E-4146-B06A-5B704A039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38E2C2-0B3F-48B0-B213-D250ADA3CB87}" type="datetime1">
              <a:rPr lang="en-US" smtClean="0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0DDDE5CD-0DDA-4237-8700-E61440B80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2E0A1-867A-490C-AC03-E03BB4922895}" type="datetime1">
              <a:rPr lang="en-US" smtClean="0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3789C815-3AA7-44D5-9855-2329A7D45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FFD5C2-D404-4811-85C4-9320CEDDE5ED}" type="datetime1">
              <a:rPr lang="en-US" smtClean="0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897D152B-6709-4583-89F6-9750D46AB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D9E39B-ABA5-4F81-B4F9-6740B061BAE9}" type="datetime1">
              <a:rPr lang="en-US" smtClean="0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387FEAD3-A175-490A-B11E-3D99379B9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zabadkézi sokszög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Derékszögű háromszög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Egyenes összekötő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ávnyíl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C76112-E080-48DB-A01A-F84E6ECB0DFE}" type="datetime1">
              <a:rPr lang="en-US" smtClean="0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25BFDE-80A1-4E33-9FA0-1660E6F14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C65BB05-5869-4454-9900-04B12FBD672F}" type="datetime1">
              <a:rPr lang="en-US" smtClean="0"/>
              <a:pPr>
                <a:defRPr/>
              </a:pPr>
              <a:t>9/30/2014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4E4040-AEBA-4CD3-937C-2C7B5E13931B}" type="slidenum">
              <a:rPr lang="en-US"/>
              <a:pPr>
                <a:defRPr/>
              </a:pPr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Adatbázisrendszerek elméleti alapjai</a:t>
            </a:r>
            <a:br>
              <a:rPr lang="hu-HU" dirty="0" smtClean="0"/>
            </a:br>
            <a:r>
              <a:rPr lang="hu-HU" dirty="0" smtClean="0"/>
              <a:t>7. előadás</a:t>
            </a:r>
            <a:endParaRPr lang="hu-HU" dirty="0"/>
          </a:p>
        </p:txBody>
      </p:sp>
      <p:sp>
        <p:nvSpPr>
          <p:cNvPr id="13315" name="Alcím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401614"/>
          </a:xfrm>
        </p:spPr>
        <p:txBody>
          <a:bodyPr/>
          <a:lstStyle/>
          <a:p>
            <a:pPr marR="0"/>
            <a:r>
              <a:rPr lang="hu-HU" dirty="0" smtClean="0"/>
              <a:t>Osztott adatbázisok lekérdezése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</a:t>
            </a:r>
            <a:r>
              <a:rPr lang="hu-HU" sz="2800" baseline="-25000" dirty="0" smtClean="0"/>
              <a:t>fiók = 1⋀ fiók = 2  </a:t>
            </a:r>
            <a:r>
              <a:rPr lang="hu-HU" sz="2800" dirty="0" smtClean="0"/>
              <a:t>→ ellentmondás</a:t>
            </a:r>
          </a:p>
          <a:p>
            <a:pPr lvl="1">
              <a:buNone/>
            </a:pPr>
            <a:r>
              <a:rPr lang="hu-HU" sz="2400" dirty="0" smtClean="0"/>
              <a:t>→ U-ból 1 művelet: U-t eltávolítjuk</a:t>
            </a:r>
          </a:p>
          <a:p>
            <a:pPr lvl="1">
              <a:buNone/>
            </a:pPr>
            <a:r>
              <a:rPr lang="hu-HU" sz="2400" dirty="0" smtClean="0"/>
              <a:t>→</a:t>
            </a:r>
            <a:r>
              <a:rPr lang="el-GR" sz="2400" dirty="0" smtClean="0"/>
              <a:t> σ</a:t>
            </a:r>
            <a:r>
              <a:rPr lang="hu-HU" sz="2400" baseline="-25000" dirty="0" smtClean="0"/>
              <a:t>egyenleg &gt; 1000</a:t>
            </a:r>
            <a:r>
              <a:rPr lang="hu-HU" sz="2400" dirty="0" smtClean="0"/>
              <a:t>-t levisszük</a:t>
            </a:r>
          </a:p>
          <a:p>
            <a:pPr lvl="1">
              <a:buNone/>
            </a:pPr>
            <a:r>
              <a:rPr lang="hu-HU" sz="2400" dirty="0" smtClean="0"/>
              <a:t>→ őrfeltétellel triviálisan teljesül, elhagyjuk</a:t>
            </a:r>
          </a:p>
          <a:p>
            <a:r>
              <a:rPr lang="hu-HU" sz="2800" dirty="0" smtClean="0"/>
              <a:t>Marad: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				→ </a:t>
            </a:r>
            <a:r>
              <a:rPr lang="hu-HU" sz="2000" dirty="0" smtClean="0"/>
              <a:t>Egy csomópontban értékelhető</a:t>
            </a:r>
            <a:br>
              <a:rPr lang="hu-HU" sz="2000" dirty="0" smtClean="0"/>
            </a:br>
            <a:r>
              <a:rPr lang="hu-HU" sz="2000" dirty="0" smtClean="0"/>
              <a:t> </a:t>
            </a:r>
            <a:endParaRPr lang="hu-H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őrfeltétel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 descr="orfut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717032"/>
            <a:ext cx="3024336" cy="2225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Beszúrás (ha a töredékek között van logikai akkor rekurzívan)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sz="2400" dirty="0" smtClean="0"/>
              <a:t>R = R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 ⋈ … ⋈ </a:t>
            </a:r>
            <a:r>
              <a:rPr lang="hu-HU" sz="2400" dirty="0" err="1" smtClean="0"/>
              <a:t>Rn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err="1" smtClean="0"/>
              <a:t>insert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R: ∀i-re </a:t>
            </a:r>
            <a:r>
              <a:rPr lang="hu-HU" sz="2400" dirty="0" err="1" smtClean="0"/>
              <a:t>insert</a:t>
            </a:r>
            <a:r>
              <a:rPr lang="hu-HU" sz="2400" dirty="0" smtClean="0"/>
              <a:t> t[</a:t>
            </a:r>
            <a:r>
              <a:rPr lang="hu-HU" sz="2400" dirty="0" err="1" smtClean="0"/>
              <a:t>Ri</a:t>
            </a:r>
            <a:r>
              <a:rPr lang="hu-HU" sz="2400" dirty="0" smtClean="0"/>
              <a:t>]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Ri</a:t>
            </a:r>
            <a:endParaRPr lang="hu-HU" sz="2400" dirty="0" smtClean="0"/>
          </a:p>
          <a:p>
            <a:pPr marL="849313" lvl="1" indent="-457200">
              <a:buFont typeface="+mj-lt"/>
              <a:buAutoNum type="arabicPeriod"/>
            </a:pPr>
            <a:r>
              <a:rPr lang="hu-HU" sz="2400" dirty="0" smtClean="0"/>
              <a:t>R = R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 U … </a:t>
            </a:r>
            <a:r>
              <a:rPr lang="hu-HU" sz="2400" dirty="0" err="1" smtClean="0"/>
              <a:t>U</a:t>
            </a:r>
            <a:r>
              <a:rPr lang="hu-HU" sz="2400" dirty="0" smtClean="0"/>
              <a:t> </a:t>
            </a:r>
            <a:r>
              <a:rPr lang="hu-HU" sz="2400" dirty="0" err="1" smtClean="0"/>
              <a:t>R</a:t>
            </a:r>
            <a:r>
              <a:rPr lang="hu-HU" sz="2400" baseline="-25000" dirty="0" err="1" smtClean="0"/>
              <a:t>n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err="1" smtClean="0"/>
              <a:t>insert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R:</a:t>
            </a:r>
            <a:br>
              <a:rPr lang="hu-HU" sz="2400" dirty="0" smtClean="0"/>
            </a:br>
            <a:r>
              <a:rPr lang="hu-HU" sz="2400" dirty="0" smtClean="0"/>
              <a:t>Keressünk olyan </a:t>
            </a:r>
            <a:r>
              <a:rPr lang="hu-HU" sz="2400" dirty="0" err="1" smtClean="0"/>
              <a:t>R</a:t>
            </a:r>
            <a:r>
              <a:rPr lang="hu-HU" sz="2400" baseline="-25000" dirty="0" err="1" smtClean="0"/>
              <a:t>i</a:t>
            </a:r>
            <a:r>
              <a:rPr lang="hu-HU" sz="2400" dirty="0" err="1" smtClean="0"/>
              <a:t>-t</a:t>
            </a:r>
            <a:r>
              <a:rPr lang="hu-HU" sz="2400" dirty="0" smtClean="0"/>
              <a:t>, amelyek kielégítik az őrfeltételeket.</a:t>
            </a:r>
            <a:br>
              <a:rPr lang="hu-HU" sz="2400" dirty="0" smtClean="0"/>
            </a:br>
            <a:r>
              <a:rPr lang="hu-HU" sz="2400" dirty="0" smtClean="0"/>
              <a:t>ha nincs ilyen: nem lehet beszúrni</a:t>
            </a:r>
            <a:br>
              <a:rPr lang="hu-HU" sz="2400" dirty="0" smtClean="0"/>
            </a:br>
            <a:r>
              <a:rPr lang="hu-HU" sz="2400" dirty="0" smtClean="0"/>
              <a:t>ha több ilyen van: azt az i-t válasszuk ahol kiadtuk az </a:t>
            </a:r>
            <a:r>
              <a:rPr lang="hu-HU" sz="2400" dirty="0" err="1" smtClean="0"/>
              <a:t>insert</a:t>
            </a:r>
            <a:r>
              <a:rPr lang="hu-HU" sz="2400" dirty="0" smtClean="0"/>
              <a:t> utasítást (helyi műveletek előnye)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Logikai relációk módosítása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Törlés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sz="2000" dirty="0" smtClean="0"/>
              <a:t>R = R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U … </a:t>
            </a:r>
            <a:r>
              <a:rPr lang="hu-HU" sz="2000" dirty="0" err="1" smtClean="0"/>
              <a:t>U</a:t>
            </a:r>
            <a:r>
              <a:rPr lang="hu-HU" sz="2000" dirty="0" smtClean="0"/>
              <a:t> </a:t>
            </a:r>
            <a:r>
              <a:rPr lang="hu-HU" sz="2000" dirty="0" err="1" smtClean="0"/>
              <a:t>R</a:t>
            </a:r>
            <a:r>
              <a:rPr lang="hu-HU" sz="2000" baseline="-25000" dirty="0" err="1" smtClean="0"/>
              <a:t>n</a:t>
            </a:r>
            <a:r>
              <a:rPr lang="hu-HU" sz="2000" baseline="-25000" dirty="0" smtClean="0"/>
              <a:t>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err="1" smtClean="0"/>
              <a:t>delete</a:t>
            </a:r>
            <a:r>
              <a:rPr lang="hu-HU" sz="2000" dirty="0" smtClean="0"/>
              <a:t> t </a:t>
            </a:r>
            <a:r>
              <a:rPr lang="hu-HU" sz="2000" dirty="0" err="1" smtClean="0"/>
              <a:t>from</a:t>
            </a:r>
            <a:r>
              <a:rPr lang="hu-HU" sz="2000" dirty="0" smtClean="0"/>
              <a:t> R: ∀i-re </a:t>
            </a:r>
            <a:r>
              <a:rPr lang="hu-HU" sz="2000" dirty="0" err="1" smtClean="0"/>
              <a:t>delete</a:t>
            </a:r>
            <a:r>
              <a:rPr lang="hu-HU" sz="2000" dirty="0" smtClean="0"/>
              <a:t> t </a:t>
            </a:r>
            <a:r>
              <a:rPr lang="hu-HU" sz="2000" dirty="0" err="1" smtClean="0"/>
              <a:t>from</a:t>
            </a:r>
            <a:r>
              <a:rPr lang="hu-HU" sz="2000" dirty="0" smtClean="0"/>
              <a:t> </a:t>
            </a:r>
            <a:r>
              <a:rPr lang="hu-HU" sz="2000" dirty="0" err="1" smtClean="0"/>
              <a:t>Ri</a:t>
            </a:r>
            <a:endParaRPr lang="hu-HU" sz="2000" dirty="0" smtClean="0"/>
          </a:p>
          <a:p>
            <a:pPr marL="849313" lvl="1" indent="-457200">
              <a:buFont typeface="+mj-lt"/>
              <a:buAutoNum type="arabicPeriod"/>
            </a:pPr>
            <a:r>
              <a:rPr lang="hu-HU" sz="2000" dirty="0" smtClean="0"/>
              <a:t>R = R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⋈ … ⋈ </a:t>
            </a:r>
            <a:r>
              <a:rPr lang="hu-HU" sz="2000" dirty="0" err="1" smtClean="0"/>
              <a:t>R</a:t>
            </a:r>
            <a:r>
              <a:rPr lang="hu-HU" sz="2000" baseline="-25000" dirty="0" err="1" smtClean="0"/>
              <a:t>n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 </a:t>
            </a:r>
            <a:r>
              <a:rPr lang="hu-HU" sz="2000" dirty="0" err="1" smtClean="0"/>
              <a:t>delete</a:t>
            </a:r>
            <a:r>
              <a:rPr lang="hu-HU" sz="2000" dirty="0" smtClean="0"/>
              <a:t> t </a:t>
            </a:r>
            <a:r>
              <a:rPr lang="hu-HU" sz="2000" dirty="0" err="1" smtClean="0"/>
              <a:t>from</a:t>
            </a:r>
            <a:r>
              <a:rPr lang="hu-HU" sz="2000" dirty="0" smtClean="0"/>
              <a:t> R:</a:t>
            </a:r>
          </a:p>
          <a:p>
            <a:pPr marL="1371600" lvl="3" indent="-457200"/>
            <a:r>
              <a:rPr lang="hu-HU" dirty="0" smtClean="0"/>
              <a:t>Probléma: </a:t>
            </a:r>
            <a:r>
              <a:rPr lang="hu-HU" dirty="0" smtClean="0">
                <a:cs typeface="Arial" pitchFamily="34" charset="0"/>
              </a:rPr>
              <a:t>t[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>
                <a:cs typeface="Arial" pitchFamily="34" charset="0"/>
              </a:rPr>
              <a:t>] más sorhoz is tartozhat</a:t>
            </a:r>
          </a:p>
          <a:p>
            <a:pPr marL="1371600" lvl="3" indent="-457200"/>
            <a:r>
              <a:rPr lang="hu-HU" dirty="0" smtClean="0">
                <a:cs typeface="Arial" pitchFamily="34" charset="0"/>
              </a:rPr>
              <a:t>Megoldás: </a:t>
            </a:r>
            <a:r>
              <a:rPr lang="hu-HU" dirty="0" smtClean="0">
                <a:solidFill>
                  <a:schemeClr val="accent1"/>
                </a:solidFill>
                <a:cs typeface="Arial" pitchFamily="34" charset="0"/>
              </a:rPr>
              <a:t>sorazonosítók</a:t>
            </a:r>
            <a:r>
              <a:rPr lang="hu-HU" dirty="0" smtClean="0">
                <a:cs typeface="Arial" pitchFamily="34" charset="0"/>
              </a:rPr>
              <a:t> beszúrásánál:</a:t>
            </a:r>
            <a:br>
              <a:rPr lang="hu-HU" dirty="0" smtClean="0">
                <a:cs typeface="Arial" pitchFamily="34" charset="0"/>
              </a:rPr>
            </a:br>
            <a:r>
              <a:rPr lang="hu-HU" dirty="0" smtClean="0"/>
              <a:t> R          = 	        R</a:t>
            </a:r>
            <a:r>
              <a:rPr lang="hu-HU" baseline="-25000" dirty="0" smtClean="0"/>
              <a:t>1</a:t>
            </a:r>
            <a:r>
              <a:rPr lang="hu-HU" dirty="0" smtClean="0"/>
              <a:t>    ⋈   …   ⋈  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n</a:t>
            </a:r>
            <a:r>
              <a:rPr lang="hu-HU" baseline="-25000" dirty="0" smtClean="0"/>
              <a:t> </a:t>
            </a:r>
            <a:br>
              <a:rPr lang="hu-HU" baseline="-25000" dirty="0" smtClean="0"/>
            </a:br>
            <a:r>
              <a:rPr lang="hu-HU" baseline="-25000" dirty="0" smtClean="0"/>
              <a:t/>
            </a:r>
            <a:br>
              <a:rPr lang="hu-HU" baseline="-25000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pPr lvl="2"/>
            <a:r>
              <a:rPr lang="hu-HU" dirty="0" smtClean="0"/>
              <a:t>Így: </a:t>
            </a:r>
            <a:r>
              <a:rPr lang="hu-HU" dirty="0" err="1" smtClean="0"/>
              <a:t>delete</a:t>
            </a:r>
            <a:r>
              <a:rPr lang="hu-HU" dirty="0" smtClean="0"/>
              <a:t> (t, </a:t>
            </a:r>
            <a:r>
              <a:rPr lang="hu-HU" dirty="0" err="1" smtClean="0"/>
              <a:t>a</a:t>
            </a:r>
            <a:r>
              <a:rPr lang="hu-HU" baseline="-25000" dirty="0" err="1" smtClean="0"/>
              <a:t>t</a:t>
            </a:r>
            <a:r>
              <a:rPr lang="hu-HU" dirty="0" smtClean="0"/>
              <a:t>) </a:t>
            </a:r>
            <a:r>
              <a:rPr lang="hu-HU" dirty="0" err="1" smtClean="0"/>
              <a:t>from</a:t>
            </a:r>
            <a:r>
              <a:rPr lang="hu-HU" dirty="0" smtClean="0"/>
              <a:t> R: " </a:t>
            </a:r>
            <a:r>
              <a:rPr lang="hu-HU" dirty="0" smtClean="0">
                <a:cs typeface="Arial" pitchFamily="34" charset="0"/>
              </a:rPr>
              <a:t>i-re </a:t>
            </a:r>
            <a:r>
              <a:rPr lang="hu-HU" dirty="0" err="1" smtClean="0">
                <a:cs typeface="Arial" pitchFamily="34" charset="0"/>
              </a:rPr>
              <a:t>delete</a:t>
            </a:r>
            <a:r>
              <a:rPr lang="hu-HU" dirty="0" smtClean="0">
                <a:cs typeface="Arial" pitchFamily="34" charset="0"/>
              </a:rPr>
              <a:t> (t[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>
                <a:cs typeface="Arial" pitchFamily="34" charset="0"/>
              </a:rPr>
              <a:t>], </a:t>
            </a:r>
            <a:r>
              <a:rPr lang="hu-HU" dirty="0" err="1" smtClean="0"/>
              <a:t>a</a:t>
            </a:r>
            <a:r>
              <a:rPr lang="hu-HU" baseline="-25000" dirty="0" err="1" smtClean="0"/>
              <a:t>t</a:t>
            </a:r>
            <a:r>
              <a:rPr lang="hu-HU" dirty="0" smtClean="0">
                <a:cs typeface="Arial" pitchFamily="34" charset="0"/>
              </a:rPr>
              <a:t>) </a:t>
            </a:r>
            <a:r>
              <a:rPr lang="hu-HU" dirty="0" err="1" smtClean="0">
                <a:cs typeface="Arial" pitchFamily="34" charset="0"/>
              </a:rPr>
              <a:t>from</a:t>
            </a:r>
            <a:r>
              <a:rPr lang="hu-HU" dirty="0" smtClean="0"/>
              <a:t>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</a:p>
          <a:p>
            <a:pPr lvl="2">
              <a:buNone/>
            </a:pPr>
            <a:r>
              <a:rPr lang="hu-HU" dirty="0" smtClean="0"/>
              <a:t>	</a:t>
            </a:r>
            <a:r>
              <a:rPr lang="hu-HU" sz="2000" dirty="0" smtClean="0"/>
              <a:t>((t, </a:t>
            </a:r>
            <a:r>
              <a:rPr lang="hu-HU" sz="2000" dirty="0" err="1" smtClean="0"/>
              <a:t>a</a:t>
            </a:r>
            <a:r>
              <a:rPr lang="hu-HU" sz="2000" baseline="-25000" dirty="0" err="1" smtClean="0"/>
              <a:t>t</a:t>
            </a:r>
            <a:r>
              <a:rPr lang="hu-HU" sz="2000" dirty="0" smtClean="0"/>
              <a:t>) többször is szerepelhet R-ben, ekkor </a:t>
            </a:r>
            <a:r>
              <a:rPr lang="hu-HU" sz="2000" dirty="0" smtClean="0">
                <a:cs typeface="Arial" pitchFamily="34" charset="0"/>
              </a:rPr>
              <a:t>(t[</a:t>
            </a:r>
            <a:r>
              <a:rPr lang="hu-HU" sz="2000" dirty="0" err="1" smtClean="0"/>
              <a:t>R</a:t>
            </a:r>
            <a:r>
              <a:rPr lang="hu-HU" sz="2000" baseline="-25000" dirty="0" err="1" smtClean="0"/>
              <a:t>i</a:t>
            </a:r>
            <a:r>
              <a:rPr lang="hu-HU" sz="2000" dirty="0" smtClean="0">
                <a:cs typeface="Arial" pitchFamily="34" charset="0"/>
              </a:rPr>
              <a:t>], </a:t>
            </a:r>
            <a:r>
              <a:rPr lang="hu-HU" sz="2000" dirty="0" err="1" smtClean="0"/>
              <a:t>a</a:t>
            </a:r>
            <a:r>
              <a:rPr lang="hu-HU" sz="2000" baseline="-25000" dirty="0" err="1" smtClean="0"/>
              <a:t>t</a:t>
            </a:r>
            <a:r>
              <a:rPr lang="hu-HU" sz="2000" dirty="0" smtClean="0">
                <a:cs typeface="Arial" pitchFamily="34" charset="0"/>
              </a:rPr>
              <a:t>)</a:t>
            </a:r>
            <a:r>
              <a:rPr lang="hu-HU" sz="2000" dirty="0" err="1" smtClean="0">
                <a:cs typeface="Arial" pitchFamily="34" charset="0"/>
              </a:rPr>
              <a:t>-ből</a:t>
            </a:r>
            <a:r>
              <a:rPr lang="hu-HU" sz="2000" dirty="0" smtClean="0">
                <a:cs typeface="Arial" pitchFamily="34" charset="0"/>
              </a:rPr>
              <a:t> is több lehet</a:t>
            </a:r>
            <a:r>
              <a:rPr lang="hu-HU" sz="2000" dirty="0" smtClean="0"/>
              <a:t> </a:t>
            </a:r>
            <a:r>
              <a:rPr lang="hu-HU" sz="2000" dirty="0" err="1" smtClean="0"/>
              <a:t>R</a:t>
            </a:r>
            <a:r>
              <a:rPr lang="hu-HU" sz="2000" baseline="-25000" dirty="0" err="1" smtClean="0"/>
              <a:t>i</a:t>
            </a:r>
            <a:r>
              <a:rPr lang="hu-HU" sz="2000" dirty="0" err="1" smtClean="0"/>
              <a:t>-ben</a:t>
            </a:r>
            <a:r>
              <a:rPr lang="hu-HU" sz="2000" dirty="0" smtClean="0"/>
              <a:t>)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Logikai relációk módosítása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4293096"/>
          <a:ext cx="122413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030"/>
                <a:gridCol w="952106"/>
              </a:tblGrid>
              <a:tr h="14401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SORAZ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u-HU" dirty="0" smtClean="0"/>
                        <a:t>t</a:t>
                      </a:r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</a:t>
                      </a:r>
                      <a:r>
                        <a:rPr lang="hu-HU" baseline="-25000" dirty="0" err="1" smtClean="0"/>
                        <a:t>t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75856" y="4221088"/>
          <a:ext cx="158417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936104"/>
              </a:tblGrid>
              <a:tr h="14401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SORAZ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Arial" pitchFamily="34" charset="0"/>
                          <a:cs typeface="Arial" pitchFamily="34" charset="0"/>
                        </a:rPr>
                        <a:t>t[</a:t>
                      </a:r>
                      <a:r>
                        <a:rPr lang="hu-HU" dirty="0" smtClean="0">
                          <a:latin typeface="Arial" charset="0"/>
                        </a:rPr>
                        <a:t>R</a:t>
                      </a:r>
                      <a:r>
                        <a:rPr lang="hu-HU" baseline="-25000" dirty="0" smtClean="0">
                          <a:latin typeface="Arial" charset="0"/>
                        </a:rPr>
                        <a:t>1</a:t>
                      </a:r>
                      <a:r>
                        <a:rPr lang="hu-HU" dirty="0" smtClean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</a:t>
                      </a:r>
                      <a:r>
                        <a:rPr lang="hu-HU" baseline="-25000" dirty="0" err="1" smtClean="0"/>
                        <a:t>t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64088" y="4221088"/>
          <a:ext cx="158417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936104"/>
              </a:tblGrid>
              <a:tr h="14401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SORAZ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Arial" pitchFamily="34" charset="0"/>
                          <a:cs typeface="Arial" pitchFamily="34" charset="0"/>
                        </a:rPr>
                        <a:t>t[</a:t>
                      </a:r>
                      <a:r>
                        <a:rPr lang="hu-HU" dirty="0" err="1" smtClean="0">
                          <a:latin typeface="Arial" charset="0"/>
                        </a:rPr>
                        <a:t>R</a:t>
                      </a:r>
                      <a:r>
                        <a:rPr lang="hu-HU" baseline="-25000" dirty="0" err="1" smtClean="0">
                          <a:latin typeface="Arial" charset="0"/>
                        </a:rPr>
                        <a:t>n</a:t>
                      </a:r>
                      <a:r>
                        <a:rPr lang="hu-HU" dirty="0" smtClean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</a:t>
                      </a:r>
                      <a:r>
                        <a:rPr lang="hu-HU" baseline="-25000" dirty="0" err="1" smtClean="0"/>
                        <a:t>t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Ötlet: fa </a:t>
            </a:r>
            <a:r>
              <a:rPr lang="hu-HU" dirty="0" err="1" smtClean="0"/>
              <a:t>aciklikus</a:t>
            </a:r>
            <a:r>
              <a:rPr lang="hu-HU" dirty="0" smtClean="0"/>
              <a:t> – leveleket mindig letépve végül nem marad semmi</a:t>
            </a:r>
          </a:p>
          <a:p>
            <a:r>
              <a:rPr lang="hu-HU" dirty="0" err="1" smtClean="0"/>
              <a:t>Def</a:t>
            </a:r>
            <a:r>
              <a:rPr lang="hu-HU" dirty="0" smtClean="0"/>
              <a:t>.: E, F </a:t>
            </a:r>
            <a:r>
              <a:rPr lang="hu-HU" dirty="0" err="1" smtClean="0"/>
              <a:t>hiperélek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>
                <a:solidFill>
                  <a:schemeClr val="accent1"/>
                </a:solidFill>
              </a:rPr>
              <a:t>E fül F miatt</a:t>
            </a:r>
            <a:r>
              <a:rPr lang="hu-HU" dirty="0" smtClean="0"/>
              <a:t>, ha E-F csúcsai nem szerepelnek más </a:t>
            </a:r>
            <a:r>
              <a:rPr lang="hu-HU" dirty="0" err="1" smtClean="0"/>
              <a:t>hiperélben</a:t>
            </a:r>
            <a:r>
              <a:rPr lang="hu-HU" dirty="0" smtClean="0"/>
              <a:t> csak E-ben.</a:t>
            </a:r>
          </a:p>
          <a:p>
            <a:endParaRPr lang="hu-HU" dirty="0" smtClean="0"/>
          </a:p>
          <a:p>
            <a:r>
              <a:rPr lang="hu-HU" dirty="0" smtClean="0"/>
              <a:t>K és L fül, I fül: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Aciklikus</a:t>
            </a:r>
            <a:r>
              <a:rPr lang="hu-HU" dirty="0" smtClean="0"/>
              <a:t> </a:t>
            </a:r>
            <a:r>
              <a:rPr lang="hu-HU" dirty="0" err="1" smtClean="0"/>
              <a:t>hipergráfok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5" descr="acikli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509120"/>
            <a:ext cx="3356107" cy="1584176"/>
          </a:xfrm>
          <a:prstGeom prst="rect">
            <a:avLst/>
          </a:prstGeom>
        </p:spPr>
      </p:pic>
      <p:pic>
        <p:nvPicPr>
          <p:cNvPr id="7" name="Picture 6" descr="aciklik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573016"/>
            <a:ext cx="3978443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Speciális eset:</a:t>
            </a:r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err="1" smtClean="0"/>
              <a:t>Def</a:t>
            </a:r>
            <a:r>
              <a:rPr lang="hu-HU" dirty="0" smtClean="0"/>
              <a:t>.: </a:t>
            </a:r>
            <a:r>
              <a:rPr lang="hu-HU" dirty="0" err="1" smtClean="0"/>
              <a:t>Hipergráf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aciklikus</a:t>
            </a:r>
            <a:r>
              <a:rPr lang="hu-HU" dirty="0" smtClean="0"/>
              <a:t>, ha mindig füleket eltávolítva nem marad </a:t>
            </a:r>
            <a:r>
              <a:rPr lang="hu-HU" dirty="0" err="1" smtClean="0"/>
              <a:t>hiperél</a:t>
            </a:r>
            <a:r>
              <a:rPr lang="hu-HU" dirty="0" smtClean="0"/>
              <a:t>. </a:t>
            </a:r>
            <a:r>
              <a:rPr lang="hu-HU" dirty="0" smtClean="0">
                <a:solidFill>
                  <a:schemeClr val="accent1"/>
                </a:solidFill>
              </a:rPr>
              <a:t>Ciklikus</a:t>
            </a:r>
            <a:r>
              <a:rPr lang="hu-HU" dirty="0" smtClean="0"/>
              <a:t>, ha nem </a:t>
            </a:r>
            <a:r>
              <a:rPr lang="hu-HU" dirty="0" err="1" smtClean="0"/>
              <a:t>aciklikus</a:t>
            </a:r>
            <a:r>
              <a:rPr lang="hu-HU" dirty="0" smtClean="0"/>
              <a:t>.</a:t>
            </a:r>
          </a:p>
          <a:p>
            <a:r>
              <a:rPr lang="hu-HU" dirty="0" smtClean="0"/>
              <a:t>Füllevágás: </a:t>
            </a:r>
            <a:r>
              <a:rPr lang="hu-HU" dirty="0" err="1" smtClean="0">
                <a:solidFill>
                  <a:schemeClr val="accent1"/>
                </a:solidFill>
              </a:rPr>
              <a:t>GYO-redukció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Graham-Yu-Ozsoyoglu</a:t>
            </a:r>
            <a:r>
              <a:rPr lang="hu-HU" dirty="0" smtClean="0"/>
              <a:t> [1979]</a:t>
            </a:r>
          </a:p>
          <a:p>
            <a:pPr lvl="1"/>
            <a:r>
              <a:rPr lang="hu-HU" dirty="0" smtClean="0"/>
              <a:t>Kell: egyértelműség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Aciklikus</a:t>
            </a:r>
            <a:r>
              <a:rPr lang="hu-HU" dirty="0" smtClean="0"/>
              <a:t> </a:t>
            </a:r>
            <a:r>
              <a:rPr lang="hu-HU" dirty="0" err="1" smtClean="0"/>
              <a:t>hipergráfok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 descr="aciklik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196752"/>
            <a:ext cx="2736304" cy="1657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72198"/>
          </a:xfrm>
        </p:spPr>
        <p:txBody>
          <a:bodyPr/>
          <a:lstStyle/>
          <a:p>
            <a:r>
              <a:rPr lang="hu-HU" dirty="0" smtClean="0"/>
              <a:t>Tétel: </a:t>
            </a:r>
            <a:r>
              <a:rPr lang="hu-HU" dirty="0" err="1" smtClean="0"/>
              <a:t>Aciklikusság</a:t>
            </a:r>
            <a:r>
              <a:rPr lang="hu-HU" dirty="0" smtClean="0"/>
              <a:t> nem függ a</a:t>
            </a:r>
            <a:br>
              <a:rPr lang="hu-HU" dirty="0" smtClean="0"/>
            </a:br>
            <a:r>
              <a:rPr lang="hu-HU" dirty="0" smtClean="0"/>
              <a:t>füllevágás sorrendjétől.</a:t>
            </a:r>
          </a:p>
          <a:p>
            <a:r>
              <a:rPr lang="hu-HU" dirty="0" smtClean="0"/>
              <a:t>Bizonyítás:</a:t>
            </a:r>
          </a:p>
          <a:p>
            <a:pPr lvl="1"/>
            <a:r>
              <a:rPr lang="hu-HU" sz="2000" dirty="0" smtClean="0"/>
              <a:t>Elég: ha egy fület nem vágunk le, akkor továbbra is fül marad, tehát később még levághatom.</a:t>
            </a:r>
          </a:p>
          <a:p>
            <a:pPr lvl="1"/>
            <a:r>
              <a:rPr lang="hu-HU" sz="2000" dirty="0" smtClean="0"/>
              <a:t>Legyen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fül 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 miatt.</a:t>
            </a:r>
          </a:p>
          <a:p>
            <a:pPr lvl="1"/>
            <a:r>
              <a:rPr lang="hu-HU" sz="2000" dirty="0" smtClean="0"/>
              <a:t>Ha nem 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-t vágjuk le, akkor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2 </a:t>
            </a:r>
            <a:r>
              <a:rPr lang="hu-HU" sz="2000" dirty="0" smtClean="0"/>
              <a:t>csúcsai továbbra is csak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-ben szerepelhetnek, tehát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fül marad.</a:t>
            </a:r>
          </a:p>
          <a:p>
            <a:pPr lvl="1"/>
            <a:r>
              <a:rPr lang="hu-HU" sz="2000" dirty="0" smtClean="0"/>
              <a:t>Ha 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 fül E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 miatt és 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-t levágjuk:</a:t>
            </a:r>
          </a:p>
          <a:p>
            <a:pPr lvl="2"/>
            <a:r>
              <a:rPr lang="hu-HU" sz="2000" dirty="0" smtClean="0"/>
              <a:t>Elég lenne: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3 </a:t>
            </a:r>
            <a:r>
              <a:rPr lang="hu-HU" sz="2000" dirty="0" smtClean="0"/>
              <a:t>⊆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, mert, akkor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fül lesz E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 miatt.</a:t>
            </a:r>
          </a:p>
          <a:p>
            <a:pPr lvl="1"/>
            <a:r>
              <a:rPr lang="hu-HU" sz="2000" dirty="0" smtClean="0"/>
              <a:t>Indirekten: N</a:t>
            </a:r>
            <a:r>
              <a:rPr lang="hu-HU" sz="2000" dirty="0" smtClean="0">
                <a:latin typeface="Symbol"/>
              </a:rPr>
              <a:t>Î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3</a:t>
            </a:r>
            <a:br>
              <a:rPr lang="hu-HU" sz="2000" baseline="-25000" dirty="0" smtClean="0"/>
            </a:br>
            <a:r>
              <a:rPr lang="hu-HU" sz="2000" baseline="-25000" dirty="0" smtClean="0"/>
              <a:t> </a:t>
            </a:r>
            <a:r>
              <a:rPr lang="hu-HU" sz="2000" dirty="0" smtClean="0"/>
              <a:t>                 N</a:t>
            </a:r>
            <a:r>
              <a:rPr lang="hu-HU" sz="2000" dirty="0" smtClean="0">
                <a:latin typeface="Symbol"/>
              </a:rPr>
              <a:t>Ï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2  </a:t>
            </a:r>
            <a:r>
              <a:rPr lang="hu-HU" sz="2000" dirty="0" smtClean="0"/>
              <a:t>→ N</a:t>
            </a:r>
            <a:r>
              <a:rPr lang="hu-HU" sz="2000" dirty="0" smtClean="0">
                <a:latin typeface="Symbol"/>
              </a:rPr>
              <a:t>Î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∩E</a:t>
            </a:r>
            <a:r>
              <a:rPr lang="hu-HU" sz="2000" baseline="-25000" dirty="0" smtClean="0"/>
              <a:t>2 </a:t>
            </a:r>
            <a:br>
              <a:rPr lang="hu-HU" sz="2000" baseline="-25000" dirty="0" smtClean="0"/>
            </a:br>
            <a:r>
              <a:rPr lang="hu-HU" sz="2000" dirty="0" smtClean="0"/>
              <a:t>→N</a:t>
            </a:r>
            <a:r>
              <a:rPr lang="hu-HU" sz="2000" dirty="0" smtClean="0">
                <a:latin typeface="Symbol"/>
              </a:rPr>
              <a:t>Î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, de N</a:t>
            </a:r>
            <a:r>
              <a:rPr lang="hu-HU" sz="2000" dirty="0" smtClean="0">
                <a:latin typeface="Symbol"/>
              </a:rPr>
              <a:t>Î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1 </a:t>
            </a:r>
            <a:r>
              <a:rPr lang="hu-HU" sz="2000" dirty="0" smtClean="0"/>
              <a:t>is, de akkor E</a:t>
            </a:r>
            <a:r>
              <a:rPr lang="hu-HU" sz="2000" baseline="-25000" dirty="0" smtClean="0"/>
              <a:t>2 </a:t>
            </a:r>
            <a:r>
              <a:rPr lang="hu-HU" sz="2000" dirty="0" smtClean="0"/>
              <a:t>nem lehetne fül E</a:t>
            </a:r>
            <a:r>
              <a:rPr lang="hu-HU" sz="2000" baseline="-25000" dirty="0" smtClean="0"/>
              <a:t>3 </a:t>
            </a:r>
            <a:r>
              <a:rPr lang="hu-HU" sz="2000" dirty="0" smtClean="0"/>
              <a:t>miatt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GYO-redukció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44408" y="6237312"/>
            <a:ext cx="216024" cy="2160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Picture 6" descr="gogh.bandaged-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-1"/>
            <a:ext cx="2123728" cy="2601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hu-HU" sz="2000" u="sng" dirty="0" smtClean="0"/>
              <a:t>Ciklikus</a:t>
            </a:r>
            <a:r>
              <a:rPr lang="hu-HU" sz="2000" dirty="0" smtClean="0"/>
              <a:t>, mert nincs füle:</a:t>
            </a:r>
          </a:p>
          <a:p>
            <a:pPr marL="623887" indent="-514350">
              <a:buFont typeface="+mj-lt"/>
              <a:buAutoNum type="arabicPeriod"/>
            </a:pPr>
            <a:endParaRPr lang="hu-HU" sz="2000" dirty="0" smtClean="0"/>
          </a:p>
          <a:p>
            <a:pPr marL="623887" indent="-514350">
              <a:buFont typeface="+mj-lt"/>
              <a:buAutoNum type="arabicPeriod"/>
            </a:pPr>
            <a:r>
              <a:rPr lang="hu-HU" sz="2000" dirty="0" smtClean="0"/>
              <a:t>FG fül GE-re</a:t>
            </a:r>
            <a:br>
              <a:rPr lang="hu-HU" sz="2000" dirty="0" smtClean="0"/>
            </a:br>
            <a:r>
              <a:rPr lang="hu-HU" sz="2000" dirty="0" smtClean="0"/>
              <a:t>GE fül </a:t>
            </a:r>
            <a:r>
              <a:rPr lang="hu-HU" sz="2000" dirty="0" err="1" smtClean="0"/>
              <a:t>ADE-re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AB fül ABD miatt</a:t>
            </a:r>
            <a:br>
              <a:rPr lang="hu-HU" sz="2000" dirty="0" smtClean="0"/>
            </a:br>
            <a:r>
              <a:rPr lang="hu-HU" sz="2000" dirty="0" smtClean="0"/>
              <a:t>ADE fül ABD miatt</a:t>
            </a:r>
            <a:br>
              <a:rPr lang="hu-HU" sz="2000" dirty="0" smtClean="0"/>
            </a:br>
            <a:r>
              <a:rPr lang="hu-HU" sz="2000" dirty="0" smtClean="0"/>
              <a:t>ABD 1 </a:t>
            </a:r>
            <a:r>
              <a:rPr lang="hu-HU" sz="2000" dirty="0" err="1" smtClean="0"/>
              <a:t>hiperél</a:t>
            </a:r>
            <a:r>
              <a:rPr lang="hu-HU" sz="2000" dirty="0" smtClean="0"/>
              <a:t>, eltávolítható</a:t>
            </a:r>
            <a:br>
              <a:rPr lang="hu-HU" sz="2000" dirty="0" smtClean="0"/>
            </a:br>
            <a:r>
              <a:rPr lang="hu-HU" sz="2000" u="sng" dirty="0" smtClean="0"/>
              <a:t>ciklikus</a:t>
            </a:r>
          </a:p>
          <a:p>
            <a:pPr marL="623887" indent="-514350">
              <a:buFont typeface="+mj-lt"/>
              <a:buAutoNum type="arabicPeriod"/>
            </a:pPr>
            <a:endParaRPr lang="hu-HU" sz="2000" u="sng" dirty="0" smtClean="0"/>
          </a:p>
          <a:p>
            <a:pPr marL="623887" indent="-514350">
              <a:buFont typeface="+mj-lt"/>
              <a:buAutoNum type="arabicPeriod"/>
            </a:pPr>
            <a:r>
              <a:rPr lang="hu-HU" sz="2000" dirty="0" smtClean="0"/>
              <a:t>ABC, CDE, EFA körút,</a:t>
            </a:r>
            <a:br>
              <a:rPr lang="hu-HU" sz="2000" dirty="0" smtClean="0"/>
            </a:br>
            <a:r>
              <a:rPr lang="hu-HU" sz="2000" dirty="0" smtClean="0"/>
              <a:t>mégis </a:t>
            </a:r>
            <a:r>
              <a:rPr lang="hu-HU" sz="2000" u="sng" dirty="0" err="1" smtClean="0"/>
              <a:t>aciklikus</a:t>
            </a:r>
            <a:r>
              <a:rPr lang="hu-HU" sz="2000" u="sng" dirty="0" smtClean="0"/>
              <a:t/>
            </a:r>
            <a:br>
              <a:rPr lang="hu-HU" sz="2000" u="sng" dirty="0" smtClean="0"/>
            </a:br>
            <a:r>
              <a:rPr lang="hu-HU" sz="2000" dirty="0" smtClean="0"/>
              <a:t>ABC fül ACE miatt</a:t>
            </a:r>
            <a:br>
              <a:rPr lang="hu-HU" sz="2000" dirty="0" smtClean="0"/>
            </a:br>
            <a:r>
              <a:rPr lang="hu-HU" sz="2000" dirty="0" smtClean="0"/>
              <a:t>CDE, EFA …</a:t>
            </a:r>
            <a:br>
              <a:rPr lang="hu-HU" sz="2000" dirty="0" smtClean="0"/>
            </a:br>
            <a:r>
              <a:rPr lang="hu-HU" sz="2000" dirty="0" err="1" smtClean="0"/>
              <a:t>EFA</a:t>
            </a:r>
            <a:r>
              <a:rPr lang="hu-HU" sz="2000" dirty="0" smtClean="0"/>
              <a:t> marad, ami eltávolítható</a:t>
            </a:r>
            <a:br>
              <a:rPr lang="hu-HU" sz="2000" dirty="0" smtClean="0"/>
            </a:br>
            <a:endParaRPr lang="hu-HU" sz="2000" dirty="0" smtClean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5" descr="cik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04664"/>
            <a:ext cx="2520280" cy="1816085"/>
          </a:xfrm>
          <a:prstGeom prst="rect">
            <a:avLst/>
          </a:prstGeom>
        </p:spPr>
      </p:pic>
      <p:pic>
        <p:nvPicPr>
          <p:cNvPr id="7" name="Picture 6" descr="cikl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276872"/>
            <a:ext cx="2088232" cy="1793573"/>
          </a:xfrm>
          <a:prstGeom prst="rect">
            <a:avLst/>
          </a:prstGeom>
        </p:spPr>
      </p:pic>
      <p:pic>
        <p:nvPicPr>
          <p:cNvPr id="8" name="Picture 7" descr="acickony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077072"/>
            <a:ext cx="2592288" cy="2080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 ⋈ S egy csomóponton van:</a:t>
            </a:r>
          </a:p>
          <a:p>
            <a:pPr lvl="1"/>
            <a:r>
              <a:rPr lang="hu-HU" dirty="0" smtClean="0"/>
              <a:t>Nem érdemes a </a:t>
            </a:r>
            <a:r>
              <a:rPr lang="hu-HU" dirty="0" err="1" smtClean="0"/>
              <a:t>Wong-Youssefi</a:t>
            </a:r>
            <a:r>
              <a:rPr lang="hu-HU" dirty="0" smtClean="0"/>
              <a:t> algoritmusban ⋉</a:t>
            </a:r>
            <a:r>
              <a:rPr lang="hu-HU" dirty="0" err="1" smtClean="0"/>
              <a:t>-t</a:t>
            </a:r>
            <a:r>
              <a:rPr lang="hu-HU" dirty="0" smtClean="0"/>
              <a:t> használni (eliminációs lépés)</a:t>
            </a:r>
          </a:p>
          <a:p>
            <a:r>
              <a:rPr lang="hu-HU" dirty="0" smtClean="0"/>
              <a:t>Közel egyforma rekordméretet feltételezünk a különböző relációkon</a:t>
            </a:r>
          </a:p>
          <a:p>
            <a:r>
              <a:rPr lang="hu-HU" dirty="0" smtClean="0"/>
              <a:t>n sor átmeneti költsége legyen: c</a:t>
            </a:r>
            <a:r>
              <a:rPr lang="hu-HU" baseline="-25000" dirty="0" smtClean="0"/>
              <a:t>0</a:t>
            </a:r>
            <a:r>
              <a:rPr lang="hu-HU" dirty="0" smtClean="0"/>
              <a:t> + n	</a:t>
            </a:r>
          </a:p>
          <a:p>
            <a:r>
              <a:rPr lang="hu-HU" dirty="0" smtClean="0"/>
              <a:t>R           S </a:t>
            </a:r>
            <a:br>
              <a:rPr lang="hu-HU" dirty="0" smtClean="0"/>
            </a:br>
            <a:r>
              <a:rPr lang="hu-HU" dirty="0" smtClean="0"/>
              <a:t>	</a:t>
            </a:r>
            <a:r>
              <a:rPr lang="hu-HU" sz="2000" dirty="0" smtClean="0"/>
              <a:t>vagy    T</a:t>
            </a:r>
            <a:r>
              <a:rPr lang="hu-HU" sz="2000" baseline="-25000" dirty="0" smtClean="0"/>
              <a:t>R</a:t>
            </a:r>
            <a:r>
              <a:rPr lang="hu-HU" sz="2000" dirty="0" smtClean="0"/>
              <a:t> + c</a:t>
            </a:r>
            <a:r>
              <a:rPr lang="hu-HU" sz="2000" baseline="-25000" dirty="0" smtClean="0"/>
              <a:t>0 </a:t>
            </a:r>
            <a:r>
              <a:rPr lang="hu-HU" sz="2000" dirty="0" smtClean="0"/>
              <a:t> </a:t>
            </a:r>
            <a:r>
              <a:rPr lang="hu-HU" dirty="0" smtClean="0"/>
              <a:t>	 </a:t>
            </a:r>
            <a:r>
              <a:rPr lang="hu-HU" sz="2000" dirty="0" smtClean="0"/>
              <a:t>R ⋈ S egyik helyen kell előállítani.</a:t>
            </a:r>
            <a:br>
              <a:rPr lang="hu-HU" sz="2000" dirty="0" smtClean="0"/>
            </a:br>
            <a:r>
              <a:rPr lang="hu-HU" dirty="0" smtClean="0"/>
              <a:t>R           S</a:t>
            </a:r>
            <a:br>
              <a:rPr lang="hu-HU" dirty="0" smtClean="0"/>
            </a:br>
            <a:r>
              <a:rPr lang="hu-HU" sz="2400" dirty="0" smtClean="0"/>
              <a:t>T</a:t>
            </a:r>
            <a:r>
              <a:rPr lang="hu-HU" sz="2400" baseline="-25000" dirty="0" smtClean="0"/>
              <a:t>S</a:t>
            </a:r>
            <a:r>
              <a:rPr lang="hu-HU" sz="2400" dirty="0" smtClean="0"/>
              <a:t> + c</a:t>
            </a:r>
            <a:r>
              <a:rPr lang="hu-HU" sz="2400" baseline="-25000" dirty="0" smtClean="0"/>
              <a:t>0</a:t>
            </a:r>
            <a:r>
              <a:rPr lang="hu-HU" sz="2400" dirty="0" smtClean="0"/>
              <a:t>, azaz c</a:t>
            </a:r>
            <a:r>
              <a:rPr lang="hu-HU" sz="2400" baseline="-25000" dirty="0" smtClean="0"/>
              <a:t>0 </a:t>
            </a:r>
            <a:r>
              <a:rPr lang="hu-HU" sz="2400" dirty="0" smtClean="0"/>
              <a:t>+ min (T</a:t>
            </a:r>
            <a:r>
              <a:rPr lang="hu-HU" sz="2400" baseline="-25000" dirty="0" smtClean="0"/>
              <a:t>R, </a:t>
            </a:r>
            <a:r>
              <a:rPr lang="hu-HU" sz="2400" dirty="0" smtClean="0"/>
              <a:t>T</a:t>
            </a:r>
            <a:r>
              <a:rPr lang="hu-HU" sz="2400" baseline="-25000" dirty="0" smtClean="0"/>
              <a:t>S</a:t>
            </a:r>
            <a:r>
              <a:rPr lang="hu-HU" sz="24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Átviteli költség csökkentése</a:t>
            </a:r>
            <a:br>
              <a:rPr lang="hu-HU" dirty="0" smtClean="0"/>
            </a:br>
            <a:r>
              <a:rPr lang="hu-HU" dirty="0" smtClean="0"/>
              <a:t>félig-összekapcsolásokkal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7" name="Picture 6" descr="ny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933056"/>
            <a:ext cx="1008112" cy="509986"/>
          </a:xfrm>
          <a:prstGeom prst="rect">
            <a:avLst/>
          </a:prstGeom>
        </p:spPr>
      </p:pic>
      <p:pic>
        <p:nvPicPr>
          <p:cNvPr id="8" name="Picture 7" descr="ny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869160"/>
            <a:ext cx="1080120" cy="35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Félig-összekapcsolással:</a:t>
            </a:r>
            <a:br>
              <a:rPr lang="hu-HU" dirty="0" smtClean="0"/>
            </a:br>
            <a:r>
              <a:rPr lang="hu-HU" dirty="0" smtClean="0"/>
              <a:t>R           S  </a:t>
            </a:r>
            <a:r>
              <a:rPr lang="el-GR" dirty="0" smtClean="0"/>
              <a:t>Π</a:t>
            </a:r>
            <a:r>
              <a:rPr lang="hu-HU" baseline="-25000" dirty="0" smtClean="0"/>
              <a:t>R∩S</a:t>
            </a:r>
            <a:r>
              <a:rPr lang="hu-HU" dirty="0" smtClean="0"/>
              <a:t>(</a:t>
            </a:r>
            <a:r>
              <a:rPr lang="hu-HU" dirty="0" err="1" smtClean="0"/>
              <a:t>S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                         		R ⋈ S = (R ⋉ S) ⋈ </a:t>
            </a:r>
            <a:r>
              <a:rPr lang="hu-HU" dirty="0" err="1" smtClean="0"/>
              <a:t>S</a:t>
            </a:r>
            <a:endParaRPr lang="hu-HU" dirty="0" smtClean="0"/>
          </a:p>
          <a:p>
            <a:r>
              <a:rPr lang="hu-HU" dirty="0" smtClean="0"/>
              <a:t>Költsége:</a:t>
            </a:r>
            <a:br>
              <a:rPr lang="hu-HU" dirty="0" smtClean="0"/>
            </a:br>
            <a:r>
              <a:rPr lang="hu-HU" sz="2400" dirty="0" smtClean="0"/>
              <a:t> T’</a:t>
            </a:r>
            <a:r>
              <a:rPr lang="hu-HU" sz="2400" baseline="-25000" dirty="0" smtClean="0"/>
              <a:t>S </a:t>
            </a:r>
            <a:r>
              <a:rPr lang="hu-HU" sz="2400" dirty="0" smtClean="0"/>
              <a:t>= │</a:t>
            </a:r>
            <a:r>
              <a:rPr lang="el-GR" sz="2400" dirty="0" smtClean="0"/>
              <a:t>Π</a:t>
            </a:r>
            <a:r>
              <a:rPr lang="hu-HU" sz="2400" baseline="-25000" dirty="0" smtClean="0"/>
              <a:t>R∩S</a:t>
            </a:r>
            <a:r>
              <a:rPr lang="hu-HU" sz="2400" dirty="0" smtClean="0"/>
              <a:t>(</a:t>
            </a:r>
            <a:r>
              <a:rPr lang="hu-HU" sz="2400" dirty="0" err="1" smtClean="0"/>
              <a:t>S</a:t>
            </a:r>
            <a:r>
              <a:rPr lang="hu-HU" sz="2400" dirty="0" smtClean="0"/>
              <a:t>) │ </a:t>
            </a:r>
            <a:r>
              <a:rPr lang="hu-HU" sz="2000" dirty="0" smtClean="0"/>
              <a:t>esetén 2c</a:t>
            </a:r>
            <a:r>
              <a:rPr lang="hu-HU" sz="2000" baseline="-25000" dirty="0" smtClean="0"/>
              <a:t>0 </a:t>
            </a:r>
            <a:r>
              <a:rPr lang="hu-HU" sz="2000" dirty="0" smtClean="0"/>
              <a:t>+ min (T’</a:t>
            </a:r>
            <a:r>
              <a:rPr lang="hu-HU" sz="2000" baseline="-25000" dirty="0" smtClean="0"/>
              <a:t>S</a:t>
            </a:r>
            <a:r>
              <a:rPr lang="hu-HU" sz="2000" dirty="0" smtClean="0"/>
              <a:t>+T”</a:t>
            </a:r>
            <a:r>
              <a:rPr lang="hu-HU" sz="2000" baseline="-25000" dirty="0" smtClean="0"/>
              <a:t>R </a:t>
            </a:r>
            <a:r>
              <a:rPr lang="hu-HU" sz="2000" dirty="0" smtClean="0"/>
              <a:t>, T’</a:t>
            </a:r>
            <a:r>
              <a:rPr lang="hu-HU" sz="2000" baseline="-25000" dirty="0" smtClean="0"/>
              <a:t>R</a:t>
            </a:r>
            <a:r>
              <a:rPr lang="hu-HU" sz="2000" dirty="0" smtClean="0"/>
              <a:t>+T”</a:t>
            </a:r>
            <a:r>
              <a:rPr lang="hu-HU" sz="2000" baseline="-25000" dirty="0" smtClean="0"/>
              <a:t>S</a:t>
            </a:r>
            <a:r>
              <a:rPr lang="hu-HU" sz="2000" dirty="0" smtClean="0"/>
              <a:t>)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 T’</a:t>
            </a:r>
            <a:r>
              <a:rPr lang="hu-HU" sz="2400" baseline="-25000" dirty="0" smtClean="0"/>
              <a:t>R </a:t>
            </a:r>
            <a:r>
              <a:rPr lang="hu-HU" sz="2400" dirty="0" smtClean="0"/>
              <a:t>= │</a:t>
            </a:r>
            <a:r>
              <a:rPr lang="el-GR" sz="2400" dirty="0" smtClean="0"/>
              <a:t>Π</a:t>
            </a:r>
            <a:r>
              <a:rPr lang="hu-HU" sz="2400" baseline="-25000" dirty="0" smtClean="0"/>
              <a:t>R∩S</a:t>
            </a:r>
            <a:r>
              <a:rPr lang="hu-HU" sz="2400" dirty="0" smtClean="0"/>
              <a:t>(R) │ </a:t>
            </a:r>
            <a:br>
              <a:rPr lang="hu-HU" sz="2400" dirty="0" smtClean="0"/>
            </a:br>
            <a:r>
              <a:rPr lang="hu-HU" sz="2400" dirty="0" smtClean="0"/>
              <a:t> T”</a:t>
            </a:r>
            <a:r>
              <a:rPr lang="hu-HU" sz="2400" baseline="-25000" dirty="0" smtClean="0"/>
              <a:t>S </a:t>
            </a:r>
            <a:r>
              <a:rPr lang="hu-HU" sz="2400" dirty="0" smtClean="0"/>
              <a:t>= │ </a:t>
            </a:r>
            <a:r>
              <a:rPr lang="hu-HU" sz="2400" dirty="0" err="1" smtClean="0"/>
              <a:t>S</a:t>
            </a:r>
            <a:r>
              <a:rPr lang="hu-HU" sz="2400" dirty="0" smtClean="0"/>
              <a:t> ⋉ R │ </a:t>
            </a:r>
            <a:br>
              <a:rPr lang="hu-HU" sz="2400" dirty="0" smtClean="0"/>
            </a:br>
            <a:r>
              <a:rPr lang="hu-HU" sz="2400" dirty="0" smtClean="0"/>
              <a:t> T”</a:t>
            </a:r>
            <a:r>
              <a:rPr lang="hu-HU" sz="2400" baseline="-25000" dirty="0" smtClean="0"/>
              <a:t>R </a:t>
            </a:r>
            <a:r>
              <a:rPr lang="hu-HU" sz="2400" dirty="0" smtClean="0"/>
              <a:t>= │</a:t>
            </a:r>
            <a:r>
              <a:rPr lang="hu-HU" sz="2400" dirty="0" err="1" smtClean="0"/>
              <a:t>R</a:t>
            </a:r>
            <a:r>
              <a:rPr lang="hu-HU" sz="2400" dirty="0" smtClean="0"/>
              <a:t> ⋉ S │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Átviteli költség csökkentése</a:t>
            </a:r>
            <a:br>
              <a:rPr lang="hu-HU" dirty="0" smtClean="0"/>
            </a:br>
            <a:r>
              <a:rPr lang="hu-HU" dirty="0" smtClean="0"/>
              <a:t>félig-összekapcsolásokkal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 descr="ny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1008112" cy="600067"/>
          </a:xfrm>
          <a:prstGeom prst="rect">
            <a:avLst/>
          </a:prstGeom>
        </p:spPr>
      </p:pic>
      <p:pic>
        <p:nvPicPr>
          <p:cNvPr id="7" name="Picture 6" descr="nyil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564904"/>
            <a:ext cx="275748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Mikor jobb?</a:t>
            </a:r>
            <a:br>
              <a:rPr lang="hu-HU" dirty="0" smtClean="0"/>
            </a:br>
            <a:r>
              <a:rPr lang="hu-HU" dirty="0" smtClean="0"/>
              <a:t>Ha </a:t>
            </a:r>
            <a:r>
              <a:rPr lang="hu-HU" sz="2800" dirty="0" smtClean="0"/>
              <a:t>c</a:t>
            </a:r>
            <a:r>
              <a:rPr lang="hu-HU" sz="2800" baseline="-25000" dirty="0" smtClean="0"/>
              <a:t>0 </a:t>
            </a:r>
            <a:r>
              <a:rPr lang="hu-HU" sz="2800" dirty="0" smtClean="0"/>
              <a:t>+ min (T’</a:t>
            </a:r>
            <a:r>
              <a:rPr lang="hu-HU" sz="2800" baseline="-25000" dirty="0" smtClean="0"/>
              <a:t>S</a:t>
            </a:r>
            <a:r>
              <a:rPr lang="hu-HU" sz="2800" dirty="0" smtClean="0"/>
              <a:t>+T”</a:t>
            </a:r>
            <a:r>
              <a:rPr lang="hu-HU" sz="2800" baseline="-25000" dirty="0" smtClean="0"/>
              <a:t>R </a:t>
            </a:r>
            <a:r>
              <a:rPr lang="hu-HU" sz="2800" dirty="0" smtClean="0"/>
              <a:t>, T’</a:t>
            </a:r>
            <a:r>
              <a:rPr lang="hu-HU" sz="2800" baseline="-25000" dirty="0" smtClean="0"/>
              <a:t>R </a:t>
            </a:r>
            <a:r>
              <a:rPr lang="hu-HU" sz="2800" dirty="0" smtClean="0"/>
              <a:t>+T”</a:t>
            </a:r>
            <a:r>
              <a:rPr lang="hu-HU" sz="2800" baseline="-25000" dirty="0" smtClean="0"/>
              <a:t>S</a:t>
            </a:r>
            <a:r>
              <a:rPr lang="hu-HU" sz="2800" dirty="0" smtClean="0"/>
              <a:t>) &lt; min (T</a:t>
            </a:r>
            <a:r>
              <a:rPr lang="hu-HU" sz="2800" baseline="-25000" dirty="0" smtClean="0"/>
              <a:t>R, </a:t>
            </a:r>
            <a:r>
              <a:rPr lang="hu-HU" sz="2800" dirty="0" smtClean="0"/>
              <a:t>T</a:t>
            </a:r>
            <a:r>
              <a:rPr lang="hu-HU" sz="2800" baseline="-25000" dirty="0" smtClean="0"/>
              <a:t>S</a:t>
            </a:r>
            <a:r>
              <a:rPr lang="hu-HU" sz="2800" dirty="0" smtClean="0"/>
              <a:t>)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dirty="0" smtClean="0"/>
              <a:t>Ha </a:t>
            </a:r>
            <a:r>
              <a:rPr lang="hu-HU" sz="2400" dirty="0" smtClean="0"/>
              <a:t>c</a:t>
            </a:r>
            <a:r>
              <a:rPr lang="hu-HU" sz="2400" baseline="-25000" dirty="0" smtClean="0"/>
              <a:t>0 </a:t>
            </a:r>
            <a:r>
              <a:rPr lang="hu-HU" sz="2400" dirty="0" smtClean="0"/>
              <a:t>fix költség nem nagy még kevés rekord átviteli költséghez képest sem. C</a:t>
            </a:r>
            <a:r>
              <a:rPr lang="hu-HU" sz="2400" baseline="-25000" dirty="0" smtClean="0"/>
              <a:t>0 </a:t>
            </a:r>
            <a:r>
              <a:rPr lang="hu-HU" sz="2400" dirty="0" smtClean="0"/>
              <a:t>« n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sz="2400" dirty="0" smtClean="0"/>
              <a:t>Ha R,S nagyjából egyforma méretű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sz="2400" dirty="0" smtClean="0"/>
              <a:t>T’</a:t>
            </a:r>
            <a:r>
              <a:rPr lang="hu-HU" sz="2400" baseline="-25000" dirty="0" smtClean="0"/>
              <a:t>S</a:t>
            </a:r>
            <a:r>
              <a:rPr lang="hu-HU" sz="2400" dirty="0" smtClean="0"/>
              <a:t>,T”</a:t>
            </a:r>
            <a:r>
              <a:rPr lang="hu-HU" sz="2400" baseline="-25000" dirty="0" smtClean="0"/>
              <a:t>S  </a:t>
            </a:r>
            <a:r>
              <a:rPr lang="hu-HU" sz="2400" dirty="0" smtClean="0"/>
              <a:t>« T</a:t>
            </a:r>
            <a:r>
              <a:rPr lang="hu-HU" sz="2400" baseline="-25000" dirty="0" smtClean="0"/>
              <a:t>S  </a:t>
            </a:r>
            <a:r>
              <a:rPr lang="hu-HU" sz="2400" dirty="0" smtClean="0"/>
              <a:t>(vagy ugyanez R-re)</a:t>
            </a:r>
          </a:p>
          <a:p>
            <a:pPr marL="593725" indent="-457200"/>
            <a:r>
              <a:rPr lang="hu-HU" dirty="0" smtClean="0"/>
              <a:t>Több tábla esetén tovább javul a költség, mivel egyre több fityegő sor keletkezhet. A félig-összekapcsolások kiszűrik a fityegő sorokat.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Átviteli költség csökkentése</a:t>
            </a:r>
            <a:br>
              <a:rPr lang="hu-HU" dirty="0" smtClean="0"/>
            </a:br>
            <a:r>
              <a:rPr lang="hu-HU" dirty="0" smtClean="0"/>
              <a:t>félig-összekapcsolásokkal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Lekérdezések optimalizálása osztott adatbázisokban</a:t>
            </a:r>
          </a:p>
          <a:p>
            <a:r>
              <a:rPr lang="hu-HU" dirty="0" err="1" smtClean="0"/>
              <a:t>Aciklikus</a:t>
            </a:r>
            <a:r>
              <a:rPr lang="hu-HU" dirty="0" smtClean="0"/>
              <a:t> </a:t>
            </a:r>
            <a:r>
              <a:rPr lang="hu-HU" dirty="0" err="1" smtClean="0"/>
              <a:t>hipergráf</a:t>
            </a:r>
            <a:endParaRPr lang="hu-HU" dirty="0" smtClean="0"/>
          </a:p>
          <a:p>
            <a:r>
              <a:rPr lang="hu-HU" dirty="0" err="1" smtClean="0"/>
              <a:t>GYO-redukció</a:t>
            </a:r>
            <a:endParaRPr lang="hu-HU" dirty="0" smtClean="0"/>
          </a:p>
          <a:p>
            <a:r>
              <a:rPr lang="hu-HU" dirty="0" smtClean="0"/>
              <a:t>Félig-összekapcsolások szerepe</a:t>
            </a:r>
          </a:p>
          <a:p>
            <a:r>
              <a:rPr lang="hu-HU" dirty="0" smtClean="0"/>
              <a:t>Félig-összekapcsolásos program</a:t>
            </a:r>
          </a:p>
          <a:p>
            <a:r>
              <a:rPr lang="hu-HU" dirty="0" smtClean="0"/>
              <a:t>Teljes redukáló </a:t>
            </a:r>
          </a:p>
          <a:p>
            <a:r>
              <a:rPr lang="hu-HU" dirty="0" err="1" smtClean="0"/>
              <a:t>Jóldefiniáltság</a:t>
            </a:r>
            <a:endParaRPr lang="hu-HU" dirty="0" smtClean="0"/>
          </a:p>
        </p:txBody>
      </p:sp>
      <p:sp>
        <p:nvSpPr>
          <p:cNvPr id="14339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14340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16DBFE-0B0A-4FF1-80E1-6C93EF8014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 Osztott adatbázisok lekérdezése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Arial" charset="0"/>
              </a:rPr>
              <a:t>R = R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/>
              <a:t> ⋈ </a:t>
            </a:r>
            <a:r>
              <a:rPr lang="hu-HU" dirty="0" smtClean="0">
                <a:latin typeface="Arial" charset="0"/>
              </a:rPr>
              <a:t>… </a:t>
            </a:r>
            <a:r>
              <a:rPr lang="hu-HU" dirty="0" smtClean="0"/>
              <a:t>⋈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k</a:t>
            </a:r>
            <a:endParaRPr lang="hu-HU" baseline="-25000" dirty="0" smtClean="0">
              <a:latin typeface="Arial" charset="0"/>
            </a:endParaRPr>
          </a:p>
          <a:p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dirty="0" smtClean="0">
                <a:latin typeface="Arial" charset="0"/>
              </a:rPr>
              <a:t> =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dirty="0" smtClean="0"/>
              <a:t> </a:t>
            </a:r>
            <a:r>
              <a:rPr lang="hu-HU" sz="2800" dirty="0" smtClean="0"/>
              <a:t>⋉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j</a:t>
            </a:r>
            <a:endParaRPr lang="hu-HU" dirty="0" smtClean="0"/>
          </a:p>
          <a:p>
            <a:r>
              <a:rPr lang="hu-HU" dirty="0" err="1" smtClean="0"/>
              <a:t>Def</a:t>
            </a:r>
            <a:r>
              <a:rPr lang="hu-HU" dirty="0" smtClean="0"/>
              <a:t>.: Félig-összekapcsolásos program:</a:t>
            </a:r>
          </a:p>
          <a:p>
            <a:pPr lvl="1"/>
            <a:r>
              <a:rPr lang="hu-HU" sz="2400" dirty="0" smtClean="0"/>
              <a:t>⋉ lépések</a:t>
            </a:r>
          </a:p>
          <a:p>
            <a:r>
              <a:rPr lang="hu-HU" dirty="0" smtClean="0"/>
              <a:t>Példa: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Félig-összekapcsolásos program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5616" y="3933056"/>
          <a:ext cx="1152128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43808" y="3933056"/>
          <a:ext cx="1152128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3933056"/>
          <a:ext cx="1152128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D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AB ⋈ BC ⋈ CD 	</a:t>
            </a:r>
            <a:r>
              <a:rPr lang="hu-HU" sz="2400" dirty="0" smtClean="0"/>
              <a:t>Mely függő sorok esnek ki?</a:t>
            </a:r>
            <a:br>
              <a:rPr lang="hu-HU" sz="2400" dirty="0" smtClean="0"/>
            </a:br>
            <a:r>
              <a:rPr lang="hu-HU" dirty="0" smtClean="0"/>
              <a:t>AB := </a:t>
            </a:r>
            <a:r>
              <a:rPr lang="hu-HU" dirty="0" err="1" smtClean="0"/>
              <a:t>AB</a:t>
            </a:r>
            <a:r>
              <a:rPr lang="hu-HU" dirty="0" smtClean="0"/>
              <a:t> ⋉ BC	(2,6), (4,8)</a:t>
            </a:r>
            <a:br>
              <a:rPr lang="hu-HU" dirty="0" smtClean="0"/>
            </a:br>
            <a:r>
              <a:rPr lang="hu-HU" dirty="0" smtClean="0"/>
              <a:t>BC := </a:t>
            </a:r>
            <a:r>
              <a:rPr lang="hu-HU" dirty="0" err="1" smtClean="0"/>
              <a:t>BC</a:t>
            </a:r>
            <a:r>
              <a:rPr lang="hu-HU" dirty="0" smtClean="0"/>
              <a:t> ⋉ CD	(3,6), (4,8)</a:t>
            </a:r>
            <a:br>
              <a:rPr lang="hu-HU" dirty="0" smtClean="0"/>
            </a:br>
            <a:r>
              <a:rPr lang="hu-HU" dirty="0" smtClean="0"/>
              <a:t>CD := </a:t>
            </a:r>
            <a:r>
              <a:rPr lang="hu-HU" dirty="0" err="1" smtClean="0"/>
              <a:t>CD</a:t>
            </a:r>
            <a:r>
              <a:rPr lang="hu-HU" dirty="0" smtClean="0"/>
              <a:t> ⋉ BC	(1,2), (3,6)</a:t>
            </a:r>
          </a:p>
          <a:p>
            <a:r>
              <a:rPr lang="hu-HU" dirty="0" smtClean="0"/>
              <a:t>AB ⋈ BC ⋈ CD = (1,2,4,8)</a:t>
            </a:r>
          </a:p>
          <a:p>
            <a:pPr lvl="1"/>
            <a:r>
              <a:rPr lang="hu-HU" dirty="0" smtClean="0"/>
              <a:t>AB, BC, CD mindegyikében még maradt fityegő sor, nevezetesen a (2,4)</a:t>
            </a:r>
          </a:p>
          <a:p>
            <a:r>
              <a:rPr lang="hu-HU" dirty="0" smtClean="0"/>
              <a:t>Cél: minél több, lehetőleg az összes fityegő sor eltűntetése, mivel felesleges fityegő sorokat nem akarunk a ⋉</a:t>
            </a:r>
            <a:r>
              <a:rPr lang="hu-HU" dirty="0" err="1" smtClean="0"/>
              <a:t>-nál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hálózaton továbbítani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Félig-összekapcsolásos program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dirty="0" smtClean="0"/>
              <a:t> reláció </a:t>
            </a:r>
            <a:r>
              <a:rPr lang="hu-HU" sz="2800" b="1" dirty="0" smtClean="0"/>
              <a:t>redukált</a:t>
            </a:r>
            <a:r>
              <a:rPr lang="hu-HU" sz="2800" dirty="0" smtClean="0"/>
              <a:t> </a:t>
            </a:r>
            <a:r>
              <a:rPr lang="hu-HU" dirty="0" smtClean="0">
                <a:latin typeface="Arial" charset="0"/>
              </a:rPr>
              <a:t>R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/>
              <a:t>, …,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k</a:t>
            </a:r>
            <a:r>
              <a:rPr lang="hu-HU" baseline="-25000" dirty="0" smtClean="0">
                <a:latin typeface="Arial" charset="0"/>
              </a:rPr>
              <a:t> </a:t>
            </a:r>
            <a:r>
              <a:rPr lang="hu-HU" sz="2800" dirty="0" smtClean="0">
                <a:latin typeface="Arial" charset="0"/>
              </a:rPr>
              <a:t> </a:t>
            </a:r>
            <a:r>
              <a:rPr lang="hu-HU" sz="2800" dirty="0" err="1" smtClean="0">
                <a:latin typeface="Arial" charset="0"/>
              </a:rPr>
              <a:t>-</a:t>
            </a:r>
            <a:r>
              <a:rPr lang="hu-HU" sz="2800" dirty="0" err="1" smtClean="0"/>
              <a:t>ra</a:t>
            </a:r>
            <a:r>
              <a:rPr lang="hu-HU" sz="2800" dirty="0" smtClean="0"/>
              <a:t> nézve, ha nincs fityegő sora, azaz </a:t>
            </a:r>
            <a:br>
              <a:rPr lang="hu-HU" sz="2800" dirty="0" smtClean="0"/>
            </a:b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dirty="0" smtClean="0"/>
              <a:t> </a:t>
            </a:r>
            <a:r>
              <a:rPr lang="hu-HU" sz="2800" dirty="0" smtClean="0"/>
              <a:t>= </a:t>
            </a:r>
            <a:r>
              <a:rPr lang="el-GR" dirty="0" smtClean="0"/>
              <a:t>Π</a:t>
            </a:r>
            <a:r>
              <a:rPr lang="hu-HU" baseline="-25000" dirty="0" err="1" smtClean="0">
                <a:latin typeface="Arial" charset="0"/>
              </a:rPr>
              <a:t>R</a:t>
            </a:r>
            <a:r>
              <a:rPr lang="hu-HU" baseline="-40000" dirty="0" err="1" smtClean="0">
                <a:latin typeface="Arial" charset="0"/>
              </a:rPr>
              <a:t>i</a:t>
            </a:r>
            <a:r>
              <a:rPr lang="hu-HU" dirty="0" smtClean="0"/>
              <a:t>(</a:t>
            </a:r>
            <a:r>
              <a:rPr lang="hu-HU" dirty="0" smtClean="0">
                <a:latin typeface="Arial" charset="0"/>
              </a:rPr>
              <a:t>R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/>
              <a:t> ⋈ </a:t>
            </a:r>
            <a:r>
              <a:rPr lang="hu-HU" dirty="0" smtClean="0">
                <a:latin typeface="Arial" charset="0"/>
              </a:rPr>
              <a:t>… </a:t>
            </a:r>
            <a:r>
              <a:rPr lang="hu-HU" dirty="0" smtClean="0"/>
              <a:t>⋈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k</a:t>
            </a:r>
            <a:r>
              <a:rPr lang="hu-HU" dirty="0" smtClean="0"/>
              <a:t>)</a:t>
            </a:r>
          </a:p>
          <a:p>
            <a:r>
              <a:rPr lang="hu-HU" dirty="0" smtClean="0"/>
              <a:t>(a vetületben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baseline="-25000" dirty="0" smtClean="0">
                <a:latin typeface="Arial" charset="0"/>
              </a:rPr>
              <a:t> </a:t>
            </a:r>
            <a:r>
              <a:rPr lang="hu-HU" dirty="0" smtClean="0">
                <a:latin typeface="Arial" charset="0"/>
              </a:rPr>
              <a:t>sémájának attribútumai szerepelnek.)</a:t>
            </a:r>
            <a:endParaRPr lang="hu-HU" dirty="0" smtClean="0"/>
          </a:p>
          <a:p>
            <a:r>
              <a:rPr lang="hu-HU" dirty="0" smtClean="0"/>
              <a:t>Félig-összekapcsolásos program </a:t>
            </a:r>
            <a:r>
              <a:rPr lang="hu-HU" b="1" dirty="0" smtClean="0"/>
              <a:t>teljes redukáló</a:t>
            </a:r>
            <a:r>
              <a:rPr lang="hu-HU" dirty="0" smtClean="0"/>
              <a:t> </a:t>
            </a:r>
            <a:r>
              <a:rPr lang="hu-HU" dirty="0" smtClean="0">
                <a:latin typeface="Arial" charset="0"/>
              </a:rPr>
              <a:t>R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/>
              <a:t>, …,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k</a:t>
            </a:r>
            <a:r>
              <a:rPr lang="hu-HU" sz="2800" dirty="0" smtClean="0">
                <a:latin typeface="Arial" charset="0"/>
              </a:rPr>
              <a:t> </a:t>
            </a:r>
            <a:r>
              <a:rPr lang="hu-HU" sz="2800" dirty="0" smtClean="0"/>
              <a:t>, ha a program végrehajtása után minden </a:t>
            </a:r>
            <a:r>
              <a:rPr lang="hu-HU" sz="2800" dirty="0" err="1" smtClean="0">
                <a:latin typeface="Arial" charset="0"/>
              </a:rPr>
              <a:t>R</a:t>
            </a:r>
            <a:r>
              <a:rPr lang="hu-HU" sz="2800" baseline="-25000" dirty="0" err="1" smtClean="0">
                <a:latin typeface="Arial" charset="0"/>
              </a:rPr>
              <a:t>i</a:t>
            </a:r>
            <a:r>
              <a:rPr lang="hu-HU" sz="2800" baseline="-25000" dirty="0" smtClean="0">
                <a:latin typeface="Arial" charset="0"/>
              </a:rPr>
              <a:t> </a:t>
            </a:r>
            <a:r>
              <a:rPr lang="hu-HU" sz="2800" dirty="0" smtClean="0"/>
              <a:t>redukált. (független az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sz="2800" dirty="0" err="1" smtClean="0"/>
              <a:t>-k</a:t>
            </a:r>
            <a:r>
              <a:rPr lang="hu-HU" sz="2800" dirty="0" smtClean="0"/>
              <a:t> előfordulásától)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Teljes redukció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BC := </a:t>
            </a:r>
            <a:r>
              <a:rPr lang="hu-HU" dirty="0" err="1" smtClean="0"/>
              <a:t>BC</a:t>
            </a:r>
            <a:r>
              <a:rPr lang="hu-HU" dirty="0" smtClean="0"/>
              <a:t> ⋉ </a:t>
            </a:r>
            <a:r>
              <a:rPr lang="hu-HU" dirty="0" smtClean="0"/>
              <a:t>AB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CD := </a:t>
            </a:r>
            <a:r>
              <a:rPr lang="hu-HU" dirty="0" err="1" smtClean="0"/>
              <a:t>CD</a:t>
            </a:r>
            <a:r>
              <a:rPr lang="hu-HU" dirty="0" smtClean="0"/>
              <a:t> ⋉ BC</a:t>
            </a:r>
            <a:br>
              <a:rPr lang="hu-HU" dirty="0" smtClean="0"/>
            </a:br>
            <a:r>
              <a:rPr lang="hu-HU" dirty="0" err="1" smtClean="0"/>
              <a:t>BC</a:t>
            </a:r>
            <a:r>
              <a:rPr lang="hu-HU" dirty="0" smtClean="0"/>
              <a:t> := </a:t>
            </a:r>
            <a:r>
              <a:rPr lang="hu-HU" dirty="0" err="1" smtClean="0"/>
              <a:t>BC</a:t>
            </a:r>
            <a:r>
              <a:rPr lang="hu-HU" dirty="0" smtClean="0"/>
              <a:t> ⋉ CD </a:t>
            </a:r>
            <a:br>
              <a:rPr lang="hu-HU" dirty="0" smtClean="0"/>
            </a:br>
            <a:r>
              <a:rPr lang="hu-HU" dirty="0" smtClean="0"/>
              <a:t>AB := </a:t>
            </a:r>
            <a:r>
              <a:rPr lang="hu-HU" dirty="0" err="1" smtClean="0"/>
              <a:t>AB</a:t>
            </a:r>
            <a:r>
              <a:rPr lang="hu-HU" dirty="0" smtClean="0"/>
              <a:t> ⋉ BC</a:t>
            </a:r>
            <a:br>
              <a:rPr lang="hu-HU" dirty="0" smtClean="0"/>
            </a:br>
            <a:r>
              <a:rPr lang="hu-HU" dirty="0" smtClean="0"/>
              <a:t>Teljes redukció.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Tétel miatt jó lesz teljes előfordulásra.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szimbólum különböző érték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</a:p>
          <a:p>
            <a:endParaRPr lang="hu-HU" baseline="-25000" dirty="0" smtClean="0"/>
          </a:p>
          <a:p>
            <a:r>
              <a:rPr lang="hu-HU" dirty="0" smtClean="0"/>
              <a:t>AB ⋈ BC ⋈ AC = 0 </a:t>
            </a:r>
            <a:br>
              <a:rPr lang="hu-HU" dirty="0" smtClean="0"/>
            </a:br>
            <a:r>
              <a:rPr lang="hu-HU" dirty="0" smtClean="0"/>
              <a:t>→ minden sor fityegő, mindent el kellene távolítani ⋉ segítségével.</a:t>
            </a:r>
            <a:endParaRPr lang="hu-HU" dirty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1187624" y="2132856"/>
          <a:ext cx="130648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244"/>
                <a:gridCol w="6532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1</a:t>
                      </a:r>
                      <a:endParaRPr lang="hu-HU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b</a:t>
                      </a:r>
                      <a:r>
                        <a:rPr kumimoji="0" lang="hu-HU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5076056" y="2132856"/>
          <a:ext cx="130648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244"/>
                <a:gridCol w="6532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2</a:t>
                      </a:r>
                      <a:endParaRPr lang="hu-HU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n+1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c</a:t>
                      </a:r>
                      <a:r>
                        <a:rPr kumimoji="0" lang="hu-HU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/>
        </p:nvGraphicFramePr>
        <p:xfrm>
          <a:off x="3131840" y="2132856"/>
          <a:ext cx="130648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244"/>
                <a:gridCol w="6532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r>
                        <a:rPr lang="hu-HU" baseline="-25000" dirty="0" smtClean="0"/>
                        <a:t>1</a:t>
                      </a:r>
                      <a:endParaRPr lang="hu-HU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b</a:t>
                      </a:r>
                      <a:r>
                        <a:rPr lang="hu-HU" baseline="-25000" dirty="0" err="1" smtClean="0"/>
                        <a:t>n</a:t>
                      </a:r>
                      <a:endParaRPr lang="hu-HU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c</a:t>
                      </a:r>
                      <a:r>
                        <a:rPr kumimoji="0" lang="hu-HU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hu-HU" dirty="0" smtClean="0"/>
              <a:t>⋉</a:t>
            </a:r>
            <a:r>
              <a:rPr lang="hu-HU" dirty="0" err="1" smtClean="0"/>
              <a:t>-program</a:t>
            </a:r>
            <a:r>
              <a:rPr lang="hu-HU" dirty="0" smtClean="0"/>
              <a:t>:</a:t>
            </a:r>
          </a:p>
          <a:p>
            <a:pPr lvl="1" fontAlgn="ctr"/>
            <a:r>
              <a:rPr lang="hu-HU" dirty="0" smtClean="0"/>
              <a:t>AB := </a:t>
            </a:r>
            <a:r>
              <a:rPr lang="hu-HU" dirty="0" err="1" smtClean="0"/>
              <a:t>AB</a:t>
            </a:r>
            <a:r>
              <a:rPr lang="hu-HU" dirty="0" smtClean="0"/>
              <a:t> ⋉ AC 	(a</a:t>
            </a:r>
            <a:r>
              <a:rPr lang="hu-HU" baseline="-25000" dirty="0" smtClean="0"/>
              <a:t>1,</a:t>
            </a:r>
            <a:r>
              <a:rPr lang="hu-HU" dirty="0" smtClean="0"/>
              <a:t>b</a:t>
            </a:r>
            <a:r>
              <a:rPr lang="hu-HU" baseline="-25000" dirty="0" smtClean="0"/>
              <a:t>1</a:t>
            </a:r>
            <a:r>
              <a:rPr lang="hu-HU" dirty="0" smtClean="0"/>
              <a:t>) kiesik</a:t>
            </a:r>
            <a:br>
              <a:rPr lang="hu-HU" dirty="0" smtClean="0"/>
            </a:br>
            <a:r>
              <a:rPr lang="hu-HU" dirty="0" smtClean="0"/>
              <a:t>BC := </a:t>
            </a:r>
            <a:r>
              <a:rPr lang="hu-HU" dirty="0" err="1" smtClean="0"/>
              <a:t>BC</a:t>
            </a:r>
            <a:r>
              <a:rPr lang="hu-HU" dirty="0" smtClean="0"/>
              <a:t> ⋉ AB		(b</a:t>
            </a:r>
            <a:r>
              <a:rPr lang="hu-HU" baseline="-25000" dirty="0" smtClean="0"/>
              <a:t>1,</a:t>
            </a:r>
            <a:r>
              <a:rPr lang="hu-HU" dirty="0" smtClean="0"/>
              <a:t>c</a:t>
            </a:r>
            <a:r>
              <a:rPr lang="hu-HU" baseline="-25000" dirty="0" smtClean="0"/>
              <a:t>1</a:t>
            </a:r>
            <a:r>
              <a:rPr lang="hu-HU" dirty="0" smtClean="0"/>
              <a:t>) kiesik </a:t>
            </a:r>
            <a:br>
              <a:rPr lang="hu-HU" dirty="0" smtClean="0"/>
            </a:br>
            <a:r>
              <a:rPr lang="hu-HU" dirty="0" smtClean="0"/>
              <a:t>AC := </a:t>
            </a:r>
            <a:r>
              <a:rPr lang="hu-HU" dirty="0" err="1" smtClean="0"/>
              <a:t>AC</a:t>
            </a:r>
            <a:r>
              <a:rPr lang="hu-HU" dirty="0" smtClean="0"/>
              <a:t> ⋉ BC		(a</a:t>
            </a:r>
            <a:r>
              <a:rPr lang="hu-HU" baseline="-25000" dirty="0" smtClean="0"/>
              <a:t>2,</a:t>
            </a:r>
            <a:r>
              <a:rPr lang="hu-HU" dirty="0" smtClean="0"/>
              <a:t>c</a:t>
            </a:r>
            <a:r>
              <a:rPr lang="hu-HU" baseline="-25000" dirty="0" smtClean="0"/>
              <a:t>1</a:t>
            </a:r>
            <a:r>
              <a:rPr lang="hu-HU" dirty="0" smtClean="0"/>
              <a:t>) kiesik </a:t>
            </a:r>
          </a:p>
          <a:p>
            <a:pPr lvl="1" fontAlgn="ctr"/>
            <a:r>
              <a:rPr lang="hu-HU" dirty="0" smtClean="0"/>
              <a:t>―‖― 			2. sorok esnek ki</a:t>
            </a:r>
            <a:br>
              <a:rPr lang="hu-HU" dirty="0" smtClean="0"/>
            </a:br>
            <a:endParaRPr lang="hu-HU" dirty="0" smtClean="0"/>
          </a:p>
          <a:p>
            <a:pPr fontAlgn="ctr"/>
            <a:r>
              <a:rPr lang="hu-HU" dirty="0" smtClean="0"/>
              <a:t>Indukcióval belátható, hogy bármilyen </a:t>
            </a:r>
            <a:br>
              <a:rPr lang="hu-HU" dirty="0" smtClean="0"/>
            </a:br>
            <a:r>
              <a:rPr lang="hu-HU" dirty="0" smtClean="0"/>
              <a:t>⋉</a:t>
            </a:r>
            <a:r>
              <a:rPr lang="hu-HU" dirty="0" err="1" smtClean="0"/>
              <a:t>-program</a:t>
            </a:r>
            <a:r>
              <a:rPr lang="hu-HU" dirty="0" smtClean="0"/>
              <a:t> i. lépése után csak olyan sorok törlődhetnek, amelyekben:</a:t>
            </a:r>
          </a:p>
          <a:p>
            <a:pPr lvl="1" fontAlgn="ctr"/>
            <a:r>
              <a:rPr lang="hu-HU" dirty="0" smtClean="0"/>
              <a:t>n-i+1 ≤ az egyik tag indexe ≤ 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Legyen egy ⋉</a:t>
            </a:r>
            <a:r>
              <a:rPr lang="hu-HU" dirty="0" err="1" smtClean="0"/>
              <a:t>-program</a:t>
            </a:r>
            <a:endParaRPr lang="hu-HU" dirty="0" smtClean="0"/>
          </a:p>
          <a:p>
            <a:r>
              <a:rPr lang="hu-HU" dirty="0" smtClean="0"/>
              <a:t>k utasítás</a:t>
            </a:r>
          </a:p>
          <a:p>
            <a:r>
              <a:rPr lang="hu-HU" dirty="0" smtClean="0"/>
              <a:t>Legyen n = 2k + 2</a:t>
            </a:r>
          </a:p>
          <a:p>
            <a:r>
              <a:rPr lang="hu-HU" dirty="0" smtClean="0"/>
              <a:t>Ekkor:</a:t>
            </a:r>
          </a:p>
          <a:p>
            <a:pPr lvl="1"/>
            <a:r>
              <a:rPr lang="hu-HU" dirty="0" smtClean="0"/>
              <a:t>k. lépés után:</a:t>
            </a:r>
          </a:p>
          <a:p>
            <a:pPr lvl="2"/>
            <a:r>
              <a:rPr lang="hu-HU" dirty="0" smtClean="0"/>
              <a:t>(</a:t>
            </a:r>
            <a:r>
              <a:rPr lang="hu-HU" dirty="0" err="1" smtClean="0"/>
              <a:t>a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+1,</a:t>
            </a:r>
            <a:r>
              <a:rPr lang="hu-HU" dirty="0" err="1" smtClean="0"/>
              <a:t>b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</a:t>
            </a:r>
            <a:r>
              <a:rPr lang="hu-HU" baseline="-25000" dirty="0" err="1" smtClean="0"/>
              <a:t>1</a:t>
            </a:r>
            <a:r>
              <a:rPr lang="hu-HU" dirty="0" smtClean="0"/>
              <a:t>) AB-ből nem törlődhet</a:t>
            </a:r>
          </a:p>
          <a:p>
            <a:pPr lvl="2"/>
            <a:r>
              <a:rPr lang="hu-HU" dirty="0" smtClean="0"/>
              <a:t>(</a:t>
            </a:r>
            <a:r>
              <a:rPr lang="hu-HU" dirty="0" err="1" smtClean="0"/>
              <a:t>b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+1,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</a:t>
            </a:r>
            <a:r>
              <a:rPr lang="hu-HU" baseline="-25000" dirty="0" err="1" smtClean="0"/>
              <a:t>1</a:t>
            </a:r>
            <a:r>
              <a:rPr lang="hu-HU" dirty="0" smtClean="0"/>
              <a:t>) </a:t>
            </a:r>
            <a:r>
              <a:rPr lang="hu-HU" dirty="0" err="1" smtClean="0"/>
              <a:t>BC-ből</a:t>
            </a:r>
            <a:r>
              <a:rPr lang="hu-HU" dirty="0" smtClean="0"/>
              <a:t> nem törlődhet</a:t>
            </a:r>
          </a:p>
          <a:p>
            <a:pPr lvl="2"/>
            <a:r>
              <a:rPr lang="hu-HU" dirty="0" smtClean="0"/>
              <a:t>(</a:t>
            </a:r>
            <a:r>
              <a:rPr lang="hu-HU" dirty="0" err="1" smtClean="0"/>
              <a:t>a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+2,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+1</a:t>
            </a:r>
            <a:r>
              <a:rPr lang="hu-HU" dirty="0" smtClean="0"/>
              <a:t>) </a:t>
            </a:r>
            <a:r>
              <a:rPr lang="hu-HU" dirty="0" err="1" smtClean="0"/>
              <a:t>AC-ből</a:t>
            </a:r>
            <a:r>
              <a:rPr lang="hu-HU" dirty="0" smtClean="0"/>
              <a:t> nem törlődhet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⇒ ∄ teljes redukáló, mert a lépésszám függ a kimenet értékétől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⇒ ∄ teljes redukáló, mert a lépésszám függ a kimenet értékétől</a:t>
            </a:r>
          </a:p>
          <a:p>
            <a:endParaRPr lang="hu-HU" dirty="0" smtClean="0"/>
          </a:p>
          <a:p>
            <a:r>
              <a:rPr lang="hu-HU" dirty="0" smtClean="0"/>
              <a:t>Legyen </a:t>
            </a:r>
            <a:r>
              <a:rPr lang="hu-HU" dirty="0" err="1" smtClean="0"/>
              <a:t>AC-ben</a:t>
            </a:r>
            <a:r>
              <a:rPr lang="hu-HU" dirty="0" smtClean="0"/>
              <a:t> (a</a:t>
            </a:r>
            <a:r>
              <a:rPr lang="hu-HU" baseline="-25000" dirty="0" smtClean="0"/>
              <a:t>n+2,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smtClean="0"/>
              <a:t>)  helyett (a</a:t>
            </a:r>
            <a:r>
              <a:rPr lang="hu-HU" baseline="-25000" dirty="0" smtClean="0"/>
              <a:t>1,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smtClean="0"/>
              <a:t>)</a:t>
            </a:r>
          </a:p>
          <a:p>
            <a:r>
              <a:rPr lang="hu-HU" dirty="0" smtClean="0"/>
              <a:t>Ekkor:</a:t>
            </a:r>
          </a:p>
          <a:p>
            <a:pPr lvl="1"/>
            <a:r>
              <a:rPr lang="hu-HU" dirty="0" smtClean="0"/>
              <a:t>AB ⋈ BC ⋈ AC = 0</a:t>
            </a:r>
          </a:p>
          <a:p>
            <a:pPr lvl="1"/>
            <a:r>
              <a:rPr lang="hu-HU" dirty="0" smtClean="0"/>
              <a:t>Viszont a ⋉</a:t>
            </a:r>
            <a:r>
              <a:rPr lang="hu-HU" dirty="0" err="1" smtClean="0"/>
              <a:t>-k</a:t>
            </a:r>
            <a:r>
              <a:rPr lang="hu-HU" dirty="0" smtClean="0"/>
              <a:t> nem törölhetnek egy sort sem!</a:t>
            </a:r>
          </a:p>
          <a:p>
            <a:pPr lvl="1"/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Tétel: R</a:t>
            </a:r>
            <a:r>
              <a:rPr lang="hu-HU" baseline="-25000" dirty="0" smtClean="0"/>
              <a:t>1</a:t>
            </a:r>
            <a:r>
              <a:rPr lang="hu-HU" dirty="0" smtClean="0"/>
              <a:t> ⋈ … ⋈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k</a:t>
            </a:r>
            <a:r>
              <a:rPr lang="hu-HU" dirty="0" smtClean="0"/>
              <a:t> – </a:t>
            </a:r>
            <a:r>
              <a:rPr lang="hu-HU" dirty="0" err="1" smtClean="0"/>
              <a:t>nak</a:t>
            </a:r>
            <a:r>
              <a:rPr lang="hu-HU" dirty="0" smtClean="0"/>
              <a:t> ∃ teljes redukáló </a:t>
            </a:r>
            <a:br>
              <a:rPr lang="hu-HU" dirty="0" smtClean="0"/>
            </a:br>
            <a:r>
              <a:rPr lang="hu-HU" dirty="0" smtClean="0"/>
              <a:t>⋉</a:t>
            </a:r>
            <a:r>
              <a:rPr lang="hu-HU" dirty="0" err="1" smtClean="0"/>
              <a:t>-programja</a:t>
            </a:r>
            <a:r>
              <a:rPr lang="hu-HU" dirty="0" smtClean="0"/>
              <a:t> ⇔ ha a </a:t>
            </a:r>
            <a:r>
              <a:rPr lang="hu-HU" dirty="0" err="1" smtClean="0"/>
              <a:t>hipergráfja</a:t>
            </a:r>
            <a:r>
              <a:rPr lang="hu-HU" dirty="0" smtClean="0"/>
              <a:t> </a:t>
            </a:r>
            <a:r>
              <a:rPr lang="hu-HU" dirty="0" err="1" smtClean="0"/>
              <a:t>aciklikus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Bizonyítás (⇒):</a:t>
            </a:r>
          </a:p>
          <a:p>
            <a:pPr lvl="1"/>
            <a:r>
              <a:rPr lang="hu-HU" dirty="0" smtClean="0"/>
              <a:t>Ciklikus ⇒ ∄ teljes redukáló:</a:t>
            </a:r>
          </a:p>
          <a:p>
            <a:pPr lvl="2"/>
            <a:r>
              <a:rPr lang="hu-HU" dirty="0" smtClean="0"/>
              <a:t>Előző példát kell általánosítani.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Teljes redukáló létezése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Költség: átvitt adatok mennyisége (mérete)</a:t>
            </a:r>
          </a:p>
          <a:p>
            <a:r>
              <a:rPr lang="hu-HU" dirty="0" smtClean="0"/>
              <a:t>Relációk részekre bontása (</a:t>
            </a:r>
            <a:r>
              <a:rPr lang="hu-HU" dirty="0" err="1" smtClean="0">
                <a:solidFill>
                  <a:schemeClr val="accent1"/>
                </a:solidFill>
              </a:rPr>
              <a:t>fragmentálás</a:t>
            </a:r>
            <a:r>
              <a:rPr lang="hu-HU" dirty="0" smtClean="0"/>
              <a:t>):</a:t>
            </a:r>
          </a:p>
          <a:p>
            <a:pPr lvl="1"/>
            <a:r>
              <a:rPr lang="hu-HU" sz="2700" dirty="0" smtClean="0"/>
              <a:t>Logikai relációk: részekből U és </a:t>
            </a:r>
            <a:r>
              <a:rPr lang="hu-HU" sz="2800" dirty="0" smtClean="0"/>
              <a:t>⋈</a:t>
            </a:r>
            <a:r>
              <a:rPr lang="hu-HU" sz="2700" dirty="0" smtClean="0"/>
              <a:t>     műveletekkel állíthatók elő</a:t>
            </a:r>
          </a:p>
          <a:p>
            <a:pPr lvl="1"/>
            <a:r>
              <a:rPr lang="hu-HU" sz="2700" dirty="0" smtClean="0"/>
              <a:t>Fizikai relációk: a logikai relációk adatbázisban tárolt töredékei (</a:t>
            </a:r>
            <a:r>
              <a:rPr lang="hu-HU" sz="2700" dirty="0" err="1" smtClean="0"/>
              <a:t>fragments</a:t>
            </a:r>
            <a:r>
              <a:rPr lang="hu-HU" sz="2700" dirty="0" smtClean="0"/>
              <a:t>)</a:t>
            </a:r>
          </a:p>
          <a:p>
            <a:r>
              <a:rPr lang="hu-HU" dirty="0" smtClean="0"/>
              <a:t>R = R</a:t>
            </a:r>
            <a:r>
              <a:rPr lang="hu-HU" baseline="-25000" dirty="0" smtClean="0"/>
              <a:t>1</a:t>
            </a:r>
            <a:r>
              <a:rPr lang="hu-HU" dirty="0" smtClean="0"/>
              <a:t> ⋈ … ⋈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n</a:t>
            </a:r>
            <a:r>
              <a:rPr lang="hu-HU" dirty="0" smtClean="0"/>
              <a:t> ,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/>
              <a:t> vertikális töredékek</a:t>
            </a:r>
          </a:p>
          <a:p>
            <a:r>
              <a:rPr lang="hu-HU" dirty="0" smtClean="0"/>
              <a:t>R = R</a:t>
            </a:r>
            <a:r>
              <a:rPr lang="hu-HU" baseline="-25000" dirty="0" smtClean="0"/>
              <a:t>1</a:t>
            </a:r>
            <a:r>
              <a:rPr lang="hu-HU" dirty="0" smtClean="0"/>
              <a:t> U …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n</a:t>
            </a:r>
            <a:r>
              <a:rPr lang="hu-HU" dirty="0" smtClean="0"/>
              <a:t>,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/>
              <a:t> horizontális töredékek</a:t>
            </a:r>
          </a:p>
        </p:txBody>
      </p:sp>
      <p:sp>
        <p:nvSpPr>
          <p:cNvPr id="15363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mtClean="0"/>
              <a:t>7. előadás</a:t>
            </a:r>
            <a:endParaRPr lang="en-US" dirty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EF3FA2-0F04-4837-B997-C7998BF848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Lekérdezések optimalizálása osztott adatbázisokban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00190"/>
          </a:xfrm>
        </p:spPr>
        <p:txBody>
          <a:bodyPr/>
          <a:lstStyle/>
          <a:p>
            <a:r>
              <a:rPr lang="hu-HU" dirty="0" smtClean="0"/>
              <a:t>Bizonyítás (⇐):</a:t>
            </a:r>
          </a:p>
          <a:p>
            <a:pPr lvl="1"/>
            <a:r>
              <a:rPr lang="hu-HU" dirty="0" smtClean="0"/>
              <a:t>k = 1:	üres program teljes redukáló</a:t>
            </a:r>
          </a:p>
          <a:p>
            <a:pPr lvl="1"/>
            <a:r>
              <a:rPr lang="hu-HU" dirty="0" smtClean="0"/>
              <a:t>k &gt; 1 és G </a:t>
            </a:r>
            <a:r>
              <a:rPr lang="hu-HU" dirty="0" err="1" smtClean="0"/>
              <a:t>aciklikus</a:t>
            </a:r>
            <a:r>
              <a:rPr lang="hu-HU" dirty="0" smtClean="0"/>
              <a:t> ⇒ ∃ S fül T-re</a:t>
            </a:r>
          </a:p>
          <a:p>
            <a:pPr lvl="1"/>
            <a:r>
              <a:rPr lang="hu-HU" dirty="0" smtClean="0"/>
              <a:t>G-ből hagyjuk el S-T csúcsokat és S-t:</a:t>
            </a:r>
            <a:br>
              <a:rPr lang="hu-HU" dirty="0" smtClean="0"/>
            </a:br>
            <a:r>
              <a:rPr lang="hu-HU" dirty="0" smtClean="0"/>
              <a:t>a kapott K </a:t>
            </a:r>
            <a:r>
              <a:rPr lang="hu-HU" dirty="0" err="1" smtClean="0"/>
              <a:t>aciklikus</a:t>
            </a:r>
            <a:r>
              <a:rPr lang="hu-HU" dirty="0" smtClean="0"/>
              <a:t> ⇒ ∃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smtClean="0"/>
              <a:t>teljes redukálója.</a:t>
            </a:r>
            <a:endParaRPr lang="hu-HU" dirty="0" smtClean="0">
              <a:latin typeface="Arial" charset="0"/>
            </a:endParaRPr>
          </a:p>
          <a:p>
            <a:pPr lvl="1"/>
            <a:r>
              <a:rPr lang="hu-HU" dirty="0" smtClean="0"/>
              <a:t>T := </a:t>
            </a:r>
            <a:r>
              <a:rPr lang="hu-HU" dirty="0" err="1" smtClean="0"/>
              <a:t>T</a:t>
            </a:r>
            <a:r>
              <a:rPr lang="hu-HU" dirty="0" smtClean="0"/>
              <a:t> ⋉ S</a:t>
            </a:r>
            <a:br>
              <a:rPr lang="hu-HU" dirty="0" smtClean="0"/>
            </a:br>
            <a:r>
              <a:rPr lang="hu-HU" dirty="0" smtClean="0"/>
              <a:t>K teljes redukálója        teljes redukálója G-nek, 			        </a:t>
            </a:r>
            <a:r>
              <a:rPr lang="hu-HU" sz="2400" dirty="0" smtClean="0"/>
              <a:t>→  </a:t>
            </a:r>
            <a:r>
              <a:rPr lang="hu-HU" dirty="0" smtClean="0"/>
              <a:t>mivel nem marad benne </a:t>
            </a:r>
            <a:br>
              <a:rPr lang="hu-HU" dirty="0" smtClean="0"/>
            </a:br>
            <a:r>
              <a:rPr lang="hu-HU" dirty="0" smtClean="0"/>
              <a:t>S := </a:t>
            </a:r>
            <a:r>
              <a:rPr lang="hu-HU" dirty="0" err="1" smtClean="0"/>
              <a:t>S</a:t>
            </a:r>
            <a:r>
              <a:rPr lang="hu-HU" dirty="0" smtClean="0"/>
              <a:t> ⋉ T		    fityegő sor </a:t>
            </a:r>
          </a:p>
          <a:p>
            <a:pPr lvl="1"/>
            <a:r>
              <a:rPr lang="hu-HU" dirty="0" smtClean="0"/>
              <a:t>s ∈ </a:t>
            </a:r>
            <a:r>
              <a:rPr lang="hu-HU" dirty="0" err="1" smtClean="0"/>
              <a:t>S</a:t>
            </a:r>
            <a:r>
              <a:rPr lang="hu-HU" dirty="0" smtClean="0"/>
              <a:t> esetén s-hez kapcsolható t ∈ </a:t>
            </a:r>
            <a:r>
              <a:rPr lang="hu-HU" dirty="0" err="1" smtClean="0"/>
              <a:t>T</a:t>
            </a:r>
            <a:r>
              <a:rPr lang="hu-HU" dirty="0" smtClean="0"/>
              <a:t>. Indukció miatt t-hez K minden relációjából kapcsolható sor</a:t>
            </a:r>
            <a:br>
              <a:rPr lang="hu-HU" dirty="0" smtClean="0"/>
            </a:br>
            <a:r>
              <a:rPr lang="hu-HU" dirty="0" smtClean="0"/>
              <a:t>			 ⇒ s nem fityegő.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Teljes redukáló létezése – bizonyítás folytatása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00190"/>
          </a:xfrm>
        </p:spPr>
        <p:txBody>
          <a:bodyPr/>
          <a:lstStyle/>
          <a:p>
            <a:r>
              <a:rPr lang="hu-HU" dirty="0" smtClean="0"/>
              <a:t>Bizonyítás (⇐):</a:t>
            </a:r>
          </a:p>
          <a:p>
            <a:pPr lvl="1"/>
            <a:r>
              <a:rPr lang="hu-HU" dirty="0" smtClean="0"/>
              <a:t>Elég: K-ban nem fityeg ⇒ G-ben fityeg</a:t>
            </a:r>
          </a:p>
          <a:p>
            <a:pPr lvl="1"/>
            <a:r>
              <a:rPr lang="hu-HU" dirty="0" smtClean="0"/>
              <a:t>T := </a:t>
            </a:r>
            <a:r>
              <a:rPr lang="hu-HU" dirty="0" err="1" smtClean="0"/>
              <a:t>T</a:t>
            </a:r>
            <a:r>
              <a:rPr lang="hu-HU" dirty="0" smtClean="0"/>
              <a:t> ⋉ S miatt minden t ∈ </a:t>
            </a:r>
            <a:r>
              <a:rPr lang="hu-HU" dirty="0" err="1" smtClean="0"/>
              <a:t>T</a:t>
            </a:r>
            <a:r>
              <a:rPr lang="hu-HU" dirty="0" smtClean="0"/>
              <a:t> sor S </a:t>
            </a:r>
            <a:r>
              <a:rPr lang="hu-HU" dirty="0" err="1" smtClean="0"/>
              <a:t>beli</a:t>
            </a:r>
            <a:r>
              <a:rPr lang="hu-HU" dirty="0" smtClean="0"/>
              <a:t> s-hez és indukció miatt K többi relációjával valamelyik sorhoz kapcsolható.</a:t>
            </a:r>
          </a:p>
          <a:p>
            <a:pPr lvl="1"/>
            <a:r>
              <a:rPr lang="hu-HU" dirty="0" smtClean="0"/>
              <a:t>K bármely relációjának u sorához van a többi relációban hozzákapcsolható sor, ezek között </a:t>
            </a:r>
            <a:br>
              <a:rPr lang="hu-HU" dirty="0" smtClean="0"/>
            </a:br>
            <a:r>
              <a:rPr lang="hu-HU" dirty="0" smtClean="0"/>
              <a:t>T-beli sor is szerepel, amihez S-beli sor kapcsolható, így u nem fityegő sor.</a:t>
            </a:r>
            <a:br>
              <a:rPr lang="hu-HU" dirty="0" smtClean="0"/>
            </a:br>
            <a:r>
              <a:rPr lang="hu-HU" dirty="0" smtClean="0"/>
              <a:t>		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Teljes redukáló létezése – bizonyítás folytatása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84368" y="4869160"/>
            <a:ext cx="216024" cy="2160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AB fül </a:t>
            </a:r>
            <a:r>
              <a:rPr lang="hu-HU" dirty="0" err="1" smtClean="0"/>
              <a:t>BC-re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BC fül CD-re</a:t>
            </a:r>
          </a:p>
          <a:p>
            <a:endParaRPr lang="hu-HU" dirty="0" smtClean="0"/>
          </a:p>
          <a:p>
            <a:r>
              <a:rPr lang="hu-HU" dirty="0" smtClean="0"/>
              <a:t>CD egy él</a:t>
            </a:r>
          </a:p>
          <a:p>
            <a:pPr lvl="1"/>
            <a:r>
              <a:rPr lang="hu-HU" dirty="0" smtClean="0"/>
              <a:t>nincs utasítás</a:t>
            </a:r>
            <a:endParaRPr lang="hu-HU" dirty="0"/>
          </a:p>
        </p:txBody>
      </p:sp>
      <p:pic>
        <p:nvPicPr>
          <p:cNvPr id="9" name="Content Placeholder 6" descr="teljes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79712" y="1340768"/>
            <a:ext cx="39040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16016" y="2852936"/>
          <a:ext cx="2880320" cy="2907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</a:tblGrid>
              <a:tr h="7269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700" dirty="0" smtClean="0"/>
                        <a:t>BC := </a:t>
                      </a:r>
                      <a:r>
                        <a:rPr lang="hu-HU" sz="2700" dirty="0" err="1" smtClean="0"/>
                        <a:t>BC</a:t>
                      </a:r>
                      <a:r>
                        <a:rPr lang="hu-HU" sz="2700" dirty="0" smtClean="0"/>
                        <a:t> ⋉ AB</a:t>
                      </a:r>
                    </a:p>
                  </a:txBody>
                  <a:tcPr anchor="ctr"/>
                </a:tc>
              </a:tr>
              <a:tr h="7269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700" dirty="0" smtClean="0"/>
                        <a:t>CD := </a:t>
                      </a:r>
                      <a:r>
                        <a:rPr lang="hu-HU" sz="2700" dirty="0" err="1" smtClean="0"/>
                        <a:t>CD</a:t>
                      </a:r>
                      <a:r>
                        <a:rPr lang="hu-HU" sz="2700" dirty="0" smtClean="0"/>
                        <a:t> ⋉ BC</a:t>
                      </a:r>
                    </a:p>
                  </a:txBody>
                  <a:tcPr anchor="ctr"/>
                </a:tc>
              </a:tr>
              <a:tr h="7269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700" dirty="0" smtClean="0"/>
                        <a:t>BC := </a:t>
                      </a:r>
                      <a:r>
                        <a:rPr lang="hu-HU" sz="2700" dirty="0" err="1" smtClean="0"/>
                        <a:t>BC</a:t>
                      </a:r>
                      <a:r>
                        <a:rPr lang="hu-HU" sz="2700" dirty="0" smtClean="0"/>
                        <a:t> </a:t>
                      </a:r>
                      <a:r>
                        <a:rPr lang="hu-HU" sz="2700" dirty="0" smtClean="0"/>
                        <a:t>⋉ </a:t>
                      </a:r>
                      <a:r>
                        <a:rPr lang="hu-HU" sz="2700" dirty="0" smtClean="0"/>
                        <a:t>CD</a:t>
                      </a:r>
                      <a:endParaRPr lang="hu-HU" sz="2700" dirty="0" smtClean="0"/>
                    </a:p>
                  </a:txBody>
                  <a:tcPr anchor="ctr"/>
                </a:tc>
              </a:tr>
              <a:tr h="7269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700" dirty="0" smtClean="0"/>
                        <a:t>AB := </a:t>
                      </a:r>
                      <a:r>
                        <a:rPr lang="hu-HU" sz="2700" dirty="0" err="1" smtClean="0"/>
                        <a:t>AB</a:t>
                      </a:r>
                      <a:r>
                        <a:rPr lang="hu-HU" sz="2700" dirty="0" smtClean="0"/>
                        <a:t> ⋉ BC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059832" y="3140968"/>
            <a:ext cx="16561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31840" y="4149080"/>
            <a:ext cx="158417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59832" y="3212976"/>
            <a:ext cx="165618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131840" y="3933056"/>
            <a:ext cx="158417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töredékek állhatnak további logikai relációkból stb.</a:t>
            </a:r>
          </a:p>
          <a:p>
            <a:r>
              <a:rPr lang="hu-HU" dirty="0" smtClean="0"/>
              <a:t>A töredékek különböző csomópontokon helyezkednek el</a:t>
            </a:r>
          </a:p>
          <a:p>
            <a:r>
              <a:rPr lang="hu-HU" dirty="0" smtClean="0"/>
              <a:t>Példa: BANK</a:t>
            </a:r>
          </a:p>
          <a:p>
            <a:pPr>
              <a:buNone/>
            </a:pPr>
            <a:r>
              <a:rPr lang="hu-HU" dirty="0" smtClean="0"/>
              <a:t>	Számlák (fiók, </a:t>
            </a:r>
            <a:r>
              <a:rPr lang="hu-HU" dirty="0" err="1" smtClean="0"/>
              <a:t>szszám</a:t>
            </a:r>
            <a:r>
              <a:rPr lang="hu-HU" dirty="0" smtClean="0"/>
              <a:t>, egyenleg)</a:t>
            </a:r>
            <a:br>
              <a:rPr lang="hu-HU" dirty="0" smtClean="0"/>
            </a:br>
            <a:r>
              <a:rPr lang="hu-HU" dirty="0" smtClean="0"/>
              <a:t>Hitelek (fiók, </a:t>
            </a:r>
            <a:r>
              <a:rPr lang="hu-HU" dirty="0" err="1" smtClean="0"/>
              <a:t>hszám</a:t>
            </a:r>
            <a:r>
              <a:rPr lang="hu-HU" dirty="0" smtClean="0"/>
              <a:t>, összeg)</a:t>
            </a:r>
            <a:br>
              <a:rPr lang="hu-HU" dirty="0" smtClean="0"/>
            </a:br>
            <a:r>
              <a:rPr lang="hu-HU" dirty="0" smtClean="0"/>
              <a:t>Tulaj (</a:t>
            </a:r>
            <a:r>
              <a:rPr lang="hu-HU" dirty="0" err="1" smtClean="0"/>
              <a:t>szszám</a:t>
            </a:r>
            <a:r>
              <a:rPr lang="hu-HU" dirty="0" smtClean="0"/>
              <a:t>, </a:t>
            </a:r>
            <a:r>
              <a:rPr lang="hu-HU" dirty="0" err="1" smtClean="0"/>
              <a:t>ünév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Tartozik (</a:t>
            </a:r>
            <a:r>
              <a:rPr lang="hu-HU" dirty="0" err="1" smtClean="0"/>
              <a:t>hszám</a:t>
            </a:r>
            <a:r>
              <a:rPr lang="hu-HU" dirty="0" smtClean="0"/>
              <a:t>, </a:t>
            </a:r>
            <a:r>
              <a:rPr lang="hu-HU" dirty="0" err="1" smtClean="0"/>
              <a:t>ünév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Ügyfelek (</a:t>
            </a:r>
            <a:r>
              <a:rPr lang="hu-HU" dirty="0" err="1" smtClean="0"/>
              <a:t>ünév</a:t>
            </a:r>
            <a:r>
              <a:rPr lang="hu-HU" dirty="0" smtClean="0"/>
              <a:t>, cím)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Lekérdezések optimalizálása osztott adatbázisokban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fiókok saját számláikat tartják nyílván → ált. nincs szükség hálózati adatforgalomra</a:t>
            </a:r>
          </a:p>
          <a:p>
            <a:r>
              <a:rPr lang="hu-HU" dirty="0" smtClean="0"/>
              <a:t>számlák és hitelek horizontális felbontása:</a:t>
            </a:r>
          </a:p>
          <a:p>
            <a:pPr lvl="1"/>
            <a:r>
              <a:rPr lang="hu-HU" dirty="0" smtClean="0"/>
              <a:t>Számlák = Számlák</a:t>
            </a:r>
            <a:r>
              <a:rPr lang="hu-HU" baseline="-25000" dirty="0" smtClean="0"/>
              <a:t>f</a:t>
            </a:r>
            <a:r>
              <a:rPr lang="hu-HU" baseline="-40000" dirty="0" smtClean="0"/>
              <a:t>1</a:t>
            </a:r>
            <a:r>
              <a:rPr lang="hu-HU" dirty="0" smtClean="0"/>
              <a:t> U …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Számlák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n</a:t>
            </a:r>
            <a:endParaRPr lang="hu-HU" baseline="-40000" dirty="0" smtClean="0"/>
          </a:p>
          <a:p>
            <a:pPr lvl="1"/>
            <a:r>
              <a:rPr lang="hu-HU" dirty="0" smtClean="0"/>
              <a:t>Hitelek = Hitelek</a:t>
            </a:r>
            <a:r>
              <a:rPr lang="hu-HU" baseline="-25000" dirty="0" smtClean="0"/>
              <a:t>f</a:t>
            </a:r>
            <a:r>
              <a:rPr lang="hu-HU" baseline="-40000" dirty="0" smtClean="0"/>
              <a:t>1</a:t>
            </a:r>
            <a:r>
              <a:rPr lang="hu-HU" dirty="0" smtClean="0"/>
              <a:t> U …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Hitelek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n</a:t>
            </a:r>
            <a:endParaRPr lang="hu-HU" baseline="-40000" dirty="0" smtClean="0"/>
          </a:p>
          <a:p>
            <a:pPr lvl="1"/>
            <a:r>
              <a:rPr lang="hu-HU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f</a:t>
            </a:r>
            <a:r>
              <a:rPr lang="hu-HU" baseline="-25000" dirty="0" err="1" smtClean="0"/>
              <a:t>n</a:t>
            </a:r>
            <a:r>
              <a:rPr lang="hu-HU" dirty="0" smtClean="0"/>
              <a:t> lehetséges fiókok</a:t>
            </a:r>
          </a:p>
          <a:p>
            <a:r>
              <a:rPr lang="hu-HU" dirty="0" smtClean="0"/>
              <a:t>Tulaj = </a:t>
            </a:r>
            <a:r>
              <a:rPr lang="hu-HU" dirty="0" err="1" smtClean="0"/>
              <a:t>UTulaj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r>
              <a:rPr lang="hu-HU" baseline="-25000" dirty="0" smtClean="0"/>
              <a:t/>
            </a:r>
            <a:br>
              <a:rPr lang="hu-HU" baseline="-25000" dirty="0" smtClean="0"/>
            </a:br>
            <a:r>
              <a:rPr lang="hu-HU" dirty="0" smtClean="0"/>
              <a:t>Tartozik = </a:t>
            </a:r>
            <a:r>
              <a:rPr lang="hu-HU" dirty="0" err="1" smtClean="0"/>
              <a:t>UTartozik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endParaRPr lang="hu-HU" baseline="-40000" dirty="0" smtClean="0"/>
          </a:p>
          <a:p>
            <a:r>
              <a:rPr lang="hu-HU" dirty="0" smtClean="0"/>
              <a:t>R = Tulaj </a:t>
            </a:r>
            <a:r>
              <a:rPr lang="hu-HU" sz="2800" dirty="0" smtClean="0"/>
              <a:t>⋈ </a:t>
            </a:r>
            <a:r>
              <a:rPr lang="hu-HU" dirty="0" smtClean="0"/>
              <a:t>Ügyfelek = (</a:t>
            </a:r>
            <a:r>
              <a:rPr lang="hu-HU" dirty="0" err="1" smtClean="0"/>
              <a:t>UTulaj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r>
              <a:rPr lang="hu-HU" dirty="0" smtClean="0"/>
              <a:t>) ⋈ Ügyfelek</a:t>
            </a:r>
          </a:p>
          <a:p>
            <a:pPr lvl="1"/>
            <a:r>
              <a:rPr lang="hu-HU" dirty="0" smtClean="0"/>
              <a:t>R logikai, vertikális felbontás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Lekérdezések optimalizálása osztott adatbázisokban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Naív</a:t>
            </a:r>
            <a:r>
              <a:rPr lang="hu-HU" dirty="0" smtClean="0"/>
              <a:t> módszer: töredékekre vonatkozó kifejezésekre </a:t>
            </a:r>
            <a:r>
              <a:rPr lang="hu-HU" dirty="0" err="1" smtClean="0"/>
              <a:t>rel</a:t>
            </a:r>
            <a:r>
              <a:rPr lang="hu-HU" dirty="0" smtClean="0"/>
              <a:t>. algebrai </a:t>
            </a:r>
            <a:r>
              <a:rPr lang="hu-HU" dirty="0" err="1" smtClean="0"/>
              <a:t>optimilaizáció</a:t>
            </a:r>
            <a:endParaRPr lang="hu-HU" dirty="0" smtClean="0"/>
          </a:p>
          <a:p>
            <a:r>
              <a:rPr lang="hu-HU" dirty="0" err="1" smtClean="0"/>
              <a:t>Módostás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accent1"/>
                </a:solidFill>
              </a:rPr>
              <a:t>őrfeltételek</a:t>
            </a:r>
            <a:r>
              <a:rPr lang="hu-HU" dirty="0" smtClean="0"/>
              <a:t> </a:t>
            </a:r>
            <a:r>
              <a:rPr lang="hu-HU" dirty="0" err="1" smtClean="0"/>
              <a:t>segítésgével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Horizontális töredék: </a:t>
            </a:r>
            <a:r>
              <a:rPr lang="hu-HU" dirty="0" err="1" smtClean="0"/>
              <a:t>Hitelek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r>
              <a:rPr lang="hu-HU" baseline="-25000" dirty="0" smtClean="0"/>
              <a:t> </a:t>
            </a:r>
            <a:r>
              <a:rPr lang="hu-HU" dirty="0" smtClean="0"/>
              <a:t>= </a:t>
            </a:r>
            <a:r>
              <a:rPr lang="el-GR" dirty="0" smtClean="0"/>
              <a:t>σ</a:t>
            </a:r>
            <a:r>
              <a:rPr lang="hu-HU" baseline="-25000" dirty="0" smtClean="0"/>
              <a:t>fiók = f</a:t>
            </a:r>
            <a:r>
              <a:rPr lang="hu-HU" baseline="-40000" dirty="0" smtClean="0"/>
              <a:t>i</a:t>
            </a:r>
            <a:r>
              <a:rPr lang="hu-HU" dirty="0" smtClean="0"/>
              <a:t>(Hitelek) miatt: </a:t>
            </a:r>
            <a:r>
              <a:rPr lang="el-GR" dirty="0" smtClean="0"/>
              <a:t>σ</a:t>
            </a:r>
            <a:r>
              <a:rPr lang="hu-HU" baseline="-25000" dirty="0" smtClean="0"/>
              <a:t>fiók = f</a:t>
            </a:r>
            <a:r>
              <a:rPr lang="hu-HU" baseline="-40000" dirty="0" smtClean="0"/>
              <a:t>i</a:t>
            </a:r>
            <a:r>
              <a:rPr lang="hu-HU" dirty="0" smtClean="0"/>
              <a:t>(</a:t>
            </a:r>
            <a:r>
              <a:rPr lang="hu-HU" dirty="0" err="1" smtClean="0"/>
              <a:t>Hitelek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r>
              <a:rPr lang="hu-HU" dirty="0" smtClean="0"/>
              <a:t>) = </a:t>
            </a:r>
            <a:r>
              <a:rPr lang="hu-HU" dirty="0" err="1" smtClean="0"/>
              <a:t>Hitelek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endParaRPr lang="hu-HU" baseline="-40000" dirty="0" smtClean="0"/>
          </a:p>
          <a:p>
            <a:pPr lvl="1"/>
            <a:r>
              <a:rPr lang="hu-HU" dirty="0" smtClean="0"/>
              <a:t>Őrfeltétel: azonosan igaz a töredékre (fiók = f</a:t>
            </a:r>
            <a:r>
              <a:rPr lang="hu-HU" baseline="-25000" dirty="0" smtClean="0"/>
              <a:t>i</a:t>
            </a:r>
            <a:r>
              <a:rPr lang="hu-HU" dirty="0" smtClean="0"/>
              <a:t>)</a:t>
            </a:r>
          </a:p>
          <a:p>
            <a:r>
              <a:rPr lang="hu-HU" dirty="0" smtClean="0"/>
              <a:t>Feltehető, hogy minden logikai és fizikai relációnak (R) van g őrfeltétele, azaz </a:t>
            </a:r>
            <a:r>
              <a:rPr lang="el-GR" dirty="0" smtClean="0"/>
              <a:t>σ</a:t>
            </a:r>
            <a:r>
              <a:rPr lang="hu-HU" baseline="-25000" dirty="0" smtClean="0"/>
              <a:t>g</a:t>
            </a:r>
            <a:r>
              <a:rPr lang="hu-HU" dirty="0" smtClean="0"/>
              <a:t>(R) 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dirty="0" smtClean="0"/>
              <a:t>Töredékeket őrfeltétellel írjuk fel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dirty="0" smtClean="0"/>
              <a:t>Ha a kiválasztások lejjebbvitelénél g-nek ellentmond a feltétel, akkor kihagyjuk g-t.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Töredékre vonatkozó lekérdezések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600" dirty="0" err="1" smtClean="0"/>
              <a:t>Fiókók</a:t>
            </a:r>
            <a:r>
              <a:rPr lang="hu-HU" sz="2600" dirty="0" smtClean="0"/>
              <a:t>: {1,2,3}</a:t>
            </a:r>
          </a:p>
          <a:p>
            <a:r>
              <a:rPr lang="hu-HU" sz="2600" dirty="0" smtClean="0"/>
              <a:t>R(fiókok, </a:t>
            </a:r>
            <a:r>
              <a:rPr lang="hu-HU" sz="2600" dirty="0" err="1" smtClean="0"/>
              <a:t>szszám</a:t>
            </a:r>
            <a:r>
              <a:rPr lang="hu-HU" sz="2600" dirty="0" smtClean="0"/>
              <a:t>, egyenleg, </a:t>
            </a:r>
            <a:r>
              <a:rPr lang="hu-HU" sz="2600" dirty="0" err="1" smtClean="0"/>
              <a:t>ünév</a:t>
            </a:r>
            <a:r>
              <a:rPr lang="hu-HU" sz="2600" dirty="0" smtClean="0"/>
              <a:t>) = R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U R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U R</a:t>
            </a:r>
            <a:r>
              <a:rPr lang="hu-HU" sz="2600" baseline="-25000" dirty="0" smtClean="0"/>
              <a:t>3</a:t>
            </a:r>
          </a:p>
          <a:p>
            <a:pPr lvl="1"/>
            <a:r>
              <a:rPr lang="hu-HU" sz="2600" dirty="0" smtClean="0"/>
              <a:t>Logikai reláció</a:t>
            </a:r>
          </a:p>
          <a:p>
            <a:pPr lvl="1"/>
            <a:r>
              <a:rPr lang="hu-HU" sz="2600" dirty="0" err="1" smtClean="0"/>
              <a:t>R</a:t>
            </a:r>
            <a:r>
              <a:rPr lang="hu-HU" sz="2600" baseline="-25000" dirty="0" err="1" smtClean="0"/>
              <a:t>i</a:t>
            </a:r>
            <a:r>
              <a:rPr lang="hu-HU" sz="2600" dirty="0" smtClean="0"/>
              <a:t>= </a:t>
            </a:r>
            <a:r>
              <a:rPr lang="hu-HU" sz="2600" dirty="0" err="1" smtClean="0"/>
              <a:t>Számlák</a:t>
            </a:r>
            <a:r>
              <a:rPr lang="hu-HU" sz="2600" baseline="-25000" dirty="0" err="1" smtClean="0"/>
              <a:t>i</a:t>
            </a:r>
            <a:r>
              <a:rPr lang="hu-HU" sz="2600" baseline="-25000" dirty="0" smtClean="0"/>
              <a:t>  </a:t>
            </a:r>
            <a:r>
              <a:rPr lang="hu-HU" sz="2600" dirty="0" smtClean="0"/>
              <a:t>⋈ Tulaj</a:t>
            </a:r>
            <a:r>
              <a:rPr lang="hu-HU" sz="2600" baseline="-25000" dirty="0" smtClean="0"/>
              <a:t>i</a:t>
            </a:r>
            <a:r>
              <a:rPr lang="hu-HU" sz="2600" dirty="0" smtClean="0"/>
              <a:t>, i = 1,2,3</a:t>
            </a:r>
            <a:endParaRPr lang="hu-HU" sz="2600" baseline="-25000" dirty="0" smtClean="0"/>
          </a:p>
          <a:p>
            <a:pPr lvl="1"/>
            <a:r>
              <a:rPr lang="hu-HU" sz="2600" dirty="0" err="1" smtClean="0"/>
              <a:t>R</a:t>
            </a:r>
            <a:r>
              <a:rPr lang="hu-HU" sz="2600" baseline="-25000" dirty="0" err="1" smtClean="0"/>
              <a:t>i</a:t>
            </a:r>
            <a:r>
              <a:rPr lang="hu-HU" sz="2600" dirty="0" err="1" smtClean="0"/>
              <a:t>-k</a:t>
            </a:r>
            <a:r>
              <a:rPr lang="hu-HU" sz="2600" dirty="0" smtClean="0"/>
              <a:t> őrfeltétele fiók = i</a:t>
            </a:r>
          </a:p>
          <a:p>
            <a:r>
              <a:rPr lang="hu-HU" sz="2600" dirty="0" smtClean="0"/>
              <a:t>Q = 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 = 1⋀ egyenleg &gt; 1000</a:t>
            </a:r>
            <a:r>
              <a:rPr lang="hu-HU" sz="2600" dirty="0" smtClean="0"/>
              <a:t>(R) = </a:t>
            </a:r>
            <a:r>
              <a:rPr lang="el-GR" sz="2600" dirty="0" smtClean="0"/>
              <a:t>σ</a:t>
            </a:r>
            <a:r>
              <a:rPr lang="hu-HU" sz="2600" dirty="0" smtClean="0"/>
              <a:t>(R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U R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U R</a:t>
            </a:r>
            <a:r>
              <a:rPr lang="hu-HU" sz="2600" baseline="-25000" dirty="0" smtClean="0"/>
              <a:t>3</a:t>
            </a:r>
            <a:r>
              <a:rPr lang="hu-HU" sz="2600" dirty="0" smtClean="0"/>
              <a:t>) = 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 = 1⋀ egyenleg &gt; 1000</a:t>
            </a:r>
            <a:r>
              <a:rPr lang="hu-HU" sz="2600" dirty="0" smtClean="0"/>
              <a:t>(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fiók=1</a:t>
            </a:r>
            <a:r>
              <a:rPr lang="hu-HU" sz="2600" dirty="0" smtClean="0"/>
              <a:t>(számlák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 ⋈ tulaj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) U 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fiók=2</a:t>
            </a:r>
            <a:r>
              <a:rPr lang="hu-HU" sz="2600" dirty="0" smtClean="0"/>
              <a:t>(számlák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 ⋈ tulaj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) U 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fiók=3</a:t>
            </a:r>
            <a:r>
              <a:rPr lang="hu-HU" sz="2600" dirty="0" smtClean="0"/>
              <a:t>(számlák</a:t>
            </a:r>
            <a:r>
              <a:rPr lang="hu-HU" sz="2600" baseline="-25000" dirty="0" smtClean="0"/>
              <a:t>3</a:t>
            </a:r>
            <a:r>
              <a:rPr lang="hu-HU" sz="2600" dirty="0" smtClean="0"/>
              <a:t> ⋈ tulaj</a:t>
            </a:r>
            <a:r>
              <a:rPr lang="hu-HU" sz="2600" baseline="-25000" dirty="0" smtClean="0"/>
              <a:t>3</a:t>
            </a:r>
            <a:r>
              <a:rPr lang="hu-HU" sz="2600" dirty="0" smtClean="0"/>
              <a:t>)) </a:t>
            </a:r>
            <a:endParaRPr lang="hu-HU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Példa: ügyfelek akiknek 1. fiókban van számlájuk, melynek</a:t>
            </a:r>
            <a:br>
              <a:rPr lang="hu-HU" dirty="0" smtClean="0"/>
            </a:br>
            <a:r>
              <a:rPr lang="hu-HU" dirty="0" smtClean="0"/>
              <a:t>egyenlege &gt;1000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orfeltetel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178691"/>
            <a:ext cx="3816424" cy="503139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őrfeltétel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Példa: őrfeltétel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Content Placeholder 7" descr="orfeltet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8000" y="1174901"/>
            <a:ext cx="4279976" cy="50842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634</TotalTime>
  <Words>985</Words>
  <Application>Microsoft Office PowerPoint</Application>
  <PresentationFormat>Diavetítés a képernyőre (4:3 oldalarány)</PresentationFormat>
  <Paragraphs>321</Paragraphs>
  <Slides>32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3" baseType="lpstr">
      <vt:lpstr>Sétatér</vt:lpstr>
      <vt:lpstr>Adatbázisrendszerek elméleti alapjai 7. előadás</vt:lpstr>
      <vt:lpstr> Osztott adatbázisok lekérdezése</vt:lpstr>
      <vt:lpstr>Lekérdezések optimalizálása osztott adatbázisokban</vt:lpstr>
      <vt:lpstr>Lekérdezések optimalizálása osztott adatbázisokban</vt:lpstr>
      <vt:lpstr>Lekérdezések optimalizálása osztott adatbázisokban</vt:lpstr>
      <vt:lpstr>Töredékre vonatkozó lekérdezések</vt:lpstr>
      <vt:lpstr>Példa: ügyfelek akiknek 1. fiókban van számlájuk, melynek egyenlege &gt;1000</vt:lpstr>
      <vt:lpstr>Példa: őrfeltétel</vt:lpstr>
      <vt:lpstr>Példa: őrfeltétel</vt:lpstr>
      <vt:lpstr>Példa: őrfeltétel</vt:lpstr>
      <vt:lpstr>Logikai relációk módosítása</vt:lpstr>
      <vt:lpstr>Logikai relációk módosítása</vt:lpstr>
      <vt:lpstr>Aciklikus hipergráfok</vt:lpstr>
      <vt:lpstr>Aciklikus hipergráfok</vt:lpstr>
      <vt:lpstr>GYO-redukció</vt:lpstr>
      <vt:lpstr>Példák</vt:lpstr>
      <vt:lpstr>Átviteli költség csökkentése félig-összekapcsolásokkal</vt:lpstr>
      <vt:lpstr>Átviteli költség csökkentése félig-összekapcsolásokkal</vt:lpstr>
      <vt:lpstr>Átviteli költség csökkentése félig-összekapcsolásokkal</vt:lpstr>
      <vt:lpstr>Félig-összekapcsolásos program</vt:lpstr>
      <vt:lpstr>Félig-összekapcsolásos program</vt:lpstr>
      <vt:lpstr>Teljes redukció</vt:lpstr>
      <vt:lpstr>Példa</vt:lpstr>
      <vt:lpstr>Példa: nincs mindig teljes redukáló</vt:lpstr>
      <vt:lpstr>Példa: nincs mindig teljes redukáló</vt:lpstr>
      <vt:lpstr>Példa: nincs mindig teljes redukáló</vt:lpstr>
      <vt:lpstr>Példa: nincs mindig teljes redukáló</vt:lpstr>
      <vt:lpstr>Példa: nincs mindig teljes redukáló</vt:lpstr>
      <vt:lpstr>Teljes redukáló létezése</vt:lpstr>
      <vt:lpstr>Teljes redukáló létezése – bizonyítás folytatása</vt:lpstr>
      <vt:lpstr>Teljes redukáló létezése – bizonyítás folytatása</vt:lpstr>
      <vt:lpstr>Példa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Osztott adatbázisok</dc:title>
  <dc:creator>Kiss Attila</dc:creator>
  <cp:lastModifiedBy>Kiss Attila</cp:lastModifiedBy>
  <cp:revision>501</cp:revision>
  <dcterms:created xsi:type="dcterms:W3CDTF">2012-12-05T17:00:24Z</dcterms:created>
  <dcterms:modified xsi:type="dcterms:W3CDTF">2014-09-30T15:42:31Z</dcterms:modified>
</cp:coreProperties>
</file>