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89119-D564-4493-B25F-623A06C54F2C}" type="datetimeFigureOut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4BE9A-B93C-4BCE-920D-E11EC4698A9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E05C0-FC60-4F6B-8C0A-BD2E4C368CC9}" type="datetimeFigureOut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331D0-F242-41F9-8A50-1E6941AFF83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31D0-F242-41F9-8A50-1E6941AFF831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CA2EA2E-CE4D-4886-96EC-48F589EBD36B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BA70-9455-4FB0-8E8A-8ABBA6DEC86C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5E9B-B4FF-46F4-A446-06C40C05C3BE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1A0D-0369-4A37-8E50-399DAB18116B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0DD0-F57B-46C5-81FA-8246FDD0B60E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E99E-EC72-4D9C-8F0E-982113AD0011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5A476C-71DA-4303-90F9-BAE778C4E6B1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66C669A-76B8-446C-8C93-BDA9B5B723E4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45AA-74BD-4701-944A-82101B99E566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FF13-EF8E-419B-8D9D-37B6D6222F30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B7C6-BECA-41B6-A7CD-90160C915BE7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BAFBF49-69E4-4D3A-9A26-37A28284B9FE}" type="datetime1">
              <a:rPr lang="hu-HU" smtClean="0"/>
              <a:pPr/>
              <a:t>2012.11.06.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5F710B-1B4A-4317-B47B-BF90AE17185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ldb.org/pvldb/vol5/p1292_jamescheng_vldb201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458200" cy="1470025"/>
          </a:xfrm>
        </p:spPr>
        <p:txBody>
          <a:bodyPr/>
          <a:lstStyle/>
          <a:p>
            <a:r>
              <a:rPr lang="hu-HU" dirty="0" smtClean="0"/>
              <a:t>Adott hosszúságú utak</a:t>
            </a:r>
            <a:br>
              <a:rPr lang="hu-HU" dirty="0" smtClean="0"/>
            </a:br>
            <a:r>
              <a:rPr lang="hu-HU" dirty="0" smtClean="0"/>
              <a:t>létezése gráfban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7544" y="4293096"/>
            <a:ext cx="6491064" cy="1752600"/>
          </a:xfrm>
        </p:spPr>
        <p:txBody>
          <a:bodyPr/>
          <a:lstStyle/>
          <a:p>
            <a:r>
              <a:rPr lang="hu-HU" dirty="0" smtClean="0"/>
              <a:t>avagy </a:t>
            </a:r>
            <a:r>
              <a:rPr lang="hu-HU" i="1" dirty="0" smtClean="0"/>
              <a:t>k</a:t>
            </a:r>
            <a:r>
              <a:rPr lang="hu-HU" dirty="0" smtClean="0"/>
              <a:t> ugrással elérhetőség vizsgálata,</a:t>
            </a:r>
          </a:p>
          <a:p>
            <a:r>
              <a:rPr lang="hu-HU" i="1" dirty="0" err="1" smtClean="0"/>
              <a:t>k</a:t>
            </a:r>
            <a:r>
              <a:rPr lang="hu-HU" dirty="0" err="1" smtClean="0"/>
              <a:t>-elérés</a:t>
            </a:r>
            <a:r>
              <a:rPr lang="hu-HU" dirty="0" smtClean="0"/>
              <a:t> index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67544" y="5445224"/>
            <a:ext cx="813690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chemeClr val="tx2"/>
                </a:solidFill>
              </a:rPr>
              <a:t>Forráscikk: „</a:t>
            </a:r>
            <a:r>
              <a:rPr lang="hu-HU" b="1" dirty="0" err="1" smtClean="0">
                <a:solidFill>
                  <a:schemeClr val="tx2"/>
                </a:solidFill>
              </a:rPr>
              <a:t>K-Reach</a:t>
            </a:r>
            <a:r>
              <a:rPr lang="hu-HU" b="1" dirty="0" smtClean="0">
                <a:solidFill>
                  <a:schemeClr val="tx2"/>
                </a:solidFill>
              </a:rPr>
              <a:t>: </a:t>
            </a:r>
            <a:r>
              <a:rPr lang="en-US" b="1" dirty="0" smtClean="0">
                <a:solidFill>
                  <a:schemeClr val="tx2"/>
                </a:solidFill>
              </a:rPr>
              <a:t>Who is in Your Small World</a:t>
            </a:r>
            <a:r>
              <a:rPr lang="hu-HU" b="1" dirty="0" smtClean="0">
                <a:solidFill>
                  <a:schemeClr val="tx2"/>
                </a:solidFill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hu-HU" sz="1600" dirty="0" smtClean="0">
                <a:solidFill>
                  <a:schemeClr val="tx2"/>
                </a:solidFill>
              </a:rPr>
              <a:t>Szerzők: James </a:t>
            </a:r>
            <a:r>
              <a:rPr lang="hu-HU" sz="1600" dirty="0" err="1" smtClean="0">
                <a:solidFill>
                  <a:schemeClr val="tx2"/>
                </a:solidFill>
              </a:rPr>
              <a:t>Cheng</a:t>
            </a:r>
            <a:r>
              <a:rPr lang="hu-HU" sz="1600" dirty="0" smtClean="0">
                <a:solidFill>
                  <a:schemeClr val="tx2"/>
                </a:solidFill>
              </a:rPr>
              <a:t>, </a:t>
            </a:r>
            <a:r>
              <a:rPr lang="hu-HU" sz="1600" dirty="0" err="1" smtClean="0">
                <a:solidFill>
                  <a:schemeClr val="tx2"/>
                </a:solidFill>
              </a:rPr>
              <a:t>Zechao</a:t>
            </a:r>
            <a:r>
              <a:rPr lang="hu-HU" sz="1600" dirty="0" smtClean="0">
                <a:solidFill>
                  <a:schemeClr val="tx2"/>
                </a:solidFill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</a:rPr>
              <a:t>Shang</a:t>
            </a:r>
            <a:r>
              <a:rPr lang="hu-HU" sz="1600" dirty="0" smtClean="0">
                <a:solidFill>
                  <a:schemeClr val="tx2"/>
                </a:solidFill>
              </a:rPr>
              <a:t>, Hong </a:t>
            </a:r>
            <a:r>
              <a:rPr lang="hu-HU" sz="1600" dirty="0" err="1" smtClean="0">
                <a:solidFill>
                  <a:schemeClr val="tx2"/>
                </a:solidFill>
              </a:rPr>
              <a:t>Cheng</a:t>
            </a:r>
            <a:r>
              <a:rPr lang="hu-HU" sz="1600" dirty="0" smtClean="0">
                <a:solidFill>
                  <a:schemeClr val="tx2"/>
                </a:solidFill>
              </a:rPr>
              <a:t>, </a:t>
            </a:r>
            <a:r>
              <a:rPr lang="hu-HU" sz="1600" dirty="0" err="1" smtClean="0">
                <a:solidFill>
                  <a:schemeClr val="tx2"/>
                </a:solidFill>
              </a:rPr>
              <a:t>Haixun</a:t>
            </a:r>
            <a:r>
              <a:rPr lang="hu-HU" sz="1600" dirty="0" smtClean="0">
                <a:solidFill>
                  <a:schemeClr val="tx2"/>
                </a:solidFill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</a:rPr>
              <a:t>Wang</a:t>
            </a:r>
            <a:r>
              <a:rPr lang="hu-HU" sz="1600" dirty="0" smtClean="0">
                <a:solidFill>
                  <a:schemeClr val="tx2"/>
                </a:solidFill>
              </a:rPr>
              <a:t>, </a:t>
            </a:r>
            <a:r>
              <a:rPr lang="hu-HU" sz="1600" dirty="0" err="1" smtClean="0">
                <a:solidFill>
                  <a:schemeClr val="tx2"/>
                </a:solidFill>
              </a:rPr>
              <a:t>Jeffrey</a:t>
            </a:r>
            <a:r>
              <a:rPr lang="hu-HU" sz="1600" dirty="0" smtClean="0">
                <a:solidFill>
                  <a:schemeClr val="tx2"/>
                </a:solidFill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</a:rPr>
              <a:t>Xu</a:t>
            </a:r>
            <a:r>
              <a:rPr lang="hu-HU" sz="1600" dirty="0" smtClean="0">
                <a:solidFill>
                  <a:schemeClr val="tx2"/>
                </a:solidFill>
              </a:rPr>
              <a:t> </a:t>
            </a:r>
            <a:r>
              <a:rPr lang="hu-HU" sz="1600" dirty="0" err="1" smtClean="0">
                <a:solidFill>
                  <a:schemeClr val="tx2"/>
                </a:solidFill>
              </a:rPr>
              <a:t>Yu</a:t>
            </a:r>
            <a:endParaRPr lang="hu-HU" sz="16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hu-HU" sz="1600" dirty="0" smtClean="0">
                <a:solidFill>
                  <a:schemeClr val="tx2"/>
                </a:solidFill>
                <a:hlinkClick r:id="rId3"/>
              </a:rPr>
              <a:t>http://</a:t>
            </a:r>
            <a:r>
              <a:rPr lang="hu-HU" sz="1600" dirty="0" smtClean="0">
                <a:solidFill>
                  <a:schemeClr val="tx2"/>
                </a:solidFill>
                <a:hlinkClick r:id="rId3"/>
              </a:rPr>
              <a:t>vldb.org/pvldb/vol5/p1292_jamescheng_vldb2012.pdf</a:t>
            </a:r>
            <a:endParaRPr lang="hu-H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ekerekített téglalap 10"/>
          <p:cNvSpPr/>
          <p:nvPr/>
        </p:nvSpPr>
        <p:spPr>
          <a:xfrm>
            <a:off x="4211960" y="3687415"/>
            <a:ext cx="3744416" cy="1080120"/>
          </a:xfrm>
          <a:prstGeom prst="roundRect">
            <a:avLst>
              <a:gd name="adj" fmla="val 5000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i="1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hu-HU" sz="3100" i="1" dirty="0" smtClean="0"/>
              <a:t>k</a:t>
            </a:r>
            <a:r>
              <a:rPr lang="hu-HU" sz="3100" dirty="0" smtClean="0"/>
              <a:t> ugrással elérhetőség lekérdezése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 smtClean="0"/>
              <a:t>2. eset: </a:t>
            </a:r>
            <a:r>
              <a:rPr lang="hu-HU" b="1" i="1" dirty="0" smtClean="0"/>
              <a:t>s </a:t>
            </a:r>
            <a:r>
              <a:rPr lang="hu-HU" b="1" dirty="0" smtClean="0"/>
              <a:t>∈ </a:t>
            </a:r>
            <a:r>
              <a:rPr lang="hu-HU" b="1" i="1" dirty="0" err="1" smtClean="0"/>
              <a:t>S</a:t>
            </a:r>
            <a:r>
              <a:rPr lang="hu-HU" b="1" dirty="0" smtClean="0"/>
              <a:t>, </a:t>
            </a:r>
            <a:r>
              <a:rPr lang="hu-HU" b="1" i="1" dirty="0" smtClean="0"/>
              <a:t>t </a:t>
            </a:r>
            <a:r>
              <a:rPr lang="hu-HU" b="1" dirty="0" smtClean="0"/>
              <a:t>∉ </a:t>
            </a:r>
            <a:r>
              <a:rPr lang="hu-HU" b="1" i="1" dirty="0" smtClean="0"/>
              <a:t>S</a:t>
            </a:r>
            <a:endParaRPr lang="hu-HU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052936"/>
          </a:xfrm>
        </p:spPr>
        <p:txBody>
          <a:bodyPr>
            <a:normAutofit/>
          </a:bodyPr>
          <a:lstStyle/>
          <a:p>
            <a:pPr marL="531813" indent="-422275">
              <a:buNone/>
            </a:pPr>
            <a:r>
              <a:rPr lang="hu-HU" sz="2600" b="1" dirty="0" smtClean="0"/>
              <a:t>ha</a:t>
            </a:r>
            <a:r>
              <a:rPr lang="hu-HU" sz="2600" dirty="0" smtClean="0"/>
              <a:t> van olyan </a:t>
            </a:r>
            <a:r>
              <a:rPr lang="hu-HU" sz="2600" i="1" dirty="0" smtClean="0"/>
              <a:t>v</a:t>
            </a:r>
            <a:r>
              <a:rPr lang="hu-HU" sz="2600" dirty="0" smtClean="0"/>
              <a:t> él </a:t>
            </a:r>
            <a:r>
              <a:rPr lang="hu-HU" sz="2600" i="1" dirty="0" smtClean="0"/>
              <a:t>G</a:t>
            </a:r>
            <a:r>
              <a:rPr lang="hu-HU" sz="2600" dirty="0" smtClean="0"/>
              <a:t>-ben, </a:t>
            </a:r>
            <a:r>
              <a:rPr lang="hu-HU" sz="2600" i="1" dirty="0" smtClean="0"/>
              <a:t>v</a:t>
            </a:r>
            <a:r>
              <a:rPr lang="hu-HU" sz="2600" dirty="0" smtClean="0"/>
              <a:t> →</a:t>
            </a:r>
            <a:r>
              <a:rPr lang="hu-HU" sz="2600" i="1" baseline="-25000" dirty="0" smtClean="0"/>
              <a:t>G</a:t>
            </a:r>
            <a:r>
              <a:rPr lang="hu-HU" sz="2600" dirty="0" smtClean="0"/>
              <a:t> </a:t>
            </a:r>
            <a:r>
              <a:rPr lang="hu-HU" sz="2600" i="1" dirty="0" smtClean="0"/>
              <a:t>t</a:t>
            </a:r>
            <a:r>
              <a:rPr lang="hu-HU" sz="2600" dirty="0" smtClean="0"/>
              <a:t>, melyre</a:t>
            </a:r>
            <a:br>
              <a:rPr lang="hu-HU" sz="2600" dirty="0" smtClean="0"/>
            </a:br>
            <a:r>
              <a:rPr lang="hu-HU" sz="2600" i="1" dirty="0" smtClean="0"/>
              <a:t>s</a:t>
            </a:r>
            <a:r>
              <a:rPr lang="hu-HU" sz="2600" dirty="0" smtClean="0"/>
              <a:t> →</a:t>
            </a:r>
            <a:r>
              <a:rPr lang="hu-HU" sz="26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600" dirty="0" smtClean="0"/>
              <a:t> </a:t>
            </a:r>
            <a:r>
              <a:rPr lang="hu-HU" sz="2600" i="1" dirty="0" smtClean="0"/>
              <a:t>v</a:t>
            </a:r>
            <a:r>
              <a:rPr lang="hu-HU" sz="2600" dirty="0" smtClean="0"/>
              <a:t> és </a:t>
            </a:r>
            <a:r>
              <a:rPr lang="hu-HU" sz="2600" i="1" dirty="0" smtClean="0"/>
              <a:t>w</a:t>
            </a:r>
            <a:r>
              <a:rPr lang="hu-HU" sz="26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600" dirty="0" smtClean="0"/>
              <a:t>(</a:t>
            </a:r>
            <a:r>
              <a:rPr lang="hu-HU" sz="2600" i="1" dirty="0" smtClean="0"/>
              <a:t>s</a:t>
            </a:r>
            <a:r>
              <a:rPr lang="hu-HU" sz="2600" dirty="0" smtClean="0"/>
              <a:t>, </a:t>
            </a:r>
            <a:r>
              <a:rPr lang="hu-HU" sz="2600" i="1" dirty="0" smtClean="0"/>
              <a:t>v</a:t>
            </a:r>
            <a:r>
              <a:rPr lang="hu-HU" sz="2600" dirty="0" smtClean="0"/>
              <a:t>) ≤ (</a:t>
            </a:r>
            <a:r>
              <a:rPr lang="hu-HU" sz="2600" i="1" dirty="0" smtClean="0"/>
              <a:t>k</a:t>
            </a:r>
            <a:r>
              <a:rPr lang="hu-HU" sz="2600" dirty="0" smtClean="0"/>
              <a:t> – 1), </a:t>
            </a:r>
            <a:r>
              <a:rPr lang="hu-HU" sz="2600" b="1" dirty="0" smtClean="0"/>
              <a:t>akkor</a:t>
            </a:r>
          </a:p>
          <a:p>
            <a:pPr>
              <a:buNone/>
            </a:pPr>
            <a:r>
              <a:rPr lang="hu-HU" sz="2600" b="1" dirty="0"/>
              <a:t>	</a:t>
            </a:r>
            <a:r>
              <a:rPr lang="hu-HU" sz="2600" b="1" dirty="0" smtClean="0"/>
              <a:t>	válasz</a:t>
            </a:r>
            <a:r>
              <a:rPr lang="hu-HU" sz="2600" dirty="0" smtClean="0"/>
              <a:t> = igaz</a:t>
            </a:r>
          </a:p>
          <a:p>
            <a:pPr>
              <a:buNone/>
            </a:pPr>
            <a:r>
              <a:rPr lang="hu-HU" sz="2600" b="1" dirty="0" smtClean="0"/>
              <a:t>különben</a:t>
            </a:r>
            <a:endParaRPr lang="hu-HU" sz="2600" b="1" i="1" dirty="0" smtClean="0"/>
          </a:p>
          <a:p>
            <a:pPr>
              <a:buNone/>
            </a:pPr>
            <a:r>
              <a:rPr lang="hu-HU" sz="2600" b="1" i="1" dirty="0"/>
              <a:t>	</a:t>
            </a:r>
            <a:r>
              <a:rPr lang="hu-HU" sz="2600" b="1" i="1" dirty="0" smtClean="0"/>
              <a:t>	</a:t>
            </a:r>
            <a:r>
              <a:rPr lang="hu-HU" sz="2600" b="1" dirty="0" smtClean="0"/>
              <a:t>válasz</a:t>
            </a:r>
            <a:r>
              <a:rPr lang="hu-HU" sz="2600" dirty="0" smtClean="0"/>
              <a:t> = hamis</a:t>
            </a:r>
            <a:endParaRPr lang="hu-HU" sz="2600" b="1" dirty="0" smtClean="0"/>
          </a:p>
        </p:txBody>
      </p:sp>
      <p:sp>
        <p:nvSpPr>
          <p:cNvPr id="4" name="Ellipszis 3"/>
          <p:cNvSpPr/>
          <p:nvPr/>
        </p:nvSpPr>
        <p:spPr>
          <a:xfrm>
            <a:off x="4427984" y="3975447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i="1" dirty="0" smtClean="0"/>
              <a:t>s</a:t>
            </a:r>
            <a:endParaRPr lang="hu-HU" i="1" dirty="0"/>
          </a:p>
        </p:txBody>
      </p:sp>
      <p:cxnSp>
        <p:nvCxnSpPr>
          <p:cNvPr id="6" name="Egyenes összekötő nyíllal 5"/>
          <p:cNvCxnSpPr>
            <a:stCxn id="4" idx="6"/>
          </p:cNvCxnSpPr>
          <p:nvPr/>
        </p:nvCxnSpPr>
        <p:spPr>
          <a:xfrm>
            <a:off x="4860032" y="4191471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5796136" y="397544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. </a:t>
            </a:r>
            <a:r>
              <a:rPr lang="hu-HU" sz="2400" smtClean="0"/>
              <a:t>. .</a:t>
            </a:r>
            <a:endParaRPr lang="hu-HU" sz="2400" dirty="0"/>
          </a:p>
        </p:txBody>
      </p:sp>
      <p:cxnSp>
        <p:nvCxnSpPr>
          <p:cNvPr id="9" name="Egyenes összekötő nyíllal 8"/>
          <p:cNvCxnSpPr>
            <a:endCxn id="10" idx="2"/>
          </p:cNvCxnSpPr>
          <p:nvPr/>
        </p:nvCxnSpPr>
        <p:spPr>
          <a:xfrm>
            <a:off x="6516216" y="4191471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7308304" y="3975447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i="1" dirty="0" smtClean="0"/>
              <a:t>v</a:t>
            </a:r>
            <a:endParaRPr lang="hu-HU" i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940152" y="361540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 smtClean="0">
                <a:solidFill>
                  <a:srgbClr val="C00000"/>
                </a:solidFill>
              </a:rPr>
              <a:t>S</a:t>
            </a:r>
            <a:endParaRPr lang="hu-HU" sz="2400" b="1" i="1" dirty="0">
              <a:solidFill>
                <a:srgbClr val="C00000"/>
              </a:solidFill>
            </a:endParaRPr>
          </a:p>
        </p:txBody>
      </p:sp>
      <p:cxnSp>
        <p:nvCxnSpPr>
          <p:cNvPr id="13" name="Egyenes összekötő nyíllal 12"/>
          <p:cNvCxnSpPr>
            <a:stCxn id="10" idx="6"/>
          </p:cNvCxnSpPr>
          <p:nvPr/>
        </p:nvCxnSpPr>
        <p:spPr>
          <a:xfrm>
            <a:off x="7740352" y="4191471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8460432" y="3975447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i="1" dirty="0" smtClean="0"/>
              <a:t>t</a:t>
            </a:r>
            <a:endParaRPr lang="hu-HU" i="1" dirty="0"/>
          </a:p>
        </p:txBody>
      </p:sp>
      <p:sp>
        <p:nvSpPr>
          <p:cNvPr id="22" name="Bal oldali kapcsos zárójel 21"/>
          <p:cNvSpPr/>
          <p:nvPr/>
        </p:nvSpPr>
        <p:spPr>
          <a:xfrm rot="16200000">
            <a:off x="5904148" y="3320988"/>
            <a:ext cx="360040" cy="3312368"/>
          </a:xfrm>
          <a:prstGeom prst="leftBrace">
            <a:avLst>
              <a:gd name="adj1" fmla="val 13918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5724128" y="50851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k</a:t>
            </a:r>
            <a:r>
              <a:rPr lang="hu-HU" sz="2400" dirty="0" smtClean="0"/>
              <a:t> – 1</a:t>
            </a:r>
            <a:endParaRPr lang="hu-HU" sz="2400" i="1" dirty="0"/>
          </a:p>
        </p:txBody>
      </p:sp>
      <p:sp>
        <p:nvSpPr>
          <p:cNvPr id="24" name="Bal oldali kapcsos zárójel 23"/>
          <p:cNvSpPr/>
          <p:nvPr/>
        </p:nvSpPr>
        <p:spPr>
          <a:xfrm rot="16200000">
            <a:off x="6444208" y="3429000"/>
            <a:ext cx="432048" cy="4464496"/>
          </a:xfrm>
          <a:prstGeom prst="leftBrace">
            <a:avLst>
              <a:gd name="adj1" fmla="val 13918"/>
              <a:gd name="adj2" fmla="val 7044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7380312" y="58772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k</a:t>
            </a:r>
            <a:endParaRPr lang="hu-HU" sz="2400" i="1" dirty="0"/>
          </a:p>
        </p:txBody>
      </p:sp>
      <p:sp>
        <p:nvSpPr>
          <p:cNvPr id="19" name="Dia számának hely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10</a:t>
            </a:fld>
            <a:endParaRPr lang="hu-HU"/>
          </a:p>
        </p:txBody>
      </p:sp>
      <p:cxnSp>
        <p:nvCxnSpPr>
          <p:cNvPr id="34" name="Görbe összekötő 33"/>
          <p:cNvCxnSpPr>
            <a:stCxn id="4" idx="0"/>
            <a:endCxn id="10" idx="0"/>
          </p:cNvCxnSpPr>
          <p:nvPr/>
        </p:nvCxnSpPr>
        <p:spPr>
          <a:xfrm rot="5400000" flipH="1" flipV="1">
            <a:off x="6084168" y="2535287"/>
            <a:ext cx="12700" cy="2880320"/>
          </a:xfrm>
          <a:prstGeom prst="curvedConnector3">
            <a:avLst>
              <a:gd name="adj1" fmla="val 5238813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5076056" y="41397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6804248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7956376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6804248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hu-H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ekerekített téglalap 10"/>
          <p:cNvSpPr/>
          <p:nvPr/>
        </p:nvSpPr>
        <p:spPr>
          <a:xfrm>
            <a:off x="5076056" y="3687415"/>
            <a:ext cx="3672408" cy="1080120"/>
          </a:xfrm>
          <a:prstGeom prst="roundRect">
            <a:avLst>
              <a:gd name="adj" fmla="val 5000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i="1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hu-HU" sz="3100" i="1" dirty="0" smtClean="0"/>
              <a:t>k</a:t>
            </a:r>
            <a:r>
              <a:rPr lang="hu-HU" sz="3100" dirty="0" smtClean="0"/>
              <a:t> ugrással elérhetőség lekérdezése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 smtClean="0"/>
              <a:t>3. eset: </a:t>
            </a:r>
            <a:r>
              <a:rPr lang="hu-HU" b="1" i="1" dirty="0" smtClean="0"/>
              <a:t>s </a:t>
            </a:r>
            <a:r>
              <a:rPr lang="hu-HU" b="1" dirty="0" smtClean="0"/>
              <a:t>∉ </a:t>
            </a:r>
            <a:r>
              <a:rPr lang="hu-HU" b="1" i="1" dirty="0" err="1" smtClean="0"/>
              <a:t>S</a:t>
            </a:r>
            <a:r>
              <a:rPr lang="hu-HU" b="1" dirty="0" smtClean="0"/>
              <a:t>, </a:t>
            </a:r>
            <a:r>
              <a:rPr lang="hu-HU" b="1" i="1" dirty="0" smtClean="0"/>
              <a:t>t </a:t>
            </a:r>
            <a:r>
              <a:rPr lang="hu-HU" b="1" dirty="0" smtClean="0"/>
              <a:t>∈ </a:t>
            </a:r>
            <a:r>
              <a:rPr lang="hu-HU" b="1" i="1" dirty="0" smtClean="0"/>
              <a:t>S</a:t>
            </a:r>
            <a:endParaRPr lang="hu-HU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052936"/>
          </a:xfrm>
        </p:spPr>
        <p:txBody>
          <a:bodyPr>
            <a:normAutofit/>
          </a:bodyPr>
          <a:lstStyle/>
          <a:p>
            <a:pPr marL="531813" indent="-422275">
              <a:buNone/>
            </a:pPr>
            <a:r>
              <a:rPr lang="hu-HU" sz="2600" b="1" dirty="0" smtClean="0"/>
              <a:t>ha</a:t>
            </a:r>
            <a:r>
              <a:rPr lang="hu-HU" sz="2600" dirty="0" smtClean="0"/>
              <a:t> van olyan </a:t>
            </a:r>
            <a:r>
              <a:rPr lang="hu-HU" sz="2600" i="1" dirty="0" smtClean="0"/>
              <a:t>v</a:t>
            </a:r>
            <a:r>
              <a:rPr lang="hu-HU" sz="2600" dirty="0" smtClean="0"/>
              <a:t> él </a:t>
            </a:r>
            <a:r>
              <a:rPr lang="hu-HU" sz="2600" i="1" dirty="0" smtClean="0"/>
              <a:t>G</a:t>
            </a:r>
            <a:r>
              <a:rPr lang="hu-HU" sz="2600" dirty="0" smtClean="0"/>
              <a:t>-ben, </a:t>
            </a:r>
            <a:r>
              <a:rPr lang="hu-HU" sz="2600" i="1" dirty="0" smtClean="0"/>
              <a:t>s</a:t>
            </a:r>
            <a:r>
              <a:rPr lang="hu-HU" sz="2600" dirty="0" smtClean="0"/>
              <a:t> →</a:t>
            </a:r>
            <a:r>
              <a:rPr lang="hu-HU" sz="2600" i="1" baseline="-25000" dirty="0" smtClean="0"/>
              <a:t>G</a:t>
            </a:r>
            <a:r>
              <a:rPr lang="hu-HU" sz="2600" dirty="0" smtClean="0"/>
              <a:t> </a:t>
            </a:r>
            <a:r>
              <a:rPr lang="hu-HU" sz="2600" i="1" dirty="0" smtClean="0"/>
              <a:t>v</a:t>
            </a:r>
            <a:r>
              <a:rPr lang="hu-HU" sz="2600" dirty="0" smtClean="0"/>
              <a:t>, melyre</a:t>
            </a:r>
            <a:br>
              <a:rPr lang="hu-HU" sz="2600" dirty="0" smtClean="0"/>
            </a:br>
            <a:r>
              <a:rPr lang="hu-HU" sz="2600" i="1" dirty="0" smtClean="0"/>
              <a:t>v</a:t>
            </a:r>
            <a:r>
              <a:rPr lang="hu-HU" sz="2600" dirty="0" smtClean="0"/>
              <a:t> →</a:t>
            </a:r>
            <a:r>
              <a:rPr lang="hu-HU" sz="26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600" dirty="0" smtClean="0"/>
              <a:t> </a:t>
            </a:r>
            <a:r>
              <a:rPr lang="hu-HU" sz="2600" i="1" dirty="0" smtClean="0"/>
              <a:t>t</a:t>
            </a:r>
            <a:r>
              <a:rPr lang="hu-HU" sz="2600" dirty="0" smtClean="0"/>
              <a:t> és </a:t>
            </a:r>
            <a:r>
              <a:rPr lang="hu-HU" sz="2600" i="1" dirty="0" smtClean="0"/>
              <a:t>w</a:t>
            </a:r>
            <a:r>
              <a:rPr lang="hu-HU" sz="26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600" dirty="0" smtClean="0"/>
              <a:t>(</a:t>
            </a:r>
            <a:r>
              <a:rPr lang="hu-HU" sz="2600" i="1" dirty="0" smtClean="0"/>
              <a:t>v</a:t>
            </a:r>
            <a:r>
              <a:rPr lang="hu-HU" sz="2600" dirty="0" smtClean="0"/>
              <a:t>, </a:t>
            </a:r>
            <a:r>
              <a:rPr lang="hu-HU" sz="2600" i="1" dirty="0" smtClean="0"/>
              <a:t>t</a:t>
            </a:r>
            <a:r>
              <a:rPr lang="hu-HU" sz="2600" dirty="0" smtClean="0"/>
              <a:t>) ≤ (</a:t>
            </a:r>
            <a:r>
              <a:rPr lang="hu-HU" sz="2600" i="1" dirty="0" smtClean="0"/>
              <a:t>k</a:t>
            </a:r>
            <a:r>
              <a:rPr lang="hu-HU" sz="2600" dirty="0" smtClean="0"/>
              <a:t> – 1), </a:t>
            </a:r>
            <a:r>
              <a:rPr lang="hu-HU" sz="2600" b="1" dirty="0" smtClean="0"/>
              <a:t>akkor</a:t>
            </a:r>
          </a:p>
          <a:p>
            <a:pPr>
              <a:buNone/>
            </a:pPr>
            <a:r>
              <a:rPr lang="hu-HU" sz="2600" b="1" dirty="0"/>
              <a:t>	</a:t>
            </a:r>
            <a:r>
              <a:rPr lang="hu-HU" sz="2600" b="1" dirty="0" smtClean="0"/>
              <a:t>	válasz</a:t>
            </a:r>
            <a:r>
              <a:rPr lang="hu-HU" sz="2600" dirty="0" smtClean="0"/>
              <a:t> = igaz</a:t>
            </a:r>
          </a:p>
          <a:p>
            <a:pPr>
              <a:buNone/>
            </a:pPr>
            <a:r>
              <a:rPr lang="hu-HU" sz="2600" b="1" dirty="0" smtClean="0"/>
              <a:t>különben</a:t>
            </a:r>
            <a:endParaRPr lang="hu-HU" sz="2600" b="1" i="1" dirty="0" smtClean="0"/>
          </a:p>
          <a:p>
            <a:pPr>
              <a:buNone/>
            </a:pPr>
            <a:r>
              <a:rPr lang="hu-HU" sz="2600" b="1" i="1" dirty="0"/>
              <a:t>	</a:t>
            </a:r>
            <a:r>
              <a:rPr lang="hu-HU" sz="2600" b="1" i="1" dirty="0" smtClean="0"/>
              <a:t>	</a:t>
            </a:r>
            <a:r>
              <a:rPr lang="hu-HU" sz="2600" b="1" dirty="0" smtClean="0"/>
              <a:t>válasz</a:t>
            </a:r>
            <a:r>
              <a:rPr lang="hu-HU" sz="2600" dirty="0" smtClean="0"/>
              <a:t> = hamis</a:t>
            </a:r>
            <a:endParaRPr lang="hu-HU" sz="2600" b="1" dirty="0" smtClean="0"/>
          </a:p>
        </p:txBody>
      </p:sp>
      <p:sp>
        <p:nvSpPr>
          <p:cNvPr id="4" name="Ellipszis 3"/>
          <p:cNvSpPr/>
          <p:nvPr/>
        </p:nvSpPr>
        <p:spPr>
          <a:xfrm>
            <a:off x="5292080" y="3975447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i="1" dirty="0" smtClean="0"/>
              <a:t>v</a:t>
            </a:r>
            <a:endParaRPr lang="hu-HU" i="1" dirty="0"/>
          </a:p>
        </p:txBody>
      </p:sp>
      <p:cxnSp>
        <p:nvCxnSpPr>
          <p:cNvPr id="6" name="Egyenes összekötő nyíllal 5"/>
          <p:cNvCxnSpPr>
            <a:stCxn id="4" idx="6"/>
          </p:cNvCxnSpPr>
          <p:nvPr/>
        </p:nvCxnSpPr>
        <p:spPr>
          <a:xfrm>
            <a:off x="5724128" y="4191471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6660232" y="397544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. . .</a:t>
            </a:r>
            <a:endParaRPr lang="hu-HU" sz="2400" dirty="0"/>
          </a:p>
        </p:txBody>
      </p:sp>
      <p:cxnSp>
        <p:nvCxnSpPr>
          <p:cNvPr id="9" name="Egyenes összekötő nyíllal 8"/>
          <p:cNvCxnSpPr>
            <a:endCxn id="10" idx="2"/>
          </p:cNvCxnSpPr>
          <p:nvPr/>
        </p:nvCxnSpPr>
        <p:spPr>
          <a:xfrm>
            <a:off x="7380312" y="4191471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8172400" y="3975447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i="1" dirty="0" smtClean="0"/>
              <a:t>t</a:t>
            </a:r>
            <a:endParaRPr lang="hu-HU" i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804248" y="36450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 smtClean="0">
                <a:solidFill>
                  <a:srgbClr val="C00000"/>
                </a:solidFill>
              </a:rPr>
              <a:t>S</a:t>
            </a:r>
            <a:endParaRPr lang="hu-HU" sz="2400" b="1" i="1" dirty="0">
              <a:solidFill>
                <a:srgbClr val="C00000"/>
              </a:solidFill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4572000" y="4187717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4139952" y="3984572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i="1" dirty="0" smtClean="0"/>
              <a:t>s</a:t>
            </a:r>
            <a:endParaRPr lang="hu-HU" i="1" dirty="0"/>
          </a:p>
        </p:txBody>
      </p:sp>
      <p:sp>
        <p:nvSpPr>
          <p:cNvPr id="22" name="Bal oldali kapcsos zárójel 21"/>
          <p:cNvSpPr/>
          <p:nvPr/>
        </p:nvSpPr>
        <p:spPr>
          <a:xfrm rot="16200000">
            <a:off x="6768244" y="3392996"/>
            <a:ext cx="360040" cy="3168352"/>
          </a:xfrm>
          <a:prstGeom prst="leftBrace">
            <a:avLst>
              <a:gd name="adj1" fmla="val 13918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6516216" y="508518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k</a:t>
            </a:r>
            <a:r>
              <a:rPr lang="hu-HU" sz="2400" dirty="0" smtClean="0"/>
              <a:t> – 1</a:t>
            </a:r>
            <a:endParaRPr lang="hu-HU" sz="2400" i="1" dirty="0"/>
          </a:p>
        </p:txBody>
      </p:sp>
      <p:sp>
        <p:nvSpPr>
          <p:cNvPr id="24" name="Bal oldali kapcsos zárójel 23"/>
          <p:cNvSpPr/>
          <p:nvPr/>
        </p:nvSpPr>
        <p:spPr>
          <a:xfrm rot="16200000">
            <a:off x="6192180" y="3465004"/>
            <a:ext cx="432048" cy="4392488"/>
          </a:xfrm>
          <a:prstGeom prst="leftBrace">
            <a:avLst>
              <a:gd name="adj1" fmla="val 13918"/>
              <a:gd name="adj2" fmla="val 7044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7092280" y="58772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k</a:t>
            </a:r>
            <a:endParaRPr lang="hu-HU" sz="2400" i="1" dirty="0"/>
          </a:p>
        </p:txBody>
      </p:sp>
      <p:sp>
        <p:nvSpPr>
          <p:cNvPr id="19" name="Dia számának hely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11</a:t>
            </a:fld>
            <a:endParaRPr lang="hu-HU"/>
          </a:p>
        </p:txBody>
      </p:sp>
      <p:cxnSp>
        <p:nvCxnSpPr>
          <p:cNvPr id="21" name="Görbe összekötő 20"/>
          <p:cNvCxnSpPr/>
          <p:nvPr/>
        </p:nvCxnSpPr>
        <p:spPr>
          <a:xfrm rot="5400000" flipH="1" flipV="1">
            <a:off x="6941914" y="2531258"/>
            <a:ext cx="12700" cy="2880320"/>
          </a:xfrm>
          <a:prstGeom prst="curvedConnector3">
            <a:avLst>
              <a:gd name="adj1" fmla="val 5238813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7661994" y="313222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hu-H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4716016" y="41397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940152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7668344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ekerekített téglalap 10"/>
          <p:cNvSpPr/>
          <p:nvPr/>
        </p:nvSpPr>
        <p:spPr>
          <a:xfrm>
            <a:off x="3923928" y="4305870"/>
            <a:ext cx="3672408" cy="1080120"/>
          </a:xfrm>
          <a:prstGeom prst="roundRect">
            <a:avLst>
              <a:gd name="adj" fmla="val 5000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i="1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hu-HU" sz="2800" i="1" dirty="0" smtClean="0"/>
              <a:t>k</a:t>
            </a:r>
            <a:r>
              <a:rPr lang="hu-HU" sz="2800" dirty="0" smtClean="0"/>
              <a:t> ugrással elérhetőség lekérdezése</a:t>
            </a:r>
            <a:br>
              <a:rPr lang="hu-HU" sz="2800" dirty="0" smtClean="0"/>
            </a:br>
            <a:r>
              <a:rPr lang="hu-HU" sz="3600" b="1" dirty="0" smtClean="0"/>
              <a:t>4. eset: </a:t>
            </a:r>
            <a:r>
              <a:rPr lang="hu-HU" sz="3600" b="1" i="1" dirty="0" smtClean="0"/>
              <a:t>s</a:t>
            </a:r>
            <a:r>
              <a:rPr lang="hu-HU" sz="3600" b="1" dirty="0" smtClean="0"/>
              <a:t>,</a:t>
            </a:r>
            <a:r>
              <a:rPr lang="hu-HU" sz="3600" b="1" i="1" dirty="0" smtClean="0"/>
              <a:t>t</a:t>
            </a:r>
            <a:r>
              <a:rPr lang="hu-HU" sz="3600" b="1" dirty="0" smtClean="0"/>
              <a:t> ∉ </a:t>
            </a:r>
            <a:r>
              <a:rPr lang="hu-HU" sz="3600" b="1" i="1" dirty="0" smtClean="0"/>
              <a:t>S</a:t>
            </a:r>
            <a:endParaRPr lang="hu-HU" sz="3600" i="1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052936"/>
          </a:xfrm>
        </p:spPr>
        <p:txBody>
          <a:bodyPr>
            <a:normAutofit/>
          </a:bodyPr>
          <a:lstStyle/>
          <a:p>
            <a:pPr marL="531813" indent="-422275">
              <a:buNone/>
            </a:pPr>
            <a:r>
              <a:rPr lang="hu-HU" sz="2600" b="1" dirty="0" smtClean="0"/>
              <a:t>ha</a:t>
            </a:r>
            <a:r>
              <a:rPr lang="hu-HU" sz="2600" dirty="0" smtClean="0"/>
              <a:t> van olyan </a:t>
            </a:r>
            <a:r>
              <a:rPr lang="hu-HU" sz="2600" i="1" dirty="0" smtClean="0"/>
              <a:t>u</a:t>
            </a:r>
            <a:r>
              <a:rPr lang="hu-HU" sz="2600" dirty="0" smtClean="0"/>
              <a:t> és </a:t>
            </a:r>
            <a:r>
              <a:rPr lang="hu-HU" sz="2600" i="1" dirty="0" smtClean="0"/>
              <a:t>v</a:t>
            </a:r>
            <a:r>
              <a:rPr lang="hu-HU" sz="2600" dirty="0" smtClean="0"/>
              <a:t> él </a:t>
            </a:r>
            <a:r>
              <a:rPr lang="hu-HU" sz="2600" i="1" dirty="0" smtClean="0"/>
              <a:t>G</a:t>
            </a:r>
            <a:r>
              <a:rPr lang="hu-HU" sz="2600" dirty="0" smtClean="0"/>
              <a:t>-ben, </a:t>
            </a:r>
            <a:r>
              <a:rPr lang="hu-HU" sz="2600" i="1" dirty="0" smtClean="0"/>
              <a:t>s</a:t>
            </a:r>
            <a:r>
              <a:rPr lang="hu-HU" sz="2600" dirty="0" smtClean="0"/>
              <a:t> →</a:t>
            </a:r>
            <a:r>
              <a:rPr lang="hu-HU" sz="2600" i="1" baseline="-25000" dirty="0" smtClean="0"/>
              <a:t>G</a:t>
            </a:r>
            <a:r>
              <a:rPr lang="hu-HU" sz="2600" dirty="0" smtClean="0"/>
              <a:t> </a:t>
            </a:r>
            <a:r>
              <a:rPr lang="hu-HU" sz="2600" i="1" dirty="0" smtClean="0"/>
              <a:t>u</a:t>
            </a:r>
            <a:r>
              <a:rPr lang="hu-HU" sz="2600" dirty="0" smtClean="0"/>
              <a:t>, </a:t>
            </a:r>
            <a:r>
              <a:rPr lang="hu-HU" sz="2600" i="1" dirty="0" smtClean="0"/>
              <a:t>v</a:t>
            </a:r>
            <a:r>
              <a:rPr lang="hu-HU" sz="2600" dirty="0" smtClean="0"/>
              <a:t> →</a:t>
            </a:r>
            <a:r>
              <a:rPr lang="hu-HU" sz="2600" i="1" baseline="-25000" dirty="0" smtClean="0"/>
              <a:t>G</a:t>
            </a:r>
            <a:r>
              <a:rPr lang="hu-HU" sz="2600" dirty="0" smtClean="0"/>
              <a:t> </a:t>
            </a:r>
            <a:r>
              <a:rPr lang="hu-HU" sz="2600" i="1" dirty="0" smtClean="0"/>
              <a:t>t</a:t>
            </a:r>
            <a:r>
              <a:rPr lang="hu-HU" sz="2600" dirty="0" smtClean="0"/>
              <a:t>, melyekre </a:t>
            </a:r>
            <a:r>
              <a:rPr lang="hu-HU" sz="2600" i="1" dirty="0" smtClean="0"/>
              <a:t>u</a:t>
            </a:r>
            <a:r>
              <a:rPr lang="hu-HU" sz="2600" dirty="0" smtClean="0"/>
              <a:t> →</a:t>
            </a:r>
            <a:r>
              <a:rPr lang="hu-HU" sz="26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600" dirty="0" smtClean="0"/>
              <a:t> </a:t>
            </a:r>
            <a:r>
              <a:rPr lang="hu-HU" sz="2600" i="1" dirty="0" smtClean="0"/>
              <a:t>v</a:t>
            </a:r>
            <a:r>
              <a:rPr lang="hu-HU" sz="2600" dirty="0" smtClean="0"/>
              <a:t> és </a:t>
            </a:r>
            <a:r>
              <a:rPr lang="hu-HU" sz="2600" i="1" dirty="0" smtClean="0"/>
              <a:t>w</a:t>
            </a:r>
            <a:r>
              <a:rPr lang="hu-HU" sz="26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600" dirty="0" smtClean="0"/>
              <a:t>(</a:t>
            </a:r>
            <a:r>
              <a:rPr lang="hu-HU" sz="2600" i="1" dirty="0" smtClean="0"/>
              <a:t>u</a:t>
            </a:r>
            <a:r>
              <a:rPr lang="hu-HU" sz="2600" dirty="0" smtClean="0"/>
              <a:t>, </a:t>
            </a:r>
            <a:r>
              <a:rPr lang="hu-HU" sz="2600" i="1" dirty="0" smtClean="0"/>
              <a:t>v</a:t>
            </a:r>
            <a:r>
              <a:rPr lang="hu-HU" sz="2600" dirty="0" smtClean="0"/>
              <a:t>) ≤ (</a:t>
            </a:r>
            <a:r>
              <a:rPr lang="hu-HU" sz="2600" i="1" dirty="0" smtClean="0"/>
              <a:t>k</a:t>
            </a:r>
            <a:r>
              <a:rPr lang="hu-HU" sz="2600" dirty="0" smtClean="0"/>
              <a:t> – 2), </a:t>
            </a:r>
            <a:r>
              <a:rPr lang="hu-HU" sz="2600" b="1" dirty="0" smtClean="0"/>
              <a:t>akkor</a:t>
            </a:r>
          </a:p>
          <a:p>
            <a:pPr>
              <a:buNone/>
            </a:pPr>
            <a:r>
              <a:rPr lang="hu-HU" sz="2600" b="1" dirty="0"/>
              <a:t>	</a:t>
            </a:r>
            <a:r>
              <a:rPr lang="hu-HU" sz="2600" b="1" dirty="0" smtClean="0"/>
              <a:t>	válasz</a:t>
            </a:r>
            <a:r>
              <a:rPr lang="hu-HU" sz="2600" dirty="0" smtClean="0"/>
              <a:t> = igaz</a:t>
            </a:r>
          </a:p>
          <a:p>
            <a:pPr>
              <a:buNone/>
            </a:pPr>
            <a:r>
              <a:rPr lang="hu-HU" sz="2600" b="1" dirty="0" smtClean="0"/>
              <a:t>különben</a:t>
            </a:r>
            <a:endParaRPr lang="hu-HU" sz="2600" b="1" i="1" dirty="0" smtClean="0"/>
          </a:p>
          <a:p>
            <a:pPr>
              <a:buNone/>
            </a:pPr>
            <a:r>
              <a:rPr lang="hu-HU" sz="2600" b="1" i="1" dirty="0"/>
              <a:t>	</a:t>
            </a:r>
            <a:r>
              <a:rPr lang="hu-HU" sz="2600" b="1" i="1" dirty="0" smtClean="0"/>
              <a:t>	</a:t>
            </a:r>
            <a:r>
              <a:rPr lang="hu-HU" sz="2600" b="1" dirty="0" smtClean="0"/>
              <a:t>válasz</a:t>
            </a:r>
            <a:r>
              <a:rPr lang="hu-HU" sz="2600" dirty="0" smtClean="0"/>
              <a:t> = hamis</a:t>
            </a:r>
            <a:endParaRPr lang="hu-HU" sz="2600" b="1" dirty="0" smtClean="0"/>
          </a:p>
        </p:txBody>
      </p:sp>
      <p:sp>
        <p:nvSpPr>
          <p:cNvPr id="4" name="Ellipszis 3"/>
          <p:cNvSpPr/>
          <p:nvPr/>
        </p:nvSpPr>
        <p:spPr>
          <a:xfrm>
            <a:off x="4139952" y="4593902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i="1" dirty="0"/>
              <a:t>u</a:t>
            </a:r>
            <a:endParaRPr lang="hu-HU" i="1" dirty="0"/>
          </a:p>
        </p:txBody>
      </p:sp>
      <p:cxnSp>
        <p:nvCxnSpPr>
          <p:cNvPr id="6" name="Egyenes összekötő nyíllal 5"/>
          <p:cNvCxnSpPr>
            <a:stCxn id="4" idx="6"/>
          </p:cNvCxnSpPr>
          <p:nvPr/>
        </p:nvCxnSpPr>
        <p:spPr>
          <a:xfrm>
            <a:off x="4572000" y="480992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5508104" y="459390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. . .</a:t>
            </a:r>
            <a:endParaRPr lang="hu-HU" sz="2400" dirty="0"/>
          </a:p>
        </p:txBody>
      </p:sp>
      <p:cxnSp>
        <p:nvCxnSpPr>
          <p:cNvPr id="9" name="Egyenes összekötő nyíllal 8"/>
          <p:cNvCxnSpPr>
            <a:endCxn id="10" idx="2"/>
          </p:cNvCxnSpPr>
          <p:nvPr/>
        </p:nvCxnSpPr>
        <p:spPr>
          <a:xfrm>
            <a:off x="6156176" y="480992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6948264" y="4593902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i="1" dirty="0" smtClean="0"/>
              <a:t>v</a:t>
            </a:r>
            <a:endParaRPr lang="hu-HU" i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652120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i="1" dirty="0" smtClean="0">
                <a:solidFill>
                  <a:srgbClr val="C00000"/>
                </a:solidFill>
              </a:rPr>
              <a:t>S</a:t>
            </a:r>
            <a:endParaRPr lang="hu-HU" sz="2400" b="1" i="1" dirty="0">
              <a:solidFill>
                <a:srgbClr val="C00000"/>
              </a:solidFill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3419872" y="48061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2987824" y="4603027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i="1" dirty="0" smtClean="0"/>
              <a:t>s</a:t>
            </a:r>
            <a:endParaRPr lang="hu-HU" i="1" dirty="0"/>
          </a:p>
        </p:txBody>
      </p:sp>
      <p:sp>
        <p:nvSpPr>
          <p:cNvPr id="22" name="Bal oldali kapcsos zárójel 21"/>
          <p:cNvSpPr/>
          <p:nvPr/>
        </p:nvSpPr>
        <p:spPr>
          <a:xfrm rot="16200000">
            <a:off x="5580112" y="3975447"/>
            <a:ext cx="360040" cy="3240360"/>
          </a:xfrm>
          <a:prstGeom prst="leftBrace">
            <a:avLst>
              <a:gd name="adj1" fmla="val 13918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5364088" y="566124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k</a:t>
            </a:r>
            <a:r>
              <a:rPr lang="hu-HU" sz="2400" dirty="0" smtClean="0"/>
              <a:t> – 2</a:t>
            </a:r>
            <a:endParaRPr lang="hu-HU" sz="2400" i="1" dirty="0"/>
          </a:p>
        </p:txBody>
      </p:sp>
      <p:sp>
        <p:nvSpPr>
          <p:cNvPr id="24" name="Bal oldali kapcsos zárójel 23"/>
          <p:cNvSpPr/>
          <p:nvPr/>
        </p:nvSpPr>
        <p:spPr>
          <a:xfrm rot="16200000">
            <a:off x="5544108" y="3350605"/>
            <a:ext cx="432048" cy="5544616"/>
          </a:xfrm>
          <a:prstGeom prst="leftBrace">
            <a:avLst>
              <a:gd name="adj1" fmla="val 13918"/>
              <a:gd name="adj2" fmla="val 7044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6732240" y="630932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k</a:t>
            </a:r>
            <a:endParaRPr lang="hu-HU" sz="2400" i="1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7380312" y="480992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Ellipszis 17"/>
          <p:cNvSpPr/>
          <p:nvPr/>
        </p:nvSpPr>
        <p:spPr>
          <a:xfrm>
            <a:off x="8100392" y="4593902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i="1" dirty="0" smtClean="0"/>
              <a:t>t</a:t>
            </a:r>
            <a:endParaRPr lang="hu-HU" i="1" dirty="0"/>
          </a:p>
        </p:txBody>
      </p:sp>
      <p:sp>
        <p:nvSpPr>
          <p:cNvPr id="26" name="Dia számának hely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27" name="Szövegdoboz 26"/>
          <p:cNvSpPr txBox="1"/>
          <p:nvPr/>
        </p:nvSpPr>
        <p:spPr>
          <a:xfrm>
            <a:off x="4788024" y="47785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6444208" y="47878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7668344" y="47878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3563888" y="47971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G</a:t>
            </a:r>
            <a:endParaRPr lang="hu-HU" i="1" dirty="0"/>
          </a:p>
        </p:txBody>
      </p:sp>
      <p:cxnSp>
        <p:nvCxnSpPr>
          <p:cNvPr id="37" name="Görbe összekötő 36"/>
          <p:cNvCxnSpPr>
            <a:stCxn id="4" idx="0"/>
            <a:endCxn id="10" idx="0"/>
          </p:cNvCxnSpPr>
          <p:nvPr/>
        </p:nvCxnSpPr>
        <p:spPr>
          <a:xfrm rot="5400000" flipH="1" flipV="1">
            <a:off x="5760132" y="3189746"/>
            <a:ext cx="12700" cy="2808312"/>
          </a:xfrm>
          <a:prstGeom prst="curvedConnector3">
            <a:avLst>
              <a:gd name="adj1" fmla="val 5238813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6509866" y="374029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hu-H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hu-HU" dirty="0" smtClean="0"/>
              <a:t>Index létrehozásának költsége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u-HU" dirty="0" smtClean="0"/>
              <a:t>Időigény:</a:t>
            </a:r>
          </a:p>
          <a:p>
            <a:pPr lvl="1">
              <a:spcBef>
                <a:spcPts val="600"/>
              </a:spcBef>
            </a:pPr>
            <a:r>
              <a:rPr lang="hu-HU" sz="2800" dirty="0" err="1" smtClean="0"/>
              <a:t>2-közelítő</a:t>
            </a:r>
            <a:r>
              <a:rPr lang="hu-HU" sz="2800" dirty="0" smtClean="0"/>
              <a:t> minimális csúcslefedés: </a:t>
            </a:r>
            <a:r>
              <a:rPr lang="hu-HU" sz="2800" i="1" dirty="0"/>
              <a:t>O</a:t>
            </a:r>
            <a:r>
              <a:rPr lang="hu-HU" sz="2800" dirty="0"/>
              <a:t>(</a:t>
            </a:r>
            <a:r>
              <a:rPr lang="hu-HU" sz="2800" i="1" dirty="0"/>
              <a:t>m</a:t>
            </a:r>
            <a:r>
              <a:rPr lang="hu-HU" sz="2800" dirty="0"/>
              <a:t> + </a:t>
            </a:r>
            <a:r>
              <a:rPr lang="hu-HU" sz="2800" i="1" dirty="0"/>
              <a:t>n</a:t>
            </a:r>
            <a:r>
              <a:rPr lang="hu-HU" sz="2800" dirty="0"/>
              <a:t>)</a:t>
            </a:r>
            <a:endParaRPr lang="hu-HU" sz="2800" dirty="0" smtClean="0"/>
          </a:p>
          <a:p>
            <a:pPr lvl="1">
              <a:spcBef>
                <a:spcPts val="600"/>
              </a:spcBef>
            </a:pP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800" dirty="0" smtClean="0"/>
              <a:t> gráf készítése: </a:t>
            </a:r>
            <a:r>
              <a:rPr lang="hu-HU" sz="2800" i="1" dirty="0" smtClean="0"/>
              <a:t>O</a:t>
            </a:r>
            <a:r>
              <a:rPr lang="hu-HU" sz="2800" dirty="0" smtClean="0"/>
              <a:t>(</a:t>
            </a:r>
            <a:r>
              <a:rPr lang="el-GR" sz="2800" dirty="0" smtClean="0"/>
              <a:t>Σ</a:t>
            </a:r>
            <a:r>
              <a:rPr lang="hu-HU" sz="2800" i="1" baseline="-25000" dirty="0" smtClean="0"/>
              <a:t>u </a:t>
            </a:r>
            <a:r>
              <a:rPr lang="hu-HU" sz="2800" baseline="-25000" dirty="0" smtClean="0"/>
              <a:t>∈ </a:t>
            </a:r>
            <a:r>
              <a:rPr lang="hu-HU" sz="2800" i="1" baseline="-25000" dirty="0" smtClean="0"/>
              <a:t>S</a:t>
            </a:r>
            <a:r>
              <a:rPr lang="hu-HU" sz="2800" dirty="0" smtClean="0"/>
              <a:t>|</a:t>
            </a:r>
            <a:r>
              <a:rPr lang="hu-HU" sz="2800" i="1" dirty="0" smtClean="0"/>
              <a:t>G</a:t>
            </a:r>
            <a:r>
              <a:rPr lang="hu-HU" sz="2800" i="1" baseline="-25000" dirty="0" smtClean="0"/>
              <a:t>k</a:t>
            </a:r>
            <a:r>
              <a:rPr lang="hu-HU" sz="2800" dirty="0" smtClean="0"/>
              <a:t>(</a:t>
            </a:r>
            <a:r>
              <a:rPr lang="hu-HU" sz="2800" i="1" dirty="0" smtClean="0"/>
              <a:t>u</a:t>
            </a:r>
            <a:r>
              <a:rPr lang="hu-HU" sz="2800" dirty="0" smtClean="0"/>
              <a:t>)|)</a:t>
            </a:r>
          </a:p>
          <a:p>
            <a:pPr lvl="2">
              <a:spcBef>
                <a:spcPts val="600"/>
              </a:spcBef>
            </a:pPr>
            <a:r>
              <a:rPr lang="hu-HU" sz="2800" dirty="0" smtClean="0"/>
              <a:t>ahol </a:t>
            </a:r>
            <a:r>
              <a:rPr lang="hu-HU" sz="2800" i="1" dirty="0" smtClean="0"/>
              <a:t>G</a:t>
            </a:r>
            <a:r>
              <a:rPr lang="hu-HU" sz="2800" i="1" baseline="-25000" dirty="0" smtClean="0"/>
              <a:t>k</a:t>
            </a:r>
            <a:r>
              <a:rPr lang="hu-HU" sz="2800" dirty="0" smtClean="0"/>
              <a:t>(</a:t>
            </a:r>
            <a:r>
              <a:rPr lang="hu-HU" sz="2800" i="1" dirty="0" smtClean="0"/>
              <a:t>u</a:t>
            </a:r>
            <a:r>
              <a:rPr lang="hu-HU" sz="2800" dirty="0" smtClean="0"/>
              <a:t>) az </a:t>
            </a:r>
            <a:r>
              <a:rPr lang="hu-HU" sz="2800" i="1" dirty="0" smtClean="0"/>
              <a:t>u</a:t>
            </a:r>
            <a:r>
              <a:rPr lang="hu-HU" sz="2800" dirty="0" smtClean="0"/>
              <a:t>-ból </a:t>
            </a:r>
            <a:r>
              <a:rPr lang="hu-HU" sz="2800" i="1" dirty="0" smtClean="0"/>
              <a:t>k </a:t>
            </a:r>
            <a:r>
              <a:rPr lang="hu-HU" sz="2800" dirty="0" smtClean="0"/>
              <a:t>lépésben elérhető csúcsok halmaza </a:t>
            </a:r>
            <a:r>
              <a:rPr lang="hu-HU" sz="2800" i="1" dirty="0" smtClean="0"/>
              <a:t>G</a:t>
            </a:r>
            <a:r>
              <a:rPr lang="hu-HU" sz="2800" dirty="0" smtClean="0"/>
              <a:t>-ben</a:t>
            </a:r>
          </a:p>
          <a:p>
            <a:pPr lvl="2">
              <a:spcBef>
                <a:spcPts val="600"/>
              </a:spcBef>
            </a:pPr>
            <a:r>
              <a:rPr lang="hu-HU" sz="2800" dirty="0" smtClean="0"/>
              <a:t>Párhuzamosítható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Memóriaigény: </a:t>
            </a:r>
            <a:r>
              <a:rPr lang="hu-HU" i="1" dirty="0" smtClean="0"/>
              <a:t>O</a:t>
            </a:r>
            <a:r>
              <a:rPr lang="hu-HU" dirty="0" smtClean="0"/>
              <a:t>(</a:t>
            </a:r>
            <a:r>
              <a:rPr lang="hu-HU" i="1" dirty="0" smtClean="0"/>
              <a:t>m</a:t>
            </a:r>
            <a:r>
              <a:rPr lang="hu-HU" dirty="0" smtClean="0"/>
              <a:t> + </a:t>
            </a:r>
            <a:r>
              <a:rPr lang="hu-HU" i="1" dirty="0" smtClean="0"/>
              <a:t>n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601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hu-HU" i="1" dirty="0" smtClean="0"/>
              <a:t>k</a:t>
            </a:r>
            <a:r>
              <a:rPr lang="hu-HU" dirty="0" smtClean="0"/>
              <a:t> ugrással elérhetőség lekérdezésének műveletigénye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51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u-HU" dirty="0" smtClean="0"/>
              <a:t>1. eset: </a:t>
            </a:r>
            <a:r>
              <a:rPr lang="hu-HU" i="1" dirty="0" smtClean="0"/>
              <a:t>s</a:t>
            </a:r>
            <a:r>
              <a:rPr lang="hu-HU" dirty="0" smtClean="0"/>
              <a:t>,</a:t>
            </a:r>
            <a:r>
              <a:rPr lang="hu-HU" i="1" dirty="0" smtClean="0"/>
              <a:t>t</a:t>
            </a:r>
            <a:r>
              <a:rPr lang="hu-HU" dirty="0" smtClean="0"/>
              <a:t> ∈ </a:t>
            </a:r>
            <a:r>
              <a:rPr lang="hu-HU" i="1" dirty="0" smtClean="0"/>
              <a:t>S</a:t>
            </a:r>
            <a:endParaRPr lang="hu-HU" dirty="0" smtClean="0"/>
          </a:p>
          <a:p>
            <a:pPr lvl="1">
              <a:spcBef>
                <a:spcPts val="600"/>
              </a:spcBef>
            </a:pPr>
            <a:r>
              <a:rPr lang="hu-HU" i="1" dirty="0" smtClean="0"/>
              <a:t>O</a:t>
            </a:r>
            <a:r>
              <a:rPr lang="hu-HU" dirty="0" smtClean="0"/>
              <a:t>(log </a:t>
            </a:r>
            <a:r>
              <a:rPr lang="hu-HU" i="1" dirty="0" err="1" smtClean="0"/>
              <a:t>kifok</a:t>
            </a:r>
            <a:r>
              <a:rPr lang="hu-HU" dirty="0" smtClean="0"/>
              <a:t>(</a:t>
            </a:r>
            <a:r>
              <a:rPr lang="hu-HU" i="1" dirty="0" smtClean="0"/>
              <a:t>s</a:t>
            </a:r>
            <a:r>
              <a:rPr lang="hu-HU" dirty="0"/>
              <a:t>, 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 smtClean="0"/>
              <a:t>))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2. eset: </a:t>
            </a:r>
            <a:r>
              <a:rPr lang="hu-HU" i="1" dirty="0" smtClean="0"/>
              <a:t>s </a:t>
            </a:r>
            <a:r>
              <a:rPr lang="hu-HU" dirty="0" smtClean="0"/>
              <a:t>∈ </a:t>
            </a:r>
            <a:r>
              <a:rPr lang="hu-HU" i="1" dirty="0" err="1" smtClean="0"/>
              <a:t>S</a:t>
            </a:r>
            <a:r>
              <a:rPr lang="hu-HU" dirty="0" smtClean="0"/>
              <a:t>, </a:t>
            </a:r>
            <a:r>
              <a:rPr lang="hu-HU" i="1" dirty="0" smtClean="0"/>
              <a:t>t </a:t>
            </a:r>
            <a:r>
              <a:rPr lang="hu-HU" dirty="0" smtClean="0"/>
              <a:t>∉ </a:t>
            </a:r>
            <a:r>
              <a:rPr lang="hu-HU" i="1" dirty="0" smtClean="0"/>
              <a:t>S</a:t>
            </a:r>
            <a:endParaRPr lang="hu-HU" dirty="0" smtClean="0"/>
          </a:p>
          <a:p>
            <a:pPr lvl="1">
              <a:spcBef>
                <a:spcPts val="600"/>
              </a:spcBef>
            </a:pPr>
            <a:r>
              <a:rPr lang="hu-HU" i="1" dirty="0" smtClean="0"/>
              <a:t>O</a:t>
            </a:r>
            <a:r>
              <a:rPr lang="hu-HU" dirty="0" smtClean="0"/>
              <a:t>(</a:t>
            </a:r>
            <a:r>
              <a:rPr lang="hu-HU" i="1" dirty="0" err="1" smtClean="0"/>
              <a:t>kifok</a:t>
            </a:r>
            <a:r>
              <a:rPr lang="hu-HU" dirty="0" smtClean="0"/>
              <a:t>(</a:t>
            </a:r>
            <a:r>
              <a:rPr lang="hu-HU" i="1" dirty="0" smtClean="0"/>
              <a:t>s</a:t>
            </a:r>
            <a:r>
              <a:rPr lang="hu-HU" dirty="0"/>
              <a:t>, 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/>
              <a:t>) </a:t>
            </a:r>
            <a:r>
              <a:rPr lang="hu-HU" dirty="0" smtClean="0"/>
              <a:t>+ </a:t>
            </a:r>
            <a:r>
              <a:rPr lang="hu-HU" i="1" dirty="0" err="1" smtClean="0"/>
              <a:t>befok</a:t>
            </a:r>
            <a:r>
              <a:rPr lang="hu-HU" dirty="0" smtClean="0"/>
              <a:t>(</a:t>
            </a:r>
            <a:r>
              <a:rPr lang="hu-HU" i="1" dirty="0" smtClean="0"/>
              <a:t>t</a:t>
            </a:r>
            <a:r>
              <a:rPr lang="hu-HU" dirty="0" smtClean="0"/>
              <a:t>, </a:t>
            </a:r>
            <a:r>
              <a:rPr lang="hu-HU" i="1" dirty="0" smtClean="0"/>
              <a:t>G</a:t>
            </a:r>
            <a:r>
              <a:rPr lang="hu-HU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3. eset: </a:t>
            </a:r>
            <a:r>
              <a:rPr lang="hu-HU" i="1" dirty="0" smtClean="0"/>
              <a:t>s </a:t>
            </a:r>
            <a:r>
              <a:rPr lang="hu-HU" dirty="0" smtClean="0"/>
              <a:t>∉ </a:t>
            </a:r>
            <a:r>
              <a:rPr lang="hu-HU" i="1" dirty="0" err="1" smtClean="0"/>
              <a:t>S</a:t>
            </a:r>
            <a:r>
              <a:rPr lang="hu-HU" dirty="0" smtClean="0"/>
              <a:t>, </a:t>
            </a:r>
            <a:r>
              <a:rPr lang="hu-HU" i="1" dirty="0" smtClean="0"/>
              <a:t>t </a:t>
            </a:r>
            <a:r>
              <a:rPr lang="hu-HU" dirty="0" smtClean="0"/>
              <a:t>∈ </a:t>
            </a:r>
            <a:r>
              <a:rPr lang="hu-HU" i="1" dirty="0" smtClean="0"/>
              <a:t>S</a:t>
            </a:r>
          </a:p>
          <a:p>
            <a:pPr lvl="1">
              <a:spcBef>
                <a:spcPts val="600"/>
              </a:spcBef>
            </a:pPr>
            <a:r>
              <a:rPr lang="hu-HU" i="1" dirty="0" smtClean="0"/>
              <a:t>O</a:t>
            </a:r>
            <a:r>
              <a:rPr lang="hu-HU" dirty="0" smtClean="0"/>
              <a:t>(</a:t>
            </a:r>
            <a:r>
              <a:rPr lang="hu-HU" i="1" dirty="0" err="1" smtClean="0"/>
              <a:t>kifok</a:t>
            </a:r>
            <a:r>
              <a:rPr lang="hu-HU" dirty="0" smtClean="0"/>
              <a:t>(</a:t>
            </a:r>
            <a:r>
              <a:rPr lang="hu-HU" i="1" dirty="0" smtClean="0"/>
              <a:t>s</a:t>
            </a:r>
            <a:r>
              <a:rPr lang="hu-HU" dirty="0" smtClean="0"/>
              <a:t>, </a:t>
            </a:r>
            <a:r>
              <a:rPr lang="hu-HU" i="1" dirty="0" smtClean="0"/>
              <a:t>G</a:t>
            </a:r>
            <a:r>
              <a:rPr lang="hu-HU" dirty="0"/>
              <a:t>) + </a:t>
            </a:r>
            <a:r>
              <a:rPr lang="hu-HU" i="1" dirty="0" err="1" smtClean="0"/>
              <a:t>befok</a:t>
            </a:r>
            <a:r>
              <a:rPr lang="hu-HU" dirty="0" smtClean="0"/>
              <a:t>(</a:t>
            </a:r>
            <a:r>
              <a:rPr lang="hu-HU" i="1" dirty="0" smtClean="0"/>
              <a:t>t</a:t>
            </a:r>
            <a:r>
              <a:rPr lang="hu-HU" dirty="0"/>
              <a:t>,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 smtClean="0"/>
              <a:t>))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4. eset: </a:t>
            </a:r>
            <a:r>
              <a:rPr lang="hu-HU" i="1" dirty="0" smtClean="0"/>
              <a:t>s</a:t>
            </a:r>
            <a:r>
              <a:rPr lang="hu-HU" dirty="0" smtClean="0"/>
              <a:t>,</a:t>
            </a:r>
            <a:r>
              <a:rPr lang="hu-HU" i="1" dirty="0" smtClean="0"/>
              <a:t>t </a:t>
            </a:r>
            <a:r>
              <a:rPr lang="hu-HU" dirty="0" smtClean="0"/>
              <a:t>∉ </a:t>
            </a:r>
            <a:r>
              <a:rPr lang="hu-HU" i="1" dirty="0" smtClean="0"/>
              <a:t>S</a:t>
            </a:r>
          </a:p>
          <a:p>
            <a:pPr lvl="1">
              <a:spcBef>
                <a:spcPts val="600"/>
              </a:spcBef>
            </a:pPr>
            <a:r>
              <a:rPr lang="hu-HU" i="1" dirty="0" smtClean="0"/>
              <a:t>O</a:t>
            </a:r>
            <a:r>
              <a:rPr lang="hu-HU" dirty="0" smtClean="0"/>
              <a:t>(</a:t>
            </a:r>
            <a:r>
              <a:rPr lang="el-GR" dirty="0" smtClean="0"/>
              <a:t>Σ</a:t>
            </a:r>
            <a:r>
              <a:rPr lang="hu-HU" i="1" baseline="-25000" dirty="0" smtClean="0"/>
              <a:t>u</a:t>
            </a:r>
            <a:r>
              <a:rPr lang="hu-HU" baseline="-25000" dirty="0" smtClean="0"/>
              <a:t> ∈ </a:t>
            </a:r>
            <a:r>
              <a:rPr lang="hu-HU" i="1" baseline="-25000" dirty="0" err="1" smtClean="0"/>
              <a:t>kiSzomszéd</a:t>
            </a:r>
            <a:r>
              <a:rPr lang="hu-HU" baseline="-25000" dirty="0" smtClean="0"/>
              <a:t>(</a:t>
            </a:r>
            <a:r>
              <a:rPr lang="hu-HU" i="1" baseline="-25000" dirty="0" smtClean="0"/>
              <a:t>s</a:t>
            </a:r>
            <a:r>
              <a:rPr lang="hu-HU" baseline="-25000" dirty="0" smtClean="0"/>
              <a:t>, </a:t>
            </a:r>
            <a:r>
              <a:rPr lang="hu-HU" i="1" baseline="-25000" dirty="0" smtClean="0"/>
              <a:t>G</a:t>
            </a:r>
            <a:r>
              <a:rPr lang="hu-HU" baseline="-25000" dirty="0" smtClean="0"/>
              <a:t>)</a:t>
            </a:r>
            <a:r>
              <a:rPr lang="hu-HU" dirty="0" smtClean="0"/>
              <a:t>(</a:t>
            </a:r>
            <a:r>
              <a:rPr lang="hu-HU" i="1" dirty="0" err="1" smtClean="0"/>
              <a:t>kifok</a:t>
            </a:r>
            <a:r>
              <a:rPr lang="hu-HU" dirty="0" smtClean="0"/>
              <a:t>(</a:t>
            </a:r>
            <a:r>
              <a:rPr lang="hu-HU" i="1" dirty="0" smtClean="0"/>
              <a:t>u</a:t>
            </a:r>
            <a:r>
              <a:rPr lang="hu-HU" dirty="0" smtClean="0"/>
              <a:t>,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 smtClean="0"/>
              <a:t>) + </a:t>
            </a:r>
            <a:r>
              <a:rPr lang="hu-HU" i="1" dirty="0" err="1" smtClean="0"/>
              <a:t>befok</a:t>
            </a:r>
            <a:r>
              <a:rPr lang="hu-HU" dirty="0" smtClean="0"/>
              <a:t>(</a:t>
            </a:r>
            <a:r>
              <a:rPr lang="hu-HU" i="1" dirty="0" smtClean="0"/>
              <a:t>t</a:t>
            </a:r>
            <a:r>
              <a:rPr lang="hu-HU" dirty="0" smtClean="0"/>
              <a:t>, </a:t>
            </a:r>
            <a:r>
              <a:rPr lang="hu-HU" i="1" dirty="0" smtClean="0"/>
              <a:t>G</a:t>
            </a:r>
            <a:r>
              <a:rPr lang="hu-HU" dirty="0" smtClean="0"/>
              <a:t>)))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Index létrehozásának ideje (</a:t>
            </a:r>
            <a:r>
              <a:rPr lang="hu-HU" sz="2800" b="1" dirty="0" err="1" smtClean="0"/>
              <a:t>ms</a:t>
            </a:r>
            <a:r>
              <a:rPr lang="hu-HU" sz="2800" b="1" dirty="0" smtClean="0"/>
              <a:t>)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Elérhetőség vizsgálata – összehasonlítás más indexekkel</a:t>
            </a:r>
            <a:endParaRPr lang="hu-HU" sz="28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67544" y="2159466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99810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+mj-lt"/>
                        </a:rPr>
                        <a:t>Adatbázis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i="1" dirty="0" err="1" smtClean="0">
                          <a:latin typeface="+mj-lt"/>
                        </a:rPr>
                        <a:t>n</a:t>
                      </a:r>
                      <a:r>
                        <a:rPr lang="hu-HU" sz="1600" i="0" dirty="0" err="1" smtClean="0">
                          <a:latin typeface="+mj-lt"/>
                        </a:rPr>
                        <a:t>-elérés</a:t>
                      </a:r>
                      <a:endParaRPr lang="hu-HU" sz="16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latin typeface="+mj-lt"/>
                        </a:rPr>
                        <a:t>PTree</a:t>
                      </a:r>
                      <a:endParaRPr lang="hu-HU" sz="16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latin typeface="+mj-lt"/>
                        </a:rPr>
                        <a:t>3-hop</a:t>
                      </a:r>
                      <a:endParaRPr lang="hu-HU" sz="16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 err="1" smtClean="0">
                          <a:latin typeface="+mj-lt"/>
                        </a:rPr>
                        <a:t>GRAIL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 err="1" smtClean="0">
                          <a:latin typeface="+mj-lt"/>
                        </a:rPr>
                        <a:t>PWAH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latin typeface="+mj-lt"/>
                          <a:ea typeface="Calibri"/>
                          <a:cs typeface="Times New Roman"/>
                        </a:rPr>
                        <a:t>AgroCyc</a:t>
                      </a:r>
                      <a:endParaRPr lang="hu-H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27.71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129.14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10.86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4.40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latin typeface="+mj-lt"/>
                          <a:ea typeface="Calibri"/>
                          <a:cs typeface="Times New Roman"/>
                        </a:rPr>
                        <a:t>aMaze</a:t>
                      </a:r>
                      <a:endParaRPr lang="hu-H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18.09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476.69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959821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2.92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7.01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latin typeface="+mj-lt"/>
                          <a:ea typeface="Calibri"/>
                          <a:cs typeface="Times New Roman"/>
                        </a:rPr>
                        <a:t>Anthra</a:t>
                      </a:r>
                      <a:endParaRPr lang="hu-H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24.08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123.43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10.74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3.90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latin typeface="+mj-lt"/>
                          <a:ea typeface="Calibri"/>
                          <a:cs typeface="Times New Roman"/>
                        </a:rPr>
                        <a:t>ArXiv</a:t>
                      </a:r>
                      <a:endParaRPr lang="hu-H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352.51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6319.66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10.58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111.00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CiteSeer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245.46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403.35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44328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16.04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93.26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Ecoo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26.70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129.74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10.88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4.47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GO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106.84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110.83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11914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6.50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19.57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Human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67.78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397.05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41.45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6.71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Kegg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21.01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537.17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2.92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6.77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Mtbrv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20.24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98.13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7.92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3.86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latin typeface="+mj-lt"/>
                          <a:ea typeface="Calibri"/>
                          <a:cs typeface="Times New Roman"/>
                        </a:rPr>
                        <a:t>Nasa</a:t>
                      </a:r>
                      <a:endParaRPr lang="hu-H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57.93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62.22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13739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4.51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10.54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PubMed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166.23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437.16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73243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11.63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70.63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Vchocyc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19.77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97.34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7.60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4.00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Xmark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44.50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136.87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68219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 New Roman"/>
                        </a:rPr>
                        <a:t>4.96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11.53</a:t>
                      </a: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YAGO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32.47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 New Roman"/>
                        </a:rPr>
                        <a:t>282.45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5006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 New Roman"/>
                        </a:rPr>
                        <a:t>9.47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 New Roman"/>
                        </a:rPr>
                        <a:t>36.49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78352"/>
            <a:ext cx="8229600" cy="1066800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Index mérete (MB)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Elérhetőség vizsgálata – összehasonlítás más indexekkel</a:t>
            </a:r>
            <a:endParaRPr lang="hu-HU" sz="28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67544" y="2159466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99810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+mj-lt"/>
                        </a:rPr>
                        <a:t>Adatbázis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i="1" dirty="0" err="1" smtClean="0">
                          <a:latin typeface="+mj-lt"/>
                        </a:rPr>
                        <a:t>n</a:t>
                      </a:r>
                      <a:r>
                        <a:rPr lang="hu-HU" sz="1600" i="0" dirty="0" err="1" smtClean="0">
                          <a:latin typeface="+mj-lt"/>
                        </a:rPr>
                        <a:t>-elérés</a:t>
                      </a:r>
                      <a:endParaRPr lang="hu-HU" sz="16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latin typeface="+mj-lt"/>
                        </a:rPr>
                        <a:t>PTree</a:t>
                      </a:r>
                      <a:endParaRPr lang="hu-HU" sz="16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latin typeface="+mj-lt"/>
                        </a:rPr>
                        <a:t>3-hop</a:t>
                      </a:r>
                      <a:endParaRPr lang="hu-HU" sz="16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 err="1" smtClean="0">
                          <a:latin typeface="+mj-lt"/>
                        </a:rPr>
                        <a:t>GRAIL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 err="1" smtClean="0">
                          <a:latin typeface="+mj-lt"/>
                        </a:rPr>
                        <a:t>PWAH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latin typeface="+mj-lt"/>
                          <a:ea typeface="Calibri"/>
                          <a:cs typeface="Courier"/>
                        </a:rPr>
                        <a:t>AgroCyc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0.39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0.19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0.44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latin typeface="+mj-lt"/>
                          <a:ea typeface="Calibri"/>
                          <a:cs typeface="Courier"/>
                        </a:rPr>
                        <a:t>aMaze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0.13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0.09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5.41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0.06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Anthra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0.36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0.19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0.42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ArXiv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1.61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0.38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0.09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2.46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CiteSeer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-Roman"/>
                        </a:rPr>
                        <a:t>3.17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0.45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0.16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3.08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Ecoo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0.40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0.19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0.43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GO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1.28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0.11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0.10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0.63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Human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-Roman"/>
                        </a:rPr>
                        <a:t>1.17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-Roman"/>
                        </a:rPr>
                        <a:t>0.89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0.59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1.25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Kegg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0.16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0.08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0.06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Mtbrv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0.15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0.34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Nasa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0.66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0.13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-Bold"/>
                        </a:rPr>
                        <a:t>0.06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0.09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0.40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PubMed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2.03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0.50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0.14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2.80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Vchocyc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-Bold"/>
                        </a:rPr>
                        <a:t>0.14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0.33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Xmark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0.49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0.13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0.43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0.09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-Roman"/>
                        </a:rPr>
                        <a:t>0.45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latin typeface="+mj-lt"/>
                          <a:ea typeface="Calibri"/>
                          <a:cs typeface="Courier"/>
                        </a:rPr>
                        <a:t>YAGO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0.48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0.22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0.09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0.10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-Roman"/>
                        </a:rPr>
                        <a:t>0.96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Teljes futási idő (</a:t>
            </a:r>
            <a:r>
              <a:rPr lang="hu-HU" sz="2800" b="1" dirty="0" err="1" smtClean="0"/>
              <a:t>ms</a:t>
            </a:r>
            <a:r>
              <a:rPr lang="hu-HU" sz="2800" b="1" dirty="0" smtClean="0"/>
              <a:t>)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Elérhetőség vizsgálata – összehasonlítás más indexekkel</a:t>
            </a:r>
            <a:endParaRPr lang="hu-HU" sz="28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67544" y="2159466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99810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+mj-lt"/>
                        </a:rPr>
                        <a:t>Adatbázis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i="1" dirty="0" err="1" smtClean="0">
                          <a:latin typeface="+mj-lt"/>
                        </a:rPr>
                        <a:t>n</a:t>
                      </a:r>
                      <a:r>
                        <a:rPr lang="hu-HU" sz="1600" i="0" dirty="0" err="1" smtClean="0">
                          <a:latin typeface="+mj-lt"/>
                        </a:rPr>
                        <a:t>-elérés</a:t>
                      </a:r>
                      <a:endParaRPr lang="hu-HU" sz="16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latin typeface="+mj-lt"/>
                        </a:rPr>
                        <a:t>PTree</a:t>
                      </a:r>
                      <a:endParaRPr lang="hu-HU" sz="16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latin typeface="+mj-lt"/>
                        </a:rPr>
                        <a:t>3-hop</a:t>
                      </a:r>
                      <a:endParaRPr lang="hu-HU" sz="16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 err="1" smtClean="0">
                          <a:latin typeface="+mj-lt"/>
                        </a:rPr>
                        <a:t>GRAIL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 err="1" smtClean="0">
                          <a:latin typeface="+mj-lt"/>
                        </a:rPr>
                        <a:t>PWAH</a:t>
                      </a:r>
                      <a:endParaRPr lang="hu-HU" sz="1600" dirty="0">
                        <a:latin typeface="+mj-lt"/>
                      </a:endParaRPr>
                    </a:p>
                  </a:txBody>
                  <a:tcPr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AgroCyc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5.50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17.74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135.14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15.68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latin typeface="+mj-lt"/>
                          <a:ea typeface="Calibri"/>
                          <a:cs typeface="Courier"/>
                        </a:rPr>
                        <a:t>aMaze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14.39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20.68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28404.20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2982.61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39.71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Anthra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latin typeface="+mj-lt"/>
                          <a:ea typeface="Calibri"/>
                          <a:cs typeface="Times-Bold"/>
                        </a:rPr>
                        <a:t>5.39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17.66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121.12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14.92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ArXiv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87.86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75.28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2032.96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311.55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CiteSeer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115.64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58.28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1225.25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268.33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339.23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Ecoo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5.47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17.73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154.41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15.77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GO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27.00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35.77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455.83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113.46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59.10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Human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5.95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28.48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300.23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13.35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Kegg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16.27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22.51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4030.89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44.52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Mtbrv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5.47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17.48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104.15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16.12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Nasa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18.26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23.62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359.16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64.27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43.94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PubMed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39.31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103.44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1198.70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239.40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368.44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Vchocyc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5.49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17.72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-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103.23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16.13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Xmark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14.49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22.02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491.44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245.11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69.78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Courier"/>
                        </a:rPr>
                        <a:t>YAGO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106.25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+mj-lt"/>
                          <a:ea typeface="Calibri"/>
                          <a:cs typeface="Times-Bold"/>
                        </a:rPr>
                        <a:t>42.32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latin typeface="+mj-lt"/>
                          <a:ea typeface="Calibri"/>
                          <a:cs typeface="Times-Roman"/>
                        </a:rPr>
                        <a:t>705.09</a:t>
                      </a:r>
                      <a:endParaRPr lang="hu-HU" sz="11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-Roman"/>
                        </a:rPr>
                        <a:t>116.43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  <a:cs typeface="Times-Roman"/>
                        </a:rPr>
                        <a:t>137.09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hu-HU" dirty="0" smtClean="0"/>
              <a:t>A </a:t>
            </a:r>
            <a:r>
              <a:rPr lang="hu-HU" i="1" dirty="0" err="1" smtClean="0"/>
              <a:t>k</a:t>
            </a:r>
            <a:r>
              <a:rPr lang="hu-HU" dirty="0" err="1" smtClean="0"/>
              <a:t>-elérés</a:t>
            </a:r>
            <a:r>
              <a:rPr lang="hu-HU" dirty="0" smtClean="0"/>
              <a:t> index használható mind </a:t>
            </a:r>
            <a:r>
              <a:rPr lang="hu-HU" i="1" dirty="0" smtClean="0"/>
              <a:t>k</a:t>
            </a:r>
            <a:r>
              <a:rPr lang="hu-HU" dirty="0" smtClean="0"/>
              <a:t> ugrással elérhetőség, mind elérhetőség (</a:t>
            </a:r>
            <a:r>
              <a:rPr lang="hu-HU" i="1" dirty="0" smtClean="0"/>
              <a:t>k</a:t>
            </a:r>
            <a:r>
              <a:rPr lang="hu-HU" dirty="0" smtClean="0"/>
              <a:t> = </a:t>
            </a:r>
            <a:r>
              <a:rPr lang="hu-HU" dirty="0" smtClean="0">
                <a:latin typeface="Comic Sans MS" pitchFamily="66" charset="0"/>
              </a:rPr>
              <a:t>∞</a:t>
            </a:r>
            <a:r>
              <a:rPr lang="hu-HU" dirty="0" smtClean="0"/>
              <a:t>) vizsgálatára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A </a:t>
            </a:r>
            <a:r>
              <a:rPr lang="hu-HU" i="1" dirty="0" smtClean="0"/>
              <a:t>k</a:t>
            </a:r>
            <a:r>
              <a:rPr lang="hu-HU" dirty="0" smtClean="0"/>
              <a:t> ugrással elérhetőség megválaszolására tudomásunk szerint a </a:t>
            </a:r>
            <a:r>
              <a:rPr lang="hu-HU" i="1" dirty="0" err="1" smtClean="0"/>
              <a:t>k</a:t>
            </a:r>
            <a:r>
              <a:rPr lang="hu-HU" dirty="0" err="1" smtClean="0"/>
              <a:t>-elérés</a:t>
            </a:r>
            <a:r>
              <a:rPr lang="hu-HU" dirty="0" smtClean="0"/>
              <a:t> index az egyetlen alkalmas index</a:t>
            </a:r>
          </a:p>
          <a:p>
            <a:pPr>
              <a:spcBef>
                <a:spcPts val="600"/>
              </a:spcBef>
            </a:pPr>
            <a:r>
              <a:rPr lang="hu-HU" dirty="0" smtClean="0"/>
              <a:t>Elérhetőségi vizsgálatok esetén a </a:t>
            </a:r>
            <a:r>
              <a:rPr lang="hu-HU" i="1" dirty="0" err="1" smtClean="0"/>
              <a:t>k</a:t>
            </a:r>
            <a:r>
              <a:rPr lang="hu-HU" dirty="0" err="1" smtClean="0"/>
              <a:t>-elérés</a:t>
            </a:r>
            <a:r>
              <a:rPr lang="hu-HU" dirty="0" smtClean="0"/>
              <a:t> index hatékonyabb, mint az általánosan használt indexek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hu-HU" dirty="0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Adott egy súlyozatlan, irányított gráf</a:t>
            </a:r>
          </a:p>
          <a:p>
            <a:r>
              <a:rPr lang="hu-HU" dirty="0" smtClean="0"/>
              <a:t>Kérdés: van-e </a:t>
            </a:r>
            <a:r>
              <a:rPr lang="hu-HU" b="1" dirty="0" smtClean="0"/>
              <a:t>legfeljebb </a:t>
            </a:r>
            <a:r>
              <a:rPr lang="hu-HU" b="1" i="1" dirty="0" smtClean="0"/>
              <a:t>k</a:t>
            </a:r>
            <a:r>
              <a:rPr lang="hu-HU" b="1" dirty="0" smtClean="0"/>
              <a:t> hosszú irányított út</a:t>
            </a:r>
            <a:r>
              <a:rPr lang="hu-HU" dirty="0" smtClean="0"/>
              <a:t> egy startcsúcs és egy célcsúcs között?</a:t>
            </a:r>
          </a:p>
          <a:p>
            <a:r>
              <a:rPr lang="hu-HU" dirty="0" smtClean="0"/>
              <a:t>Hogyan lehetne hatékonyan megválaszolni a kérdést?</a:t>
            </a:r>
          </a:p>
          <a:p>
            <a:pPr lvl="1"/>
            <a:r>
              <a:rPr lang="hu-HU" dirty="0" smtClean="0"/>
              <a:t>Alacsony műveletigénnyel</a:t>
            </a:r>
          </a:p>
          <a:p>
            <a:pPr lvl="1"/>
            <a:r>
              <a:rPr lang="hu-HU" dirty="0" smtClean="0"/>
              <a:t>Alacsony tárigénnyel</a:t>
            </a:r>
          </a:p>
          <a:p>
            <a:r>
              <a:rPr lang="hu-HU" dirty="0" smtClean="0"/>
              <a:t>Megoldás: index építése (elnevezés: </a:t>
            </a:r>
            <a:r>
              <a:rPr lang="hu-HU" b="1" i="1" dirty="0" err="1" smtClean="0"/>
              <a:t>k</a:t>
            </a:r>
            <a:r>
              <a:rPr lang="hu-HU" b="1" dirty="0" err="1" smtClean="0"/>
              <a:t>-elérés</a:t>
            </a:r>
            <a:r>
              <a:rPr lang="hu-HU" dirty="0" smtClean="0"/>
              <a:t>)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hu-HU" dirty="0" smtClean="0"/>
              <a:t>Alkalmazás adatbázisokban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92500"/>
          </a:bodyPr>
          <a:lstStyle/>
          <a:p>
            <a:r>
              <a:rPr lang="hu-HU" dirty="0" smtClean="0">
                <a:latin typeface="+mj-lt"/>
              </a:rPr>
              <a:t>Gráf szerkezetű adatbázisok (pl. közösségi hálók)</a:t>
            </a:r>
          </a:p>
          <a:p>
            <a:r>
              <a:rPr lang="hu-HU" dirty="0" smtClean="0">
                <a:latin typeface="+mj-lt"/>
              </a:rPr>
              <a:t>Gyakori kérdés: </a:t>
            </a:r>
            <a:r>
              <a:rPr lang="hu-HU" b="1" dirty="0" smtClean="0">
                <a:latin typeface="+mj-lt"/>
              </a:rPr>
              <a:t>elérhető-e</a:t>
            </a:r>
            <a:r>
              <a:rPr lang="hu-HU" dirty="0" smtClean="0">
                <a:latin typeface="+mj-lt"/>
              </a:rPr>
              <a:t> egyik csúcs a másikból?</a:t>
            </a:r>
          </a:p>
          <a:p>
            <a:pPr lvl="1"/>
            <a:r>
              <a:rPr lang="hu-HU" dirty="0" smtClean="0">
                <a:latin typeface="+mj-lt"/>
              </a:rPr>
              <a:t>A </a:t>
            </a:r>
            <a:r>
              <a:rPr lang="hu-HU" i="1" dirty="0" smtClean="0">
                <a:latin typeface="+mj-lt"/>
              </a:rPr>
              <a:t>k</a:t>
            </a:r>
            <a:r>
              <a:rPr lang="hu-HU" dirty="0" smtClean="0">
                <a:latin typeface="+mj-lt"/>
              </a:rPr>
              <a:t> ugrással elérhetőség speciális esete (</a:t>
            </a:r>
            <a:r>
              <a:rPr lang="hu-HU" i="1" dirty="0" smtClean="0">
                <a:latin typeface="+mj-lt"/>
              </a:rPr>
              <a:t>k</a:t>
            </a:r>
            <a:r>
              <a:rPr lang="hu-HU" dirty="0" smtClean="0">
                <a:latin typeface="+mj-lt"/>
              </a:rPr>
              <a:t>=</a:t>
            </a:r>
            <a:r>
              <a:rPr lang="hu-HU" dirty="0" smtClean="0">
                <a:latin typeface="Comic Sans MS" pitchFamily="66" charset="0"/>
                <a:cs typeface="Times New Roman" pitchFamily="18" charset="0"/>
              </a:rPr>
              <a:t>∞</a:t>
            </a:r>
            <a:r>
              <a:rPr lang="hu-HU" dirty="0" smtClean="0">
                <a:latin typeface="+mj-lt"/>
              </a:rPr>
              <a:t>)</a:t>
            </a:r>
            <a:r>
              <a:rPr lang="hu-HU" dirty="0" err="1" smtClean="0">
                <a:latin typeface="+mj-lt"/>
              </a:rPr>
              <a:t>-re</a:t>
            </a:r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Erre többféle index létezik (</a:t>
            </a:r>
            <a:r>
              <a:rPr lang="hu-HU" dirty="0" err="1" smtClean="0">
                <a:latin typeface="+mj-lt"/>
              </a:rPr>
              <a:t>DAG-on</a:t>
            </a:r>
            <a:r>
              <a:rPr lang="hu-HU" dirty="0" smtClean="0">
                <a:latin typeface="+mj-lt"/>
              </a:rPr>
              <a:t>, bejáráson, legrövidebb út keresésén stb. alapulók)</a:t>
            </a:r>
          </a:p>
          <a:p>
            <a:pPr lvl="1"/>
            <a:r>
              <a:rPr lang="hu-HU" dirty="0" smtClean="0">
                <a:latin typeface="+mj-lt"/>
              </a:rPr>
              <a:t>Ám ezek nem vagy nem elég hatékonyan válaszolják meg a </a:t>
            </a:r>
            <a:r>
              <a:rPr lang="hu-HU" i="1" dirty="0" smtClean="0">
                <a:latin typeface="+mj-lt"/>
              </a:rPr>
              <a:t>k</a:t>
            </a:r>
            <a:r>
              <a:rPr lang="hu-HU" dirty="0" smtClean="0">
                <a:latin typeface="+mj-lt"/>
              </a:rPr>
              <a:t> ugrással elérhetőség kérdését!</a:t>
            </a:r>
          </a:p>
          <a:p>
            <a:r>
              <a:rPr lang="hu-HU" dirty="0" smtClean="0">
                <a:latin typeface="+mj-lt"/>
              </a:rPr>
              <a:t>Miért érdemes csak kis </a:t>
            </a:r>
            <a:r>
              <a:rPr lang="hu-HU" i="1" dirty="0" smtClean="0">
                <a:latin typeface="+mj-lt"/>
              </a:rPr>
              <a:t>k</a:t>
            </a:r>
            <a:r>
              <a:rPr lang="hu-HU" dirty="0" smtClean="0">
                <a:latin typeface="+mj-lt"/>
              </a:rPr>
              <a:t>-ra lekérdezni?</a:t>
            </a:r>
          </a:p>
          <a:p>
            <a:pPr lvl="1"/>
            <a:r>
              <a:rPr lang="hu-HU" dirty="0" smtClean="0">
                <a:latin typeface="+mj-lt"/>
              </a:rPr>
              <a:t>Közösségi hálók: közismert elmélet, hogy bármely két ember közt található </a:t>
            </a:r>
            <a:r>
              <a:rPr lang="hu-HU" dirty="0" err="1" smtClean="0">
                <a:latin typeface="+mj-lt"/>
              </a:rPr>
              <a:t>max</a:t>
            </a:r>
            <a:r>
              <a:rPr lang="hu-HU" dirty="0" smtClean="0">
                <a:latin typeface="+mj-lt"/>
              </a:rPr>
              <a:t>. 6 hosszú ismeretségi lánc</a:t>
            </a:r>
          </a:p>
          <a:p>
            <a:pPr lvl="1"/>
            <a:r>
              <a:rPr lang="hu-HU" dirty="0" smtClean="0">
                <a:latin typeface="+mj-lt"/>
              </a:rPr>
              <a:t>Valódi, nagy </a:t>
            </a:r>
            <a:r>
              <a:rPr lang="hu-HU" dirty="0" err="1" smtClean="0">
                <a:latin typeface="+mj-lt"/>
              </a:rPr>
              <a:t>gráfadatbázisok</a:t>
            </a:r>
            <a:r>
              <a:rPr lang="hu-HU" dirty="0" smtClean="0">
                <a:latin typeface="+mj-lt"/>
              </a:rPr>
              <a:t> átmérője ≈10</a:t>
            </a:r>
            <a:endParaRPr lang="hu-HU" dirty="0">
              <a:latin typeface="+mj-lt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hu-HU" dirty="0" smtClean="0"/>
              <a:t>Indexépítés algoritmusa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hu-HU" b="1" dirty="0" smtClean="0"/>
              <a:t>Input:</a:t>
            </a:r>
            <a:r>
              <a:rPr lang="hu-HU" dirty="0" smtClean="0"/>
              <a:t> súlyozatlan, irányított </a:t>
            </a:r>
            <a:r>
              <a:rPr lang="hu-HU" i="1" dirty="0" smtClean="0"/>
              <a:t>G</a:t>
            </a:r>
            <a:r>
              <a:rPr lang="hu-HU" dirty="0" smtClean="0"/>
              <a:t> gráf ill. </a:t>
            </a:r>
            <a:r>
              <a:rPr lang="hu-HU" i="1" dirty="0" smtClean="0"/>
              <a:t>k</a:t>
            </a:r>
            <a:r>
              <a:rPr lang="hu-HU" dirty="0" smtClean="0"/>
              <a:t> ≥ 2 egész</a:t>
            </a:r>
          </a:p>
          <a:p>
            <a:pPr marL="514350" indent="-514350">
              <a:buNone/>
            </a:pPr>
            <a:r>
              <a:rPr lang="hu-HU" b="1" dirty="0" smtClean="0"/>
              <a:t>Output:</a:t>
            </a:r>
            <a:r>
              <a:rPr lang="hu-HU" dirty="0" smtClean="0"/>
              <a:t> </a:t>
            </a:r>
            <a:r>
              <a:rPr lang="hu-HU" i="1" dirty="0" err="1" smtClean="0"/>
              <a:t>k</a:t>
            </a:r>
            <a:r>
              <a:rPr lang="hu-HU" dirty="0" err="1" smtClean="0"/>
              <a:t>-elérés</a:t>
            </a:r>
            <a:r>
              <a:rPr lang="hu-HU" dirty="0" smtClean="0"/>
              <a:t> index a gráfhoz</a:t>
            </a:r>
          </a:p>
          <a:p>
            <a:pPr marL="2228850" lvl="4" indent="-514350">
              <a:buNone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Egy </a:t>
            </a:r>
            <a:r>
              <a:rPr lang="hu-HU" i="1" dirty="0" smtClean="0"/>
              <a:t>S</a:t>
            </a:r>
            <a:r>
              <a:rPr lang="hu-HU" dirty="0" smtClean="0"/>
              <a:t> csúcslefedés készítése a gráfhoz</a:t>
            </a:r>
          </a:p>
          <a:p>
            <a:pPr marL="914400" lvl="1" indent="-514350"/>
            <a:r>
              <a:rPr lang="hu-HU" i="1" dirty="0" smtClean="0"/>
              <a:t>S</a:t>
            </a:r>
            <a:r>
              <a:rPr lang="hu-HU" dirty="0" smtClean="0"/>
              <a:t> a </a:t>
            </a:r>
            <a:r>
              <a:rPr lang="hu-HU" i="1" dirty="0" smtClean="0"/>
              <a:t>G</a:t>
            </a:r>
            <a:r>
              <a:rPr lang="hu-HU" dirty="0" smtClean="0"/>
              <a:t> csúcsainak részhalmaza</a:t>
            </a:r>
            <a:endParaRPr lang="hu-HU" i="1" dirty="0" smtClean="0"/>
          </a:p>
          <a:p>
            <a:pPr marL="914400" lvl="1" indent="-514350"/>
            <a:r>
              <a:rPr lang="hu-HU" dirty="0" smtClean="0"/>
              <a:t>Közel minimális csúcslefedés (</a:t>
            </a:r>
            <a:r>
              <a:rPr lang="hu-HU" dirty="0" err="1" smtClean="0"/>
              <a:t>2-közelítő</a:t>
            </a:r>
            <a:r>
              <a:rPr lang="hu-H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Egy súlyozott, irányított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 smtClean="0"/>
              <a:t> </a:t>
            </a:r>
            <a:r>
              <a:rPr lang="hu-HU" dirty="0" err="1" smtClean="0"/>
              <a:t>indexgráf</a:t>
            </a:r>
            <a:r>
              <a:rPr lang="hu-HU" dirty="0" smtClean="0"/>
              <a:t> inicializálása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Indexgráf</a:t>
            </a:r>
            <a:r>
              <a:rPr lang="hu-HU" dirty="0" smtClean="0"/>
              <a:t> éleinek meghatározása</a:t>
            </a:r>
            <a:endParaRPr lang="hu-HU" dirty="0"/>
          </a:p>
          <a:p>
            <a:pPr marL="914400" lvl="1" indent="-514350"/>
            <a:r>
              <a:rPr lang="hu-HU" dirty="0" smtClean="0"/>
              <a:t>Szélességi bejárás: van-e </a:t>
            </a:r>
            <a:r>
              <a:rPr lang="hu-HU" i="1" dirty="0" smtClean="0"/>
              <a:t>S</a:t>
            </a:r>
            <a:r>
              <a:rPr lang="hu-HU" dirty="0" smtClean="0"/>
              <a:t>-en belül legfeljebb</a:t>
            </a:r>
            <a:br>
              <a:rPr lang="hu-HU" dirty="0" smtClean="0"/>
            </a:br>
            <a:r>
              <a:rPr lang="hu-HU" i="1" dirty="0" smtClean="0"/>
              <a:t>k</a:t>
            </a:r>
            <a:r>
              <a:rPr lang="hu-HU" dirty="0" smtClean="0"/>
              <a:t>–2, </a:t>
            </a:r>
            <a:r>
              <a:rPr lang="hu-HU" i="1" dirty="0" smtClean="0"/>
              <a:t>k</a:t>
            </a:r>
            <a:r>
              <a:rPr lang="hu-HU" dirty="0" smtClean="0"/>
              <a:t>–1 ill. </a:t>
            </a:r>
            <a:r>
              <a:rPr lang="hu-HU" i="1" dirty="0" smtClean="0"/>
              <a:t>k</a:t>
            </a:r>
            <a:r>
              <a:rPr lang="hu-HU" dirty="0" smtClean="0"/>
              <a:t> hosszú út egy-egy csúcspár között?</a:t>
            </a:r>
          </a:p>
          <a:p>
            <a:pPr marL="914400" lvl="1" indent="-514350"/>
            <a:r>
              <a:rPr lang="hu-HU" dirty="0" smtClean="0"/>
              <a:t>Ez  alapján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 smtClean="0"/>
              <a:t> </a:t>
            </a:r>
            <a:r>
              <a:rPr lang="hu-HU" dirty="0" err="1" smtClean="0"/>
              <a:t>indexgráf</a:t>
            </a:r>
            <a:r>
              <a:rPr lang="hu-HU" dirty="0" smtClean="0"/>
              <a:t> súlyozása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hu-HU" sz="3100" dirty="0" smtClean="0"/>
              <a:t>Indexépítés algoritmusa 1.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S</a:t>
            </a:r>
            <a:r>
              <a:rPr lang="hu-HU" dirty="0" smtClean="0"/>
              <a:t> csúcslefedés készítése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396751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Csúcslefedés</a:t>
            </a:r>
            <a:r>
              <a:rPr lang="hu-HU" sz="2400" dirty="0" smtClean="0"/>
              <a:t>: ha </a:t>
            </a:r>
            <a:r>
              <a:rPr lang="hu-HU" sz="2400" i="1" dirty="0" smtClean="0"/>
              <a:t>G</a:t>
            </a:r>
            <a:r>
              <a:rPr lang="hu-HU" sz="2400" dirty="0" smtClean="0"/>
              <a:t>-ben </a:t>
            </a:r>
            <a:r>
              <a:rPr lang="hu-HU" sz="2400" i="1" dirty="0" smtClean="0"/>
              <a:t>u</a:t>
            </a:r>
            <a:r>
              <a:rPr lang="hu-HU" sz="2400" dirty="0" smtClean="0"/>
              <a:t> →</a:t>
            </a:r>
            <a:r>
              <a:rPr lang="hu-HU" sz="2400" baseline="-25000" dirty="0" smtClean="0"/>
              <a:t>G</a:t>
            </a:r>
            <a:r>
              <a:rPr lang="hu-HU" sz="2400" dirty="0" smtClean="0"/>
              <a:t> </a:t>
            </a:r>
            <a:r>
              <a:rPr lang="hu-HU" sz="2400" i="1" dirty="0" smtClean="0"/>
              <a:t>v</a:t>
            </a:r>
            <a:r>
              <a:rPr lang="hu-HU" sz="2400" dirty="0" smtClean="0"/>
              <a:t> </a:t>
            </a:r>
            <a:r>
              <a:rPr lang="hu-HU" sz="2400" dirty="0" smtClean="0"/>
              <a:t>egy él ⇒ </a:t>
            </a:r>
            <a:r>
              <a:rPr lang="hu-HU" sz="2400" i="1" dirty="0" smtClean="0"/>
              <a:t>S</a:t>
            </a:r>
            <a:r>
              <a:rPr lang="hu-HU" sz="2400" dirty="0" smtClean="0"/>
              <a:t>-ben szerepel </a:t>
            </a:r>
            <a:r>
              <a:rPr lang="hu-HU" sz="2400" i="1" dirty="0" smtClean="0"/>
              <a:t>u</a:t>
            </a:r>
            <a:r>
              <a:rPr lang="hu-HU" sz="2400" dirty="0" smtClean="0"/>
              <a:t> és </a:t>
            </a:r>
            <a:r>
              <a:rPr lang="hu-HU" sz="2400" i="1" dirty="0" smtClean="0"/>
              <a:t>v</a:t>
            </a:r>
            <a:r>
              <a:rPr lang="hu-HU" sz="2400" dirty="0" smtClean="0"/>
              <a:t> közül legalább az egyik</a:t>
            </a:r>
          </a:p>
          <a:p>
            <a:r>
              <a:rPr lang="hu-HU" sz="2400" b="1" dirty="0" smtClean="0"/>
              <a:t>Minimális csúcslefedés</a:t>
            </a:r>
            <a:r>
              <a:rPr lang="hu-HU" sz="2400" dirty="0" smtClean="0"/>
              <a:t>: |</a:t>
            </a:r>
            <a:r>
              <a:rPr lang="hu-HU" sz="2400" i="1" dirty="0" smtClean="0"/>
              <a:t>S</a:t>
            </a:r>
            <a:r>
              <a:rPr lang="hu-HU" sz="2400" dirty="0" smtClean="0"/>
              <a:t>| a lehető legkisebb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3140968"/>
            <a:ext cx="3672409" cy="103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140968"/>
            <a:ext cx="3703608" cy="10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artalom helye 2"/>
          <p:cNvSpPr txBox="1">
            <a:spLocks/>
          </p:cNvSpPr>
          <p:nvPr/>
        </p:nvSpPr>
        <p:spPr>
          <a:xfrm>
            <a:off x="467544" y="4149080"/>
            <a:ext cx="822960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Amíg van él </a:t>
            </a:r>
            <a:r>
              <a:rPr kumimoji="0" 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-ben:</a:t>
            </a:r>
            <a:b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Véletlenszerű</a:t>
            </a:r>
            <a:r>
              <a:rPr lang="hu-HU" sz="2400" dirty="0" smtClean="0"/>
              <a:t>en választott él végpontjai bekerülnek </a:t>
            </a:r>
            <a:r>
              <a:rPr lang="hu-HU" sz="2400" i="1" dirty="0" smtClean="0"/>
              <a:t>S</a:t>
            </a:r>
            <a:r>
              <a:rPr lang="hu-HU" sz="2400" dirty="0" smtClean="0"/>
              <a:t>-be, a hozzájuk tartozó élek törlődnek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400" dirty="0" smtClean="0"/>
              <a:t>(Magas fokszámú csúcsok éleihez nagyobb valószínűség)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400" dirty="0" smtClean="0"/>
              <a:t>Végül </a:t>
            </a:r>
            <a:r>
              <a:rPr lang="hu-HU" sz="2400" i="1" dirty="0" smtClean="0"/>
              <a:t>S</a:t>
            </a:r>
            <a:r>
              <a:rPr lang="hu-HU" sz="2400" dirty="0" smtClean="0"/>
              <a:t> csúcslefedés, és |</a:t>
            </a:r>
            <a:r>
              <a:rPr lang="hu-HU" sz="2400" i="1" dirty="0" smtClean="0"/>
              <a:t>S</a:t>
            </a:r>
            <a:r>
              <a:rPr lang="hu-HU" sz="2400" dirty="0" smtClean="0"/>
              <a:t>| legfeljebb a 2-szerese egy minimális csúcslefedés számosságának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hu-HU" sz="3100" dirty="0"/>
              <a:t>Indexépítés algoritmusa </a:t>
            </a:r>
            <a:r>
              <a:rPr lang="hu-HU" sz="3100" dirty="0" smtClean="0"/>
              <a:t>2.</a:t>
            </a:r>
            <a:r>
              <a:rPr lang="hu-HU" dirty="0"/>
              <a:t/>
            </a:r>
            <a:br>
              <a:rPr lang="hu-HU" dirty="0"/>
            </a:b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 smtClean="0"/>
              <a:t> </a:t>
            </a:r>
            <a:r>
              <a:rPr lang="hu-HU" dirty="0" err="1" smtClean="0"/>
              <a:t>indexgráf</a:t>
            </a:r>
            <a:r>
              <a:rPr lang="hu-HU" dirty="0" smtClean="0"/>
              <a:t> inicializálása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Csúcshalmaz = </a:t>
            </a:r>
            <a:r>
              <a:rPr lang="hu-HU" i="1" dirty="0" smtClean="0"/>
              <a:t>S</a:t>
            </a:r>
            <a:r>
              <a:rPr lang="hu-HU" dirty="0" smtClean="0"/>
              <a:t> csúcslefedés</a:t>
            </a:r>
          </a:p>
          <a:p>
            <a:endParaRPr lang="hu-HU" sz="1500" dirty="0" smtClean="0"/>
          </a:p>
          <a:p>
            <a:pPr>
              <a:buNone/>
            </a:pPr>
            <a:r>
              <a:rPr lang="hu-HU" dirty="0" smtClean="0"/>
              <a:t>Elvárások:</a:t>
            </a:r>
          </a:p>
          <a:p>
            <a:r>
              <a:rPr lang="hu-HU" dirty="0" err="1" smtClean="0"/>
              <a:t>Élhalmaz</a:t>
            </a:r>
            <a:r>
              <a:rPr lang="hu-HU" dirty="0" smtClean="0"/>
              <a:t>: </a:t>
            </a:r>
            <a:r>
              <a:rPr lang="hu-HU" i="1" dirty="0" smtClean="0"/>
              <a:t>u </a:t>
            </a:r>
            <a:r>
              <a:rPr lang="hu-HU" dirty="0" smtClean="0"/>
              <a:t>→</a:t>
            </a:r>
            <a:r>
              <a:rPr lang="hu-HU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 smtClean="0"/>
              <a:t> </a:t>
            </a:r>
            <a:r>
              <a:rPr lang="hu-HU" i="1" dirty="0" smtClean="0"/>
              <a:t>v</a:t>
            </a:r>
            <a:r>
              <a:rPr lang="hu-HU" dirty="0" smtClean="0"/>
              <a:t> akkor, ha </a:t>
            </a:r>
            <a:r>
              <a:rPr lang="hu-HU" i="1" dirty="0" smtClean="0"/>
              <a:t>G</a:t>
            </a:r>
            <a:r>
              <a:rPr lang="hu-HU" dirty="0" smtClean="0"/>
              <a:t>-ben létezik </a:t>
            </a:r>
            <a:r>
              <a:rPr lang="hu-HU" i="1" dirty="0" smtClean="0"/>
              <a:t>u</a:t>
            </a:r>
            <a:r>
              <a:rPr lang="hu-HU" dirty="0" smtClean="0"/>
              <a:t> és </a:t>
            </a:r>
            <a:r>
              <a:rPr lang="hu-HU" i="1" dirty="0" smtClean="0"/>
              <a:t>v</a:t>
            </a:r>
            <a:r>
              <a:rPr lang="hu-HU" dirty="0" smtClean="0"/>
              <a:t> között </a:t>
            </a:r>
            <a:r>
              <a:rPr lang="hu-HU" i="1" dirty="0" smtClean="0"/>
              <a:t>k</a:t>
            </a:r>
            <a:r>
              <a:rPr lang="hu-HU" dirty="0" smtClean="0"/>
              <a:t>-nál nem hosszabb irányított út</a:t>
            </a:r>
          </a:p>
          <a:p>
            <a:r>
              <a:rPr lang="hu-HU" dirty="0" smtClean="0"/>
              <a:t>Súlyozás: </a:t>
            </a:r>
            <a:r>
              <a:rPr lang="hu-HU" i="1" dirty="0" smtClean="0"/>
              <a:t>w</a:t>
            </a:r>
            <a:r>
              <a:rPr lang="hu-HU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 smtClean="0"/>
              <a:t>(</a:t>
            </a:r>
            <a:r>
              <a:rPr lang="hu-HU" i="1" dirty="0" smtClean="0"/>
              <a:t>u</a:t>
            </a:r>
            <a:r>
              <a:rPr lang="hu-HU" dirty="0" smtClean="0"/>
              <a:t>, </a:t>
            </a:r>
            <a:r>
              <a:rPr lang="hu-HU" i="1" dirty="0" smtClean="0"/>
              <a:t>v</a:t>
            </a:r>
            <a:r>
              <a:rPr lang="hu-HU" dirty="0" smtClean="0"/>
              <a:t>) =</a:t>
            </a:r>
          </a:p>
          <a:p>
            <a:pPr marL="1255713" lvl="1" indent="-844550">
              <a:buNone/>
            </a:pPr>
            <a:r>
              <a:rPr lang="hu-HU" dirty="0" smtClean="0"/>
              <a:t>(</a:t>
            </a:r>
            <a:r>
              <a:rPr lang="hu-HU" i="1" dirty="0" smtClean="0"/>
              <a:t>k</a:t>
            </a:r>
            <a:r>
              <a:rPr lang="hu-HU" dirty="0" smtClean="0"/>
              <a:t>–2),	ha </a:t>
            </a:r>
            <a:r>
              <a:rPr lang="hu-HU" i="1" dirty="0" smtClean="0"/>
              <a:t>u</a:t>
            </a:r>
            <a:r>
              <a:rPr lang="hu-HU" dirty="0" smtClean="0"/>
              <a:t>-ból </a:t>
            </a:r>
            <a:r>
              <a:rPr lang="hu-HU" i="1" dirty="0" smtClean="0"/>
              <a:t>v</a:t>
            </a:r>
            <a:r>
              <a:rPr lang="hu-HU" dirty="0" smtClean="0"/>
              <a:t> elérhető </a:t>
            </a:r>
            <a:r>
              <a:rPr lang="hu-HU" i="1" dirty="0" smtClean="0"/>
              <a:t>k</a:t>
            </a:r>
            <a:r>
              <a:rPr lang="hu-HU" dirty="0" smtClean="0"/>
              <a:t>–2 vagy kevesebb lépésben</a:t>
            </a:r>
          </a:p>
          <a:p>
            <a:pPr marL="1255713" lvl="1" indent="-844550">
              <a:buNone/>
            </a:pPr>
            <a:r>
              <a:rPr lang="hu-HU" dirty="0" smtClean="0"/>
              <a:t>(</a:t>
            </a:r>
            <a:r>
              <a:rPr lang="hu-HU" i="1" dirty="0" smtClean="0"/>
              <a:t>k</a:t>
            </a:r>
            <a:r>
              <a:rPr lang="hu-HU" dirty="0" smtClean="0"/>
              <a:t>–1),	ha </a:t>
            </a:r>
            <a:r>
              <a:rPr lang="hu-HU" i="1" dirty="0" smtClean="0"/>
              <a:t>u</a:t>
            </a:r>
            <a:r>
              <a:rPr lang="hu-HU" dirty="0" smtClean="0"/>
              <a:t>-ból </a:t>
            </a:r>
            <a:r>
              <a:rPr lang="hu-HU" i="1" dirty="0" smtClean="0"/>
              <a:t>v</a:t>
            </a:r>
            <a:r>
              <a:rPr lang="hu-HU" dirty="0" smtClean="0"/>
              <a:t> elérhető </a:t>
            </a:r>
            <a:r>
              <a:rPr lang="hu-HU" i="1" dirty="0" smtClean="0"/>
              <a:t>k</a:t>
            </a:r>
            <a:r>
              <a:rPr lang="hu-HU" dirty="0" smtClean="0"/>
              <a:t>–1 lépésben, de kevesebb lépésben nem</a:t>
            </a:r>
          </a:p>
          <a:p>
            <a:pPr marL="1255713" lvl="1" indent="-844550">
              <a:buNone/>
            </a:pPr>
            <a:r>
              <a:rPr lang="hu-HU" i="1" dirty="0" smtClean="0"/>
              <a:t>k</a:t>
            </a:r>
            <a:r>
              <a:rPr lang="hu-HU" dirty="0" smtClean="0"/>
              <a:t>,	ha </a:t>
            </a:r>
            <a:r>
              <a:rPr lang="hu-HU" i="1" dirty="0" smtClean="0"/>
              <a:t>u</a:t>
            </a:r>
            <a:r>
              <a:rPr lang="hu-HU" dirty="0" smtClean="0"/>
              <a:t>-ból </a:t>
            </a:r>
            <a:r>
              <a:rPr lang="hu-HU" i="1" dirty="0" smtClean="0"/>
              <a:t>v</a:t>
            </a:r>
            <a:r>
              <a:rPr lang="hu-HU" dirty="0" smtClean="0"/>
              <a:t> elérhető </a:t>
            </a:r>
            <a:r>
              <a:rPr lang="hu-HU" i="1" dirty="0" smtClean="0"/>
              <a:t>k</a:t>
            </a:r>
            <a:r>
              <a:rPr lang="hu-HU" dirty="0" smtClean="0"/>
              <a:t> lépésben, de kevesebb lépésben nem</a:t>
            </a:r>
            <a:endParaRPr lang="hu-HU" i="1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97152"/>
            <a:ext cx="4981397" cy="140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933056"/>
            <a:ext cx="2114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hu-HU" sz="3100" dirty="0"/>
              <a:t>Indexépítés algoritmusa </a:t>
            </a:r>
            <a:r>
              <a:rPr lang="hu-HU" sz="3100" dirty="0" smtClean="0"/>
              <a:t>3.</a:t>
            </a:r>
            <a:r>
              <a:rPr lang="hu-HU" dirty="0"/>
              <a:t/>
            </a:r>
            <a:br>
              <a:rPr lang="hu-HU" dirty="0"/>
            </a:br>
            <a:r>
              <a:rPr lang="hu-HU" dirty="0" err="1" smtClean="0"/>
              <a:t>Indexgráf</a:t>
            </a:r>
            <a:r>
              <a:rPr lang="hu-HU" dirty="0" smtClean="0"/>
              <a:t> éleinek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8233"/>
            <a:ext cx="8229600" cy="334096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sz="2600" i="1" dirty="0" smtClean="0"/>
              <a:t>k</a:t>
            </a:r>
            <a:r>
              <a:rPr lang="hu-HU" sz="2600" dirty="0" smtClean="0"/>
              <a:t>–2 (vagy rövidebb), </a:t>
            </a:r>
            <a:r>
              <a:rPr lang="hu-HU" sz="2600" i="1" dirty="0" smtClean="0"/>
              <a:t>k</a:t>
            </a:r>
            <a:r>
              <a:rPr lang="hu-HU" sz="2600" dirty="0" smtClean="0"/>
              <a:t>–1 és </a:t>
            </a:r>
            <a:r>
              <a:rPr lang="hu-HU" sz="2600" i="1" dirty="0" smtClean="0"/>
              <a:t>k</a:t>
            </a:r>
            <a:r>
              <a:rPr lang="hu-HU" sz="2600" dirty="0" smtClean="0"/>
              <a:t> hosszú utak keresése egyszerű szélességi bejárással</a:t>
            </a:r>
          </a:p>
          <a:p>
            <a:pPr>
              <a:lnSpc>
                <a:spcPct val="110000"/>
              </a:lnSpc>
            </a:pPr>
            <a:r>
              <a:rPr lang="hu-HU" sz="2600" dirty="0" smtClean="0"/>
              <a:t>Élek, címkézés megvalósítása</a:t>
            </a:r>
          </a:p>
          <a:p>
            <a:pPr>
              <a:lnSpc>
                <a:spcPct val="110000"/>
              </a:lnSpc>
            </a:pPr>
            <a:r>
              <a:rPr lang="hu-HU" sz="2600" dirty="0" smtClean="0"/>
              <a:t>Akkor hatékony, ha G ritka gráf és S csúcslefedés kis méretű</a:t>
            </a:r>
          </a:p>
          <a:p>
            <a:pPr>
              <a:buNone/>
            </a:pPr>
            <a:r>
              <a:rPr lang="hu-HU" sz="2600" dirty="0" smtClean="0"/>
              <a:t>						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600" dirty="0" smtClean="0"/>
              <a:t> </a:t>
            </a:r>
            <a:r>
              <a:rPr lang="hu-HU" sz="2600" dirty="0" err="1" smtClean="0"/>
              <a:t>indexgráf</a:t>
            </a:r>
            <a:r>
              <a:rPr lang="hu-HU" sz="2600" dirty="0" smtClean="0"/>
              <a:t>:</a:t>
            </a:r>
          </a:p>
          <a:p>
            <a:pPr>
              <a:buNone/>
            </a:pPr>
            <a:r>
              <a:rPr lang="hu-HU" sz="2600" i="1" dirty="0" smtClean="0"/>
              <a:t>						k</a:t>
            </a:r>
            <a:r>
              <a:rPr lang="hu-HU" sz="2600" dirty="0" smtClean="0"/>
              <a:t> </a:t>
            </a:r>
            <a:r>
              <a:rPr lang="hu-HU" sz="2600" dirty="0" smtClean="0"/>
              <a:t>= 3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hu-HU" i="1" dirty="0" smtClean="0"/>
              <a:t>k</a:t>
            </a:r>
            <a:r>
              <a:rPr lang="hu-HU" dirty="0" smtClean="0"/>
              <a:t> ugrással elérhetőség lekérdezése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rmAutofit/>
          </a:bodyPr>
          <a:lstStyle/>
          <a:p>
            <a:r>
              <a:rPr lang="hu-HU" dirty="0" smtClean="0"/>
              <a:t>Input:</a:t>
            </a:r>
          </a:p>
          <a:p>
            <a:pPr lvl="1"/>
            <a:r>
              <a:rPr lang="hu-HU" i="1" dirty="0" smtClean="0"/>
              <a:t>G</a:t>
            </a:r>
            <a:r>
              <a:rPr lang="hu-HU" dirty="0" smtClean="0"/>
              <a:t> gráf</a:t>
            </a:r>
          </a:p>
          <a:p>
            <a:pPr lvl="1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 smtClean="0"/>
              <a:t> </a:t>
            </a:r>
            <a:r>
              <a:rPr lang="hu-HU" i="1" dirty="0" err="1" smtClean="0"/>
              <a:t>k</a:t>
            </a:r>
            <a:r>
              <a:rPr lang="hu-HU" dirty="0" err="1" smtClean="0"/>
              <a:t>-elérés</a:t>
            </a:r>
            <a:r>
              <a:rPr lang="hu-HU" dirty="0" smtClean="0"/>
              <a:t> index</a:t>
            </a:r>
          </a:p>
          <a:p>
            <a:pPr lvl="1"/>
            <a:r>
              <a:rPr lang="hu-HU" i="1" dirty="0" smtClean="0"/>
              <a:t>s</a:t>
            </a:r>
            <a:r>
              <a:rPr lang="hu-HU" dirty="0" smtClean="0"/>
              <a:t>, </a:t>
            </a:r>
            <a:r>
              <a:rPr lang="hu-HU" i="1" dirty="0" smtClean="0"/>
              <a:t>t</a:t>
            </a:r>
            <a:r>
              <a:rPr lang="hu-HU" dirty="0" smtClean="0"/>
              <a:t> </a:t>
            </a:r>
            <a:r>
              <a:rPr lang="hu-HU" i="1" dirty="0" smtClean="0"/>
              <a:t>G</a:t>
            </a:r>
            <a:r>
              <a:rPr lang="hu-HU" dirty="0" smtClean="0"/>
              <a:t>-beli csúcsok</a:t>
            </a:r>
          </a:p>
          <a:p>
            <a:r>
              <a:rPr lang="hu-HU" dirty="0" smtClean="0"/>
              <a:t>Output:</a:t>
            </a:r>
          </a:p>
          <a:p>
            <a:pPr lvl="1"/>
            <a:r>
              <a:rPr lang="hu-HU" dirty="0" smtClean="0"/>
              <a:t>logikai érték: elérhető-e </a:t>
            </a:r>
            <a:r>
              <a:rPr lang="hu-HU" i="1" dirty="0" smtClean="0"/>
              <a:t>s</a:t>
            </a:r>
            <a:r>
              <a:rPr lang="hu-HU" dirty="0" smtClean="0"/>
              <a:t>-ből </a:t>
            </a:r>
            <a:r>
              <a:rPr lang="hu-HU" i="1" dirty="0" smtClean="0"/>
              <a:t>t</a:t>
            </a:r>
            <a:r>
              <a:rPr lang="hu-HU" dirty="0" smtClean="0"/>
              <a:t> legfeljebb </a:t>
            </a:r>
            <a:r>
              <a:rPr lang="hu-HU" i="1" dirty="0" smtClean="0"/>
              <a:t>k</a:t>
            </a:r>
            <a:r>
              <a:rPr lang="hu-HU" dirty="0"/>
              <a:t> </a:t>
            </a:r>
            <a:r>
              <a:rPr lang="hu-HU" dirty="0" smtClean="0"/>
              <a:t>lépésben?</a:t>
            </a:r>
          </a:p>
          <a:p>
            <a:endParaRPr lang="hu-HU" dirty="0"/>
          </a:p>
          <a:p>
            <a:pPr>
              <a:buNone/>
            </a:pPr>
            <a:r>
              <a:rPr lang="hu-HU" dirty="0" smtClean="0"/>
              <a:t>Az algoritmus egy 4 ágú esetszétválasztás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hu-HU" sz="3100" i="1" dirty="0" smtClean="0"/>
              <a:t>k</a:t>
            </a:r>
            <a:r>
              <a:rPr lang="hu-HU" sz="3100" dirty="0" smtClean="0"/>
              <a:t> ugrással elérhetőség lekérdezése</a:t>
            </a:r>
            <a:r>
              <a:rPr lang="hu-HU" dirty="0"/>
              <a:t/>
            </a:r>
            <a:br>
              <a:rPr lang="hu-HU" dirty="0"/>
            </a:br>
            <a:r>
              <a:rPr lang="hu-HU" b="1" dirty="0" smtClean="0"/>
              <a:t>1. eset: </a:t>
            </a:r>
            <a:r>
              <a:rPr lang="hu-HU" b="1" i="1" dirty="0" smtClean="0"/>
              <a:t>s</a:t>
            </a:r>
            <a:r>
              <a:rPr lang="hu-HU" b="1" dirty="0" smtClean="0"/>
              <a:t>,</a:t>
            </a:r>
            <a:r>
              <a:rPr lang="hu-HU" b="1" i="1" dirty="0" smtClean="0"/>
              <a:t>t</a:t>
            </a:r>
            <a:r>
              <a:rPr lang="hu-HU" b="1" dirty="0" smtClean="0"/>
              <a:t> ∈ </a:t>
            </a:r>
            <a:r>
              <a:rPr lang="hu-HU" b="1" i="1" dirty="0" smtClean="0"/>
              <a:t>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4637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600" b="1" dirty="0" smtClean="0"/>
              <a:t>ha</a:t>
            </a:r>
            <a:r>
              <a:rPr lang="hu-HU" sz="2600" dirty="0" smtClean="0"/>
              <a:t> van </a:t>
            </a:r>
            <a:r>
              <a:rPr lang="hu-HU" sz="2600" i="1" dirty="0" smtClean="0"/>
              <a:t>s </a:t>
            </a:r>
            <a:r>
              <a:rPr lang="hu-HU" sz="2600" dirty="0" smtClean="0"/>
              <a:t>→</a:t>
            </a:r>
            <a:r>
              <a:rPr lang="hu-HU" sz="26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600" dirty="0" smtClean="0"/>
              <a:t> </a:t>
            </a:r>
            <a:r>
              <a:rPr lang="hu-HU" sz="2600" i="1" dirty="0" smtClean="0"/>
              <a:t>t</a:t>
            </a:r>
            <a:r>
              <a:rPr lang="hu-HU" sz="2600" dirty="0" smtClean="0"/>
              <a:t> él 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600" dirty="0" smtClean="0"/>
              <a:t>-ben, </a:t>
            </a:r>
            <a:r>
              <a:rPr lang="hu-HU" sz="2600" b="1" dirty="0" smtClean="0"/>
              <a:t>akkor</a:t>
            </a:r>
            <a:endParaRPr lang="hu-HU" sz="2600" b="1" i="1" dirty="0" smtClean="0"/>
          </a:p>
          <a:p>
            <a:pPr>
              <a:buNone/>
            </a:pPr>
            <a:r>
              <a:rPr lang="hu-HU" sz="2600" dirty="0"/>
              <a:t>		</a:t>
            </a:r>
            <a:r>
              <a:rPr lang="hu-HU" sz="2600" b="1" dirty="0" smtClean="0"/>
              <a:t>válasz</a:t>
            </a:r>
            <a:r>
              <a:rPr lang="hu-HU" sz="2600" dirty="0" smtClean="0"/>
              <a:t> = igaz</a:t>
            </a:r>
          </a:p>
          <a:p>
            <a:pPr>
              <a:buNone/>
            </a:pPr>
            <a:r>
              <a:rPr lang="hu-HU" sz="2600" b="1" dirty="0" smtClean="0"/>
              <a:t>különben</a:t>
            </a:r>
            <a:endParaRPr lang="hu-HU" sz="2600" dirty="0" smtClean="0"/>
          </a:p>
          <a:p>
            <a:pPr>
              <a:buNone/>
            </a:pPr>
            <a:r>
              <a:rPr lang="hu-HU" sz="2600" dirty="0"/>
              <a:t>	</a:t>
            </a:r>
            <a:r>
              <a:rPr lang="hu-HU" sz="2600" dirty="0" smtClean="0"/>
              <a:t>	</a:t>
            </a:r>
            <a:r>
              <a:rPr lang="hu-HU" sz="2600" b="1" dirty="0" smtClean="0"/>
              <a:t>válasz</a:t>
            </a:r>
            <a:r>
              <a:rPr lang="hu-HU" sz="2600" dirty="0" smtClean="0"/>
              <a:t> = hamis</a:t>
            </a:r>
          </a:p>
          <a:p>
            <a:pPr>
              <a:buNone/>
            </a:pPr>
            <a:endParaRPr lang="hu-HU" sz="2600" dirty="0"/>
          </a:p>
          <a:p>
            <a:pPr>
              <a:buNone/>
            </a:pPr>
            <a:r>
              <a:rPr lang="hu-HU" sz="2600" dirty="0" smtClean="0"/>
              <a:t>Pl.:	(</a:t>
            </a:r>
            <a:r>
              <a:rPr lang="hu-HU" sz="2600" i="1" dirty="0" smtClean="0"/>
              <a:t>b</a:t>
            </a:r>
            <a:r>
              <a:rPr lang="hu-HU" sz="2600" dirty="0" smtClean="0"/>
              <a:t>, </a:t>
            </a:r>
            <a:r>
              <a:rPr lang="hu-HU" sz="2600" i="1" dirty="0" smtClean="0"/>
              <a:t>g</a:t>
            </a:r>
            <a:r>
              <a:rPr lang="hu-HU" sz="2600" dirty="0" smtClean="0"/>
              <a:t>)	⇒ igaz</a:t>
            </a:r>
          </a:p>
          <a:p>
            <a:pPr>
              <a:buNone/>
            </a:pPr>
            <a:r>
              <a:rPr lang="hu-HU" sz="2600" dirty="0"/>
              <a:t>	</a:t>
            </a:r>
            <a:r>
              <a:rPr lang="hu-HU" sz="2600" dirty="0" smtClean="0"/>
              <a:t>	(</a:t>
            </a:r>
            <a:r>
              <a:rPr lang="hu-HU" sz="2600" i="1" dirty="0" smtClean="0"/>
              <a:t>b</a:t>
            </a:r>
            <a:r>
              <a:rPr lang="hu-HU" sz="2600" dirty="0" smtClean="0"/>
              <a:t>, </a:t>
            </a:r>
            <a:r>
              <a:rPr lang="hu-HU" sz="2600" i="1" dirty="0" smtClean="0"/>
              <a:t>i</a:t>
            </a:r>
            <a:r>
              <a:rPr lang="hu-HU" sz="2600" dirty="0" smtClean="0"/>
              <a:t>)	⇒ hamis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12776"/>
            <a:ext cx="2114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157192"/>
            <a:ext cx="485559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6300192" y="1700808"/>
            <a:ext cx="4171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sz="2600" i="1" dirty="0" smtClean="0"/>
              <a:t>:</a:t>
            </a:r>
            <a:endParaRPr lang="hu-HU" sz="2600" i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6300192" y="5085184"/>
            <a:ext cx="5325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i="1" dirty="0" smtClean="0"/>
              <a:t>G:</a:t>
            </a:r>
            <a:endParaRPr lang="hu-HU" sz="2600" i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7164288" y="4273932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i="1" dirty="0" smtClean="0"/>
              <a:t>k</a:t>
            </a:r>
            <a:r>
              <a:rPr lang="hu-HU" sz="2600" dirty="0" smtClean="0"/>
              <a:t> = 3</a:t>
            </a:r>
            <a:endParaRPr lang="hu-HU" sz="2600" i="1" dirty="0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710B-1B4A-4317-B47B-BF90AE17185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gyéni 1. sé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487</TotalTime>
  <Words>1013</Words>
  <Application>Microsoft Office PowerPoint</Application>
  <PresentationFormat>Diavetítés a képernyőre (4:3 oldalarány)</PresentationFormat>
  <Paragraphs>453</Paragraphs>
  <Slides>18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Urbánus</vt:lpstr>
      <vt:lpstr>Adott hosszúságú utak létezése gráfban</vt:lpstr>
      <vt:lpstr>Feladat</vt:lpstr>
      <vt:lpstr>Alkalmazás adatbázisokban</vt:lpstr>
      <vt:lpstr>Indexépítés algoritmusa</vt:lpstr>
      <vt:lpstr>Indexépítés algoritmusa 1. S csúcslefedés készítése</vt:lpstr>
      <vt:lpstr>Indexépítés algoritmusa 2. I indexgráf inicializálása</vt:lpstr>
      <vt:lpstr>Indexépítés algoritmusa 3. Indexgráf éleinek meghatározása</vt:lpstr>
      <vt:lpstr>k ugrással elérhetőség lekérdezése</vt:lpstr>
      <vt:lpstr>k ugrással elérhetőség lekérdezése 1. eset: s,t ∈ S</vt:lpstr>
      <vt:lpstr>k ugrással elérhetőség lekérdezése 2. eset: s ∈ S, t ∉ S</vt:lpstr>
      <vt:lpstr>k ugrással elérhetőség lekérdezése 3. eset: s ∉ S, t ∈ S</vt:lpstr>
      <vt:lpstr>k ugrással elérhetőség lekérdezése 4. eset: s,t ∉ S</vt:lpstr>
      <vt:lpstr>Index létrehozásának költsége</vt:lpstr>
      <vt:lpstr>k ugrással elérhetőség lekérdezésének műveletigénye</vt:lpstr>
      <vt:lpstr>Index létrehozásának ideje (ms) Elérhetőség vizsgálata – összehasonlítás más indexekkel</vt:lpstr>
      <vt:lpstr>Index mérete (MB) Elérhetőség vizsgálata – összehasonlítás más indexekkel</vt:lpstr>
      <vt:lpstr>Teljes futási idő (ms) Elérhetőség vizsgálata – összehasonlítás más indexekkel</vt:lpstr>
      <vt:lpstr>Összefoglalás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k-elérés</dc:title>
  <dc:creator>...</dc:creator>
  <cp:lastModifiedBy>...</cp:lastModifiedBy>
  <cp:revision>266</cp:revision>
  <dcterms:created xsi:type="dcterms:W3CDTF">2012-11-04T18:16:33Z</dcterms:created>
  <dcterms:modified xsi:type="dcterms:W3CDTF">2012-11-06T13:16:31Z</dcterms:modified>
</cp:coreProperties>
</file>