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0" r:id="rId3"/>
    <p:sldId id="264" r:id="rId4"/>
    <p:sldId id="261" r:id="rId5"/>
    <p:sldId id="258" r:id="rId6"/>
    <p:sldId id="259" r:id="rId7"/>
    <p:sldId id="257" r:id="rId8"/>
    <p:sldId id="263" r:id="rId9"/>
    <p:sldId id="280" r:id="rId10"/>
    <p:sldId id="281" r:id="rId11"/>
    <p:sldId id="282" r:id="rId12"/>
    <p:sldId id="266" r:id="rId13"/>
    <p:sldId id="267" r:id="rId14"/>
    <p:sldId id="268" r:id="rId15"/>
    <p:sldId id="269" r:id="rId16"/>
    <p:sldId id="284" r:id="rId17"/>
    <p:sldId id="270" r:id="rId18"/>
    <p:sldId id="271" r:id="rId19"/>
    <p:sldId id="283" r:id="rId20"/>
    <p:sldId id="274" r:id="rId21"/>
    <p:sldId id="273" r:id="rId22"/>
    <p:sldId id="272" r:id="rId23"/>
    <p:sldId id="275" r:id="rId24"/>
    <p:sldId id="276" r:id="rId25"/>
    <p:sldId id="277" r:id="rId26"/>
    <p:sldId id="279" r:id="rId2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30" y="-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0273A-53B2-4656-83AE-A2AA0357091F}" type="datetimeFigureOut">
              <a:rPr lang="hu-HU" smtClean="0"/>
              <a:t>2015.03.17.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784B7-838E-410C-8445-F8A1F57BBF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2519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hu-HU" altLang="hu-HU" smtClean="0">
                <a:latin typeface="Arial" pitchFamily="34" charset="0"/>
              </a:rPr>
              <a:t>Huge quantity of data =&gt; Distributed systems =&gt; expensive joins =&gt;</a:t>
            </a:r>
            <a:endParaRPr lang="hu-HU" altLang="hu-HU" smtClean="0"/>
          </a:p>
          <a:p>
            <a:pPr>
              <a:buFontTx/>
              <a:buChar char="•"/>
            </a:pPr>
            <a:r>
              <a:rPr lang="hu-HU" altLang="hu-HU" smtClean="0"/>
              <a:t>New fields, new demands (graphs) =&gt;</a:t>
            </a:r>
          </a:p>
          <a:p>
            <a:endParaRPr lang="hu-HU" altLang="hu-HU" smtClean="0"/>
          </a:p>
          <a:p>
            <a:r>
              <a:rPr lang="hu-HU" altLang="hu-HU" smtClean="0"/>
              <a:t>Different data strucutres:</a:t>
            </a:r>
          </a:p>
          <a:p>
            <a:r>
              <a:rPr lang="hu-HU" altLang="hu-HU" smtClean="0"/>
              <a:t>	Simplier or more specific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27F0E-0F15-4AEF-B283-0EFFDC4C1D40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7966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27F0E-0F15-4AEF-B283-0EFFDC4C1D40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0580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99B0E-4B3A-46F4-90D6-58B4D7EB6ED6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mtClean="0"/>
              <a:t>Forrás:</a:t>
            </a:r>
            <a:r>
              <a:rPr lang="hu-HU" baseline="0" smtClean="0"/>
              <a:t> http://neo4j.com/developer/graph-db-vs-rdbms/</a:t>
            </a:r>
            <a:endParaRPr lang="hu-HU" smtClean="0"/>
          </a:p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784B7-838E-410C-8445-F8A1F57BBF0A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0522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mtClean="0"/>
              <a:t>Forrás:</a:t>
            </a:r>
            <a:r>
              <a:rPr lang="hu-HU" baseline="0" smtClean="0"/>
              <a:t> http://neo4j.com/developer/graph-db-vs-rdbms/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784B7-838E-410C-8445-F8A1F57BBF0A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6991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mtClean="0"/>
              <a:t>Forrás:</a:t>
            </a:r>
            <a:r>
              <a:rPr lang="hu-HU" baseline="0" smtClean="0"/>
              <a:t> http://neo4j.com/developer/graph-db-vs-rdbms/</a:t>
            </a:r>
            <a:endParaRPr lang="hu-HU" smtClean="0"/>
          </a:p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784B7-838E-410C-8445-F8A1F57BBF0A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7307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mtClean="0"/>
              <a:t>Gráfadatbázis: olyan adatbázis, amely gráf struktúrát használ, azaz csúcsokkal, élekkel és ezekhez rendelt tulajdonságokkal reprezentálja az adatot.</a:t>
            </a:r>
          </a:p>
          <a:p>
            <a:r>
              <a:rPr lang="hu-HU" smtClean="0"/>
              <a:t>Minden elem közvetlen pointert</a:t>
            </a:r>
            <a:r>
              <a:rPr lang="hu-HU" baseline="0" smtClean="0"/>
              <a:t> tartalmaz a szomszédos elemekre.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27F0E-0F15-4AEF-B283-0EFFDC4C1D40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5779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mtClean="0"/>
              <a:t>Forrás: http://java.dzone.com/articles/mysql-vs-neo4j-large-scale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784B7-838E-410C-8445-F8A1F57BBF0A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1124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3A3A8-268E-4BC1-8C3B-5886AE7AD08A}" type="datetime1">
              <a:rPr lang="hu-HU" smtClean="0"/>
              <a:t>2015.03.17.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‹#›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69DCE-EC27-4039-92A8-1476FE52C9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5782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40A4D-F4AF-4D99-B1E3-97B5B3E27894}" type="datetime1">
              <a:rPr lang="hu-HU" smtClean="0"/>
              <a:t>2015.03.17.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‹#›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69DCE-EC27-4039-92A8-1476FE52C9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9300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2C8E8-51E7-4F06-9F1C-B8842910A3CD}" type="datetime1">
              <a:rPr lang="hu-HU" smtClean="0"/>
              <a:t>2015.03.17.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‹#›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69DCE-EC27-4039-92A8-1476FE52C9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2278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50AA-6A81-4D07-AC38-3B754561BC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dirty="0" smtClean="0">
                <a:solidFill>
                  <a:schemeClr val="bg1"/>
                </a:solidFill>
                <a:effectLst/>
                <a:latin typeface="Arial Black" pitchFamily="34" charset="0"/>
                <a:ea typeface="ＭＳ Ｐゴシック" pitchFamily="34" charset="-128"/>
                <a:cs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555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C3BD-C047-4245-976F-2AD4B12B0C35}" type="datetime1">
              <a:rPr lang="hu-HU" smtClean="0"/>
              <a:t>2015.03.17.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‹#›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69DCE-EC27-4039-92A8-1476FE52C9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6106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FF008-952B-4FA1-AF81-037776B22FFD}" type="datetime1">
              <a:rPr lang="hu-HU" smtClean="0"/>
              <a:t>2015.03.17.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‹#›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69DCE-EC27-4039-92A8-1476FE52C9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909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1C14-7475-44BE-8E5F-385A0FE2DE71}" type="datetime1">
              <a:rPr lang="hu-HU" smtClean="0"/>
              <a:t>2015.03.17.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628AAFF0-FFB7-4686-B4E8-5AFA9BBA1E31}" type="slidenum">
              <a:rPr lang="hu-HU" smtClean="0"/>
              <a:t>‹#›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69DCE-EC27-4039-92A8-1476FE52C9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0199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6CD7-396F-4F5F-9254-FCA3CB063208}" type="datetime1">
              <a:rPr lang="hu-HU" smtClean="0"/>
              <a:t>2015.03.17.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‹#›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69DCE-EC27-4039-92A8-1476FE52C9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09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7DD8-FF0B-4749-960D-FEEFDD3A050C}" type="datetime1">
              <a:rPr lang="hu-HU" smtClean="0"/>
              <a:t>2015.03.17.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‹#›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69DCE-EC27-4039-92A8-1476FE52C9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4039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17C93-AB2E-4530-968C-A5F92CC75E4B}" type="datetime1">
              <a:rPr lang="hu-HU" smtClean="0"/>
              <a:t>2015.03.17.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‹#›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69DCE-EC27-4039-92A8-1476FE52C9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6152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ED08-2770-458B-8140-685A41C0ACFE}" type="datetime1">
              <a:rPr lang="hu-HU" smtClean="0"/>
              <a:t>2015.03.17.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‹#›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69DCE-EC27-4039-92A8-1476FE52C9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267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9928-8AA4-447C-8BB5-6AA454D20058}" type="datetime1">
              <a:rPr lang="hu-HU" smtClean="0"/>
              <a:t>2015.03.17.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‹#›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69DCE-EC27-4039-92A8-1476FE52C9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3834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EC8C2-E853-4315-9BA3-A4D3B72425B9}" type="datetime1">
              <a:rPr lang="hu-HU" smtClean="0"/>
              <a:t>2015.03.17.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/>
              <a:t>‹#›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69DCE-EC27-4039-92A8-1476FE52C9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670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mtClean="0"/>
              <a:t>Gráfadatbázisok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smtClean="0"/>
              <a:t>Rácz Gábor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142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RDBMS vs. Gráfadatbázisok</a:t>
            </a:r>
            <a:endParaRPr lang="hu-HU"/>
          </a:p>
        </p:txBody>
      </p:sp>
      <p:pic>
        <p:nvPicPr>
          <p:cNvPr id="8194" name="Picture 2" descr="from relational mod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10756"/>
            <a:ext cx="4297016" cy="227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lational to grap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840" y="1950482"/>
            <a:ext cx="4277656" cy="147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to graph mode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895" y="3934360"/>
            <a:ext cx="4359380" cy="302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Egyenes összekötő 4"/>
          <p:cNvCxnSpPr/>
          <p:nvPr/>
        </p:nvCxnSpPr>
        <p:spPr>
          <a:xfrm>
            <a:off x="107504" y="3934360"/>
            <a:ext cx="892899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5"/>
          <p:cNvSpPr txBox="1"/>
          <p:nvPr/>
        </p:nvSpPr>
        <p:spPr>
          <a:xfrm>
            <a:off x="7113692" y="3595995"/>
            <a:ext cx="1922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mtClean="0"/>
              <a:t>RDBMS</a:t>
            </a:r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7113692" y="3965327"/>
            <a:ext cx="1922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mtClean="0"/>
              <a:t>Gráfadatbázis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69DCE-EC27-4039-92A8-1476FE52C9AB}" type="slidenum">
              <a:rPr lang="hu-HU" smtClean="0"/>
              <a:t>10</a:t>
            </a:fld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-5060" y="6581001"/>
            <a:ext cx="70973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1200"/>
              <a:t>Forrás: http://neo4j.com/developer/graph-db-vs-rdbms/</a:t>
            </a:r>
          </a:p>
        </p:txBody>
      </p:sp>
    </p:spTree>
    <p:extLst>
      <p:ext uri="{BB962C8B-B14F-4D97-AF65-F5344CB8AC3E}">
        <p14:creationId xmlns:p14="http://schemas.microsoft.com/office/powerpoint/2010/main" val="176629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RDBMS vs. Gráfadatbázisok</a:t>
            </a:r>
            <a:endParaRPr lang="hu-HU"/>
          </a:p>
        </p:txBody>
      </p:sp>
      <p:pic>
        <p:nvPicPr>
          <p:cNvPr id="9218" name="Picture 2" descr="organization_relatio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984" y="1183491"/>
            <a:ext cx="4383272" cy="259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organization_grap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815" y="4330430"/>
            <a:ext cx="5135610" cy="222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Egyenes összekötő 5"/>
          <p:cNvCxnSpPr/>
          <p:nvPr/>
        </p:nvCxnSpPr>
        <p:spPr>
          <a:xfrm>
            <a:off x="107504" y="3934360"/>
            <a:ext cx="892899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7113692" y="3595995"/>
            <a:ext cx="1922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mtClean="0"/>
              <a:t>RDBMS</a:t>
            </a:r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7113692" y="3965327"/>
            <a:ext cx="1922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mtClean="0"/>
              <a:t>Gráfadatbázis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69DCE-EC27-4039-92A8-1476FE52C9AB}" type="slidenum">
              <a:rPr lang="hu-HU" smtClean="0"/>
              <a:t>11</a:t>
            </a:fld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-5060" y="6581001"/>
            <a:ext cx="70973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1200"/>
              <a:t>Forrás: http://neo4j.com/developer/graph-db-vs-rdbms/</a:t>
            </a:r>
          </a:p>
        </p:txBody>
      </p:sp>
    </p:spTree>
    <p:extLst>
      <p:ext uri="{BB962C8B-B14F-4D97-AF65-F5344CB8AC3E}">
        <p14:creationId xmlns:p14="http://schemas.microsoft.com/office/powerpoint/2010/main" val="4202952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Neo4j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hu-HU" smtClean="0"/>
              <a:t>Gráfadatbázis</a:t>
            </a:r>
          </a:p>
          <a:p>
            <a:pPr lvl="1"/>
            <a:r>
              <a:rPr lang="hu-HU" smtClean="0"/>
              <a:t>Sémafüggetlen</a:t>
            </a:r>
          </a:p>
          <a:p>
            <a:pPr lvl="1"/>
            <a:r>
              <a:rPr lang="hu-HU" smtClean="0"/>
              <a:t>ACID tranzakciós modell</a:t>
            </a:r>
          </a:p>
          <a:p>
            <a:pPr lvl="1"/>
            <a:r>
              <a:rPr lang="hu-HU"/>
              <a:t>S</a:t>
            </a:r>
            <a:r>
              <a:rPr lang="hu-HU" smtClean="0"/>
              <a:t>kálázható</a:t>
            </a:r>
          </a:p>
          <a:p>
            <a:pPr lvl="1"/>
            <a:r>
              <a:rPr lang="hu-HU" smtClean="0"/>
              <a:t>Java, beágyazható</a:t>
            </a:r>
          </a:p>
          <a:p>
            <a:pPr lvl="1"/>
            <a:r>
              <a:rPr lang="hu-HU" smtClean="0"/>
              <a:t>Magas rendelkezésre állás (commercial)</a:t>
            </a:r>
          </a:p>
          <a:p>
            <a:pPr lvl="1"/>
            <a:r>
              <a:rPr lang="hu-HU" smtClean="0"/>
              <a:t>Deklaratív lekérdezőnyelv</a:t>
            </a:r>
          </a:p>
          <a:p>
            <a:pPr lvl="1"/>
            <a:r>
              <a:rPr lang="hu-HU" smtClean="0"/>
              <a:t>REST API</a:t>
            </a:r>
          </a:p>
          <a:p>
            <a:pPr lvl="1"/>
            <a:endParaRPr lang="hu-HU"/>
          </a:p>
          <a:p>
            <a:r>
              <a:rPr lang="hu-HU" smtClean="0"/>
              <a:t>Manuál: http://neo4j.com/docs/2.1.7/</a:t>
            </a:r>
            <a:endParaRPr lang="hu-HU"/>
          </a:p>
        </p:txBody>
      </p:sp>
      <p:pic>
        <p:nvPicPr>
          <p:cNvPr id="10244" name="Picture 4" descr="http://blogs.mulesoft.org/wp-content/uploads/2013/06/neo4j_notag_whiteb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28800"/>
            <a:ext cx="3484172" cy="187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69DCE-EC27-4039-92A8-1476FE52C9AB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388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Csúcsok</a:t>
            </a:r>
            <a:endParaRPr lang="hu-H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54718"/>
            <a:ext cx="484822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69DCE-EC27-4039-92A8-1476FE52C9AB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635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Élek</a:t>
            </a:r>
            <a:endParaRPr lang="hu-H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88840"/>
            <a:ext cx="687705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69DCE-EC27-4039-92A8-1476FE52C9AB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630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Tulajdonságok</a:t>
            </a:r>
            <a:endParaRPr lang="hu-H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556792"/>
            <a:ext cx="3173986" cy="4836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69DCE-EC27-4039-92A8-1476FE52C9AB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89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MySQL vs Neo4j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69DCE-EC27-4039-92A8-1476FE52C9AB}" type="slidenum">
              <a:rPr lang="hu-HU" smtClean="0"/>
              <a:t>16</a:t>
            </a:fld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0756"/>
            <a:ext cx="454342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697" y="2703387"/>
            <a:ext cx="40005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4859346" y="3927523"/>
            <a:ext cx="273664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smtClean="0"/>
              <a:t>SELECT a.inV </a:t>
            </a:r>
          </a:p>
          <a:p>
            <a:r>
              <a:rPr lang="hu-HU" sz="1400" smtClean="0"/>
              <a:t>FROM graph as a </a:t>
            </a:r>
          </a:p>
          <a:p>
            <a:r>
              <a:rPr lang="hu-HU" sz="1400" smtClean="0"/>
              <a:t>WHERE a.outV=?</a:t>
            </a:r>
          </a:p>
          <a:p>
            <a:endParaRPr lang="hu-HU" sz="1400" smtClean="0"/>
          </a:p>
          <a:p>
            <a:r>
              <a:rPr lang="hu-HU" sz="1400" smtClean="0"/>
              <a:t>SELECT b.inV</a:t>
            </a:r>
          </a:p>
          <a:p>
            <a:r>
              <a:rPr lang="hu-HU" sz="1400" smtClean="0"/>
              <a:t>FROM graph as a, graph as b</a:t>
            </a:r>
          </a:p>
          <a:p>
            <a:r>
              <a:rPr lang="hu-HU" sz="1400" smtClean="0"/>
              <a:t>WHERE a.inV=b.outV and a.outV=?</a:t>
            </a:r>
            <a:endParaRPr lang="hu-HU" sz="1400"/>
          </a:p>
        </p:txBody>
      </p:sp>
      <p:sp>
        <p:nvSpPr>
          <p:cNvPr id="6" name="Téglalap 5"/>
          <p:cNvSpPr/>
          <p:nvPr/>
        </p:nvSpPr>
        <p:spPr>
          <a:xfrm>
            <a:off x="-23564" y="6581001"/>
            <a:ext cx="66461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/>
              <a:t>Forrás: http://java.dzone.com/articles/mysql-vs-neo4j-large-scale</a:t>
            </a:r>
          </a:p>
        </p:txBody>
      </p:sp>
    </p:spTree>
    <p:extLst>
      <p:ext uri="{BB962C8B-B14F-4D97-AF65-F5344CB8AC3E}">
        <p14:creationId xmlns:p14="http://schemas.microsoft.com/office/powerpoint/2010/main" val="2867755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Cypher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smtClean="0"/>
              <a:t>Deklaratív lekérdezőnyelv a Neo4j </a:t>
            </a:r>
            <a:r>
              <a:rPr lang="hu-HU" sz="2800" smtClean="0"/>
              <a:t>gráfadatbázishoz</a:t>
            </a:r>
            <a:endParaRPr lang="hu-HU" sz="2800" smtClean="0"/>
          </a:p>
          <a:p>
            <a:r>
              <a:rPr lang="hu-HU" sz="2800" smtClean="0"/>
              <a:t>MATCH – WHERE – RETURN alakú </a:t>
            </a:r>
            <a:r>
              <a:rPr lang="hu-HU" sz="2800" smtClean="0"/>
              <a:t>lekérdezések</a:t>
            </a:r>
          </a:p>
          <a:p>
            <a:r>
              <a:rPr lang="hu-HU" sz="2800" smtClean="0"/>
              <a:t>A lekérdezések mintailleszésen alapulnak</a:t>
            </a:r>
            <a:endParaRPr lang="hu-HU" sz="280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9" y="3383221"/>
            <a:ext cx="4182858" cy="324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111" y="3697216"/>
            <a:ext cx="4670460" cy="518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718" y="4653813"/>
            <a:ext cx="4223246" cy="113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69DCE-EC27-4039-92A8-1476FE52C9AB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869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Cypher cheat sheet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/>
              <a:t>http://neo4j.com/docs/2.1/cypher-refcard/</a:t>
            </a:r>
            <a:endParaRPr lang="hu-H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12976"/>
            <a:ext cx="5253200" cy="171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69DCE-EC27-4039-92A8-1476FE52C9AB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697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Cypher cheat sheet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hu-HU" sz="2800" smtClean="0"/>
              <a:t>Használni fogjuk:</a:t>
            </a:r>
          </a:p>
          <a:p>
            <a:r>
              <a:rPr lang="hu-HU" sz="2800" smtClean="0"/>
              <a:t>Read Query Structure</a:t>
            </a:r>
          </a:p>
          <a:p>
            <a:pPr lvl="1"/>
            <a:r>
              <a:rPr lang="hu-HU" sz="2400" smtClean="0"/>
              <a:t>Match</a:t>
            </a:r>
          </a:p>
          <a:p>
            <a:pPr lvl="1"/>
            <a:r>
              <a:rPr lang="hu-HU" sz="2400" smtClean="0"/>
              <a:t>Where</a:t>
            </a:r>
          </a:p>
          <a:p>
            <a:pPr lvl="1"/>
            <a:r>
              <a:rPr lang="hu-HU" sz="2400" smtClean="0"/>
              <a:t>With</a:t>
            </a:r>
          </a:p>
          <a:p>
            <a:pPr lvl="1"/>
            <a:r>
              <a:rPr lang="hu-HU" sz="2400" smtClean="0"/>
              <a:t>Return</a:t>
            </a:r>
          </a:p>
          <a:p>
            <a:r>
              <a:rPr lang="hu-HU" sz="2800" smtClean="0"/>
              <a:t>Operators</a:t>
            </a:r>
          </a:p>
          <a:p>
            <a:r>
              <a:rPr lang="hu-HU" sz="2800" smtClean="0"/>
              <a:t>Patterns</a:t>
            </a:r>
          </a:p>
          <a:p>
            <a:endParaRPr lang="hu-HU" sz="2800" smtClean="0"/>
          </a:p>
          <a:p>
            <a:endParaRPr lang="hu-HU" sz="2800" smtClean="0"/>
          </a:p>
          <a:p>
            <a:r>
              <a:rPr lang="hu-HU" sz="2800" smtClean="0"/>
              <a:t>Collections</a:t>
            </a:r>
          </a:p>
          <a:p>
            <a:r>
              <a:rPr lang="hu-HU" sz="2800" smtClean="0"/>
              <a:t>Collection functions</a:t>
            </a:r>
          </a:p>
          <a:p>
            <a:r>
              <a:rPr lang="hu-HU" sz="2800" smtClean="0"/>
              <a:t>Path function</a:t>
            </a:r>
          </a:p>
          <a:p>
            <a:r>
              <a:rPr lang="hu-HU" sz="2800" smtClean="0"/>
              <a:t>Predicates</a:t>
            </a:r>
          </a:p>
          <a:p>
            <a:r>
              <a:rPr lang="hu-HU" sz="2800" smtClean="0"/>
              <a:t>Aggregation</a:t>
            </a:r>
          </a:p>
          <a:p>
            <a:r>
              <a:rPr lang="hu-HU" sz="2800" smtClean="0"/>
              <a:t>Collection predicates</a:t>
            </a:r>
            <a:endParaRPr lang="hu-HU" sz="280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69DCE-EC27-4039-92A8-1476FE52C9AB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2555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err="1"/>
              <a:t>NoSQL</a:t>
            </a:r>
            <a:endParaRPr lang="hu-HU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536700"/>
            <a:ext cx="3657600" cy="45894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hu-HU" dirty="0" smtClean="0"/>
          </a:p>
          <a:p>
            <a:pPr fontAlgn="auto">
              <a:spcAft>
                <a:spcPts val="0"/>
              </a:spcAft>
              <a:defRPr/>
            </a:pPr>
            <a:r>
              <a:rPr lang="hu-HU" smtClean="0"/>
              <a:t>Kulcs-érték</a:t>
            </a:r>
            <a:endParaRPr lang="hu-HU" dirty="0" smtClean="0"/>
          </a:p>
          <a:p>
            <a:pPr fontAlgn="auto">
              <a:spcAft>
                <a:spcPts val="0"/>
              </a:spcAft>
              <a:defRPr/>
            </a:pPr>
            <a:endParaRPr lang="hu-HU" dirty="0"/>
          </a:p>
          <a:p>
            <a:pPr fontAlgn="auto">
              <a:spcAft>
                <a:spcPts val="0"/>
              </a:spcAft>
              <a:defRPr/>
            </a:pPr>
            <a:r>
              <a:rPr lang="hu-HU" smtClean="0"/>
              <a:t>Gráfadatbázis</a:t>
            </a:r>
            <a:endParaRPr lang="hu-HU" dirty="0" smtClean="0"/>
          </a:p>
          <a:p>
            <a:pPr fontAlgn="auto">
              <a:spcAft>
                <a:spcPts val="0"/>
              </a:spcAft>
              <a:defRPr/>
            </a:pPr>
            <a:endParaRPr lang="hu-HU" dirty="0" smtClean="0"/>
          </a:p>
          <a:p>
            <a:pPr fontAlgn="auto">
              <a:spcAft>
                <a:spcPts val="0"/>
              </a:spcAft>
              <a:defRPr/>
            </a:pPr>
            <a:r>
              <a:rPr lang="hu-HU" smtClean="0"/>
              <a:t>Dokumentum tárolók</a:t>
            </a:r>
            <a:endParaRPr lang="hu-HU" dirty="0" smtClean="0"/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dirty="0" smtClean="0"/>
          </a:p>
          <a:p>
            <a:pPr fontAlgn="auto">
              <a:spcAft>
                <a:spcPts val="0"/>
              </a:spcAft>
              <a:defRPr/>
            </a:pPr>
            <a:r>
              <a:rPr lang="hu-HU" smtClean="0"/>
              <a:t>Oszlopcsaládok,</a:t>
            </a:r>
            <a:br>
              <a:rPr lang="hu-HU" smtClean="0"/>
            </a:br>
            <a:r>
              <a:rPr lang="hu-HU" smtClean="0"/>
              <a:t>(BigTable)</a:t>
            </a:r>
            <a:endParaRPr lang="hu-HU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0" y="1876425"/>
            <a:ext cx="1439863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919288"/>
            <a:ext cx="1512888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9588"/>
            <a:ext cx="151288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770188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 descr="MongoD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4070350"/>
            <a:ext cx="164465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070350"/>
            <a:ext cx="954088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475" y="5292725"/>
            <a:ext cx="108108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63" y="5292725"/>
            <a:ext cx="1122362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69DCE-EC27-4039-92A8-1476FE52C9AB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609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Telepítés</a:t>
            </a:r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641850" y="1556792"/>
            <a:ext cx="74168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mtClean="0"/>
              <a:t>1. Download Neo4j community edition</a:t>
            </a:r>
          </a:p>
          <a:p>
            <a:r>
              <a:rPr lang="hu-HU" smtClean="0"/>
              <a:t>	http://neo4j.com/download/</a:t>
            </a:r>
          </a:p>
          <a:p>
            <a:r>
              <a:rPr lang="hu-HU" smtClean="0"/>
              <a:t>	(neo4j-community_windows_2_1_7.exe)</a:t>
            </a:r>
          </a:p>
          <a:p>
            <a:r>
              <a:rPr lang="hu-HU" smtClean="0"/>
              <a:t>	</a:t>
            </a:r>
          </a:p>
          <a:p>
            <a:r>
              <a:rPr lang="hu-HU" smtClean="0"/>
              <a:t>2. Install </a:t>
            </a:r>
          </a:p>
          <a:p>
            <a:r>
              <a:rPr lang="hu-HU" smtClean="0"/>
              <a:t>	(-&gt; "c:/tmp/Neo4j Community" = neo)</a:t>
            </a:r>
          </a:p>
          <a:p>
            <a:endParaRPr lang="hu-HU" smtClean="0"/>
          </a:p>
          <a:p>
            <a:r>
              <a:rPr lang="hu-HU" smtClean="0"/>
              <a:t>3. Copy twitter Database</a:t>
            </a:r>
          </a:p>
          <a:p>
            <a:r>
              <a:rPr lang="hu-HU"/>
              <a:t>	</a:t>
            </a:r>
            <a:r>
              <a:rPr lang="hu-HU" smtClean="0"/>
              <a:t>http://raczg.web.elte.hu/korszeru/twitter.zip</a:t>
            </a:r>
          </a:p>
          <a:p>
            <a:r>
              <a:rPr lang="hu-HU" smtClean="0"/>
              <a:t>	(-&gt; neo/data/twitter)</a:t>
            </a:r>
          </a:p>
          <a:p>
            <a:r>
              <a:rPr lang="hu-HU" smtClean="0"/>
              <a:t>	</a:t>
            </a:r>
          </a:p>
          <a:p>
            <a:r>
              <a:rPr lang="hu-HU" smtClean="0"/>
              <a:t>4. Start Server</a:t>
            </a:r>
          </a:p>
          <a:p>
            <a:r>
              <a:rPr lang="hu-HU" smtClean="0"/>
              <a:t>	neo/bin/neo4j-community.exe</a:t>
            </a:r>
          </a:p>
          <a:p>
            <a:r>
              <a:rPr lang="hu-HU" smtClean="0"/>
              <a:t>		database location: neo/data/twitter</a:t>
            </a:r>
          </a:p>
          <a:p>
            <a:r>
              <a:rPr lang="hu-HU" smtClean="0"/>
              <a:t>		start</a:t>
            </a:r>
          </a:p>
          <a:p>
            <a:endParaRPr lang="hu-HU" smtClean="0"/>
          </a:p>
          <a:p>
            <a:r>
              <a:rPr lang="hu-HU" smtClean="0"/>
              <a:t>5. localhost:7474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69DCE-EC27-4039-92A8-1476FE52C9AB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9786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Példa gráf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smtClean="0"/>
              <a:t>Csúcsok</a:t>
            </a:r>
            <a:endParaRPr lang="hu-HU" dirty="0" smtClean="0"/>
          </a:p>
          <a:p>
            <a:pPr lvl="1"/>
            <a:r>
              <a:rPr lang="hu-HU" dirty="0" err="1" smtClean="0"/>
              <a:t>Tweet</a:t>
            </a:r>
            <a:endParaRPr lang="hu-HU" dirty="0" smtClean="0"/>
          </a:p>
          <a:p>
            <a:pPr lvl="2"/>
            <a:r>
              <a:rPr lang="hu-HU" dirty="0" err="1" smtClean="0"/>
              <a:t>id</a:t>
            </a:r>
            <a:r>
              <a:rPr lang="hu-HU" dirty="0"/>
              <a:t>: </a:t>
            </a:r>
            <a:r>
              <a:rPr lang="hu-HU" dirty="0" err="1"/>
              <a:t>tweet</a:t>
            </a:r>
            <a:r>
              <a:rPr lang="hu-HU" dirty="0"/>
              <a:t> </a:t>
            </a:r>
            <a:r>
              <a:rPr lang="hu-HU" dirty="0" err="1" smtClean="0"/>
              <a:t>id</a:t>
            </a:r>
            <a:endParaRPr lang="hu-HU" dirty="0" smtClean="0"/>
          </a:p>
          <a:p>
            <a:pPr lvl="2"/>
            <a:r>
              <a:rPr lang="hu-HU" dirty="0" err="1" smtClean="0"/>
              <a:t>short</a:t>
            </a:r>
            <a:r>
              <a:rPr lang="hu-HU" dirty="0"/>
              <a:t>: a </a:t>
            </a:r>
            <a:r>
              <a:rPr lang="hu-HU" dirty="0" err="1" smtClean="0"/>
              <a:t>short</a:t>
            </a:r>
            <a:r>
              <a:rPr lang="hu-HU" dirty="0" smtClean="0"/>
              <a:t> text</a:t>
            </a:r>
          </a:p>
          <a:p>
            <a:pPr lvl="2"/>
            <a:r>
              <a:rPr lang="hu-HU" dirty="0" smtClean="0"/>
              <a:t>text</a:t>
            </a:r>
            <a:r>
              <a:rPr lang="hu-HU" dirty="0"/>
              <a:t>: a </a:t>
            </a:r>
            <a:r>
              <a:rPr lang="hu-HU" dirty="0" err="1" smtClean="0"/>
              <a:t>tweet</a:t>
            </a:r>
            <a:endParaRPr lang="hu-HU" dirty="0" smtClean="0"/>
          </a:p>
          <a:p>
            <a:pPr lvl="2"/>
            <a:r>
              <a:rPr lang="hu-HU" dirty="0" smtClean="0"/>
              <a:t>link</a:t>
            </a:r>
            <a:r>
              <a:rPr lang="hu-HU" dirty="0"/>
              <a:t>: hivatkozás a </a:t>
            </a:r>
            <a:r>
              <a:rPr lang="hu-HU" dirty="0" err="1" smtClean="0"/>
              <a:t>tweet-re</a:t>
            </a:r>
            <a:endParaRPr lang="hu-HU" dirty="0" smtClean="0"/>
          </a:p>
          <a:p>
            <a:pPr lvl="2"/>
            <a:r>
              <a:rPr lang="hu-HU" dirty="0" err="1" smtClean="0"/>
              <a:t>date</a:t>
            </a:r>
            <a:r>
              <a:rPr lang="hu-HU"/>
              <a:t>: </a:t>
            </a:r>
            <a:r>
              <a:rPr lang="hu-HU" smtClean="0"/>
              <a:t>long-ként</a:t>
            </a:r>
            <a:r>
              <a:rPr lang="hu-HU" dirty="0"/>
              <a:t>? (pl. 1319555680</a:t>
            </a:r>
            <a:r>
              <a:rPr lang="hu-HU" dirty="0" smtClean="0"/>
              <a:t>)</a:t>
            </a:r>
          </a:p>
          <a:p>
            <a:pPr lvl="1"/>
            <a:r>
              <a:rPr lang="hu-HU" dirty="0" err="1" smtClean="0"/>
              <a:t>url</a:t>
            </a:r>
            <a:endParaRPr lang="hu-HU" dirty="0" smtClean="0"/>
          </a:p>
          <a:p>
            <a:pPr lvl="2"/>
            <a:r>
              <a:rPr lang="hu-HU" dirty="0" smtClean="0"/>
              <a:t>url</a:t>
            </a:r>
            <a:r>
              <a:rPr lang="hu-HU" dirty="0"/>
              <a:t>: </a:t>
            </a:r>
            <a:r>
              <a:rPr lang="hu-HU" dirty="0" err="1"/>
              <a:t>tweet-en</a:t>
            </a:r>
            <a:r>
              <a:rPr lang="hu-HU" dirty="0"/>
              <a:t> belüli </a:t>
            </a:r>
            <a:r>
              <a:rPr lang="hu-HU" dirty="0" smtClean="0"/>
              <a:t>link</a:t>
            </a:r>
          </a:p>
          <a:p>
            <a:pPr lvl="1"/>
            <a:r>
              <a:rPr lang="hu-HU" dirty="0" smtClean="0"/>
              <a:t>Tag</a:t>
            </a:r>
          </a:p>
          <a:p>
            <a:pPr lvl="2"/>
            <a:r>
              <a:rPr lang="hu-HU" dirty="0" err="1" smtClean="0"/>
              <a:t>name</a:t>
            </a:r>
            <a:r>
              <a:rPr lang="hu-HU" dirty="0"/>
              <a:t>: (pl. "</a:t>
            </a:r>
            <a:r>
              <a:rPr lang="hu-HU" dirty="0" err="1"/>
              <a:t>springone</a:t>
            </a:r>
            <a:r>
              <a:rPr lang="hu-HU" dirty="0" smtClean="0"/>
              <a:t>")</a:t>
            </a:r>
          </a:p>
          <a:p>
            <a:pPr lvl="1"/>
            <a:r>
              <a:rPr lang="hu-HU" dirty="0" err="1" smtClean="0"/>
              <a:t>User</a:t>
            </a:r>
            <a:endParaRPr lang="hu-HU" dirty="0" smtClean="0"/>
          </a:p>
          <a:p>
            <a:pPr lvl="2"/>
            <a:r>
              <a:rPr lang="hu-HU" dirty="0" err="1" smtClean="0"/>
              <a:t>twid</a:t>
            </a:r>
            <a:r>
              <a:rPr lang="hu-HU" dirty="0"/>
              <a:t>: azonosító (pl. "</a:t>
            </a:r>
            <a:r>
              <a:rPr lang="hu-HU" dirty="0" err="1"/>
              <a:t>mikewitters</a:t>
            </a:r>
            <a:r>
              <a:rPr lang="hu-HU" dirty="0"/>
              <a:t>")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smtClean="0"/>
              <a:t>Élek</a:t>
            </a:r>
          </a:p>
          <a:p>
            <a:pPr lvl="1"/>
            <a:r>
              <a:rPr lang="hu-HU" smtClean="0"/>
              <a:t>tweet - "LINKS" - url</a:t>
            </a:r>
          </a:p>
          <a:p>
            <a:pPr lvl="1"/>
            <a:r>
              <a:rPr lang="hu-HU" smtClean="0"/>
              <a:t>user - "TWEETED" - tweet</a:t>
            </a:r>
          </a:p>
          <a:p>
            <a:pPr lvl="1"/>
            <a:r>
              <a:rPr lang="hu-HU" smtClean="0"/>
              <a:t>user - "KNOWS" - user</a:t>
            </a:r>
          </a:p>
          <a:p>
            <a:pPr lvl="1"/>
            <a:r>
              <a:rPr lang="hu-HU" smtClean="0"/>
              <a:t>tweet - "MENTIONS" - user</a:t>
            </a:r>
          </a:p>
          <a:p>
            <a:pPr lvl="1"/>
            <a:r>
              <a:rPr lang="hu-HU" smtClean="0"/>
              <a:t>user - "USED" - tag</a:t>
            </a:r>
          </a:p>
          <a:p>
            <a:pPr lvl="1"/>
            <a:r>
              <a:rPr lang="hu-HU" smtClean="0"/>
              <a:t>tweet - "TAGGED" - tag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69DCE-EC27-4039-92A8-1476FE52C9AB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7092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Példa gráf</a:t>
            </a:r>
            <a:endParaRPr lang="hu-HU"/>
          </a:p>
        </p:txBody>
      </p:sp>
      <p:pic>
        <p:nvPicPr>
          <p:cNvPr id="6146" name="Picture 2" descr="C:\data\phd\4\korszeru\edge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8985162" cy="289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69DCE-EC27-4039-92A8-1476FE52C9AB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921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Feladatok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hu-HU" sz="2200" smtClean="0"/>
              <a:t>(jeff {twid: "jeffgortatowsky"})</a:t>
            </a:r>
          </a:p>
          <a:p>
            <a:pPr marL="0" indent="0">
              <a:buNone/>
            </a:pPr>
            <a:r>
              <a:rPr lang="hu-HU" sz="2200" smtClean="0"/>
              <a:t>(star {twid:"starbuxman"})</a:t>
            </a:r>
          </a:p>
          <a:p>
            <a:pPr marL="0" indent="0">
              <a:buNone/>
            </a:pPr>
            <a:endParaRPr lang="hu-HU" sz="2200"/>
          </a:p>
          <a:p>
            <a:pPr marL="0" indent="0">
              <a:buNone/>
            </a:pPr>
            <a:r>
              <a:rPr lang="hu-HU" sz="2200" smtClean="0"/>
              <a:t>1. Milyen tageket használt jeff?</a:t>
            </a:r>
          </a:p>
          <a:p>
            <a:pPr marL="0" indent="0">
              <a:buNone/>
            </a:pPr>
            <a:r>
              <a:rPr lang="hu-HU" sz="2200" smtClean="0"/>
              <a:t>2. Hányat tweetelt jeff?</a:t>
            </a:r>
          </a:p>
          <a:p>
            <a:pPr marL="0" indent="0">
              <a:buNone/>
            </a:pPr>
            <a:r>
              <a:rPr lang="hu-HU" sz="2200" smtClean="0"/>
              <a:t>3. Mikor tweetelt először jeff?</a:t>
            </a:r>
          </a:p>
          <a:p>
            <a:pPr marL="0" indent="0">
              <a:buNone/>
            </a:pPr>
            <a:r>
              <a:rPr lang="hu-HU" sz="2200" smtClean="0"/>
              <a:t>4. Mely tweetekben szerepel a "neo4j" hashtag, jeff tweetjei közül?</a:t>
            </a:r>
          </a:p>
          <a:p>
            <a:pPr marL="0" indent="0">
              <a:buNone/>
            </a:pPr>
            <a:r>
              <a:rPr lang="hu-HU" sz="2200" smtClean="0"/>
              <a:t>5. Milyen tageket használt jeff és star közösen?</a:t>
            </a:r>
          </a:p>
          <a:p>
            <a:pPr marL="0" indent="0">
              <a:buNone/>
            </a:pPr>
            <a:r>
              <a:rPr lang="hu-HU" sz="2200" smtClean="0"/>
              <a:t>6.a. Kik említették egymást a tweetjeikben?</a:t>
            </a:r>
          </a:p>
          <a:p>
            <a:pPr marL="0" indent="0">
              <a:buNone/>
            </a:pPr>
            <a:r>
              <a:rPr lang="hu-HU" sz="2200" smtClean="0"/>
              <a:t>6.b. Páronként csak egyszer írjuk ki! </a:t>
            </a:r>
          </a:p>
          <a:p>
            <a:pPr marL="0" indent="0">
              <a:buNone/>
            </a:pPr>
            <a:r>
              <a:rPr lang="hu-HU" sz="2200" smtClean="0"/>
              <a:t>6.c. Csak azokat írjuk ki, akik nem ismerik egymást.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69DCE-EC27-4039-92A8-1476FE52C9AB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47684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Feladatok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hu-HU" sz="2200" smtClean="0"/>
              <a:t>(jeff {twid: "jeffgortatowsky"})</a:t>
            </a:r>
          </a:p>
          <a:p>
            <a:pPr marL="0" indent="0">
              <a:buNone/>
            </a:pPr>
            <a:r>
              <a:rPr lang="hu-HU" sz="2200" smtClean="0"/>
              <a:t>(star {twid:"starbuxman"})</a:t>
            </a:r>
          </a:p>
          <a:p>
            <a:pPr marL="0" indent="0">
              <a:buNone/>
            </a:pPr>
            <a:endParaRPr lang="hu-HU" sz="2200" smtClean="0"/>
          </a:p>
          <a:p>
            <a:pPr marL="0" indent="0">
              <a:buNone/>
            </a:pPr>
            <a:r>
              <a:rPr lang="hu-HU" sz="2200" smtClean="0"/>
              <a:t>7. Adjuk meg a 10 legtöbbször előforduló hashtaget az előfordulások számával!</a:t>
            </a:r>
          </a:p>
          <a:p>
            <a:pPr marL="0" indent="0">
              <a:buNone/>
            </a:pPr>
            <a:r>
              <a:rPr lang="hu-HU" sz="2200" smtClean="0"/>
              <a:t>8.a. Írjuk ki a jeff által küldött tweetek szövegét, a benne szereplő hashtageket tweetenként csoportosítva! (a hashtageket listaként kell megadni)</a:t>
            </a:r>
          </a:p>
          <a:p>
            <a:pPr marL="0" indent="0">
              <a:buNone/>
            </a:pPr>
            <a:r>
              <a:rPr lang="hu-HU" sz="2200" smtClean="0"/>
              <a:t>8.b. Csak azok a tweetek jelenjenek meg, melyekben legalább két hashtag van!</a:t>
            </a:r>
          </a:p>
          <a:p>
            <a:pPr marL="0" indent="0">
              <a:buNone/>
            </a:pPr>
            <a:r>
              <a:rPr lang="hu-HU" sz="2200" smtClean="0"/>
              <a:t>9.a. Melyik a legrövidebb út jeff és star között a KNOWS típusú élek mentén?</a:t>
            </a:r>
          </a:p>
          <a:p>
            <a:pPr marL="0" indent="0">
              <a:buNone/>
            </a:pPr>
            <a:r>
              <a:rPr lang="hu-HU" sz="2200" smtClean="0"/>
              <a:t>9.b. Hány csúcsból áll?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69DCE-EC27-4039-92A8-1476FE52C9AB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34331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Feladatok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200" smtClean="0"/>
              <a:t>(jeff {twid: "jeffgortatowsky"})</a:t>
            </a:r>
          </a:p>
          <a:p>
            <a:pPr marL="0" indent="0">
              <a:buNone/>
            </a:pPr>
            <a:r>
              <a:rPr lang="hu-HU" sz="2200" smtClean="0"/>
              <a:t>(star {twid:"starbuxman"})</a:t>
            </a:r>
          </a:p>
          <a:p>
            <a:pPr marL="0" indent="0">
              <a:buNone/>
            </a:pPr>
            <a:endParaRPr lang="hu-HU" sz="2200" smtClean="0"/>
          </a:p>
          <a:p>
            <a:pPr marL="0" indent="0">
              <a:buNone/>
            </a:pPr>
            <a:r>
              <a:rPr lang="hu-HU" sz="2200" smtClean="0"/>
              <a:t>10.a. Hány 5 vagy 6 hosszú út van jeff és star között a KNOWS típusú élek mentén?</a:t>
            </a:r>
          </a:p>
          <a:p>
            <a:pPr marL="0" indent="0">
              <a:buNone/>
            </a:pPr>
            <a:r>
              <a:rPr lang="hu-HU" sz="2200" smtClean="0"/>
              <a:t>10.b. Ezek közül melyik utakon szerepel jeff csak kezdőcsúcsként?</a:t>
            </a:r>
          </a:p>
          <a:p>
            <a:pPr marL="0" indent="0">
              <a:buNone/>
            </a:pPr>
            <a:r>
              <a:rPr lang="hu-HU" sz="2200" smtClean="0"/>
              <a:t>10.c. Ezek közül melyik út körmentes?</a:t>
            </a:r>
          </a:p>
          <a:p>
            <a:endParaRPr lang="hu-HU" sz="220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69DCE-EC27-4039-92A8-1476FE52C9AB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85962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Egyebek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/>
              <a:t>Gremlin</a:t>
            </a:r>
          </a:p>
          <a:p>
            <a:r>
              <a:rPr lang="hu-HU" smtClean="0"/>
              <a:t>Java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69DCE-EC27-4039-92A8-1476FE52C9AB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8551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38606"/>
            <a:ext cx="7113984" cy="509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69DCE-EC27-4039-92A8-1476FE52C9AB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586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Gráfadatbázisok</a:t>
            </a:r>
            <a:endParaRPr lang="hu-HU"/>
          </a:p>
        </p:txBody>
      </p:sp>
      <p:pic>
        <p:nvPicPr>
          <p:cNvPr id="4098" name="Picture 2" descr="http://blog.altoros.com/wp-content/uploads/2013/06/Graph_DBs_logo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8473974" cy="271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69DCE-EC27-4039-92A8-1476FE52C9AB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155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 bwMode="auto">
          <a:xfrm>
            <a:off x="3657600" y="6096000"/>
            <a:ext cx="2201333" cy="654353"/>
          </a:xfrm>
          <a:prstGeom prst="roundRect">
            <a:avLst>
              <a:gd name="adj" fmla="val 9033"/>
            </a:avLst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chemeClr val="tx1"/>
                </a:solidFill>
              </a:rPr>
              <a:t>Program </a:t>
            </a:r>
            <a:r>
              <a:rPr lang="hu-HU" sz="2300" dirty="0" smtClean="0">
                <a:solidFill>
                  <a:schemeClr val="tx1"/>
                </a:solidFill>
              </a:rPr>
              <a:t>folyam</a:t>
            </a:r>
            <a:endParaRPr lang="en-US" sz="2300" dirty="0" smtClean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581400" y="3657600"/>
            <a:ext cx="2201333" cy="685800"/>
          </a:xfrm>
          <a:prstGeom prst="roundRect">
            <a:avLst>
              <a:gd name="adj" fmla="val 9033"/>
            </a:avLst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hu-HU" sz="2300" dirty="0" smtClean="0">
                <a:solidFill>
                  <a:schemeClr val="tx1"/>
                </a:solidFill>
              </a:rPr>
              <a:t>Ökológiai hálózat</a:t>
            </a:r>
            <a:endParaRPr lang="en-US" sz="2300" dirty="0" smtClean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41867" y="3733800"/>
            <a:ext cx="2201333" cy="654353"/>
          </a:xfrm>
          <a:prstGeom prst="roundRect">
            <a:avLst>
              <a:gd name="adj" fmla="val 9033"/>
            </a:avLst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hu-HU" sz="2300" dirty="0" smtClean="0">
                <a:solidFill>
                  <a:schemeClr val="tx1"/>
                </a:solidFill>
              </a:rPr>
              <a:t>Biológiai hálózat</a:t>
            </a:r>
            <a:endParaRPr lang="en-US" sz="2300" dirty="0" smtClean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400800" y="3733800"/>
            <a:ext cx="2201333" cy="609600"/>
          </a:xfrm>
          <a:prstGeom prst="roundRect">
            <a:avLst>
              <a:gd name="adj" fmla="val 9033"/>
            </a:avLst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hu-HU" sz="2300" dirty="0" smtClean="0">
                <a:solidFill>
                  <a:schemeClr val="tx1"/>
                </a:solidFill>
              </a:rPr>
              <a:t>Közösségi hálózat</a:t>
            </a:r>
            <a:endParaRPr lang="en-US" sz="2300" dirty="0" smtClean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541867" y="6096000"/>
            <a:ext cx="2201333" cy="609600"/>
          </a:xfrm>
          <a:prstGeom prst="roundRect">
            <a:avLst>
              <a:gd name="adj" fmla="val 9033"/>
            </a:avLst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hu-HU" sz="2300" dirty="0" smtClean="0">
                <a:solidFill>
                  <a:schemeClr val="tx1"/>
                </a:solidFill>
              </a:rPr>
              <a:t>Kémiai hálózat</a:t>
            </a:r>
            <a:endParaRPr lang="en-US" sz="2300" dirty="0" smtClean="0">
              <a:solidFill>
                <a:schemeClr val="tx1"/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0825"/>
            <a:ext cx="253365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1524000"/>
            <a:ext cx="3048000" cy="205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1528762"/>
            <a:ext cx="2590800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6816725" y="4133851"/>
            <a:ext cx="1431926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4752975"/>
            <a:ext cx="21717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200000">
            <a:off x="4090987" y="4306888"/>
            <a:ext cx="128270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ounded Rectangle 23"/>
          <p:cNvSpPr/>
          <p:nvPr/>
        </p:nvSpPr>
        <p:spPr bwMode="auto">
          <a:xfrm>
            <a:off x="6400800" y="6096000"/>
            <a:ext cx="2201333" cy="685800"/>
          </a:xfrm>
          <a:prstGeom prst="roundRect">
            <a:avLst>
              <a:gd name="adj" fmla="val 9033"/>
            </a:avLst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chemeClr val="tx1"/>
                </a:solidFill>
              </a:rPr>
              <a:t>Web </a:t>
            </a:r>
            <a:r>
              <a:rPr lang="hu-HU" sz="2300" dirty="0" smtClean="0">
                <a:solidFill>
                  <a:schemeClr val="tx1"/>
                </a:solidFill>
              </a:rPr>
              <a:t>gráf</a:t>
            </a:r>
            <a:endParaRPr lang="en-US" sz="2300" dirty="0" smtClean="0">
              <a:solidFill>
                <a:schemeClr val="tx1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>
                <a:solidFill>
                  <a:srgbClr val="000000"/>
                </a:solidFill>
              </a:rPr>
              <a:t>Gráfok </a:t>
            </a:r>
            <a:r>
              <a:rPr lang="hu-HU">
                <a:solidFill>
                  <a:srgbClr val="000000"/>
                </a:solidFill>
              </a:rPr>
              <a:t>mindenhol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69DCE-EC27-4039-92A8-1476FE52C9AB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465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Gráf</a:t>
            </a:r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 numCol="1">
                <a:normAutofit fontScale="77500" lnSpcReduction="20000"/>
              </a:bodyPr>
              <a:lstStyle/>
              <a:p>
                <a:r>
                  <a:rPr lang="hu-HU" smtClean="0"/>
                  <a:t>Objektumok halmaza, ahol az objektumokat élekkel köthetjük össze.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𝐺</m:t>
                    </m:r>
                    <m:r>
                      <a:rPr lang="hu-HU" b="0" i="1" smtClean="0">
                        <a:latin typeface="Cambria Math"/>
                      </a:rPr>
                      <m:t>=(</m:t>
                    </m:r>
                    <m:r>
                      <a:rPr lang="hu-HU" b="0" i="1" smtClean="0">
                        <a:latin typeface="Cambria Math"/>
                      </a:rPr>
                      <m:t>𝑉</m:t>
                    </m:r>
                    <m:r>
                      <a:rPr lang="hu-HU" b="0" i="1" smtClean="0">
                        <a:latin typeface="Cambria Math"/>
                      </a:rPr>
                      <m:t>,</m:t>
                    </m:r>
                    <m:r>
                      <a:rPr lang="hu-HU" b="0" i="1" smtClean="0">
                        <a:latin typeface="Cambria Math"/>
                      </a:rPr>
                      <m:t>𝐸</m:t>
                    </m:r>
                    <m:r>
                      <a:rPr lang="hu-HU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hu-HU" smtClean="0"/>
                  <a:t>, ahol </a:t>
                </a:r>
                <a14:m>
                  <m:oMath xmlns:m="http://schemas.openxmlformats.org/officeDocument/2006/math">
                    <m:r>
                      <a:rPr lang="hu-HU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hu-HU" smtClean="0"/>
                  <a:t> a csúcsok halmaza és </a:t>
                </a:r>
                <a14:m>
                  <m:oMath xmlns:m="http://schemas.openxmlformats.org/officeDocument/2006/math">
                    <m:r>
                      <a:rPr lang="hu-HU" i="1" smtClean="0">
                        <a:latin typeface="Cambria Math"/>
                      </a:rPr>
                      <m:t>𝐸</m:t>
                    </m:r>
                    <m:r>
                      <a:rPr lang="hu-HU" i="1" smtClean="0">
                        <a:latin typeface="Cambria Math"/>
                        <a:ea typeface="Cambria Math"/>
                      </a:rPr>
                      <m:t>⊆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𝑉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𝑉</m:t>
                    </m:r>
                  </m:oMath>
                </a14:m>
                <a:r>
                  <a:rPr lang="hu-HU" smtClean="0"/>
                  <a:t> az élek halmaza</a:t>
                </a:r>
              </a:p>
              <a:p>
                <a:r>
                  <a:rPr lang="hu-HU" smtClean="0"/>
                  <a:t>Típusai:</a:t>
                </a:r>
              </a:p>
              <a:p>
                <a:pPr lvl="1"/>
                <a:r>
                  <a:rPr lang="hu-HU" smtClean="0"/>
                  <a:t>Irányított / irányítatlan</a:t>
                </a:r>
              </a:p>
              <a:p>
                <a:pPr lvl="1"/>
                <a:r>
                  <a:rPr lang="hu-HU" smtClean="0"/>
                  <a:t>Súlyozott / súlyozatlan</a:t>
                </a:r>
              </a:p>
              <a:p>
                <a:pPr lvl="1"/>
                <a:r>
                  <a:rPr lang="hu-HU" smtClean="0"/>
                  <a:t>Egyszerű / multi </a:t>
                </a:r>
              </a:p>
              <a:p>
                <a:pPr lvl="1"/>
                <a:r>
                  <a:rPr lang="hu-HU" smtClean="0"/>
                  <a:t>Címkézett / címkézetlen</a:t>
                </a:r>
              </a:p>
              <a:p>
                <a:pPr lvl="2"/>
                <a:r>
                  <a:rPr lang="hu-HU" smtClean="0"/>
                  <a:t>Tulajdonsággráf</a:t>
                </a:r>
              </a:p>
              <a:p>
                <a:pPr lvl="2"/>
                <a:r>
                  <a:rPr lang="hu-HU" smtClean="0"/>
                  <a:t>Szemantikus gráf</a:t>
                </a:r>
              </a:p>
              <a:p>
                <a:pPr lvl="1"/>
                <a:r>
                  <a:rPr lang="hu-HU" smtClean="0"/>
                  <a:t>Körmentes / kört tartalmazó</a:t>
                </a:r>
              </a:p>
              <a:p>
                <a:pPr lvl="1"/>
                <a:r>
                  <a:rPr lang="hu-HU" smtClean="0"/>
                  <a:t>Hipergráf</a:t>
                </a: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242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69DCE-EC27-4039-92A8-1476FE52C9AB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84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13" y="5060058"/>
            <a:ext cx="8964488" cy="1797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Tulajdonsággráfok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680320"/>
            <a:ext cx="8229600" cy="2836912"/>
          </a:xfrm>
        </p:spPr>
        <p:txBody>
          <a:bodyPr numCol="2">
            <a:normAutofit lnSpcReduction="10000"/>
          </a:bodyPr>
          <a:lstStyle/>
          <a:p>
            <a:r>
              <a:rPr lang="hu-HU" sz="2400" smtClean="0"/>
              <a:t>Csúcsok</a:t>
            </a:r>
          </a:p>
          <a:p>
            <a:pPr lvl="1"/>
            <a:r>
              <a:rPr lang="hu-HU" sz="2000" smtClean="0"/>
              <a:t>Egyedi azonosító</a:t>
            </a:r>
          </a:p>
          <a:p>
            <a:pPr lvl="1"/>
            <a:r>
              <a:rPr lang="hu-HU" sz="2000" smtClean="0"/>
              <a:t>Kimenő élek</a:t>
            </a:r>
          </a:p>
          <a:p>
            <a:pPr lvl="1"/>
            <a:r>
              <a:rPr lang="hu-HU" sz="2000" smtClean="0"/>
              <a:t>Bemenő élek</a:t>
            </a:r>
          </a:p>
          <a:p>
            <a:pPr lvl="1"/>
            <a:r>
              <a:rPr lang="hu-HU" sz="2000" smtClean="0"/>
              <a:t>Tulajdonságok: kulcs-érték párok</a:t>
            </a:r>
          </a:p>
          <a:p>
            <a:pPr lvl="1"/>
            <a:endParaRPr lang="hu-HU" sz="2000" smtClean="0"/>
          </a:p>
          <a:p>
            <a:pPr lvl="1"/>
            <a:endParaRPr lang="hu-HU" sz="2000" smtClean="0"/>
          </a:p>
          <a:p>
            <a:r>
              <a:rPr lang="hu-HU" sz="2400" smtClean="0"/>
              <a:t>Élek</a:t>
            </a:r>
          </a:p>
          <a:p>
            <a:pPr lvl="1"/>
            <a:r>
              <a:rPr lang="hu-HU" sz="2000" smtClean="0"/>
              <a:t>Egyedi azonosító</a:t>
            </a:r>
          </a:p>
          <a:p>
            <a:pPr lvl="1"/>
            <a:r>
              <a:rPr lang="hu-HU" sz="2000" smtClean="0"/>
              <a:t>Forrás csúcs</a:t>
            </a:r>
          </a:p>
          <a:p>
            <a:pPr lvl="1"/>
            <a:r>
              <a:rPr lang="hu-HU" sz="2000" smtClean="0"/>
              <a:t>Cél csúcs</a:t>
            </a:r>
          </a:p>
          <a:p>
            <a:pPr lvl="1"/>
            <a:r>
              <a:rPr lang="hu-HU" sz="2000" smtClean="0"/>
              <a:t>Típuscímke</a:t>
            </a:r>
          </a:p>
          <a:p>
            <a:pPr lvl="1"/>
            <a:r>
              <a:rPr lang="hu-HU" sz="2000" smtClean="0"/>
              <a:t>Tulajdonságok: kulcs-érték párok</a:t>
            </a:r>
            <a:endParaRPr lang="hu-HU" sz="2000"/>
          </a:p>
        </p:txBody>
      </p:sp>
      <p:sp>
        <p:nvSpPr>
          <p:cNvPr id="4" name="Téglalap 3"/>
          <p:cNvSpPr/>
          <p:nvPr/>
        </p:nvSpPr>
        <p:spPr>
          <a:xfrm>
            <a:off x="467544" y="1589891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smtClean="0"/>
              <a:t>A gráfadatbázisok jellemzően tulajdonsággráfokat (property graph) tárolnak.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69DCE-EC27-4039-92A8-1476FE52C9AB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744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smtClean="0"/>
              <a:t>Gráf keretrendszerek  vs.  Gráfadatbázisok</a:t>
            </a:r>
            <a:endParaRPr lang="hu-HU" sz="360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smtClean="0"/>
              <a:t>Gráf keretrendszerek</a:t>
            </a:r>
          </a:p>
          <a:p>
            <a:pPr lvl="1"/>
            <a:r>
              <a:rPr lang="hu-HU" smtClean="0"/>
              <a:t>Gráfokkal kapcsolatos algoritmusok implementációit tartalmazzák</a:t>
            </a:r>
          </a:p>
          <a:p>
            <a:pPr lvl="1"/>
            <a:r>
              <a:rPr lang="hu-HU" smtClean="0"/>
              <a:t>A gráfokat általában </a:t>
            </a:r>
          </a:p>
          <a:p>
            <a:pPr lvl="2"/>
            <a:r>
              <a:rPr lang="hu-HU" smtClean="0"/>
              <a:t>Temporálisan hozzák létre, és</a:t>
            </a:r>
          </a:p>
          <a:p>
            <a:pPr lvl="2"/>
            <a:r>
              <a:rPr lang="hu-HU" smtClean="0"/>
              <a:t>Memóriában tárolják</a:t>
            </a:r>
          </a:p>
          <a:p>
            <a:r>
              <a:rPr lang="hu-HU" smtClean="0"/>
              <a:t>Gráfadatbázisok</a:t>
            </a:r>
          </a:p>
          <a:p>
            <a:pPr lvl="1"/>
            <a:r>
              <a:rPr lang="hu-HU" smtClean="0"/>
              <a:t>Az adatokat általában diszken tárolják</a:t>
            </a:r>
          </a:p>
          <a:p>
            <a:pPr lvl="2"/>
            <a:r>
              <a:rPr lang="hu-HU" smtClean="0"/>
              <a:t>Explicit módon: a csúcsok mutatókat tárolnak a szomszédokra</a:t>
            </a:r>
          </a:p>
          <a:p>
            <a:pPr lvl="1"/>
            <a:r>
              <a:rPr lang="hu-HU" smtClean="0"/>
              <a:t>Adatbázisokhoz tartozó funkciók:</a:t>
            </a:r>
          </a:p>
          <a:p>
            <a:pPr lvl="2"/>
            <a:r>
              <a:rPr lang="hu-HU" smtClean="0"/>
              <a:t>Felhasználók kezelése</a:t>
            </a:r>
          </a:p>
          <a:p>
            <a:pPr lvl="2"/>
            <a:r>
              <a:rPr lang="hu-HU" smtClean="0"/>
              <a:t>Tranzakciók futtatása</a:t>
            </a:r>
          </a:p>
          <a:p>
            <a:pPr lvl="2"/>
            <a:r>
              <a:rPr lang="hu-HU" smtClean="0"/>
              <a:t>Konzisztencia biztosítása</a:t>
            </a:r>
          </a:p>
          <a:p>
            <a:pPr lvl="1"/>
            <a:endParaRPr lang="hu-HU" smtClean="0"/>
          </a:p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69DCE-EC27-4039-92A8-1476FE52C9AB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087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RDBMS vs. Gráfadatbázisok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/>
              <a:t>Relációs adatbázisok</a:t>
            </a:r>
          </a:p>
          <a:p>
            <a:pPr lvl="1"/>
            <a:r>
              <a:rPr lang="hu-HU" smtClean="0"/>
              <a:t>Kapcsolatok a táblák elemei között: foreign-keys</a:t>
            </a:r>
          </a:p>
          <a:p>
            <a:pPr lvl="2"/>
            <a:r>
              <a:rPr lang="hu-HU" smtClean="0"/>
              <a:t>Kötött séma</a:t>
            </a:r>
          </a:p>
          <a:p>
            <a:pPr lvl="2"/>
            <a:r>
              <a:rPr lang="hu-HU" smtClean="0"/>
              <a:t>Az összekapcsolások a lekérdezéskor számítódnak ki</a:t>
            </a:r>
          </a:p>
          <a:p>
            <a:pPr lvl="1"/>
            <a:r>
              <a:rPr lang="hu-HU" smtClean="0"/>
              <a:t>Több-a-többhöz kapcsolatok: kapcsoló táblák</a:t>
            </a:r>
          </a:p>
          <a:p>
            <a:r>
              <a:rPr lang="hu-HU" smtClean="0"/>
              <a:t>Gráfadatbázisok</a:t>
            </a:r>
          </a:p>
          <a:p>
            <a:pPr lvl="1"/>
            <a:r>
              <a:rPr lang="hu-HU" smtClean="0"/>
              <a:t>Minden csúcs explicit össze van kapcsolva a szomszédaival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69DCE-EC27-4039-92A8-1476FE52C9AB}" type="slidenum">
              <a:rPr lang="hu-HU" smtClean="0"/>
              <a:t>9</a:t>
            </a:fld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-5060" y="6581001"/>
            <a:ext cx="70973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1200"/>
              <a:t>Forrás: http://neo4j.com/developer/graph-db-vs-rdbms/</a:t>
            </a:r>
          </a:p>
        </p:txBody>
      </p:sp>
    </p:spTree>
    <p:extLst>
      <p:ext uri="{BB962C8B-B14F-4D97-AF65-F5344CB8AC3E}">
        <p14:creationId xmlns:p14="http://schemas.microsoft.com/office/powerpoint/2010/main" val="3662393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789</Words>
  <Application>Microsoft Office PowerPoint</Application>
  <PresentationFormat>Diavetítés a képernyőre (4:3 oldalarány)</PresentationFormat>
  <Paragraphs>237</Paragraphs>
  <Slides>26</Slides>
  <Notes>9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27" baseType="lpstr">
      <vt:lpstr>Office-téma</vt:lpstr>
      <vt:lpstr>Gráfadatbázisok</vt:lpstr>
      <vt:lpstr>NoSQL</vt:lpstr>
      <vt:lpstr>PowerPoint bemutató</vt:lpstr>
      <vt:lpstr>Gráfadatbázisok</vt:lpstr>
      <vt:lpstr>Gráfok mindenhol</vt:lpstr>
      <vt:lpstr>Gráf</vt:lpstr>
      <vt:lpstr>Tulajdonsággráfok</vt:lpstr>
      <vt:lpstr>Gráf keretrendszerek  vs.  Gráfadatbázisok</vt:lpstr>
      <vt:lpstr>RDBMS vs. Gráfadatbázisok</vt:lpstr>
      <vt:lpstr>RDBMS vs. Gráfadatbázisok</vt:lpstr>
      <vt:lpstr>RDBMS vs. Gráfadatbázisok</vt:lpstr>
      <vt:lpstr>Neo4j</vt:lpstr>
      <vt:lpstr>Csúcsok</vt:lpstr>
      <vt:lpstr>Élek</vt:lpstr>
      <vt:lpstr>Tulajdonságok</vt:lpstr>
      <vt:lpstr>MySQL vs Neo4j</vt:lpstr>
      <vt:lpstr>Cypher</vt:lpstr>
      <vt:lpstr>Cypher cheat sheet</vt:lpstr>
      <vt:lpstr>Cypher cheat sheet</vt:lpstr>
      <vt:lpstr>Telepítés</vt:lpstr>
      <vt:lpstr>Példa gráf</vt:lpstr>
      <vt:lpstr>Példa gráf</vt:lpstr>
      <vt:lpstr>Feladatok</vt:lpstr>
      <vt:lpstr>Feladatok</vt:lpstr>
      <vt:lpstr>Feladatok</vt:lpstr>
      <vt:lpstr>Egyebek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Gráfadatbázisok</dc:title>
  <dc:creator>rgabor</dc:creator>
  <cp:lastModifiedBy>rgabor</cp:lastModifiedBy>
  <cp:revision>43</cp:revision>
  <dcterms:created xsi:type="dcterms:W3CDTF">2015-03-09T09:32:44Z</dcterms:created>
  <dcterms:modified xsi:type="dcterms:W3CDTF">2015-03-17T13:33:38Z</dcterms:modified>
</cp:coreProperties>
</file>