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7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4376" autoAdjust="0"/>
  </p:normalViewPr>
  <p:slideViewPr>
    <p:cSldViewPr>
      <p:cViewPr>
        <p:scale>
          <a:sx n="75" d="100"/>
          <a:sy n="75" d="100"/>
        </p:scale>
        <p:origin x="-1410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A0A5D-FA98-4BC4-BACC-2B62E3291DBD}" type="datetimeFigureOut">
              <a:rPr lang="hu-HU" smtClean="0"/>
              <a:pPr/>
              <a:t>2014.03.31.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27F0E-0F15-4AEF-B283-0EFFDC4C1D4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4999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27F0E-0F15-4AEF-B283-0EFFDC4C1D40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59674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hu-HU" altLang="hu-HU" smtClean="0">
                <a:latin typeface="Arial" pitchFamily="34" charset="0"/>
              </a:rPr>
              <a:t>Huge quantity of data =&gt; Distributed systems =&gt; expensive joins =&gt;</a:t>
            </a:r>
            <a:endParaRPr lang="hu-HU" altLang="hu-HU" smtClean="0"/>
          </a:p>
          <a:p>
            <a:pPr>
              <a:buFontTx/>
              <a:buChar char="•"/>
            </a:pPr>
            <a:r>
              <a:rPr lang="hu-HU" altLang="hu-HU" smtClean="0"/>
              <a:t>New fields, new demands (graphs) =&gt;</a:t>
            </a:r>
          </a:p>
          <a:p>
            <a:endParaRPr lang="hu-HU" altLang="hu-HU" smtClean="0"/>
          </a:p>
          <a:p>
            <a:r>
              <a:rPr lang="hu-HU" altLang="hu-HU" smtClean="0"/>
              <a:t>Different data strucutres:</a:t>
            </a:r>
          </a:p>
          <a:p>
            <a:r>
              <a:rPr lang="hu-HU" altLang="hu-HU" smtClean="0"/>
              <a:t>	Simplier or more specific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Az esetek 90%-ban használhatók a jól bevált relációs adatbáziskezelő-rendszerek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27F0E-0F15-4AEF-B283-0EFFDC4C1D40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47966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Gráfadatbázisokból is sokféle van eltérő tulajdonságokkal.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27F0E-0F15-4AEF-B283-0EFFDC4C1D40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30580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Gráfadatbázis: olyan adatbázis, amely gráf struktúrát használ, azaz csúcsokkal, élekkel és ezekhez rendelt tulajdonságokkal reprezentálja az adatot.</a:t>
            </a:r>
          </a:p>
          <a:p>
            <a:r>
              <a:rPr lang="hu-HU" smtClean="0"/>
              <a:t>Minden elem közvetlen pointert</a:t>
            </a:r>
            <a:r>
              <a:rPr lang="hu-HU" baseline="0" smtClean="0"/>
              <a:t> tartalmaz a szomszédos elemekre.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27F0E-0F15-4AEF-B283-0EFFDC4C1D40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975779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Traversal</a:t>
            </a:r>
            <a:endParaRPr lang="en-US" smtClean="0">
              <a:effectLst/>
            </a:endParaRP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en-US" sz="1200" b="0" i="1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Expanders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 — define what to traverse, typically in terms of relationship direction and type.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en-US" sz="1200" b="0" i="1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Order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 — for example depth-first or breadth-first.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en-US" sz="1200" b="0" i="1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Uniqueness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 — visit nodes (relationships, paths) only once.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en-US" sz="1200" b="0" i="1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Evaluator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 — decide what to return and whether to stop or continue traversal beyond the current position.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1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Starting nodes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where the traversal will begin.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27F0E-0F15-4AEF-B283-0EFFDC4C1D40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11457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Cypher</a:t>
            </a:r>
            <a:r>
              <a:rPr lang="hu-HU" baseline="0" smtClean="0"/>
              <a:t> – sql-szerű lekérdezőnyelv</a:t>
            </a:r>
          </a:p>
          <a:p>
            <a:r>
              <a:rPr lang="hu-HU" baseline="0" smtClean="0"/>
              <a:t>Gremlin – bejárások definiálásához, Neo4j 2.0 már nem támogatja alapból, a community fejleszti hozzá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27F0E-0F15-4AEF-B283-0EFFDC4C1D40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23533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9D77-341E-4282-A5BA-778A2317AAB3}" type="datetimeFigureOut">
              <a:rPr lang="hu-HU" smtClean="0"/>
              <a:pPr/>
              <a:t>2014.03.31.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E0B1-45BA-4195-971D-FEA21B700C9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86509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9D77-341E-4282-A5BA-778A2317AAB3}" type="datetimeFigureOut">
              <a:rPr lang="hu-HU" smtClean="0"/>
              <a:pPr/>
              <a:t>2014.03.31.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E0B1-45BA-4195-971D-FEA21B700C9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13125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9D77-341E-4282-A5BA-778A2317AAB3}" type="datetimeFigureOut">
              <a:rPr lang="hu-HU" smtClean="0"/>
              <a:pPr/>
              <a:t>2014.03.31.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E0B1-45BA-4195-971D-FEA21B700C9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50142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9D77-341E-4282-A5BA-778A2317AAB3}" type="datetimeFigureOut">
              <a:rPr lang="hu-HU" smtClean="0"/>
              <a:pPr/>
              <a:t>2014.03.31.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E0B1-45BA-4195-971D-FEA21B700C9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1089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9D77-341E-4282-A5BA-778A2317AAB3}" type="datetimeFigureOut">
              <a:rPr lang="hu-HU" smtClean="0"/>
              <a:pPr/>
              <a:t>2014.03.31.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E0B1-45BA-4195-971D-FEA21B700C9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200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9D77-341E-4282-A5BA-778A2317AAB3}" type="datetimeFigureOut">
              <a:rPr lang="hu-HU" smtClean="0"/>
              <a:pPr/>
              <a:t>2014.03.31.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E0B1-45BA-4195-971D-FEA21B700C9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0466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9D77-341E-4282-A5BA-778A2317AAB3}" type="datetimeFigureOut">
              <a:rPr lang="hu-HU" smtClean="0"/>
              <a:pPr/>
              <a:t>2014.03.31.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E0B1-45BA-4195-971D-FEA21B700C9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9521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9D77-341E-4282-A5BA-778A2317AAB3}" type="datetimeFigureOut">
              <a:rPr lang="hu-HU" smtClean="0"/>
              <a:pPr/>
              <a:t>2014.03.31.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E0B1-45BA-4195-971D-FEA21B700C9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9237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9D77-341E-4282-A5BA-778A2317AAB3}" type="datetimeFigureOut">
              <a:rPr lang="hu-HU" smtClean="0"/>
              <a:pPr/>
              <a:t>2014.03.31.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E0B1-45BA-4195-971D-FEA21B700C9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86660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9D77-341E-4282-A5BA-778A2317AAB3}" type="datetimeFigureOut">
              <a:rPr lang="hu-HU" smtClean="0"/>
              <a:pPr/>
              <a:t>2014.03.31.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E0B1-45BA-4195-971D-FEA21B700C9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57786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9D77-341E-4282-A5BA-778A2317AAB3}" type="datetimeFigureOut">
              <a:rPr lang="hu-HU" smtClean="0"/>
              <a:pPr/>
              <a:t>2014.03.31.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E0B1-45BA-4195-971D-FEA21B700C9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2383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49D77-341E-4282-A5BA-778A2317AAB3}" type="datetimeFigureOut">
              <a:rPr lang="hu-HU" smtClean="0"/>
              <a:pPr/>
              <a:t>2014.03.31.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0E0B1-45BA-4195-971D-FEA21B700C9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1108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github.com/tinkerpop/gremlin/wiki" TargetMode="External"/><Relationship Id="rId4" Type="http://schemas.openxmlformats.org/officeDocument/2006/relationships/hyperlink" Target="http://docs.neo4j.org/refcard/2.0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mtClean="0"/>
              <a:t>Neo4j bevezető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mtClean="0"/>
              <a:t>Rácz Gábor</a:t>
            </a:r>
          </a:p>
          <a:p>
            <a:r>
              <a:rPr lang="hu-HU" sz="2400" smtClean="0"/>
              <a:t>2014.03.24.</a:t>
            </a:r>
            <a:endParaRPr lang="hu-HU" sz="2400"/>
          </a:p>
        </p:txBody>
      </p:sp>
    </p:spTree>
    <p:extLst>
      <p:ext uri="{BB962C8B-B14F-4D97-AF65-F5344CB8AC3E}">
        <p14:creationId xmlns:p14="http://schemas.microsoft.com/office/powerpoint/2010/main" xmlns="" val="293280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smtClean="0"/>
              <a:t>Alapok</a:t>
            </a:r>
            <a:endParaRPr lang="hu-H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53" y="-9897"/>
            <a:ext cx="3914775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https://lh6.googleusercontent.com/hbbpSDeFKUCDBjTJwy_ePtTPCaVlTidBkHpCkUkV82KWCfD1ulQPPC484CvyfW0rYJr-SdZPueDLscQthfoFIBpK97xqR_urkU9GS3PcS6mjHF9lfPWeMYPrm6wp9e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23272"/>
            <a:ext cx="8332538" cy="406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2295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Lekérdezések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893440" y="1484784"/>
            <a:ext cx="4038600" cy="4525963"/>
          </a:xfrm>
        </p:spPr>
        <p:txBody>
          <a:bodyPr/>
          <a:lstStyle/>
          <a:p>
            <a:endParaRPr lang="hu-HU" smtClean="0"/>
          </a:p>
          <a:p>
            <a:endParaRPr lang="hu-HU"/>
          </a:p>
          <a:p>
            <a:r>
              <a:rPr lang="hu-HU" smtClean="0"/>
              <a:t>Cypher</a:t>
            </a:r>
          </a:p>
          <a:p>
            <a:pPr lvl="1"/>
            <a:r>
              <a:rPr lang="hu-HU" smtClean="0"/>
              <a:t>Native</a:t>
            </a:r>
          </a:p>
          <a:p>
            <a:pPr lvl="1"/>
            <a:endParaRPr lang="hu-HU" smtClean="0"/>
          </a:p>
          <a:p>
            <a:r>
              <a:rPr lang="hu-HU" smtClean="0"/>
              <a:t>Gremlin</a:t>
            </a:r>
          </a:p>
          <a:p>
            <a:pPr lvl="1"/>
            <a:r>
              <a:rPr lang="hu-HU" smtClean="0"/>
              <a:t>REST</a:t>
            </a:r>
            <a:endParaRPr lang="hu-HU"/>
          </a:p>
        </p:txBody>
      </p:sp>
      <p:pic>
        <p:nvPicPr>
          <p:cNvPr id="8196" name="Picture 4" descr="https://lh4.googleusercontent.com/QCi5LPcI6EZGts4-sIRcI8sWQNYheIZQDxn_6WuaRAavzf_B7L19gtwfguPLKdxrZJKK4lfhdVUOgZQwBECfFLNa2SFSl-7TmSdP-jb1DnPFGvbBk17RCip8r_ZGAa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44824"/>
            <a:ext cx="3352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églalap 5"/>
          <p:cNvSpPr/>
          <p:nvPr/>
        </p:nvSpPr>
        <p:spPr>
          <a:xfrm>
            <a:off x="-1820" y="6219839"/>
            <a:ext cx="62300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mtClean="0"/>
              <a:t>Cypher cheat sheet: </a:t>
            </a:r>
            <a:r>
              <a:rPr lang="hu-HU" smtClean="0">
                <a:hlinkClick r:id="rId4"/>
              </a:rPr>
              <a:t>http://docs.neo4j.org/refcard/2.0/</a:t>
            </a:r>
            <a:endParaRPr lang="hu-HU" smtClean="0"/>
          </a:p>
          <a:p>
            <a:r>
              <a:rPr lang="hu-HU" smtClean="0"/>
              <a:t>Gremlin: </a:t>
            </a:r>
            <a:r>
              <a:rPr lang="hu-HU" smtClean="0">
                <a:hlinkClick r:id="rId5"/>
              </a:rPr>
              <a:t>https://github.com/tinkerpop/gremlin/wiki</a:t>
            </a:r>
            <a:r>
              <a:rPr lang="hu-HU" smtClean="0"/>
              <a:t> </a:t>
            </a:r>
          </a:p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8901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Cypher példa</a:t>
            </a:r>
            <a:endParaRPr lang="hu-HU"/>
          </a:p>
        </p:txBody>
      </p:sp>
      <p:pic>
        <p:nvPicPr>
          <p:cNvPr id="9220" name="Picture 4" descr="https://lh3.googleusercontent.com/4aVLK7WEJJXsmNrpSWcn2MQJTH_MoYmw1r9f3lEL2uFUpqrKSPSq1rvZOm7_C_cEjUJVxb6Hf9p_Im4h_o8cmigMNErYM_TyLZGUvzCE0HaCF9XBwM6OISyP5WDaps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4544934" cy="474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ttps://lh3.googleusercontent.com/6ZIIQqCrnZ9Pk44GzAmBUmf1oFjzu30KjhRCs9XCvKDpBbTFvrB6ir31AHR9Z3z888coRje8LiFptdOc0PvlFgGA2PfDO2t56BP63ZM908Kw_AuhKTGxnEUORqFn1j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293096"/>
            <a:ext cx="3109268" cy="2228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églalap 5"/>
          <p:cNvSpPr/>
          <p:nvPr/>
        </p:nvSpPr>
        <p:spPr>
          <a:xfrm>
            <a:off x="2915816" y="1591632"/>
            <a:ext cx="69847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joe=node:node_auto_index(name = "Joe")</a:t>
            </a:r>
            <a:endParaRPr lang="en-US" smtClean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joe-[:knows*2..2]-friend_of_friend</a:t>
            </a:r>
            <a:endParaRPr lang="en-US" smtClean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not(joe-[:knows]-friend_of_friend)</a:t>
            </a:r>
            <a:endParaRPr lang="en-US" smtClean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friend_of_friend.name, COUNT(*)</a:t>
            </a:r>
            <a:endParaRPr lang="en-US" smtClean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ORDER BY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COUNT(*)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DESC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, friend_of_friend.name</a:t>
            </a:r>
            <a:endParaRPr lang="hu-HU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297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Gremlin példa</a:t>
            </a:r>
            <a:endParaRPr lang="hu-HU"/>
          </a:p>
        </p:txBody>
      </p:sp>
      <p:pic>
        <p:nvPicPr>
          <p:cNvPr id="10242" name="Picture 2" descr="https://lh4.googleusercontent.com/_ayJxiKq2Ww9BwX8bb47-a6IptfdWXPzPH9oTvaRYGwt82-OXIdKwVN-aG5OwsFWky3JxGWQIPYq8qFoGnHvw215cOTSuEt2_rzv8dtDK7SeCBwFxSPZoPBp2acmo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3485306" cy="3951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églalap 4"/>
          <p:cNvSpPr/>
          <p:nvPr/>
        </p:nvSpPr>
        <p:spPr>
          <a:xfrm>
            <a:off x="4212290" y="1628800"/>
            <a:ext cx="482420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hu-HU">
                <a:latin typeface="Courier New" panose="02070309020205020404" pitchFamily="49" charset="0"/>
                <a:cs typeface="Courier New" panose="02070309020205020404" pitchFamily="49" charset="0"/>
              </a:rPr>
              <a:t>"script" : "t= new Table();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g.v(23).as('I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  <a:endParaRPr lang="hu-HU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out('know').as('friend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  <a:endParaRPr lang="hu-HU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out('like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  <a:r>
              <a:rPr lang="hu-HU" b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hu-HU" b="1">
                <a:latin typeface="Courier New" panose="02070309020205020404" pitchFamily="49" charset="0"/>
                <a:cs typeface="Courier New" panose="02070309020205020404" pitchFamily="49" charset="0"/>
              </a:rPr>
              <a:t>as('likes</a:t>
            </a:r>
            <a:r>
              <a:rPr lang="hu-HU" b="1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hu-HU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hu-HU">
                <a:latin typeface="Courier New" panose="02070309020205020404" pitchFamily="49" charset="0"/>
                <a:cs typeface="Courier New" panose="02070309020205020404" pitchFamily="49" charset="0"/>
              </a:rPr>
              <a:t>table(t,['friend','likes</a:t>
            </a:r>
            <a:r>
              <a:rPr lang="hu-HU" smtClean="0">
                <a:latin typeface="Courier New" panose="02070309020205020404" pitchFamily="49" charset="0"/>
                <a:cs typeface="Courier New" panose="02070309020205020404" pitchFamily="49" charset="0"/>
              </a:rPr>
              <a:t>'])</a:t>
            </a:r>
          </a:p>
          <a:p>
            <a:r>
              <a:rPr lang="hu-HU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hu-HU">
                <a:latin typeface="Courier New" panose="02070309020205020404" pitchFamily="49" charset="0"/>
                <a:cs typeface="Courier New" panose="02070309020205020404" pitchFamily="49" charset="0"/>
              </a:rPr>
              <a:t>it.name}{it.name</a:t>
            </a:r>
            <a:r>
              <a:rPr lang="hu-HU" smtClean="0">
                <a:latin typeface="Courier New" panose="02070309020205020404" pitchFamily="49" charset="0"/>
                <a:cs typeface="Courier New" panose="02070309020205020404" pitchFamily="49" charset="0"/>
              </a:rPr>
              <a:t>}.</a:t>
            </a:r>
            <a:r>
              <a:rPr lang="hu-HU">
                <a:latin typeface="Courier New" panose="02070309020205020404" pitchFamily="49" charset="0"/>
                <a:cs typeface="Courier New" panose="02070309020205020404" pitchFamily="49" charset="0"/>
              </a:rPr>
              <a:t>iterate</a:t>
            </a:r>
            <a:r>
              <a:rPr lang="hu-HU" smtClean="0">
                <a:latin typeface="Courier New" panose="02070309020205020404" pitchFamily="49" charset="0"/>
                <a:cs typeface="Courier New" panose="02070309020205020404" pitchFamily="49" charset="0"/>
              </a:rPr>
              <a:t>();t</a:t>
            </a:r>
            <a:r>
              <a:rPr lang="hu-HU">
                <a:latin typeface="Courier New" panose="02070309020205020404" pitchFamily="49" charset="0"/>
                <a:cs typeface="Courier New" panose="02070309020205020404" pitchFamily="49" charset="0"/>
              </a:rPr>
              <a:t>;",</a:t>
            </a:r>
          </a:p>
          <a:p>
            <a:r>
              <a:rPr lang="hu-HU">
                <a:latin typeface="Courier New" panose="02070309020205020404" pitchFamily="49" charset="0"/>
                <a:cs typeface="Courier New" panose="02070309020205020404" pitchFamily="49" charset="0"/>
              </a:rPr>
              <a:t>"params" : {}</a:t>
            </a:r>
          </a:p>
          <a:p>
            <a:r>
              <a:rPr lang="hu-HU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églalap 5"/>
          <p:cNvSpPr/>
          <p:nvPr/>
        </p:nvSpPr>
        <p:spPr>
          <a:xfrm>
            <a:off x="4180242" y="4941168"/>
            <a:ext cx="48562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hu-HU">
                <a:latin typeface="Courier New" panose="02070309020205020404" pitchFamily="49" charset="0"/>
                <a:cs typeface="Courier New" panose="02070309020205020404" pitchFamily="49" charset="0"/>
              </a:rPr>
              <a:t>"columns" : [ "friend", "likes" ],</a:t>
            </a:r>
          </a:p>
          <a:p>
            <a:pPr>
              <a:tabLst>
                <a:tab pos="1524000" algn="l"/>
              </a:tabLst>
            </a:pPr>
            <a:r>
              <a:rPr lang="pt-BR">
                <a:latin typeface="Courier New" panose="02070309020205020404" pitchFamily="49" charset="0"/>
                <a:cs typeface="Courier New" panose="02070309020205020404" pitchFamily="49" charset="0"/>
              </a:rPr>
              <a:t>"data" : [ [ "Joe", "cats" ], </a:t>
            </a:r>
            <a:r>
              <a:rPr lang="hu-HU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smtClean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pt-BR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>
                <a:latin typeface="Courier New" panose="02070309020205020404" pitchFamily="49" charset="0"/>
                <a:cs typeface="Courier New" panose="02070309020205020404" pitchFamily="49" charset="0"/>
              </a:rPr>
              <a:t>Joe", "dogs" ] ]</a:t>
            </a:r>
          </a:p>
          <a:p>
            <a:r>
              <a:rPr lang="hu-HU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360293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FBB8DDCC-360A-4831-854E-0ABCA73FCF71}" type="slidenum">
              <a:rPr lang="hu-HU"/>
              <a:pPr>
                <a:defRPr/>
              </a:pPr>
              <a:t>2</a:t>
            </a:fld>
            <a:endParaRPr lang="hu-H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err="1"/>
              <a:t>NoSQL</a:t>
            </a:r>
            <a:endParaRPr lang="hu-HU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536700"/>
            <a:ext cx="3657600" cy="45894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hu-HU" dirty="0" smtClean="0"/>
          </a:p>
          <a:p>
            <a:pPr fontAlgn="auto">
              <a:spcAft>
                <a:spcPts val="0"/>
              </a:spcAft>
              <a:defRPr/>
            </a:pPr>
            <a:r>
              <a:rPr lang="hu-HU" dirty="0" err="1" smtClean="0"/>
              <a:t>Key-value</a:t>
            </a:r>
            <a:endParaRPr lang="hu-HU" dirty="0" smtClean="0"/>
          </a:p>
          <a:p>
            <a:pPr fontAlgn="auto">
              <a:spcAft>
                <a:spcPts val="0"/>
              </a:spcAft>
              <a:defRPr/>
            </a:pPr>
            <a:endParaRPr lang="hu-HU" dirty="0"/>
          </a:p>
          <a:p>
            <a:pPr fontAlgn="auto">
              <a:spcAft>
                <a:spcPts val="0"/>
              </a:spcAft>
              <a:defRPr/>
            </a:pPr>
            <a:r>
              <a:rPr lang="hu-HU" dirty="0" err="1" smtClean="0"/>
              <a:t>Graph</a:t>
            </a:r>
            <a:r>
              <a:rPr lang="hu-HU" dirty="0" smtClean="0"/>
              <a:t> </a:t>
            </a:r>
            <a:r>
              <a:rPr lang="hu-HU" dirty="0" err="1" smtClean="0"/>
              <a:t>database</a:t>
            </a:r>
            <a:r>
              <a:rPr lang="hu-HU" dirty="0" smtClean="0"/>
              <a:t> </a:t>
            </a:r>
          </a:p>
          <a:p>
            <a:pPr fontAlgn="auto">
              <a:spcAft>
                <a:spcPts val="0"/>
              </a:spcAft>
              <a:defRPr/>
            </a:pPr>
            <a:endParaRPr lang="hu-HU" dirty="0" smtClean="0"/>
          </a:p>
          <a:p>
            <a:pPr fontAlgn="auto">
              <a:spcAft>
                <a:spcPts val="0"/>
              </a:spcAft>
              <a:defRPr/>
            </a:pPr>
            <a:r>
              <a:rPr lang="hu-HU" dirty="0" err="1" smtClean="0"/>
              <a:t>Document-oriented</a:t>
            </a:r>
            <a:r>
              <a:rPr lang="hu-HU" dirty="0" smtClean="0"/>
              <a:t> 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u-HU" dirty="0" smtClean="0"/>
          </a:p>
          <a:p>
            <a:pPr fontAlgn="auto">
              <a:spcAft>
                <a:spcPts val="0"/>
              </a:spcAft>
              <a:defRPr/>
            </a:pPr>
            <a:r>
              <a:rPr lang="hu-HU" dirty="0" err="1" smtClean="0"/>
              <a:t>Column</a:t>
            </a:r>
            <a:r>
              <a:rPr lang="hu-HU" dirty="0" smtClean="0"/>
              <a:t> </a:t>
            </a:r>
            <a:r>
              <a:rPr lang="hu-HU" dirty="0" err="1" smtClean="0"/>
              <a:t>family</a:t>
            </a:r>
            <a:endParaRPr lang="hu-HU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07100" y="1876425"/>
            <a:ext cx="1439863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919288"/>
            <a:ext cx="1512888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49588"/>
            <a:ext cx="15128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770188"/>
            <a:ext cx="9525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5" descr="MongoD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87863" y="4070350"/>
            <a:ext cx="1644650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070350"/>
            <a:ext cx="954088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73475" y="5292725"/>
            <a:ext cx="1081088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05463" y="5292725"/>
            <a:ext cx="1122362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2662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8" name="Picture 4" descr="http://2.bp.blogspot.com/-1uvOrmE66LY/Tvz_D6NeO-I/AAAAAAAADQ4/5oAqoCh7W4I/s1600/NoSQL_Datamode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9633"/>
            <a:ext cx="8560968" cy="5771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6793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Összehasonlítás</a:t>
            </a:r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mtClean="0"/>
              <a:t>http://www.neotechnology.com/how-much-faster-is-a-graph-database-really/</a:t>
            </a:r>
            <a:endParaRPr lang="hu-HU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Friends of …</a:t>
            </a:r>
          </a:p>
          <a:p>
            <a:r>
              <a:rPr lang="hu-HU" smtClean="0"/>
              <a:t>Execution time is in sec</a:t>
            </a:r>
            <a:endParaRPr lang="hu-HU"/>
          </a:p>
        </p:txBody>
      </p:sp>
      <p:graphicFrame>
        <p:nvGraphicFramePr>
          <p:cNvPr id="8" name="Tartalom hely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30742824"/>
              </p:ext>
            </p:extLst>
          </p:nvPr>
        </p:nvGraphicFramePr>
        <p:xfrm>
          <a:off x="1331640" y="2996952"/>
          <a:ext cx="6480720" cy="3316635"/>
        </p:xfrm>
        <a:graphic>
          <a:graphicData uri="http://schemas.openxmlformats.org/drawingml/2006/table">
            <a:tbl>
              <a:tblPr/>
              <a:tblGrid>
                <a:gridCol w="1560173"/>
                <a:gridCol w="2760307"/>
                <a:gridCol w="2160240"/>
              </a:tblGrid>
              <a:tr h="947610">
                <a:tc>
                  <a:txBody>
                    <a:bodyPr/>
                    <a:lstStyle/>
                    <a:p>
                      <a:r>
                        <a:rPr lang="hu-HU" sz="2400"/>
                        <a:t>Depth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/>
                        <a:t>Execution Time – MySQL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/>
                        <a:t>Execution Time –Neo4j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805">
                <a:tc>
                  <a:txBody>
                    <a:bodyPr/>
                    <a:lstStyle/>
                    <a:p>
                      <a:r>
                        <a:rPr lang="hu-HU" sz="2400"/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/>
                        <a:t>0.016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/>
                        <a:t>0.010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805">
                <a:tc>
                  <a:txBody>
                    <a:bodyPr/>
                    <a:lstStyle/>
                    <a:p>
                      <a:r>
                        <a:rPr lang="hu-HU" sz="2400"/>
                        <a:t>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/>
                        <a:t>30.267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/>
                        <a:t>0.168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805">
                <a:tc>
                  <a:txBody>
                    <a:bodyPr/>
                    <a:lstStyle/>
                    <a:p>
                      <a:r>
                        <a:rPr lang="hu-HU" sz="2400"/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/>
                        <a:t>1,543.505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/>
                        <a:t>1.359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7610">
                <a:tc>
                  <a:txBody>
                    <a:bodyPr/>
                    <a:lstStyle/>
                    <a:p>
                      <a:r>
                        <a:rPr lang="hu-HU" sz="2400"/>
                        <a:t>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Not Finished in 1 Hour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/>
                        <a:t>2.132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973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Gráfadatbázisok</a:t>
            </a:r>
            <a:endParaRPr lang="hu-HU"/>
          </a:p>
        </p:txBody>
      </p:sp>
      <p:pic>
        <p:nvPicPr>
          <p:cNvPr id="4098" name="Picture 2" descr="http://blog.altoros.com/wp-content/uploads/2013/06/Graph_DBs_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76872"/>
            <a:ext cx="8473974" cy="2712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8804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Gráf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r>
              <a:rPr lang="hu-HU" smtClean="0"/>
              <a:t>Objektumok halmaza, ahol az objektumokat élekkel köthetjük össze.</a:t>
            </a:r>
          </a:p>
          <a:p>
            <a:r>
              <a:rPr lang="hu-HU" smtClean="0"/>
              <a:t>Típusai:</a:t>
            </a:r>
          </a:p>
          <a:p>
            <a:pPr lvl="1"/>
            <a:r>
              <a:rPr lang="hu-HU" smtClean="0"/>
              <a:t>Irányítatlan / irányított</a:t>
            </a:r>
          </a:p>
          <a:p>
            <a:pPr lvl="1"/>
            <a:r>
              <a:rPr lang="hu-HU" smtClean="0"/>
              <a:t>Él és/vagy csúcs címkézett / címkézetlen</a:t>
            </a:r>
          </a:p>
          <a:p>
            <a:pPr lvl="1"/>
            <a:r>
              <a:rPr lang="hu-HU" smtClean="0"/>
              <a:t>Egyszerű / multi </a:t>
            </a:r>
            <a:endParaRPr lang="hu-HU"/>
          </a:p>
          <a:p>
            <a:pPr lvl="1"/>
            <a:r>
              <a:rPr lang="hu-HU" smtClean="0"/>
              <a:t>Körmentes / kört tartalmazó</a:t>
            </a:r>
          </a:p>
          <a:p>
            <a:pPr lvl="1"/>
            <a:r>
              <a:rPr lang="hu-HU" smtClean="0"/>
              <a:t>Hiperélek</a:t>
            </a:r>
          </a:p>
          <a:p>
            <a:pPr lvl="1"/>
            <a:r>
              <a:rPr lang="hu-HU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xmlns="" val="10432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Példa gráfokra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/>
          </a:p>
          <a:p>
            <a:r>
              <a:rPr lang="hu-HU" smtClean="0"/>
              <a:t>Közösségi hálók</a:t>
            </a:r>
          </a:p>
          <a:p>
            <a:r>
              <a:rPr lang="hu-HU" smtClean="0"/>
              <a:t>Közlekedési hálózatok</a:t>
            </a:r>
          </a:p>
          <a:p>
            <a:r>
              <a:rPr lang="hu-HU"/>
              <a:t>Biokémiai </a:t>
            </a:r>
            <a:r>
              <a:rPr lang="hu-HU" smtClean="0"/>
              <a:t>hálózatok</a:t>
            </a:r>
          </a:p>
          <a:p>
            <a:r>
              <a:rPr lang="hu-HU" smtClean="0"/>
              <a:t>RDF-gráfok</a:t>
            </a:r>
          </a:p>
          <a:p>
            <a:r>
              <a:rPr lang="hu-HU" smtClean="0"/>
              <a:t>…</a:t>
            </a:r>
          </a:p>
        </p:txBody>
      </p:sp>
      <p:pic>
        <p:nvPicPr>
          <p:cNvPr id="4" name="Picture 2" descr="http://www.mkbergman.com/wp-content/themes/ai3/images/2008Posts/080219_BigGraphSpr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484784"/>
            <a:ext cx="3960440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6936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Neo4j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Gráfadatbázis</a:t>
            </a:r>
          </a:p>
          <a:p>
            <a:pPr lvl="1"/>
            <a:r>
              <a:rPr lang="hu-HU" smtClean="0"/>
              <a:t>Sémafüggetlen</a:t>
            </a:r>
          </a:p>
          <a:p>
            <a:pPr lvl="1"/>
            <a:r>
              <a:rPr lang="hu-HU" smtClean="0"/>
              <a:t>ACID tranzakciós modell</a:t>
            </a:r>
          </a:p>
          <a:p>
            <a:pPr lvl="1"/>
            <a:r>
              <a:rPr lang="hu-HU"/>
              <a:t>S</a:t>
            </a:r>
            <a:r>
              <a:rPr lang="hu-HU" smtClean="0"/>
              <a:t>kálázható</a:t>
            </a:r>
          </a:p>
          <a:p>
            <a:pPr lvl="1"/>
            <a:r>
              <a:rPr lang="hu-HU" smtClean="0"/>
              <a:t>Java, beágyazható</a:t>
            </a:r>
          </a:p>
          <a:p>
            <a:pPr lvl="1"/>
            <a:r>
              <a:rPr lang="hu-HU" smtClean="0"/>
              <a:t>Magas rendelkezésre állás (commercial)</a:t>
            </a:r>
          </a:p>
          <a:p>
            <a:pPr lvl="1"/>
            <a:r>
              <a:rPr lang="hu-HU" smtClean="0"/>
              <a:t>Deklaratív lekérdezőnyelv</a:t>
            </a:r>
          </a:p>
          <a:p>
            <a:pPr lvl="1"/>
            <a:r>
              <a:rPr lang="hu-HU" smtClean="0"/>
              <a:t>REST API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8985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Alapok</a:t>
            </a:r>
            <a:endParaRPr lang="hu-HU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647403"/>
            <a:ext cx="2933700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96" y="1079748"/>
            <a:ext cx="351472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486" y="4077072"/>
            <a:ext cx="497205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8819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358</Words>
  <Application>Microsoft Office PowerPoint</Application>
  <PresentationFormat>Diavetítés a képernyőre (4:3 oldalarány)</PresentationFormat>
  <Paragraphs>113</Paragraphs>
  <Slides>13</Slides>
  <Notes>7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Office-téma</vt:lpstr>
      <vt:lpstr>Neo4j bevezető</vt:lpstr>
      <vt:lpstr>NoSQL</vt:lpstr>
      <vt:lpstr>3. dia</vt:lpstr>
      <vt:lpstr>Összehasonlítás</vt:lpstr>
      <vt:lpstr>Gráfadatbázisok</vt:lpstr>
      <vt:lpstr>Gráf</vt:lpstr>
      <vt:lpstr>Példa gráfokra</vt:lpstr>
      <vt:lpstr>Neo4j</vt:lpstr>
      <vt:lpstr>Alapok</vt:lpstr>
      <vt:lpstr>Alapok</vt:lpstr>
      <vt:lpstr>Lekérdezések</vt:lpstr>
      <vt:lpstr>Cypher példa</vt:lpstr>
      <vt:lpstr>Gremlin példa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Neo4j</dc:title>
  <dc:creator>rgabor</dc:creator>
  <cp:lastModifiedBy>Kiss Attila</cp:lastModifiedBy>
  <cp:revision>28</cp:revision>
  <dcterms:created xsi:type="dcterms:W3CDTF">2014-03-24T08:49:23Z</dcterms:created>
  <dcterms:modified xsi:type="dcterms:W3CDTF">2014-03-31T13:11:23Z</dcterms:modified>
</cp:coreProperties>
</file>