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60" r:id="rId5"/>
    <p:sldId id="261" r:id="rId6"/>
    <p:sldId id="263" r:id="rId7"/>
    <p:sldId id="270" r:id="rId8"/>
    <p:sldId id="262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58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22AC9-1EF0-4E6F-B6B2-11615CC412C5}" type="datetimeFigureOut">
              <a:rPr lang="hu-HU" smtClean="0"/>
              <a:t>2014.03.18.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9252B-2BDB-4174-BF09-E77657AEEF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01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807B-72D6-4B91-B0DD-477534072DA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519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807B-72D6-4B91-B0DD-477534072DA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485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807B-72D6-4B91-B0DD-477534072DA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64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807B-72D6-4B91-B0DD-477534072DA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087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queries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managed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Oracle </a:t>
            </a:r>
            <a:r>
              <a:rPr lang="hu-HU" baseline="0" dirty="0" err="1" smtClean="0"/>
              <a:t>built-in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job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manager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There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2 </a:t>
            </a:r>
            <a:r>
              <a:rPr lang="hu-HU" baseline="0" dirty="0" err="1" smtClean="0"/>
              <a:t>packages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available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database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DBMS_JOB and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DBMS_</a:t>
            </a:r>
            <a:r>
              <a:rPr lang="hu-HU" baseline="0" dirty="0" err="1" smtClean="0"/>
              <a:t>Scheduler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When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send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query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manager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run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background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It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useful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</a:t>
            </a:r>
            <a:r>
              <a:rPr lang="hu-HU" baseline="0" dirty="0" smtClean="0"/>
              <a:t> a web </a:t>
            </a:r>
            <a:r>
              <a:rPr lang="hu-HU" baseline="0" dirty="0" err="1" smtClean="0"/>
              <a:t>interface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because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doesn</a:t>
            </a:r>
            <a:r>
              <a:rPr lang="hu-HU" baseline="0" dirty="0" smtClean="0"/>
              <a:t>’t </a:t>
            </a:r>
            <a:r>
              <a:rPr lang="hu-HU" baseline="0" dirty="0" err="1" smtClean="0"/>
              <a:t>wait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result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It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neccessary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because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query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sometimes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needs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lot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time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have</a:t>
            </a:r>
            <a:r>
              <a:rPr lang="hu-HU" baseline="0" dirty="0" smtClean="0"/>
              <a:t> 2 </a:t>
            </a:r>
            <a:r>
              <a:rPr lang="hu-HU" baseline="0" dirty="0" err="1" smtClean="0"/>
              <a:t>queues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reason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If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query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does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need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lot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time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send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fast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queue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but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query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running</a:t>
            </a:r>
            <a:r>
              <a:rPr lang="hu-HU" baseline="0" dirty="0" smtClean="0"/>
              <a:t> more </a:t>
            </a:r>
            <a:r>
              <a:rPr lang="hu-HU" baseline="0" dirty="0" err="1" smtClean="0"/>
              <a:t>than</a:t>
            </a:r>
            <a:r>
              <a:rPr lang="hu-HU" baseline="0" dirty="0" smtClean="0"/>
              <a:t> 1 minute,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system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kills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them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situation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send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query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slow</a:t>
            </a:r>
            <a:r>
              <a:rPr lang="hu-HU" baseline="0" dirty="0" smtClean="0"/>
              <a:t> </a:t>
            </a:r>
            <a:r>
              <a:rPr lang="hu-HU" baseline="0" dirty="0" err="1" smtClean="0"/>
              <a:t>queue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any</a:t>
            </a:r>
            <a:r>
              <a:rPr lang="hu-HU" baseline="0" dirty="0" smtClean="0"/>
              <a:t> limit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running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time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If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result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done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see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It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possible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query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run</a:t>
            </a:r>
            <a:r>
              <a:rPr lang="hu-HU" baseline="0" dirty="0" smtClean="0"/>
              <a:t> more </a:t>
            </a:r>
            <a:r>
              <a:rPr lang="hu-HU" baseline="0" dirty="0" err="1" smtClean="0"/>
              <a:t>than</a:t>
            </a:r>
            <a:r>
              <a:rPr lang="hu-HU" baseline="0" dirty="0" smtClean="0"/>
              <a:t> 1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2 </a:t>
            </a:r>
            <a:r>
              <a:rPr lang="hu-HU" baseline="0" dirty="0" err="1" smtClean="0"/>
              <a:t>days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So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it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necessary</a:t>
            </a:r>
            <a:r>
              <a:rPr lang="hu-HU" baseline="0" dirty="0" smtClean="0"/>
              <a:t>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lekérdezések az Oracle beépített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job</a:t>
            </a:r>
            <a:r>
              <a:rPr lang="hu-HU" baseline="0" dirty="0" smtClean="0"/>
              <a:t> kezelőjével történik. Erre két csomag áll rendelkezésre a DBMS_JOB és a DBMS_SCHEDULER. Egy lekérdezést a rendszer háttérben futtat. Ezzel nem akasztjuk meg a felületet, valamint a terhelést is el tudjuk osztani. A lekérdezéseknek 2 </a:t>
            </a:r>
            <a:r>
              <a:rPr lang="hu-HU" baseline="0" dirty="0" err="1" smtClean="0"/>
              <a:t>queuet</a:t>
            </a:r>
            <a:r>
              <a:rPr lang="hu-HU" baseline="0" dirty="0" smtClean="0"/>
              <a:t> hoztunk létre. Az egyik a gyors </a:t>
            </a:r>
            <a:r>
              <a:rPr lang="hu-HU" baseline="0" dirty="0" err="1" smtClean="0"/>
              <a:t>lekérdezéseknk</a:t>
            </a:r>
            <a:r>
              <a:rPr lang="hu-HU" baseline="0" dirty="0" smtClean="0"/>
              <a:t>, amelyek </a:t>
            </a:r>
            <a:r>
              <a:rPr lang="hu-HU" baseline="0" dirty="0" err="1" smtClean="0"/>
              <a:t>valószínüleg</a:t>
            </a:r>
            <a:r>
              <a:rPr lang="hu-HU" baseline="0" dirty="0" smtClean="0"/>
              <a:t> gyorsan tudnak válaszolni, ez </a:t>
            </a:r>
            <a:r>
              <a:rPr lang="hu-HU" baseline="0" dirty="0" err="1" smtClean="0"/>
              <a:t>kb</a:t>
            </a:r>
            <a:r>
              <a:rPr lang="hu-HU" baseline="0" dirty="0" smtClean="0"/>
              <a:t> 1 perc. Ha ennél hosszabb a futás, akkor kilőjük ezt a lekérdezést. A másik pedig a lassú lekérdezéseknek, amelyek akár több napig is futhatnak. Az eredményt később is meg tudjuk nézni.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807B-72D6-4B91-B0DD-477534072DA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41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3E7-5D6B-4054-8960-D2C4EB49B97A}" type="datetimeFigureOut">
              <a:rPr lang="hu-HU" smtClean="0"/>
              <a:t>2014.03.18.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654-DE28-4D1B-8AEA-148A939429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839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3E7-5D6B-4054-8960-D2C4EB49B97A}" type="datetimeFigureOut">
              <a:rPr lang="hu-HU" smtClean="0"/>
              <a:t>2014.03.18.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654-DE28-4D1B-8AEA-148A939429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38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3E7-5D6B-4054-8960-D2C4EB49B97A}" type="datetimeFigureOut">
              <a:rPr lang="hu-HU" smtClean="0"/>
              <a:t>2014.03.18.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654-DE28-4D1B-8AEA-148A939429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568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3E7-5D6B-4054-8960-D2C4EB49B97A}" type="datetimeFigureOut">
              <a:rPr lang="hu-HU" smtClean="0"/>
              <a:t>2014.03.18.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654-DE28-4D1B-8AEA-148A939429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6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3E7-5D6B-4054-8960-D2C4EB49B97A}" type="datetimeFigureOut">
              <a:rPr lang="hu-HU" smtClean="0"/>
              <a:t>2014.03.18.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654-DE28-4D1B-8AEA-148A939429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31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3E7-5D6B-4054-8960-D2C4EB49B97A}" type="datetimeFigureOut">
              <a:rPr lang="hu-HU" smtClean="0"/>
              <a:t>2014.03.18.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654-DE28-4D1B-8AEA-148A939429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310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3E7-5D6B-4054-8960-D2C4EB49B97A}" type="datetimeFigureOut">
              <a:rPr lang="hu-HU" smtClean="0"/>
              <a:t>2014.03.18.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654-DE28-4D1B-8AEA-148A939429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52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3E7-5D6B-4054-8960-D2C4EB49B97A}" type="datetimeFigureOut">
              <a:rPr lang="hu-HU" smtClean="0"/>
              <a:t>2014.03.18.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654-DE28-4D1B-8AEA-148A939429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752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3E7-5D6B-4054-8960-D2C4EB49B97A}" type="datetimeFigureOut">
              <a:rPr lang="hu-HU" smtClean="0"/>
              <a:t>2014.03.18.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654-DE28-4D1B-8AEA-148A939429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37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3E7-5D6B-4054-8960-D2C4EB49B97A}" type="datetimeFigureOut">
              <a:rPr lang="hu-HU" smtClean="0"/>
              <a:t>2014.03.18.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654-DE28-4D1B-8AEA-148A939429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386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3E7-5D6B-4054-8960-D2C4EB49B97A}" type="datetimeFigureOut">
              <a:rPr lang="hu-HU" smtClean="0"/>
              <a:t>2014.03.18.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654-DE28-4D1B-8AEA-148A939429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395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833E7-5D6B-4054-8960-D2C4EB49B97A}" type="datetimeFigureOut">
              <a:rPr lang="hu-HU" smtClean="0"/>
              <a:t>2014.03.18.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B654-DE28-4D1B-8AEA-148A939429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51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m.vo.elte.hu/casjobs/casjobs.aspx" TargetMode="External"/><Relationship Id="rId2" Type="http://schemas.openxmlformats.org/officeDocument/2006/relationships/hyperlink" Target="http://skyserver.sds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zakigrid107.inf.elte.hu:7001/CasjobsBacken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Virtuális Obszervatórium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Korszerű adatbázisok</a:t>
            </a:r>
          </a:p>
          <a:p>
            <a:r>
              <a:rPr lang="hu-HU" dirty="0" smtClean="0"/>
              <a:t>2014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4906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Collector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API</a:t>
            </a:r>
          </a:p>
          <a:p>
            <a:r>
              <a:rPr lang="hu-HU" dirty="0" smtClean="0"/>
              <a:t>Napi</a:t>
            </a:r>
            <a:r>
              <a:rPr lang="en-US" dirty="0" smtClean="0"/>
              <a:t> </a:t>
            </a:r>
            <a:r>
              <a:rPr lang="en-US" dirty="0" smtClean="0"/>
              <a:t>~</a:t>
            </a:r>
            <a:r>
              <a:rPr lang="hu-HU" dirty="0" smtClean="0"/>
              <a:t>12</a:t>
            </a:r>
            <a:r>
              <a:rPr lang="en-US" dirty="0" smtClean="0"/>
              <a:t>GB JSON </a:t>
            </a:r>
            <a:r>
              <a:rPr lang="hu-HU" dirty="0" smtClean="0"/>
              <a:t>adat</a:t>
            </a:r>
            <a:endParaRPr lang="en-US" dirty="0" smtClean="0"/>
          </a:p>
          <a:p>
            <a:r>
              <a:rPr lang="en-US" dirty="0" smtClean="0"/>
              <a:t>Backup </a:t>
            </a:r>
            <a:r>
              <a:rPr lang="hu-HU" dirty="0" smtClean="0"/>
              <a:t>gyűjtő</a:t>
            </a:r>
            <a:r>
              <a:rPr lang="en-US" dirty="0" smtClean="0"/>
              <a:t> (</a:t>
            </a:r>
            <a:r>
              <a:rPr lang="hu-HU" dirty="0" smtClean="0"/>
              <a:t>ciklikus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hu-HU" dirty="0" smtClean="0"/>
              <a:t>Éles gyűjtő</a:t>
            </a:r>
            <a:endParaRPr lang="en-US" dirty="0" smtClean="0"/>
          </a:p>
          <a:p>
            <a:r>
              <a:rPr lang="hu-HU" dirty="0" smtClean="0"/>
              <a:t>Közös, gyors elérés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Gombos Gergő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Observatory for twitter messages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7BDA-368A-4648-8D97-13D9921F9618}" type="slidenum">
              <a:rPr lang="hu-HU" smtClean="0"/>
              <a:t>10</a:t>
            </a:fld>
            <a:endParaRPr lang="hu-HU"/>
          </a:p>
        </p:txBody>
      </p:sp>
      <p:pic>
        <p:nvPicPr>
          <p:cNvPr id="2050" name="Picture 2" descr="http://occupations.phillipmartin.info/occupations_stamp_collect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729206" cy="32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2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Storage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Táblák</a:t>
            </a:r>
            <a:endParaRPr lang="hu-HU" dirty="0" smtClean="0"/>
          </a:p>
          <a:p>
            <a:pPr lvl="1"/>
            <a:r>
              <a:rPr lang="hu-HU" dirty="0" err="1" smtClean="0"/>
              <a:t>Tweet</a:t>
            </a:r>
            <a:endParaRPr lang="hu-HU" dirty="0" smtClean="0"/>
          </a:p>
          <a:p>
            <a:pPr lvl="1"/>
            <a:r>
              <a:rPr lang="hu-HU" dirty="0" err="1" smtClean="0"/>
              <a:t>User</a:t>
            </a:r>
            <a:endParaRPr lang="hu-HU" dirty="0" smtClean="0"/>
          </a:p>
          <a:p>
            <a:pPr lvl="1"/>
            <a:r>
              <a:rPr lang="hu-HU" dirty="0" err="1" smtClean="0"/>
              <a:t>Hashtag</a:t>
            </a:r>
            <a:endParaRPr lang="hu-HU" dirty="0" smtClean="0"/>
          </a:p>
          <a:p>
            <a:pPr lvl="1"/>
            <a:r>
              <a:rPr lang="hu-HU" dirty="0" err="1" smtClean="0"/>
              <a:t>User</a:t>
            </a:r>
            <a:r>
              <a:rPr lang="hu-HU" dirty="0" smtClean="0"/>
              <a:t> Mention</a:t>
            </a:r>
          </a:p>
          <a:p>
            <a:pPr lvl="1"/>
            <a:r>
              <a:rPr lang="hu-HU" dirty="0" smtClean="0"/>
              <a:t>Media</a:t>
            </a:r>
          </a:p>
          <a:p>
            <a:pPr lvl="1"/>
            <a:r>
              <a:rPr lang="hu-HU" dirty="0" smtClean="0"/>
              <a:t>URL</a:t>
            </a:r>
          </a:p>
          <a:p>
            <a:pPr lvl="1"/>
            <a:r>
              <a:rPr lang="hu-HU" dirty="0" smtClean="0"/>
              <a:t>Retweet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Gombos Gergő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Observatory for twitter messages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7BDA-368A-4648-8D97-13D9921F9618}" type="slidenum">
              <a:rPr lang="hu-HU" smtClean="0"/>
              <a:t>11</a:t>
            </a:fld>
            <a:endParaRPr lang="hu-HU"/>
          </a:p>
        </p:txBody>
      </p:sp>
      <p:pic>
        <p:nvPicPr>
          <p:cNvPr id="3074" name="Picture 2" descr="http://www.sirspotswood.com/self-storage-clo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838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Loader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Problémák:</a:t>
            </a:r>
            <a:endParaRPr lang="hu-HU" dirty="0" smtClean="0"/>
          </a:p>
          <a:p>
            <a:pPr lvl="1"/>
            <a:r>
              <a:rPr lang="hu-HU" dirty="0" smtClean="0"/>
              <a:t>Hálózat, </a:t>
            </a:r>
            <a:r>
              <a:rPr lang="hu-HU" dirty="0" smtClean="0"/>
              <a:t>I/O</a:t>
            </a:r>
          </a:p>
          <a:p>
            <a:r>
              <a:rPr lang="hu-HU" dirty="0" smtClean="0"/>
              <a:t>Speciális karakterek:</a:t>
            </a:r>
            <a:endParaRPr lang="hu-HU" dirty="0" smtClean="0"/>
          </a:p>
          <a:p>
            <a:pPr lvl="1"/>
            <a:r>
              <a:rPr lang="hu-HU" dirty="0" smtClean="0"/>
              <a:t>€©</a:t>
            </a:r>
            <a:r>
              <a:rPr lang="az-Cyrl-AZ" dirty="0" smtClean="0"/>
              <a:t>Д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r>
              <a:rPr lang="ja-JP" altLang="en-US" dirty="0">
                <a:sym typeface="Wingdings" panose="05000000000000000000" pitchFamily="2" charset="2"/>
              </a:rPr>
              <a:t>你好こんにち</a:t>
            </a:r>
            <a:r>
              <a:rPr lang="ja-JP" altLang="en-US" dirty="0" smtClean="0">
                <a:sym typeface="Wingdings" panose="05000000000000000000" pitchFamily="2" charset="2"/>
              </a:rPr>
              <a:t>は</a:t>
            </a:r>
            <a:r>
              <a:rPr lang="ar-AE" altLang="ja-JP" dirty="0">
                <a:sym typeface="Wingdings" panose="05000000000000000000" pitchFamily="2" charset="2"/>
              </a:rPr>
              <a:t>مرحبا</a:t>
            </a:r>
            <a:endParaRPr lang="hu-HU" dirty="0" smtClean="0"/>
          </a:p>
          <a:p>
            <a:r>
              <a:rPr lang="hu-HU" dirty="0" smtClean="0"/>
              <a:t>Betöltés </a:t>
            </a:r>
            <a:r>
              <a:rPr lang="hu-HU" dirty="0" smtClean="0"/>
              <a:t>1 </a:t>
            </a:r>
            <a:r>
              <a:rPr lang="hu-HU" dirty="0" smtClean="0"/>
              <a:t>nap</a:t>
            </a:r>
            <a:r>
              <a:rPr lang="hu-HU" dirty="0" smtClean="0"/>
              <a:t> </a:t>
            </a:r>
            <a:r>
              <a:rPr lang="hu-HU" dirty="0" smtClean="0"/>
              <a:t>(~12GB)</a:t>
            </a:r>
            <a:br>
              <a:rPr lang="hu-HU" dirty="0" smtClean="0"/>
            </a:br>
            <a:r>
              <a:rPr lang="hu-HU" dirty="0" smtClean="0"/>
              <a:t> ~6 </a:t>
            </a:r>
            <a:r>
              <a:rPr lang="hu-HU" dirty="0" smtClean="0"/>
              <a:t>óra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Gombos Gergő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Observatory for twitter messages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7BDA-368A-4648-8D97-13D9921F9618}" type="slidenum">
              <a:rPr lang="hu-HU" smtClean="0"/>
              <a:t>12</a:t>
            </a:fld>
            <a:endParaRPr lang="hu-HU"/>
          </a:p>
        </p:txBody>
      </p:sp>
      <p:pic>
        <p:nvPicPr>
          <p:cNvPr id="4098" name="Picture 2" descr="http://www.severalnines.com/sites/default/files/cl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85" y="1916832"/>
            <a:ext cx="28003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Merge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Retweet-ben</a:t>
            </a:r>
            <a:r>
              <a:rPr lang="hu-HU" dirty="0" smtClean="0"/>
              <a:t> megtalálható az eredeti </a:t>
            </a:r>
            <a:r>
              <a:rPr lang="hu-HU" dirty="0" err="1" smtClean="0"/>
              <a:t>tweet</a:t>
            </a:r>
            <a:r>
              <a:rPr lang="hu-HU" dirty="0" smtClean="0"/>
              <a:t> is</a:t>
            </a:r>
          </a:p>
          <a:p>
            <a:r>
              <a:rPr lang="hu-HU" dirty="0" smtClean="0"/>
              <a:t>Nem lánc lesz a </a:t>
            </a:r>
            <a:r>
              <a:rPr lang="hu-HU" dirty="0" err="1" smtClean="0"/>
              <a:t>retweetekből</a:t>
            </a:r>
            <a:r>
              <a:rPr lang="hu-HU" dirty="0" smtClean="0"/>
              <a:t>, hanem az „ős” </a:t>
            </a:r>
            <a:r>
              <a:rPr lang="hu-HU" dirty="0" err="1" smtClean="0"/>
              <a:t>tweet</a:t>
            </a:r>
            <a:endParaRPr lang="hu-HU" dirty="0" smtClean="0"/>
          </a:p>
          <a:p>
            <a:r>
              <a:rPr lang="hu-HU" dirty="0" smtClean="0"/>
              <a:t>Szükséges a </a:t>
            </a:r>
            <a:r>
              <a:rPr lang="hu-HU" dirty="0" err="1" smtClean="0"/>
              <a:t>merge</a:t>
            </a:r>
            <a:r>
              <a:rPr lang="hu-HU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err="1" smtClean="0"/>
              <a:t>Diff</a:t>
            </a:r>
            <a:r>
              <a:rPr lang="hu-HU" dirty="0" smtClean="0"/>
              <a:t> táblába töltünk, és az inaktív táblába </a:t>
            </a:r>
            <a:r>
              <a:rPr lang="hu-HU" dirty="0" err="1" smtClean="0"/>
              <a:t>merge-lünk</a:t>
            </a:r>
            <a:endParaRPr lang="hu-HU" dirty="0" smtClean="0"/>
          </a:p>
          <a:p>
            <a:pPr marL="971550" lvl="1" indent="-514350">
              <a:buFont typeface="+mj-lt"/>
              <a:buAutoNum type="arabicPeriod"/>
            </a:pPr>
            <a:r>
              <a:rPr lang="hu-HU" dirty="0" err="1" smtClean="0"/>
              <a:t>Merge</a:t>
            </a:r>
            <a:r>
              <a:rPr lang="hu-HU" dirty="0" smtClean="0"/>
              <a:t> segítő indexek szükségesek.</a:t>
            </a:r>
          </a:p>
        </p:txBody>
      </p:sp>
    </p:spTree>
    <p:extLst>
      <p:ext uri="{BB962C8B-B14F-4D97-AF65-F5344CB8AC3E}">
        <p14:creationId xmlns:p14="http://schemas.microsoft.com/office/powerpoint/2010/main" val="125976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 smtClean="0"/>
              <a:t>t</a:t>
            </a:r>
            <a:r>
              <a:rPr lang="hu-HU" dirty="0" err="1" smtClean="0"/>
              <a:t>áblák</a:t>
            </a:r>
            <a:endParaRPr lang="hu-HU" dirty="0"/>
          </a:p>
          <a:p>
            <a:pPr lvl="1"/>
            <a:r>
              <a:rPr lang="hu-HU" dirty="0" smtClean="0"/>
              <a:t>Elérhető Weben</a:t>
            </a:r>
          </a:p>
          <a:p>
            <a:pPr lvl="1"/>
            <a:r>
              <a:rPr lang="hu-HU" dirty="0" smtClean="0"/>
              <a:t>Váltás előtt </a:t>
            </a:r>
            <a:r>
              <a:rPr lang="hu-HU" dirty="0" err="1" smtClean="0"/>
              <a:t>query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indexek eldobása</a:t>
            </a:r>
            <a:endParaRPr lang="en-US" dirty="0" smtClean="0"/>
          </a:p>
          <a:p>
            <a:r>
              <a:rPr lang="en-US" dirty="0" smtClean="0"/>
              <a:t>„Cold” </a:t>
            </a:r>
            <a:r>
              <a:rPr lang="en-US" dirty="0" smtClean="0"/>
              <a:t>t</a:t>
            </a:r>
            <a:r>
              <a:rPr lang="hu-HU" dirty="0" err="1" smtClean="0"/>
              <a:t>áblák</a:t>
            </a:r>
            <a:endParaRPr lang="hu-HU" dirty="0" smtClean="0"/>
          </a:p>
          <a:p>
            <a:pPr lvl="1"/>
            <a:r>
              <a:rPr lang="hu-HU" dirty="0" err="1" smtClean="0"/>
              <a:t>Merge-lt</a:t>
            </a:r>
            <a:r>
              <a:rPr lang="hu-HU" dirty="0" smtClean="0"/>
              <a:t> tábla</a:t>
            </a:r>
          </a:p>
          <a:p>
            <a:pPr lvl="1"/>
            <a:r>
              <a:rPr lang="hu-HU" dirty="0" smtClean="0"/>
              <a:t>Váltás előtt </a:t>
            </a:r>
            <a:r>
              <a:rPr lang="hu-HU" dirty="0" err="1" smtClean="0"/>
              <a:t>query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index</a:t>
            </a:r>
            <a:r>
              <a:rPr lang="hu-HU" dirty="0"/>
              <a:t> </a:t>
            </a:r>
            <a:r>
              <a:rPr lang="hu-HU" dirty="0" smtClean="0"/>
              <a:t>építés</a:t>
            </a:r>
            <a:endParaRPr lang="en-US" dirty="0" smtClean="0"/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09720"/>
            <a:ext cx="4517136" cy="3779520"/>
          </a:xfrm>
          <a:prstGeom prst="rect">
            <a:avLst/>
          </a:prstGeo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Gombos Gergő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Observatory for twitter messages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7BDA-368A-4648-8D97-13D9921F961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9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kinja-img.com/gawker-media/image/upload/t_original/18ixbg5khf8yl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99" y="2204864"/>
            <a:ext cx="5199901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Job Manager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Ütemező csomagok</a:t>
            </a:r>
            <a:endParaRPr lang="hu-HU" dirty="0" smtClean="0"/>
          </a:p>
          <a:p>
            <a:pPr lvl="1"/>
            <a:r>
              <a:rPr lang="hu-HU" dirty="0" smtClean="0"/>
              <a:t>DBMS_JOB</a:t>
            </a:r>
            <a:endParaRPr lang="hu-HU" dirty="0"/>
          </a:p>
          <a:p>
            <a:pPr lvl="1"/>
            <a:r>
              <a:rPr lang="hu-HU" dirty="0" smtClean="0"/>
              <a:t>DBMS_SCHEDULER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Gombos Gergő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Observatory for twitter messages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7BDA-368A-4648-8D97-13D9921F961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42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Hány </a:t>
            </a:r>
            <a:r>
              <a:rPr lang="hu-HU" dirty="0" err="1" smtClean="0"/>
              <a:t>tweet</a:t>
            </a:r>
            <a:r>
              <a:rPr lang="hu-HU" dirty="0" smtClean="0"/>
              <a:t> volt 2014-03-01 napon? (</a:t>
            </a:r>
            <a:r>
              <a:rPr lang="hu-HU" dirty="0" err="1" smtClean="0"/>
              <a:t>count</a:t>
            </a:r>
            <a:r>
              <a:rPr lang="hu-H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Melyik a legrégebbi </a:t>
            </a:r>
            <a:r>
              <a:rPr lang="hu-HU" dirty="0" err="1" smtClean="0"/>
              <a:t>tweet</a:t>
            </a:r>
            <a:r>
              <a:rPr lang="hu-HU" dirty="0" smtClean="0"/>
              <a:t>? (min)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Irassuk</a:t>
            </a:r>
            <a:r>
              <a:rPr lang="hu-HU" dirty="0" smtClean="0"/>
              <a:t> ki a legkorábbi </a:t>
            </a:r>
            <a:r>
              <a:rPr lang="hu-HU" dirty="0" err="1" smtClean="0"/>
              <a:t>tweetet</a:t>
            </a:r>
            <a:r>
              <a:rPr lang="hu-HU" dirty="0" smtClean="0"/>
              <a:t> (</a:t>
            </a:r>
            <a:r>
              <a:rPr lang="hu-HU" dirty="0" err="1" smtClean="0"/>
              <a:t>order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, </a:t>
            </a:r>
            <a:r>
              <a:rPr lang="hu-HU" dirty="0" err="1" smtClean="0"/>
              <a:t>rownum</a:t>
            </a:r>
            <a:r>
              <a:rPr lang="hu-H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Legtöbbet </a:t>
            </a:r>
            <a:r>
              <a:rPr lang="hu-HU" dirty="0" err="1" smtClean="0"/>
              <a:t>retweetelt</a:t>
            </a:r>
            <a:r>
              <a:rPr lang="hu-HU" dirty="0" smtClean="0"/>
              <a:t> </a:t>
            </a:r>
            <a:r>
              <a:rPr lang="hu-HU" dirty="0" err="1" smtClean="0"/>
              <a:t>tweet</a:t>
            </a:r>
            <a:r>
              <a:rPr lang="hu-HU" dirty="0" smtClean="0"/>
              <a:t> </a:t>
            </a:r>
            <a:r>
              <a:rPr lang="hu-HU" dirty="0" err="1" smtClean="0"/>
              <a:t>kiiratása</a:t>
            </a:r>
            <a:r>
              <a:rPr lang="hu-HU" dirty="0" smtClean="0"/>
              <a:t> (</a:t>
            </a:r>
            <a:r>
              <a:rPr lang="hu-HU" dirty="0" err="1" smtClean="0"/>
              <a:t>max</a:t>
            </a:r>
            <a:r>
              <a:rPr lang="hu-H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Nyelvenként hány </a:t>
            </a:r>
            <a:r>
              <a:rPr lang="hu-HU" dirty="0" err="1" smtClean="0"/>
              <a:t>tweet</a:t>
            </a:r>
            <a:r>
              <a:rPr lang="hu-HU" dirty="0" smtClean="0"/>
              <a:t> van? (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5468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hu-HU" dirty="0" smtClean="0"/>
              <a:t>Legtöbbet </a:t>
            </a:r>
            <a:r>
              <a:rPr lang="hu-HU" dirty="0" err="1" smtClean="0"/>
              <a:t>retweetelt</a:t>
            </a:r>
            <a:r>
              <a:rPr lang="hu-HU" dirty="0" smtClean="0"/>
              <a:t> </a:t>
            </a:r>
            <a:r>
              <a:rPr lang="hu-HU" dirty="0" err="1" smtClean="0"/>
              <a:t>tweet</a:t>
            </a:r>
            <a:r>
              <a:rPr lang="hu-HU" dirty="0" smtClean="0"/>
              <a:t> </a:t>
            </a:r>
            <a:r>
              <a:rPr lang="hu-HU" dirty="0" err="1" smtClean="0"/>
              <a:t>kiiratása</a:t>
            </a:r>
            <a:r>
              <a:rPr lang="hu-HU" dirty="0" smtClean="0"/>
              <a:t> (</a:t>
            </a:r>
            <a:r>
              <a:rPr lang="hu-HU" dirty="0" err="1" smtClean="0"/>
              <a:t>max</a:t>
            </a:r>
            <a:r>
              <a:rPr lang="hu-HU" dirty="0" smtClean="0"/>
              <a:t>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hu-HU" dirty="0" smtClean="0"/>
              <a:t>Nyelvenként hány </a:t>
            </a:r>
            <a:r>
              <a:rPr lang="hu-HU" dirty="0" err="1" smtClean="0"/>
              <a:t>tweet</a:t>
            </a:r>
            <a:r>
              <a:rPr lang="hu-HU" dirty="0" smtClean="0"/>
              <a:t> van? (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hu-HU" dirty="0" smtClean="0"/>
              <a:t>Hány magyar </a:t>
            </a:r>
            <a:r>
              <a:rPr lang="hu-HU" dirty="0" err="1" smtClean="0"/>
              <a:t>tweet</a:t>
            </a:r>
            <a:r>
              <a:rPr lang="hu-HU" dirty="0" smtClean="0"/>
              <a:t> volt? (</a:t>
            </a:r>
            <a:r>
              <a:rPr lang="hu-HU" dirty="0" err="1" smtClean="0"/>
              <a:t>where</a:t>
            </a:r>
            <a:r>
              <a:rPr lang="hu-HU" dirty="0" smtClean="0"/>
              <a:t>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hu-HU" dirty="0" smtClean="0"/>
              <a:t>Hány </a:t>
            </a:r>
            <a:r>
              <a:rPr lang="hu-HU" dirty="0" err="1" smtClean="0"/>
              <a:t>tweetben</a:t>
            </a:r>
            <a:r>
              <a:rPr lang="hu-HU" dirty="0" smtClean="0"/>
              <a:t> szerepelt „</a:t>
            </a:r>
            <a:r>
              <a:rPr lang="hu-HU" dirty="0" err="1" smtClean="0"/>
              <a:t>Obama</a:t>
            </a:r>
            <a:r>
              <a:rPr lang="hu-HU" dirty="0" smtClean="0"/>
              <a:t>” március első 2 napján.  (</a:t>
            </a:r>
            <a:r>
              <a:rPr lang="hu-HU" dirty="0" err="1" smtClean="0"/>
              <a:t>like</a:t>
            </a:r>
            <a:r>
              <a:rPr lang="hu-HU" dirty="0" smtClean="0"/>
              <a:t>)</a:t>
            </a:r>
            <a:endParaRPr lang="hu-HU" dirty="0"/>
          </a:p>
          <a:p>
            <a:pPr marL="514350" indent="-514350">
              <a:buFont typeface="+mj-lt"/>
              <a:buAutoNum type="arabicPeriod" startAt="4"/>
            </a:pPr>
            <a:r>
              <a:rPr lang="hu-HU" dirty="0" smtClean="0"/>
              <a:t>Írjuk ki a</a:t>
            </a:r>
            <a:r>
              <a:rPr lang="hu-HU" dirty="0" smtClean="0"/>
              <a:t> 733293-as </a:t>
            </a:r>
            <a:r>
              <a:rPr lang="hu-HU" dirty="0" err="1" smtClean="0"/>
              <a:t>user</a:t>
            </a:r>
            <a:r>
              <a:rPr lang="hu-HU" dirty="0" smtClean="0"/>
              <a:t> követői, milyen nyelven </a:t>
            </a:r>
            <a:r>
              <a:rPr lang="hu-HU" dirty="0" err="1" smtClean="0"/>
              <a:t>tweetelnek</a:t>
            </a:r>
            <a:r>
              <a:rPr lang="hu-HU" dirty="0" smtClean="0"/>
              <a:t>. (</a:t>
            </a:r>
            <a:r>
              <a:rPr lang="hu-HU" dirty="0" err="1" smtClean="0"/>
              <a:t>join</a:t>
            </a:r>
            <a:r>
              <a:rPr lang="hu-HU" dirty="0" smtClean="0"/>
              <a:t>, </a:t>
            </a:r>
            <a:r>
              <a:rPr lang="hu-HU" dirty="0" err="1" smtClean="0"/>
              <a:t>distinct</a:t>
            </a:r>
            <a:r>
              <a:rPr lang="hu-HU" dirty="0" smtClean="0"/>
              <a:t>)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5347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VO?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Olyan rendszer, ahol a digitális gyűjtött mérési adatokat tároljuk, elemezzük.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859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VO célok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Nagy adattömegek kezelése</a:t>
            </a:r>
          </a:p>
          <a:p>
            <a:r>
              <a:rPr lang="hu-HU" dirty="0" smtClean="0"/>
              <a:t>Nagy számításigény kielégítése</a:t>
            </a:r>
          </a:p>
          <a:p>
            <a:r>
              <a:rPr lang="hu-HU" dirty="0" smtClean="0"/>
              <a:t>Hatékony keresés, elemzés</a:t>
            </a:r>
          </a:p>
          <a:p>
            <a:r>
              <a:rPr lang="hu-HU" dirty="0" smtClean="0"/>
              <a:t>Kollaboráció kutatókkal</a:t>
            </a:r>
          </a:p>
          <a:p>
            <a:r>
              <a:rPr lang="hu-HU" dirty="0" smtClean="0"/>
              <a:t>Eredmények megosztása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118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Technológiák a </a:t>
            </a:r>
            <a:r>
              <a:rPr lang="hu-HU" dirty="0" err="1" smtClean="0"/>
              <a:t>VO-hoz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Hardver</a:t>
            </a:r>
          </a:p>
          <a:p>
            <a:pPr lvl="1"/>
            <a:r>
              <a:rPr lang="hu-HU" dirty="0" smtClean="0"/>
              <a:t>Tár- és számítási kapacitás, hálózat</a:t>
            </a:r>
          </a:p>
          <a:p>
            <a:r>
              <a:rPr lang="hu-HU" dirty="0" smtClean="0"/>
              <a:t>Adatbázis-technológiák</a:t>
            </a:r>
          </a:p>
          <a:p>
            <a:pPr lvl="1"/>
            <a:r>
              <a:rPr lang="hu-HU" dirty="0" smtClean="0"/>
              <a:t>Adatmodellek, adatbázis-tervezés</a:t>
            </a:r>
          </a:p>
          <a:p>
            <a:pPr lvl="1"/>
            <a:r>
              <a:rPr lang="hu-HU" dirty="0" smtClean="0"/>
              <a:t>Indexelés hatékony kereséshez</a:t>
            </a:r>
          </a:p>
          <a:p>
            <a:pPr lvl="1"/>
            <a:r>
              <a:rPr lang="hu-HU" dirty="0" smtClean="0"/>
              <a:t>Adatelemzés, adatbányászat</a:t>
            </a:r>
          </a:p>
          <a:p>
            <a:r>
              <a:rPr lang="hu-HU" dirty="0" smtClean="0"/>
              <a:t>Párhuzamos, elosztott rendszerek </a:t>
            </a:r>
          </a:p>
          <a:p>
            <a:pPr lvl="1"/>
            <a:r>
              <a:rPr lang="hu-HU" dirty="0" smtClean="0"/>
              <a:t>Párhuzamos feldolgozás</a:t>
            </a:r>
          </a:p>
          <a:p>
            <a:pPr lvl="1"/>
            <a:r>
              <a:rPr lang="hu-HU" dirty="0" err="1" smtClean="0"/>
              <a:t>Grid</a:t>
            </a:r>
            <a:r>
              <a:rPr lang="hu-HU" dirty="0" smtClean="0"/>
              <a:t> technológiák</a:t>
            </a:r>
          </a:p>
          <a:p>
            <a:pPr lvl="1"/>
            <a:r>
              <a:rPr lang="hu-HU" dirty="0" smtClean="0"/>
              <a:t>MapReduce technika</a:t>
            </a:r>
          </a:p>
          <a:p>
            <a:r>
              <a:rPr lang="hu-HU" dirty="0" smtClean="0"/>
              <a:t>Felhasználói felület, vizualizáció</a:t>
            </a:r>
          </a:p>
          <a:p>
            <a:pPr lvl="1"/>
            <a:r>
              <a:rPr lang="hu-HU" dirty="0" smtClean="0"/>
              <a:t>Webes portálfelület</a:t>
            </a:r>
          </a:p>
          <a:p>
            <a:pPr lvl="1"/>
            <a:r>
              <a:rPr lang="hu-HU" dirty="0" smtClean="0"/>
              <a:t>Vizualizációs technikák</a:t>
            </a:r>
          </a:p>
        </p:txBody>
      </p:sp>
    </p:spTree>
    <p:extLst>
      <p:ext uri="{BB962C8B-B14F-4D97-AF65-F5344CB8AC3E}">
        <p14:creationId xmlns:p14="http://schemas.microsoft.com/office/powerpoint/2010/main" val="17014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VO-k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SkyServer</a:t>
            </a:r>
            <a:endParaRPr lang="hu-HU" sz="2800" dirty="0" smtClean="0"/>
          </a:p>
          <a:p>
            <a:pPr lvl="1"/>
            <a:r>
              <a:rPr lang="hu-HU" sz="2400" dirty="0" smtClean="0"/>
              <a:t>Csillagászati adatok</a:t>
            </a:r>
          </a:p>
          <a:p>
            <a:pPr lvl="1"/>
            <a:r>
              <a:rPr lang="hu-HU" sz="2400" dirty="0" smtClean="0">
                <a:hlinkClick r:id="rId2"/>
              </a:rPr>
              <a:t>http://skyserver.sdss.org</a:t>
            </a:r>
            <a:endParaRPr lang="hu-HU" sz="2400" dirty="0" smtClean="0"/>
          </a:p>
          <a:p>
            <a:r>
              <a:rPr lang="hu-HU" sz="2800" dirty="0" smtClean="0"/>
              <a:t>NMVO</a:t>
            </a:r>
          </a:p>
          <a:p>
            <a:pPr lvl="1"/>
            <a:r>
              <a:rPr lang="hu-HU" sz="2400" dirty="0" smtClean="0"/>
              <a:t>Főleg hálózati adatok, de van </a:t>
            </a:r>
            <a:r>
              <a:rPr lang="hu-HU" sz="2400" dirty="0" err="1" smtClean="0"/>
              <a:t>twitter</a:t>
            </a:r>
            <a:r>
              <a:rPr lang="hu-HU" sz="2400" dirty="0" smtClean="0"/>
              <a:t>, csillagászat</a:t>
            </a:r>
          </a:p>
          <a:p>
            <a:pPr lvl="1"/>
            <a:r>
              <a:rPr lang="hu-HU" sz="2400" dirty="0" smtClean="0">
                <a:hlinkClick r:id="rId3"/>
              </a:rPr>
              <a:t>http://nm.vo.elte.hu/casjobs/casjobs.aspx</a:t>
            </a:r>
            <a:endParaRPr lang="hu-HU" sz="2400" dirty="0" smtClean="0"/>
          </a:p>
          <a:p>
            <a:r>
              <a:rPr lang="hu-HU" sz="2800" dirty="0" smtClean="0"/>
              <a:t>(</a:t>
            </a:r>
            <a:r>
              <a:rPr lang="hu-HU" sz="2800" dirty="0" err="1" smtClean="0"/>
              <a:t>Twitter</a:t>
            </a:r>
            <a:r>
              <a:rPr lang="hu-HU" sz="2800" dirty="0" smtClean="0"/>
              <a:t> </a:t>
            </a:r>
            <a:r>
              <a:rPr lang="hu-HU" sz="2800" dirty="0" err="1" smtClean="0"/>
              <a:t>Casjobs</a:t>
            </a:r>
            <a:r>
              <a:rPr lang="hu-HU" sz="2800" dirty="0" smtClean="0"/>
              <a:t>)</a:t>
            </a:r>
          </a:p>
          <a:p>
            <a:pPr lvl="1"/>
            <a:r>
              <a:rPr lang="hu-HU" sz="2400" dirty="0" err="1" smtClean="0"/>
              <a:t>Twitter</a:t>
            </a:r>
            <a:r>
              <a:rPr lang="hu-HU" sz="2400" dirty="0" smtClean="0"/>
              <a:t> adatok</a:t>
            </a:r>
          </a:p>
          <a:p>
            <a:pPr lvl="1"/>
            <a:r>
              <a:rPr lang="hu-HU" sz="2400" dirty="0" smtClean="0">
                <a:hlinkClick r:id="rId4"/>
              </a:rPr>
              <a:t>http://eszakigrid107.inf.elte.hu:7001/</a:t>
            </a:r>
            <a:r>
              <a:rPr lang="hu-HU" sz="2400" dirty="0" err="1" smtClean="0">
                <a:hlinkClick r:id="rId4"/>
              </a:rPr>
              <a:t>CasjobsBackend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4445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NMVO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4698"/>
            <a:ext cx="7670626" cy="454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70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NMVO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Gyors és lassú lekérdezési sor</a:t>
            </a:r>
          </a:p>
          <a:p>
            <a:r>
              <a:rPr lang="hu-HU" dirty="0" err="1" smtClean="0"/>
              <a:t>MyDB</a:t>
            </a:r>
            <a:r>
              <a:rPr lang="hu-HU" dirty="0" smtClean="0"/>
              <a:t>, saját adatbázis az eredményeknek</a:t>
            </a:r>
          </a:p>
          <a:p>
            <a:r>
              <a:rPr lang="hu-HU" dirty="0" smtClean="0"/>
              <a:t>Több adatbázis kapcsolat</a:t>
            </a:r>
          </a:p>
          <a:p>
            <a:r>
              <a:rPr lang="hu-HU" dirty="0" err="1" smtClean="0"/>
              <a:t>Plot</a:t>
            </a:r>
            <a:endParaRPr lang="hu-HU" dirty="0" smtClean="0"/>
          </a:p>
          <a:p>
            <a:r>
              <a:rPr lang="hu-HU" dirty="0" err="1" smtClean="0"/>
              <a:t>Query</a:t>
            </a:r>
            <a:r>
              <a:rPr lang="hu-HU" dirty="0" smtClean="0"/>
              <a:t> </a:t>
            </a:r>
            <a:r>
              <a:rPr lang="hu-HU" dirty="0" err="1" smtClean="0"/>
              <a:t>plan</a:t>
            </a:r>
            <a:endParaRPr lang="hu-HU" dirty="0" smtClean="0"/>
          </a:p>
          <a:p>
            <a:r>
              <a:rPr lang="hu-HU" dirty="0" err="1" smtClean="0"/>
              <a:t>Schema</a:t>
            </a:r>
            <a:r>
              <a:rPr lang="hu-HU" dirty="0" smtClean="0"/>
              <a:t> browser</a:t>
            </a:r>
          </a:p>
          <a:p>
            <a:r>
              <a:rPr lang="hu-HU" dirty="0" smtClean="0"/>
              <a:t>Csoport kezelés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054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Twitter</a:t>
            </a:r>
            <a:r>
              <a:rPr lang="hu-HU" dirty="0" smtClean="0"/>
              <a:t> </a:t>
            </a:r>
            <a:r>
              <a:rPr lang="hu-HU" dirty="0" err="1" smtClean="0"/>
              <a:t>Casjobs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Cél:</a:t>
            </a:r>
          </a:p>
          <a:p>
            <a:pPr lvl="1"/>
            <a:r>
              <a:rPr lang="hu-HU" dirty="0" err="1" smtClean="0"/>
              <a:t>Twitter</a:t>
            </a:r>
            <a:r>
              <a:rPr lang="hu-HU" dirty="0" smtClean="0"/>
              <a:t> adatok gyűjtése, tárolása elemzés céljából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878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Twitter</a:t>
            </a:r>
            <a:r>
              <a:rPr lang="hu-HU" dirty="0" smtClean="0"/>
              <a:t> </a:t>
            </a:r>
            <a:r>
              <a:rPr lang="hu-HU" dirty="0" err="1" smtClean="0"/>
              <a:t>Casjobs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87" y="1600200"/>
            <a:ext cx="6325201" cy="453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0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658</Words>
  <Application>Microsoft Office PowerPoint</Application>
  <PresentationFormat>Diavetítés a képernyőre (4:3 oldalarány)</PresentationFormat>
  <Paragraphs>121</Paragraphs>
  <Slides>17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Virtuális Obszervatórium</vt:lpstr>
      <vt:lpstr>Mi a VO?</vt:lpstr>
      <vt:lpstr>VO célok</vt:lpstr>
      <vt:lpstr>Technológiák a VO-hoz</vt:lpstr>
      <vt:lpstr>VO-k</vt:lpstr>
      <vt:lpstr>NMVO</vt:lpstr>
      <vt:lpstr>NMVO</vt:lpstr>
      <vt:lpstr>Twitter Casjobs</vt:lpstr>
      <vt:lpstr>Twitter Casjobs</vt:lpstr>
      <vt:lpstr>Collector</vt:lpstr>
      <vt:lpstr>Storage</vt:lpstr>
      <vt:lpstr>Loader</vt:lpstr>
      <vt:lpstr>Merge</vt:lpstr>
      <vt:lpstr>Váltás</vt:lpstr>
      <vt:lpstr>Job Manager</vt:lpstr>
      <vt:lpstr>Feladatok</vt:lpstr>
      <vt:lpstr>Feladatok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Gogo</dc:creator>
  <cp:lastModifiedBy>Gogo</cp:lastModifiedBy>
  <cp:revision>19</cp:revision>
  <dcterms:created xsi:type="dcterms:W3CDTF">2014-03-18T08:21:23Z</dcterms:created>
  <dcterms:modified xsi:type="dcterms:W3CDTF">2014-03-18T17:14:55Z</dcterms:modified>
</cp:coreProperties>
</file>