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63.xml" ContentType="application/vnd.openxmlformats-officedocument.presentationml.tags+xml"/>
  <Override PartName="/ppt/tags/tag74.xml" ContentType="application/vnd.openxmlformats-officedocument.presentationml.tag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tags/tag52.xml" ContentType="application/vnd.openxmlformats-officedocument.presentationml.tags+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76.xml" ContentType="application/vnd.openxmlformats-officedocument.presentationml.tags+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43.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51.xml" ContentType="application/vnd.openxmlformats-officedocument.presentationml.notesSlide+xml"/>
  <Override PartName="/ppt/tags/tag73.xml" ContentType="application/vnd.openxmlformats-officedocument.presentationml.tags+xml"/>
  <Override PartName="/ppt/slides/slide157.xml" ContentType="application/vnd.openxmlformats-officedocument.presentationml.slide+xml"/>
  <Override PartName="/ppt/tags/tag15.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tags/tag78.xml" ContentType="application/vnd.openxmlformats-officedocument.presentationml.tags+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notesSlides/notesSlide53.xml" ContentType="application/vnd.openxmlformats-officedocument.presentationml.notesSlide+xml"/>
  <Override PartName="/ppt/tags/tag75.xml" ContentType="application/vnd.openxmlformats-officedocument.presentationml.tags+xml"/>
  <Override PartName="/ppt/slides/slide40.xml" ContentType="application/vnd.openxmlformats-officedocument.presentationml.slide+xml"/>
  <Override PartName="/ppt/slides/slide159.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slides/slide148.xml" ContentType="application/vnd.openxmlformats-officedocument.presentationml.slide+xml"/>
  <Override PartName="/ppt/slides/slide195.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slides/slide167.xml" ContentType="application/vnd.openxmlformats-officedocument.presentationml.slide+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ags/tag50.xml" ContentType="application/vnd.openxmlformats-officedocument.presentationml.tags+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55.xml" ContentType="application/vnd.openxmlformats-officedocument.presentationml.notesSlide+xml"/>
  <Override PartName="/ppt/tags/tag77.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slides/slide20.xml" ContentType="application/vnd.openxmlformats-officedocument.presentationml.slide+xml"/>
  <Override PartName="/ppt/slides/slide197.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Lst>
  <p:notesMasterIdLst>
    <p:notesMasterId r:id="rId201"/>
  </p:notesMasterIdLst>
  <p:handoutMasterIdLst>
    <p:handoutMasterId r:id="rId202"/>
  </p:handoutMasterIdLst>
  <p:sldIdLst>
    <p:sldId id="416" r:id="rId2"/>
    <p:sldId id="417" r:id="rId3"/>
    <p:sldId id="418" r:id="rId4"/>
    <p:sldId id="419" r:id="rId5"/>
    <p:sldId id="420" r:id="rId6"/>
    <p:sldId id="421" r:id="rId7"/>
    <p:sldId id="422" r:id="rId8"/>
    <p:sldId id="423" r:id="rId9"/>
    <p:sldId id="424" r:id="rId10"/>
    <p:sldId id="425" r:id="rId11"/>
    <p:sldId id="426" r:id="rId12"/>
    <p:sldId id="427" r:id="rId13"/>
    <p:sldId id="428" r:id="rId14"/>
    <p:sldId id="429" r:id="rId15"/>
    <p:sldId id="430" r:id="rId16"/>
    <p:sldId id="431" r:id="rId17"/>
    <p:sldId id="432" r:id="rId18"/>
    <p:sldId id="433" r:id="rId19"/>
    <p:sldId id="434" r:id="rId20"/>
    <p:sldId id="435" r:id="rId21"/>
    <p:sldId id="436" r:id="rId22"/>
    <p:sldId id="437" r:id="rId23"/>
    <p:sldId id="438" r:id="rId24"/>
    <p:sldId id="439" r:id="rId25"/>
    <p:sldId id="440" r:id="rId26"/>
    <p:sldId id="441" r:id="rId27"/>
    <p:sldId id="442" r:id="rId28"/>
    <p:sldId id="443" r:id="rId29"/>
    <p:sldId id="444" r:id="rId30"/>
    <p:sldId id="445" r:id="rId31"/>
    <p:sldId id="446" r:id="rId32"/>
    <p:sldId id="695" r:id="rId33"/>
    <p:sldId id="447" r:id="rId34"/>
    <p:sldId id="448" r:id="rId35"/>
    <p:sldId id="449" r:id="rId36"/>
    <p:sldId id="450" r:id="rId37"/>
    <p:sldId id="451" r:id="rId38"/>
    <p:sldId id="452" r:id="rId39"/>
    <p:sldId id="453" r:id="rId40"/>
    <p:sldId id="454" r:id="rId41"/>
    <p:sldId id="455" r:id="rId42"/>
    <p:sldId id="456" r:id="rId43"/>
    <p:sldId id="457" r:id="rId44"/>
    <p:sldId id="459" r:id="rId45"/>
    <p:sldId id="460" r:id="rId46"/>
    <p:sldId id="461" r:id="rId47"/>
    <p:sldId id="467" r:id="rId48"/>
    <p:sldId id="468" r:id="rId49"/>
    <p:sldId id="469" r:id="rId50"/>
    <p:sldId id="470" r:id="rId51"/>
    <p:sldId id="471" r:id="rId52"/>
    <p:sldId id="472" r:id="rId53"/>
    <p:sldId id="473" r:id="rId54"/>
    <p:sldId id="474" r:id="rId55"/>
    <p:sldId id="475" r:id="rId56"/>
    <p:sldId id="476" r:id="rId57"/>
    <p:sldId id="477" r:id="rId58"/>
    <p:sldId id="478" r:id="rId59"/>
    <p:sldId id="479" r:id="rId60"/>
    <p:sldId id="480" r:id="rId61"/>
    <p:sldId id="481" r:id="rId62"/>
    <p:sldId id="482" r:id="rId63"/>
    <p:sldId id="483" r:id="rId64"/>
    <p:sldId id="484" r:id="rId65"/>
    <p:sldId id="548" r:id="rId66"/>
    <p:sldId id="698" r:id="rId67"/>
    <p:sldId id="550" r:id="rId68"/>
    <p:sldId id="551" r:id="rId69"/>
    <p:sldId id="552" r:id="rId70"/>
    <p:sldId id="553" r:id="rId71"/>
    <p:sldId id="554" r:id="rId72"/>
    <p:sldId id="699" r:id="rId73"/>
    <p:sldId id="555" r:id="rId74"/>
    <p:sldId id="556" r:id="rId75"/>
    <p:sldId id="557" r:id="rId76"/>
    <p:sldId id="558" r:id="rId77"/>
    <p:sldId id="559" r:id="rId78"/>
    <p:sldId id="560" r:id="rId79"/>
    <p:sldId id="561" r:id="rId80"/>
    <p:sldId id="562" r:id="rId81"/>
    <p:sldId id="563" r:id="rId82"/>
    <p:sldId id="564" r:id="rId83"/>
    <p:sldId id="566" r:id="rId84"/>
    <p:sldId id="567" r:id="rId85"/>
    <p:sldId id="568" r:id="rId86"/>
    <p:sldId id="569" r:id="rId87"/>
    <p:sldId id="256" r:id="rId88"/>
    <p:sldId id="259" r:id="rId89"/>
    <p:sldId id="260" r:id="rId90"/>
    <p:sldId id="258" r:id="rId91"/>
    <p:sldId id="261" r:id="rId92"/>
    <p:sldId id="264" r:id="rId93"/>
    <p:sldId id="263" r:id="rId94"/>
    <p:sldId id="407" r:id="rId95"/>
    <p:sldId id="265" r:id="rId96"/>
    <p:sldId id="266" r:id="rId97"/>
    <p:sldId id="267" r:id="rId98"/>
    <p:sldId id="270" r:id="rId99"/>
    <p:sldId id="296" r:id="rId100"/>
    <p:sldId id="268" r:id="rId101"/>
    <p:sldId id="272" r:id="rId102"/>
    <p:sldId id="273" r:id="rId103"/>
    <p:sldId id="274" r:id="rId104"/>
    <p:sldId id="275" r:id="rId105"/>
    <p:sldId id="276" r:id="rId106"/>
    <p:sldId id="277" r:id="rId107"/>
    <p:sldId id="279" r:id="rId108"/>
    <p:sldId id="280" r:id="rId109"/>
    <p:sldId id="281" r:id="rId110"/>
    <p:sldId id="389" r:id="rId111"/>
    <p:sldId id="390" r:id="rId112"/>
    <p:sldId id="284" r:id="rId113"/>
    <p:sldId id="285" r:id="rId114"/>
    <p:sldId id="286" r:id="rId115"/>
    <p:sldId id="287" r:id="rId116"/>
    <p:sldId id="298" r:id="rId117"/>
    <p:sldId id="299" r:id="rId118"/>
    <p:sldId id="300" r:id="rId119"/>
    <p:sldId id="301" r:id="rId120"/>
    <p:sldId id="302" r:id="rId121"/>
    <p:sldId id="292" r:id="rId122"/>
    <p:sldId id="293" r:id="rId123"/>
    <p:sldId id="303" r:id="rId124"/>
    <p:sldId id="304" r:id="rId125"/>
    <p:sldId id="305" r:id="rId126"/>
    <p:sldId id="337" r:id="rId127"/>
    <p:sldId id="338" r:id="rId128"/>
    <p:sldId id="339" r:id="rId129"/>
    <p:sldId id="340" r:id="rId130"/>
    <p:sldId id="309" r:id="rId131"/>
    <p:sldId id="310" r:id="rId132"/>
    <p:sldId id="311" r:id="rId133"/>
    <p:sldId id="341" r:id="rId134"/>
    <p:sldId id="352" r:id="rId135"/>
    <p:sldId id="353" r:id="rId136"/>
    <p:sldId id="315" r:id="rId137"/>
    <p:sldId id="319" r:id="rId138"/>
    <p:sldId id="395" r:id="rId139"/>
    <p:sldId id="396" r:id="rId140"/>
    <p:sldId id="327" r:id="rId141"/>
    <p:sldId id="413" r:id="rId142"/>
    <p:sldId id="414" r:id="rId143"/>
    <p:sldId id="336" r:id="rId144"/>
    <p:sldId id="343" r:id="rId145"/>
    <p:sldId id="358" r:id="rId146"/>
    <p:sldId id="387" r:id="rId147"/>
    <p:sldId id="409" r:id="rId148"/>
    <p:sldId id="355" r:id="rId149"/>
    <p:sldId id="599" r:id="rId150"/>
    <p:sldId id="600" r:id="rId151"/>
    <p:sldId id="601" r:id="rId152"/>
    <p:sldId id="602" r:id="rId153"/>
    <p:sldId id="603" r:id="rId154"/>
    <p:sldId id="604" r:id="rId155"/>
    <p:sldId id="605" r:id="rId156"/>
    <p:sldId id="606" r:id="rId157"/>
    <p:sldId id="607" r:id="rId158"/>
    <p:sldId id="608" r:id="rId159"/>
    <p:sldId id="609" r:id="rId160"/>
    <p:sldId id="610" r:id="rId161"/>
    <p:sldId id="611" r:id="rId162"/>
    <p:sldId id="612" r:id="rId163"/>
    <p:sldId id="613" r:id="rId164"/>
    <p:sldId id="614" r:id="rId165"/>
    <p:sldId id="615" r:id="rId166"/>
    <p:sldId id="616" r:id="rId167"/>
    <p:sldId id="617" r:id="rId168"/>
    <p:sldId id="618" r:id="rId169"/>
    <p:sldId id="619" r:id="rId170"/>
    <p:sldId id="626" r:id="rId171"/>
    <p:sldId id="627" r:id="rId172"/>
    <p:sldId id="632" r:id="rId173"/>
    <p:sldId id="633" r:id="rId174"/>
    <p:sldId id="634" r:id="rId175"/>
    <p:sldId id="635" r:id="rId176"/>
    <p:sldId id="636" r:id="rId177"/>
    <p:sldId id="637" r:id="rId178"/>
    <p:sldId id="638" r:id="rId179"/>
    <p:sldId id="639" r:id="rId180"/>
    <p:sldId id="640" r:id="rId181"/>
    <p:sldId id="641" r:id="rId182"/>
    <p:sldId id="642" r:id="rId183"/>
    <p:sldId id="643" r:id="rId184"/>
    <p:sldId id="644" r:id="rId185"/>
    <p:sldId id="645" r:id="rId186"/>
    <p:sldId id="651" r:id="rId187"/>
    <p:sldId id="652" r:id="rId188"/>
    <p:sldId id="653" r:id="rId189"/>
    <p:sldId id="687" r:id="rId190"/>
    <p:sldId id="688" r:id="rId191"/>
    <p:sldId id="689" r:id="rId192"/>
    <p:sldId id="696" r:id="rId193"/>
    <p:sldId id="700" r:id="rId194"/>
    <p:sldId id="690" r:id="rId195"/>
    <p:sldId id="691" r:id="rId196"/>
    <p:sldId id="692" r:id="rId197"/>
    <p:sldId id="693" r:id="rId198"/>
    <p:sldId id="694" r:id="rId199"/>
    <p:sldId id="697" r:id="rId2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CC99"/>
    <a:srgbClr val="66CC66"/>
    <a:srgbClr val="339900"/>
    <a:srgbClr val="CC0000"/>
    <a:srgbClr val="DDCF9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6275" autoAdjust="0"/>
  </p:normalViewPr>
  <p:slideViewPr>
    <p:cSldViewPr snapToGrid="0" snapToObjects="1">
      <p:cViewPr>
        <p:scale>
          <a:sx n="100" d="100"/>
          <a:sy n="100" d="100"/>
        </p:scale>
        <p:origin x="-498" y="-78"/>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2492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ableStyles" Target="tableStyles.xml"/><Relationship Id="rId20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diagrams/_rels/data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gif"/><Relationship Id="rId1" Type="http://schemas.openxmlformats.org/officeDocument/2006/relationships/image" Target="../media/image14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Social Influence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800" dirty="0" smtClean="0">
              <a:solidFill>
                <a:srgbClr val="000000"/>
              </a:solidFill>
              <a:latin typeface="+mn-lt"/>
              <a:ea typeface="黑体" pitchFamily="49" charset="-122"/>
            </a:rPr>
            <a:t>Test</a:t>
          </a:r>
          <a:endParaRPr lang="zh-CN" altLang="en-US" sz="2800" i="1" dirty="0">
            <a:solidFill>
              <a:srgbClr val="000000"/>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800" dirty="0" smtClean="0">
              <a:solidFill>
                <a:schemeClr val="tx1"/>
              </a:solidFill>
              <a:latin typeface="+mn-lt"/>
              <a:ea typeface="黑体" pitchFamily="49" charset="-122"/>
            </a:rPr>
            <a:t>Measure</a:t>
          </a:r>
          <a:endParaRPr lang="zh-CN" altLang="en-US" sz="4800" i="1" dirty="0">
            <a:solidFill>
              <a:schemeClr val="tx1"/>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800" dirty="0" smtClean="0">
              <a:solidFill>
                <a:srgbClr val="000000"/>
              </a:solidFill>
              <a:latin typeface="+mn-lt"/>
              <a:ea typeface="黑体" pitchFamily="49" charset="-122"/>
            </a:rPr>
            <a:t>Models</a:t>
          </a:r>
          <a:endParaRPr lang="zh-CN" altLang="en-US" sz="4800" i="1" dirty="0">
            <a:solidFill>
              <a:srgbClr val="000000"/>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15681">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7728"/>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3" custLinFactNeighborX="13976" custLinFactNeighborY="-16117"/>
      <dgm:spPr>
        <a:blipFill>
          <a:blip xmlns:r="http://schemas.openxmlformats.org/officeDocument/2006/relationships" r:embed="rId1">
            <a:extLst/>
          </a:blip>
          <a:srcRect/>
          <a:stretch>
            <a:fillRect t="-2000" b="-2000"/>
          </a:stretch>
        </a:blipFill>
      </dgm:spPr>
      <dgm:t>
        <a:bodyPr/>
        <a:lstStyle/>
        <a:p>
          <a:endParaRPr lang="en-US"/>
        </a:p>
      </dgm:t>
    </dgm:pt>
    <dgm:pt modelId="{017830EA-25B9-434E-A09F-282AEF048E3C}" type="pres">
      <dgm:prSet presAssocID="{81122D68-DC3C-4225-A898-BE9951F72CD2}" presName="Child1" presStyleLbl="revTx" presStyleIdx="0" presStyleCnt="3" custScaleX="103090" custScaleY="30460" custLinFactNeighborX="35955" custLinFactNeighborY="-47868">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3" custLinFactNeighborX="13976" custLinFactNeighborY="-7532"/>
      <dgm:spPr>
        <a:blipFill>
          <a:blip xmlns:r="http://schemas.openxmlformats.org/officeDocument/2006/relationships" r:embed="rId2">
            <a:extLst/>
          </a:blip>
          <a:srcRect/>
          <a:stretch>
            <a:fillRect l="-12000" r="-12000"/>
          </a:stretch>
        </a:blipFill>
      </dgm:spPr>
      <dgm:t>
        <a:bodyPr/>
        <a:lstStyle/>
        <a:p>
          <a:endParaRPr lang="zh-CN" altLang="en-US"/>
        </a:p>
      </dgm:t>
    </dgm:pt>
    <dgm:pt modelId="{72481160-28DE-491F-82BF-A4F31BDE128E}" type="pres">
      <dgm:prSet presAssocID="{75F3DA03-E5EC-4FE7-8E57-74E4EBF5007A}" presName="Child2" presStyleLbl="revTx" presStyleIdx="1" presStyleCnt="3" custScaleX="108535" custScaleY="78104" custLinFactNeighborX="33897" custLinFactNeighborY="-18612">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3" custLinFactNeighborX="13976" custLinFactNeighborY="5641"/>
      <dgm:spPr>
        <a:blipFill>
          <a:blip xmlns:r="http://schemas.openxmlformats.org/officeDocument/2006/relationships" r:embed="rId3">
            <a:extLst/>
          </a:blip>
          <a:srcRect/>
          <a:stretch>
            <a:fillRect l="-17000" r="-17000"/>
          </a:stretch>
        </a:blipFill>
      </dgm:spPr>
    </dgm:pt>
    <dgm:pt modelId="{BF840FEE-B2B3-4048-BF99-3F112411A48D}" type="pres">
      <dgm:prSet presAssocID="{33CAC4D3-FBB1-4182-884F-16711BB3F8BC}" presName="Child3" presStyleLbl="revTx" presStyleIdx="2" presStyleCnt="3" custScaleX="124481" custLinFactNeighborX="53316" custLinFactNeighborY="-11830">
        <dgm:presLayoutVars>
          <dgm:chMax val="0"/>
          <dgm:chPref val="0"/>
          <dgm:bulletEnabled val="1"/>
        </dgm:presLayoutVars>
      </dgm:prSet>
      <dgm:spPr/>
      <dgm:t>
        <a:bodyPr/>
        <a:lstStyle/>
        <a:p>
          <a:endParaRPr lang="zh-CN" altLang="en-US"/>
        </a:p>
      </dgm:t>
    </dgm:pt>
  </dgm:ptLst>
  <dgm:cxnLst>
    <dgm:cxn modelId="{568720E8-3E3E-4992-989F-03C0FDD48847}" srcId="{4C5EBAB1-1B4A-4BCB-83B7-00A958FFB74A}" destId="{75F3DA03-E5EC-4FE7-8E57-74E4EBF5007A}" srcOrd="1" destOrd="0" parTransId="{24512A65-392F-4ED3-9530-CD3841D6F62C}" sibTransId="{F4FB90B1-88DE-4531-A610-4648407397D1}"/>
    <dgm:cxn modelId="{FBF8A45B-DF49-4043-AB99-CF94BB6D85AD}" type="presOf" srcId="{4C5EBAB1-1B4A-4BCB-83B7-00A958FFB74A}" destId="{6E786FB9-DC77-4CB5-BBAA-4D5BBD8AAB7B}" srcOrd="0" destOrd="0" presId="urn:microsoft.com/office/officeart/2011/layout/RadialPictureList"/>
    <dgm:cxn modelId="{29971AAC-3A56-48CF-B347-A17E0D48F983}" type="presOf" srcId="{81122D68-DC3C-4225-A898-BE9951F72CD2}" destId="{017830EA-25B9-434E-A09F-282AEF048E3C}" srcOrd="0" destOrd="0" presId="urn:microsoft.com/office/officeart/2011/layout/RadialPictureList"/>
    <dgm:cxn modelId="{4C4FB4F3-9242-4DF1-95D1-CF39AD0F4330}" type="presOf" srcId="{33CAC4D3-FBB1-4182-884F-16711BB3F8BC}" destId="{BF840FEE-B2B3-4048-BF99-3F112411A48D}" srcOrd="0" destOrd="0" presId="urn:microsoft.com/office/officeart/2011/layout/RadialPictureList"/>
    <dgm:cxn modelId="{EED59DA5-64E8-48CD-B2AE-4E05E12F465D}" srcId="{4C5EBAB1-1B4A-4BCB-83B7-00A958FFB74A}" destId="{33CAC4D3-FBB1-4182-884F-16711BB3F8BC}" srcOrd="2" destOrd="0" parTransId="{4E513E01-C747-4A49-AB61-9D906E97EAE6}" sibTransId="{1368318A-BCD8-43D3-BFE3-8839B99AB6BD}"/>
    <dgm:cxn modelId="{D96FF507-3851-48CA-A6B3-3632371251E0}" type="presOf" srcId="{B9503E3D-8EAE-4E52-BB30-26EBB90393EC}" destId="{E4BF17AE-046C-4DFA-A8DF-EC9BC6B71CD3}" srcOrd="0" destOrd="0" presId="urn:microsoft.com/office/officeart/2011/layout/RadialPictureList"/>
    <dgm:cxn modelId="{0A2EB10F-BC62-400E-9726-0A7CA4AE7C9D}" srcId="{B9503E3D-8EAE-4E52-BB30-26EBB90393EC}" destId="{4C5EBAB1-1B4A-4BCB-83B7-00A958FFB74A}" srcOrd="0" destOrd="0" parTransId="{8AD1B86D-FEEB-40B0-9741-27944F434657}" sibTransId="{E885C056-298F-400D-A781-3F1D089B6604}"/>
    <dgm:cxn modelId="{02979709-4BEB-410C-AB34-193232B26606}" srcId="{4C5EBAB1-1B4A-4BCB-83B7-00A958FFB74A}" destId="{81122D68-DC3C-4225-A898-BE9951F72CD2}" srcOrd="0" destOrd="0" parTransId="{388689FD-01B3-4864-94C9-5D14F1BF40C5}" sibTransId="{6E095BE3-BF0C-44F4-8AEC-E2E05D60B318}"/>
    <dgm:cxn modelId="{C1E87A21-A7D7-415E-8D7B-269755CC1340}" type="presOf" srcId="{75F3DA03-E5EC-4FE7-8E57-74E4EBF5007A}" destId="{72481160-28DE-491F-82BF-A4F31BDE128E}" srcOrd="0" destOrd="0" presId="urn:microsoft.com/office/officeart/2011/layout/RadialPictureList"/>
    <dgm:cxn modelId="{BB3C0801-8196-4EC2-9A89-B9D16AEFB100}" type="presParOf" srcId="{E4BF17AE-046C-4DFA-A8DF-EC9BC6B71CD3}" destId="{6E786FB9-DC77-4CB5-BBAA-4D5BBD8AAB7B}" srcOrd="0" destOrd="0" presId="urn:microsoft.com/office/officeart/2011/layout/RadialPictureList"/>
    <dgm:cxn modelId="{ACF069B1-F1E8-4937-9D45-E4D80EF19B52}" type="presParOf" srcId="{E4BF17AE-046C-4DFA-A8DF-EC9BC6B71CD3}" destId="{6E5F7B58-1E8A-48E7-84E4-41B8B6BDB559}" srcOrd="1" destOrd="0" presId="urn:microsoft.com/office/officeart/2011/layout/RadialPictureList"/>
    <dgm:cxn modelId="{C6480DEA-E8D5-4498-A9D5-CA3CEAD17FF9}" type="presParOf" srcId="{E4BF17AE-046C-4DFA-A8DF-EC9BC6B71CD3}" destId="{62324BA0-A1EB-46E6-B0AB-8442C64F5D21}" srcOrd="2" destOrd="0" presId="urn:microsoft.com/office/officeart/2011/layout/RadialPictureList"/>
    <dgm:cxn modelId="{20A77039-4A3D-462C-B6DD-6951EA6319F7}" type="presParOf" srcId="{E4BF17AE-046C-4DFA-A8DF-EC9BC6B71CD3}" destId="{017830EA-25B9-434E-A09F-282AEF048E3C}" srcOrd="3" destOrd="0" presId="urn:microsoft.com/office/officeart/2011/layout/RadialPictureList"/>
    <dgm:cxn modelId="{43E4699D-6D23-4C05-B39E-6DBA425D7BD5}" type="presParOf" srcId="{E4BF17AE-046C-4DFA-A8DF-EC9BC6B71CD3}" destId="{7B2B6315-0634-4C5B-A143-AF9C238A42C9}" srcOrd="4" destOrd="0" presId="urn:microsoft.com/office/officeart/2011/layout/RadialPictureList"/>
    <dgm:cxn modelId="{A59FED17-4DE6-4140-AEE3-D03980A28A60}" type="presParOf" srcId="{7B2B6315-0634-4C5B-A143-AF9C238A42C9}" destId="{DE1930D8-68AC-4E30-9769-B6B93E03C642}" srcOrd="0" destOrd="0" presId="urn:microsoft.com/office/officeart/2011/layout/RadialPictureList"/>
    <dgm:cxn modelId="{4E927C0E-BAFD-48E7-9233-8F5665925994}" type="presParOf" srcId="{E4BF17AE-046C-4DFA-A8DF-EC9BC6B71CD3}" destId="{72481160-28DE-491F-82BF-A4F31BDE128E}" srcOrd="5" destOrd="0" presId="urn:microsoft.com/office/officeart/2011/layout/RadialPictureList"/>
    <dgm:cxn modelId="{E527113D-D4DA-4942-8AD2-D38915C351DD}" type="presParOf" srcId="{E4BF17AE-046C-4DFA-A8DF-EC9BC6B71CD3}" destId="{428EDD67-1C18-4C12-BCC1-226ED637D7BF}" srcOrd="6" destOrd="0" presId="urn:microsoft.com/office/officeart/2011/layout/RadialPictureList"/>
    <dgm:cxn modelId="{EC0C1E57-1738-4A6F-8ED0-4241F82A9066}" type="presParOf" srcId="{428EDD67-1C18-4C12-BCC1-226ED637D7BF}" destId="{A53F4080-828C-4302-A6DD-B96EBA3434E9}" srcOrd="0" destOrd="0" presId="urn:microsoft.com/office/officeart/2011/layout/RadialPictureList"/>
    <dgm:cxn modelId="{463FDD98-D2D1-4595-88CB-F80AAA49702A}" type="presParOf" srcId="{E4BF17AE-046C-4DFA-A8DF-EC9BC6B71CD3}" destId="{BF840FEE-B2B3-4048-BF99-3F112411A48D}" srcOrd="7" destOrd="0" presId="urn:microsoft.com/office/officeart/2011/layout/RadialPictureList"/>
  </dgm:cxnLst>
  <dgm:bg/>
  <dgm:whole/>
</dgm:dataModel>
</file>

<file path=ppt/diagrams/layout1.xml><?xml version="1.0" encoding="utf-8"?>
<dgm:layoutDef xmlns:dgm="http://schemas.openxmlformats.org/drawingml/2006/diagram" xmlns:a="http://schemas.openxmlformats.org/drawingml/2006/main" uniqueId="urn:microsoft.com/office/officeart/2011/layout/RadialPictureList">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32.wmf"/><Relationship Id="rId13" Type="http://schemas.openxmlformats.org/officeDocument/2006/relationships/image" Target="../media/image137.wmf"/><Relationship Id="rId3" Type="http://schemas.openxmlformats.org/officeDocument/2006/relationships/image" Target="../media/image127.wmf"/><Relationship Id="rId7" Type="http://schemas.openxmlformats.org/officeDocument/2006/relationships/image" Target="../media/image131.wmf"/><Relationship Id="rId12" Type="http://schemas.openxmlformats.org/officeDocument/2006/relationships/image" Target="../media/image136.wmf"/><Relationship Id="rId2" Type="http://schemas.openxmlformats.org/officeDocument/2006/relationships/image" Target="../media/image126.wmf"/><Relationship Id="rId1" Type="http://schemas.openxmlformats.org/officeDocument/2006/relationships/image" Target="../media/image125.wmf"/><Relationship Id="rId6" Type="http://schemas.openxmlformats.org/officeDocument/2006/relationships/image" Target="../media/image130.wmf"/><Relationship Id="rId11" Type="http://schemas.openxmlformats.org/officeDocument/2006/relationships/image" Target="../media/image135.wmf"/><Relationship Id="rId5" Type="http://schemas.openxmlformats.org/officeDocument/2006/relationships/image" Target="../media/image129.wmf"/><Relationship Id="rId10" Type="http://schemas.openxmlformats.org/officeDocument/2006/relationships/image" Target="../media/image134.wmf"/><Relationship Id="rId4" Type="http://schemas.openxmlformats.org/officeDocument/2006/relationships/image" Target="../media/image128.wmf"/><Relationship Id="rId9" Type="http://schemas.openxmlformats.org/officeDocument/2006/relationships/image" Target="../media/image1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image" Target="../media/image8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image" Target="../media/image90.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image" Target="../media/image115.emf"/><Relationship Id="rId4" Type="http://schemas.openxmlformats.org/officeDocument/2006/relationships/image" Target="../media/image1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1B5945-F4E0-0140-9039-E85AB00169AB}" type="datetimeFigureOut">
              <a:rPr lang="en-US" smtClean="0"/>
              <a:pPr/>
              <a:t>8/19/2014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718427-3934-D64C-A3CA-6922160A64DA}" type="slidenum">
              <a:rPr lang="en-US" smtClean="0"/>
              <a:pPr/>
              <a:t>‹#›</a:t>
            </a:fld>
            <a:endParaRPr lang="en-US"/>
          </a:p>
        </p:txBody>
      </p:sp>
    </p:spTree>
    <p:extLst>
      <p:ext uri="{BB962C8B-B14F-4D97-AF65-F5344CB8AC3E}">
        <p14:creationId xmlns:p14="http://schemas.microsoft.com/office/powerpoint/2010/main" xmlns="" val="35192151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5F8A50-AC02-464F-8C3B-BD7174ED28E7}" type="datetimeFigureOut">
              <a:rPr lang="en-US" smtClean="0"/>
              <a:pPr/>
              <a:t>8/19/2014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C3357-9972-8B47-A55B-E21C780665DB}" type="slidenum">
              <a:rPr lang="en-US" smtClean="0"/>
              <a:pPr/>
              <a:t>‹#›</a:t>
            </a:fld>
            <a:endParaRPr lang="en-US"/>
          </a:p>
        </p:txBody>
      </p:sp>
    </p:spTree>
    <p:extLst>
      <p:ext uri="{BB962C8B-B14F-4D97-AF65-F5344CB8AC3E}">
        <p14:creationId xmlns:p14="http://schemas.microsoft.com/office/powerpoint/2010/main" xmlns="" val="17618408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44588" y="685800"/>
            <a:ext cx="4572000" cy="3429000"/>
          </a:xfrm>
          <a:ln/>
        </p:spPr>
      </p:sp>
      <p:sp>
        <p:nvSpPr>
          <p:cNvPr id="63491" name="Rectangle 3"/>
          <p:cNvSpPr>
            <a:spLocks noGrp="1" noChangeArrowheads="1"/>
          </p:cNvSpPr>
          <p:nvPr>
            <p:ph type="body" idx="1"/>
          </p:nvPr>
        </p:nvSpPr>
        <p:spPr>
          <a:noFill/>
          <a:ln/>
        </p:spPr>
        <p:txBody>
          <a:bodyPr/>
          <a:lstStyle/>
          <a:p>
            <a:pPr algn="just"/>
            <a:endParaRPr lang="zh-CN"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Paul Erdős and Alfréd Rényi,</a:t>
            </a:r>
            <a:r>
              <a:rPr lang="en-US" dirty="0" smtClean="0"/>
              <a:t> </a:t>
            </a:r>
          </a:p>
          <a:p>
            <a:r>
              <a:rPr lang="en-US" dirty="0" smtClean="0"/>
              <a:t>Hungarian mathematician, </a:t>
            </a:r>
            <a:r>
              <a:rPr lang="cs-CZ" dirty="0" smtClean="0"/>
              <a:t>Wolf </a:t>
            </a:r>
            <a:r>
              <a:rPr lang="cs-CZ" dirty="0" err="1" smtClean="0"/>
              <a:t>Prize</a:t>
            </a:r>
            <a:r>
              <a:rPr lang="cs-CZ" dirty="0" smtClean="0"/>
              <a:t> (1983/84)</a:t>
            </a:r>
          </a:p>
          <a:p>
            <a:r>
              <a:rPr lang="cs-CZ" dirty="0" smtClean="0"/>
              <a:t>AMS </a:t>
            </a:r>
            <a:r>
              <a:rPr lang="cs-CZ" dirty="0" err="1" smtClean="0"/>
              <a:t>Cole</a:t>
            </a:r>
            <a:r>
              <a:rPr lang="cs-CZ" dirty="0" smtClean="0"/>
              <a:t> </a:t>
            </a:r>
            <a:r>
              <a:rPr lang="cs-CZ" dirty="0" err="1" smtClean="0"/>
              <a:t>Prize</a:t>
            </a:r>
            <a:r>
              <a:rPr lang="cs-CZ" dirty="0" smtClean="0"/>
              <a:t> (1951)</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20</a:t>
            </a:fld>
            <a:endParaRPr lang="en-US" altLang="zh-CN"/>
          </a:p>
        </p:txBody>
      </p:sp>
    </p:spTree>
    <p:extLst>
      <p:ext uri="{BB962C8B-B14F-4D97-AF65-F5344CB8AC3E}">
        <p14:creationId xmlns:p14="http://schemas.microsoft.com/office/powerpoint/2010/main" xmlns="" val="416555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t时刻</a:t>
            </a:r>
            <a:r>
              <a:rPr lang="zh-CN" altLang="en-US" dirty="0" smtClean="0"/>
              <a:t>加入一个新点，然后算</a:t>
            </a:r>
            <a:r>
              <a:rPr lang="en-US" altLang="zh-CN" dirty="0" smtClean="0"/>
              <a:t>t</a:t>
            </a:r>
            <a:r>
              <a:rPr lang="zh-CN" altLang="en-US" dirty="0" smtClean="0"/>
              <a:t>时刻的</a:t>
            </a:r>
            <a:r>
              <a:rPr lang="en-US" altLang="zh-CN" dirty="0" smtClean="0"/>
              <a:t>clustering coefficient</a:t>
            </a:r>
            <a:r>
              <a:rPr lang="zh-CN" altLang="en-US" dirty="0" smtClean="0"/>
              <a:t>。</a:t>
            </a:r>
            <a:r>
              <a:rPr lang="en-US" altLang="zh-CN" dirty="0" smtClean="0"/>
              <a:t>t</a:t>
            </a:r>
            <a:r>
              <a:rPr lang="zh-CN" altLang="en-US" dirty="0" smtClean="0"/>
              <a:t>很大的时候，可以忽略初始点数，直接看做等于</a:t>
            </a:r>
            <a:r>
              <a:rPr lang="en-US" altLang="zh-CN" dirty="0" smtClean="0"/>
              <a:t>N</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22</a:t>
            </a:fld>
            <a:endParaRPr lang="en-US" altLang="zh-CN"/>
          </a:p>
        </p:txBody>
      </p:sp>
    </p:spTree>
    <p:extLst>
      <p:ext uri="{BB962C8B-B14F-4D97-AF65-F5344CB8AC3E}">
        <p14:creationId xmlns:p14="http://schemas.microsoft.com/office/powerpoint/2010/main" xmlns="" val="2304226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Weber is often cited, with </a:t>
            </a:r>
            <a:r>
              <a:rPr lang="en-US" dirty="0" err="1" smtClean="0"/>
              <a:t>Émile</a:t>
            </a:r>
            <a:r>
              <a:rPr lang="en-US" dirty="0" smtClean="0"/>
              <a:t> Durkheim and Karl Marx, as among the three founding architects of sociology.</a:t>
            </a:r>
          </a:p>
          <a:p>
            <a:endParaRPr lang="en-US" dirty="0" smtClean="0"/>
          </a:p>
          <a:p>
            <a:r>
              <a:rPr lang="en-US" dirty="0" smtClean="0"/>
              <a:t>Weber was a key proponent of methodological </a:t>
            </a:r>
            <a:r>
              <a:rPr lang="en-US" dirty="0" err="1" smtClean="0"/>
              <a:t>antipositivism</a:t>
            </a:r>
            <a:r>
              <a:rPr lang="en-US" dirty="0" smtClean="0"/>
              <a:t>, arguing for the study of social action through interpretive (rather than purely empiricist) means, based on understanding the purpose and meaning that individuals attach to their own action</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28</a:t>
            </a:fld>
            <a:endParaRPr lang="en-US" altLang="zh-CN"/>
          </a:p>
        </p:txBody>
      </p:sp>
    </p:spTree>
    <p:extLst>
      <p:ext uri="{BB962C8B-B14F-4D97-AF65-F5344CB8AC3E}">
        <p14:creationId xmlns:p14="http://schemas.microsoft.com/office/powerpoint/2010/main" xmlns="" val="3001086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30</a:t>
            </a:fld>
            <a:endParaRPr lang="en-US" altLang="zh-CN"/>
          </a:p>
        </p:txBody>
      </p:sp>
    </p:spTree>
    <p:extLst>
      <p:ext uri="{BB962C8B-B14F-4D97-AF65-F5344CB8AC3E}">
        <p14:creationId xmlns:p14="http://schemas.microsoft.com/office/powerpoint/2010/main" xmlns="" val="4176803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lstStyle/>
          <a:p>
            <a:r>
              <a:rPr lang="en-US" dirty="0" smtClean="0"/>
              <a:t>一名用户的价值</a:t>
            </a:r>
            <a:r>
              <a:rPr lang="zh-CN" altLang="en-US" dirty="0" smtClean="0"/>
              <a:t>（</a:t>
            </a:r>
            <a:r>
              <a:rPr lang="en-US" altLang="zh-CN" dirty="0" smtClean="0"/>
              <a:t>G</a:t>
            </a:r>
            <a:r>
              <a:rPr lang="zh-CN" altLang="en-US" dirty="0" smtClean="0"/>
              <a:t>）</a:t>
            </a:r>
            <a:r>
              <a:rPr lang="en-US" dirty="0" err="1" smtClean="0"/>
              <a:t>正比于其粉丝数，反比于他follow的人的个数</a:t>
            </a:r>
            <a:endParaRPr lang="en-US" dirty="0" smtClean="0"/>
          </a:p>
          <a:p>
            <a:r>
              <a:rPr lang="en-US" dirty="0" smtClean="0"/>
              <a:t>C_2: </a:t>
            </a:r>
            <a:r>
              <a:rPr lang="en-US" dirty="0" err="1" smtClean="0"/>
              <a:t>关注对象的ego</a:t>
            </a:r>
            <a:r>
              <a:rPr lang="en-US" dirty="0" smtClean="0"/>
              <a:t> </a:t>
            </a:r>
            <a:r>
              <a:rPr lang="en-US" dirty="0" err="1" smtClean="0"/>
              <a:t>network越密集，说明其粉丝间联系越多，关注这个人越可能吸引更多回粉</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33</a:t>
            </a:fld>
            <a:endParaRPr lang="en-US" altLang="zh-CN"/>
          </a:p>
        </p:txBody>
      </p:sp>
    </p:spTree>
    <p:extLst>
      <p:ext uri="{BB962C8B-B14F-4D97-AF65-F5344CB8AC3E}">
        <p14:creationId xmlns:p14="http://schemas.microsoft.com/office/powerpoint/2010/main" xmlns="" val="2176432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970" y="685056"/>
            <a:ext cx="5355129" cy="3429532"/>
          </a:xfrm>
        </p:spPr>
      </p:sp>
      <p:sp>
        <p:nvSpPr>
          <p:cNvPr id="3" name="Notes Placeholder 2"/>
          <p:cNvSpPr>
            <a:spLocks noGrp="1"/>
          </p:cNvSpPr>
          <p:nvPr>
            <p:ph type="body" idx="1"/>
          </p:nvPr>
        </p:nvSpPr>
        <p:spPr/>
        <p:txBody>
          <a:bodyPr/>
          <a:lstStyle/>
          <a:p>
            <a:r>
              <a:rPr lang="en-US" dirty="0" smtClean="0"/>
              <a:t>Some infections, for example the group of those</a:t>
            </a:r>
            <a:r>
              <a:rPr lang="en-US" baseline="0" dirty="0" smtClean="0"/>
              <a:t> responsible for the common cold, do not confer any long lasting immunity. Such infections do not have a recovered state and individuals become susceptible again after infection.</a:t>
            </a:r>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41</a:t>
            </a:fld>
            <a:endParaRPr lang="en-US" altLang="zh-CN"/>
          </a:p>
        </p:txBody>
      </p:sp>
    </p:spTree>
    <p:extLst>
      <p:ext uri="{BB962C8B-B14F-4D97-AF65-F5344CB8AC3E}">
        <p14:creationId xmlns:p14="http://schemas.microsoft.com/office/powerpoint/2010/main" xmlns="" val="48454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970" y="685056"/>
            <a:ext cx="5355129" cy="3429532"/>
          </a:xfrm>
        </p:spPr>
      </p:sp>
      <p:sp>
        <p:nvSpPr>
          <p:cNvPr id="3" name="Notes Placeholder 2"/>
          <p:cNvSpPr>
            <a:spLocks noGrp="1"/>
          </p:cNvSpPr>
          <p:nvPr>
            <p:ph type="body" idx="1"/>
          </p:nvPr>
        </p:nvSpPr>
        <p:spPr/>
        <p:txBody>
          <a:bodyPr/>
          <a:lstStyle/>
          <a:p>
            <a:r>
              <a:rPr lang="en-US" dirty="0" smtClean="0"/>
              <a:t>Obama has done just that. From social networking to his blog to his Fight the Smears campaign, Obama has made his Web 2.0 presence known. He has over 1.5 million friends on MySpace and Facebook, and he currently has over 28,000,000 followers on Twitter. This personal activity in social networks allows him to quickly get the word out across multiple platforms.</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44</a:t>
            </a:fld>
            <a:endParaRPr lang="en-US" altLang="zh-CN"/>
          </a:p>
        </p:txBody>
      </p:sp>
    </p:spTree>
    <p:extLst>
      <p:ext uri="{BB962C8B-B14F-4D97-AF65-F5344CB8AC3E}">
        <p14:creationId xmlns:p14="http://schemas.microsoft.com/office/powerpoint/2010/main" xmlns="" val="2026587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49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pPr marL="437361" lvl="1"/>
            <a:r>
              <a:rPr lang="en-US" altLang="zh-CN" sz="1800" dirty="0" smtClean="0"/>
              <a:t>Matrix alignment framework</a:t>
            </a:r>
          </a:p>
          <a:p>
            <a:pPr marL="874723" lvl="2"/>
            <a:r>
              <a:rPr lang="en-US" altLang="zh-CN" sz="1600" dirty="0" smtClean="0"/>
              <a:t>Learn the weight of different attributes for establishing relationships between users</a:t>
            </a:r>
          </a:p>
          <a:p>
            <a:pPr marL="874723" lvl="2"/>
            <a:endParaRPr lang="en-US" altLang="zh-CN" dirty="0" smtClean="0"/>
          </a:p>
          <a:p>
            <a:pPr marL="874723" lvl="2"/>
            <a:endParaRPr lang="en-US" altLang="zh-CN" sz="1600" dirty="0" smtClean="0"/>
          </a:p>
          <a:p>
            <a:pPr marL="874723" lvl="2"/>
            <a:r>
              <a:rPr lang="en-US" altLang="zh-CN" sz="1600" dirty="0" smtClean="0"/>
              <a:t>The diagonal elements of </a:t>
            </a:r>
            <a:r>
              <a:rPr lang="en-US" altLang="zh-CN" sz="1600" i="1" dirty="0" smtClean="0"/>
              <a:t>W </a:t>
            </a:r>
            <a:r>
              <a:rPr lang="en-US" altLang="zh-CN" sz="1600" dirty="0" smtClean="0"/>
              <a:t>correspond to the vector of weights of attributes</a:t>
            </a:r>
            <a:endParaRPr lang="en-US" altLang="zh-CN" i="1" dirty="0" smtClean="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51</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lstStyle/>
          <a:p>
            <a:r>
              <a:rPr lang="en-US" dirty="0" smtClean="0"/>
              <a:t>Correlation between variables is a measure of how well the variables are related. The most common measure of correlation in statistics is the Pearson Correlation</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54</a:t>
            </a:fld>
            <a:endParaRPr lang="en-US" altLang="zh-CN"/>
          </a:p>
        </p:txBody>
      </p:sp>
    </p:spTree>
    <p:extLst>
      <p:ext uri="{BB962C8B-B14F-4D97-AF65-F5344CB8AC3E}">
        <p14:creationId xmlns:p14="http://schemas.microsoft.com/office/powerpoint/2010/main" xmlns="" val="169451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xfrm>
            <a:off x="752970" y="685056"/>
            <a:ext cx="5355129" cy="3429532"/>
          </a:xfrm>
          <a:ln/>
        </p:spPr>
      </p:sp>
      <p:sp>
        <p:nvSpPr>
          <p:cNvPr id="53251" name="备注占位符 2"/>
          <p:cNvSpPr>
            <a:spLocks noGrp="1"/>
          </p:cNvSpPr>
          <p:nvPr>
            <p:ph type="body" idx="1"/>
          </p:nvPr>
        </p:nvSpPr>
        <p:spPr>
          <a:noFill/>
          <a:ln/>
        </p:spPr>
        <p:txBody>
          <a:bodyPr/>
          <a:lstStyle/>
          <a:p>
            <a:endParaRPr lang="zh-CN" altLang="en-US" dirty="0" smtClean="0"/>
          </a:p>
        </p:txBody>
      </p:sp>
      <p:sp>
        <p:nvSpPr>
          <p:cNvPr id="53252" name="灯片编号占位符 3"/>
          <p:cNvSpPr>
            <a:spLocks noGrp="1"/>
          </p:cNvSpPr>
          <p:nvPr>
            <p:ph type="sldNum" sz="quarter" idx="5"/>
          </p:nvPr>
        </p:nvSpPr>
        <p:spPr>
          <a:noFill/>
        </p:spPr>
        <p:txBody>
          <a:bodyPr/>
          <a:lstStyle/>
          <a:p>
            <a:fld id="{0678403E-EE21-431A-8A13-C3AD46AC0407}" type="slidenum">
              <a:rPr lang="en-US" altLang="zh-CN" smtClean="0"/>
              <a:pPr/>
              <a:t>3</a:t>
            </a:fld>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lang="en-US" altLang="zh-CN" sz="1100" dirty="0" smtClean="0"/>
              <a:t>Survival analysis is a branch of statistics which deals with death in biological organisms and failure in mechanical systems. </a:t>
            </a:r>
          </a:p>
          <a:p>
            <a:r>
              <a:rPr lang="en-US" altLang="zh-CN" sz="1100" dirty="0" smtClean="0"/>
              <a:t>hazard ratio can reflect the influence from a user’s friend on the purchase of iPhone.</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55</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r>
              <a:rPr lang="en-US" altLang="zh-CN" dirty="0" smtClean="0"/>
              <a:t>One-sample</a:t>
            </a:r>
            <a:r>
              <a:rPr lang="en-US" altLang="zh-CN" baseline="0" dirty="0" smtClean="0"/>
              <a:t> t-test</a:t>
            </a:r>
          </a:p>
          <a:p>
            <a:r>
              <a:rPr lang="en-US" altLang="zh-CN" baseline="0" dirty="0" smtClean="0"/>
              <a:t>Null hypothesis = the population mean is equal to mu0</a:t>
            </a:r>
          </a:p>
          <a:p>
            <a:endParaRPr lang="en-US" altLang="zh-CN" baseline="0" dirty="0" smtClean="0"/>
          </a:p>
          <a:p>
            <a:r>
              <a:rPr lang="en-US" altLang="zh-CN" baseline="0" dirty="0" smtClean="0"/>
              <a:t>Welch’s t-test </a:t>
            </a:r>
            <a:r>
              <a:rPr lang="en-US" altLang="zh-CN" b="1" baseline="0" dirty="0" smtClean="0"/>
              <a:t>(equal or unequal mean, unequal variance)</a:t>
            </a:r>
          </a:p>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56</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kumimoji="1" lang="en-US" altLang="zh-CN" sz="1100" dirty="0" smtClean="0">
                <a:latin typeface="Arial" charset="0"/>
                <a:ea typeface="宋体" pitchFamily="2" charset="-122"/>
                <a:cs typeface="宋体" charset="0"/>
              </a:rPr>
              <a:t>The problem of influence maximization can be traced back to the research on “word-of-mouth” and “viral marketing</a:t>
            </a:r>
            <a:endParaRPr lang="zh-CN" altLang="en-US" dirty="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67</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73</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r>
              <a:rPr kumimoji="1" lang="en-US" altLang="zh-CN" sz="1100" dirty="0" smtClean="0">
                <a:latin typeface="Times New Roman" pitchFamily="18" charset="0"/>
                <a:ea typeface="宋体" pitchFamily="2" charset="-122"/>
                <a:cs typeface="Times New Roman" pitchFamily="18" charset="0"/>
              </a:rPr>
              <a:t>Thus, the problem can be transformed into finding a k-element set S for which f(S) is maximized. The problem, can be solved using a greedy hill-climbing algorithm which approximates the optimal solution within a factor of (1 − 1/e). The following theorem formally defines the problem</a:t>
            </a:r>
          </a:p>
          <a:p>
            <a:endParaRPr kumimoji="1" lang="en-US" altLang="zh-CN" sz="1100" dirty="0" smtClean="0">
              <a:latin typeface="Times New Roman" pitchFamily="18" charset="0"/>
              <a:ea typeface="宋体" pitchFamily="2" charset="-122"/>
              <a:cs typeface="Times New Roman" pitchFamily="18" charset="0"/>
            </a:endParaRPr>
          </a:p>
          <a:p>
            <a:r>
              <a:rPr kumimoji="1" lang="en-US" altLang="zh-CN" sz="1100" dirty="0" smtClean="0">
                <a:latin typeface="Times New Roman" pitchFamily="18" charset="0"/>
                <a:ea typeface="宋体" pitchFamily="2" charset="-122"/>
                <a:cs typeface="Times New Roman" pitchFamily="18" charset="0"/>
              </a:rPr>
              <a:t>The model can be further extended to assume that each node v has an associated non-negative weight </a:t>
            </a:r>
            <a:r>
              <a:rPr kumimoji="1" lang="en-US" altLang="zh-CN" sz="1100" dirty="0" err="1" smtClean="0">
                <a:latin typeface="Times New Roman" pitchFamily="18" charset="0"/>
                <a:ea typeface="宋体" pitchFamily="2" charset="-122"/>
                <a:cs typeface="Times New Roman" pitchFamily="18" charset="0"/>
              </a:rPr>
              <a:t>wv</a:t>
            </a:r>
            <a:r>
              <a:rPr kumimoji="1" lang="en-US" altLang="zh-CN" sz="1100" dirty="0" smtClean="0">
                <a:latin typeface="Times New Roman" pitchFamily="18" charset="0"/>
                <a:ea typeface="宋体" pitchFamily="2" charset="-122"/>
                <a:cs typeface="Times New Roman" pitchFamily="18" charset="0"/>
              </a:rPr>
              <a:t>, which can be used to capture the human prior knowledge to the task at hand, e.g., how important it is that v be activated in the final outcome.</a:t>
            </a:r>
            <a:endParaRPr lang="zh-CN" altLang="en-US" i="0"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76</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kumimoji="1" lang="en-US" altLang="zh-CN" sz="1100" dirty="0" smtClean="0">
                <a:latin typeface="Arial" charset="0"/>
                <a:ea typeface="宋体" pitchFamily="2" charset="-122"/>
                <a:cs typeface="宋体" charset="0"/>
              </a:rPr>
              <a:t>Another commonly used influence measure in sociology is distance centrality, which considers the nodes with the shortest paths</a:t>
            </a:r>
          </a:p>
          <a:p>
            <a:r>
              <a:rPr kumimoji="1" lang="en-US" altLang="zh-CN" sz="1100" dirty="0" smtClean="0">
                <a:latin typeface="Arial" charset="0"/>
                <a:ea typeface="宋体" pitchFamily="2" charset="-122"/>
                <a:cs typeface="宋体" charset="0"/>
              </a:rPr>
              <a:t>to other nodes as be seed nodes. This strategy is based on the intuition that individuals are more likely to be influenced by those who are closely related to them</a:t>
            </a:r>
            <a:endParaRPr lang="zh-CN" altLang="en-US" dirty="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80</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r>
              <a:rPr kumimoji="1" lang="en-US" altLang="zh-CN" sz="1100" dirty="0" smtClean="0">
                <a:latin typeface="Times New Roman" pitchFamily="18" charset="0"/>
                <a:ea typeface="宋体" pitchFamily="2" charset="-122"/>
                <a:cs typeface="Times New Roman" pitchFamily="18" charset="0"/>
              </a:rPr>
              <a:t>It chooses the seed nodes according to their degree dv. The strategy is very simple but also natural because the nodes with more</a:t>
            </a:r>
          </a:p>
          <a:p>
            <a:r>
              <a:rPr kumimoji="1" lang="en-US" altLang="zh-CN" sz="1100" dirty="0" smtClean="0">
                <a:latin typeface="Times New Roman" pitchFamily="18" charset="0"/>
                <a:ea typeface="宋体" pitchFamily="2" charset="-122"/>
                <a:cs typeface="Times New Roman" pitchFamily="18" charset="0"/>
              </a:rPr>
              <a:t>neighbors would arguably tend to impose more influence upon its direct neighbors. This consideration of high-degree nodes is also known in the sociology literature as “degree centrality”</a:t>
            </a:r>
            <a:endParaRPr lang="zh-CN" altLang="en-US" i="0"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81</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kumimoji="1" lang="en-US" altLang="zh-CN" sz="1100" dirty="0" smtClean="0">
                <a:latin typeface="Times New Roman" pitchFamily="18" charset="0"/>
                <a:ea typeface="宋体" pitchFamily="2" charset="-122"/>
                <a:cs typeface="Times New Roman" pitchFamily="18" charset="0"/>
              </a:rPr>
              <a:t>The general idea of this approach is that if u has been selected as a seed, then when considering selecting v as a new seed based</a:t>
            </a:r>
          </a:p>
          <a:p>
            <a:r>
              <a:rPr kumimoji="1" lang="en-US" altLang="zh-CN" sz="1100" dirty="0" smtClean="0">
                <a:latin typeface="Times New Roman" pitchFamily="18" charset="0"/>
                <a:ea typeface="宋体" pitchFamily="2" charset="-122"/>
                <a:cs typeface="Times New Roman" pitchFamily="18" charset="0"/>
              </a:rPr>
              <a:t>on its degree, we should not count the edge vu towards its degree. This is referred to as </a:t>
            </a:r>
            <a:r>
              <a:rPr kumimoji="1" lang="en-US" altLang="zh-CN" sz="1100" dirty="0" err="1" smtClean="0">
                <a:latin typeface="Times New Roman" pitchFamily="18" charset="0"/>
                <a:ea typeface="宋体" pitchFamily="2" charset="-122"/>
                <a:cs typeface="Times New Roman" pitchFamily="18" charset="0"/>
              </a:rPr>
              <a:t>SingleDiscount</a:t>
            </a:r>
            <a:r>
              <a:rPr kumimoji="1" lang="en-US" altLang="zh-CN" sz="1100" dirty="0" smtClean="0">
                <a:latin typeface="Times New Roman" pitchFamily="18" charset="0"/>
                <a:ea typeface="宋体" pitchFamily="2" charset="-122"/>
                <a:cs typeface="Times New Roman" pitchFamily="18" charset="0"/>
              </a:rPr>
              <a:t>. More specifically, for a node v with </a:t>
            </a:r>
            <a:r>
              <a:rPr kumimoji="1" lang="en-US" altLang="zh-CN" sz="1100" dirty="0" err="1" smtClean="0">
                <a:latin typeface="Times New Roman" pitchFamily="18" charset="0"/>
                <a:ea typeface="宋体" pitchFamily="2" charset="-122"/>
                <a:cs typeface="Times New Roman" pitchFamily="18" charset="0"/>
              </a:rPr>
              <a:t>dv</a:t>
            </a:r>
            <a:r>
              <a:rPr kumimoji="1" lang="en-US" altLang="zh-CN" sz="1100" dirty="0" smtClean="0">
                <a:latin typeface="Times New Roman" pitchFamily="18" charset="0"/>
                <a:ea typeface="宋体" pitchFamily="2" charset="-122"/>
                <a:cs typeface="Times New Roman" pitchFamily="18" charset="0"/>
              </a:rPr>
              <a:t> neighbors of which </a:t>
            </a:r>
            <a:r>
              <a:rPr kumimoji="1" lang="en-US" altLang="zh-CN" sz="1100" dirty="0" err="1" smtClean="0">
                <a:latin typeface="Times New Roman" pitchFamily="18" charset="0"/>
                <a:ea typeface="宋体" pitchFamily="2" charset="-122"/>
                <a:cs typeface="Times New Roman" pitchFamily="18" charset="0"/>
              </a:rPr>
              <a:t>tv</a:t>
            </a:r>
            <a:r>
              <a:rPr kumimoji="1" lang="en-US" altLang="zh-CN" sz="1100" dirty="0" smtClean="0">
                <a:latin typeface="Times New Roman" pitchFamily="18" charset="0"/>
                <a:ea typeface="宋体" pitchFamily="2" charset="-122"/>
                <a:cs typeface="Times New Roman" pitchFamily="18" charset="0"/>
              </a:rPr>
              <a:t> are selected as seeds already, we should discount </a:t>
            </a:r>
            <a:r>
              <a:rPr kumimoji="1" lang="en-US" altLang="zh-CN" sz="1100" dirty="0" err="1" smtClean="0">
                <a:latin typeface="Times New Roman" pitchFamily="18" charset="0"/>
                <a:ea typeface="宋体" pitchFamily="2" charset="-122"/>
                <a:cs typeface="Times New Roman" pitchFamily="18" charset="0"/>
              </a:rPr>
              <a:t>v’s</a:t>
            </a:r>
            <a:r>
              <a:rPr kumimoji="1" lang="en-US" altLang="zh-CN" sz="1100" dirty="0" smtClean="0">
                <a:latin typeface="Times New Roman" pitchFamily="18" charset="0"/>
                <a:ea typeface="宋体" pitchFamily="2" charset="-122"/>
                <a:cs typeface="Times New Roman" pitchFamily="18" charset="0"/>
              </a:rPr>
              <a:t> degree by</a:t>
            </a:r>
            <a:endParaRPr lang="zh-CN" altLang="en-US" i="0"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82</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1144588" y="685800"/>
            <a:ext cx="4572000" cy="3429000"/>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83</a:t>
            </a:fld>
            <a:endParaRPr lang="en-US" altLang="zh-CN"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kumimoji="1" lang="fr-FR" altLang="zh-CN" sz="1100" dirty="0" smtClean="0">
                <a:latin typeface="Arial" charset="0"/>
                <a:ea typeface="宋体" pitchFamily="2" charset="-122"/>
                <a:cs typeface="宋体" charset="0"/>
              </a:rPr>
              <a:t>Social influence analysis techniques can </a:t>
            </a:r>
            <a:r>
              <a:rPr kumimoji="1" lang="en-US" altLang="zh-CN" sz="1100" dirty="0" smtClean="0">
                <a:latin typeface="Arial" charset="0"/>
                <a:ea typeface="宋体" pitchFamily="2" charset="-122"/>
                <a:cs typeface="宋体" charset="0"/>
              </a:rPr>
              <a:t>also be leveraged for online advertising</a:t>
            </a:r>
            <a:endParaRPr lang="zh-CN" altLang="en-US" dirty="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85</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pPr defTabSz="874723">
              <a:defRPr/>
            </a:pPr>
            <a:r>
              <a:rPr lang="en-US" altLang="zh-CN" dirty="0" smtClean="0"/>
              <a:t>early 99% of Triads in The three networks satisfy the social status theory, and they share a similar distribution on the five frequent forms of triads.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9</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4588" y="685800"/>
            <a:ext cx="4572000" cy="3429000"/>
          </a:xfrm>
        </p:spPr>
      </p:sp>
      <p:sp>
        <p:nvSpPr>
          <p:cNvPr id="3" name="备注占位符 2"/>
          <p:cNvSpPr>
            <a:spLocks noGrp="1"/>
          </p:cNvSpPr>
          <p:nvPr>
            <p:ph type="body" idx="1"/>
          </p:nvPr>
        </p:nvSpPr>
        <p:spPr/>
        <p:txBody>
          <a:bodyPr>
            <a:normAutofit/>
          </a:bodyPr>
          <a:lstStyle/>
          <a:p>
            <a:r>
              <a:rPr kumimoji="1" lang="en-US" altLang="zh-CN" sz="1100" dirty="0" smtClean="0">
                <a:latin typeface="Arial" charset="0"/>
                <a:ea typeface="宋体" pitchFamily="2" charset="-122"/>
                <a:cs typeface="宋体" charset="0"/>
              </a:rPr>
              <a:t>In the web 2.0 era, people spend a significant amount of time on user-generated content web sites, a classic example of which are blog sites. People form an online social network by visiting other users’ blog posts. Some of the blog users bring in new information, ideas, and opinions, and disseminate them down to the masses.</a:t>
            </a:r>
          </a:p>
          <a:p>
            <a:endParaRPr kumimoji="1" lang="en-US" altLang="zh-CN" sz="1100" dirty="0" smtClean="0">
              <a:latin typeface="Arial" charset="0"/>
              <a:ea typeface="宋体" pitchFamily="2" charset="-122"/>
            </a:endParaRPr>
          </a:p>
          <a:p>
            <a:r>
              <a:rPr kumimoji="1" lang="en-US" altLang="zh-CN" sz="1100" dirty="0" smtClean="0">
                <a:latin typeface="Arial" charset="0"/>
                <a:ea typeface="宋体" pitchFamily="2" charset="-122"/>
                <a:cs typeface="宋体" charset="0"/>
              </a:rPr>
              <a:t>The work presents a model which takes advantages of the above four properties to describe the influence flow in the influence-graph consisting of all the blogger pages. Basically, the influence flow probability is defined as follows</a:t>
            </a:r>
            <a:endParaRPr lang="zh-CN" altLang="en-US" dirty="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86</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96</a:t>
            </a:fld>
            <a:endParaRPr lang="en-US"/>
          </a:p>
        </p:txBody>
      </p:sp>
    </p:spTree>
    <p:extLst>
      <p:ext uri="{BB962C8B-B14F-4D97-AF65-F5344CB8AC3E}">
        <p14:creationId xmlns:p14="http://schemas.microsoft.com/office/powerpoint/2010/main" xmlns="" val="4131566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99</a:t>
            </a:fld>
            <a:endParaRPr lang="en-US"/>
          </a:p>
        </p:txBody>
      </p:sp>
    </p:spTree>
    <p:extLst>
      <p:ext uri="{BB962C8B-B14F-4D97-AF65-F5344CB8AC3E}">
        <p14:creationId xmlns:p14="http://schemas.microsoft.com/office/powerpoint/2010/main" xmlns="" val="932620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100</a:t>
            </a:fld>
            <a:endParaRPr lang="en-US"/>
          </a:p>
        </p:txBody>
      </p:sp>
    </p:spTree>
    <p:extLst>
      <p:ext uri="{BB962C8B-B14F-4D97-AF65-F5344CB8AC3E}">
        <p14:creationId xmlns:p14="http://schemas.microsoft.com/office/powerpoint/2010/main" xmlns="" val="3833729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102</a:t>
            </a:fld>
            <a:endParaRPr lang="en-US"/>
          </a:p>
        </p:txBody>
      </p:sp>
    </p:spTree>
    <p:extLst>
      <p:ext uri="{BB962C8B-B14F-4D97-AF65-F5344CB8AC3E}">
        <p14:creationId xmlns:p14="http://schemas.microsoft.com/office/powerpoint/2010/main" xmlns="" val="942528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106</a:t>
            </a:fld>
            <a:endParaRPr lang="en-US"/>
          </a:p>
        </p:txBody>
      </p:sp>
    </p:spTree>
    <p:extLst>
      <p:ext uri="{BB962C8B-B14F-4D97-AF65-F5344CB8AC3E}">
        <p14:creationId xmlns:p14="http://schemas.microsoft.com/office/powerpoint/2010/main" xmlns="" val="1146045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Times"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109</a:t>
            </a:fld>
            <a:endParaRPr lang="en-US"/>
          </a:p>
        </p:txBody>
      </p:sp>
    </p:spTree>
    <p:extLst>
      <p:ext uri="{BB962C8B-B14F-4D97-AF65-F5344CB8AC3E}">
        <p14:creationId xmlns:p14="http://schemas.microsoft.com/office/powerpoint/2010/main" xmlns="" val="2541885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111</a:t>
            </a:fld>
            <a:endParaRPr lang="en-US"/>
          </a:p>
        </p:txBody>
      </p:sp>
    </p:spTree>
    <p:extLst>
      <p:ext uri="{BB962C8B-B14F-4D97-AF65-F5344CB8AC3E}">
        <p14:creationId xmlns:p14="http://schemas.microsoft.com/office/powerpoint/2010/main" xmlns="" val="3656653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113</a:t>
            </a:fld>
            <a:endParaRPr lang="en-US"/>
          </a:p>
        </p:txBody>
      </p:sp>
    </p:spTree>
    <p:extLst>
      <p:ext uri="{BB962C8B-B14F-4D97-AF65-F5344CB8AC3E}">
        <p14:creationId xmlns:p14="http://schemas.microsoft.com/office/powerpoint/2010/main" xmlns="" val="4102291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114</a:t>
            </a:fld>
            <a:endParaRPr lang="en-US"/>
          </a:p>
        </p:txBody>
      </p:sp>
    </p:spTree>
    <p:extLst>
      <p:ext uri="{BB962C8B-B14F-4D97-AF65-F5344CB8AC3E}">
        <p14:creationId xmlns:p14="http://schemas.microsoft.com/office/powerpoint/2010/main" xmlns="" val="4102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lstStyle/>
          <a:p>
            <a:r>
              <a:rPr lang="zh-CN" altLang="en-US" dirty="0" smtClean="0"/>
              <a:t>相同系统之间的模体显著性</a:t>
            </a:r>
            <a:r>
              <a:rPr lang="zh-CN" altLang="en-US" baseline="0" dirty="0" smtClean="0"/>
              <a:t> 指标具有 很高的相似度，而且可能有不同的学科之间会存在很高的相关性</a:t>
            </a:r>
            <a:endParaRPr lang="zh-CN" altLang="en-US" dirty="0"/>
          </a:p>
        </p:txBody>
      </p:sp>
      <p:sp>
        <p:nvSpPr>
          <p:cNvPr id="4" name="灯片编号占位符 3"/>
          <p:cNvSpPr>
            <a:spLocks noGrp="1"/>
          </p:cNvSpPr>
          <p:nvPr>
            <p:ph type="sldNum" sz="quarter" idx="10"/>
          </p:nvPr>
        </p:nvSpPr>
        <p:spPr/>
        <p:txBody>
          <a:bodyPr/>
          <a:lstStyle/>
          <a:p>
            <a:fld id="{EE66AB80-0A60-44B2-9BED-17E179A299F1}" type="slidenum">
              <a:rPr lang="zh-CN" altLang="en-US" smtClean="0"/>
              <a:pPr/>
              <a:t>10</a:t>
            </a:fld>
            <a:endParaRPr lang="zh-CN" altLang="en-US"/>
          </a:p>
        </p:txBody>
      </p:sp>
    </p:spTree>
    <p:extLst>
      <p:ext uri="{BB962C8B-B14F-4D97-AF65-F5344CB8AC3E}">
        <p14:creationId xmlns:p14="http://schemas.microsoft.com/office/powerpoint/2010/main" xmlns="" val="4226690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115</a:t>
            </a:fld>
            <a:endParaRPr lang="en-US"/>
          </a:p>
        </p:txBody>
      </p:sp>
    </p:spTree>
    <p:extLst>
      <p:ext uri="{BB962C8B-B14F-4D97-AF65-F5344CB8AC3E}">
        <p14:creationId xmlns:p14="http://schemas.microsoft.com/office/powerpoint/2010/main" xmlns="" val="4102291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118</a:t>
            </a:fld>
            <a:endParaRPr lang="en-US"/>
          </a:p>
        </p:txBody>
      </p:sp>
    </p:spTree>
    <p:extLst>
      <p:ext uri="{BB962C8B-B14F-4D97-AF65-F5344CB8AC3E}">
        <p14:creationId xmlns:p14="http://schemas.microsoft.com/office/powerpoint/2010/main" xmlns="" val="3466772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119</a:t>
            </a:fld>
            <a:endParaRPr lang="en-US"/>
          </a:p>
        </p:txBody>
      </p:sp>
    </p:spTree>
    <p:extLst>
      <p:ext uri="{BB962C8B-B14F-4D97-AF65-F5344CB8AC3E}">
        <p14:creationId xmlns:p14="http://schemas.microsoft.com/office/powerpoint/2010/main" xmlns="" val="2953238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120</a:t>
            </a:fld>
            <a:endParaRPr lang="en-US"/>
          </a:p>
        </p:txBody>
      </p:sp>
    </p:spTree>
    <p:extLst>
      <p:ext uri="{BB962C8B-B14F-4D97-AF65-F5344CB8AC3E}">
        <p14:creationId xmlns:p14="http://schemas.microsoft.com/office/powerpoint/2010/main" xmlns="" val="1715774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365" eaLnBrk="0" hangingPunct="0">
              <a:defRPr sz="2300">
                <a:solidFill>
                  <a:schemeClr val="tx1"/>
                </a:solidFill>
                <a:latin typeface="Calibri" charset="0"/>
                <a:ea typeface="ＭＳ Ｐゴシック" charset="0"/>
              </a:defRPr>
            </a:lvl1pPr>
            <a:lvl2pPr marL="702665" indent="-270256" defTabSz="914365" eaLnBrk="0" hangingPunct="0">
              <a:defRPr sz="2300">
                <a:solidFill>
                  <a:schemeClr val="tx1"/>
                </a:solidFill>
                <a:latin typeface="Calibri" charset="0"/>
                <a:ea typeface="ＭＳ Ｐゴシック" charset="0"/>
              </a:defRPr>
            </a:lvl2pPr>
            <a:lvl3pPr marL="1081022" indent="-216204" defTabSz="914365" eaLnBrk="0" hangingPunct="0">
              <a:defRPr sz="2300">
                <a:solidFill>
                  <a:schemeClr val="tx1"/>
                </a:solidFill>
                <a:latin typeface="Calibri" charset="0"/>
                <a:ea typeface="ＭＳ Ｐゴシック" charset="0"/>
              </a:defRPr>
            </a:lvl3pPr>
            <a:lvl4pPr marL="1513431" indent="-216204" defTabSz="914365" eaLnBrk="0" hangingPunct="0">
              <a:defRPr sz="2300">
                <a:solidFill>
                  <a:schemeClr val="tx1"/>
                </a:solidFill>
                <a:latin typeface="Calibri" charset="0"/>
                <a:ea typeface="ＭＳ Ｐゴシック" charset="0"/>
              </a:defRPr>
            </a:lvl4pPr>
            <a:lvl5pPr marL="1945839" indent="-216204" defTabSz="914365" eaLnBrk="0" hangingPunct="0">
              <a:defRPr sz="2300">
                <a:solidFill>
                  <a:schemeClr val="tx1"/>
                </a:solidFill>
                <a:latin typeface="Calibri" charset="0"/>
                <a:ea typeface="ＭＳ Ｐゴシック" charset="0"/>
              </a:defRPr>
            </a:lvl5pPr>
            <a:lvl6pPr marL="2378248" indent="-216204" algn="r" defTabSz="914365" eaLnBrk="0" fontAlgn="base" hangingPunct="0">
              <a:spcBef>
                <a:spcPct val="0"/>
              </a:spcBef>
              <a:spcAft>
                <a:spcPct val="0"/>
              </a:spcAft>
              <a:defRPr sz="2300">
                <a:solidFill>
                  <a:schemeClr val="tx1"/>
                </a:solidFill>
                <a:latin typeface="Calibri" charset="0"/>
                <a:ea typeface="ＭＳ Ｐゴシック" charset="0"/>
              </a:defRPr>
            </a:lvl6pPr>
            <a:lvl7pPr marL="2810657" indent="-216204" algn="r" defTabSz="914365" eaLnBrk="0" fontAlgn="base" hangingPunct="0">
              <a:spcBef>
                <a:spcPct val="0"/>
              </a:spcBef>
              <a:spcAft>
                <a:spcPct val="0"/>
              </a:spcAft>
              <a:defRPr sz="2300">
                <a:solidFill>
                  <a:schemeClr val="tx1"/>
                </a:solidFill>
                <a:latin typeface="Calibri" charset="0"/>
                <a:ea typeface="ＭＳ Ｐゴシック" charset="0"/>
              </a:defRPr>
            </a:lvl7pPr>
            <a:lvl8pPr marL="3243065" indent="-216204" algn="r" defTabSz="914365" eaLnBrk="0" fontAlgn="base" hangingPunct="0">
              <a:spcBef>
                <a:spcPct val="0"/>
              </a:spcBef>
              <a:spcAft>
                <a:spcPct val="0"/>
              </a:spcAft>
              <a:defRPr sz="2300">
                <a:solidFill>
                  <a:schemeClr val="tx1"/>
                </a:solidFill>
                <a:latin typeface="Calibri" charset="0"/>
                <a:ea typeface="ＭＳ Ｐゴシック" charset="0"/>
              </a:defRPr>
            </a:lvl8pPr>
            <a:lvl9pPr marL="3675474" indent="-216204" algn="r" defTabSz="914365" eaLnBrk="0" fontAlgn="base" hangingPunct="0">
              <a:spcBef>
                <a:spcPct val="0"/>
              </a:spcBef>
              <a:spcAft>
                <a:spcPct val="0"/>
              </a:spcAft>
              <a:defRPr sz="2300">
                <a:solidFill>
                  <a:schemeClr val="tx1"/>
                </a:solidFill>
                <a:latin typeface="Calibri" charset="0"/>
                <a:ea typeface="ＭＳ Ｐゴシック" charset="0"/>
              </a:defRPr>
            </a:lvl9pPr>
          </a:lstStyle>
          <a:p>
            <a:pPr eaLnBrk="1" hangingPunct="1"/>
            <a:fld id="{FEBCF84F-2A38-D542-9BD9-A650E642EAFF}" type="slidenum">
              <a:rPr lang="en-US" sz="1200">
                <a:latin typeface="Tahoma" charset="0"/>
              </a:rPr>
              <a:pPr eaLnBrk="1" hangingPunct="1"/>
              <a:t>121</a:t>
            </a:fld>
            <a:endParaRPr lang="en-US" sz="1200">
              <a:latin typeface="Tahoma"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122</a:t>
            </a:fld>
            <a:endParaRPr lang="en-US"/>
          </a:p>
        </p:txBody>
      </p:sp>
    </p:spTree>
    <p:extLst>
      <p:ext uri="{BB962C8B-B14F-4D97-AF65-F5344CB8AC3E}">
        <p14:creationId xmlns:p14="http://schemas.microsoft.com/office/powerpoint/2010/main" xmlns="" val="1492244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123</a:t>
            </a:fld>
            <a:endParaRPr lang="en-US"/>
          </a:p>
        </p:txBody>
      </p:sp>
    </p:spTree>
    <p:extLst>
      <p:ext uri="{BB962C8B-B14F-4D97-AF65-F5344CB8AC3E}">
        <p14:creationId xmlns:p14="http://schemas.microsoft.com/office/powerpoint/2010/main" xmlns="" val="949637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124</a:t>
            </a:fld>
            <a:endParaRPr lang="en-US"/>
          </a:p>
        </p:txBody>
      </p:sp>
    </p:spTree>
    <p:extLst>
      <p:ext uri="{BB962C8B-B14F-4D97-AF65-F5344CB8AC3E}">
        <p14:creationId xmlns:p14="http://schemas.microsoft.com/office/powerpoint/2010/main" xmlns="" val="949637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127</a:t>
            </a:fld>
            <a:endParaRPr lang="en-US"/>
          </a:p>
        </p:txBody>
      </p:sp>
    </p:spTree>
    <p:extLst>
      <p:ext uri="{BB962C8B-B14F-4D97-AF65-F5344CB8AC3E}">
        <p14:creationId xmlns:p14="http://schemas.microsoft.com/office/powerpoint/2010/main" xmlns="" val="147150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128</a:t>
            </a:fld>
            <a:endParaRPr lang="en-US"/>
          </a:p>
        </p:txBody>
      </p:sp>
    </p:spTree>
    <p:extLst>
      <p:ext uri="{BB962C8B-B14F-4D97-AF65-F5344CB8AC3E}">
        <p14:creationId xmlns:p14="http://schemas.microsoft.com/office/powerpoint/2010/main" xmlns="" val="219759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2970" y="685056"/>
            <a:ext cx="5355129" cy="3429532"/>
          </a:xfrm>
        </p:spPr>
      </p:sp>
      <p:sp>
        <p:nvSpPr>
          <p:cNvPr id="3" name="备注占位符 2"/>
          <p:cNvSpPr>
            <a:spLocks noGrp="1"/>
          </p:cNvSpPr>
          <p:nvPr>
            <p:ph type="body" idx="1"/>
          </p:nvPr>
        </p:nvSpPr>
        <p:spPr/>
        <p:txBody>
          <a:bodyPr>
            <a:normAutofit/>
          </a:bodyPr>
          <a:lstStyle/>
          <a:p>
            <a:r>
              <a:rPr lang="en-US" sz="1100" dirty="0" smtClean="0">
                <a:latin typeface="Arial" charset="0"/>
                <a:ea typeface="宋体" pitchFamily="2" charset="-122"/>
              </a:rPr>
              <a:t>Probability that two types of users have a directed relationship (from higher social status to lower status, i.e., manager-subordinate relationship in Enron and advisor-advisee relationship in Coauthor). It is clear that opinion leaders (detected by PageRank) are more likely to have a higher social-status than ordinary users</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12</a:t>
            </a:fld>
            <a:endParaRPr lang="en-US" alt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129</a:t>
            </a:fld>
            <a:endParaRPr lang="en-US"/>
          </a:p>
        </p:txBody>
      </p:sp>
    </p:spTree>
    <p:extLst>
      <p:ext uri="{BB962C8B-B14F-4D97-AF65-F5344CB8AC3E}">
        <p14:creationId xmlns:p14="http://schemas.microsoft.com/office/powerpoint/2010/main" xmlns="" val="2197597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130</a:t>
            </a:fld>
            <a:endParaRPr lang="en-US"/>
          </a:p>
        </p:txBody>
      </p:sp>
    </p:spTree>
    <p:extLst>
      <p:ext uri="{BB962C8B-B14F-4D97-AF65-F5344CB8AC3E}">
        <p14:creationId xmlns:p14="http://schemas.microsoft.com/office/powerpoint/2010/main" xmlns="" val="307438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131</a:t>
            </a:fld>
            <a:endParaRPr lang="en-US"/>
          </a:p>
        </p:txBody>
      </p:sp>
    </p:spTree>
    <p:extLst>
      <p:ext uri="{BB962C8B-B14F-4D97-AF65-F5344CB8AC3E}">
        <p14:creationId xmlns:p14="http://schemas.microsoft.com/office/powerpoint/2010/main" xmlns="" val="2604804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134</a:t>
            </a:fld>
            <a:endParaRPr lang="en-US"/>
          </a:p>
        </p:txBody>
      </p:sp>
    </p:spTree>
    <p:extLst>
      <p:ext uri="{BB962C8B-B14F-4D97-AF65-F5344CB8AC3E}">
        <p14:creationId xmlns:p14="http://schemas.microsoft.com/office/powerpoint/2010/main" xmlns="" val="9785170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0A7330D-20F4-4A5F-A7BA-18974A9B451D}" type="slidenum">
              <a:rPr lang="en-US">
                <a:solidFill>
                  <a:prstClr val="black"/>
                </a:solidFill>
              </a:rPr>
              <a:pPr/>
              <a:t>137</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44588" y="685800"/>
            <a:ext cx="4570412" cy="3429000"/>
          </a:xfrm>
          <a:ln/>
        </p:spPr>
      </p:sp>
      <p:sp>
        <p:nvSpPr>
          <p:cNvPr id="1075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B9CADE1-CA9A-F04A-AE1F-C6A449B544B0}" type="slidenum">
              <a:rPr lang="en-US" smtClean="0"/>
              <a:pPr/>
              <a:t>138</a:t>
            </a:fld>
            <a:endParaRPr lang="en-US"/>
          </a:p>
        </p:txBody>
      </p:sp>
    </p:spTree>
    <p:extLst>
      <p:ext uri="{BB962C8B-B14F-4D97-AF65-F5344CB8AC3E}">
        <p14:creationId xmlns:p14="http://schemas.microsoft.com/office/powerpoint/2010/main" xmlns="" val="445358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B9CADE1-CA9A-F04A-AE1F-C6A449B544B0}" type="slidenum">
              <a:rPr lang="en-US" smtClean="0"/>
              <a:pPr/>
              <a:t>139</a:t>
            </a:fld>
            <a:endParaRPr lang="en-US"/>
          </a:p>
        </p:txBody>
      </p:sp>
    </p:spTree>
    <p:extLst>
      <p:ext uri="{BB962C8B-B14F-4D97-AF65-F5344CB8AC3E}">
        <p14:creationId xmlns:p14="http://schemas.microsoft.com/office/powerpoint/2010/main" xmlns="" val="4453581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140</a:t>
            </a:fld>
            <a:endParaRPr lang="en-US"/>
          </a:p>
        </p:txBody>
      </p:sp>
    </p:spTree>
    <p:extLst>
      <p:ext uri="{BB962C8B-B14F-4D97-AF65-F5344CB8AC3E}">
        <p14:creationId xmlns:p14="http://schemas.microsoft.com/office/powerpoint/2010/main" xmlns="" val="383937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143</a:t>
            </a:fld>
            <a:endParaRPr lang="en-US"/>
          </a:p>
        </p:txBody>
      </p:sp>
    </p:spTree>
    <p:extLst>
      <p:ext uri="{BB962C8B-B14F-4D97-AF65-F5344CB8AC3E}">
        <p14:creationId xmlns:p14="http://schemas.microsoft.com/office/powerpoint/2010/main" xmlns="" val="4402760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145</a:t>
            </a:fld>
            <a:endParaRPr lang="en-US"/>
          </a:p>
        </p:txBody>
      </p:sp>
    </p:spTree>
    <p:extLst>
      <p:ext uri="{BB962C8B-B14F-4D97-AF65-F5344CB8AC3E}">
        <p14:creationId xmlns:p14="http://schemas.microsoft.com/office/powerpoint/2010/main" xmlns="" val="354935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970" y="685056"/>
            <a:ext cx="5355129" cy="3429532"/>
          </a:xfrm>
        </p:spPr>
      </p:sp>
      <p:sp>
        <p:nvSpPr>
          <p:cNvPr id="3" name="Notes Placeholder 2"/>
          <p:cNvSpPr>
            <a:spLocks noGrp="1"/>
          </p:cNvSpPr>
          <p:nvPr>
            <p:ph type="body" idx="1"/>
          </p:nvPr>
        </p:nvSpPr>
        <p:spPr/>
        <p:txBody>
          <a:bodyPr/>
          <a:lstStyle/>
          <a:p>
            <a:r>
              <a:rPr lang="en-US" dirty="0" smtClean="0"/>
              <a:t>In circulation problem,</a:t>
            </a:r>
            <a:r>
              <a:rPr lang="en-US" baseline="0" dirty="0" smtClean="0"/>
              <a:t> each link has a lower bound and upper bound on its flow.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14</a:t>
            </a:fld>
            <a:endParaRPr lang="en-US" altLang="zh-CN"/>
          </a:p>
        </p:txBody>
      </p:sp>
    </p:spTree>
    <p:extLst>
      <p:ext uri="{BB962C8B-B14F-4D97-AF65-F5344CB8AC3E}">
        <p14:creationId xmlns:p14="http://schemas.microsoft.com/office/powerpoint/2010/main" xmlns="" val="3636836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147</a:t>
            </a:fld>
            <a:endParaRPr lang="en-US"/>
          </a:p>
        </p:txBody>
      </p:sp>
    </p:spTree>
    <p:extLst>
      <p:ext uri="{BB962C8B-B14F-4D97-AF65-F5344CB8AC3E}">
        <p14:creationId xmlns:p14="http://schemas.microsoft.com/office/powerpoint/2010/main" xmlns="" val="16496100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149</a:t>
            </a:fld>
            <a:endParaRPr lang="en-US"/>
          </a:p>
        </p:txBody>
      </p:sp>
    </p:spTree>
    <p:extLst>
      <p:ext uri="{BB962C8B-B14F-4D97-AF65-F5344CB8AC3E}">
        <p14:creationId xmlns:p14="http://schemas.microsoft.com/office/powerpoint/2010/main" xmlns="" val="28563074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151</a:t>
            </a:fld>
            <a:endParaRPr lang="en-US"/>
          </a:p>
        </p:txBody>
      </p:sp>
    </p:spTree>
    <p:extLst>
      <p:ext uri="{BB962C8B-B14F-4D97-AF65-F5344CB8AC3E}">
        <p14:creationId xmlns:p14="http://schemas.microsoft.com/office/powerpoint/2010/main" xmlns="" val="14922440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C3357-9972-8B47-A55B-E21C780665DB}" type="slidenum">
              <a:rPr lang="en-US" smtClean="0"/>
              <a:pPr/>
              <a:t>153</a:t>
            </a:fld>
            <a:endParaRPr lang="en-US"/>
          </a:p>
        </p:txBody>
      </p:sp>
    </p:spTree>
    <p:extLst>
      <p:ext uri="{BB962C8B-B14F-4D97-AF65-F5344CB8AC3E}">
        <p14:creationId xmlns:p14="http://schemas.microsoft.com/office/powerpoint/2010/main" xmlns="" val="3466772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154</a:t>
            </a:fld>
            <a:endParaRPr lang="en-US"/>
          </a:p>
        </p:txBody>
      </p:sp>
    </p:spTree>
    <p:extLst>
      <p:ext uri="{BB962C8B-B14F-4D97-AF65-F5344CB8AC3E}">
        <p14:creationId xmlns:p14="http://schemas.microsoft.com/office/powerpoint/2010/main" xmlns="" val="2856307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155</a:t>
            </a:fld>
            <a:endParaRPr lang="en-US"/>
          </a:p>
        </p:txBody>
      </p:sp>
    </p:spTree>
    <p:extLst>
      <p:ext uri="{BB962C8B-B14F-4D97-AF65-F5344CB8AC3E}">
        <p14:creationId xmlns:p14="http://schemas.microsoft.com/office/powerpoint/2010/main" xmlns="" val="28563074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156</a:t>
            </a:fld>
            <a:endParaRPr lang="en-US"/>
          </a:p>
        </p:txBody>
      </p:sp>
    </p:spTree>
    <p:extLst>
      <p:ext uri="{BB962C8B-B14F-4D97-AF65-F5344CB8AC3E}">
        <p14:creationId xmlns:p14="http://schemas.microsoft.com/office/powerpoint/2010/main" xmlns="" val="1978205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157</a:t>
            </a:fld>
            <a:endParaRPr lang="en-US"/>
          </a:p>
        </p:txBody>
      </p:sp>
    </p:spTree>
    <p:extLst>
      <p:ext uri="{BB962C8B-B14F-4D97-AF65-F5344CB8AC3E}">
        <p14:creationId xmlns:p14="http://schemas.microsoft.com/office/powerpoint/2010/main" xmlns="" val="38829397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158</a:t>
            </a:fld>
            <a:endParaRPr lang="en-US"/>
          </a:p>
        </p:txBody>
      </p:sp>
    </p:spTree>
    <p:extLst>
      <p:ext uri="{BB962C8B-B14F-4D97-AF65-F5344CB8AC3E}">
        <p14:creationId xmlns:p14="http://schemas.microsoft.com/office/powerpoint/2010/main" xmlns="" val="2283692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2300">
                <a:solidFill>
                  <a:schemeClr val="tx1"/>
                </a:solidFill>
                <a:latin typeface="Calibri" charset="0"/>
                <a:ea typeface="ＭＳ Ｐゴシック" charset="0"/>
              </a:defRPr>
            </a:lvl1pPr>
            <a:lvl2pPr marL="702756" indent="-270291" defTabSz="914485" eaLnBrk="0" hangingPunct="0">
              <a:defRPr sz="2300">
                <a:solidFill>
                  <a:schemeClr val="tx1"/>
                </a:solidFill>
                <a:latin typeface="Calibri" charset="0"/>
                <a:ea typeface="ＭＳ Ｐゴシック" charset="0"/>
              </a:defRPr>
            </a:lvl2pPr>
            <a:lvl3pPr marL="1081164" indent="-216233" defTabSz="914485" eaLnBrk="0" hangingPunct="0">
              <a:defRPr sz="2300">
                <a:solidFill>
                  <a:schemeClr val="tx1"/>
                </a:solidFill>
                <a:latin typeface="Calibri" charset="0"/>
                <a:ea typeface="ＭＳ Ｐゴシック" charset="0"/>
              </a:defRPr>
            </a:lvl3pPr>
            <a:lvl4pPr marL="1513629" indent="-216233" defTabSz="914485" eaLnBrk="0" hangingPunct="0">
              <a:defRPr sz="2300">
                <a:solidFill>
                  <a:schemeClr val="tx1"/>
                </a:solidFill>
                <a:latin typeface="Calibri" charset="0"/>
                <a:ea typeface="ＭＳ Ｐゴシック" charset="0"/>
              </a:defRPr>
            </a:lvl4pPr>
            <a:lvl5pPr marL="1946095" indent="-216233" defTabSz="914485" eaLnBrk="0" hangingPunct="0">
              <a:defRPr sz="2300">
                <a:solidFill>
                  <a:schemeClr val="tx1"/>
                </a:solidFill>
                <a:latin typeface="Calibri" charset="0"/>
                <a:ea typeface="ＭＳ Ｐゴシック" charset="0"/>
              </a:defRPr>
            </a:lvl5pPr>
            <a:lvl6pPr marL="2378560" indent="-216233" algn="r" defTabSz="914485" eaLnBrk="0" fontAlgn="base" hangingPunct="0">
              <a:spcBef>
                <a:spcPct val="0"/>
              </a:spcBef>
              <a:spcAft>
                <a:spcPct val="0"/>
              </a:spcAft>
              <a:defRPr sz="2300">
                <a:solidFill>
                  <a:schemeClr val="tx1"/>
                </a:solidFill>
                <a:latin typeface="Calibri" charset="0"/>
                <a:ea typeface="ＭＳ Ｐゴシック" charset="0"/>
              </a:defRPr>
            </a:lvl6pPr>
            <a:lvl7pPr marL="2811026" indent="-216233" algn="r" defTabSz="914485" eaLnBrk="0" fontAlgn="base" hangingPunct="0">
              <a:spcBef>
                <a:spcPct val="0"/>
              </a:spcBef>
              <a:spcAft>
                <a:spcPct val="0"/>
              </a:spcAft>
              <a:defRPr sz="2300">
                <a:solidFill>
                  <a:schemeClr val="tx1"/>
                </a:solidFill>
                <a:latin typeface="Calibri" charset="0"/>
                <a:ea typeface="ＭＳ Ｐゴシック" charset="0"/>
              </a:defRPr>
            </a:lvl7pPr>
            <a:lvl8pPr marL="3243491" indent="-216233" algn="r" defTabSz="914485" eaLnBrk="0" fontAlgn="base" hangingPunct="0">
              <a:spcBef>
                <a:spcPct val="0"/>
              </a:spcBef>
              <a:spcAft>
                <a:spcPct val="0"/>
              </a:spcAft>
              <a:defRPr sz="2300">
                <a:solidFill>
                  <a:schemeClr val="tx1"/>
                </a:solidFill>
                <a:latin typeface="Calibri" charset="0"/>
                <a:ea typeface="ＭＳ Ｐゴシック" charset="0"/>
              </a:defRPr>
            </a:lvl8pPr>
            <a:lvl9pPr marL="3675957" indent="-216233" algn="r" defTabSz="914485" eaLnBrk="0" fontAlgn="base" hangingPunct="0">
              <a:spcBef>
                <a:spcPct val="0"/>
              </a:spcBef>
              <a:spcAft>
                <a:spcPct val="0"/>
              </a:spcAft>
              <a:defRPr sz="2300">
                <a:solidFill>
                  <a:schemeClr val="tx1"/>
                </a:solidFill>
                <a:latin typeface="Calibri" charset="0"/>
                <a:ea typeface="ＭＳ Ｐゴシック" charset="0"/>
              </a:defRPr>
            </a:lvl9pPr>
          </a:lstStyle>
          <a:p>
            <a:pPr eaLnBrk="1" hangingPunct="1"/>
            <a:fld id="{AAE36495-9EA2-7645-ADE2-3153ED192C8B}" type="slidenum">
              <a:rPr lang="en-US" sz="1200">
                <a:latin typeface="Tahoma" charset="0"/>
              </a:rPr>
              <a:pPr eaLnBrk="1" hangingPunct="1"/>
              <a:t>159</a:t>
            </a:fld>
            <a:endParaRPr lang="en-US" sz="1200" dirty="0">
              <a:latin typeface="Tahoma" charset="0"/>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970" y="685056"/>
            <a:ext cx="5355129" cy="3429532"/>
          </a:xfrm>
        </p:spPr>
      </p:sp>
      <p:sp>
        <p:nvSpPr>
          <p:cNvPr id="3" name="Notes Placeholder 2"/>
          <p:cNvSpPr>
            <a:spLocks noGrp="1"/>
          </p:cNvSpPr>
          <p:nvPr>
            <p:ph type="body" idx="1"/>
          </p:nvPr>
        </p:nvSpPr>
        <p:spPr/>
        <p:txBody>
          <a:bodyPr/>
          <a:lstStyle/>
          <a:p>
            <a:r>
              <a:rPr lang="en-US" dirty="0" smtClean="0"/>
              <a:t>在剩余网络中寻找一条增广链，进行增广操作</a:t>
            </a:r>
            <a:r>
              <a:rPr lang="zh-CN" altLang="en-US" dirty="0" smtClean="0"/>
              <a:t>，即在增光链中加入不超出任何一条边容量的最大流量，之后</a:t>
            </a:r>
            <a:r>
              <a:rPr lang="en-US" dirty="0" smtClean="0"/>
              <a:t>更新剩余网络，如此重复直至剩余网络中无增广链存在</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15</a:t>
            </a:fld>
            <a:endParaRPr lang="en-US" altLang="zh-CN"/>
          </a:p>
        </p:txBody>
      </p:sp>
    </p:spTree>
    <p:extLst>
      <p:ext uri="{BB962C8B-B14F-4D97-AF65-F5344CB8AC3E}">
        <p14:creationId xmlns:p14="http://schemas.microsoft.com/office/powerpoint/2010/main" xmlns="" val="36368362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160</a:t>
            </a:fld>
            <a:endParaRPr lang="en-US"/>
          </a:p>
        </p:txBody>
      </p:sp>
    </p:spTree>
    <p:extLst>
      <p:ext uri="{BB962C8B-B14F-4D97-AF65-F5344CB8AC3E}">
        <p14:creationId xmlns:p14="http://schemas.microsoft.com/office/powerpoint/2010/main" xmlns="" val="41825526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161</a:t>
            </a:fld>
            <a:endParaRPr lang="en-US"/>
          </a:p>
        </p:txBody>
      </p:sp>
    </p:spTree>
    <p:extLst>
      <p:ext uri="{BB962C8B-B14F-4D97-AF65-F5344CB8AC3E}">
        <p14:creationId xmlns:p14="http://schemas.microsoft.com/office/powerpoint/2010/main" xmlns="" val="2856307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162</a:t>
            </a:fld>
            <a:endParaRPr lang="en-US"/>
          </a:p>
        </p:txBody>
      </p:sp>
    </p:spTree>
    <p:extLst>
      <p:ext uri="{BB962C8B-B14F-4D97-AF65-F5344CB8AC3E}">
        <p14:creationId xmlns:p14="http://schemas.microsoft.com/office/powerpoint/2010/main" xmlns="" val="29333381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ED3ACD4D-D090-A346-89BB-29640DE27160}" type="slidenum">
              <a:rPr lang="en-US" sz="1200">
                <a:latin typeface="Tahoma" charset="0"/>
              </a:rPr>
              <a:pPr eaLnBrk="1" hangingPunct="1"/>
              <a:t>163</a:t>
            </a:fld>
            <a:endParaRPr lang="en-US" sz="1200" dirty="0">
              <a:latin typeface="Tahoma"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ED3ACD4D-D090-A346-89BB-29640DE27160}" type="slidenum">
              <a:rPr lang="en-US" sz="1200">
                <a:latin typeface="Tahoma" charset="0"/>
              </a:rPr>
              <a:pPr eaLnBrk="1" hangingPunct="1"/>
              <a:t>164</a:t>
            </a:fld>
            <a:endParaRPr lang="en-US" sz="1200" dirty="0">
              <a:latin typeface="Tahoma"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158433BA-ECD0-5747-9223-8C0CA423D7C7}" type="slidenum">
              <a:rPr lang="en-US" sz="1200">
                <a:latin typeface="Tahoma" charset="0"/>
              </a:rPr>
              <a:pPr eaLnBrk="1" hangingPunct="1"/>
              <a:t>166</a:t>
            </a:fld>
            <a:endParaRPr lang="en-US" sz="1200" dirty="0">
              <a:latin typeface="Tahoma"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365" eaLnBrk="0" hangingPunct="0">
              <a:defRPr sz="2300">
                <a:solidFill>
                  <a:schemeClr val="tx1"/>
                </a:solidFill>
                <a:latin typeface="Calibri" charset="0"/>
                <a:ea typeface="ＭＳ Ｐゴシック" charset="0"/>
              </a:defRPr>
            </a:lvl1pPr>
            <a:lvl2pPr marL="702665" indent="-270256" defTabSz="914365" eaLnBrk="0" hangingPunct="0">
              <a:defRPr sz="2300">
                <a:solidFill>
                  <a:schemeClr val="tx1"/>
                </a:solidFill>
                <a:latin typeface="Calibri" charset="0"/>
                <a:ea typeface="ＭＳ Ｐゴシック" charset="0"/>
              </a:defRPr>
            </a:lvl2pPr>
            <a:lvl3pPr marL="1081022" indent="-216204" defTabSz="914365" eaLnBrk="0" hangingPunct="0">
              <a:defRPr sz="2300">
                <a:solidFill>
                  <a:schemeClr val="tx1"/>
                </a:solidFill>
                <a:latin typeface="Calibri" charset="0"/>
                <a:ea typeface="ＭＳ Ｐゴシック" charset="0"/>
              </a:defRPr>
            </a:lvl3pPr>
            <a:lvl4pPr marL="1513431" indent="-216204" defTabSz="914365" eaLnBrk="0" hangingPunct="0">
              <a:defRPr sz="2300">
                <a:solidFill>
                  <a:schemeClr val="tx1"/>
                </a:solidFill>
                <a:latin typeface="Calibri" charset="0"/>
                <a:ea typeface="ＭＳ Ｐゴシック" charset="0"/>
              </a:defRPr>
            </a:lvl4pPr>
            <a:lvl5pPr marL="1945839" indent="-216204" defTabSz="914365" eaLnBrk="0" hangingPunct="0">
              <a:defRPr sz="2300">
                <a:solidFill>
                  <a:schemeClr val="tx1"/>
                </a:solidFill>
                <a:latin typeface="Calibri" charset="0"/>
                <a:ea typeface="ＭＳ Ｐゴシック" charset="0"/>
              </a:defRPr>
            </a:lvl5pPr>
            <a:lvl6pPr marL="2378248" indent="-216204" algn="r" defTabSz="914365" eaLnBrk="0" fontAlgn="base" hangingPunct="0">
              <a:spcBef>
                <a:spcPct val="0"/>
              </a:spcBef>
              <a:spcAft>
                <a:spcPct val="0"/>
              </a:spcAft>
              <a:defRPr sz="2300">
                <a:solidFill>
                  <a:schemeClr val="tx1"/>
                </a:solidFill>
                <a:latin typeface="Calibri" charset="0"/>
                <a:ea typeface="ＭＳ Ｐゴシック" charset="0"/>
              </a:defRPr>
            </a:lvl6pPr>
            <a:lvl7pPr marL="2810657" indent="-216204" algn="r" defTabSz="914365" eaLnBrk="0" fontAlgn="base" hangingPunct="0">
              <a:spcBef>
                <a:spcPct val="0"/>
              </a:spcBef>
              <a:spcAft>
                <a:spcPct val="0"/>
              </a:spcAft>
              <a:defRPr sz="2300">
                <a:solidFill>
                  <a:schemeClr val="tx1"/>
                </a:solidFill>
                <a:latin typeface="Calibri" charset="0"/>
                <a:ea typeface="ＭＳ Ｐゴシック" charset="0"/>
              </a:defRPr>
            </a:lvl7pPr>
            <a:lvl8pPr marL="3243065" indent="-216204" algn="r" defTabSz="914365" eaLnBrk="0" fontAlgn="base" hangingPunct="0">
              <a:spcBef>
                <a:spcPct val="0"/>
              </a:spcBef>
              <a:spcAft>
                <a:spcPct val="0"/>
              </a:spcAft>
              <a:defRPr sz="2300">
                <a:solidFill>
                  <a:schemeClr val="tx1"/>
                </a:solidFill>
                <a:latin typeface="Calibri" charset="0"/>
                <a:ea typeface="ＭＳ Ｐゴシック" charset="0"/>
              </a:defRPr>
            </a:lvl8pPr>
            <a:lvl9pPr marL="3675474" indent="-216204" algn="r" defTabSz="914365" eaLnBrk="0" fontAlgn="base" hangingPunct="0">
              <a:spcBef>
                <a:spcPct val="0"/>
              </a:spcBef>
              <a:spcAft>
                <a:spcPct val="0"/>
              </a:spcAft>
              <a:defRPr sz="2300">
                <a:solidFill>
                  <a:schemeClr val="tx1"/>
                </a:solidFill>
                <a:latin typeface="Calibri" charset="0"/>
                <a:ea typeface="ＭＳ Ｐゴシック" charset="0"/>
              </a:defRPr>
            </a:lvl9pPr>
          </a:lstStyle>
          <a:p>
            <a:pPr eaLnBrk="1" hangingPunct="1"/>
            <a:fld id="{B764D05A-DA58-154A-BE7A-5C08EAC0C4AB}" type="slidenum">
              <a:rPr lang="en-US" sz="1200">
                <a:solidFill>
                  <a:prstClr val="black"/>
                </a:solidFill>
                <a:latin typeface="Tahoma" charset="0"/>
              </a:rPr>
              <a:pPr eaLnBrk="1" hangingPunct="1"/>
              <a:t>168</a:t>
            </a:fld>
            <a:endParaRPr lang="en-US" sz="1200" dirty="0">
              <a:solidFill>
                <a:prstClr val="black"/>
              </a:solidFill>
              <a:latin typeface="Tahoma" charset="0"/>
            </a:endParaRPr>
          </a:p>
        </p:txBody>
      </p:sp>
      <p:sp>
        <p:nvSpPr>
          <p:cNvPr id="250883" name="Rectangle 7"/>
          <p:cNvSpPr txBox="1">
            <a:spLocks noGrp="1" noChangeArrowheads="1"/>
          </p:cNvSpPr>
          <p:nvPr/>
        </p:nvSpPr>
        <p:spPr bwMode="auto">
          <a:xfrm>
            <a:off x="3884415" y="8685895"/>
            <a:ext cx="2972098"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3" tIns="45704" rIns="91413" bIns="45704" anchor="b"/>
          <a:lstStyle>
            <a:lvl1pPr defTabSz="966788" eaLnBrk="0" hangingPunct="0">
              <a:defRPr sz="2400">
                <a:solidFill>
                  <a:schemeClr val="tx1"/>
                </a:solidFill>
                <a:latin typeface="Calibri" charset="0"/>
                <a:ea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algn="r"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defTabSz="966788"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3F1331CF-3717-4E4F-9396-9E546ACFA47E}" type="slidenum">
              <a:rPr lang="en-US" sz="1200">
                <a:solidFill>
                  <a:prstClr val="black"/>
                </a:solidFill>
                <a:latin typeface="Arial" charset="0"/>
                <a:cs typeface="Arial" charset="0"/>
              </a:rPr>
              <a:pPr algn="r" eaLnBrk="1" hangingPunct="1"/>
              <a:t>168</a:t>
            </a:fld>
            <a:endParaRPr lang="en-US" sz="1200" dirty="0">
              <a:solidFill>
                <a:prstClr val="black"/>
              </a:solidFill>
              <a:latin typeface="Arial" charset="0"/>
              <a:cs typeface="Arial" charset="0"/>
            </a:endParaRPr>
          </a:p>
        </p:txBody>
      </p:sp>
      <p:sp>
        <p:nvSpPr>
          <p:cNvPr id="250884" name="Rectangle 2"/>
          <p:cNvSpPr>
            <a:spLocks noGrp="1" noRot="1" noChangeAspect="1" noChangeArrowheads="1" noTextEdit="1"/>
          </p:cNvSpPr>
          <p:nvPr>
            <p:ph type="sldImg"/>
          </p:nvPr>
        </p:nvSpPr>
        <p:spPr>
          <a:ln/>
        </p:spPr>
      </p:sp>
      <p:sp>
        <p:nvSpPr>
          <p:cNvPr id="250885" name="Rectangle 3"/>
          <p:cNvSpPr>
            <a:spLocks noGrp="1" noChangeArrowheads="1"/>
          </p:cNvSpPr>
          <p:nvPr>
            <p:ph type="body" idx="1"/>
          </p:nvPr>
        </p:nvSpPr>
        <p:spPr>
          <a:xfrm>
            <a:off x="686099" y="4343704"/>
            <a:ext cx="5485805" cy="41138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13" tIns="45704" rIns="91413" bIns="45704"/>
          <a:lstStyle/>
          <a:p>
            <a:pPr eaLnBrk="1" hangingPunct="1"/>
            <a:endParaRPr lang="en-US">
              <a:latin typeface="Times"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2D81D7-E01D-004A-8321-557C04B934FD}" type="slidenum">
              <a:rPr lang="en-US" smtClean="0"/>
              <a:pPr>
                <a:defRPr/>
              </a:pPr>
              <a:t>172</a:t>
            </a:fld>
            <a:endParaRPr lang="en-US"/>
          </a:p>
        </p:txBody>
      </p:sp>
    </p:spTree>
    <p:extLst>
      <p:ext uri="{BB962C8B-B14F-4D97-AF65-F5344CB8AC3E}">
        <p14:creationId xmlns:p14="http://schemas.microsoft.com/office/powerpoint/2010/main" xmlns="" val="37867403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CCF542-EA3F-4161-8A8B-B7709BCB1AED}" type="slidenum">
              <a:rPr lang="en-US" smtClean="0"/>
              <a:pPr/>
              <a:t>174</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D81D7-E01D-004A-8321-557C04B934FD}" type="slidenum">
              <a:rPr lang="en-US" smtClean="0"/>
              <a:pPr>
                <a:defRPr/>
              </a:pPr>
              <a:t>176</a:t>
            </a:fld>
            <a:endParaRPr lang="en-US"/>
          </a:p>
        </p:txBody>
      </p:sp>
    </p:spTree>
    <p:extLst>
      <p:ext uri="{BB962C8B-B14F-4D97-AF65-F5344CB8AC3E}">
        <p14:creationId xmlns:p14="http://schemas.microsoft.com/office/powerpoint/2010/main" xmlns="" val="1504134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smtClean="0"/>
              <a:t>对输入的图G</a:t>
            </a:r>
            <a:r>
              <a:rPr lang="en-US" altLang="en-US" dirty="0" smtClean="0"/>
              <a:t>，</a:t>
            </a:r>
            <a:r>
              <a:rPr lang="zh-CN" altLang="en-US" dirty="0" smtClean="0"/>
              <a:t>维护一个</a:t>
            </a:r>
            <a:r>
              <a:rPr lang="en-US" altLang="zh-CN" dirty="0" smtClean="0"/>
              <a:t>G</a:t>
            </a:r>
            <a:r>
              <a:rPr lang="zh-CN" altLang="en-US" dirty="0" smtClean="0"/>
              <a:t>的子图</a:t>
            </a:r>
            <a:r>
              <a:rPr lang="en-US" altLang="zh-CN" dirty="0" smtClean="0"/>
              <a:t>S</a:t>
            </a:r>
            <a:r>
              <a:rPr lang="zh-CN" altLang="en-US" dirty="0" smtClean="0"/>
              <a:t>，初始化时另</a:t>
            </a:r>
            <a:r>
              <a:rPr lang="en-US" altLang="en-US" dirty="0" smtClean="0"/>
              <a:t>S=</a:t>
            </a:r>
            <a:r>
              <a:rPr lang="en-US" altLang="en-US" dirty="0" err="1" smtClean="0"/>
              <a:t>G，并从中找出</a:t>
            </a:r>
            <a:r>
              <a:rPr lang="zh-CN" altLang="en-US" dirty="0" smtClean="0"/>
              <a:t>平均度最高的子图。之后寻找一个满足一组线性不等式的结点</a:t>
            </a:r>
            <a:r>
              <a:rPr lang="en-US" altLang="zh-CN" dirty="0" smtClean="0"/>
              <a:t>J</a:t>
            </a:r>
            <a:r>
              <a:rPr lang="zh-CN" altLang="en-US" dirty="0" smtClean="0"/>
              <a:t>，并更新子图</a:t>
            </a:r>
            <a:r>
              <a:rPr lang="en-US" altLang="zh-CN" dirty="0" smtClean="0"/>
              <a:t>S</a:t>
            </a:r>
            <a:r>
              <a:rPr lang="zh-CN" altLang="en-US" dirty="0" smtClean="0"/>
              <a:t>，以得到一个更高的目标函数下界。若</a:t>
            </a:r>
            <a:r>
              <a:rPr lang="en-US" altLang="zh-CN" dirty="0" smtClean="0"/>
              <a:t>J</a:t>
            </a:r>
            <a:r>
              <a:rPr lang="zh-CN" altLang="en-US" dirty="0" smtClean="0"/>
              <a:t>不存在，则将子图</a:t>
            </a:r>
            <a:r>
              <a:rPr lang="en-US" altLang="zh-CN" dirty="0" smtClean="0"/>
              <a:t>S</a:t>
            </a:r>
            <a:r>
              <a:rPr lang="zh-CN" altLang="en-US" dirty="0" smtClean="0"/>
              <a:t>更新为当前子图的所有邻居结点集合。在新子图</a:t>
            </a:r>
            <a:r>
              <a:rPr lang="en-US" altLang="zh-CN" dirty="0" smtClean="0"/>
              <a:t>S</a:t>
            </a:r>
            <a:r>
              <a:rPr lang="zh-CN" altLang="en-US" dirty="0" smtClean="0"/>
              <a:t>中重复上述步骤。</a:t>
            </a:r>
            <a:endParaRPr lang="en-US" altLang="zh-CN" smtClean="0"/>
          </a:p>
          <a:p>
            <a:endParaRPr lang="en-US" dirty="0" smtClean="0"/>
          </a:p>
          <a:p>
            <a:r>
              <a:rPr lang="en-US" dirty="0" smtClean="0"/>
              <a:t>An extension version of the algorithm is able to approximate</a:t>
            </a:r>
            <a:r>
              <a:rPr lang="en-US" baseline="0" dirty="0" smtClean="0"/>
              <a:t> within O(n^1/4-c), where c is a constant parameter of the algorithm (number of vertices picked up for each leaf)</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17</a:t>
            </a:fld>
            <a:endParaRPr lang="en-US" altLang="zh-CN"/>
          </a:p>
        </p:txBody>
      </p:sp>
    </p:spTree>
    <p:extLst>
      <p:ext uri="{BB962C8B-B14F-4D97-AF65-F5344CB8AC3E}">
        <p14:creationId xmlns:p14="http://schemas.microsoft.com/office/powerpoint/2010/main" xmlns="" val="35392211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CCF542-EA3F-4161-8A8B-B7709BCB1AED}" type="slidenum">
              <a:rPr lang="en-US" smtClean="0"/>
              <a:pPr/>
              <a:t>177</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ED3ACD4D-D090-A346-89BB-29640DE27160}" type="slidenum">
              <a:rPr lang="en-US" sz="1200">
                <a:latin typeface="Tahoma" charset="0"/>
              </a:rPr>
              <a:pPr eaLnBrk="1" hangingPunct="1"/>
              <a:t>178</a:t>
            </a:fld>
            <a:endParaRPr lang="en-US" sz="1200" dirty="0">
              <a:latin typeface="Tahoma"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71" eaLnBrk="0" hangingPunct="0">
              <a:defRPr sz="2700">
                <a:solidFill>
                  <a:schemeClr val="tx1"/>
                </a:solidFill>
                <a:latin typeface="Calibri" charset="0"/>
                <a:ea typeface="ＭＳ Ｐゴシック" charset="0"/>
                <a:cs typeface="ＭＳ Ｐゴシック" charset="0"/>
              </a:defRPr>
            </a:lvl1pPr>
            <a:lvl2pPr marL="715617" indent="-275237" defTabSz="912871" eaLnBrk="0" hangingPunct="0">
              <a:defRPr sz="2700">
                <a:solidFill>
                  <a:schemeClr val="tx1"/>
                </a:solidFill>
                <a:latin typeface="Calibri" charset="0"/>
                <a:ea typeface="ＭＳ Ｐゴシック" charset="0"/>
              </a:defRPr>
            </a:lvl2pPr>
            <a:lvl3pPr marL="1100949" indent="-220189" defTabSz="912871" eaLnBrk="0" hangingPunct="0">
              <a:defRPr sz="2700">
                <a:solidFill>
                  <a:schemeClr val="tx1"/>
                </a:solidFill>
                <a:latin typeface="Calibri" charset="0"/>
                <a:ea typeface="ＭＳ Ｐゴシック" charset="0"/>
              </a:defRPr>
            </a:lvl3pPr>
            <a:lvl4pPr marL="1541329" indent="-220189" defTabSz="912871" eaLnBrk="0" hangingPunct="0">
              <a:defRPr sz="2700">
                <a:solidFill>
                  <a:schemeClr val="tx1"/>
                </a:solidFill>
                <a:latin typeface="Calibri" charset="0"/>
                <a:ea typeface="ＭＳ Ｐゴシック" charset="0"/>
              </a:defRPr>
            </a:lvl4pPr>
            <a:lvl5pPr marL="1981708" indent="-220189" defTabSz="912871" eaLnBrk="0" hangingPunct="0">
              <a:defRPr sz="2700">
                <a:solidFill>
                  <a:schemeClr val="tx1"/>
                </a:solidFill>
                <a:latin typeface="Calibri" charset="0"/>
                <a:ea typeface="ＭＳ Ｐゴシック" charset="0"/>
              </a:defRPr>
            </a:lvl5pPr>
            <a:lvl6pPr marL="2422088" indent="-220189" algn="ctr" defTabSz="912871" eaLnBrk="0" fontAlgn="base" hangingPunct="0">
              <a:spcBef>
                <a:spcPct val="0"/>
              </a:spcBef>
              <a:spcAft>
                <a:spcPct val="0"/>
              </a:spcAft>
              <a:defRPr sz="2700">
                <a:solidFill>
                  <a:schemeClr val="tx1"/>
                </a:solidFill>
                <a:latin typeface="Calibri" charset="0"/>
                <a:ea typeface="ＭＳ Ｐゴシック" charset="0"/>
              </a:defRPr>
            </a:lvl6pPr>
            <a:lvl7pPr marL="2862467" indent="-220189" algn="ctr" defTabSz="912871" eaLnBrk="0" fontAlgn="base" hangingPunct="0">
              <a:spcBef>
                <a:spcPct val="0"/>
              </a:spcBef>
              <a:spcAft>
                <a:spcPct val="0"/>
              </a:spcAft>
              <a:defRPr sz="2700">
                <a:solidFill>
                  <a:schemeClr val="tx1"/>
                </a:solidFill>
                <a:latin typeface="Calibri" charset="0"/>
                <a:ea typeface="ＭＳ Ｐゴシック" charset="0"/>
              </a:defRPr>
            </a:lvl7pPr>
            <a:lvl8pPr marL="3302847" indent="-220189" algn="ctr" defTabSz="912871" eaLnBrk="0" fontAlgn="base" hangingPunct="0">
              <a:spcBef>
                <a:spcPct val="0"/>
              </a:spcBef>
              <a:spcAft>
                <a:spcPct val="0"/>
              </a:spcAft>
              <a:defRPr sz="2700">
                <a:solidFill>
                  <a:schemeClr val="tx1"/>
                </a:solidFill>
                <a:latin typeface="Calibri" charset="0"/>
                <a:ea typeface="ＭＳ Ｐゴシック" charset="0"/>
              </a:defRPr>
            </a:lvl8pPr>
            <a:lvl9pPr marL="3743226" indent="-220189" algn="ctr" defTabSz="912871" eaLnBrk="0" fontAlgn="base" hangingPunct="0">
              <a:spcBef>
                <a:spcPct val="0"/>
              </a:spcBef>
              <a:spcAft>
                <a:spcPct val="0"/>
              </a:spcAft>
              <a:defRPr sz="2700">
                <a:solidFill>
                  <a:schemeClr val="tx1"/>
                </a:solidFill>
                <a:latin typeface="Calibri" charset="0"/>
                <a:ea typeface="ＭＳ Ｐゴシック" charset="0"/>
              </a:defRPr>
            </a:lvl9pPr>
          </a:lstStyle>
          <a:p>
            <a:pPr eaLnBrk="1" hangingPunct="1"/>
            <a:fld id="{158433BA-ECD0-5747-9223-8C0CA423D7C7}" type="slidenum">
              <a:rPr lang="en-US" sz="1200">
                <a:latin typeface="Tahoma" charset="0"/>
              </a:rPr>
              <a:pPr eaLnBrk="1" hangingPunct="1"/>
              <a:t>179</a:t>
            </a:fld>
            <a:endParaRPr lang="en-US" sz="1200" dirty="0">
              <a:latin typeface="Tahoma"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9982A6-7885-42A1-8FE3-AF5AEE884212}" type="slidenum">
              <a:rPr lang="en-US" smtClean="0"/>
              <a:pPr/>
              <a:t>186</a:t>
            </a:fld>
            <a:endParaRPr lang="en-US"/>
          </a:p>
        </p:txBody>
      </p:sp>
    </p:spTree>
    <p:extLst>
      <p:ext uri="{BB962C8B-B14F-4D97-AF65-F5344CB8AC3E}">
        <p14:creationId xmlns:p14="http://schemas.microsoft.com/office/powerpoint/2010/main" xmlns="" val="41595170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C0EC27-5E1A-354D-9DC9-5F89629C8A17}" type="slidenum">
              <a:rPr lang="en-US"/>
              <a:pPr>
                <a:defRPr/>
              </a:pPr>
              <a:t>187</a:t>
            </a:fld>
            <a:endParaRPr lang="en-US"/>
          </a:p>
        </p:txBody>
      </p:sp>
      <p:sp>
        <p:nvSpPr>
          <p:cNvPr id="1472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72515" name="Rectangle 3"/>
          <p:cNvSpPr>
            <a:spLocks noGrp="1" noChangeArrowheads="1"/>
          </p:cNvSpPr>
          <p:nvPr>
            <p:ph type="body" idx="1"/>
          </p:nvPr>
        </p:nvSpPr>
        <p:spPr>
          <a:xfrm>
            <a:off x="913805" y="4345214"/>
            <a:ext cx="5030391" cy="4112381"/>
          </a:xfrm>
        </p:spPr>
        <p:txBody>
          <a:bodyPr/>
          <a:lstStyle/>
          <a:p>
            <a:pPr eaLnBrk="1" hangingPunct="1">
              <a:defRPr/>
            </a:pPr>
            <a:endParaRPr lang="en-US" dirty="0" smtClean="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C0EC27-5E1A-354D-9DC9-5F89629C8A17}" type="slidenum">
              <a:rPr lang="en-US"/>
              <a:pPr>
                <a:defRPr/>
              </a:pPr>
              <a:t>188</a:t>
            </a:fld>
            <a:endParaRPr lang="en-US"/>
          </a:p>
        </p:txBody>
      </p:sp>
      <p:sp>
        <p:nvSpPr>
          <p:cNvPr id="1472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72515" name="Rectangle 3"/>
          <p:cNvSpPr>
            <a:spLocks noGrp="1" noChangeArrowheads="1"/>
          </p:cNvSpPr>
          <p:nvPr>
            <p:ph type="body" idx="1"/>
          </p:nvPr>
        </p:nvSpPr>
        <p:spPr>
          <a:xfrm>
            <a:off x="913805" y="4345214"/>
            <a:ext cx="5030391" cy="4112381"/>
          </a:xfrm>
        </p:spPr>
        <p:txBody>
          <a:bodyPr/>
          <a:lstStyle/>
          <a:p>
            <a:pPr eaLnBrk="1" hangingPunct="1">
              <a:defRPr/>
            </a:pPr>
            <a:endParaRPr lang="en-US" dirty="0"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lstStyle/>
          <a:p>
            <a:r>
              <a:rPr lang="en-US" dirty="0" smtClean="0"/>
              <a:t>H(n) = \sum_{k=1}^{n} 1/k &lt;= </a:t>
            </a:r>
            <a:r>
              <a:rPr lang="en-US" dirty="0" err="1" smtClean="0"/>
              <a:t>ln</a:t>
            </a:r>
            <a:r>
              <a:rPr lang="en-US" dirty="0" smtClean="0"/>
              <a:t> n + 1</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18</a:t>
            </a:fld>
            <a:endParaRPr lang="en-US" altLang="zh-CN"/>
          </a:p>
        </p:txBody>
      </p:sp>
    </p:spTree>
    <p:extLst>
      <p:ext uri="{BB962C8B-B14F-4D97-AF65-F5344CB8AC3E}">
        <p14:creationId xmlns:p14="http://schemas.microsoft.com/office/powerpoint/2010/main" xmlns="" val="311599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175" y="0"/>
            <a:ext cx="9144000" cy="3429000"/>
          </a:xfrm>
          <a:prstGeom prst="rect">
            <a:avLst/>
          </a:prstGeom>
          <a:gradFill rotWithShape="0">
            <a:gsLst>
              <a:gs pos="0">
                <a:srgbClr val="66CCFF">
                  <a:alpha val="50000"/>
                </a:srgbClr>
              </a:gs>
              <a:gs pos="52000">
                <a:schemeClr val="bg1"/>
              </a:gs>
            </a:gsLst>
            <a:lin ang="5400000" scaled="1"/>
          </a:gradFill>
          <a:ln>
            <a:noFill/>
          </a:ln>
        </p:spPr>
        <p:txBody>
          <a:bodyPr wrap="none" anchor="ctr"/>
          <a:lstStyle/>
          <a:p>
            <a:pPr eaLnBrk="0" hangingPunct="0">
              <a:defRPr/>
            </a:pPr>
            <a:endParaRPr lang="de-DE" sz="2400"/>
          </a:p>
        </p:txBody>
      </p:sp>
      <p:sp>
        <p:nvSpPr>
          <p:cNvPr id="5" name="Rectangle 3"/>
          <p:cNvSpPr>
            <a:spLocks noChangeArrowheads="1"/>
          </p:cNvSpPr>
          <p:nvPr/>
        </p:nvSpPr>
        <p:spPr bwMode="auto">
          <a:xfrm>
            <a:off x="0" y="3429000"/>
            <a:ext cx="9144000" cy="3429000"/>
          </a:xfrm>
          <a:prstGeom prst="rect">
            <a:avLst/>
          </a:prstGeom>
          <a:gradFill rotWithShape="1">
            <a:gsLst>
              <a:gs pos="0">
                <a:srgbClr val="0080FF"/>
              </a:gs>
              <a:gs pos="100000">
                <a:srgbClr val="FFFFFF"/>
              </a:gs>
            </a:gsLst>
            <a:lin ang="3000000"/>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a:p>
        </p:txBody>
      </p:sp>
      <p:sp>
        <p:nvSpPr>
          <p:cNvPr id="6" name="Rectangle 6"/>
          <p:cNvSpPr>
            <a:spLocks noChangeArrowheads="1"/>
          </p:cNvSpPr>
          <p:nvPr/>
        </p:nvSpPr>
        <p:spPr bwMode="auto">
          <a:xfrm>
            <a:off x="-14288" y="3429000"/>
            <a:ext cx="9158288" cy="152400"/>
          </a:xfrm>
          <a:prstGeom prst="rect">
            <a:avLst/>
          </a:prstGeom>
          <a:gradFill rotWithShape="0">
            <a:gsLst>
              <a:gs pos="0">
                <a:schemeClr val="tx1">
                  <a:alpha val="75000"/>
                </a:schemeClr>
              </a:gs>
              <a:gs pos="100000">
                <a:srgbClr val="454B4C">
                  <a:alpha val="0"/>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a:p>
        </p:txBody>
      </p:sp>
      <p:sp>
        <p:nvSpPr>
          <p:cNvPr id="1403908" name="Rectangle 4"/>
          <p:cNvSpPr>
            <a:spLocks noGrp="1" noChangeArrowheads="1"/>
          </p:cNvSpPr>
          <p:nvPr>
            <p:ph type="ctrTitle"/>
          </p:nvPr>
        </p:nvSpPr>
        <p:spPr>
          <a:xfrm>
            <a:off x="381000" y="1524000"/>
            <a:ext cx="8382000" cy="1349375"/>
          </a:xfrm>
        </p:spPr>
        <p:txBody>
          <a:bodyPr anchor="t"/>
          <a:lstStyle>
            <a:lvl1pPr>
              <a:defRPr sz="6000">
                <a:solidFill>
                  <a:srgbClr val="1589FF"/>
                </a:solidFill>
              </a:defRPr>
            </a:lvl1pPr>
          </a:lstStyle>
          <a:p>
            <a:r>
              <a:rPr lang="en-US" smtClean="0"/>
              <a:t>Click to edit Master title style</a:t>
            </a:r>
            <a:endParaRPr lang="en-US" dirty="0"/>
          </a:p>
        </p:txBody>
      </p:sp>
      <p:sp>
        <p:nvSpPr>
          <p:cNvPr id="1403909" name="Rectangle 5"/>
          <p:cNvSpPr>
            <a:spLocks noGrp="1" noChangeArrowheads="1"/>
          </p:cNvSpPr>
          <p:nvPr>
            <p:ph type="subTitle" idx="1"/>
          </p:nvPr>
        </p:nvSpPr>
        <p:spPr>
          <a:xfrm>
            <a:off x="1371600" y="4114800"/>
            <a:ext cx="6400800" cy="1752600"/>
          </a:xfrm>
        </p:spPr>
        <p:txBody>
          <a:bodyPr/>
          <a:lstStyle>
            <a:lvl1pPr marL="0" indent="0" algn="ctr">
              <a:buFont typeface="Wingdings" charset="2"/>
              <a:buNone/>
              <a:defRPr sz="4000"/>
            </a:lvl1pPr>
          </a:lstStyle>
          <a:p>
            <a:r>
              <a:rPr lang="en-US" smtClean="0"/>
              <a:t>Click to edit Master subtitle style</a:t>
            </a:r>
            <a:endParaRPr lang="en-US" dirty="0"/>
          </a:p>
        </p:txBody>
      </p:sp>
      <p:sp>
        <p:nvSpPr>
          <p:cNvPr id="7" name="Rectangle 2"/>
          <p:cNvSpPr>
            <a:spLocks noChangeArrowheads="1"/>
          </p:cNvSpPr>
          <p:nvPr userDrawn="1"/>
        </p:nvSpPr>
        <p:spPr bwMode="auto">
          <a:xfrm>
            <a:off x="3175" y="0"/>
            <a:ext cx="9144000" cy="3429000"/>
          </a:xfrm>
          <a:prstGeom prst="rect">
            <a:avLst/>
          </a:prstGeom>
          <a:gradFill rotWithShape="0">
            <a:gsLst>
              <a:gs pos="0">
                <a:srgbClr val="66CCFF">
                  <a:alpha val="50000"/>
                </a:srgbClr>
              </a:gs>
              <a:gs pos="52000">
                <a:schemeClr val="bg1"/>
              </a:gs>
            </a:gsLst>
            <a:lin ang="5400000" scaled="1"/>
          </a:gradFill>
          <a:ln>
            <a:noFill/>
          </a:ln>
        </p:spPr>
        <p:txBody>
          <a:bodyPr wrap="none" anchor="ctr"/>
          <a:lstStyle/>
          <a:p>
            <a:pPr algn="ctr" defTabSz="914400" eaLnBrk="0" fontAlgn="base" hangingPunct="0">
              <a:spcBef>
                <a:spcPct val="0"/>
              </a:spcBef>
              <a:spcAft>
                <a:spcPct val="0"/>
              </a:spcAft>
              <a:defRPr/>
            </a:pPr>
            <a:endParaRPr lang="de-DE" sz="2400">
              <a:solidFill>
                <a:srgbClr val="000000"/>
              </a:solidFill>
              <a:latin typeface="Calibri" charset="0"/>
              <a:ea typeface="ＭＳ Ｐゴシック" charset="0"/>
              <a:cs typeface="ＭＳ Ｐゴシック" charset="0"/>
            </a:endParaRPr>
          </a:p>
        </p:txBody>
      </p:sp>
      <p:sp>
        <p:nvSpPr>
          <p:cNvPr id="8" name="Rectangle 3"/>
          <p:cNvSpPr>
            <a:spLocks noChangeArrowheads="1"/>
          </p:cNvSpPr>
          <p:nvPr userDrawn="1"/>
        </p:nvSpPr>
        <p:spPr bwMode="auto">
          <a:xfrm>
            <a:off x="0" y="3429000"/>
            <a:ext cx="9144000" cy="3429000"/>
          </a:xfrm>
          <a:prstGeom prst="rect">
            <a:avLst/>
          </a:prstGeom>
          <a:gradFill rotWithShape="1">
            <a:gsLst>
              <a:gs pos="0">
                <a:srgbClr val="0080FF"/>
              </a:gs>
              <a:gs pos="100000">
                <a:srgbClr val="FFFFFF"/>
              </a:gs>
            </a:gsLst>
            <a:lin ang="3000000"/>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Calibri" charset="0"/>
              <a:ea typeface="ＭＳ Ｐゴシック" charset="0"/>
              <a:cs typeface="ＭＳ Ｐゴシック" charset="0"/>
            </a:endParaRPr>
          </a:p>
        </p:txBody>
      </p:sp>
      <p:sp>
        <p:nvSpPr>
          <p:cNvPr id="9" name="Rectangle 6"/>
          <p:cNvSpPr>
            <a:spLocks noChangeArrowheads="1"/>
          </p:cNvSpPr>
          <p:nvPr userDrawn="1"/>
        </p:nvSpPr>
        <p:spPr bwMode="auto">
          <a:xfrm>
            <a:off x="-14288" y="3429000"/>
            <a:ext cx="9158288" cy="152400"/>
          </a:xfrm>
          <a:prstGeom prst="rect">
            <a:avLst/>
          </a:prstGeom>
          <a:gradFill rotWithShape="0">
            <a:gsLst>
              <a:gs pos="0">
                <a:schemeClr val="tx1">
                  <a:alpha val="75000"/>
                </a:schemeClr>
              </a:gs>
              <a:gs pos="100000">
                <a:srgbClr val="454B4C">
                  <a:alpha val="0"/>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xmlns="" val="37514224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532F826C-A025-574A-B14E-8379A95DC2FF}" type="datetime1">
              <a:rPr lang="en-US" smtClean="0">
                <a:solidFill>
                  <a:srgbClr val="000000"/>
                </a:solidFill>
              </a:rPr>
              <a:pPr>
                <a:defRPr/>
              </a:pPr>
              <a:t>8/19/2014</a:t>
            </a:fld>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B47C5A5-AD35-3F46-BEAB-65DFF9F055B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53812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00025"/>
            <a:ext cx="2076450" cy="59324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0025"/>
            <a:ext cx="6076950" cy="59324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DBBD689C-FF73-3341-94F2-4ABA8904D5D0}" type="datetime1">
              <a:rPr lang="en-US" smtClean="0">
                <a:solidFill>
                  <a:srgbClr val="000000"/>
                </a:solidFill>
              </a:rPr>
              <a:pPr>
                <a:defRPr/>
              </a:pPr>
              <a:t>8/19/2014</a:t>
            </a:fld>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DC78C47-B830-8A47-B2E6-35F7E6AC0C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86085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psn-content-v2">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990600"/>
          </a:xfrm>
          <a:solidFill>
            <a:srgbClr val="454B4C"/>
          </a:solidFill>
        </p:spPr>
        <p:txBody>
          <a:bodyPr>
            <a:normAutofit/>
          </a:bodyPr>
          <a:lstStyle>
            <a:lvl1pPr>
              <a:defRPr sz="4800">
                <a:solidFill>
                  <a:schemeClr val="bg1"/>
                </a:solidFill>
              </a:defRPr>
            </a:lvl1pPr>
          </a:lstStyle>
          <a:p>
            <a:r>
              <a:rPr lang="en-US" smtClean="0"/>
              <a:t>Click to edit Master title style</a:t>
            </a:r>
            <a:endParaRPr lang="en-US" dirty="0"/>
          </a:p>
        </p:txBody>
      </p:sp>
      <p:sp>
        <p:nvSpPr>
          <p:cNvPr id="6" name="Text Placeholder 5"/>
          <p:cNvSpPr>
            <a:spLocks noGrp="1"/>
          </p:cNvSpPr>
          <p:nvPr>
            <p:ph type="body" sz="quarter" idx="13"/>
          </p:nvPr>
        </p:nvSpPr>
        <p:spPr>
          <a:xfrm>
            <a:off x="152400" y="1295400"/>
            <a:ext cx="8229600" cy="1905000"/>
          </a:xfrm>
        </p:spPr>
        <p:txBody>
          <a:bodyPr/>
          <a:lstStyle>
            <a:lvl1pPr marL="182880" indent="0">
              <a:spcBef>
                <a:spcPts val="0"/>
              </a:spcBef>
              <a:buNone/>
              <a:defRPr sz="2800"/>
            </a:lvl1pPr>
            <a:lvl2pPr indent="0">
              <a:defRPr/>
            </a:lvl2pPr>
            <a:lvl3pPr indent="0">
              <a:defRPr/>
            </a:lvl3pPr>
            <a:lvl4pPr indent="0">
              <a:defRPr/>
            </a:lvl4pPr>
            <a:lvl5pPr inden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4"/>
          </p:nvPr>
        </p:nvSpPr>
        <p:spPr>
          <a:xfrm>
            <a:off x="6964363" y="6448425"/>
            <a:ext cx="2133600" cy="365125"/>
          </a:xfrm>
          <a:solidFill>
            <a:schemeClr val="bg1"/>
          </a:solidFill>
          <a:ln>
            <a:solidFill>
              <a:schemeClr val="bg1"/>
            </a:solidFill>
          </a:ln>
        </p:spPr>
        <p:txBody>
          <a:bodyPr/>
          <a:lstStyle>
            <a:lvl1pPr>
              <a:defRPr/>
            </a:lvl1pPr>
          </a:lstStyle>
          <a:p>
            <a:pPr>
              <a:defRPr/>
            </a:pPr>
            <a:fld id="{7E25F5C9-1178-F94A-BB35-61F14C24A8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153490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1663" cy="11382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3838"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3438" y="1600200"/>
            <a:ext cx="4035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3438" y="3938588"/>
            <a:ext cx="4035425"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0151847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psn-content-v2">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990600"/>
          </a:xfrm>
          <a:solidFill>
            <a:srgbClr val="454B4C"/>
          </a:solidFill>
        </p:spPr>
        <p:txBody>
          <a:bodyPr>
            <a:normAutofit/>
          </a:bodyPr>
          <a:lstStyle>
            <a:lvl1pPr>
              <a:defRPr sz="4800">
                <a:solidFill>
                  <a:schemeClr val="bg1"/>
                </a:solidFill>
              </a:defRPr>
            </a:lvl1pPr>
          </a:lstStyle>
          <a:p>
            <a:r>
              <a:rPr lang="en-US" dirty="0" smtClean="0"/>
              <a:t>Click to edit Master title style</a:t>
            </a:r>
            <a:endParaRPr lang="en-US" dirty="0"/>
          </a:p>
        </p:txBody>
      </p:sp>
      <p:sp>
        <p:nvSpPr>
          <p:cNvPr id="6" name="Text Placeholder 5"/>
          <p:cNvSpPr>
            <a:spLocks noGrp="1"/>
          </p:cNvSpPr>
          <p:nvPr>
            <p:ph type="body" sz="quarter" idx="13"/>
          </p:nvPr>
        </p:nvSpPr>
        <p:spPr>
          <a:xfrm>
            <a:off x="152400" y="1295400"/>
            <a:ext cx="8229600" cy="1905000"/>
          </a:xfrm>
        </p:spPr>
        <p:txBody>
          <a:bodyPr/>
          <a:lstStyle>
            <a:lvl1pPr marL="182880" indent="0">
              <a:spcBef>
                <a:spcPts val="0"/>
              </a:spcBef>
              <a:buNone/>
              <a:defRPr sz="2800"/>
            </a:lvl1pPr>
            <a:lvl2pPr indent="0">
              <a:defRPr/>
            </a:lvl2pPr>
            <a:lvl3pPr indent="0">
              <a:defRPr/>
            </a:lvl3pPr>
            <a:lvl4pPr indent="0">
              <a:defRPr/>
            </a:lvl4pPr>
            <a:lvl5pPr inden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a:xfrm>
            <a:off x="6964363" y="6448425"/>
            <a:ext cx="2133600" cy="365125"/>
          </a:xfrm>
          <a:solidFill>
            <a:schemeClr val="bg1"/>
          </a:solidFill>
          <a:ln>
            <a:solidFill>
              <a:schemeClr val="bg1"/>
            </a:solidFill>
          </a:ln>
        </p:spPr>
        <p:txBody>
          <a:bodyPr/>
          <a:lstStyle>
            <a:lvl1pPr>
              <a:defRPr/>
            </a:lvl1pPr>
          </a:lstStyle>
          <a:p>
            <a:pPr>
              <a:defRPr/>
            </a:pPr>
            <a:fld id="{7E25F5C9-1178-F94A-BB35-61F14C24A8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268604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3A29E5-620B-BC49-838D-FAFEF8233D9B}" type="datetime1">
              <a:rPr lang="en-US" smtClean="0"/>
              <a:pPr/>
              <a:t>8/19/2014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F817CD-90DF-254E-86DF-D316A243B657}" type="slidenum">
              <a:rPr lang="en-US" smtClean="0"/>
              <a:pPr/>
              <a:t>‹#›</a:t>
            </a:fld>
            <a:endParaRPr lang="en-US"/>
          </a:p>
        </p:txBody>
      </p:sp>
    </p:spTree>
    <p:extLst>
      <p:ext uri="{BB962C8B-B14F-4D97-AF65-F5344CB8AC3E}">
        <p14:creationId xmlns:p14="http://schemas.microsoft.com/office/powerpoint/2010/main" xmlns="" val="21092586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EB44334A-1A7B-6A44-B1C2-2954CDFAD41D}" type="datetime1">
              <a:rPr lang="en-US" smtClean="0">
                <a:solidFill>
                  <a:srgbClr val="000000"/>
                </a:solidFill>
              </a:rPr>
              <a:pPr>
                <a:defRPr/>
              </a:pPr>
              <a:t>8/19/2014</a:t>
            </a:fld>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66E8772-5484-2544-BCB7-3FCFFD88453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09410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5700"/>
            <a:ext cx="4076700"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6300" y="1155700"/>
            <a:ext cx="4076700"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3"/>
          <p:cNvSpPr>
            <a:spLocks noGrp="1" noChangeArrowheads="1"/>
          </p:cNvSpPr>
          <p:nvPr>
            <p:ph type="dt" sz="half" idx="10"/>
          </p:nvPr>
        </p:nvSpPr>
        <p:spPr>
          <a:ln/>
        </p:spPr>
        <p:txBody>
          <a:bodyPr/>
          <a:lstStyle>
            <a:lvl1pPr>
              <a:defRPr/>
            </a:lvl1pPr>
          </a:lstStyle>
          <a:p>
            <a:pPr>
              <a:defRPr/>
            </a:pPr>
            <a:fld id="{ADD7DF51-012F-0347-B7C6-247A75779B95}" type="datetime1">
              <a:rPr lang="en-US" smtClean="0">
                <a:solidFill>
                  <a:srgbClr val="000000"/>
                </a:solidFill>
              </a:rPr>
              <a:pPr>
                <a:defRPr/>
              </a:pPr>
              <a:t>8/19/2014</a:t>
            </a:fld>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6F20D0C-F241-6C45-AE86-0D75D9F3C2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3522383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fld id="{C9C93773-B905-3D4C-9AB9-6F33473A8E84}" type="datetime1">
              <a:rPr lang="en-US" smtClean="0">
                <a:solidFill>
                  <a:srgbClr val="000000"/>
                </a:solidFill>
              </a:rPr>
              <a:pPr>
                <a:defRPr/>
              </a:pPr>
              <a:t>8/19/2014</a:t>
            </a:fld>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9CA794C0-E8E5-9846-9D3E-ABF23D87664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4759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fld id="{CA464CDC-49C3-CC4D-86B5-99470ECE73F9}" type="datetime1">
              <a:rPr lang="en-US" smtClean="0">
                <a:solidFill>
                  <a:srgbClr val="000000"/>
                </a:solidFill>
              </a:rPr>
              <a:pPr>
                <a:defRPr/>
              </a:pPr>
              <a:t>8/19/2014</a:t>
            </a:fld>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BA8E7BD-5619-A540-B4BE-6D9EEFBE8A1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34295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7EBF1533-7831-8546-8A10-53FEF32D1520}" type="datetime1">
              <a:rPr lang="en-US" smtClean="0">
                <a:solidFill>
                  <a:srgbClr val="000000"/>
                </a:solidFill>
              </a:rPr>
              <a:pPr>
                <a:defRPr/>
              </a:pPr>
              <a:t>8/19/2014</a:t>
            </a:fld>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646F8E5-009E-E941-9A8B-7A67350E2BC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1398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6FF03A6C-08D3-1E42-8AE3-E8ABE0ACEAD0}" type="datetime1">
              <a:rPr lang="en-US" smtClean="0">
                <a:solidFill>
                  <a:srgbClr val="000000"/>
                </a:solidFill>
              </a:rPr>
              <a:pPr>
                <a:defRPr/>
              </a:pPr>
              <a:t>8/19/2014</a:t>
            </a:fld>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8846725-B7B2-E647-8E39-C8B266768F9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71119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69C955C2-356C-D049-9F79-24118438DCC2}" type="datetime1">
              <a:rPr lang="en-US" smtClean="0">
                <a:solidFill>
                  <a:srgbClr val="000000"/>
                </a:solidFill>
              </a:rPr>
              <a:pPr>
                <a:defRPr/>
              </a:pPr>
              <a:t>8/19/2014</a:t>
            </a:fld>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0ECA617-1FFD-C840-B687-1AB62EFCAE7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82972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bwMode="auto">
          <a:xfrm>
            <a:off x="457200" y="1193800"/>
            <a:ext cx="8305800" cy="493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02883" name="Rectangle 3"/>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ea typeface="+mn-ea"/>
                <a:cs typeface="+mn-cs"/>
              </a:defRPr>
            </a:lvl1pPr>
          </a:lstStyle>
          <a:p>
            <a:fld id="{687379AB-9D34-DB48-8C62-280FE5D98FC2}" type="datetime1">
              <a:rPr lang="en-US" smtClean="0"/>
              <a:pPr/>
              <a:t>8/19/2014</a:t>
            </a:fld>
            <a:endParaRPr lang="en-US"/>
          </a:p>
        </p:txBody>
      </p:sp>
      <p:sp>
        <p:nvSpPr>
          <p:cNvPr id="1402884" name="Rectangle 4"/>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a typeface="+mn-ea"/>
                <a:cs typeface="+mn-cs"/>
              </a:defRPr>
            </a:lvl1pPr>
          </a:lstStyle>
          <a:p>
            <a:endParaRPr lang="en-US"/>
          </a:p>
        </p:txBody>
      </p:sp>
      <p:sp>
        <p:nvSpPr>
          <p:cNvPr id="1402885" name="Rectangle 5"/>
          <p:cNvSpPr>
            <a:spLocks noGrp="1" noChangeArrowheads="1"/>
          </p:cNvSpPr>
          <p:nvPr>
            <p:ph type="sldNum" sz="quarter" idx="4"/>
          </p:nvPr>
        </p:nvSpPr>
        <p:spPr bwMode="auto">
          <a:xfrm>
            <a:off x="7137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65F817CD-90DF-254E-86DF-D316A243B657}" type="slidenum">
              <a:rPr lang="en-US" smtClean="0"/>
              <a:pPr/>
              <a:t>‹#›</a:t>
            </a:fld>
            <a:endParaRPr lang="en-US"/>
          </a:p>
        </p:txBody>
      </p:sp>
      <p:sp>
        <p:nvSpPr>
          <p:cNvPr id="17414" name="Rectangle 8"/>
          <p:cNvSpPr>
            <a:spLocks noGrp="1" noChangeArrowheads="1"/>
          </p:cNvSpPr>
          <p:nvPr>
            <p:ph type="title"/>
          </p:nvPr>
        </p:nvSpPr>
        <p:spPr bwMode="auto">
          <a:xfrm>
            <a:off x="838200" y="200025"/>
            <a:ext cx="7467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
        <p:nvSpPr>
          <p:cNvPr id="17415" name="Rectangle 68"/>
          <p:cNvSpPr>
            <a:spLocks noChangeArrowheads="1"/>
          </p:cNvSpPr>
          <p:nvPr/>
        </p:nvSpPr>
        <p:spPr bwMode="auto">
          <a:xfrm>
            <a:off x="0" y="914400"/>
            <a:ext cx="9140825" cy="76200"/>
          </a:xfrm>
          <a:prstGeom prst="rect">
            <a:avLst/>
          </a:prstGeom>
          <a:gradFill rotWithShape="1">
            <a:gsLst>
              <a:gs pos="0">
                <a:srgbClr val="0080FF">
                  <a:alpha val="64998"/>
                </a:srgbClr>
              </a:gs>
              <a:gs pos="100000">
                <a:srgbClr val="FFFFFF">
                  <a:alpha val="64998"/>
                </a:srgbClr>
              </a:gs>
            </a:gsLst>
            <a:lin ang="4800000"/>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a:p>
        </p:txBody>
      </p:sp>
      <p:sp>
        <p:nvSpPr>
          <p:cNvPr id="8" name="Rectangle 68"/>
          <p:cNvSpPr>
            <a:spLocks noChangeArrowheads="1"/>
          </p:cNvSpPr>
          <p:nvPr/>
        </p:nvSpPr>
        <p:spPr bwMode="auto">
          <a:xfrm>
            <a:off x="0" y="914400"/>
            <a:ext cx="9140825" cy="76200"/>
          </a:xfrm>
          <a:prstGeom prst="rect">
            <a:avLst/>
          </a:prstGeom>
          <a:gradFill rotWithShape="1">
            <a:gsLst>
              <a:gs pos="0">
                <a:srgbClr val="0080FF">
                  <a:alpha val="64998"/>
                </a:srgbClr>
              </a:gs>
              <a:gs pos="100000">
                <a:srgbClr val="FFFFFF">
                  <a:alpha val="64998"/>
                </a:srgbClr>
              </a:gs>
            </a:gsLst>
            <a:lin ang="4800000"/>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Calibri"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672" r:id="rId14"/>
  </p:sldLayoutIdLst>
  <p:timing>
    <p:tnLst>
      <p:par>
        <p:cTn id="1" dur="indefinite" restart="never" nodeType="tmRoot"/>
      </p:par>
    </p:tnLst>
  </p:timing>
  <p:hf hdr="0" ftr="0" dt="0"/>
  <p:txStyles>
    <p:titleStyle>
      <a:lvl1pPr algn="ctr" rtl="0" eaLnBrk="1" fontAlgn="base" hangingPunct="1">
        <a:spcBef>
          <a:spcPct val="0"/>
        </a:spcBef>
        <a:spcAft>
          <a:spcPct val="0"/>
        </a:spcAft>
        <a:defRPr sz="4000">
          <a:solidFill>
            <a:srgbClr val="0080FF"/>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0080FF"/>
          </a:solidFill>
          <a:latin typeface="Calibri" charset="0"/>
          <a:ea typeface="ＭＳ Ｐゴシック" charset="-128"/>
          <a:cs typeface="ＭＳ Ｐゴシック" charset="-128"/>
        </a:defRPr>
      </a:lvl2pPr>
      <a:lvl3pPr algn="ctr" rtl="0" eaLnBrk="1" fontAlgn="base" hangingPunct="1">
        <a:spcBef>
          <a:spcPct val="0"/>
        </a:spcBef>
        <a:spcAft>
          <a:spcPct val="0"/>
        </a:spcAft>
        <a:defRPr sz="4400">
          <a:solidFill>
            <a:srgbClr val="0080FF"/>
          </a:solidFill>
          <a:latin typeface="Calibri" charset="0"/>
          <a:ea typeface="ＭＳ Ｐゴシック" charset="-128"/>
          <a:cs typeface="ＭＳ Ｐゴシック" charset="-128"/>
        </a:defRPr>
      </a:lvl3pPr>
      <a:lvl4pPr algn="ctr" rtl="0" eaLnBrk="1" fontAlgn="base" hangingPunct="1">
        <a:spcBef>
          <a:spcPct val="0"/>
        </a:spcBef>
        <a:spcAft>
          <a:spcPct val="0"/>
        </a:spcAft>
        <a:defRPr sz="4400">
          <a:solidFill>
            <a:srgbClr val="0080FF"/>
          </a:solidFill>
          <a:latin typeface="Calibri" charset="0"/>
          <a:ea typeface="ＭＳ Ｐゴシック" charset="-128"/>
          <a:cs typeface="ＭＳ Ｐゴシック" charset="-128"/>
        </a:defRPr>
      </a:lvl4pPr>
      <a:lvl5pPr algn="ctr" rtl="0" eaLnBrk="1" fontAlgn="base" hangingPunct="1">
        <a:spcBef>
          <a:spcPct val="0"/>
        </a:spcBef>
        <a:spcAft>
          <a:spcPct val="0"/>
        </a:spcAft>
        <a:defRPr sz="4400">
          <a:solidFill>
            <a:srgbClr val="0080FF"/>
          </a:solidFill>
          <a:latin typeface="Calibri"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bg1"/>
          </a:solidFill>
          <a:latin typeface="Calibri" charset="0"/>
        </a:defRPr>
      </a:lvl6pPr>
      <a:lvl7pPr marL="914400" algn="ctr" rtl="0" eaLnBrk="1" fontAlgn="base" hangingPunct="1">
        <a:spcBef>
          <a:spcPct val="0"/>
        </a:spcBef>
        <a:spcAft>
          <a:spcPct val="0"/>
        </a:spcAft>
        <a:defRPr sz="4400">
          <a:solidFill>
            <a:schemeClr val="bg1"/>
          </a:solidFill>
          <a:latin typeface="Calibri" charset="0"/>
        </a:defRPr>
      </a:lvl7pPr>
      <a:lvl8pPr marL="1371600" algn="ctr" rtl="0" eaLnBrk="1" fontAlgn="base" hangingPunct="1">
        <a:spcBef>
          <a:spcPct val="0"/>
        </a:spcBef>
        <a:spcAft>
          <a:spcPct val="0"/>
        </a:spcAft>
        <a:defRPr sz="4400">
          <a:solidFill>
            <a:schemeClr val="bg1"/>
          </a:solidFill>
          <a:latin typeface="Calibri" charset="0"/>
        </a:defRPr>
      </a:lvl8pPr>
      <a:lvl9pPr marL="1828800" algn="ctr" rtl="0" eaLnBrk="1" fontAlgn="base" hangingPunct="1">
        <a:spcBef>
          <a:spcPct val="0"/>
        </a:spcBef>
        <a:spcAft>
          <a:spcPct val="0"/>
        </a:spcAft>
        <a:defRPr sz="4400">
          <a:solidFill>
            <a:schemeClr val="bg1"/>
          </a:solidFill>
          <a:latin typeface="Calibri" charset="0"/>
        </a:defRPr>
      </a:lvl9pPr>
    </p:titleStyle>
    <p:bodyStyle>
      <a:lvl1pPr marL="285750" indent="-285750" algn="l" rtl="0" eaLnBrk="1" fontAlgn="base" hangingPunct="1">
        <a:spcBef>
          <a:spcPct val="20000"/>
        </a:spcBef>
        <a:spcAft>
          <a:spcPct val="0"/>
        </a:spcAft>
        <a:buClr>
          <a:schemeClr val="folHlink"/>
        </a:buClr>
        <a:buSzPct val="70000"/>
        <a:buFont typeface="Wingdings" charset="0"/>
        <a:buBlip>
          <a:blip r:embed="rId16"/>
        </a:buBlip>
        <a:defRPr sz="2800">
          <a:solidFill>
            <a:schemeClr val="tx1"/>
          </a:solidFill>
          <a:latin typeface="+mn-lt"/>
          <a:ea typeface="ＭＳ Ｐゴシック" charset="-128"/>
          <a:cs typeface="ＭＳ Ｐゴシック" charset="-128"/>
        </a:defRPr>
      </a:lvl1pPr>
      <a:lvl2pPr marL="687388" indent="-230188" algn="l" rtl="0" eaLnBrk="1" fontAlgn="base" hangingPunct="1">
        <a:spcBef>
          <a:spcPct val="20000"/>
        </a:spcBef>
        <a:spcAft>
          <a:spcPct val="0"/>
        </a:spcAft>
        <a:buClr>
          <a:schemeClr val="hlink"/>
        </a:buClr>
        <a:buSzPct val="65000"/>
        <a:buFont typeface="Wingdings" charset="0"/>
        <a:buBlip>
          <a:blip r:embed="rId17"/>
        </a:buBlip>
        <a:defRPr sz="2400">
          <a:solidFill>
            <a:schemeClr val="tx1"/>
          </a:solidFill>
          <a:latin typeface="+mn-lt"/>
          <a:ea typeface="ＭＳ Ｐゴシック" charset="-128"/>
        </a:defRPr>
      </a:lvl2pPr>
      <a:lvl3pPr marL="1089025" indent="-174625" algn="l" rtl="0" eaLnBrk="1" fontAlgn="base" hangingPunct="1">
        <a:spcBef>
          <a:spcPct val="20000"/>
        </a:spcBef>
        <a:spcAft>
          <a:spcPct val="0"/>
        </a:spcAft>
        <a:buClr>
          <a:schemeClr val="folHlink"/>
        </a:buClr>
        <a:buSzPct val="60000"/>
        <a:buFont typeface="Wingdings" charset="0"/>
        <a:buBlip>
          <a:blip r:embed="rId18"/>
        </a:buBlip>
        <a:defRPr sz="2000">
          <a:solidFill>
            <a:schemeClr val="tx1"/>
          </a:solidFill>
          <a:latin typeface="+mn-lt"/>
          <a:ea typeface="ＭＳ Ｐゴシック" charset="-128"/>
        </a:defRPr>
      </a:lvl3pPr>
      <a:lvl4pPr marL="1546225" indent="-174625" algn="l" rtl="0" eaLnBrk="1" fontAlgn="base" hangingPunct="1">
        <a:spcBef>
          <a:spcPct val="20000"/>
        </a:spcBef>
        <a:spcAft>
          <a:spcPct val="0"/>
        </a:spcAft>
        <a:buClr>
          <a:schemeClr val="accent2"/>
        </a:buClr>
        <a:buSzPct val="60000"/>
        <a:buFont typeface="Wingdings" charset="0"/>
        <a:buBlip>
          <a:blip r:embed="rId19"/>
        </a:buBlip>
        <a:defRPr>
          <a:solidFill>
            <a:schemeClr val="tx1"/>
          </a:solidFill>
          <a:latin typeface="+mn-lt"/>
          <a:ea typeface="ＭＳ Ｐゴシック" charset="-128"/>
        </a:defRPr>
      </a:lvl4pPr>
      <a:lvl5pPr marL="1995488" indent="-166688" algn="l" rtl="0" eaLnBrk="1" fontAlgn="base" hangingPunct="1">
        <a:spcBef>
          <a:spcPct val="20000"/>
        </a:spcBef>
        <a:spcAft>
          <a:spcPct val="0"/>
        </a:spcAft>
        <a:buClr>
          <a:schemeClr val="accent1"/>
        </a:buClr>
        <a:buSzPct val="55000"/>
        <a:buFont typeface="Wingdings" charset="0"/>
        <a:buBlip>
          <a:blip r:embed="rId20"/>
        </a:buBlip>
        <a:defRPr>
          <a:solidFill>
            <a:schemeClr val="tx1"/>
          </a:solidFill>
          <a:latin typeface="+mn-lt"/>
          <a:ea typeface="ＭＳ Ｐゴシック" charset="-128"/>
        </a:defRPr>
      </a:lvl5pPr>
      <a:lvl6pPr marL="2452688" indent="-166688" algn="l" rtl="0" eaLnBrk="1" fontAlgn="base" hangingPunct="1">
        <a:spcBef>
          <a:spcPct val="20000"/>
        </a:spcBef>
        <a:spcAft>
          <a:spcPct val="0"/>
        </a:spcAft>
        <a:buClr>
          <a:schemeClr val="accent1"/>
        </a:buClr>
        <a:buSzPct val="55000"/>
        <a:buFont typeface="Wingdings" charset="2"/>
        <a:buBlip>
          <a:blip r:embed="rId20"/>
        </a:buBlip>
        <a:defRPr>
          <a:solidFill>
            <a:schemeClr val="tx1"/>
          </a:solidFill>
          <a:latin typeface="+mn-lt"/>
          <a:ea typeface="ＭＳ Ｐゴシック" charset="-128"/>
        </a:defRPr>
      </a:lvl6pPr>
      <a:lvl7pPr marL="2909888" indent="-166688" algn="l" rtl="0" eaLnBrk="1" fontAlgn="base" hangingPunct="1">
        <a:spcBef>
          <a:spcPct val="20000"/>
        </a:spcBef>
        <a:spcAft>
          <a:spcPct val="0"/>
        </a:spcAft>
        <a:buClr>
          <a:schemeClr val="accent1"/>
        </a:buClr>
        <a:buSzPct val="55000"/>
        <a:buFont typeface="Wingdings" charset="2"/>
        <a:buBlip>
          <a:blip r:embed="rId20"/>
        </a:buBlip>
        <a:defRPr>
          <a:solidFill>
            <a:schemeClr val="tx1"/>
          </a:solidFill>
          <a:latin typeface="+mn-lt"/>
          <a:ea typeface="ＭＳ Ｐゴシック" charset="-128"/>
        </a:defRPr>
      </a:lvl7pPr>
      <a:lvl8pPr marL="3367088" indent="-166688" algn="l" rtl="0" eaLnBrk="1" fontAlgn="base" hangingPunct="1">
        <a:spcBef>
          <a:spcPct val="20000"/>
        </a:spcBef>
        <a:spcAft>
          <a:spcPct val="0"/>
        </a:spcAft>
        <a:buClr>
          <a:schemeClr val="accent1"/>
        </a:buClr>
        <a:buSzPct val="55000"/>
        <a:buFont typeface="Wingdings" charset="2"/>
        <a:buBlip>
          <a:blip r:embed="rId20"/>
        </a:buBlip>
        <a:defRPr>
          <a:solidFill>
            <a:schemeClr val="tx1"/>
          </a:solidFill>
          <a:latin typeface="+mn-lt"/>
          <a:ea typeface="ＭＳ Ｐゴシック" charset="-128"/>
        </a:defRPr>
      </a:lvl8pPr>
      <a:lvl9pPr marL="3824288" indent="-166688" algn="l" rtl="0" eaLnBrk="1" fontAlgn="base" hangingPunct="1">
        <a:spcBef>
          <a:spcPct val="20000"/>
        </a:spcBef>
        <a:spcAft>
          <a:spcPct val="0"/>
        </a:spcAft>
        <a:buClr>
          <a:schemeClr val="accent1"/>
        </a:buClr>
        <a:buSzPct val="55000"/>
        <a:buFont typeface="Wingdings" charset="2"/>
        <a:buBlip>
          <a:blip r:embed="rId20"/>
        </a:buBlip>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70.emf"/><Relationship Id="rId13" Type="http://schemas.openxmlformats.org/officeDocument/2006/relationships/image" Target="../media/image180.emf"/><Relationship Id="rId18" Type="http://schemas.openxmlformats.org/officeDocument/2006/relationships/image" Target="../media/image185.emf"/><Relationship Id="rId3" Type="http://schemas.openxmlformats.org/officeDocument/2006/relationships/notesSlide" Target="../notesSlides/notesSlide33.xml"/><Relationship Id="rId7" Type="http://schemas.openxmlformats.org/officeDocument/2006/relationships/image" Target="../media/image171.emf"/><Relationship Id="rId12" Type="http://schemas.openxmlformats.org/officeDocument/2006/relationships/image" Target="../media/image179.emf"/><Relationship Id="rId17" Type="http://schemas.openxmlformats.org/officeDocument/2006/relationships/image" Target="../media/image184.emf"/><Relationship Id="rId2" Type="http://schemas.openxmlformats.org/officeDocument/2006/relationships/slideLayout" Target="../slideLayouts/slideLayout2.xml"/><Relationship Id="rId16" Type="http://schemas.openxmlformats.org/officeDocument/2006/relationships/image" Target="../media/image183.emf"/><Relationship Id="rId1" Type="http://schemas.openxmlformats.org/officeDocument/2006/relationships/tags" Target="../tags/tag13.xml"/><Relationship Id="rId6" Type="http://schemas.openxmlformats.org/officeDocument/2006/relationships/image" Target="../media/image177.emf"/><Relationship Id="rId11" Type="http://schemas.openxmlformats.org/officeDocument/2006/relationships/image" Target="../media/image178.emf"/><Relationship Id="rId5" Type="http://schemas.openxmlformats.org/officeDocument/2006/relationships/image" Target="../media/image176.emf"/><Relationship Id="rId15" Type="http://schemas.openxmlformats.org/officeDocument/2006/relationships/image" Target="../media/image182.emf"/><Relationship Id="rId10" Type="http://schemas.openxmlformats.org/officeDocument/2006/relationships/image" Target="../media/image173.emf"/><Relationship Id="rId19" Type="http://schemas.openxmlformats.org/officeDocument/2006/relationships/image" Target="../media/image186.emf"/><Relationship Id="rId4" Type="http://schemas.openxmlformats.org/officeDocument/2006/relationships/image" Target="../media/image175.emf"/><Relationship Id="rId9" Type="http://schemas.openxmlformats.org/officeDocument/2006/relationships/image" Target="../media/image172.emf"/><Relationship Id="rId14" Type="http://schemas.openxmlformats.org/officeDocument/2006/relationships/image" Target="../media/image181.emf"/></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02.xml.rels><?xml version="1.0" encoding="UTF-8" standalone="yes"?>
<Relationships xmlns="http://schemas.openxmlformats.org/package/2006/relationships"><Relationship Id="rId8" Type="http://schemas.openxmlformats.org/officeDocument/2006/relationships/image" Target="../media/image191.emf"/><Relationship Id="rId13" Type="http://schemas.openxmlformats.org/officeDocument/2006/relationships/image" Target="../media/image196.emf"/><Relationship Id="rId3" Type="http://schemas.openxmlformats.org/officeDocument/2006/relationships/notesSlide" Target="../notesSlides/notesSlide34.xml"/><Relationship Id="rId7" Type="http://schemas.openxmlformats.org/officeDocument/2006/relationships/image" Target="../media/image190.emf"/><Relationship Id="rId12" Type="http://schemas.openxmlformats.org/officeDocument/2006/relationships/image" Target="../media/image195.emf"/><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89.jpeg"/><Relationship Id="rId11" Type="http://schemas.openxmlformats.org/officeDocument/2006/relationships/image" Target="../media/image194.emf"/><Relationship Id="rId5" Type="http://schemas.openxmlformats.org/officeDocument/2006/relationships/image" Target="../media/image188.wmf"/><Relationship Id="rId10" Type="http://schemas.openxmlformats.org/officeDocument/2006/relationships/image" Target="../media/image193.emf"/><Relationship Id="rId4" Type="http://schemas.openxmlformats.org/officeDocument/2006/relationships/image" Target="../media/image187.jpeg"/><Relationship Id="rId9" Type="http://schemas.openxmlformats.org/officeDocument/2006/relationships/image" Target="../media/image192.emf"/></Relationships>
</file>

<file path=ppt/slides/_rels/slide103.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8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97.png"/></Relationships>
</file>

<file path=ppt/slides/_rels/slide105.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98.emf"/><Relationship Id="rId4" Type="http://schemas.openxmlformats.org/officeDocument/2006/relationships/image" Target="../media/image165.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07.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emf"/><Relationship Id="rId3" Type="http://schemas.openxmlformats.org/officeDocument/2006/relationships/image" Target="../media/image199.png"/><Relationship Id="rId7" Type="http://schemas.openxmlformats.org/officeDocument/2006/relationships/image" Target="../media/image203.png"/><Relationship Id="rId12"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png"/></Relationships>
</file>

<file path=ppt/slides/_rels/slide108.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12.png"/><Relationship Id="rId3" Type="http://schemas.openxmlformats.org/officeDocument/2006/relationships/image" Target="../media/image201.png"/><Relationship Id="rId7" Type="http://schemas.openxmlformats.org/officeDocument/2006/relationships/image" Target="../media/image203.png"/><Relationship Id="rId12" Type="http://schemas.openxmlformats.org/officeDocument/2006/relationships/image" Target="../media/image211.png"/><Relationship Id="rId17" Type="http://schemas.openxmlformats.org/officeDocument/2006/relationships/image" Target="../media/image205.png"/><Relationship Id="rId2" Type="http://schemas.openxmlformats.org/officeDocument/2006/relationships/slideLayout" Target="../slideLayouts/slideLayout2.xml"/><Relationship Id="rId16" Type="http://schemas.openxmlformats.org/officeDocument/2006/relationships/image" Target="../media/image215.png"/><Relationship Id="rId1" Type="http://schemas.openxmlformats.org/officeDocument/2006/relationships/tags" Target="../tags/tag21.xml"/><Relationship Id="rId6" Type="http://schemas.openxmlformats.org/officeDocument/2006/relationships/image" Target="../media/image208.png"/><Relationship Id="rId11" Type="http://schemas.openxmlformats.org/officeDocument/2006/relationships/image" Target="../media/image206.png"/><Relationship Id="rId5" Type="http://schemas.openxmlformats.org/officeDocument/2006/relationships/image" Target="../media/image207.png"/><Relationship Id="rId15" Type="http://schemas.openxmlformats.org/officeDocument/2006/relationships/image" Target="../media/image214.png"/><Relationship Id="rId10" Type="http://schemas.openxmlformats.org/officeDocument/2006/relationships/image" Target="../media/image204.png"/><Relationship Id="rId4" Type="http://schemas.openxmlformats.org/officeDocument/2006/relationships/image" Target="../media/image202.png"/><Relationship Id="rId9" Type="http://schemas.openxmlformats.org/officeDocument/2006/relationships/image" Target="../media/image210.png"/><Relationship Id="rId14" Type="http://schemas.openxmlformats.org/officeDocument/2006/relationships/image" Target="../media/image213.png"/></Relationships>
</file>

<file path=ppt/slides/_rels/slide109.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3" Type="http://schemas.openxmlformats.org/officeDocument/2006/relationships/notesSlide" Target="../notesSlides/notesSlide36.xml"/><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slideLayout" Target="../slideLayouts/slideLayout2.xml"/><Relationship Id="rId16" Type="http://schemas.openxmlformats.org/officeDocument/2006/relationships/image" Target="../media/image228.emf"/><Relationship Id="rId1" Type="http://schemas.openxmlformats.org/officeDocument/2006/relationships/tags" Target="../tags/tag22.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5" Type="http://schemas.openxmlformats.org/officeDocument/2006/relationships/image" Target="../media/image227.emf"/><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 Id="rId14" Type="http://schemas.openxmlformats.org/officeDocument/2006/relationships/image" Target="../media/image22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11.xml.rels><?xml version="1.0" encoding="UTF-8" standalone="yes"?>
<Relationships xmlns="http://schemas.openxmlformats.org/package/2006/relationships"><Relationship Id="rId8" Type="http://schemas.openxmlformats.org/officeDocument/2006/relationships/image" Target="../media/image234.emf"/><Relationship Id="rId3" Type="http://schemas.openxmlformats.org/officeDocument/2006/relationships/notesSlide" Target="../notesSlides/notesSlide37.xml"/><Relationship Id="rId7" Type="http://schemas.openxmlformats.org/officeDocument/2006/relationships/image" Target="../media/image233.em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32.emf"/><Relationship Id="rId5" Type="http://schemas.openxmlformats.org/officeDocument/2006/relationships/image" Target="../media/image231.emf"/><Relationship Id="rId4" Type="http://schemas.openxmlformats.org/officeDocument/2006/relationships/image" Target="../media/image230.emf"/><Relationship Id="rId9" Type="http://schemas.openxmlformats.org/officeDocument/2006/relationships/image" Target="../media/image235.emf"/></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37.jpeg"/><Relationship Id="rId4" Type="http://schemas.openxmlformats.org/officeDocument/2006/relationships/image" Target="../media/image236.emf"/></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39.jpeg"/><Relationship Id="rId5" Type="http://schemas.openxmlformats.org/officeDocument/2006/relationships/image" Target="../media/image236.emf"/><Relationship Id="rId4" Type="http://schemas.openxmlformats.org/officeDocument/2006/relationships/image" Target="../media/image238.emf"/></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241.emf"/><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40.jpeg"/><Relationship Id="rId5" Type="http://schemas.openxmlformats.org/officeDocument/2006/relationships/image" Target="../media/image236.emf"/><Relationship Id="rId4" Type="http://schemas.openxmlformats.org/officeDocument/2006/relationships/image" Target="../media/image238.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43.emf"/></Relationships>
</file>

<file path=ppt/slides/_rels/slide118.xml.rels><?xml version="1.0" encoding="UTF-8" standalone="yes"?>
<Relationships xmlns="http://schemas.openxmlformats.org/package/2006/relationships"><Relationship Id="rId8" Type="http://schemas.openxmlformats.org/officeDocument/2006/relationships/image" Target="../media/image245.emf"/><Relationship Id="rId3" Type="http://schemas.openxmlformats.org/officeDocument/2006/relationships/notesSlide" Target="../notesSlides/notesSlide41.xml"/><Relationship Id="rId7" Type="http://schemas.openxmlformats.org/officeDocument/2006/relationships/image" Target="../media/image244.emf"/><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72.emf"/><Relationship Id="rId5" Type="http://schemas.openxmlformats.org/officeDocument/2006/relationships/image" Target="../media/image170.emf"/><Relationship Id="rId4" Type="http://schemas.openxmlformats.org/officeDocument/2006/relationships/image" Target="../media/image171.emf"/><Relationship Id="rId9" Type="http://schemas.openxmlformats.org/officeDocument/2006/relationships/image" Target="../media/image246.emf"/></Relationships>
</file>

<file path=ppt/slides/_rels/slide119.xml.rels><?xml version="1.0" encoding="UTF-8" standalone="yes"?>
<Relationships xmlns="http://schemas.openxmlformats.org/package/2006/relationships"><Relationship Id="rId8" Type="http://schemas.openxmlformats.org/officeDocument/2006/relationships/image" Target="../media/image251.emf"/><Relationship Id="rId3" Type="http://schemas.openxmlformats.org/officeDocument/2006/relationships/notesSlide" Target="../notesSlides/notesSlide42.xml"/><Relationship Id="rId7" Type="http://schemas.openxmlformats.org/officeDocument/2006/relationships/image" Target="../media/image250.emf"/><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49.emf"/><Relationship Id="rId5" Type="http://schemas.openxmlformats.org/officeDocument/2006/relationships/image" Target="../media/image248.emf"/><Relationship Id="rId4" Type="http://schemas.openxmlformats.org/officeDocument/2006/relationships/image" Target="../media/image247.emf"/><Relationship Id="rId9" Type="http://schemas.openxmlformats.org/officeDocument/2006/relationships/image" Target="../media/image25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254.emf"/><Relationship Id="rId4" Type="http://schemas.openxmlformats.org/officeDocument/2006/relationships/image" Target="../media/image253.emf"/></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2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25.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image" Target="../media/image256.emf"/><Relationship Id="rId1" Type="http://schemas.openxmlformats.org/officeDocument/2006/relationships/slideLayout" Target="../slideLayouts/slideLayout2.xml"/><Relationship Id="rId4" Type="http://schemas.openxmlformats.org/officeDocument/2006/relationships/image" Target="../media/image150.emf"/></Relationships>
</file>

<file path=ppt/slides/_rels/slide126.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27.xml.rels><?xml version="1.0" encoding="UTF-8" standalone="yes"?>
<Relationships xmlns="http://schemas.openxmlformats.org/package/2006/relationships"><Relationship Id="rId8" Type="http://schemas.openxmlformats.org/officeDocument/2006/relationships/image" Target="../media/image262.emf"/><Relationship Id="rId3" Type="http://schemas.openxmlformats.org/officeDocument/2006/relationships/notesSlide" Target="../notesSlides/notesSlide48.xml"/><Relationship Id="rId7" Type="http://schemas.openxmlformats.org/officeDocument/2006/relationships/image" Target="../media/image26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260.emf"/><Relationship Id="rId5" Type="http://schemas.openxmlformats.org/officeDocument/2006/relationships/image" Target="../media/image259.emf"/><Relationship Id="rId4" Type="http://schemas.openxmlformats.org/officeDocument/2006/relationships/image" Target="../media/image258.emf"/></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264.emf"/><Relationship Id="rId5" Type="http://schemas.openxmlformats.org/officeDocument/2006/relationships/image" Target="../media/image263.emf"/><Relationship Id="rId4" Type="http://schemas.openxmlformats.org/officeDocument/2006/relationships/image" Target="../media/image259.emf"/></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263.emf"/><Relationship Id="rId5" Type="http://schemas.openxmlformats.org/officeDocument/2006/relationships/image" Target="../media/image259.emf"/><Relationship Id="rId4" Type="http://schemas.openxmlformats.org/officeDocument/2006/relationships/image" Target="../media/image26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66.emf"/><Relationship Id="rId4" Type="http://schemas.openxmlformats.org/officeDocument/2006/relationships/image" Target="../media/image265.emf"/></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268.emf"/><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267.emf"/><Relationship Id="rId5" Type="http://schemas.openxmlformats.org/officeDocument/2006/relationships/image" Target="../media/image264.emf"/><Relationship Id="rId4" Type="http://schemas.openxmlformats.org/officeDocument/2006/relationships/image" Target="../media/image265.emf"/></Relationships>
</file>

<file path=ppt/slides/_rels/slide132.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33.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134.xml.rels><?xml version="1.0" encoding="UTF-8" standalone="yes"?>
<Relationships xmlns="http://schemas.openxmlformats.org/package/2006/relationships"><Relationship Id="rId8" Type="http://schemas.openxmlformats.org/officeDocument/2006/relationships/image" Target="../media/image274.emf"/><Relationship Id="rId3" Type="http://schemas.openxmlformats.org/officeDocument/2006/relationships/notesSlide" Target="../notesSlides/notesSlide53.xml"/><Relationship Id="rId7" Type="http://schemas.openxmlformats.org/officeDocument/2006/relationships/image" Target="../media/image273.emf"/><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272.emf"/><Relationship Id="rId5" Type="http://schemas.openxmlformats.org/officeDocument/2006/relationships/image" Target="../media/image271.emf"/><Relationship Id="rId4" Type="http://schemas.openxmlformats.org/officeDocument/2006/relationships/image" Target="../media/image270.emf"/><Relationship Id="rId9" Type="http://schemas.openxmlformats.org/officeDocument/2006/relationships/image" Target="../media/image275.emf"/></Relationships>
</file>

<file path=ppt/slides/_rels/slide135.x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276.emf"/><Relationship Id="rId5" Type="http://schemas.openxmlformats.org/officeDocument/2006/relationships/image" Target="../media/image275.emf"/><Relationship Id="rId4" Type="http://schemas.openxmlformats.org/officeDocument/2006/relationships/image" Target="../media/image274.emf"/></Relationships>
</file>

<file path=ppt/slides/_rels/slide136.xml.rels><?xml version="1.0" encoding="UTF-8" standalone="yes"?>
<Relationships xmlns="http://schemas.openxmlformats.org/package/2006/relationships"><Relationship Id="rId2" Type="http://schemas.openxmlformats.org/officeDocument/2006/relationships/image" Target="../media/image277.w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84.png"/><Relationship Id="rId3" Type="http://schemas.openxmlformats.org/officeDocument/2006/relationships/tags" Target="../tags/tag47.xml"/><Relationship Id="rId7" Type="http://schemas.openxmlformats.org/officeDocument/2006/relationships/image" Target="../media/image278.png"/><Relationship Id="rId12" Type="http://schemas.openxmlformats.org/officeDocument/2006/relationships/image" Target="../media/image283.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54.xml"/><Relationship Id="rId11" Type="http://schemas.openxmlformats.org/officeDocument/2006/relationships/image" Target="../media/image282.jpeg"/><Relationship Id="rId5" Type="http://schemas.openxmlformats.org/officeDocument/2006/relationships/slideLayout" Target="../slideLayouts/slideLayout2.xml"/><Relationship Id="rId10" Type="http://schemas.openxmlformats.org/officeDocument/2006/relationships/image" Target="../media/image281.jpeg"/><Relationship Id="rId4" Type="http://schemas.openxmlformats.org/officeDocument/2006/relationships/tags" Target="../tags/tag48.xml"/><Relationship Id="rId9" Type="http://schemas.openxmlformats.org/officeDocument/2006/relationships/image" Target="../media/image280.png"/></Relationships>
</file>

<file path=ppt/slides/_rels/slide138.xml.rels><?xml version="1.0" encoding="UTF-8" standalone="yes"?>
<Relationships xmlns="http://schemas.openxmlformats.org/package/2006/relationships"><Relationship Id="rId8" Type="http://schemas.openxmlformats.org/officeDocument/2006/relationships/image" Target="../media/image289.emf"/><Relationship Id="rId13" Type="http://schemas.openxmlformats.org/officeDocument/2006/relationships/image" Target="../media/image294.emf"/><Relationship Id="rId3" Type="http://schemas.openxmlformats.org/officeDocument/2006/relationships/notesSlide" Target="../notesSlides/notesSlide55.xml"/><Relationship Id="rId7" Type="http://schemas.openxmlformats.org/officeDocument/2006/relationships/image" Target="../media/image288.jpeg"/><Relationship Id="rId12" Type="http://schemas.openxmlformats.org/officeDocument/2006/relationships/image" Target="../media/image293.emf"/><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287.png"/><Relationship Id="rId11" Type="http://schemas.openxmlformats.org/officeDocument/2006/relationships/image" Target="../media/image292.emf"/><Relationship Id="rId5" Type="http://schemas.openxmlformats.org/officeDocument/2006/relationships/image" Target="../media/image286.emf"/><Relationship Id="rId10" Type="http://schemas.openxmlformats.org/officeDocument/2006/relationships/image" Target="../media/image291.emf"/><Relationship Id="rId4" Type="http://schemas.openxmlformats.org/officeDocument/2006/relationships/image" Target="../media/image285.emf"/><Relationship Id="rId9" Type="http://schemas.openxmlformats.org/officeDocument/2006/relationships/image" Target="../media/image290.emf"/></Relationships>
</file>

<file path=ppt/slides/_rels/slide139.xml.rels><?xml version="1.0" encoding="UTF-8" standalone="yes"?>
<Relationships xmlns="http://schemas.openxmlformats.org/package/2006/relationships"><Relationship Id="rId8" Type="http://schemas.openxmlformats.org/officeDocument/2006/relationships/image" Target="../media/image292.emf"/><Relationship Id="rId13" Type="http://schemas.openxmlformats.org/officeDocument/2006/relationships/image" Target="../media/image297.emf"/><Relationship Id="rId3" Type="http://schemas.openxmlformats.org/officeDocument/2006/relationships/notesSlide" Target="../notesSlides/notesSlide56.xml"/><Relationship Id="rId7" Type="http://schemas.openxmlformats.org/officeDocument/2006/relationships/image" Target="../media/image291.emf"/><Relationship Id="rId12" Type="http://schemas.openxmlformats.org/officeDocument/2006/relationships/image" Target="../media/image296.emf"/><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290.emf"/><Relationship Id="rId11" Type="http://schemas.openxmlformats.org/officeDocument/2006/relationships/image" Target="../media/image295.emf"/><Relationship Id="rId5" Type="http://schemas.openxmlformats.org/officeDocument/2006/relationships/image" Target="../media/image289.emf"/><Relationship Id="rId10" Type="http://schemas.openxmlformats.org/officeDocument/2006/relationships/image" Target="../media/image262.emf"/><Relationship Id="rId4" Type="http://schemas.openxmlformats.org/officeDocument/2006/relationships/image" Target="../media/image294.emf"/><Relationship Id="rId9" Type="http://schemas.openxmlformats.org/officeDocument/2006/relationships/image" Target="../media/image293.emf"/><Relationship Id="rId14" Type="http://schemas.openxmlformats.org/officeDocument/2006/relationships/image" Target="../media/image298.e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41.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image" Target="../media/image299.emf"/><Relationship Id="rId1" Type="http://schemas.openxmlformats.org/officeDocument/2006/relationships/slideLayout" Target="../slideLayouts/slideLayout2.xml"/><Relationship Id="rId4" Type="http://schemas.openxmlformats.org/officeDocument/2006/relationships/image" Target="../media/image301.emf"/></Relationships>
</file>

<file path=ppt/slides/_rels/slide142.xml.rels><?xml version="1.0" encoding="UTF-8" standalone="yes"?>
<Relationships xmlns="http://schemas.openxmlformats.org/package/2006/relationships"><Relationship Id="rId2" Type="http://schemas.openxmlformats.org/officeDocument/2006/relationships/image" Target="../media/image301.em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303.emf"/><Relationship Id="rId4" Type="http://schemas.openxmlformats.org/officeDocument/2006/relationships/image" Target="../media/image302.emf"/></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305.emf"/><Relationship Id="rId4" Type="http://schemas.openxmlformats.org/officeDocument/2006/relationships/image" Target="../media/image304.emf"/></Relationships>
</file>

<file path=ppt/slides/_rels/slide146.xml.rels><?xml version="1.0" encoding="UTF-8" standalone="yes"?>
<Relationships xmlns="http://schemas.openxmlformats.org/package/2006/relationships"><Relationship Id="rId8" Type="http://schemas.openxmlformats.org/officeDocument/2006/relationships/image" Target="../media/image311.emf"/><Relationship Id="rId3" Type="http://schemas.openxmlformats.org/officeDocument/2006/relationships/image" Target="../media/image306.emf"/><Relationship Id="rId7" Type="http://schemas.openxmlformats.org/officeDocument/2006/relationships/image" Target="../media/image310.emf"/><Relationship Id="rId2" Type="http://schemas.openxmlformats.org/officeDocument/2006/relationships/slideLayout" Target="../slideLayouts/slideLayout6.xml"/><Relationship Id="rId1" Type="http://schemas.openxmlformats.org/officeDocument/2006/relationships/tags" Target="../tags/tag55.xml"/><Relationship Id="rId6" Type="http://schemas.openxmlformats.org/officeDocument/2006/relationships/image" Target="../media/image309.emf"/><Relationship Id="rId5" Type="http://schemas.openxmlformats.org/officeDocument/2006/relationships/image" Target="../media/image308.emf"/><Relationship Id="rId4" Type="http://schemas.openxmlformats.org/officeDocument/2006/relationships/image" Target="../media/image307.emf"/></Relationships>
</file>

<file path=ppt/slides/_rels/slide147.xml.rels><?xml version="1.0" encoding="UTF-8" standalone="yes"?>
<Relationships xmlns="http://schemas.openxmlformats.org/package/2006/relationships"><Relationship Id="rId8" Type="http://schemas.openxmlformats.org/officeDocument/2006/relationships/image" Target="../media/image310.emf"/><Relationship Id="rId3" Type="http://schemas.openxmlformats.org/officeDocument/2006/relationships/notesSlide" Target="../notesSlides/notesSlide60.xml"/><Relationship Id="rId7" Type="http://schemas.openxmlformats.org/officeDocument/2006/relationships/image" Target="../media/image309.emf"/><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08.emf"/><Relationship Id="rId5" Type="http://schemas.openxmlformats.org/officeDocument/2006/relationships/image" Target="../media/image307.emf"/><Relationship Id="rId10" Type="http://schemas.openxmlformats.org/officeDocument/2006/relationships/image" Target="../media/image313.emf"/><Relationship Id="rId4" Type="http://schemas.openxmlformats.org/officeDocument/2006/relationships/image" Target="../media/image306.emf"/><Relationship Id="rId9" Type="http://schemas.openxmlformats.org/officeDocument/2006/relationships/image" Target="../media/image312.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emf"/><Relationship Id="rId1" Type="http://schemas.openxmlformats.org/officeDocument/2006/relationships/slideLayout" Target="../slideLayouts/slideLayout2.xml"/><Relationship Id="rId6" Type="http://schemas.openxmlformats.org/officeDocument/2006/relationships/image" Target="../media/image317.jpeg"/><Relationship Id="rId5" Type="http://schemas.openxmlformats.org/officeDocument/2006/relationships/image" Target="../media/image154.wmf"/><Relationship Id="rId4" Type="http://schemas.openxmlformats.org/officeDocument/2006/relationships/image" Target="../media/image316.png"/></Relationships>
</file>

<file path=ppt/slides/_rels/slide15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14.emf"/><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246.emf"/><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172.emf"/></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318.emf"/></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324.emf"/><Relationship Id="rId3" Type="http://schemas.openxmlformats.org/officeDocument/2006/relationships/image" Target="../media/image319.emf"/><Relationship Id="rId7" Type="http://schemas.openxmlformats.org/officeDocument/2006/relationships/image" Target="../media/image323.em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322.emf"/><Relationship Id="rId5" Type="http://schemas.openxmlformats.org/officeDocument/2006/relationships/image" Target="../media/image321.emf"/><Relationship Id="rId4" Type="http://schemas.openxmlformats.org/officeDocument/2006/relationships/image" Target="../media/image320.emf"/><Relationship Id="rId9" Type="http://schemas.openxmlformats.org/officeDocument/2006/relationships/image" Target="../media/image325.emf"/></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327.emf"/><Relationship Id="rId4" Type="http://schemas.openxmlformats.org/officeDocument/2006/relationships/image" Target="../media/image326.emf"/></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329.emf"/><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328.emf"/><Relationship Id="rId5" Type="http://schemas.openxmlformats.org/officeDocument/2006/relationships/image" Target="../media/image169.jpeg"/><Relationship Id="rId4" Type="http://schemas.openxmlformats.org/officeDocument/2006/relationships/image" Target="../media/image154.wmf"/></Relationships>
</file>

<file path=ppt/slides/_rels/slide163.xml.rels><?xml version="1.0" encoding="UTF-8" standalone="yes"?>
<Relationships xmlns="http://schemas.openxmlformats.org/package/2006/relationships"><Relationship Id="rId8" Type="http://schemas.openxmlformats.org/officeDocument/2006/relationships/image" Target="../media/image154.wmf"/><Relationship Id="rId3" Type="http://schemas.openxmlformats.org/officeDocument/2006/relationships/slideLayout" Target="../slideLayouts/slideLayout2.xml"/><Relationship Id="rId7" Type="http://schemas.openxmlformats.org/officeDocument/2006/relationships/image" Target="../media/image331.emf"/><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330.png"/><Relationship Id="rId5" Type="http://schemas.openxmlformats.org/officeDocument/2006/relationships/image" Target="../media/image1.png"/><Relationship Id="rId4" Type="http://schemas.openxmlformats.org/officeDocument/2006/relationships/notesSlide" Target="../notesSlides/notesSlide73.xml"/><Relationship Id="rId9" Type="http://schemas.openxmlformats.org/officeDocument/2006/relationships/image" Target="../media/image317.jpeg"/></Relationships>
</file>

<file path=ppt/slides/_rels/slide164.xml.rels><?xml version="1.0" encoding="UTF-8" standalone="yes"?>
<Relationships xmlns="http://schemas.openxmlformats.org/package/2006/relationships"><Relationship Id="rId8" Type="http://schemas.openxmlformats.org/officeDocument/2006/relationships/image" Target="../media/image332.emf"/><Relationship Id="rId3" Type="http://schemas.openxmlformats.org/officeDocument/2006/relationships/slideLayout" Target="../slideLayouts/slideLayout2.xml"/><Relationship Id="rId7" Type="http://schemas.openxmlformats.org/officeDocument/2006/relationships/image" Target="../media/image331.emf"/><Relationship Id="rId12" Type="http://schemas.openxmlformats.org/officeDocument/2006/relationships/image" Target="../media/image317.jpe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330.png"/><Relationship Id="rId11" Type="http://schemas.openxmlformats.org/officeDocument/2006/relationships/image" Target="../media/image154.wmf"/><Relationship Id="rId5" Type="http://schemas.openxmlformats.org/officeDocument/2006/relationships/image" Target="../media/image1.png"/><Relationship Id="rId10" Type="http://schemas.openxmlformats.org/officeDocument/2006/relationships/image" Target="../media/image334.emf"/><Relationship Id="rId4" Type="http://schemas.openxmlformats.org/officeDocument/2006/relationships/notesSlide" Target="../notesSlides/notesSlide74.xml"/><Relationship Id="rId9" Type="http://schemas.openxmlformats.org/officeDocument/2006/relationships/image" Target="../media/image333.emf"/></Relationships>
</file>

<file path=ppt/slides/_rels/slide165.xml.rels><?xml version="1.0" encoding="UTF-8" standalone="yes"?>
<Relationships xmlns="http://schemas.openxmlformats.org/package/2006/relationships"><Relationship Id="rId3" Type="http://schemas.openxmlformats.org/officeDocument/2006/relationships/image" Target="../media/image335.wmf"/><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0.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338.png"/><Relationship Id="rId1" Type="http://schemas.openxmlformats.org/officeDocument/2006/relationships/slideLayout" Target="../slideLayouts/slideLayout2.xml"/><Relationship Id="rId4" Type="http://schemas.openxmlformats.org/officeDocument/2006/relationships/image" Target="../media/image316.png"/></Relationships>
</file>

<file path=ppt/slides/_rels/slide17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image" Target="../media/image341.png"/><Relationship Id="rId7" Type="http://schemas.openxmlformats.org/officeDocument/2006/relationships/image" Target="../media/image34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344.png"/><Relationship Id="rId5" Type="http://schemas.openxmlformats.org/officeDocument/2006/relationships/image" Target="../media/image343.png"/><Relationship Id="rId10" Type="http://schemas.openxmlformats.org/officeDocument/2006/relationships/image" Target="../media/image347.png"/><Relationship Id="rId4" Type="http://schemas.openxmlformats.org/officeDocument/2006/relationships/image" Target="../media/image342.png"/><Relationship Id="rId9" Type="http://schemas.openxmlformats.org/officeDocument/2006/relationships/image" Target="../media/image337.png"/></Relationships>
</file>

<file path=ppt/slides/_rels/slide17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74.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355.emf"/><Relationship Id="rId3" Type="http://schemas.openxmlformats.org/officeDocument/2006/relationships/tags" Target="../tags/tag74.xml"/><Relationship Id="rId7" Type="http://schemas.openxmlformats.org/officeDocument/2006/relationships/image" Target="../media/image349.png"/><Relationship Id="rId12" Type="http://schemas.openxmlformats.org/officeDocument/2006/relationships/image" Target="../media/image354.emf"/><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348.png"/><Relationship Id="rId11" Type="http://schemas.openxmlformats.org/officeDocument/2006/relationships/image" Target="../media/image353.emf"/><Relationship Id="rId5" Type="http://schemas.openxmlformats.org/officeDocument/2006/relationships/notesSlide" Target="../notesSlides/notesSlide78.xml"/><Relationship Id="rId10" Type="http://schemas.openxmlformats.org/officeDocument/2006/relationships/image" Target="../media/image352.emf"/><Relationship Id="rId4" Type="http://schemas.openxmlformats.org/officeDocument/2006/relationships/slideLayout" Target="../slideLayouts/slideLayout7.xml"/><Relationship Id="rId9" Type="http://schemas.openxmlformats.org/officeDocument/2006/relationships/image" Target="../media/image351.emf"/></Relationships>
</file>

<file path=ppt/slides/_rels/slide175.xml.rels><?xml version="1.0" encoding="UTF-8" standalone="yes"?>
<Relationships xmlns="http://schemas.openxmlformats.org/package/2006/relationships"><Relationship Id="rId2" Type="http://schemas.openxmlformats.org/officeDocument/2006/relationships/image" Target="../media/image356.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56.emf"/><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358.emf"/><Relationship Id="rId4" Type="http://schemas.openxmlformats.org/officeDocument/2006/relationships/image" Target="../media/image357.emf"/></Relationships>
</file>

<file path=ppt/slides/_rels/slide177.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355.emf"/><Relationship Id="rId3" Type="http://schemas.openxmlformats.org/officeDocument/2006/relationships/tags" Target="../tags/tag77.xml"/><Relationship Id="rId7" Type="http://schemas.openxmlformats.org/officeDocument/2006/relationships/image" Target="../media/image349.png"/><Relationship Id="rId12" Type="http://schemas.openxmlformats.org/officeDocument/2006/relationships/image" Target="../media/image354.emf"/><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348.png"/><Relationship Id="rId11" Type="http://schemas.openxmlformats.org/officeDocument/2006/relationships/image" Target="../media/image353.emf"/><Relationship Id="rId5" Type="http://schemas.openxmlformats.org/officeDocument/2006/relationships/notesSlide" Target="../notesSlides/notesSlide80.xml"/><Relationship Id="rId15" Type="http://schemas.openxmlformats.org/officeDocument/2006/relationships/image" Target="../media/image360.emf"/><Relationship Id="rId10" Type="http://schemas.openxmlformats.org/officeDocument/2006/relationships/image" Target="../media/image352.emf"/><Relationship Id="rId4" Type="http://schemas.openxmlformats.org/officeDocument/2006/relationships/slideLayout" Target="../slideLayouts/slideLayout7.xml"/><Relationship Id="rId9" Type="http://schemas.openxmlformats.org/officeDocument/2006/relationships/image" Target="../media/image351.emf"/><Relationship Id="rId14" Type="http://schemas.openxmlformats.org/officeDocument/2006/relationships/image" Target="../media/image359.emf"/></Relationships>
</file>

<file path=ppt/slides/_rels/slide178.xml.rels><?xml version="1.0" encoding="UTF-8" standalone="yes"?>
<Relationships xmlns="http://schemas.openxmlformats.org/package/2006/relationships"><Relationship Id="rId8" Type="http://schemas.openxmlformats.org/officeDocument/2006/relationships/image" Target="../media/image361.emf"/><Relationship Id="rId13" Type="http://schemas.openxmlformats.org/officeDocument/2006/relationships/image" Target="../media/image363.emf"/><Relationship Id="rId3" Type="http://schemas.openxmlformats.org/officeDocument/2006/relationships/notesSlide" Target="../notesSlides/notesSlide81.xml"/><Relationship Id="rId7" Type="http://schemas.openxmlformats.org/officeDocument/2006/relationships/image" Target="../media/image334.emf"/><Relationship Id="rId12" Type="http://schemas.openxmlformats.org/officeDocument/2006/relationships/image" Target="../media/image353.emf"/><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332.emf"/><Relationship Id="rId11" Type="http://schemas.openxmlformats.org/officeDocument/2006/relationships/image" Target="../media/image351.emf"/><Relationship Id="rId5" Type="http://schemas.openxmlformats.org/officeDocument/2006/relationships/image" Target="../media/image331.emf"/><Relationship Id="rId10" Type="http://schemas.openxmlformats.org/officeDocument/2006/relationships/image" Target="../media/image348.png"/><Relationship Id="rId4" Type="http://schemas.openxmlformats.org/officeDocument/2006/relationships/image" Target="../media/image1.png"/><Relationship Id="rId9" Type="http://schemas.openxmlformats.org/officeDocument/2006/relationships/image" Target="../media/image362.emf"/></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255.png"/><Relationship Id="rId1" Type="http://schemas.openxmlformats.org/officeDocument/2006/relationships/slideLayout" Target="../slideLayouts/slideLayout2.xml"/><Relationship Id="rId5" Type="http://schemas.openxmlformats.org/officeDocument/2006/relationships/image" Target="../media/image337.png"/><Relationship Id="rId4" Type="http://schemas.openxmlformats.org/officeDocument/2006/relationships/image" Target="../media/image316.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image" Target="../media/image368.emf"/><Relationship Id="rId3" Type="http://schemas.openxmlformats.org/officeDocument/2006/relationships/notesSlide" Target="../notesSlides/notesSlide83.xml"/><Relationship Id="rId7" Type="http://schemas.openxmlformats.org/officeDocument/2006/relationships/image" Target="../media/image367.pn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image" Target="../media/image364.png"/><Relationship Id="rId9" Type="http://schemas.openxmlformats.org/officeDocument/2006/relationships/image" Target="../media/image369.emf"/></Relationships>
</file>

<file path=ppt/slides/_rels/slide187.xml.rels><?xml version="1.0" encoding="UTF-8" standalone="yes"?>
<Relationships xmlns="http://schemas.openxmlformats.org/package/2006/relationships"><Relationship Id="rId3" Type="http://schemas.openxmlformats.org/officeDocument/2006/relationships/image" Target="../media/image370.emf"/><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372.emf"/><Relationship Id="rId4" Type="http://schemas.openxmlformats.org/officeDocument/2006/relationships/image" Target="../media/image371.emf"/></Relationships>
</file>

<file path=ppt/slides/_rels/slide188.xml.rels><?xml version="1.0" encoding="UTF-8" standalone="yes"?>
<Relationships xmlns="http://schemas.openxmlformats.org/package/2006/relationships"><Relationship Id="rId3" Type="http://schemas.openxmlformats.org/officeDocument/2006/relationships/image" Target="../media/image373.emf"/><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71.emf"/><Relationship Id="rId4" Type="http://schemas.openxmlformats.org/officeDocument/2006/relationships/image" Target="../media/image370.emf"/></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37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slideLayout" Target="../slideLayouts/slideLayout2.xml"/><Relationship Id="rId6" Type="http://schemas.openxmlformats.org/officeDocument/2006/relationships/image" Target="../media/image379.jpeg"/><Relationship Id="rId5" Type="http://schemas.openxmlformats.org/officeDocument/2006/relationships/image" Target="../media/image378.png"/><Relationship Id="rId4" Type="http://schemas.openxmlformats.org/officeDocument/2006/relationships/image" Target="../media/image377.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hyperlink" Target="http://klout.com/" TargetMode="Externa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en.wikipedia.org/wiki/Randomized_experiment"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9.gi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1.xml"/><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image" Target="../media/image43.gif"/></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83.png"/><Relationship Id="rId5" Type="http://schemas.openxmlformats.org/officeDocument/2006/relationships/image" Target="../media/image82.jpeg"/><Relationship Id="rId10" Type="http://schemas.openxmlformats.org/officeDocument/2006/relationships/oleObject" Target="../embeddings/oleObject11.bin"/><Relationship Id="rId4" Type="http://schemas.openxmlformats.org/officeDocument/2006/relationships/notesSlide" Target="../notesSlides/notesSlide17.xml"/><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16.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9.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99.png"/><Relationship Id="rId4" Type="http://schemas.openxmlformats.org/officeDocument/2006/relationships/image" Target="../media/image98.emf"/></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oleObject" Target="../embeddings/oleObject22.bin"/><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5.png"/><Relationship Id="rId11" Type="http://schemas.openxmlformats.org/officeDocument/2006/relationships/oleObject" Target="../embeddings/oleObject20.bin"/><Relationship Id="rId5" Type="http://schemas.openxmlformats.org/officeDocument/2006/relationships/image" Target="../media/image74.png"/><Relationship Id="rId15" Type="http://schemas.openxmlformats.org/officeDocument/2006/relationships/oleObject" Target="../embeddings/oleObject24.bin"/><Relationship Id="rId10" Type="http://schemas.openxmlformats.org/officeDocument/2006/relationships/image" Target="../media/image11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oleObject" Target="../embeddings/oleObject23.bin"/></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5.bin"/><Relationship Id="rId3" Type="http://schemas.openxmlformats.org/officeDocument/2006/relationships/oleObject" Target="../embeddings/oleObject25.bin"/><Relationship Id="rId7" Type="http://schemas.openxmlformats.org/officeDocument/2006/relationships/oleObject" Target="../embeddings/oleObject29.bin"/><Relationship Id="rId12" Type="http://schemas.openxmlformats.org/officeDocument/2006/relationships/oleObject" Target="../embeddings/oleObject34.bin"/><Relationship Id="rId2" Type="http://schemas.openxmlformats.org/officeDocument/2006/relationships/slideLayout" Target="../slideLayouts/slideLayout4.xml"/><Relationship Id="rId16" Type="http://schemas.openxmlformats.org/officeDocument/2006/relationships/image" Target="../media/image138.png"/><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oleObject" Target="../embeddings/oleObject33.bin"/><Relationship Id="rId5" Type="http://schemas.openxmlformats.org/officeDocument/2006/relationships/oleObject" Target="../embeddings/oleObject27.bin"/><Relationship Id="rId15" Type="http://schemas.openxmlformats.org/officeDocument/2006/relationships/oleObject" Target="../embeddings/oleObject37.bin"/><Relationship Id="rId10" Type="http://schemas.openxmlformats.org/officeDocument/2006/relationships/oleObject" Target="../embeddings/oleObject32.bin"/><Relationship Id="rId4" Type="http://schemas.openxmlformats.org/officeDocument/2006/relationships/oleObject" Target="../embeddings/oleObject26.bin"/><Relationship Id="rId9" Type="http://schemas.openxmlformats.org/officeDocument/2006/relationships/oleObject" Target="../embeddings/oleObject31.bin"/><Relationship Id="rId14" Type="http://schemas.openxmlformats.org/officeDocument/2006/relationships/oleObject" Target="../embeddings/oleObject36.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38.bin"/></Relationships>
</file>

<file path=ppt/slides/_rels/slide8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8.png"/></Relationships>
</file>

<file path=ppt/slides/_rels/slide8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2.xml"/><Relationship Id="rId5" Type="http://schemas.openxmlformats.org/officeDocument/2006/relationships/image" Target="../media/image153.emf"/><Relationship Id="rId4" Type="http://schemas.openxmlformats.org/officeDocument/2006/relationships/image" Target="../media/image152.emf"/></Relationships>
</file>

<file path=ppt/slides/_rels/slide9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50.emf"/><Relationship Id="rId4" Type="http://schemas.openxmlformats.org/officeDocument/2006/relationships/image" Target="../media/image149.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56.png"/><Relationship Id="rId4" Type="http://schemas.openxmlformats.org/officeDocument/2006/relationships/image" Target="../media/image155.png"/></Relationships>
</file>

<file path=ppt/slides/_rels/slide96.x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notesSlide" Target="../notesSlides/notesSlide31.xml"/><Relationship Id="rId7" Type="http://schemas.openxmlformats.org/officeDocument/2006/relationships/image" Target="../media/image160.emf"/><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59.emf"/><Relationship Id="rId11" Type="http://schemas.openxmlformats.org/officeDocument/2006/relationships/image" Target="../media/image163.png"/><Relationship Id="rId5" Type="http://schemas.openxmlformats.org/officeDocument/2006/relationships/image" Target="../media/image158.emf"/><Relationship Id="rId10" Type="http://schemas.openxmlformats.org/officeDocument/2006/relationships/image" Target="../media/image162.png"/><Relationship Id="rId4" Type="http://schemas.openxmlformats.org/officeDocument/2006/relationships/image" Target="../media/image157.emf"/><Relationship Id="rId9" Type="http://schemas.openxmlformats.org/officeDocument/2006/relationships/image" Target="../media/image154.wmf"/></Relationships>
</file>

<file path=ppt/slides/_rels/slide97.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66.emf"/><Relationship Id="rId5" Type="http://schemas.openxmlformats.org/officeDocument/2006/relationships/image" Target="../media/image165.jpeg"/><Relationship Id="rId4" Type="http://schemas.openxmlformats.org/officeDocument/2006/relationships/image" Target="../media/image154.wmf"/></Relationships>
</file>

<file path=ppt/slides/_rels/slide98.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2.xml"/><Relationship Id="rId5" Type="http://schemas.openxmlformats.org/officeDocument/2006/relationships/image" Target="../media/image169.jpeg"/><Relationship Id="rId4" Type="http://schemas.openxmlformats.org/officeDocument/2006/relationships/image" Target="../media/image154.wmf"/></Relationships>
</file>

<file path=ppt/slides/_rels/slide99.xml.rels><?xml version="1.0" encoding="UTF-8" standalone="yes"?>
<Relationships xmlns="http://schemas.openxmlformats.org/package/2006/relationships"><Relationship Id="rId8" Type="http://schemas.openxmlformats.org/officeDocument/2006/relationships/image" Target="../media/image172.emf"/><Relationship Id="rId3" Type="http://schemas.openxmlformats.org/officeDocument/2006/relationships/notesSlide" Target="../notesSlides/notesSlide32.xml"/><Relationship Id="rId7" Type="http://schemas.openxmlformats.org/officeDocument/2006/relationships/image" Target="../media/image171.e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69.jpeg"/><Relationship Id="rId5" Type="http://schemas.openxmlformats.org/officeDocument/2006/relationships/image" Target="../media/image154.wmf"/><Relationship Id="rId10" Type="http://schemas.openxmlformats.org/officeDocument/2006/relationships/image" Target="../media/image174.emf"/><Relationship Id="rId4" Type="http://schemas.openxmlformats.org/officeDocument/2006/relationships/image" Target="../media/image170.emf"/><Relationship Id="rId9" Type="http://schemas.openxmlformats.org/officeDocument/2006/relationships/image" Target="../media/image17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33400" y="2057400"/>
            <a:ext cx="8305800" cy="1828800"/>
          </a:xfrm>
        </p:spPr>
        <p:txBody>
          <a:bodyPr>
            <a:noAutofit/>
          </a:bodyPr>
          <a:lstStyle/>
          <a:p>
            <a:r>
              <a:rPr lang="hu-HU" altLang="zh-CN" sz="4400" b="1" dirty="0" err="1" smtClean="0"/>
              <a:t>Submodularity</a:t>
            </a:r>
            <a:r>
              <a:rPr lang="hu-HU" altLang="zh-CN" sz="4400" b="1" dirty="0" smtClean="0"/>
              <a:t> and </a:t>
            </a:r>
            <a:r>
              <a:rPr lang="hu-HU" altLang="zh-CN" sz="4400" b="1" dirty="0" err="1" smtClean="0"/>
              <a:t>its</a:t>
            </a:r>
            <a:r>
              <a:rPr lang="hu-HU" altLang="zh-CN" sz="4400" b="1" dirty="0" smtClean="0"/>
              <a:t> </a:t>
            </a:r>
            <a:r>
              <a:rPr lang="hu-HU" altLang="zh-CN" sz="4400" b="1" dirty="0" err="1" smtClean="0"/>
              <a:t>application</a:t>
            </a:r>
            <a:r>
              <a:rPr lang="hu-HU" altLang="zh-CN" sz="4400" b="1" dirty="0" smtClean="0"/>
              <a:t> </a:t>
            </a:r>
            <a:r>
              <a:rPr lang="hu-HU" altLang="zh-CN" sz="4400" b="1" dirty="0" err="1" smtClean="0"/>
              <a:t>in</a:t>
            </a:r>
            <a:r>
              <a:rPr lang="hu-HU" altLang="zh-CN" sz="4400" b="1" dirty="0" smtClean="0"/>
              <a:t> </a:t>
            </a:r>
            <a:r>
              <a:rPr lang="hu-HU" altLang="zh-CN" sz="4400" b="1" dirty="0" err="1" smtClean="0"/>
              <a:t>Social</a:t>
            </a:r>
            <a:r>
              <a:rPr lang="hu-HU" altLang="zh-CN" sz="4400" b="1" dirty="0" smtClean="0"/>
              <a:t> Network </a:t>
            </a:r>
            <a:r>
              <a:rPr lang="hu-HU" altLang="zh-CN" sz="4400" b="1" dirty="0" err="1" smtClean="0"/>
              <a:t>Analysis</a:t>
            </a:r>
            <a:endParaRPr lang="en-US" altLang="zh-CN" sz="3200" b="1" dirty="0" smtClean="0">
              <a:solidFill>
                <a:schemeClr val="tx1"/>
              </a:solidFill>
              <a:latin typeface="微软雅黑" pitchFamily="34" charset="-122"/>
              <a:ea typeface="微软雅黑" pitchFamily="34" charset="-122"/>
            </a:endParaRPr>
          </a:p>
        </p:txBody>
      </p:sp>
      <p:sp>
        <p:nvSpPr>
          <p:cNvPr id="7" name="Rectangle 3"/>
          <p:cNvSpPr>
            <a:spLocks noGrp="1" noChangeArrowheads="1"/>
          </p:cNvSpPr>
          <p:nvPr>
            <p:ph type="subTitle" idx="1"/>
          </p:nvPr>
        </p:nvSpPr>
        <p:spPr>
          <a:xfrm>
            <a:off x="0" y="4000504"/>
            <a:ext cx="9144000" cy="2476496"/>
          </a:xfrm>
        </p:spPr>
        <p:txBody>
          <a:bodyPr>
            <a:normAutofit fontScale="32500" lnSpcReduction="20000"/>
          </a:bodyPr>
          <a:lstStyle/>
          <a:p>
            <a:pPr>
              <a:spcAft>
                <a:spcPts val="1200"/>
              </a:spcAft>
            </a:pPr>
            <a:r>
              <a:rPr lang="hu-HU" altLang="zh-CN" sz="8000" dirty="0" smtClean="0">
                <a:solidFill>
                  <a:srgbClr val="0000CC"/>
                </a:solidFill>
                <a:latin typeface="+mj-lt"/>
                <a:ea typeface="微软雅黑" pitchFamily="34" charset="-122"/>
                <a:cs typeface="Times New Roman" pitchFamily="18" charset="0"/>
              </a:rPr>
              <a:t>Attila Kiss</a:t>
            </a:r>
            <a:r>
              <a:rPr lang="en-US" altLang="zh-CN" sz="8000" dirty="0" smtClean="0">
                <a:solidFill>
                  <a:srgbClr val="0000CC"/>
                </a:solidFill>
                <a:latin typeface="+mj-lt"/>
                <a:ea typeface="微软雅黑" pitchFamily="34" charset="-122"/>
                <a:cs typeface="Times New Roman" pitchFamily="18" charset="0"/>
              </a:rPr>
              <a:t> </a:t>
            </a:r>
          </a:p>
          <a:p>
            <a:pPr>
              <a:spcAft>
                <a:spcPts val="1200"/>
              </a:spcAft>
            </a:pPr>
            <a:r>
              <a:rPr lang="hu-HU" altLang="zh-CN" sz="4000" dirty="0" err="1" smtClean="0">
                <a:latin typeface="+mj-lt"/>
                <a:ea typeface="微软雅黑" pitchFamily="34" charset="-122"/>
                <a:cs typeface="Times New Roman" pitchFamily="18" charset="0"/>
              </a:rPr>
              <a:t>Department</a:t>
            </a:r>
            <a:r>
              <a:rPr lang="hu-HU" altLang="zh-CN" sz="4000" dirty="0" smtClean="0">
                <a:latin typeface="+mj-lt"/>
                <a:ea typeface="微软雅黑" pitchFamily="34" charset="-122"/>
                <a:cs typeface="Times New Roman" pitchFamily="18" charset="0"/>
              </a:rPr>
              <a:t> of </a:t>
            </a:r>
            <a:r>
              <a:rPr lang="hu-HU" altLang="zh-CN" sz="4000" dirty="0" err="1" smtClean="0">
                <a:latin typeface="+mj-lt"/>
                <a:ea typeface="微软雅黑" pitchFamily="34" charset="-122"/>
                <a:cs typeface="Times New Roman" pitchFamily="18" charset="0"/>
              </a:rPr>
              <a:t>Information</a:t>
            </a:r>
            <a:r>
              <a:rPr lang="hu-HU" altLang="zh-CN" sz="4000" dirty="0" smtClean="0">
                <a:latin typeface="+mj-lt"/>
                <a:ea typeface="微软雅黑" pitchFamily="34" charset="-122"/>
                <a:cs typeface="Times New Roman" pitchFamily="18" charset="0"/>
              </a:rPr>
              <a:t> Systems</a:t>
            </a:r>
          </a:p>
          <a:p>
            <a:pPr>
              <a:spcAft>
                <a:spcPts val="1200"/>
              </a:spcAft>
            </a:pPr>
            <a:r>
              <a:rPr lang="hu-HU" altLang="zh-CN" sz="4000" dirty="0" smtClean="0">
                <a:latin typeface="+mj-lt"/>
                <a:ea typeface="微软雅黑" pitchFamily="34" charset="-122"/>
                <a:cs typeface="Times New Roman" pitchFamily="18" charset="0"/>
              </a:rPr>
              <a:t>Eötvös Loránd University, Budapest, Hungary</a:t>
            </a:r>
            <a:r>
              <a:rPr lang="en-US" sz="4000" dirty="0" smtClean="0"/>
              <a:t> </a:t>
            </a:r>
            <a:endParaRPr lang="hu-HU" sz="4000" dirty="0" smtClean="0"/>
          </a:p>
          <a:p>
            <a:pPr>
              <a:spcAft>
                <a:spcPts val="1200"/>
              </a:spcAft>
            </a:pPr>
            <a:r>
              <a:rPr lang="en-US" sz="4000" dirty="0" smtClean="0"/>
              <a:t>This work was partially supported by the European Union and the</a:t>
            </a:r>
            <a:br>
              <a:rPr lang="en-US" sz="4000" dirty="0" smtClean="0"/>
            </a:br>
            <a:r>
              <a:rPr lang="en-US" sz="4000" dirty="0" smtClean="0"/>
              <a:t>European Social Fund through project FuturICT.hu (grant no.:</a:t>
            </a:r>
            <a:br>
              <a:rPr lang="en-US" sz="4000" dirty="0" smtClean="0"/>
            </a:br>
            <a:r>
              <a:rPr lang="en-US" sz="4000" dirty="0" smtClean="0"/>
              <a:t>TAMOP-4.2.2.C-11/1/KONV-2012-0013)</a:t>
            </a:r>
            <a:r>
              <a:rPr lang="hu-HU" sz="4000" dirty="0" smtClean="0"/>
              <a:t> and </a:t>
            </a:r>
            <a:r>
              <a:rPr lang="en-US" dirty="0" smtClean="0"/>
              <a:t>with the support of the Hungarian and</a:t>
            </a:r>
            <a:br>
              <a:rPr lang="en-US" dirty="0" smtClean="0"/>
            </a:br>
            <a:r>
              <a:rPr lang="en-US" dirty="0" smtClean="0"/>
              <a:t>Vietnamese TET (grant agreement no. TET 10-1-2011-0645).</a:t>
            </a:r>
            <a:endParaRPr lang="hu-HU" sz="4000" dirty="0" smtClean="0"/>
          </a:p>
          <a:p>
            <a:pPr>
              <a:spcAft>
                <a:spcPts val="1200"/>
              </a:spcAft>
            </a:pPr>
            <a:r>
              <a:rPr lang="hu-HU" b="1" dirty="0" smtClean="0"/>
              <a:t>Vietnam,</a:t>
            </a:r>
            <a:r>
              <a:rPr lang="hu-HU" sz="4000" b="1" dirty="0" smtClean="0"/>
              <a:t> 2014 </a:t>
            </a:r>
            <a:endParaRPr lang="en-US" altLang="zh-CN" sz="3600" b="1" dirty="0" smtClean="0">
              <a:latin typeface="+mj-lt"/>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12646" y="1294499"/>
            <a:ext cx="8305396" cy="4938187"/>
          </a:xfrm>
          <a:prstGeom prst="rect">
            <a:avLst/>
          </a:prstGeom>
        </p:spPr>
      </p:pic>
      <p:sp>
        <p:nvSpPr>
          <p:cNvPr id="10" name="副标题 4"/>
          <p:cNvSpPr txBox="1">
            <a:spLocks/>
          </p:cNvSpPr>
          <p:nvPr/>
        </p:nvSpPr>
        <p:spPr bwMode="auto">
          <a:xfrm>
            <a:off x="0" y="6400800"/>
            <a:ext cx="9144000" cy="4572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cs-CZ" altLang="zh-CN" sz="1400" dirty="0"/>
              <a:t>R. </a:t>
            </a:r>
            <a:r>
              <a:rPr lang="cs-CZ" altLang="zh-CN" sz="1400" dirty="0" err="1"/>
              <a:t>Milo</a:t>
            </a:r>
            <a:r>
              <a:rPr lang="cs-CZ" altLang="zh-CN" sz="1400" dirty="0" smtClean="0"/>
              <a:t>, </a:t>
            </a:r>
            <a:r>
              <a:rPr lang="cs-CZ" altLang="zh-CN" sz="1400" dirty="0"/>
              <a:t>S. </a:t>
            </a:r>
            <a:r>
              <a:rPr lang="cs-CZ" altLang="zh-CN" sz="1400" dirty="0" err="1"/>
              <a:t>Shen-Orr</a:t>
            </a:r>
            <a:r>
              <a:rPr lang="cs-CZ" altLang="zh-CN" sz="1400" dirty="0" smtClean="0"/>
              <a:t>, </a:t>
            </a:r>
            <a:r>
              <a:rPr lang="cs-CZ" altLang="zh-CN" sz="1400" dirty="0"/>
              <a:t>S. </a:t>
            </a:r>
            <a:r>
              <a:rPr lang="cs-CZ" altLang="zh-CN" sz="1400" dirty="0" err="1"/>
              <a:t>Itzkovitz</a:t>
            </a:r>
            <a:r>
              <a:rPr lang="cs-CZ" altLang="zh-CN" sz="1400" dirty="0" smtClean="0"/>
              <a:t>, </a:t>
            </a:r>
            <a:r>
              <a:rPr lang="cs-CZ" altLang="zh-CN" sz="1400" dirty="0"/>
              <a:t>N. </a:t>
            </a:r>
            <a:r>
              <a:rPr lang="cs-CZ" altLang="zh-CN" sz="1400" dirty="0" err="1"/>
              <a:t>Kashtan</a:t>
            </a:r>
            <a:r>
              <a:rPr lang="cs-CZ" altLang="zh-CN" sz="1400" dirty="0" smtClean="0"/>
              <a:t>, D</a:t>
            </a:r>
            <a:r>
              <a:rPr lang="cs-CZ" altLang="zh-CN" sz="1400" dirty="0"/>
              <a:t>. </a:t>
            </a:r>
            <a:r>
              <a:rPr lang="cs-CZ" altLang="zh-CN" sz="1400" dirty="0" err="1"/>
              <a:t>Chklovskii</a:t>
            </a:r>
            <a:r>
              <a:rPr lang="cs-CZ" altLang="zh-CN" sz="1400" dirty="0" smtClean="0"/>
              <a:t>,</a:t>
            </a:r>
            <a:r>
              <a:rPr lang="cs-CZ" altLang="zh-CN" sz="1400" dirty="0"/>
              <a:t> </a:t>
            </a:r>
            <a:r>
              <a:rPr lang="cs-CZ" altLang="zh-CN" sz="1400" dirty="0" smtClean="0"/>
              <a:t>U</a:t>
            </a:r>
            <a:r>
              <a:rPr lang="cs-CZ" altLang="zh-CN" sz="1400" dirty="0"/>
              <a:t>. </a:t>
            </a:r>
            <a:r>
              <a:rPr lang="cs-CZ" altLang="zh-CN" sz="1400" dirty="0" err="1" smtClean="0"/>
              <a:t>Alon</a:t>
            </a:r>
            <a:r>
              <a:rPr lang="en-US" altLang="zh-CN" sz="1400" dirty="0" smtClean="0"/>
              <a:t>. </a:t>
            </a:r>
            <a:r>
              <a:rPr lang="en-US" altLang="zh-CN" sz="1400" dirty="0"/>
              <a:t>Network Motifs: Simple </a:t>
            </a:r>
            <a:r>
              <a:rPr lang="en-US" altLang="zh-CN" sz="1400" dirty="0" smtClean="0"/>
              <a:t>Building Blocks </a:t>
            </a:r>
            <a:r>
              <a:rPr lang="en-US" altLang="zh-CN" sz="1400" dirty="0"/>
              <a:t>of Complex </a:t>
            </a:r>
            <a:r>
              <a:rPr lang="en-US" altLang="zh-CN" sz="1400" dirty="0" smtClean="0"/>
              <a:t>Networks. Science</a:t>
            </a:r>
            <a:r>
              <a:rPr lang="en-US" altLang="zh-CN" sz="1400" dirty="0"/>
              <a:t>, 2004</a:t>
            </a:r>
          </a:p>
        </p:txBody>
      </p:sp>
      <p:sp>
        <p:nvSpPr>
          <p:cNvPr id="11" name="标题 1"/>
          <p:cNvSpPr>
            <a:spLocks noGrp="1"/>
          </p:cNvSpPr>
          <p:nvPr>
            <p:ph type="title"/>
          </p:nvPr>
        </p:nvSpPr>
        <p:spPr>
          <a:xfrm>
            <a:off x="250582" y="188913"/>
            <a:ext cx="8642839" cy="792162"/>
          </a:xfrm>
        </p:spPr>
        <p:txBody>
          <a:bodyPr/>
          <a:lstStyle/>
          <a:p>
            <a:r>
              <a:rPr lang="en-US" altLang="zh-CN" dirty="0" smtClean="0"/>
              <a:t>Triadic Closure</a:t>
            </a:r>
            <a:endParaRPr lang="zh-CN" altLang="en-US" sz="3200" dirty="0"/>
          </a:p>
        </p:txBody>
      </p:sp>
    </p:spTree>
    <p:extLst>
      <p:ext uri="{BB962C8B-B14F-4D97-AF65-F5344CB8AC3E}">
        <p14:creationId xmlns:p14="http://schemas.microsoft.com/office/powerpoint/2010/main" xmlns="" val="538474671"/>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361097" y="5093204"/>
            <a:ext cx="2374900" cy="1187450"/>
            <a:chOff x="3361097" y="5093204"/>
            <a:chExt cx="2374900" cy="1187450"/>
          </a:xfrm>
        </p:grpSpPr>
        <p:pic>
          <p:nvPicPr>
            <p:cNvPr id="12" name="Picture 11" descr="venn_overlap.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361097" y="5093204"/>
              <a:ext cx="2374900" cy="1187450"/>
            </a:xfrm>
            <a:prstGeom prst="rect">
              <a:avLst/>
            </a:prstGeom>
          </p:spPr>
        </p:pic>
        <p:pic>
          <p:nvPicPr>
            <p:cNvPr id="38" name="Picture 37"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81450" y="5480030"/>
              <a:ext cx="241300" cy="241300"/>
            </a:xfrm>
            <a:prstGeom prst="rect">
              <a:avLst/>
            </a:prstGeom>
          </p:spPr>
        </p:pic>
        <p:pic>
          <p:nvPicPr>
            <p:cNvPr id="39" name="Picture 38"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005705" y="5492730"/>
              <a:ext cx="254000" cy="228600"/>
            </a:xfrm>
            <a:prstGeom prst="rect">
              <a:avLst/>
            </a:prstGeom>
          </p:spPr>
        </p:pic>
      </p:grpSp>
      <p:sp>
        <p:nvSpPr>
          <p:cNvPr id="2" name="Title 1"/>
          <p:cNvSpPr>
            <a:spLocks noGrp="1"/>
          </p:cNvSpPr>
          <p:nvPr>
            <p:ph type="title"/>
          </p:nvPr>
        </p:nvSpPr>
        <p:spPr/>
        <p:txBody>
          <a:bodyPr>
            <a:normAutofit/>
          </a:bodyPr>
          <a:lstStyle/>
          <a:p>
            <a:r>
              <a:rPr lang="en-US" dirty="0" smtClean="0"/>
              <a:t>Equivalent characterizations</a:t>
            </a:r>
            <a:endParaRPr lang="en-US" dirty="0"/>
          </a:p>
        </p:txBody>
      </p:sp>
      <p:sp>
        <p:nvSpPr>
          <p:cNvPr id="3" name="Content Placeholder 2"/>
          <p:cNvSpPr>
            <a:spLocks noGrp="1"/>
          </p:cNvSpPr>
          <p:nvPr>
            <p:ph idx="1"/>
          </p:nvPr>
        </p:nvSpPr>
        <p:spPr/>
        <p:txBody>
          <a:bodyPr/>
          <a:lstStyle/>
          <a:p>
            <a:r>
              <a:rPr lang="en-US" dirty="0" smtClean="0">
                <a:solidFill>
                  <a:srgbClr val="000090"/>
                </a:solidFill>
              </a:rPr>
              <a:t>Diminishing gains</a:t>
            </a:r>
            <a:r>
              <a:rPr lang="en-US" dirty="0" smtClean="0"/>
              <a:t>:  for all</a:t>
            </a:r>
          </a:p>
          <a:p>
            <a:endParaRPr lang="en-US" dirty="0"/>
          </a:p>
          <a:p>
            <a:endParaRPr lang="en-US" dirty="0" smtClean="0"/>
          </a:p>
          <a:p>
            <a:endParaRPr lang="en-US" dirty="0"/>
          </a:p>
          <a:p>
            <a:endParaRPr lang="en-US" sz="3600" dirty="0" smtClean="0"/>
          </a:p>
          <a:p>
            <a:r>
              <a:rPr lang="en-US" dirty="0" smtClean="0">
                <a:solidFill>
                  <a:srgbClr val="000090"/>
                </a:solidFill>
              </a:rPr>
              <a:t>Union-Intersection</a:t>
            </a:r>
            <a:r>
              <a:rPr lang="en-US" dirty="0" smtClean="0"/>
              <a:t>: for all </a:t>
            </a:r>
          </a:p>
          <a:p>
            <a:pPr marL="0" indent="0">
              <a:buNone/>
            </a:pPr>
            <a:endParaRPr lang="en-US" dirty="0"/>
          </a:p>
        </p:txBody>
      </p:sp>
      <p:grpSp>
        <p:nvGrpSpPr>
          <p:cNvPr id="14" name="Group 13"/>
          <p:cNvGrpSpPr/>
          <p:nvPr/>
        </p:nvGrpSpPr>
        <p:grpSpPr>
          <a:xfrm>
            <a:off x="846802" y="1758724"/>
            <a:ext cx="877877" cy="648152"/>
            <a:chOff x="3556000" y="1866900"/>
            <a:chExt cx="877877" cy="648152"/>
          </a:xfrm>
        </p:grpSpPr>
        <p:pic>
          <p:nvPicPr>
            <p:cNvPr id="5" name="Picture 4"/>
            <p:cNvPicPr>
              <a:picLocks noChangeAspect="1"/>
            </p:cNvPicPr>
            <p:nvPr/>
          </p:nvPicPr>
          <p:blipFill>
            <a:blip r:embed="rId7"/>
            <a:stretch>
              <a:fillRect/>
            </a:stretch>
          </p:blipFill>
          <p:spPr>
            <a:xfrm>
              <a:off x="3556000" y="1866900"/>
              <a:ext cx="877877" cy="648152"/>
            </a:xfrm>
            <a:prstGeom prst="rect">
              <a:avLst/>
            </a:prstGeom>
          </p:spPr>
        </p:pic>
        <p:sp>
          <p:nvSpPr>
            <p:cNvPr id="6" name="TextBox 5"/>
            <p:cNvSpPr txBox="1"/>
            <p:nvPr/>
          </p:nvSpPr>
          <p:spPr>
            <a:xfrm>
              <a:off x="3822700" y="1905000"/>
              <a:ext cx="364202" cy="461665"/>
            </a:xfrm>
            <a:prstGeom prst="rect">
              <a:avLst/>
            </a:prstGeom>
            <a:noFill/>
          </p:spPr>
          <p:txBody>
            <a:bodyPr wrap="none" rtlCol="0">
              <a:spAutoFit/>
            </a:bodyPr>
            <a:lstStyle/>
            <a:p>
              <a:r>
                <a:rPr lang="en-US" sz="2400" dirty="0" smtClean="0"/>
                <a:t>A</a:t>
              </a:r>
              <a:endParaRPr lang="en-US" sz="2400" dirty="0"/>
            </a:p>
          </p:txBody>
        </p:sp>
      </p:grpSp>
      <p:grpSp>
        <p:nvGrpSpPr>
          <p:cNvPr id="15" name="Group 14"/>
          <p:cNvGrpSpPr/>
          <p:nvPr/>
        </p:nvGrpSpPr>
        <p:grpSpPr>
          <a:xfrm>
            <a:off x="5308599" y="1617687"/>
            <a:ext cx="1596903" cy="960413"/>
            <a:chOff x="3073400" y="2476952"/>
            <a:chExt cx="1739900" cy="1103998"/>
          </a:xfrm>
        </p:grpSpPr>
        <p:pic>
          <p:nvPicPr>
            <p:cNvPr id="4" name="Picture 3"/>
            <p:cNvPicPr>
              <a:picLocks noChangeAspect="1"/>
            </p:cNvPicPr>
            <p:nvPr/>
          </p:nvPicPr>
          <p:blipFill>
            <a:blip r:embed="rId8"/>
            <a:stretch>
              <a:fillRect/>
            </a:stretch>
          </p:blipFill>
          <p:spPr>
            <a:xfrm>
              <a:off x="3073400" y="2476952"/>
              <a:ext cx="1739900" cy="1103998"/>
            </a:xfrm>
            <a:prstGeom prst="rect">
              <a:avLst/>
            </a:prstGeom>
          </p:spPr>
        </p:pic>
        <p:sp>
          <p:nvSpPr>
            <p:cNvPr id="7" name="TextBox 6"/>
            <p:cNvSpPr txBox="1"/>
            <p:nvPr/>
          </p:nvSpPr>
          <p:spPr>
            <a:xfrm>
              <a:off x="3827579" y="2717800"/>
              <a:ext cx="352080" cy="461665"/>
            </a:xfrm>
            <a:prstGeom prst="rect">
              <a:avLst/>
            </a:prstGeom>
            <a:noFill/>
          </p:spPr>
          <p:txBody>
            <a:bodyPr wrap="none" rtlCol="0">
              <a:spAutoFit/>
            </a:bodyPr>
            <a:lstStyle/>
            <a:p>
              <a:r>
                <a:rPr lang="en-US" sz="2400" dirty="0"/>
                <a:t>B</a:t>
              </a:r>
            </a:p>
          </p:txBody>
        </p:sp>
      </p:grpSp>
      <p:grpSp>
        <p:nvGrpSpPr>
          <p:cNvPr id="10" name="Group 9"/>
          <p:cNvGrpSpPr/>
          <p:nvPr/>
        </p:nvGrpSpPr>
        <p:grpSpPr>
          <a:xfrm>
            <a:off x="1943100" y="1838809"/>
            <a:ext cx="736650" cy="461665"/>
            <a:chOff x="4851400" y="1905000"/>
            <a:chExt cx="736650" cy="461665"/>
          </a:xfrm>
        </p:grpSpPr>
        <p:sp>
          <p:nvSpPr>
            <p:cNvPr id="8" name="TextBox 7"/>
            <p:cNvSpPr txBox="1"/>
            <p:nvPr/>
          </p:nvSpPr>
          <p:spPr>
            <a:xfrm>
              <a:off x="4851400" y="1905000"/>
              <a:ext cx="736650" cy="461665"/>
            </a:xfrm>
            <a:prstGeom prst="rect">
              <a:avLst/>
            </a:prstGeom>
            <a:noFill/>
          </p:spPr>
          <p:txBody>
            <a:bodyPr wrap="none" rtlCol="0">
              <a:spAutoFit/>
            </a:bodyPr>
            <a:lstStyle/>
            <a:p>
              <a:r>
                <a:rPr lang="en-US" sz="2400" dirty="0" smtClean="0"/>
                <a:t>+    s</a:t>
              </a:r>
              <a:endParaRPr lang="en-US" sz="2400" dirty="0"/>
            </a:p>
          </p:txBody>
        </p:sp>
        <p:sp>
          <p:nvSpPr>
            <p:cNvPr id="9" name="Oval 8"/>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023100" y="1945211"/>
            <a:ext cx="736650" cy="461665"/>
            <a:chOff x="4851400" y="1905000"/>
            <a:chExt cx="736650" cy="461665"/>
          </a:xfrm>
        </p:grpSpPr>
        <p:sp>
          <p:nvSpPr>
            <p:cNvPr id="17" name="TextBox 16"/>
            <p:cNvSpPr txBox="1"/>
            <p:nvPr/>
          </p:nvSpPr>
          <p:spPr>
            <a:xfrm>
              <a:off x="4851400" y="1905000"/>
              <a:ext cx="736650" cy="461665"/>
            </a:xfrm>
            <a:prstGeom prst="rect">
              <a:avLst/>
            </a:prstGeom>
            <a:noFill/>
          </p:spPr>
          <p:txBody>
            <a:bodyPr wrap="none" rtlCol="0">
              <a:spAutoFit/>
            </a:bodyPr>
            <a:lstStyle/>
            <a:p>
              <a:r>
                <a:rPr lang="en-US" sz="2400" dirty="0" smtClean="0"/>
                <a:t>+    s</a:t>
              </a:r>
              <a:endParaRPr lang="en-US" sz="2400" dirty="0"/>
            </a:p>
          </p:txBody>
        </p:sp>
        <p:sp>
          <p:nvSpPr>
            <p:cNvPr id="18" name="Oval 17"/>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320850" y="2724150"/>
            <a:ext cx="6438900" cy="368300"/>
          </a:xfrm>
          <a:prstGeom prst="rect">
            <a:avLst/>
          </a:prstGeom>
        </p:spPr>
      </p:pic>
      <p:pic>
        <p:nvPicPr>
          <p:cNvPr id="20" name="Picture 19"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4491999" y="1338287"/>
            <a:ext cx="1003300" cy="317500"/>
          </a:xfrm>
          <a:prstGeom prst="rect">
            <a:avLst/>
          </a:prstGeom>
        </p:spPr>
      </p:pic>
      <p:pic>
        <p:nvPicPr>
          <p:cNvPr id="21" name="Picture 20" descr="latex-image-1.pd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4756150" y="4013200"/>
            <a:ext cx="1460500" cy="330200"/>
          </a:xfrm>
          <a:prstGeom prst="rect">
            <a:avLst/>
          </a:prstGeom>
        </p:spPr>
      </p:pic>
      <p:cxnSp>
        <p:nvCxnSpPr>
          <p:cNvPr id="23" name="Straight Connector 22"/>
          <p:cNvCxnSpPr/>
          <p:nvPr/>
        </p:nvCxnSpPr>
        <p:spPr bwMode="auto">
          <a:xfrm>
            <a:off x="1477704" y="3517900"/>
            <a:ext cx="5723196" cy="0"/>
          </a:xfrm>
          <a:prstGeom prst="line">
            <a:avLst/>
          </a:prstGeom>
          <a:noFill/>
          <a:ln w="38100" cap="flat" cmpd="sng" algn="ctr">
            <a:solidFill>
              <a:srgbClr val="000090"/>
            </a:solidFill>
            <a:prstDash val="solid"/>
            <a:round/>
            <a:headEnd type="none" w="med" len="med"/>
            <a:tailEnd type="none" w="med" len="med"/>
          </a:ln>
          <a:effectLst/>
        </p:spPr>
      </p:cxnSp>
      <p:sp>
        <p:nvSpPr>
          <p:cNvPr id="11" name="Slide Number Placeholder 10"/>
          <p:cNvSpPr>
            <a:spLocks noGrp="1"/>
          </p:cNvSpPr>
          <p:nvPr>
            <p:ph type="sldNum" sz="quarter" idx="12"/>
          </p:nvPr>
        </p:nvSpPr>
        <p:spPr/>
        <p:txBody>
          <a:bodyPr/>
          <a:lstStyle/>
          <a:p>
            <a:fld id="{65F817CD-90DF-254E-86DF-D316A243B657}" type="slidenum">
              <a:rPr lang="en-US" smtClean="0"/>
              <a:pPr/>
              <a:t>100</a:t>
            </a:fld>
            <a:endParaRPr lang="en-US"/>
          </a:p>
        </p:txBody>
      </p:sp>
      <p:grpSp>
        <p:nvGrpSpPr>
          <p:cNvPr id="35" name="Group 34"/>
          <p:cNvGrpSpPr/>
          <p:nvPr/>
        </p:nvGrpSpPr>
        <p:grpSpPr>
          <a:xfrm>
            <a:off x="3361097" y="5143500"/>
            <a:ext cx="1640840" cy="1079500"/>
            <a:chOff x="708660" y="4521180"/>
            <a:chExt cx="1640840" cy="1079500"/>
          </a:xfrm>
        </p:grpSpPr>
        <p:pic>
          <p:nvPicPr>
            <p:cNvPr id="13" name="Picture 12" descr="venn_A.pd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08660" y="4521180"/>
              <a:ext cx="1640840" cy="1079500"/>
            </a:xfrm>
            <a:prstGeom prst="rect">
              <a:avLst/>
            </a:prstGeom>
          </p:spPr>
        </p:pic>
        <p:pic>
          <p:nvPicPr>
            <p:cNvPr id="34" name="Picture 33"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371650" y="4870450"/>
              <a:ext cx="241300" cy="241300"/>
            </a:xfrm>
            <a:prstGeom prst="rect">
              <a:avLst/>
            </a:prstGeom>
          </p:spPr>
        </p:pic>
      </p:grpSp>
      <p:grpSp>
        <p:nvGrpSpPr>
          <p:cNvPr id="37" name="Group 36"/>
          <p:cNvGrpSpPr/>
          <p:nvPr/>
        </p:nvGrpSpPr>
        <p:grpSpPr>
          <a:xfrm>
            <a:off x="4429802" y="5093204"/>
            <a:ext cx="1306195" cy="1198245"/>
            <a:chOff x="2586355" y="4490831"/>
            <a:chExt cx="1306195" cy="1198245"/>
          </a:xfrm>
        </p:grpSpPr>
        <p:pic>
          <p:nvPicPr>
            <p:cNvPr id="22" name="Picture 21" descr="venn_B.pdf"/>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2586355" y="4490831"/>
              <a:ext cx="1306195" cy="1198245"/>
            </a:xfrm>
            <a:prstGeom prst="rect">
              <a:avLst/>
            </a:prstGeom>
          </p:spPr>
        </p:pic>
        <p:pic>
          <p:nvPicPr>
            <p:cNvPr id="36" name="Picture 35"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149600" y="4914900"/>
              <a:ext cx="254000" cy="228600"/>
            </a:xfrm>
            <a:prstGeom prst="rect">
              <a:avLst/>
            </a:prstGeom>
          </p:spPr>
        </p:pic>
      </p:grpSp>
      <p:grpSp>
        <p:nvGrpSpPr>
          <p:cNvPr id="44" name="Group 43"/>
          <p:cNvGrpSpPr/>
          <p:nvPr/>
        </p:nvGrpSpPr>
        <p:grpSpPr>
          <a:xfrm>
            <a:off x="3350302" y="5093204"/>
            <a:ext cx="2385695" cy="1209040"/>
            <a:chOff x="5043805" y="4441936"/>
            <a:chExt cx="2385695" cy="1209040"/>
          </a:xfrm>
        </p:grpSpPr>
        <p:pic>
          <p:nvPicPr>
            <p:cNvPr id="25" name="Picture 24" descr="venn_union.pdf"/>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5043805" y="4441936"/>
              <a:ext cx="2385695" cy="1209040"/>
            </a:xfrm>
            <a:prstGeom prst="rect">
              <a:avLst/>
            </a:prstGeom>
          </p:spPr>
        </p:pic>
        <p:pic>
          <p:nvPicPr>
            <p:cNvPr id="42" name="Picture 41" descr="latex-image-1.pdf"/>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5829300" y="4838700"/>
              <a:ext cx="863600" cy="254000"/>
            </a:xfrm>
            <a:prstGeom prst="rect">
              <a:avLst/>
            </a:prstGeom>
          </p:spPr>
        </p:pic>
      </p:grpSp>
      <p:grpSp>
        <p:nvGrpSpPr>
          <p:cNvPr id="45" name="Group 44"/>
          <p:cNvGrpSpPr/>
          <p:nvPr/>
        </p:nvGrpSpPr>
        <p:grpSpPr>
          <a:xfrm>
            <a:off x="4290787" y="5270109"/>
            <a:ext cx="863600" cy="947717"/>
            <a:chOff x="7899400" y="4608493"/>
            <a:chExt cx="863600" cy="947717"/>
          </a:xfrm>
        </p:grpSpPr>
        <p:pic>
          <p:nvPicPr>
            <p:cNvPr id="24" name="Picture 23" descr="venn_inter.pdf"/>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8025130" y="4608493"/>
              <a:ext cx="561340" cy="831215"/>
            </a:xfrm>
            <a:prstGeom prst="rect">
              <a:avLst/>
            </a:prstGeom>
          </p:spPr>
        </p:pic>
        <p:pic>
          <p:nvPicPr>
            <p:cNvPr id="43" name="Picture 42" descr="latex-image-1.pdf"/>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7899400" y="5302210"/>
              <a:ext cx="863600" cy="254000"/>
            </a:xfrm>
            <a:prstGeom prst="rect">
              <a:avLst/>
            </a:prstGeom>
          </p:spPr>
        </p:pic>
      </p:grpSp>
      <p:pic>
        <p:nvPicPr>
          <p:cNvPr id="47" name="Picture 46" descr="latex-image-1.pdf"/>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971550" y="5842000"/>
            <a:ext cx="2171700" cy="368300"/>
          </a:xfrm>
          <a:prstGeom prst="rect">
            <a:avLst/>
          </a:prstGeom>
        </p:spPr>
      </p:pic>
      <p:pic>
        <p:nvPicPr>
          <p:cNvPr id="49" name="Picture 48" descr="latex-image-1.pdf"/>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4123097" y="5830980"/>
            <a:ext cx="4229100" cy="368300"/>
          </a:xfrm>
          <a:prstGeom prst="rect">
            <a:avLst/>
          </a:prstGeom>
        </p:spPr>
      </p:pic>
    </p:spTree>
    <p:custDataLst>
      <p:tags r:id="rId1"/>
    </p:custDataLst>
    <p:extLst>
      <p:ext uri="{BB962C8B-B14F-4D97-AF65-F5344CB8AC3E}">
        <p14:creationId xmlns:p14="http://schemas.microsoft.com/office/powerpoint/2010/main" xmlns="" val="3591325990"/>
      </p:ext>
    </p:extLst>
  </p:cSld>
  <p:clrMapOvr>
    <a:masterClrMapping/>
  </p:clrMapOvr>
  <mc:AlternateContent xmlns:mc="http://schemas.openxmlformats.org/markup-compatibility/2006">
    <mc:Choice xmlns:p14="http://schemas.microsoft.com/office/powerpoint/2010/main" xmlns="" Requires="p14">
      <p:transition spd="slow" p14:dur="2000" advTm="90820"/>
    </mc:Choice>
    <mc:Fallback>
      <p:transition spd="slow" advTm="908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1.66667E-6 -3.7037E-6 L -0.32587 -0.1081 " pathEditMode="relative" rAng="0" ptsTypes="AA">
                                      <p:cBhvr>
                                        <p:cTn id="18" dur="1000" fill="hold"/>
                                        <p:tgtEl>
                                          <p:spTgt spid="35"/>
                                        </p:tgtEl>
                                        <p:attrNameLst>
                                          <p:attrName>ppt_x</p:attrName>
                                          <p:attrName>ppt_y</p:attrName>
                                        </p:attrNameLst>
                                      </p:cBhvr>
                                      <p:rCtr x="-16302" y="-5417"/>
                                    </p:animMotion>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8.33333E-7 -1.11111E-6 L -0.24323 -0.10926 " pathEditMode="relative" rAng="0" ptsTypes="AA">
                                      <p:cBhvr>
                                        <p:cTn id="22" dur="1000" fill="hold"/>
                                        <p:tgtEl>
                                          <p:spTgt spid="37"/>
                                        </p:tgtEl>
                                        <p:attrNameLst>
                                          <p:attrName>ppt_x</p:attrName>
                                          <p:attrName>ppt_y</p:attrName>
                                        </p:attrNameLst>
                                      </p:cBhvr>
                                      <p:rCtr x="-12170" y="-5463"/>
                                    </p:animMotion>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052 -0.0007 L 0.14636 -0.11019 " pathEditMode="relative" rAng="0" ptsTypes="AA">
                                      <p:cBhvr>
                                        <p:cTn id="26" dur="1000" fill="hold"/>
                                        <p:tgtEl>
                                          <p:spTgt spid="44"/>
                                        </p:tgtEl>
                                        <p:attrNameLst>
                                          <p:attrName>ppt_x</p:attrName>
                                          <p:attrName>ppt_y</p:attrName>
                                        </p:attrNameLst>
                                      </p:cBhvr>
                                      <p:rCtr x="7292" y="-5486"/>
                                    </p:animMotion>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0" presetClass="path" presetSubtype="0" accel="50000" decel="50000" fill="hold" nodeType="withEffect">
                                  <p:stCondLst>
                                    <p:cond delay="0"/>
                                  </p:stCondLst>
                                  <p:childTnLst>
                                    <p:animMotion origin="layout" path="M -3.05556E-6 0 L 0.38889 -0.1169 " pathEditMode="relative" rAng="0" ptsTypes="AA">
                                      <p:cBhvr>
                                        <p:cTn id="30" dur="1000" fill="hold"/>
                                        <p:tgtEl>
                                          <p:spTgt spid="45"/>
                                        </p:tgtEl>
                                        <p:attrNameLst>
                                          <p:attrName>ppt_x</p:attrName>
                                          <p:attrName>ppt_y</p:attrName>
                                        </p:attrNameLst>
                                      </p:cBhvr>
                                      <p:rCtr x="19444" y="-5856"/>
                                    </p:animMotion>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Questions</a:t>
            </a: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101</a:t>
            </a:fld>
            <a:endParaRPr lang="en-US"/>
          </a:p>
        </p:txBody>
      </p:sp>
      <p:sp>
        <p:nvSpPr>
          <p:cNvPr id="5" name="Rechteck 4"/>
          <p:cNvSpPr/>
          <p:nvPr/>
        </p:nvSpPr>
        <p:spPr>
          <a:xfrm>
            <a:off x="990600" y="1732747"/>
            <a:ext cx="7162800"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de-DE" sz="3200" dirty="0" err="1"/>
              <a:t>How</a:t>
            </a:r>
            <a:r>
              <a:rPr lang="de-DE" sz="3200" dirty="0"/>
              <a:t> do I </a:t>
            </a:r>
            <a:r>
              <a:rPr lang="de-DE" sz="3200" dirty="0" err="1" smtClean="0"/>
              <a:t>prove</a:t>
            </a:r>
            <a:r>
              <a:rPr lang="de-DE" sz="3200" dirty="0" smtClean="0"/>
              <a:t> </a:t>
            </a:r>
            <a:r>
              <a:rPr lang="de-DE" sz="3200" dirty="0" err="1" smtClean="0"/>
              <a:t>my</a:t>
            </a:r>
            <a:r>
              <a:rPr lang="de-DE" sz="3200" dirty="0" smtClean="0"/>
              <a:t> </a:t>
            </a:r>
            <a:r>
              <a:rPr lang="de-DE" sz="3200" dirty="0" err="1"/>
              <a:t>problem</a:t>
            </a:r>
            <a:r>
              <a:rPr lang="de-DE" sz="3200" dirty="0"/>
              <a:t> </a:t>
            </a:r>
            <a:r>
              <a:rPr lang="de-DE" sz="3200" dirty="0" err="1"/>
              <a:t>is</a:t>
            </a:r>
            <a:r>
              <a:rPr lang="de-DE" sz="3200" dirty="0"/>
              <a:t> submodular?</a:t>
            </a:r>
          </a:p>
        </p:txBody>
      </p:sp>
      <p:sp>
        <p:nvSpPr>
          <p:cNvPr id="6" name="Rechteck 5"/>
          <p:cNvSpPr/>
          <p:nvPr/>
        </p:nvSpPr>
        <p:spPr>
          <a:xfrm>
            <a:off x="990600" y="3733800"/>
            <a:ext cx="7162800" cy="58477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de-DE" sz="3200" dirty="0" err="1" smtClean="0"/>
              <a:t>Why</a:t>
            </a:r>
            <a:r>
              <a:rPr lang="de-DE" sz="3200" dirty="0" smtClean="0"/>
              <a:t> </a:t>
            </a:r>
            <a:r>
              <a:rPr lang="de-DE" sz="3200" dirty="0" err="1" smtClean="0"/>
              <a:t>is</a:t>
            </a:r>
            <a:r>
              <a:rPr lang="de-DE" sz="3200" dirty="0" smtClean="0"/>
              <a:t> </a:t>
            </a:r>
            <a:r>
              <a:rPr lang="de-DE" sz="3200" dirty="0" err="1" smtClean="0"/>
              <a:t>submodularity</a:t>
            </a:r>
            <a:r>
              <a:rPr lang="de-DE" sz="3200" dirty="0" smtClean="0"/>
              <a:t> </a:t>
            </a:r>
            <a:r>
              <a:rPr lang="de-DE" sz="3200" dirty="0" err="1" smtClean="0"/>
              <a:t>useful</a:t>
            </a:r>
            <a:r>
              <a:rPr lang="de-DE" sz="3200" dirty="0" smtClean="0"/>
              <a:t>?</a:t>
            </a:r>
            <a:endParaRPr lang="de-DE" sz="3200" dirty="0"/>
          </a:p>
        </p:txBody>
      </p:sp>
    </p:spTree>
    <p:custDataLst>
      <p:tags r:id="rId1"/>
    </p:custDataLst>
    <p:extLst>
      <p:ext uri="{BB962C8B-B14F-4D97-AF65-F5344CB8AC3E}">
        <p14:creationId xmlns:p14="http://schemas.microsoft.com/office/powerpoint/2010/main" xmlns="" val="3634692880"/>
      </p:ext>
    </p:extLst>
  </p:cSld>
  <p:clrMapOvr>
    <a:masterClrMapping/>
  </p:clrMapOvr>
  <mc:AlternateContent xmlns:mc="http://schemas.openxmlformats.org/markup-compatibility/2006">
    <mc:Choice xmlns:p14="http://schemas.microsoft.com/office/powerpoint/2010/main" xmlns="" Requires="p14">
      <p:transition spd="slow" p14:dur="2000" advTm="33093"/>
    </mc:Choice>
    <mc:Fallback>
      <p:transition spd="slow" advTm="330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228600" y="76200"/>
            <a:ext cx="8610600" cy="762000"/>
          </a:xfrm>
        </p:spPr>
        <p:txBody>
          <a:bodyPr>
            <a:normAutofit/>
          </a:bodyPr>
          <a:lstStyle/>
          <a:p>
            <a:pPr eaLnBrk="1" hangingPunct="1"/>
            <a:r>
              <a:rPr lang="en-US" dirty="0">
                <a:latin typeface="Calibri" charset="0"/>
              </a:rPr>
              <a:t>Example: Set cover</a:t>
            </a:r>
          </a:p>
        </p:txBody>
      </p:sp>
      <p:sp>
        <p:nvSpPr>
          <p:cNvPr id="30722"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B610C04-6385-3E4C-A1BF-D983F8716949}" type="slidenum">
              <a:rPr lang="en-US" sz="1400"/>
              <a:pPr eaLnBrk="1" hangingPunct="1"/>
              <a:t>102</a:t>
            </a:fld>
            <a:endParaRPr lang="en-US" sz="1400"/>
          </a:p>
        </p:txBody>
      </p:sp>
      <p:pic>
        <p:nvPicPr>
          <p:cNvPr id="30724" name="Picture 3"/>
          <p:cNvPicPr>
            <a:picLocks noChangeAspect="1" noChangeArrowheads="1"/>
          </p:cNvPicPr>
          <p:nvPr/>
        </p:nvPicPr>
        <p:blipFill>
          <a:blip r:embed="rId4" cstate="screen">
            <a:lum bright="12000"/>
            <a:extLst>
              <a:ext uri="{28A0092B-C50C-407E-A947-70E740481C1C}">
                <a14:useLocalDpi xmlns:a14="http://schemas.microsoft.com/office/drawing/2010/main" xmlns=""/>
              </a:ext>
            </a:extLst>
          </a:blip>
          <a:srcRect/>
          <a:stretch>
            <a:fillRect/>
          </a:stretch>
        </p:blipFill>
        <p:spPr bwMode="auto">
          <a:xfrm>
            <a:off x="914400" y="2514600"/>
            <a:ext cx="4889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5764" name="Oval 4"/>
          <p:cNvSpPr>
            <a:spLocks noChangeArrowheads="1"/>
          </p:cNvSpPr>
          <p:nvPr/>
        </p:nvSpPr>
        <p:spPr bwMode="auto">
          <a:xfrm>
            <a:off x="287338" y="1981200"/>
            <a:ext cx="1752600" cy="1600200"/>
          </a:xfrm>
          <a:prstGeom prst="ellipse">
            <a:avLst/>
          </a:prstGeom>
          <a:noFill/>
          <a:ln w="38100">
            <a:solidFill>
              <a:srgbClr val="008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85765" name="Text Box 5"/>
          <p:cNvSpPr txBox="1">
            <a:spLocks noChangeArrowheads="1"/>
          </p:cNvSpPr>
          <p:nvPr/>
        </p:nvSpPr>
        <p:spPr bwMode="auto">
          <a:xfrm>
            <a:off x="0" y="4132263"/>
            <a:ext cx="2481263"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t>Node predicts</a:t>
            </a:r>
          </a:p>
          <a:p>
            <a:pPr algn="ctr" eaLnBrk="1" hangingPunct="1"/>
            <a:r>
              <a:rPr lang="en-US"/>
              <a:t>values of positions</a:t>
            </a:r>
          </a:p>
          <a:p>
            <a:pPr algn="ctr" eaLnBrk="1" hangingPunct="1"/>
            <a:r>
              <a:rPr lang="en-US"/>
              <a:t>with some radius</a:t>
            </a:r>
          </a:p>
        </p:txBody>
      </p:sp>
      <p:sp>
        <p:nvSpPr>
          <p:cNvPr id="885766" name="AutoShape 6"/>
          <p:cNvSpPr>
            <a:spLocks/>
          </p:cNvSpPr>
          <p:nvPr/>
        </p:nvSpPr>
        <p:spPr bwMode="auto">
          <a:xfrm>
            <a:off x="2101850" y="990600"/>
            <a:ext cx="609600" cy="4876800"/>
          </a:xfrm>
          <a:prstGeom prst="rightBrace">
            <a:avLst>
              <a:gd name="adj1" fmla="val 66667"/>
              <a:gd name="adj2" fmla="val 50000"/>
            </a:avLst>
          </a:prstGeom>
          <a:noFill/>
          <a:ln w="381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30728" name="Picture 7"/>
          <p:cNvPicPr>
            <a:picLocks noChangeAspect="1" noChangeArrowheads="1"/>
          </p:cNvPicPr>
          <p:nvPr/>
        </p:nvPicPr>
        <p:blipFill>
          <a:blip r:embed="rId5">
            <a:lum bright="60000"/>
            <a:extLst>
              <a:ext uri="{28A0092B-C50C-407E-A947-70E740481C1C}">
                <a14:useLocalDpi xmlns:a14="http://schemas.microsoft.com/office/drawing/2010/main" xmlns=""/>
              </a:ext>
            </a:extLst>
          </a:blip>
          <a:srcRect/>
          <a:stretch>
            <a:fillRect/>
          </a:stretch>
        </p:blipFill>
        <p:spPr bwMode="auto">
          <a:xfrm>
            <a:off x="3733800" y="1371600"/>
            <a:ext cx="4953000" cy="258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a:grpSpLocks/>
          </p:cNvGrpSpPr>
          <p:nvPr/>
        </p:nvGrpSpPr>
        <p:grpSpPr bwMode="auto">
          <a:xfrm>
            <a:off x="3886200" y="1524000"/>
            <a:ext cx="4673600" cy="2286000"/>
            <a:chOff x="2480" y="1584"/>
            <a:chExt cx="2944" cy="1440"/>
          </a:xfrm>
        </p:grpSpPr>
        <p:sp>
          <p:nvSpPr>
            <p:cNvPr id="30747" name="Oval 9"/>
            <p:cNvSpPr>
              <a:spLocks noChangeArrowheads="1"/>
            </p:cNvSpPr>
            <p:nvPr/>
          </p:nvSpPr>
          <p:spPr bwMode="auto">
            <a:xfrm>
              <a:off x="2480"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48" name="Oval 10"/>
            <p:cNvSpPr>
              <a:spLocks noChangeArrowheads="1"/>
            </p:cNvSpPr>
            <p:nvPr/>
          </p:nvSpPr>
          <p:spPr bwMode="auto">
            <a:xfrm>
              <a:off x="2480"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49" name="Oval 11"/>
            <p:cNvSpPr>
              <a:spLocks noChangeArrowheads="1"/>
            </p:cNvSpPr>
            <p:nvPr/>
          </p:nvSpPr>
          <p:spPr bwMode="auto">
            <a:xfrm>
              <a:off x="2480"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0" name="Oval 12"/>
            <p:cNvSpPr>
              <a:spLocks noChangeArrowheads="1"/>
            </p:cNvSpPr>
            <p:nvPr/>
          </p:nvSpPr>
          <p:spPr bwMode="auto">
            <a:xfrm>
              <a:off x="2480"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1" name="Oval 13"/>
            <p:cNvSpPr>
              <a:spLocks noChangeArrowheads="1"/>
            </p:cNvSpPr>
            <p:nvPr/>
          </p:nvSpPr>
          <p:spPr bwMode="auto">
            <a:xfrm>
              <a:off x="2480"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2" name="Oval 14"/>
            <p:cNvSpPr>
              <a:spLocks noChangeArrowheads="1"/>
            </p:cNvSpPr>
            <p:nvPr/>
          </p:nvSpPr>
          <p:spPr bwMode="auto">
            <a:xfrm>
              <a:off x="2480"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3" name="Oval 15"/>
            <p:cNvSpPr>
              <a:spLocks noChangeArrowheads="1"/>
            </p:cNvSpPr>
            <p:nvPr/>
          </p:nvSpPr>
          <p:spPr bwMode="auto">
            <a:xfrm>
              <a:off x="2480"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4" name="Oval 16"/>
            <p:cNvSpPr>
              <a:spLocks noChangeArrowheads="1"/>
            </p:cNvSpPr>
            <p:nvPr/>
          </p:nvSpPr>
          <p:spPr bwMode="auto">
            <a:xfrm>
              <a:off x="2480"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5" name="Oval 17"/>
            <p:cNvSpPr>
              <a:spLocks noChangeArrowheads="1"/>
            </p:cNvSpPr>
            <p:nvPr/>
          </p:nvSpPr>
          <p:spPr bwMode="auto">
            <a:xfrm>
              <a:off x="268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6" name="Oval 18"/>
            <p:cNvSpPr>
              <a:spLocks noChangeArrowheads="1"/>
            </p:cNvSpPr>
            <p:nvPr/>
          </p:nvSpPr>
          <p:spPr bwMode="auto">
            <a:xfrm>
              <a:off x="268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7" name="Oval 19"/>
            <p:cNvSpPr>
              <a:spLocks noChangeArrowheads="1"/>
            </p:cNvSpPr>
            <p:nvPr/>
          </p:nvSpPr>
          <p:spPr bwMode="auto">
            <a:xfrm>
              <a:off x="268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8" name="Oval 20"/>
            <p:cNvSpPr>
              <a:spLocks noChangeArrowheads="1"/>
            </p:cNvSpPr>
            <p:nvPr/>
          </p:nvSpPr>
          <p:spPr bwMode="auto">
            <a:xfrm>
              <a:off x="268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59" name="Oval 21"/>
            <p:cNvSpPr>
              <a:spLocks noChangeArrowheads="1"/>
            </p:cNvSpPr>
            <p:nvPr/>
          </p:nvSpPr>
          <p:spPr bwMode="auto">
            <a:xfrm>
              <a:off x="268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0" name="Oval 22"/>
            <p:cNvSpPr>
              <a:spLocks noChangeArrowheads="1"/>
            </p:cNvSpPr>
            <p:nvPr/>
          </p:nvSpPr>
          <p:spPr bwMode="auto">
            <a:xfrm>
              <a:off x="268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1" name="Oval 23"/>
            <p:cNvSpPr>
              <a:spLocks noChangeArrowheads="1"/>
            </p:cNvSpPr>
            <p:nvPr/>
          </p:nvSpPr>
          <p:spPr bwMode="auto">
            <a:xfrm>
              <a:off x="268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2" name="Oval 24"/>
            <p:cNvSpPr>
              <a:spLocks noChangeArrowheads="1"/>
            </p:cNvSpPr>
            <p:nvPr/>
          </p:nvSpPr>
          <p:spPr bwMode="auto">
            <a:xfrm>
              <a:off x="268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3" name="Oval 25"/>
            <p:cNvSpPr>
              <a:spLocks noChangeArrowheads="1"/>
            </p:cNvSpPr>
            <p:nvPr/>
          </p:nvSpPr>
          <p:spPr bwMode="auto">
            <a:xfrm>
              <a:off x="292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4" name="Oval 26"/>
            <p:cNvSpPr>
              <a:spLocks noChangeArrowheads="1"/>
            </p:cNvSpPr>
            <p:nvPr/>
          </p:nvSpPr>
          <p:spPr bwMode="auto">
            <a:xfrm>
              <a:off x="292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5" name="Oval 27"/>
            <p:cNvSpPr>
              <a:spLocks noChangeArrowheads="1"/>
            </p:cNvSpPr>
            <p:nvPr/>
          </p:nvSpPr>
          <p:spPr bwMode="auto">
            <a:xfrm>
              <a:off x="292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6" name="Oval 28"/>
            <p:cNvSpPr>
              <a:spLocks noChangeArrowheads="1"/>
            </p:cNvSpPr>
            <p:nvPr/>
          </p:nvSpPr>
          <p:spPr bwMode="auto">
            <a:xfrm>
              <a:off x="292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7" name="Oval 29"/>
            <p:cNvSpPr>
              <a:spLocks noChangeArrowheads="1"/>
            </p:cNvSpPr>
            <p:nvPr/>
          </p:nvSpPr>
          <p:spPr bwMode="auto">
            <a:xfrm>
              <a:off x="292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8" name="Oval 30"/>
            <p:cNvSpPr>
              <a:spLocks noChangeArrowheads="1"/>
            </p:cNvSpPr>
            <p:nvPr/>
          </p:nvSpPr>
          <p:spPr bwMode="auto">
            <a:xfrm>
              <a:off x="292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69" name="Oval 31"/>
            <p:cNvSpPr>
              <a:spLocks noChangeArrowheads="1"/>
            </p:cNvSpPr>
            <p:nvPr/>
          </p:nvSpPr>
          <p:spPr bwMode="auto">
            <a:xfrm>
              <a:off x="292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0" name="Oval 32"/>
            <p:cNvSpPr>
              <a:spLocks noChangeArrowheads="1"/>
            </p:cNvSpPr>
            <p:nvPr/>
          </p:nvSpPr>
          <p:spPr bwMode="auto">
            <a:xfrm>
              <a:off x="292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1" name="Oval 33"/>
            <p:cNvSpPr>
              <a:spLocks noChangeArrowheads="1"/>
            </p:cNvSpPr>
            <p:nvPr/>
          </p:nvSpPr>
          <p:spPr bwMode="auto">
            <a:xfrm>
              <a:off x="316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2" name="Oval 34"/>
            <p:cNvSpPr>
              <a:spLocks noChangeArrowheads="1"/>
            </p:cNvSpPr>
            <p:nvPr/>
          </p:nvSpPr>
          <p:spPr bwMode="auto">
            <a:xfrm>
              <a:off x="316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3" name="Oval 35"/>
            <p:cNvSpPr>
              <a:spLocks noChangeArrowheads="1"/>
            </p:cNvSpPr>
            <p:nvPr/>
          </p:nvSpPr>
          <p:spPr bwMode="auto">
            <a:xfrm>
              <a:off x="316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4" name="Oval 36"/>
            <p:cNvSpPr>
              <a:spLocks noChangeArrowheads="1"/>
            </p:cNvSpPr>
            <p:nvPr/>
          </p:nvSpPr>
          <p:spPr bwMode="auto">
            <a:xfrm>
              <a:off x="316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5" name="Oval 37"/>
            <p:cNvSpPr>
              <a:spLocks noChangeArrowheads="1"/>
            </p:cNvSpPr>
            <p:nvPr/>
          </p:nvSpPr>
          <p:spPr bwMode="auto">
            <a:xfrm>
              <a:off x="316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6" name="Oval 38"/>
            <p:cNvSpPr>
              <a:spLocks noChangeArrowheads="1"/>
            </p:cNvSpPr>
            <p:nvPr/>
          </p:nvSpPr>
          <p:spPr bwMode="auto">
            <a:xfrm>
              <a:off x="316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7" name="Oval 39"/>
            <p:cNvSpPr>
              <a:spLocks noChangeArrowheads="1"/>
            </p:cNvSpPr>
            <p:nvPr/>
          </p:nvSpPr>
          <p:spPr bwMode="auto">
            <a:xfrm>
              <a:off x="316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8" name="Oval 40"/>
            <p:cNvSpPr>
              <a:spLocks noChangeArrowheads="1"/>
            </p:cNvSpPr>
            <p:nvPr/>
          </p:nvSpPr>
          <p:spPr bwMode="auto">
            <a:xfrm>
              <a:off x="316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79" name="Oval 41"/>
            <p:cNvSpPr>
              <a:spLocks noChangeArrowheads="1"/>
            </p:cNvSpPr>
            <p:nvPr/>
          </p:nvSpPr>
          <p:spPr bwMode="auto">
            <a:xfrm>
              <a:off x="340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0" name="Oval 42"/>
            <p:cNvSpPr>
              <a:spLocks noChangeArrowheads="1"/>
            </p:cNvSpPr>
            <p:nvPr/>
          </p:nvSpPr>
          <p:spPr bwMode="auto">
            <a:xfrm>
              <a:off x="340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1" name="Oval 43"/>
            <p:cNvSpPr>
              <a:spLocks noChangeArrowheads="1"/>
            </p:cNvSpPr>
            <p:nvPr/>
          </p:nvSpPr>
          <p:spPr bwMode="auto">
            <a:xfrm>
              <a:off x="340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2" name="Oval 44"/>
            <p:cNvSpPr>
              <a:spLocks noChangeArrowheads="1"/>
            </p:cNvSpPr>
            <p:nvPr/>
          </p:nvSpPr>
          <p:spPr bwMode="auto">
            <a:xfrm>
              <a:off x="340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3" name="Oval 45"/>
            <p:cNvSpPr>
              <a:spLocks noChangeArrowheads="1"/>
            </p:cNvSpPr>
            <p:nvPr/>
          </p:nvSpPr>
          <p:spPr bwMode="auto">
            <a:xfrm>
              <a:off x="340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4" name="Oval 46"/>
            <p:cNvSpPr>
              <a:spLocks noChangeArrowheads="1"/>
            </p:cNvSpPr>
            <p:nvPr/>
          </p:nvSpPr>
          <p:spPr bwMode="auto">
            <a:xfrm>
              <a:off x="340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5" name="Oval 47"/>
            <p:cNvSpPr>
              <a:spLocks noChangeArrowheads="1"/>
            </p:cNvSpPr>
            <p:nvPr/>
          </p:nvSpPr>
          <p:spPr bwMode="auto">
            <a:xfrm>
              <a:off x="340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6" name="Oval 48"/>
            <p:cNvSpPr>
              <a:spLocks noChangeArrowheads="1"/>
            </p:cNvSpPr>
            <p:nvPr/>
          </p:nvSpPr>
          <p:spPr bwMode="auto">
            <a:xfrm>
              <a:off x="340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7" name="Oval 49"/>
            <p:cNvSpPr>
              <a:spLocks noChangeArrowheads="1"/>
            </p:cNvSpPr>
            <p:nvPr/>
          </p:nvSpPr>
          <p:spPr bwMode="auto">
            <a:xfrm>
              <a:off x="364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8" name="Oval 50"/>
            <p:cNvSpPr>
              <a:spLocks noChangeArrowheads="1"/>
            </p:cNvSpPr>
            <p:nvPr/>
          </p:nvSpPr>
          <p:spPr bwMode="auto">
            <a:xfrm>
              <a:off x="364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89" name="Oval 51"/>
            <p:cNvSpPr>
              <a:spLocks noChangeArrowheads="1"/>
            </p:cNvSpPr>
            <p:nvPr/>
          </p:nvSpPr>
          <p:spPr bwMode="auto">
            <a:xfrm>
              <a:off x="364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0" name="Oval 52"/>
            <p:cNvSpPr>
              <a:spLocks noChangeArrowheads="1"/>
            </p:cNvSpPr>
            <p:nvPr/>
          </p:nvSpPr>
          <p:spPr bwMode="auto">
            <a:xfrm>
              <a:off x="364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1" name="Oval 53"/>
            <p:cNvSpPr>
              <a:spLocks noChangeArrowheads="1"/>
            </p:cNvSpPr>
            <p:nvPr/>
          </p:nvSpPr>
          <p:spPr bwMode="auto">
            <a:xfrm>
              <a:off x="364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2" name="Oval 54"/>
            <p:cNvSpPr>
              <a:spLocks noChangeArrowheads="1"/>
            </p:cNvSpPr>
            <p:nvPr/>
          </p:nvSpPr>
          <p:spPr bwMode="auto">
            <a:xfrm>
              <a:off x="364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3" name="Oval 55"/>
            <p:cNvSpPr>
              <a:spLocks noChangeArrowheads="1"/>
            </p:cNvSpPr>
            <p:nvPr/>
          </p:nvSpPr>
          <p:spPr bwMode="auto">
            <a:xfrm>
              <a:off x="364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4" name="Oval 56"/>
            <p:cNvSpPr>
              <a:spLocks noChangeArrowheads="1"/>
            </p:cNvSpPr>
            <p:nvPr/>
          </p:nvSpPr>
          <p:spPr bwMode="auto">
            <a:xfrm>
              <a:off x="364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5" name="Oval 57"/>
            <p:cNvSpPr>
              <a:spLocks noChangeArrowheads="1"/>
            </p:cNvSpPr>
            <p:nvPr/>
          </p:nvSpPr>
          <p:spPr bwMode="auto">
            <a:xfrm>
              <a:off x="388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6" name="Oval 58"/>
            <p:cNvSpPr>
              <a:spLocks noChangeArrowheads="1"/>
            </p:cNvSpPr>
            <p:nvPr/>
          </p:nvSpPr>
          <p:spPr bwMode="auto">
            <a:xfrm>
              <a:off x="388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7" name="Oval 59"/>
            <p:cNvSpPr>
              <a:spLocks noChangeArrowheads="1"/>
            </p:cNvSpPr>
            <p:nvPr/>
          </p:nvSpPr>
          <p:spPr bwMode="auto">
            <a:xfrm>
              <a:off x="388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8" name="Oval 60"/>
            <p:cNvSpPr>
              <a:spLocks noChangeArrowheads="1"/>
            </p:cNvSpPr>
            <p:nvPr/>
          </p:nvSpPr>
          <p:spPr bwMode="auto">
            <a:xfrm>
              <a:off x="388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99" name="Oval 61"/>
            <p:cNvSpPr>
              <a:spLocks noChangeArrowheads="1"/>
            </p:cNvSpPr>
            <p:nvPr/>
          </p:nvSpPr>
          <p:spPr bwMode="auto">
            <a:xfrm>
              <a:off x="388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0" name="Oval 62"/>
            <p:cNvSpPr>
              <a:spLocks noChangeArrowheads="1"/>
            </p:cNvSpPr>
            <p:nvPr/>
          </p:nvSpPr>
          <p:spPr bwMode="auto">
            <a:xfrm>
              <a:off x="388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1" name="Oval 63"/>
            <p:cNvSpPr>
              <a:spLocks noChangeArrowheads="1"/>
            </p:cNvSpPr>
            <p:nvPr/>
          </p:nvSpPr>
          <p:spPr bwMode="auto">
            <a:xfrm>
              <a:off x="388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2" name="Oval 64"/>
            <p:cNvSpPr>
              <a:spLocks noChangeArrowheads="1"/>
            </p:cNvSpPr>
            <p:nvPr/>
          </p:nvSpPr>
          <p:spPr bwMode="auto">
            <a:xfrm>
              <a:off x="388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3" name="Oval 65"/>
            <p:cNvSpPr>
              <a:spLocks noChangeArrowheads="1"/>
            </p:cNvSpPr>
            <p:nvPr/>
          </p:nvSpPr>
          <p:spPr bwMode="auto">
            <a:xfrm>
              <a:off x="412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4" name="Oval 66"/>
            <p:cNvSpPr>
              <a:spLocks noChangeArrowheads="1"/>
            </p:cNvSpPr>
            <p:nvPr/>
          </p:nvSpPr>
          <p:spPr bwMode="auto">
            <a:xfrm>
              <a:off x="412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5" name="Oval 67"/>
            <p:cNvSpPr>
              <a:spLocks noChangeArrowheads="1"/>
            </p:cNvSpPr>
            <p:nvPr/>
          </p:nvSpPr>
          <p:spPr bwMode="auto">
            <a:xfrm>
              <a:off x="412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6" name="Oval 68"/>
            <p:cNvSpPr>
              <a:spLocks noChangeArrowheads="1"/>
            </p:cNvSpPr>
            <p:nvPr/>
          </p:nvSpPr>
          <p:spPr bwMode="auto">
            <a:xfrm>
              <a:off x="412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7" name="Oval 69"/>
            <p:cNvSpPr>
              <a:spLocks noChangeArrowheads="1"/>
            </p:cNvSpPr>
            <p:nvPr/>
          </p:nvSpPr>
          <p:spPr bwMode="auto">
            <a:xfrm>
              <a:off x="412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8" name="Oval 70"/>
            <p:cNvSpPr>
              <a:spLocks noChangeArrowheads="1"/>
            </p:cNvSpPr>
            <p:nvPr/>
          </p:nvSpPr>
          <p:spPr bwMode="auto">
            <a:xfrm>
              <a:off x="412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09" name="Oval 71"/>
            <p:cNvSpPr>
              <a:spLocks noChangeArrowheads="1"/>
            </p:cNvSpPr>
            <p:nvPr/>
          </p:nvSpPr>
          <p:spPr bwMode="auto">
            <a:xfrm>
              <a:off x="412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0" name="Oval 72"/>
            <p:cNvSpPr>
              <a:spLocks noChangeArrowheads="1"/>
            </p:cNvSpPr>
            <p:nvPr/>
          </p:nvSpPr>
          <p:spPr bwMode="auto">
            <a:xfrm>
              <a:off x="412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1" name="Oval 73"/>
            <p:cNvSpPr>
              <a:spLocks noChangeArrowheads="1"/>
            </p:cNvSpPr>
            <p:nvPr/>
          </p:nvSpPr>
          <p:spPr bwMode="auto">
            <a:xfrm>
              <a:off x="436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2" name="Oval 74"/>
            <p:cNvSpPr>
              <a:spLocks noChangeArrowheads="1"/>
            </p:cNvSpPr>
            <p:nvPr/>
          </p:nvSpPr>
          <p:spPr bwMode="auto">
            <a:xfrm>
              <a:off x="436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3" name="Oval 75"/>
            <p:cNvSpPr>
              <a:spLocks noChangeArrowheads="1"/>
            </p:cNvSpPr>
            <p:nvPr/>
          </p:nvSpPr>
          <p:spPr bwMode="auto">
            <a:xfrm>
              <a:off x="436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4" name="Oval 76"/>
            <p:cNvSpPr>
              <a:spLocks noChangeArrowheads="1"/>
            </p:cNvSpPr>
            <p:nvPr/>
          </p:nvSpPr>
          <p:spPr bwMode="auto">
            <a:xfrm>
              <a:off x="436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5" name="Oval 77"/>
            <p:cNvSpPr>
              <a:spLocks noChangeArrowheads="1"/>
            </p:cNvSpPr>
            <p:nvPr/>
          </p:nvSpPr>
          <p:spPr bwMode="auto">
            <a:xfrm>
              <a:off x="436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6" name="Oval 78"/>
            <p:cNvSpPr>
              <a:spLocks noChangeArrowheads="1"/>
            </p:cNvSpPr>
            <p:nvPr/>
          </p:nvSpPr>
          <p:spPr bwMode="auto">
            <a:xfrm>
              <a:off x="436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7" name="Oval 79"/>
            <p:cNvSpPr>
              <a:spLocks noChangeArrowheads="1"/>
            </p:cNvSpPr>
            <p:nvPr/>
          </p:nvSpPr>
          <p:spPr bwMode="auto">
            <a:xfrm>
              <a:off x="436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8" name="Oval 80"/>
            <p:cNvSpPr>
              <a:spLocks noChangeArrowheads="1"/>
            </p:cNvSpPr>
            <p:nvPr/>
          </p:nvSpPr>
          <p:spPr bwMode="auto">
            <a:xfrm>
              <a:off x="436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19" name="Oval 81"/>
            <p:cNvSpPr>
              <a:spLocks noChangeArrowheads="1"/>
            </p:cNvSpPr>
            <p:nvPr/>
          </p:nvSpPr>
          <p:spPr bwMode="auto">
            <a:xfrm>
              <a:off x="460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0" name="Oval 82"/>
            <p:cNvSpPr>
              <a:spLocks noChangeArrowheads="1"/>
            </p:cNvSpPr>
            <p:nvPr/>
          </p:nvSpPr>
          <p:spPr bwMode="auto">
            <a:xfrm>
              <a:off x="460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1" name="Oval 83"/>
            <p:cNvSpPr>
              <a:spLocks noChangeArrowheads="1"/>
            </p:cNvSpPr>
            <p:nvPr/>
          </p:nvSpPr>
          <p:spPr bwMode="auto">
            <a:xfrm>
              <a:off x="460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2" name="Oval 84"/>
            <p:cNvSpPr>
              <a:spLocks noChangeArrowheads="1"/>
            </p:cNvSpPr>
            <p:nvPr/>
          </p:nvSpPr>
          <p:spPr bwMode="auto">
            <a:xfrm>
              <a:off x="460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3" name="Oval 85"/>
            <p:cNvSpPr>
              <a:spLocks noChangeArrowheads="1"/>
            </p:cNvSpPr>
            <p:nvPr/>
          </p:nvSpPr>
          <p:spPr bwMode="auto">
            <a:xfrm>
              <a:off x="460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4" name="Oval 86"/>
            <p:cNvSpPr>
              <a:spLocks noChangeArrowheads="1"/>
            </p:cNvSpPr>
            <p:nvPr/>
          </p:nvSpPr>
          <p:spPr bwMode="auto">
            <a:xfrm>
              <a:off x="460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5" name="Oval 87"/>
            <p:cNvSpPr>
              <a:spLocks noChangeArrowheads="1"/>
            </p:cNvSpPr>
            <p:nvPr/>
          </p:nvSpPr>
          <p:spPr bwMode="auto">
            <a:xfrm>
              <a:off x="460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6" name="Oval 88"/>
            <p:cNvSpPr>
              <a:spLocks noChangeArrowheads="1"/>
            </p:cNvSpPr>
            <p:nvPr/>
          </p:nvSpPr>
          <p:spPr bwMode="auto">
            <a:xfrm>
              <a:off x="460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7" name="Oval 89"/>
            <p:cNvSpPr>
              <a:spLocks noChangeArrowheads="1"/>
            </p:cNvSpPr>
            <p:nvPr/>
          </p:nvSpPr>
          <p:spPr bwMode="auto">
            <a:xfrm>
              <a:off x="484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8" name="Oval 90"/>
            <p:cNvSpPr>
              <a:spLocks noChangeArrowheads="1"/>
            </p:cNvSpPr>
            <p:nvPr/>
          </p:nvSpPr>
          <p:spPr bwMode="auto">
            <a:xfrm>
              <a:off x="484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29" name="Oval 91"/>
            <p:cNvSpPr>
              <a:spLocks noChangeArrowheads="1"/>
            </p:cNvSpPr>
            <p:nvPr/>
          </p:nvSpPr>
          <p:spPr bwMode="auto">
            <a:xfrm>
              <a:off x="484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0" name="Oval 92"/>
            <p:cNvSpPr>
              <a:spLocks noChangeArrowheads="1"/>
            </p:cNvSpPr>
            <p:nvPr/>
          </p:nvSpPr>
          <p:spPr bwMode="auto">
            <a:xfrm>
              <a:off x="484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1" name="Oval 93"/>
            <p:cNvSpPr>
              <a:spLocks noChangeArrowheads="1"/>
            </p:cNvSpPr>
            <p:nvPr/>
          </p:nvSpPr>
          <p:spPr bwMode="auto">
            <a:xfrm>
              <a:off x="484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2" name="Oval 94"/>
            <p:cNvSpPr>
              <a:spLocks noChangeArrowheads="1"/>
            </p:cNvSpPr>
            <p:nvPr/>
          </p:nvSpPr>
          <p:spPr bwMode="auto">
            <a:xfrm>
              <a:off x="484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3" name="Oval 95"/>
            <p:cNvSpPr>
              <a:spLocks noChangeArrowheads="1"/>
            </p:cNvSpPr>
            <p:nvPr/>
          </p:nvSpPr>
          <p:spPr bwMode="auto">
            <a:xfrm>
              <a:off x="484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4" name="Oval 96"/>
            <p:cNvSpPr>
              <a:spLocks noChangeArrowheads="1"/>
            </p:cNvSpPr>
            <p:nvPr/>
          </p:nvSpPr>
          <p:spPr bwMode="auto">
            <a:xfrm>
              <a:off x="484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5" name="Oval 97"/>
            <p:cNvSpPr>
              <a:spLocks noChangeArrowheads="1"/>
            </p:cNvSpPr>
            <p:nvPr/>
          </p:nvSpPr>
          <p:spPr bwMode="auto">
            <a:xfrm>
              <a:off x="508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6" name="Oval 98"/>
            <p:cNvSpPr>
              <a:spLocks noChangeArrowheads="1"/>
            </p:cNvSpPr>
            <p:nvPr/>
          </p:nvSpPr>
          <p:spPr bwMode="auto">
            <a:xfrm>
              <a:off x="508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7" name="Oval 99"/>
            <p:cNvSpPr>
              <a:spLocks noChangeArrowheads="1"/>
            </p:cNvSpPr>
            <p:nvPr/>
          </p:nvSpPr>
          <p:spPr bwMode="auto">
            <a:xfrm>
              <a:off x="508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8" name="Oval 100"/>
            <p:cNvSpPr>
              <a:spLocks noChangeArrowheads="1"/>
            </p:cNvSpPr>
            <p:nvPr/>
          </p:nvSpPr>
          <p:spPr bwMode="auto">
            <a:xfrm>
              <a:off x="508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39" name="Oval 101"/>
            <p:cNvSpPr>
              <a:spLocks noChangeArrowheads="1"/>
            </p:cNvSpPr>
            <p:nvPr/>
          </p:nvSpPr>
          <p:spPr bwMode="auto">
            <a:xfrm>
              <a:off x="508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0" name="Oval 102"/>
            <p:cNvSpPr>
              <a:spLocks noChangeArrowheads="1"/>
            </p:cNvSpPr>
            <p:nvPr/>
          </p:nvSpPr>
          <p:spPr bwMode="auto">
            <a:xfrm>
              <a:off x="508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1" name="Oval 103"/>
            <p:cNvSpPr>
              <a:spLocks noChangeArrowheads="1"/>
            </p:cNvSpPr>
            <p:nvPr/>
          </p:nvSpPr>
          <p:spPr bwMode="auto">
            <a:xfrm>
              <a:off x="508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2" name="Oval 104"/>
            <p:cNvSpPr>
              <a:spLocks noChangeArrowheads="1"/>
            </p:cNvSpPr>
            <p:nvPr/>
          </p:nvSpPr>
          <p:spPr bwMode="auto">
            <a:xfrm>
              <a:off x="508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3" name="Oval 105"/>
            <p:cNvSpPr>
              <a:spLocks noChangeArrowheads="1"/>
            </p:cNvSpPr>
            <p:nvPr/>
          </p:nvSpPr>
          <p:spPr bwMode="auto">
            <a:xfrm>
              <a:off x="532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4" name="Oval 106"/>
            <p:cNvSpPr>
              <a:spLocks noChangeArrowheads="1"/>
            </p:cNvSpPr>
            <p:nvPr/>
          </p:nvSpPr>
          <p:spPr bwMode="auto">
            <a:xfrm>
              <a:off x="532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5" name="Oval 107"/>
            <p:cNvSpPr>
              <a:spLocks noChangeArrowheads="1"/>
            </p:cNvSpPr>
            <p:nvPr/>
          </p:nvSpPr>
          <p:spPr bwMode="auto">
            <a:xfrm>
              <a:off x="532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6" name="Oval 108"/>
            <p:cNvSpPr>
              <a:spLocks noChangeArrowheads="1"/>
            </p:cNvSpPr>
            <p:nvPr/>
          </p:nvSpPr>
          <p:spPr bwMode="auto">
            <a:xfrm>
              <a:off x="532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7" name="Oval 109"/>
            <p:cNvSpPr>
              <a:spLocks noChangeArrowheads="1"/>
            </p:cNvSpPr>
            <p:nvPr/>
          </p:nvSpPr>
          <p:spPr bwMode="auto">
            <a:xfrm>
              <a:off x="532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8" name="Oval 110"/>
            <p:cNvSpPr>
              <a:spLocks noChangeArrowheads="1"/>
            </p:cNvSpPr>
            <p:nvPr/>
          </p:nvSpPr>
          <p:spPr bwMode="auto">
            <a:xfrm>
              <a:off x="532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49" name="Oval 111"/>
            <p:cNvSpPr>
              <a:spLocks noChangeArrowheads="1"/>
            </p:cNvSpPr>
            <p:nvPr/>
          </p:nvSpPr>
          <p:spPr bwMode="auto">
            <a:xfrm>
              <a:off x="532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50" name="Oval 112"/>
            <p:cNvSpPr>
              <a:spLocks noChangeArrowheads="1"/>
            </p:cNvSpPr>
            <p:nvPr/>
          </p:nvSpPr>
          <p:spPr bwMode="auto">
            <a:xfrm>
              <a:off x="532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grpSp>
        <p:nvGrpSpPr>
          <p:cNvPr id="3" name="Group 113"/>
          <p:cNvGrpSpPr>
            <a:grpSpLocks/>
          </p:cNvGrpSpPr>
          <p:nvPr/>
        </p:nvGrpSpPr>
        <p:grpSpPr bwMode="auto">
          <a:xfrm>
            <a:off x="4165600" y="1435100"/>
            <a:ext cx="1752600" cy="1600200"/>
            <a:chOff x="2624" y="1528"/>
            <a:chExt cx="1104" cy="1008"/>
          </a:xfrm>
        </p:grpSpPr>
        <p:sp>
          <p:nvSpPr>
            <p:cNvPr id="30745" name="Oval 114"/>
            <p:cNvSpPr>
              <a:spLocks noChangeArrowheads="1"/>
            </p:cNvSpPr>
            <p:nvPr/>
          </p:nvSpPr>
          <p:spPr bwMode="auto">
            <a:xfrm>
              <a:off x="2624" y="1528"/>
              <a:ext cx="1104" cy="1008"/>
            </a:xfrm>
            <a:prstGeom prst="ellipse">
              <a:avLst/>
            </a:prstGeom>
            <a:solidFill>
              <a:srgbClr val="008300">
                <a:alpha val="39999"/>
              </a:srgbClr>
            </a:solidFill>
            <a:ln w="38100">
              <a:solidFill>
                <a:srgbClr val="008300"/>
              </a:solidFill>
              <a:round/>
              <a:headEnd/>
              <a:tailEnd/>
            </a:ln>
          </p:spPr>
          <p:txBody>
            <a:bodyPr wrap="none" anchor="ctr"/>
            <a:lstStyle/>
            <a:p>
              <a:endParaRPr lang="en-US"/>
            </a:p>
          </p:txBody>
        </p:sp>
        <p:pic>
          <p:nvPicPr>
            <p:cNvPr id="30746" name="Picture 115"/>
            <p:cNvPicPr>
              <a:picLocks noChangeAspect="1" noChangeArrowheads="1"/>
            </p:cNvPicPr>
            <p:nvPr/>
          </p:nvPicPr>
          <p:blipFill>
            <a:blip r:embed="rId6"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3009" y="1840"/>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16"/>
          <p:cNvGrpSpPr>
            <a:grpSpLocks/>
          </p:cNvGrpSpPr>
          <p:nvPr/>
        </p:nvGrpSpPr>
        <p:grpSpPr bwMode="auto">
          <a:xfrm>
            <a:off x="6096000" y="1371600"/>
            <a:ext cx="1752600" cy="1600200"/>
            <a:chOff x="3584" y="1528"/>
            <a:chExt cx="1104" cy="1008"/>
          </a:xfrm>
        </p:grpSpPr>
        <p:sp>
          <p:nvSpPr>
            <p:cNvPr id="30743" name="Oval 117"/>
            <p:cNvSpPr>
              <a:spLocks noChangeArrowheads="1"/>
            </p:cNvSpPr>
            <p:nvPr/>
          </p:nvSpPr>
          <p:spPr bwMode="auto">
            <a:xfrm>
              <a:off x="3584" y="1528"/>
              <a:ext cx="1104" cy="1008"/>
            </a:xfrm>
            <a:prstGeom prst="ellipse">
              <a:avLst/>
            </a:prstGeom>
            <a:solidFill>
              <a:srgbClr val="008300">
                <a:alpha val="39999"/>
              </a:srgbClr>
            </a:solidFill>
            <a:ln w="38100">
              <a:solidFill>
                <a:srgbClr val="008300"/>
              </a:solidFill>
              <a:round/>
              <a:headEnd/>
              <a:tailEnd/>
            </a:ln>
          </p:spPr>
          <p:txBody>
            <a:bodyPr wrap="none" anchor="ctr"/>
            <a:lstStyle/>
            <a:p>
              <a:endParaRPr lang="en-US"/>
            </a:p>
          </p:txBody>
        </p:sp>
        <p:pic>
          <p:nvPicPr>
            <p:cNvPr id="30744" name="Picture 118"/>
            <p:cNvPicPr>
              <a:picLocks noChangeAspect="1" noChangeArrowheads="1"/>
            </p:cNvPicPr>
            <p:nvPr/>
          </p:nvPicPr>
          <p:blipFill>
            <a:blip r:embed="rId6"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3969" y="1840"/>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9"/>
          <p:cNvGrpSpPr>
            <a:grpSpLocks/>
          </p:cNvGrpSpPr>
          <p:nvPr/>
        </p:nvGrpSpPr>
        <p:grpSpPr bwMode="auto">
          <a:xfrm>
            <a:off x="5029200" y="2286000"/>
            <a:ext cx="1752600" cy="1600200"/>
            <a:chOff x="3120" y="1872"/>
            <a:chExt cx="1104" cy="1008"/>
          </a:xfrm>
        </p:grpSpPr>
        <p:sp>
          <p:nvSpPr>
            <p:cNvPr id="30741" name="Oval 120"/>
            <p:cNvSpPr>
              <a:spLocks noChangeArrowheads="1"/>
            </p:cNvSpPr>
            <p:nvPr/>
          </p:nvSpPr>
          <p:spPr bwMode="auto">
            <a:xfrm>
              <a:off x="3120" y="1872"/>
              <a:ext cx="1104" cy="1008"/>
            </a:xfrm>
            <a:prstGeom prst="ellipse">
              <a:avLst/>
            </a:prstGeom>
            <a:solidFill>
              <a:srgbClr val="008300">
                <a:alpha val="39999"/>
              </a:srgbClr>
            </a:solidFill>
            <a:ln w="38100">
              <a:solidFill>
                <a:srgbClr val="008300"/>
              </a:solidFill>
              <a:round/>
              <a:headEnd/>
              <a:tailEnd/>
            </a:ln>
          </p:spPr>
          <p:txBody>
            <a:bodyPr wrap="none" anchor="ctr"/>
            <a:lstStyle/>
            <a:p>
              <a:endParaRPr lang="en-US"/>
            </a:p>
          </p:txBody>
        </p:sp>
        <p:pic>
          <p:nvPicPr>
            <p:cNvPr id="30742" name="Picture 121"/>
            <p:cNvPicPr>
              <a:picLocks noChangeAspect="1" noChangeArrowheads="1"/>
            </p:cNvPicPr>
            <p:nvPr/>
          </p:nvPicPr>
          <p:blipFill>
            <a:blip r:embed="rId6"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3505" y="2184"/>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85897" name="Text Box 137"/>
          <p:cNvSpPr txBox="1">
            <a:spLocks noChangeArrowheads="1"/>
          </p:cNvSpPr>
          <p:nvPr/>
        </p:nvSpPr>
        <p:spPr bwMode="auto">
          <a:xfrm>
            <a:off x="3946525" y="947738"/>
            <a:ext cx="440377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latin typeface="Tahoma" charset="0"/>
              </a:rPr>
              <a:t>goal: </a:t>
            </a:r>
            <a:r>
              <a:rPr lang="en-US" dirty="0">
                <a:latin typeface="Tahoma" charset="0"/>
              </a:rPr>
              <a:t>cover </a:t>
            </a:r>
            <a:r>
              <a:rPr lang="en-US" dirty="0" err="1">
                <a:latin typeface="Tahoma" charset="0"/>
              </a:rPr>
              <a:t>floorplan</a:t>
            </a:r>
            <a:r>
              <a:rPr lang="en-US" dirty="0">
                <a:latin typeface="Tahoma" charset="0"/>
              </a:rPr>
              <a:t> with discs</a:t>
            </a:r>
          </a:p>
        </p:txBody>
      </p:sp>
      <p:sp>
        <p:nvSpPr>
          <p:cNvPr id="30736" name="Text Box 138"/>
          <p:cNvSpPr txBox="1">
            <a:spLocks noChangeArrowheads="1"/>
          </p:cNvSpPr>
          <p:nvPr/>
        </p:nvSpPr>
        <p:spPr bwMode="auto">
          <a:xfrm>
            <a:off x="257175" y="947738"/>
            <a:ext cx="20185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latin typeface="Tahoma" charset="0"/>
              </a:rPr>
              <a:t>place </a:t>
            </a:r>
            <a:r>
              <a:rPr lang="en-US" dirty="0">
                <a:latin typeface="Tahoma" charset="0"/>
              </a:rPr>
              <a:t>sensors</a:t>
            </a:r>
            <a:br>
              <a:rPr lang="en-US" dirty="0">
                <a:latin typeface="Tahoma" charset="0"/>
              </a:rPr>
            </a:br>
            <a:r>
              <a:rPr lang="en-US" dirty="0">
                <a:latin typeface="Tahoma" charset="0"/>
              </a:rPr>
              <a:t>in </a:t>
            </a:r>
            <a:r>
              <a:rPr lang="en-US" dirty="0" smtClean="0">
                <a:latin typeface="Tahoma" charset="0"/>
              </a:rPr>
              <a:t>building</a:t>
            </a:r>
            <a:endParaRPr lang="en-US" dirty="0">
              <a:latin typeface="Tahoma" charset="0"/>
            </a:endParaRPr>
          </a:p>
        </p:txBody>
      </p:sp>
      <p:sp>
        <p:nvSpPr>
          <p:cNvPr id="885900" name="Line 140"/>
          <p:cNvSpPr>
            <a:spLocks noChangeShapeType="1"/>
          </p:cNvSpPr>
          <p:nvPr/>
        </p:nvSpPr>
        <p:spPr bwMode="auto">
          <a:xfrm flipV="1">
            <a:off x="3657600" y="1676400"/>
            <a:ext cx="304800" cy="1524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5901" name="Line 141"/>
          <p:cNvSpPr>
            <a:spLocks noChangeShapeType="1"/>
          </p:cNvSpPr>
          <p:nvPr/>
        </p:nvSpPr>
        <p:spPr bwMode="auto">
          <a:xfrm>
            <a:off x="3733800" y="1905000"/>
            <a:ext cx="228600" cy="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5902" name="Line 142"/>
          <p:cNvSpPr>
            <a:spLocks noChangeShapeType="1"/>
          </p:cNvSpPr>
          <p:nvPr/>
        </p:nvSpPr>
        <p:spPr bwMode="auto">
          <a:xfrm>
            <a:off x="3657600" y="2057400"/>
            <a:ext cx="228600" cy="6858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7" name="Group 6"/>
          <p:cNvGrpSpPr/>
          <p:nvPr/>
        </p:nvGrpSpPr>
        <p:grpSpPr>
          <a:xfrm>
            <a:off x="2391894" y="1404938"/>
            <a:ext cx="1377300" cy="1200328"/>
            <a:chOff x="2391894" y="1404938"/>
            <a:chExt cx="1377300" cy="1200328"/>
          </a:xfrm>
        </p:grpSpPr>
        <p:sp>
          <p:nvSpPr>
            <p:cNvPr id="885899" name="Text Box 139"/>
            <p:cNvSpPr txBox="1">
              <a:spLocks noChangeArrowheads="1"/>
            </p:cNvSpPr>
            <p:nvPr/>
          </p:nvSpPr>
          <p:spPr bwMode="auto">
            <a:xfrm>
              <a:off x="2391894" y="1404938"/>
              <a:ext cx="1377300"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Possible</a:t>
              </a:r>
              <a:br>
                <a:rPr lang="en-US" dirty="0">
                  <a:latin typeface="Tahoma" charset="0"/>
                </a:rPr>
              </a:br>
              <a:r>
                <a:rPr lang="en-US" dirty="0">
                  <a:latin typeface="Tahoma" charset="0"/>
                </a:rPr>
                <a:t>locations </a:t>
              </a:r>
              <a:br>
                <a:rPr lang="en-US" dirty="0">
                  <a:latin typeface="Tahoma" charset="0"/>
                </a:rPr>
              </a:br>
              <a:endParaRPr lang="en-US" dirty="0">
                <a:latin typeface="Tahoma" charset="0"/>
              </a:endParaRPr>
            </a:p>
          </p:txBody>
        </p:sp>
        <p:pic>
          <p:nvPicPr>
            <p:cNvPr id="6" name="Picture 5"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965450" y="2235200"/>
              <a:ext cx="266700" cy="254000"/>
            </a:xfrm>
            <a:prstGeom prst="rect">
              <a:avLst/>
            </a:prstGeom>
          </p:spPr>
        </p:pic>
      </p:grpSp>
      <p:grpSp>
        <p:nvGrpSpPr>
          <p:cNvPr id="10" name="Group 9"/>
          <p:cNvGrpSpPr/>
          <p:nvPr/>
        </p:nvGrpSpPr>
        <p:grpSpPr>
          <a:xfrm>
            <a:off x="3259793" y="4030663"/>
            <a:ext cx="5734162" cy="954107"/>
            <a:chOff x="3259793" y="4030663"/>
            <a:chExt cx="5734162" cy="954107"/>
          </a:xfrm>
        </p:grpSpPr>
        <p:sp>
          <p:nvSpPr>
            <p:cNvPr id="885882" name="Text Box 122"/>
            <p:cNvSpPr txBox="1">
              <a:spLocks noChangeArrowheads="1"/>
            </p:cNvSpPr>
            <p:nvPr/>
          </p:nvSpPr>
          <p:spPr bwMode="auto">
            <a:xfrm>
              <a:off x="3259793" y="4030663"/>
              <a:ext cx="573416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smtClean="0"/>
                <a:t>              : </a:t>
              </a:r>
              <a:br>
                <a:rPr lang="en-US" sz="2800" dirty="0" smtClean="0"/>
              </a:br>
              <a:r>
                <a:rPr lang="en-US" sz="2800" dirty="0" smtClean="0"/>
                <a:t>“area covered </a:t>
              </a:r>
              <a:r>
                <a:rPr lang="en-US" sz="2800" dirty="0"/>
                <a:t>by sensors placed at </a:t>
              </a:r>
              <a:r>
                <a:rPr lang="en-US" sz="2800" dirty="0" smtClean="0"/>
                <a:t>A”</a:t>
              </a:r>
              <a:endParaRPr lang="en-US" sz="2800" dirty="0"/>
            </a:p>
          </p:txBody>
        </p:sp>
        <p:pic>
          <p:nvPicPr>
            <p:cNvPr id="8" name="Picture 7"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467100" y="4181476"/>
              <a:ext cx="1016000" cy="317500"/>
            </a:xfrm>
            <a:prstGeom prst="rect">
              <a:avLst/>
            </a:prstGeom>
          </p:spPr>
        </p:pic>
        <p:pic>
          <p:nvPicPr>
            <p:cNvPr id="9" name="Picture 8"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613400" y="4130676"/>
              <a:ext cx="1168400" cy="368300"/>
            </a:xfrm>
            <a:prstGeom prst="rect">
              <a:avLst/>
            </a:prstGeom>
          </p:spPr>
        </p:pic>
      </p:grpSp>
      <p:grpSp>
        <p:nvGrpSpPr>
          <p:cNvPr id="15" name="Group 14"/>
          <p:cNvGrpSpPr/>
          <p:nvPr/>
        </p:nvGrpSpPr>
        <p:grpSpPr>
          <a:xfrm>
            <a:off x="2921000" y="5243513"/>
            <a:ext cx="7086600" cy="1327328"/>
            <a:chOff x="2921000" y="5243513"/>
            <a:chExt cx="7086600" cy="1327328"/>
          </a:xfrm>
        </p:grpSpPr>
        <p:sp>
          <p:nvSpPr>
            <p:cNvPr id="885896" name="Text Box 136"/>
            <p:cNvSpPr txBox="1">
              <a:spLocks noChangeArrowheads="1"/>
            </p:cNvSpPr>
            <p:nvPr/>
          </p:nvSpPr>
          <p:spPr bwMode="auto">
            <a:xfrm>
              <a:off x="2921000" y="5243513"/>
              <a:ext cx="7086600"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t>Formally: </a:t>
              </a:r>
            </a:p>
            <a:p>
              <a:pPr eaLnBrk="1" hangingPunct="1"/>
              <a:r>
                <a:rPr lang="en-US" dirty="0"/>
                <a:t>F</a:t>
              </a:r>
              <a:r>
                <a:rPr lang="en-US" dirty="0" smtClean="0"/>
                <a:t>inite set     , </a:t>
              </a:r>
              <a:r>
                <a:rPr lang="en-US" dirty="0"/>
                <a:t>collection of n </a:t>
              </a:r>
              <a:r>
                <a:rPr lang="en-US" dirty="0" smtClean="0"/>
                <a:t>subsets</a:t>
              </a:r>
              <a:endParaRPr lang="en-US" dirty="0"/>
            </a:p>
            <a:p>
              <a:pPr eaLnBrk="1" hangingPunct="1"/>
              <a:r>
                <a:rPr lang="en-US" dirty="0" smtClean="0"/>
                <a:t>For                 define</a:t>
              </a:r>
              <a:endParaRPr lang="en-US" dirty="0">
                <a:solidFill>
                  <a:schemeClr val="folHlink"/>
                </a:solidFill>
              </a:endParaRPr>
            </a:p>
          </p:txBody>
        </p:sp>
        <p:pic>
          <p:nvPicPr>
            <p:cNvPr id="11" name="Picture 10"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576888" y="6075541"/>
              <a:ext cx="2438400" cy="495300"/>
            </a:xfrm>
            <a:prstGeom prst="rect">
              <a:avLst/>
            </a:prstGeom>
          </p:spPr>
        </p:pic>
        <p:pic>
          <p:nvPicPr>
            <p:cNvPr id="12" name="Picture 11" descr="latex-image-1.pd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7505700" y="5734050"/>
              <a:ext cx="1016000" cy="279400"/>
            </a:xfrm>
            <a:prstGeom prst="rect">
              <a:avLst/>
            </a:prstGeom>
          </p:spPr>
        </p:pic>
        <p:pic>
          <p:nvPicPr>
            <p:cNvPr id="13" name="Picture 12" descr="latex-image-1.pd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4267200" y="5734050"/>
              <a:ext cx="317500" cy="228600"/>
            </a:xfrm>
            <a:prstGeom prst="rect">
              <a:avLst/>
            </a:prstGeom>
          </p:spPr>
        </p:pic>
        <p:pic>
          <p:nvPicPr>
            <p:cNvPr id="14" name="Picture 13" descr="latex-image-1.pdf"/>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543300" y="6069191"/>
              <a:ext cx="863600" cy="266700"/>
            </a:xfrm>
            <a:prstGeom prst="rect">
              <a:avLst/>
            </a:prstGeom>
          </p:spPr>
        </p:pic>
      </p:grpSp>
    </p:spTree>
    <p:custDataLst>
      <p:tags r:id="rId1"/>
    </p:custDataLst>
    <p:extLst>
      <p:ext uri="{BB962C8B-B14F-4D97-AF65-F5344CB8AC3E}">
        <p14:creationId xmlns:p14="http://schemas.microsoft.com/office/powerpoint/2010/main" xmlns="" val="1524349805"/>
      </p:ext>
    </p:extLst>
  </p:cSld>
  <p:clrMapOvr>
    <a:masterClrMapping/>
  </p:clrMapOvr>
  <mc:AlternateContent xmlns:mc="http://schemas.openxmlformats.org/markup-compatibility/2006">
    <mc:Choice xmlns:p14="http://schemas.microsoft.com/office/powerpoint/2010/main" xmlns="" Requires="p14">
      <p:transition spd="slow" p14:dur="2000" advTm="77532"/>
    </mc:Choice>
    <mc:Fallback>
      <p:transition spd="slow" advTm="7753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85764"/>
                                        </p:tgtEl>
                                        <p:attrNameLst>
                                          <p:attrName>style.visibility</p:attrName>
                                        </p:attrNameLst>
                                      </p:cBhvr>
                                      <p:to>
                                        <p:strVal val="visible"/>
                                      </p:to>
                                    </p:set>
                                    <p:anim calcmode="lin" valueType="num">
                                      <p:cBhvr>
                                        <p:cTn id="7" dur="500" fill="hold"/>
                                        <p:tgtEl>
                                          <p:spTgt spid="885764"/>
                                        </p:tgtEl>
                                        <p:attrNameLst>
                                          <p:attrName>ppt_w</p:attrName>
                                        </p:attrNameLst>
                                      </p:cBhvr>
                                      <p:tavLst>
                                        <p:tav tm="0">
                                          <p:val>
                                            <p:fltVal val="0"/>
                                          </p:val>
                                        </p:tav>
                                        <p:tav tm="100000">
                                          <p:val>
                                            <p:strVal val="#ppt_w"/>
                                          </p:val>
                                        </p:tav>
                                      </p:tavLst>
                                    </p:anim>
                                    <p:anim calcmode="lin" valueType="num">
                                      <p:cBhvr>
                                        <p:cTn id="8" dur="500" fill="hold"/>
                                        <p:tgtEl>
                                          <p:spTgt spid="885764"/>
                                        </p:tgtEl>
                                        <p:attrNameLst>
                                          <p:attrName>ppt_h</p:attrName>
                                        </p:attrNameLst>
                                      </p:cBhvr>
                                      <p:tavLst>
                                        <p:tav tm="0">
                                          <p:val>
                                            <p:fltVal val="0"/>
                                          </p:val>
                                        </p:tav>
                                        <p:tav tm="100000">
                                          <p:val>
                                            <p:strVal val="#ppt_h"/>
                                          </p:val>
                                        </p:tav>
                                      </p:tavLst>
                                    </p:anim>
                                    <p:animEffect transition="in" filter="fade">
                                      <p:cBhvr>
                                        <p:cTn id="9" dur="500"/>
                                        <p:tgtEl>
                                          <p:spTgt spid="885764"/>
                                        </p:tgtEl>
                                      </p:cBhvr>
                                    </p:animEffect>
                                  </p:childTnLst>
                                </p:cTn>
                              </p:par>
                            </p:childTnLst>
                          </p:cTn>
                        </p:par>
                        <p:par>
                          <p:cTn id="10" fill="hold" nodeType="afterGroup">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8857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857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58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59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59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59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4" grpId="0" animBg="1"/>
      <p:bldP spid="885765" grpId="0"/>
      <p:bldP spid="885766" grpId="0" animBg="1"/>
      <p:bldP spid="885897" grpId="0"/>
      <p:bldP spid="885900" grpId="0" animBg="1"/>
      <p:bldP spid="885901" grpId="0" animBg="1"/>
      <p:bldP spid="88590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228600" y="76200"/>
            <a:ext cx="8610600" cy="762000"/>
          </a:xfrm>
        </p:spPr>
        <p:txBody>
          <a:bodyPr>
            <a:normAutofit/>
          </a:bodyPr>
          <a:lstStyle/>
          <a:p>
            <a:pPr eaLnBrk="1" hangingPunct="1"/>
            <a:r>
              <a:rPr lang="en-US" dirty="0">
                <a:latin typeface="Calibri" charset="0"/>
              </a:rPr>
              <a:t>Set cover is submodular</a:t>
            </a:r>
          </a:p>
        </p:txBody>
      </p:sp>
      <p:sp>
        <p:nvSpPr>
          <p:cNvPr id="31746"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EA8DF60-0FFD-D942-83A6-876A2BCDB8FF}" type="slidenum">
              <a:rPr lang="en-US" sz="1400"/>
              <a:pPr eaLnBrk="1" hangingPunct="1"/>
              <a:t>103</a:t>
            </a:fld>
            <a:endParaRPr lang="en-US" sz="1400"/>
          </a:p>
        </p:txBody>
      </p:sp>
      <p:pic>
        <p:nvPicPr>
          <p:cNvPr id="31748" name="Picture 3"/>
          <p:cNvPicPr>
            <a:picLocks noChangeAspect="1" noChangeArrowheads="1"/>
          </p:cNvPicPr>
          <p:nvPr/>
        </p:nvPicPr>
        <p:blipFill>
          <a:blip r:embed="rId3">
            <a:lum bright="60000"/>
            <a:extLst>
              <a:ext uri="{28A0092B-C50C-407E-A947-70E740481C1C}">
                <a14:useLocalDpi xmlns:a14="http://schemas.microsoft.com/office/drawing/2010/main" xmlns=""/>
              </a:ext>
            </a:extLst>
          </a:blip>
          <a:srcRect/>
          <a:stretch>
            <a:fillRect/>
          </a:stretch>
        </p:blipFill>
        <p:spPr bwMode="auto">
          <a:xfrm>
            <a:off x="228600" y="1066800"/>
            <a:ext cx="4953000" cy="258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49" name="Group 4"/>
          <p:cNvGrpSpPr>
            <a:grpSpLocks/>
          </p:cNvGrpSpPr>
          <p:nvPr/>
        </p:nvGrpSpPr>
        <p:grpSpPr bwMode="auto">
          <a:xfrm>
            <a:off x="381000" y="1219200"/>
            <a:ext cx="4673600" cy="2286000"/>
            <a:chOff x="2480" y="1584"/>
            <a:chExt cx="2944" cy="1440"/>
          </a:xfrm>
        </p:grpSpPr>
        <p:sp>
          <p:nvSpPr>
            <p:cNvPr id="31897" name="Oval 5"/>
            <p:cNvSpPr>
              <a:spLocks noChangeArrowheads="1"/>
            </p:cNvSpPr>
            <p:nvPr/>
          </p:nvSpPr>
          <p:spPr bwMode="auto">
            <a:xfrm>
              <a:off x="2480"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98" name="Oval 6"/>
            <p:cNvSpPr>
              <a:spLocks noChangeArrowheads="1"/>
            </p:cNvSpPr>
            <p:nvPr/>
          </p:nvSpPr>
          <p:spPr bwMode="auto">
            <a:xfrm>
              <a:off x="2480"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99" name="Oval 7"/>
            <p:cNvSpPr>
              <a:spLocks noChangeArrowheads="1"/>
            </p:cNvSpPr>
            <p:nvPr/>
          </p:nvSpPr>
          <p:spPr bwMode="auto">
            <a:xfrm>
              <a:off x="2480"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0" name="Oval 8"/>
            <p:cNvSpPr>
              <a:spLocks noChangeArrowheads="1"/>
            </p:cNvSpPr>
            <p:nvPr/>
          </p:nvSpPr>
          <p:spPr bwMode="auto">
            <a:xfrm>
              <a:off x="2480"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1" name="Oval 9"/>
            <p:cNvSpPr>
              <a:spLocks noChangeArrowheads="1"/>
            </p:cNvSpPr>
            <p:nvPr/>
          </p:nvSpPr>
          <p:spPr bwMode="auto">
            <a:xfrm>
              <a:off x="2480"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2" name="Oval 10"/>
            <p:cNvSpPr>
              <a:spLocks noChangeArrowheads="1"/>
            </p:cNvSpPr>
            <p:nvPr/>
          </p:nvSpPr>
          <p:spPr bwMode="auto">
            <a:xfrm>
              <a:off x="2480"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3" name="Oval 11"/>
            <p:cNvSpPr>
              <a:spLocks noChangeArrowheads="1"/>
            </p:cNvSpPr>
            <p:nvPr/>
          </p:nvSpPr>
          <p:spPr bwMode="auto">
            <a:xfrm>
              <a:off x="2480"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4" name="Oval 12"/>
            <p:cNvSpPr>
              <a:spLocks noChangeArrowheads="1"/>
            </p:cNvSpPr>
            <p:nvPr/>
          </p:nvSpPr>
          <p:spPr bwMode="auto">
            <a:xfrm>
              <a:off x="2480"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5" name="Oval 13"/>
            <p:cNvSpPr>
              <a:spLocks noChangeArrowheads="1"/>
            </p:cNvSpPr>
            <p:nvPr/>
          </p:nvSpPr>
          <p:spPr bwMode="auto">
            <a:xfrm>
              <a:off x="268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6" name="Oval 14"/>
            <p:cNvSpPr>
              <a:spLocks noChangeArrowheads="1"/>
            </p:cNvSpPr>
            <p:nvPr/>
          </p:nvSpPr>
          <p:spPr bwMode="auto">
            <a:xfrm>
              <a:off x="268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7" name="Oval 15"/>
            <p:cNvSpPr>
              <a:spLocks noChangeArrowheads="1"/>
            </p:cNvSpPr>
            <p:nvPr/>
          </p:nvSpPr>
          <p:spPr bwMode="auto">
            <a:xfrm>
              <a:off x="268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8" name="Oval 16"/>
            <p:cNvSpPr>
              <a:spLocks noChangeArrowheads="1"/>
            </p:cNvSpPr>
            <p:nvPr/>
          </p:nvSpPr>
          <p:spPr bwMode="auto">
            <a:xfrm>
              <a:off x="268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09" name="Oval 17"/>
            <p:cNvSpPr>
              <a:spLocks noChangeArrowheads="1"/>
            </p:cNvSpPr>
            <p:nvPr/>
          </p:nvSpPr>
          <p:spPr bwMode="auto">
            <a:xfrm>
              <a:off x="268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0" name="Oval 18"/>
            <p:cNvSpPr>
              <a:spLocks noChangeArrowheads="1"/>
            </p:cNvSpPr>
            <p:nvPr/>
          </p:nvSpPr>
          <p:spPr bwMode="auto">
            <a:xfrm>
              <a:off x="268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1" name="Oval 19"/>
            <p:cNvSpPr>
              <a:spLocks noChangeArrowheads="1"/>
            </p:cNvSpPr>
            <p:nvPr/>
          </p:nvSpPr>
          <p:spPr bwMode="auto">
            <a:xfrm>
              <a:off x="268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2" name="Oval 20"/>
            <p:cNvSpPr>
              <a:spLocks noChangeArrowheads="1"/>
            </p:cNvSpPr>
            <p:nvPr/>
          </p:nvSpPr>
          <p:spPr bwMode="auto">
            <a:xfrm>
              <a:off x="268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3" name="Oval 21"/>
            <p:cNvSpPr>
              <a:spLocks noChangeArrowheads="1"/>
            </p:cNvSpPr>
            <p:nvPr/>
          </p:nvSpPr>
          <p:spPr bwMode="auto">
            <a:xfrm>
              <a:off x="292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4" name="Oval 22"/>
            <p:cNvSpPr>
              <a:spLocks noChangeArrowheads="1"/>
            </p:cNvSpPr>
            <p:nvPr/>
          </p:nvSpPr>
          <p:spPr bwMode="auto">
            <a:xfrm>
              <a:off x="292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5" name="Oval 23"/>
            <p:cNvSpPr>
              <a:spLocks noChangeArrowheads="1"/>
            </p:cNvSpPr>
            <p:nvPr/>
          </p:nvSpPr>
          <p:spPr bwMode="auto">
            <a:xfrm>
              <a:off x="292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6" name="Oval 24"/>
            <p:cNvSpPr>
              <a:spLocks noChangeArrowheads="1"/>
            </p:cNvSpPr>
            <p:nvPr/>
          </p:nvSpPr>
          <p:spPr bwMode="auto">
            <a:xfrm>
              <a:off x="292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7" name="Oval 25"/>
            <p:cNvSpPr>
              <a:spLocks noChangeArrowheads="1"/>
            </p:cNvSpPr>
            <p:nvPr/>
          </p:nvSpPr>
          <p:spPr bwMode="auto">
            <a:xfrm>
              <a:off x="292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8" name="Oval 26"/>
            <p:cNvSpPr>
              <a:spLocks noChangeArrowheads="1"/>
            </p:cNvSpPr>
            <p:nvPr/>
          </p:nvSpPr>
          <p:spPr bwMode="auto">
            <a:xfrm>
              <a:off x="292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19" name="Oval 27"/>
            <p:cNvSpPr>
              <a:spLocks noChangeArrowheads="1"/>
            </p:cNvSpPr>
            <p:nvPr/>
          </p:nvSpPr>
          <p:spPr bwMode="auto">
            <a:xfrm>
              <a:off x="292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0" name="Oval 28"/>
            <p:cNvSpPr>
              <a:spLocks noChangeArrowheads="1"/>
            </p:cNvSpPr>
            <p:nvPr/>
          </p:nvSpPr>
          <p:spPr bwMode="auto">
            <a:xfrm>
              <a:off x="292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1" name="Oval 29"/>
            <p:cNvSpPr>
              <a:spLocks noChangeArrowheads="1"/>
            </p:cNvSpPr>
            <p:nvPr/>
          </p:nvSpPr>
          <p:spPr bwMode="auto">
            <a:xfrm>
              <a:off x="316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2" name="Oval 30"/>
            <p:cNvSpPr>
              <a:spLocks noChangeArrowheads="1"/>
            </p:cNvSpPr>
            <p:nvPr/>
          </p:nvSpPr>
          <p:spPr bwMode="auto">
            <a:xfrm>
              <a:off x="316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3" name="Oval 31"/>
            <p:cNvSpPr>
              <a:spLocks noChangeArrowheads="1"/>
            </p:cNvSpPr>
            <p:nvPr/>
          </p:nvSpPr>
          <p:spPr bwMode="auto">
            <a:xfrm>
              <a:off x="316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4" name="Oval 32"/>
            <p:cNvSpPr>
              <a:spLocks noChangeArrowheads="1"/>
            </p:cNvSpPr>
            <p:nvPr/>
          </p:nvSpPr>
          <p:spPr bwMode="auto">
            <a:xfrm>
              <a:off x="316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5" name="Oval 33"/>
            <p:cNvSpPr>
              <a:spLocks noChangeArrowheads="1"/>
            </p:cNvSpPr>
            <p:nvPr/>
          </p:nvSpPr>
          <p:spPr bwMode="auto">
            <a:xfrm>
              <a:off x="316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6" name="Oval 34"/>
            <p:cNvSpPr>
              <a:spLocks noChangeArrowheads="1"/>
            </p:cNvSpPr>
            <p:nvPr/>
          </p:nvSpPr>
          <p:spPr bwMode="auto">
            <a:xfrm>
              <a:off x="316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7" name="Oval 35"/>
            <p:cNvSpPr>
              <a:spLocks noChangeArrowheads="1"/>
            </p:cNvSpPr>
            <p:nvPr/>
          </p:nvSpPr>
          <p:spPr bwMode="auto">
            <a:xfrm>
              <a:off x="316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8" name="Oval 36"/>
            <p:cNvSpPr>
              <a:spLocks noChangeArrowheads="1"/>
            </p:cNvSpPr>
            <p:nvPr/>
          </p:nvSpPr>
          <p:spPr bwMode="auto">
            <a:xfrm>
              <a:off x="316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29" name="Oval 37"/>
            <p:cNvSpPr>
              <a:spLocks noChangeArrowheads="1"/>
            </p:cNvSpPr>
            <p:nvPr/>
          </p:nvSpPr>
          <p:spPr bwMode="auto">
            <a:xfrm>
              <a:off x="340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0" name="Oval 38"/>
            <p:cNvSpPr>
              <a:spLocks noChangeArrowheads="1"/>
            </p:cNvSpPr>
            <p:nvPr/>
          </p:nvSpPr>
          <p:spPr bwMode="auto">
            <a:xfrm>
              <a:off x="340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1" name="Oval 39"/>
            <p:cNvSpPr>
              <a:spLocks noChangeArrowheads="1"/>
            </p:cNvSpPr>
            <p:nvPr/>
          </p:nvSpPr>
          <p:spPr bwMode="auto">
            <a:xfrm>
              <a:off x="340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2" name="Oval 40"/>
            <p:cNvSpPr>
              <a:spLocks noChangeArrowheads="1"/>
            </p:cNvSpPr>
            <p:nvPr/>
          </p:nvSpPr>
          <p:spPr bwMode="auto">
            <a:xfrm>
              <a:off x="340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3" name="Oval 41"/>
            <p:cNvSpPr>
              <a:spLocks noChangeArrowheads="1"/>
            </p:cNvSpPr>
            <p:nvPr/>
          </p:nvSpPr>
          <p:spPr bwMode="auto">
            <a:xfrm>
              <a:off x="340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4" name="Oval 42"/>
            <p:cNvSpPr>
              <a:spLocks noChangeArrowheads="1"/>
            </p:cNvSpPr>
            <p:nvPr/>
          </p:nvSpPr>
          <p:spPr bwMode="auto">
            <a:xfrm>
              <a:off x="340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5" name="Oval 43"/>
            <p:cNvSpPr>
              <a:spLocks noChangeArrowheads="1"/>
            </p:cNvSpPr>
            <p:nvPr/>
          </p:nvSpPr>
          <p:spPr bwMode="auto">
            <a:xfrm>
              <a:off x="340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6" name="Oval 44"/>
            <p:cNvSpPr>
              <a:spLocks noChangeArrowheads="1"/>
            </p:cNvSpPr>
            <p:nvPr/>
          </p:nvSpPr>
          <p:spPr bwMode="auto">
            <a:xfrm>
              <a:off x="340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7" name="Oval 45"/>
            <p:cNvSpPr>
              <a:spLocks noChangeArrowheads="1"/>
            </p:cNvSpPr>
            <p:nvPr/>
          </p:nvSpPr>
          <p:spPr bwMode="auto">
            <a:xfrm>
              <a:off x="364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8" name="Oval 46"/>
            <p:cNvSpPr>
              <a:spLocks noChangeArrowheads="1"/>
            </p:cNvSpPr>
            <p:nvPr/>
          </p:nvSpPr>
          <p:spPr bwMode="auto">
            <a:xfrm>
              <a:off x="364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39" name="Oval 47"/>
            <p:cNvSpPr>
              <a:spLocks noChangeArrowheads="1"/>
            </p:cNvSpPr>
            <p:nvPr/>
          </p:nvSpPr>
          <p:spPr bwMode="auto">
            <a:xfrm>
              <a:off x="364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0" name="Oval 48"/>
            <p:cNvSpPr>
              <a:spLocks noChangeArrowheads="1"/>
            </p:cNvSpPr>
            <p:nvPr/>
          </p:nvSpPr>
          <p:spPr bwMode="auto">
            <a:xfrm>
              <a:off x="364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1" name="Oval 49"/>
            <p:cNvSpPr>
              <a:spLocks noChangeArrowheads="1"/>
            </p:cNvSpPr>
            <p:nvPr/>
          </p:nvSpPr>
          <p:spPr bwMode="auto">
            <a:xfrm>
              <a:off x="364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2" name="Oval 50"/>
            <p:cNvSpPr>
              <a:spLocks noChangeArrowheads="1"/>
            </p:cNvSpPr>
            <p:nvPr/>
          </p:nvSpPr>
          <p:spPr bwMode="auto">
            <a:xfrm>
              <a:off x="364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3" name="Oval 51"/>
            <p:cNvSpPr>
              <a:spLocks noChangeArrowheads="1"/>
            </p:cNvSpPr>
            <p:nvPr/>
          </p:nvSpPr>
          <p:spPr bwMode="auto">
            <a:xfrm>
              <a:off x="364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4" name="Oval 52"/>
            <p:cNvSpPr>
              <a:spLocks noChangeArrowheads="1"/>
            </p:cNvSpPr>
            <p:nvPr/>
          </p:nvSpPr>
          <p:spPr bwMode="auto">
            <a:xfrm>
              <a:off x="364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5" name="Oval 53"/>
            <p:cNvSpPr>
              <a:spLocks noChangeArrowheads="1"/>
            </p:cNvSpPr>
            <p:nvPr/>
          </p:nvSpPr>
          <p:spPr bwMode="auto">
            <a:xfrm>
              <a:off x="388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6" name="Oval 54"/>
            <p:cNvSpPr>
              <a:spLocks noChangeArrowheads="1"/>
            </p:cNvSpPr>
            <p:nvPr/>
          </p:nvSpPr>
          <p:spPr bwMode="auto">
            <a:xfrm>
              <a:off x="388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7" name="Oval 55"/>
            <p:cNvSpPr>
              <a:spLocks noChangeArrowheads="1"/>
            </p:cNvSpPr>
            <p:nvPr/>
          </p:nvSpPr>
          <p:spPr bwMode="auto">
            <a:xfrm>
              <a:off x="388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8" name="Oval 56"/>
            <p:cNvSpPr>
              <a:spLocks noChangeArrowheads="1"/>
            </p:cNvSpPr>
            <p:nvPr/>
          </p:nvSpPr>
          <p:spPr bwMode="auto">
            <a:xfrm>
              <a:off x="388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49" name="Oval 57"/>
            <p:cNvSpPr>
              <a:spLocks noChangeArrowheads="1"/>
            </p:cNvSpPr>
            <p:nvPr/>
          </p:nvSpPr>
          <p:spPr bwMode="auto">
            <a:xfrm>
              <a:off x="388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0" name="Oval 58"/>
            <p:cNvSpPr>
              <a:spLocks noChangeArrowheads="1"/>
            </p:cNvSpPr>
            <p:nvPr/>
          </p:nvSpPr>
          <p:spPr bwMode="auto">
            <a:xfrm>
              <a:off x="388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1" name="Oval 59"/>
            <p:cNvSpPr>
              <a:spLocks noChangeArrowheads="1"/>
            </p:cNvSpPr>
            <p:nvPr/>
          </p:nvSpPr>
          <p:spPr bwMode="auto">
            <a:xfrm>
              <a:off x="388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2" name="Oval 60"/>
            <p:cNvSpPr>
              <a:spLocks noChangeArrowheads="1"/>
            </p:cNvSpPr>
            <p:nvPr/>
          </p:nvSpPr>
          <p:spPr bwMode="auto">
            <a:xfrm>
              <a:off x="388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3" name="Oval 61"/>
            <p:cNvSpPr>
              <a:spLocks noChangeArrowheads="1"/>
            </p:cNvSpPr>
            <p:nvPr/>
          </p:nvSpPr>
          <p:spPr bwMode="auto">
            <a:xfrm>
              <a:off x="412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4" name="Oval 62"/>
            <p:cNvSpPr>
              <a:spLocks noChangeArrowheads="1"/>
            </p:cNvSpPr>
            <p:nvPr/>
          </p:nvSpPr>
          <p:spPr bwMode="auto">
            <a:xfrm>
              <a:off x="412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5" name="Oval 63"/>
            <p:cNvSpPr>
              <a:spLocks noChangeArrowheads="1"/>
            </p:cNvSpPr>
            <p:nvPr/>
          </p:nvSpPr>
          <p:spPr bwMode="auto">
            <a:xfrm>
              <a:off x="412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6" name="Oval 64"/>
            <p:cNvSpPr>
              <a:spLocks noChangeArrowheads="1"/>
            </p:cNvSpPr>
            <p:nvPr/>
          </p:nvSpPr>
          <p:spPr bwMode="auto">
            <a:xfrm>
              <a:off x="412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7" name="Oval 65"/>
            <p:cNvSpPr>
              <a:spLocks noChangeArrowheads="1"/>
            </p:cNvSpPr>
            <p:nvPr/>
          </p:nvSpPr>
          <p:spPr bwMode="auto">
            <a:xfrm>
              <a:off x="412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8" name="Oval 66"/>
            <p:cNvSpPr>
              <a:spLocks noChangeArrowheads="1"/>
            </p:cNvSpPr>
            <p:nvPr/>
          </p:nvSpPr>
          <p:spPr bwMode="auto">
            <a:xfrm>
              <a:off x="412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59" name="Oval 67"/>
            <p:cNvSpPr>
              <a:spLocks noChangeArrowheads="1"/>
            </p:cNvSpPr>
            <p:nvPr/>
          </p:nvSpPr>
          <p:spPr bwMode="auto">
            <a:xfrm>
              <a:off x="412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0" name="Oval 68"/>
            <p:cNvSpPr>
              <a:spLocks noChangeArrowheads="1"/>
            </p:cNvSpPr>
            <p:nvPr/>
          </p:nvSpPr>
          <p:spPr bwMode="auto">
            <a:xfrm>
              <a:off x="412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1" name="Oval 69"/>
            <p:cNvSpPr>
              <a:spLocks noChangeArrowheads="1"/>
            </p:cNvSpPr>
            <p:nvPr/>
          </p:nvSpPr>
          <p:spPr bwMode="auto">
            <a:xfrm>
              <a:off x="436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2" name="Oval 70"/>
            <p:cNvSpPr>
              <a:spLocks noChangeArrowheads="1"/>
            </p:cNvSpPr>
            <p:nvPr/>
          </p:nvSpPr>
          <p:spPr bwMode="auto">
            <a:xfrm>
              <a:off x="436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3" name="Oval 71"/>
            <p:cNvSpPr>
              <a:spLocks noChangeArrowheads="1"/>
            </p:cNvSpPr>
            <p:nvPr/>
          </p:nvSpPr>
          <p:spPr bwMode="auto">
            <a:xfrm>
              <a:off x="436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4" name="Oval 72"/>
            <p:cNvSpPr>
              <a:spLocks noChangeArrowheads="1"/>
            </p:cNvSpPr>
            <p:nvPr/>
          </p:nvSpPr>
          <p:spPr bwMode="auto">
            <a:xfrm>
              <a:off x="436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5" name="Oval 73"/>
            <p:cNvSpPr>
              <a:spLocks noChangeArrowheads="1"/>
            </p:cNvSpPr>
            <p:nvPr/>
          </p:nvSpPr>
          <p:spPr bwMode="auto">
            <a:xfrm>
              <a:off x="436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6" name="Oval 74"/>
            <p:cNvSpPr>
              <a:spLocks noChangeArrowheads="1"/>
            </p:cNvSpPr>
            <p:nvPr/>
          </p:nvSpPr>
          <p:spPr bwMode="auto">
            <a:xfrm>
              <a:off x="436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7" name="Oval 75"/>
            <p:cNvSpPr>
              <a:spLocks noChangeArrowheads="1"/>
            </p:cNvSpPr>
            <p:nvPr/>
          </p:nvSpPr>
          <p:spPr bwMode="auto">
            <a:xfrm>
              <a:off x="436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8" name="Oval 76"/>
            <p:cNvSpPr>
              <a:spLocks noChangeArrowheads="1"/>
            </p:cNvSpPr>
            <p:nvPr/>
          </p:nvSpPr>
          <p:spPr bwMode="auto">
            <a:xfrm>
              <a:off x="436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69" name="Oval 77"/>
            <p:cNvSpPr>
              <a:spLocks noChangeArrowheads="1"/>
            </p:cNvSpPr>
            <p:nvPr/>
          </p:nvSpPr>
          <p:spPr bwMode="auto">
            <a:xfrm>
              <a:off x="460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0" name="Oval 78"/>
            <p:cNvSpPr>
              <a:spLocks noChangeArrowheads="1"/>
            </p:cNvSpPr>
            <p:nvPr/>
          </p:nvSpPr>
          <p:spPr bwMode="auto">
            <a:xfrm>
              <a:off x="460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1" name="Oval 79"/>
            <p:cNvSpPr>
              <a:spLocks noChangeArrowheads="1"/>
            </p:cNvSpPr>
            <p:nvPr/>
          </p:nvSpPr>
          <p:spPr bwMode="auto">
            <a:xfrm>
              <a:off x="460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2" name="Oval 80"/>
            <p:cNvSpPr>
              <a:spLocks noChangeArrowheads="1"/>
            </p:cNvSpPr>
            <p:nvPr/>
          </p:nvSpPr>
          <p:spPr bwMode="auto">
            <a:xfrm>
              <a:off x="460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3" name="Oval 81"/>
            <p:cNvSpPr>
              <a:spLocks noChangeArrowheads="1"/>
            </p:cNvSpPr>
            <p:nvPr/>
          </p:nvSpPr>
          <p:spPr bwMode="auto">
            <a:xfrm>
              <a:off x="460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4" name="Oval 82"/>
            <p:cNvSpPr>
              <a:spLocks noChangeArrowheads="1"/>
            </p:cNvSpPr>
            <p:nvPr/>
          </p:nvSpPr>
          <p:spPr bwMode="auto">
            <a:xfrm>
              <a:off x="460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5" name="Oval 83"/>
            <p:cNvSpPr>
              <a:spLocks noChangeArrowheads="1"/>
            </p:cNvSpPr>
            <p:nvPr/>
          </p:nvSpPr>
          <p:spPr bwMode="auto">
            <a:xfrm>
              <a:off x="460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6" name="Oval 84"/>
            <p:cNvSpPr>
              <a:spLocks noChangeArrowheads="1"/>
            </p:cNvSpPr>
            <p:nvPr/>
          </p:nvSpPr>
          <p:spPr bwMode="auto">
            <a:xfrm>
              <a:off x="460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7" name="Oval 85"/>
            <p:cNvSpPr>
              <a:spLocks noChangeArrowheads="1"/>
            </p:cNvSpPr>
            <p:nvPr/>
          </p:nvSpPr>
          <p:spPr bwMode="auto">
            <a:xfrm>
              <a:off x="484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8" name="Oval 86"/>
            <p:cNvSpPr>
              <a:spLocks noChangeArrowheads="1"/>
            </p:cNvSpPr>
            <p:nvPr/>
          </p:nvSpPr>
          <p:spPr bwMode="auto">
            <a:xfrm>
              <a:off x="484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79" name="Oval 87"/>
            <p:cNvSpPr>
              <a:spLocks noChangeArrowheads="1"/>
            </p:cNvSpPr>
            <p:nvPr/>
          </p:nvSpPr>
          <p:spPr bwMode="auto">
            <a:xfrm>
              <a:off x="484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0" name="Oval 88"/>
            <p:cNvSpPr>
              <a:spLocks noChangeArrowheads="1"/>
            </p:cNvSpPr>
            <p:nvPr/>
          </p:nvSpPr>
          <p:spPr bwMode="auto">
            <a:xfrm>
              <a:off x="484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1" name="Oval 89"/>
            <p:cNvSpPr>
              <a:spLocks noChangeArrowheads="1"/>
            </p:cNvSpPr>
            <p:nvPr/>
          </p:nvSpPr>
          <p:spPr bwMode="auto">
            <a:xfrm>
              <a:off x="484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2" name="Oval 90"/>
            <p:cNvSpPr>
              <a:spLocks noChangeArrowheads="1"/>
            </p:cNvSpPr>
            <p:nvPr/>
          </p:nvSpPr>
          <p:spPr bwMode="auto">
            <a:xfrm>
              <a:off x="484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3" name="Oval 91"/>
            <p:cNvSpPr>
              <a:spLocks noChangeArrowheads="1"/>
            </p:cNvSpPr>
            <p:nvPr/>
          </p:nvSpPr>
          <p:spPr bwMode="auto">
            <a:xfrm>
              <a:off x="484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4" name="Oval 92"/>
            <p:cNvSpPr>
              <a:spLocks noChangeArrowheads="1"/>
            </p:cNvSpPr>
            <p:nvPr/>
          </p:nvSpPr>
          <p:spPr bwMode="auto">
            <a:xfrm>
              <a:off x="484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5" name="Oval 93"/>
            <p:cNvSpPr>
              <a:spLocks noChangeArrowheads="1"/>
            </p:cNvSpPr>
            <p:nvPr/>
          </p:nvSpPr>
          <p:spPr bwMode="auto">
            <a:xfrm>
              <a:off x="508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6" name="Oval 94"/>
            <p:cNvSpPr>
              <a:spLocks noChangeArrowheads="1"/>
            </p:cNvSpPr>
            <p:nvPr/>
          </p:nvSpPr>
          <p:spPr bwMode="auto">
            <a:xfrm>
              <a:off x="508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7" name="Oval 95"/>
            <p:cNvSpPr>
              <a:spLocks noChangeArrowheads="1"/>
            </p:cNvSpPr>
            <p:nvPr/>
          </p:nvSpPr>
          <p:spPr bwMode="auto">
            <a:xfrm>
              <a:off x="508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8" name="Oval 96"/>
            <p:cNvSpPr>
              <a:spLocks noChangeArrowheads="1"/>
            </p:cNvSpPr>
            <p:nvPr/>
          </p:nvSpPr>
          <p:spPr bwMode="auto">
            <a:xfrm>
              <a:off x="508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89" name="Oval 97"/>
            <p:cNvSpPr>
              <a:spLocks noChangeArrowheads="1"/>
            </p:cNvSpPr>
            <p:nvPr/>
          </p:nvSpPr>
          <p:spPr bwMode="auto">
            <a:xfrm>
              <a:off x="508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0" name="Oval 98"/>
            <p:cNvSpPr>
              <a:spLocks noChangeArrowheads="1"/>
            </p:cNvSpPr>
            <p:nvPr/>
          </p:nvSpPr>
          <p:spPr bwMode="auto">
            <a:xfrm>
              <a:off x="508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1" name="Oval 99"/>
            <p:cNvSpPr>
              <a:spLocks noChangeArrowheads="1"/>
            </p:cNvSpPr>
            <p:nvPr/>
          </p:nvSpPr>
          <p:spPr bwMode="auto">
            <a:xfrm>
              <a:off x="508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2" name="Oval 100"/>
            <p:cNvSpPr>
              <a:spLocks noChangeArrowheads="1"/>
            </p:cNvSpPr>
            <p:nvPr/>
          </p:nvSpPr>
          <p:spPr bwMode="auto">
            <a:xfrm>
              <a:off x="508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3" name="Oval 101"/>
            <p:cNvSpPr>
              <a:spLocks noChangeArrowheads="1"/>
            </p:cNvSpPr>
            <p:nvPr/>
          </p:nvSpPr>
          <p:spPr bwMode="auto">
            <a:xfrm>
              <a:off x="532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4" name="Oval 102"/>
            <p:cNvSpPr>
              <a:spLocks noChangeArrowheads="1"/>
            </p:cNvSpPr>
            <p:nvPr/>
          </p:nvSpPr>
          <p:spPr bwMode="auto">
            <a:xfrm>
              <a:off x="532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5" name="Oval 103"/>
            <p:cNvSpPr>
              <a:spLocks noChangeArrowheads="1"/>
            </p:cNvSpPr>
            <p:nvPr/>
          </p:nvSpPr>
          <p:spPr bwMode="auto">
            <a:xfrm>
              <a:off x="532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6" name="Oval 104"/>
            <p:cNvSpPr>
              <a:spLocks noChangeArrowheads="1"/>
            </p:cNvSpPr>
            <p:nvPr/>
          </p:nvSpPr>
          <p:spPr bwMode="auto">
            <a:xfrm>
              <a:off x="532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7" name="Oval 105"/>
            <p:cNvSpPr>
              <a:spLocks noChangeArrowheads="1"/>
            </p:cNvSpPr>
            <p:nvPr/>
          </p:nvSpPr>
          <p:spPr bwMode="auto">
            <a:xfrm>
              <a:off x="532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8" name="Oval 106"/>
            <p:cNvSpPr>
              <a:spLocks noChangeArrowheads="1"/>
            </p:cNvSpPr>
            <p:nvPr/>
          </p:nvSpPr>
          <p:spPr bwMode="auto">
            <a:xfrm>
              <a:off x="532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999" name="Oval 107"/>
            <p:cNvSpPr>
              <a:spLocks noChangeArrowheads="1"/>
            </p:cNvSpPr>
            <p:nvPr/>
          </p:nvSpPr>
          <p:spPr bwMode="auto">
            <a:xfrm>
              <a:off x="532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000" name="Oval 108"/>
            <p:cNvSpPr>
              <a:spLocks noChangeArrowheads="1"/>
            </p:cNvSpPr>
            <p:nvPr/>
          </p:nvSpPr>
          <p:spPr bwMode="auto">
            <a:xfrm>
              <a:off x="532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grpSp>
        <p:nvGrpSpPr>
          <p:cNvPr id="31750" name="Group 109"/>
          <p:cNvGrpSpPr>
            <a:grpSpLocks/>
          </p:cNvGrpSpPr>
          <p:nvPr/>
        </p:nvGrpSpPr>
        <p:grpSpPr bwMode="auto">
          <a:xfrm>
            <a:off x="660400" y="1130300"/>
            <a:ext cx="1752600" cy="1600200"/>
            <a:chOff x="2624" y="1528"/>
            <a:chExt cx="1104" cy="1008"/>
          </a:xfrm>
        </p:grpSpPr>
        <p:sp>
          <p:nvSpPr>
            <p:cNvPr id="31895" name="Oval 110"/>
            <p:cNvSpPr>
              <a:spLocks noChangeArrowheads="1"/>
            </p:cNvSpPr>
            <p:nvPr/>
          </p:nvSpPr>
          <p:spPr bwMode="auto">
            <a:xfrm>
              <a:off x="2624" y="1528"/>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896" name="Picture 111"/>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3009" y="1840"/>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1751" name="Group 112"/>
          <p:cNvGrpSpPr>
            <a:grpSpLocks/>
          </p:cNvGrpSpPr>
          <p:nvPr/>
        </p:nvGrpSpPr>
        <p:grpSpPr bwMode="auto">
          <a:xfrm>
            <a:off x="2184400" y="1130300"/>
            <a:ext cx="1752600" cy="1600200"/>
            <a:chOff x="3584" y="1528"/>
            <a:chExt cx="1104" cy="1008"/>
          </a:xfrm>
        </p:grpSpPr>
        <p:sp>
          <p:nvSpPr>
            <p:cNvPr id="31893" name="Oval 113"/>
            <p:cNvSpPr>
              <a:spLocks noChangeArrowheads="1"/>
            </p:cNvSpPr>
            <p:nvPr/>
          </p:nvSpPr>
          <p:spPr bwMode="auto">
            <a:xfrm>
              <a:off x="3584" y="1528"/>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894" name="Picture 114"/>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3969" y="1840"/>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1752" name="Picture 117"/>
          <p:cNvPicPr>
            <a:picLocks noChangeAspect="1" noChangeArrowheads="1"/>
          </p:cNvPicPr>
          <p:nvPr/>
        </p:nvPicPr>
        <p:blipFill>
          <a:blip r:embed="rId3">
            <a:lum bright="60000"/>
            <a:extLst>
              <a:ext uri="{28A0092B-C50C-407E-A947-70E740481C1C}">
                <a14:useLocalDpi xmlns:a14="http://schemas.microsoft.com/office/drawing/2010/main" xmlns=""/>
              </a:ext>
            </a:extLst>
          </a:blip>
          <a:srcRect/>
          <a:stretch>
            <a:fillRect/>
          </a:stretch>
        </p:blipFill>
        <p:spPr bwMode="auto">
          <a:xfrm>
            <a:off x="228600" y="4038600"/>
            <a:ext cx="4953000" cy="258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53" name="Group 118"/>
          <p:cNvGrpSpPr>
            <a:grpSpLocks/>
          </p:cNvGrpSpPr>
          <p:nvPr/>
        </p:nvGrpSpPr>
        <p:grpSpPr bwMode="auto">
          <a:xfrm>
            <a:off x="381000" y="4191000"/>
            <a:ext cx="4673600" cy="2286000"/>
            <a:chOff x="2480" y="1584"/>
            <a:chExt cx="2944" cy="1440"/>
          </a:xfrm>
        </p:grpSpPr>
        <p:sp>
          <p:nvSpPr>
            <p:cNvPr id="31789" name="Oval 119"/>
            <p:cNvSpPr>
              <a:spLocks noChangeArrowheads="1"/>
            </p:cNvSpPr>
            <p:nvPr/>
          </p:nvSpPr>
          <p:spPr bwMode="auto">
            <a:xfrm>
              <a:off x="2480"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0" name="Oval 120"/>
            <p:cNvSpPr>
              <a:spLocks noChangeArrowheads="1"/>
            </p:cNvSpPr>
            <p:nvPr/>
          </p:nvSpPr>
          <p:spPr bwMode="auto">
            <a:xfrm>
              <a:off x="2480"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1" name="Oval 121"/>
            <p:cNvSpPr>
              <a:spLocks noChangeArrowheads="1"/>
            </p:cNvSpPr>
            <p:nvPr/>
          </p:nvSpPr>
          <p:spPr bwMode="auto">
            <a:xfrm>
              <a:off x="2480"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2" name="Oval 122"/>
            <p:cNvSpPr>
              <a:spLocks noChangeArrowheads="1"/>
            </p:cNvSpPr>
            <p:nvPr/>
          </p:nvSpPr>
          <p:spPr bwMode="auto">
            <a:xfrm>
              <a:off x="2480"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3" name="Oval 123"/>
            <p:cNvSpPr>
              <a:spLocks noChangeArrowheads="1"/>
            </p:cNvSpPr>
            <p:nvPr/>
          </p:nvSpPr>
          <p:spPr bwMode="auto">
            <a:xfrm>
              <a:off x="2480"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4" name="Oval 124"/>
            <p:cNvSpPr>
              <a:spLocks noChangeArrowheads="1"/>
            </p:cNvSpPr>
            <p:nvPr/>
          </p:nvSpPr>
          <p:spPr bwMode="auto">
            <a:xfrm>
              <a:off x="2480"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5" name="Oval 125"/>
            <p:cNvSpPr>
              <a:spLocks noChangeArrowheads="1"/>
            </p:cNvSpPr>
            <p:nvPr/>
          </p:nvSpPr>
          <p:spPr bwMode="auto">
            <a:xfrm>
              <a:off x="2480"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6" name="Oval 126"/>
            <p:cNvSpPr>
              <a:spLocks noChangeArrowheads="1"/>
            </p:cNvSpPr>
            <p:nvPr/>
          </p:nvSpPr>
          <p:spPr bwMode="auto">
            <a:xfrm>
              <a:off x="2480"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7" name="Oval 127"/>
            <p:cNvSpPr>
              <a:spLocks noChangeArrowheads="1"/>
            </p:cNvSpPr>
            <p:nvPr/>
          </p:nvSpPr>
          <p:spPr bwMode="auto">
            <a:xfrm>
              <a:off x="268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8" name="Oval 128"/>
            <p:cNvSpPr>
              <a:spLocks noChangeArrowheads="1"/>
            </p:cNvSpPr>
            <p:nvPr/>
          </p:nvSpPr>
          <p:spPr bwMode="auto">
            <a:xfrm>
              <a:off x="268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799" name="Oval 129"/>
            <p:cNvSpPr>
              <a:spLocks noChangeArrowheads="1"/>
            </p:cNvSpPr>
            <p:nvPr/>
          </p:nvSpPr>
          <p:spPr bwMode="auto">
            <a:xfrm>
              <a:off x="268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0" name="Oval 130"/>
            <p:cNvSpPr>
              <a:spLocks noChangeArrowheads="1"/>
            </p:cNvSpPr>
            <p:nvPr/>
          </p:nvSpPr>
          <p:spPr bwMode="auto">
            <a:xfrm>
              <a:off x="268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1" name="Oval 131"/>
            <p:cNvSpPr>
              <a:spLocks noChangeArrowheads="1"/>
            </p:cNvSpPr>
            <p:nvPr/>
          </p:nvSpPr>
          <p:spPr bwMode="auto">
            <a:xfrm>
              <a:off x="268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2" name="Oval 132"/>
            <p:cNvSpPr>
              <a:spLocks noChangeArrowheads="1"/>
            </p:cNvSpPr>
            <p:nvPr/>
          </p:nvSpPr>
          <p:spPr bwMode="auto">
            <a:xfrm>
              <a:off x="268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3" name="Oval 133"/>
            <p:cNvSpPr>
              <a:spLocks noChangeArrowheads="1"/>
            </p:cNvSpPr>
            <p:nvPr/>
          </p:nvSpPr>
          <p:spPr bwMode="auto">
            <a:xfrm>
              <a:off x="268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4" name="Oval 134"/>
            <p:cNvSpPr>
              <a:spLocks noChangeArrowheads="1"/>
            </p:cNvSpPr>
            <p:nvPr/>
          </p:nvSpPr>
          <p:spPr bwMode="auto">
            <a:xfrm>
              <a:off x="268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5" name="Oval 135"/>
            <p:cNvSpPr>
              <a:spLocks noChangeArrowheads="1"/>
            </p:cNvSpPr>
            <p:nvPr/>
          </p:nvSpPr>
          <p:spPr bwMode="auto">
            <a:xfrm>
              <a:off x="292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6" name="Oval 136"/>
            <p:cNvSpPr>
              <a:spLocks noChangeArrowheads="1"/>
            </p:cNvSpPr>
            <p:nvPr/>
          </p:nvSpPr>
          <p:spPr bwMode="auto">
            <a:xfrm>
              <a:off x="292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7" name="Oval 137"/>
            <p:cNvSpPr>
              <a:spLocks noChangeArrowheads="1"/>
            </p:cNvSpPr>
            <p:nvPr/>
          </p:nvSpPr>
          <p:spPr bwMode="auto">
            <a:xfrm>
              <a:off x="292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8" name="Oval 138"/>
            <p:cNvSpPr>
              <a:spLocks noChangeArrowheads="1"/>
            </p:cNvSpPr>
            <p:nvPr/>
          </p:nvSpPr>
          <p:spPr bwMode="auto">
            <a:xfrm>
              <a:off x="292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09" name="Oval 139"/>
            <p:cNvSpPr>
              <a:spLocks noChangeArrowheads="1"/>
            </p:cNvSpPr>
            <p:nvPr/>
          </p:nvSpPr>
          <p:spPr bwMode="auto">
            <a:xfrm>
              <a:off x="292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0" name="Oval 140"/>
            <p:cNvSpPr>
              <a:spLocks noChangeArrowheads="1"/>
            </p:cNvSpPr>
            <p:nvPr/>
          </p:nvSpPr>
          <p:spPr bwMode="auto">
            <a:xfrm>
              <a:off x="292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1" name="Oval 141"/>
            <p:cNvSpPr>
              <a:spLocks noChangeArrowheads="1"/>
            </p:cNvSpPr>
            <p:nvPr/>
          </p:nvSpPr>
          <p:spPr bwMode="auto">
            <a:xfrm>
              <a:off x="292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2" name="Oval 142"/>
            <p:cNvSpPr>
              <a:spLocks noChangeArrowheads="1"/>
            </p:cNvSpPr>
            <p:nvPr/>
          </p:nvSpPr>
          <p:spPr bwMode="auto">
            <a:xfrm>
              <a:off x="292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3" name="Oval 143"/>
            <p:cNvSpPr>
              <a:spLocks noChangeArrowheads="1"/>
            </p:cNvSpPr>
            <p:nvPr/>
          </p:nvSpPr>
          <p:spPr bwMode="auto">
            <a:xfrm>
              <a:off x="316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4" name="Oval 144"/>
            <p:cNvSpPr>
              <a:spLocks noChangeArrowheads="1"/>
            </p:cNvSpPr>
            <p:nvPr/>
          </p:nvSpPr>
          <p:spPr bwMode="auto">
            <a:xfrm>
              <a:off x="316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5" name="Oval 145"/>
            <p:cNvSpPr>
              <a:spLocks noChangeArrowheads="1"/>
            </p:cNvSpPr>
            <p:nvPr/>
          </p:nvSpPr>
          <p:spPr bwMode="auto">
            <a:xfrm>
              <a:off x="316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6" name="Oval 146"/>
            <p:cNvSpPr>
              <a:spLocks noChangeArrowheads="1"/>
            </p:cNvSpPr>
            <p:nvPr/>
          </p:nvSpPr>
          <p:spPr bwMode="auto">
            <a:xfrm>
              <a:off x="316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7" name="Oval 147"/>
            <p:cNvSpPr>
              <a:spLocks noChangeArrowheads="1"/>
            </p:cNvSpPr>
            <p:nvPr/>
          </p:nvSpPr>
          <p:spPr bwMode="auto">
            <a:xfrm>
              <a:off x="316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8" name="Oval 148"/>
            <p:cNvSpPr>
              <a:spLocks noChangeArrowheads="1"/>
            </p:cNvSpPr>
            <p:nvPr/>
          </p:nvSpPr>
          <p:spPr bwMode="auto">
            <a:xfrm>
              <a:off x="316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9" name="Oval 149"/>
            <p:cNvSpPr>
              <a:spLocks noChangeArrowheads="1"/>
            </p:cNvSpPr>
            <p:nvPr/>
          </p:nvSpPr>
          <p:spPr bwMode="auto">
            <a:xfrm>
              <a:off x="316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0" name="Oval 150"/>
            <p:cNvSpPr>
              <a:spLocks noChangeArrowheads="1"/>
            </p:cNvSpPr>
            <p:nvPr/>
          </p:nvSpPr>
          <p:spPr bwMode="auto">
            <a:xfrm>
              <a:off x="316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1" name="Oval 151"/>
            <p:cNvSpPr>
              <a:spLocks noChangeArrowheads="1"/>
            </p:cNvSpPr>
            <p:nvPr/>
          </p:nvSpPr>
          <p:spPr bwMode="auto">
            <a:xfrm>
              <a:off x="340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2" name="Oval 152"/>
            <p:cNvSpPr>
              <a:spLocks noChangeArrowheads="1"/>
            </p:cNvSpPr>
            <p:nvPr/>
          </p:nvSpPr>
          <p:spPr bwMode="auto">
            <a:xfrm>
              <a:off x="340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3" name="Oval 153"/>
            <p:cNvSpPr>
              <a:spLocks noChangeArrowheads="1"/>
            </p:cNvSpPr>
            <p:nvPr/>
          </p:nvSpPr>
          <p:spPr bwMode="auto">
            <a:xfrm>
              <a:off x="340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4" name="Oval 154"/>
            <p:cNvSpPr>
              <a:spLocks noChangeArrowheads="1"/>
            </p:cNvSpPr>
            <p:nvPr/>
          </p:nvSpPr>
          <p:spPr bwMode="auto">
            <a:xfrm>
              <a:off x="340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5" name="Oval 155"/>
            <p:cNvSpPr>
              <a:spLocks noChangeArrowheads="1"/>
            </p:cNvSpPr>
            <p:nvPr/>
          </p:nvSpPr>
          <p:spPr bwMode="auto">
            <a:xfrm>
              <a:off x="340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6" name="Oval 156"/>
            <p:cNvSpPr>
              <a:spLocks noChangeArrowheads="1"/>
            </p:cNvSpPr>
            <p:nvPr/>
          </p:nvSpPr>
          <p:spPr bwMode="auto">
            <a:xfrm>
              <a:off x="340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7" name="Oval 157"/>
            <p:cNvSpPr>
              <a:spLocks noChangeArrowheads="1"/>
            </p:cNvSpPr>
            <p:nvPr/>
          </p:nvSpPr>
          <p:spPr bwMode="auto">
            <a:xfrm>
              <a:off x="340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8" name="Oval 158"/>
            <p:cNvSpPr>
              <a:spLocks noChangeArrowheads="1"/>
            </p:cNvSpPr>
            <p:nvPr/>
          </p:nvSpPr>
          <p:spPr bwMode="auto">
            <a:xfrm>
              <a:off x="340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29" name="Oval 159"/>
            <p:cNvSpPr>
              <a:spLocks noChangeArrowheads="1"/>
            </p:cNvSpPr>
            <p:nvPr/>
          </p:nvSpPr>
          <p:spPr bwMode="auto">
            <a:xfrm>
              <a:off x="364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0" name="Oval 160"/>
            <p:cNvSpPr>
              <a:spLocks noChangeArrowheads="1"/>
            </p:cNvSpPr>
            <p:nvPr/>
          </p:nvSpPr>
          <p:spPr bwMode="auto">
            <a:xfrm>
              <a:off x="364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1" name="Oval 161"/>
            <p:cNvSpPr>
              <a:spLocks noChangeArrowheads="1"/>
            </p:cNvSpPr>
            <p:nvPr/>
          </p:nvSpPr>
          <p:spPr bwMode="auto">
            <a:xfrm>
              <a:off x="364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2" name="Oval 162"/>
            <p:cNvSpPr>
              <a:spLocks noChangeArrowheads="1"/>
            </p:cNvSpPr>
            <p:nvPr/>
          </p:nvSpPr>
          <p:spPr bwMode="auto">
            <a:xfrm>
              <a:off x="364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3" name="Oval 163"/>
            <p:cNvSpPr>
              <a:spLocks noChangeArrowheads="1"/>
            </p:cNvSpPr>
            <p:nvPr/>
          </p:nvSpPr>
          <p:spPr bwMode="auto">
            <a:xfrm>
              <a:off x="364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4" name="Oval 164"/>
            <p:cNvSpPr>
              <a:spLocks noChangeArrowheads="1"/>
            </p:cNvSpPr>
            <p:nvPr/>
          </p:nvSpPr>
          <p:spPr bwMode="auto">
            <a:xfrm>
              <a:off x="364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5" name="Oval 165"/>
            <p:cNvSpPr>
              <a:spLocks noChangeArrowheads="1"/>
            </p:cNvSpPr>
            <p:nvPr/>
          </p:nvSpPr>
          <p:spPr bwMode="auto">
            <a:xfrm>
              <a:off x="364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6" name="Oval 166"/>
            <p:cNvSpPr>
              <a:spLocks noChangeArrowheads="1"/>
            </p:cNvSpPr>
            <p:nvPr/>
          </p:nvSpPr>
          <p:spPr bwMode="auto">
            <a:xfrm>
              <a:off x="364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7" name="Oval 167"/>
            <p:cNvSpPr>
              <a:spLocks noChangeArrowheads="1"/>
            </p:cNvSpPr>
            <p:nvPr/>
          </p:nvSpPr>
          <p:spPr bwMode="auto">
            <a:xfrm>
              <a:off x="388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8" name="Oval 168"/>
            <p:cNvSpPr>
              <a:spLocks noChangeArrowheads="1"/>
            </p:cNvSpPr>
            <p:nvPr/>
          </p:nvSpPr>
          <p:spPr bwMode="auto">
            <a:xfrm>
              <a:off x="388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39" name="Oval 169"/>
            <p:cNvSpPr>
              <a:spLocks noChangeArrowheads="1"/>
            </p:cNvSpPr>
            <p:nvPr/>
          </p:nvSpPr>
          <p:spPr bwMode="auto">
            <a:xfrm>
              <a:off x="388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0" name="Oval 170"/>
            <p:cNvSpPr>
              <a:spLocks noChangeArrowheads="1"/>
            </p:cNvSpPr>
            <p:nvPr/>
          </p:nvSpPr>
          <p:spPr bwMode="auto">
            <a:xfrm>
              <a:off x="388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1" name="Oval 171"/>
            <p:cNvSpPr>
              <a:spLocks noChangeArrowheads="1"/>
            </p:cNvSpPr>
            <p:nvPr/>
          </p:nvSpPr>
          <p:spPr bwMode="auto">
            <a:xfrm>
              <a:off x="388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2" name="Oval 172"/>
            <p:cNvSpPr>
              <a:spLocks noChangeArrowheads="1"/>
            </p:cNvSpPr>
            <p:nvPr/>
          </p:nvSpPr>
          <p:spPr bwMode="auto">
            <a:xfrm>
              <a:off x="388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3" name="Oval 173"/>
            <p:cNvSpPr>
              <a:spLocks noChangeArrowheads="1"/>
            </p:cNvSpPr>
            <p:nvPr/>
          </p:nvSpPr>
          <p:spPr bwMode="auto">
            <a:xfrm>
              <a:off x="388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4" name="Oval 174"/>
            <p:cNvSpPr>
              <a:spLocks noChangeArrowheads="1"/>
            </p:cNvSpPr>
            <p:nvPr/>
          </p:nvSpPr>
          <p:spPr bwMode="auto">
            <a:xfrm>
              <a:off x="388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5" name="Oval 175"/>
            <p:cNvSpPr>
              <a:spLocks noChangeArrowheads="1"/>
            </p:cNvSpPr>
            <p:nvPr/>
          </p:nvSpPr>
          <p:spPr bwMode="auto">
            <a:xfrm>
              <a:off x="412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6" name="Oval 176"/>
            <p:cNvSpPr>
              <a:spLocks noChangeArrowheads="1"/>
            </p:cNvSpPr>
            <p:nvPr/>
          </p:nvSpPr>
          <p:spPr bwMode="auto">
            <a:xfrm>
              <a:off x="412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7" name="Oval 177"/>
            <p:cNvSpPr>
              <a:spLocks noChangeArrowheads="1"/>
            </p:cNvSpPr>
            <p:nvPr/>
          </p:nvSpPr>
          <p:spPr bwMode="auto">
            <a:xfrm>
              <a:off x="412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8" name="Oval 178"/>
            <p:cNvSpPr>
              <a:spLocks noChangeArrowheads="1"/>
            </p:cNvSpPr>
            <p:nvPr/>
          </p:nvSpPr>
          <p:spPr bwMode="auto">
            <a:xfrm>
              <a:off x="412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49" name="Oval 179"/>
            <p:cNvSpPr>
              <a:spLocks noChangeArrowheads="1"/>
            </p:cNvSpPr>
            <p:nvPr/>
          </p:nvSpPr>
          <p:spPr bwMode="auto">
            <a:xfrm>
              <a:off x="412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0" name="Oval 180"/>
            <p:cNvSpPr>
              <a:spLocks noChangeArrowheads="1"/>
            </p:cNvSpPr>
            <p:nvPr/>
          </p:nvSpPr>
          <p:spPr bwMode="auto">
            <a:xfrm>
              <a:off x="412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1" name="Oval 181"/>
            <p:cNvSpPr>
              <a:spLocks noChangeArrowheads="1"/>
            </p:cNvSpPr>
            <p:nvPr/>
          </p:nvSpPr>
          <p:spPr bwMode="auto">
            <a:xfrm>
              <a:off x="412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2" name="Oval 182"/>
            <p:cNvSpPr>
              <a:spLocks noChangeArrowheads="1"/>
            </p:cNvSpPr>
            <p:nvPr/>
          </p:nvSpPr>
          <p:spPr bwMode="auto">
            <a:xfrm>
              <a:off x="412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3" name="Oval 183"/>
            <p:cNvSpPr>
              <a:spLocks noChangeArrowheads="1"/>
            </p:cNvSpPr>
            <p:nvPr/>
          </p:nvSpPr>
          <p:spPr bwMode="auto">
            <a:xfrm>
              <a:off x="436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4" name="Oval 184"/>
            <p:cNvSpPr>
              <a:spLocks noChangeArrowheads="1"/>
            </p:cNvSpPr>
            <p:nvPr/>
          </p:nvSpPr>
          <p:spPr bwMode="auto">
            <a:xfrm>
              <a:off x="436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5" name="Oval 185"/>
            <p:cNvSpPr>
              <a:spLocks noChangeArrowheads="1"/>
            </p:cNvSpPr>
            <p:nvPr/>
          </p:nvSpPr>
          <p:spPr bwMode="auto">
            <a:xfrm>
              <a:off x="436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6" name="Oval 186"/>
            <p:cNvSpPr>
              <a:spLocks noChangeArrowheads="1"/>
            </p:cNvSpPr>
            <p:nvPr/>
          </p:nvSpPr>
          <p:spPr bwMode="auto">
            <a:xfrm>
              <a:off x="436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7" name="Oval 187"/>
            <p:cNvSpPr>
              <a:spLocks noChangeArrowheads="1"/>
            </p:cNvSpPr>
            <p:nvPr/>
          </p:nvSpPr>
          <p:spPr bwMode="auto">
            <a:xfrm>
              <a:off x="436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8" name="Oval 188"/>
            <p:cNvSpPr>
              <a:spLocks noChangeArrowheads="1"/>
            </p:cNvSpPr>
            <p:nvPr/>
          </p:nvSpPr>
          <p:spPr bwMode="auto">
            <a:xfrm>
              <a:off x="436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59" name="Oval 189"/>
            <p:cNvSpPr>
              <a:spLocks noChangeArrowheads="1"/>
            </p:cNvSpPr>
            <p:nvPr/>
          </p:nvSpPr>
          <p:spPr bwMode="auto">
            <a:xfrm>
              <a:off x="436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0" name="Oval 190"/>
            <p:cNvSpPr>
              <a:spLocks noChangeArrowheads="1"/>
            </p:cNvSpPr>
            <p:nvPr/>
          </p:nvSpPr>
          <p:spPr bwMode="auto">
            <a:xfrm>
              <a:off x="436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1" name="Oval 191"/>
            <p:cNvSpPr>
              <a:spLocks noChangeArrowheads="1"/>
            </p:cNvSpPr>
            <p:nvPr/>
          </p:nvSpPr>
          <p:spPr bwMode="auto">
            <a:xfrm>
              <a:off x="460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2" name="Oval 192"/>
            <p:cNvSpPr>
              <a:spLocks noChangeArrowheads="1"/>
            </p:cNvSpPr>
            <p:nvPr/>
          </p:nvSpPr>
          <p:spPr bwMode="auto">
            <a:xfrm>
              <a:off x="460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3" name="Oval 193"/>
            <p:cNvSpPr>
              <a:spLocks noChangeArrowheads="1"/>
            </p:cNvSpPr>
            <p:nvPr/>
          </p:nvSpPr>
          <p:spPr bwMode="auto">
            <a:xfrm>
              <a:off x="460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4" name="Oval 194"/>
            <p:cNvSpPr>
              <a:spLocks noChangeArrowheads="1"/>
            </p:cNvSpPr>
            <p:nvPr/>
          </p:nvSpPr>
          <p:spPr bwMode="auto">
            <a:xfrm>
              <a:off x="460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5" name="Oval 195"/>
            <p:cNvSpPr>
              <a:spLocks noChangeArrowheads="1"/>
            </p:cNvSpPr>
            <p:nvPr/>
          </p:nvSpPr>
          <p:spPr bwMode="auto">
            <a:xfrm>
              <a:off x="460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6" name="Oval 196"/>
            <p:cNvSpPr>
              <a:spLocks noChangeArrowheads="1"/>
            </p:cNvSpPr>
            <p:nvPr/>
          </p:nvSpPr>
          <p:spPr bwMode="auto">
            <a:xfrm>
              <a:off x="460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7" name="Oval 197"/>
            <p:cNvSpPr>
              <a:spLocks noChangeArrowheads="1"/>
            </p:cNvSpPr>
            <p:nvPr/>
          </p:nvSpPr>
          <p:spPr bwMode="auto">
            <a:xfrm>
              <a:off x="460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8" name="Oval 198"/>
            <p:cNvSpPr>
              <a:spLocks noChangeArrowheads="1"/>
            </p:cNvSpPr>
            <p:nvPr/>
          </p:nvSpPr>
          <p:spPr bwMode="auto">
            <a:xfrm>
              <a:off x="460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69" name="Oval 199"/>
            <p:cNvSpPr>
              <a:spLocks noChangeArrowheads="1"/>
            </p:cNvSpPr>
            <p:nvPr/>
          </p:nvSpPr>
          <p:spPr bwMode="auto">
            <a:xfrm>
              <a:off x="484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0" name="Oval 200"/>
            <p:cNvSpPr>
              <a:spLocks noChangeArrowheads="1"/>
            </p:cNvSpPr>
            <p:nvPr/>
          </p:nvSpPr>
          <p:spPr bwMode="auto">
            <a:xfrm>
              <a:off x="484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1" name="Oval 201"/>
            <p:cNvSpPr>
              <a:spLocks noChangeArrowheads="1"/>
            </p:cNvSpPr>
            <p:nvPr/>
          </p:nvSpPr>
          <p:spPr bwMode="auto">
            <a:xfrm>
              <a:off x="484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2" name="Oval 202"/>
            <p:cNvSpPr>
              <a:spLocks noChangeArrowheads="1"/>
            </p:cNvSpPr>
            <p:nvPr/>
          </p:nvSpPr>
          <p:spPr bwMode="auto">
            <a:xfrm>
              <a:off x="484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3" name="Oval 203"/>
            <p:cNvSpPr>
              <a:spLocks noChangeArrowheads="1"/>
            </p:cNvSpPr>
            <p:nvPr/>
          </p:nvSpPr>
          <p:spPr bwMode="auto">
            <a:xfrm>
              <a:off x="484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4" name="Oval 204"/>
            <p:cNvSpPr>
              <a:spLocks noChangeArrowheads="1"/>
            </p:cNvSpPr>
            <p:nvPr/>
          </p:nvSpPr>
          <p:spPr bwMode="auto">
            <a:xfrm>
              <a:off x="484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5" name="Oval 205"/>
            <p:cNvSpPr>
              <a:spLocks noChangeArrowheads="1"/>
            </p:cNvSpPr>
            <p:nvPr/>
          </p:nvSpPr>
          <p:spPr bwMode="auto">
            <a:xfrm>
              <a:off x="484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6" name="Oval 206"/>
            <p:cNvSpPr>
              <a:spLocks noChangeArrowheads="1"/>
            </p:cNvSpPr>
            <p:nvPr/>
          </p:nvSpPr>
          <p:spPr bwMode="auto">
            <a:xfrm>
              <a:off x="484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7" name="Oval 207"/>
            <p:cNvSpPr>
              <a:spLocks noChangeArrowheads="1"/>
            </p:cNvSpPr>
            <p:nvPr/>
          </p:nvSpPr>
          <p:spPr bwMode="auto">
            <a:xfrm>
              <a:off x="508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8" name="Oval 208"/>
            <p:cNvSpPr>
              <a:spLocks noChangeArrowheads="1"/>
            </p:cNvSpPr>
            <p:nvPr/>
          </p:nvSpPr>
          <p:spPr bwMode="auto">
            <a:xfrm>
              <a:off x="508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79" name="Oval 209"/>
            <p:cNvSpPr>
              <a:spLocks noChangeArrowheads="1"/>
            </p:cNvSpPr>
            <p:nvPr/>
          </p:nvSpPr>
          <p:spPr bwMode="auto">
            <a:xfrm>
              <a:off x="508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0" name="Oval 210"/>
            <p:cNvSpPr>
              <a:spLocks noChangeArrowheads="1"/>
            </p:cNvSpPr>
            <p:nvPr/>
          </p:nvSpPr>
          <p:spPr bwMode="auto">
            <a:xfrm>
              <a:off x="508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1" name="Oval 211"/>
            <p:cNvSpPr>
              <a:spLocks noChangeArrowheads="1"/>
            </p:cNvSpPr>
            <p:nvPr/>
          </p:nvSpPr>
          <p:spPr bwMode="auto">
            <a:xfrm>
              <a:off x="508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2" name="Oval 212"/>
            <p:cNvSpPr>
              <a:spLocks noChangeArrowheads="1"/>
            </p:cNvSpPr>
            <p:nvPr/>
          </p:nvSpPr>
          <p:spPr bwMode="auto">
            <a:xfrm>
              <a:off x="508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3" name="Oval 213"/>
            <p:cNvSpPr>
              <a:spLocks noChangeArrowheads="1"/>
            </p:cNvSpPr>
            <p:nvPr/>
          </p:nvSpPr>
          <p:spPr bwMode="auto">
            <a:xfrm>
              <a:off x="508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4" name="Oval 214"/>
            <p:cNvSpPr>
              <a:spLocks noChangeArrowheads="1"/>
            </p:cNvSpPr>
            <p:nvPr/>
          </p:nvSpPr>
          <p:spPr bwMode="auto">
            <a:xfrm>
              <a:off x="508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5" name="Oval 215"/>
            <p:cNvSpPr>
              <a:spLocks noChangeArrowheads="1"/>
            </p:cNvSpPr>
            <p:nvPr/>
          </p:nvSpPr>
          <p:spPr bwMode="auto">
            <a:xfrm>
              <a:off x="5328" y="158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6" name="Oval 216"/>
            <p:cNvSpPr>
              <a:spLocks noChangeArrowheads="1"/>
            </p:cNvSpPr>
            <p:nvPr/>
          </p:nvSpPr>
          <p:spPr bwMode="auto">
            <a:xfrm>
              <a:off x="5328" y="177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7" name="Oval 217"/>
            <p:cNvSpPr>
              <a:spLocks noChangeArrowheads="1"/>
            </p:cNvSpPr>
            <p:nvPr/>
          </p:nvSpPr>
          <p:spPr bwMode="auto">
            <a:xfrm>
              <a:off x="5328" y="196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8" name="Oval 218"/>
            <p:cNvSpPr>
              <a:spLocks noChangeArrowheads="1"/>
            </p:cNvSpPr>
            <p:nvPr/>
          </p:nvSpPr>
          <p:spPr bwMode="auto">
            <a:xfrm>
              <a:off x="5328" y="2160"/>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89" name="Oval 219"/>
            <p:cNvSpPr>
              <a:spLocks noChangeArrowheads="1"/>
            </p:cNvSpPr>
            <p:nvPr/>
          </p:nvSpPr>
          <p:spPr bwMode="auto">
            <a:xfrm>
              <a:off x="5328" y="2352"/>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90" name="Oval 220"/>
            <p:cNvSpPr>
              <a:spLocks noChangeArrowheads="1"/>
            </p:cNvSpPr>
            <p:nvPr/>
          </p:nvSpPr>
          <p:spPr bwMode="auto">
            <a:xfrm>
              <a:off x="5328" y="2544"/>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91" name="Oval 221"/>
            <p:cNvSpPr>
              <a:spLocks noChangeArrowheads="1"/>
            </p:cNvSpPr>
            <p:nvPr/>
          </p:nvSpPr>
          <p:spPr bwMode="auto">
            <a:xfrm>
              <a:off x="5328" y="2736"/>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92" name="Oval 222"/>
            <p:cNvSpPr>
              <a:spLocks noChangeArrowheads="1"/>
            </p:cNvSpPr>
            <p:nvPr/>
          </p:nvSpPr>
          <p:spPr bwMode="auto">
            <a:xfrm>
              <a:off x="5328" y="2928"/>
              <a:ext cx="96" cy="96"/>
            </a:xfrm>
            <a:prstGeom prst="ellipse">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grpSp>
        <p:nvGrpSpPr>
          <p:cNvPr id="31754" name="Group 223"/>
          <p:cNvGrpSpPr>
            <a:grpSpLocks/>
          </p:cNvGrpSpPr>
          <p:nvPr/>
        </p:nvGrpSpPr>
        <p:grpSpPr bwMode="auto">
          <a:xfrm>
            <a:off x="660400" y="4102100"/>
            <a:ext cx="1752600" cy="1600200"/>
            <a:chOff x="2624" y="1528"/>
            <a:chExt cx="1104" cy="1008"/>
          </a:xfrm>
        </p:grpSpPr>
        <p:sp>
          <p:nvSpPr>
            <p:cNvPr id="31787" name="Oval 224"/>
            <p:cNvSpPr>
              <a:spLocks noChangeArrowheads="1"/>
            </p:cNvSpPr>
            <p:nvPr/>
          </p:nvSpPr>
          <p:spPr bwMode="auto">
            <a:xfrm>
              <a:off x="2624" y="1528"/>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788" name="Picture 225"/>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3009" y="1840"/>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1755" name="Group 226"/>
          <p:cNvGrpSpPr>
            <a:grpSpLocks/>
          </p:cNvGrpSpPr>
          <p:nvPr/>
        </p:nvGrpSpPr>
        <p:grpSpPr bwMode="auto">
          <a:xfrm>
            <a:off x="2184400" y="4102100"/>
            <a:ext cx="1752600" cy="1600200"/>
            <a:chOff x="3584" y="1528"/>
            <a:chExt cx="1104" cy="1008"/>
          </a:xfrm>
        </p:grpSpPr>
        <p:sp>
          <p:nvSpPr>
            <p:cNvPr id="31785" name="Oval 227"/>
            <p:cNvSpPr>
              <a:spLocks noChangeArrowheads="1"/>
            </p:cNvSpPr>
            <p:nvPr/>
          </p:nvSpPr>
          <p:spPr bwMode="auto">
            <a:xfrm>
              <a:off x="3584" y="1528"/>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786" name="Picture 228"/>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3969" y="1840"/>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1756" name="Group 229"/>
          <p:cNvGrpSpPr>
            <a:grpSpLocks/>
          </p:cNvGrpSpPr>
          <p:nvPr/>
        </p:nvGrpSpPr>
        <p:grpSpPr bwMode="auto">
          <a:xfrm>
            <a:off x="1447800" y="4703763"/>
            <a:ext cx="1752600" cy="1600200"/>
            <a:chOff x="3120" y="1872"/>
            <a:chExt cx="1104" cy="1008"/>
          </a:xfrm>
        </p:grpSpPr>
        <p:sp>
          <p:nvSpPr>
            <p:cNvPr id="31783" name="Oval 230"/>
            <p:cNvSpPr>
              <a:spLocks noChangeArrowheads="1"/>
            </p:cNvSpPr>
            <p:nvPr/>
          </p:nvSpPr>
          <p:spPr bwMode="auto">
            <a:xfrm>
              <a:off x="3120" y="1872"/>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784" name="Picture 231"/>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3505" y="2184"/>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1757" name="Group 232"/>
          <p:cNvGrpSpPr>
            <a:grpSpLocks/>
          </p:cNvGrpSpPr>
          <p:nvPr/>
        </p:nvGrpSpPr>
        <p:grpSpPr bwMode="auto">
          <a:xfrm>
            <a:off x="2590800" y="5249863"/>
            <a:ext cx="1752600" cy="1600200"/>
            <a:chOff x="3120" y="1872"/>
            <a:chExt cx="1104" cy="1008"/>
          </a:xfrm>
        </p:grpSpPr>
        <p:sp>
          <p:nvSpPr>
            <p:cNvPr id="31781" name="Oval 233"/>
            <p:cNvSpPr>
              <a:spLocks noChangeArrowheads="1"/>
            </p:cNvSpPr>
            <p:nvPr/>
          </p:nvSpPr>
          <p:spPr bwMode="auto">
            <a:xfrm>
              <a:off x="3120" y="1872"/>
              <a:ext cx="1104" cy="1008"/>
            </a:xfrm>
            <a:prstGeom prst="ellipse">
              <a:avLst/>
            </a:prstGeom>
            <a:solidFill>
              <a:srgbClr val="006600">
                <a:alpha val="39999"/>
              </a:srgbClr>
            </a:solidFill>
            <a:ln w="38100">
              <a:solidFill>
                <a:srgbClr val="008300"/>
              </a:solidFill>
              <a:round/>
              <a:headEnd/>
              <a:tailEnd/>
            </a:ln>
          </p:spPr>
          <p:txBody>
            <a:bodyPr wrap="none" anchor="ctr"/>
            <a:lstStyle/>
            <a:p>
              <a:endParaRPr lang="en-US"/>
            </a:p>
          </p:txBody>
        </p:sp>
        <p:pic>
          <p:nvPicPr>
            <p:cNvPr id="31782" name="Picture 234"/>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3505" y="2184"/>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1758" name="Text Box 249"/>
          <p:cNvSpPr txBox="1">
            <a:spLocks noChangeArrowheads="1"/>
          </p:cNvSpPr>
          <p:nvPr/>
        </p:nvSpPr>
        <p:spPr bwMode="auto">
          <a:xfrm>
            <a:off x="1274763" y="1676400"/>
            <a:ext cx="50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1</a:t>
            </a:r>
          </a:p>
        </p:txBody>
      </p:sp>
      <p:sp>
        <p:nvSpPr>
          <p:cNvPr id="31759" name="Text Box 250"/>
          <p:cNvSpPr txBox="1">
            <a:spLocks noChangeArrowheads="1"/>
          </p:cNvSpPr>
          <p:nvPr/>
        </p:nvSpPr>
        <p:spPr bwMode="auto">
          <a:xfrm>
            <a:off x="2819400" y="1676400"/>
            <a:ext cx="50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dirty="0">
                <a:solidFill>
                  <a:schemeClr val="bg1"/>
                </a:solidFill>
                <a:latin typeface="Tahoma" charset="0"/>
              </a:rPr>
              <a:t>S</a:t>
            </a:r>
            <a:r>
              <a:rPr lang="en-US" b="1" baseline="-25000" dirty="0">
                <a:solidFill>
                  <a:schemeClr val="bg1"/>
                </a:solidFill>
                <a:latin typeface="Tahoma" charset="0"/>
              </a:rPr>
              <a:t>2</a:t>
            </a:r>
          </a:p>
        </p:txBody>
      </p:sp>
      <p:sp>
        <p:nvSpPr>
          <p:cNvPr id="31760" name="Text Box 251"/>
          <p:cNvSpPr txBox="1">
            <a:spLocks noChangeArrowheads="1"/>
          </p:cNvSpPr>
          <p:nvPr/>
        </p:nvSpPr>
        <p:spPr bwMode="auto">
          <a:xfrm>
            <a:off x="1295400" y="4648200"/>
            <a:ext cx="50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1</a:t>
            </a:r>
          </a:p>
        </p:txBody>
      </p:sp>
      <p:sp>
        <p:nvSpPr>
          <p:cNvPr id="31761" name="Text Box 252"/>
          <p:cNvSpPr txBox="1">
            <a:spLocks noChangeArrowheads="1"/>
          </p:cNvSpPr>
          <p:nvPr/>
        </p:nvSpPr>
        <p:spPr bwMode="auto">
          <a:xfrm>
            <a:off x="2840038" y="4648200"/>
            <a:ext cx="50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2</a:t>
            </a:r>
          </a:p>
        </p:txBody>
      </p:sp>
      <p:sp>
        <p:nvSpPr>
          <p:cNvPr id="31762" name="Text Box 253"/>
          <p:cNvSpPr txBox="1">
            <a:spLocks noChangeArrowheads="1"/>
          </p:cNvSpPr>
          <p:nvPr/>
        </p:nvSpPr>
        <p:spPr bwMode="auto">
          <a:xfrm>
            <a:off x="2057400" y="5257800"/>
            <a:ext cx="50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3</a:t>
            </a:r>
          </a:p>
        </p:txBody>
      </p:sp>
      <p:sp>
        <p:nvSpPr>
          <p:cNvPr id="31763" name="Text Box 254"/>
          <p:cNvSpPr txBox="1">
            <a:spLocks noChangeArrowheads="1"/>
          </p:cNvSpPr>
          <p:nvPr/>
        </p:nvSpPr>
        <p:spPr bwMode="auto">
          <a:xfrm>
            <a:off x="3225800" y="5791200"/>
            <a:ext cx="50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en-US" b="1" baseline="-25000">
                <a:solidFill>
                  <a:schemeClr val="bg1"/>
                </a:solidFill>
                <a:latin typeface="Tahoma" charset="0"/>
              </a:rPr>
              <a:t>4</a:t>
            </a:r>
          </a:p>
        </p:txBody>
      </p:sp>
      <p:grpSp>
        <p:nvGrpSpPr>
          <p:cNvPr id="10" name="Group 271"/>
          <p:cNvGrpSpPr>
            <a:grpSpLocks/>
          </p:cNvGrpSpPr>
          <p:nvPr/>
        </p:nvGrpSpPr>
        <p:grpSpPr bwMode="auto">
          <a:xfrm>
            <a:off x="3352800" y="5326063"/>
            <a:ext cx="1752600" cy="1600200"/>
            <a:chOff x="2112" y="3355"/>
            <a:chExt cx="1104" cy="1008"/>
          </a:xfrm>
        </p:grpSpPr>
        <p:sp>
          <p:nvSpPr>
            <p:cNvPr id="31778" name="Oval 235"/>
            <p:cNvSpPr>
              <a:spLocks noChangeArrowheads="1"/>
            </p:cNvSpPr>
            <p:nvPr/>
          </p:nvSpPr>
          <p:spPr bwMode="auto">
            <a:xfrm>
              <a:off x="2112" y="3355"/>
              <a:ext cx="1104" cy="1008"/>
            </a:xfrm>
            <a:prstGeom prst="ellipse">
              <a:avLst/>
            </a:prstGeom>
            <a:solidFill>
              <a:schemeClr val="folHlink">
                <a:alpha val="39999"/>
              </a:schemeClr>
            </a:solidFill>
            <a:ln w="38100">
              <a:solidFill>
                <a:srgbClr val="008300"/>
              </a:solidFill>
              <a:round/>
              <a:headEnd/>
              <a:tailEnd/>
            </a:ln>
          </p:spPr>
          <p:txBody>
            <a:bodyPr wrap="none" anchor="ctr"/>
            <a:lstStyle/>
            <a:p>
              <a:endParaRPr lang="en-US"/>
            </a:p>
          </p:txBody>
        </p:sp>
        <p:pic>
          <p:nvPicPr>
            <p:cNvPr id="31779" name="Picture 236"/>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2497" y="3667"/>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80" name="Text Box 255"/>
            <p:cNvSpPr txBox="1">
              <a:spLocks noChangeArrowheads="1"/>
            </p:cNvSpPr>
            <p:nvPr/>
          </p:nvSpPr>
          <p:spPr bwMode="auto">
            <a:xfrm>
              <a:off x="2526" y="3696"/>
              <a:ext cx="29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ja-JP" altLang="en-US" b="1">
                  <a:solidFill>
                    <a:schemeClr val="bg1"/>
                  </a:solidFill>
                  <a:latin typeface="Tahoma" charset="0"/>
                </a:rPr>
                <a:t>’</a:t>
              </a:r>
              <a:endParaRPr lang="en-US" b="1" baseline="-25000">
                <a:solidFill>
                  <a:schemeClr val="bg1"/>
                </a:solidFill>
                <a:latin typeface="Tahoma" charset="0"/>
              </a:endParaRPr>
            </a:p>
          </p:txBody>
        </p:sp>
      </p:grpSp>
      <p:grpSp>
        <p:nvGrpSpPr>
          <p:cNvPr id="11" name="Group 272"/>
          <p:cNvGrpSpPr>
            <a:grpSpLocks/>
          </p:cNvGrpSpPr>
          <p:nvPr/>
        </p:nvGrpSpPr>
        <p:grpSpPr bwMode="auto">
          <a:xfrm>
            <a:off x="3352800" y="2286000"/>
            <a:ext cx="1752600" cy="1600200"/>
            <a:chOff x="2112" y="1440"/>
            <a:chExt cx="1104" cy="1008"/>
          </a:xfrm>
        </p:grpSpPr>
        <p:sp>
          <p:nvSpPr>
            <p:cNvPr id="31775" name="Oval 115"/>
            <p:cNvSpPr>
              <a:spLocks noChangeArrowheads="1"/>
            </p:cNvSpPr>
            <p:nvPr/>
          </p:nvSpPr>
          <p:spPr bwMode="auto">
            <a:xfrm>
              <a:off x="2112" y="1440"/>
              <a:ext cx="1104" cy="1008"/>
            </a:xfrm>
            <a:prstGeom prst="ellipse">
              <a:avLst/>
            </a:prstGeom>
            <a:solidFill>
              <a:schemeClr val="folHlink">
                <a:alpha val="39999"/>
              </a:schemeClr>
            </a:solidFill>
            <a:ln w="38100">
              <a:solidFill>
                <a:srgbClr val="008300"/>
              </a:solidFill>
              <a:round/>
              <a:headEnd/>
              <a:tailEnd/>
            </a:ln>
          </p:spPr>
          <p:txBody>
            <a:bodyPr wrap="none" anchor="ctr"/>
            <a:lstStyle/>
            <a:p>
              <a:endParaRPr lang="en-US"/>
            </a:p>
          </p:txBody>
        </p:sp>
        <p:pic>
          <p:nvPicPr>
            <p:cNvPr id="31776" name="Picture 116"/>
            <p:cNvPicPr>
              <a:picLocks noChangeAspect="1" noChangeArrowheads="1"/>
            </p:cNvPicPr>
            <p:nvPr/>
          </p:nvPicPr>
          <p:blipFill>
            <a:blip r:embed="rId4" cstate="screen">
              <a:clrChange>
                <a:clrFrom>
                  <a:srgbClr val="FFFFFF"/>
                </a:clrFrom>
                <a:clrTo>
                  <a:srgbClr val="FFFFFF">
                    <a:alpha val="0"/>
                  </a:srgbClr>
                </a:clrTo>
              </a:clrChange>
              <a:lum bright="-6000" contrast="-6000"/>
              <a:extLst>
                <a:ext uri="{28A0092B-C50C-407E-A947-70E740481C1C}">
                  <a14:useLocalDpi xmlns:a14="http://schemas.microsoft.com/office/drawing/2010/main" xmlns=""/>
                </a:ext>
              </a:extLst>
            </a:blip>
            <a:srcRect/>
            <a:stretch>
              <a:fillRect/>
            </a:stretch>
          </p:blipFill>
          <p:spPr bwMode="auto">
            <a:xfrm>
              <a:off x="2497" y="1752"/>
              <a:ext cx="32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77" name="Text Box 256"/>
            <p:cNvSpPr txBox="1">
              <a:spLocks noChangeArrowheads="1"/>
            </p:cNvSpPr>
            <p:nvPr/>
          </p:nvSpPr>
          <p:spPr bwMode="auto">
            <a:xfrm>
              <a:off x="2541" y="1776"/>
              <a:ext cx="29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chemeClr val="bg1"/>
                  </a:solidFill>
                  <a:latin typeface="Tahoma" charset="0"/>
                </a:rPr>
                <a:t>S</a:t>
              </a:r>
              <a:r>
                <a:rPr lang="ja-JP" altLang="en-US" b="1">
                  <a:solidFill>
                    <a:schemeClr val="bg1"/>
                  </a:solidFill>
                  <a:latin typeface="Tahoma" charset="0"/>
                </a:rPr>
                <a:t>’</a:t>
              </a:r>
              <a:endParaRPr lang="en-US" b="1" baseline="-25000">
                <a:solidFill>
                  <a:schemeClr val="bg1"/>
                </a:solidFill>
                <a:latin typeface="Tahoma" charset="0"/>
              </a:endParaRPr>
            </a:p>
          </p:txBody>
        </p:sp>
      </p:grpSp>
      <p:sp>
        <p:nvSpPr>
          <p:cNvPr id="31766" name="Text Box 257"/>
          <p:cNvSpPr txBox="1">
            <a:spLocks noChangeArrowheads="1"/>
          </p:cNvSpPr>
          <p:nvPr/>
        </p:nvSpPr>
        <p:spPr bwMode="auto">
          <a:xfrm>
            <a:off x="5426247" y="1066800"/>
            <a:ext cx="14807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A=</a:t>
            </a:r>
            <a:r>
              <a:rPr lang="en-US" dirty="0" smtClean="0">
                <a:latin typeface="Tahoma" charset="0"/>
              </a:rPr>
              <a:t>{s</a:t>
            </a:r>
            <a:r>
              <a:rPr lang="en-US" baseline="-25000" dirty="0" smtClean="0">
                <a:latin typeface="Tahoma" charset="0"/>
              </a:rPr>
              <a:t>1</a:t>
            </a:r>
            <a:r>
              <a:rPr lang="en-US" dirty="0" smtClean="0">
                <a:latin typeface="Tahoma" charset="0"/>
              </a:rPr>
              <a:t>,s</a:t>
            </a:r>
            <a:r>
              <a:rPr lang="en-US" baseline="-25000" dirty="0" smtClean="0">
                <a:latin typeface="Tahoma" charset="0"/>
              </a:rPr>
              <a:t>2</a:t>
            </a:r>
            <a:r>
              <a:rPr lang="en-US" dirty="0">
                <a:latin typeface="Tahoma" charset="0"/>
              </a:rPr>
              <a:t>}</a:t>
            </a:r>
          </a:p>
        </p:txBody>
      </p:sp>
      <p:sp>
        <p:nvSpPr>
          <p:cNvPr id="31767" name="Rectangle 259"/>
          <p:cNvSpPr>
            <a:spLocks noChangeArrowheads="1"/>
          </p:cNvSpPr>
          <p:nvPr/>
        </p:nvSpPr>
        <p:spPr bwMode="auto">
          <a:xfrm>
            <a:off x="5589177" y="5994400"/>
            <a:ext cx="23550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pPr algn="ctr"/>
            <a:r>
              <a:rPr lang="en-US" sz="2400" dirty="0">
                <a:latin typeface="Tahoma" charset="0"/>
              </a:rPr>
              <a:t>B = </a:t>
            </a:r>
            <a:r>
              <a:rPr lang="en-US" sz="2400" dirty="0" smtClean="0">
                <a:latin typeface="Tahoma" charset="0"/>
              </a:rPr>
              <a:t>{s</a:t>
            </a:r>
            <a:r>
              <a:rPr lang="en-US" sz="2400" baseline="-25000" dirty="0" smtClean="0">
                <a:latin typeface="Tahoma" charset="0"/>
              </a:rPr>
              <a:t>1</a:t>
            </a:r>
            <a:r>
              <a:rPr lang="en-US" sz="2400" dirty="0" smtClean="0">
                <a:latin typeface="Tahoma" charset="0"/>
              </a:rPr>
              <a:t>,s</a:t>
            </a:r>
            <a:r>
              <a:rPr lang="en-US" sz="2400" baseline="-25000" dirty="0" smtClean="0">
                <a:latin typeface="Tahoma" charset="0"/>
              </a:rPr>
              <a:t>2</a:t>
            </a:r>
            <a:r>
              <a:rPr lang="en-US" sz="2400" dirty="0" smtClean="0">
                <a:latin typeface="Tahoma" charset="0"/>
              </a:rPr>
              <a:t>,s</a:t>
            </a:r>
            <a:r>
              <a:rPr lang="en-US" sz="2400" baseline="-25000" dirty="0" smtClean="0">
                <a:latin typeface="Tahoma" charset="0"/>
              </a:rPr>
              <a:t>3</a:t>
            </a:r>
            <a:r>
              <a:rPr lang="en-US" sz="2400" dirty="0" smtClean="0">
                <a:latin typeface="Tahoma" charset="0"/>
              </a:rPr>
              <a:t>,s</a:t>
            </a:r>
            <a:r>
              <a:rPr lang="en-US" sz="2400" baseline="-25000" dirty="0" smtClean="0">
                <a:latin typeface="Tahoma" charset="0"/>
              </a:rPr>
              <a:t>4</a:t>
            </a:r>
            <a:r>
              <a:rPr lang="en-US" sz="2400" dirty="0">
                <a:latin typeface="Tahoma" charset="0"/>
              </a:rPr>
              <a:t>}</a:t>
            </a:r>
          </a:p>
        </p:txBody>
      </p:sp>
      <p:sp>
        <p:nvSpPr>
          <p:cNvPr id="887045" name="Text Box 261"/>
          <p:cNvSpPr txBox="1">
            <a:spLocks noChangeArrowheads="1"/>
          </p:cNvSpPr>
          <p:nvPr/>
        </p:nvSpPr>
        <p:spPr bwMode="auto">
          <a:xfrm>
            <a:off x="5867400" y="3048000"/>
            <a:ext cx="25977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latin typeface="Tahoma" charset="0"/>
              </a:rPr>
              <a:t>F(A</a:t>
            </a:r>
            <a:r>
              <a:rPr lang="en-US" dirty="0" smtClean="0">
                <a:latin typeface="cmsy10" charset="0"/>
              </a:rPr>
              <a:t> U </a:t>
            </a:r>
            <a:r>
              <a:rPr lang="en-US" dirty="0" smtClean="0">
                <a:latin typeface="Tahoma" charset="0"/>
              </a:rPr>
              <a:t>{s’}) – F(A</a:t>
            </a:r>
            <a:r>
              <a:rPr lang="en-US" dirty="0">
                <a:latin typeface="Tahoma" charset="0"/>
              </a:rPr>
              <a:t>)</a:t>
            </a:r>
          </a:p>
        </p:txBody>
      </p:sp>
      <p:sp>
        <p:nvSpPr>
          <p:cNvPr id="887047" name="Text Box 263"/>
          <p:cNvSpPr txBox="1">
            <a:spLocks noChangeArrowheads="1"/>
          </p:cNvSpPr>
          <p:nvPr/>
        </p:nvSpPr>
        <p:spPr bwMode="auto">
          <a:xfrm>
            <a:off x="5791200" y="4495800"/>
            <a:ext cx="2680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latin typeface="Tahoma" charset="0"/>
              </a:rPr>
              <a:t>F(B</a:t>
            </a:r>
            <a:r>
              <a:rPr lang="en-US" dirty="0" smtClean="0">
                <a:latin typeface="cmsy10" charset="0"/>
              </a:rPr>
              <a:t> U </a:t>
            </a:r>
            <a:r>
              <a:rPr lang="en-US" dirty="0" smtClean="0">
                <a:latin typeface="Tahoma" charset="0"/>
              </a:rPr>
              <a:t>{</a:t>
            </a:r>
            <a:r>
              <a:rPr lang="en-US" dirty="0">
                <a:latin typeface="Tahoma" charset="0"/>
              </a:rPr>
              <a:t>s</a:t>
            </a:r>
            <a:r>
              <a:rPr lang="ja-JP" altLang="en-US" dirty="0" smtClean="0">
                <a:latin typeface="Tahoma" charset="0"/>
              </a:rPr>
              <a:t>’</a:t>
            </a:r>
            <a:r>
              <a:rPr lang="en-US" dirty="0" smtClean="0">
                <a:latin typeface="Tahoma" charset="0"/>
              </a:rPr>
              <a:t>}) – F(B</a:t>
            </a:r>
            <a:r>
              <a:rPr lang="en-US" dirty="0">
                <a:latin typeface="Tahoma" charset="0"/>
              </a:rPr>
              <a:t>)</a:t>
            </a:r>
          </a:p>
        </p:txBody>
      </p:sp>
      <p:sp>
        <p:nvSpPr>
          <p:cNvPr id="887049" name="Text Box 265"/>
          <p:cNvSpPr txBox="1">
            <a:spLocks noChangeArrowheads="1"/>
          </p:cNvSpPr>
          <p:nvPr/>
        </p:nvSpPr>
        <p:spPr bwMode="auto">
          <a:xfrm>
            <a:off x="6723278" y="3810000"/>
            <a:ext cx="35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smtClean="0">
                <a:latin typeface="cmsy10" charset="0"/>
              </a:rPr>
              <a:t>≥</a:t>
            </a:r>
            <a:endParaRPr lang="en-US" dirty="0">
              <a:latin typeface="cmsy10" charset="0"/>
            </a:endParaRPr>
          </a:p>
        </p:txBody>
      </p:sp>
      <p:sp>
        <p:nvSpPr>
          <p:cNvPr id="887053" name="Oval 269"/>
          <p:cNvSpPr>
            <a:spLocks noChangeArrowheads="1"/>
          </p:cNvSpPr>
          <p:nvPr/>
        </p:nvSpPr>
        <p:spPr bwMode="auto">
          <a:xfrm>
            <a:off x="3352800" y="2284413"/>
            <a:ext cx="1752600" cy="1600200"/>
          </a:xfrm>
          <a:prstGeom prst="ellipse">
            <a:avLst/>
          </a:prstGeom>
          <a:solidFill>
            <a:schemeClr val="accent2"/>
          </a:solidFill>
          <a:ln w="38100">
            <a:solidFill>
              <a:schemeClr val="accent2"/>
            </a:solidFill>
            <a:round/>
            <a:headEnd/>
            <a:tailEnd/>
          </a:ln>
        </p:spPr>
        <p:txBody>
          <a:bodyPr wrap="none" anchor="ctr"/>
          <a:lstStyle/>
          <a:p>
            <a:endParaRPr lang="en-US"/>
          </a:p>
        </p:txBody>
      </p:sp>
      <p:sp>
        <p:nvSpPr>
          <p:cNvPr id="887054" name="Freeform 270"/>
          <p:cNvSpPr>
            <a:spLocks/>
          </p:cNvSpPr>
          <p:nvPr/>
        </p:nvSpPr>
        <p:spPr bwMode="auto">
          <a:xfrm>
            <a:off x="3810000" y="5319713"/>
            <a:ext cx="1370013" cy="1624012"/>
          </a:xfrm>
          <a:custGeom>
            <a:avLst/>
            <a:gdLst>
              <a:gd name="T0" fmla="*/ 112 w 863"/>
              <a:gd name="T1" fmla="*/ 8 h 1023"/>
              <a:gd name="T2" fmla="*/ 352 w 863"/>
              <a:gd name="T3" fmla="*/ 8 h 1023"/>
              <a:gd name="T4" fmla="*/ 544 w 863"/>
              <a:gd name="T5" fmla="*/ 56 h 1023"/>
              <a:gd name="T6" fmla="*/ 736 w 863"/>
              <a:gd name="T7" fmla="*/ 200 h 1023"/>
              <a:gd name="T8" fmla="*/ 809 w 863"/>
              <a:gd name="T9" fmla="*/ 367 h 1023"/>
              <a:gd name="T10" fmla="*/ 815 w 863"/>
              <a:gd name="T11" fmla="*/ 668 h 1023"/>
              <a:gd name="T12" fmla="*/ 521 w 863"/>
              <a:gd name="T13" fmla="*/ 968 h 1023"/>
              <a:gd name="T14" fmla="*/ 183 w 863"/>
              <a:gd name="T15" fmla="*/ 999 h 1023"/>
              <a:gd name="T16" fmla="*/ 0 w 863"/>
              <a:gd name="T17" fmla="*/ 931 h 1023"/>
              <a:gd name="T18" fmla="*/ 116 w 863"/>
              <a:gd name="T19" fmla="*/ 882 h 1023"/>
              <a:gd name="T20" fmla="*/ 226 w 863"/>
              <a:gd name="T21" fmla="*/ 790 h 1023"/>
              <a:gd name="T22" fmla="*/ 361 w 863"/>
              <a:gd name="T23" fmla="*/ 508 h 1023"/>
              <a:gd name="T24" fmla="*/ 282 w 863"/>
              <a:gd name="T25" fmla="*/ 190 h 1023"/>
              <a:gd name="T26" fmla="*/ 110 w 863"/>
              <a:gd name="T27" fmla="*/ 6 h 10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3"/>
              <a:gd name="T43" fmla="*/ 0 h 1023"/>
              <a:gd name="T44" fmla="*/ 863 w 863"/>
              <a:gd name="T45" fmla="*/ 1023 h 10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3" h="1023">
                <a:moveTo>
                  <a:pt x="112" y="8"/>
                </a:moveTo>
                <a:cubicBezTo>
                  <a:pt x="196" y="4"/>
                  <a:pt x="280" y="0"/>
                  <a:pt x="352" y="8"/>
                </a:cubicBezTo>
                <a:cubicBezTo>
                  <a:pt x="424" y="16"/>
                  <a:pt x="480" y="24"/>
                  <a:pt x="544" y="56"/>
                </a:cubicBezTo>
                <a:cubicBezTo>
                  <a:pt x="608" y="88"/>
                  <a:pt x="692" y="148"/>
                  <a:pt x="736" y="200"/>
                </a:cubicBezTo>
                <a:cubicBezTo>
                  <a:pt x="780" y="252"/>
                  <a:pt x="796" y="289"/>
                  <a:pt x="809" y="367"/>
                </a:cubicBezTo>
                <a:cubicBezTo>
                  <a:pt x="822" y="445"/>
                  <a:pt x="863" y="568"/>
                  <a:pt x="815" y="668"/>
                </a:cubicBezTo>
                <a:cubicBezTo>
                  <a:pt x="767" y="768"/>
                  <a:pt x="626" y="913"/>
                  <a:pt x="521" y="968"/>
                </a:cubicBezTo>
                <a:cubicBezTo>
                  <a:pt x="416" y="1023"/>
                  <a:pt x="270" y="1005"/>
                  <a:pt x="183" y="999"/>
                </a:cubicBezTo>
                <a:cubicBezTo>
                  <a:pt x="96" y="993"/>
                  <a:pt x="11" y="950"/>
                  <a:pt x="0" y="931"/>
                </a:cubicBezTo>
                <a:lnTo>
                  <a:pt x="116" y="882"/>
                </a:lnTo>
                <a:cubicBezTo>
                  <a:pt x="154" y="858"/>
                  <a:pt x="185" y="852"/>
                  <a:pt x="226" y="790"/>
                </a:cubicBezTo>
                <a:cubicBezTo>
                  <a:pt x="267" y="728"/>
                  <a:pt x="352" y="608"/>
                  <a:pt x="361" y="508"/>
                </a:cubicBezTo>
                <a:cubicBezTo>
                  <a:pt x="370" y="408"/>
                  <a:pt x="324" y="274"/>
                  <a:pt x="282" y="190"/>
                </a:cubicBezTo>
                <a:cubicBezTo>
                  <a:pt x="240" y="106"/>
                  <a:pt x="146" y="44"/>
                  <a:pt x="110" y="6"/>
                </a:cubicBezTo>
              </a:path>
            </a:pathLst>
          </a:custGeom>
          <a:solidFill>
            <a:schemeClr val="accent2"/>
          </a:solidFill>
          <a:ln w="38100" cap="flat" cmpd="sng">
            <a:solidFill>
              <a:schemeClr val="accent2"/>
            </a:solidFill>
            <a:prstDash val="solid"/>
            <a:round/>
            <a:headEnd/>
            <a:tailEnd/>
          </a:ln>
        </p:spPr>
        <p:txBody>
          <a:bodyPr wrap="none" anchor="ctr"/>
          <a:lstStyle/>
          <a:p>
            <a:endParaRPr lang="en-US"/>
          </a:p>
        </p:txBody>
      </p:sp>
      <p:sp>
        <p:nvSpPr>
          <p:cNvPr id="887044" name="Line 260"/>
          <p:cNvSpPr>
            <a:spLocks noChangeShapeType="1"/>
          </p:cNvSpPr>
          <p:nvPr/>
        </p:nvSpPr>
        <p:spPr bwMode="auto">
          <a:xfrm flipH="1" flipV="1">
            <a:off x="4876800" y="2971800"/>
            <a:ext cx="990600" cy="381000"/>
          </a:xfrm>
          <a:prstGeom prst="line">
            <a:avLst/>
          </a:prstGeom>
          <a:noFill/>
          <a:ln w="38100">
            <a:solidFill>
              <a:schemeClr val="hlink"/>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7046" name="Line 262"/>
          <p:cNvSpPr>
            <a:spLocks noChangeShapeType="1"/>
          </p:cNvSpPr>
          <p:nvPr/>
        </p:nvSpPr>
        <p:spPr bwMode="auto">
          <a:xfrm flipH="1">
            <a:off x="4699000" y="4724400"/>
            <a:ext cx="1092200" cy="1143000"/>
          </a:xfrm>
          <a:prstGeom prst="line">
            <a:avLst/>
          </a:prstGeom>
          <a:noFill/>
          <a:ln w="38100">
            <a:solidFill>
              <a:schemeClr val="hlink"/>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xmlns="" val="3506902874"/>
      </p:ext>
    </p:extLst>
  </p:cSld>
  <p:clrMapOvr>
    <a:masterClrMapping/>
  </p:clrMapOvr>
  <mc:AlternateContent xmlns:mc="http://schemas.openxmlformats.org/markup-compatibility/2006">
    <mc:Choice xmlns:p14="http://schemas.microsoft.com/office/powerpoint/2010/main" xmlns="" Requires="p14">
      <p:transition spd="slow" p14:dur="2000" advTm="8000"/>
    </mc:Choice>
    <mc:Fallback>
      <p:transition spd="slow" advTm="800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870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70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70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70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70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70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7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045" grpId="0"/>
      <p:bldP spid="887047" grpId="0"/>
      <p:bldP spid="887049" grpId="0"/>
      <p:bldP spid="887053" grpId="0" animBg="1"/>
      <p:bldP spid="887054" grpId="0" animBg="1"/>
      <p:bldP spid="887044" grpId="0" animBg="1"/>
      <p:bldP spid="88704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9D7B7BEE-3F71-7142-BC12-BF423CAF80E7}" type="slidenum">
              <a:rPr lang="en-US" sz="1400"/>
              <a:pPr eaLnBrk="1" hangingPunct="1"/>
              <a:t>104</a:t>
            </a:fld>
            <a:endParaRPr lang="en-US" sz="1400"/>
          </a:p>
        </p:txBody>
      </p:sp>
      <p:sp>
        <p:nvSpPr>
          <p:cNvPr id="26626" name="Rectangle 3"/>
          <p:cNvSpPr>
            <a:spLocks noGrp="1" noChangeArrowheads="1"/>
          </p:cNvSpPr>
          <p:nvPr>
            <p:ph type="title" idx="4294967295"/>
          </p:nvPr>
        </p:nvSpPr>
        <p:spPr>
          <a:xfrm>
            <a:off x="927100" y="152400"/>
            <a:ext cx="7467600" cy="762000"/>
          </a:xfrm>
        </p:spPr>
        <p:txBody>
          <a:bodyPr/>
          <a:lstStyle/>
          <a:p>
            <a:pPr eaLnBrk="1" hangingPunct="1"/>
            <a:r>
              <a:rPr lang="en-US" sz="4000" dirty="0" smtClean="0">
                <a:latin typeface="Calibri" charset="0"/>
                <a:ea typeface="ＭＳ Ｐゴシック" charset="0"/>
                <a:cs typeface="ＭＳ Ｐゴシック" charset="0"/>
              </a:rPr>
              <a:t>More complex model for sensing</a:t>
            </a:r>
            <a:endParaRPr lang="en-US" sz="4000" dirty="0">
              <a:latin typeface="Calibri" charset="0"/>
              <a:ea typeface="ＭＳ Ｐゴシック" charset="0"/>
              <a:cs typeface="ＭＳ Ｐゴシック" charset="0"/>
            </a:endParaRPr>
          </a:p>
        </p:txBody>
      </p:sp>
      <p:sp>
        <p:nvSpPr>
          <p:cNvPr id="1651720" name="Text Box 8"/>
          <p:cNvSpPr txBox="1">
            <a:spLocks noChangeArrowheads="1"/>
          </p:cNvSpPr>
          <p:nvPr/>
        </p:nvSpPr>
        <p:spPr bwMode="auto">
          <a:xfrm>
            <a:off x="309563" y="4572000"/>
            <a:ext cx="766178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l" eaLnBrk="1" hangingPunct="1"/>
            <a:r>
              <a:rPr lang="en-US" sz="2400" dirty="0"/>
              <a:t>Joint probability distribution </a:t>
            </a:r>
            <a:br>
              <a:rPr lang="en-US" sz="2400" dirty="0"/>
            </a:br>
            <a:r>
              <a:rPr lang="en-US" dirty="0"/>
              <a:t>P(X</a:t>
            </a:r>
            <a:r>
              <a:rPr lang="en-US" baseline="-25000" dirty="0"/>
              <a:t>1</a:t>
            </a:r>
            <a:r>
              <a:rPr lang="en-US" dirty="0"/>
              <a:t>,…,X</a:t>
            </a:r>
            <a:r>
              <a:rPr lang="en-US" baseline="-25000" dirty="0"/>
              <a:t>n</a:t>
            </a:r>
            <a:r>
              <a:rPr lang="en-US" dirty="0"/>
              <a:t>,Y</a:t>
            </a:r>
            <a:r>
              <a:rPr lang="en-US" baseline="-25000" dirty="0"/>
              <a:t>1</a:t>
            </a:r>
            <a:r>
              <a:rPr lang="en-US" dirty="0"/>
              <a:t>,…,</a:t>
            </a:r>
            <a:r>
              <a:rPr lang="en-US" dirty="0" err="1"/>
              <a:t>Y</a:t>
            </a:r>
            <a:r>
              <a:rPr lang="en-US" baseline="-25000" dirty="0" err="1"/>
              <a:t>n</a:t>
            </a:r>
            <a:r>
              <a:rPr lang="en-US" dirty="0" smtClean="0"/>
              <a:t>)  </a:t>
            </a:r>
            <a:r>
              <a:rPr lang="en-US" dirty="0"/>
              <a:t>= P</a:t>
            </a:r>
            <a:r>
              <a:rPr lang="en-US" dirty="0" smtClean="0"/>
              <a:t>(Y</a:t>
            </a:r>
            <a:r>
              <a:rPr lang="en-US" baseline="-25000" dirty="0" smtClean="0"/>
              <a:t>1</a:t>
            </a:r>
            <a:r>
              <a:rPr lang="en-US" dirty="0"/>
              <a:t>,…</a:t>
            </a:r>
            <a:r>
              <a:rPr lang="en-US" dirty="0" smtClean="0"/>
              <a:t>,</a:t>
            </a:r>
            <a:r>
              <a:rPr lang="en-US" dirty="0" err="1" smtClean="0"/>
              <a:t>Y</a:t>
            </a:r>
            <a:r>
              <a:rPr lang="en-US" baseline="-25000" dirty="0" err="1" smtClean="0"/>
              <a:t>n</a:t>
            </a:r>
            <a:r>
              <a:rPr lang="en-US" dirty="0"/>
              <a:t>) P</a:t>
            </a:r>
            <a:r>
              <a:rPr lang="en-US" dirty="0" smtClean="0"/>
              <a:t>(X</a:t>
            </a:r>
            <a:r>
              <a:rPr lang="en-US" baseline="-25000" dirty="0" smtClean="0"/>
              <a:t>1</a:t>
            </a:r>
            <a:r>
              <a:rPr lang="en-US" dirty="0"/>
              <a:t>,…</a:t>
            </a:r>
            <a:r>
              <a:rPr lang="en-US" dirty="0" smtClean="0"/>
              <a:t>,</a:t>
            </a:r>
            <a:r>
              <a:rPr lang="en-US" dirty="0" err="1" smtClean="0"/>
              <a:t>X</a:t>
            </a:r>
            <a:r>
              <a:rPr lang="en-US" baseline="-25000" dirty="0" err="1" smtClean="0"/>
              <a:t>n</a:t>
            </a:r>
            <a:r>
              <a:rPr lang="en-US" dirty="0" smtClean="0"/>
              <a:t> </a:t>
            </a:r>
            <a:r>
              <a:rPr lang="en-US" dirty="0"/>
              <a:t>| </a:t>
            </a:r>
            <a:r>
              <a:rPr lang="en-US" dirty="0" smtClean="0"/>
              <a:t>Y</a:t>
            </a:r>
            <a:r>
              <a:rPr lang="en-US" baseline="-25000" dirty="0" smtClean="0"/>
              <a:t>1</a:t>
            </a:r>
            <a:r>
              <a:rPr lang="en-US" dirty="0"/>
              <a:t>,…</a:t>
            </a:r>
            <a:r>
              <a:rPr lang="en-US" dirty="0" smtClean="0"/>
              <a:t>,</a:t>
            </a:r>
            <a:r>
              <a:rPr lang="en-US" dirty="0" err="1" smtClean="0"/>
              <a:t>Y</a:t>
            </a:r>
            <a:r>
              <a:rPr lang="en-US" baseline="-25000" dirty="0" err="1" smtClean="0"/>
              <a:t>n</a:t>
            </a:r>
            <a:r>
              <a:rPr lang="en-US" dirty="0"/>
              <a:t>)</a:t>
            </a:r>
          </a:p>
        </p:txBody>
      </p:sp>
      <p:sp>
        <p:nvSpPr>
          <p:cNvPr id="26628" name="Text Box 74"/>
          <p:cNvSpPr txBox="1">
            <a:spLocks noChangeArrowheads="1"/>
          </p:cNvSpPr>
          <p:nvPr/>
        </p:nvSpPr>
        <p:spPr bwMode="auto">
          <a:xfrm>
            <a:off x="6918345" y="1219200"/>
            <a:ext cx="216372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err="1" smtClean="0"/>
              <a:t>Y</a:t>
            </a:r>
            <a:r>
              <a:rPr lang="en-US" sz="2400" baseline="-25000" dirty="0" err="1" smtClean="0"/>
              <a:t>s</a:t>
            </a:r>
            <a:r>
              <a:rPr lang="en-US" sz="2400" dirty="0"/>
              <a:t>: temperature</a:t>
            </a:r>
            <a:br>
              <a:rPr lang="en-US" sz="2400" dirty="0"/>
            </a:br>
            <a:r>
              <a:rPr lang="en-US" sz="2400" dirty="0"/>
              <a:t>at location s</a:t>
            </a:r>
          </a:p>
        </p:txBody>
      </p:sp>
      <p:sp>
        <p:nvSpPr>
          <p:cNvPr id="1651787" name="Text Box 75"/>
          <p:cNvSpPr txBox="1">
            <a:spLocks noChangeArrowheads="1"/>
          </p:cNvSpPr>
          <p:nvPr/>
        </p:nvSpPr>
        <p:spPr bwMode="auto">
          <a:xfrm>
            <a:off x="6982539" y="2286000"/>
            <a:ext cx="214328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err="1" smtClean="0"/>
              <a:t>X</a:t>
            </a:r>
            <a:r>
              <a:rPr lang="en-US" sz="2400" baseline="-25000" dirty="0" err="1" smtClean="0"/>
              <a:t>s</a:t>
            </a:r>
            <a:r>
              <a:rPr lang="en-US" sz="2400" dirty="0"/>
              <a:t>: sensor value</a:t>
            </a:r>
            <a:br>
              <a:rPr lang="en-US" sz="2400" dirty="0"/>
            </a:br>
            <a:r>
              <a:rPr lang="en-US" sz="2400" dirty="0"/>
              <a:t>at location s</a:t>
            </a:r>
          </a:p>
        </p:txBody>
      </p:sp>
      <p:sp>
        <p:nvSpPr>
          <p:cNvPr id="1651790" name="Rectangle 78"/>
          <p:cNvSpPr>
            <a:spLocks noChangeArrowheads="1"/>
          </p:cNvSpPr>
          <p:nvPr/>
        </p:nvSpPr>
        <p:spPr bwMode="auto">
          <a:xfrm>
            <a:off x="7007015" y="3367088"/>
            <a:ext cx="19079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r>
              <a:rPr lang="en-US" sz="2400" dirty="0" err="1" smtClean="0"/>
              <a:t>X</a:t>
            </a:r>
            <a:r>
              <a:rPr lang="en-US" sz="2400" baseline="-25000" dirty="0" err="1" smtClean="0"/>
              <a:t>s</a:t>
            </a:r>
            <a:r>
              <a:rPr lang="en-US" sz="2400" dirty="0" smtClean="0"/>
              <a:t> </a:t>
            </a:r>
            <a:r>
              <a:rPr lang="en-US" sz="2400" dirty="0"/>
              <a:t>= </a:t>
            </a:r>
            <a:r>
              <a:rPr lang="en-US" sz="2400" dirty="0" err="1" smtClean="0"/>
              <a:t>Y</a:t>
            </a:r>
            <a:r>
              <a:rPr lang="en-US" sz="2400" baseline="-25000" dirty="0" err="1" smtClean="0"/>
              <a:t>s</a:t>
            </a:r>
            <a:r>
              <a:rPr lang="en-US" sz="2400" dirty="0" smtClean="0"/>
              <a:t> </a:t>
            </a:r>
            <a:r>
              <a:rPr lang="en-US" sz="2400" dirty="0"/>
              <a:t>+ noise</a:t>
            </a:r>
          </a:p>
        </p:txBody>
      </p:sp>
      <p:grpSp>
        <p:nvGrpSpPr>
          <p:cNvPr id="2" name="Group 84"/>
          <p:cNvGrpSpPr>
            <a:grpSpLocks/>
          </p:cNvGrpSpPr>
          <p:nvPr/>
        </p:nvGrpSpPr>
        <p:grpSpPr bwMode="auto">
          <a:xfrm>
            <a:off x="3429000" y="5486400"/>
            <a:ext cx="1524000" cy="901700"/>
            <a:chOff x="2112" y="3552"/>
            <a:chExt cx="960" cy="568"/>
          </a:xfrm>
        </p:grpSpPr>
        <p:sp>
          <p:nvSpPr>
            <p:cNvPr id="26682" name="AutoShape 80"/>
            <p:cNvSpPr>
              <a:spLocks/>
            </p:cNvSpPr>
            <p:nvPr/>
          </p:nvSpPr>
          <p:spPr bwMode="auto">
            <a:xfrm rot="5400000">
              <a:off x="2472" y="3192"/>
              <a:ext cx="240" cy="960"/>
            </a:xfrm>
            <a:prstGeom prst="rightBrace">
              <a:avLst>
                <a:gd name="adj1" fmla="val 33333"/>
                <a:gd name="adj2" fmla="val 50000"/>
              </a:avLst>
            </a:prstGeom>
            <a:noFill/>
            <a:ln w="381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rot="10800000" vert="eaVert" wrap="none" anchor="ctr"/>
            <a:lstStyle/>
            <a:p>
              <a:endParaRPr lang="de-DE"/>
            </a:p>
          </p:txBody>
        </p:sp>
        <p:sp>
          <p:nvSpPr>
            <p:cNvPr id="26683" name="Text Box 82"/>
            <p:cNvSpPr txBox="1">
              <a:spLocks noChangeArrowheads="1"/>
            </p:cNvSpPr>
            <p:nvPr/>
          </p:nvSpPr>
          <p:spPr bwMode="auto">
            <a:xfrm>
              <a:off x="2308" y="3793"/>
              <a:ext cx="57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b="1"/>
                <a:t>Prior</a:t>
              </a:r>
            </a:p>
          </p:txBody>
        </p:sp>
      </p:grpSp>
      <p:grpSp>
        <p:nvGrpSpPr>
          <p:cNvPr id="3" name="Group 85"/>
          <p:cNvGrpSpPr>
            <a:grpSpLocks/>
          </p:cNvGrpSpPr>
          <p:nvPr/>
        </p:nvGrpSpPr>
        <p:grpSpPr bwMode="auto">
          <a:xfrm>
            <a:off x="5029200" y="5486400"/>
            <a:ext cx="2590800" cy="842963"/>
            <a:chOff x="3120" y="3552"/>
            <a:chExt cx="1872" cy="531"/>
          </a:xfrm>
        </p:grpSpPr>
        <p:sp>
          <p:nvSpPr>
            <p:cNvPr id="26680" name="AutoShape 81"/>
            <p:cNvSpPr>
              <a:spLocks/>
            </p:cNvSpPr>
            <p:nvPr/>
          </p:nvSpPr>
          <p:spPr bwMode="auto">
            <a:xfrm rot="5400000">
              <a:off x="3936" y="2736"/>
              <a:ext cx="240" cy="1872"/>
            </a:xfrm>
            <a:prstGeom prst="rightBrace">
              <a:avLst>
                <a:gd name="adj1" fmla="val 65000"/>
                <a:gd name="adj2" fmla="val 50000"/>
              </a:avLst>
            </a:prstGeom>
            <a:noFill/>
            <a:ln w="381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rot="10800000" vert="eaVert" wrap="none" anchor="ctr"/>
            <a:lstStyle/>
            <a:p>
              <a:endParaRPr lang="de-DE"/>
            </a:p>
          </p:txBody>
        </p:sp>
        <p:sp>
          <p:nvSpPr>
            <p:cNvPr id="26681" name="Text Box 83"/>
            <p:cNvSpPr txBox="1">
              <a:spLocks noChangeArrowheads="1"/>
            </p:cNvSpPr>
            <p:nvPr/>
          </p:nvSpPr>
          <p:spPr bwMode="auto">
            <a:xfrm>
              <a:off x="3498" y="3792"/>
              <a:ext cx="10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b="1"/>
                <a:t>Likelihood</a:t>
              </a:r>
            </a:p>
          </p:txBody>
        </p:sp>
      </p:grpSp>
      <p:pic>
        <p:nvPicPr>
          <p:cNvPr id="26633" name="Picture 26"/>
          <p:cNvPicPr>
            <a:picLocks noChangeAspect="1" noChangeArrowheads="1"/>
          </p:cNvPicPr>
          <p:nvPr/>
        </p:nvPicPr>
        <p:blipFill>
          <a:blip r:embed="rId3">
            <a:lum bright="82000" contrast="-70000"/>
            <a:extLst>
              <a:ext uri="{28A0092B-C50C-407E-A947-70E740481C1C}">
                <a14:useLocalDpi xmlns:a14="http://schemas.microsoft.com/office/drawing/2010/main" xmlns=""/>
              </a:ext>
            </a:extLst>
          </a:blip>
          <a:srcRect/>
          <a:stretch>
            <a:fillRect/>
          </a:stretch>
        </p:blipFill>
        <p:spPr bwMode="auto">
          <a:xfrm>
            <a:off x="457200" y="990600"/>
            <a:ext cx="6248400" cy="325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4" name="Oval 27"/>
          <p:cNvSpPr>
            <a:spLocks noChangeArrowheads="1"/>
          </p:cNvSpPr>
          <p:nvPr/>
        </p:nvSpPr>
        <p:spPr bwMode="auto">
          <a:xfrm>
            <a:off x="1143000" y="12192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1</a:t>
            </a:r>
            <a:endParaRPr lang="en-US" sz="3200" b="1" baseline="-25000" dirty="0"/>
          </a:p>
        </p:txBody>
      </p:sp>
      <p:sp>
        <p:nvSpPr>
          <p:cNvPr id="26635" name="Oval 28"/>
          <p:cNvSpPr>
            <a:spLocks noChangeArrowheads="1"/>
          </p:cNvSpPr>
          <p:nvPr/>
        </p:nvSpPr>
        <p:spPr bwMode="auto">
          <a:xfrm>
            <a:off x="2819400" y="12192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2</a:t>
            </a:r>
            <a:endParaRPr lang="en-US" sz="3200" b="1" baseline="-25000" dirty="0"/>
          </a:p>
        </p:txBody>
      </p:sp>
      <p:sp>
        <p:nvSpPr>
          <p:cNvPr id="26636" name="Oval 29"/>
          <p:cNvSpPr>
            <a:spLocks noChangeArrowheads="1"/>
          </p:cNvSpPr>
          <p:nvPr/>
        </p:nvSpPr>
        <p:spPr bwMode="auto">
          <a:xfrm>
            <a:off x="4724400" y="12192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3</a:t>
            </a:r>
            <a:endParaRPr lang="en-US" sz="3200" b="1" baseline="-25000" dirty="0"/>
          </a:p>
        </p:txBody>
      </p:sp>
      <p:sp>
        <p:nvSpPr>
          <p:cNvPr id="26637" name="Oval 30"/>
          <p:cNvSpPr>
            <a:spLocks noChangeArrowheads="1"/>
          </p:cNvSpPr>
          <p:nvPr/>
        </p:nvSpPr>
        <p:spPr bwMode="auto">
          <a:xfrm>
            <a:off x="5562600" y="23622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6</a:t>
            </a:r>
            <a:endParaRPr lang="en-US" sz="3200" b="1" baseline="-25000" dirty="0"/>
          </a:p>
        </p:txBody>
      </p:sp>
      <p:sp>
        <p:nvSpPr>
          <p:cNvPr id="26638" name="Oval 31"/>
          <p:cNvSpPr>
            <a:spLocks noChangeArrowheads="1"/>
          </p:cNvSpPr>
          <p:nvPr/>
        </p:nvSpPr>
        <p:spPr bwMode="auto">
          <a:xfrm>
            <a:off x="4267200" y="32766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5</a:t>
            </a:r>
            <a:endParaRPr lang="en-US" sz="3200" b="1" baseline="-25000" dirty="0"/>
          </a:p>
        </p:txBody>
      </p:sp>
      <p:sp>
        <p:nvSpPr>
          <p:cNvPr id="26639" name="Oval 33"/>
          <p:cNvSpPr>
            <a:spLocks noChangeArrowheads="1"/>
          </p:cNvSpPr>
          <p:nvPr/>
        </p:nvSpPr>
        <p:spPr bwMode="auto">
          <a:xfrm>
            <a:off x="838200" y="3200400"/>
            <a:ext cx="685800" cy="609600"/>
          </a:xfrm>
          <a:prstGeom prst="ellipse">
            <a:avLst/>
          </a:prstGeom>
          <a:solidFill>
            <a:schemeClr val="accent2">
              <a:alpha val="50195"/>
            </a:schemeClr>
          </a:solidFill>
          <a:ln w="38100">
            <a:solidFill>
              <a:schemeClr val="hlink"/>
            </a:solidFill>
            <a:round/>
            <a:headEnd/>
            <a:tailEnd/>
          </a:ln>
        </p:spPr>
        <p:txBody>
          <a:bodyPr wrap="none" anchor="ctr"/>
          <a:lstStyle/>
          <a:p>
            <a:r>
              <a:rPr lang="en-US" sz="3200" b="1" dirty="0" smtClean="0"/>
              <a:t>Y</a:t>
            </a:r>
            <a:r>
              <a:rPr lang="en-US" sz="3200" b="1" baseline="-25000" dirty="0" smtClean="0"/>
              <a:t>4</a:t>
            </a:r>
            <a:endParaRPr lang="en-US" sz="3200" b="1" baseline="-25000" dirty="0"/>
          </a:p>
        </p:txBody>
      </p:sp>
      <p:sp>
        <p:nvSpPr>
          <p:cNvPr id="26640" name="Line 34"/>
          <p:cNvSpPr>
            <a:spLocks noChangeShapeType="1"/>
          </p:cNvSpPr>
          <p:nvPr/>
        </p:nvSpPr>
        <p:spPr bwMode="auto">
          <a:xfrm flipH="1">
            <a:off x="1219200" y="1828800"/>
            <a:ext cx="228600" cy="13716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26641" name="Line 35"/>
          <p:cNvSpPr>
            <a:spLocks noChangeShapeType="1"/>
          </p:cNvSpPr>
          <p:nvPr/>
        </p:nvSpPr>
        <p:spPr bwMode="auto">
          <a:xfrm>
            <a:off x="3124200" y="1828800"/>
            <a:ext cx="1295400" cy="1447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26642" name="Line 36"/>
          <p:cNvSpPr>
            <a:spLocks noChangeShapeType="1"/>
          </p:cNvSpPr>
          <p:nvPr/>
        </p:nvSpPr>
        <p:spPr bwMode="auto">
          <a:xfrm flipH="1">
            <a:off x="4648200" y="1828800"/>
            <a:ext cx="381000" cy="1447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26643" name="Line 37"/>
          <p:cNvSpPr>
            <a:spLocks noChangeShapeType="1"/>
          </p:cNvSpPr>
          <p:nvPr/>
        </p:nvSpPr>
        <p:spPr bwMode="auto">
          <a:xfrm flipH="1">
            <a:off x="4953000" y="2819400"/>
            <a:ext cx="68580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26644" name="Line 38"/>
          <p:cNvSpPr>
            <a:spLocks noChangeShapeType="1"/>
          </p:cNvSpPr>
          <p:nvPr/>
        </p:nvSpPr>
        <p:spPr bwMode="auto">
          <a:xfrm flipH="1" flipV="1">
            <a:off x="5334000" y="1752600"/>
            <a:ext cx="457200" cy="6096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26645" name="Line 39"/>
          <p:cNvSpPr>
            <a:spLocks noChangeShapeType="1"/>
          </p:cNvSpPr>
          <p:nvPr/>
        </p:nvSpPr>
        <p:spPr bwMode="auto">
          <a:xfrm flipH="1">
            <a:off x="3505200" y="1524000"/>
            <a:ext cx="12192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26646" name="Line 40"/>
          <p:cNvSpPr>
            <a:spLocks noChangeShapeType="1"/>
          </p:cNvSpPr>
          <p:nvPr/>
        </p:nvSpPr>
        <p:spPr bwMode="auto">
          <a:xfrm flipH="1">
            <a:off x="1828800" y="1524000"/>
            <a:ext cx="9906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26647" name="Line 42"/>
          <p:cNvSpPr>
            <a:spLocks noChangeShapeType="1"/>
          </p:cNvSpPr>
          <p:nvPr/>
        </p:nvSpPr>
        <p:spPr bwMode="auto">
          <a:xfrm flipH="1" flipV="1">
            <a:off x="1524000" y="3429000"/>
            <a:ext cx="27432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grpSp>
        <p:nvGrpSpPr>
          <p:cNvPr id="4" name="Group 29"/>
          <p:cNvGrpSpPr>
            <a:grpSpLocks/>
          </p:cNvGrpSpPr>
          <p:nvPr/>
        </p:nvGrpSpPr>
        <p:grpSpPr bwMode="auto">
          <a:xfrm>
            <a:off x="304800" y="1447800"/>
            <a:ext cx="6096000" cy="3048000"/>
            <a:chOff x="192" y="1008"/>
            <a:chExt cx="3840" cy="1920"/>
          </a:xfrm>
        </p:grpSpPr>
        <p:grpSp>
          <p:nvGrpSpPr>
            <p:cNvPr id="26649" name="Group 24"/>
            <p:cNvGrpSpPr>
              <a:grpSpLocks/>
            </p:cNvGrpSpPr>
            <p:nvPr/>
          </p:nvGrpSpPr>
          <p:grpSpPr bwMode="auto">
            <a:xfrm>
              <a:off x="192" y="1200"/>
              <a:ext cx="528" cy="480"/>
              <a:chOff x="1048" y="1640"/>
              <a:chExt cx="528" cy="480"/>
            </a:xfrm>
          </p:grpSpPr>
          <p:pic>
            <p:nvPicPr>
              <p:cNvPr id="26677" name="Picture 3"/>
              <p:cNvPicPr>
                <a:picLocks noChangeAspect="1" noChangeArrowheads="1"/>
              </p:cNvPicPr>
              <p:nvPr/>
            </p:nvPicPr>
            <p:blipFill>
              <a:blip r:embed="rId4">
                <a:lum bright="36000"/>
                <a:extLst>
                  <a:ext uri="{28A0092B-C50C-407E-A947-70E740481C1C}">
                    <a14:useLocalDpi xmlns:a14="http://schemas.microsoft.com/office/drawing/2010/main" xmlns=""/>
                  </a:ext>
                </a:extLst>
              </a:blip>
              <a:srcRect/>
              <a:stretch>
                <a:fillRect/>
              </a:stretch>
            </p:blipFill>
            <p:spPr bwMode="auto">
              <a:xfrm>
                <a:off x="1056" y="1751"/>
                <a:ext cx="48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6678" name="Oval 9"/>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6679" name="Text Box 10"/>
              <p:cNvSpPr txBox="1">
                <a:spLocks noChangeArrowheads="1"/>
              </p:cNvSpPr>
              <p:nvPr/>
            </p:nvSpPr>
            <p:spPr bwMode="auto">
              <a:xfrm>
                <a:off x="1134" y="1699"/>
                <a:ext cx="34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1</a:t>
                </a:r>
                <a:endParaRPr lang="en-US" sz="3200" b="1" baseline="-25000" dirty="0"/>
              </a:p>
            </p:txBody>
          </p:sp>
        </p:grpSp>
        <p:grpSp>
          <p:nvGrpSpPr>
            <p:cNvPr id="26650" name="Group 44"/>
            <p:cNvGrpSpPr>
              <a:grpSpLocks/>
            </p:cNvGrpSpPr>
            <p:nvPr/>
          </p:nvGrpSpPr>
          <p:grpSpPr bwMode="auto">
            <a:xfrm>
              <a:off x="1056" y="2352"/>
              <a:ext cx="528" cy="480"/>
              <a:chOff x="1048" y="1640"/>
              <a:chExt cx="528" cy="480"/>
            </a:xfrm>
          </p:grpSpPr>
          <p:pic>
            <p:nvPicPr>
              <p:cNvPr id="26674" name="Picture 45"/>
              <p:cNvPicPr>
                <a:picLocks noChangeAspect="1" noChangeArrowheads="1"/>
              </p:cNvPicPr>
              <p:nvPr/>
            </p:nvPicPr>
            <p:blipFill>
              <a:blip r:embed="rId4">
                <a:lum bright="36000"/>
                <a:extLst>
                  <a:ext uri="{28A0092B-C50C-407E-A947-70E740481C1C}">
                    <a14:useLocalDpi xmlns:a14="http://schemas.microsoft.com/office/drawing/2010/main" xmlns=""/>
                  </a:ext>
                </a:extLst>
              </a:blip>
              <a:srcRect/>
              <a:stretch>
                <a:fillRect/>
              </a:stretch>
            </p:blipFill>
            <p:spPr bwMode="auto">
              <a:xfrm>
                <a:off x="1056" y="1751"/>
                <a:ext cx="48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6675" name="Oval 46"/>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6676" name="Text Box 47"/>
              <p:cNvSpPr txBox="1">
                <a:spLocks noChangeArrowheads="1"/>
              </p:cNvSpPr>
              <p:nvPr/>
            </p:nvSpPr>
            <p:spPr bwMode="auto">
              <a:xfrm>
                <a:off x="1134" y="1699"/>
                <a:ext cx="34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4</a:t>
                </a:r>
                <a:endParaRPr lang="en-US" sz="3200" b="1" baseline="-25000" dirty="0"/>
              </a:p>
            </p:txBody>
          </p:sp>
        </p:grpSp>
        <p:grpSp>
          <p:nvGrpSpPr>
            <p:cNvPr id="26651" name="Group 48"/>
            <p:cNvGrpSpPr>
              <a:grpSpLocks/>
            </p:cNvGrpSpPr>
            <p:nvPr/>
          </p:nvGrpSpPr>
          <p:grpSpPr bwMode="auto">
            <a:xfrm>
              <a:off x="2400" y="1296"/>
              <a:ext cx="528" cy="480"/>
              <a:chOff x="1048" y="1640"/>
              <a:chExt cx="528" cy="480"/>
            </a:xfrm>
          </p:grpSpPr>
          <p:pic>
            <p:nvPicPr>
              <p:cNvPr id="26671" name="Picture 49"/>
              <p:cNvPicPr>
                <a:picLocks noChangeAspect="1" noChangeArrowheads="1"/>
              </p:cNvPicPr>
              <p:nvPr/>
            </p:nvPicPr>
            <p:blipFill>
              <a:blip r:embed="rId4">
                <a:lum bright="36000"/>
                <a:extLst>
                  <a:ext uri="{28A0092B-C50C-407E-A947-70E740481C1C}">
                    <a14:useLocalDpi xmlns:a14="http://schemas.microsoft.com/office/drawing/2010/main" xmlns=""/>
                  </a:ext>
                </a:extLst>
              </a:blip>
              <a:srcRect/>
              <a:stretch>
                <a:fillRect/>
              </a:stretch>
            </p:blipFill>
            <p:spPr bwMode="auto">
              <a:xfrm>
                <a:off x="1056" y="1751"/>
                <a:ext cx="48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6672" name="Oval 50"/>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6673" name="Text Box 51"/>
              <p:cNvSpPr txBox="1">
                <a:spLocks noChangeArrowheads="1"/>
              </p:cNvSpPr>
              <p:nvPr/>
            </p:nvSpPr>
            <p:spPr bwMode="auto">
              <a:xfrm>
                <a:off x="1134" y="1699"/>
                <a:ext cx="34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3</a:t>
                </a:r>
                <a:endParaRPr lang="en-US" sz="3200" b="1" baseline="-25000" dirty="0"/>
              </a:p>
            </p:txBody>
          </p:sp>
        </p:grpSp>
        <p:grpSp>
          <p:nvGrpSpPr>
            <p:cNvPr id="26652" name="Group 56"/>
            <p:cNvGrpSpPr>
              <a:grpSpLocks/>
            </p:cNvGrpSpPr>
            <p:nvPr/>
          </p:nvGrpSpPr>
          <p:grpSpPr bwMode="auto">
            <a:xfrm>
              <a:off x="3504" y="2208"/>
              <a:ext cx="528" cy="480"/>
              <a:chOff x="1048" y="1640"/>
              <a:chExt cx="528" cy="480"/>
            </a:xfrm>
          </p:grpSpPr>
          <p:pic>
            <p:nvPicPr>
              <p:cNvPr id="26668" name="Picture 57"/>
              <p:cNvPicPr>
                <a:picLocks noChangeAspect="1" noChangeArrowheads="1"/>
              </p:cNvPicPr>
              <p:nvPr/>
            </p:nvPicPr>
            <p:blipFill>
              <a:blip r:embed="rId4">
                <a:lum bright="36000"/>
                <a:extLst>
                  <a:ext uri="{28A0092B-C50C-407E-A947-70E740481C1C}">
                    <a14:useLocalDpi xmlns:a14="http://schemas.microsoft.com/office/drawing/2010/main" xmlns=""/>
                  </a:ext>
                </a:extLst>
              </a:blip>
              <a:srcRect/>
              <a:stretch>
                <a:fillRect/>
              </a:stretch>
            </p:blipFill>
            <p:spPr bwMode="auto">
              <a:xfrm>
                <a:off x="1056" y="1751"/>
                <a:ext cx="48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6669" name="Oval 58"/>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6670" name="Text Box 59"/>
              <p:cNvSpPr txBox="1">
                <a:spLocks noChangeArrowheads="1"/>
              </p:cNvSpPr>
              <p:nvPr/>
            </p:nvSpPr>
            <p:spPr bwMode="auto">
              <a:xfrm>
                <a:off x="1134" y="1699"/>
                <a:ext cx="34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6</a:t>
                </a:r>
                <a:endParaRPr lang="en-US" sz="3200" b="1" baseline="-25000" dirty="0"/>
              </a:p>
            </p:txBody>
          </p:sp>
        </p:grpSp>
        <p:grpSp>
          <p:nvGrpSpPr>
            <p:cNvPr id="26653" name="Group 62"/>
            <p:cNvGrpSpPr>
              <a:grpSpLocks/>
            </p:cNvGrpSpPr>
            <p:nvPr/>
          </p:nvGrpSpPr>
          <p:grpSpPr bwMode="auto">
            <a:xfrm>
              <a:off x="2160" y="2448"/>
              <a:ext cx="528" cy="480"/>
              <a:chOff x="1048" y="1640"/>
              <a:chExt cx="528" cy="480"/>
            </a:xfrm>
          </p:grpSpPr>
          <p:pic>
            <p:nvPicPr>
              <p:cNvPr id="26665" name="Picture 63"/>
              <p:cNvPicPr>
                <a:picLocks noChangeAspect="1" noChangeArrowheads="1"/>
              </p:cNvPicPr>
              <p:nvPr/>
            </p:nvPicPr>
            <p:blipFill>
              <a:blip r:embed="rId4">
                <a:lum bright="36000"/>
                <a:extLst>
                  <a:ext uri="{28A0092B-C50C-407E-A947-70E740481C1C}">
                    <a14:useLocalDpi xmlns:a14="http://schemas.microsoft.com/office/drawing/2010/main" xmlns=""/>
                  </a:ext>
                </a:extLst>
              </a:blip>
              <a:srcRect/>
              <a:stretch>
                <a:fillRect/>
              </a:stretch>
            </p:blipFill>
            <p:spPr bwMode="auto">
              <a:xfrm>
                <a:off x="1056" y="1751"/>
                <a:ext cx="48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6666" name="Oval 64"/>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6667" name="Text Box 65"/>
              <p:cNvSpPr txBox="1">
                <a:spLocks noChangeArrowheads="1"/>
              </p:cNvSpPr>
              <p:nvPr/>
            </p:nvSpPr>
            <p:spPr bwMode="auto">
              <a:xfrm>
                <a:off x="1134" y="1699"/>
                <a:ext cx="34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5</a:t>
                </a:r>
                <a:endParaRPr lang="en-US" sz="3200" b="1" baseline="-25000" dirty="0"/>
              </a:p>
            </p:txBody>
          </p:sp>
        </p:grpSp>
        <p:grpSp>
          <p:nvGrpSpPr>
            <p:cNvPr id="26654" name="Group 68"/>
            <p:cNvGrpSpPr>
              <a:grpSpLocks/>
            </p:cNvGrpSpPr>
            <p:nvPr/>
          </p:nvGrpSpPr>
          <p:grpSpPr bwMode="auto">
            <a:xfrm>
              <a:off x="1344" y="1392"/>
              <a:ext cx="528" cy="480"/>
              <a:chOff x="1048" y="1640"/>
              <a:chExt cx="528" cy="480"/>
            </a:xfrm>
          </p:grpSpPr>
          <p:pic>
            <p:nvPicPr>
              <p:cNvPr id="26662" name="Picture 69"/>
              <p:cNvPicPr>
                <a:picLocks noChangeAspect="1" noChangeArrowheads="1"/>
              </p:cNvPicPr>
              <p:nvPr/>
            </p:nvPicPr>
            <p:blipFill>
              <a:blip r:embed="rId4">
                <a:lum bright="36000"/>
                <a:extLst>
                  <a:ext uri="{28A0092B-C50C-407E-A947-70E740481C1C}">
                    <a14:useLocalDpi xmlns:a14="http://schemas.microsoft.com/office/drawing/2010/main" xmlns=""/>
                  </a:ext>
                </a:extLst>
              </a:blip>
              <a:srcRect/>
              <a:stretch>
                <a:fillRect/>
              </a:stretch>
            </p:blipFill>
            <p:spPr bwMode="auto">
              <a:xfrm>
                <a:off x="1056" y="1751"/>
                <a:ext cx="48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6663" name="Oval 70"/>
              <p:cNvSpPr>
                <a:spLocks noChangeArrowheads="1"/>
              </p:cNvSpPr>
              <p:nvPr/>
            </p:nvSpPr>
            <p:spPr bwMode="auto">
              <a:xfrm>
                <a:off x="1048" y="1640"/>
                <a:ext cx="528" cy="480"/>
              </a:xfrm>
              <a:prstGeom prst="ellipse">
                <a:avLst/>
              </a:prstGeom>
              <a:noFill/>
              <a:ln w="381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6664" name="Text Box 71"/>
              <p:cNvSpPr txBox="1">
                <a:spLocks noChangeArrowheads="1"/>
              </p:cNvSpPr>
              <p:nvPr/>
            </p:nvSpPr>
            <p:spPr bwMode="auto">
              <a:xfrm>
                <a:off x="1134" y="1699"/>
                <a:ext cx="34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3200" b="1" dirty="0" smtClean="0"/>
                  <a:t>X</a:t>
                </a:r>
                <a:r>
                  <a:rPr lang="en-US" sz="3200" b="1" baseline="-25000" dirty="0" smtClean="0"/>
                  <a:t>2</a:t>
                </a:r>
                <a:endParaRPr lang="en-US" sz="3200" b="1" baseline="-25000" dirty="0"/>
              </a:p>
            </p:txBody>
          </p:sp>
        </p:grpSp>
        <p:grpSp>
          <p:nvGrpSpPr>
            <p:cNvPr id="26655" name="Group 54"/>
            <p:cNvGrpSpPr>
              <a:grpSpLocks/>
            </p:cNvGrpSpPr>
            <p:nvPr/>
          </p:nvGrpSpPr>
          <p:grpSpPr bwMode="auto">
            <a:xfrm>
              <a:off x="528" y="1008"/>
              <a:ext cx="3264" cy="1584"/>
              <a:chOff x="528" y="1008"/>
              <a:chExt cx="3264" cy="1584"/>
            </a:xfrm>
          </p:grpSpPr>
          <p:sp>
            <p:nvSpPr>
              <p:cNvPr id="26656" name="Line 60"/>
              <p:cNvSpPr>
                <a:spLocks noChangeShapeType="1"/>
              </p:cNvSpPr>
              <p:nvPr/>
            </p:nvSpPr>
            <p:spPr bwMode="auto">
              <a:xfrm>
                <a:off x="3744" y="1968"/>
                <a:ext cx="48" cy="24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6657" name="Line 43"/>
              <p:cNvSpPr>
                <a:spLocks noChangeShapeType="1"/>
              </p:cNvSpPr>
              <p:nvPr/>
            </p:nvSpPr>
            <p:spPr bwMode="auto">
              <a:xfrm flipH="1">
                <a:off x="528" y="1008"/>
                <a:ext cx="192" cy="19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6658" name="Line 53"/>
              <p:cNvSpPr>
                <a:spLocks noChangeShapeType="1"/>
              </p:cNvSpPr>
              <p:nvPr/>
            </p:nvSpPr>
            <p:spPr bwMode="auto">
              <a:xfrm>
                <a:off x="960" y="2400"/>
                <a:ext cx="144" cy="96"/>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6659" name="Line 54"/>
              <p:cNvSpPr>
                <a:spLocks noChangeShapeType="1"/>
              </p:cNvSpPr>
              <p:nvPr/>
            </p:nvSpPr>
            <p:spPr bwMode="auto">
              <a:xfrm flipH="1">
                <a:off x="2784" y="1152"/>
                <a:ext cx="192" cy="19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6660" name="Line 66"/>
              <p:cNvSpPr>
                <a:spLocks noChangeShapeType="1"/>
              </p:cNvSpPr>
              <p:nvPr/>
            </p:nvSpPr>
            <p:spPr bwMode="auto">
              <a:xfrm flipH="1">
                <a:off x="2592" y="2448"/>
                <a:ext cx="144" cy="144"/>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6661" name="Line 72"/>
              <p:cNvSpPr>
                <a:spLocks noChangeShapeType="1"/>
              </p:cNvSpPr>
              <p:nvPr/>
            </p:nvSpPr>
            <p:spPr bwMode="auto">
              <a:xfrm flipH="1">
                <a:off x="1680" y="1200"/>
                <a:ext cx="192" cy="19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grpSp>
      </p:grpSp>
    </p:spTree>
    <p:custDataLst>
      <p:tags r:id="rId1"/>
    </p:custDataLst>
    <p:extLst>
      <p:ext uri="{BB962C8B-B14F-4D97-AF65-F5344CB8AC3E}">
        <p14:creationId xmlns:p14="http://schemas.microsoft.com/office/powerpoint/2010/main" xmlns="" val="675406935"/>
      </p:ext>
    </p:extLst>
  </p:cSld>
  <p:clrMapOvr>
    <a:masterClrMapping/>
  </p:clrMapOvr>
  <p:transition spd="slow" advTm="619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5178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65179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51720"/>
                                        </p:tgtEl>
                                        <p:attrNameLst>
                                          <p:attrName>style.visibility</p:attrName>
                                        </p:attrNameLst>
                                      </p:cBhvr>
                                      <p:to>
                                        <p:strVal val="visible"/>
                                      </p:to>
                                    </p:set>
                                  </p:childTnLst>
                                </p:cTn>
                              </p:par>
                            </p:childTnLst>
                          </p:cTn>
                        </p:par>
                        <p:par>
                          <p:cTn id="16" fill="hold" nodeType="afterGroup">
                            <p:stCondLst>
                              <p:cond delay="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par>
                                <p:cTn id="20" presetID="22" presetClass="entr" presetSubtype="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1720" grpId="0"/>
      <p:bldP spid="1651787" grpId="0"/>
      <p:bldP spid="165179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normAutofit/>
          </a:bodyPr>
          <a:lstStyle/>
          <a:p>
            <a:r>
              <a:rPr lang="en-US" dirty="0" smtClean="0">
                <a:latin typeface="Calibri" charset="0"/>
                <a:ea typeface="ＭＳ Ｐゴシック" charset="0"/>
                <a:cs typeface="ＭＳ Ｐゴシック" charset="0"/>
              </a:rPr>
              <a:t>Example: Sensor placement</a:t>
            </a:r>
            <a:endParaRPr lang="en-US" dirty="0">
              <a:latin typeface="Calibri" charset="0"/>
              <a:ea typeface="ＭＳ Ｐゴシック" charset="0"/>
              <a:cs typeface="ＭＳ Ｐゴシック" charset="0"/>
            </a:endParaRPr>
          </a:p>
        </p:txBody>
      </p:sp>
      <p:sp>
        <p:nvSpPr>
          <p:cNvPr id="27650" name="Content Placeholder 2"/>
          <p:cNvSpPr>
            <a:spLocks noGrp="1"/>
          </p:cNvSpPr>
          <p:nvPr>
            <p:ph idx="1"/>
          </p:nvPr>
        </p:nvSpPr>
        <p:spPr/>
        <p:txBody>
          <a:bodyPr/>
          <a:lstStyle/>
          <a:p>
            <a:pPr marL="0" indent="0">
              <a:buNone/>
            </a:pPr>
            <a:r>
              <a:rPr lang="en-US" dirty="0" smtClean="0">
                <a:latin typeface="Calibri" charset="0"/>
                <a:ea typeface="ＭＳ Ｐゴシック" charset="0"/>
                <a:cs typeface="ＭＳ Ｐゴシック" charset="0"/>
              </a:rPr>
              <a:t>Utility </a:t>
            </a:r>
            <a:r>
              <a:rPr lang="en-US" dirty="0">
                <a:latin typeface="Calibri" charset="0"/>
                <a:ea typeface="ＭＳ Ｐゴシック" charset="0"/>
                <a:cs typeface="ＭＳ Ｐゴシック" charset="0"/>
              </a:rPr>
              <a:t>of having sensors at </a:t>
            </a:r>
            <a:r>
              <a:rPr lang="en-US" dirty="0" smtClean="0">
                <a:latin typeface="Calibri" charset="0"/>
                <a:ea typeface="ＭＳ Ｐゴシック" charset="0"/>
                <a:cs typeface="ＭＳ Ｐゴシック" charset="0"/>
              </a:rPr>
              <a:t>subset </a:t>
            </a:r>
            <a:r>
              <a:rPr lang="en-US" dirty="0" smtClean="0">
                <a:solidFill>
                  <a:srgbClr val="0080FF"/>
                </a:solidFill>
                <a:latin typeface="Calibri" charset="0"/>
                <a:ea typeface="ＭＳ Ｐゴシック" charset="0"/>
                <a:cs typeface="ＭＳ Ｐゴシック" charset="0"/>
              </a:rPr>
              <a:t>A</a:t>
            </a:r>
            <a:r>
              <a:rPr lang="en-US" dirty="0" smtClean="0">
                <a:latin typeface="Calibri" charset="0"/>
                <a:ea typeface="ＭＳ Ｐゴシック" charset="0"/>
                <a:cs typeface="ＭＳ Ｐゴシック" charset="0"/>
              </a:rPr>
              <a:t> of all locations</a:t>
            </a:r>
            <a:r>
              <a:rPr lang="en-US" dirty="0">
                <a:latin typeface="Calibri" charset="0"/>
                <a:ea typeface="ＭＳ Ｐゴシック" charset="0"/>
                <a:cs typeface="ＭＳ Ｐゴシック" charset="0"/>
              </a:rPr>
              <a:t/>
            </a:r>
            <a:br>
              <a:rPr lang="en-US" dirty="0">
                <a:latin typeface="Calibri" charset="0"/>
                <a:ea typeface="ＭＳ Ｐゴシック" charset="0"/>
                <a:cs typeface="ＭＳ Ｐゴシック" charset="0"/>
              </a:rPr>
            </a:br>
            <a:endParaRPr lang="en-US" dirty="0">
              <a:latin typeface="Calibri" charset="0"/>
              <a:ea typeface="ＭＳ Ｐゴシック" charset="0"/>
              <a:cs typeface="ＭＳ Ｐゴシック" charset="0"/>
            </a:endParaRPr>
          </a:p>
        </p:txBody>
      </p:sp>
      <p:sp>
        <p:nvSpPr>
          <p:cNvPr id="27651" name="Slide Number Placeholder 3"/>
          <p:cNvSpPr>
            <a:spLocks noGrp="1"/>
          </p:cNvSpPr>
          <p:nvPr>
            <p:ph type="sldNum" sz="quarter" idx="12"/>
          </p:nvPr>
        </p:nvSpPr>
        <p:spPr>
          <a:xfrm>
            <a:off x="71374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FEA32B33-0A1C-4040-8828-49A9653D3751}" type="slidenum">
              <a:rPr lang="en-US" sz="1400"/>
              <a:pPr eaLnBrk="1" hangingPunct="1"/>
              <a:t>105</a:t>
            </a:fld>
            <a:endParaRPr lang="en-US" sz="1400"/>
          </a:p>
        </p:txBody>
      </p:sp>
      <p:grpSp>
        <p:nvGrpSpPr>
          <p:cNvPr id="5" name="Gruppierung 4"/>
          <p:cNvGrpSpPr/>
          <p:nvPr/>
        </p:nvGrpSpPr>
        <p:grpSpPr>
          <a:xfrm>
            <a:off x="-762000" y="3238500"/>
            <a:ext cx="5943600" cy="4267200"/>
            <a:chOff x="-762000" y="3200400"/>
            <a:chExt cx="5943600" cy="4267200"/>
          </a:xfrm>
        </p:grpSpPr>
        <p:pic>
          <p:nvPicPr>
            <p:cNvPr id="37" name="Picture 26"/>
            <p:cNvPicPr>
              <a:picLocks noChangeAspect="1" noChangeArrowheads="1"/>
            </p:cNvPicPr>
            <p:nvPr/>
          </p:nvPicPr>
          <p:blipFill>
            <a:blip r:embed="rId3">
              <a:lum bright="46000" contrast="-52000"/>
              <a:extLst>
                <a:ext uri="{28A0092B-C50C-407E-A947-70E740481C1C}">
                  <a14:useLocalDpi xmlns:a14="http://schemas.microsoft.com/office/drawing/2010/main" xmlns=""/>
                </a:ext>
              </a:extLst>
            </a:blip>
            <a:srcRect/>
            <a:stretch>
              <a:fillRect/>
            </a:stretch>
          </p:blipFill>
          <p:spPr bwMode="auto">
            <a:xfrm>
              <a:off x="304800" y="4114800"/>
              <a:ext cx="3962400" cy="2066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Oval 44"/>
            <p:cNvSpPr>
              <a:spLocks noChangeArrowheads="1"/>
            </p:cNvSpPr>
            <p:nvPr/>
          </p:nvSpPr>
          <p:spPr bwMode="auto">
            <a:xfrm>
              <a:off x="-762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sp>
          <p:nvSpPr>
            <p:cNvPr id="53" name="Oval 44"/>
            <p:cNvSpPr>
              <a:spLocks noChangeArrowheads="1"/>
            </p:cNvSpPr>
            <p:nvPr/>
          </p:nvSpPr>
          <p:spPr bwMode="auto">
            <a:xfrm>
              <a:off x="609600" y="4191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sp>
          <p:nvSpPr>
            <p:cNvPr id="54" name="Oval 44"/>
            <p:cNvSpPr>
              <a:spLocks noChangeArrowheads="1"/>
            </p:cNvSpPr>
            <p:nvPr/>
          </p:nvSpPr>
          <p:spPr bwMode="auto">
            <a:xfrm>
              <a:off x="1905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58"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990600" y="4495800"/>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9" name="Group 46"/>
            <p:cNvGrpSpPr>
              <a:grpSpLocks/>
            </p:cNvGrpSpPr>
            <p:nvPr/>
          </p:nvGrpSpPr>
          <p:grpSpPr bwMode="auto">
            <a:xfrm>
              <a:off x="965200" y="4586288"/>
              <a:ext cx="558800" cy="396875"/>
              <a:chOff x="272" y="1305"/>
              <a:chExt cx="352" cy="250"/>
            </a:xfrm>
          </p:grpSpPr>
          <p:sp>
            <p:nvSpPr>
              <p:cNvPr id="60" name="Text Box 4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61" name="Text Box 48"/>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pic>
          <p:nvPicPr>
            <p:cNvPr id="62"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1981200" y="5449887"/>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3" name="Group 46"/>
            <p:cNvGrpSpPr>
              <a:grpSpLocks/>
            </p:cNvGrpSpPr>
            <p:nvPr/>
          </p:nvGrpSpPr>
          <p:grpSpPr bwMode="auto">
            <a:xfrm>
              <a:off x="1955800" y="5540375"/>
              <a:ext cx="558800" cy="396875"/>
              <a:chOff x="272" y="1305"/>
              <a:chExt cx="352" cy="250"/>
            </a:xfrm>
          </p:grpSpPr>
          <p:sp>
            <p:nvSpPr>
              <p:cNvPr id="64" name="Text Box 4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65" name="Text Box 48"/>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pic>
          <p:nvPicPr>
            <p:cNvPr id="66"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971800" y="4572000"/>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7" name="Group 46"/>
            <p:cNvGrpSpPr>
              <a:grpSpLocks/>
            </p:cNvGrpSpPr>
            <p:nvPr/>
          </p:nvGrpSpPr>
          <p:grpSpPr bwMode="auto">
            <a:xfrm>
              <a:off x="2895600" y="4648200"/>
              <a:ext cx="558801" cy="396875"/>
              <a:chOff x="272" y="1305"/>
              <a:chExt cx="352" cy="250"/>
            </a:xfrm>
          </p:grpSpPr>
          <p:sp>
            <p:nvSpPr>
              <p:cNvPr id="68" name="Text Box 4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3</a:t>
                </a:r>
                <a:endParaRPr lang="en-US" sz="2000" b="1" baseline="-25000" dirty="0">
                  <a:solidFill>
                    <a:schemeClr val="bg1"/>
                  </a:solidFill>
                  <a:latin typeface="Tahoma" charset="0"/>
                </a:endParaRPr>
              </a:p>
            </p:txBody>
          </p:sp>
          <p:sp>
            <p:nvSpPr>
              <p:cNvPr id="69" name="Text Box 48"/>
              <p:cNvSpPr txBox="1">
                <a:spLocks noChangeArrowheads="1"/>
              </p:cNvSpPr>
              <p:nvPr/>
            </p:nvSpPr>
            <p:spPr bwMode="auto">
              <a:xfrm>
                <a:off x="272" y="1318"/>
                <a:ext cx="334" cy="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dirty="0">
                  <a:solidFill>
                    <a:schemeClr val="bg1"/>
                  </a:solidFill>
                  <a:latin typeface="Tahoma" charset="0"/>
                </a:endParaRPr>
              </a:p>
            </p:txBody>
          </p:sp>
        </p:grpSp>
        <p:sp>
          <p:nvSpPr>
            <p:cNvPr id="4" name="Textfeld 3"/>
            <p:cNvSpPr txBox="1"/>
            <p:nvPr/>
          </p:nvSpPr>
          <p:spPr>
            <a:xfrm>
              <a:off x="219560" y="6172200"/>
              <a:ext cx="3900051" cy="523220"/>
            </a:xfrm>
            <a:prstGeom prst="rect">
              <a:avLst/>
            </a:prstGeom>
            <a:noFill/>
          </p:spPr>
          <p:txBody>
            <a:bodyPr wrap="none" rtlCol="0">
              <a:spAutoFit/>
            </a:bodyPr>
            <a:lstStyle/>
            <a:p>
              <a:r>
                <a:rPr lang="de-DE" dirty="0" smtClean="0"/>
                <a:t>A={1,2,3}: High </a:t>
              </a:r>
              <a:r>
                <a:rPr lang="de-DE" dirty="0" err="1" smtClean="0"/>
                <a:t>value</a:t>
              </a:r>
              <a:r>
                <a:rPr lang="de-DE" dirty="0"/>
                <a:t> </a:t>
              </a:r>
              <a:r>
                <a:rPr lang="de-DE" dirty="0" smtClean="0"/>
                <a:t>F(A)</a:t>
              </a:r>
              <a:endParaRPr lang="de-DE" dirty="0"/>
            </a:p>
          </p:txBody>
        </p:sp>
      </p:grpSp>
      <p:grpSp>
        <p:nvGrpSpPr>
          <p:cNvPr id="7" name="Gruppierung 6"/>
          <p:cNvGrpSpPr/>
          <p:nvPr/>
        </p:nvGrpSpPr>
        <p:grpSpPr>
          <a:xfrm>
            <a:off x="3810000" y="3086100"/>
            <a:ext cx="4953000" cy="3647420"/>
            <a:chOff x="3810000" y="3048000"/>
            <a:chExt cx="4953000" cy="3647420"/>
          </a:xfrm>
        </p:grpSpPr>
        <p:pic>
          <p:nvPicPr>
            <p:cNvPr id="38" name="Picture 26"/>
            <p:cNvPicPr>
              <a:picLocks noChangeAspect="1" noChangeArrowheads="1"/>
            </p:cNvPicPr>
            <p:nvPr/>
          </p:nvPicPr>
          <p:blipFill>
            <a:blip r:embed="rId3">
              <a:lum bright="46000" contrast="-52000"/>
              <a:extLst>
                <a:ext uri="{28A0092B-C50C-407E-A947-70E740481C1C}">
                  <a14:useLocalDpi xmlns:a14="http://schemas.microsoft.com/office/drawing/2010/main" xmlns=""/>
                </a:ext>
              </a:extLst>
            </a:blip>
            <a:srcRect/>
            <a:stretch>
              <a:fillRect/>
            </a:stretch>
          </p:blipFill>
          <p:spPr bwMode="auto">
            <a:xfrm>
              <a:off x="4800600" y="4114800"/>
              <a:ext cx="3962400" cy="2066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 name="Oval 44"/>
            <p:cNvSpPr>
              <a:spLocks noChangeArrowheads="1"/>
            </p:cNvSpPr>
            <p:nvPr/>
          </p:nvSpPr>
          <p:spPr bwMode="auto">
            <a:xfrm>
              <a:off x="3810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sp>
          <p:nvSpPr>
            <p:cNvPr id="56" name="Oval 44"/>
            <p:cNvSpPr>
              <a:spLocks noChangeArrowheads="1"/>
            </p:cNvSpPr>
            <p:nvPr/>
          </p:nvSpPr>
          <p:spPr bwMode="auto">
            <a:xfrm>
              <a:off x="3810000" y="3048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70"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978400" y="4306887"/>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978400" y="4687887"/>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45"/>
            <p:cNvPicPr>
              <a:picLocks noChangeAspect="1" noChangeArrowheads="1"/>
            </p:cNvPicPr>
            <p:nvPr/>
          </p:nvPicPr>
          <p:blipFill>
            <a:blip r:embed="rId4"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5410200" y="4572000"/>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 name="Text Box 47"/>
            <p:cNvSpPr txBox="1">
              <a:spLocks noChangeArrowheads="1"/>
            </p:cNvSpPr>
            <p:nvPr/>
          </p:nvSpPr>
          <p:spPr bwMode="auto">
            <a:xfrm>
              <a:off x="5029200" y="4343400"/>
              <a:ext cx="4683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4</a:t>
              </a:r>
              <a:endParaRPr lang="en-US" sz="2000" b="1" baseline="-25000" dirty="0">
                <a:solidFill>
                  <a:schemeClr val="bg1"/>
                </a:solidFill>
                <a:latin typeface="Tahoma" charset="0"/>
              </a:endParaRPr>
            </a:p>
          </p:txBody>
        </p:sp>
        <p:sp>
          <p:nvSpPr>
            <p:cNvPr id="89" name="Text Box 47"/>
            <p:cNvSpPr txBox="1">
              <a:spLocks noChangeArrowheads="1"/>
            </p:cNvSpPr>
            <p:nvPr/>
          </p:nvSpPr>
          <p:spPr bwMode="auto">
            <a:xfrm>
              <a:off x="5018087" y="4784725"/>
              <a:ext cx="4683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5</a:t>
              </a:r>
              <a:endParaRPr lang="en-US" sz="2000" b="1" baseline="-25000" dirty="0">
                <a:solidFill>
                  <a:schemeClr val="bg1"/>
                </a:solidFill>
                <a:latin typeface="Tahoma" charset="0"/>
              </a:endParaRPr>
            </a:p>
          </p:txBody>
        </p:sp>
        <p:sp>
          <p:nvSpPr>
            <p:cNvPr id="90" name="Text Box 47"/>
            <p:cNvSpPr txBox="1">
              <a:spLocks noChangeArrowheads="1"/>
            </p:cNvSpPr>
            <p:nvPr/>
          </p:nvSpPr>
          <p:spPr bwMode="auto">
            <a:xfrm>
              <a:off x="5386784" y="4632325"/>
              <a:ext cx="5151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92" name="Textfeld 91"/>
            <p:cNvSpPr txBox="1"/>
            <p:nvPr/>
          </p:nvSpPr>
          <p:spPr>
            <a:xfrm>
              <a:off x="4752993" y="6172200"/>
              <a:ext cx="3833251" cy="523220"/>
            </a:xfrm>
            <a:prstGeom prst="rect">
              <a:avLst/>
            </a:prstGeom>
            <a:noFill/>
          </p:spPr>
          <p:txBody>
            <a:bodyPr wrap="none" rtlCol="0">
              <a:spAutoFit/>
            </a:bodyPr>
            <a:lstStyle/>
            <a:p>
              <a:r>
                <a:rPr lang="de-DE" dirty="0" smtClean="0"/>
                <a:t>A=</a:t>
              </a:r>
              <a:r>
                <a:rPr lang="de-DE" dirty="0"/>
                <a:t>{</a:t>
              </a:r>
              <a:r>
                <a:rPr lang="de-DE" dirty="0" smtClean="0"/>
                <a:t>1,4,5}: Low </a:t>
              </a:r>
              <a:r>
                <a:rPr lang="de-DE" dirty="0" err="1" smtClean="0"/>
                <a:t>value</a:t>
              </a:r>
              <a:r>
                <a:rPr lang="de-DE" dirty="0"/>
                <a:t> </a:t>
              </a:r>
              <a:r>
                <a:rPr lang="de-DE" dirty="0" smtClean="0"/>
                <a:t>F(A)</a:t>
              </a:r>
              <a:endParaRPr lang="de-DE" dirty="0"/>
            </a:p>
          </p:txBody>
        </p:sp>
      </p:grpSp>
      <p:pic>
        <p:nvPicPr>
          <p:cNvPr id="3" name="Picture 2"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801818" y="1974850"/>
            <a:ext cx="4749800" cy="368300"/>
          </a:xfrm>
          <a:prstGeom prst="rect">
            <a:avLst/>
          </a:prstGeom>
        </p:spPr>
      </p:pic>
      <p:grpSp>
        <p:nvGrpSpPr>
          <p:cNvPr id="15" name="Group 14"/>
          <p:cNvGrpSpPr/>
          <p:nvPr/>
        </p:nvGrpSpPr>
        <p:grpSpPr>
          <a:xfrm>
            <a:off x="1811339" y="2343150"/>
            <a:ext cx="2878140" cy="1352550"/>
            <a:chOff x="1811339" y="2343150"/>
            <a:chExt cx="2878140" cy="1352550"/>
          </a:xfrm>
        </p:grpSpPr>
        <p:sp>
          <p:nvSpPr>
            <p:cNvPr id="27655" name="Text Box 9"/>
            <p:cNvSpPr txBox="1">
              <a:spLocks noChangeArrowheads="1"/>
            </p:cNvSpPr>
            <p:nvPr/>
          </p:nvSpPr>
          <p:spPr bwMode="auto">
            <a:xfrm>
              <a:off x="1811339" y="2495550"/>
              <a:ext cx="287814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solidFill>
                    <a:srgbClr val="336600"/>
                  </a:solidFill>
                </a:rPr>
                <a:t>Uncertainty</a:t>
              </a:r>
              <a:br>
                <a:rPr lang="en-US" sz="2400" dirty="0" smtClean="0">
                  <a:solidFill>
                    <a:srgbClr val="336600"/>
                  </a:solidFill>
                </a:rPr>
              </a:br>
              <a:r>
                <a:rPr lang="en-US" sz="2400" dirty="0" smtClean="0">
                  <a:solidFill>
                    <a:srgbClr val="336600"/>
                  </a:solidFill>
                </a:rPr>
                <a:t>about temperature Y</a:t>
              </a:r>
              <a:br>
                <a:rPr lang="en-US" sz="2400" dirty="0" smtClean="0">
                  <a:solidFill>
                    <a:srgbClr val="336600"/>
                  </a:solidFill>
                </a:rPr>
              </a:br>
              <a:r>
                <a:rPr lang="en-US" sz="2400" b="1" dirty="0" smtClean="0">
                  <a:solidFill>
                    <a:srgbClr val="336600"/>
                  </a:solidFill>
                </a:rPr>
                <a:t>before </a:t>
              </a:r>
              <a:r>
                <a:rPr lang="en-US" sz="2400" dirty="0">
                  <a:solidFill>
                    <a:srgbClr val="336600"/>
                  </a:solidFill>
                </a:rPr>
                <a:t>sensing</a:t>
              </a:r>
            </a:p>
          </p:txBody>
        </p:sp>
        <p:cxnSp>
          <p:nvCxnSpPr>
            <p:cNvPr id="11" name="Straight Arrow Connector 10"/>
            <p:cNvCxnSpPr/>
            <p:nvPr/>
          </p:nvCxnSpPr>
          <p:spPr bwMode="auto">
            <a:xfrm flipV="1">
              <a:off x="2971800" y="2343150"/>
              <a:ext cx="647700" cy="260350"/>
            </a:xfrm>
            <a:prstGeom prst="straightConnector1">
              <a:avLst/>
            </a:prstGeom>
            <a:noFill/>
            <a:ln w="38100" cap="flat" cmpd="sng" algn="ctr">
              <a:solidFill>
                <a:srgbClr val="008000"/>
              </a:solidFill>
              <a:prstDash val="solid"/>
              <a:round/>
              <a:headEnd type="none" w="med" len="med"/>
              <a:tailEnd type="arrow"/>
            </a:ln>
            <a:effectLst/>
          </p:spPr>
        </p:cxnSp>
      </p:grpSp>
      <p:grpSp>
        <p:nvGrpSpPr>
          <p:cNvPr id="16" name="Group 15"/>
          <p:cNvGrpSpPr/>
          <p:nvPr/>
        </p:nvGrpSpPr>
        <p:grpSpPr>
          <a:xfrm>
            <a:off x="5275341" y="2413000"/>
            <a:ext cx="2878062" cy="1270000"/>
            <a:chOff x="5275341" y="2413000"/>
            <a:chExt cx="2878062" cy="1270000"/>
          </a:xfrm>
        </p:grpSpPr>
        <p:sp>
          <p:nvSpPr>
            <p:cNvPr id="27657" name="Text Box 6"/>
            <p:cNvSpPr txBox="1">
              <a:spLocks noChangeArrowheads="1"/>
            </p:cNvSpPr>
            <p:nvPr/>
          </p:nvSpPr>
          <p:spPr bwMode="auto">
            <a:xfrm>
              <a:off x="5275341" y="2482850"/>
              <a:ext cx="287806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solidFill>
                    <a:srgbClr val="336600"/>
                  </a:solidFill>
                </a:rPr>
                <a:t>Uncertainty</a:t>
              </a:r>
              <a:br>
                <a:rPr lang="en-US" sz="2400" dirty="0" smtClean="0">
                  <a:solidFill>
                    <a:srgbClr val="336600"/>
                  </a:solidFill>
                </a:rPr>
              </a:br>
              <a:r>
                <a:rPr lang="en-US" sz="2400" dirty="0" smtClean="0">
                  <a:solidFill>
                    <a:srgbClr val="336600"/>
                  </a:solidFill>
                </a:rPr>
                <a:t>about temperature Y</a:t>
              </a:r>
              <a:endParaRPr lang="en-US" sz="2400" dirty="0">
                <a:solidFill>
                  <a:srgbClr val="336600"/>
                </a:solidFill>
              </a:endParaRPr>
            </a:p>
            <a:p>
              <a:pPr eaLnBrk="1" hangingPunct="1"/>
              <a:r>
                <a:rPr lang="en-US" sz="2400" b="1" dirty="0">
                  <a:solidFill>
                    <a:srgbClr val="336600"/>
                  </a:solidFill>
                </a:rPr>
                <a:t>after </a:t>
              </a:r>
              <a:r>
                <a:rPr lang="en-US" sz="2400" dirty="0">
                  <a:solidFill>
                    <a:srgbClr val="336600"/>
                  </a:solidFill>
                </a:rPr>
                <a:t>sensing</a:t>
              </a:r>
            </a:p>
          </p:txBody>
        </p:sp>
        <p:cxnSp>
          <p:nvCxnSpPr>
            <p:cNvPr id="14" name="Straight Arrow Connector 13"/>
            <p:cNvCxnSpPr/>
            <p:nvPr/>
          </p:nvCxnSpPr>
          <p:spPr bwMode="auto">
            <a:xfrm flipH="1" flipV="1">
              <a:off x="5740400" y="2413000"/>
              <a:ext cx="342900" cy="190500"/>
            </a:xfrm>
            <a:prstGeom prst="straightConnector1">
              <a:avLst/>
            </a:prstGeom>
            <a:noFill/>
            <a:ln w="38100" cap="flat" cmpd="sng" algn="ctr">
              <a:solidFill>
                <a:srgbClr val="008000"/>
              </a:solidFill>
              <a:prstDash val="solid"/>
              <a:round/>
              <a:headEnd type="none" w="med" len="med"/>
              <a:tailEnd type="arrow"/>
            </a:ln>
            <a:effectLst/>
          </p:spPr>
        </p:cxnSp>
      </p:grpSp>
    </p:spTree>
    <p:custDataLst>
      <p:tags r:id="rId1"/>
    </p:custDataLst>
    <p:extLst>
      <p:ext uri="{BB962C8B-B14F-4D97-AF65-F5344CB8AC3E}">
        <p14:creationId xmlns:p14="http://schemas.microsoft.com/office/powerpoint/2010/main" xmlns="" val="2995281199"/>
      </p:ext>
    </p:extLst>
  </p:cSld>
  <p:clrMapOvr>
    <a:masterClrMapping/>
  </p:clrMapOvr>
  <mc:AlternateContent xmlns:mc="http://schemas.openxmlformats.org/markup-compatibility/2006">
    <mc:Choice xmlns:p14="http://schemas.microsoft.com/office/powerpoint/2010/main" xmlns="" Requires="p14">
      <p:transition spd="slow" p14:dur="2000" advTm="58188"/>
    </mc:Choice>
    <mc:Fallback>
      <p:transition spd="slow" advTm="581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a:xfrm>
            <a:off x="762000" y="76200"/>
            <a:ext cx="7800975" cy="762000"/>
          </a:xfrm>
        </p:spPr>
        <p:txBody>
          <a:bodyPr/>
          <a:lstStyle/>
          <a:p>
            <a:pPr eaLnBrk="1" hangingPunct="1"/>
            <a:r>
              <a:rPr lang="en-US" sz="4000" dirty="0" err="1" smtClean="0">
                <a:latin typeface="Calibri" charset="0"/>
              </a:rPr>
              <a:t>Submodularity</a:t>
            </a:r>
            <a:r>
              <a:rPr lang="en-US" sz="4000" dirty="0" smtClean="0">
                <a:latin typeface="Calibri" charset="0"/>
              </a:rPr>
              <a:t> </a:t>
            </a:r>
            <a:r>
              <a:rPr lang="en-US" sz="4000" dirty="0">
                <a:latin typeface="Calibri" charset="0"/>
              </a:rPr>
              <a:t>of </a:t>
            </a:r>
            <a:r>
              <a:rPr lang="en-US" sz="4000" dirty="0" smtClean="0">
                <a:latin typeface="Calibri" charset="0"/>
              </a:rPr>
              <a:t>Information Gain</a:t>
            </a:r>
            <a:endParaRPr lang="en-US" sz="4000" dirty="0">
              <a:latin typeface="Calibri" charset="0"/>
            </a:endParaRPr>
          </a:p>
        </p:txBody>
      </p:sp>
      <p:sp>
        <p:nvSpPr>
          <p:cNvPr id="1202179" name="Rectangle 3"/>
          <p:cNvSpPr>
            <a:spLocks noGrp="1" noChangeArrowheads="1"/>
          </p:cNvSpPr>
          <p:nvPr>
            <p:ph idx="1"/>
          </p:nvPr>
        </p:nvSpPr>
        <p:spPr>
          <a:xfrm>
            <a:off x="457200" y="1193800"/>
            <a:ext cx="8305800" cy="4938713"/>
          </a:xfrm>
        </p:spPr>
        <p:txBody>
          <a:bodyPr/>
          <a:lstStyle/>
          <a:p>
            <a:pPr eaLnBrk="1" hangingPunct="1">
              <a:buFont typeface="Wingdings" charset="0"/>
              <a:buNone/>
            </a:pPr>
            <a:r>
              <a:rPr lang="en-US" dirty="0">
                <a:latin typeface="Calibri" charset="0"/>
              </a:rPr>
              <a:t>	Y</a:t>
            </a:r>
            <a:r>
              <a:rPr lang="en-US" baseline="-25000" dirty="0">
                <a:latin typeface="Calibri" charset="0"/>
              </a:rPr>
              <a:t>1</a:t>
            </a:r>
            <a:r>
              <a:rPr lang="en-US" dirty="0">
                <a:latin typeface="Calibri" charset="0"/>
              </a:rPr>
              <a:t>,…,</a:t>
            </a:r>
            <a:r>
              <a:rPr lang="en-US" dirty="0" err="1">
                <a:latin typeface="Calibri" charset="0"/>
              </a:rPr>
              <a:t>Y</a:t>
            </a:r>
            <a:r>
              <a:rPr lang="en-US" baseline="-25000" dirty="0" err="1">
                <a:latin typeface="Calibri" charset="0"/>
              </a:rPr>
              <a:t>m</a:t>
            </a:r>
            <a:r>
              <a:rPr lang="en-US" dirty="0">
                <a:latin typeface="Calibri" charset="0"/>
              </a:rPr>
              <a:t>, X</a:t>
            </a:r>
            <a:r>
              <a:rPr lang="en-US" baseline="-25000" dirty="0">
                <a:latin typeface="Calibri" charset="0"/>
              </a:rPr>
              <a:t>1</a:t>
            </a:r>
            <a:r>
              <a:rPr lang="en-US" dirty="0">
                <a:latin typeface="Calibri" charset="0"/>
              </a:rPr>
              <a:t>, …, </a:t>
            </a:r>
            <a:r>
              <a:rPr lang="en-US" dirty="0" err="1">
                <a:latin typeface="Calibri" charset="0"/>
              </a:rPr>
              <a:t>X</a:t>
            </a:r>
            <a:r>
              <a:rPr lang="en-US" baseline="-25000" dirty="0" err="1">
                <a:latin typeface="Calibri" charset="0"/>
              </a:rPr>
              <a:t>n</a:t>
            </a:r>
            <a:r>
              <a:rPr lang="en-US" dirty="0">
                <a:latin typeface="Calibri" charset="0"/>
              </a:rPr>
              <a:t> discrete RVs</a:t>
            </a:r>
          </a:p>
          <a:p>
            <a:pPr eaLnBrk="1" hangingPunct="1">
              <a:buFont typeface="Wingdings" charset="0"/>
              <a:buNone/>
            </a:pPr>
            <a:r>
              <a:rPr lang="en-US" dirty="0">
                <a:latin typeface="Calibri" charset="0"/>
              </a:rPr>
              <a:t>	F(A) = </a:t>
            </a:r>
            <a:r>
              <a:rPr lang="en-US" dirty="0" smtClean="0">
                <a:latin typeface="Calibri" charset="0"/>
              </a:rPr>
              <a:t>I(</a:t>
            </a:r>
            <a:r>
              <a:rPr lang="en-US" dirty="0">
                <a:latin typeface="Calibri" charset="0"/>
              </a:rPr>
              <a:t>Y; X</a:t>
            </a:r>
            <a:r>
              <a:rPr lang="en-US" baseline="-25000" dirty="0">
                <a:latin typeface="Calibri" charset="0"/>
              </a:rPr>
              <a:t>A</a:t>
            </a:r>
            <a:r>
              <a:rPr lang="en-US" dirty="0">
                <a:latin typeface="Calibri" charset="0"/>
              </a:rPr>
              <a:t>) = H(Y)-H(Y | X</a:t>
            </a:r>
            <a:r>
              <a:rPr lang="en-US" baseline="-25000" dirty="0">
                <a:latin typeface="Calibri" charset="0"/>
              </a:rPr>
              <a:t>A</a:t>
            </a:r>
            <a:r>
              <a:rPr lang="en-US" dirty="0">
                <a:latin typeface="Calibri" charset="0"/>
              </a:rPr>
              <a:t>)</a:t>
            </a:r>
          </a:p>
          <a:p>
            <a:pPr eaLnBrk="1" hangingPunct="1"/>
            <a:endParaRPr lang="en-US" sz="1600" dirty="0" smtClean="0">
              <a:solidFill>
                <a:schemeClr val="hlink"/>
              </a:solidFill>
              <a:latin typeface="Calibri" charset="0"/>
            </a:endParaRPr>
          </a:p>
          <a:p>
            <a:pPr eaLnBrk="1" hangingPunct="1"/>
            <a:r>
              <a:rPr lang="en-US" dirty="0" smtClean="0">
                <a:solidFill>
                  <a:schemeClr val="hlink"/>
                </a:solidFill>
                <a:latin typeface="Calibri" charset="0"/>
              </a:rPr>
              <a:t>F(A) is  </a:t>
            </a:r>
            <a:r>
              <a:rPr lang="en-US" dirty="0">
                <a:solidFill>
                  <a:schemeClr val="hlink"/>
                </a:solidFill>
                <a:latin typeface="Calibri" charset="0"/>
              </a:rPr>
              <a:t>NOT always </a:t>
            </a:r>
            <a:r>
              <a:rPr lang="en-US" dirty="0" err="1">
                <a:solidFill>
                  <a:schemeClr val="hlink"/>
                </a:solidFill>
                <a:latin typeface="Calibri" charset="0"/>
              </a:rPr>
              <a:t>submodular</a:t>
            </a:r>
            <a:endParaRPr lang="en-US" dirty="0">
              <a:solidFill>
                <a:schemeClr val="hlink"/>
              </a:solidFill>
              <a:latin typeface="Calibri" charset="0"/>
            </a:endParaRPr>
          </a:p>
          <a:p>
            <a:pPr eaLnBrk="1" hangingPunct="1"/>
            <a:endParaRPr lang="en-US" sz="1600" dirty="0">
              <a:solidFill>
                <a:schemeClr val="hlink"/>
              </a:solidFill>
              <a:latin typeface="Calibri" charset="0"/>
            </a:endParaRPr>
          </a:p>
          <a:p>
            <a:pPr eaLnBrk="1" hangingPunct="1">
              <a:buFont typeface="Wingdings" charset="0"/>
              <a:buNone/>
            </a:pPr>
            <a:r>
              <a:rPr lang="en-US" b="1" dirty="0">
                <a:latin typeface="Calibri" charset="0"/>
              </a:rPr>
              <a:t>	</a:t>
            </a:r>
            <a:r>
              <a:rPr lang="en-US" dirty="0" smtClean="0">
                <a:solidFill>
                  <a:srgbClr val="008300"/>
                </a:solidFill>
                <a:latin typeface="Calibri" charset="0"/>
              </a:rPr>
              <a:t>If </a:t>
            </a:r>
            <a:r>
              <a:rPr lang="en-US" dirty="0">
                <a:solidFill>
                  <a:srgbClr val="008300"/>
                </a:solidFill>
                <a:latin typeface="Calibri" charset="0"/>
              </a:rPr>
              <a:t>X</a:t>
            </a:r>
            <a:r>
              <a:rPr lang="en-US" baseline="-25000" dirty="0">
                <a:solidFill>
                  <a:srgbClr val="008300"/>
                </a:solidFill>
                <a:latin typeface="Calibri" charset="0"/>
              </a:rPr>
              <a:t>i</a:t>
            </a:r>
            <a:r>
              <a:rPr lang="en-US" dirty="0">
                <a:solidFill>
                  <a:srgbClr val="008300"/>
                </a:solidFill>
                <a:latin typeface="Calibri" charset="0"/>
              </a:rPr>
              <a:t> are all conditionally independent given Y,</a:t>
            </a:r>
            <a:br>
              <a:rPr lang="en-US" dirty="0">
                <a:solidFill>
                  <a:srgbClr val="008300"/>
                </a:solidFill>
                <a:latin typeface="Calibri" charset="0"/>
              </a:rPr>
            </a:br>
            <a:r>
              <a:rPr lang="en-US" dirty="0">
                <a:solidFill>
                  <a:srgbClr val="008300"/>
                </a:solidFill>
                <a:latin typeface="Calibri" charset="0"/>
              </a:rPr>
              <a:t>then F(A) is </a:t>
            </a:r>
            <a:r>
              <a:rPr lang="en-US" dirty="0" err="1">
                <a:solidFill>
                  <a:srgbClr val="008300"/>
                </a:solidFill>
                <a:latin typeface="Calibri" charset="0"/>
              </a:rPr>
              <a:t>submodular</a:t>
            </a:r>
            <a:r>
              <a:rPr lang="en-US" dirty="0" smtClean="0">
                <a:solidFill>
                  <a:srgbClr val="008300"/>
                </a:solidFill>
                <a:latin typeface="Calibri" charset="0"/>
              </a:rPr>
              <a:t>!         </a:t>
            </a:r>
            <a:r>
              <a:rPr lang="en-US" sz="1800" dirty="0" smtClean="0">
                <a:solidFill>
                  <a:srgbClr val="008300"/>
                </a:solidFill>
                <a:latin typeface="Calibri" charset="0"/>
              </a:rPr>
              <a:t> 	[Krause &amp; </a:t>
            </a:r>
            <a:r>
              <a:rPr lang="en-US" sz="1800" dirty="0" err="1" smtClean="0">
                <a:solidFill>
                  <a:srgbClr val="008300"/>
                </a:solidFill>
                <a:latin typeface="Calibri" charset="0"/>
              </a:rPr>
              <a:t>Guestrin</a:t>
            </a:r>
            <a:r>
              <a:rPr lang="en-US" sz="1800" dirty="0" smtClean="0">
                <a:solidFill>
                  <a:srgbClr val="008300"/>
                </a:solidFill>
                <a:latin typeface="Calibri" charset="0"/>
              </a:rPr>
              <a:t> `05]</a:t>
            </a:r>
            <a:endParaRPr lang="en-US" dirty="0">
              <a:solidFill>
                <a:srgbClr val="008300"/>
              </a:solidFill>
              <a:latin typeface="Calibri" charset="0"/>
            </a:endParaRPr>
          </a:p>
        </p:txBody>
      </p:sp>
      <p:sp>
        <p:nvSpPr>
          <p:cNvPr id="79874"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2551593-9A91-B64D-9CD8-C185DBF5E787}" type="slidenum">
              <a:rPr lang="en-US" sz="1400"/>
              <a:pPr eaLnBrk="1" hangingPunct="1"/>
              <a:t>106</a:t>
            </a:fld>
            <a:endParaRPr lang="en-US" sz="1400"/>
          </a:p>
        </p:txBody>
      </p:sp>
      <p:grpSp>
        <p:nvGrpSpPr>
          <p:cNvPr id="2" name="Group 20"/>
          <p:cNvGrpSpPr>
            <a:grpSpLocks/>
          </p:cNvGrpSpPr>
          <p:nvPr/>
        </p:nvGrpSpPr>
        <p:grpSpPr bwMode="auto">
          <a:xfrm>
            <a:off x="762000" y="4800600"/>
            <a:ext cx="2971800" cy="1627188"/>
            <a:chOff x="864" y="3216"/>
            <a:chExt cx="1578" cy="864"/>
          </a:xfrm>
        </p:grpSpPr>
        <p:sp>
          <p:nvSpPr>
            <p:cNvPr id="79881" name="Oval 4"/>
            <p:cNvSpPr>
              <a:spLocks noChangeArrowheads="1"/>
            </p:cNvSpPr>
            <p:nvPr/>
          </p:nvSpPr>
          <p:spPr bwMode="auto">
            <a:xfrm>
              <a:off x="864" y="3390"/>
              <a:ext cx="240" cy="240"/>
            </a:xfrm>
            <a:prstGeom prst="ellipse">
              <a:avLst/>
            </a:prstGeom>
            <a:solidFill>
              <a:schemeClr val="accent2"/>
            </a:solidFill>
            <a:ln w="38100">
              <a:solidFill>
                <a:schemeClr val="tx1"/>
              </a:solidFill>
              <a:round/>
              <a:headEnd/>
              <a:tailEnd/>
            </a:ln>
          </p:spPr>
          <p:txBody>
            <a:bodyPr wrap="none" anchor="ctr"/>
            <a:lstStyle/>
            <a:p>
              <a:pPr algn="ctr"/>
              <a:r>
                <a:rPr lang="en-US" sz="2000" b="1" dirty="0">
                  <a:latin typeface="Tahoma" charset="0"/>
                </a:rPr>
                <a:t>Y</a:t>
              </a:r>
              <a:r>
                <a:rPr lang="en-US" sz="2000" b="1" baseline="-25000" dirty="0">
                  <a:latin typeface="Tahoma" charset="0"/>
                </a:rPr>
                <a:t>1</a:t>
              </a:r>
            </a:p>
          </p:txBody>
        </p:sp>
        <p:sp>
          <p:nvSpPr>
            <p:cNvPr id="79882" name="Oval 5"/>
            <p:cNvSpPr>
              <a:spLocks noChangeArrowheads="1"/>
            </p:cNvSpPr>
            <p:nvPr/>
          </p:nvSpPr>
          <p:spPr bwMode="auto">
            <a:xfrm>
              <a:off x="864" y="3840"/>
              <a:ext cx="240" cy="240"/>
            </a:xfrm>
            <a:prstGeom prst="ellipse">
              <a:avLst/>
            </a:prstGeom>
            <a:solidFill>
              <a:srgbClr val="00FF00"/>
            </a:solidFill>
            <a:ln w="38100">
              <a:solidFill>
                <a:schemeClr val="tx1"/>
              </a:solidFill>
              <a:round/>
              <a:headEnd/>
              <a:tailEnd/>
            </a:ln>
          </p:spPr>
          <p:txBody>
            <a:bodyPr wrap="none" anchor="ctr"/>
            <a:lstStyle/>
            <a:p>
              <a:pPr algn="ctr"/>
              <a:r>
                <a:rPr lang="en-US" sz="2000" b="1">
                  <a:latin typeface="Tahoma" charset="0"/>
                </a:rPr>
                <a:t>X</a:t>
              </a:r>
              <a:r>
                <a:rPr lang="en-US" sz="2000" b="1" baseline="-25000">
                  <a:latin typeface="Tahoma" charset="0"/>
                </a:rPr>
                <a:t>1</a:t>
              </a:r>
            </a:p>
          </p:txBody>
        </p:sp>
        <p:sp>
          <p:nvSpPr>
            <p:cNvPr id="79883" name="Line 6"/>
            <p:cNvSpPr>
              <a:spLocks noChangeShapeType="1"/>
            </p:cNvSpPr>
            <p:nvPr/>
          </p:nvSpPr>
          <p:spPr bwMode="auto">
            <a:xfrm>
              <a:off x="1008" y="3618"/>
              <a:ext cx="0" cy="22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79884" name="Oval 7"/>
            <p:cNvSpPr>
              <a:spLocks noChangeArrowheads="1"/>
            </p:cNvSpPr>
            <p:nvPr/>
          </p:nvSpPr>
          <p:spPr bwMode="auto">
            <a:xfrm>
              <a:off x="1530" y="3390"/>
              <a:ext cx="240" cy="240"/>
            </a:xfrm>
            <a:prstGeom prst="ellipse">
              <a:avLst/>
            </a:prstGeom>
            <a:solidFill>
              <a:schemeClr val="accent2"/>
            </a:solidFill>
            <a:ln w="38100">
              <a:solidFill>
                <a:schemeClr val="tx1"/>
              </a:solidFill>
              <a:round/>
              <a:headEnd/>
              <a:tailEnd/>
            </a:ln>
          </p:spPr>
          <p:txBody>
            <a:bodyPr wrap="none" anchor="ctr"/>
            <a:lstStyle/>
            <a:p>
              <a:pPr algn="ctr"/>
              <a:r>
                <a:rPr lang="en-US" sz="2000" b="1">
                  <a:latin typeface="Tahoma" charset="0"/>
                </a:rPr>
                <a:t>Y</a:t>
              </a:r>
              <a:r>
                <a:rPr lang="en-US" sz="2000" b="1" baseline="-25000">
                  <a:latin typeface="Tahoma" charset="0"/>
                </a:rPr>
                <a:t>2</a:t>
              </a:r>
            </a:p>
          </p:txBody>
        </p:sp>
        <p:sp>
          <p:nvSpPr>
            <p:cNvPr id="79885" name="Oval 8"/>
            <p:cNvSpPr>
              <a:spLocks noChangeArrowheads="1"/>
            </p:cNvSpPr>
            <p:nvPr/>
          </p:nvSpPr>
          <p:spPr bwMode="auto">
            <a:xfrm>
              <a:off x="1344" y="3840"/>
              <a:ext cx="240" cy="240"/>
            </a:xfrm>
            <a:prstGeom prst="ellipse">
              <a:avLst/>
            </a:prstGeom>
            <a:solidFill>
              <a:srgbClr val="00FF00"/>
            </a:solidFill>
            <a:ln w="38100">
              <a:solidFill>
                <a:schemeClr val="tx1"/>
              </a:solidFill>
              <a:round/>
              <a:headEnd/>
              <a:tailEnd/>
            </a:ln>
          </p:spPr>
          <p:txBody>
            <a:bodyPr wrap="none" anchor="ctr"/>
            <a:lstStyle/>
            <a:p>
              <a:pPr algn="ctr"/>
              <a:r>
                <a:rPr lang="en-US" sz="2000" b="1">
                  <a:latin typeface="Tahoma" charset="0"/>
                </a:rPr>
                <a:t>X</a:t>
              </a:r>
              <a:r>
                <a:rPr lang="en-US" sz="2000" b="1" baseline="-25000">
                  <a:latin typeface="Tahoma" charset="0"/>
                </a:rPr>
                <a:t>2</a:t>
              </a:r>
            </a:p>
          </p:txBody>
        </p:sp>
        <p:sp>
          <p:nvSpPr>
            <p:cNvPr id="79886" name="Line 9"/>
            <p:cNvSpPr>
              <a:spLocks noChangeShapeType="1"/>
            </p:cNvSpPr>
            <p:nvPr/>
          </p:nvSpPr>
          <p:spPr bwMode="auto">
            <a:xfrm>
              <a:off x="1674" y="3618"/>
              <a:ext cx="198" cy="27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79887" name="Oval 10"/>
            <p:cNvSpPr>
              <a:spLocks noChangeArrowheads="1"/>
            </p:cNvSpPr>
            <p:nvPr/>
          </p:nvSpPr>
          <p:spPr bwMode="auto">
            <a:xfrm>
              <a:off x="2202" y="3390"/>
              <a:ext cx="240" cy="240"/>
            </a:xfrm>
            <a:prstGeom prst="ellipse">
              <a:avLst/>
            </a:prstGeom>
            <a:solidFill>
              <a:schemeClr val="accent2"/>
            </a:solidFill>
            <a:ln w="38100">
              <a:solidFill>
                <a:schemeClr val="tx1"/>
              </a:solidFill>
              <a:round/>
              <a:headEnd/>
              <a:tailEnd/>
            </a:ln>
          </p:spPr>
          <p:txBody>
            <a:bodyPr wrap="none" anchor="ctr"/>
            <a:lstStyle/>
            <a:p>
              <a:pPr algn="ctr"/>
              <a:r>
                <a:rPr lang="en-US" sz="2000" b="1">
                  <a:latin typeface="Tahoma" charset="0"/>
                </a:rPr>
                <a:t>Y</a:t>
              </a:r>
              <a:r>
                <a:rPr lang="en-US" sz="2000" b="1" baseline="-25000">
                  <a:latin typeface="Tahoma" charset="0"/>
                </a:rPr>
                <a:t>3</a:t>
              </a:r>
            </a:p>
          </p:txBody>
        </p:sp>
        <p:sp>
          <p:nvSpPr>
            <p:cNvPr id="79888" name="Oval 11"/>
            <p:cNvSpPr>
              <a:spLocks noChangeArrowheads="1"/>
            </p:cNvSpPr>
            <p:nvPr/>
          </p:nvSpPr>
          <p:spPr bwMode="auto">
            <a:xfrm>
              <a:off x="2202" y="3840"/>
              <a:ext cx="240" cy="240"/>
            </a:xfrm>
            <a:prstGeom prst="ellipse">
              <a:avLst/>
            </a:prstGeom>
            <a:solidFill>
              <a:srgbClr val="00FF00"/>
            </a:solidFill>
            <a:ln w="38100">
              <a:solidFill>
                <a:schemeClr val="tx1"/>
              </a:solidFill>
              <a:round/>
              <a:headEnd/>
              <a:tailEnd/>
            </a:ln>
          </p:spPr>
          <p:txBody>
            <a:bodyPr wrap="none" anchor="ctr"/>
            <a:lstStyle/>
            <a:p>
              <a:pPr algn="ctr"/>
              <a:r>
                <a:rPr lang="en-US" sz="2000" b="1">
                  <a:latin typeface="Tahoma" charset="0"/>
                </a:rPr>
                <a:t>X</a:t>
              </a:r>
              <a:r>
                <a:rPr lang="en-US" sz="2000" b="1" baseline="-25000">
                  <a:latin typeface="Tahoma" charset="0"/>
                </a:rPr>
                <a:t>4</a:t>
              </a:r>
            </a:p>
          </p:txBody>
        </p:sp>
        <p:sp>
          <p:nvSpPr>
            <p:cNvPr id="79889" name="Line 12"/>
            <p:cNvSpPr>
              <a:spLocks noChangeShapeType="1"/>
            </p:cNvSpPr>
            <p:nvPr/>
          </p:nvSpPr>
          <p:spPr bwMode="auto">
            <a:xfrm>
              <a:off x="2346" y="3618"/>
              <a:ext cx="6" cy="22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79890" name="Line 13"/>
            <p:cNvSpPr>
              <a:spLocks noChangeShapeType="1"/>
            </p:cNvSpPr>
            <p:nvPr/>
          </p:nvSpPr>
          <p:spPr bwMode="auto">
            <a:xfrm>
              <a:off x="1104" y="3486"/>
              <a:ext cx="43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79891" name="Line 14"/>
            <p:cNvSpPr>
              <a:spLocks noChangeShapeType="1"/>
            </p:cNvSpPr>
            <p:nvPr/>
          </p:nvSpPr>
          <p:spPr bwMode="auto">
            <a:xfrm>
              <a:off x="1776" y="3486"/>
              <a:ext cx="43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79892" name="Freeform 15"/>
            <p:cNvSpPr>
              <a:spLocks/>
            </p:cNvSpPr>
            <p:nvPr/>
          </p:nvSpPr>
          <p:spPr bwMode="auto">
            <a:xfrm>
              <a:off x="1008" y="3216"/>
              <a:ext cx="1248" cy="192"/>
            </a:xfrm>
            <a:custGeom>
              <a:avLst/>
              <a:gdLst>
                <a:gd name="T0" fmla="*/ 0 w 1248"/>
                <a:gd name="T1" fmla="*/ 192 h 192"/>
                <a:gd name="T2" fmla="*/ 624 w 1248"/>
                <a:gd name="T3" fmla="*/ 0 h 192"/>
                <a:gd name="T4" fmla="*/ 1248 w 1248"/>
                <a:gd name="T5" fmla="*/ 192 h 192"/>
                <a:gd name="T6" fmla="*/ 0 60000 65536"/>
                <a:gd name="T7" fmla="*/ 0 60000 65536"/>
                <a:gd name="T8" fmla="*/ 0 60000 65536"/>
                <a:gd name="T9" fmla="*/ 0 w 1248"/>
                <a:gd name="T10" fmla="*/ 0 h 192"/>
                <a:gd name="T11" fmla="*/ 1248 w 1248"/>
                <a:gd name="T12" fmla="*/ 192 h 192"/>
              </a:gdLst>
              <a:ahLst/>
              <a:cxnLst>
                <a:cxn ang="T6">
                  <a:pos x="T0" y="T1"/>
                </a:cxn>
                <a:cxn ang="T7">
                  <a:pos x="T2" y="T3"/>
                </a:cxn>
                <a:cxn ang="T8">
                  <a:pos x="T4" y="T5"/>
                </a:cxn>
              </a:cxnLst>
              <a:rect l="T9" t="T10" r="T11" b="T12"/>
              <a:pathLst>
                <a:path w="1248" h="192">
                  <a:moveTo>
                    <a:pt x="0" y="192"/>
                  </a:moveTo>
                  <a:cubicBezTo>
                    <a:pt x="208" y="96"/>
                    <a:pt x="416" y="0"/>
                    <a:pt x="624" y="0"/>
                  </a:cubicBezTo>
                  <a:cubicBezTo>
                    <a:pt x="832" y="0"/>
                    <a:pt x="1040" y="96"/>
                    <a:pt x="1248" y="192"/>
                  </a:cubicBezTo>
                </a:path>
              </a:pathLst>
            </a:custGeom>
            <a:noFill/>
            <a:ln w="38100" cap="flat"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79893" name="Oval 16"/>
            <p:cNvSpPr>
              <a:spLocks noChangeArrowheads="1"/>
            </p:cNvSpPr>
            <p:nvPr/>
          </p:nvSpPr>
          <p:spPr bwMode="auto">
            <a:xfrm>
              <a:off x="1824" y="3840"/>
              <a:ext cx="240" cy="240"/>
            </a:xfrm>
            <a:prstGeom prst="ellipse">
              <a:avLst/>
            </a:prstGeom>
            <a:solidFill>
              <a:srgbClr val="00FF00"/>
            </a:solidFill>
            <a:ln w="38100">
              <a:solidFill>
                <a:schemeClr val="tx1"/>
              </a:solidFill>
              <a:round/>
              <a:headEnd/>
              <a:tailEnd/>
            </a:ln>
          </p:spPr>
          <p:txBody>
            <a:bodyPr wrap="none" anchor="ctr"/>
            <a:lstStyle/>
            <a:p>
              <a:pPr algn="ctr"/>
              <a:r>
                <a:rPr lang="en-US" sz="2000" b="1">
                  <a:latin typeface="Tahoma" charset="0"/>
                </a:rPr>
                <a:t>X</a:t>
              </a:r>
              <a:r>
                <a:rPr lang="en-US" sz="2000" b="1" baseline="-25000">
                  <a:latin typeface="Tahoma" charset="0"/>
                </a:rPr>
                <a:t>3</a:t>
              </a:r>
            </a:p>
          </p:txBody>
        </p:sp>
        <p:sp>
          <p:nvSpPr>
            <p:cNvPr id="79894" name="Line 17"/>
            <p:cNvSpPr>
              <a:spLocks noChangeShapeType="1"/>
            </p:cNvSpPr>
            <p:nvPr/>
          </p:nvSpPr>
          <p:spPr bwMode="auto">
            <a:xfrm flipH="1">
              <a:off x="2016" y="3576"/>
              <a:ext cx="204" cy="31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79895" name="Line 18"/>
            <p:cNvSpPr>
              <a:spLocks noChangeShapeType="1"/>
            </p:cNvSpPr>
            <p:nvPr/>
          </p:nvSpPr>
          <p:spPr bwMode="auto">
            <a:xfrm flipH="1">
              <a:off x="1507" y="3624"/>
              <a:ext cx="101" cy="21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79896" name="Line 19"/>
            <p:cNvSpPr>
              <a:spLocks noChangeShapeType="1"/>
            </p:cNvSpPr>
            <p:nvPr/>
          </p:nvSpPr>
          <p:spPr bwMode="auto">
            <a:xfrm flipH="1">
              <a:off x="1072" y="3552"/>
              <a:ext cx="464" cy="315"/>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grpSp>
      <p:sp>
        <p:nvSpPr>
          <p:cNvPr id="1202197" name="Rectangle 21"/>
          <p:cNvSpPr>
            <a:spLocks noChangeArrowheads="1"/>
          </p:cNvSpPr>
          <p:nvPr/>
        </p:nvSpPr>
        <p:spPr bwMode="auto">
          <a:xfrm>
            <a:off x="685800" y="3314700"/>
            <a:ext cx="7543800" cy="1028700"/>
          </a:xfrm>
          <a:prstGeom prst="rect">
            <a:avLst/>
          </a:prstGeom>
          <a:noFill/>
          <a:ln w="38100">
            <a:solidFill>
              <a:srgbClr val="008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3" name="Rectangle 2"/>
          <p:cNvSpPr/>
          <p:nvPr/>
        </p:nvSpPr>
        <p:spPr>
          <a:xfrm>
            <a:off x="1295400" y="7162800"/>
            <a:ext cx="3758736" cy="523220"/>
          </a:xfrm>
          <a:prstGeom prst="rect">
            <a:avLst/>
          </a:prstGeom>
        </p:spPr>
        <p:txBody>
          <a:bodyPr wrap="none">
            <a:spAutoFit/>
          </a:bodyPr>
          <a:lstStyle/>
          <a:p>
            <a:pPr eaLnBrk="1" hangingPunct="1"/>
            <a:r>
              <a:rPr lang="en-US" dirty="0">
                <a:solidFill>
                  <a:srgbClr val="008300"/>
                </a:solidFill>
              </a:rPr>
              <a:t>F(A) is always monotone</a:t>
            </a:r>
          </a:p>
        </p:txBody>
      </p:sp>
      <p:sp>
        <p:nvSpPr>
          <p:cNvPr id="4" name="TextBox 3"/>
          <p:cNvSpPr txBox="1"/>
          <p:nvPr/>
        </p:nvSpPr>
        <p:spPr>
          <a:xfrm>
            <a:off x="4940300" y="5143996"/>
            <a:ext cx="3434504" cy="830997"/>
          </a:xfrm>
          <a:prstGeom prst="rect">
            <a:avLst/>
          </a:prstGeom>
          <a:noFill/>
        </p:spPr>
        <p:txBody>
          <a:bodyPr wrap="none" rtlCol="0">
            <a:spAutoFit/>
          </a:bodyPr>
          <a:lstStyle/>
          <a:p>
            <a:r>
              <a:rPr lang="en-US" sz="2400" dirty="0" smtClean="0"/>
              <a:t>Proof:</a:t>
            </a:r>
            <a:br>
              <a:rPr lang="en-US" sz="2400" dirty="0" smtClean="0"/>
            </a:br>
            <a:r>
              <a:rPr lang="en-US" sz="2400" dirty="0" smtClean="0"/>
              <a:t>“information never hurts”</a:t>
            </a:r>
            <a:endParaRPr lang="en-US" sz="2400" dirty="0"/>
          </a:p>
        </p:txBody>
      </p:sp>
    </p:spTree>
    <p:custDataLst>
      <p:tags r:id="rId1"/>
    </p:custDataLst>
    <p:extLst>
      <p:ext uri="{BB962C8B-B14F-4D97-AF65-F5344CB8AC3E}">
        <p14:creationId xmlns:p14="http://schemas.microsoft.com/office/powerpoint/2010/main" xmlns="" val="3623556584"/>
      </p:ext>
    </p:extLst>
  </p:cSld>
  <p:clrMapOvr>
    <a:masterClrMapping/>
  </p:clrMapOvr>
  <mc:AlternateContent xmlns:mc="http://schemas.openxmlformats.org/markup-compatibility/2006">
    <mc:Choice xmlns:p14="http://schemas.microsoft.com/office/powerpoint/2010/main" xmlns="" Requires="p14">
      <p:transition spd="slow" p14:dur="2000" advTm="43935"/>
    </mc:Choice>
    <mc:Fallback>
      <p:transition spd="slow" advTm="4393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217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02179">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21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197" grpId="0" animBg="1"/>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 y="200025"/>
            <a:ext cx="8991600" cy="762000"/>
          </a:xfrm>
        </p:spPr>
        <p:txBody>
          <a:bodyPr>
            <a:normAutofit/>
          </a:bodyPr>
          <a:lstStyle/>
          <a:p>
            <a:r>
              <a:rPr lang="de-DE" dirty="0" err="1" smtClean="0"/>
              <a:t>Example</a:t>
            </a:r>
            <a:r>
              <a:rPr lang="de-DE" dirty="0" smtClean="0"/>
              <a:t>: </a:t>
            </a:r>
            <a:r>
              <a:rPr lang="de-DE" dirty="0" err="1" smtClean="0"/>
              <a:t>costs</a:t>
            </a: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107</a:t>
            </a:fld>
            <a:endParaRPr lang="en-US"/>
          </a:p>
        </p:txBody>
      </p:sp>
      <p:pic>
        <p:nvPicPr>
          <p:cNvPr id="17" name="Picture 16" descr="BU005304.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25215" y="1219200"/>
            <a:ext cx="846385" cy="1037962"/>
          </a:xfrm>
          <a:prstGeom prst="rect">
            <a:avLst/>
          </a:prstGeom>
        </p:spPr>
      </p:pic>
      <p:pic>
        <p:nvPicPr>
          <p:cNvPr id="18" name="Picture 17" descr="AA022282.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2916694" y="1143000"/>
            <a:ext cx="588506" cy="636106"/>
          </a:xfrm>
          <a:prstGeom prst="rect">
            <a:avLst/>
          </a:prstGeom>
        </p:spPr>
      </p:pic>
      <p:sp>
        <p:nvSpPr>
          <p:cNvPr id="20" name="TextBox 19"/>
          <p:cNvSpPr txBox="1"/>
          <p:nvPr/>
        </p:nvSpPr>
        <p:spPr>
          <a:xfrm>
            <a:off x="93744" y="1915180"/>
            <a:ext cx="1887456" cy="523220"/>
          </a:xfrm>
          <a:prstGeom prst="rect">
            <a:avLst/>
          </a:prstGeom>
          <a:solidFill>
            <a:schemeClr val="bg1"/>
          </a:solidFill>
        </p:spPr>
        <p:txBody>
          <a:bodyPr wrap="none" rtlCol="0">
            <a:spAutoFit/>
          </a:bodyPr>
          <a:lstStyle/>
          <a:p>
            <a:r>
              <a:rPr lang="en-US" dirty="0" smtClean="0"/>
              <a:t>breakfast??</a:t>
            </a:r>
            <a:endParaRPr lang="en-US" dirty="0"/>
          </a:p>
        </p:txBody>
      </p:sp>
      <p:sp>
        <p:nvSpPr>
          <p:cNvPr id="21" name="TextBox 20"/>
          <p:cNvSpPr txBox="1"/>
          <p:nvPr/>
        </p:nvSpPr>
        <p:spPr>
          <a:xfrm>
            <a:off x="3479800" y="965200"/>
            <a:ext cx="2535069" cy="1200328"/>
          </a:xfrm>
          <a:prstGeom prst="rect">
            <a:avLst/>
          </a:prstGeom>
          <a:noFill/>
        </p:spPr>
        <p:txBody>
          <a:bodyPr wrap="none" rtlCol="0">
            <a:spAutoFit/>
          </a:bodyPr>
          <a:lstStyle/>
          <a:p>
            <a:r>
              <a:rPr lang="en-US" sz="2400" dirty="0" smtClean="0"/>
              <a:t>cost:</a:t>
            </a:r>
          </a:p>
          <a:p>
            <a:r>
              <a:rPr lang="en-US" sz="2400" dirty="0" smtClean="0"/>
              <a:t>time to reach shop</a:t>
            </a:r>
          </a:p>
          <a:p>
            <a:r>
              <a:rPr lang="en-US" sz="2400" dirty="0" smtClean="0"/>
              <a:t>+ price of items</a:t>
            </a:r>
            <a:endParaRPr lang="en-US" sz="2400" dirty="0"/>
          </a:p>
        </p:txBody>
      </p:sp>
      <p:cxnSp>
        <p:nvCxnSpPr>
          <p:cNvPr id="25" name="Straight Arrow Connector 24"/>
          <p:cNvCxnSpPr/>
          <p:nvPr/>
        </p:nvCxnSpPr>
        <p:spPr bwMode="auto">
          <a:xfrm>
            <a:off x="2209800" y="2514600"/>
            <a:ext cx="5105400" cy="609600"/>
          </a:xfrm>
          <a:prstGeom prst="straightConnector1">
            <a:avLst/>
          </a:prstGeom>
          <a:noFill/>
          <a:ln w="57150" cap="flat" cmpd="sng" algn="ctr">
            <a:solidFill>
              <a:srgbClr val="7575D1"/>
            </a:solidFill>
            <a:prstDash val="solid"/>
            <a:round/>
            <a:headEnd type="none" w="med" len="med"/>
            <a:tailEnd type="arrow"/>
          </a:ln>
          <a:effectLst/>
        </p:spPr>
      </p:cxnSp>
      <p:cxnSp>
        <p:nvCxnSpPr>
          <p:cNvPr id="27" name="Straight Arrow Connector 26"/>
          <p:cNvCxnSpPr/>
          <p:nvPr/>
        </p:nvCxnSpPr>
        <p:spPr bwMode="auto">
          <a:xfrm>
            <a:off x="1371600" y="2590800"/>
            <a:ext cx="4953000" cy="2895600"/>
          </a:xfrm>
          <a:prstGeom prst="straightConnector1">
            <a:avLst/>
          </a:prstGeom>
          <a:noFill/>
          <a:ln w="57150" cap="flat" cmpd="sng" algn="ctr">
            <a:solidFill>
              <a:srgbClr val="008000"/>
            </a:solidFill>
            <a:prstDash val="solid"/>
            <a:round/>
            <a:headEnd type="none" w="med" len="med"/>
            <a:tailEnd type="arrow"/>
          </a:ln>
          <a:effectLst/>
        </p:spPr>
      </p:cxnSp>
      <p:sp>
        <p:nvSpPr>
          <p:cNvPr id="29" name="TextBox 28"/>
          <p:cNvSpPr txBox="1"/>
          <p:nvPr/>
        </p:nvSpPr>
        <p:spPr>
          <a:xfrm>
            <a:off x="716732" y="3581400"/>
            <a:ext cx="426268" cy="523220"/>
          </a:xfrm>
          <a:prstGeom prst="rect">
            <a:avLst/>
          </a:prstGeom>
          <a:noFill/>
        </p:spPr>
        <p:txBody>
          <a:bodyPr wrap="none" rtlCol="0">
            <a:spAutoFit/>
          </a:bodyPr>
          <a:lstStyle/>
          <a:p>
            <a:r>
              <a:rPr lang="en-US" sz="2800" dirty="0" smtClean="0">
                <a:solidFill>
                  <a:srgbClr val="FF0000"/>
                </a:solidFill>
              </a:rPr>
              <a:t>t</a:t>
            </a:r>
            <a:r>
              <a:rPr lang="en-US" sz="2800" baseline="-25000" dirty="0" smtClean="0">
                <a:solidFill>
                  <a:srgbClr val="FF0000"/>
                </a:solidFill>
              </a:rPr>
              <a:t>1</a:t>
            </a:r>
            <a:endParaRPr lang="en-US" sz="2800" baseline="-25000" dirty="0">
              <a:solidFill>
                <a:srgbClr val="FF0000"/>
              </a:solidFill>
            </a:endParaRPr>
          </a:p>
        </p:txBody>
      </p:sp>
      <p:sp>
        <p:nvSpPr>
          <p:cNvPr id="30" name="TextBox 29"/>
          <p:cNvSpPr txBox="1"/>
          <p:nvPr/>
        </p:nvSpPr>
        <p:spPr>
          <a:xfrm>
            <a:off x="3651100" y="3909080"/>
            <a:ext cx="426268" cy="523220"/>
          </a:xfrm>
          <a:prstGeom prst="rect">
            <a:avLst/>
          </a:prstGeom>
          <a:noFill/>
        </p:spPr>
        <p:txBody>
          <a:bodyPr wrap="none" rtlCol="0">
            <a:spAutoFit/>
          </a:bodyPr>
          <a:lstStyle/>
          <a:p>
            <a:r>
              <a:rPr lang="en-US" sz="2800" dirty="0" smtClean="0">
                <a:solidFill>
                  <a:srgbClr val="008000"/>
                </a:solidFill>
              </a:rPr>
              <a:t>t</a:t>
            </a:r>
            <a:r>
              <a:rPr lang="en-US" sz="2800" baseline="-25000" dirty="0" smtClean="0">
                <a:solidFill>
                  <a:srgbClr val="008000"/>
                </a:solidFill>
              </a:rPr>
              <a:t>2</a:t>
            </a:r>
            <a:endParaRPr lang="en-US" sz="2800" baseline="-25000" dirty="0">
              <a:solidFill>
                <a:srgbClr val="008000"/>
              </a:solidFill>
            </a:endParaRPr>
          </a:p>
        </p:txBody>
      </p:sp>
      <p:sp>
        <p:nvSpPr>
          <p:cNvPr id="31" name="TextBox 30"/>
          <p:cNvSpPr txBox="1"/>
          <p:nvPr/>
        </p:nvSpPr>
        <p:spPr>
          <a:xfrm>
            <a:off x="4831532" y="2702580"/>
            <a:ext cx="426268" cy="523220"/>
          </a:xfrm>
          <a:prstGeom prst="rect">
            <a:avLst/>
          </a:prstGeom>
          <a:noFill/>
        </p:spPr>
        <p:txBody>
          <a:bodyPr wrap="none" rtlCol="0">
            <a:spAutoFit/>
          </a:bodyPr>
          <a:lstStyle/>
          <a:p>
            <a:r>
              <a:rPr lang="en-US" sz="2800" dirty="0" smtClean="0">
                <a:solidFill>
                  <a:schemeClr val="tx2">
                    <a:lumMod val="60000"/>
                    <a:lumOff val="40000"/>
                  </a:schemeClr>
                </a:solidFill>
              </a:rPr>
              <a:t>t</a:t>
            </a:r>
            <a:r>
              <a:rPr lang="en-US" sz="2800" baseline="-25000" dirty="0" smtClean="0">
                <a:solidFill>
                  <a:schemeClr val="tx2">
                    <a:lumMod val="60000"/>
                    <a:lumOff val="40000"/>
                  </a:schemeClr>
                </a:solidFill>
              </a:rPr>
              <a:t>3</a:t>
            </a:r>
            <a:endParaRPr lang="en-US" sz="2800" baseline="-25000" dirty="0">
              <a:solidFill>
                <a:schemeClr val="tx2">
                  <a:lumMod val="60000"/>
                  <a:lumOff val="40000"/>
                </a:schemeClr>
              </a:solidFill>
            </a:endParaRPr>
          </a:p>
        </p:txBody>
      </p:sp>
      <p:sp>
        <p:nvSpPr>
          <p:cNvPr id="33" name="TextBox 32"/>
          <p:cNvSpPr txBox="1"/>
          <p:nvPr/>
        </p:nvSpPr>
        <p:spPr>
          <a:xfrm>
            <a:off x="3533621" y="5410200"/>
            <a:ext cx="1419379" cy="830997"/>
          </a:xfrm>
          <a:prstGeom prst="rect">
            <a:avLst/>
          </a:prstGeom>
          <a:noFill/>
        </p:spPr>
        <p:txBody>
          <a:bodyPr wrap="none" rtlCol="0">
            <a:spAutoFit/>
          </a:bodyPr>
          <a:lstStyle/>
          <a:p>
            <a:r>
              <a:rPr lang="en-US" sz="2400" dirty="0" smtClean="0"/>
              <a:t>each item</a:t>
            </a:r>
          </a:p>
          <a:p>
            <a:r>
              <a:rPr lang="en-US" sz="2400" dirty="0" smtClean="0"/>
              <a:t>1 $</a:t>
            </a:r>
            <a:endParaRPr lang="en-US" sz="2400" dirty="0"/>
          </a:p>
        </p:txBody>
      </p:sp>
      <p:grpSp>
        <p:nvGrpSpPr>
          <p:cNvPr id="26" name="Group 25"/>
          <p:cNvGrpSpPr/>
          <p:nvPr/>
        </p:nvGrpSpPr>
        <p:grpSpPr>
          <a:xfrm>
            <a:off x="228600" y="4463534"/>
            <a:ext cx="2667000" cy="2165866"/>
            <a:chOff x="228600" y="4463534"/>
            <a:chExt cx="2667000" cy="2165866"/>
          </a:xfrm>
        </p:grpSpPr>
        <p:grpSp>
          <p:nvGrpSpPr>
            <p:cNvPr id="36" name="Group 35"/>
            <p:cNvGrpSpPr/>
            <p:nvPr/>
          </p:nvGrpSpPr>
          <p:grpSpPr>
            <a:xfrm>
              <a:off x="228600" y="4648200"/>
              <a:ext cx="2667000" cy="1981200"/>
              <a:chOff x="228600" y="4648200"/>
              <a:chExt cx="2667000" cy="1981200"/>
            </a:xfrm>
          </p:grpSpPr>
          <p:sp>
            <p:nvSpPr>
              <p:cNvPr id="14" name="Oval 13"/>
              <p:cNvSpPr/>
              <p:nvPr/>
            </p:nvSpPr>
            <p:spPr bwMode="auto">
              <a:xfrm>
                <a:off x="228600" y="4648200"/>
                <a:ext cx="2667000" cy="1981200"/>
              </a:xfrm>
              <a:prstGeom prst="ellipse">
                <a:avLst/>
              </a:prstGeom>
              <a:solidFill>
                <a:srgbClr val="FF0000">
                  <a:alpha val="26000"/>
                </a:srgbClr>
              </a:solid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5" name="Picture 4" descr="AA026339.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457200" y="5562600"/>
                <a:ext cx="820634" cy="764631"/>
              </a:xfrm>
              <a:prstGeom prst="rect">
                <a:avLst/>
              </a:prstGeom>
            </p:spPr>
          </p:pic>
          <p:pic>
            <p:nvPicPr>
              <p:cNvPr id="8" name="Picture 7" descr="AA021910.pn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1066800" y="4876800"/>
                <a:ext cx="694003" cy="1166928"/>
              </a:xfrm>
              <a:prstGeom prst="rect">
                <a:avLst/>
              </a:prstGeom>
            </p:spPr>
          </p:pic>
          <p:pic>
            <p:nvPicPr>
              <p:cNvPr id="11" name="Picture 10" descr="skd188086sdc.png"/>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0234" y="5257800"/>
                <a:ext cx="621966" cy="811328"/>
              </a:xfrm>
              <a:prstGeom prst="rect">
                <a:avLst/>
              </a:prstGeom>
            </p:spPr>
          </p:pic>
        </p:grpSp>
        <p:sp>
          <p:nvSpPr>
            <p:cNvPr id="41" name="TextBox 40"/>
            <p:cNvSpPr txBox="1"/>
            <p:nvPr/>
          </p:nvSpPr>
          <p:spPr>
            <a:xfrm>
              <a:off x="457200" y="4463534"/>
              <a:ext cx="1039355" cy="369332"/>
            </a:xfrm>
            <a:prstGeom prst="rect">
              <a:avLst/>
            </a:prstGeom>
            <a:solidFill>
              <a:schemeClr val="bg1"/>
            </a:solidFill>
            <a:ln>
              <a:solidFill>
                <a:srgbClr val="800000"/>
              </a:solidFill>
            </a:ln>
          </p:spPr>
          <p:txBody>
            <a:bodyPr wrap="none" rtlCol="0">
              <a:spAutoFit/>
            </a:bodyPr>
            <a:lstStyle/>
            <a:p>
              <a:r>
                <a:rPr lang="en-US" dirty="0" smtClean="0">
                  <a:solidFill>
                    <a:srgbClr val="800000"/>
                  </a:solidFill>
                </a:rPr>
                <a:t>Market 1</a:t>
              </a:r>
              <a:endParaRPr lang="en-US" dirty="0">
                <a:solidFill>
                  <a:srgbClr val="800000"/>
                </a:solidFill>
              </a:endParaRPr>
            </a:p>
          </p:txBody>
        </p:sp>
      </p:grpSp>
      <p:grpSp>
        <p:nvGrpSpPr>
          <p:cNvPr id="22" name="Group 21"/>
          <p:cNvGrpSpPr/>
          <p:nvPr/>
        </p:nvGrpSpPr>
        <p:grpSpPr>
          <a:xfrm>
            <a:off x="6324600" y="4501634"/>
            <a:ext cx="2286000" cy="2203966"/>
            <a:chOff x="6324600" y="4501634"/>
            <a:chExt cx="2286000" cy="2203966"/>
          </a:xfrm>
        </p:grpSpPr>
        <p:grpSp>
          <p:nvGrpSpPr>
            <p:cNvPr id="34" name="Group 33"/>
            <p:cNvGrpSpPr/>
            <p:nvPr/>
          </p:nvGrpSpPr>
          <p:grpSpPr>
            <a:xfrm>
              <a:off x="6324600" y="4648200"/>
              <a:ext cx="2286000" cy="2057400"/>
              <a:chOff x="6324600" y="4648200"/>
              <a:chExt cx="2286000" cy="2057400"/>
            </a:xfrm>
          </p:grpSpPr>
          <p:sp>
            <p:nvSpPr>
              <p:cNvPr id="15" name="Oval 14"/>
              <p:cNvSpPr/>
              <p:nvPr/>
            </p:nvSpPr>
            <p:spPr bwMode="auto">
              <a:xfrm>
                <a:off x="6324600" y="4648200"/>
                <a:ext cx="2286000" cy="2057400"/>
              </a:xfrm>
              <a:prstGeom prst="ellipse">
                <a:avLst/>
              </a:prstGeom>
              <a:solidFill>
                <a:srgbClr val="008000">
                  <a:alpha val="36000"/>
                </a:srgbClr>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7" name="Picture 6" descr="skd188086sdc.png"/>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6751290" y="4953000"/>
                <a:ext cx="797211" cy="1039928"/>
              </a:xfrm>
              <a:prstGeom prst="rect">
                <a:avLst/>
              </a:prstGeom>
            </p:spPr>
          </p:pic>
          <p:pic>
            <p:nvPicPr>
              <p:cNvPr id="9" name="Picture 8" descr="AA026350.png"/>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6705600" y="5927228"/>
                <a:ext cx="987655" cy="440780"/>
              </a:xfrm>
              <a:prstGeom prst="rect">
                <a:avLst/>
              </a:prstGeom>
            </p:spPr>
          </p:pic>
          <p:pic>
            <p:nvPicPr>
              <p:cNvPr id="12" name="Picture 11" descr="FD004737.png"/>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7543800" y="5142028"/>
                <a:ext cx="838200" cy="838200"/>
              </a:xfrm>
              <a:prstGeom prst="rect">
                <a:avLst/>
              </a:prstGeom>
            </p:spPr>
          </p:pic>
        </p:grpSp>
        <p:sp>
          <p:nvSpPr>
            <p:cNvPr id="43" name="TextBox 42"/>
            <p:cNvSpPr txBox="1"/>
            <p:nvPr/>
          </p:nvSpPr>
          <p:spPr>
            <a:xfrm>
              <a:off x="7342645" y="4501634"/>
              <a:ext cx="1039355" cy="369332"/>
            </a:xfrm>
            <a:prstGeom prst="rect">
              <a:avLst/>
            </a:prstGeom>
            <a:solidFill>
              <a:schemeClr val="bg1"/>
            </a:solidFill>
            <a:ln>
              <a:solidFill>
                <a:srgbClr val="008000"/>
              </a:solidFill>
            </a:ln>
          </p:spPr>
          <p:txBody>
            <a:bodyPr wrap="none" rtlCol="0">
              <a:spAutoFit/>
            </a:bodyPr>
            <a:lstStyle/>
            <a:p>
              <a:r>
                <a:rPr lang="en-US" dirty="0" smtClean="0">
                  <a:solidFill>
                    <a:srgbClr val="008000"/>
                  </a:solidFill>
                </a:rPr>
                <a:t>Market 2</a:t>
              </a:r>
              <a:endParaRPr lang="en-US" dirty="0">
                <a:solidFill>
                  <a:srgbClr val="008000"/>
                </a:solidFill>
              </a:endParaRPr>
            </a:p>
          </p:txBody>
        </p:sp>
      </p:grpSp>
      <p:grpSp>
        <p:nvGrpSpPr>
          <p:cNvPr id="13" name="Group 12"/>
          <p:cNvGrpSpPr/>
          <p:nvPr/>
        </p:nvGrpSpPr>
        <p:grpSpPr>
          <a:xfrm>
            <a:off x="7010400" y="1263134"/>
            <a:ext cx="1981200" cy="2013466"/>
            <a:chOff x="7010400" y="1263134"/>
            <a:chExt cx="1981200" cy="2013466"/>
          </a:xfrm>
        </p:grpSpPr>
        <p:grpSp>
          <p:nvGrpSpPr>
            <p:cNvPr id="35" name="Group 34"/>
            <p:cNvGrpSpPr/>
            <p:nvPr/>
          </p:nvGrpSpPr>
          <p:grpSpPr>
            <a:xfrm>
              <a:off x="7010400" y="1447800"/>
              <a:ext cx="1981200" cy="1828800"/>
              <a:chOff x="7010400" y="1447800"/>
              <a:chExt cx="1981200" cy="1828800"/>
            </a:xfrm>
          </p:grpSpPr>
          <p:sp>
            <p:nvSpPr>
              <p:cNvPr id="16" name="Oval 15"/>
              <p:cNvSpPr/>
              <p:nvPr/>
            </p:nvSpPr>
            <p:spPr bwMode="auto">
              <a:xfrm>
                <a:off x="7010400" y="1447800"/>
                <a:ext cx="1981200" cy="1828800"/>
              </a:xfrm>
              <a:prstGeom prst="ellipse">
                <a:avLst/>
              </a:prstGeom>
              <a:solidFill>
                <a:schemeClr val="tx2">
                  <a:lumMod val="20000"/>
                  <a:lumOff val="80000"/>
                </a:schemeClr>
              </a:solidFill>
              <a:ln w="3810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6" name="Picture 5" descr="AA026250.png"/>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7723072" y="2392967"/>
                <a:ext cx="1039928" cy="655033"/>
              </a:xfrm>
              <a:prstGeom prst="rect">
                <a:avLst/>
              </a:prstGeom>
            </p:spPr>
          </p:pic>
          <p:pic>
            <p:nvPicPr>
              <p:cNvPr id="10" name="Picture 9" descr="WL004006.png"/>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rot="15870501">
                <a:off x="7498510" y="1872582"/>
                <a:ext cx="647309" cy="498124"/>
              </a:xfrm>
              <a:prstGeom prst="rect">
                <a:avLst/>
              </a:prstGeom>
            </p:spPr>
          </p:pic>
        </p:grpSp>
        <p:sp>
          <p:nvSpPr>
            <p:cNvPr id="44" name="TextBox 43"/>
            <p:cNvSpPr txBox="1"/>
            <p:nvPr/>
          </p:nvSpPr>
          <p:spPr>
            <a:xfrm>
              <a:off x="7693255" y="1263134"/>
              <a:ext cx="1039355" cy="369332"/>
            </a:xfrm>
            <a:prstGeom prst="rect">
              <a:avLst/>
            </a:prstGeom>
            <a:solidFill>
              <a:schemeClr val="bg1"/>
            </a:solidFill>
            <a:ln>
              <a:solidFill>
                <a:srgbClr val="000090"/>
              </a:solidFill>
            </a:ln>
          </p:spPr>
          <p:txBody>
            <a:bodyPr wrap="none" rtlCol="0">
              <a:spAutoFit/>
            </a:bodyPr>
            <a:lstStyle/>
            <a:p>
              <a:r>
                <a:rPr lang="en-US" dirty="0" smtClean="0">
                  <a:solidFill>
                    <a:srgbClr val="000090"/>
                  </a:solidFill>
                </a:rPr>
                <a:t>Market 3</a:t>
              </a:r>
              <a:endParaRPr lang="en-US" dirty="0">
                <a:solidFill>
                  <a:srgbClr val="000090"/>
                </a:solidFill>
              </a:endParaRPr>
            </a:p>
          </p:txBody>
        </p:sp>
      </p:grpSp>
      <p:cxnSp>
        <p:nvCxnSpPr>
          <p:cNvPr id="23" name="Straight Arrow Connector 22"/>
          <p:cNvCxnSpPr/>
          <p:nvPr/>
        </p:nvCxnSpPr>
        <p:spPr bwMode="auto">
          <a:xfrm>
            <a:off x="990600" y="2590800"/>
            <a:ext cx="228600" cy="1910834"/>
          </a:xfrm>
          <a:prstGeom prst="straightConnector1">
            <a:avLst/>
          </a:prstGeom>
          <a:noFill/>
          <a:ln w="57150" cap="flat" cmpd="sng" algn="ctr">
            <a:solidFill>
              <a:schemeClr val="hlink"/>
            </a:solidFill>
            <a:prstDash val="solid"/>
            <a:round/>
            <a:headEnd type="none" w="med" len="med"/>
            <a:tailEnd type="arrow"/>
          </a:ln>
          <a:effectLst/>
        </p:spPr>
      </p:cxnSp>
      <p:grpSp>
        <p:nvGrpSpPr>
          <p:cNvPr id="56" name="Group 55"/>
          <p:cNvGrpSpPr/>
          <p:nvPr/>
        </p:nvGrpSpPr>
        <p:grpSpPr>
          <a:xfrm>
            <a:off x="762002" y="2209801"/>
            <a:ext cx="7010398" cy="3581399"/>
            <a:chOff x="762002" y="2209801"/>
            <a:chExt cx="7010398" cy="3581399"/>
          </a:xfrm>
        </p:grpSpPr>
        <p:grpSp>
          <p:nvGrpSpPr>
            <p:cNvPr id="37" name="Group 36"/>
            <p:cNvGrpSpPr/>
            <p:nvPr/>
          </p:nvGrpSpPr>
          <p:grpSpPr>
            <a:xfrm>
              <a:off x="762002" y="2209801"/>
              <a:ext cx="6629398" cy="3276599"/>
              <a:chOff x="762002" y="2209801"/>
              <a:chExt cx="6629398" cy="3276599"/>
            </a:xfrm>
          </p:grpSpPr>
          <p:sp>
            <p:nvSpPr>
              <p:cNvPr id="3" name="TextBox 2"/>
              <p:cNvSpPr txBox="1"/>
              <p:nvPr/>
            </p:nvSpPr>
            <p:spPr>
              <a:xfrm>
                <a:off x="2819400" y="3276600"/>
                <a:ext cx="19812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l"/>
                <a:r>
                  <a:rPr lang="en-US" sz="2400" dirty="0" smtClean="0"/>
                  <a:t>ground set    </a:t>
                </a:r>
                <a:endParaRPr lang="en-US" sz="2400" dirty="0"/>
              </a:p>
            </p:txBody>
          </p:sp>
          <p:cxnSp>
            <p:nvCxnSpPr>
              <p:cNvPr id="19" name="Straight Arrow Connector 18"/>
              <p:cNvCxnSpPr>
                <a:stCxn id="3" idx="3"/>
              </p:cNvCxnSpPr>
              <p:nvPr/>
            </p:nvCxnSpPr>
            <p:spPr bwMode="auto">
              <a:xfrm flipV="1">
                <a:off x="4800600" y="2209801"/>
                <a:ext cx="2590800" cy="1297632"/>
              </a:xfrm>
              <a:prstGeom prst="straightConnector1">
                <a:avLst/>
              </a:prstGeom>
              <a:noFill/>
              <a:ln w="38100" cap="flat" cmpd="sng" algn="ctr">
                <a:solidFill>
                  <a:schemeClr val="accent6"/>
                </a:solidFill>
                <a:prstDash val="solid"/>
                <a:round/>
                <a:headEnd type="none" w="med" len="med"/>
                <a:tailEnd type="arrow"/>
              </a:ln>
              <a:effectLst/>
            </p:spPr>
          </p:cxnSp>
          <p:cxnSp>
            <p:nvCxnSpPr>
              <p:cNvPr id="24" name="Straight Arrow Connector 23"/>
              <p:cNvCxnSpPr/>
              <p:nvPr/>
            </p:nvCxnSpPr>
            <p:spPr bwMode="auto">
              <a:xfrm>
                <a:off x="3733800" y="3799820"/>
                <a:ext cx="3008834" cy="1534180"/>
              </a:xfrm>
              <a:prstGeom prst="straightConnector1">
                <a:avLst/>
              </a:prstGeom>
              <a:noFill/>
              <a:ln w="38100" cap="flat" cmpd="sng" algn="ctr">
                <a:solidFill>
                  <a:srgbClr val="E7BB01"/>
                </a:solidFill>
                <a:prstDash val="solid"/>
                <a:round/>
                <a:headEnd type="none" w="med" len="med"/>
                <a:tailEnd type="arrow"/>
              </a:ln>
              <a:effectLst/>
            </p:spPr>
          </p:cxnSp>
          <p:cxnSp>
            <p:nvCxnSpPr>
              <p:cNvPr id="28" name="Straight Arrow Connector 27"/>
              <p:cNvCxnSpPr>
                <a:stCxn id="3" idx="1"/>
              </p:cNvCxnSpPr>
              <p:nvPr/>
            </p:nvCxnSpPr>
            <p:spPr bwMode="auto">
              <a:xfrm flipH="1">
                <a:off x="762002" y="3507433"/>
                <a:ext cx="2057398" cy="1978967"/>
              </a:xfrm>
              <a:prstGeom prst="straightConnector1">
                <a:avLst/>
              </a:prstGeom>
              <a:noFill/>
              <a:ln w="38100" cap="flat" cmpd="sng" algn="ctr">
                <a:solidFill>
                  <a:srgbClr val="E7BB01"/>
                </a:solidFill>
                <a:prstDash val="solid"/>
                <a:round/>
                <a:headEnd type="none" w="med" len="med"/>
                <a:tailEnd type="arrow"/>
              </a:ln>
              <a:effectLst/>
            </p:spPr>
          </p:cxnSp>
        </p:grpSp>
        <p:cxnSp>
          <p:nvCxnSpPr>
            <p:cNvPr id="40" name="Straight Arrow Connector 39"/>
            <p:cNvCxnSpPr/>
            <p:nvPr/>
          </p:nvCxnSpPr>
          <p:spPr bwMode="auto">
            <a:xfrm>
              <a:off x="6400800" y="2667000"/>
              <a:ext cx="1295400" cy="152400"/>
            </a:xfrm>
            <a:prstGeom prst="straightConnector1">
              <a:avLst/>
            </a:prstGeom>
            <a:noFill/>
            <a:ln w="38100" cap="flat" cmpd="sng" algn="ctr">
              <a:solidFill>
                <a:schemeClr val="accent6"/>
              </a:solidFill>
              <a:prstDash val="solid"/>
              <a:round/>
              <a:headEnd type="none" w="med" len="med"/>
              <a:tailEnd type="arrow"/>
            </a:ln>
            <a:effectLst/>
          </p:spPr>
        </p:cxnSp>
        <p:cxnSp>
          <p:nvCxnSpPr>
            <p:cNvPr id="42" name="Straight Arrow Connector 41"/>
            <p:cNvCxnSpPr/>
            <p:nvPr/>
          </p:nvCxnSpPr>
          <p:spPr bwMode="auto">
            <a:xfrm>
              <a:off x="5562600" y="4724400"/>
              <a:ext cx="1066800" cy="1066800"/>
            </a:xfrm>
            <a:prstGeom prst="straightConnector1">
              <a:avLst/>
            </a:prstGeom>
            <a:noFill/>
            <a:ln w="38100" cap="flat" cmpd="sng" algn="ctr">
              <a:solidFill>
                <a:srgbClr val="E7BB01"/>
              </a:solidFill>
              <a:prstDash val="solid"/>
              <a:round/>
              <a:headEnd type="none" w="med" len="med"/>
              <a:tailEnd type="arrow"/>
            </a:ln>
            <a:effectLst/>
          </p:spPr>
        </p:cxnSp>
        <p:cxnSp>
          <p:nvCxnSpPr>
            <p:cNvPr id="45" name="Straight Arrow Connector 44"/>
            <p:cNvCxnSpPr/>
            <p:nvPr/>
          </p:nvCxnSpPr>
          <p:spPr bwMode="auto">
            <a:xfrm>
              <a:off x="5562600" y="4724400"/>
              <a:ext cx="2209800" cy="457200"/>
            </a:xfrm>
            <a:prstGeom prst="straightConnector1">
              <a:avLst/>
            </a:prstGeom>
            <a:noFill/>
            <a:ln w="38100" cap="flat" cmpd="sng" algn="ctr">
              <a:solidFill>
                <a:srgbClr val="E7BB01"/>
              </a:solidFill>
              <a:prstDash val="solid"/>
              <a:round/>
              <a:headEnd type="none" w="med" len="med"/>
              <a:tailEnd type="arrow"/>
            </a:ln>
            <a:effectLst/>
          </p:spPr>
        </p:cxnSp>
        <p:cxnSp>
          <p:nvCxnSpPr>
            <p:cNvPr id="47" name="Straight Arrow Connector 46"/>
            <p:cNvCxnSpPr>
              <a:stCxn id="3" idx="1"/>
            </p:cNvCxnSpPr>
            <p:nvPr/>
          </p:nvCxnSpPr>
          <p:spPr bwMode="auto">
            <a:xfrm flipH="1">
              <a:off x="2209802" y="3507433"/>
              <a:ext cx="609598" cy="1750367"/>
            </a:xfrm>
            <a:prstGeom prst="straightConnector1">
              <a:avLst/>
            </a:prstGeom>
            <a:noFill/>
            <a:ln w="38100" cap="flat" cmpd="sng" algn="ctr">
              <a:solidFill>
                <a:srgbClr val="E7BB01"/>
              </a:solidFill>
              <a:prstDash val="solid"/>
              <a:round/>
              <a:headEnd type="none" w="med" len="med"/>
              <a:tailEnd type="arrow"/>
            </a:ln>
            <a:effectLst/>
          </p:spPr>
        </p:cxnSp>
        <p:cxnSp>
          <p:nvCxnSpPr>
            <p:cNvPr id="50" name="Straight Arrow Connector 49"/>
            <p:cNvCxnSpPr>
              <a:stCxn id="3" idx="1"/>
            </p:cNvCxnSpPr>
            <p:nvPr/>
          </p:nvCxnSpPr>
          <p:spPr bwMode="auto">
            <a:xfrm flipH="1">
              <a:off x="1828802" y="3507433"/>
              <a:ext cx="990598" cy="1445567"/>
            </a:xfrm>
            <a:prstGeom prst="straightConnector1">
              <a:avLst/>
            </a:prstGeom>
            <a:noFill/>
            <a:ln w="38100" cap="flat" cmpd="sng" algn="ctr">
              <a:solidFill>
                <a:srgbClr val="E7BB01"/>
              </a:solidFill>
              <a:prstDash val="solid"/>
              <a:round/>
              <a:headEnd type="none" w="med" len="med"/>
              <a:tailEnd type="arrow"/>
            </a:ln>
            <a:effectLst/>
          </p:spPr>
        </p:cxnSp>
        <p:pic>
          <p:nvPicPr>
            <p:cNvPr id="55" name="Picture 54" descr="latex-image-1.pdf"/>
            <p:cNvPicPr>
              <a:picLocks noChangeAspect="1"/>
            </p:cNvPicPr>
            <p:nvPr/>
          </p:nvPicPr>
          <p:blipFill>
            <a:blip r:embed="rId13">
              <a:extLst>
                <a:ext uri="{28A0092B-C50C-407E-A947-70E740481C1C}">
                  <a14:useLocalDpi xmlns:a14="http://schemas.microsoft.com/office/drawing/2010/main" xmlns=""/>
                </a:ext>
              </a:extLst>
            </a:blip>
            <a:stretch>
              <a:fillRect/>
            </a:stretch>
          </p:blipFill>
          <p:spPr>
            <a:xfrm>
              <a:off x="4375150" y="3390900"/>
              <a:ext cx="241300" cy="254000"/>
            </a:xfrm>
            <a:prstGeom prst="rect">
              <a:avLst/>
            </a:prstGeom>
          </p:spPr>
        </p:pic>
      </p:grpSp>
    </p:spTree>
    <p:custDataLst>
      <p:tags r:id="rId1"/>
    </p:custDataLst>
    <p:extLst>
      <p:ext uri="{BB962C8B-B14F-4D97-AF65-F5344CB8AC3E}">
        <p14:creationId xmlns:p14="http://schemas.microsoft.com/office/powerpoint/2010/main" xmlns="" val="2011856655"/>
      </p:ext>
    </p:extLst>
  </p:cSld>
  <p:clrMapOvr>
    <a:masterClrMapping/>
  </p:clrMapOvr>
  <mc:AlternateContent xmlns:mc="http://schemas.openxmlformats.org/markup-compatibility/2006">
    <mc:Choice xmlns:p14="http://schemas.microsoft.com/office/powerpoint/2010/main" xmlns="" Requires="p14">
      <p:transition spd="slow" p14:dur="2000" advTm="76507"/>
    </mc:Choice>
    <mc:Fallback>
      <p:transition spd="slow" advTm="765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heel(1)">
                                      <p:cBhvr>
                                        <p:cTn id="15"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3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bwMode="auto">
          <a:xfrm>
            <a:off x="228600" y="4648200"/>
            <a:ext cx="2667000" cy="1981200"/>
          </a:xfrm>
          <a:prstGeom prst="ellipse">
            <a:avLst/>
          </a:prstGeom>
          <a:solidFill>
            <a:srgbClr val="FF0000">
              <a:alpha val="26000"/>
            </a:srgbClr>
          </a:solid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el 1"/>
          <p:cNvSpPr>
            <a:spLocks noGrp="1"/>
          </p:cNvSpPr>
          <p:nvPr>
            <p:ph type="title"/>
          </p:nvPr>
        </p:nvSpPr>
        <p:spPr>
          <a:xfrm>
            <a:off x="76200" y="200025"/>
            <a:ext cx="8991600" cy="762000"/>
          </a:xfrm>
        </p:spPr>
        <p:txBody>
          <a:bodyPr>
            <a:normAutofit/>
          </a:bodyPr>
          <a:lstStyle/>
          <a:p>
            <a:r>
              <a:rPr lang="de-DE" dirty="0" err="1" smtClean="0"/>
              <a:t>Example</a:t>
            </a:r>
            <a:r>
              <a:rPr lang="de-DE" dirty="0" smtClean="0"/>
              <a:t>: </a:t>
            </a:r>
            <a:r>
              <a:rPr lang="de-DE" dirty="0" err="1" smtClean="0"/>
              <a:t>costs</a:t>
            </a: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108</a:t>
            </a:fld>
            <a:endParaRPr lang="en-US"/>
          </a:p>
        </p:txBody>
      </p:sp>
      <p:pic>
        <p:nvPicPr>
          <p:cNvPr id="5" name="Picture 4" descr="AA026339.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57200" y="5562600"/>
            <a:ext cx="820634" cy="764631"/>
          </a:xfrm>
          <a:prstGeom prst="rect">
            <a:avLst/>
          </a:prstGeom>
        </p:spPr>
      </p:pic>
      <p:pic>
        <p:nvPicPr>
          <p:cNvPr id="8" name="Picture 7" descr="AA021910.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066800" y="4876800"/>
            <a:ext cx="694003" cy="1166928"/>
          </a:xfrm>
          <a:prstGeom prst="rect">
            <a:avLst/>
          </a:prstGeom>
        </p:spPr>
      </p:pic>
      <p:grpSp>
        <p:nvGrpSpPr>
          <p:cNvPr id="24" name="Group 23"/>
          <p:cNvGrpSpPr/>
          <p:nvPr/>
        </p:nvGrpSpPr>
        <p:grpSpPr>
          <a:xfrm>
            <a:off x="7010400" y="1447800"/>
            <a:ext cx="1981200" cy="1828800"/>
            <a:chOff x="7010400" y="1447800"/>
            <a:chExt cx="1981200" cy="1828800"/>
          </a:xfrm>
        </p:grpSpPr>
        <p:sp>
          <p:nvSpPr>
            <p:cNvPr id="16" name="Oval 15"/>
            <p:cNvSpPr/>
            <p:nvPr/>
          </p:nvSpPr>
          <p:spPr bwMode="auto">
            <a:xfrm>
              <a:off x="7010400" y="1447800"/>
              <a:ext cx="1981200" cy="1828800"/>
            </a:xfrm>
            <a:prstGeom prst="ellipse">
              <a:avLst/>
            </a:prstGeom>
            <a:solidFill>
              <a:schemeClr val="tx2">
                <a:lumMod val="20000"/>
                <a:lumOff val="80000"/>
              </a:schemeClr>
            </a:solidFill>
            <a:ln w="3810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6" name="Picture 5" descr="AA026250.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7723072" y="2392967"/>
              <a:ext cx="1039928" cy="655033"/>
            </a:xfrm>
            <a:prstGeom prst="rect">
              <a:avLst/>
            </a:prstGeom>
          </p:spPr>
        </p:pic>
        <p:pic>
          <p:nvPicPr>
            <p:cNvPr id="10" name="Picture 9" descr="WL004006.pn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rot="15870501">
              <a:off x="7498510" y="1872582"/>
              <a:ext cx="647309" cy="498124"/>
            </a:xfrm>
            <a:prstGeom prst="rect">
              <a:avLst/>
            </a:prstGeom>
          </p:spPr>
        </p:pic>
      </p:grpSp>
      <p:pic>
        <p:nvPicPr>
          <p:cNvPr id="11" name="Picture 10" descr="skd188086sdc.png"/>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740234" y="5257800"/>
            <a:ext cx="621966" cy="811328"/>
          </a:xfrm>
          <a:prstGeom prst="rect">
            <a:avLst/>
          </a:prstGeom>
        </p:spPr>
      </p:pic>
      <p:pic>
        <p:nvPicPr>
          <p:cNvPr id="17" name="Picture 16" descr="BU005304.png"/>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525215" y="1219200"/>
            <a:ext cx="846385" cy="1037962"/>
          </a:xfrm>
          <a:prstGeom prst="rect">
            <a:avLst/>
          </a:prstGeom>
        </p:spPr>
      </p:pic>
      <p:pic>
        <p:nvPicPr>
          <p:cNvPr id="18" name="Picture 17" descr="AA022282.png"/>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2764294" y="1180368"/>
            <a:ext cx="740906" cy="800832"/>
          </a:xfrm>
          <a:prstGeom prst="rect">
            <a:avLst/>
          </a:prstGeom>
        </p:spPr>
      </p:pic>
      <p:sp>
        <p:nvSpPr>
          <p:cNvPr id="20" name="TextBox 19"/>
          <p:cNvSpPr txBox="1"/>
          <p:nvPr/>
        </p:nvSpPr>
        <p:spPr>
          <a:xfrm>
            <a:off x="93744" y="1915180"/>
            <a:ext cx="1887456" cy="523220"/>
          </a:xfrm>
          <a:prstGeom prst="rect">
            <a:avLst/>
          </a:prstGeom>
          <a:solidFill>
            <a:schemeClr val="bg1"/>
          </a:solidFill>
        </p:spPr>
        <p:txBody>
          <a:bodyPr wrap="none" rtlCol="0">
            <a:spAutoFit/>
          </a:bodyPr>
          <a:lstStyle/>
          <a:p>
            <a:r>
              <a:rPr lang="en-US" dirty="0" smtClean="0"/>
              <a:t>breakfast??</a:t>
            </a:r>
            <a:endParaRPr lang="en-US" dirty="0"/>
          </a:p>
        </p:txBody>
      </p:sp>
      <p:sp>
        <p:nvSpPr>
          <p:cNvPr id="21" name="TextBox 20"/>
          <p:cNvSpPr txBox="1"/>
          <p:nvPr/>
        </p:nvSpPr>
        <p:spPr>
          <a:xfrm>
            <a:off x="3517900" y="1056834"/>
            <a:ext cx="2122596" cy="1200328"/>
          </a:xfrm>
          <a:prstGeom prst="rect">
            <a:avLst/>
          </a:prstGeom>
          <a:noFill/>
        </p:spPr>
        <p:txBody>
          <a:bodyPr wrap="none" rtlCol="0">
            <a:spAutoFit/>
          </a:bodyPr>
          <a:lstStyle/>
          <a:p>
            <a:r>
              <a:rPr lang="en-US" sz="2400" dirty="0" smtClean="0"/>
              <a:t>cost:</a:t>
            </a:r>
          </a:p>
          <a:p>
            <a:r>
              <a:rPr lang="en-US" sz="2400" dirty="0" smtClean="0"/>
              <a:t>time to shop</a:t>
            </a:r>
          </a:p>
          <a:p>
            <a:r>
              <a:rPr lang="en-US" sz="2400" dirty="0" smtClean="0"/>
              <a:t>+ price of items</a:t>
            </a:r>
            <a:endParaRPr lang="en-US" sz="2400" dirty="0"/>
          </a:p>
        </p:txBody>
      </p:sp>
      <p:grpSp>
        <p:nvGrpSpPr>
          <p:cNvPr id="22" name="Group 21"/>
          <p:cNvGrpSpPr/>
          <p:nvPr/>
        </p:nvGrpSpPr>
        <p:grpSpPr>
          <a:xfrm>
            <a:off x="6324600" y="4648200"/>
            <a:ext cx="2286000" cy="2057400"/>
            <a:chOff x="6324600" y="4648200"/>
            <a:chExt cx="2286000" cy="2057400"/>
          </a:xfrm>
        </p:grpSpPr>
        <p:sp>
          <p:nvSpPr>
            <p:cNvPr id="15" name="Oval 14"/>
            <p:cNvSpPr/>
            <p:nvPr/>
          </p:nvSpPr>
          <p:spPr bwMode="auto">
            <a:xfrm>
              <a:off x="6324600" y="4648200"/>
              <a:ext cx="2286000" cy="2057400"/>
            </a:xfrm>
            <a:prstGeom prst="ellipse">
              <a:avLst/>
            </a:prstGeom>
            <a:solidFill>
              <a:srgbClr val="008000">
                <a:alpha val="36000"/>
              </a:srgbClr>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7" name="Picture 6" descr="skd188086sdc.png"/>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6751290" y="4953000"/>
              <a:ext cx="797211" cy="1039928"/>
            </a:xfrm>
            <a:prstGeom prst="rect">
              <a:avLst/>
            </a:prstGeom>
          </p:spPr>
        </p:pic>
        <p:pic>
          <p:nvPicPr>
            <p:cNvPr id="12" name="Picture 11" descr="FD004737.png"/>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7543800" y="5142028"/>
              <a:ext cx="838200" cy="838200"/>
            </a:xfrm>
            <a:prstGeom prst="rect">
              <a:avLst/>
            </a:prstGeom>
          </p:spPr>
        </p:pic>
      </p:grpSp>
      <p:grpSp>
        <p:nvGrpSpPr>
          <p:cNvPr id="13" name="Group 12"/>
          <p:cNvGrpSpPr/>
          <p:nvPr/>
        </p:nvGrpSpPr>
        <p:grpSpPr>
          <a:xfrm>
            <a:off x="457200" y="2819400"/>
            <a:ext cx="6063429" cy="1030307"/>
            <a:chOff x="208696" y="2895600"/>
            <a:chExt cx="6063429" cy="1030307"/>
          </a:xfrm>
        </p:grpSpPr>
        <p:sp>
          <p:nvSpPr>
            <p:cNvPr id="3" name="TextBox 2"/>
            <p:cNvSpPr txBox="1"/>
            <p:nvPr/>
          </p:nvSpPr>
          <p:spPr>
            <a:xfrm>
              <a:off x="208696" y="2971800"/>
              <a:ext cx="6063429" cy="954107"/>
            </a:xfrm>
            <a:prstGeom prst="rect">
              <a:avLst/>
            </a:prstGeom>
            <a:noFill/>
          </p:spPr>
          <p:txBody>
            <a:bodyPr wrap="none" rtlCol="0">
              <a:spAutoFit/>
            </a:bodyPr>
            <a:lstStyle/>
            <a:p>
              <a:pPr algn="l"/>
              <a:r>
                <a:rPr lang="en-US" sz="2800" dirty="0" smtClean="0"/>
                <a:t>F(                   ) =  </a:t>
              </a:r>
              <a:r>
                <a:rPr lang="en-US" sz="2800" dirty="0" smtClean="0">
                  <a:solidFill>
                    <a:srgbClr val="FF0000"/>
                  </a:solidFill>
                </a:rPr>
                <a:t>cost(</a:t>
              </a:r>
              <a:r>
                <a:rPr lang="en-US" sz="2800" dirty="0" smtClean="0"/>
                <a:t>      </a:t>
              </a:r>
              <a:r>
                <a:rPr lang="en-US" sz="2800" dirty="0" smtClean="0">
                  <a:solidFill>
                    <a:srgbClr val="FF0000"/>
                  </a:solidFill>
                </a:rPr>
                <a:t>)</a:t>
              </a:r>
              <a:r>
                <a:rPr lang="en-US" sz="2800" dirty="0" smtClean="0"/>
                <a:t> + </a:t>
              </a:r>
              <a:r>
                <a:rPr lang="en-US" sz="2800" dirty="0" smtClean="0">
                  <a:solidFill>
                    <a:srgbClr val="008000"/>
                  </a:solidFill>
                </a:rPr>
                <a:t>cost(</a:t>
              </a:r>
              <a:r>
                <a:rPr lang="en-US" sz="2800" dirty="0" smtClean="0"/>
                <a:t>    ,        </a:t>
              </a:r>
              <a:r>
                <a:rPr lang="en-US" sz="2800" dirty="0" smtClean="0">
                  <a:solidFill>
                    <a:srgbClr val="008000"/>
                  </a:solidFill>
                </a:rPr>
                <a:t>)</a:t>
              </a:r>
              <a:endParaRPr lang="en-US" sz="2800" dirty="0" smtClean="0">
                <a:solidFill>
                  <a:srgbClr val="7575D1"/>
                </a:solidFill>
              </a:endParaRPr>
            </a:p>
            <a:p>
              <a:pPr algn="l"/>
              <a:endParaRPr lang="en-US" sz="2800" dirty="0" smtClean="0"/>
            </a:p>
          </p:txBody>
        </p:sp>
        <p:pic>
          <p:nvPicPr>
            <p:cNvPr id="9" name="Picture 8" descr="AA026350.png"/>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rot="5100395">
              <a:off x="1012343" y="3151949"/>
              <a:ext cx="611957" cy="273110"/>
            </a:xfrm>
            <a:prstGeom prst="rect">
              <a:avLst/>
            </a:prstGeom>
          </p:spPr>
        </p:pic>
        <p:pic>
          <p:nvPicPr>
            <p:cNvPr id="26" name="Picture 25" descr="AA021910.png"/>
            <p:cNvPicPr>
              <a:picLocks noChangeAspect="1"/>
            </p:cNvPicPr>
            <p:nvPr/>
          </p:nvPicPr>
          <p:blipFill>
            <a:blip r:embed="rId13" cstate="screen">
              <a:extLst>
                <a:ext uri="{28A0092B-C50C-407E-A947-70E740481C1C}">
                  <a14:useLocalDpi xmlns:a14="http://schemas.microsoft.com/office/drawing/2010/main" xmlns=""/>
                </a:ext>
              </a:extLst>
            </a:blip>
            <a:stretch>
              <a:fillRect/>
            </a:stretch>
          </p:blipFill>
          <p:spPr>
            <a:xfrm>
              <a:off x="670120" y="2971800"/>
              <a:ext cx="376776" cy="633528"/>
            </a:xfrm>
            <a:prstGeom prst="rect">
              <a:avLst/>
            </a:prstGeom>
          </p:spPr>
        </p:pic>
        <p:pic>
          <p:nvPicPr>
            <p:cNvPr id="33" name="Picture 32" descr="AA021910.png"/>
            <p:cNvPicPr>
              <a:picLocks noChangeAspect="1"/>
            </p:cNvPicPr>
            <p:nvPr/>
          </p:nvPicPr>
          <p:blipFill>
            <a:blip r:embed="rId14" cstate="screen">
              <a:extLst>
                <a:ext uri="{28A0092B-C50C-407E-A947-70E740481C1C}">
                  <a14:useLocalDpi xmlns:a14="http://schemas.microsoft.com/office/drawing/2010/main" xmlns=""/>
                </a:ext>
              </a:extLst>
            </a:blip>
            <a:stretch>
              <a:fillRect/>
            </a:stretch>
          </p:blipFill>
          <p:spPr>
            <a:xfrm>
              <a:off x="3352800" y="2895600"/>
              <a:ext cx="391212" cy="657802"/>
            </a:xfrm>
            <a:prstGeom prst="rect">
              <a:avLst/>
            </a:prstGeom>
          </p:spPr>
        </p:pic>
        <p:pic>
          <p:nvPicPr>
            <p:cNvPr id="34" name="Picture 33" descr="AA026350.png"/>
            <p:cNvPicPr>
              <a:picLocks noChangeAspect="1"/>
            </p:cNvPicPr>
            <p:nvPr/>
          </p:nvPicPr>
          <p:blipFill>
            <a:blip r:embed="rId15" cstate="screen">
              <a:extLst>
                <a:ext uri="{28A0092B-C50C-407E-A947-70E740481C1C}">
                  <a14:useLocalDpi xmlns:a14="http://schemas.microsoft.com/office/drawing/2010/main" xmlns=""/>
                </a:ext>
              </a:extLst>
            </a:blip>
            <a:stretch>
              <a:fillRect/>
            </a:stretch>
          </p:blipFill>
          <p:spPr>
            <a:xfrm rot="5100395">
              <a:off x="4789995" y="3161780"/>
              <a:ext cx="645355" cy="288015"/>
            </a:xfrm>
            <a:prstGeom prst="rect">
              <a:avLst/>
            </a:prstGeom>
          </p:spPr>
        </p:pic>
      </p:grpSp>
      <p:sp>
        <p:nvSpPr>
          <p:cNvPr id="19" name="TextBox 18"/>
          <p:cNvSpPr txBox="1"/>
          <p:nvPr/>
        </p:nvSpPr>
        <p:spPr>
          <a:xfrm>
            <a:off x="3517900" y="5295900"/>
            <a:ext cx="210188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err="1" smtClean="0"/>
              <a:t>submodular</a:t>
            </a:r>
            <a:r>
              <a:rPr lang="en-US" sz="2800" dirty="0" smtClean="0"/>
              <a:t>?</a:t>
            </a:r>
            <a:endParaRPr lang="en-US" sz="2800" dirty="0"/>
          </a:p>
        </p:txBody>
      </p:sp>
      <p:sp>
        <p:nvSpPr>
          <p:cNvPr id="37" name="TextBox 36"/>
          <p:cNvSpPr txBox="1"/>
          <p:nvPr/>
        </p:nvSpPr>
        <p:spPr>
          <a:xfrm>
            <a:off x="2438400" y="3631049"/>
            <a:ext cx="3043221" cy="1261884"/>
          </a:xfrm>
          <a:prstGeom prst="rect">
            <a:avLst/>
          </a:prstGeom>
          <a:noFill/>
        </p:spPr>
        <p:txBody>
          <a:bodyPr wrap="none" rtlCol="0">
            <a:spAutoFit/>
          </a:bodyPr>
          <a:lstStyle/>
          <a:p>
            <a:pPr algn="l"/>
            <a:r>
              <a:rPr lang="en-US" sz="2800" dirty="0" smtClean="0"/>
              <a:t>= </a:t>
            </a:r>
            <a:r>
              <a:rPr lang="en-US" sz="2800" dirty="0"/>
              <a:t> </a:t>
            </a:r>
            <a:r>
              <a:rPr lang="en-US" sz="2800" dirty="0">
                <a:solidFill>
                  <a:srgbClr val="FF0000"/>
                </a:solidFill>
              </a:rPr>
              <a:t>t</a:t>
            </a:r>
            <a:r>
              <a:rPr lang="en-US" sz="2800" baseline="-25000" dirty="0">
                <a:solidFill>
                  <a:srgbClr val="FF0000"/>
                </a:solidFill>
              </a:rPr>
              <a:t>1</a:t>
            </a:r>
            <a:r>
              <a:rPr lang="en-US" sz="2800" dirty="0"/>
              <a:t> </a:t>
            </a:r>
            <a:r>
              <a:rPr lang="en-US" sz="2800" dirty="0" smtClean="0"/>
              <a:t>+ 1   </a:t>
            </a:r>
            <a:r>
              <a:rPr lang="en-US" sz="2800" dirty="0"/>
              <a:t>+ </a:t>
            </a:r>
            <a:r>
              <a:rPr lang="en-US" sz="2800" dirty="0" smtClean="0"/>
              <a:t>   </a:t>
            </a:r>
            <a:r>
              <a:rPr lang="en-US" sz="2800" dirty="0" smtClean="0">
                <a:solidFill>
                  <a:srgbClr val="008000"/>
                </a:solidFill>
              </a:rPr>
              <a:t>t</a:t>
            </a:r>
            <a:r>
              <a:rPr lang="en-US" sz="2800" baseline="-25000" dirty="0" smtClean="0">
                <a:solidFill>
                  <a:srgbClr val="008000"/>
                </a:solidFill>
              </a:rPr>
              <a:t>2</a:t>
            </a:r>
            <a:r>
              <a:rPr lang="en-US" sz="2800" baseline="-25000" dirty="0" smtClean="0">
                <a:solidFill>
                  <a:schemeClr val="tx2">
                    <a:lumMod val="60000"/>
                    <a:lumOff val="40000"/>
                  </a:schemeClr>
                </a:solidFill>
              </a:rPr>
              <a:t>    </a:t>
            </a:r>
            <a:r>
              <a:rPr lang="en-US" sz="2800" dirty="0"/>
              <a:t>+ </a:t>
            </a:r>
            <a:r>
              <a:rPr lang="en-US" sz="2800" dirty="0" smtClean="0"/>
              <a:t>2</a:t>
            </a:r>
            <a:endParaRPr lang="en-US" sz="2800" dirty="0"/>
          </a:p>
          <a:p>
            <a:pPr algn="l"/>
            <a:endParaRPr lang="en-US" sz="2000" dirty="0"/>
          </a:p>
          <a:p>
            <a:pPr algn="l"/>
            <a:r>
              <a:rPr lang="en-US" sz="2800" dirty="0" smtClean="0"/>
              <a:t>=  </a:t>
            </a:r>
            <a:r>
              <a:rPr lang="en-US" sz="2800" dirty="0"/>
              <a:t>#shops  +  #</a:t>
            </a:r>
            <a:r>
              <a:rPr lang="en-US" sz="2800" dirty="0" smtClean="0"/>
              <a:t>items</a:t>
            </a:r>
            <a:endParaRPr lang="en-US" sz="2800" dirty="0"/>
          </a:p>
        </p:txBody>
      </p:sp>
      <p:grpSp>
        <p:nvGrpSpPr>
          <p:cNvPr id="23" name="Group 22"/>
          <p:cNvGrpSpPr/>
          <p:nvPr/>
        </p:nvGrpSpPr>
        <p:grpSpPr>
          <a:xfrm>
            <a:off x="1752600" y="2895600"/>
            <a:ext cx="4495800" cy="685800"/>
            <a:chOff x="1752600" y="2895600"/>
            <a:chExt cx="4495800" cy="685800"/>
          </a:xfrm>
        </p:grpSpPr>
        <p:pic>
          <p:nvPicPr>
            <p:cNvPr id="31" name="Picture 30" descr="FD004737.png"/>
            <p:cNvPicPr>
              <a:picLocks noChangeAspect="1"/>
            </p:cNvPicPr>
            <p:nvPr/>
          </p:nvPicPr>
          <p:blipFill>
            <a:blip r:embed="rId16" cstate="screen">
              <a:extLst>
                <a:ext uri="{28A0092B-C50C-407E-A947-70E740481C1C}">
                  <a14:useLocalDpi xmlns:a14="http://schemas.microsoft.com/office/drawing/2010/main" xmlns=""/>
                </a:ext>
              </a:extLst>
            </a:blip>
            <a:stretch>
              <a:fillRect/>
            </a:stretch>
          </p:blipFill>
          <p:spPr>
            <a:xfrm>
              <a:off x="1752600" y="2895600"/>
              <a:ext cx="609600" cy="609600"/>
            </a:xfrm>
            <a:prstGeom prst="rect">
              <a:avLst/>
            </a:prstGeom>
          </p:spPr>
        </p:pic>
        <p:pic>
          <p:nvPicPr>
            <p:cNvPr id="38" name="Picture 37" descr="FD004737.png"/>
            <p:cNvPicPr>
              <a:picLocks noChangeAspect="1"/>
            </p:cNvPicPr>
            <p:nvPr/>
          </p:nvPicPr>
          <p:blipFill>
            <a:blip r:embed="rId16" cstate="screen">
              <a:extLst>
                <a:ext uri="{28A0092B-C50C-407E-A947-70E740481C1C}">
                  <a14:useLocalDpi xmlns:a14="http://schemas.microsoft.com/office/drawing/2010/main" xmlns=""/>
                </a:ext>
              </a:extLst>
            </a:blip>
            <a:stretch>
              <a:fillRect/>
            </a:stretch>
          </p:blipFill>
          <p:spPr>
            <a:xfrm>
              <a:off x="5638800" y="2971800"/>
              <a:ext cx="609600" cy="609600"/>
            </a:xfrm>
            <a:prstGeom prst="rect">
              <a:avLst/>
            </a:prstGeom>
          </p:spPr>
        </p:pic>
      </p:grpSp>
      <p:pic>
        <p:nvPicPr>
          <p:cNvPr id="39" name="Picture 38" descr="AA026350.png"/>
          <p:cNvPicPr>
            <a:picLocks noChangeAspect="1"/>
          </p:cNvPicPr>
          <p:nvPr/>
        </p:nvPicPr>
        <p:blipFill>
          <a:blip r:embed="rId17" cstate="screen">
            <a:extLst>
              <a:ext uri="{28A0092B-C50C-407E-A947-70E740481C1C}">
                <a14:useLocalDpi xmlns:a14="http://schemas.microsoft.com/office/drawing/2010/main" xmlns=""/>
              </a:ext>
            </a:extLst>
          </a:blip>
          <a:stretch>
            <a:fillRect/>
          </a:stretch>
        </p:blipFill>
        <p:spPr>
          <a:xfrm>
            <a:off x="6705600" y="5927228"/>
            <a:ext cx="987655" cy="440780"/>
          </a:xfrm>
          <a:prstGeom prst="rect">
            <a:avLst/>
          </a:prstGeom>
        </p:spPr>
      </p:pic>
      <p:sp>
        <p:nvSpPr>
          <p:cNvPr id="25" name="TextBox 24"/>
          <p:cNvSpPr txBox="1"/>
          <p:nvPr/>
        </p:nvSpPr>
        <p:spPr>
          <a:xfrm>
            <a:off x="457200" y="4463534"/>
            <a:ext cx="1039355" cy="369332"/>
          </a:xfrm>
          <a:prstGeom prst="rect">
            <a:avLst/>
          </a:prstGeom>
          <a:solidFill>
            <a:schemeClr val="bg1"/>
          </a:solidFill>
          <a:ln>
            <a:solidFill>
              <a:srgbClr val="800000"/>
            </a:solidFill>
          </a:ln>
        </p:spPr>
        <p:txBody>
          <a:bodyPr wrap="none" rtlCol="0">
            <a:spAutoFit/>
          </a:bodyPr>
          <a:lstStyle/>
          <a:p>
            <a:r>
              <a:rPr lang="en-US" dirty="0" smtClean="0">
                <a:solidFill>
                  <a:srgbClr val="800000"/>
                </a:solidFill>
              </a:rPr>
              <a:t>Market 1</a:t>
            </a:r>
            <a:endParaRPr lang="en-US" dirty="0">
              <a:solidFill>
                <a:srgbClr val="800000"/>
              </a:solidFill>
            </a:endParaRPr>
          </a:p>
        </p:txBody>
      </p:sp>
      <p:sp>
        <p:nvSpPr>
          <p:cNvPr id="35" name="TextBox 34"/>
          <p:cNvSpPr txBox="1"/>
          <p:nvPr/>
        </p:nvSpPr>
        <p:spPr>
          <a:xfrm>
            <a:off x="7342645" y="4501634"/>
            <a:ext cx="1039355" cy="369332"/>
          </a:xfrm>
          <a:prstGeom prst="rect">
            <a:avLst/>
          </a:prstGeom>
          <a:solidFill>
            <a:schemeClr val="bg1"/>
          </a:solidFill>
          <a:ln>
            <a:solidFill>
              <a:srgbClr val="008000"/>
            </a:solidFill>
          </a:ln>
        </p:spPr>
        <p:txBody>
          <a:bodyPr wrap="none" rtlCol="0">
            <a:spAutoFit/>
          </a:bodyPr>
          <a:lstStyle/>
          <a:p>
            <a:r>
              <a:rPr lang="en-US" dirty="0" smtClean="0">
                <a:solidFill>
                  <a:srgbClr val="008000"/>
                </a:solidFill>
              </a:rPr>
              <a:t>Market 2</a:t>
            </a:r>
            <a:endParaRPr lang="en-US" dirty="0">
              <a:solidFill>
                <a:srgbClr val="008000"/>
              </a:solidFill>
            </a:endParaRPr>
          </a:p>
        </p:txBody>
      </p:sp>
      <p:sp>
        <p:nvSpPr>
          <p:cNvPr id="36" name="TextBox 35"/>
          <p:cNvSpPr txBox="1"/>
          <p:nvPr/>
        </p:nvSpPr>
        <p:spPr>
          <a:xfrm>
            <a:off x="7693255" y="1263134"/>
            <a:ext cx="1039355" cy="369332"/>
          </a:xfrm>
          <a:prstGeom prst="rect">
            <a:avLst/>
          </a:prstGeom>
          <a:solidFill>
            <a:schemeClr val="bg1"/>
          </a:solidFill>
          <a:ln>
            <a:solidFill>
              <a:srgbClr val="000090"/>
            </a:solidFill>
          </a:ln>
        </p:spPr>
        <p:txBody>
          <a:bodyPr wrap="none" rtlCol="0">
            <a:spAutoFit/>
          </a:bodyPr>
          <a:lstStyle/>
          <a:p>
            <a:r>
              <a:rPr lang="en-US" dirty="0" smtClean="0">
                <a:solidFill>
                  <a:srgbClr val="000090"/>
                </a:solidFill>
              </a:rPr>
              <a:t>Market 3</a:t>
            </a:r>
            <a:endParaRPr lang="en-US" dirty="0">
              <a:solidFill>
                <a:srgbClr val="000090"/>
              </a:solidFill>
            </a:endParaRPr>
          </a:p>
        </p:txBody>
      </p:sp>
    </p:spTree>
    <p:custDataLst>
      <p:tags r:id="rId1"/>
    </p:custDataLst>
    <p:extLst>
      <p:ext uri="{BB962C8B-B14F-4D97-AF65-F5344CB8AC3E}">
        <p14:creationId xmlns:p14="http://schemas.microsoft.com/office/powerpoint/2010/main" xmlns="" val="1075577732"/>
      </p:ext>
    </p:extLst>
  </p:cSld>
  <p:clrMapOvr>
    <a:masterClrMapping/>
  </p:clrMapOvr>
  <mc:AlternateContent xmlns:mc="http://schemas.openxmlformats.org/markup-compatibility/2006">
    <mc:Choice xmlns:p14="http://schemas.microsoft.com/office/powerpoint/2010/main" xmlns="" Requires="p14">
      <p:transition spd="slow" p14:dur="2000" advTm="39953"/>
    </mc:Choice>
    <mc:Fallback>
      <p:transition spd="slow" advTm="399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smtClean="0"/>
              <a:t>Shared</a:t>
            </a:r>
            <a:r>
              <a:rPr lang="de-DE" dirty="0" smtClean="0"/>
              <a:t> </a:t>
            </a:r>
            <a:r>
              <a:rPr lang="de-DE" dirty="0" err="1" smtClean="0"/>
              <a:t>fixed</a:t>
            </a:r>
            <a:r>
              <a:rPr lang="de-DE" dirty="0" smtClean="0"/>
              <a:t> </a:t>
            </a:r>
            <a:r>
              <a:rPr lang="de-DE" dirty="0" err="1" smtClean="0"/>
              <a:t>costs</a:t>
            </a:r>
            <a:endParaRPr lang="en-US" dirty="0"/>
          </a:p>
        </p:txBody>
      </p:sp>
      <p:sp>
        <p:nvSpPr>
          <p:cNvPr id="4" name="Slide Number Placehold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109</a:t>
            </a:fld>
            <a:endParaRPr lang="en-US"/>
          </a:p>
        </p:txBody>
      </p:sp>
      <p:grpSp>
        <p:nvGrpSpPr>
          <p:cNvPr id="9" name="Group 8"/>
          <p:cNvGrpSpPr/>
          <p:nvPr/>
        </p:nvGrpSpPr>
        <p:grpSpPr>
          <a:xfrm>
            <a:off x="7759700" y="990600"/>
            <a:ext cx="1295400" cy="990600"/>
            <a:chOff x="228600" y="4648200"/>
            <a:chExt cx="2667000" cy="1981200"/>
          </a:xfrm>
        </p:grpSpPr>
        <p:sp>
          <p:nvSpPr>
            <p:cNvPr id="5" name="Oval 4"/>
            <p:cNvSpPr/>
            <p:nvPr/>
          </p:nvSpPr>
          <p:spPr bwMode="auto">
            <a:xfrm>
              <a:off x="228600" y="4648200"/>
              <a:ext cx="2667000" cy="1981200"/>
            </a:xfrm>
            <a:prstGeom prst="ellipse">
              <a:avLst/>
            </a:prstGeom>
            <a:solidFill>
              <a:srgbClr val="FF0000">
                <a:alpha val="26000"/>
              </a:srgbClr>
            </a:solid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6" name="Picture 5" descr="AA026339.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457200" y="5562600"/>
              <a:ext cx="820634" cy="764631"/>
            </a:xfrm>
            <a:prstGeom prst="rect">
              <a:avLst/>
            </a:prstGeom>
          </p:spPr>
        </p:pic>
        <p:pic>
          <p:nvPicPr>
            <p:cNvPr id="7" name="Picture 6" descr="AA021910.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066800" y="4876800"/>
              <a:ext cx="694003" cy="1166928"/>
            </a:xfrm>
            <a:prstGeom prst="rect">
              <a:avLst/>
            </a:prstGeom>
          </p:spPr>
        </p:pic>
        <p:pic>
          <p:nvPicPr>
            <p:cNvPr id="8" name="Picture 7" descr="skd188086sdc.pn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1740234" y="5257800"/>
              <a:ext cx="621966" cy="811328"/>
            </a:xfrm>
            <a:prstGeom prst="rect">
              <a:avLst/>
            </a:prstGeom>
          </p:spPr>
        </p:pic>
      </p:grpSp>
      <p:grpSp>
        <p:nvGrpSpPr>
          <p:cNvPr id="10" name="Group 9"/>
          <p:cNvGrpSpPr/>
          <p:nvPr/>
        </p:nvGrpSpPr>
        <p:grpSpPr>
          <a:xfrm>
            <a:off x="7835900" y="2057400"/>
            <a:ext cx="1143000" cy="990600"/>
            <a:chOff x="6324600" y="4648200"/>
            <a:chExt cx="2286000" cy="2057400"/>
          </a:xfrm>
        </p:grpSpPr>
        <p:sp>
          <p:nvSpPr>
            <p:cNvPr id="11" name="Oval 10"/>
            <p:cNvSpPr/>
            <p:nvPr/>
          </p:nvSpPr>
          <p:spPr bwMode="auto">
            <a:xfrm>
              <a:off x="6324600" y="4648200"/>
              <a:ext cx="2286000" cy="2057400"/>
            </a:xfrm>
            <a:prstGeom prst="ellipse">
              <a:avLst/>
            </a:prstGeom>
            <a:solidFill>
              <a:srgbClr val="008000">
                <a:alpha val="36000"/>
              </a:srgbClr>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12" name="Picture 11" descr="skd188086sdc.png"/>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6751290" y="4953000"/>
              <a:ext cx="797211" cy="1039928"/>
            </a:xfrm>
            <a:prstGeom prst="rect">
              <a:avLst/>
            </a:prstGeom>
          </p:spPr>
        </p:pic>
        <p:pic>
          <p:nvPicPr>
            <p:cNvPr id="13" name="Picture 12" descr="FD004737.png"/>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7543800" y="5142028"/>
              <a:ext cx="838200" cy="838200"/>
            </a:xfrm>
            <a:prstGeom prst="rect">
              <a:avLst/>
            </a:prstGeom>
          </p:spPr>
        </p:pic>
        <p:pic>
          <p:nvPicPr>
            <p:cNvPr id="14" name="Picture 13" descr="AA026350.png"/>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rot="1798894">
              <a:off x="6602941" y="5884139"/>
              <a:ext cx="1115175" cy="497691"/>
            </a:xfrm>
            <a:prstGeom prst="rect">
              <a:avLst/>
            </a:prstGeom>
          </p:spPr>
        </p:pic>
      </p:grpSp>
      <p:grpSp>
        <p:nvGrpSpPr>
          <p:cNvPr id="18" name="Group 17"/>
          <p:cNvGrpSpPr/>
          <p:nvPr/>
        </p:nvGrpSpPr>
        <p:grpSpPr>
          <a:xfrm>
            <a:off x="7835900" y="3124200"/>
            <a:ext cx="1143000" cy="1066800"/>
            <a:chOff x="7010400" y="1447800"/>
            <a:chExt cx="1981200" cy="1828800"/>
          </a:xfrm>
        </p:grpSpPr>
        <p:sp>
          <p:nvSpPr>
            <p:cNvPr id="15" name="Oval 14"/>
            <p:cNvSpPr/>
            <p:nvPr/>
          </p:nvSpPr>
          <p:spPr bwMode="auto">
            <a:xfrm>
              <a:off x="7010400" y="1447800"/>
              <a:ext cx="1981200" cy="1828800"/>
            </a:xfrm>
            <a:prstGeom prst="ellipse">
              <a:avLst/>
            </a:prstGeom>
            <a:solidFill>
              <a:schemeClr val="tx2">
                <a:lumMod val="20000"/>
                <a:lumOff val="80000"/>
              </a:schemeClr>
            </a:solidFill>
            <a:ln w="3810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16" name="Picture 15" descr="AA026250.png"/>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7723072" y="2392967"/>
              <a:ext cx="1039928" cy="655033"/>
            </a:xfrm>
            <a:prstGeom prst="rect">
              <a:avLst/>
            </a:prstGeom>
          </p:spPr>
        </p:pic>
        <p:pic>
          <p:nvPicPr>
            <p:cNvPr id="17" name="Picture 16" descr="WL004006.png"/>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rot="15870501">
              <a:off x="7498510" y="1872582"/>
              <a:ext cx="647309" cy="498124"/>
            </a:xfrm>
            <a:prstGeom prst="rect">
              <a:avLst/>
            </a:prstGeom>
          </p:spPr>
        </p:pic>
      </p:grpSp>
      <p:grpSp>
        <p:nvGrpSpPr>
          <p:cNvPr id="33" name="Group 32"/>
          <p:cNvGrpSpPr/>
          <p:nvPr/>
        </p:nvGrpSpPr>
        <p:grpSpPr>
          <a:xfrm>
            <a:off x="838200" y="1524000"/>
            <a:ext cx="838200" cy="762000"/>
            <a:chOff x="838200" y="1524000"/>
            <a:chExt cx="685800" cy="609600"/>
          </a:xfrm>
        </p:grpSpPr>
        <p:sp>
          <p:nvSpPr>
            <p:cNvPr id="20" name="Rounded Rectangle 19"/>
            <p:cNvSpPr/>
            <p:nvPr/>
          </p:nvSpPr>
          <p:spPr bwMode="auto">
            <a:xfrm>
              <a:off x="838200" y="1524000"/>
              <a:ext cx="685800" cy="609600"/>
            </a:xfrm>
            <a:prstGeom prst="roundRect">
              <a:avLst/>
            </a:prstGeom>
            <a:solidFill>
              <a:srgbClr val="FF0000">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19" name="Picture 18" descr="AA026339.png"/>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914400" y="1600200"/>
              <a:ext cx="556111" cy="533400"/>
            </a:xfrm>
            <a:prstGeom prst="rect">
              <a:avLst/>
            </a:prstGeom>
          </p:spPr>
        </p:pic>
      </p:grpSp>
      <p:sp>
        <p:nvSpPr>
          <p:cNvPr id="21" name="Oval 20"/>
          <p:cNvSpPr/>
          <p:nvPr/>
        </p:nvSpPr>
        <p:spPr bwMode="auto">
          <a:xfrm>
            <a:off x="533400" y="1295400"/>
            <a:ext cx="1600200" cy="1143000"/>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2" name="TextBox 21"/>
          <p:cNvSpPr txBox="1"/>
          <p:nvPr/>
        </p:nvSpPr>
        <p:spPr>
          <a:xfrm>
            <a:off x="1664970" y="1524000"/>
            <a:ext cx="338554" cy="400110"/>
          </a:xfrm>
          <a:prstGeom prst="rect">
            <a:avLst/>
          </a:prstGeom>
          <a:noFill/>
        </p:spPr>
        <p:txBody>
          <a:bodyPr wrap="none" rtlCol="0">
            <a:spAutoFit/>
          </a:bodyPr>
          <a:lstStyle/>
          <a:p>
            <a:r>
              <a:rPr lang="en-US" sz="2000" dirty="0" smtClean="0"/>
              <a:t>A</a:t>
            </a:r>
            <a:endParaRPr lang="en-US" sz="2000" dirty="0"/>
          </a:p>
        </p:txBody>
      </p:sp>
      <p:grpSp>
        <p:nvGrpSpPr>
          <p:cNvPr id="41" name="Group 40"/>
          <p:cNvGrpSpPr/>
          <p:nvPr/>
        </p:nvGrpSpPr>
        <p:grpSpPr>
          <a:xfrm>
            <a:off x="2133600" y="1137911"/>
            <a:ext cx="2514600" cy="690889"/>
            <a:chOff x="2133600" y="1137911"/>
            <a:chExt cx="2514600" cy="690889"/>
          </a:xfrm>
        </p:grpSpPr>
        <p:grpSp>
          <p:nvGrpSpPr>
            <p:cNvPr id="40" name="Group 39"/>
            <p:cNvGrpSpPr/>
            <p:nvPr/>
          </p:nvGrpSpPr>
          <p:grpSpPr>
            <a:xfrm>
              <a:off x="3505200" y="1219200"/>
              <a:ext cx="1143000" cy="609600"/>
              <a:chOff x="3505200" y="1219200"/>
              <a:chExt cx="1143000" cy="609600"/>
            </a:xfrm>
          </p:grpSpPr>
          <p:sp>
            <p:nvSpPr>
              <p:cNvPr id="24" name="Rounded Rectangle 23"/>
              <p:cNvSpPr/>
              <p:nvPr/>
            </p:nvSpPr>
            <p:spPr bwMode="auto">
              <a:xfrm>
                <a:off x="3505200" y="1219200"/>
                <a:ext cx="1143000" cy="609600"/>
              </a:xfrm>
              <a:prstGeom prst="roundRect">
                <a:avLst/>
              </a:prstGeom>
              <a:solidFill>
                <a:schemeClr val="tx2">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23" name="Picture 22" descr="AA026250.png"/>
              <p:cNvPicPr>
                <a:picLocks noChangeAspect="1"/>
              </p:cNvPicPr>
              <p:nvPr/>
            </p:nvPicPr>
            <p:blipFill>
              <a:blip r:embed="rId13" cstate="screen">
                <a:extLst>
                  <a:ext uri="{28A0092B-C50C-407E-A947-70E740481C1C}">
                    <a14:useLocalDpi xmlns:a14="http://schemas.microsoft.com/office/drawing/2010/main" xmlns=""/>
                  </a:ext>
                </a:extLst>
              </a:blip>
              <a:stretch>
                <a:fillRect/>
              </a:stretch>
            </p:blipFill>
            <p:spPr>
              <a:xfrm>
                <a:off x="3581400" y="1219200"/>
                <a:ext cx="957162" cy="609600"/>
              </a:xfrm>
              <a:prstGeom prst="rect">
                <a:avLst/>
              </a:prstGeom>
            </p:spPr>
          </p:pic>
        </p:grpSp>
        <p:sp>
          <p:nvSpPr>
            <p:cNvPr id="25" name="Freeform 24"/>
            <p:cNvSpPr/>
            <p:nvPr/>
          </p:nvSpPr>
          <p:spPr>
            <a:xfrm>
              <a:off x="2133600" y="1137911"/>
              <a:ext cx="1346200" cy="322589"/>
            </a:xfrm>
            <a:custGeom>
              <a:avLst/>
              <a:gdLst>
                <a:gd name="connsiteX0" fmla="*/ 1587500 w 1587500"/>
                <a:gd name="connsiteY0" fmla="*/ 322589 h 322589"/>
                <a:gd name="connsiteX1" fmla="*/ 749300 w 1587500"/>
                <a:gd name="connsiteY1" fmla="*/ 30489 h 322589"/>
                <a:gd name="connsiteX2" fmla="*/ 317500 w 1587500"/>
                <a:gd name="connsiteY2" fmla="*/ 30489 h 322589"/>
                <a:gd name="connsiteX3" fmla="*/ 0 w 1587500"/>
                <a:gd name="connsiteY3" fmla="*/ 220989 h 322589"/>
              </a:gdLst>
              <a:ahLst/>
              <a:cxnLst>
                <a:cxn ang="0">
                  <a:pos x="connsiteX0" y="connsiteY0"/>
                </a:cxn>
                <a:cxn ang="0">
                  <a:pos x="connsiteX1" y="connsiteY1"/>
                </a:cxn>
                <a:cxn ang="0">
                  <a:pos x="connsiteX2" y="connsiteY2"/>
                </a:cxn>
                <a:cxn ang="0">
                  <a:pos x="connsiteX3" y="connsiteY3"/>
                </a:cxn>
              </a:cxnLst>
              <a:rect l="l" t="t" r="r" b="b"/>
              <a:pathLst>
                <a:path w="1587500" h="322589">
                  <a:moveTo>
                    <a:pt x="1587500" y="322589"/>
                  </a:moveTo>
                  <a:cubicBezTo>
                    <a:pt x="1274233" y="200880"/>
                    <a:pt x="960967" y="79172"/>
                    <a:pt x="749300" y="30489"/>
                  </a:cubicBezTo>
                  <a:cubicBezTo>
                    <a:pt x="537633" y="-18194"/>
                    <a:pt x="442383" y="-1261"/>
                    <a:pt x="317500" y="30489"/>
                  </a:cubicBezTo>
                  <a:cubicBezTo>
                    <a:pt x="192617" y="62239"/>
                    <a:pt x="0" y="220989"/>
                    <a:pt x="0" y="220989"/>
                  </a:cubicBezTo>
                </a:path>
              </a:pathLst>
            </a:custGeom>
            <a:ln w="41275" cmpd="sng">
              <a:solidFill>
                <a:schemeClr val="tx1"/>
              </a:solidFill>
              <a:headEnd type="none"/>
              <a:tailEnd type="triangle"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39" name="Group 38"/>
          <p:cNvGrpSpPr/>
          <p:nvPr/>
        </p:nvGrpSpPr>
        <p:grpSpPr>
          <a:xfrm>
            <a:off x="152400" y="1143000"/>
            <a:ext cx="2362200" cy="2667000"/>
            <a:chOff x="152400" y="1143000"/>
            <a:chExt cx="2362200" cy="2667000"/>
          </a:xfrm>
        </p:grpSpPr>
        <p:grpSp>
          <p:nvGrpSpPr>
            <p:cNvPr id="32" name="Group 31"/>
            <p:cNvGrpSpPr/>
            <p:nvPr/>
          </p:nvGrpSpPr>
          <p:grpSpPr>
            <a:xfrm>
              <a:off x="990600" y="2743200"/>
              <a:ext cx="762000" cy="838200"/>
              <a:chOff x="533400" y="2438400"/>
              <a:chExt cx="533400" cy="609600"/>
            </a:xfrm>
          </p:grpSpPr>
          <p:sp>
            <p:nvSpPr>
              <p:cNvPr id="28" name="Rounded Rectangle 27"/>
              <p:cNvSpPr/>
              <p:nvPr/>
            </p:nvSpPr>
            <p:spPr bwMode="auto">
              <a:xfrm>
                <a:off x="533400" y="2438400"/>
                <a:ext cx="533400" cy="609600"/>
              </a:xfrm>
              <a:prstGeom prst="roundRect">
                <a:avLst/>
              </a:prstGeom>
              <a:solidFill>
                <a:schemeClr val="tx2">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27" name="Picture 26" descr="WL004006.png"/>
              <p:cNvPicPr>
                <a:picLocks noChangeAspect="1"/>
              </p:cNvPicPr>
              <p:nvPr/>
            </p:nvPicPr>
            <p:blipFill>
              <a:blip r:embed="rId14" cstate="screen">
                <a:extLst>
                  <a:ext uri="{28A0092B-C50C-407E-A947-70E740481C1C}">
                    <a14:useLocalDpi xmlns:a14="http://schemas.microsoft.com/office/drawing/2010/main" xmlns=""/>
                  </a:ext>
                </a:extLst>
              </a:blip>
              <a:stretch>
                <a:fillRect/>
              </a:stretch>
            </p:blipFill>
            <p:spPr>
              <a:xfrm rot="15870501">
                <a:off x="569380" y="2581056"/>
                <a:ext cx="451653" cy="343741"/>
              </a:xfrm>
              <a:prstGeom prst="rect">
                <a:avLst/>
              </a:prstGeom>
            </p:spPr>
          </p:pic>
        </p:grpSp>
        <p:sp>
          <p:nvSpPr>
            <p:cNvPr id="34" name="Oval 33"/>
            <p:cNvSpPr/>
            <p:nvPr/>
          </p:nvSpPr>
          <p:spPr bwMode="auto">
            <a:xfrm>
              <a:off x="152400" y="1143000"/>
              <a:ext cx="2362200" cy="2667000"/>
            </a:xfrm>
            <a:prstGeom prst="ellipse">
              <a:avLst/>
            </a:prstGeom>
            <a:no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5" name="TextBox 34"/>
            <p:cNvSpPr txBox="1"/>
            <p:nvPr/>
          </p:nvSpPr>
          <p:spPr>
            <a:xfrm>
              <a:off x="1828800" y="2667000"/>
              <a:ext cx="324177" cy="400110"/>
            </a:xfrm>
            <a:prstGeom prst="rect">
              <a:avLst/>
            </a:prstGeom>
            <a:noFill/>
          </p:spPr>
          <p:txBody>
            <a:bodyPr wrap="none" rtlCol="0">
              <a:spAutoFit/>
            </a:bodyPr>
            <a:lstStyle/>
            <a:p>
              <a:r>
                <a:rPr lang="en-US" sz="2000" dirty="0" smtClean="0"/>
                <a:t>B</a:t>
              </a:r>
              <a:endParaRPr lang="en-US" sz="2000" dirty="0"/>
            </a:p>
          </p:txBody>
        </p:sp>
      </p:grpSp>
      <p:sp>
        <p:nvSpPr>
          <p:cNvPr id="37" name="TextBox 36"/>
          <p:cNvSpPr txBox="1"/>
          <p:nvPr/>
        </p:nvSpPr>
        <p:spPr>
          <a:xfrm>
            <a:off x="1282700" y="4135735"/>
            <a:ext cx="6819445"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t>marginal cost:         #new shops  + #new items</a:t>
            </a:r>
            <a:endParaRPr lang="en-US" sz="2800" dirty="0"/>
          </a:p>
        </p:txBody>
      </p:sp>
      <p:sp>
        <p:nvSpPr>
          <p:cNvPr id="38" name="TextBox 37"/>
          <p:cNvSpPr txBox="1"/>
          <p:nvPr/>
        </p:nvSpPr>
        <p:spPr>
          <a:xfrm>
            <a:off x="2700119" y="5569803"/>
            <a:ext cx="3903633"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457200" indent="-457200" algn="l">
              <a:buFont typeface="Arial"/>
              <a:buChar char="•"/>
            </a:pPr>
            <a:r>
              <a:rPr lang="en-US" sz="2400" dirty="0" smtClean="0"/>
              <a:t>shops:     shared fixed cost</a:t>
            </a:r>
          </a:p>
          <a:p>
            <a:pPr marL="457200" indent="-457200" algn="l">
              <a:buFont typeface="Arial"/>
              <a:buChar char="•"/>
            </a:pPr>
            <a:r>
              <a:rPr lang="en-US" sz="2400" dirty="0" smtClean="0"/>
              <a:t>economies of scale</a:t>
            </a:r>
          </a:p>
        </p:txBody>
      </p:sp>
      <p:sp>
        <p:nvSpPr>
          <p:cNvPr id="42" name="TextBox 41"/>
          <p:cNvSpPr txBox="1"/>
          <p:nvPr/>
        </p:nvSpPr>
        <p:spPr>
          <a:xfrm>
            <a:off x="1358900" y="4669135"/>
            <a:ext cx="5323017" cy="523220"/>
          </a:xfrm>
          <a:prstGeom prst="rect">
            <a:avLst/>
          </a:prstGeom>
          <a:noFill/>
        </p:spPr>
        <p:txBody>
          <a:bodyPr wrap="none" rtlCol="0">
            <a:spAutoFit/>
          </a:bodyPr>
          <a:lstStyle/>
          <a:p>
            <a:r>
              <a:rPr lang="en-US" sz="2800" dirty="0" smtClean="0"/>
              <a:t>decreasing  </a:t>
            </a:r>
            <a:r>
              <a:rPr lang="en-US" sz="2800" dirty="0" smtClean="0">
                <a:sym typeface="Wingdings"/>
              </a:rPr>
              <a:t>  cost is </a:t>
            </a:r>
            <a:r>
              <a:rPr lang="en-US" sz="2800" dirty="0" err="1" smtClean="0">
                <a:sym typeface="Wingdings"/>
              </a:rPr>
              <a:t>submodular</a:t>
            </a:r>
            <a:r>
              <a:rPr lang="en-US" sz="2800" dirty="0" smtClean="0">
                <a:sym typeface="Wingdings"/>
              </a:rPr>
              <a:t>!</a:t>
            </a:r>
            <a:endParaRPr lang="en-US" sz="2800" dirty="0"/>
          </a:p>
        </p:txBody>
      </p:sp>
      <p:pic>
        <p:nvPicPr>
          <p:cNvPr id="3" name="Picture 2" descr="latex-image-1.pdf"/>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3733800" y="2247900"/>
            <a:ext cx="2438400" cy="342900"/>
          </a:xfrm>
          <a:prstGeom prst="rect">
            <a:avLst/>
          </a:prstGeom>
        </p:spPr>
      </p:pic>
      <p:pic>
        <p:nvPicPr>
          <p:cNvPr id="43" name="Picture 42" descr="latex-image-1.pdf"/>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3771900" y="2857500"/>
            <a:ext cx="1790700" cy="342900"/>
          </a:xfrm>
          <a:prstGeom prst="rect">
            <a:avLst/>
          </a:prstGeom>
        </p:spPr>
      </p:pic>
    </p:spTree>
    <p:custDataLst>
      <p:tags r:id="rId1"/>
    </p:custDataLst>
    <p:extLst>
      <p:ext uri="{BB962C8B-B14F-4D97-AF65-F5344CB8AC3E}">
        <p14:creationId xmlns:p14="http://schemas.microsoft.com/office/powerpoint/2010/main" xmlns="" val="1460428685"/>
      </p:ext>
    </p:extLst>
  </p:cSld>
  <p:clrMapOvr>
    <a:masterClrMapping/>
  </p:clrMapOvr>
  <mc:AlternateContent xmlns:mc="http://schemas.openxmlformats.org/markup-compatibility/2006">
    <mc:Choice xmlns:p14="http://schemas.microsoft.com/office/powerpoint/2010/main" xmlns="" Requires="p14">
      <p:transition spd="slow" p14:dur="2000" advTm="126750"/>
    </mc:Choice>
    <mc:Fallback>
      <p:transition spd="slow" advTm="126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Social Theories</a:t>
            </a:r>
            <a:r>
              <a:rPr lang="en-US" altLang="zh-CN" sz="3200" dirty="0"/>
              <a:t>—</a:t>
            </a:r>
            <a:r>
              <a:rPr lang="en-US" altLang="zh-CN" sz="3200" dirty="0" smtClean="0"/>
              <a:t>Structural holes</a:t>
            </a:r>
            <a:endParaRPr lang="zh-CN" altLang="en-US" sz="5400" dirty="0"/>
          </a:p>
        </p:txBody>
      </p:sp>
      <p:pic>
        <p:nvPicPr>
          <p:cNvPr id="38914" name="Picture 2" descr="C:\JieTang\Fundings\Awards\优秀基金\figures\diffusion.emf"/>
          <p:cNvPicPr>
            <a:picLocks noChangeAspect="1" noChangeArrowheads="1"/>
          </p:cNvPicPr>
          <p:nvPr/>
        </p:nvPicPr>
        <p:blipFill>
          <a:blip r:embed="rId2" cstate="print"/>
          <a:srcRect/>
          <a:stretch>
            <a:fillRect/>
          </a:stretch>
        </p:blipFill>
        <p:spPr bwMode="auto">
          <a:xfrm>
            <a:off x="1395049" y="1371600"/>
            <a:ext cx="4590970" cy="3352800"/>
          </a:xfrm>
          <a:prstGeom prst="rect">
            <a:avLst/>
          </a:prstGeom>
          <a:noFill/>
        </p:spPr>
      </p:pic>
      <p:sp>
        <p:nvSpPr>
          <p:cNvPr id="4" name="Rectangle 8"/>
          <p:cNvSpPr/>
          <p:nvPr/>
        </p:nvSpPr>
        <p:spPr>
          <a:xfrm>
            <a:off x="3808046" y="2182216"/>
            <a:ext cx="609600" cy="611784"/>
          </a:xfrm>
          <a:prstGeom prst="rect">
            <a:avLst/>
          </a:prstGeom>
          <a:noFill/>
          <a:ln w="28575">
            <a:solidFill>
              <a:srgbClr val="000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p:cNvSpPr/>
          <p:nvPr/>
        </p:nvSpPr>
        <p:spPr>
          <a:xfrm>
            <a:off x="4703396" y="2895600"/>
            <a:ext cx="609600" cy="611784"/>
          </a:xfrm>
          <a:prstGeom prst="rect">
            <a:avLst/>
          </a:prstGeom>
          <a:noFill/>
          <a:ln w="28575">
            <a:solidFill>
              <a:srgbClr val="000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0"/>
          <p:cNvSpPr txBox="1">
            <a:spLocks noChangeArrowheads="1"/>
          </p:cNvSpPr>
          <p:nvPr/>
        </p:nvSpPr>
        <p:spPr bwMode="auto">
          <a:xfrm>
            <a:off x="381013" y="5334001"/>
            <a:ext cx="8190147" cy="1107996"/>
          </a:xfrm>
          <a:prstGeom prst="rect">
            <a:avLst/>
          </a:prstGeom>
          <a:noFill/>
          <a:ln w="9525">
            <a:noFill/>
            <a:miter lim="800000"/>
            <a:headEnd/>
            <a:tailEnd/>
          </a:ln>
        </p:spPr>
        <p:txBody>
          <a:bodyPr wrap="square">
            <a:spAutoFit/>
          </a:bodyPr>
          <a:lstStyle/>
          <a:p>
            <a:pPr>
              <a:spcBef>
                <a:spcPct val="50000"/>
              </a:spcBef>
            </a:pPr>
            <a:r>
              <a:rPr lang="en-US" altLang="zh-CN" sz="2400" dirty="0" smtClean="0">
                <a:solidFill>
                  <a:srgbClr val="C00000"/>
                </a:solidFill>
                <a:latin typeface="Times New Roman" pitchFamily="18" charset="0"/>
                <a:cs typeface="Times New Roman" pitchFamily="18" charset="0"/>
              </a:rPr>
              <a:t>Structural hole </a:t>
            </a:r>
            <a:r>
              <a:rPr lang="en-US" altLang="zh-CN" sz="2400" dirty="0" smtClean="0">
                <a:latin typeface="Times New Roman" pitchFamily="18" charset="0"/>
                <a:cs typeface="Times New Roman" pitchFamily="18" charset="0"/>
              </a:rPr>
              <a:t>users control the information flow between different communities </a:t>
            </a:r>
            <a:r>
              <a:rPr lang="en-US" altLang="zh-CN" dirty="0" smtClean="0">
                <a:latin typeface="Times New Roman" pitchFamily="18" charset="0"/>
                <a:cs typeface="Times New Roman" pitchFamily="18" charset="0"/>
              </a:rPr>
              <a:t>(Burt, 92; </a:t>
            </a:r>
            <a:r>
              <a:rPr lang="en-US" altLang="zh-CN" dirty="0" err="1" smtClean="0">
                <a:latin typeface="Times New Roman" pitchFamily="18" charset="0"/>
                <a:cs typeface="Times New Roman" pitchFamily="18" charset="0"/>
              </a:rPr>
              <a:t>Podolny</a:t>
            </a:r>
            <a:r>
              <a:rPr lang="en-US" altLang="zh-CN" dirty="0" smtClean="0">
                <a:latin typeface="Times New Roman" pitchFamily="18" charset="0"/>
                <a:cs typeface="Times New Roman" pitchFamily="18" charset="0"/>
              </a:rPr>
              <a:t>, 97; </a:t>
            </a:r>
            <a:r>
              <a:rPr lang="en-US" altLang="zh-CN" dirty="0" err="1" smtClean="0">
                <a:latin typeface="Times New Roman" pitchFamily="18" charset="0"/>
                <a:cs typeface="Times New Roman" pitchFamily="18" charset="0"/>
              </a:rPr>
              <a:t>Ahuja</a:t>
            </a:r>
            <a:r>
              <a:rPr lang="en-US" altLang="zh-CN" dirty="0" smtClean="0">
                <a:latin typeface="Times New Roman" pitchFamily="18" charset="0"/>
                <a:cs typeface="Times New Roman" pitchFamily="18" charset="0"/>
              </a:rPr>
              <a:t>, 00; Kleinberg, 08; Lou &amp; Tang, 13)</a:t>
            </a:r>
            <a:endParaRPr lang="en-US" altLang="zh-CN" sz="2400" b="1" dirty="0">
              <a:latin typeface="Times New Roman" pitchFamily="18" charset="0"/>
              <a:cs typeface="Times New Roman" pitchFamily="18" charset="0"/>
            </a:endParaRPr>
          </a:p>
        </p:txBody>
      </p:sp>
      <p:cxnSp>
        <p:nvCxnSpPr>
          <p:cNvPr id="7" name="Straight Arrow Connector 10"/>
          <p:cNvCxnSpPr>
            <a:stCxn id="4" idx="2"/>
            <a:endCxn id="16" idx="0"/>
          </p:cNvCxnSpPr>
          <p:nvPr/>
        </p:nvCxnSpPr>
        <p:spPr>
          <a:xfrm flipH="1">
            <a:off x="2957146" y="2794000"/>
            <a:ext cx="1155700" cy="1473200"/>
          </a:xfrm>
          <a:prstGeom prst="straightConnector1">
            <a:avLst/>
          </a:prstGeom>
          <a:ln w="19050">
            <a:solidFill>
              <a:srgbClr val="0000DC"/>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14"/>
          <p:cNvCxnSpPr>
            <a:stCxn id="5" idx="2"/>
            <a:endCxn id="16" idx="0"/>
          </p:cNvCxnSpPr>
          <p:nvPr/>
        </p:nvCxnSpPr>
        <p:spPr>
          <a:xfrm flipH="1">
            <a:off x="2957149" y="3507384"/>
            <a:ext cx="2051050" cy="759816"/>
          </a:xfrm>
          <a:prstGeom prst="straightConnector1">
            <a:avLst/>
          </a:prstGeom>
          <a:ln w="19050">
            <a:solidFill>
              <a:srgbClr val="0000DC"/>
            </a:solidFill>
            <a:tailEnd type="arrow"/>
          </a:ln>
        </p:spPr>
        <p:style>
          <a:lnRef idx="1">
            <a:schemeClr val="accent1"/>
          </a:lnRef>
          <a:fillRef idx="0">
            <a:schemeClr val="accent1"/>
          </a:fillRef>
          <a:effectRef idx="0">
            <a:schemeClr val="accent1"/>
          </a:effectRef>
          <a:fontRef idx="minor">
            <a:schemeClr val="tx1"/>
          </a:fontRef>
        </p:style>
      </p:cxnSp>
      <p:sp>
        <p:nvSpPr>
          <p:cNvPr id="13" name="Text Box 10"/>
          <p:cNvSpPr txBox="1">
            <a:spLocks noChangeArrowheads="1"/>
          </p:cNvSpPr>
          <p:nvPr/>
        </p:nvSpPr>
        <p:spPr bwMode="auto">
          <a:xfrm>
            <a:off x="328246" y="3657600"/>
            <a:ext cx="2209800" cy="584776"/>
          </a:xfrm>
          <a:prstGeom prst="rect">
            <a:avLst/>
          </a:prstGeom>
          <a:noFill/>
          <a:ln w="9525">
            <a:noFill/>
            <a:miter lim="800000"/>
            <a:headEnd/>
            <a:tailEnd/>
          </a:ln>
        </p:spPr>
        <p:txBody>
          <a:bodyPr wrap="square">
            <a:spAutoFit/>
          </a:bodyPr>
          <a:lstStyle/>
          <a:p>
            <a:pPr>
              <a:spcBef>
                <a:spcPct val="50000"/>
              </a:spcBef>
            </a:pPr>
            <a:r>
              <a:rPr lang="en-US" altLang="zh-CN" sz="1600" dirty="0" smtClean="0"/>
              <a:t>Information diffusion across communities</a:t>
            </a:r>
            <a:endParaRPr lang="en-US" altLang="zh-CN" sz="1600" dirty="0"/>
          </a:p>
        </p:txBody>
      </p:sp>
      <p:cxnSp>
        <p:nvCxnSpPr>
          <p:cNvPr id="14" name="Straight Arrow Connector 10"/>
          <p:cNvCxnSpPr>
            <a:stCxn id="13" idx="0"/>
          </p:cNvCxnSpPr>
          <p:nvPr/>
        </p:nvCxnSpPr>
        <p:spPr>
          <a:xfrm flipV="1">
            <a:off x="1433148" y="2667000"/>
            <a:ext cx="952500" cy="990600"/>
          </a:xfrm>
          <a:prstGeom prst="straightConnector1">
            <a:avLst/>
          </a:prstGeom>
          <a:ln w="19050">
            <a:solidFill>
              <a:srgbClr val="0000DC"/>
            </a:solidFill>
            <a:tailEnd type="arrow"/>
          </a:ln>
        </p:spPr>
        <p:style>
          <a:lnRef idx="1">
            <a:schemeClr val="accent1"/>
          </a:lnRef>
          <a:fillRef idx="0">
            <a:schemeClr val="accent1"/>
          </a:fillRef>
          <a:effectRef idx="0">
            <a:schemeClr val="accent1"/>
          </a:effectRef>
          <a:fontRef idx="minor">
            <a:schemeClr val="tx1"/>
          </a:fontRef>
        </p:style>
      </p:cxnSp>
      <p:sp>
        <p:nvSpPr>
          <p:cNvPr id="18" name="Text Box 10"/>
          <p:cNvSpPr txBox="1">
            <a:spLocks noChangeArrowheads="1"/>
          </p:cNvSpPr>
          <p:nvPr/>
        </p:nvSpPr>
        <p:spPr bwMode="auto">
          <a:xfrm>
            <a:off x="1776046" y="1524000"/>
            <a:ext cx="1447800" cy="338554"/>
          </a:xfrm>
          <a:prstGeom prst="rect">
            <a:avLst/>
          </a:prstGeom>
          <a:noFill/>
          <a:ln w="9525">
            <a:noFill/>
            <a:miter lim="800000"/>
            <a:headEnd/>
            <a:tailEnd/>
          </a:ln>
        </p:spPr>
        <p:txBody>
          <a:bodyPr wrap="square">
            <a:spAutoFit/>
          </a:bodyPr>
          <a:lstStyle/>
          <a:p>
            <a:pPr>
              <a:spcBef>
                <a:spcPct val="50000"/>
              </a:spcBef>
            </a:pPr>
            <a:r>
              <a:rPr lang="en-US" altLang="zh-CN" sz="1600" dirty="0" smtClean="0"/>
              <a:t>Community 1</a:t>
            </a:r>
            <a:endParaRPr lang="en-US" altLang="zh-CN" sz="1600" dirty="0"/>
          </a:p>
        </p:txBody>
      </p:sp>
      <p:sp>
        <p:nvSpPr>
          <p:cNvPr id="19" name="Text Box 10"/>
          <p:cNvSpPr txBox="1">
            <a:spLocks noChangeArrowheads="1"/>
          </p:cNvSpPr>
          <p:nvPr/>
        </p:nvSpPr>
        <p:spPr bwMode="auto">
          <a:xfrm>
            <a:off x="4443046" y="1066800"/>
            <a:ext cx="1447800" cy="338554"/>
          </a:xfrm>
          <a:prstGeom prst="rect">
            <a:avLst/>
          </a:prstGeom>
          <a:noFill/>
          <a:ln w="9525">
            <a:noFill/>
            <a:miter lim="800000"/>
            <a:headEnd/>
            <a:tailEnd/>
          </a:ln>
        </p:spPr>
        <p:txBody>
          <a:bodyPr wrap="square">
            <a:spAutoFit/>
          </a:bodyPr>
          <a:lstStyle/>
          <a:p>
            <a:pPr>
              <a:spcBef>
                <a:spcPct val="50000"/>
              </a:spcBef>
            </a:pPr>
            <a:r>
              <a:rPr lang="en-US" altLang="zh-CN" sz="1600" dirty="0" smtClean="0"/>
              <a:t>Community 2</a:t>
            </a:r>
            <a:endParaRPr lang="en-US" altLang="zh-CN" sz="1600" dirty="0"/>
          </a:p>
        </p:txBody>
      </p:sp>
      <p:sp>
        <p:nvSpPr>
          <p:cNvPr id="21" name="Text Box 10"/>
          <p:cNvSpPr txBox="1">
            <a:spLocks noChangeArrowheads="1"/>
          </p:cNvSpPr>
          <p:nvPr/>
        </p:nvSpPr>
        <p:spPr bwMode="auto">
          <a:xfrm>
            <a:off x="4671646" y="4343400"/>
            <a:ext cx="1447800" cy="338554"/>
          </a:xfrm>
          <a:prstGeom prst="rect">
            <a:avLst/>
          </a:prstGeom>
          <a:noFill/>
          <a:ln w="9525">
            <a:noFill/>
            <a:miter lim="800000"/>
            <a:headEnd/>
            <a:tailEnd/>
          </a:ln>
        </p:spPr>
        <p:txBody>
          <a:bodyPr wrap="square">
            <a:spAutoFit/>
          </a:bodyPr>
          <a:lstStyle/>
          <a:p>
            <a:pPr>
              <a:spcBef>
                <a:spcPct val="50000"/>
              </a:spcBef>
            </a:pPr>
            <a:r>
              <a:rPr lang="en-US" altLang="zh-CN" sz="1600" dirty="0" smtClean="0"/>
              <a:t>Community 3</a:t>
            </a:r>
            <a:endParaRPr lang="en-US" altLang="zh-CN" sz="1600" dirty="0"/>
          </a:p>
        </p:txBody>
      </p:sp>
      <p:sp>
        <p:nvSpPr>
          <p:cNvPr id="16" name="Text Box 10"/>
          <p:cNvSpPr txBox="1">
            <a:spLocks noChangeArrowheads="1"/>
          </p:cNvSpPr>
          <p:nvPr/>
        </p:nvSpPr>
        <p:spPr bwMode="auto">
          <a:xfrm>
            <a:off x="1928460" y="4267200"/>
            <a:ext cx="2057399" cy="707886"/>
          </a:xfrm>
          <a:prstGeom prst="rect">
            <a:avLst/>
          </a:prstGeom>
          <a:noFill/>
          <a:ln w="9525">
            <a:noFill/>
            <a:miter lim="800000"/>
            <a:headEnd/>
            <a:tailEnd/>
          </a:ln>
        </p:spPr>
        <p:txBody>
          <a:bodyPr wrap="square">
            <a:spAutoFit/>
          </a:bodyPr>
          <a:lstStyle/>
          <a:p>
            <a:pPr algn="ctr">
              <a:spcBef>
                <a:spcPct val="50000"/>
              </a:spcBef>
            </a:pPr>
            <a:r>
              <a:rPr lang="en-US" altLang="zh-CN" sz="2000" dirty="0" smtClean="0">
                <a:solidFill>
                  <a:srgbClr val="C00000"/>
                </a:solidFill>
                <a:latin typeface="Times New Roman" pitchFamily="18" charset="0"/>
                <a:cs typeface="Times New Roman" pitchFamily="18" charset="0"/>
              </a:rPr>
              <a:t>Structural hole spanners</a:t>
            </a:r>
            <a:endParaRPr lang="en-US" altLang="zh-CN" sz="2000" b="1" dirty="0">
              <a:latin typeface="Times New Roman" pitchFamily="18" charset="0"/>
              <a:cs typeface="Times New Roman" pitchFamily="18" charset="0"/>
            </a:endParaRPr>
          </a:p>
        </p:txBody>
      </p:sp>
      <p:sp>
        <p:nvSpPr>
          <p:cNvPr id="15" name="矩形 15"/>
          <p:cNvSpPr/>
          <p:nvPr/>
        </p:nvSpPr>
        <p:spPr>
          <a:xfrm>
            <a:off x="6189786" y="2209800"/>
            <a:ext cx="2883877" cy="1524000"/>
          </a:xfrm>
          <a:prstGeom prst="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b"/>
          <a:lstStyle/>
          <a:p>
            <a:r>
              <a:rPr lang="en-US" altLang="zh-CN" sz="2000" b="1" dirty="0" smtClean="0"/>
              <a:t>1</a:t>
            </a:r>
            <a:r>
              <a:rPr lang="en-US" altLang="zh-CN" sz="2000" b="1" dirty="0"/>
              <a:t>%</a:t>
            </a:r>
            <a:r>
              <a:rPr lang="en-US" altLang="zh-CN" sz="2000" dirty="0"/>
              <a:t> </a:t>
            </a:r>
            <a:r>
              <a:rPr lang="en-US" altLang="zh-CN" sz="2000" dirty="0" smtClean="0"/>
              <a:t>twitter </a:t>
            </a:r>
            <a:r>
              <a:rPr lang="en-US" altLang="zh-CN" sz="2000" dirty="0"/>
              <a:t>users control </a:t>
            </a:r>
            <a:r>
              <a:rPr lang="en-US" altLang="zh-CN" sz="2000" b="1" dirty="0"/>
              <a:t>25%</a:t>
            </a:r>
            <a:r>
              <a:rPr lang="en-US" altLang="zh-CN" sz="2000" dirty="0"/>
              <a:t> </a:t>
            </a:r>
            <a:r>
              <a:rPr lang="en-US" altLang="zh-CN" sz="2000" dirty="0" err="1"/>
              <a:t>retweeting</a:t>
            </a:r>
            <a:r>
              <a:rPr lang="en-US" altLang="zh-CN" sz="2000" dirty="0"/>
              <a:t> behaviors between communities.</a:t>
            </a:r>
            <a:endParaRPr lang="zh-CN" altLang="en-US" sz="1600" dirty="0"/>
          </a:p>
        </p:txBody>
      </p:sp>
      <p:pic>
        <p:nvPicPr>
          <p:cNvPr id="17" name="Picture 3"/>
          <p:cNvPicPr>
            <a:picLocks noChangeAspect="1" noChangeArrowheads="1"/>
          </p:cNvPicPr>
          <p:nvPr/>
        </p:nvPicPr>
        <p:blipFill>
          <a:blip r:embed="rId3" cstate="print"/>
          <a:srcRect/>
          <a:stretch>
            <a:fillRect/>
          </a:stretch>
        </p:blipFill>
        <p:spPr bwMode="auto">
          <a:xfrm>
            <a:off x="6893169" y="2338772"/>
            <a:ext cx="1125415" cy="404428"/>
          </a:xfrm>
          <a:prstGeom prst="rect">
            <a:avLst/>
          </a:prstGeom>
          <a:noFill/>
          <a:ln w="9525">
            <a:noFill/>
            <a:miter lim="800000"/>
            <a:headEnd/>
            <a:tailEnd/>
          </a:ln>
        </p:spPr>
      </p:pic>
      <p:sp>
        <p:nvSpPr>
          <p:cNvPr id="20"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smtClean="0"/>
              <a:t>T. </a:t>
            </a:r>
            <a:r>
              <a:rPr lang="en-US" altLang="zh-CN" sz="1400" dirty="0"/>
              <a:t>Lou and </a:t>
            </a:r>
            <a:r>
              <a:rPr lang="en-US" altLang="zh-CN" sz="1400" dirty="0" smtClean="0"/>
              <a:t>J. </a:t>
            </a:r>
            <a:r>
              <a:rPr lang="en-US" altLang="zh-CN" sz="1400" dirty="0"/>
              <a:t>Tang. Mining Structural Hole Spanners Through Information Diffusion in Social Networks. In </a:t>
            </a:r>
            <a:r>
              <a:rPr lang="en-US" altLang="zh-CN" sz="1400" b="1" dirty="0" smtClean="0"/>
              <a:t>WWW</a:t>
            </a:r>
            <a:r>
              <a:rPr lang="en-US" altLang="zh-CN" sz="1400" b="1" dirty="0"/>
              <a:t>'</a:t>
            </a:r>
            <a:r>
              <a:rPr lang="en-US" altLang="zh-CN" sz="1400" b="1" dirty="0" smtClean="0"/>
              <a:t>13</a:t>
            </a:r>
            <a:r>
              <a:rPr lang="en-US" altLang="zh-CN" sz="1400" dirty="0" smtClean="0"/>
              <a:t>. </a:t>
            </a:r>
            <a:r>
              <a:rPr lang="en-US" altLang="zh-CN" sz="1400" dirty="0"/>
              <a:t>pp. 837-848.</a:t>
            </a:r>
          </a:p>
        </p:txBody>
      </p:sp>
    </p:spTree>
    <p:extLst>
      <p:ext uri="{BB962C8B-B14F-4D97-AF65-F5344CB8AC3E}">
        <p14:creationId xmlns:p14="http://schemas.microsoft.com/office/powerpoint/2010/main" xmlns="" val="1165674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6" grpId="0"/>
      <p:bldP spid="1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28600" y="1066800"/>
            <a:ext cx="2286000" cy="2133600"/>
          </a:xfrm>
          <a:prstGeom prst="roundRect">
            <a:avLst/>
          </a:prstGeom>
          <a:solidFill>
            <a:srgbClr val="FF0000">
              <a:alpha val="23000"/>
            </a:srgbClr>
          </a:solidFill>
          <a:ln w="28575"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3" name="Foliennummernplatzhalter 5"/>
          <p:cNvSpPr>
            <a:spLocks noGrp="1"/>
          </p:cNvSpPr>
          <p:nvPr>
            <p:ph type="sldNum" sz="quarter" idx="12"/>
          </p:nvPr>
        </p:nvSpPr>
        <p:spPr/>
        <p:txBody>
          <a:bodyPr/>
          <a:lstStyle/>
          <a:p>
            <a:fld id="{FFAC13F8-CBFE-C74A-9874-08213CF47227}" type="slidenum">
              <a:rPr lang="en-US"/>
              <a:pPr/>
              <a:t>110</a:t>
            </a:fld>
            <a:endParaRPr lang="en-US"/>
          </a:p>
        </p:txBody>
      </p:sp>
      <p:sp>
        <p:nvSpPr>
          <p:cNvPr id="1173506" name="Rectangle 2"/>
          <p:cNvSpPr>
            <a:spLocks noGrp="1" noChangeArrowheads="1"/>
          </p:cNvSpPr>
          <p:nvPr>
            <p:ph type="title"/>
          </p:nvPr>
        </p:nvSpPr>
        <p:spPr/>
        <p:txBody>
          <a:bodyPr/>
          <a:lstStyle/>
          <a:p>
            <a:r>
              <a:rPr lang="en-US"/>
              <a:t>Another example: Cut functions</a:t>
            </a:r>
          </a:p>
        </p:txBody>
      </p:sp>
      <p:sp>
        <p:nvSpPr>
          <p:cNvPr id="1173507" name="Oval 3"/>
          <p:cNvSpPr>
            <a:spLocks noChangeArrowheads="1"/>
          </p:cNvSpPr>
          <p:nvPr/>
        </p:nvSpPr>
        <p:spPr bwMode="auto">
          <a:xfrm>
            <a:off x="5334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a</a:t>
            </a:r>
            <a:endParaRPr lang="en-US" baseline="-25000">
              <a:latin typeface="Tahoma" charset="0"/>
            </a:endParaRPr>
          </a:p>
        </p:txBody>
      </p:sp>
      <p:sp>
        <p:nvSpPr>
          <p:cNvPr id="1173508" name="Oval 4"/>
          <p:cNvSpPr>
            <a:spLocks noChangeArrowheads="1"/>
          </p:cNvSpPr>
          <p:nvPr/>
        </p:nvSpPr>
        <p:spPr bwMode="auto">
          <a:xfrm>
            <a:off x="17526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c</a:t>
            </a:r>
            <a:endParaRPr lang="en-US" baseline="-25000">
              <a:latin typeface="Tahoma" charset="0"/>
            </a:endParaRPr>
          </a:p>
        </p:txBody>
      </p:sp>
      <p:sp>
        <p:nvSpPr>
          <p:cNvPr id="1173509" name="Oval 5"/>
          <p:cNvSpPr>
            <a:spLocks noChangeArrowheads="1"/>
          </p:cNvSpPr>
          <p:nvPr/>
        </p:nvSpPr>
        <p:spPr bwMode="auto">
          <a:xfrm>
            <a:off x="1752600" y="23622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d</a:t>
            </a:r>
            <a:endParaRPr lang="en-US" baseline="-25000">
              <a:latin typeface="Tahoma" charset="0"/>
            </a:endParaRPr>
          </a:p>
        </p:txBody>
      </p:sp>
      <p:sp>
        <p:nvSpPr>
          <p:cNvPr id="1173510" name="Oval 6"/>
          <p:cNvSpPr>
            <a:spLocks noChangeArrowheads="1"/>
          </p:cNvSpPr>
          <p:nvPr/>
        </p:nvSpPr>
        <p:spPr bwMode="auto">
          <a:xfrm>
            <a:off x="533400" y="23622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b</a:t>
            </a:r>
            <a:endParaRPr lang="en-US" baseline="-25000">
              <a:latin typeface="Tahoma" charset="0"/>
            </a:endParaRPr>
          </a:p>
        </p:txBody>
      </p:sp>
      <p:sp>
        <p:nvSpPr>
          <p:cNvPr id="1173511" name="Oval 7"/>
          <p:cNvSpPr>
            <a:spLocks noChangeArrowheads="1"/>
          </p:cNvSpPr>
          <p:nvPr/>
        </p:nvSpPr>
        <p:spPr bwMode="auto">
          <a:xfrm>
            <a:off x="29718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e</a:t>
            </a:r>
            <a:endParaRPr lang="en-US" baseline="-25000">
              <a:latin typeface="Tahoma" charset="0"/>
            </a:endParaRPr>
          </a:p>
        </p:txBody>
      </p:sp>
      <p:sp>
        <p:nvSpPr>
          <p:cNvPr id="1173512" name="Oval 8"/>
          <p:cNvSpPr>
            <a:spLocks noChangeArrowheads="1"/>
          </p:cNvSpPr>
          <p:nvPr/>
        </p:nvSpPr>
        <p:spPr bwMode="auto">
          <a:xfrm>
            <a:off x="41910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g</a:t>
            </a:r>
            <a:endParaRPr lang="en-US" baseline="-25000">
              <a:latin typeface="Tahoma" charset="0"/>
            </a:endParaRPr>
          </a:p>
        </p:txBody>
      </p:sp>
      <p:sp>
        <p:nvSpPr>
          <p:cNvPr id="1173513" name="Oval 9"/>
          <p:cNvSpPr>
            <a:spLocks noChangeArrowheads="1"/>
          </p:cNvSpPr>
          <p:nvPr/>
        </p:nvSpPr>
        <p:spPr bwMode="auto">
          <a:xfrm>
            <a:off x="4191000" y="23622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h</a:t>
            </a:r>
            <a:endParaRPr lang="en-US" baseline="-25000">
              <a:latin typeface="Tahoma" charset="0"/>
            </a:endParaRPr>
          </a:p>
        </p:txBody>
      </p:sp>
      <p:sp>
        <p:nvSpPr>
          <p:cNvPr id="1173514" name="Oval 10"/>
          <p:cNvSpPr>
            <a:spLocks noChangeArrowheads="1"/>
          </p:cNvSpPr>
          <p:nvPr/>
        </p:nvSpPr>
        <p:spPr bwMode="auto">
          <a:xfrm>
            <a:off x="2971800" y="23622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f</a:t>
            </a:r>
            <a:endParaRPr lang="en-US" baseline="-25000">
              <a:latin typeface="Tahoma" charset="0"/>
            </a:endParaRPr>
          </a:p>
        </p:txBody>
      </p:sp>
      <p:sp>
        <p:nvSpPr>
          <p:cNvPr id="1173515" name="Line 11"/>
          <p:cNvSpPr>
            <a:spLocks noChangeShapeType="1"/>
          </p:cNvSpPr>
          <p:nvPr/>
        </p:nvSpPr>
        <p:spPr bwMode="auto">
          <a:xfrm>
            <a:off x="1066800" y="16002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16" name="Line 12"/>
          <p:cNvSpPr>
            <a:spLocks noChangeShapeType="1"/>
          </p:cNvSpPr>
          <p:nvPr/>
        </p:nvSpPr>
        <p:spPr bwMode="auto">
          <a:xfrm>
            <a:off x="2286000" y="16002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17" name="Line 13"/>
          <p:cNvSpPr>
            <a:spLocks noChangeShapeType="1"/>
          </p:cNvSpPr>
          <p:nvPr/>
        </p:nvSpPr>
        <p:spPr bwMode="auto">
          <a:xfrm>
            <a:off x="3505200" y="16002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18" name="Line 14"/>
          <p:cNvSpPr>
            <a:spLocks noChangeShapeType="1"/>
          </p:cNvSpPr>
          <p:nvPr/>
        </p:nvSpPr>
        <p:spPr bwMode="auto">
          <a:xfrm>
            <a:off x="3505200" y="26670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19" name="Line 15"/>
          <p:cNvSpPr>
            <a:spLocks noChangeShapeType="1"/>
          </p:cNvSpPr>
          <p:nvPr/>
        </p:nvSpPr>
        <p:spPr bwMode="auto">
          <a:xfrm>
            <a:off x="2286000" y="26670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0" name="Line 16"/>
          <p:cNvSpPr>
            <a:spLocks noChangeShapeType="1"/>
          </p:cNvSpPr>
          <p:nvPr/>
        </p:nvSpPr>
        <p:spPr bwMode="auto">
          <a:xfrm>
            <a:off x="1066800" y="26670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1" name="Line 17"/>
          <p:cNvSpPr>
            <a:spLocks noChangeShapeType="1"/>
          </p:cNvSpPr>
          <p:nvPr/>
        </p:nvSpPr>
        <p:spPr bwMode="auto">
          <a:xfrm>
            <a:off x="762000" y="1828800"/>
            <a:ext cx="0" cy="5334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2" name="Line 18"/>
          <p:cNvSpPr>
            <a:spLocks noChangeShapeType="1"/>
          </p:cNvSpPr>
          <p:nvPr/>
        </p:nvSpPr>
        <p:spPr bwMode="auto">
          <a:xfrm>
            <a:off x="2057400" y="1828800"/>
            <a:ext cx="0" cy="5334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3" name="Line 19"/>
          <p:cNvSpPr>
            <a:spLocks noChangeShapeType="1"/>
          </p:cNvSpPr>
          <p:nvPr/>
        </p:nvSpPr>
        <p:spPr bwMode="auto">
          <a:xfrm>
            <a:off x="3200400" y="1828800"/>
            <a:ext cx="0" cy="5334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4" name="Line 20"/>
          <p:cNvSpPr>
            <a:spLocks noChangeShapeType="1"/>
          </p:cNvSpPr>
          <p:nvPr/>
        </p:nvSpPr>
        <p:spPr bwMode="auto">
          <a:xfrm>
            <a:off x="4419600" y="1828800"/>
            <a:ext cx="0" cy="5334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5" name="Line 21"/>
          <p:cNvSpPr>
            <a:spLocks noChangeShapeType="1"/>
          </p:cNvSpPr>
          <p:nvPr/>
        </p:nvSpPr>
        <p:spPr bwMode="auto">
          <a:xfrm>
            <a:off x="990600" y="1752600"/>
            <a:ext cx="838200" cy="6858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6" name="Line 22"/>
          <p:cNvSpPr>
            <a:spLocks noChangeShapeType="1"/>
          </p:cNvSpPr>
          <p:nvPr/>
        </p:nvSpPr>
        <p:spPr bwMode="auto">
          <a:xfrm>
            <a:off x="3429000" y="1752600"/>
            <a:ext cx="838200" cy="6858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7" name="Line 23"/>
          <p:cNvSpPr>
            <a:spLocks noChangeShapeType="1"/>
          </p:cNvSpPr>
          <p:nvPr/>
        </p:nvSpPr>
        <p:spPr bwMode="auto">
          <a:xfrm flipV="1">
            <a:off x="990600" y="1752600"/>
            <a:ext cx="838200" cy="6858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8" name="Line 24"/>
          <p:cNvSpPr>
            <a:spLocks noChangeShapeType="1"/>
          </p:cNvSpPr>
          <p:nvPr/>
        </p:nvSpPr>
        <p:spPr bwMode="auto">
          <a:xfrm flipV="1">
            <a:off x="3429000" y="1752600"/>
            <a:ext cx="838200" cy="6858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173529" name="Text Box 25"/>
          <p:cNvSpPr txBox="1">
            <a:spLocks noChangeArrowheads="1"/>
          </p:cNvSpPr>
          <p:nvPr/>
        </p:nvSpPr>
        <p:spPr bwMode="auto">
          <a:xfrm>
            <a:off x="5257800" y="1295400"/>
            <a:ext cx="27590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a:solidFill>
                  <a:srgbClr val="5F5F5F"/>
                </a:solidFill>
                <a:latin typeface="Tahoma" charset="0"/>
              </a:rPr>
              <a:t>V={a,b,c,d,e,f,g,h}</a:t>
            </a:r>
          </a:p>
        </p:txBody>
      </p:sp>
      <p:sp>
        <p:nvSpPr>
          <p:cNvPr id="1173531" name="Text Box 27"/>
          <p:cNvSpPr txBox="1">
            <a:spLocks noChangeArrowheads="1"/>
          </p:cNvSpPr>
          <p:nvPr/>
        </p:nvSpPr>
        <p:spPr bwMode="auto">
          <a:xfrm>
            <a:off x="1120775" y="1176338"/>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2" name="Text Box 28"/>
          <p:cNvSpPr txBox="1">
            <a:spLocks noChangeArrowheads="1"/>
          </p:cNvSpPr>
          <p:nvPr/>
        </p:nvSpPr>
        <p:spPr bwMode="auto">
          <a:xfrm>
            <a:off x="381000" y="19050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3" name="Text Box 29"/>
          <p:cNvSpPr txBox="1">
            <a:spLocks noChangeArrowheads="1"/>
          </p:cNvSpPr>
          <p:nvPr/>
        </p:nvSpPr>
        <p:spPr bwMode="auto">
          <a:xfrm>
            <a:off x="1219200" y="26670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4" name="Text Box 30"/>
          <p:cNvSpPr txBox="1">
            <a:spLocks noChangeArrowheads="1"/>
          </p:cNvSpPr>
          <p:nvPr/>
        </p:nvSpPr>
        <p:spPr bwMode="auto">
          <a:xfrm>
            <a:off x="1249363" y="1600200"/>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5" name="Text Box 31"/>
          <p:cNvSpPr txBox="1">
            <a:spLocks noChangeArrowheads="1"/>
          </p:cNvSpPr>
          <p:nvPr/>
        </p:nvSpPr>
        <p:spPr bwMode="auto">
          <a:xfrm>
            <a:off x="914400" y="19050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6" name="Text Box 32"/>
          <p:cNvSpPr txBox="1">
            <a:spLocks noChangeArrowheads="1"/>
          </p:cNvSpPr>
          <p:nvPr/>
        </p:nvSpPr>
        <p:spPr bwMode="auto">
          <a:xfrm>
            <a:off x="1752600" y="18288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1173537" name="Text Box 33"/>
          <p:cNvSpPr txBox="1">
            <a:spLocks noChangeArrowheads="1"/>
          </p:cNvSpPr>
          <p:nvPr/>
        </p:nvSpPr>
        <p:spPr bwMode="auto">
          <a:xfrm>
            <a:off x="2468563" y="1143000"/>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1</a:t>
            </a:r>
          </a:p>
        </p:txBody>
      </p:sp>
      <p:sp>
        <p:nvSpPr>
          <p:cNvPr id="1173538" name="Text Box 34"/>
          <p:cNvSpPr txBox="1">
            <a:spLocks noChangeArrowheads="1"/>
          </p:cNvSpPr>
          <p:nvPr/>
        </p:nvSpPr>
        <p:spPr bwMode="auto">
          <a:xfrm>
            <a:off x="2438400" y="26670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1</a:t>
            </a:r>
          </a:p>
        </p:txBody>
      </p:sp>
      <p:sp>
        <p:nvSpPr>
          <p:cNvPr id="1173539" name="Text Box 35"/>
          <p:cNvSpPr txBox="1">
            <a:spLocks noChangeArrowheads="1"/>
          </p:cNvSpPr>
          <p:nvPr/>
        </p:nvSpPr>
        <p:spPr bwMode="auto">
          <a:xfrm>
            <a:off x="3589338" y="1181100"/>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0" name="Text Box 36"/>
          <p:cNvSpPr txBox="1">
            <a:spLocks noChangeArrowheads="1"/>
          </p:cNvSpPr>
          <p:nvPr/>
        </p:nvSpPr>
        <p:spPr bwMode="auto">
          <a:xfrm>
            <a:off x="2849563" y="1909763"/>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1" name="Text Box 37"/>
          <p:cNvSpPr txBox="1">
            <a:spLocks noChangeArrowheads="1"/>
          </p:cNvSpPr>
          <p:nvPr/>
        </p:nvSpPr>
        <p:spPr bwMode="auto">
          <a:xfrm>
            <a:off x="3687763" y="2667000"/>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2" name="Text Box 38"/>
          <p:cNvSpPr txBox="1">
            <a:spLocks noChangeArrowheads="1"/>
          </p:cNvSpPr>
          <p:nvPr/>
        </p:nvSpPr>
        <p:spPr bwMode="auto">
          <a:xfrm>
            <a:off x="3717925" y="1604963"/>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3" name="Text Box 39"/>
          <p:cNvSpPr txBox="1">
            <a:spLocks noChangeArrowheads="1"/>
          </p:cNvSpPr>
          <p:nvPr/>
        </p:nvSpPr>
        <p:spPr bwMode="auto">
          <a:xfrm>
            <a:off x="3382963" y="1909763"/>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4" name="Text Box 40"/>
          <p:cNvSpPr txBox="1">
            <a:spLocks noChangeArrowheads="1"/>
          </p:cNvSpPr>
          <p:nvPr/>
        </p:nvSpPr>
        <p:spPr bwMode="auto">
          <a:xfrm>
            <a:off x="4114800" y="19050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1173546" name="Text Box 42"/>
          <p:cNvSpPr txBox="1">
            <a:spLocks noChangeArrowheads="1"/>
          </p:cNvSpPr>
          <p:nvPr/>
        </p:nvSpPr>
        <p:spPr bwMode="auto">
          <a:xfrm>
            <a:off x="838200" y="4789488"/>
            <a:ext cx="481474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3200" dirty="0">
                <a:solidFill>
                  <a:srgbClr val="008300"/>
                </a:solidFill>
              </a:rPr>
              <a:t>Cut function is </a:t>
            </a:r>
            <a:r>
              <a:rPr lang="en-US" sz="3200" dirty="0" smtClean="0">
                <a:solidFill>
                  <a:srgbClr val="008300"/>
                </a:solidFill>
              </a:rPr>
              <a:t>submodular</a:t>
            </a:r>
            <a:r>
              <a:rPr lang="en-US" sz="3200" dirty="0">
                <a:solidFill>
                  <a:srgbClr val="008300"/>
                </a:solidFill>
              </a:rPr>
              <a:t>!</a:t>
            </a:r>
          </a:p>
        </p:txBody>
      </p:sp>
      <p:sp>
        <p:nvSpPr>
          <p:cNvPr id="1173547" name="Line 43"/>
          <p:cNvSpPr>
            <a:spLocks noChangeShapeType="1"/>
          </p:cNvSpPr>
          <p:nvPr/>
        </p:nvSpPr>
        <p:spPr bwMode="auto">
          <a:xfrm>
            <a:off x="0" y="4800600"/>
            <a:ext cx="152400" cy="0"/>
          </a:xfrm>
          <a:prstGeom prst="line">
            <a:avLst/>
          </a:prstGeom>
          <a:noFill/>
          <a:ln w="127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pic>
        <p:nvPicPr>
          <p:cNvPr id="2" name="Bild 1" descr="latex-image-1.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5257800" y="2209800"/>
            <a:ext cx="3479800" cy="977900"/>
          </a:xfrm>
          <a:prstGeom prst="rect">
            <a:avLst/>
          </a:prstGeom>
        </p:spPr>
      </p:pic>
    </p:spTree>
    <p:custDataLst>
      <p:tags r:id="rId1"/>
    </p:custDataLst>
    <p:extLst>
      <p:ext uri="{BB962C8B-B14F-4D97-AF65-F5344CB8AC3E}">
        <p14:creationId xmlns:p14="http://schemas.microsoft.com/office/powerpoint/2010/main" xmlns="" val="3281258869"/>
      </p:ext>
    </p:extLst>
  </p:cSld>
  <p:clrMapOvr>
    <a:masterClrMapping/>
  </p:clrMapOvr>
  <mc:AlternateContent xmlns:mc="http://schemas.openxmlformats.org/markup-compatibility/2006">
    <mc:Choice xmlns:p14="http://schemas.microsoft.com/office/powerpoint/2010/main" xmlns="" Requires="p14">
      <p:transition spd="slow" p14:dur="2000" advTm="32024"/>
    </mc:Choice>
    <mc:Fallback>
      <p:transition spd="slow" advTm="3202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3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4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lstStyle/>
          <a:p>
            <a:r>
              <a:rPr lang="de-DE" dirty="0" err="1" smtClean="0"/>
              <a:t>Why</a:t>
            </a:r>
            <a:r>
              <a:rPr lang="de-DE" dirty="0" smtClean="0"/>
              <a:t> </a:t>
            </a:r>
            <a:r>
              <a:rPr lang="de-DE" dirty="0" err="1" smtClean="0"/>
              <a:t>are</a:t>
            </a:r>
            <a:r>
              <a:rPr lang="de-DE" dirty="0" smtClean="0"/>
              <a:t> </a:t>
            </a:r>
            <a:r>
              <a:rPr lang="de-DE" dirty="0" err="1" smtClean="0"/>
              <a:t>cut</a:t>
            </a:r>
            <a:r>
              <a:rPr lang="de-DE" dirty="0" smtClean="0"/>
              <a:t> </a:t>
            </a:r>
            <a:r>
              <a:rPr lang="de-DE" dirty="0" err="1" smtClean="0"/>
              <a:t>functions</a:t>
            </a:r>
            <a:r>
              <a:rPr lang="de-DE" dirty="0" smtClean="0"/>
              <a:t> submodular?</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111</a:t>
            </a:fld>
            <a:endParaRPr lang="en-US"/>
          </a:p>
        </p:txBody>
      </p:sp>
      <p:sp>
        <p:nvSpPr>
          <p:cNvPr id="5" name="Oval 3"/>
          <p:cNvSpPr>
            <a:spLocks noChangeArrowheads="1"/>
          </p:cNvSpPr>
          <p:nvPr/>
        </p:nvSpPr>
        <p:spPr bwMode="auto">
          <a:xfrm>
            <a:off x="18288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a</a:t>
            </a:r>
            <a:endParaRPr lang="en-US" baseline="-25000">
              <a:latin typeface="Tahoma" charset="0"/>
            </a:endParaRPr>
          </a:p>
        </p:txBody>
      </p:sp>
      <p:sp>
        <p:nvSpPr>
          <p:cNvPr id="6" name="Oval 4"/>
          <p:cNvSpPr>
            <a:spLocks noChangeArrowheads="1"/>
          </p:cNvSpPr>
          <p:nvPr/>
        </p:nvSpPr>
        <p:spPr bwMode="auto">
          <a:xfrm>
            <a:off x="3048000" y="12954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dirty="0" smtClean="0">
                <a:latin typeface="Tahoma" charset="0"/>
              </a:rPr>
              <a:t>b</a:t>
            </a:r>
            <a:endParaRPr lang="en-US" baseline="-25000" dirty="0">
              <a:latin typeface="Tahoma" charset="0"/>
            </a:endParaRPr>
          </a:p>
        </p:txBody>
      </p:sp>
      <p:sp>
        <p:nvSpPr>
          <p:cNvPr id="7" name="Line 11"/>
          <p:cNvSpPr>
            <a:spLocks noChangeShapeType="1"/>
          </p:cNvSpPr>
          <p:nvPr/>
        </p:nvSpPr>
        <p:spPr bwMode="auto">
          <a:xfrm>
            <a:off x="2362200" y="16002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graphicFrame>
        <p:nvGraphicFramePr>
          <p:cNvPr id="10" name="Tabelle 9"/>
          <p:cNvGraphicFramePr>
            <a:graphicFrameLocks noGrp="1"/>
          </p:cNvGraphicFramePr>
          <p:nvPr>
            <p:extLst>
              <p:ext uri="{D42A27DB-BD31-4B8C-83A1-F6EECF244321}">
                <p14:modId xmlns:p14="http://schemas.microsoft.com/office/powerpoint/2010/main" xmlns="" val="467181359"/>
              </p:ext>
            </p:extLst>
          </p:nvPr>
        </p:nvGraphicFramePr>
        <p:xfrm>
          <a:off x="5651500" y="1041400"/>
          <a:ext cx="2489200" cy="2286000"/>
        </p:xfrm>
        <a:graphic>
          <a:graphicData uri="http://schemas.openxmlformats.org/drawingml/2006/table">
            <a:tbl>
              <a:tblPr firstRow="1" bandRow="1">
                <a:tableStyleId>{5C22544A-7EE6-4342-B048-85BDC9FD1C3A}</a:tableStyleId>
              </a:tblPr>
              <a:tblGrid>
                <a:gridCol w="1244600"/>
                <a:gridCol w="1244600"/>
              </a:tblGrid>
              <a:tr h="370840">
                <a:tc>
                  <a:txBody>
                    <a:bodyPr/>
                    <a:lstStyle/>
                    <a:p>
                      <a:r>
                        <a:rPr lang="de-DE" sz="2400" dirty="0" smtClean="0">
                          <a:solidFill>
                            <a:schemeClr val="tx1"/>
                          </a:solidFill>
                        </a:rPr>
                        <a:t>S</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de-DE" sz="2400" dirty="0" err="1" smtClean="0">
                          <a:solidFill>
                            <a:schemeClr val="tx1"/>
                          </a:solidFill>
                        </a:rPr>
                        <a:t>F</a:t>
                      </a:r>
                      <a:r>
                        <a:rPr lang="de-DE" sz="2400" baseline="-25000" dirty="0" err="1" smtClean="0">
                          <a:solidFill>
                            <a:schemeClr val="tx1"/>
                          </a:solidFill>
                        </a:rPr>
                        <a:t>ab</a:t>
                      </a:r>
                      <a:r>
                        <a:rPr lang="de-DE" sz="2400" dirty="0" smtClean="0">
                          <a:solidFill>
                            <a:schemeClr val="tx1"/>
                          </a:solidFill>
                        </a:rPr>
                        <a:t>(S)</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de-DE" sz="2400" dirty="0" smtClean="0">
                          <a:solidFill>
                            <a:schemeClr val="tx1"/>
                          </a:solidFill>
                        </a:rPr>
                        <a:t>{}</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de-DE" sz="2400" dirty="0" smtClean="0">
                          <a:solidFill>
                            <a:schemeClr val="tx1"/>
                          </a:solidFill>
                        </a:rPr>
                        <a:t>0</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de-DE" sz="2400" dirty="0" smtClean="0">
                          <a:solidFill>
                            <a:schemeClr val="tx1"/>
                          </a:solidFill>
                        </a:rPr>
                        <a:t>{a}</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de-DE" sz="2400" dirty="0" err="1" smtClean="0">
                          <a:solidFill>
                            <a:schemeClr val="tx1"/>
                          </a:solidFill>
                        </a:rPr>
                        <a:t>w</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de-DE" sz="2400" dirty="0" smtClean="0">
                          <a:solidFill>
                            <a:schemeClr val="tx1"/>
                          </a:solidFill>
                        </a:rPr>
                        <a:t>{b}</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de-DE" sz="2400" dirty="0" err="1" smtClean="0">
                          <a:solidFill>
                            <a:schemeClr val="tx1"/>
                          </a:solidFill>
                        </a:rPr>
                        <a:t>w</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de-DE" sz="2400" dirty="0" smtClean="0">
                          <a:solidFill>
                            <a:schemeClr val="tx1"/>
                          </a:solidFill>
                        </a:rPr>
                        <a:t>{</a:t>
                      </a:r>
                      <a:r>
                        <a:rPr lang="de-DE" sz="2400" dirty="0" err="1" smtClean="0">
                          <a:solidFill>
                            <a:schemeClr val="tx1"/>
                          </a:solidFill>
                        </a:rPr>
                        <a:t>a,b</a:t>
                      </a:r>
                      <a:r>
                        <a:rPr lang="de-DE" sz="2400" dirty="0" smtClean="0">
                          <a:solidFill>
                            <a:schemeClr val="tx1"/>
                          </a:solidFill>
                        </a:rPr>
                        <a:t>}</a:t>
                      </a:r>
                      <a:endParaRPr lang="de-DE" sz="2400" dirty="0">
                        <a:solidFill>
                          <a:schemeClr val="tx1"/>
                        </a:solidFil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de-DE" sz="2400" dirty="0" smtClean="0">
                          <a:solidFill>
                            <a:schemeClr val="tx1"/>
                          </a:solidFill>
                        </a:rPr>
                        <a:t>0</a:t>
                      </a:r>
                      <a:endParaRPr lang="de-DE" sz="2400" dirty="0">
                        <a:solidFill>
                          <a:schemeClr val="tx1"/>
                        </a:solidFil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11" name="Textfeld 10"/>
          <p:cNvSpPr txBox="1"/>
          <p:nvPr/>
        </p:nvSpPr>
        <p:spPr>
          <a:xfrm>
            <a:off x="5334000" y="3276600"/>
            <a:ext cx="1941557" cy="461665"/>
          </a:xfrm>
          <a:prstGeom prst="rect">
            <a:avLst/>
          </a:prstGeom>
          <a:noFill/>
        </p:spPr>
        <p:txBody>
          <a:bodyPr wrap="none" rtlCol="0">
            <a:spAutoFit/>
          </a:bodyPr>
          <a:lstStyle/>
          <a:p>
            <a:r>
              <a:rPr lang="de-DE" sz="2400" dirty="0" smtClean="0"/>
              <a:t>Submodular </a:t>
            </a:r>
            <a:r>
              <a:rPr lang="de-DE" sz="2400" dirty="0" err="1" smtClean="0"/>
              <a:t>if</a:t>
            </a:r>
            <a:r>
              <a:rPr lang="de-DE" sz="2400" dirty="0" smtClean="0"/>
              <a:t>  </a:t>
            </a:r>
            <a:endParaRPr lang="de-DE" sz="2400" dirty="0"/>
          </a:p>
        </p:txBody>
      </p:sp>
      <p:sp>
        <p:nvSpPr>
          <p:cNvPr id="12" name="Rechteck 11"/>
          <p:cNvSpPr/>
          <p:nvPr/>
        </p:nvSpPr>
        <p:spPr>
          <a:xfrm>
            <a:off x="2514600" y="1143000"/>
            <a:ext cx="441347" cy="523220"/>
          </a:xfrm>
          <a:prstGeom prst="rect">
            <a:avLst/>
          </a:prstGeom>
        </p:spPr>
        <p:txBody>
          <a:bodyPr wrap="none">
            <a:spAutoFit/>
          </a:bodyPr>
          <a:lstStyle/>
          <a:p>
            <a:r>
              <a:rPr lang="de-DE" dirty="0" err="1"/>
              <a:t>w</a:t>
            </a:r>
            <a:endParaRPr lang="de-DE" dirty="0"/>
          </a:p>
        </p:txBody>
      </p:sp>
      <p:grpSp>
        <p:nvGrpSpPr>
          <p:cNvPr id="56" name="Gruppierung 55"/>
          <p:cNvGrpSpPr/>
          <p:nvPr/>
        </p:nvGrpSpPr>
        <p:grpSpPr>
          <a:xfrm>
            <a:off x="152400" y="2438400"/>
            <a:ext cx="4343400" cy="1981200"/>
            <a:chOff x="152400" y="2438400"/>
            <a:chExt cx="4343400" cy="1981200"/>
          </a:xfrm>
        </p:grpSpPr>
        <p:sp>
          <p:nvSpPr>
            <p:cNvPr id="13" name="Oval 3"/>
            <p:cNvSpPr>
              <a:spLocks noChangeArrowheads="1"/>
            </p:cNvSpPr>
            <p:nvPr/>
          </p:nvSpPr>
          <p:spPr bwMode="auto">
            <a:xfrm>
              <a:off x="304800" y="25908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a</a:t>
              </a:r>
              <a:endParaRPr lang="en-US" baseline="-25000">
                <a:latin typeface="Tahoma" charset="0"/>
              </a:endParaRPr>
            </a:p>
          </p:txBody>
        </p:sp>
        <p:sp>
          <p:nvSpPr>
            <p:cNvPr id="14" name="Oval 4"/>
            <p:cNvSpPr>
              <a:spLocks noChangeArrowheads="1"/>
            </p:cNvSpPr>
            <p:nvPr/>
          </p:nvSpPr>
          <p:spPr bwMode="auto">
            <a:xfrm>
              <a:off x="1524000" y="25908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c</a:t>
              </a:r>
              <a:endParaRPr lang="en-US" baseline="-25000">
                <a:latin typeface="Tahoma" charset="0"/>
              </a:endParaRPr>
            </a:p>
          </p:txBody>
        </p:sp>
        <p:sp>
          <p:nvSpPr>
            <p:cNvPr id="15" name="Oval 5"/>
            <p:cNvSpPr>
              <a:spLocks noChangeArrowheads="1"/>
            </p:cNvSpPr>
            <p:nvPr/>
          </p:nvSpPr>
          <p:spPr bwMode="auto">
            <a:xfrm>
              <a:off x="1524000" y="36576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d</a:t>
              </a:r>
              <a:endParaRPr lang="en-US" baseline="-25000">
                <a:latin typeface="Tahoma" charset="0"/>
              </a:endParaRPr>
            </a:p>
          </p:txBody>
        </p:sp>
        <p:sp>
          <p:nvSpPr>
            <p:cNvPr id="16" name="Oval 6"/>
            <p:cNvSpPr>
              <a:spLocks noChangeArrowheads="1"/>
            </p:cNvSpPr>
            <p:nvPr/>
          </p:nvSpPr>
          <p:spPr bwMode="auto">
            <a:xfrm>
              <a:off x="304800" y="36576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b</a:t>
              </a:r>
              <a:endParaRPr lang="en-US" baseline="-25000">
                <a:latin typeface="Tahoma" charset="0"/>
              </a:endParaRPr>
            </a:p>
          </p:txBody>
        </p:sp>
        <p:sp>
          <p:nvSpPr>
            <p:cNvPr id="17" name="Oval 7"/>
            <p:cNvSpPr>
              <a:spLocks noChangeArrowheads="1"/>
            </p:cNvSpPr>
            <p:nvPr/>
          </p:nvSpPr>
          <p:spPr bwMode="auto">
            <a:xfrm>
              <a:off x="2743200" y="25908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e</a:t>
              </a:r>
              <a:endParaRPr lang="en-US" baseline="-25000">
                <a:latin typeface="Tahoma" charset="0"/>
              </a:endParaRPr>
            </a:p>
          </p:txBody>
        </p:sp>
        <p:sp>
          <p:nvSpPr>
            <p:cNvPr id="18" name="Oval 8"/>
            <p:cNvSpPr>
              <a:spLocks noChangeArrowheads="1"/>
            </p:cNvSpPr>
            <p:nvPr/>
          </p:nvSpPr>
          <p:spPr bwMode="auto">
            <a:xfrm>
              <a:off x="3962400" y="25908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g</a:t>
              </a:r>
              <a:endParaRPr lang="en-US" baseline="-25000">
                <a:latin typeface="Tahoma" charset="0"/>
              </a:endParaRPr>
            </a:p>
          </p:txBody>
        </p:sp>
        <p:sp>
          <p:nvSpPr>
            <p:cNvPr id="19" name="Oval 9"/>
            <p:cNvSpPr>
              <a:spLocks noChangeArrowheads="1"/>
            </p:cNvSpPr>
            <p:nvPr/>
          </p:nvSpPr>
          <p:spPr bwMode="auto">
            <a:xfrm>
              <a:off x="3962400" y="36576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h</a:t>
              </a:r>
              <a:endParaRPr lang="en-US" baseline="-25000">
                <a:latin typeface="Tahoma" charset="0"/>
              </a:endParaRPr>
            </a:p>
          </p:txBody>
        </p:sp>
        <p:sp>
          <p:nvSpPr>
            <p:cNvPr id="20" name="Oval 10"/>
            <p:cNvSpPr>
              <a:spLocks noChangeArrowheads="1"/>
            </p:cNvSpPr>
            <p:nvPr/>
          </p:nvSpPr>
          <p:spPr bwMode="auto">
            <a:xfrm>
              <a:off x="2743200" y="3657600"/>
              <a:ext cx="533400" cy="533400"/>
            </a:xfrm>
            <a:prstGeom prst="ellipse">
              <a:avLst/>
            </a:prstGeom>
            <a:solidFill>
              <a:schemeClr val="accent2"/>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atin typeface="Tahoma" charset="0"/>
                </a:rPr>
                <a:t>f</a:t>
              </a:r>
              <a:endParaRPr lang="en-US" baseline="-25000">
                <a:latin typeface="Tahoma" charset="0"/>
              </a:endParaRPr>
            </a:p>
          </p:txBody>
        </p:sp>
        <p:sp>
          <p:nvSpPr>
            <p:cNvPr id="21" name="Line 11"/>
            <p:cNvSpPr>
              <a:spLocks noChangeShapeType="1"/>
            </p:cNvSpPr>
            <p:nvPr/>
          </p:nvSpPr>
          <p:spPr bwMode="auto">
            <a:xfrm>
              <a:off x="838200" y="28956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2" name="Line 12"/>
            <p:cNvSpPr>
              <a:spLocks noChangeShapeType="1"/>
            </p:cNvSpPr>
            <p:nvPr/>
          </p:nvSpPr>
          <p:spPr bwMode="auto">
            <a:xfrm>
              <a:off x="2057400" y="28956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3" name="Line 13"/>
            <p:cNvSpPr>
              <a:spLocks noChangeShapeType="1"/>
            </p:cNvSpPr>
            <p:nvPr/>
          </p:nvSpPr>
          <p:spPr bwMode="auto">
            <a:xfrm>
              <a:off x="3276600" y="28956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4" name="Line 14"/>
            <p:cNvSpPr>
              <a:spLocks noChangeShapeType="1"/>
            </p:cNvSpPr>
            <p:nvPr/>
          </p:nvSpPr>
          <p:spPr bwMode="auto">
            <a:xfrm>
              <a:off x="3276600" y="39624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5" name="Line 15"/>
            <p:cNvSpPr>
              <a:spLocks noChangeShapeType="1"/>
            </p:cNvSpPr>
            <p:nvPr/>
          </p:nvSpPr>
          <p:spPr bwMode="auto">
            <a:xfrm>
              <a:off x="2057400" y="39624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6" name="Line 16"/>
            <p:cNvSpPr>
              <a:spLocks noChangeShapeType="1"/>
            </p:cNvSpPr>
            <p:nvPr/>
          </p:nvSpPr>
          <p:spPr bwMode="auto">
            <a:xfrm>
              <a:off x="838200" y="39624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7" name="Line 17"/>
            <p:cNvSpPr>
              <a:spLocks noChangeShapeType="1"/>
            </p:cNvSpPr>
            <p:nvPr/>
          </p:nvSpPr>
          <p:spPr bwMode="auto">
            <a:xfrm>
              <a:off x="533400" y="3124200"/>
              <a:ext cx="0" cy="5334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8" name="Line 18"/>
            <p:cNvSpPr>
              <a:spLocks noChangeShapeType="1"/>
            </p:cNvSpPr>
            <p:nvPr/>
          </p:nvSpPr>
          <p:spPr bwMode="auto">
            <a:xfrm>
              <a:off x="1828800" y="3124200"/>
              <a:ext cx="0" cy="5334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9" name="Line 19"/>
            <p:cNvSpPr>
              <a:spLocks noChangeShapeType="1"/>
            </p:cNvSpPr>
            <p:nvPr/>
          </p:nvSpPr>
          <p:spPr bwMode="auto">
            <a:xfrm>
              <a:off x="2971800" y="3124200"/>
              <a:ext cx="0" cy="5334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0" name="Line 20"/>
            <p:cNvSpPr>
              <a:spLocks noChangeShapeType="1"/>
            </p:cNvSpPr>
            <p:nvPr/>
          </p:nvSpPr>
          <p:spPr bwMode="auto">
            <a:xfrm>
              <a:off x="4191000" y="3124200"/>
              <a:ext cx="0" cy="5334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1" name="Line 21"/>
            <p:cNvSpPr>
              <a:spLocks noChangeShapeType="1"/>
            </p:cNvSpPr>
            <p:nvPr/>
          </p:nvSpPr>
          <p:spPr bwMode="auto">
            <a:xfrm>
              <a:off x="762000" y="3048000"/>
              <a:ext cx="838200" cy="6858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2" name="Line 22"/>
            <p:cNvSpPr>
              <a:spLocks noChangeShapeType="1"/>
            </p:cNvSpPr>
            <p:nvPr/>
          </p:nvSpPr>
          <p:spPr bwMode="auto">
            <a:xfrm>
              <a:off x="3200400" y="3048000"/>
              <a:ext cx="838200" cy="6858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3" name="Line 23"/>
            <p:cNvSpPr>
              <a:spLocks noChangeShapeType="1"/>
            </p:cNvSpPr>
            <p:nvPr/>
          </p:nvSpPr>
          <p:spPr bwMode="auto">
            <a:xfrm flipV="1">
              <a:off x="762000" y="3048000"/>
              <a:ext cx="838200" cy="6858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4" name="Line 24"/>
            <p:cNvSpPr>
              <a:spLocks noChangeShapeType="1"/>
            </p:cNvSpPr>
            <p:nvPr/>
          </p:nvSpPr>
          <p:spPr bwMode="auto">
            <a:xfrm flipV="1">
              <a:off x="3200400" y="3048000"/>
              <a:ext cx="838200" cy="6858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5" name="Text Box 27"/>
            <p:cNvSpPr txBox="1">
              <a:spLocks noChangeArrowheads="1"/>
            </p:cNvSpPr>
            <p:nvPr/>
          </p:nvSpPr>
          <p:spPr bwMode="auto">
            <a:xfrm>
              <a:off x="892175" y="2471738"/>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36" name="Text Box 28"/>
            <p:cNvSpPr txBox="1">
              <a:spLocks noChangeArrowheads="1"/>
            </p:cNvSpPr>
            <p:nvPr/>
          </p:nvSpPr>
          <p:spPr bwMode="auto">
            <a:xfrm>
              <a:off x="152400" y="32004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37" name="Text Box 29"/>
            <p:cNvSpPr txBox="1">
              <a:spLocks noChangeArrowheads="1"/>
            </p:cNvSpPr>
            <p:nvPr/>
          </p:nvSpPr>
          <p:spPr bwMode="auto">
            <a:xfrm>
              <a:off x="990600" y="39624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38" name="Text Box 30"/>
            <p:cNvSpPr txBox="1">
              <a:spLocks noChangeArrowheads="1"/>
            </p:cNvSpPr>
            <p:nvPr/>
          </p:nvSpPr>
          <p:spPr bwMode="auto">
            <a:xfrm>
              <a:off x="1020763" y="2895600"/>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39" name="Text Box 31"/>
            <p:cNvSpPr txBox="1">
              <a:spLocks noChangeArrowheads="1"/>
            </p:cNvSpPr>
            <p:nvPr/>
          </p:nvSpPr>
          <p:spPr bwMode="auto">
            <a:xfrm>
              <a:off x="685800" y="32004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40" name="Text Box 32"/>
            <p:cNvSpPr txBox="1">
              <a:spLocks noChangeArrowheads="1"/>
            </p:cNvSpPr>
            <p:nvPr/>
          </p:nvSpPr>
          <p:spPr bwMode="auto">
            <a:xfrm>
              <a:off x="1524000" y="31242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2</a:t>
              </a:r>
            </a:p>
          </p:txBody>
        </p:sp>
        <p:sp>
          <p:nvSpPr>
            <p:cNvPr id="41" name="Text Box 33"/>
            <p:cNvSpPr txBox="1">
              <a:spLocks noChangeArrowheads="1"/>
            </p:cNvSpPr>
            <p:nvPr/>
          </p:nvSpPr>
          <p:spPr bwMode="auto">
            <a:xfrm>
              <a:off x="2239963" y="2438400"/>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1</a:t>
              </a:r>
            </a:p>
          </p:txBody>
        </p:sp>
        <p:sp>
          <p:nvSpPr>
            <p:cNvPr id="42" name="Text Box 34"/>
            <p:cNvSpPr txBox="1">
              <a:spLocks noChangeArrowheads="1"/>
            </p:cNvSpPr>
            <p:nvPr/>
          </p:nvSpPr>
          <p:spPr bwMode="auto">
            <a:xfrm>
              <a:off x="2209800" y="39624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1</a:t>
              </a:r>
            </a:p>
          </p:txBody>
        </p:sp>
        <p:sp>
          <p:nvSpPr>
            <p:cNvPr id="43" name="Text Box 35"/>
            <p:cNvSpPr txBox="1">
              <a:spLocks noChangeArrowheads="1"/>
            </p:cNvSpPr>
            <p:nvPr/>
          </p:nvSpPr>
          <p:spPr bwMode="auto">
            <a:xfrm>
              <a:off x="3360738" y="2476500"/>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4" name="Text Box 36"/>
            <p:cNvSpPr txBox="1">
              <a:spLocks noChangeArrowheads="1"/>
            </p:cNvSpPr>
            <p:nvPr/>
          </p:nvSpPr>
          <p:spPr bwMode="auto">
            <a:xfrm>
              <a:off x="2620963" y="3205163"/>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5" name="Text Box 37"/>
            <p:cNvSpPr txBox="1">
              <a:spLocks noChangeArrowheads="1"/>
            </p:cNvSpPr>
            <p:nvPr/>
          </p:nvSpPr>
          <p:spPr bwMode="auto">
            <a:xfrm>
              <a:off x="3459163" y="3962400"/>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6" name="Text Box 38"/>
            <p:cNvSpPr txBox="1">
              <a:spLocks noChangeArrowheads="1"/>
            </p:cNvSpPr>
            <p:nvPr/>
          </p:nvSpPr>
          <p:spPr bwMode="auto">
            <a:xfrm>
              <a:off x="3489325" y="2900363"/>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7" name="Text Box 39"/>
            <p:cNvSpPr txBox="1">
              <a:spLocks noChangeArrowheads="1"/>
            </p:cNvSpPr>
            <p:nvPr/>
          </p:nvSpPr>
          <p:spPr bwMode="auto">
            <a:xfrm>
              <a:off x="3154363" y="3205163"/>
              <a:ext cx="350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sp>
          <p:nvSpPr>
            <p:cNvPr id="48" name="Text Box 40"/>
            <p:cNvSpPr txBox="1">
              <a:spLocks noChangeArrowheads="1"/>
            </p:cNvSpPr>
            <p:nvPr/>
          </p:nvSpPr>
          <p:spPr bwMode="auto">
            <a:xfrm>
              <a:off x="3886200" y="3200400"/>
              <a:ext cx="350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Tahoma" charset="0"/>
                </a:rPr>
                <a:t>3</a:t>
              </a:r>
            </a:p>
          </p:txBody>
        </p:sp>
      </p:grpSp>
      <p:pic>
        <p:nvPicPr>
          <p:cNvPr id="50" name="Bild 49"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38300" y="4572000"/>
            <a:ext cx="5143500" cy="977900"/>
          </a:xfrm>
          <a:prstGeom prst="rect">
            <a:avLst/>
          </a:prstGeom>
        </p:spPr>
      </p:pic>
      <p:sp>
        <p:nvSpPr>
          <p:cNvPr id="51" name="Geschweifte Klammer rechts 50"/>
          <p:cNvSpPr/>
          <p:nvPr/>
        </p:nvSpPr>
        <p:spPr bwMode="auto">
          <a:xfrm rot="16200000" flipH="1">
            <a:off x="5372100" y="6896100"/>
            <a:ext cx="457200" cy="2667000"/>
          </a:xfrm>
          <a:prstGeom prst="rightBrac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55" name="Textfeld 54"/>
          <p:cNvSpPr txBox="1"/>
          <p:nvPr/>
        </p:nvSpPr>
        <p:spPr>
          <a:xfrm>
            <a:off x="4187154" y="8382000"/>
            <a:ext cx="4271046" cy="523220"/>
          </a:xfrm>
          <a:prstGeom prst="rect">
            <a:avLst/>
          </a:prstGeom>
          <a:noFill/>
        </p:spPr>
        <p:txBody>
          <a:bodyPr wrap="none" rtlCol="0">
            <a:spAutoFit/>
          </a:bodyPr>
          <a:lstStyle/>
          <a:p>
            <a:r>
              <a:rPr lang="de-DE" dirty="0" err="1" smtClean="0"/>
              <a:t>Restriction</a:t>
            </a:r>
            <a:r>
              <a:rPr lang="de-DE" dirty="0" smtClean="0"/>
              <a:t>: </a:t>
            </a:r>
            <a:r>
              <a:rPr lang="de-DE" dirty="0" smtClean="0">
                <a:solidFill>
                  <a:srgbClr val="008000"/>
                </a:solidFill>
              </a:rPr>
              <a:t>still submodular</a:t>
            </a:r>
            <a:endParaRPr lang="de-DE" dirty="0">
              <a:solidFill>
                <a:srgbClr val="008000"/>
              </a:solidFill>
            </a:endParaRPr>
          </a:p>
        </p:txBody>
      </p:sp>
      <p:sp>
        <p:nvSpPr>
          <p:cNvPr id="52" name="Geschweifte Klammer rechts 51"/>
          <p:cNvSpPr/>
          <p:nvPr/>
        </p:nvSpPr>
        <p:spPr bwMode="auto">
          <a:xfrm rot="16200000" flipH="1">
            <a:off x="5299746" y="3924300"/>
            <a:ext cx="457200" cy="2667000"/>
          </a:xfrm>
          <a:prstGeom prst="rightBrac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53" name="Textfeld 52"/>
          <p:cNvSpPr txBox="1"/>
          <p:nvPr/>
        </p:nvSpPr>
        <p:spPr>
          <a:xfrm>
            <a:off x="4191820" y="5410200"/>
            <a:ext cx="3749744" cy="830997"/>
          </a:xfrm>
          <a:prstGeom prst="rect">
            <a:avLst/>
          </a:prstGeom>
          <a:noFill/>
        </p:spPr>
        <p:txBody>
          <a:bodyPr wrap="none" rtlCol="0">
            <a:spAutoFit/>
          </a:bodyPr>
          <a:lstStyle/>
          <a:p>
            <a:r>
              <a:rPr lang="de-DE" sz="2400" dirty="0" smtClean="0"/>
              <a:t>Cut </a:t>
            </a:r>
            <a:r>
              <a:rPr lang="de-DE" sz="2400" dirty="0" err="1" smtClean="0"/>
              <a:t>function</a:t>
            </a:r>
            <a:r>
              <a:rPr lang="de-DE" sz="2400" dirty="0" smtClean="0"/>
              <a:t> in </a:t>
            </a:r>
            <a:r>
              <a:rPr lang="de-DE" sz="2400" dirty="0" err="1" smtClean="0"/>
              <a:t>subgraph</a:t>
            </a:r>
            <a:r>
              <a:rPr lang="de-DE" sz="2400" dirty="0" smtClean="0"/>
              <a:t> {</a:t>
            </a:r>
            <a:r>
              <a:rPr lang="de-DE" sz="2400" dirty="0" err="1" smtClean="0"/>
              <a:t>i,j</a:t>
            </a:r>
            <a:r>
              <a:rPr lang="de-DE" sz="2400" dirty="0" smtClean="0"/>
              <a:t>}</a:t>
            </a:r>
          </a:p>
          <a:p>
            <a:r>
              <a:rPr lang="de-DE" sz="2400" dirty="0" smtClean="0">
                <a:solidFill>
                  <a:srgbClr val="008000"/>
                </a:solidFill>
                <a:sym typeface="Wingdings"/>
              </a:rPr>
              <a:t> Submodular!</a:t>
            </a:r>
            <a:endParaRPr lang="de-DE" sz="2400" dirty="0">
              <a:solidFill>
                <a:srgbClr val="008000"/>
              </a:solidFill>
            </a:endParaRPr>
          </a:p>
        </p:txBody>
      </p:sp>
      <p:sp>
        <p:nvSpPr>
          <p:cNvPr id="8" name="Rechteck 7"/>
          <p:cNvSpPr/>
          <p:nvPr/>
        </p:nvSpPr>
        <p:spPr>
          <a:xfrm>
            <a:off x="7543800" y="3276600"/>
            <a:ext cx="953356" cy="461665"/>
          </a:xfrm>
          <a:prstGeom prst="rect">
            <a:avLst/>
          </a:prstGeom>
        </p:spPr>
        <p:txBody>
          <a:bodyPr wrap="none">
            <a:spAutoFit/>
          </a:bodyPr>
          <a:lstStyle/>
          <a:p>
            <a:r>
              <a:rPr lang="de-DE" sz="2400" dirty="0" err="1"/>
              <a:t>w</a:t>
            </a:r>
            <a:r>
              <a:rPr lang="de-DE" sz="2400" dirty="0"/>
              <a:t> ≥ 0!</a:t>
            </a:r>
          </a:p>
        </p:txBody>
      </p:sp>
      <p:grpSp>
        <p:nvGrpSpPr>
          <p:cNvPr id="66" name="Group 65"/>
          <p:cNvGrpSpPr/>
          <p:nvPr/>
        </p:nvGrpSpPr>
        <p:grpSpPr>
          <a:xfrm>
            <a:off x="4457700" y="1600200"/>
            <a:ext cx="1003300" cy="1625600"/>
            <a:chOff x="4457700" y="1600200"/>
            <a:chExt cx="1003300" cy="1625600"/>
          </a:xfrm>
        </p:grpSpPr>
        <p:pic>
          <p:nvPicPr>
            <p:cNvPr id="61" name="Picture 60"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457700" y="2971800"/>
              <a:ext cx="863600" cy="254000"/>
            </a:xfrm>
            <a:prstGeom prst="rect">
              <a:avLst/>
            </a:prstGeom>
          </p:spPr>
        </p:pic>
        <p:pic>
          <p:nvPicPr>
            <p:cNvPr id="62" name="Picture 61"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035550" y="2076450"/>
              <a:ext cx="241300" cy="241300"/>
            </a:xfrm>
            <a:prstGeom prst="rect">
              <a:avLst/>
            </a:prstGeom>
          </p:spPr>
        </p:pic>
        <p:pic>
          <p:nvPicPr>
            <p:cNvPr id="63" name="Picture 62"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067300" y="2527300"/>
              <a:ext cx="254000" cy="228600"/>
            </a:xfrm>
            <a:prstGeom prst="rect">
              <a:avLst/>
            </a:prstGeom>
          </p:spPr>
        </p:pic>
        <p:pic>
          <p:nvPicPr>
            <p:cNvPr id="64" name="Picture 63"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597400" y="1600200"/>
              <a:ext cx="863600" cy="254000"/>
            </a:xfrm>
            <a:prstGeom prst="rect">
              <a:avLst/>
            </a:prstGeom>
          </p:spPr>
        </p:pic>
      </p:grpSp>
      <p:pic>
        <p:nvPicPr>
          <p:cNvPr id="67" name="Picture 66"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866775" y="3803650"/>
            <a:ext cx="3225800" cy="774700"/>
          </a:xfrm>
          <a:prstGeom prst="rect">
            <a:avLst/>
          </a:prstGeom>
        </p:spPr>
      </p:pic>
      <p:sp>
        <p:nvSpPr>
          <p:cNvPr id="9" name="Content Placeholder 8"/>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xmlns="" val="1207857504"/>
      </p:ext>
    </p:extLst>
  </p:cSld>
  <p:clrMapOvr>
    <a:masterClrMapping/>
  </p:clrMapOvr>
  <mc:AlternateContent xmlns:mc="http://schemas.openxmlformats.org/markup-compatibility/2006">
    <mc:Choice xmlns:p14="http://schemas.microsoft.com/office/powerpoint/2010/main" xmlns="" Requires="p14">
      <p:transition spd="slow" p14:dur="2000" advTm="66672"/>
    </mc:Choice>
    <mc:Fallback>
      <p:transition spd="slow" advTm="66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1"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0" nodeType="clickEffect">
                                  <p:stCondLst>
                                    <p:cond delay="0"/>
                                  </p:stCondLst>
                                  <p:childTnLst>
                                    <p:set>
                                      <p:cBhvr rctx="PPT">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cTn>
                              </p:par>
                              <p:par>
                                <p:cTn id="20" presetID="9" presetClass="emph" presetSubtype="0" grpId="0" nodeType="withEffect">
                                  <p:stCondLst>
                                    <p:cond delay="0"/>
                                  </p:stCondLst>
                                  <p:childTnLst>
                                    <p:set>
                                      <p:cBhvr rctx="PPT">
                                        <p:cTn id="21" dur="indefinite"/>
                                        <p:tgtEl>
                                          <p:spTgt spid="6"/>
                                        </p:tgtEl>
                                        <p:attrNameLst>
                                          <p:attrName>style.opacity</p:attrName>
                                        </p:attrNameLst>
                                      </p:cBhvr>
                                      <p:to>
                                        <p:strVal val="0.5"/>
                                      </p:to>
                                    </p:set>
                                    <p:animEffect filter="image" prLst="opacity: 0.5">
                                      <p:cBhvr rctx="IE">
                                        <p:cTn id="22" dur="indefinite"/>
                                        <p:tgtEl>
                                          <p:spTgt spid="6"/>
                                        </p:tgtEl>
                                      </p:cBhvr>
                                    </p:animEffect>
                                  </p:childTnLst>
                                </p:cTn>
                              </p:par>
                              <p:par>
                                <p:cTn id="23" presetID="1" presetClass="exit" presetSubtype="0" fill="hold" nodeType="withEffect">
                                  <p:stCondLst>
                                    <p:cond delay="0"/>
                                  </p:stCondLst>
                                  <p:childTnLst>
                                    <p:set>
                                      <p:cBhvr>
                                        <p:cTn id="24" dur="1" fill="hold">
                                          <p:stCondLst>
                                            <p:cond delay="0"/>
                                          </p:stCondLst>
                                        </p:cTn>
                                        <p:tgtEl>
                                          <p:spTgt spid="6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6"/>
                                        </p:tgtEl>
                                        <p:attrNameLst>
                                          <p:attrName>style.visibility</p:attrName>
                                        </p:attrNameLst>
                                      </p:cBhvr>
                                      <p:to>
                                        <p:strVal val="hidden"/>
                                      </p:to>
                                    </p:set>
                                  </p:childTnLst>
                                </p:cTn>
                              </p:par>
                              <p:par>
                                <p:cTn id="27" presetID="9" presetClass="emph" presetSubtype="0" grpId="0" nodeType="withEffect">
                                  <p:stCondLst>
                                    <p:cond delay="0"/>
                                  </p:stCondLst>
                                  <p:childTnLst>
                                    <p:set>
                                      <p:cBhvr rctx="PPT">
                                        <p:cTn id="28" dur="indefinite"/>
                                        <p:tgtEl>
                                          <p:spTgt spid="7"/>
                                        </p:tgtEl>
                                        <p:attrNameLst>
                                          <p:attrName>style.opacity</p:attrName>
                                        </p:attrNameLst>
                                      </p:cBhvr>
                                      <p:to>
                                        <p:strVal val="0.5"/>
                                      </p:to>
                                    </p:set>
                                    <p:animEffect filter="image" prLst="opacity: 0.5">
                                      <p:cBhvr rctx="IE">
                                        <p:cTn id="29" dur="indefinite"/>
                                        <p:tgtEl>
                                          <p:spTgt spid="7"/>
                                        </p:tgtEl>
                                      </p:cBhvr>
                                    </p:animEffect>
                                  </p:childTnLst>
                                </p:cTn>
                              </p:par>
                              <p:par>
                                <p:cTn id="30" presetID="9" presetClass="emph" presetSubtype="0" nodeType="withEffect">
                                  <p:stCondLst>
                                    <p:cond delay="0"/>
                                  </p:stCondLst>
                                  <p:childTnLst>
                                    <p:set>
                                      <p:cBhvr rctx="PPT">
                                        <p:cTn id="31" dur="indefinite"/>
                                        <p:tgtEl>
                                          <p:spTgt spid="10"/>
                                        </p:tgtEl>
                                        <p:attrNameLst>
                                          <p:attrName>style.opacity</p:attrName>
                                        </p:attrNameLst>
                                      </p:cBhvr>
                                      <p:to>
                                        <p:strVal val="0.5"/>
                                      </p:to>
                                    </p:set>
                                    <p:animEffect filter="image" prLst="opacity: 0.5">
                                      <p:cBhvr rctx="IE">
                                        <p:cTn id="32" dur="indefinite"/>
                                        <p:tgtEl>
                                          <p:spTgt spid="10"/>
                                        </p:tgtEl>
                                      </p:cBhvr>
                                    </p:animEffect>
                                  </p:childTnLst>
                                </p:cTn>
                              </p:par>
                              <p:par>
                                <p:cTn id="33" presetID="9" presetClass="emph" presetSubtype="0" grpId="0" nodeType="withEffect">
                                  <p:stCondLst>
                                    <p:cond delay="0"/>
                                  </p:stCondLst>
                                  <p:childTnLst>
                                    <p:set>
                                      <p:cBhvr rctx="PPT">
                                        <p:cTn id="34" dur="indefinite"/>
                                        <p:tgtEl>
                                          <p:spTgt spid="11"/>
                                        </p:tgtEl>
                                        <p:attrNameLst>
                                          <p:attrName>style.opacity</p:attrName>
                                        </p:attrNameLst>
                                      </p:cBhvr>
                                      <p:to>
                                        <p:strVal val="0.5"/>
                                      </p:to>
                                    </p:set>
                                    <p:animEffect filter="image" prLst="opacity: 0.5">
                                      <p:cBhvr rctx="IE">
                                        <p:cTn id="35" dur="indefinite"/>
                                        <p:tgtEl>
                                          <p:spTgt spid="11"/>
                                        </p:tgtEl>
                                      </p:cBhvr>
                                    </p:animEffect>
                                  </p:childTnLst>
                                </p:cTn>
                              </p:par>
                              <p:par>
                                <p:cTn id="36" presetID="9" presetClass="emph" presetSubtype="0" grpId="0" nodeType="withEffect">
                                  <p:stCondLst>
                                    <p:cond delay="0"/>
                                  </p:stCondLst>
                                  <p:childTnLst>
                                    <p:set>
                                      <p:cBhvr rctx="PPT">
                                        <p:cTn id="37" dur="indefinite"/>
                                        <p:tgtEl>
                                          <p:spTgt spid="12"/>
                                        </p:tgtEl>
                                        <p:attrNameLst>
                                          <p:attrName>style.opacity</p:attrName>
                                        </p:attrNameLst>
                                      </p:cBhvr>
                                      <p:to>
                                        <p:strVal val="0.5"/>
                                      </p:to>
                                    </p:set>
                                    <p:animEffect filter="image" prLst="opacity: 0.5">
                                      <p:cBhvr rctx="IE">
                                        <p:cTn id="38" dur="indefinite"/>
                                        <p:tgtEl>
                                          <p:spTgt spid="12"/>
                                        </p:tgtEl>
                                      </p:cBhvr>
                                    </p:animEffect>
                                  </p:childTnLst>
                                </p:cTn>
                              </p:par>
                              <p:par>
                                <p:cTn id="39" presetID="9" presetClass="emph" presetSubtype="0" grpId="1" nodeType="withEffect">
                                  <p:stCondLst>
                                    <p:cond delay="0"/>
                                  </p:stCondLst>
                                  <p:childTnLst>
                                    <p:set>
                                      <p:cBhvr rctx="PPT">
                                        <p:cTn id="40" dur="indefinite"/>
                                        <p:tgtEl>
                                          <p:spTgt spid="8"/>
                                        </p:tgtEl>
                                        <p:attrNameLst>
                                          <p:attrName>style.opacity</p:attrName>
                                        </p:attrNameLst>
                                      </p:cBhvr>
                                      <p:to>
                                        <p:strVal val="0.5"/>
                                      </p:to>
                                    </p:set>
                                    <p:animEffect filter="image" prLst="opacity: 0.5">
                                      <p:cBhvr rctx="IE">
                                        <p:cTn id="41" dur="indefinite"/>
                                        <p:tgtEl>
                                          <p:spTgt spid="8"/>
                                        </p:tgtEl>
                                      </p:cBhvr>
                                    </p:animEffec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P spid="12" grpId="0"/>
      <p:bldP spid="52" grpId="0" animBg="1"/>
      <p:bldP spid="53" grpId="0"/>
      <p:bldP spid="8" grpId="0"/>
      <p:bldP spid="8" grpId="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228600" y="76200"/>
            <a:ext cx="8610600" cy="762000"/>
          </a:xfrm>
        </p:spPr>
        <p:txBody>
          <a:bodyPr>
            <a:normAutofit/>
          </a:bodyPr>
          <a:lstStyle/>
          <a:p>
            <a:pPr eaLnBrk="1" hangingPunct="1"/>
            <a:r>
              <a:rPr lang="en-US">
                <a:latin typeface="Calibri" charset="0"/>
              </a:rPr>
              <a:t>Closedness properties</a:t>
            </a:r>
          </a:p>
        </p:txBody>
      </p:sp>
      <p:sp>
        <p:nvSpPr>
          <p:cNvPr id="1138691" name="Rectangle 3"/>
          <p:cNvSpPr>
            <a:spLocks noGrp="1" noChangeArrowheads="1"/>
          </p:cNvSpPr>
          <p:nvPr>
            <p:ph idx="1"/>
          </p:nvPr>
        </p:nvSpPr>
        <p:spPr>
          <a:xfrm>
            <a:off x="304800" y="990600"/>
            <a:ext cx="8839200" cy="5141913"/>
          </a:xfrm>
        </p:spPr>
        <p:txBody>
          <a:bodyPr>
            <a:normAutofit/>
          </a:bodyPr>
          <a:lstStyle/>
          <a:p>
            <a:pPr eaLnBrk="1" hangingPunct="1">
              <a:buFont typeface="Wingdings" charset="0"/>
              <a:buNone/>
            </a:pPr>
            <a:r>
              <a:rPr lang="en-US" dirty="0">
                <a:latin typeface="Calibri" charset="0"/>
              </a:rPr>
              <a:t>	F</a:t>
            </a:r>
            <a:r>
              <a:rPr lang="en-US" baseline="-25000" dirty="0">
                <a:latin typeface="Calibri" charset="0"/>
              </a:rPr>
              <a:t>1</a:t>
            </a:r>
            <a:r>
              <a:rPr lang="en-US" dirty="0">
                <a:latin typeface="Calibri" charset="0"/>
              </a:rPr>
              <a:t>,…,</a:t>
            </a:r>
            <a:r>
              <a:rPr lang="en-US" dirty="0" err="1">
                <a:latin typeface="Calibri" charset="0"/>
              </a:rPr>
              <a:t>F</a:t>
            </a:r>
            <a:r>
              <a:rPr lang="en-US" baseline="-25000" dirty="0" err="1">
                <a:latin typeface="Calibri" charset="0"/>
              </a:rPr>
              <a:t>m</a:t>
            </a:r>
            <a:r>
              <a:rPr lang="en-US" dirty="0">
                <a:latin typeface="Calibri" charset="0"/>
              </a:rPr>
              <a:t> </a:t>
            </a:r>
            <a:r>
              <a:rPr lang="en-US" dirty="0" err="1">
                <a:latin typeface="Calibri" charset="0"/>
              </a:rPr>
              <a:t>submodular</a:t>
            </a:r>
            <a:r>
              <a:rPr lang="en-US" dirty="0">
                <a:latin typeface="Calibri" charset="0"/>
              </a:rPr>
              <a:t> functions on V and </a:t>
            </a:r>
            <a:r>
              <a:rPr lang="en-US" dirty="0">
                <a:latin typeface="Symbol" charset="0"/>
                <a:sym typeface="Symbol" charset="0"/>
              </a:rPr>
              <a:t></a:t>
            </a:r>
            <a:r>
              <a:rPr lang="en-US" baseline="-25000" dirty="0">
                <a:latin typeface="Calibri" charset="0"/>
                <a:sym typeface="Symbol" charset="0"/>
              </a:rPr>
              <a:t>1</a:t>
            </a:r>
            <a:r>
              <a:rPr lang="en-US" dirty="0">
                <a:latin typeface="Calibri" charset="0"/>
              </a:rPr>
              <a:t>,…,</a:t>
            </a:r>
            <a:r>
              <a:rPr lang="en-US" dirty="0">
                <a:latin typeface="Symbol" charset="0"/>
                <a:sym typeface="Symbol" charset="0"/>
              </a:rPr>
              <a:t></a:t>
            </a:r>
            <a:r>
              <a:rPr lang="en-US" baseline="-25000" dirty="0">
                <a:latin typeface="Calibri" charset="0"/>
                <a:sym typeface="Symbol" charset="0"/>
              </a:rPr>
              <a:t>m</a:t>
            </a:r>
            <a:r>
              <a:rPr lang="en-US" dirty="0">
                <a:latin typeface="Calibri" charset="0"/>
              </a:rPr>
              <a:t> &gt; 0</a:t>
            </a:r>
          </a:p>
          <a:p>
            <a:pPr eaLnBrk="1" hangingPunct="1">
              <a:buFont typeface="Wingdings" charset="0"/>
              <a:buNone/>
            </a:pPr>
            <a:r>
              <a:rPr lang="en-US" dirty="0">
                <a:latin typeface="Calibri" charset="0"/>
              </a:rPr>
              <a:t>	Then: </a:t>
            </a:r>
            <a:r>
              <a:rPr lang="en-US" dirty="0">
                <a:solidFill>
                  <a:srgbClr val="0080FF"/>
                </a:solidFill>
                <a:latin typeface="Calibri" charset="0"/>
              </a:rPr>
              <a:t>F(A) = </a:t>
            </a:r>
            <a:r>
              <a:rPr lang="en-US" dirty="0">
                <a:solidFill>
                  <a:srgbClr val="0080FF"/>
                </a:solidFill>
                <a:latin typeface="Symbol" charset="0"/>
                <a:sym typeface="Symbol" charset="0"/>
              </a:rPr>
              <a:t></a:t>
            </a:r>
            <a:r>
              <a:rPr lang="en-US" baseline="-25000" dirty="0" err="1">
                <a:solidFill>
                  <a:srgbClr val="0080FF"/>
                </a:solidFill>
                <a:latin typeface="Calibri" charset="0"/>
                <a:sym typeface="Symbol" charset="0"/>
              </a:rPr>
              <a:t>i</a:t>
            </a:r>
            <a:r>
              <a:rPr lang="en-US" dirty="0">
                <a:solidFill>
                  <a:srgbClr val="0080FF"/>
                </a:solidFill>
                <a:latin typeface="Calibri" charset="0"/>
              </a:rPr>
              <a:t> </a:t>
            </a:r>
            <a:r>
              <a:rPr lang="en-US" dirty="0">
                <a:solidFill>
                  <a:srgbClr val="0080FF"/>
                </a:solidFill>
                <a:latin typeface="Symbol" charset="0"/>
                <a:sym typeface="Symbol" charset="0"/>
              </a:rPr>
              <a:t></a:t>
            </a:r>
            <a:r>
              <a:rPr lang="en-US" baseline="-25000" dirty="0" err="1">
                <a:solidFill>
                  <a:srgbClr val="0080FF"/>
                </a:solidFill>
                <a:latin typeface="Calibri" charset="0"/>
                <a:sym typeface="Symbol" charset="0"/>
              </a:rPr>
              <a:t>i</a:t>
            </a:r>
            <a:r>
              <a:rPr lang="en-US" dirty="0">
                <a:solidFill>
                  <a:srgbClr val="0080FF"/>
                </a:solidFill>
                <a:latin typeface="Calibri" charset="0"/>
              </a:rPr>
              <a:t> F</a:t>
            </a:r>
            <a:r>
              <a:rPr lang="en-US" baseline="-25000" dirty="0">
                <a:solidFill>
                  <a:srgbClr val="0080FF"/>
                </a:solidFill>
                <a:latin typeface="Calibri" charset="0"/>
              </a:rPr>
              <a:t>i</a:t>
            </a:r>
            <a:r>
              <a:rPr lang="en-US" dirty="0">
                <a:solidFill>
                  <a:srgbClr val="0080FF"/>
                </a:solidFill>
                <a:latin typeface="Calibri" charset="0"/>
              </a:rPr>
              <a:t>(A)</a:t>
            </a:r>
            <a:r>
              <a:rPr lang="en-US" dirty="0">
                <a:latin typeface="Calibri" charset="0"/>
              </a:rPr>
              <a:t> is </a:t>
            </a:r>
            <a:r>
              <a:rPr lang="en-US" dirty="0" err="1" smtClean="0">
                <a:latin typeface="Calibri" charset="0"/>
              </a:rPr>
              <a:t>submodular</a:t>
            </a:r>
            <a:endParaRPr lang="en-US" dirty="0">
              <a:latin typeface="Calibri" charset="0"/>
            </a:endParaRPr>
          </a:p>
          <a:p>
            <a:pPr eaLnBrk="1" hangingPunct="1"/>
            <a:endParaRPr lang="en-US" dirty="0">
              <a:latin typeface="Calibri" charset="0"/>
            </a:endParaRPr>
          </a:p>
          <a:p>
            <a:pPr eaLnBrk="1" hangingPunct="1">
              <a:buFont typeface="Wingdings" charset="0"/>
              <a:buNone/>
            </a:pPr>
            <a:r>
              <a:rPr lang="en-US" dirty="0">
                <a:solidFill>
                  <a:srgbClr val="008000"/>
                </a:solidFill>
                <a:latin typeface="Calibri" charset="0"/>
              </a:rPr>
              <a:t>	</a:t>
            </a:r>
            <a:r>
              <a:rPr lang="en-US" dirty="0" err="1">
                <a:solidFill>
                  <a:srgbClr val="008000"/>
                </a:solidFill>
                <a:latin typeface="Calibri" charset="0"/>
              </a:rPr>
              <a:t>Submodularity</a:t>
            </a:r>
            <a:r>
              <a:rPr lang="en-US" dirty="0">
                <a:solidFill>
                  <a:srgbClr val="008000"/>
                </a:solidFill>
                <a:latin typeface="Calibri" charset="0"/>
              </a:rPr>
              <a:t> closed under nonnegative linear combinations!</a:t>
            </a:r>
          </a:p>
          <a:p>
            <a:pPr eaLnBrk="1" hangingPunct="1"/>
            <a:endParaRPr lang="en-US" dirty="0">
              <a:latin typeface="Calibri" charset="0"/>
            </a:endParaRPr>
          </a:p>
          <a:p>
            <a:pPr eaLnBrk="1" hangingPunct="1">
              <a:buFont typeface="Wingdings" charset="0"/>
              <a:buNone/>
            </a:pPr>
            <a:r>
              <a:rPr lang="en-US" dirty="0">
                <a:solidFill>
                  <a:srgbClr val="008300"/>
                </a:solidFill>
                <a:latin typeface="Calibri" charset="0"/>
              </a:rPr>
              <a:t>	Extremely useful </a:t>
            </a:r>
            <a:r>
              <a:rPr lang="en-US" dirty="0" smtClean="0">
                <a:solidFill>
                  <a:srgbClr val="008300"/>
                </a:solidFill>
                <a:latin typeface="Calibri" charset="0"/>
              </a:rPr>
              <a:t>fact</a:t>
            </a:r>
            <a:r>
              <a:rPr lang="en-US" dirty="0">
                <a:solidFill>
                  <a:srgbClr val="008300"/>
                </a:solidFill>
                <a:latin typeface="Calibri" charset="0"/>
              </a:rPr>
              <a:t>:</a:t>
            </a:r>
          </a:p>
          <a:p>
            <a:pPr lvl="1" eaLnBrk="1" hangingPunct="1"/>
            <a:r>
              <a:rPr lang="en-US" dirty="0">
                <a:latin typeface="Calibri" charset="0"/>
              </a:rPr>
              <a:t>F</a:t>
            </a:r>
            <a:r>
              <a:rPr lang="en-US" baseline="-25000" dirty="0">
                <a:latin typeface="Symbol" charset="0"/>
                <a:sym typeface="Symbol" charset="0"/>
              </a:rPr>
              <a:t></a:t>
            </a:r>
            <a:r>
              <a:rPr lang="en-US" dirty="0">
                <a:latin typeface="Calibri" charset="0"/>
              </a:rPr>
              <a:t>(A) </a:t>
            </a:r>
            <a:r>
              <a:rPr lang="en-US" dirty="0" err="1">
                <a:latin typeface="Calibri" charset="0"/>
              </a:rPr>
              <a:t>submodular</a:t>
            </a:r>
            <a:r>
              <a:rPr lang="en-US" dirty="0">
                <a:latin typeface="Calibri" charset="0"/>
              </a:rPr>
              <a:t> </a:t>
            </a:r>
            <a:r>
              <a:rPr lang="en-US" dirty="0" smtClean="0">
                <a:latin typeface="cmsy10" charset="0"/>
                <a:sym typeface="Wingdings"/>
              </a:rPr>
              <a:t></a:t>
            </a:r>
            <a:r>
              <a:rPr lang="en-US" dirty="0" smtClean="0">
                <a:latin typeface="Calibri" charset="0"/>
                <a:sym typeface="Wingdings" charset="0"/>
              </a:rPr>
              <a:t> </a:t>
            </a:r>
            <a:r>
              <a:rPr lang="en-US" dirty="0">
                <a:latin typeface="Symbol" charset="0"/>
                <a:sym typeface="Symbol" charset="0"/>
              </a:rPr>
              <a:t></a:t>
            </a:r>
            <a:r>
              <a:rPr lang="en-US" baseline="-25000" dirty="0">
                <a:latin typeface="Symbol" charset="0"/>
                <a:sym typeface="Symbol" charset="0"/>
              </a:rPr>
              <a:t></a:t>
            </a:r>
            <a:r>
              <a:rPr lang="en-US" dirty="0">
                <a:latin typeface="Calibri" charset="0"/>
                <a:sym typeface="Wingdings" charset="0"/>
              </a:rPr>
              <a:t> P(</a:t>
            </a:r>
            <a:r>
              <a:rPr lang="en-US" dirty="0">
                <a:latin typeface="Symbol" charset="0"/>
                <a:sym typeface="Symbol" charset="0"/>
              </a:rPr>
              <a:t></a:t>
            </a:r>
            <a:r>
              <a:rPr lang="en-US" dirty="0">
                <a:latin typeface="Calibri" charset="0"/>
                <a:sym typeface="Wingdings" charset="0"/>
              </a:rPr>
              <a:t>) F</a:t>
            </a:r>
            <a:r>
              <a:rPr lang="en-US" baseline="-25000" dirty="0">
                <a:latin typeface="Symbol" charset="0"/>
                <a:sym typeface="Symbol" charset="0"/>
              </a:rPr>
              <a:t></a:t>
            </a:r>
            <a:r>
              <a:rPr lang="en-US" dirty="0">
                <a:latin typeface="Calibri" charset="0"/>
                <a:sym typeface="Wingdings" charset="0"/>
              </a:rPr>
              <a:t>(A) </a:t>
            </a:r>
            <a:r>
              <a:rPr lang="en-US" dirty="0" err="1">
                <a:latin typeface="Calibri" charset="0"/>
                <a:sym typeface="Wingdings" charset="0"/>
              </a:rPr>
              <a:t>submodular</a:t>
            </a:r>
            <a:r>
              <a:rPr lang="en-US" dirty="0">
                <a:latin typeface="Calibri" charset="0"/>
                <a:sym typeface="Wingdings" charset="0"/>
              </a:rPr>
              <a:t>!</a:t>
            </a:r>
          </a:p>
          <a:p>
            <a:pPr lvl="1" eaLnBrk="1" hangingPunct="1"/>
            <a:r>
              <a:rPr lang="en-US" dirty="0" err="1">
                <a:latin typeface="Calibri" charset="0"/>
                <a:sym typeface="Wingdings" charset="0"/>
              </a:rPr>
              <a:t>Multicriterion</a:t>
            </a:r>
            <a:r>
              <a:rPr lang="en-US" dirty="0">
                <a:latin typeface="Calibri" charset="0"/>
                <a:sym typeface="Wingdings" charset="0"/>
              </a:rPr>
              <a:t> </a:t>
            </a:r>
            <a:r>
              <a:rPr lang="en-US" dirty="0" smtClean="0">
                <a:latin typeface="Calibri" charset="0"/>
                <a:sym typeface="Wingdings" charset="0"/>
              </a:rPr>
              <a:t>optimization</a:t>
            </a:r>
          </a:p>
          <a:p>
            <a:pPr lvl="1" eaLnBrk="1" hangingPunct="1"/>
            <a:r>
              <a:rPr lang="en-US" dirty="0" smtClean="0">
                <a:latin typeface="Calibri" charset="0"/>
                <a:sym typeface="Wingdings" charset="0"/>
              </a:rPr>
              <a:t>A basic proof technique! </a:t>
            </a:r>
            <a:r>
              <a:rPr lang="en-US" dirty="0" smtClean="0">
                <a:latin typeface="Calibri" charset="0"/>
                <a:sym typeface="Wingdings"/>
              </a:rPr>
              <a:t></a:t>
            </a:r>
            <a:endParaRPr lang="en-US" dirty="0">
              <a:latin typeface="Calibri" charset="0"/>
            </a:endParaRPr>
          </a:p>
        </p:txBody>
      </p:sp>
      <p:sp>
        <p:nvSpPr>
          <p:cNvPr id="35842"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35BF67A-75ED-EA40-BF0F-F57C626479DF}" type="slidenum">
              <a:rPr lang="en-US" sz="1400"/>
              <a:pPr eaLnBrk="1" hangingPunct="1"/>
              <a:t>112</a:t>
            </a:fld>
            <a:endParaRPr lang="en-US" sz="1400"/>
          </a:p>
        </p:txBody>
      </p:sp>
    </p:spTree>
    <p:custDataLst>
      <p:tags r:id="rId1"/>
    </p:custDataLst>
    <p:extLst>
      <p:ext uri="{BB962C8B-B14F-4D97-AF65-F5344CB8AC3E}">
        <p14:creationId xmlns:p14="http://schemas.microsoft.com/office/powerpoint/2010/main" xmlns="" val="214669502"/>
      </p:ext>
    </p:extLst>
  </p:cSld>
  <p:clrMapOvr>
    <a:masterClrMapping/>
  </p:clrMapOvr>
  <mc:AlternateContent xmlns:mc="http://schemas.openxmlformats.org/markup-compatibility/2006">
    <mc:Choice xmlns:p14="http://schemas.microsoft.com/office/powerpoint/2010/main" xmlns="" Requires="p14">
      <p:transition spd="slow" p14:dur="2000" advTm="29240"/>
    </mc:Choice>
    <mc:Fallback>
      <p:transition spd="slow" advTm="2924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13869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38691">
                                            <p:txEl>
                                              <p:pRg st="5" end="5"/>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138691">
                                            <p:txEl>
                                              <p:pRg st="6" end="6"/>
                                            </p:txEl>
                                          </p:spTgt>
                                        </p:tgtEl>
                                        <p:attrNameLst>
                                          <p:attrName>style.visibility</p:attrName>
                                        </p:attrNameLst>
                                      </p:cBhvr>
                                      <p:to>
                                        <p:strVal val="visible"/>
                                      </p:to>
                                    </p:set>
                                  </p:childTnLst>
                                </p:cTn>
                              </p:par>
                            </p:childTnLst>
                          </p:cTn>
                        </p:par>
                        <p:par>
                          <p:cTn id="14" fill="hold" nodeType="with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138691">
                                            <p:txEl>
                                              <p:pRg st="7" end="7"/>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138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Other </a:t>
            </a:r>
            <a:r>
              <a:rPr lang="de-DE" dirty="0" err="1" smtClean="0"/>
              <a:t>closedness</a:t>
            </a:r>
            <a:r>
              <a:rPr lang="de-DE" dirty="0" smtClean="0"/>
              <a:t> </a:t>
            </a:r>
            <a:r>
              <a:rPr lang="de-DE" dirty="0" err="1" smtClean="0"/>
              <a:t>properties</a:t>
            </a:r>
            <a:endParaRPr lang="de-DE" dirty="0"/>
          </a:p>
        </p:txBody>
      </p:sp>
      <p:sp>
        <p:nvSpPr>
          <p:cNvPr id="3" name="Inhaltsplatzhalter 2"/>
          <p:cNvSpPr>
            <a:spLocks noGrp="1"/>
          </p:cNvSpPr>
          <p:nvPr>
            <p:ph idx="1"/>
          </p:nvPr>
        </p:nvSpPr>
        <p:spPr>
          <a:xfrm>
            <a:off x="457200" y="990600"/>
            <a:ext cx="8686800" cy="5141913"/>
          </a:xfrm>
        </p:spPr>
        <p:txBody>
          <a:bodyPr/>
          <a:lstStyle/>
          <a:p>
            <a:r>
              <a:rPr lang="de-DE" sz="2400" dirty="0" err="1" smtClean="0">
                <a:solidFill>
                  <a:srgbClr val="0080FF"/>
                </a:solidFill>
              </a:rPr>
              <a:t>Restriction</a:t>
            </a:r>
            <a:r>
              <a:rPr lang="de-DE" sz="2400" dirty="0" smtClean="0"/>
              <a:t>: F(S) submodular on V, W </a:t>
            </a:r>
            <a:r>
              <a:rPr lang="de-DE" sz="2400" dirty="0" err="1" smtClean="0"/>
              <a:t>subset</a:t>
            </a:r>
            <a:r>
              <a:rPr lang="de-DE" sz="2400" dirty="0" smtClean="0"/>
              <a:t> </a:t>
            </a:r>
            <a:r>
              <a:rPr lang="de-DE" sz="2400" dirty="0" err="1" smtClean="0"/>
              <a:t>of</a:t>
            </a:r>
            <a:r>
              <a:rPr lang="de-DE" sz="2400" dirty="0" smtClean="0"/>
              <a:t> 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 </a:t>
            </a:r>
          </a:p>
          <a:p>
            <a:pPr marL="0" indent="0">
              <a:buNone/>
            </a:pPr>
            <a:endParaRPr lang="de-DE" sz="1400" dirty="0" smtClean="0"/>
          </a:p>
          <a:p>
            <a:endParaRPr lang="de-DE" sz="2400"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113</a:t>
            </a:fld>
            <a:endParaRPr lang="en-US"/>
          </a:p>
        </p:txBody>
      </p:sp>
      <p:pic>
        <p:nvPicPr>
          <p:cNvPr id="9" name="Bild 8"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514600" y="1516380"/>
            <a:ext cx="2971800" cy="388620"/>
          </a:xfrm>
          <a:prstGeom prst="rect">
            <a:avLst/>
          </a:prstGeom>
        </p:spPr>
      </p:pic>
      <p:grpSp>
        <p:nvGrpSpPr>
          <p:cNvPr id="13" name="Group 12"/>
          <p:cNvGrpSpPr/>
          <p:nvPr/>
        </p:nvGrpSpPr>
        <p:grpSpPr>
          <a:xfrm>
            <a:off x="2703576" y="4419600"/>
            <a:ext cx="4078224" cy="1981200"/>
            <a:chOff x="2527300" y="2438400"/>
            <a:chExt cx="4078224" cy="1981200"/>
          </a:xfrm>
        </p:grpSpPr>
        <p:pic>
          <p:nvPicPr>
            <p:cNvPr id="14" name="Picture 13" descr="restriction-01.jp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2527300" y="2438400"/>
              <a:ext cx="4078224" cy="1981200"/>
            </a:xfrm>
            <a:prstGeom prst="rect">
              <a:avLst/>
            </a:prstGeom>
          </p:spPr>
        </p:pic>
        <p:sp>
          <p:nvSpPr>
            <p:cNvPr id="15" name="TextBox 14"/>
            <p:cNvSpPr txBox="1"/>
            <p:nvPr/>
          </p:nvSpPr>
          <p:spPr>
            <a:xfrm>
              <a:off x="4019150" y="3048000"/>
              <a:ext cx="349650" cy="523220"/>
            </a:xfrm>
            <a:prstGeom prst="rect">
              <a:avLst/>
            </a:prstGeom>
            <a:noFill/>
          </p:spPr>
          <p:txBody>
            <a:bodyPr wrap="none" rtlCol="0">
              <a:spAutoFit/>
            </a:bodyPr>
            <a:lstStyle/>
            <a:p>
              <a:r>
                <a:rPr lang="en-US" sz="2800" dirty="0" smtClean="0">
                  <a:solidFill>
                    <a:srgbClr val="FFFFFF"/>
                  </a:solidFill>
                </a:rPr>
                <a:t>S</a:t>
              </a:r>
              <a:endParaRPr lang="en-US" sz="2800" dirty="0">
                <a:solidFill>
                  <a:srgbClr val="FFFFFF"/>
                </a:solidFill>
              </a:endParaRPr>
            </a:p>
          </p:txBody>
        </p:sp>
        <p:sp>
          <p:nvSpPr>
            <p:cNvPr id="16" name="TextBox 15"/>
            <p:cNvSpPr txBox="1"/>
            <p:nvPr/>
          </p:nvSpPr>
          <p:spPr>
            <a:xfrm>
              <a:off x="4971076" y="3352800"/>
              <a:ext cx="504114" cy="523220"/>
            </a:xfrm>
            <a:prstGeom prst="rect">
              <a:avLst/>
            </a:prstGeom>
            <a:noFill/>
          </p:spPr>
          <p:txBody>
            <a:bodyPr wrap="none" rtlCol="0">
              <a:spAutoFit/>
            </a:bodyPr>
            <a:lstStyle/>
            <a:p>
              <a:r>
                <a:rPr lang="en-US" sz="2800" dirty="0" smtClean="0">
                  <a:solidFill>
                    <a:srgbClr val="FFFFFF"/>
                  </a:solidFill>
                </a:rPr>
                <a:t>W</a:t>
              </a:r>
              <a:endParaRPr lang="en-US" sz="2800" dirty="0">
                <a:solidFill>
                  <a:srgbClr val="FFFFFF"/>
                </a:solidFill>
              </a:endParaRPr>
            </a:p>
          </p:txBody>
        </p:sp>
        <p:sp>
          <p:nvSpPr>
            <p:cNvPr id="17" name="TextBox 16"/>
            <p:cNvSpPr txBox="1"/>
            <p:nvPr/>
          </p:nvSpPr>
          <p:spPr>
            <a:xfrm>
              <a:off x="2818408" y="3200400"/>
              <a:ext cx="389850" cy="523220"/>
            </a:xfrm>
            <a:prstGeom prst="rect">
              <a:avLst/>
            </a:prstGeom>
            <a:noFill/>
          </p:spPr>
          <p:txBody>
            <a:bodyPr wrap="none" rtlCol="0">
              <a:spAutoFit/>
            </a:bodyPr>
            <a:lstStyle/>
            <a:p>
              <a:r>
                <a:rPr lang="en-US" sz="2800" dirty="0" smtClean="0"/>
                <a:t>V</a:t>
              </a:r>
              <a:endParaRPr lang="en-US" sz="2800" dirty="0"/>
            </a:p>
          </p:txBody>
        </p:sp>
      </p:grpSp>
    </p:spTree>
    <p:custDataLst>
      <p:tags r:id="rId1"/>
    </p:custDataLst>
    <p:extLst>
      <p:ext uri="{BB962C8B-B14F-4D97-AF65-F5344CB8AC3E}">
        <p14:creationId xmlns:p14="http://schemas.microsoft.com/office/powerpoint/2010/main" xmlns="" val="1260786121"/>
      </p:ext>
    </p:extLst>
  </p:cSld>
  <p:clrMapOvr>
    <a:masterClrMapping/>
  </p:clrMapOvr>
  <mc:AlternateContent xmlns:mc="http://schemas.openxmlformats.org/markup-compatibility/2006">
    <mc:Choice xmlns:p14="http://schemas.microsoft.com/office/powerpoint/2010/main" xmlns="" Requires="p14">
      <p:transition spd="slow" p14:dur="2000" advTm="27852"/>
    </mc:Choice>
    <mc:Fallback>
      <p:transition spd="slow" advTm="27852"/>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Other </a:t>
            </a:r>
            <a:r>
              <a:rPr lang="de-DE" dirty="0" err="1" smtClean="0"/>
              <a:t>closedness</a:t>
            </a:r>
            <a:r>
              <a:rPr lang="de-DE" dirty="0" smtClean="0"/>
              <a:t> </a:t>
            </a:r>
            <a:r>
              <a:rPr lang="de-DE" dirty="0" err="1" smtClean="0"/>
              <a:t>properties</a:t>
            </a:r>
            <a:endParaRPr lang="de-DE" dirty="0"/>
          </a:p>
        </p:txBody>
      </p:sp>
      <p:sp>
        <p:nvSpPr>
          <p:cNvPr id="3" name="Inhaltsplatzhalter 2"/>
          <p:cNvSpPr>
            <a:spLocks noGrp="1"/>
          </p:cNvSpPr>
          <p:nvPr>
            <p:ph idx="1"/>
          </p:nvPr>
        </p:nvSpPr>
        <p:spPr>
          <a:xfrm>
            <a:off x="457200" y="990600"/>
            <a:ext cx="8686800" cy="5141913"/>
          </a:xfrm>
        </p:spPr>
        <p:txBody>
          <a:bodyPr/>
          <a:lstStyle/>
          <a:p>
            <a:r>
              <a:rPr lang="de-DE" sz="2400" dirty="0" err="1" smtClean="0">
                <a:solidFill>
                  <a:srgbClr val="0080FF"/>
                </a:solidFill>
              </a:rPr>
              <a:t>Restriction</a:t>
            </a:r>
            <a:r>
              <a:rPr lang="de-DE" sz="2400" dirty="0" smtClean="0"/>
              <a:t>: </a:t>
            </a:r>
            <a:r>
              <a:rPr lang="de-DE" sz="2400" dirty="0" smtClean="0">
                <a:solidFill>
                  <a:schemeClr val="tx1">
                    <a:lumMod val="50000"/>
                    <a:lumOff val="50000"/>
                  </a:schemeClr>
                </a:solidFill>
              </a:rPr>
              <a:t>F(S) submodular on V, W </a:t>
            </a:r>
            <a:r>
              <a:rPr lang="de-DE" sz="2400" dirty="0" err="1" smtClean="0">
                <a:solidFill>
                  <a:schemeClr val="tx1">
                    <a:lumMod val="50000"/>
                    <a:lumOff val="50000"/>
                  </a:schemeClr>
                </a:solidFill>
              </a:rPr>
              <a:t>subset</a:t>
            </a:r>
            <a:r>
              <a:rPr lang="de-DE" sz="2400" dirty="0" smtClean="0">
                <a:solidFill>
                  <a:schemeClr val="tx1">
                    <a:lumMod val="50000"/>
                    <a:lumOff val="50000"/>
                  </a:schemeClr>
                </a:solidFill>
              </a:rPr>
              <a:t> </a:t>
            </a:r>
            <a:r>
              <a:rPr lang="de-DE" sz="2400" dirty="0" err="1" smtClean="0">
                <a:solidFill>
                  <a:schemeClr val="tx1">
                    <a:lumMod val="50000"/>
                    <a:lumOff val="50000"/>
                  </a:schemeClr>
                </a:solidFill>
              </a:rPr>
              <a:t>of</a:t>
            </a:r>
            <a:r>
              <a:rPr lang="de-DE" sz="2400" dirty="0" smtClean="0">
                <a:solidFill>
                  <a:schemeClr val="tx1">
                    <a:lumMod val="50000"/>
                    <a:lumOff val="50000"/>
                  </a:schemeClr>
                </a:solidFill>
              </a:rPr>
              <a:t> 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 </a:t>
            </a:r>
          </a:p>
          <a:p>
            <a:pPr marL="0" indent="0">
              <a:buNone/>
            </a:pPr>
            <a:endParaRPr lang="de-DE" sz="1400" dirty="0" smtClean="0"/>
          </a:p>
          <a:p>
            <a:r>
              <a:rPr lang="de-DE" sz="2400" dirty="0" err="1" smtClean="0">
                <a:solidFill>
                  <a:srgbClr val="0080FF"/>
                </a:solidFill>
              </a:rPr>
              <a:t>Conditioning</a:t>
            </a:r>
            <a:r>
              <a:rPr lang="de-DE" sz="2400" dirty="0" smtClean="0"/>
              <a:t>: </a:t>
            </a:r>
            <a:r>
              <a:rPr lang="de-DE" sz="2400" dirty="0"/>
              <a:t>F(S) submodular on V, W </a:t>
            </a:r>
            <a:r>
              <a:rPr lang="de-DE" sz="2400" dirty="0" err="1"/>
              <a:t>subset</a:t>
            </a:r>
            <a:r>
              <a:rPr lang="de-DE" sz="2400" dirty="0"/>
              <a:t> </a:t>
            </a:r>
            <a:r>
              <a:rPr lang="de-DE" sz="2400" dirty="0" err="1"/>
              <a:t>of</a:t>
            </a:r>
            <a:r>
              <a:rPr lang="de-DE" sz="2400" dirty="0"/>
              <a:t> </a:t>
            </a:r>
            <a:r>
              <a:rPr lang="de-DE" sz="2400" dirty="0" smtClean="0"/>
              <a:t>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a:t>
            </a:r>
            <a:endParaRPr lang="de-DE" sz="2400" dirty="0"/>
          </a:p>
          <a:p>
            <a:endParaRPr lang="de-DE" sz="1400" dirty="0" smtClean="0"/>
          </a:p>
          <a:p>
            <a:pPr marL="0" indent="0">
              <a:buNone/>
            </a:pPr>
            <a:endParaRPr lang="de-DE" sz="2400"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114</a:t>
            </a:fld>
            <a:endParaRPr lang="en-US"/>
          </a:p>
        </p:txBody>
      </p:sp>
      <p:pic>
        <p:nvPicPr>
          <p:cNvPr id="8" name="Bild 7"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560320" y="2590800"/>
            <a:ext cx="2971800" cy="388620"/>
          </a:xfrm>
          <a:prstGeom prst="rect">
            <a:avLst/>
          </a:prstGeom>
        </p:spPr>
      </p:pic>
      <p:pic>
        <p:nvPicPr>
          <p:cNvPr id="9" name="Bild 8" descr="latex-image-1.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514600" y="1516380"/>
            <a:ext cx="2971800" cy="388620"/>
          </a:xfrm>
          <a:prstGeom prst="rect">
            <a:avLst/>
          </a:prstGeom>
        </p:spPr>
      </p:pic>
      <p:grpSp>
        <p:nvGrpSpPr>
          <p:cNvPr id="6" name="Group 5"/>
          <p:cNvGrpSpPr/>
          <p:nvPr/>
        </p:nvGrpSpPr>
        <p:grpSpPr>
          <a:xfrm>
            <a:off x="2779776" y="4419600"/>
            <a:ext cx="4078224" cy="1981200"/>
            <a:chOff x="2527300" y="4191000"/>
            <a:chExt cx="4078224" cy="1981200"/>
          </a:xfrm>
        </p:grpSpPr>
        <p:pic>
          <p:nvPicPr>
            <p:cNvPr id="5" name="Picture 4" descr="conditioning-01.jp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2527300" y="4191000"/>
              <a:ext cx="4078224" cy="1981200"/>
            </a:xfrm>
            <a:prstGeom prst="rect">
              <a:avLst/>
            </a:prstGeom>
          </p:spPr>
        </p:pic>
        <p:sp>
          <p:nvSpPr>
            <p:cNvPr id="13" name="TextBox 12"/>
            <p:cNvSpPr txBox="1"/>
            <p:nvPr/>
          </p:nvSpPr>
          <p:spPr>
            <a:xfrm>
              <a:off x="4020142" y="4810780"/>
              <a:ext cx="349650" cy="523220"/>
            </a:xfrm>
            <a:prstGeom prst="rect">
              <a:avLst/>
            </a:prstGeom>
            <a:noFill/>
          </p:spPr>
          <p:txBody>
            <a:bodyPr wrap="none" rtlCol="0">
              <a:spAutoFit/>
            </a:bodyPr>
            <a:lstStyle/>
            <a:p>
              <a:r>
                <a:rPr lang="en-US" sz="2800" dirty="0" smtClean="0">
                  <a:solidFill>
                    <a:srgbClr val="FFFFFF"/>
                  </a:solidFill>
                </a:rPr>
                <a:t>S</a:t>
              </a:r>
              <a:endParaRPr lang="en-US" sz="2800" dirty="0">
                <a:solidFill>
                  <a:srgbClr val="FFFFFF"/>
                </a:solidFill>
              </a:endParaRPr>
            </a:p>
          </p:txBody>
        </p:sp>
        <p:sp>
          <p:nvSpPr>
            <p:cNvPr id="14" name="TextBox 13"/>
            <p:cNvSpPr txBox="1"/>
            <p:nvPr/>
          </p:nvSpPr>
          <p:spPr>
            <a:xfrm>
              <a:off x="4972068" y="5115580"/>
              <a:ext cx="504114" cy="523220"/>
            </a:xfrm>
            <a:prstGeom prst="rect">
              <a:avLst/>
            </a:prstGeom>
            <a:noFill/>
          </p:spPr>
          <p:txBody>
            <a:bodyPr wrap="none" rtlCol="0">
              <a:spAutoFit/>
            </a:bodyPr>
            <a:lstStyle/>
            <a:p>
              <a:r>
                <a:rPr lang="en-US" sz="2800" dirty="0" smtClean="0">
                  <a:solidFill>
                    <a:srgbClr val="FFFFFF"/>
                  </a:solidFill>
                </a:rPr>
                <a:t>W</a:t>
              </a:r>
              <a:endParaRPr lang="en-US" sz="2800" dirty="0">
                <a:solidFill>
                  <a:srgbClr val="FFFFFF"/>
                </a:solidFill>
              </a:endParaRPr>
            </a:p>
          </p:txBody>
        </p:sp>
        <p:sp>
          <p:nvSpPr>
            <p:cNvPr id="15" name="TextBox 14"/>
            <p:cNvSpPr txBox="1"/>
            <p:nvPr/>
          </p:nvSpPr>
          <p:spPr>
            <a:xfrm>
              <a:off x="2819400" y="4963180"/>
              <a:ext cx="389850" cy="523220"/>
            </a:xfrm>
            <a:prstGeom prst="rect">
              <a:avLst/>
            </a:prstGeom>
            <a:noFill/>
          </p:spPr>
          <p:txBody>
            <a:bodyPr wrap="none" rtlCol="0">
              <a:spAutoFit/>
            </a:bodyPr>
            <a:lstStyle/>
            <a:p>
              <a:r>
                <a:rPr lang="en-US" sz="2800" dirty="0" smtClean="0"/>
                <a:t>V</a:t>
              </a:r>
              <a:endParaRPr lang="en-US" sz="2800" dirty="0"/>
            </a:p>
          </p:txBody>
        </p:sp>
      </p:grpSp>
    </p:spTree>
    <p:custDataLst>
      <p:tags r:id="rId1"/>
    </p:custDataLst>
    <p:extLst>
      <p:ext uri="{BB962C8B-B14F-4D97-AF65-F5344CB8AC3E}">
        <p14:creationId xmlns:p14="http://schemas.microsoft.com/office/powerpoint/2010/main" xmlns="" val="3818091224"/>
      </p:ext>
    </p:extLst>
  </p:cSld>
  <p:clrMapOvr>
    <a:masterClrMapping/>
  </p:clrMapOvr>
  <mc:AlternateContent xmlns:mc="http://schemas.openxmlformats.org/markup-compatibility/2006">
    <mc:Choice xmlns:p14="http://schemas.microsoft.com/office/powerpoint/2010/main" xmlns="" Requires="p14">
      <p:transition spd="slow" p14:dur="2000" advTm="26750"/>
    </mc:Choice>
    <mc:Fallback>
      <p:transition spd="slow" advTm="2675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Other </a:t>
            </a:r>
            <a:r>
              <a:rPr lang="de-DE" dirty="0" err="1" smtClean="0"/>
              <a:t>closedness</a:t>
            </a:r>
            <a:r>
              <a:rPr lang="de-DE" dirty="0" smtClean="0"/>
              <a:t> </a:t>
            </a:r>
            <a:r>
              <a:rPr lang="de-DE" dirty="0" err="1" smtClean="0"/>
              <a:t>properties</a:t>
            </a:r>
            <a:endParaRPr lang="de-DE" dirty="0"/>
          </a:p>
        </p:txBody>
      </p:sp>
      <p:sp>
        <p:nvSpPr>
          <p:cNvPr id="3" name="Inhaltsplatzhalter 2"/>
          <p:cNvSpPr>
            <a:spLocks noGrp="1"/>
          </p:cNvSpPr>
          <p:nvPr>
            <p:ph idx="1"/>
          </p:nvPr>
        </p:nvSpPr>
        <p:spPr>
          <a:xfrm>
            <a:off x="457200" y="990600"/>
            <a:ext cx="8686800" cy="5141913"/>
          </a:xfrm>
        </p:spPr>
        <p:txBody>
          <a:bodyPr/>
          <a:lstStyle/>
          <a:p>
            <a:r>
              <a:rPr lang="de-DE" sz="2400" dirty="0" err="1" smtClean="0">
                <a:solidFill>
                  <a:srgbClr val="0080FF"/>
                </a:solidFill>
              </a:rPr>
              <a:t>Restriction</a:t>
            </a:r>
            <a:r>
              <a:rPr lang="de-DE" sz="2400" dirty="0" smtClean="0"/>
              <a:t>: F(S) submodular on V, W </a:t>
            </a:r>
            <a:r>
              <a:rPr lang="de-DE" sz="2400" dirty="0" err="1" smtClean="0"/>
              <a:t>subset</a:t>
            </a:r>
            <a:r>
              <a:rPr lang="de-DE" sz="2400" dirty="0" smtClean="0"/>
              <a:t> </a:t>
            </a:r>
            <a:r>
              <a:rPr lang="de-DE" sz="2400" dirty="0" err="1" smtClean="0"/>
              <a:t>of</a:t>
            </a:r>
            <a:r>
              <a:rPr lang="de-DE" sz="2400" dirty="0" smtClean="0"/>
              <a:t> 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 </a:t>
            </a:r>
          </a:p>
          <a:p>
            <a:pPr marL="0" indent="0">
              <a:buNone/>
            </a:pPr>
            <a:endParaRPr lang="de-DE" sz="1400" dirty="0" smtClean="0"/>
          </a:p>
          <a:p>
            <a:r>
              <a:rPr lang="de-DE" sz="2400" dirty="0" err="1" smtClean="0">
                <a:solidFill>
                  <a:srgbClr val="0080FF"/>
                </a:solidFill>
              </a:rPr>
              <a:t>Conditioning</a:t>
            </a:r>
            <a:r>
              <a:rPr lang="de-DE" sz="2400" dirty="0" smtClean="0"/>
              <a:t>: </a:t>
            </a:r>
            <a:r>
              <a:rPr lang="de-DE" sz="2400" dirty="0"/>
              <a:t>F(S) submodular on V, W </a:t>
            </a:r>
            <a:r>
              <a:rPr lang="de-DE" sz="2400" dirty="0" err="1"/>
              <a:t>subset</a:t>
            </a:r>
            <a:r>
              <a:rPr lang="de-DE" sz="2400" dirty="0"/>
              <a:t> </a:t>
            </a:r>
            <a:r>
              <a:rPr lang="de-DE" sz="2400" dirty="0" err="1"/>
              <a:t>of</a:t>
            </a:r>
            <a:r>
              <a:rPr lang="de-DE" sz="2400" dirty="0"/>
              <a:t> </a:t>
            </a:r>
            <a:r>
              <a:rPr lang="de-DE" sz="2400" dirty="0" smtClean="0"/>
              <a:t>V</a:t>
            </a:r>
          </a:p>
          <a:p>
            <a:pPr marL="0" indent="0">
              <a:buNone/>
            </a:pPr>
            <a:r>
              <a:rPr lang="de-DE" sz="2400" dirty="0"/>
              <a:t>	</a:t>
            </a:r>
            <a:r>
              <a:rPr lang="de-DE" sz="2400" dirty="0" err="1" smtClean="0"/>
              <a:t>Then</a:t>
            </a:r>
            <a:r>
              <a:rPr lang="de-DE" sz="2400" dirty="0" smtClean="0"/>
              <a:t> 			  		</a:t>
            </a:r>
            <a:r>
              <a:rPr lang="de-DE" sz="2400" dirty="0" err="1" smtClean="0"/>
              <a:t>is</a:t>
            </a:r>
            <a:r>
              <a:rPr lang="de-DE" sz="2400" dirty="0" smtClean="0"/>
              <a:t> submodular</a:t>
            </a:r>
            <a:endParaRPr lang="de-DE" sz="2400" dirty="0"/>
          </a:p>
          <a:p>
            <a:endParaRPr lang="de-DE" sz="1400" dirty="0" smtClean="0"/>
          </a:p>
          <a:p>
            <a:r>
              <a:rPr lang="de-DE" sz="2400" dirty="0" err="1" smtClean="0">
                <a:solidFill>
                  <a:srgbClr val="0080FF"/>
                </a:solidFill>
              </a:rPr>
              <a:t>Reflection</a:t>
            </a:r>
            <a:r>
              <a:rPr lang="de-DE" sz="2400" dirty="0"/>
              <a:t>: F(S) submodular on </a:t>
            </a:r>
            <a:r>
              <a:rPr lang="de-DE" sz="2400" dirty="0" smtClean="0"/>
              <a:t>V</a:t>
            </a:r>
          </a:p>
          <a:p>
            <a:pPr marL="0" indent="0">
              <a:buNone/>
            </a:pPr>
            <a:r>
              <a:rPr lang="de-DE" sz="2400" dirty="0" smtClean="0"/>
              <a:t>	</a:t>
            </a:r>
            <a:r>
              <a:rPr lang="de-DE" sz="2400" dirty="0" err="1" smtClean="0"/>
              <a:t>Then</a:t>
            </a:r>
            <a:r>
              <a:rPr lang="de-DE" sz="2400" dirty="0" smtClean="0"/>
              <a:t> 			  		</a:t>
            </a:r>
            <a:r>
              <a:rPr lang="de-DE" sz="2400" dirty="0" err="1" smtClean="0"/>
              <a:t>is</a:t>
            </a:r>
            <a:r>
              <a:rPr lang="de-DE" sz="2400" dirty="0" smtClean="0"/>
              <a:t> submodular</a:t>
            </a:r>
            <a:endParaRPr lang="de-DE" sz="2400" dirty="0"/>
          </a:p>
          <a:p>
            <a:endParaRPr lang="de-DE" sz="1200" dirty="0" smtClean="0"/>
          </a:p>
          <a:p>
            <a:endParaRPr lang="de-DE" sz="2400"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115</a:t>
            </a:fld>
            <a:endParaRPr lang="en-US"/>
          </a:p>
        </p:txBody>
      </p:sp>
      <p:pic>
        <p:nvPicPr>
          <p:cNvPr id="8" name="Bild 7"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560320" y="2590800"/>
            <a:ext cx="2971800" cy="388620"/>
          </a:xfrm>
          <a:prstGeom prst="rect">
            <a:avLst/>
          </a:prstGeom>
        </p:spPr>
      </p:pic>
      <p:pic>
        <p:nvPicPr>
          <p:cNvPr id="9" name="Bild 8" descr="latex-image-1.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514600" y="1516380"/>
            <a:ext cx="2971800" cy="388620"/>
          </a:xfrm>
          <a:prstGeom prst="rect">
            <a:avLst/>
          </a:prstGeom>
        </p:spPr>
      </p:pic>
      <p:pic>
        <p:nvPicPr>
          <p:cNvPr id="5" name="Picture 4" descr="reflection-01.jp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2703576" y="4495800"/>
            <a:ext cx="4078224" cy="1981200"/>
          </a:xfrm>
          <a:prstGeom prst="rect">
            <a:avLst/>
          </a:prstGeom>
        </p:spPr>
      </p:pic>
      <p:sp>
        <p:nvSpPr>
          <p:cNvPr id="13" name="TextBox 12"/>
          <p:cNvSpPr txBox="1"/>
          <p:nvPr/>
        </p:nvSpPr>
        <p:spPr>
          <a:xfrm>
            <a:off x="4324942" y="5039380"/>
            <a:ext cx="349650" cy="523220"/>
          </a:xfrm>
          <a:prstGeom prst="rect">
            <a:avLst/>
          </a:prstGeom>
          <a:noFill/>
        </p:spPr>
        <p:txBody>
          <a:bodyPr wrap="none" rtlCol="0">
            <a:spAutoFit/>
          </a:bodyPr>
          <a:lstStyle/>
          <a:p>
            <a:r>
              <a:rPr lang="en-US" sz="2800" dirty="0" smtClean="0"/>
              <a:t>S</a:t>
            </a:r>
            <a:endParaRPr lang="en-US" sz="2800" dirty="0"/>
          </a:p>
        </p:txBody>
      </p:sp>
      <p:sp>
        <p:nvSpPr>
          <p:cNvPr id="14" name="TextBox 13"/>
          <p:cNvSpPr txBox="1"/>
          <p:nvPr/>
        </p:nvSpPr>
        <p:spPr>
          <a:xfrm>
            <a:off x="3124200" y="5191780"/>
            <a:ext cx="389850" cy="523220"/>
          </a:xfrm>
          <a:prstGeom prst="rect">
            <a:avLst/>
          </a:prstGeom>
          <a:noFill/>
        </p:spPr>
        <p:txBody>
          <a:bodyPr wrap="none" rtlCol="0">
            <a:spAutoFit/>
          </a:bodyPr>
          <a:lstStyle/>
          <a:p>
            <a:r>
              <a:rPr lang="en-US" sz="2800" dirty="0" smtClean="0"/>
              <a:t>V</a:t>
            </a:r>
            <a:endParaRPr lang="en-US" sz="2800" dirty="0"/>
          </a:p>
        </p:txBody>
      </p:sp>
      <p:pic>
        <p:nvPicPr>
          <p:cNvPr id="7" name="Picture 6"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636520" y="3765550"/>
            <a:ext cx="2730500" cy="393700"/>
          </a:xfrm>
          <a:prstGeom prst="rect">
            <a:avLst/>
          </a:prstGeom>
        </p:spPr>
      </p:pic>
    </p:spTree>
    <p:custDataLst>
      <p:tags r:id="rId1"/>
    </p:custDataLst>
    <p:extLst>
      <p:ext uri="{BB962C8B-B14F-4D97-AF65-F5344CB8AC3E}">
        <p14:creationId xmlns:p14="http://schemas.microsoft.com/office/powerpoint/2010/main" xmlns="" val="2057620848"/>
      </p:ext>
    </p:extLst>
  </p:cSld>
  <p:clrMapOvr>
    <a:masterClrMapping/>
  </p:clrMapOvr>
  <mc:AlternateContent xmlns:mc="http://schemas.openxmlformats.org/markup-compatibility/2006">
    <mc:Choice xmlns:p14="http://schemas.microsoft.com/office/powerpoint/2010/main" xmlns="" Requires="p14">
      <p:transition spd="slow" p14:dur="2000" advTm="30364"/>
    </mc:Choice>
    <mc:Fallback>
      <p:transition spd="slow" advTm="30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Submodularity</a:t>
            </a:r>
            <a:r>
              <a:rPr lang="en-US" dirty="0" smtClean="0"/>
              <a:t> …</a:t>
            </a:r>
            <a:endParaRPr lang="en-US" dirty="0"/>
          </a:p>
        </p:txBody>
      </p:sp>
      <p:grpSp>
        <p:nvGrpSpPr>
          <p:cNvPr id="7" name="Group 6"/>
          <p:cNvGrpSpPr/>
          <p:nvPr/>
        </p:nvGrpSpPr>
        <p:grpSpPr>
          <a:xfrm>
            <a:off x="838200" y="4203700"/>
            <a:ext cx="3590073" cy="1625600"/>
            <a:chOff x="1066800" y="2438400"/>
            <a:chExt cx="6248400" cy="3352800"/>
          </a:xfrm>
        </p:grpSpPr>
        <p:sp>
          <p:nvSpPr>
            <p:cNvPr id="4" name="Line 4"/>
            <p:cNvSpPr>
              <a:spLocks noChangeShapeType="1"/>
            </p:cNvSpPr>
            <p:nvPr/>
          </p:nvSpPr>
          <p:spPr bwMode="auto">
            <a:xfrm flipV="1">
              <a:off x="1524000" y="2438400"/>
              <a:ext cx="0" cy="335280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 name="Line 5"/>
            <p:cNvSpPr>
              <a:spLocks noChangeShapeType="1"/>
            </p:cNvSpPr>
            <p:nvPr/>
          </p:nvSpPr>
          <p:spPr bwMode="auto">
            <a:xfrm>
              <a:off x="1066800" y="5562600"/>
              <a:ext cx="6248400"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Freeform 7"/>
            <p:cNvSpPr>
              <a:spLocks/>
            </p:cNvSpPr>
            <p:nvPr/>
          </p:nvSpPr>
          <p:spPr bwMode="auto">
            <a:xfrm>
              <a:off x="1524000" y="3511550"/>
              <a:ext cx="5327650" cy="2051050"/>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8" name="Group 7"/>
          <p:cNvGrpSpPr/>
          <p:nvPr/>
        </p:nvGrpSpPr>
        <p:grpSpPr>
          <a:xfrm>
            <a:off x="4978414" y="1447800"/>
            <a:ext cx="3590073" cy="1625600"/>
            <a:chOff x="1066800" y="2438400"/>
            <a:chExt cx="6248400" cy="3352800"/>
          </a:xfrm>
        </p:grpSpPr>
        <p:sp>
          <p:nvSpPr>
            <p:cNvPr id="9" name="Line 4"/>
            <p:cNvSpPr>
              <a:spLocks noChangeShapeType="1"/>
            </p:cNvSpPr>
            <p:nvPr/>
          </p:nvSpPr>
          <p:spPr bwMode="auto">
            <a:xfrm flipV="1">
              <a:off x="1524000" y="2438400"/>
              <a:ext cx="0" cy="335280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Line 5"/>
            <p:cNvSpPr>
              <a:spLocks noChangeShapeType="1"/>
            </p:cNvSpPr>
            <p:nvPr/>
          </p:nvSpPr>
          <p:spPr bwMode="auto">
            <a:xfrm>
              <a:off x="1066800" y="5562600"/>
              <a:ext cx="6248400"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 name="Freeform 7"/>
            <p:cNvSpPr>
              <a:spLocks/>
            </p:cNvSpPr>
            <p:nvPr/>
          </p:nvSpPr>
          <p:spPr bwMode="auto">
            <a:xfrm>
              <a:off x="1524000" y="3511550"/>
              <a:ext cx="5327650" cy="2051050"/>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scene3d>
              <a:camera prst="orthographicFront">
                <a:rot lat="10800000" lon="0" rev="0"/>
              </a:camera>
              <a:lightRig rig="threePt" dir="t"/>
            </a:scene3d>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12" name="TextBox 11"/>
          <p:cNvSpPr txBox="1"/>
          <p:nvPr/>
        </p:nvSpPr>
        <p:spPr>
          <a:xfrm>
            <a:off x="1155700" y="1968115"/>
            <a:ext cx="3243095" cy="523220"/>
          </a:xfrm>
          <a:prstGeom prst="rect">
            <a:avLst/>
          </a:prstGeom>
          <a:noFill/>
        </p:spPr>
        <p:txBody>
          <a:bodyPr wrap="none" rtlCol="0">
            <a:spAutoFit/>
          </a:bodyPr>
          <a:lstStyle/>
          <a:p>
            <a:r>
              <a:rPr lang="en-US" sz="2800" dirty="0" smtClean="0"/>
              <a:t>discrete convexity ….</a:t>
            </a:r>
            <a:endParaRPr lang="en-US" sz="2800" dirty="0"/>
          </a:p>
        </p:txBody>
      </p:sp>
      <p:sp>
        <p:nvSpPr>
          <p:cNvPr id="13" name="TextBox 12"/>
          <p:cNvSpPr txBox="1"/>
          <p:nvPr/>
        </p:nvSpPr>
        <p:spPr>
          <a:xfrm>
            <a:off x="5600700" y="4699000"/>
            <a:ext cx="2456923" cy="523220"/>
          </a:xfrm>
          <a:prstGeom prst="rect">
            <a:avLst/>
          </a:prstGeom>
          <a:noFill/>
        </p:spPr>
        <p:txBody>
          <a:bodyPr wrap="none" rtlCol="0">
            <a:spAutoFit/>
          </a:bodyPr>
          <a:lstStyle/>
          <a:p>
            <a:r>
              <a:rPr lang="en-US" sz="2800" dirty="0" smtClean="0"/>
              <a:t>… or concavity?</a:t>
            </a:r>
            <a:endParaRPr lang="en-US" sz="2800" dirty="0"/>
          </a:p>
        </p:txBody>
      </p:sp>
      <p:sp>
        <p:nvSpPr>
          <p:cNvPr id="14" name="Slide Number Placeholder 13"/>
          <p:cNvSpPr>
            <a:spLocks noGrp="1"/>
          </p:cNvSpPr>
          <p:nvPr>
            <p:ph type="sldNum" sz="quarter" idx="12"/>
          </p:nvPr>
        </p:nvSpPr>
        <p:spPr/>
        <p:txBody>
          <a:bodyPr/>
          <a:lstStyle/>
          <a:p>
            <a:fld id="{65F817CD-90DF-254E-86DF-D316A243B657}" type="slidenum">
              <a:rPr lang="en-US" smtClean="0"/>
              <a:pPr/>
              <a:t>116</a:t>
            </a:fld>
            <a:endParaRPr lang="en-US"/>
          </a:p>
        </p:txBody>
      </p:sp>
    </p:spTree>
    <p:extLst>
      <p:ext uri="{BB962C8B-B14F-4D97-AF65-F5344CB8AC3E}">
        <p14:creationId xmlns:p14="http://schemas.microsoft.com/office/powerpoint/2010/main" xmlns="" val="3292198605"/>
      </p:ext>
    </p:extLst>
  </p:cSld>
  <p:clrMapOvr>
    <a:masterClrMapping/>
  </p:clrMapOvr>
  <mc:AlternateContent xmlns:mc="http://schemas.openxmlformats.org/markup-compatibility/2006">
    <mc:Choice xmlns:p14="http://schemas.microsoft.com/office/powerpoint/2010/main" xmlns="" Requires="p14">
      <p:transition spd="slow" p14:dur="2000" advTm="38180"/>
    </mc:Choice>
    <mc:Fallback>
      <p:transition spd="slow" advTm="3818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Convex </a:t>
            </a:r>
            <a:r>
              <a:rPr lang="en-US" dirty="0"/>
              <a:t>a</a:t>
            </a:r>
            <a:r>
              <a:rPr lang="en-US" dirty="0" smtClean="0"/>
              <a:t>spects</a:t>
            </a:r>
            <a:endParaRPr lang="en-US" dirty="0"/>
          </a:p>
        </p:txBody>
      </p:sp>
      <p:sp>
        <p:nvSpPr>
          <p:cNvPr id="3" name="Content Placeholder 2"/>
          <p:cNvSpPr>
            <a:spLocks noGrp="1"/>
          </p:cNvSpPr>
          <p:nvPr>
            <p:ph idx="1"/>
          </p:nvPr>
        </p:nvSpPr>
        <p:spPr>
          <a:xfrm>
            <a:off x="4381500" y="1193800"/>
            <a:ext cx="4381500" cy="4938713"/>
          </a:xfrm>
        </p:spPr>
        <p:txBody>
          <a:bodyPr/>
          <a:lstStyle/>
          <a:p>
            <a:pPr marL="0" indent="0">
              <a:buNone/>
            </a:pPr>
            <a:endParaRPr lang="en-US" sz="1800" dirty="0"/>
          </a:p>
          <a:p>
            <a:r>
              <a:rPr lang="en-US" dirty="0" smtClean="0"/>
              <a:t>convex extension</a:t>
            </a:r>
          </a:p>
          <a:p>
            <a:pPr lvl="1"/>
            <a:r>
              <a:rPr lang="en-US" dirty="0" smtClean="0"/>
              <a:t>duality</a:t>
            </a:r>
          </a:p>
          <a:p>
            <a:pPr lvl="1"/>
            <a:r>
              <a:rPr lang="en-US" dirty="0" smtClean="0"/>
              <a:t>efficient minimization</a:t>
            </a:r>
          </a:p>
        </p:txBody>
      </p:sp>
      <p:pic>
        <p:nvPicPr>
          <p:cNvPr id="11" name="Picture 10" descr="pointplo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00" y="2258988"/>
            <a:ext cx="3298065" cy="2389212"/>
          </a:xfrm>
          <a:prstGeom prst="rect">
            <a:avLst/>
          </a:prstGeom>
        </p:spPr>
      </p:pic>
      <p:grpSp>
        <p:nvGrpSpPr>
          <p:cNvPr id="19" name="Group 18"/>
          <p:cNvGrpSpPr/>
          <p:nvPr/>
        </p:nvGrpSpPr>
        <p:grpSpPr>
          <a:xfrm>
            <a:off x="3251200" y="3751752"/>
            <a:ext cx="5168900" cy="2571261"/>
            <a:chOff x="3251200" y="3751752"/>
            <a:chExt cx="5168900" cy="2571261"/>
          </a:xfrm>
        </p:grpSpPr>
        <p:pic>
          <p:nvPicPr>
            <p:cNvPr id="4" name="Bild 5" descr="lovasz.pdf"/>
            <p:cNvPicPr>
              <a:picLocks noChangeAspect="1"/>
            </p:cNvPicPr>
            <p:nvPr/>
          </p:nvPicPr>
          <p:blipFill rotWithShape="1">
            <a:blip r:embed="rId4" cstate="screen">
              <a:extLst>
                <a:ext uri="{28A0092B-C50C-407E-A947-70E740481C1C}">
                  <a14:useLocalDpi xmlns:a14="http://schemas.microsoft.com/office/drawing/2010/main" xmlns=""/>
                </a:ext>
              </a:extLst>
            </a:blip>
            <a:srcRect l="6949" t="31852" r="9972" b="23704"/>
            <a:stretch/>
          </p:blipFill>
          <p:spPr>
            <a:xfrm>
              <a:off x="4706055" y="3751752"/>
              <a:ext cx="3714045" cy="2571261"/>
            </a:xfrm>
            <a:prstGeom prst="rect">
              <a:avLst/>
            </a:prstGeom>
          </p:spPr>
        </p:pic>
        <p:cxnSp>
          <p:nvCxnSpPr>
            <p:cNvPr id="13" name="Straight Arrow Connector 12"/>
            <p:cNvCxnSpPr/>
            <p:nvPr/>
          </p:nvCxnSpPr>
          <p:spPr bwMode="auto">
            <a:xfrm>
              <a:off x="3251200" y="4254500"/>
              <a:ext cx="1531055" cy="698500"/>
            </a:xfrm>
            <a:prstGeom prst="straightConnector1">
              <a:avLst/>
            </a:prstGeom>
            <a:noFill/>
            <a:ln w="76200" cap="flat" cmpd="sng" algn="ctr">
              <a:solidFill>
                <a:srgbClr val="000090"/>
              </a:solidFill>
              <a:prstDash val="solid"/>
              <a:round/>
              <a:headEnd type="none" w="med" len="med"/>
              <a:tailEnd type="arrow"/>
            </a:ln>
            <a:effectLst/>
          </p:spPr>
        </p:cxnSp>
      </p:grpSp>
      <p:sp>
        <p:nvSpPr>
          <p:cNvPr id="18" name="TextBox 17"/>
          <p:cNvSpPr txBox="1"/>
          <p:nvPr/>
        </p:nvSpPr>
        <p:spPr>
          <a:xfrm>
            <a:off x="812800" y="5359400"/>
            <a:ext cx="2386140"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But this is only </a:t>
            </a:r>
          </a:p>
          <a:p>
            <a:r>
              <a:rPr lang="en-US" sz="2400" dirty="0" smtClean="0"/>
              <a:t>half of the story…</a:t>
            </a:r>
            <a:endParaRPr lang="en-US" sz="2400" dirty="0"/>
          </a:p>
        </p:txBody>
      </p:sp>
      <p:sp>
        <p:nvSpPr>
          <p:cNvPr id="20" name="Slide Number Placeholder 19"/>
          <p:cNvSpPr>
            <a:spLocks noGrp="1"/>
          </p:cNvSpPr>
          <p:nvPr>
            <p:ph type="sldNum" sz="quarter" idx="12"/>
          </p:nvPr>
        </p:nvSpPr>
        <p:spPr/>
        <p:txBody>
          <a:bodyPr/>
          <a:lstStyle/>
          <a:p>
            <a:fld id="{65F817CD-90DF-254E-86DF-D316A243B657}" type="slidenum">
              <a:rPr lang="en-US" smtClean="0"/>
              <a:pPr/>
              <a:t>117</a:t>
            </a:fld>
            <a:endParaRPr lang="en-US"/>
          </a:p>
        </p:txBody>
      </p:sp>
    </p:spTree>
    <p:custDataLst>
      <p:tags r:id="rId1"/>
    </p:custDataLst>
    <p:extLst>
      <p:ext uri="{BB962C8B-B14F-4D97-AF65-F5344CB8AC3E}">
        <p14:creationId xmlns:p14="http://schemas.microsoft.com/office/powerpoint/2010/main" xmlns="" val="1292233860"/>
      </p:ext>
    </p:extLst>
  </p:cSld>
  <p:clrMapOvr>
    <a:masterClrMapping/>
  </p:clrMapOvr>
  <mc:AlternateContent xmlns:mc="http://schemas.openxmlformats.org/markup-compatibility/2006">
    <mc:Choice xmlns:p14="http://schemas.microsoft.com/office/powerpoint/2010/main" xmlns="" Requires="p14">
      <p:transition spd="slow" p14:dur="2000" advTm="49376"/>
    </mc:Choice>
    <mc:Fallback>
      <p:transition spd="slow" advTm="493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Concave aspects</a:t>
            </a:r>
            <a:endParaRPr lang="en-US" dirty="0"/>
          </a:p>
        </p:txBody>
      </p:sp>
      <p:sp>
        <p:nvSpPr>
          <p:cNvPr id="3" name="Content Placeholder 2"/>
          <p:cNvSpPr>
            <a:spLocks noGrp="1"/>
          </p:cNvSpPr>
          <p:nvPr>
            <p:ph idx="1"/>
          </p:nvPr>
        </p:nvSpPr>
        <p:spPr/>
        <p:txBody>
          <a:bodyPr/>
          <a:lstStyle/>
          <a:p>
            <a:r>
              <a:rPr lang="en-US" dirty="0" err="1">
                <a:solidFill>
                  <a:srgbClr val="000090"/>
                </a:solidFill>
              </a:rPr>
              <a:t>s</a:t>
            </a:r>
            <a:r>
              <a:rPr lang="en-US" dirty="0" err="1" smtClean="0">
                <a:solidFill>
                  <a:srgbClr val="000090"/>
                </a:solidFill>
              </a:rPr>
              <a:t>ubmodularity</a:t>
            </a:r>
            <a:r>
              <a:rPr lang="en-US" dirty="0" smtClean="0">
                <a:solidFill>
                  <a:srgbClr val="000090"/>
                </a:solidFill>
              </a:rPr>
              <a:t>:</a:t>
            </a:r>
          </a:p>
          <a:p>
            <a:endParaRPr lang="en-US" dirty="0"/>
          </a:p>
          <a:p>
            <a:endParaRPr lang="en-US" dirty="0" smtClean="0"/>
          </a:p>
          <a:p>
            <a:pPr marL="0" indent="0">
              <a:buNone/>
            </a:pPr>
            <a:endParaRPr lang="en-US" sz="1400" dirty="0" smtClean="0"/>
          </a:p>
          <a:p>
            <a:r>
              <a:rPr lang="en-US" dirty="0" smtClean="0">
                <a:solidFill>
                  <a:srgbClr val="000090"/>
                </a:solidFill>
              </a:rPr>
              <a:t>concavity:</a:t>
            </a:r>
            <a:endParaRPr lang="en-US" dirty="0">
              <a:solidFill>
                <a:srgbClr val="000090"/>
              </a:solidFill>
            </a:endParaRPr>
          </a:p>
        </p:txBody>
      </p:sp>
      <p:grpSp>
        <p:nvGrpSpPr>
          <p:cNvPr id="19" name="Group 18"/>
          <p:cNvGrpSpPr/>
          <p:nvPr/>
        </p:nvGrpSpPr>
        <p:grpSpPr>
          <a:xfrm>
            <a:off x="3242722" y="2641550"/>
            <a:ext cx="1384250" cy="556536"/>
            <a:chOff x="910302" y="1616654"/>
            <a:chExt cx="1832948" cy="688622"/>
          </a:xfrm>
        </p:grpSpPr>
        <p:grpSp>
          <p:nvGrpSpPr>
            <p:cNvPr id="4" name="Group 3"/>
            <p:cNvGrpSpPr/>
            <p:nvPr/>
          </p:nvGrpSpPr>
          <p:grpSpPr>
            <a:xfrm>
              <a:off x="910302" y="1616654"/>
              <a:ext cx="877877" cy="688622"/>
              <a:chOff x="3556000" y="1826430"/>
              <a:chExt cx="877877" cy="688622"/>
            </a:xfrm>
          </p:grpSpPr>
          <p:pic>
            <p:nvPicPr>
              <p:cNvPr id="5" name="Picture 4"/>
              <p:cNvPicPr>
                <a:picLocks noChangeAspect="1"/>
              </p:cNvPicPr>
              <p:nvPr/>
            </p:nvPicPr>
            <p:blipFill>
              <a:blip r:embed="rId4"/>
              <a:stretch>
                <a:fillRect/>
              </a:stretch>
            </p:blipFill>
            <p:spPr>
              <a:xfrm>
                <a:off x="3556000" y="1866900"/>
                <a:ext cx="877877" cy="648152"/>
              </a:xfrm>
              <a:prstGeom prst="rect">
                <a:avLst/>
              </a:prstGeom>
            </p:spPr>
          </p:pic>
          <p:sp>
            <p:nvSpPr>
              <p:cNvPr id="6" name="TextBox 5"/>
              <p:cNvSpPr txBox="1"/>
              <p:nvPr/>
            </p:nvSpPr>
            <p:spPr>
              <a:xfrm>
                <a:off x="3772250" y="1826430"/>
                <a:ext cx="364202" cy="461665"/>
              </a:xfrm>
              <a:prstGeom prst="rect">
                <a:avLst/>
              </a:prstGeom>
              <a:noFill/>
            </p:spPr>
            <p:txBody>
              <a:bodyPr wrap="none" rtlCol="0">
                <a:spAutoFit/>
              </a:bodyPr>
              <a:lstStyle/>
              <a:p>
                <a:r>
                  <a:rPr lang="en-US" sz="2400" dirty="0" smtClean="0"/>
                  <a:t>A</a:t>
                </a:r>
                <a:endParaRPr lang="en-US" sz="2400" dirty="0"/>
              </a:p>
            </p:txBody>
          </p:sp>
        </p:grpSp>
        <p:grpSp>
          <p:nvGrpSpPr>
            <p:cNvPr id="10" name="Group 9"/>
            <p:cNvGrpSpPr/>
            <p:nvPr/>
          </p:nvGrpSpPr>
          <p:grpSpPr>
            <a:xfrm>
              <a:off x="2006600" y="1737209"/>
              <a:ext cx="736650" cy="461665"/>
              <a:chOff x="4851400" y="1905000"/>
              <a:chExt cx="736650" cy="461665"/>
            </a:xfrm>
          </p:grpSpPr>
          <p:sp>
            <p:nvSpPr>
              <p:cNvPr id="11" name="TextBox 10"/>
              <p:cNvSpPr txBox="1"/>
              <p:nvPr/>
            </p:nvSpPr>
            <p:spPr>
              <a:xfrm>
                <a:off x="4851400" y="1905000"/>
                <a:ext cx="736650" cy="461665"/>
              </a:xfrm>
              <a:prstGeom prst="rect">
                <a:avLst/>
              </a:prstGeom>
              <a:noFill/>
            </p:spPr>
            <p:txBody>
              <a:bodyPr wrap="none" rtlCol="0">
                <a:spAutoFit/>
              </a:bodyPr>
              <a:lstStyle/>
              <a:p>
                <a:r>
                  <a:rPr lang="en-US" sz="2400" dirty="0" smtClean="0"/>
                  <a:t>+    s</a:t>
                </a:r>
                <a:endParaRPr lang="en-US" sz="2400" dirty="0"/>
              </a:p>
            </p:txBody>
          </p:sp>
          <p:sp>
            <p:nvSpPr>
              <p:cNvPr id="12" name="Oval 11"/>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6248400" y="2657616"/>
            <a:ext cx="1968500" cy="678721"/>
            <a:chOff x="5524500" y="1555524"/>
            <a:chExt cx="2298750" cy="819376"/>
          </a:xfrm>
        </p:grpSpPr>
        <p:grpSp>
          <p:nvGrpSpPr>
            <p:cNvPr id="7" name="Group 6"/>
            <p:cNvGrpSpPr/>
            <p:nvPr/>
          </p:nvGrpSpPr>
          <p:grpSpPr>
            <a:xfrm>
              <a:off x="5524500" y="1555524"/>
              <a:ext cx="1444502" cy="819376"/>
              <a:chOff x="3073400" y="2476952"/>
              <a:chExt cx="1739900" cy="1103998"/>
            </a:xfrm>
          </p:grpSpPr>
          <p:pic>
            <p:nvPicPr>
              <p:cNvPr id="8" name="Picture 7"/>
              <p:cNvPicPr>
                <a:picLocks noChangeAspect="1"/>
              </p:cNvPicPr>
              <p:nvPr/>
            </p:nvPicPr>
            <p:blipFill>
              <a:blip r:embed="rId5"/>
              <a:stretch>
                <a:fillRect/>
              </a:stretch>
            </p:blipFill>
            <p:spPr>
              <a:xfrm>
                <a:off x="3073400" y="2476952"/>
                <a:ext cx="1739900" cy="1103998"/>
              </a:xfrm>
              <a:prstGeom prst="rect">
                <a:avLst/>
              </a:prstGeom>
            </p:spPr>
          </p:pic>
          <p:sp>
            <p:nvSpPr>
              <p:cNvPr id="9" name="TextBox 8"/>
              <p:cNvSpPr txBox="1"/>
              <p:nvPr/>
            </p:nvSpPr>
            <p:spPr>
              <a:xfrm>
                <a:off x="3730663" y="2563177"/>
                <a:ext cx="352079" cy="461666"/>
              </a:xfrm>
              <a:prstGeom prst="rect">
                <a:avLst/>
              </a:prstGeom>
              <a:noFill/>
            </p:spPr>
            <p:txBody>
              <a:bodyPr wrap="none" rtlCol="0">
                <a:spAutoFit/>
              </a:bodyPr>
              <a:lstStyle/>
              <a:p>
                <a:r>
                  <a:rPr lang="en-US" sz="2400" dirty="0"/>
                  <a:t>B</a:t>
                </a:r>
              </a:p>
            </p:txBody>
          </p:sp>
        </p:grpSp>
        <p:grpSp>
          <p:nvGrpSpPr>
            <p:cNvPr id="13" name="Group 12"/>
            <p:cNvGrpSpPr/>
            <p:nvPr/>
          </p:nvGrpSpPr>
          <p:grpSpPr>
            <a:xfrm>
              <a:off x="7086600" y="1653111"/>
              <a:ext cx="736650" cy="461665"/>
              <a:chOff x="4851400" y="1905000"/>
              <a:chExt cx="736650" cy="461665"/>
            </a:xfrm>
          </p:grpSpPr>
          <p:sp>
            <p:nvSpPr>
              <p:cNvPr id="14" name="TextBox 13"/>
              <p:cNvSpPr txBox="1"/>
              <p:nvPr/>
            </p:nvSpPr>
            <p:spPr>
              <a:xfrm>
                <a:off x="4851400" y="1905000"/>
                <a:ext cx="736650" cy="461665"/>
              </a:xfrm>
              <a:prstGeom prst="rect">
                <a:avLst/>
              </a:prstGeom>
              <a:noFill/>
            </p:spPr>
            <p:txBody>
              <a:bodyPr wrap="none" rtlCol="0">
                <a:spAutoFit/>
              </a:bodyPr>
              <a:lstStyle/>
              <a:p>
                <a:r>
                  <a:rPr lang="en-US" sz="2400" dirty="0" smtClean="0"/>
                  <a:t>+    s</a:t>
                </a:r>
                <a:endParaRPr lang="en-US" sz="2400" dirty="0"/>
              </a:p>
            </p:txBody>
          </p:sp>
          <p:sp>
            <p:nvSpPr>
              <p:cNvPr id="15" name="Oval 14"/>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6" name="Picture 15"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11400" y="2228850"/>
            <a:ext cx="6438900" cy="368300"/>
          </a:xfrm>
          <a:prstGeom prst="rect">
            <a:avLst/>
          </a:prstGeom>
        </p:spPr>
      </p:pic>
      <p:pic>
        <p:nvPicPr>
          <p:cNvPr id="18" name="Picture 17"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4622" y="1790700"/>
            <a:ext cx="2387600" cy="368300"/>
          </a:xfrm>
          <a:prstGeom prst="rect">
            <a:avLst/>
          </a:prstGeom>
        </p:spPr>
      </p:pic>
      <p:pic>
        <p:nvPicPr>
          <p:cNvPr id="21" name="Picture 20"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99018" y="3600450"/>
            <a:ext cx="2108200" cy="317500"/>
          </a:xfrm>
          <a:prstGeom prst="rect">
            <a:avLst/>
          </a:prstGeom>
        </p:spPr>
      </p:pic>
      <p:grpSp>
        <p:nvGrpSpPr>
          <p:cNvPr id="31" name="Group 30"/>
          <p:cNvGrpSpPr/>
          <p:nvPr/>
        </p:nvGrpSpPr>
        <p:grpSpPr>
          <a:xfrm>
            <a:off x="685800" y="4927600"/>
            <a:ext cx="3644900" cy="1387982"/>
            <a:chOff x="660400" y="4991100"/>
            <a:chExt cx="3644900" cy="1387982"/>
          </a:xfrm>
        </p:grpSpPr>
        <p:sp>
          <p:nvSpPr>
            <p:cNvPr id="25" name="Line 4"/>
            <p:cNvSpPr>
              <a:spLocks noChangeShapeType="1"/>
            </p:cNvSpPr>
            <p:nvPr/>
          </p:nvSpPr>
          <p:spPr bwMode="auto">
            <a:xfrm flipV="1">
              <a:off x="927100" y="4991100"/>
              <a:ext cx="9429" cy="1387982"/>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5"/>
            <p:cNvSpPr>
              <a:spLocks noChangeShapeType="1"/>
            </p:cNvSpPr>
            <p:nvPr/>
          </p:nvSpPr>
          <p:spPr bwMode="auto">
            <a:xfrm>
              <a:off x="660400" y="6260376"/>
              <a:ext cx="3644900"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8" name="Freeform 7"/>
            <p:cNvSpPr>
              <a:spLocks/>
            </p:cNvSpPr>
            <p:nvPr/>
          </p:nvSpPr>
          <p:spPr bwMode="auto">
            <a:xfrm>
              <a:off x="927100" y="5195315"/>
              <a:ext cx="3107796" cy="1065061"/>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30" name="Group 29"/>
          <p:cNvGrpSpPr/>
          <p:nvPr/>
        </p:nvGrpSpPr>
        <p:grpSpPr>
          <a:xfrm>
            <a:off x="3623331" y="5299139"/>
            <a:ext cx="1481492" cy="1101661"/>
            <a:chOff x="3661431" y="5464239"/>
            <a:chExt cx="1481492" cy="1101661"/>
          </a:xfrm>
        </p:grpSpPr>
        <p:sp>
          <p:nvSpPr>
            <p:cNvPr id="27" name="Text Box 6"/>
            <p:cNvSpPr txBox="1">
              <a:spLocks noChangeArrowheads="1"/>
            </p:cNvSpPr>
            <p:nvPr/>
          </p:nvSpPr>
          <p:spPr bwMode="auto">
            <a:xfrm>
              <a:off x="3725731" y="6328487"/>
              <a:ext cx="349117" cy="23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|A|</a:t>
              </a:r>
            </a:p>
          </p:txBody>
        </p:sp>
        <p:sp>
          <p:nvSpPr>
            <p:cNvPr id="29" name="Text Box 8"/>
            <p:cNvSpPr txBox="1">
              <a:spLocks noChangeArrowheads="1"/>
            </p:cNvSpPr>
            <p:nvPr/>
          </p:nvSpPr>
          <p:spPr bwMode="auto">
            <a:xfrm>
              <a:off x="3661431" y="5464239"/>
              <a:ext cx="1481492" cy="258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latin typeface="Tahoma" charset="0"/>
                </a:rPr>
                <a:t>F(A) “intuitively”</a:t>
              </a:r>
              <a:endParaRPr lang="en-US" sz="2000" dirty="0">
                <a:latin typeface="Tahoma" charset="0"/>
              </a:endParaRPr>
            </a:p>
          </p:txBody>
        </p:sp>
      </p:grpSp>
      <p:pic>
        <p:nvPicPr>
          <p:cNvPr id="35" name="Picture 34"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936750" y="3975100"/>
            <a:ext cx="6946900" cy="736600"/>
          </a:xfrm>
          <a:prstGeom prst="rect">
            <a:avLst/>
          </a:prstGeom>
          <a:solidFill>
            <a:srgbClr val="FFFFFF"/>
          </a:solidFill>
        </p:spPr>
      </p:pic>
      <p:sp>
        <p:nvSpPr>
          <p:cNvPr id="36" name="Slide Number Placeholder 35"/>
          <p:cNvSpPr>
            <a:spLocks noGrp="1"/>
          </p:cNvSpPr>
          <p:nvPr>
            <p:ph type="sldNum" sz="quarter" idx="12"/>
          </p:nvPr>
        </p:nvSpPr>
        <p:spPr/>
        <p:txBody>
          <a:bodyPr/>
          <a:lstStyle/>
          <a:p>
            <a:fld id="{65F817CD-90DF-254E-86DF-D316A243B657}" type="slidenum">
              <a:rPr lang="en-US" smtClean="0"/>
              <a:pPr/>
              <a:t>118</a:t>
            </a:fld>
            <a:endParaRPr lang="en-US"/>
          </a:p>
        </p:txBody>
      </p:sp>
    </p:spTree>
    <p:custDataLst>
      <p:tags r:id="rId1"/>
    </p:custDataLst>
    <p:extLst>
      <p:ext uri="{BB962C8B-B14F-4D97-AF65-F5344CB8AC3E}">
        <p14:creationId xmlns:p14="http://schemas.microsoft.com/office/powerpoint/2010/main" xmlns="" val="469123833"/>
      </p:ext>
    </p:extLst>
  </p:cSld>
  <p:clrMapOvr>
    <a:masterClrMapping/>
  </p:clrMapOvr>
  <mc:AlternateContent xmlns:mc="http://schemas.openxmlformats.org/markup-compatibility/2006">
    <mc:Choice xmlns:p14="http://schemas.microsoft.com/office/powerpoint/2010/main" xmlns="" Requires="p14">
      <p:transition spd="slow" p14:dur="2000" advTm="60705"/>
    </mc:Choice>
    <mc:Fallback>
      <p:transition spd="slow" advTm="607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Submodularity</a:t>
            </a:r>
            <a:r>
              <a:rPr lang="en-US" dirty="0" smtClean="0"/>
              <a:t> and concavity</a:t>
            </a:r>
            <a:endParaRPr lang="en-US" dirty="0"/>
          </a:p>
        </p:txBody>
      </p:sp>
      <p:sp>
        <p:nvSpPr>
          <p:cNvPr id="3" name="Content Placeholder 2"/>
          <p:cNvSpPr>
            <a:spLocks noGrp="1"/>
          </p:cNvSpPr>
          <p:nvPr>
            <p:ph idx="1"/>
          </p:nvPr>
        </p:nvSpPr>
        <p:spPr/>
        <p:txBody>
          <a:bodyPr/>
          <a:lstStyle/>
          <a:p>
            <a:r>
              <a:rPr lang="en-US" dirty="0" smtClean="0"/>
              <a:t>suppose                                and</a:t>
            </a:r>
          </a:p>
          <a:p>
            <a:pPr marL="0" indent="0">
              <a:buNone/>
            </a:pPr>
            <a:r>
              <a:rPr lang="en-US" sz="1200" dirty="0" smtClean="0"/>
              <a:t>        </a:t>
            </a:r>
            <a:r>
              <a:rPr lang="en-US" dirty="0" smtClean="0"/>
              <a:t> </a:t>
            </a:r>
            <a:endParaRPr lang="en-US" dirty="0"/>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406650" y="1333500"/>
            <a:ext cx="1536700" cy="330200"/>
          </a:xfrm>
          <a:prstGeom prst="rect">
            <a:avLst/>
          </a:prstGeom>
        </p:spPr>
      </p:pic>
      <p:pic>
        <p:nvPicPr>
          <p:cNvPr id="9" name="Picture 8"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70550" y="1289050"/>
            <a:ext cx="2171700" cy="368300"/>
          </a:xfrm>
          <a:prstGeom prst="rect">
            <a:avLst/>
          </a:prstGeom>
        </p:spPr>
      </p:pic>
      <p:grpSp>
        <p:nvGrpSpPr>
          <p:cNvPr id="16" name="Group 15"/>
          <p:cNvGrpSpPr/>
          <p:nvPr/>
        </p:nvGrpSpPr>
        <p:grpSpPr>
          <a:xfrm>
            <a:off x="1206500" y="3251200"/>
            <a:ext cx="5956300" cy="3130550"/>
            <a:chOff x="1206500" y="3251200"/>
            <a:chExt cx="5956300" cy="3130550"/>
          </a:xfrm>
        </p:grpSpPr>
        <p:grpSp>
          <p:nvGrpSpPr>
            <p:cNvPr id="7" name="Group 6"/>
            <p:cNvGrpSpPr/>
            <p:nvPr/>
          </p:nvGrpSpPr>
          <p:grpSpPr>
            <a:xfrm>
              <a:off x="1206500" y="3251200"/>
              <a:ext cx="5956300" cy="2895600"/>
              <a:chOff x="1143000" y="2794000"/>
              <a:chExt cx="6248400" cy="3352800"/>
            </a:xfrm>
          </p:grpSpPr>
          <p:sp>
            <p:nvSpPr>
              <p:cNvPr id="4" name="Line 4"/>
              <p:cNvSpPr>
                <a:spLocks noChangeShapeType="1"/>
              </p:cNvSpPr>
              <p:nvPr/>
            </p:nvSpPr>
            <p:spPr bwMode="auto">
              <a:xfrm flipV="1">
                <a:off x="1600200" y="2794000"/>
                <a:ext cx="0" cy="335280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 name="Line 5"/>
              <p:cNvSpPr>
                <a:spLocks noChangeShapeType="1"/>
              </p:cNvSpPr>
              <p:nvPr/>
            </p:nvSpPr>
            <p:spPr bwMode="auto">
              <a:xfrm>
                <a:off x="1143000" y="5918200"/>
                <a:ext cx="6248400"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Freeform 7"/>
              <p:cNvSpPr>
                <a:spLocks/>
              </p:cNvSpPr>
              <p:nvPr/>
            </p:nvSpPr>
            <p:spPr bwMode="auto">
              <a:xfrm>
                <a:off x="1600200" y="3867150"/>
                <a:ext cx="5327650" cy="2051050"/>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pic>
          <p:nvPicPr>
            <p:cNvPr id="10" name="Picture 9"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19700" y="4540250"/>
              <a:ext cx="889000" cy="36830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73850" y="6013450"/>
              <a:ext cx="393700" cy="368300"/>
            </a:xfrm>
            <a:prstGeom prst="rect">
              <a:avLst/>
            </a:prstGeom>
          </p:spPr>
        </p:pic>
      </p:grpSp>
      <p:pic>
        <p:nvPicPr>
          <p:cNvPr id="12" name="Picture 11"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27100" y="2237720"/>
            <a:ext cx="774700" cy="368300"/>
          </a:xfrm>
          <a:prstGeom prst="rect">
            <a:avLst/>
          </a:prstGeom>
        </p:spPr>
      </p:pic>
      <p:sp>
        <p:nvSpPr>
          <p:cNvPr id="13" name="TextBox 12"/>
          <p:cNvSpPr txBox="1"/>
          <p:nvPr/>
        </p:nvSpPr>
        <p:spPr>
          <a:xfrm>
            <a:off x="1816100" y="2133600"/>
            <a:ext cx="4800600" cy="523220"/>
          </a:xfrm>
          <a:prstGeom prst="rect">
            <a:avLst/>
          </a:prstGeom>
          <a:noFill/>
        </p:spPr>
        <p:txBody>
          <a:bodyPr wrap="none" rtlCol="0">
            <a:spAutoFit/>
          </a:bodyPr>
          <a:lstStyle/>
          <a:p>
            <a:r>
              <a:rPr lang="en-US" sz="2800" dirty="0" err="1" smtClean="0">
                <a:solidFill>
                  <a:srgbClr val="800000"/>
                </a:solidFill>
              </a:rPr>
              <a:t>submodular</a:t>
            </a:r>
            <a:r>
              <a:rPr lang="en-US" sz="2800" dirty="0" smtClean="0"/>
              <a:t>      </a:t>
            </a:r>
            <a:r>
              <a:rPr lang="en-US" sz="2800" i="1" dirty="0" smtClean="0"/>
              <a:t>if and only if   …</a:t>
            </a:r>
            <a:endParaRPr lang="en-US" sz="2800" i="1" dirty="0"/>
          </a:p>
        </p:txBody>
      </p:sp>
      <p:grpSp>
        <p:nvGrpSpPr>
          <p:cNvPr id="17" name="Group 16"/>
          <p:cNvGrpSpPr/>
          <p:nvPr/>
        </p:nvGrpSpPr>
        <p:grpSpPr>
          <a:xfrm>
            <a:off x="6565900" y="2133600"/>
            <a:ext cx="1962598" cy="523220"/>
            <a:chOff x="6565900" y="2133600"/>
            <a:chExt cx="1962598" cy="523220"/>
          </a:xfrm>
        </p:grpSpPr>
        <p:pic>
          <p:nvPicPr>
            <p:cNvPr id="14" name="Picture 13"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65900" y="2330450"/>
              <a:ext cx="177800" cy="241300"/>
            </a:xfrm>
            <a:prstGeom prst="rect">
              <a:avLst/>
            </a:prstGeom>
          </p:spPr>
        </p:pic>
        <p:sp>
          <p:nvSpPr>
            <p:cNvPr id="15" name="TextBox 14"/>
            <p:cNvSpPr txBox="1"/>
            <p:nvPr/>
          </p:nvSpPr>
          <p:spPr>
            <a:xfrm>
              <a:off x="6845300" y="2133600"/>
              <a:ext cx="1683198" cy="523220"/>
            </a:xfrm>
            <a:prstGeom prst="rect">
              <a:avLst/>
            </a:prstGeom>
            <a:noFill/>
          </p:spPr>
          <p:txBody>
            <a:bodyPr wrap="none" rtlCol="0">
              <a:spAutoFit/>
            </a:bodyPr>
            <a:lstStyle/>
            <a:p>
              <a:r>
                <a:rPr lang="en-US" sz="2800" dirty="0" smtClean="0"/>
                <a:t>is </a:t>
              </a:r>
              <a:r>
                <a:rPr lang="en-US" sz="2800" dirty="0" smtClean="0">
                  <a:solidFill>
                    <a:srgbClr val="800000"/>
                  </a:solidFill>
                </a:rPr>
                <a:t>concave</a:t>
              </a:r>
              <a:endParaRPr lang="en-US" sz="2800" dirty="0">
                <a:solidFill>
                  <a:srgbClr val="800000"/>
                </a:solidFill>
              </a:endParaRPr>
            </a:p>
          </p:txBody>
        </p:sp>
      </p:grpSp>
      <p:sp>
        <p:nvSpPr>
          <p:cNvPr id="18" name="Slide Number Placeholder 17"/>
          <p:cNvSpPr>
            <a:spLocks noGrp="1"/>
          </p:cNvSpPr>
          <p:nvPr>
            <p:ph type="sldNum" sz="quarter" idx="12"/>
          </p:nvPr>
        </p:nvSpPr>
        <p:spPr/>
        <p:txBody>
          <a:bodyPr/>
          <a:lstStyle/>
          <a:p>
            <a:fld id="{65F817CD-90DF-254E-86DF-D316A243B657}" type="slidenum">
              <a:rPr lang="en-US" smtClean="0"/>
              <a:pPr/>
              <a:t>119</a:t>
            </a:fld>
            <a:endParaRPr lang="en-US"/>
          </a:p>
        </p:txBody>
      </p:sp>
    </p:spTree>
    <p:custDataLst>
      <p:tags r:id="rId1"/>
    </p:custDataLst>
    <p:extLst>
      <p:ext uri="{BB962C8B-B14F-4D97-AF65-F5344CB8AC3E}">
        <p14:creationId xmlns:p14="http://schemas.microsoft.com/office/powerpoint/2010/main" xmlns="" val="2796504556"/>
      </p:ext>
    </p:extLst>
  </p:cSld>
  <p:clrMapOvr>
    <a:masterClrMapping/>
  </p:clrMapOvr>
  <mc:AlternateContent xmlns:mc="http://schemas.openxmlformats.org/markup-compatibility/2006">
    <mc:Choice xmlns:p14="http://schemas.microsoft.com/office/powerpoint/2010/main" xmlns="" Requires="p14">
      <p:transition spd="slow" p14:dur="2000" advTm="56234"/>
    </mc:Choice>
    <mc:Fallback>
      <p:transition spd="slow" advTm="562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Theories</a:t>
            </a:r>
            <a:r>
              <a:rPr lang="en-US" altLang="zh-CN" sz="3200" dirty="0" smtClean="0"/>
              <a:t>—Two-step-flow</a:t>
            </a:r>
            <a:endParaRPr lang="zh-CN" altLang="en-US" sz="3200" dirty="0"/>
          </a:p>
        </p:txBody>
      </p:sp>
      <p:pic>
        <p:nvPicPr>
          <p:cNvPr id="1027" name="Picture 3"/>
          <p:cNvPicPr>
            <a:picLocks noChangeAspect="1" noChangeArrowheads="1"/>
          </p:cNvPicPr>
          <p:nvPr/>
        </p:nvPicPr>
        <p:blipFill>
          <a:blip r:embed="rId4" cstate="print"/>
          <a:srcRect/>
          <a:stretch>
            <a:fillRect/>
          </a:stretch>
        </p:blipFill>
        <p:spPr bwMode="auto">
          <a:xfrm>
            <a:off x="4642338" y="1143000"/>
            <a:ext cx="4246743" cy="2698038"/>
          </a:xfrm>
          <a:prstGeom prst="rect">
            <a:avLst/>
          </a:prstGeom>
          <a:noFill/>
          <a:ln w="9525">
            <a:noFill/>
            <a:miter lim="800000"/>
            <a:headEnd/>
            <a:tailEnd/>
          </a:ln>
          <a:effectLst/>
        </p:spPr>
      </p:pic>
      <p:sp>
        <p:nvSpPr>
          <p:cNvPr id="7" name="TextBox 6"/>
          <p:cNvSpPr txBox="1"/>
          <p:nvPr/>
        </p:nvSpPr>
        <p:spPr>
          <a:xfrm>
            <a:off x="4712677" y="3940076"/>
            <a:ext cx="4139952" cy="2308324"/>
          </a:xfrm>
          <a:prstGeom prst="rect">
            <a:avLst/>
          </a:prstGeom>
          <a:noFill/>
        </p:spPr>
        <p:txBody>
          <a:bodyPr wrap="square" rtlCol="0">
            <a:spAutoFit/>
          </a:bodyPr>
          <a:lstStyle/>
          <a:p>
            <a:r>
              <a:rPr lang="en-US" altLang="zh-CN" dirty="0" smtClean="0"/>
              <a:t>Estimate OL and OU by PageRank</a:t>
            </a:r>
          </a:p>
          <a:p>
            <a:r>
              <a:rPr lang="en-US" altLang="zh-CN" b="1" dirty="0" smtClean="0"/>
              <a:t>OL </a:t>
            </a:r>
            <a:r>
              <a:rPr lang="en-US" altLang="zh-CN" dirty="0" smtClean="0"/>
              <a:t>: Opinion leader;     </a:t>
            </a:r>
          </a:p>
          <a:p>
            <a:r>
              <a:rPr lang="en-US" altLang="zh-CN" b="1" dirty="0" smtClean="0"/>
              <a:t>OU </a:t>
            </a:r>
            <a:r>
              <a:rPr lang="en-US" altLang="zh-CN" dirty="0" smtClean="0"/>
              <a:t>: Ordinary user. </a:t>
            </a:r>
          </a:p>
          <a:p>
            <a:endParaRPr lang="en-US" altLang="zh-CN" dirty="0" smtClean="0"/>
          </a:p>
          <a:p>
            <a:r>
              <a:rPr lang="en-US" altLang="zh-CN" b="1" dirty="0" smtClean="0"/>
              <a:t>Observations:  </a:t>
            </a:r>
            <a:r>
              <a:rPr lang="en-US" altLang="zh-CN" dirty="0" smtClean="0">
                <a:solidFill>
                  <a:srgbClr val="0000CC"/>
                </a:solidFill>
              </a:rPr>
              <a:t>Opinion leaders </a:t>
            </a:r>
            <a:r>
              <a:rPr lang="en-US" altLang="zh-CN" dirty="0" smtClean="0"/>
              <a:t>are more likely (+71%-84% higher than</a:t>
            </a:r>
          </a:p>
          <a:p>
            <a:r>
              <a:rPr lang="en-US" altLang="zh-CN" dirty="0" smtClean="0"/>
              <a:t>chance) to spread information to ordinary users.</a:t>
            </a:r>
          </a:p>
        </p:txBody>
      </p:sp>
      <p:sp>
        <p:nvSpPr>
          <p:cNvPr id="8" name="矩形 4"/>
          <p:cNvSpPr/>
          <p:nvPr/>
        </p:nvSpPr>
        <p:spPr>
          <a:xfrm>
            <a:off x="492369" y="1676410"/>
            <a:ext cx="4079631" cy="1200329"/>
          </a:xfrm>
          <a:prstGeom prst="rect">
            <a:avLst/>
          </a:prstGeom>
        </p:spPr>
        <p:txBody>
          <a:bodyPr wrap="square">
            <a:spAutoFit/>
          </a:bodyPr>
          <a:lstStyle/>
          <a:p>
            <a:r>
              <a:rPr lang="en-US" altLang="zh-CN" dirty="0" err="1" smtClean="0"/>
              <a:t>Lazarsfeld</a:t>
            </a:r>
            <a:r>
              <a:rPr lang="en-US" altLang="zh-CN" dirty="0" smtClean="0"/>
              <a:t> </a:t>
            </a:r>
            <a:r>
              <a:rPr lang="en-US" altLang="zh-CN" i="1" dirty="0"/>
              <a:t>et al</a:t>
            </a:r>
            <a:r>
              <a:rPr lang="en-US" altLang="zh-CN" dirty="0"/>
              <a:t> suggested </a:t>
            </a:r>
            <a:r>
              <a:rPr lang="en-US" altLang="zh-CN" dirty="0" smtClean="0"/>
              <a:t>that:</a:t>
            </a:r>
            <a:endParaRPr lang="en-US" altLang="zh-CN" dirty="0"/>
          </a:p>
          <a:p>
            <a:r>
              <a:rPr lang="en-US" altLang="zh-CN" dirty="0" smtClean="0"/>
              <a:t>"</a:t>
            </a:r>
            <a:r>
              <a:rPr lang="en-US" altLang="zh-CN" dirty="0"/>
              <a:t>ideas often flow from radio and print to the opinion leaders and from them to the less active sections of the population." </a:t>
            </a:r>
            <a:endParaRPr lang="zh-CN" altLang="en-US" dirty="0"/>
          </a:p>
        </p:txBody>
      </p:sp>
      <p:sp>
        <p:nvSpPr>
          <p:cNvPr id="10"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err="1"/>
              <a:t>Lazarsfeld</a:t>
            </a:r>
            <a:r>
              <a:rPr lang="en-US" altLang="zh-CN" sz="1400" dirty="0"/>
              <a:t> et al. (1944). The people’s choice: How the voter makes up his mind in a presidential campaign.</a:t>
            </a:r>
          </a:p>
        </p:txBody>
      </p:sp>
      <p:pic>
        <p:nvPicPr>
          <p:cNvPr id="3" name="Picture 2" descr="Screen Shot 2013-07-19 at 12.02.34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81356" y="3581419"/>
            <a:ext cx="4360985" cy="2909005"/>
          </a:xfrm>
          <a:prstGeom prst="rect">
            <a:avLst/>
          </a:prstGeom>
        </p:spPr>
      </p:pic>
    </p:spTree>
    <p:custDataLst>
      <p:tags r:id="rId1"/>
    </p:custDataLst>
    <p:extLst>
      <p:ext uri="{BB962C8B-B14F-4D97-AF65-F5344CB8AC3E}">
        <p14:creationId xmlns:p14="http://schemas.microsoft.com/office/powerpoint/2010/main" xmlns="" val="3986489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of </a:t>
            </a:r>
            <a:r>
              <a:rPr lang="en-US" dirty="0" err="1" smtClean="0"/>
              <a:t>submodular</a:t>
            </a:r>
            <a:r>
              <a:rPr lang="en-US" dirty="0" smtClean="0"/>
              <a:t> functions</a:t>
            </a:r>
            <a:endParaRPr lang="en-US" dirty="0"/>
          </a:p>
        </p:txBody>
      </p:sp>
      <p:sp>
        <p:nvSpPr>
          <p:cNvPr id="3" name="Content Placeholder 2"/>
          <p:cNvSpPr>
            <a:spLocks noGrp="1"/>
          </p:cNvSpPr>
          <p:nvPr>
            <p:ph idx="1"/>
          </p:nvPr>
        </p:nvSpPr>
        <p:spPr/>
        <p:txBody>
          <a:bodyPr/>
          <a:lstStyle/>
          <a:p>
            <a:r>
              <a:rPr lang="en-US" dirty="0" smtClean="0"/>
              <a:t>                            </a:t>
            </a:r>
            <a:r>
              <a:rPr lang="en-US" dirty="0" err="1" smtClean="0"/>
              <a:t>submodular</a:t>
            </a:r>
            <a:r>
              <a:rPr lang="en-US" dirty="0" smtClean="0"/>
              <a:t>.	    What about</a:t>
            </a:r>
            <a:r>
              <a:rPr lang="en-US" dirty="0" smtClean="0">
                <a:solidFill>
                  <a:srgbClr val="000090"/>
                </a:solidFill>
              </a:rPr>
              <a:t> </a:t>
            </a:r>
            <a:br>
              <a:rPr lang="en-US" dirty="0" smtClean="0">
                <a:solidFill>
                  <a:srgbClr val="000090"/>
                </a:solidFill>
              </a:rPr>
            </a:br>
            <a:r>
              <a:rPr lang="en-US" dirty="0" smtClean="0"/>
              <a:t/>
            </a:r>
            <a:br>
              <a:rPr lang="en-US" dirty="0" smtClean="0"/>
            </a:br>
            <a:r>
              <a:rPr lang="en-US" dirty="0" smtClean="0"/>
              <a:t>							   ?</a:t>
            </a:r>
          </a:p>
        </p:txBody>
      </p:sp>
      <p:pic>
        <p:nvPicPr>
          <p:cNvPr id="6" name="Picture 5"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01700" y="1327150"/>
            <a:ext cx="1981200" cy="3683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419350" y="2127250"/>
            <a:ext cx="4406900" cy="368300"/>
          </a:xfrm>
          <a:prstGeom prst="rect">
            <a:avLst/>
          </a:prstGeom>
        </p:spPr>
      </p:pic>
      <p:sp>
        <p:nvSpPr>
          <p:cNvPr id="8" name="Line 4"/>
          <p:cNvSpPr>
            <a:spLocks noChangeShapeType="1"/>
          </p:cNvSpPr>
          <p:nvPr/>
        </p:nvSpPr>
        <p:spPr bwMode="auto">
          <a:xfrm flipV="1">
            <a:off x="1828800" y="2743200"/>
            <a:ext cx="0" cy="313690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5"/>
          <p:cNvSpPr>
            <a:spLocks noChangeShapeType="1"/>
          </p:cNvSpPr>
          <p:nvPr/>
        </p:nvSpPr>
        <p:spPr bwMode="auto">
          <a:xfrm>
            <a:off x="1371600" y="5664200"/>
            <a:ext cx="6248400"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Text Box 6"/>
          <p:cNvSpPr txBox="1">
            <a:spLocks noChangeArrowheads="1"/>
          </p:cNvSpPr>
          <p:nvPr/>
        </p:nvSpPr>
        <p:spPr bwMode="auto">
          <a:xfrm>
            <a:off x="6865938" y="5697538"/>
            <a:ext cx="5984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|A|</a:t>
            </a:r>
          </a:p>
        </p:txBody>
      </p:sp>
      <p:sp>
        <p:nvSpPr>
          <p:cNvPr id="11" name="Text Box 8"/>
          <p:cNvSpPr txBox="1">
            <a:spLocks noChangeArrowheads="1"/>
          </p:cNvSpPr>
          <p:nvPr/>
        </p:nvSpPr>
        <p:spPr bwMode="auto">
          <a:xfrm>
            <a:off x="2581275" y="4673600"/>
            <a:ext cx="871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chemeClr val="hlink"/>
                </a:solidFill>
                <a:latin typeface="Tahoma" charset="0"/>
              </a:rPr>
              <a:t>F</a:t>
            </a:r>
            <a:r>
              <a:rPr lang="en-US" baseline="-25000">
                <a:solidFill>
                  <a:schemeClr val="hlink"/>
                </a:solidFill>
                <a:latin typeface="Tahoma" charset="0"/>
              </a:rPr>
              <a:t>2</a:t>
            </a:r>
            <a:r>
              <a:rPr lang="en-US">
                <a:solidFill>
                  <a:schemeClr val="hlink"/>
                </a:solidFill>
                <a:latin typeface="Tahoma" charset="0"/>
              </a:rPr>
              <a:t>(A)</a:t>
            </a:r>
          </a:p>
        </p:txBody>
      </p:sp>
      <p:sp>
        <p:nvSpPr>
          <p:cNvPr id="12" name="Freeform 9"/>
          <p:cNvSpPr>
            <a:spLocks/>
          </p:cNvSpPr>
          <p:nvPr/>
        </p:nvSpPr>
        <p:spPr bwMode="auto">
          <a:xfrm>
            <a:off x="1828800" y="3613150"/>
            <a:ext cx="5327650" cy="2051050"/>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Freeform 10"/>
          <p:cNvSpPr>
            <a:spLocks/>
          </p:cNvSpPr>
          <p:nvPr/>
        </p:nvSpPr>
        <p:spPr bwMode="auto">
          <a:xfrm>
            <a:off x="1828800" y="2978150"/>
            <a:ext cx="5318125" cy="2708275"/>
          </a:xfrm>
          <a:custGeom>
            <a:avLst/>
            <a:gdLst>
              <a:gd name="T0" fmla="*/ 0 w 3350"/>
              <a:gd name="T1" fmla="*/ 1706 h 1706"/>
              <a:gd name="T2" fmla="*/ 1701 w 3350"/>
              <a:gd name="T3" fmla="*/ 13 h 1706"/>
              <a:gd name="T4" fmla="*/ 3350 w 3350"/>
              <a:gd name="T5" fmla="*/ 1625 h 1706"/>
              <a:gd name="T6" fmla="*/ 0 60000 65536"/>
              <a:gd name="T7" fmla="*/ 0 60000 65536"/>
              <a:gd name="T8" fmla="*/ 0 60000 65536"/>
              <a:gd name="T9" fmla="*/ 0 w 3350"/>
              <a:gd name="T10" fmla="*/ 0 h 1706"/>
              <a:gd name="T11" fmla="*/ 3350 w 3350"/>
              <a:gd name="T12" fmla="*/ 1706 h 1706"/>
            </a:gdLst>
            <a:ahLst/>
            <a:cxnLst>
              <a:cxn ang="T6">
                <a:pos x="T0" y="T1"/>
              </a:cxn>
              <a:cxn ang="T7">
                <a:pos x="T2" y="T3"/>
              </a:cxn>
              <a:cxn ang="T8">
                <a:pos x="T4" y="T5"/>
              </a:cxn>
            </a:cxnLst>
            <a:rect l="T9" t="T10" r="T11" b="T12"/>
            <a:pathLst>
              <a:path w="3350" h="1706">
                <a:moveTo>
                  <a:pt x="0" y="1706"/>
                </a:moveTo>
                <a:cubicBezTo>
                  <a:pt x="284" y="1424"/>
                  <a:pt x="1143" y="26"/>
                  <a:pt x="1701" y="13"/>
                </a:cubicBezTo>
                <a:cubicBezTo>
                  <a:pt x="2259" y="0"/>
                  <a:pt x="3007" y="1289"/>
                  <a:pt x="3350" y="1625"/>
                </a:cubicBezTo>
              </a:path>
            </a:pathLst>
          </a:custGeom>
          <a:noFill/>
          <a:ln w="38100" cap="flat" cmpd="sng">
            <a:solidFill>
              <a:schemeClr val="hlink"/>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1"/>
          <p:cNvSpPr>
            <a:spLocks/>
          </p:cNvSpPr>
          <p:nvPr/>
        </p:nvSpPr>
        <p:spPr bwMode="auto">
          <a:xfrm>
            <a:off x="1828800" y="2986088"/>
            <a:ext cx="5334000" cy="2728912"/>
          </a:xfrm>
          <a:custGeom>
            <a:avLst/>
            <a:gdLst>
              <a:gd name="T0" fmla="*/ 0 w 3360"/>
              <a:gd name="T1" fmla="*/ 1719 h 1719"/>
              <a:gd name="T2" fmla="*/ 96 w 3360"/>
              <a:gd name="T3" fmla="*/ 999 h 1719"/>
              <a:gd name="T4" fmla="*/ 231 w 3360"/>
              <a:gd name="T5" fmla="*/ 658 h 1719"/>
              <a:gd name="T6" fmla="*/ 476 w 3360"/>
              <a:gd name="T7" fmla="*/ 461 h 1719"/>
              <a:gd name="T8" fmla="*/ 764 w 3360"/>
              <a:gd name="T9" fmla="*/ 431 h 1719"/>
              <a:gd name="T10" fmla="*/ 978 w 3360"/>
              <a:gd name="T11" fmla="*/ 474 h 1719"/>
              <a:gd name="T12" fmla="*/ 1152 w 3360"/>
              <a:gd name="T13" fmla="*/ 327 h 1719"/>
              <a:gd name="T14" fmla="*/ 1407 w 3360"/>
              <a:gd name="T15" fmla="*/ 106 h 1719"/>
              <a:gd name="T16" fmla="*/ 1695 w 3360"/>
              <a:gd name="T17" fmla="*/ 2 h 1719"/>
              <a:gd name="T18" fmla="*/ 2038 w 3360"/>
              <a:gd name="T19" fmla="*/ 118 h 1719"/>
              <a:gd name="T20" fmla="*/ 2480 w 3360"/>
              <a:gd name="T21" fmla="*/ 535 h 1719"/>
              <a:gd name="T22" fmla="*/ 2866 w 3360"/>
              <a:gd name="T23" fmla="*/ 1007 h 1719"/>
              <a:gd name="T24" fmla="*/ 2970 w 3360"/>
              <a:gd name="T25" fmla="*/ 1148 h 1719"/>
              <a:gd name="T26" fmla="*/ 3099 w 3360"/>
              <a:gd name="T27" fmla="*/ 1325 h 1719"/>
              <a:gd name="T28" fmla="*/ 3360 w 3360"/>
              <a:gd name="T29" fmla="*/ 1431 h 17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60"/>
              <a:gd name="T46" fmla="*/ 0 h 1719"/>
              <a:gd name="T47" fmla="*/ 3360 w 3360"/>
              <a:gd name="T48" fmla="*/ 1719 h 17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60" h="1719">
                <a:moveTo>
                  <a:pt x="0" y="1719"/>
                </a:moveTo>
                <a:cubicBezTo>
                  <a:pt x="24" y="1451"/>
                  <a:pt x="58" y="1176"/>
                  <a:pt x="96" y="999"/>
                </a:cubicBezTo>
                <a:cubicBezTo>
                  <a:pt x="134" y="822"/>
                  <a:pt x="168" y="748"/>
                  <a:pt x="231" y="658"/>
                </a:cubicBezTo>
                <a:cubicBezTo>
                  <a:pt x="294" y="568"/>
                  <a:pt x="387" y="499"/>
                  <a:pt x="476" y="461"/>
                </a:cubicBezTo>
                <a:cubicBezTo>
                  <a:pt x="565" y="423"/>
                  <a:pt x="680" y="429"/>
                  <a:pt x="764" y="431"/>
                </a:cubicBezTo>
                <a:lnTo>
                  <a:pt x="978" y="474"/>
                </a:lnTo>
                <a:lnTo>
                  <a:pt x="1152" y="327"/>
                </a:lnTo>
                <a:cubicBezTo>
                  <a:pt x="1223" y="266"/>
                  <a:pt x="1317" y="160"/>
                  <a:pt x="1407" y="106"/>
                </a:cubicBezTo>
                <a:cubicBezTo>
                  <a:pt x="1497" y="52"/>
                  <a:pt x="1590" y="0"/>
                  <a:pt x="1695" y="2"/>
                </a:cubicBezTo>
                <a:cubicBezTo>
                  <a:pt x="1800" y="4"/>
                  <a:pt x="1907" y="29"/>
                  <a:pt x="2038" y="118"/>
                </a:cubicBezTo>
                <a:cubicBezTo>
                  <a:pt x="2169" y="207"/>
                  <a:pt x="2342" y="387"/>
                  <a:pt x="2480" y="535"/>
                </a:cubicBezTo>
                <a:cubicBezTo>
                  <a:pt x="2618" y="683"/>
                  <a:pt x="2784" y="905"/>
                  <a:pt x="2866" y="1007"/>
                </a:cubicBezTo>
                <a:cubicBezTo>
                  <a:pt x="2948" y="1109"/>
                  <a:pt x="2931" y="1095"/>
                  <a:pt x="2970" y="1148"/>
                </a:cubicBezTo>
                <a:lnTo>
                  <a:pt x="3099" y="1325"/>
                </a:lnTo>
                <a:lnTo>
                  <a:pt x="3360" y="1431"/>
                </a:lnTo>
              </a:path>
            </a:pathLst>
          </a:custGeom>
          <a:noFill/>
          <a:ln w="63500" cap="flat" cmpd="sng">
            <a:solidFill>
              <a:srgbClr val="0083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Text Box 12"/>
          <p:cNvSpPr txBox="1">
            <a:spLocks noChangeArrowheads="1"/>
          </p:cNvSpPr>
          <p:nvPr/>
        </p:nvSpPr>
        <p:spPr bwMode="auto">
          <a:xfrm>
            <a:off x="4214813" y="4216400"/>
            <a:ext cx="8715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chemeClr val="folHlink"/>
                </a:solidFill>
                <a:latin typeface="Tahoma" charset="0"/>
              </a:rPr>
              <a:t>F</a:t>
            </a:r>
            <a:r>
              <a:rPr lang="en-US" baseline="-25000">
                <a:solidFill>
                  <a:schemeClr val="folHlink"/>
                </a:solidFill>
                <a:latin typeface="Tahoma" charset="0"/>
              </a:rPr>
              <a:t>1</a:t>
            </a:r>
            <a:r>
              <a:rPr lang="en-US">
                <a:solidFill>
                  <a:schemeClr val="folHlink"/>
                </a:solidFill>
                <a:latin typeface="Tahoma" charset="0"/>
              </a:rPr>
              <a:t>(A)</a:t>
            </a:r>
          </a:p>
        </p:txBody>
      </p:sp>
      <p:sp>
        <p:nvSpPr>
          <p:cNvPr id="16" name="Text Box 13"/>
          <p:cNvSpPr txBox="1">
            <a:spLocks noChangeArrowheads="1"/>
          </p:cNvSpPr>
          <p:nvPr/>
        </p:nvSpPr>
        <p:spPr bwMode="auto">
          <a:xfrm>
            <a:off x="5549900" y="3073400"/>
            <a:ext cx="3441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008300"/>
                </a:solidFill>
                <a:latin typeface="Tahoma" charset="0"/>
              </a:rPr>
              <a:t>F(A) = max(F</a:t>
            </a:r>
            <a:r>
              <a:rPr lang="en-US" baseline="-25000">
                <a:solidFill>
                  <a:srgbClr val="008300"/>
                </a:solidFill>
                <a:latin typeface="Tahoma" charset="0"/>
              </a:rPr>
              <a:t>1</a:t>
            </a:r>
            <a:r>
              <a:rPr lang="en-US">
                <a:solidFill>
                  <a:srgbClr val="008300"/>
                </a:solidFill>
                <a:latin typeface="Tahoma" charset="0"/>
              </a:rPr>
              <a:t>(A),F</a:t>
            </a:r>
            <a:r>
              <a:rPr lang="en-US" baseline="-25000">
                <a:solidFill>
                  <a:srgbClr val="008300"/>
                </a:solidFill>
                <a:latin typeface="Tahoma" charset="0"/>
              </a:rPr>
              <a:t>2</a:t>
            </a:r>
            <a:r>
              <a:rPr lang="en-US">
                <a:solidFill>
                  <a:srgbClr val="008300"/>
                </a:solidFill>
                <a:latin typeface="Tahoma" charset="0"/>
              </a:rPr>
              <a:t>(A))</a:t>
            </a:r>
          </a:p>
        </p:txBody>
      </p:sp>
      <p:sp>
        <p:nvSpPr>
          <p:cNvPr id="17" name="Text Box 15"/>
          <p:cNvSpPr txBox="1">
            <a:spLocks noChangeArrowheads="1"/>
          </p:cNvSpPr>
          <p:nvPr/>
        </p:nvSpPr>
        <p:spPr bwMode="auto">
          <a:xfrm>
            <a:off x="1092200" y="5919788"/>
            <a:ext cx="56864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2800" dirty="0">
                <a:solidFill>
                  <a:schemeClr val="hlink"/>
                </a:solidFill>
              </a:rPr>
              <a:t>max(F</a:t>
            </a:r>
            <a:r>
              <a:rPr lang="en-US" sz="2800" baseline="-25000" dirty="0">
                <a:solidFill>
                  <a:schemeClr val="hlink"/>
                </a:solidFill>
              </a:rPr>
              <a:t>1</a:t>
            </a:r>
            <a:r>
              <a:rPr lang="en-US" sz="2800" dirty="0">
                <a:solidFill>
                  <a:schemeClr val="hlink"/>
                </a:solidFill>
              </a:rPr>
              <a:t>,F</a:t>
            </a:r>
            <a:r>
              <a:rPr lang="en-US" sz="2800" baseline="-25000" dirty="0">
                <a:solidFill>
                  <a:schemeClr val="hlink"/>
                </a:solidFill>
              </a:rPr>
              <a:t>2</a:t>
            </a:r>
            <a:r>
              <a:rPr lang="en-US" sz="2800" dirty="0">
                <a:solidFill>
                  <a:schemeClr val="hlink"/>
                </a:solidFill>
              </a:rPr>
              <a:t>) not </a:t>
            </a:r>
            <a:r>
              <a:rPr lang="en-US" sz="2800" dirty="0" err="1">
                <a:solidFill>
                  <a:schemeClr val="hlink"/>
                </a:solidFill>
              </a:rPr>
              <a:t>submodular</a:t>
            </a:r>
            <a:r>
              <a:rPr lang="en-US" sz="2800" dirty="0">
                <a:solidFill>
                  <a:schemeClr val="hlink"/>
                </a:solidFill>
              </a:rPr>
              <a:t> in general!</a:t>
            </a:r>
          </a:p>
        </p:txBody>
      </p:sp>
      <p:sp>
        <p:nvSpPr>
          <p:cNvPr id="18" name="Slide Number Placeholder 17"/>
          <p:cNvSpPr>
            <a:spLocks noGrp="1"/>
          </p:cNvSpPr>
          <p:nvPr>
            <p:ph type="sldNum" sz="quarter" idx="12"/>
          </p:nvPr>
        </p:nvSpPr>
        <p:spPr/>
        <p:txBody>
          <a:bodyPr/>
          <a:lstStyle/>
          <a:p>
            <a:fld id="{65F817CD-90DF-254E-86DF-D316A243B657}" type="slidenum">
              <a:rPr lang="en-US" smtClean="0"/>
              <a:pPr/>
              <a:t>120</a:t>
            </a:fld>
            <a:endParaRPr lang="en-US"/>
          </a:p>
        </p:txBody>
      </p:sp>
    </p:spTree>
    <p:custDataLst>
      <p:tags r:id="rId1"/>
    </p:custDataLst>
    <p:extLst>
      <p:ext uri="{BB962C8B-B14F-4D97-AF65-F5344CB8AC3E}">
        <p14:creationId xmlns:p14="http://schemas.microsoft.com/office/powerpoint/2010/main" xmlns="" val="297512704"/>
      </p:ext>
    </p:extLst>
  </p:cSld>
  <p:clrMapOvr>
    <a:masterClrMapping/>
  </p:clrMapOvr>
  <mc:AlternateContent xmlns:mc="http://schemas.openxmlformats.org/markup-compatibility/2006">
    <mc:Choice xmlns:p14="http://schemas.microsoft.com/office/powerpoint/2010/main" xmlns="" Requires="p14">
      <p:transition spd="slow" p14:dur="2000" advTm="14143"/>
    </mc:Choice>
    <mc:Fallback>
      <p:transition spd="slow" advTm="14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animBg="1"/>
      <p:bldP spid="14" grpId="0" animBg="1"/>
      <p:bldP spid="15" grpId="0"/>
      <p:bldP spid="16" grpId="0"/>
      <p:bldP spid="1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228600" y="190500"/>
            <a:ext cx="8610600" cy="762000"/>
          </a:xfrm>
        </p:spPr>
        <p:txBody>
          <a:bodyPr/>
          <a:lstStyle/>
          <a:p>
            <a:pPr eaLnBrk="1" hangingPunct="1"/>
            <a:r>
              <a:rPr lang="en-US" dirty="0">
                <a:latin typeface="Calibri" charset="0"/>
              </a:rPr>
              <a:t>Minimum of </a:t>
            </a:r>
            <a:r>
              <a:rPr lang="en-US" dirty="0" err="1">
                <a:latin typeface="Calibri" charset="0"/>
              </a:rPr>
              <a:t>submodular</a:t>
            </a:r>
            <a:r>
              <a:rPr lang="en-US" dirty="0">
                <a:latin typeface="Calibri" charset="0"/>
              </a:rPr>
              <a:t> functions</a:t>
            </a:r>
          </a:p>
        </p:txBody>
      </p:sp>
      <p:sp>
        <p:nvSpPr>
          <p:cNvPr id="38916" name="Rectangle 3"/>
          <p:cNvSpPr>
            <a:spLocks noGrp="1" noChangeArrowheads="1"/>
          </p:cNvSpPr>
          <p:nvPr>
            <p:ph idx="1"/>
          </p:nvPr>
        </p:nvSpPr>
        <p:spPr/>
        <p:txBody>
          <a:bodyPr/>
          <a:lstStyle/>
          <a:p>
            <a:pPr eaLnBrk="1" hangingPunct="1">
              <a:buFont typeface="Wingdings" charset="0"/>
              <a:buNone/>
            </a:pPr>
            <a:r>
              <a:rPr lang="en-US">
                <a:latin typeface="Calibri" charset="0"/>
              </a:rPr>
              <a:t>	Well, maybe </a:t>
            </a:r>
            <a:r>
              <a:rPr lang="en-US">
                <a:solidFill>
                  <a:schemeClr val="folHlink"/>
                </a:solidFill>
                <a:latin typeface="Calibri" charset="0"/>
              </a:rPr>
              <a:t>F(A) = min(F</a:t>
            </a:r>
            <a:r>
              <a:rPr lang="en-US" baseline="-25000">
                <a:solidFill>
                  <a:schemeClr val="folHlink"/>
                </a:solidFill>
                <a:latin typeface="Calibri" charset="0"/>
              </a:rPr>
              <a:t>1</a:t>
            </a:r>
            <a:r>
              <a:rPr lang="en-US">
                <a:solidFill>
                  <a:schemeClr val="folHlink"/>
                </a:solidFill>
                <a:latin typeface="Calibri" charset="0"/>
              </a:rPr>
              <a:t>(A),F</a:t>
            </a:r>
            <a:r>
              <a:rPr lang="en-US" baseline="-25000">
                <a:solidFill>
                  <a:schemeClr val="folHlink"/>
                </a:solidFill>
                <a:latin typeface="Calibri" charset="0"/>
              </a:rPr>
              <a:t>2</a:t>
            </a:r>
            <a:r>
              <a:rPr lang="en-US">
                <a:solidFill>
                  <a:schemeClr val="folHlink"/>
                </a:solidFill>
                <a:latin typeface="Calibri" charset="0"/>
              </a:rPr>
              <a:t>(A))</a:t>
            </a:r>
            <a:r>
              <a:rPr lang="en-US">
                <a:latin typeface="Calibri" charset="0"/>
              </a:rPr>
              <a:t> instead?</a:t>
            </a:r>
          </a:p>
          <a:p>
            <a:pPr lvl="4" eaLnBrk="1" hangingPunct="1"/>
            <a:endParaRPr lang="en-US">
              <a:latin typeface="Calibri" charset="0"/>
            </a:endParaRPr>
          </a:p>
        </p:txBody>
      </p:sp>
      <p:sp>
        <p:nvSpPr>
          <p:cNvPr id="38914" name="Slide Number Placeholder 5"/>
          <p:cNvSpPr>
            <a:spLocks noGrp="1"/>
          </p:cNvSpPr>
          <p:nvPr>
            <p:ph type="sldNum" sz="quarter" idx="12"/>
          </p:nvPr>
        </p:nvSpPr>
        <p:spPr>
          <a:xfrm>
            <a:off x="71374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6A311A2-7357-AE4D-AB45-9F6A93CA85B4}" type="slidenum">
              <a:rPr lang="en-US" sz="1400"/>
              <a:pPr eaLnBrk="1" hangingPunct="1"/>
              <a:t>121</a:t>
            </a:fld>
            <a:endParaRPr lang="en-US" sz="1400"/>
          </a:p>
        </p:txBody>
      </p:sp>
      <p:graphicFrame>
        <p:nvGraphicFramePr>
          <p:cNvPr id="1141825" name="Group 65"/>
          <p:cNvGraphicFramePr>
            <a:graphicFrameLocks noGrp="1"/>
          </p:cNvGraphicFramePr>
          <p:nvPr>
            <p:extLst>
              <p:ext uri="{D42A27DB-BD31-4B8C-83A1-F6EECF244321}">
                <p14:modId xmlns:p14="http://schemas.microsoft.com/office/powerpoint/2010/main" xmlns="" val="57993481"/>
              </p:ext>
            </p:extLst>
          </p:nvPr>
        </p:nvGraphicFramePr>
        <p:xfrm>
          <a:off x="990600" y="2133600"/>
          <a:ext cx="3962400" cy="2286000"/>
        </p:xfrm>
        <a:graphic>
          <a:graphicData uri="http://schemas.openxmlformats.org/drawingml/2006/table">
            <a:tbl>
              <a:tblPr/>
              <a:tblGrid>
                <a:gridCol w="990600"/>
                <a:gridCol w="990600"/>
                <a:gridCol w="914400"/>
                <a:gridCol w="1066800"/>
              </a:tblGrid>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endParaRPr kumimoji="0" lang="en-US" sz="2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F</a:t>
                      </a:r>
                      <a:r>
                        <a:rPr kumimoji="0" lang="en-US" sz="2400" b="0" i="0" u="none" strike="noStrike" cap="none" normalizeH="0" baseline="-25000" dirty="0" smtClean="0">
                          <a:ln>
                            <a:noFill/>
                          </a:ln>
                          <a:solidFill>
                            <a:schemeClr val="tx1"/>
                          </a:solidFill>
                          <a:effectLst/>
                          <a:latin typeface="Calibri" pitchFamily="34" charset="0"/>
                        </a:rPr>
                        <a:t>1</a:t>
                      </a:r>
                      <a:r>
                        <a:rPr kumimoji="0" lang="en-US" sz="2400" b="0" i="0" u="none" strike="noStrike" cap="none" normalizeH="0" baseline="0" dirty="0" smtClean="0">
                          <a:ln>
                            <a:noFill/>
                          </a:ln>
                          <a:solidFill>
                            <a:schemeClr val="tx1"/>
                          </a:solidFill>
                          <a:effectLst/>
                          <a:latin typeface="Calibri"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5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F</a:t>
                      </a:r>
                      <a:r>
                        <a:rPr kumimoji="0" lang="en-US" sz="2400" b="0" i="0" u="none" strike="noStrike" cap="none" normalizeH="0" baseline="-25000" dirty="0" smtClean="0">
                          <a:ln>
                            <a:noFill/>
                          </a:ln>
                          <a:solidFill>
                            <a:schemeClr val="tx1"/>
                          </a:solidFill>
                          <a:effectLst/>
                          <a:latin typeface="Calibri" pitchFamily="34" charset="0"/>
                        </a:rPr>
                        <a:t>2</a:t>
                      </a:r>
                      <a:r>
                        <a:rPr kumimoji="0" lang="en-US" sz="2400" b="0" i="0" u="none" strike="noStrike" cap="none" normalizeH="0" baseline="0" dirty="0" smtClean="0">
                          <a:ln>
                            <a:noFill/>
                          </a:ln>
                          <a:solidFill>
                            <a:schemeClr val="tx1"/>
                          </a:solidFill>
                          <a:effectLst/>
                          <a:latin typeface="Calibri"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5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F(A)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5CC"/>
                    </a:solidFill>
                  </a:tcPr>
                </a:tc>
              </a:tr>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msy10"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Calibri"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a:t>
                      </a:r>
                      <a:r>
                        <a:rPr kumimoji="0" lang="en-US" sz="2400" b="0" i="0" u="none" strike="noStrike" cap="none" normalizeH="0" baseline="0" dirty="0" err="1" smtClean="0">
                          <a:ln>
                            <a:noFill/>
                          </a:ln>
                          <a:solidFill>
                            <a:schemeClr val="tx1"/>
                          </a:solidFill>
                          <a:effectLst/>
                          <a:latin typeface="Calibri" pitchFamily="34" charset="0"/>
                        </a:rPr>
                        <a:t>a,b</a:t>
                      </a:r>
                      <a:r>
                        <a:rPr kumimoji="0" lang="en-US" sz="2400" b="0" i="0" u="none" strike="noStrike" cap="none" normalizeH="0" baseline="0" dirty="0" smtClean="0">
                          <a:ln>
                            <a:noFill/>
                          </a:ln>
                          <a:solidFill>
                            <a:schemeClr val="tx1"/>
                          </a:solidFill>
                          <a:effectLst/>
                          <a:latin typeface="Calibri"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r>
            </a:tbl>
          </a:graphicData>
        </a:graphic>
      </p:graphicFrame>
      <p:sp>
        <p:nvSpPr>
          <p:cNvPr id="1141816" name="Text Box 56"/>
          <p:cNvSpPr txBox="1">
            <a:spLocks noChangeArrowheads="1"/>
          </p:cNvSpPr>
          <p:nvPr/>
        </p:nvSpPr>
        <p:spPr bwMode="auto">
          <a:xfrm>
            <a:off x="5635417" y="2405063"/>
            <a:ext cx="240071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F({</a:t>
            </a:r>
            <a:r>
              <a:rPr lang="en-US" dirty="0">
                <a:solidFill>
                  <a:schemeClr val="folHlink"/>
                </a:solidFill>
                <a:latin typeface="Tahoma" charset="0"/>
              </a:rPr>
              <a:t>b</a:t>
            </a:r>
            <a:r>
              <a:rPr lang="en-US" dirty="0">
                <a:latin typeface="Tahoma" charset="0"/>
              </a:rPr>
              <a:t>}) – F</a:t>
            </a:r>
            <a:r>
              <a:rPr lang="en-US" dirty="0" smtClean="0">
                <a:latin typeface="Tahoma" charset="0"/>
              </a:rPr>
              <a:t>(</a:t>
            </a:r>
            <a:r>
              <a:rPr lang="en-US" dirty="0" smtClean="0">
                <a:latin typeface="cmsy10" charset="0"/>
              </a:rPr>
              <a:t>{}</a:t>
            </a:r>
            <a:r>
              <a:rPr lang="en-US" dirty="0" smtClean="0">
                <a:latin typeface="Tahoma" charset="0"/>
              </a:rPr>
              <a:t>)</a:t>
            </a:r>
            <a:r>
              <a:rPr lang="en-US" dirty="0">
                <a:latin typeface="Tahoma" charset="0"/>
              </a:rPr>
              <a:t>=0</a:t>
            </a:r>
          </a:p>
        </p:txBody>
      </p:sp>
      <p:sp>
        <p:nvSpPr>
          <p:cNvPr id="1141817" name="Text Box 57"/>
          <p:cNvSpPr txBox="1">
            <a:spLocks noChangeArrowheads="1"/>
          </p:cNvSpPr>
          <p:nvPr/>
        </p:nvSpPr>
        <p:spPr bwMode="auto">
          <a:xfrm>
            <a:off x="5411788" y="3267075"/>
            <a:ext cx="28829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F({a,</a:t>
            </a:r>
            <a:r>
              <a:rPr lang="en-US">
                <a:solidFill>
                  <a:schemeClr val="folHlink"/>
                </a:solidFill>
                <a:latin typeface="Tahoma" charset="0"/>
              </a:rPr>
              <a:t>b</a:t>
            </a:r>
            <a:r>
              <a:rPr lang="en-US">
                <a:latin typeface="Tahoma" charset="0"/>
              </a:rPr>
              <a:t>}) – F({a})=</a:t>
            </a:r>
            <a:r>
              <a:rPr lang="en-US">
                <a:solidFill>
                  <a:schemeClr val="hlink"/>
                </a:solidFill>
                <a:latin typeface="Tahoma" charset="0"/>
              </a:rPr>
              <a:t>1</a:t>
            </a:r>
          </a:p>
        </p:txBody>
      </p:sp>
      <p:sp>
        <p:nvSpPr>
          <p:cNvPr id="1141818" name="Text Box 58"/>
          <p:cNvSpPr txBox="1">
            <a:spLocks noChangeArrowheads="1"/>
          </p:cNvSpPr>
          <p:nvPr/>
        </p:nvSpPr>
        <p:spPr bwMode="auto">
          <a:xfrm>
            <a:off x="6451600" y="2819400"/>
            <a:ext cx="40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&lt;</a:t>
            </a:r>
          </a:p>
        </p:txBody>
      </p:sp>
      <p:sp>
        <p:nvSpPr>
          <p:cNvPr id="1141826" name="Rectangle 66"/>
          <p:cNvSpPr>
            <a:spLocks noChangeArrowheads="1"/>
          </p:cNvSpPr>
          <p:nvPr/>
        </p:nvSpPr>
        <p:spPr bwMode="auto">
          <a:xfrm>
            <a:off x="3886200" y="1905000"/>
            <a:ext cx="1219200" cy="2667000"/>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p>
            <a:endParaRPr lang="en-US"/>
          </a:p>
        </p:txBody>
      </p:sp>
      <p:sp>
        <p:nvSpPr>
          <p:cNvPr id="1141827" name="Text Box 67"/>
          <p:cNvSpPr txBox="1">
            <a:spLocks noChangeArrowheads="1"/>
          </p:cNvSpPr>
          <p:nvPr/>
        </p:nvSpPr>
        <p:spPr bwMode="auto">
          <a:xfrm>
            <a:off x="1524000" y="5029200"/>
            <a:ext cx="563086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2800">
                <a:solidFill>
                  <a:schemeClr val="hlink"/>
                </a:solidFill>
              </a:rPr>
              <a:t>min(F</a:t>
            </a:r>
            <a:r>
              <a:rPr lang="en-US" sz="2800" baseline="-25000">
                <a:solidFill>
                  <a:schemeClr val="hlink"/>
                </a:solidFill>
              </a:rPr>
              <a:t>1</a:t>
            </a:r>
            <a:r>
              <a:rPr lang="en-US" sz="2800">
                <a:solidFill>
                  <a:schemeClr val="hlink"/>
                </a:solidFill>
              </a:rPr>
              <a:t>,F</a:t>
            </a:r>
            <a:r>
              <a:rPr lang="en-US" sz="2800" baseline="-25000">
                <a:solidFill>
                  <a:schemeClr val="hlink"/>
                </a:solidFill>
              </a:rPr>
              <a:t>2</a:t>
            </a:r>
            <a:r>
              <a:rPr lang="en-US" sz="2800">
                <a:solidFill>
                  <a:schemeClr val="hlink"/>
                </a:solidFill>
              </a:rPr>
              <a:t>) not submodular in general!</a:t>
            </a:r>
          </a:p>
        </p:txBody>
      </p:sp>
    </p:spTree>
    <p:custDataLst>
      <p:tags r:id="rId1"/>
    </p:custDataLst>
    <p:extLst>
      <p:ext uri="{BB962C8B-B14F-4D97-AF65-F5344CB8AC3E}">
        <p14:creationId xmlns:p14="http://schemas.microsoft.com/office/powerpoint/2010/main" xmlns="" val="1883842275"/>
      </p:ext>
    </p:extLst>
  </p:cSld>
  <p:clrMapOvr>
    <a:masterClrMapping/>
  </p:clrMapOvr>
  <mc:AlternateContent xmlns:mc="http://schemas.openxmlformats.org/markup-compatibility/2006">
    <mc:Choice xmlns:p14="http://schemas.microsoft.com/office/powerpoint/2010/main" xmlns="" Requires="p14">
      <p:transition spd="slow" p14:dur="2000" advTm="3968"/>
    </mc:Choice>
    <mc:Fallback>
      <p:transition spd="slow" advTm="396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1825"/>
                                        </p:tgtEl>
                                        <p:attrNameLst>
                                          <p:attrName>style.visibility</p:attrName>
                                        </p:attrNameLst>
                                      </p:cBhvr>
                                      <p:to>
                                        <p:strVal val="visible"/>
                                      </p:to>
                                    </p:set>
                                  </p:childTnLst>
                                </p:cTn>
                              </p:par>
                            </p:childTnLst>
                          </p:cTn>
                        </p:par>
                        <p:par>
                          <p:cTn id="7" fill="hold" nodeType="withGroup">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141826"/>
                                        </p:tgtEl>
                                        <p:attrNameLst>
                                          <p:attrName>style.visibility</p:attrName>
                                        </p:attrNameLst>
                                      </p:cBhvr>
                                      <p:to>
                                        <p:strVal val="hidden"/>
                                      </p:to>
                                    </p:set>
                                  </p:childTnLst>
                                </p:cTn>
                              </p:par>
                            </p:childTnLst>
                          </p:cTn>
                        </p:par>
                        <p:par>
                          <p:cTn id="10" fill="hold" nodeType="with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1418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18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41817"/>
                                        </p:tgtEl>
                                        <p:attrNameLst>
                                          <p:attrName>style.visibility</p:attrName>
                                        </p:attrNameLst>
                                      </p:cBhvr>
                                      <p:to>
                                        <p:strVal val="visible"/>
                                      </p:to>
                                    </p:set>
                                  </p:childTnLst>
                                </p:cTn>
                              </p:par>
                            </p:childTnLst>
                          </p:cTn>
                        </p:par>
                        <p:par>
                          <p:cTn id="17" fill="hold" nodeType="withGroup">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1141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1816" grpId="0"/>
      <p:bldP spid="1141817" grpId="0"/>
      <p:bldP spid="1141818" grpId="0"/>
      <p:bldP spid="1141826" grpId="0" animBg="1"/>
      <p:bldP spid="114182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ung 17"/>
          <p:cNvGrpSpPr/>
          <p:nvPr/>
        </p:nvGrpSpPr>
        <p:grpSpPr>
          <a:xfrm>
            <a:off x="1676400" y="1219200"/>
            <a:ext cx="5334000" cy="5334000"/>
            <a:chOff x="1752600" y="990600"/>
            <a:chExt cx="5334000" cy="5334000"/>
          </a:xfrm>
        </p:grpSpPr>
        <p:pic>
          <p:nvPicPr>
            <p:cNvPr id="15" name="Bild 14"/>
            <p:cNvPicPr>
              <a:picLocks noChangeAspect="1"/>
            </p:cNvPicPr>
            <p:nvPr/>
          </p:nvPicPr>
          <p:blipFill>
            <a:blip r:embed="rId3"/>
            <a:stretch>
              <a:fillRect/>
            </a:stretch>
          </p:blipFill>
          <p:spPr>
            <a:xfrm>
              <a:off x="1752600" y="990600"/>
              <a:ext cx="5334000" cy="5334000"/>
            </a:xfrm>
            <a:prstGeom prst="rect">
              <a:avLst/>
            </a:prstGeom>
          </p:spPr>
        </p:pic>
        <p:sp>
          <p:nvSpPr>
            <p:cNvPr id="16" name="Rechteck 15"/>
            <p:cNvSpPr/>
            <p:nvPr/>
          </p:nvSpPr>
          <p:spPr bwMode="auto">
            <a:xfrm>
              <a:off x="3962400" y="1905000"/>
              <a:ext cx="914400" cy="838200"/>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17" name="Rechteck 16"/>
            <p:cNvSpPr/>
            <p:nvPr/>
          </p:nvSpPr>
          <p:spPr bwMode="auto">
            <a:xfrm>
              <a:off x="3962400" y="4495800"/>
              <a:ext cx="914400" cy="838200"/>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grpSp>
      <p:sp>
        <p:nvSpPr>
          <p:cNvPr id="2" name="Titel 1"/>
          <p:cNvSpPr>
            <a:spLocks noGrp="1"/>
          </p:cNvSpPr>
          <p:nvPr>
            <p:ph type="title"/>
          </p:nvPr>
        </p:nvSpPr>
        <p:spPr>
          <a:xfrm>
            <a:off x="0" y="200025"/>
            <a:ext cx="9144000" cy="762000"/>
          </a:xfrm>
        </p:spPr>
        <p:txBody>
          <a:bodyPr>
            <a:normAutofit/>
          </a:bodyPr>
          <a:lstStyle/>
          <a:p>
            <a:r>
              <a:rPr lang="de-DE" dirty="0" err="1" smtClean="0"/>
              <a:t>Two</a:t>
            </a:r>
            <a:r>
              <a:rPr lang="de-DE" dirty="0" smtClean="0"/>
              <a:t> </a:t>
            </a:r>
            <a:r>
              <a:rPr lang="de-DE" dirty="0" err="1" smtClean="0"/>
              <a:t>faces</a:t>
            </a:r>
            <a:r>
              <a:rPr lang="de-DE" dirty="0" smtClean="0"/>
              <a:t> </a:t>
            </a:r>
            <a:r>
              <a:rPr lang="de-DE" dirty="0" err="1" smtClean="0"/>
              <a:t>of</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8100" y="7010400"/>
            <a:ext cx="8305800" cy="5141913"/>
          </a:xfrm>
        </p:spPr>
        <p:txBody>
          <a:bodyPr/>
          <a:lstStyle/>
          <a:p>
            <a:r>
              <a:rPr lang="de-DE" dirty="0" err="1"/>
              <a:t>Convex</a:t>
            </a:r>
            <a:r>
              <a:rPr lang="de-DE" dirty="0"/>
              <a:t> </a:t>
            </a:r>
            <a:r>
              <a:rPr lang="de-DE" dirty="0" err="1"/>
              <a:t>aspects</a:t>
            </a:r>
            <a:endParaRPr lang="de-DE" dirty="0"/>
          </a:p>
          <a:p>
            <a:pPr lvl="1"/>
            <a:r>
              <a:rPr lang="de-DE" dirty="0" err="1" smtClean="0"/>
              <a:t>Useful</a:t>
            </a:r>
            <a:r>
              <a:rPr lang="de-DE" dirty="0" smtClean="0"/>
              <a:t> </a:t>
            </a:r>
            <a:r>
              <a:rPr lang="de-DE" dirty="0" err="1" smtClean="0"/>
              <a:t>for</a:t>
            </a:r>
            <a:r>
              <a:rPr lang="de-DE" dirty="0" smtClean="0"/>
              <a:t> </a:t>
            </a:r>
            <a:r>
              <a:rPr lang="de-DE" dirty="0" err="1" smtClean="0"/>
              <a:t>minimization</a:t>
            </a:r>
            <a:endParaRPr lang="de-DE" dirty="0" smtClean="0"/>
          </a:p>
          <a:p>
            <a:pPr lvl="1"/>
            <a:r>
              <a:rPr lang="de-DE" dirty="0" err="1" smtClean="0"/>
              <a:t>Convex</a:t>
            </a:r>
            <a:r>
              <a:rPr lang="de-DE" dirty="0" smtClean="0"/>
              <a:t> </a:t>
            </a:r>
            <a:r>
              <a:rPr lang="de-DE" dirty="0" err="1" smtClean="0"/>
              <a:t>extension</a:t>
            </a:r>
            <a:endParaRPr lang="de-DE" dirty="0" smtClean="0"/>
          </a:p>
          <a:p>
            <a:r>
              <a:rPr lang="de-DE" dirty="0" err="1" smtClean="0"/>
              <a:t>Concave</a:t>
            </a:r>
            <a:r>
              <a:rPr lang="de-DE" dirty="0" smtClean="0"/>
              <a:t> </a:t>
            </a:r>
            <a:r>
              <a:rPr lang="de-DE" dirty="0" err="1" smtClean="0"/>
              <a:t>aspects</a:t>
            </a:r>
            <a:endParaRPr lang="de-DE" dirty="0" smtClean="0"/>
          </a:p>
          <a:p>
            <a:pPr lvl="1"/>
            <a:r>
              <a:rPr lang="de-DE" dirty="0" err="1" smtClean="0"/>
              <a:t>Useful</a:t>
            </a:r>
            <a:r>
              <a:rPr lang="de-DE" dirty="0" smtClean="0"/>
              <a:t> </a:t>
            </a:r>
            <a:r>
              <a:rPr lang="de-DE" dirty="0" err="1" smtClean="0"/>
              <a:t>for</a:t>
            </a:r>
            <a:r>
              <a:rPr lang="de-DE" dirty="0" smtClean="0"/>
              <a:t> </a:t>
            </a:r>
            <a:r>
              <a:rPr lang="de-DE" dirty="0" err="1" smtClean="0"/>
              <a:t>maximization</a:t>
            </a:r>
            <a:endParaRPr lang="de-DE" dirty="0" smtClean="0"/>
          </a:p>
          <a:p>
            <a:pPr lvl="1"/>
            <a:r>
              <a:rPr lang="de-DE" dirty="0" smtClean="0"/>
              <a:t>Multilinear </a:t>
            </a:r>
            <a:r>
              <a:rPr lang="de-DE" dirty="0" err="1" smtClean="0"/>
              <a:t>extension</a:t>
            </a:r>
            <a:endParaRPr lang="de-DE" dirty="0" smtClean="0"/>
          </a:p>
          <a:p>
            <a:pPr lvl="1"/>
            <a:endParaRPr lang="de-DE" dirty="0"/>
          </a:p>
          <a:p>
            <a:r>
              <a:rPr lang="de-DE" dirty="0" smtClean="0"/>
              <a:t>Not </a:t>
            </a:r>
            <a:r>
              <a:rPr lang="de-DE" dirty="0" err="1" smtClean="0"/>
              <a:t>closed</a:t>
            </a:r>
            <a:r>
              <a:rPr lang="de-DE" dirty="0" smtClean="0"/>
              <a:t> </a:t>
            </a:r>
            <a:r>
              <a:rPr lang="de-DE" dirty="0" err="1" smtClean="0"/>
              <a:t>under</a:t>
            </a:r>
            <a:r>
              <a:rPr lang="de-DE" dirty="0" smtClean="0"/>
              <a:t> </a:t>
            </a:r>
            <a:br>
              <a:rPr lang="de-DE" dirty="0" smtClean="0"/>
            </a:br>
            <a:r>
              <a:rPr lang="de-DE" dirty="0" err="1" smtClean="0"/>
              <a:t>minimum</a:t>
            </a:r>
            <a:r>
              <a:rPr lang="de-DE" dirty="0" smtClean="0"/>
              <a:t> </a:t>
            </a:r>
            <a:r>
              <a:rPr lang="de-DE" dirty="0" err="1" smtClean="0"/>
              <a:t>and</a:t>
            </a:r>
            <a:r>
              <a:rPr lang="de-DE" dirty="0" smtClean="0"/>
              <a:t> </a:t>
            </a:r>
            <a:r>
              <a:rPr lang="de-DE" dirty="0" err="1" smtClean="0"/>
              <a:t>maximum</a:t>
            </a: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122</a:t>
            </a:fld>
            <a:endParaRPr lang="en-US"/>
          </a:p>
        </p:txBody>
      </p:sp>
      <p:sp>
        <p:nvSpPr>
          <p:cNvPr id="6" name="Rechteck 5"/>
          <p:cNvSpPr/>
          <p:nvPr/>
        </p:nvSpPr>
        <p:spPr>
          <a:xfrm>
            <a:off x="2041784" y="2438400"/>
            <a:ext cx="3292216" cy="646331"/>
          </a:xfrm>
          <a:prstGeom prst="rect">
            <a:avLst/>
          </a:prstGeom>
        </p:spPr>
        <p:txBody>
          <a:bodyPr wrap="square">
            <a:spAutoFit/>
          </a:bodyPr>
          <a:lstStyle/>
          <a:p>
            <a:r>
              <a:rPr lang="de-DE" sz="3600" dirty="0" err="1" smtClean="0"/>
              <a:t>Convex</a:t>
            </a:r>
            <a:r>
              <a:rPr lang="de-DE" sz="3600" dirty="0" smtClean="0"/>
              <a:t> </a:t>
            </a:r>
            <a:r>
              <a:rPr lang="de-DE" sz="3600" dirty="0" err="1" smtClean="0"/>
              <a:t>aspects</a:t>
            </a:r>
            <a:endParaRPr lang="de-DE" sz="3600" dirty="0"/>
          </a:p>
        </p:txBody>
      </p:sp>
      <p:sp>
        <p:nvSpPr>
          <p:cNvPr id="9" name="Rechteck 8"/>
          <p:cNvSpPr/>
          <p:nvPr/>
        </p:nvSpPr>
        <p:spPr>
          <a:xfrm>
            <a:off x="2117984" y="3048000"/>
            <a:ext cx="3051339" cy="584776"/>
          </a:xfrm>
          <a:prstGeom prst="rect">
            <a:avLst/>
          </a:prstGeom>
        </p:spPr>
        <p:txBody>
          <a:bodyPr wrap="square">
            <a:spAutoFit/>
          </a:bodyPr>
          <a:lstStyle/>
          <a:p>
            <a:r>
              <a:rPr lang="de-DE" sz="3200" dirty="0" smtClean="0">
                <a:sym typeface="Wingdings"/>
              </a:rPr>
              <a:t></a:t>
            </a:r>
            <a:r>
              <a:rPr lang="de-DE" sz="3200" dirty="0" err="1" smtClean="0"/>
              <a:t>minimization</a:t>
            </a:r>
            <a:r>
              <a:rPr lang="de-DE" sz="3200" dirty="0" smtClean="0"/>
              <a:t>!</a:t>
            </a:r>
            <a:endParaRPr lang="de-DE" sz="3200" dirty="0"/>
          </a:p>
        </p:txBody>
      </p:sp>
      <p:sp>
        <p:nvSpPr>
          <p:cNvPr id="10" name="Rechteck 9"/>
          <p:cNvSpPr/>
          <p:nvPr/>
        </p:nvSpPr>
        <p:spPr>
          <a:xfrm>
            <a:off x="3124200" y="4495800"/>
            <a:ext cx="3292216" cy="646331"/>
          </a:xfrm>
          <a:prstGeom prst="rect">
            <a:avLst/>
          </a:prstGeom>
        </p:spPr>
        <p:txBody>
          <a:bodyPr wrap="square">
            <a:spAutoFit/>
          </a:bodyPr>
          <a:lstStyle/>
          <a:p>
            <a:r>
              <a:rPr lang="de-DE" sz="3600" dirty="0" err="1" smtClean="0">
                <a:solidFill>
                  <a:schemeClr val="bg1"/>
                </a:solidFill>
              </a:rPr>
              <a:t>Concave</a:t>
            </a:r>
            <a:r>
              <a:rPr lang="de-DE" sz="3600" dirty="0" smtClean="0">
                <a:solidFill>
                  <a:schemeClr val="bg1"/>
                </a:solidFill>
              </a:rPr>
              <a:t> </a:t>
            </a:r>
            <a:r>
              <a:rPr lang="de-DE" sz="3600" dirty="0" err="1" smtClean="0">
                <a:solidFill>
                  <a:schemeClr val="bg1"/>
                </a:solidFill>
              </a:rPr>
              <a:t>aspects</a:t>
            </a:r>
            <a:endParaRPr lang="de-DE" sz="3600" dirty="0">
              <a:solidFill>
                <a:schemeClr val="bg1"/>
              </a:solidFill>
            </a:endParaRPr>
          </a:p>
        </p:txBody>
      </p:sp>
      <p:sp>
        <p:nvSpPr>
          <p:cNvPr id="11" name="Rechteck 10"/>
          <p:cNvSpPr/>
          <p:nvPr/>
        </p:nvSpPr>
        <p:spPr>
          <a:xfrm>
            <a:off x="3200400" y="5105400"/>
            <a:ext cx="3051339" cy="584776"/>
          </a:xfrm>
          <a:prstGeom prst="rect">
            <a:avLst/>
          </a:prstGeom>
        </p:spPr>
        <p:txBody>
          <a:bodyPr wrap="square">
            <a:spAutoFit/>
          </a:bodyPr>
          <a:lstStyle/>
          <a:p>
            <a:r>
              <a:rPr lang="de-DE" sz="3200" dirty="0" smtClean="0">
                <a:solidFill>
                  <a:schemeClr val="bg1"/>
                </a:solidFill>
                <a:sym typeface="Wingdings"/>
              </a:rPr>
              <a:t></a:t>
            </a:r>
            <a:r>
              <a:rPr lang="de-DE" sz="3200" dirty="0" err="1" smtClean="0">
                <a:solidFill>
                  <a:schemeClr val="bg1"/>
                </a:solidFill>
              </a:rPr>
              <a:t>maximization</a:t>
            </a:r>
            <a:r>
              <a:rPr lang="de-DE" sz="3200" dirty="0" smtClean="0">
                <a:solidFill>
                  <a:schemeClr val="bg1"/>
                </a:solidFill>
              </a:rPr>
              <a:t>!</a:t>
            </a:r>
            <a:endParaRPr lang="de-DE" sz="3200" dirty="0">
              <a:solidFill>
                <a:schemeClr val="bg1"/>
              </a:solidFill>
            </a:endParaRPr>
          </a:p>
        </p:txBody>
      </p:sp>
    </p:spTree>
    <p:extLst>
      <p:ext uri="{BB962C8B-B14F-4D97-AF65-F5344CB8AC3E}">
        <p14:creationId xmlns:p14="http://schemas.microsoft.com/office/powerpoint/2010/main" xmlns="" val="3401845222"/>
      </p:ext>
    </p:extLst>
  </p:cSld>
  <p:clrMapOvr>
    <a:masterClrMapping/>
  </p:clrMapOvr>
  <mc:AlternateContent xmlns:mc="http://schemas.openxmlformats.org/markup-compatibility/2006">
    <mc:Choice xmlns:p14="http://schemas.microsoft.com/office/powerpoint/2010/main" xmlns="" Requires="p14">
      <p:transition spd="slow" p14:dur="2000" advTm="16658"/>
    </mc:Choice>
    <mc:Fallback>
      <p:transition spd="slow" advTm="16658"/>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normAutofit/>
          </a:bodyPr>
          <a:lstStyle/>
          <a:p>
            <a:r>
              <a:rPr lang="de-DE" dirty="0" err="1" smtClean="0"/>
              <a:t>What</a:t>
            </a:r>
            <a:r>
              <a:rPr lang="de-DE" dirty="0" smtClean="0"/>
              <a:t> </a:t>
            </a:r>
            <a:r>
              <a:rPr lang="de-DE" dirty="0" err="1" smtClean="0"/>
              <a:t>to</a:t>
            </a:r>
            <a:r>
              <a:rPr lang="de-DE" dirty="0" smtClean="0"/>
              <a:t> do </a:t>
            </a:r>
            <a:r>
              <a:rPr lang="de-DE" dirty="0" err="1" smtClean="0"/>
              <a:t>with</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04800" y="7162800"/>
            <a:ext cx="8305800" cy="5141913"/>
          </a:xfrm>
        </p:spPr>
        <p:txBody>
          <a:bodyPr/>
          <a:lstStyle/>
          <a:p>
            <a:pPr marL="0" indent="0">
              <a:buNone/>
            </a:pP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123</a:t>
            </a:fld>
            <a:endParaRPr lang="en-US"/>
          </a:p>
        </p:txBody>
      </p:sp>
      <p:grpSp>
        <p:nvGrpSpPr>
          <p:cNvPr id="10" name="Gruppierung 9"/>
          <p:cNvGrpSpPr/>
          <p:nvPr/>
        </p:nvGrpSpPr>
        <p:grpSpPr>
          <a:xfrm>
            <a:off x="457201" y="1447800"/>
            <a:ext cx="8166651" cy="4419600"/>
            <a:chOff x="762001" y="1981200"/>
            <a:chExt cx="6476999" cy="3505200"/>
          </a:xfrm>
        </p:grpSpPr>
        <p:sp>
          <p:nvSpPr>
            <p:cNvPr id="5" name="Abgerundetes Rechteck 4"/>
            <p:cNvSpPr/>
            <p:nvPr/>
          </p:nvSpPr>
          <p:spPr bwMode="auto">
            <a:xfrm>
              <a:off x="762001" y="1981200"/>
              <a:ext cx="4713890" cy="35052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Optimization</a:t>
              </a:r>
              <a:r>
                <a:rPr lang="de-DE" sz="3600" dirty="0" smtClean="0"/>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6" name="Abgerundetes Rechteck 5"/>
            <p:cNvSpPr/>
            <p:nvPr/>
          </p:nvSpPr>
          <p:spPr bwMode="auto">
            <a:xfrm>
              <a:off x="914400" y="25146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Minimization</a:t>
              </a:r>
              <a:endParaRPr kumimoji="0" lang="de-DE" sz="3600" b="0" i="0" u="none" strike="noStrike" cap="none" normalizeH="0" baseline="0" dirty="0" smtClean="0">
                <a:ln>
                  <a:noFill/>
                </a:ln>
                <a:solidFill>
                  <a:schemeClr val="tx1"/>
                </a:solidFill>
                <a:effectLst/>
                <a:latin typeface="Calibri" charset="0"/>
              </a:endParaRPr>
            </a:p>
          </p:txBody>
        </p:sp>
        <p:sp>
          <p:nvSpPr>
            <p:cNvPr id="7" name="Abgerundetes Rechteck 6"/>
            <p:cNvSpPr/>
            <p:nvPr/>
          </p:nvSpPr>
          <p:spPr bwMode="auto">
            <a:xfrm>
              <a:off x="914400" y="39624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Maximization</a:t>
              </a:r>
              <a:endParaRPr kumimoji="0" lang="de-DE" sz="3600" b="0" i="0" u="none" strike="noStrike" cap="none" normalizeH="0" baseline="0" dirty="0" smtClean="0">
                <a:ln>
                  <a:noFill/>
                </a:ln>
                <a:solidFill>
                  <a:schemeClr val="tx1"/>
                </a:solidFill>
                <a:effectLst/>
                <a:latin typeface="Calibri" charset="0"/>
              </a:endParaRPr>
            </a:p>
          </p:txBody>
        </p:sp>
        <p:sp>
          <p:nvSpPr>
            <p:cNvPr id="8" name="Abgerundetes Rechteck 7"/>
            <p:cNvSpPr/>
            <p:nvPr/>
          </p:nvSpPr>
          <p:spPr bwMode="auto">
            <a:xfrm>
              <a:off x="3581400" y="2192721"/>
              <a:ext cx="3657600" cy="3217478"/>
            </a:xfrm>
            <a:prstGeom prst="roundRect">
              <a:avLst/>
            </a:prstGeom>
            <a:solidFill>
              <a:srgbClr val="66CCFF">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9" name="Abgerundetes Rechteck 8"/>
            <p:cNvSpPr/>
            <p:nvPr/>
          </p:nvSpPr>
          <p:spPr bwMode="auto">
            <a:xfrm>
              <a:off x="3770587" y="2615762"/>
              <a:ext cx="1524000" cy="2565838"/>
            </a:xfrm>
            <a:prstGeom prst="roundRect">
              <a:avLst/>
            </a:prstGeom>
            <a:solidFill>
              <a:srgbClr val="008000">
                <a:alpha val="25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latin typeface="Calibri" charset="0"/>
                </a:rPr>
                <a:t>Online/</a:t>
              </a:r>
              <a:br>
                <a:rPr kumimoji="0" lang="de-DE" sz="3600" b="0" i="0" u="none" strike="noStrike" cap="none" normalizeH="0" baseline="0" dirty="0" smtClean="0">
                  <a:ln>
                    <a:noFill/>
                  </a:ln>
                  <a:solidFill>
                    <a:schemeClr val="tx1"/>
                  </a:solidFill>
                  <a:effectLst/>
                  <a:latin typeface="Calibri" charset="0"/>
                </a:rPr>
              </a:br>
              <a:r>
                <a:rPr kumimoji="0" lang="de-DE" sz="3600" b="0" i="0" u="none" strike="noStrike" cap="none" normalizeH="0" baseline="0" dirty="0" smtClean="0">
                  <a:ln>
                    <a:noFill/>
                  </a:ln>
                  <a:solidFill>
                    <a:schemeClr val="tx1"/>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t>optim</a:t>
              </a:r>
              <a:r>
                <a:rPr lang="de-DE" sz="3600" dirty="0" smtClean="0"/>
                <a:t>.</a:t>
              </a:r>
              <a:endParaRPr kumimoji="0" lang="de-DE" sz="3600" b="0" i="0" u="none" strike="noStrike" cap="none" normalizeH="0" baseline="0" dirty="0" smtClean="0">
                <a:ln>
                  <a:noFill/>
                </a:ln>
                <a:solidFill>
                  <a:schemeClr val="tx1"/>
                </a:solidFill>
                <a:effectLst/>
                <a:latin typeface="Calibri" charset="0"/>
              </a:endParaRPr>
            </a:p>
          </p:txBody>
        </p:sp>
      </p:grpSp>
    </p:spTree>
    <p:extLst>
      <p:ext uri="{BB962C8B-B14F-4D97-AF65-F5344CB8AC3E}">
        <p14:creationId xmlns:p14="http://schemas.microsoft.com/office/powerpoint/2010/main" xmlns="" val="333285514"/>
      </p:ext>
    </p:extLst>
  </p:cSld>
  <p:clrMapOvr>
    <a:masterClrMapping/>
  </p:clrMapOvr>
  <mc:AlternateContent xmlns:mc="http://schemas.openxmlformats.org/markup-compatibility/2006">
    <mc:Choice xmlns:p14="http://schemas.microsoft.com/office/powerpoint/2010/main" xmlns="" Requires="p14">
      <p:transition spd="slow" p14:dur="2000" advTm="15723"/>
    </mc:Choice>
    <mc:Fallback>
      <p:transition spd="slow" advTm="15723"/>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normAutofit/>
          </a:bodyPr>
          <a:lstStyle/>
          <a:p>
            <a:r>
              <a:rPr lang="de-DE" dirty="0" err="1" smtClean="0"/>
              <a:t>What</a:t>
            </a:r>
            <a:r>
              <a:rPr lang="de-DE" dirty="0" smtClean="0"/>
              <a:t> </a:t>
            </a:r>
            <a:r>
              <a:rPr lang="de-DE" dirty="0" err="1" smtClean="0"/>
              <a:t>to</a:t>
            </a:r>
            <a:r>
              <a:rPr lang="de-DE" dirty="0" smtClean="0"/>
              <a:t> do </a:t>
            </a:r>
            <a:r>
              <a:rPr lang="de-DE" dirty="0" err="1" smtClean="0"/>
              <a:t>with</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04800" y="7162800"/>
            <a:ext cx="8305800" cy="5141913"/>
          </a:xfrm>
        </p:spPr>
        <p:txBody>
          <a:bodyPr/>
          <a:lstStyle/>
          <a:p>
            <a:pPr marL="0" indent="0">
              <a:buNone/>
            </a:pPr>
            <a:endParaRPr lang="de-DE" dirty="0"/>
          </a:p>
        </p:txBody>
      </p:sp>
      <p:sp>
        <p:nvSpPr>
          <p:cNvPr id="4" name="Foliennummernplatzhalter 3"/>
          <p:cNvSpPr>
            <a:spLocks noGrp="1"/>
          </p:cNvSpPr>
          <p:nvPr>
            <p:ph type="sldNum" sz="quarter" idx="12"/>
          </p:nvPr>
        </p:nvSpPr>
        <p:spPr>
          <a:xfrm>
            <a:off x="7137400" y="6324600"/>
            <a:ext cx="1905000" cy="457200"/>
          </a:xfrm>
          <a:prstGeom prst="rect">
            <a:avLst/>
          </a:prstGeom>
        </p:spPr>
        <p:txBody>
          <a:bodyPr/>
          <a:lstStyle/>
          <a:p>
            <a:pPr>
              <a:defRPr/>
            </a:pPr>
            <a:fld id="{9D53E6B5-CF7F-8F47-88DD-ACCD4B412D54}" type="slidenum">
              <a:rPr lang="en-US" smtClean="0"/>
              <a:pPr>
                <a:defRPr/>
              </a:pPr>
              <a:t>124</a:t>
            </a:fld>
            <a:endParaRPr lang="en-US"/>
          </a:p>
        </p:txBody>
      </p:sp>
      <p:grpSp>
        <p:nvGrpSpPr>
          <p:cNvPr id="10" name="Gruppierung 9"/>
          <p:cNvGrpSpPr/>
          <p:nvPr/>
        </p:nvGrpSpPr>
        <p:grpSpPr>
          <a:xfrm>
            <a:off x="457201" y="1447800"/>
            <a:ext cx="8166651" cy="4419600"/>
            <a:chOff x="762001" y="1981200"/>
            <a:chExt cx="6476999" cy="3505200"/>
          </a:xfrm>
        </p:grpSpPr>
        <p:sp>
          <p:nvSpPr>
            <p:cNvPr id="5" name="Abgerundetes Rechteck 4"/>
            <p:cNvSpPr/>
            <p:nvPr/>
          </p:nvSpPr>
          <p:spPr bwMode="auto">
            <a:xfrm>
              <a:off x="762001" y="1981200"/>
              <a:ext cx="4713890" cy="35052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Optimization</a:t>
              </a:r>
              <a:r>
                <a:rPr lang="de-DE" sz="3600" dirty="0" smtClean="0"/>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6" name="Abgerundetes Rechteck 5"/>
            <p:cNvSpPr/>
            <p:nvPr/>
          </p:nvSpPr>
          <p:spPr bwMode="auto">
            <a:xfrm>
              <a:off x="914400" y="25146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Minimization</a:t>
              </a:r>
              <a:endParaRPr kumimoji="0" lang="de-DE" sz="3600" b="0" i="0" u="none" strike="noStrike" cap="none" normalizeH="0" baseline="0" dirty="0" smtClean="0">
                <a:ln>
                  <a:noFill/>
                </a:ln>
                <a:solidFill>
                  <a:schemeClr val="tx1"/>
                </a:solidFill>
                <a:effectLst/>
                <a:latin typeface="Calibri" charset="0"/>
              </a:endParaRPr>
            </a:p>
          </p:txBody>
        </p:sp>
        <p:sp>
          <p:nvSpPr>
            <p:cNvPr id="7" name="Abgerundetes Rechteck 6"/>
            <p:cNvSpPr/>
            <p:nvPr/>
          </p:nvSpPr>
          <p:spPr bwMode="auto">
            <a:xfrm>
              <a:off x="914400" y="39624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Maximization</a:t>
              </a:r>
              <a:endParaRPr kumimoji="0" lang="de-DE" sz="3600" b="0" i="0" u="none" strike="noStrike" cap="none" normalizeH="0" baseline="0" dirty="0" smtClean="0">
                <a:ln>
                  <a:noFill/>
                </a:ln>
                <a:solidFill>
                  <a:schemeClr val="tx1"/>
                </a:solidFill>
                <a:effectLst/>
                <a:latin typeface="Calibri" charset="0"/>
              </a:endParaRPr>
            </a:p>
          </p:txBody>
        </p:sp>
        <p:sp>
          <p:nvSpPr>
            <p:cNvPr id="8" name="Abgerundetes Rechteck 7"/>
            <p:cNvSpPr/>
            <p:nvPr/>
          </p:nvSpPr>
          <p:spPr bwMode="auto">
            <a:xfrm>
              <a:off x="3581400" y="2192721"/>
              <a:ext cx="3657600" cy="3217478"/>
            </a:xfrm>
            <a:prstGeom prst="roundRect">
              <a:avLst/>
            </a:prstGeom>
            <a:solidFill>
              <a:srgbClr val="66CCFF">
                <a:alpha val="14000"/>
              </a:srgbClr>
            </a:solidFill>
            <a:ln w="6350" cap="flat" cmpd="sng" algn="ctr">
              <a:solidFill>
                <a:schemeClr val="tx1">
                  <a:alpha val="17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17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9" name="Abgerundetes Rechteck 8"/>
            <p:cNvSpPr/>
            <p:nvPr/>
          </p:nvSpPr>
          <p:spPr bwMode="auto">
            <a:xfrm>
              <a:off x="3770587" y="2615762"/>
              <a:ext cx="1524000" cy="2565838"/>
            </a:xfrm>
            <a:prstGeom prst="roundRect">
              <a:avLst/>
            </a:prstGeom>
            <a:solidFill>
              <a:srgbClr val="008000">
                <a:alpha val="8000"/>
              </a:srgbClr>
            </a:solidFill>
            <a:ln w="6350" cap="flat" cmpd="sng" algn="ctr">
              <a:solidFill>
                <a:schemeClr val="tx1">
                  <a:alpha val="17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17000"/>
                    </a:schemeClr>
                  </a:solidFill>
                  <a:effectLst/>
                  <a:latin typeface="Calibri" charset="0"/>
                </a:rPr>
                <a:t>Online/</a:t>
              </a:r>
              <a:br>
                <a:rPr kumimoji="0" lang="de-DE" sz="3600" b="0" i="0" u="none" strike="noStrike" cap="none" normalizeH="0" baseline="0" dirty="0" smtClean="0">
                  <a:ln>
                    <a:noFill/>
                  </a:ln>
                  <a:solidFill>
                    <a:schemeClr val="tx1">
                      <a:alpha val="17000"/>
                    </a:schemeClr>
                  </a:solidFill>
                  <a:effectLst/>
                  <a:latin typeface="Calibri" charset="0"/>
                </a:rPr>
              </a:br>
              <a:r>
                <a:rPr kumimoji="0" lang="de-DE" sz="3600" b="0" i="0" u="none" strike="noStrike" cap="none" normalizeH="0" baseline="0" dirty="0" smtClean="0">
                  <a:ln>
                    <a:noFill/>
                  </a:ln>
                  <a:solidFill>
                    <a:schemeClr val="tx1">
                      <a:alpha val="17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17000"/>
                    </a:schemeClr>
                  </a:solidFill>
                </a:rPr>
                <a:t>optim</a:t>
              </a:r>
              <a:r>
                <a:rPr lang="de-DE" sz="3600" dirty="0" smtClean="0">
                  <a:solidFill>
                    <a:schemeClr val="tx1">
                      <a:alpha val="17000"/>
                    </a:schemeClr>
                  </a:solidFill>
                </a:rPr>
                <a:t>.</a:t>
              </a:r>
              <a:endParaRPr kumimoji="0" lang="de-DE" sz="3600" b="0" i="0" u="none" strike="noStrike" cap="none" normalizeH="0" baseline="0" dirty="0" smtClean="0">
                <a:ln>
                  <a:noFill/>
                </a:ln>
                <a:solidFill>
                  <a:schemeClr val="tx1">
                    <a:alpha val="17000"/>
                  </a:schemeClr>
                </a:solidFill>
                <a:effectLst/>
                <a:latin typeface="Calibri" charset="0"/>
              </a:endParaRPr>
            </a:p>
          </p:txBody>
        </p:sp>
      </p:grpSp>
      <p:sp>
        <p:nvSpPr>
          <p:cNvPr id="11" name="Rechteck 22"/>
          <p:cNvSpPr/>
          <p:nvPr/>
        </p:nvSpPr>
        <p:spPr>
          <a:xfrm>
            <a:off x="584200" y="5994400"/>
            <a:ext cx="80645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de-DE" sz="2800" dirty="0" err="1"/>
              <a:t>M</a:t>
            </a:r>
            <a:r>
              <a:rPr lang="de-DE" sz="2800" dirty="0" err="1" smtClean="0"/>
              <a:t>inimization</a:t>
            </a:r>
            <a:r>
              <a:rPr lang="de-DE" sz="2800" dirty="0" smtClean="0"/>
              <a:t> </a:t>
            </a:r>
            <a:r>
              <a:rPr lang="de-DE" sz="2800" dirty="0" err="1"/>
              <a:t>and</a:t>
            </a:r>
            <a:r>
              <a:rPr lang="de-DE" sz="2800" dirty="0"/>
              <a:t> </a:t>
            </a:r>
            <a:r>
              <a:rPr lang="de-DE" sz="2800" dirty="0" err="1" smtClean="0"/>
              <a:t>maximization</a:t>
            </a:r>
            <a:r>
              <a:rPr lang="de-DE" sz="2800" dirty="0" smtClean="0"/>
              <a:t> not </a:t>
            </a:r>
            <a:r>
              <a:rPr lang="de-DE" sz="2800" dirty="0" err="1"/>
              <a:t>the</a:t>
            </a:r>
            <a:r>
              <a:rPr lang="de-DE" sz="2800" dirty="0"/>
              <a:t> </a:t>
            </a:r>
            <a:r>
              <a:rPr lang="de-DE" sz="2800" dirty="0" smtClean="0"/>
              <a:t>same?? </a:t>
            </a:r>
            <a:endParaRPr lang="de-DE" sz="2800" dirty="0"/>
          </a:p>
        </p:txBody>
      </p:sp>
    </p:spTree>
    <p:custDataLst>
      <p:tags r:id="rId1"/>
    </p:custDataLst>
    <p:extLst>
      <p:ext uri="{BB962C8B-B14F-4D97-AF65-F5344CB8AC3E}">
        <p14:creationId xmlns:p14="http://schemas.microsoft.com/office/powerpoint/2010/main" xmlns="" val="2353684178"/>
      </p:ext>
    </p:extLst>
  </p:cSld>
  <p:clrMapOvr>
    <a:masterClrMapping/>
  </p:clrMapOvr>
  <mc:AlternateContent xmlns:mc="http://schemas.openxmlformats.org/markup-compatibility/2006">
    <mc:Choice xmlns:p14="http://schemas.microsoft.com/office/powerpoint/2010/main" xmlns="" Requires="p14">
      <p:transition spd="slow" p14:dur="2000" advTm="19097"/>
    </mc:Choice>
    <mc:Fallback>
      <p:transition spd="slow" advTm="190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p:cNvSpPr/>
          <p:nvPr/>
        </p:nvSpPr>
        <p:spPr bwMode="auto">
          <a:xfrm>
            <a:off x="2794000" y="2262869"/>
            <a:ext cx="3314700" cy="2652031"/>
          </a:xfrm>
          <a:prstGeom prst="ellipse">
            <a:avLst/>
          </a:prstGeom>
          <a:gradFill flip="none" rotWithShape="1">
            <a:gsLst>
              <a:gs pos="0">
                <a:schemeClr val="accent2"/>
              </a:gs>
              <a:gs pos="66000">
                <a:srgbClr val="FFFFFF">
                  <a:alpha val="90000"/>
                </a:srgbClr>
              </a:gs>
            </a:gsLst>
            <a:path path="circle">
              <a:fillToRect l="50000" t="50000" r="50000" b="50000"/>
            </a:path>
            <a:tileRect/>
          </a:gra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le 1"/>
          <p:cNvSpPr>
            <a:spLocks noGrp="1"/>
          </p:cNvSpPr>
          <p:nvPr>
            <p:ph type="title"/>
          </p:nvPr>
        </p:nvSpPr>
        <p:spPr/>
        <p:txBody>
          <a:bodyPr/>
          <a:lstStyle/>
          <a:p>
            <a:r>
              <a:rPr lang="en-US" dirty="0" err="1" smtClean="0"/>
              <a:t>Submodular</a:t>
            </a:r>
            <a:r>
              <a:rPr lang="en-US" dirty="0" smtClean="0"/>
              <a:t> minimization</a:t>
            </a:r>
            <a:endParaRPr lang="en-US" dirty="0"/>
          </a:p>
        </p:txBody>
      </p:sp>
      <p:sp>
        <p:nvSpPr>
          <p:cNvPr id="4" name="TextBox 3"/>
          <p:cNvSpPr txBox="1"/>
          <p:nvPr/>
        </p:nvSpPr>
        <p:spPr>
          <a:xfrm>
            <a:off x="6654800" y="2781300"/>
            <a:ext cx="2286000" cy="707886"/>
          </a:xfrm>
          <a:prstGeom prst="rect">
            <a:avLst/>
          </a:prstGeom>
          <a:noFill/>
        </p:spPr>
        <p:txBody>
          <a:bodyPr wrap="square" rtlCol="0">
            <a:spAutoFit/>
          </a:bodyPr>
          <a:lstStyle/>
          <a:p>
            <a:pPr algn="ctr"/>
            <a:r>
              <a:rPr lang="en-US" sz="2000" dirty="0"/>
              <a:t>s</a:t>
            </a:r>
            <a:r>
              <a:rPr lang="en-US" sz="2000" dirty="0" smtClean="0"/>
              <a:t>tructured </a:t>
            </a:r>
            <a:r>
              <a:rPr lang="en-US" sz="2000" dirty="0" err="1" smtClean="0"/>
              <a:t>sparsity</a:t>
            </a:r>
            <a:r>
              <a:rPr lang="en-US" sz="2000" dirty="0" smtClean="0"/>
              <a:t/>
            </a:r>
            <a:br>
              <a:rPr lang="en-US" sz="2000" dirty="0" smtClean="0"/>
            </a:br>
            <a:r>
              <a:rPr lang="en-US" sz="2000" dirty="0" smtClean="0"/>
              <a:t>regularization</a:t>
            </a:r>
            <a:endParaRPr lang="en-US" sz="2000" dirty="0"/>
          </a:p>
        </p:txBody>
      </p:sp>
      <p:grpSp>
        <p:nvGrpSpPr>
          <p:cNvPr id="5" name="Group 4"/>
          <p:cNvGrpSpPr/>
          <p:nvPr/>
        </p:nvGrpSpPr>
        <p:grpSpPr>
          <a:xfrm>
            <a:off x="6108700" y="927100"/>
            <a:ext cx="2425700" cy="1968500"/>
            <a:chOff x="7924800" y="1828800"/>
            <a:chExt cx="1143000" cy="914400"/>
          </a:xfrm>
        </p:grpSpPr>
        <p:grpSp>
          <p:nvGrpSpPr>
            <p:cNvPr id="6" name="Group 5"/>
            <p:cNvGrpSpPr/>
            <p:nvPr/>
          </p:nvGrpSpPr>
          <p:grpSpPr>
            <a:xfrm>
              <a:off x="8077200" y="1905000"/>
              <a:ext cx="914400" cy="762000"/>
              <a:chOff x="7871012" y="2133600"/>
              <a:chExt cx="1120588" cy="914400"/>
            </a:xfrm>
          </p:grpSpPr>
          <p:cxnSp>
            <p:nvCxnSpPr>
              <p:cNvPr id="8" name="Straight Arrow Connector 7"/>
              <p:cNvCxnSpPr/>
              <p:nvPr/>
            </p:nvCxnSpPr>
            <p:spPr bwMode="auto">
              <a:xfrm flipH="1" flipV="1">
                <a:off x="8453718" y="2590800"/>
                <a:ext cx="403412" cy="130629"/>
              </a:xfrm>
              <a:prstGeom prst="straightConnector1">
                <a:avLst/>
              </a:prstGeom>
              <a:noFill/>
              <a:ln w="12700" cap="flat" cmpd="sng" algn="ctr">
                <a:solidFill>
                  <a:srgbClr val="A3A3E0"/>
                </a:solidFill>
                <a:prstDash val="solid"/>
                <a:round/>
                <a:headEnd type="none" w="med" len="med"/>
                <a:tailEnd type="arrow"/>
              </a:ln>
              <a:effectLst/>
            </p:spPr>
          </p:cxnSp>
          <p:cxnSp>
            <p:nvCxnSpPr>
              <p:cNvPr id="9" name="Straight Arrow Connector 8"/>
              <p:cNvCxnSpPr>
                <a:stCxn id="36" idx="1"/>
                <a:endCxn id="46" idx="6"/>
              </p:cNvCxnSpPr>
              <p:nvPr/>
            </p:nvCxnSpPr>
            <p:spPr bwMode="auto">
              <a:xfrm flipH="1" flipV="1">
                <a:off x="8543365" y="2895600"/>
                <a:ext cx="313765" cy="87086"/>
              </a:xfrm>
              <a:prstGeom prst="straightConnector1">
                <a:avLst/>
              </a:prstGeom>
              <a:noFill/>
              <a:ln w="12700" cap="flat" cmpd="sng" algn="ctr">
                <a:solidFill>
                  <a:srgbClr val="A3A3E0"/>
                </a:solidFill>
                <a:prstDash val="solid"/>
                <a:round/>
                <a:headEnd type="none" w="med" len="med"/>
                <a:tailEnd type="arrow"/>
              </a:ln>
              <a:effectLst/>
            </p:spPr>
          </p:cxnSp>
          <p:cxnSp>
            <p:nvCxnSpPr>
              <p:cNvPr id="10" name="Straight Arrow Connector 9"/>
              <p:cNvCxnSpPr/>
              <p:nvPr/>
            </p:nvCxnSpPr>
            <p:spPr bwMode="auto">
              <a:xfrm flipH="1">
                <a:off x="8026402" y="2394857"/>
                <a:ext cx="1493" cy="130629"/>
              </a:xfrm>
              <a:prstGeom prst="straightConnector1">
                <a:avLst/>
              </a:prstGeom>
              <a:noFill/>
              <a:ln w="12700" cap="flat" cmpd="sng" algn="ctr">
                <a:solidFill>
                  <a:schemeClr val="tx2">
                    <a:lumMod val="40000"/>
                    <a:lumOff val="60000"/>
                  </a:schemeClr>
                </a:solidFill>
                <a:prstDash val="solid"/>
                <a:round/>
                <a:headEnd type="none" w="med" len="med"/>
                <a:tailEnd type="arrow"/>
              </a:ln>
              <a:effectLst/>
            </p:spPr>
          </p:cxnSp>
          <p:cxnSp>
            <p:nvCxnSpPr>
              <p:cNvPr id="11" name="Straight Connector 10"/>
              <p:cNvCxnSpPr>
                <a:stCxn id="38" idx="1"/>
              </p:cNvCxnSpPr>
              <p:nvPr/>
            </p:nvCxnSpPr>
            <p:spPr bwMode="auto">
              <a:xfrm flipH="1">
                <a:off x="8027894" y="2329543"/>
                <a:ext cx="829235" cy="653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2" name="Straight Connector 11"/>
              <p:cNvCxnSpPr/>
              <p:nvPr/>
            </p:nvCxnSpPr>
            <p:spPr bwMode="auto">
              <a:xfrm>
                <a:off x="7915835" y="2677886"/>
                <a:ext cx="268941"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3" name="Straight Connector 12"/>
              <p:cNvCxnSpPr/>
              <p:nvPr/>
            </p:nvCxnSpPr>
            <p:spPr bwMode="auto">
              <a:xfrm flipV="1">
                <a:off x="8184776" y="2460171"/>
                <a:ext cx="0" cy="2177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4" name="Straight Connector 13"/>
              <p:cNvCxnSpPr>
                <a:endCxn id="28" idx="1"/>
              </p:cNvCxnSpPr>
              <p:nvPr/>
            </p:nvCxnSpPr>
            <p:spPr bwMode="auto">
              <a:xfrm>
                <a:off x="8184776" y="2460171"/>
                <a:ext cx="672353"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5" name="Straight Connector 14"/>
              <p:cNvCxnSpPr/>
              <p:nvPr/>
            </p:nvCxnSpPr>
            <p:spPr bwMode="auto">
              <a:xfrm>
                <a:off x="8117541" y="2699657"/>
                <a:ext cx="112059"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6" name="Straight Connector 15"/>
              <p:cNvCxnSpPr/>
              <p:nvPr/>
            </p:nvCxnSpPr>
            <p:spPr bwMode="auto">
              <a:xfrm flipV="1">
                <a:off x="8229600" y="2481943"/>
                <a:ext cx="0" cy="2177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7" name="Straight Connector 16"/>
              <p:cNvCxnSpPr/>
              <p:nvPr/>
            </p:nvCxnSpPr>
            <p:spPr bwMode="auto">
              <a:xfrm>
                <a:off x="8229600" y="2481943"/>
                <a:ext cx="537882"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8" name="Straight Connector 17"/>
              <p:cNvCxnSpPr/>
              <p:nvPr/>
            </p:nvCxnSpPr>
            <p:spPr bwMode="auto">
              <a:xfrm>
                <a:off x="8767482" y="2481943"/>
                <a:ext cx="0" cy="108857"/>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19" name="Straight Connector 18"/>
              <p:cNvCxnSpPr>
                <a:endCxn id="29" idx="1"/>
              </p:cNvCxnSpPr>
              <p:nvPr/>
            </p:nvCxnSpPr>
            <p:spPr bwMode="auto">
              <a:xfrm>
                <a:off x="8767482" y="2590800"/>
                <a:ext cx="89647"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20" name="Straight Connector 19"/>
              <p:cNvCxnSpPr/>
              <p:nvPr/>
            </p:nvCxnSpPr>
            <p:spPr bwMode="auto">
              <a:xfrm>
                <a:off x="8319247" y="2743200"/>
                <a:ext cx="448235"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21" name="Straight Connector 20"/>
              <p:cNvCxnSpPr/>
              <p:nvPr/>
            </p:nvCxnSpPr>
            <p:spPr bwMode="auto">
              <a:xfrm>
                <a:off x="8767482" y="2743200"/>
                <a:ext cx="0" cy="108857"/>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22" name="Straight Connector 21"/>
              <p:cNvCxnSpPr>
                <a:endCxn id="31" idx="1"/>
              </p:cNvCxnSpPr>
              <p:nvPr/>
            </p:nvCxnSpPr>
            <p:spPr bwMode="auto">
              <a:xfrm>
                <a:off x="8767482" y="2852057"/>
                <a:ext cx="89647"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23" name="Straight Connector 22"/>
              <p:cNvCxnSpPr>
                <a:stCxn id="43" idx="4"/>
              </p:cNvCxnSpPr>
              <p:nvPr/>
            </p:nvCxnSpPr>
            <p:spPr bwMode="auto">
              <a:xfrm>
                <a:off x="8027894" y="2634343"/>
                <a:ext cx="89647" cy="217714"/>
              </a:xfrm>
              <a:prstGeom prst="line">
                <a:avLst/>
              </a:prstGeom>
              <a:noFill/>
              <a:ln w="12700" cap="flat" cmpd="sng" algn="ctr">
                <a:solidFill>
                  <a:srgbClr val="000000"/>
                </a:solidFill>
                <a:prstDash val="solid"/>
                <a:round/>
                <a:headEnd type="none" w="med" len="med"/>
                <a:tailEnd type="none" w="med" len="med"/>
              </a:ln>
              <a:effectLst/>
            </p:spPr>
          </p:cxnSp>
          <p:cxnSp>
            <p:nvCxnSpPr>
              <p:cNvPr id="24" name="Straight Connector 23"/>
              <p:cNvCxnSpPr>
                <a:stCxn id="45" idx="4"/>
              </p:cNvCxnSpPr>
              <p:nvPr/>
            </p:nvCxnSpPr>
            <p:spPr bwMode="auto">
              <a:xfrm flipH="1">
                <a:off x="8319247" y="2634343"/>
                <a:ext cx="89647" cy="217714"/>
              </a:xfrm>
              <a:prstGeom prst="line">
                <a:avLst/>
              </a:prstGeom>
              <a:noFill/>
              <a:ln w="12700" cap="flat" cmpd="sng" algn="ctr">
                <a:solidFill>
                  <a:srgbClr val="000000"/>
                </a:solidFill>
                <a:prstDash val="solid"/>
                <a:round/>
                <a:headEnd type="none" w="med" len="med"/>
                <a:tailEnd type="none" w="med" len="med"/>
              </a:ln>
              <a:effectLst/>
            </p:spPr>
          </p:cxnSp>
          <p:cxnSp>
            <p:nvCxnSpPr>
              <p:cNvPr id="25" name="Straight Connector 24"/>
              <p:cNvCxnSpPr>
                <a:stCxn id="45" idx="4"/>
              </p:cNvCxnSpPr>
              <p:nvPr/>
            </p:nvCxnSpPr>
            <p:spPr bwMode="auto">
              <a:xfrm>
                <a:off x="8408894" y="2634343"/>
                <a:ext cx="89647" cy="217714"/>
              </a:xfrm>
              <a:prstGeom prst="line">
                <a:avLst/>
              </a:prstGeom>
              <a:noFill/>
              <a:ln w="12700" cap="flat" cmpd="sng" algn="ctr">
                <a:solidFill>
                  <a:srgbClr val="000000"/>
                </a:solidFill>
                <a:prstDash val="solid"/>
                <a:round/>
                <a:headEnd type="none" w="med" len="med"/>
                <a:tailEnd type="none" w="med" len="med"/>
              </a:ln>
              <a:effectLst/>
            </p:spPr>
          </p:cxnSp>
          <p:sp>
            <p:nvSpPr>
              <p:cNvPr id="26" name="Rectangle 25"/>
              <p:cNvSpPr/>
              <p:nvPr/>
            </p:nvSpPr>
            <p:spPr bwMode="auto">
              <a:xfrm>
                <a:off x="8857129" y="2133600"/>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7" name="Rectangle 26"/>
              <p:cNvSpPr/>
              <p:nvPr/>
            </p:nvSpPr>
            <p:spPr bwMode="auto">
              <a:xfrm>
                <a:off x="8857129" y="2264229"/>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8" name="Rectangle 27"/>
              <p:cNvSpPr/>
              <p:nvPr/>
            </p:nvSpPr>
            <p:spPr bwMode="auto">
              <a:xfrm>
                <a:off x="8857129" y="2394857"/>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9" name="Rectangle 28"/>
              <p:cNvSpPr/>
              <p:nvPr/>
            </p:nvSpPr>
            <p:spPr bwMode="auto">
              <a:xfrm>
                <a:off x="8857129" y="2525486"/>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0" name="Rectangle 29"/>
              <p:cNvSpPr/>
              <p:nvPr/>
            </p:nvSpPr>
            <p:spPr bwMode="auto">
              <a:xfrm>
                <a:off x="8857129" y="2656114"/>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1" name="Rectangle 30"/>
              <p:cNvSpPr/>
              <p:nvPr/>
            </p:nvSpPr>
            <p:spPr bwMode="auto">
              <a:xfrm>
                <a:off x="8857129" y="2786743"/>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32" name="Straight Arrow Connector 31"/>
              <p:cNvCxnSpPr>
                <a:stCxn id="26" idx="1"/>
              </p:cNvCxnSpPr>
              <p:nvPr/>
            </p:nvCxnSpPr>
            <p:spPr bwMode="auto">
              <a:xfrm flipH="1">
                <a:off x="8305800" y="2198915"/>
                <a:ext cx="551329" cy="87085"/>
              </a:xfrm>
              <a:prstGeom prst="straightConnector1">
                <a:avLst/>
              </a:prstGeom>
              <a:noFill/>
              <a:ln w="12700" cap="flat" cmpd="sng" algn="ctr">
                <a:solidFill>
                  <a:srgbClr val="A3A3E0"/>
                </a:solidFill>
                <a:prstDash val="solid"/>
                <a:round/>
                <a:headEnd type="none" w="med" len="med"/>
                <a:tailEnd type="arrow"/>
              </a:ln>
              <a:effectLst/>
            </p:spPr>
          </p:cxnSp>
          <p:cxnSp>
            <p:nvCxnSpPr>
              <p:cNvPr id="33" name="Straight Arrow Connector 32"/>
              <p:cNvCxnSpPr/>
              <p:nvPr/>
            </p:nvCxnSpPr>
            <p:spPr bwMode="auto">
              <a:xfrm>
                <a:off x="7915835" y="2677886"/>
                <a:ext cx="1492" cy="152400"/>
              </a:xfrm>
              <a:prstGeom prst="straightConnector1">
                <a:avLst/>
              </a:prstGeom>
              <a:noFill/>
              <a:ln w="12700" cap="flat" cmpd="sng" algn="ctr">
                <a:solidFill>
                  <a:srgbClr val="A3A3E0"/>
                </a:solidFill>
                <a:prstDash val="solid"/>
                <a:round/>
                <a:headEnd type="none" w="med" len="med"/>
                <a:tailEnd type="arrow"/>
              </a:ln>
              <a:effectLst/>
            </p:spPr>
          </p:cxnSp>
          <p:cxnSp>
            <p:nvCxnSpPr>
              <p:cNvPr id="34" name="Straight Arrow Connector 33"/>
              <p:cNvCxnSpPr/>
              <p:nvPr/>
            </p:nvCxnSpPr>
            <p:spPr bwMode="auto">
              <a:xfrm>
                <a:off x="8117541" y="2699657"/>
                <a:ext cx="0" cy="130629"/>
              </a:xfrm>
              <a:prstGeom prst="straightConnector1">
                <a:avLst/>
              </a:prstGeom>
              <a:noFill/>
              <a:ln w="12700" cap="flat" cmpd="sng" algn="ctr">
                <a:solidFill>
                  <a:srgbClr val="A3A3E0"/>
                </a:solidFill>
                <a:prstDash val="solid"/>
                <a:round/>
                <a:headEnd type="none" w="med" len="med"/>
                <a:tailEnd type="arrow"/>
              </a:ln>
              <a:effectLst/>
            </p:spPr>
          </p:cxnSp>
          <p:cxnSp>
            <p:nvCxnSpPr>
              <p:cNvPr id="35" name="Straight Arrow Connector 34"/>
              <p:cNvCxnSpPr/>
              <p:nvPr/>
            </p:nvCxnSpPr>
            <p:spPr bwMode="auto">
              <a:xfrm>
                <a:off x="8319247" y="2743200"/>
                <a:ext cx="0" cy="87086"/>
              </a:xfrm>
              <a:prstGeom prst="straightConnector1">
                <a:avLst/>
              </a:prstGeom>
              <a:noFill/>
              <a:ln w="12700" cap="flat" cmpd="sng" algn="ctr">
                <a:solidFill>
                  <a:srgbClr val="A3A3E0"/>
                </a:solidFill>
                <a:prstDash val="solid"/>
                <a:round/>
                <a:headEnd type="none" w="med" len="med"/>
                <a:tailEnd type="arrow"/>
              </a:ln>
              <a:effectLst/>
            </p:spPr>
          </p:cxnSp>
          <p:sp>
            <p:nvSpPr>
              <p:cNvPr id="36" name="Rectangle 35"/>
              <p:cNvSpPr/>
              <p:nvPr/>
            </p:nvSpPr>
            <p:spPr bwMode="auto">
              <a:xfrm>
                <a:off x="8857129" y="2917371"/>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7" name="Rectangle 36"/>
              <p:cNvSpPr/>
              <p:nvPr/>
            </p:nvSpPr>
            <p:spPr bwMode="auto">
              <a:xfrm>
                <a:off x="8857129" y="2133600"/>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8" name="Rectangle 37"/>
              <p:cNvSpPr/>
              <p:nvPr/>
            </p:nvSpPr>
            <p:spPr bwMode="auto">
              <a:xfrm>
                <a:off x="8857129" y="2264229"/>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39" name="Rectangle 38"/>
              <p:cNvSpPr/>
              <p:nvPr/>
            </p:nvSpPr>
            <p:spPr bwMode="auto">
              <a:xfrm>
                <a:off x="8857129" y="2394857"/>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0" name="Rectangle 39"/>
              <p:cNvSpPr/>
              <p:nvPr/>
            </p:nvSpPr>
            <p:spPr bwMode="auto">
              <a:xfrm>
                <a:off x="8857129" y="2525486"/>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1" name="Rectangle 40"/>
              <p:cNvSpPr/>
              <p:nvPr/>
            </p:nvSpPr>
            <p:spPr bwMode="auto">
              <a:xfrm>
                <a:off x="8857129" y="2786743"/>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2" name="Rectangle 41"/>
              <p:cNvSpPr/>
              <p:nvPr/>
            </p:nvSpPr>
            <p:spPr bwMode="auto">
              <a:xfrm>
                <a:off x="8857129" y="2917371"/>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3" name="Oval 42"/>
              <p:cNvSpPr/>
              <p:nvPr/>
            </p:nvSpPr>
            <p:spPr bwMode="auto">
              <a:xfrm>
                <a:off x="7983071" y="25472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4" name="Oval 43"/>
              <p:cNvSpPr/>
              <p:nvPr/>
            </p:nvSpPr>
            <p:spPr bwMode="auto">
              <a:xfrm>
                <a:off x="8067236"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5" name="Oval 44"/>
              <p:cNvSpPr/>
              <p:nvPr/>
            </p:nvSpPr>
            <p:spPr bwMode="auto">
              <a:xfrm>
                <a:off x="8364071" y="25472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6" name="Oval 45"/>
              <p:cNvSpPr/>
              <p:nvPr/>
            </p:nvSpPr>
            <p:spPr bwMode="auto">
              <a:xfrm>
                <a:off x="8453718"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7" name="Oval 46"/>
              <p:cNvSpPr/>
              <p:nvPr/>
            </p:nvSpPr>
            <p:spPr bwMode="auto">
              <a:xfrm>
                <a:off x="8260477"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48" name="Straight Connector 47"/>
              <p:cNvCxnSpPr>
                <a:stCxn id="50" idx="4"/>
              </p:cNvCxnSpPr>
              <p:nvPr/>
            </p:nvCxnSpPr>
            <p:spPr bwMode="auto">
              <a:xfrm>
                <a:off x="8207188" y="2329543"/>
                <a:ext cx="179294" cy="217714"/>
              </a:xfrm>
              <a:prstGeom prst="line">
                <a:avLst/>
              </a:prstGeom>
              <a:noFill/>
              <a:ln w="12700" cap="flat" cmpd="sng" algn="ctr">
                <a:solidFill>
                  <a:schemeClr val="tx1"/>
                </a:solidFill>
                <a:prstDash val="solid"/>
                <a:round/>
                <a:headEnd type="none" w="med" len="med"/>
                <a:tailEnd type="none" w="med" len="med"/>
              </a:ln>
              <a:effectLst/>
            </p:spPr>
          </p:cxnSp>
          <p:cxnSp>
            <p:nvCxnSpPr>
              <p:cNvPr id="49" name="Straight Connector 48"/>
              <p:cNvCxnSpPr>
                <a:stCxn id="50" idx="4"/>
              </p:cNvCxnSpPr>
              <p:nvPr/>
            </p:nvCxnSpPr>
            <p:spPr bwMode="auto">
              <a:xfrm flipH="1">
                <a:off x="8050306" y="2329543"/>
                <a:ext cx="156882" cy="217714"/>
              </a:xfrm>
              <a:prstGeom prst="line">
                <a:avLst/>
              </a:prstGeom>
              <a:noFill/>
              <a:ln w="12700" cap="flat" cmpd="sng" algn="ctr">
                <a:solidFill>
                  <a:schemeClr val="tx1"/>
                </a:solidFill>
                <a:prstDash val="solid"/>
                <a:round/>
                <a:headEnd type="none" w="med" len="med"/>
                <a:tailEnd type="none" w="med" len="med"/>
              </a:ln>
              <a:effectLst/>
            </p:spPr>
          </p:cxnSp>
          <p:sp>
            <p:nvSpPr>
              <p:cNvPr id="50" name="Oval 49"/>
              <p:cNvSpPr/>
              <p:nvPr/>
            </p:nvSpPr>
            <p:spPr bwMode="auto">
              <a:xfrm>
                <a:off x="8162365" y="22424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1" name="Oval 50"/>
              <p:cNvSpPr/>
              <p:nvPr/>
            </p:nvSpPr>
            <p:spPr bwMode="auto">
              <a:xfrm>
                <a:off x="8165348" y="2242462"/>
                <a:ext cx="89647" cy="87086"/>
              </a:xfrm>
              <a:prstGeom prst="ellipse">
                <a:avLst/>
              </a:prstGeom>
              <a:solidFill>
                <a:srgbClr val="FF0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2" name="Oval 51"/>
              <p:cNvSpPr/>
              <p:nvPr/>
            </p:nvSpPr>
            <p:spPr bwMode="auto">
              <a:xfrm>
                <a:off x="7986054" y="2547252"/>
                <a:ext cx="89647" cy="87085"/>
              </a:xfrm>
              <a:prstGeom prst="ellipse">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3" name="Oval 52"/>
              <p:cNvSpPr/>
              <p:nvPr/>
            </p:nvSpPr>
            <p:spPr bwMode="auto">
              <a:xfrm>
                <a:off x="7871012" y="2852062"/>
                <a:ext cx="89647" cy="87086"/>
              </a:xfrm>
              <a:prstGeom prst="ellipse">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54" name="Straight Connector 53"/>
              <p:cNvCxnSpPr/>
              <p:nvPr/>
            </p:nvCxnSpPr>
            <p:spPr bwMode="auto">
              <a:xfrm flipH="1">
                <a:off x="8050306" y="2329543"/>
                <a:ext cx="156882" cy="217714"/>
              </a:xfrm>
              <a:prstGeom prst="line">
                <a:avLst/>
              </a:prstGeom>
              <a:noFill/>
              <a:ln w="12700" cap="flat" cmpd="sng" algn="ctr">
                <a:solidFill>
                  <a:srgbClr val="FF0000"/>
                </a:solidFill>
                <a:prstDash val="solid"/>
                <a:round/>
                <a:headEnd type="none" w="med" len="med"/>
                <a:tailEnd type="none" w="med" len="med"/>
              </a:ln>
              <a:effectLst/>
            </p:spPr>
          </p:cxnSp>
          <p:cxnSp>
            <p:nvCxnSpPr>
              <p:cNvPr id="55" name="Straight Connector 54"/>
              <p:cNvCxnSpPr/>
              <p:nvPr/>
            </p:nvCxnSpPr>
            <p:spPr bwMode="auto">
              <a:xfrm flipH="1">
                <a:off x="7915835" y="2634343"/>
                <a:ext cx="110567" cy="221048"/>
              </a:xfrm>
              <a:prstGeom prst="line">
                <a:avLst/>
              </a:prstGeom>
              <a:noFill/>
              <a:ln w="12700" cap="flat" cmpd="sng" algn="ctr">
                <a:solidFill>
                  <a:srgbClr val="FF0000"/>
                </a:solidFill>
                <a:prstDash val="solid"/>
                <a:round/>
                <a:headEnd type="none" w="med" len="med"/>
                <a:tailEnd type="none" w="med" len="med"/>
              </a:ln>
              <a:effectLst/>
            </p:spPr>
          </p:cxnSp>
          <p:sp>
            <p:nvSpPr>
              <p:cNvPr id="56" name="Oval 55"/>
              <p:cNvSpPr/>
              <p:nvPr/>
            </p:nvSpPr>
            <p:spPr bwMode="auto">
              <a:xfrm>
                <a:off x="8064600"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7" name="Oval 56"/>
              <p:cNvSpPr/>
              <p:nvPr/>
            </p:nvSpPr>
            <p:spPr bwMode="auto">
              <a:xfrm>
                <a:off x="8262600"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8" name="Oval 57"/>
              <p:cNvSpPr/>
              <p:nvPr/>
            </p:nvSpPr>
            <p:spPr bwMode="auto">
              <a:xfrm>
                <a:off x="8453718"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7" name="Rectangle 6"/>
            <p:cNvSpPr/>
            <p:nvPr/>
          </p:nvSpPr>
          <p:spPr bwMode="auto">
            <a:xfrm>
              <a:off x="7924800" y="1828800"/>
              <a:ext cx="1143000" cy="914400"/>
            </a:xfrm>
            <a:prstGeom prst="rect">
              <a:avLst/>
            </a:prstGeom>
            <a:noFill/>
            <a:ln w="63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59" name="TextBox 58"/>
          <p:cNvSpPr txBox="1"/>
          <p:nvPr/>
        </p:nvSpPr>
        <p:spPr>
          <a:xfrm>
            <a:off x="381000" y="2819400"/>
            <a:ext cx="1981200" cy="400110"/>
          </a:xfrm>
          <a:prstGeom prst="rect">
            <a:avLst/>
          </a:prstGeom>
          <a:noFill/>
        </p:spPr>
        <p:txBody>
          <a:bodyPr wrap="square" rtlCol="0">
            <a:spAutoFit/>
          </a:bodyPr>
          <a:lstStyle/>
          <a:p>
            <a:pPr algn="ctr"/>
            <a:r>
              <a:rPr lang="en-US" sz="2000" dirty="0" smtClean="0"/>
              <a:t>clustering</a:t>
            </a:r>
            <a:endParaRPr lang="en-US" sz="2000" dirty="0"/>
          </a:p>
        </p:txBody>
      </p:sp>
      <p:pic>
        <p:nvPicPr>
          <p:cNvPr id="60" name="Picture 59" descr="clusters.pdf"/>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457200" y="1358900"/>
            <a:ext cx="2133600" cy="1536700"/>
          </a:xfrm>
          <a:prstGeom prst="rect">
            <a:avLst/>
          </a:prstGeom>
        </p:spPr>
      </p:pic>
      <p:pic>
        <p:nvPicPr>
          <p:cNvPr id="61" name="Picture 60" descr="latex-image-1.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3352800" y="3181410"/>
            <a:ext cx="2286000" cy="879231"/>
          </a:xfrm>
          <a:prstGeom prst="rect">
            <a:avLst/>
          </a:prstGeom>
        </p:spPr>
      </p:pic>
      <p:pic>
        <p:nvPicPr>
          <p:cNvPr id="63" name="Picture 62" descr="mrf_notext.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22299" y="4368800"/>
            <a:ext cx="2334429" cy="1549400"/>
          </a:xfrm>
          <a:prstGeom prst="rect">
            <a:avLst/>
          </a:prstGeom>
        </p:spPr>
      </p:pic>
      <p:sp>
        <p:nvSpPr>
          <p:cNvPr id="64" name="TextBox 63"/>
          <p:cNvSpPr txBox="1"/>
          <p:nvPr/>
        </p:nvSpPr>
        <p:spPr>
          <a:xfrm>
            <a:off x="838200" y="6010245"/>
            <a:ext cx="1730186" cy="400110"/>
          </a:xfrm>
          <a:prstGeom prst="rect">
            <a:avLst/>
          </a:prstGeom>
          <a:noFill/>
        </p:spPr>
        <p:txBody>
          <a:bodyPr wrap="none" rtlCol="0">
            <a:spAutoFit/>
          </a:bodyPr>
          <a:lstStyle/>
          <a:p>
            <a:r>
              <a:rPr lang="en-US" sz="2000" dirty="0" smtClean="0"/>
              <a:t>MAP inference</a:t>
            </a:r>
            <a:endParaRPr lang="en-US" sz="2000" dirty="0"/>
          </a:p>
        </p:txBody>
      </p:sp>
      <p:sp>
        <p:nvSpPr>
          <p:cNvPr id="65" name="Slide Number Placeholder 64"/>
          <p:cNvSpPr>
            <a:spLocks noGrp="1"/>
          </p:cNvSpPr>
          <p:nvPr>
            <p:ph type="sldNum" sz="quarter" idx="12"/>
          </p:nvPr>
        </p:nvSpPr>
        <p:spPr/>
        <p:txBody>
          <a:bodyPr/>
          <a:lstStyle/>
          <a:p>
            <a:fld id="{65F817CD-90DF-254E-86DF-D316A243B657}" type="slidenum">
              <a:rPr lang="en-US" smtClean="0"/>
              <a:pPr/>
              <a:t>125</a:t>
            </a:fld>
            <a:endParaRPr lang="en-US"/>
          </a:p>
        </p:txBody>
      </p:sp>
      <p:sp>
        <p:nvSpPr>
          <p:cNvPr id="66" name="TextBox 65"/>
          <p:cNvSpPr txBox="1"/>
          <p:nvPr/>
        </p:nvSpPr>
        <p:spPr>
          <a:xfrm>
            <a:off x="5803900" y="5895945"/>
            <a:ext cx="1573643" cy="400110"/>
          </a:xfrm>
          <a:prstGeom prst="rect">
            <a:avLst/>
          </a:prstGeom>
          <a:noFill/>
        </p:spPr>
        <p:txBody>
          <a:bodyPr wrap="none" rtlCol="0">
            <a:spAutoFit/>
          </a:bodyPr>
          <a:lstStyle/>
          <a:p>
            <a:r>
              <a:rPr lang="en-US" sz="2000" dirty="0" smtClean="0"/>
              <a:t>minimum cut</a:t>
            </a:r>
            <a:endParaRPr lang="en-US" sz="2000" dirty="0"/>
          </a:p>
        </p:txBody>
      </p:sp>
      <p:grpSp>
        <p:nvGrpSpPr>
          <p:cNvPr id="3" name="Group 2"/>
          <p:cNvGrpSpPr/>
          <p:nvPr/>
        </p:nvGrpSpPr>
        <p:grpSpPr>
          <a:xfrm>
            <a:off x="5983747" y="4904277"/>
            <a:ext cx="1858676" cy="953568"/>
            <a:chOff x="2133600" y="2362200"/>
            <a:chExt cx="5403845" cy="2743200"/>
          </a:xfrm>
        </p:grpSpPr>
        <p:sp>
          <p:nvSpPr>
            <p:cNvPr id="82" name="Oval 81"/>
            <p:cNvSpPr/>
            <p:nvPr/>
          </p:nvSpPr>
          <p:spPr bwMode="auto">
            <a:xfrm>
              <a:off x="2133600" y="2438400"/>
              <a:ext cx="2743200" cy="2590800"/>
            </a:xfrm>
            <a:prstGeom prst="ellipse">
              <a:avLst/>
            </a:prstGeom>
            <a:solidFill>
              <a:srgbClr val="FF0000">
                <a:alpha val="20000"/>
              </a:srgbClr>
            </a:solidFill>
            <a:ln w="6350" cap="flat" cmpd="sng" algn="ctr">
              <a:solidFill>
                <a:schemeClr val="hlink">
                  <a:alpha val="3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1" u="none" strike="noStrike" cap="none" normalizeH="0" baseline="0" dirty="0">
                <a:ln>
                  <a:noFill/>
                </a:ln>
                <a:solidFill>
                  <a:srgbClr val="800000"/>
                </a:solidFill>
                <a:effectLst/>
                <a:latin typeface="Calibri" charset="0"/>
              </a:endParaRPr>
            </a:p>
          </p:txBody>
        </p:sp>
        <p:sp>
          <p:nvSpPr>
            <p:cNvPr id="68" name="Oval 67"/>
            <p:cNvSpPr/>
            <p:nvPr/>
          </p:nvSpPr>
          <p:spPr bwMode="auto">
            <a:xfrm>
              <a:off x="2362200" y="3352800"/>
              <a:ext cx="457200" cy="457200"/>
            </a:xfrm>
            <a:prstGeom prst="ellipse">
              <a:avLst/>
            </a:prstGeom>
            <a:solidFill>
              <a:srgbClr val="FF0000"/>
            </a:solidFill>
            <a:ln w="635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69" name="Oval 68"/>
            <p:cNvSpPr/>
            <p:nvPr/>
          </p:nvSpPr>
          <p:spPr bwMode="auto">
            <a:xfrm>
              <a:off x="6934200" y="3352800"/>
              <a:ext cx="457200" cy="457200"/>
            </a:xfrm>
            <a:prstGeom prst="ellipse">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0" name="Oval 69"/>
            <p:cNvSpPr/>
            <p:nvPr/>
          </p:nvSpPr>
          <p:spPr bwMode="auto">
            <a:xfrm>
              <a:off x="3657600" y="4343400"/>
              <a:ext cx="457200" cy="457200"/>
            </a:xfrm>
            <a:prstGeom prst="ellipse">
              <a:avLst/>
            </a:prstGeom>
            <a:solidFill>
              <a:srgbClr val="FF0000">
                <a:alpha val="30000"/>
              </a:srgbClr>
            </a:solidFill>
            <a:ln w="635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1" name="Oval 70"/>
            <p:cNvSpPr/>
            <p:nvPr/>
          </p:nvSpPr>
          <p:spPr bwMode="auto">
            <a:xfrm>
              <a:off x="3810000" y="2743200"/>
              <a:ext cx="457200" cy="457200"/>
            </a:xfrm>
            <a:prstGeom prst="ellipse">
              <a:avLst/>
            </a:prstGeom>
            <a:solidFill>
              <a:srgbClr val="FF0000">
                <a:alpha val="30000"/>
              </a:srgbClr>
            </a:solidFill>
            <a:ln w="635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2" name="Oval 71"/>
            <p:cNvSpPr/>
            <p:nvPr/>
          </p:nvSpPr>
          <p:spPr bwMode="auto">
            <a:xfrm>
              <a:off x="5562600" y="4114800"/>
              <a:ext cx="457200" cy="457200"/>
            </a:xfrm>
            <a:prstGeom prst="ellipse">
              <a:avLst/>
            </a:prstGeom>
            <a:solidFill>
              <a:schemeClr val="tx2">
                <a:lumMod val="40000"/>
                <a:lumOff val="60000"/>
              </a:schemeClr>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3" name="Oval 72"/>
            <p:cNvSpPr/>
            <p:nvPr/>
          </p:nvSpPr>
          <p:spPr bwMode="auto">
            <a:xfrm>
              <a:off x="5486400" y="2895600"/>
              <a:ext cx="457200" cy="457200"/>
            </a:xfrm>
            <a:prstGeom prst="ellipse">
              <a:avLst/>
            </a:prstGeom>
            <a:solidFill>
              <a:schemeClr val="tx2">
                <a:lumMod val="40000"/>
                <a:lumOff val="60000"/>
              </a:schemeClr>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ndParaRPr>
            </a:p>
          </p:txBody>
        </p:sp>
        <p:sp>
          <p:nvSpPr>
            <p:cNvPr id="74" name="TextBox 73"/>
            <p:cNvSpPr txBox="1"/>
            <p:nvPr/>
          </p:nvSpPr>
          <p:spPr>
            <a:xfrm>
              <a:off x="6825711" y="3057390"/>
              <a:ext cx="711734" cy="885405"/>
            </a:xfrm>
            <a:prstGeom prst="rect">
              <a:avLst/>
            </a:prstGeom>
            <a:noFill/>
            <a:ln w="6350" cmpd="sng">
              <a:noFill/>
            </a:ln>
          </p:spPr>
          <p:txBody>
            <a:bodyPr wrap="none" rtlCol="0">
              <a:spAutoFit/>
            </a:bodyPr>
            <a:lstStyle/>
            <a:p>
              <a:r>
                <a:rPr lang="en-US" sz="1400" dirty="0" smtClean="0">
                  <a:solidFill>
                    <a:schemeClr val="bg1"/>
                  </a:solidFill>
                </a:rPr>
                <a:t>t</a:t>
              </a:r>
              <a:endParaRPr lang="en-US" sz="1400" dirty="0">
                <a:solidFill>
                  <a:schemeClr val="bg1"/>
                </a:solidFill>
              </a:endParaRPr>
            </a:p>
          </p:txBody>
        </p:sp>
        <p:cxnSp>
          <p:nvCxnSpPr>
            <p:cNvPr id="75" name="Straight Arrow Connector 74"/>
            <p:cNvCxnSpPr>
              <a:endCxn id="71" idx="2"/>
            </p:cNvCxnSpPr>
            <p:nvPr/>
          </p:nvCxnSpPr>
          <p:spPr bwMode="auto">
            <a:xfrm flipV="1">
              <a:off x="2743200" y="2971800"/>
              <a:ext cx="1066800" cy="457200"/>
            </a:xfrm>
            <a:prstGeom prst="straightConnector1">
              <a:avLst/>
            </a:prstGeom>
            <a:noFill/>
            <a:ln w="6350" cap="flat" cmpd="sng" algn="ctr">
              <a:solidFill>
                <a:schemeClr val="tx1"/>
              </a:solidFill>
              <a:prstDash val="solid"/>
              <a:round/>
              <a:headEnd type="none" w="med" len="med"/>
              <a:tailEnd type="arrow" w="sm" len="sm"/>
            </a:ln>
            <a:effectLst/>
          </p:spPr>
        </p:cxnSp>
        <p:cxnSp>
          <p:nvCxnSpPr>
            <p:cNvPr id="76" name="Straight Arrow Connector 75"/>
            <p:cNvCxnSpPr>
              <a:stCxn id="68" idx="5"/>
              <a:endCxn id="70" idx="1"/>
            </p:cNvCxnSpPr>
            <p:nvPr/>
          </p:nvCxnSpPr>
          <p:spPr bwMode="auto">
            <a:xfrm>
              <a:off x="2752445" y="3743045"/>
              <a:ext cx="972110" cy="667310"/>
            </a:xfrm>
            <a:prstGeom prst="straightConnector1">
              <a:avLst/>
            </a:prstGeom>
            <a:noFill/>
            <a:ln w="6350" cap="flat" cmpd="sng" algn="ctr">
              <a:solidFill>
                <a:schemeClr val="tx1"/>
              </a:solidFill>
              <a:prstDash val="solid"/>
              <a:round/>
              <a:headEnd type="none" w="med" len="med"/>
              <a:tailEnd type="arrow" w="sm" len="sm"/>
            </a:ln>
            <a:effectLst/>
          </p:spPr>
        </p:cxnSp>
        <p:cxnSp>
          <p:nvCxnSpPr>
            <p:cNvPr id="77" name="Straight Arrow Connector 76"/>
            <p:cNvCxnSpPr>
              <a:stCxn id="71" idx="6"/>
              <a:endCxn id="73" idx="2"/>
            </p:cNvCxnSpPr>
            <p:nvPr/>
          </p:nvCxnSpPr>
          <p:spPr bwMode="auto">
            <a:xfrm>
              <a:off x="4267200" y="2971800"/>
              <a:ext cx="1219200" cy="152400"/>
            </a:xfrm>
            <a:prstGeom prst="straightConnector1">
              <a:avLst/>
            </a:prstGeom>
            <a:noFill/>
            <a:ln w="6350" cap="flat" cmpd="sng" algn="ctr">
              <a:solidFill>
                <a:schemeClr val="tx1"/>
              </a:solidFill>
              <a:prstDash val="sysDash"/>
              <a:round/>
              <a:headEnd type="none" w="med" len="med"/>
              <a:tailEnd type="arrow" w="sm" len="sm"/>
            </a:ln>
            <a:effectLst/>
          </p:spPr>
        </p:cxnSp>
        <p:cxnSp>
          <p:nvCxnSpPr>
            <p:cNvPr id="78" name="Straight Arrow Connector 77"/>
            <p:cNvCxnSpPr>
              <a:stCxn id="70" idx="6"/>
              <a:endCxn id="72" idx="2"/>
            </p:cNvCxnSpPr>
            <p:nvPr/>
          </p:nvCxnSpPr>
          <p:spPr bwMode="auto">
            <a:xfrm flipV="1">
              <a:off x="4114800" y="4343400"/>
              <a:ext cx="1447800" cy="228600"/>
            </a:xfrm>
            <a:prstGeom prst="straightConnector1">
              <a:avLst/>
            </a:prstGeom>
            <a:noFill/>
            <a:ln w="6350" cap="flat" cmpd="sng" algn="ctr">
              <a:solidFill>
                <a:schemeClr val="tx1"/>
              </a:solidFill>
              <a:prstDash val="sysDash"/>
              <a:round/>
              <a:headEnd type="none" w="med" len="med"/>
              <a:tailEnd type="arrow" w="sm" len="sm"/>
            </a:ln>
            <a:effectLst/>
          </p:spPr>
        </p:cxnSp>
        <p:cxnSp>
          <p:nvCxnSpPr>
            <p:cNvPr id="79" name="Straight Arrow Connector 78"/>
            <p:cNvCxnSpPr>
              <a:stCxn id="73" idx="6"/>
              <a:endCxn id="69" idx="1"/>
            </p:cNvCxnSpPr>
            <p:nvPr/>
          </p:nvCxnSpPr>
          <p:spPr bwMode="auto">
            <a:xfrm>
              <a:off x="5943600" y="3124200"/>
              <a:ext cx="1057555" cy="295555"/>
            </a:xfrm>
            <a:prstGeom prst="straightConnector1">
              <a:avLst/>
            </a:prstGeom>
            <a:noFill/>
            <a:ln w="6350" cap="flat" cmpd="sng" algn="ctr">
              <a:solidFill>
                <a:schemeClr val="tx1"/>
              </a:solidFill>
              <a:prstDash val="solid"/>
              <a:round/>
              <a:headEnd type="none" w="med" len="med"/>
              <a:tailEnd type="arrow" w="sm" len="sm"/>
            </a:ln>
            <a:effectLst/>
          </p:spPr>
        </p:cxnSp>
        <p:cxnSp>
          <p:nvCxnSpPr>
            <p:cNvPr id="80" name="Straight Arrow Connector 79"/>
            <p:cNvCxnSpPr>
              <a:stCxn id="72" idx="6"/>
              <a:endCxn id="69" idx="3"/>
            </p:cNvCxnSpPr>
            <p:nvPr/>
          </p:nvCxnSpPr>
          <p:spPr bwMode="auto">
            <a:xfrm flipV="1">
              <a:off x="6019800" y="3743045"/>
              <a:ext cx="981355" cy="600355"/>
            </a:xfrm>
            <a:prstGeom prst="straightConnector1">
              <a:avLst/>
            </a:prstGeom>
            <a:noFill/>
            <a:ln w="6350" cap="flat" cmpd="sng" algn="ctr">
              <a:solidFill>
                <a:schemeClr val="tx1"/>
              </a:solidFill>
              <a:prstDash val="solid"/>
              <a:round/>
              <a:headEnd type="none" w="med" len="med"/>
              <a:tailEnd type="arrow" w="sm" len="sm"/>
            </a:ln>
            <a:effectLst/>
          </p:spPr>
        </p:cxnSp>
        <p:cxnSp>
          <p:nvCxnSpPr>
            <p:cNvPr id="81" name="Straight Arrow Connector 80"/>
            <p:cNvCxnSpPr>
              <a:stCxn id="70" idx="7"/>
              <a:endCxn id="73" idx="3"/>
            </p:cNvCxnSpPr>
            <p:nvPr/>
          </p:nvCxnSpPr>
          <p:spPr bwMode="auto">
            <a:xfrm flipV="1">
              <a:off x="4047845" y="3285845"/>
              <a:ext cx="1505510" cy="1124510"/>
            </a:xfrm>
            <a:prstGeom prst="straightConnector1">
              <a:avLst/>
            </a:prstGeom>
            <a:noFill/>
            <a:ln w="6350" cap="flat" cmpd="sng" algn="ctr">
              <a:solidFill>
                <a:schemeClr val="tx1"/>
              </a:solidFill>
              <a:prstDash val="sysDash"/>
              <a:round/>
              <a:headEnd type="none" w="med" len="med"/>
              <a:tailEnd type="arrow" w="sm" len="sm"/>
            </a:ln>
            <a:effectLst/>
          </p:spPr>
        </p:cxnSp>
        <p:sp>
          <p:nvSpPr>
            <p:cNvPr id="83" name="Freeform 82"/>
            <p:cNvSpPr/>
            <p:nvPr/>
          </p:nvSpPr>
          <p:spPr>
            <a:xfrm>
              <a:off x="3505200" y="2362200"/>
              <a:ext cx="1430148" cy="2743200"/>
            </a:xfrm>
            <a:custGeom>
              <a:avLst/>
              <a:gdLst>
                <a:gd name="connsiteX0" fmla="*/ 0 w 668148"/>
                <a:gd name="connsiteY0" fmla="*/ 0 h 2743200"/>
                <a:gd name="connsiteX1" fmla="*/ 457200 w 668148"/>
                <a:gd name="connsiteY1" fmla="*/ 393700 h 2743200"/>
                <a:gd name="connsiteX2" fmla="*/ 609600 w 668148"/>
                <a:gd name="connsiteY2" fmla="*/ 1092200 h 2743200"/>
                <a:gd name="connsiteX3" fmla="*/ 660400 w 668148"/>
                <a:gd name="connsiteY3" fmla="*/ 1752600 h 2743200"/>
                <a:gd name="connsiteX4" fmla="*/ 457200 w 668148"/>
                <a:gd name="connsiteY4" fmla="*/ 2247900 h 2743200"/>
                <a:gd name="connsiteX5" fmla="*/ 152400 w 668148"/>
                <a:gd name="connsiteY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8148" h="2743200">
                  <a:moveTo>
                    <a:pt x="0" y="0"/>
                  </a:moveTo>
                  <a:cubicBezTo>
                    <a:pt x="177800" y="105833"/>
                    <a:pt x="355600" y="211667"/>
                    <a:pt x="457200" y="393700"/>
                  </a:cubicBezTo>
                  <a:cubicBezTo>
                    <a:pt x="558800" y="575733"/>
                    <a:pt x="575733" y="865717"/>
                    <a:pt x="609600" y="1092200"/>
                  </a:cubicBezTo>
                  <a:cubicBezTo>
                    <a:pt x="643467" y="1318683"/>
                    <a:pt x="685800" y="1559983"/>
                    <a:pt x="660400" y="1752600"/>
                  </a:cubicBezTo>
                  <a:cubicBezTo>
                    <a:pt x="635000" y="1945217"/>
                    <a:pt x="541867" y="2082800"/>
                    <a:pt x="457200" y="2247900"/>
                  </a:cubicBezTo>
                  <a:cubicBezTo>
                    <a:pt x="372533" y="2413000"/>
                    <a:pt x="262466" y="2578100"/>
                    <a:pt x="152400" y="2743200"/>
                  </a:cubicBezTo>
                </a:path>
              </a:pathLst>
            </a:custGeom>
            <a:ln w="28575" cmpd="sng">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4" name="TextBox 83"/>
            <p:cNvSpPr txBox="1"/>
            <p:nvPr/>
          </p:nvSpPr>
          <p:spPr>
            <a:xfrm>
              <a:off x="2253782" y="3067571"/>
              <a:ext cx="741043" cy="885405"/>
            </a:xfrm>
            <a:prstGeom prst="rect">
              <a:avLst/>
            </a:prstGeom>
            <a:noFill/>
            <a:ln w="6350" cmpd="sng">
              <a:noFill/>
            </a:ln>
          </p:spPr>
          <p:txBody>
            <a:bodyPr wrap="none" rtlCol="0">
              <a:spAutoFit/>
            </a:bodyPr>
            <a:lstStyle/>
            <a:p>
              <a:r>
                <a:rPr lang="en-US" sz="1400" dirty="0" smtClean="0"/>
                <a:t>s</a:t>
              </a:r>
              <a:endParaRPr lang="en-US" sz="1400" dirty="0"/>
            </a:p>
          </p:txBody>
        </p:sp>
      </p:grpSp>
    </p:spTree>
    <p:extLst>
      <p:ext uri="{BB962C8B-B14F-4D97-AF65-F5344CB8AC3E}">
        <p14:creationId xmlns:p14="http://schemas.microsoft.com/office/powerpoint/2010/main" xmlns="" val="2044506704"/>
      </p:ext>
    </p:extLst>
  </p:cSld>
  <p:clrMapOvr>
    <a:masterClrMapping/>
  </p:clrMapOvr>
  <mc:AlternateContent xmlns:mc="http://schemas.openxmlformats.org/markup-compatibility/2006">
    <mc:Choice xmlns:p14="http://schemas.microsoft.com/office/powerpoint/2010/main" xmlns="" Requires="p14">
      <p:transition spd="slow" p14:dur="2000" advTm="28802"/>
    </mc:Choice>
    <mc:Fallback>
      <p:transition spd="slow" advTm="28802"/>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2794000" y="2262869"/>
            <a:ext cx="3314700" cy="2652031"/>
          </a:xfrm>
          <a:prstGeom prst="ellipse">
            <a:avLst/>
          </a:prstGeom>
          <a:gradFill flip="none" rotWithShape="1">
            <a:gsLst>
              <a:gs pos="0">
                <a:schemeClr val="accent2"/>
              </a:gs>
              <a:gs pos="66000">
                <a:srgbClr val="FFFFFF">
                  <a:alpha val="90000"/>
                </a:srgbClr>
              </a:gs>
            </a:gsLst>
            <a:path path="circle">
              <a:fillToRect l="50000" t="50000" r="50000" b="50000"/>
            </a:path>
            <a:tileRect/>
          </a:gra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le 1"/>
          <p:cNvSpPr>
            <a:spLocks noGrp="1"/>
          </p:cNvSpPr>
          <p:nvPr>
            <p:ph type="title"/>
          </p:nvPr>
        </p:nvSpPr>
        <p:spPr/>
        <p:txBody>
          <a:bodyPr/>
          <a:lstStyle/>
          <a:p>
            <a:r>
              <a:rPr lang="en-US" dirty="0" err="1" smtClean="0"/>
              <a:t>Submodular</a:t>
            </a:r>
            <a:r>
              <a:rPr lang="en-US" dirty="0" smtClean="0"/>
              <a:t> minimization</a:t>
            </a: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3352800" y="3181410"/>
            <a:ext cx="2286000" cy="879231"/>
          </a:xfrm>
          <a:prstGeom prst="rect">
            <a:avLst/>
          </a:prstGeom>
        </p:spPr>
      </p:pic>
      <p:sp>
        <p:nvSpPr>
          <p:cNvPr id="5" name="TextBox 4"/>
          <p:cNvSpPr txBox="1"/>
          <p:nvPr/>
        </p:nvSpPr>
        <p:spPr>
          <a:xfrm>
            <a:off x="1453628" y="4749800"/>
            <a:ext cx="6310742" cy="646331"/>
          </a:xfrm>
          <a:prstGeom prst="rect">
            <a:avLst/>
          </a:prstGeom>
          <a:noFill/>
        </p:spPr>
        <p:txBody>
          <a:bodyPr wrap="none" rtlCol="0">
            <a:spAutoFit/>
          </a:bodyPr>
          <a:lstStyle/>
          <a:p>
            <a:r>
              <a:rPr lang="en-US" sz="3600" dirty="0" smtClean="0">
                <a:solidFill>
                  <a:schemeClr val="bg2"/>
                </a:solidFill>
                <a:sym typeface="Wingdings"/>
              </a:rPr>
              <a:t>  </a:t>
            </a:r>
            <a:r>
              <a:rPr lang="en-US" sz="3600" dirty="0" err="1" smtClean="0">
                <a:solidFill>
                  <a:schemeClr val="bg2"/>
                </a:solidFill>
                <a:sym typeface="Wingdings"/>
              </a:rPr>
              <a:t>submodularity</a:t>
            </a:r>
            <a:r>
              <a:rPr lang="en-US" sz="3600" dirty="0" smtClean="0">
                <a:solidFill>
                  <a:schemeClr val="bg2"/>
                </a:solidFill>
                <a:sym typeface="Wingdings"/>
              </a:rPr>
              <a:t> and </a:t>
            </a:r>
            <a:r>
              <a:rPr lang="en-US" sz="3600" dirty="0" smtClean="0">
                <a:solidFill>
                  <a:srgbClr val="CC0000"/>
                </a:solidFill>
                <a:sym typeface="Wingdings"/>
              </a:rPr>
              <a:t>convexity</a:t>
            </a:r>
            <a:endParaRPr lang="en-US" sz="3600" dirty="0">
              <a:solidFill>
                <a:srgbClr val="CC0000"/>
              </a:solidFill>
            </a:endParaRPr>
          </a:p>
        </p:txBody>
      </p:sp>
      <p:sp>
        <p:nvSpPr>
          <p:cNvPr id="6" name="Slide Number Placeholder 5"/>
          <p:cNvSpPr>
            <a:spLocks noGrp="1"/>
          </p:cNvSpPr>
          <p:nvPr>
            <p:ph type="sldNum" sz="quarter" idx="12"/>
          </p:nvPr>
        </p:nvSpPr>
        <p:spPr/>
        <p:txBody>
          <a:bodyPr/>
          <a:lstStyle/>
          <a:p>
            <a:fld id="{65F817CD-90DF-254E-86DF-D316A243B657}" type="slidenum">
              <a:rPr lang="en-US" smtClean="0"/>
              <a:pPr/>
              <a:t>126</a:t>
            </a:fld>
            <a:endParaRPr lang="en-US"/>
          </a:p>
        </p:txBody>
      </p:sp>
    </p:spTree>
    <p:custDataLst>
      <p:tags r:id="rId1"/>
    </p:custDataLst>
    <p:extLst>
      <p:ext uri="{BB962C8B-B14F-4D97-AF65-F5344CB8AC3E}">
        <p14:creationId xmlns:p14="http://schemas.microsoft.com/office/powerpoint/2010/main" xmlns="" val="4099113001"/>
      </p:ext>
    </p:extLst>
  </p:cSld>
  <p:clrMapOvr>
    <a:masterClrMapping/>
  </p:clrMapOvr>
  <mc:AlternateContent xmlns:mc="http://schemas.openxmlformats.org/markup-compatibility/2006">
    <mc:Choice xmlns:p14="http://schemas.microsoft.com/office/powerpoint/2010/main" xmlns="" Requires="p14">
      <p:transition spd="slow" p14:dur="2000" advTm="13917"/>
    </mc:Choice>
    <mc:Fallback>
      <p:transition spd="slow" advTm="139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functions and energy functions</a:t>
            </a:r>
            <a:endParaRPr lang="en-US" dirty="0"/>
          </a:p>
        </p:txBody>
      </p:sp>
      <p:sp>
        <p:nvSpPr>
          <p:cNvPr id="4" name="Content Placeholder 3"/>
          <p:cNvSpPr>
            <a:spLocks noGrp="1"/>
          </p:cNvSpPr>
          <p:nvPr>
            <p:ph sz="half" idx="1"/>
          </p:nvPr>
        </p:nvSpPr>
        <p:spPr/>
        <p:txBody>
          <a:bodyPr/>
          <a:lstStyle/>
          <a:p>
            <a:pPr marL="0" indent="0" algn="ctr">
              <a:buNone/>
            </a:pPr>
            <a:r>
              <a:rPr lang="en-US" dirty="0" smtClean="0"/>
              <a:t>any set function</a:t>
            </a:r>
          </a:p>
          <a:p>
            <a:pPr marL="0" indent="0" algn="ctr">
              <a:buNone/>
            </a:pPr>
            <a:r>
              <a:rPr lang="en-US" sz="2000" dirty="0" smtClean="0"/>
              <a:t>   with               .</a:t>
            </a:r>
            <a:endParaRPr lang="en-US" sz="2000" dirty="0"/>
          </a:p>
        </p:txBody>
      </p:sp>
      <p:sp>
        <p:nvSpPr>
          <p:cNvPr id="5" name="Content Placeholder 4"/>
          <p:cNvSpPr>
            <a:spLocks noGrp="1"/>
          </p:cNvSpPr>
          <p:nvPr>
            <p:ph sz="half" idx="2"/>
          </p:nvPr>
        </p:nvSpPr>
        <p:spPr/>
        <p:txBody>
          <a:bodyPr/>
          <a:lstStyle/>
          <a:p>
            <a:pPr marL="0" indent="0" algn="ctr">
              <a:buNone/>
            </a:pPr>
            <a:r>
              <a:rPr lang="en-US" dirty="0" smtClean="0"/>
              <a:t>… is a function on </a:t>
            </a:r>
            <a:br>
              <a:rPr lang="en-US" dirty="0" smtClean="0"/>
            </a:br>
            <a:r>
              <a:rPr lang="en-US" dirty="0" smtClean="0"/>
              <a:t>  binary vectors!</a:t>
            </a:r>
          </a:p>
          <a:p>
            <a:pPr marL="0" indent="0" algn="ctr">
              <a:buNone/>
            </a:pPr>
            <a:endParaRPr lang="en-US" dirty="0"/>
          </a:p>
        </p:txBody>
      </p:sp>
      <p:pic>
        <p:nvPicPr>
          <p:cNvPr id="6" name="Picture 5"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33500" y="2555875"/>
            <a:ext cx="1803400" cy="3302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448300" y="2517775"/>
            <a:ext cx="2438400" cy="368300"/>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85871" y="1708150"/>
            <a:ext cx="889000" cy="292100"/>
          </a:xfrm>
          <a:prstGeom prst="rect">
            <a:avLst/>
          </a:prstGeom>
        </p:spPr>
      </p:pic>
      <p:grpSp>
        <p:nvGrpSpPr>
          <p:cNvPr id="31" name="Group 30"/>
          <p:cNvGrpSpPr/>
          <p:nvPr/>
        </p:nvGrpSpPr>
        <p:grpSpPr>
          <a:xfrm>
            <a:off x="1902563" y="3869569"/>
            <a:ext cx="381573" cy="1907870"/>
            <a:chOff x="1902563" y="4326769"/>
            <a:chExt cx="381573" cy="1907870"/>
          </a:xfrm>
        </p:grpSpPr>
        <p:sp>
          <p:nvSpPr>
            <p:cNvPr id="10" name="Oval 9"/>
            <p:cNvSpPr/>
            <p:nvPr/>
          </p:nvSpPr>
          <p:spPr bwMode="auto">
            <a:xfrm>
              <a:off x="1902563" y="4326769"/>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a</a:t>
              </a:r>
              <a:endParaRPr kumimoji="0" lang="en-US" sz="2400" b="0" i="0" u="none" strike="noStrike" cap="none" normalizeH="0" baseline="0" dirty="0">
                <a:ln>
                  <a:noFill/>
                </a:ln>
                <a:solidFill>
                  <a:schemeClr val="tx1"/>
                </a:solidFill>
                <a:effectLst/>
                <a:latin typeface="Calibri" charset="0"/>
              </a:endParaRPr>
            </a:p>
          </p:txBody>
        </p:sp>
        <p:sp>
          <p:nvSpPr>
            <p:cNvPr id="11" name="Oval 10"/>
            <p:cNvSpPr/>
            <p:nvPr/>
          </p:nvSpPr>
          <p:spPr bwMode="auto">
            <a:xfrm>
              <a:off x="1902563" y="4835534"/>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b</a:t>
              </a:r>
              <a:endParaRPr kumimoji="0" lang="en-US" sz="2400" b="0" i="0" u="none" strike="noStrike" cap="none" normalizeH="0" baseline="0" dirty="0">
                <a:ln>
                  <a:noFill/>
                </a:ln>
                <a:solidFill>
                  <a:schemeClr val="tx1"/>
                </a:solidFill>
                <a:effectLst/>
                <a:latin typeface="Calibri" charset="0"/>
              </a:endParaRPr>
            </a:p>
          </p:txBody>
        </p:sp>
        <p:sp>
          <p:nvSpPr>
            <p:cNvPr id="12" name="Oval 11"/>
            <p:cNvSpPr/>
            <p:nvPr/>
          </p:nvSpPr>
          <p:spPr bwMode="auto">
            <a:xfrm>
              <a:off x="1902563" y="5853065"/>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d</a:t>
              </a:r>
              <a:endParaRPr kumimoji="0" lang="en-US" sz="2400" b="0" i="0" u="none" strike="noStrike" cap="none" normalizeH="0" baseline="0" dirty="0">
                <a:ln>
                  <a:noFill/>
                </a:ln>
                <a:solidFill>
                  <a:schemeClr val="tx1"/>
                </a:solidFill>
                <a:effectLst/>
                <a:latin typeface="Calibri" charset="0"/>
              </a:endParaRPr>
            </a:p>
          </p:txBody>
        </p:sp>
        <p:sp>
          <p:nvSpPr>
            <p:cNvPr id="13" name="Oval 12"/>
            <p:cNvSpPr/>
            <p:nvPr/>
          </p:nvSpPr>
          <p:spPr bwMode="auto">
            <a:xfrm>
              <a:off x="1902563" y="5344299"/>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c</a:t>
              </a:r>
              <a:endParaRPr kumimoji="0" lang="en-US" sz="2400" b="0" i="0" u="none" strike="noStrike" cap="none" normalizeH="0" baseline="0" dirty="0">
                <a:ln>
                  <a:noFill/>
                </a:ln>
                <a:solidFill>
                  <a:schemeClr val="tx1"/>
                </a:solidFill>
                <a:effectLst/>
                <a:latin typeface="Calibri" charset="0"/>
              </a:endParaRPr>
            </a:p>
          </p:txBody>
        </p:sp>
      </p:grpSp>
      <p:grpSp>
        <p:nvGrpSpPr>
          <p:cNvPr id="32" name="Group 31"/>
          <p:cNvGrpSpPr/>
          <p:nvPr/>
        </p:nvGrpSpPr>
        <p:grpSpPr>
          <a:xfrm>
            <a:off x="1759473" y="3145139"/>
            <a:ext cx="667752" cy="1702288"/>
            <a:chOff x="1759473" y="3602339"/>
            <a:chExt cx="667752" cy="1702288"/>
          </a:xfrm>
        </p:grpSpPr>
        <p:sp>
          <p:nvSpPr>
            <p:cNvPr id="14" name="Rounded Rectangle 14"/>
            <p:cNvSpPr/>
            <p:nvPr/>
          </p:nvSpPr>
          <p:spPr bwMode="auto">
            <a:xfrm>
              <a:off x="1759473" y="4159905"/>
              <a:ext cx="667752" cy="1144722"/>
            </a:xfrm>
            <a:prstGeom prst="roundRect">
              <a:avLst/>
            </a:prstGeom>
            <a:noFill/>
            <a:ln w="38100" cap="flat" cmpd="sng" algn="ctr">
              <a:solidFill>
                <a:srgbClr val="CC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7" name="TextBox 26"/>
            <p:cNvSpPr txBox="1"/>
            <p:nvPr/>
          </p:nvSpPr>
          <p:spPr>
            <a:xfrm>
              <a:off x="1926696" y="3602339"/>
              <a:ext cx="392430" cy="523221"/>
            </a:xfrm>
            <a:prstGeom prst="rect">
              <a:avLst/>
            </a:prstGeom>
            <a:noFill/>
          </p:spPr>
          <p:txBody>
            <a:bodyPr wrap="none" rtlCol="0">
              <a:spAutoFit/>
            </a:bodyPr>
            <a:lstStyle/>
            <a:p>
              <a:r>
                <a:rPr lang="en-US" sz="2800" dirty="0" smtClean="0">
                  <a:solidFill>
                    <a:srgbClr val="CC0000"/>
                  </a:solidFill>
                </a:rPr>
                <a:t>A</a:t>
              </a:r>
              <a:endParaRPr lang="en-US" sz="2800" dirty="0">
                <a:solidFill>
                  <a:srgbClr val="CC0000"/>
                </a:solidFill>
              </a:endParaRPr>
            </a:p>
          </p:txBody>
        </p:sp>
      </p:grpSp>
      <p:grpSp>
        <p:nvGrpSpPr>
          <p:cNvPr id="30" name="Group 29"/>
          <p:cNvGrpSpPr/>
          <p:nvPr/>
        </p:nvGrpSpPr>
        <p:grpSpPr>
          <a:xfrm>
            <a:off x="4169120" y="3352800"/>
            <a:ext cx="3102500" cy="2349937"/>
            <a:chOff x="4194520" y="3810000"/>
            <a:chExt cx="3102500" cy="2349937"/>
          </a:xfrm>
        </p:grpSpPr>
        <p:grpSp>
          <p:nvGrpSpPr>
            <p:cNvPr id="15" name="Group 14"/>
            <p:cNvGrpSpPr>
              <a:grpSpLocks noChangeAspect="1"/>
            </p:cNvGrpSpPr>
            <p:nvPr/>
          </p:nvGrpSpPr>
          <p:grpSpPr>
            <a:xfrm>
              <a:off x="4194520" y="4159163"/>
              <a:ext cx="3102500" cy="2000774"/>
              <a:chOff x="6445728" y="1771710"/>
              <a:chExt cx="2481326" cy="1600200"/>
            </a:xfrm>
          </p:grpSpPr>
          <p:grpSp>
            <p:nvGrpSpPr>
              <p:cNvPr id="16" name="Group 26"/>
              <p:cNvGrpSpPr/>
              <p:nvPr/>
            </p:nvGrpSpPr>
            <p:grpSpPr>
              <a:xfrm>
                <a:off x="8207041" y="1828800"/>
                <a:ext cx="272453" cy="1512235"/>
                <a:chOff x="7226300" y="1428690"/>
                <a:chExt cx="272453" cy="1512235"/>
              </a:xfrm>
            </p:grpSpPr>
            <p:sp>
              <p:nvSpPr>
                <p:cNvPr id="23" name="TextBox 4"/>
                <p:cNvSpPr txBox="1"/>
                <p:nvPr/>
              </p:nvSpPr>
              <p:spPr>
                <a:xfrm>
                  <a:off x="7226300" y="1428690"/>
                  <a:ext cx="272453" cy="369235"/>
                </a:xfrm>
                <a:prstGeom prst="rect">
                  <a:avLst/>
                </a:prstGeom>
                <a:solidFill>
                  <a:srgbClr val="800000">
                    <a:alpha val="40000"/>
                  </a:srgb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smtClean="0"/>
                    <a:t>1</a:t>
                  </a:r>
                  <a:endParaRPr lang="en-US" sz="2400" dirty="0"/>
                </a:p>
              </p:txBody>
            </p:sp>
            <p:sp>
              <p:nvSpPr>
                <p:cNvPr id="24" name="TextBox 5"/>
                <p:cNvSpPr txBox="1"/>
                <p:nvPr/>
              </p:nvSpPr>
              <p:spPr>
                <a:xfrm>
                  <a:off x="7226300" y="1809690"/>
                  <a:ext cx="272453" cy="369235"/>
                </a:xfrm>
                <a:prstGeom prst="rect">
                  <a:avLst/>
                </a:prstGeom>
                <a:solidFill>
                  <a:srgbClr val="800000">
                    <a:alpha val="40000"/>
                  </a:srgb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smtClean="0"/>
                    <a:t>1</a:t>
                  </a:r>
                  <a:endParaRPr lang="en-US" sz="2400" dirty="0"/>
                </a:p>
              </p:txBody>
            </p:sp>
            <p:sp>
              <p:nvSpPr>
                <p:cNvPr id="25" name="TextBox 6"/>
                <p:cNvSpPr txBox="1"/>
                <p:nvPr/>
              </p:nvSpPr>
              <p:spPr>
                <a:xfrm>
                  <a:off x="7226300" y="2190690"/>
                  <a:ext cx="272453" cy="36923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a:t>0</a:t>
                  </a:r>
                </a:p>
              </p:txBody>
            </p:sp>
            <p:sp>
              <p:nvSpPr>
                <p:cNvPr id="26" name="TextBox 7"/>
                <p:cNvSpPr txBox="1"/>
                <p:nvPr/>
              </p:nvSpPr>
              <p:spPr>
                <a:xfrm>
                  <a:off x="7226300" y="2571690"/>
                  <a:ext cx="272453" cy="36923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a:t>0</a:t>
                  </a:r>
                </a:p>
              </p:txBody>
            </p:sp>
          </p:grpSp>
          <p:pic>
            <p:nvPicPr>
              <p:cNvPr id="17" name="Picture 13" descr="latex-image-1.pdf"/>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6445728" y="2226892"/>
                <a:ext cx="312126" cy="273110"/>
              </a:xfrm>
              <a:prstGeom prst="rect">
                <a:avLst/>
              </a:prstGeom>
            </p:spPr>
          </p:pic>
          <p:sp>
            <p:nvSpPr>
              <p:cNvPr id="18" name="TextBox 17"/>
              <p:cNvSpPr txBox="1"/>
              <p:nvPr/>
            </p:nvSpPr>
            <p:spPr>
              <a:xfrm>
                <a:off x="8587823" y="1771710"/>
                <a:ext cx="332092" cy="461665"/>
              </a:xfrm>
              <a:prstGeom prst="rect">
                <a:avLst/>
              </a:prstGeom>
              <a:noFill/>
            </p:spPr>
            <p:txBody>
              <a:bodyPr wrap="none" rtlCol="0">
                <a:spAutoFit/>
              </a:bodyPr>
              <a:lstStyle/>
              <a:p>
                <a:r>
                  <a:rPr lang="en-US" sz="2400" dirty="0" smtClean="0">
                    <a:solidFill>
                      <a:srgbClr val="7F7F7F"/>
                    </a:solidFill>
                  </a:rPr>
                  <a:t>a</a:t>
                </a:r>
                <a:endParaRPr lang="en-US" sz="2400" dirty="0">
                  <a:solidFill>
                    <a:srgbClr val="7F7F7F"/>
                  </a:solidFill>
                </a:endParaRPr>
              </a:p>
            </p:txBody>
          </p:sp>
          <p:sp>
            <p:nvSpPr>
              <p:cNvPr id="19" name="TextBox 32"/>
              <p:cNvSpPr txBox="1"/>
              <p:nvPr/>
            </p:nvSpPr>
            <p:spPr>
              <a:xfrm>
                <a:off x="8580685" y="2151222"/>
                <a:ext cx="346369" cy="461665"/>
              </a:xfrm>
              <a:prstGeom prst="rect">
                <a:avLst/>
              </a:prstGeom>
              <a:noFill/>
            </p:spPr>
            <p:txBody>
              <a:bodyPr wrap="none" rtlCol="0">
                <a:spAutoFit/>
              </a:bodyPr>
              <a:lstStyle/>
              <a:p>
                <a:r>
                  <a:rPr lang="en-US" sz="2400" dirty="0">
                    <a:solidFill>
                      <a:srgbClr val="7F7F7F"/>
                    </a:solidFill>
                  </a:rPr>
                  <a:t>b</a:t>
                </a:r>
              </a:p>
            </p:txBody>
          </p:sp>
          <p:sp>
            <p:nvSpPr>
              <p:cNvPr id="20" name="TextBox 33"/>
              <p:cNvSpPr txBox="1"/>
              <p:nvPr/>
            </p:nvSpPr>
            <p:spPr>
              <a:xfrm>
                <a:off x="8596464" y="2530734"/>
                <a:ext cx="314810" cy="461665"/>
              </a:xfrm>
              <a:prstGeom prst="rect">
                <a:avLst/>
              </a:prstGeom>
              <a:noFill/>
            </p:spPr>
            <p:txBody>
              <a:bodyPr wrap="none" rtlCol="0">
                <a:spAutoFit/>
              </a:bodyPr>
              <a:lstStyle/>
              <a:p>
                <a:r>
                  <a:rPr lang="en-US" sz="2400" dirty="0">
                    <a:solidFill>
                      <a:srgbClr val="7F7F7F"/>
                    </a:solidFill>
                  </a:rPr>
                  <a:t>c</a:t>
                </a:r>
              </a:p>
            </p:txBody>
          </p:sp>
          <p:sp>
            <p:nvSpPr>
              <p:cNvPr id="21" name="TextBox 34"/>
              <p:cNvSpPr txBox="1"/>
              <p:nvPr/>
            </p:nvSpPr>
            <p:spPr>
              <a:xfrm>
                <a:off x="8580685" y="2910245"/>
                <a:ext cx="346369" cy="461665"/>
              </a:xfrm>
              <a:prstGeom prst="rect">
                <a:avLst/>
              </a:prstGeom>
              <a:noFill/>
            </p:spPr>
            <p:txBody>
              <a:bodyPr wrap="none" rtlCol="0">
                <a:spAutoFit/>
              </a:bodyPr>
              <a:lstStyle/>
              <a:p>
                <a:r>
                  <a:rPr lang="en-US" sz="2400" dirty="0">
                    <a:solidFill>
                      <a:srgbClr val="7F7F7F"/>
                    </a:solidFill>
                  </a:rPr>
                  <a:t>d</a:t>
                </a:r>
              </a:p>
            </p:txBody>
          </p:sp>
        </p:grpSp>
        <p:pic>
          <p:nvPicPr>
            <p:cNvPr id="29" name="Picture 28"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159606" y="3810000"/>
              <a:ext cx="1041400" cy="228600"/>
            </a:xfrm>
            <a:prstGeom prst="rect">
              <a:avLst/>
            </a:prstGeom>
          </p:spPr>
        </p:pic>
      </p:grpSp>
      <p:sp>
        <p:nvSpPr>
          <p:cNvPr id="33" name="Slide Number Placeholder 32"/>
          <p:cNvSpPr>
            <a:spLocks noGrp="1"/>
          </p:cNvSpPr>
          <p:nvPr>
            <p:ph type="sldNum" sz="quarter" idx="12"/>
          </p:nvPr>
        </p:nvSpPr>
        <p:spPr/>
        <p:txBody>
          <a:bodyPr/>
          <a:lstStyle/>
          <a:p>
            <a:pPr>
              <a:defRPr/>
            </a:pPr>
            <a:fld id="{26F20D0C-F241-6C45-AE86-0D75D9F3C25E}" type="slidenum">
              <a:rPr lang="en-US" smtClean="0">
                <a:solidFill>
                  <a:srgbClr val="000000"/>
                </a:solidFill>
              </a:rPr>
              <a:pPr>
                <a:defRPr/>
              </a:pPr>
              <a:t>127</a:t>
            </a:fld>
            <a:endParaRPr lang="en-US">
              <a:solidFill>
                <a:srgbClr val="000000"/>
              </a:solidFill>
            </a:endParaRPr>
          </a:p>
        </p:txBody>
      </p:sp>
      <p:sp>
        <p:nvSpPr>
          <p:cNvPr id="3" name="TextBox 2"/>
          <p:cNvSpPr txBox="1"/>
          <p:nvPr/>
        </p:nvSpPr>
        <p:spPr>
          <a:xfrm>
            <a:off x="5918200" y="5892800"/>
            <a:ext cx="2807079" cy="400110"/>
          </a:xfrm>
          <a:prstGeom prst="rect">
            <a:avLst/>
          </a:prstGeom>
          <a:noFill/>
        </p:spPr>
        <p:txBody>
          <a:bodyPr wrap="none" rtlCol="0">
            <a:spAutoFit/>
          </a:bodyPr>
          <a:lstStyle/>
          <a:p>
            <a:r>
              <a:rPr lang="en-US" sz="2000" dirty="0" smtClean="0"/>
              <a:t>pseudo-</a:t>
            </a:r>
            <a:r>
              <a:rPr lang="en-US" sz="2000" dirty="0" err="1" smtClean="0"/>
              <a:t>boolean</a:t>
            </a:r>
            <a:r>
              <a:rPr lang="en-US" sz="2000" dirty="0" smtClean="0"/>
              <a:t> function</a:t>
            </a:r>
            <a:endParaRPr lang="en-US" sz="2000" dirty="0"/>
          </a:p>
        </p:txBody>
      </p:sp>
    </p:spTree>
    <p:custDataLst>
      <p:tags r:id="rId1"/>
    </p:custDataLst>
    <p:extLst>
      <p:ext uri="{BB962C8B-B14F-4D97-AF65-F5344CB8AC3E}">
        <p14:creationId xmlns:p14="http://schemas.microsoft.com/office/powerpoint/2010/main" xmlns="" val="3042763836"/>
      </p:ext>
    </p:extLst>
  </p:cSld>
  <p:clrMapOvr>
    <a:masterClrMapping/>
  </p:clrMapOvr>
  <mc:AlternateContent xmlns:mc="http://schemas.openxmlformats.org/markup-compatibility/2006">
    <mc:Choice xmlns:p14="http://schemas.microsoft.com/office/powerpoint/2010/main" xmlns="" Requires="p14">
      <p:transition spd="slow" p14:dur="2000" advTm="58335"/>
    </mc:Choice>
    <mc:Fallback>
      <p:transition spd="slow" advTm="58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
                                            <p:txEl>
                                              <p:pRg st="0" end="0"/>
                                            </p:txEl>
                                          </p:spTgt>
                                        </p:tgtEl>
                                      </p:cBhvr>
                                    </p:animEffect>
                                    <p:set>
                                      <p:cBhvr>
                                        <p:cTn id="21" dur="1" fill="hold">
                                          <p:stCondLst>
                                            <p:cond delay="499"/>
                                          </p:stCondLst>
                                        </p:cTn>
                                        <p:tgtEl>
                                          <p:spTgt spid="4">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xEl>
                                              <p:pRg st="1" end="1"/>
                                            </p:txEl>
                                          </p:spTgt>
                                        </p:tgtEl>
                                      </p:cBhvr>
                                    </p:animEffect>
                                    <p:set>
                                      <p:cBhvr>
                                        <p:cTn id="24" dur="1" fill="hold">
                                          <p:stCondLst>
                                            <p:cond delay="499"/>
                                          </p:stCondLst>
                                        </p:cTn>
                                        <p:tgtEl>
                                          <p:spTgt spid="4">
                                            <p:txEl>
                                              <p:pRg st="1" end="1"/>
                                            </p:txEl>
                                          </p:spTgt>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1"/>
                                        </p:tgtEl>
                                      </p:cBhvr>
                                    </p:animEffect>
                                    <p:set>
                                      <p:cBhvr>
                                        <p:cTn id="36"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Submodularity</a:t>
            </a:r>
            <a:r>
              <a:rPr lang="en-US" dirty="0" smtClean="0"/>
              <a:t> and convexity</a:t>
            </a:r>
            <a:endParaRPr lang="en-US" dirty="0"/>
          </a:p>
        </p:txBody>
      </p:sp>
      <p:sp>
        <p:nvSpPr>
          <p:cNvPr id="67" name="Content Placeholder 66"/>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a:p>
            <a:r>
              <a:rPr lang="en-US" dirty="0" smtClean="0"/>
              <a:t>minimum of </a:t>
            </a:r>
            <a:r>
              <a:rPr lang="en-US" i="1" dirty="0"/>
              <a:t>f</a:t>
            </a:r>
            <a:r>
              <a:rPr lang="en-US" dirty="0" smtClean="0"/>
              <a:t> is a minimum of F</a:t>
            </a:r>
          </a:p>
          <a:p>
            <a:r>
              <a:rPr lang="en-US" dirty="0" err="1" smtClean="0">
                <a:solidFill>
                  <a:srgbClr val="008000"/>
                </a:solidFill>
              </a:rPr>
              <a:t>submodular</a:t>
            </a:r>
            <a:r>
              <a:rPr lang="en-US" dirty="0" smtClean="0">
                <a:solidFill>
                  <a:srgbClr val="008000"/>
                </a:solidFill>
              </a:rPr>
              <a:t> minimization  </a:t>
            </a:r>
            <a:r>
              <a:rPr lang="en-US" dirty="0" smtClean="0"/>
              <a:t>as  convex minimization:</a:t>
            </a:r>
            <a:br>
              <a:rPr lang="en-US" dirty="0" smtClean="0"/>
            </a:br>
            <a:r>
              <a:rPr lang="en-US" dirty="0" smtClean="0">
                <a:solidFill>
                  <a:srgbClr val="008000"/>
                </a:solidFill>
              </a:rPr>
              <a:t>polynomial time!		</a:t>
            </a:r>
            <a:r>
              <a:rPr lang="en-US" sz="1800" dirty="0" err="1" smtClean="0">
                <a:solidFill>
                  <a:srgbClr val="000000"/>
                </a:solidFill>
              </a:rPr>
              <a:t>Grötschel</a:t>
            </a:r>
            <a:r>
              <a:rPr lang="en-US" sz="1800" dirty="0" smtClean="0">
                <a:solidFill>
                  <a:srgbClr val="000000"/>
                </a:solidFill>
              </a:rPr>
              <a:t>, </a:t>
            </a:r>
            <a:r>
              <a:rPr lang="en-US" sz="1800" dirty="0" err="1" smtClean="0">
                <a:solidFill>
                  <a:srgbClr val="000000"/>
                </a:solidFill>
              </a:rPr>
              <a:t>Lovász</a:t>
            </a:r>
            <a:r>
              <a:rPr lang="en-US" sz="1800" dirty="0" smtClean="0">
                <a:solidFill>
                  <a:srgbClr val="000000"/>
                </a:solidFill>
              </a:rPr>
              <a:t>, </a:t>
            </a:r>
            <a:r>
              <a:rPr lang="en-US" sz="1800" dirty="0" err="1" smtClean="0">
                <a:solidFill>
                  <a:srgbClr val="000000"/>
                </a:solidFill>
              </a:rPr>
              <a:t>Schrijver</a:t>
            </a:r>
            <a:r>
              <a:rPr lang="en-US" sz="1800" dirty="0" smtClean="0">
                <a:solidFill>
                  <a:srgbClr val="000000"/>
                </a:solidFill>
              </a:rPr>
              <a:t> 1981</a:t>
            </a:r>
            <a:endParaRPr lang="en-US" dirty="0">
              <a:solidFill>
                <a:srgbClr val="000000"/>
              </a:solidFill>
            </a:endParaRPr>
          </a:p>
        </p:txBody>
      </p:sp>
      <p:pic>
        <p:nvPicPr>
          <p:cNvPr id="6" name="Picture 5"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48300" y="2517775"/>
            <a:ext cx="2438400" cy="368300"/>
          </a:xfrm>
          <a:prstGeom prst="rect">
            <a:avLst/>
          </a:prstGeom>
        </p:spPr>
      </p:pic>
      <p:grpSp>
        <p:nvGrpSpPr>
          <p:cNvPr id="9" name="Group 8"/>
          <p:cNvGrpSpPr>
            <a:grpSpLocks noChangeAspect="1"/>
          </p:cNvGrpSpPr>
          <p:nvPr/>
        </p:nvGrpSpPr>
        <p:grpSpPr>
          <a:xfrm>
            <a:off x="236801" y="1987550"/>
            <a:ext cx="1151998" cy="1151998"/>
            <a:chOff x="152400" y="1295400"/>
            <a:chExt cx="1066800" cy="1066800"/>
          </a:xfrm>
          <a:scene3d>
            <a:camera prst="orthographicFront">
              <a:rot lat="19071268" lon="3040655" rev="19240564"/>
            </a:camera>
            <a:lightRig rig="threePt" dir="t"/>
          </a:scene3d>
        </p:grpSpPr>
        <p:cxnSp>
          <p:nvCxnSpPr>
            <p:cNvPr id="10" name="Straight Arrow Connector 9"/>
            <p:cNvCxnSpPr/>
            <p:nvPr/>
          </p:nvCxnSpPr>
          <p:spPr bwMode="auto">
            <a:xfrm flipV="1">
              <a:off x="228600" y="1295400"/>
              <a:ext cx="0" cy="1066800"/>
            </a:xfrm>
            <a:prstGeom prst="straightConnector1">
              <a:avLst/>
            </a:prstGeom>
            <a:noFill/>
            <a:ln w="1905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152400" y="2286000"/>
              <a:ext cx="1066800" cy="0"/>
            </a:xfrm>
            <a:prstGeom prst="straightConnector1">
              <a:avLst/>
            </a:prstGeom>
            <a:noFill/>
            <a:ln w="19050" cap="flat" cmpd="sng" algn="ctr">
              <a:solidFill>
                <a:schemeClr val="tx1"/>
              </a:solidFill>
              <a:prstDash val="solid"/>
              <a:round/>
              <a:headEnd type="none" w="med" len="med"/>
              <a:tailEnd type="arrow"/>
            </a:ln>
            <a:effectLst/>
          </p:spPr>
        </p:cxnSp>
        <p:sp>
          <p:nvSpPr>
            <p:cNvPr id="12" name="Oval 11"/>
            <p:cNvSpPr>
              <a:spLocks noChangeAspect="1"/>
            </p:cNvSpPr>
            <p:nvPr/>
          </p:nvSpPr>
          <p:spPr bwMode="auto">
            <a:xfrm>
              <a:off x="190500" y="22098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3" name="Oval 12"/>
            <p:cNvSpPr>
              <a:spLocks noChangeAspect="1"/>
            </p:cNvSpPr>
            <p:nvPr/>
          </p:nvSpPr>
          <p:spPr bwMode="auto">
            <a:xfrm>
              <a:off x="876300" y="22098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4" name="Oval 13"/>
            <p:cNvSpPr>
              <a:spLocks noChangeAspect="1"/>
            </p:cNvSpPr>
            <p:nvPr/>
          </p:nvSpPr>
          <p:spPr bwMode="auto">
            <a:xfrm>
              <a:off x="172800" y="15240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5" name="Oval 14"/>
            <p:cNvSpPr>
              <a:spLocks noChangeAspect="1"/>
            </p:cNvSpPr>
            <p:nvPr/>
          </p:nvSpPr>
          <p:spPr bwMode="auto">
            <a:xfrm>
              <a:off x="876300" y="15240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25" name="Group 24"/>
          <p:cNvGrpSpPr>
            <a:grpSpLocks noChangeAspect="1"/>
          </p:cNvGrpSpPr>
          <p:nvPr/>
        </p:nvGrpSpPr>
        <p:grpSpPr>
          <a:xfrm>
            <a:off x="8001000" y="1911878"/>
            <a:ext cx="1151998" cy="1151998"/>
            <a:chOff x="7366000" y="3175000"/>
            <a:chExt cx="990600" cy="990600"/>
          </a:xfrm>
          <a:scene3d>
            <a:camera prst="orthographicFront">
              <a:rot lat="19074000" lon="3042000" rev="19242000"/>
            </a:camera>
            <a:lightRig rig="threePt" dir="t"/>
          </a:scene3d>
        </p:grpSpPr>
        <p:grpSp>
          <p:nvGrpSpPr>
            <p:cNvPr id="16" name="Group 15"/>
            <p:cNvGrpSpPr/>
            <p:nvPr/>
          </p:nvGrpSpPr>
          <p:grpSpPr>
            <a:xfrm>
              <a:off x="7366000" y="3175000"/>
              <a:ext cx="990600" cy="990600"/>
              <a:chOff x="152400" y="1295400"/>
              <a:chExt cx="1066800" cy="1066800"/>
            </a:xfrm>
          </p:grpSpPr>
          <p:cxnSp>
            <p:nvCxnSpPr>
              <p:cNvPr id="17" name="Straight Arrow Connector 16"/>
              <p:cNvCxnSpPr/>
              <p:nvPr/>
            </p:nvCxnSpPr>
            <p:spPr bwMode="auto">
              <a:xfrm flipV="1">
                <a:off x="228600" y="1295400"/>
                <a:ext cx="0" cy="1066800"/>
              </a:xfrm>
              <a:prstGeom prst="straightConnector1">
                <a:avLst/>
              </a:prstGeom>
              <a:noFill/>
              <a:ln w="1905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152400" y="2286000"/>
                <a:ext cx="1066800" cy="0"/>
              </a:xfrm>
              <a:prstGeom prst="straightConnector1">
                <a:avLst/>
              </a:prstGeom>
              <a:noFill/>
              <a:ln w="19050" cap="flat" cmpd="sng" algn="ctr">
                <a:solidFill>
                  <a:schemeClr val="tx1"/>
                </a:solidFill>
                <a:prstDash val="solid"/>
                <a:round/>
                <a:headEnd type="none" w="med" len="med"/>
                <a:tailEnd type="arrow"/>
              </a:ln>
              <a:effectLst/>
            </p:spPr>
          </p:cxnSp>
          <p:sp>
            <p:nvSpPr>
              <p:cNvPr id="19" name="Oval 18"/>
              <p:cNvSpPr>
                <a:spLocks noChangeAspect="1"/>
              </p:cNvSpPr>
              <p:nvPr/>
            </p:nvSpPr>
            <p:spPr bwMode="auto">
              <a:xfrm>
                <a:off x="190500" y="22098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0" name="Oval 19"/>
              <p:cNvSpPr>
                <a:spLocks noChangeAspect="1"/>
              </p:cNvSpPr>
              <p:nvPr/>
            </p:nvSpPr>
            <p:spPr bwMode="auto">
              <a:xfrm>
                <a:off x="876300" y="22098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1" name="Oval 20"/>
              <p:cNvSpPr>
                <a:spLocks noChangeAspect="1"/>
              </p:cNvSpPr>
              <p:nvPr/>
            </p:nvSpPr>
            <p:spPr bwMode="auto">
              <a:xfrm>
                <a:off x="172800" y="15240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2" name="Oval 21"/>
              <p:cNvSpPr>
                <a:spLocks noChangeAspect="1"/>
              </p:cNvSpPr>
              <p:nvPr/>
            </p:nvSpPr>
            <p:spPr bwMode="auto">
              <a:xfrm>
                <a:off x="876300" y="1524000"/>
                <a:ext cx="114300" cy="1143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23" name="Rectangle 22"/>
            <p:cNvSpPr/>
            <p:nvPr/>
          </p:nvSpPr>
          <p:spPr bwMode="auto">
            <a:xfrm>
              <a:off x="7442200" y="3403600"/>
              <a:ext cx="685800" cy="685800"/>
            </a:xfrm>
            <a:prstGeom prst="rect">
              <a:avLst/>
            </a:prstGeom>
            <a:solidFill>
              <a:srgbClr val="FF0000">
                <a:alpha val="55000"/>
              </a:srgbClr>
            </a:solid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60" name="Group 59"/>
          <p:cNvGrpSpPr/>
          <p:nvPr/>
        </p:nvGrpSpPr>
        <p:grpSpPr>
          <a:xfrm>
            <a:off x="3670300" y="1181755"/>
            <a:ext cx="4038600" cy="1021695"/>
            <a:chOff x="3670300" y="1181755"/>
            <a:chExt cx="4038600" cy="1021695"/>
          </a:xfrm>
        </p:grpSpPr>
        <p:sp>
          <p:nvSpPr>
            <p:cNvPr id="8" name="TextBox 7"/>
            <p:cNvSpPr txBox="1"/>
            <p:nvPr/>
          </p:nvSpPr>
          <p:spPr>
            <a:xfrm>
              <a:off x="5575300" y="1181755"/>
              <a:ext cx="1607281" cy="523220"/>
            </a:xfrm>
            <a:prstGeom prst="rect">
              <a:avLst/>
            </a:prstGeom>
            <a:noFill/>
          </p:spPr>
          <p:txBody>
            <a:bodyPr wrap="none" rtlCol="0">
              <a:spAutoFit/>
            </a:bodyPr>
            <a:lstStyle/>
            <a:p>
              <a:r>
                <a:rPr lang="en-US" sz="2800" dirty="0" smtClean="0"/>
                <a:t>extension</a:t>
              </a:r>
              <a:endParaRPr lang="en-US" sz="2800" dirty="0"/>
            </a:p>
          </p:txBody>
        </p:sp>
        <p:pic>
          <p:nvPicPr>
            <p:cNvPr id="24" name="Picture 23"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499100" y="1835150"/>
              <a:ext cx="2209800" cy="368300"/>
            </a:xfrm>
            <a:prstGeom prst="rect">
              <a:avLst/>
            </a:prstGeom>
          </p:spPr>
        </p:pic>
        <p:cxnSp>
          <p:nvCxnSpPr>
            <p:cNvPr id="28" name="Straight Arrow Connector 27"/>
            <p:cNvCxnSpPr/>
            <p:nvPr/>
          </p:nvCxnSpPr>
          <p:spPr bwMode="auto">
            <a:xfrm>
              <a:off x="3670300" y="2019300"/>
              <a:ext cx="1257300" cy="25400"/>
            </a:xfrm>
            <a:prstGeom prst="straightConnector1">
              <a:avLst/>
            </a:prstGeom>
            <a:noFill/>
            <a:ln w="38100" cap="flat" cmpd="sng" algn="ctr">
              <a:solidFill>
                <a:srgbClr val="000090"/>
              </a:solidFill>
              <a:prstDash val="solid"/>
              <a:round/>
              <a:headEnd type="none" w="med" len="med"/>
              <a:tailEnd type="arrow"/>
            </a:ln>
            <a:effectLst/>
          </p:spPr>
        </p:cxnSp>
      </p:grpSp>
      <p:sp>
        <p:nvSpPr>
          <p:cNvPr id="65" name="TextBox 64"/>
          <p:cNvSpPr txBox="1"/>
          <p:nvPr/>
        </p:nvSpPr>
        <p:spPr>
          <a:xfrm>
            <a:off x="3594785" y="3924300"/>
            <a:ext cx="1387580" cy="523220"/>
          </a:xfrm>
          <a:prstGeom prst="rect">
            <a:avLst/>
          </a:prstGeom>
          <a:noFill/>
        </p:spPr>
        <p:txBody>
          <a:bodyPr wrap="none" rtlCol="0">
            <a:spAutoFit/>
          </a:bodyPr>
          <a:lstStyle/>
          <a:p>
            <a:r>
              <a:rPr lang="en-US" sz="2800" dirty="0" smtClean="0">
                <a:solidFill>
                  <a:srgbClr val="008000"/>
                </a:solidFill>
              </a:rPr>
              <a:t>convex</a:t>
            </a:r>
            <a:endParaRPr lang="en-US" sz="2800" dirty="0">
              <a:solidFill>
                <a:srgbClr val="008000"/>
              </a:solidFill>
            </a:endParaRPr>
          </a:p>
        </p:txBody>
      </p:sp>
      <p:sp>
        <p:nvSpPr>
          <p:cNvPr id="72" name="Slide Number Placeholder 71"/>
          <p:cNvSpPr>
            <a:spLocks noGrp="1"/>
          </p:cNvSpPr>
          <p:nvPr>
            <p:ph type="sldNum" sz="quarter" idx="12"/>
          </p:nvPr>
        </p:nvSpPr>
        <p:spPr/>
        <p:txBody>
          <a:bodyPr/>
          <a:lstStyle/>
          <a:p>
            <a:fld id="{65F817CD-90DF-254E-86DF-D316A243B657}" type="slidenum">
              <a:rPr lang="en-US" smtClean="0"/>
              <a:pPr/>
              <a:t>128</a:t>
            </a:fld>
            <a:endParaRPr lang="en-US"/>
          </a:p>
        </p:txBody>
      </p:sp>
      <p:grpSp>
        <p:nvGrpSpPr>
          <p:cNvPr id="7" name="Group 6"/>
          <p:cNvGrpSpPr/>
          <p:nvPr/>
        </p:nvGrpSpPr>
        <p:grpSpPr>
          <a:xfrm>
            <a:off x="2197100" y="2616200"/>
            <a:ext cx="4417153" cy="1945620"/>
            <a:chOff x="2197100" y="2616200"/>
            <a:chExt cx="4417153" cy="1945620"/>
          </a:xfrm>
        </p:grpSpPr>
        <p:grpSp>
          <p:nvGrpSpPr>
            <p:cNvPr id="71" name="Group 70"/>
            <p:cNvGrpSpPr/>
            <p:nvPr/>
          </p:nvGrpSpPr>
          <p:grpSpPr>
            <a:xfrm>
              <a:off x="2197100" y="2616200"/>
              <a:ext cx="4417153" cy="1945620"/>
              <a:chOff x="2197100" y="2616200"/>
              <a:chExt cx="4417153" cy="1945620"/>
            </a:xfrm>
          </p:grpSpPr>
          <p:sp>
            <p:nvSpPr>
              <p:cNvPr id="63" name="Rounded Rectangle 62"/>
              <p:cNvSpPr/>
              <p:nvPr/>
            </p:nvSpPr>
            <p:spPr bwMode="auto">
              <a:xfrm>
                <a:off x="2197100" y="2628900"/>
                <a:ext cx="4406900" cy="1905000"/>
              </a:xfrm>
              <a:prstGeom prst="roundRect">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4" name="TextBox 63"/>
              <p:cNvSpPr txBox="1"/>
              <p:nvPr/>
            </p:nvSpPr>
            <p:spPr>
              <a:xfrm>
                <a:off x="2932051" y="2616200"/>
                <a:ext cx="3031278" cy="523220"/>
              </a:xfrm>
              <a:prstGeom prst="rect">
                <a:avLst/>
              </a:prstGeom>
              <a:noFill/>
            </p:spPr>
            <p:txBody>
              <a:bodyPr wrap="none" rtlCol="0">
                <a:spAutoFit/>
              </a:bodyPr>
              <a:lstStyle/>
              <a:p>
                <a:r>
                  <a:rPr lang="en-US" sz="2800" dirty="0" err="1" smtClean="0"/>
                  <a:t>Lovász</a:t>
                </a:r>
                <a:r>
                  <a:rPr lang="en-US" sz="2800" dirty="0" smtClean="0"/>
                  <a:t> extension</a:t>
                </a:r>
                <a:endParaRPr lang="en-US" sz="2800" dirty="0"/>
              </a:p>
            </p:txBody>
          </p:sp>
          <p:sp>
            <p:nvSpPr>
              <p:cNvPr id="68" name="TextBox 67"/>
              <p:cNvSpPr txBox="1"/>
              <p:nvPr/>
            </p:nvSpPr>
            <p:spPr>
              <a:xfrm>
                <a:off x="5236765" y="4192488"/>
                <a:ext cx="1377488" cy="369332"/>
              </a:xfrm>
              <a:prstGeom prst="rect">
                <a:avLst/>
              </a:prstGeom>
              <a:noFill/>
            </p:spPr>
            <p:txBody>
              <a:bodyPr wrap="none" rtlCol="0">
                <a:spAutoFit/>
              </a:bodyPr>
              <a:lstStyle/>
              <a:p>
                <a:r>
                  <a:rPr lang="en-US" dirty="0" err="1" smtClean="0"/>
                  <a:t>Lovász</a:t>
                </a:r>
                <a:r>
                  <a:rPr lang="en-US" dirty="0" smtClean="0"/>
                  <a:t>, 1982</a:t>
                </a:r>
                <a:endParaRPr lang="en-US" dirty="0"/>
              </a:p>
            </p:txBody>
          </p:sp>
        </p:grpSp>
        <p:pic>
          <p:nvPicPr>
            <p:cNvPr id="4" name="Picture 3"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946400" y="3302000"/>
              <a:ext cx="2870200" cy="558800"/>
            </a:xfrm>
            <a:prstGeom prst="rect">
              <a:avLst/>
            </a:prstGeom>
          </p:spPr>
        </p:pic>
      </p:grpSp>
    </p:spTree>
    <p:custDataLst>
      <p:tags r:id="rId1"/>
    </p:custDataLst>
    <p:extLst>
      <p:ext uri="{BB962C8B-B14F-4D97-AF65-F5344CB8AC3E}">
        <p14:creationId xmlns:p14="http://schemas.microsoft.com/office/powerpoint/2010/main" xmlns="" val="2459258691"/>
      </p:ext>
    </p:extLst>
  </p:cSld>
  <p:clrMapOvr>
    <a:masterClrMapping/>
  </p:clrMapOvr>
  <mc:AlternateContent xmlns:mc="http://schemas.openxmlformats.org/markup-compatibility/2006">
    <mc:Choice xmlns:p14="http://schemas.microsoft.com/office/powerpoint/2010/main" xmlns="" Requires="p14">
      <p:transition spd="slow" p14:dur="2000" advTm="140271"/>
    </mc:Choice>
    <mc:Fallback>
      <p:transition spd="slow" advTm="14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4861 -1.48148E-6 L -0.48056 -0.09259 " pathEditMode="relative" rAng="0" ptsTypes="AA">
                                      <p:cBhvr>
                                        <p:cTn id="6" dur="1000" fill="hold"/>
                                        <p:tgtEl>
                                          <p:spTgt spid="6"/>
                                        </p:tgtEl>
                                        <p:attrNameLst>
                                          <p:attrName>ppt_x</p:attrName>
                                          <p:attrName>ppt_y</p:attrName>
                                        </p:attrNameLst>
                                      </p:cBhvr>
                                      <p:rCtr x="-26458" y="-4630"/>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left)">
                                      <p:cBhvr>
                                        <p:cTn id="14" dur="500"/>
                                        <p:tgtEl>
                                          <p:spTgt spid="60"/>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7">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uiExpand="1" build="p"/>
      <p:bldP spid="6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946400" y="3302000"/>
            <a:ext cx="2870200" cy="558800"/>
          </a:xfrm>
          <a:prstGeom prst="rect">
            <a:avLst/>
          </a:prstGeom>
        </p:spPr>
      </p:pic>
      <p:sp>
        <p:nvSpPr>
          <p:cNvPr id="5" name="Title 4"/>
          <p:cNvSpPr>
            <a:spLocks noGrp="1"/>
          </p:cNvSpPr>
          <p:nvPr>
            <p:ph type="title"/>
          </p:nvPr>
        </p:nvSpPr>
        <p:spPr/>
        <p:txBody>
          <a:bodyPr/>
          <a:lstStyle/>
          <a:p>
            <a:r>
              <a:rPr lang="en-US" dirty="0" err="1" smtClean="0"/>
              <a:t>Submodularity</a:t>
            </a:r>
            <a:r>
              <a:rPr lang="en-US" dirty="0" smtClean="0"/>
              <a:t> and convexity</a:t>
            </a:r>
            <a:endParaRPr lang="en-US" dirty="0"/>
          </a:p>
        </p:txBody>
      </p:sp>
      <p:sp>
        <p:nvSpPr>
          <p:cNvPr id="67" name="Content Placeholder 66"/>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a:p>
            <a:r>
              <a:rPr lang="en-US" dirty="0" smtClean="0">
                <a:solidFill>
                  <a:schemeClr val="tx1">
                    <a:alpha val="50000"/>
                  </a:schemeClr>
                </a:solidFill>
              </a:rPr>
              <a:t>minimum of </a:t>
            </a:r>
            <a:r>
              <a:rPr lang="en-US" i="1" dirty="0">
                <a:solidFill>
                  <a:schemeClr val="tx1">
                    <a:alpha val="50000"/>
                  </a:schemeClr>
                </a:solidFill>
              </a:rPr>
              <a:t>f</a:t>
            </a:r>
            <a:r>
              <a:rPr lang="en-US" dirty="0" smtClean="0">
                <a:solidFill>
                  <a:schemeClr val="tx1">
                    <a:alpha val="50000"/>
                  </a:schemeClr>
                </a:solidFill>
              </a:rPr>
              <a:t> is a minimum of F</a:t>
            </a:r>
          </a:p>
          <a:p>
            <a:r>
              <a:rPr lang="en-US" dirty="0" err="1" smtClean="0">
                <a:solidFill>
                  <a:srgbClr val="008000">
                    <a:alpha val="50000"/>
                  </a:srgbClr>
                </a:solidFill>
              </a:rPr>
              <a:t>submodular</a:t>
            </a:r>
            <a:r>
              <a:rPr lang="en-US" dirty="0" smtClean="0">
                <a:solidFill>
                  <a:srgbClr val="008000">
                    <a:alpha val="50000"/>
                  </a:srgbClr>
                </a:solidFill>
              </a:rPr>
              <a:t> minimization</a:t>
            </a:r>
            <a:r>
              <a:rPr lang="en-US" dirty="0" smtClean="0">
                <a:solidFill>
                  <a:srgbClr val="FF0000">
                    <a:alpha val="50000"/>
                  </a:srgbClr>
                </a:solidFill>
              </a:rPr>
              <a:t>  </a:t>
            </a:r>
            <a:r>
              <a:rPr lang="en-US" dirty="0" smtClean="0">
                <a:solidFill>
                  <a:schemeClr val="tx1">
                    <a:alpha val="50000"/>
                  </a:schemeClr>
                </a:solidFill>
              </a:rPr>
              <a:t>as  convex minimization:</a:t>
            </a:r>
            <a:r>
              <a:rPr lang="en-US" dirty="0" smtClean="0">
                <a:solidFill>
                  <a:srgbClr val="FF0000">
                    <a:alpha val="50000"/>
                  </a:srgbClr>
                </a:solidFill>
              </a:rPr>
              <a:t/>
            </a:r>
            <a:br>
              <a:rPr lang="en-US" dirty="0" smtClean="0">
                <a:solidFill>
                  <a:srgbClr val="FF0000">
                    <a:alpha val="50000"/>
                  </a:srgbClr>
                </a:solidFill>
              </a:rPr>
            </a:br>
            <a:r>
              <a:rPr lang="en-US" dirty="0" smtClean="0">
                <a:solidFill>
                  <a:srgbClr val="008000">
                    <a:alpha val="50000"/>
                  </a:srgbClr>
                </a:solidFill>
              </a:rPr>
              <a:t>polynomial time!</a:t>
            </a:r>
            <a:endParaRPr lang="en-US" dirty="0">
              <a:solidFill>
                <a:srgbClr val="008000">
                  <a:alpha val="50000"/>
                </a:srgbClr>
              </a:solidFill>
            </a:endParaRPr>
          </a:p>
        </p:txBody>
      </p:sp>
      <p:pic>
        <p:nvPicPr>
          <p:cNvPr id="6" name="Picture 5" descr="latex-image-1.pdf"/>
          <p:cNvPicPr>
            <a:picLocks noChangeAspect="1"/>
          </p:cNvPicPr>
          <p:nvPr/>
        </p:nvPicPr>
        <p:blipFill>
          <a:blip r:embed="rId5">
            <a:alphaModFix amt="49000"/>
            <a:extLst>
              <a:ext uri="{28A0092B-C50C-407E-A947-70E740481C1C}">
                <a14:useLocalDpi xmlns:a14="http://schemas.microsoft.com/office/drawing/2010/main" xmlns="" val="0"/>
              </a:ext>
            </a:extLst>
          </a:blip>
          <a:stretch>
            <a:fillRect/>
          </a:stretch>
        </p:blipFill>
        <p:spPr>
          <a:xfrm>
            <a:off x="493651" y="1790435"/>
            <a:ext cx="2438400" cy="368300"/>
          </a:xfrm>
          <a:prstGeom prst="rect">
            <a:avLst/>
          </a:prstGeom>
        </p:spPr>
      </p:pic>
      <p:grpSp>
        <p:nvGrpSpPr>
          <p:cNvPr id="60" name="Group 59"/>
          <p:cNvGrpSpPr/>
          <p:nvPr/>
        </p:nvGrpSpPr>
        <p:grpSpPr>
          <a:xfrm>
            <a:off x="3429000" y="1181755"/>
            <a:ext cx="4279900" cy="1021695"/>
            <a:chOff x="3429000" y="1181755"/>
            <a:chExt cx="4279900" cy="1021695"/>
          </a:xfrm>
        </p:grpSpPr>
        <p:sp>
          <p:nvSpPr>
            <p:cNvPr id="8" name="TextBox 7"/>
            <p:cNvSpPr txBox="1"/>
            <p:nvPr/>
          </p:nvSpPr>
          <p:spPr>
            <a:xfrm>
              <a:off x="5575300" y="1181755"/>
              <a:ext cx="1607281" cy="523220"/>
            </a:xfrm>
            <a:prstGeom prst="rect">
              <a:avLst/>
            </a:prstGeom>
            <a:noFill/>
          </p:spPr>
          <p:txBody>
            <a:bodyPr wrap="none" rtlCol="0">
              <a:spAutoFit/>
            </a:bodyPr>
            <a:lstStyle/>
            <a:p>
              <a:r>
                <a:rPr lang="en-US" sz="2800" dirty="0" smtClean="0">
                  <a:solidFill>
                    <a:schemeClr val="tx1">
                      <a:alpha val="50000"/>
                    </a:schemeClr>
                  </a:solidFill>
                </a:rPr>
                <a:t>extension</a:t>
              </a:r>
              <a:endParaRPr lang="en-US" sz="2800" dirty="0">
                <a:solidFill>
                  <a:schemeClr val="tx1">
                    <a:alpha val="50000"/>
                  </a:schemeClr>
                </a:solidFill>
              </a:endParaRPr>
            </a:p>
          </p:txBody>
        </p:sp>
        <p:pic>
          <p:nvPicPr>
            <p:cNvPr id="24" name="Picture 23" descr="latex-image-1.pdf"/>
            <p:cNvPicPr>
              <a:picLocks noChangeAspect="1"/>
            </p:cNvPicPr>
            <p:nvPr/>
          </p:nvPicPr>
          <p:blipFill>
            <a:blip r:embed="rId6">
              <a:alphaModFix amt="48000"/>
              <a:extLst>
                <a:ext uri="{28A0092B-C50C-407E-A947-70E740481C1C}">
                  <a14:useLocalDpi xmlns:a14="http://schemas.microsoft.com/office/drawing/2010/main" xmlns="" val="0"/>
                </a:ext>
              </a:extLst>
            </a:blip>
            <a:stretch>
              <a:fillRect/>
            </a:stretch>
          </p:blipFill>
          <p:spPr>
            <a:xfrm>
              <a:off x="5499100" y="1835150"/>
              <a:ext cx="2209800" cy="368300"/>
            </a:xfrm>
            <a:prstGeom prst="rect">
              <a:avLst/>
            </a:prstGeom>
          </p:spPr>
        </p:pic>
        <p:cxnSp>
          <p:nvCxnSpPr>
            <p:cNvPr id="28" name="Straight Arrow Connector 27"/>
            <p:cNvCxnSpPr/>
            <p:nvPr/>
          </p:nvCxnSpPr>
          <p:spPr bwMode="auto">
            <a:xfrm>
              <a:off x="3429000" y="2019300"/>
              <a:ext cx="1257300" cy="25400"/>
            </a:xfrm>
            <a:prstGeom prst="straightConnector1">
              <a:avLst/>
            </a:prstGeom>
            <a:noFill/>
            <a:ln w="38100" cap="flat" cmpd="sng" algn="ctr">
              <a:solidFill>
                <a:srgbClr val="000090">
                  <a:alpha val="50000"/>
                </a:srgbClr>
              </a:solidFill>
              <a:prstDash val="solid"/>
              <a:round/>
              <a:headEnd type="none" w="med" len="med"/>
              <a:tailEnd type="arrow"/>
            </a:ln>
            <a:effectLst/>
          </p:spPr>
        </p:cxnSp>
      </p:grpSp>
      <p:sp>
        <p:nvSpPr>
          <p:cNvPr id="65" name="TextBox 64"/>
          <p:cNvSpPr txBox="1"/>
          <p:nvPr/>
        </p:nvSpPr>
        <p:spPr>
          <a:xfrm>
            <a:off x="3594785" y="3924300"/>
            <a:ext cx="1387580" cy="523220"/>
          </a:xfrm>
          <a:prstGeom prst="rect">
            <a:avLst/>
          </a:prstGeom>
          <a:noFill/>
        </p:spPr>
        <p:txBody>
          <a:bodyPr wrap="none" rtlCol="0">
            <a:spAutoFit/>
          </a:bodyPr>
          <a:lstStyle/>
          <a:p>
            <a:r>
              <a:rPr lang="en-US" sz="2800" dirty="0" smtClean="0">
                <a:solidFill>
                  <a:srgbClr val="008000"/>
                </a:solidFill>
              </a:rPr>
              <a:t>convex</a:t>
            </a:r>
            <a:endParaRPr lang="en-US" sz="2800" dirty="0">
              <a:solidFill>
                <a:srgbClr val="008000"/>
              </a:solidFill>
            </a:endParaRPr>
          </a:p>
        </p:txBody>
      </p:sp>
      <p:grpSp>
        <p:nvGrpSpPr>
          <p:cNvPr id="7" name="Group 6"/>
          <p:cNvGrpSpPr/>
          <p:nvPr/>
        </p:nvGrpSpPr>
        <p:grpSpPr>
          <a:xfrm>
            <a:off x="4064000" y="3238500"/>
            <a:ext cx="3004281" cy="1397000"/>
            <a:chOff x="4178300" y="3276600"/>
            <a:chExt cx="3004281" cy="1397000"/>
          </a:xfrm>
        </p:grpSpPr>
        <p:sp>
          <p:nvSpPr>
            <p:cNvPr id="2" name="Oval 1"/>
            <p:cNvSpPr/>
            <p:nvPr/>
          </p:nvSpPr>
          <p:spPr bwMode="auto">
            <a:xfrm>
              <a:off x="4178300" y="3276600"/>
              <a:ext cx="1219200" cy="877788"/>
            </a:xfrm>
            <a:prstGeom prst="ellipse">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4" name="Straight Arrow Connector 3"/>
            <p:cNvCxnSpPr/>
            <p:nvPr/>
          </p:nvCxnSpPr>
          <p:spPr bwMode="auto">
            <a:xfrm flipH="1" flipV="1">
              <a:off x="5236765" y="3924300"/>
              <a:ext cx="1945816" cy="749300"/>
            </a:xfrm>
            <a:prstGeom prst="straightConnector1">
              <a:avLst/>
            </a:prstGeom>
            <a:noFill/>
            <a:ln w="76200" cap="flat" cmpd="sng" algn="ctr">
              <a:solidFill>
                <a:schemeClr val="hlink"/>
              </a:solidFill>
              <a:prstDash val="solid"/>
              <a:round/>
              <a:headEnd type="none" w="med" len="med"/>
              <a:tailEnd type="arrow"/>
            </a:ln>
            <a:effectLst/>
          </p:spPr>
        </p:cxnSp>
      </p:grpSp>
      <p:sp>
        <p:nvSpPr>
          <p:cNvPr id="27" name="Slide Number Placeholder 26"/>
          <p:cNvSpPr>
            <a:spLocks noGrp="1"/>
          </p:cNvSpPr>
          <p:nvPr>
            <p:ph type="sldNum" sz="quarter" idx="12"/>
          </p:nvPr>
        </p:nvSpPr>
        <p:spPr/>
        <p:txBody>
          <a:bodyPr/>
          <a:lstStyle/>
          <a:p>
            <a:fld id="{65F817CD-90DF-254E-86DF-D316A243B657}" type="slidenum">
              <a:rPr lang="en-US" smtClean="0"/>
              <a:pPr/>
              <a:t>129</a:t>
            </a:fld>
            <a:endParaRPr lang="en-US"/>
          </a:p>
        </p:txBody>
      </p:sp>
      <p:grpSp>
        <p:nvGrpSpPr>
          <p:cNvPr id="71" name="Group 70"/>
          <p:cNvGrpSpPr/>
          <p:nvPr/>
        </p:nvGrpSpPr>
        <p:grpSpPr>
          <a:xfrm>
            <a:off x="2197100" y="2616200"/>
            <a:ext cx="4417153" cy="1945620"/>
            <a:chOff x="2197100" y="2616200"/>
            <a:chExt cx="4417153" cy="1945620"/>
          </a:xfrm>
        </p:grpSpPr>
        <p:sp>
          <p:nvSpPr>
            <p:cNvPr id="63" name="Rounded Rectangle 62"/>
            <p:cNvSpPr/>
            <p:nvPr/>
          </p:nvSpPr>
          <p:spPr bwMode="auto">
            <a:xfrm>
              <a:off x="2197100" y="2628900"/>
              <a:ext cx="4406900" cy="1905000"/>
            </a:xfrm>
            <a:prstGeom prst="roundRect">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4" name="TextBox 63"/>
            <p:cNvSpPr txBox="1"/>
            <p:nvPr/>
          </p:nvSpPr>
          <p:spPr>
            <a:xfrm>
              <a:off x="2932051" y="2616200"/>
              <a:ext cx="3031278" cy="523220"/>
            </a:xfrm>
            <a:prstGeom prst="rect">
              <a:avLst/>
            </a:prstGeom>
            <a:noFill/>
          </p:spPr>
          <p:txBody>
            <a:bodyPr wrap="none" rtlCol="0">
              <a:spAutoFit/>
            </a:bodyPr>
            <a:lstStyle/>
            <a:p>
              <a:r>
                <a:rPr lang="en-US" sz="2800" dirty="0" err="1" smtClean="0"/>
                <a:t>Lovász</a:t>
              </a:r>
              <a:r>
                <a:rPr lang="en-US" sz="2800" dirty="0" smtClean="0"/>
                <a:t> extension</a:t>
              </a:r>
              <a:endParaRPr lang="en-US" sz="2800" dirty="0"/>
            </a:p>
          </p:txBody>
        </p:sp>
        <p:sp>
          <p:nvSpPr>
            <p:cNvPr id="68" name="TextBox 67"/>
            <p:cNvSpPr txBox="1"/>
            <p:nvPr/>
          </p:nvSpPr>
          <p:spPr>
            <a:xfrm>
              <a:off x="5236765" y="4192488"/>
              <a:ext cx="1377488" cy="369332"/>
            </a:xfrm>
            <a:prstGeom prst="rect">
              <a:avLst/>
            </a:prstGeom>
            <a:noFill/>
          </p:spPr>
          <p:txBody>
            <a:bodyPr wrap="none" rtlCol="0">
              <a:spAutoFit/>
            </a:bodyPr>
            <a:lstStyle/>
            <a:p>
              <a:r>
                <a:rPr lang="en-US" dirty="0" err="1" smtClean="0"/>
                <a:t>Lovász</a:t>
              </a:r>
              <a:r>
                <a:rPr lang="en-US" dirty="0" smtClean="0"/>
                <a:t>, 1982</a:t>
              </a:r>
              <a:endParaRPr lang="en-US" dirty="0"/>
            </a:p>
          </p:txBody>
        </p:sp>
      </p:grpSp>
    </p:spTree>
    <p:custDataLst>
      <p:tags r:id="rId1"/>
    </p:custDataLst>
    <p:extLst>
      <p:ext uri="{BB962C8B-B14F-4D97-AF65-F5344CB8AC3E}">
        <p14:creationId xmlns:p14="http://schemas.microsoft.com/office/powerpoint/2010/main" xmlns="" val="1449113608"/>
      </p:ext>
    </p:extLst>
  </p:cSld>
  <p:clrMapOvr>
    <a:masterClrMapping/>
  </p:clrMapOvr>
  <mc:AlternateContent xmlns:mc="http://schemas.openxmlformats.org/markup-compatibility/2006">
    <mc:Choice xmlns:p14="http://schemas.microsoft.com/office/powerpoint/2010/main" xmlns="" Requires="p14">
      <p:transition spd="slow" p14:dur="2000" advTm="23670"/>
    </mc:Choice>
    <mc:Fallback>
      <p:transition spd="slow" advTm="2367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t>
            </a:r>
            <a:r>
              <a:rPr lang="en-US" dirty="0" smtClean="0"/>
              <a:t>Foundations</a:t>
            </a:r>
            <a:endParaRPr lang="en-US" dirty="0"/>
          </a:p>
        </p:txBody>
      </p:sp>
      <p:sp>
        <p:nvSpPr>
          <p:cNvPr id="3" name="Content Placeholder 2"/>
          <p:cNvSpPr>
            <a:spLocks noGrp="1"/>
          </p:cNvSpPr>
          <p:nvPr>
            <p:ph idx="1"/>
          </p:nvPr>
        </p:nvSpPr>
        <p:spPr>
          <a:xfrm>
            <a:off x="323867" y="1371600"/>
            <a:ext cx="8436219" cy="4754564"/>
          </a:xfrm>
        </p:spPr>
        <p:txBody>
          <a:bodyPr/>
          <a:lstStyle/>
          <a:p>
            <a:r>
              <a:rPr lang="en-US" dirty="0" smtClean="0"/>
              <a:t>Social Theories</a:t>
            </a:r>
          </a:p>
          <a:p>
            <a:pPr lvl="1"/>
            <a:r>
              <a:rPr lang="en-US" dirty="0" smtClean="0"/>
              <a:t>Social balance</a:t>
            </a:r>
          </a:p>
          <a:p>
            <a:pPr lvl="1"/>
            <a:r>
              <a:rPr lang="en-US" dirty="0" smtClean="0"/>
              <a:t>Social status</a:t>
            </a:r>
          </a:p>
          <a:p>
            <a:pPr lvl="1"/>
            <a:r>
              <a:rPr lang="en-US" dirty="0" smtClean="0"/>
              <a:t>Structural holes</a:t>
            </a:r>
          </a:p>
          <a:p>
            <a:pPr lvl="1"/>
            <a:r>
              <a:rPr lang="en-US" dirty="0" smtClean="0"/>
              <a:t>T</a:t>
            </a:r>
            <a:r>
              <a:rPr lang="pl-PL" dirty="0" smtClean="0"/>
              <a:t>w</a:t>
            </a:r>
            <a:r>
              <a:rPr lang="en-US" dirty="0" smtClean="0"/>
              <a:t>o-step flow</a:t>
            </a:r>
          </a:p>
          <a:p>
            <a:r>
              <a:rPr lang="en-US" dirty="0" smtClean="0">
                <a:solidFill>
                  <a:srgbClr val="FF0000"/>
                </a:solidFill>
              </a:rPr>
              <a:t>Algorithmic Foundations</a:t>
            </a:r>
          </a:p>
          <a:p>
            <a:pPr lvl="1"/>
            <a:r>
              <a:rPr lang="en-US" dirty="0" smtClean="0">
                <a:solidFill>
                  <a:srgbClr val="FF0000"/>
                </a:solidFill>
              </a:rPr>
              <a:t>Network flow</a:t>
            </a:r>
          </a:p>
          <a:p>
            <a:pPr lvl="1"/>
            <a:r>
              <a:rPr lang="en-US" dirty="0">
                <a:solidFill>
                  <a:srgbClr val="FF0000"/>
                </a:solidFill>
              </a:rPr>
              <a:t>K-densest </a:t>
            </a:r>
            <a:r>
              <a:rPr lang="en-US" dirty="0" err="1" smtClean="0">
                <a:solidFill>
                  <a:srgbClr val="FF0000"/>
                </a:solidFill>
              </a:rPr>
              <a:t>subgraph</a:t>
            </a:r>
            <a:endParaRPr lang="en-US" dirty="0" smtClean="0">
              <a:solidFill>
                <a:srgbClr val="FF0000"/>
              </a:solidFill>
            </a:endParaRPr>
          </a:p>
          <a:p>
            <a:pPr lvl="1"/>
            <a:r>
              <a:rPr lang="en-US" dirty="0" smtClean="0">
                <a:solidFill>
                  <a:srgbClr val="FF0000"/>
                </a:solidFill>
              </a:rPr>
              <a:t>Set cover</a:t>
            </a:r>
          </a:p>
          <a:p>
            <a:pPr lvl="1"/>
            <a:endParaRPr lang="en-US" dirty="0">
              <a:solidFill>
                <a:srgbClr val="FF0000"/>
              </a:solidFill>
            </a:endParaRPr>
          </a:p>
        </p:txBody>
      </p:sp>
    </p:spTree>
    <p:extLst>
      <p:ext uri="{BB962C8B-B14F-4D97-AF65-F5344CB8AC3E}">
        <p14:creationId xmlns:p14="http://schemas.microsoft.com/office/powerpoint/2010/main" xmlns="" val="955618498"/>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xfrm>
            <a:off x="7137400" y="63246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98452D9-A50E-274D-8CF1-F5B0A545BD3D}" type="slidenum">
              <a:rPr lang="en-US" sz="1400"/>
              <a:pPr eaLnBrk="1" hangingPunct="1"/>
              <a:t>130</a:t>
            </a:fld>
            <a:endParaRPr lang="en-US" sz="1400"/>
          </a:p>
        </p:txBody>
      </p:sp>
      <p:sp>
        <p:nvSpPr>
          <p:cNvPr id="1707010" name="Freeform 2"/>
          <p:cNvSpPr>
            <a:spLocks/>
          </p:cNvSpPr>
          <p:nvPr/>
        </p:nvSpPr>
        <p:spPr bwMode="auto">
          <a:xfrm>
            <a:off x="1295400" y="3862388"/>
            <a:ext cx="2897188" cy="2519362"/>
          </a:xfrm>
          <a:custGeom>
            <a:avLst/>
            <a:gdLst>
              <a:gd name="T0" fmla="*/ 1825 w 1825"/>
              <a:gd name="T1" fmla="*/ 0 h 1587"/>
              <a:gd name="T2" fmla="*/ 1824 w 1825"/>
              <a:gd name="T3" fmla="*/ 531 h 1587"/>
              <a:gd name="T4" fmla="*/ 1824 w 1825"/>
              <a:gd name="T5" fmla="*/ 1587 h 1587"/>
              <a:gd name="T6" fmla="*/ 0 w 1825"/>
              <a:gd name="T7" fmla="*/ 1587 h 1587"/>
              <a:gd name="T8" fmla="*/ 0 w 1825"/>
              <a:gd name="T9" fmla="*/ 3 h 1587"/>
              <a:gd name="T10" fmla="*/ 1825 w 1825"/>
              <a:gd name="T11" fmla="*/ 6 h 1587"/>
              <a:gd name="T12" fmla="*/ 0 60000 65536"/>
              <a:gd name="T13" fmla="*/ 0 60000 65536"/>
              <a:gd name="T14" fmla="*/ 0 60000 65536"/>
              <a:gd name="T15" fmla="*/ 0 60000 65536"/>
              <a:gd name="T16" fmla="*/ 0 60000 65536"/>
              <a:gd name="T17" fmla="*/ 0 60000 65536"/>
              <a:gd name="T18" fmla="*/ 0 w 1825"/>
              <a:gd name="T19" fmla="*/ 0 h 1587"/>
              <a:gd name="T20" fmla="*/ 1825 w 1825"/>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1825" h="1587">
                <a:moveTo>
                  <a:pt x="1825" y="0"/>
                </a:moveTo>
                <a:lnTo>
                  <a:pt x="1824" y="531"/>
                </a:lnTo>
                <a:lnTo>
                  <a:pt x="1824" y="1587"/>
                </a:lnTo>
                <a:lnTo>
                  <a:pt x="0" y="1587"/>
                </a:lnTo>
                <a:lnTo>
                  <a:pt x="0" y="3"/>
                </a:lnTo>
                <a:lnTo>
                  <a:pt x="1825" y="6"/>
                </a:lnTo>
              </a:path>
            </a:pathLst>
          </a:custGeom>
          <a:solidFill>
            <a:schemeClr val="accent2">
              <a:alpha val="50195"/>
            </a:schemeClr>
          </a:solidFill>
          <a:ln>
            <a:noFill/>
          </a:ln>
          <a:extLst>
            <a:ext uri="{91240B29-F687-4f45-9708-019B960494DF}">
              <a14:hiddenLine xmlns:a14="http://schemas.microsoft.com/office/drawing/2010/main" xmlns="" w="38100" cap="flat" cmpd="sng">
                <a:solidFill>
                  <a:srgbClr val="000000"/>
                </a:solidFill>
                <a:prstDash val="solid"/>
                <a:round/>
                <a:headEnd/>
                <a:tailEnd/>
              </a14:hiddenLine>
            </a:ext>
          </a:extLst>
        </p:spPr>
        <p:txBody>
          <a:bodyPr wrap="none" anchor="ctr"/>
          <a:lstStyle/>
          <a:p>
            <a:endParaRPr lang="de-DE"/>
          </a:p>
        </p:txBody>
      </p:sp>
      <p:sp>
        <p:nvSpPr>
          <p:cNvPr id="1707011" name="Freeform 3"/>
          <p:cNvSpPr>
            <a:spLocks/>
          </p:cNvSpPr>
          <p:nvPr/>
        </p:nvSpPr>
        <p:spPr bwMode="auto">
          <a:xfrm>
            <a:off x="1295400" y="3276600"/>
            <a:ext cx="2897188" cy="3105150"/>
          </a:xfrm>
          <a:custGeom>
            <a:avLst/>
            <a:gdLst>
              <a:gd name="T0" fmla="*/ 1825 w 1825"/>
              <a:gd name="T1" fmla="*/ 0 h 1587"/>
              <a:gd name="T2" fmla="*/ 1824 w 1825"/>
              <a:gd name="T3" fmla="*/ 531 h 1587"/>
              <a:gd name="T4" fmla="*/ 1824 w 1825"/>
              <a:gd name="T5" fmla="*/ 1587 h 1587"/>
              <a:gd name="T6" fmla="*/ 0 w 1825"/>
              <a:gd name="T7" fmla="*/ 1587 h 1587"/>
              <a:gd name="T8" fmla="*/ 0 w 1825"/>
              <a:gd name="T9" fmla="*/ 3 h 1587"/>
              <a:gd name="T10" fmla="*/ 1825 w 1825"/>
              <a:gd name="T11" fmla="*/ 6 h 1587"/>
              <a:gd name="T12" fmla="*/ 0 60000 65536"/>
              <a:gd name="T13" fmla="*/ 0 60000 65536"/>
              <a:gd name="T14" fmla="*/ 0 60000 65536"/>
              <a:gd name="T15" fmla="*/ 0 60000 65536"/>
              <a:gd name="T16" fmla="*/ 0 60000 65536"/>
              <a:gd name="T17" fmla="*/ 0 60000 65536"/>
              <a:gd name="T18" fmla="*/ 0 w 1825"/>
              <a:gd name="T19" fmla="*/ 0 h 1587"/>
              <a:gd name="T20" fmla="*/ 1825 w 1825"/>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1825" h="1587">
                <a:moveTo>
                  <a:pt x="1825" y="0"/>
                </a:moveTo>
                <a:lnTo>
                  <a:pt x="1824" y="531"/>
                </a:lnTo>
                <a:lnTo>
                  <a:pt x="1824" y="1587"/>
                </a:lnTo>
                <a:lnTo>
                  <a:pt x="0" y="1587"/>
                </a:lnTo>
                <a:lnTo>
                  <a:pt x="0" y="3"/>
                </a:lnTo>
                <a:lnTo>
                  <a:pt x="1825" y="6"/>
                </a:lnTo>
              </a:path>
            </a:pathLst>
          </a:custGeom>
          <a:solidFill>
            <a:schemeClr val="accent2">
              <a:alpha val="50195"/>
            </a:schemeClr>
          </a:solidFill>
          <a:ln>
            <a:noFill/>
          </a:ln>
          <a:extLst>
            <a:ext uri="{91240B29-F687-4f45-9708-019B960494DF}">
              <a14:hiddenLine xmlns:a14="http://schemas.microsoft.com/office/drawing/2010/main" xmlns="" w="38100" cap="flat" cmpd="sng">
                <a:solidFill>
                  <a:srgbClr val="000000"/>
                </a:solidFill>
                <a:prstDash val="solid"/>
                <a:round/>
                <a:headEnd/>
                <a:tailEnd/>
              </a14:hiddenLine>
            </a:ext>
          </a:extLst>
        </p:spPr>
        <p:txBody>
          <a:bodyPr wrap="none" anchor="ctr"/>
          <a:lstStyle/>
          <a:p>
            <a:endParaRPr lang="de-DE"/>
          </a:p>
        </p:txBody>
      </p:sp>
      <p:sp>
        <p:nvSpPr>
          <p:cNvPr id="1707012" name="Freeform 4"/>
          <p:cNvSpPr>
            <a:spLocks/>
          </p:cNvSpPr>
          <p:nvPr/>
        </p:nvSpPr>
        <p:spPr bwMode="auto">
          <a:xfrm>
            <a:off x="1295400" y="3871913"/>
            <a:ext cx="2895600" cy="2514600"/>
          </a:xfrm>
          <a:custGeom>
            <a:avLst/>
            <a:gdLst>
              <a:gd name="T0" fmla="*/ 1248 w 1824"/>
              <a:gd name="T1" fmla="*/ 0 h 1584"/>
              <a:gd name="T2" fmla="*/ 1824 w 1824"/>
              <a:gd name="T3" fmla="*/ 528 h 1584"/>
              <a:gd name="T4" fmla="*/ 1824 w 1824"/>
              <a:gd name="T5" fmla="*/ 1584 h 1584"/>
              <a:gd name="T6" fmla="*/ 0 w 1824"/>
              <a:gd name="T7" fmla="*/ 1584 h 1584"/>
              <a:gd name="T8" fmla="*/ 0 w 1824"/>
              <a:gd name="T9" fmla="*/ 0 h 1584"/>
              <a:gd name="T10" fmla="*/ 1296 w 1824"/>
              <a:gd name="T11" fmla="*/ 0 h 1584"/>
              <a:gd name="T12" fmla="*/ 0 60000 65536"/>
              <a:gd name="T13" fmla="*/ 0 60000 65536"/>
              <a:gd name="T14" fmla="*/ 0 60000 65536"/>
              <a:gd name="T15" fmla="*/ 0 60000 65536"/>
              <a:gd name="T16" fmla="*/ 0 60000 65536"/>
              <a:gd name="T17" fmla="*/ 0 60000 65536"/>
              <a:gd name="T18" fmla="*/ 0 w 1824"/>
              <a:gd name="T19" fmla="*/ 0 h 1584"/>
              <a:gd name="T20" fmla="*/ 1824 w 1824"/>
              <a:gd name="T21" fmla="*/ 1584 h 1584"/>
            </a:gdLst>
            <a:ahLst/>
            <a:cxnLst>
              <a:cxn ang="T12">
                <a:pos x="T0" y="T1"/>
              </a:cxn>
              <a:cxn ang="T13">
                <a:pos x="T2" y="T3"/>
              </a:cxn>
              <a:cxn ang="T14">
                <a:pos x="T4" y="T5"/>
              </a:cxn>
              <a:cxn ang="T15">
                <a:pos x="T6" y="T7"/>
              </a:cxn>
              <a:cxn ang="T16">
                <a:pos x="T8" y="T9"/>
              </a:cxn>
              <a:cxn ang="T17">
                <a:pos x="T10" y="T11"/>
              </a:cxn>
            </a:cxnLst>
            <a:rect l="T18" t="T19" r="T20" b="T21"/>
            <a:pathLst>
              <a:path w="1824" h="1584">
                <a:moveTo>
                  <a:pt x="1248" y="0"/>
                </a:moveTo>
                <a:lnTo>
                  <a:pt x="1824" y="528"/>
                </a:lnTo>
                <a:lnTo>
                  <a:pt x="1824" y="1584"/>
                </a:lnTo>
                <a:lnTo>
                  <a:pt x="0" y="1584"/>
                </a:lnTo>
                <a:lnTo>
                  <a:pt x="0" y="0"/>
                </a:lnTo>
                <a:lnTo>
                  <a:pt x="1296" y="0"/>
                </a:lnTo>
              </a:path>
            </a:pathLst>
          </a:custGeom>
          <a:solidFill>
            <a:schemeClr val="accent2">
              <a:alpha val="50195"/>
            </a:schemeClr>
          </a:solidFill>
          <a:ln>
            <a:noFill/>
          </a:ln>
          <a:extLst>
            <a:ext uri="{91240B29-F687-4f45-9708-019B960494DF}">
              <a14:hiddenLine xmlns:a14="http://schemas.microsoft.com/office/drawing/2010/main" xmlns="" w="38100" cap="flat" cmpd="sng">
                <a:solidFill>
                  <a:srgbClr val="000000"/>
                </a:solidFill>
                <a:prstDash val="solid"/>
                <a:round/>
                <a:headEnd/>
                <a:tailEnd/>
              </a14:hiddenLine>
            </a:ext>
          </a:extLst>
        </p:spPr>
        <p:txBody>
          <a:bodyPr wrap="none" anchor="ctr"/>
          <a:lstStyle/>
          <a:p>
            <a:endParaRPr lang="de-DE"/>
          </a:p>
        </p:txBody>
      </p:sp>
      <p:sp>
        <p:nvSpPr>
          <p:cNvPr id="45062" name="Rectangle 5"/>
          <p:cNvSpPr>
            <a:spLocks noGrp="1" noChangeArrowheads="1"/>
          </p:cNvSpPr>
          <p:nvPr>
            <p:ph type="title"/>
          </p:nvPr>
        </p:nvSpPr>
        <p:spPr>
          <a:xfrm>
            <a:off x="228600" y="76200"/>
            <a:ext cx="8610600" cy="762000"/>
          </a:xfrm>
        </p:spPr>
        <p:txBody>
          <a:bodyPr/>
          <a:lstStyle/>
          <a:p>
            <a:pPr eaLnBrk="1" hangingPunct="1"/>
            <a:r>
              <a:rPr lang="en-US">
                <a:latin typeface="Calibri" charset="0"/>
              </a:rPr>
              <a:t>The submodular polyhedron P</a:t>
            </a:r>
            <a:r>
              <a:rPr lang="en-US" baseline="-25000">
                <a:latin typeface="Calibri" charset="0"/>
              </a:rPr>
              <a:t>F</a:t>
            </a:r>
          </a:p>
        </p:txBody>
      </p:sp>
      <p:sp>
        <p:nvSpPr>
          <p:cNvPr id="1707014" name="Line 6"/>
          <p:cNvSpPr>
            <a:spLocks noChangeShapeType="1"/>
          </p:cNvSpPr>
          <p:nvPr/>
        </p:nvSpPr>
        <p:spPr bwMode="auto">
          <a:xfrm>
            <a:off x="4191000" y="3276600"/>
            <a:ext cx="0" cy="312420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1707015" name="Line 7"/>
          <p:cNvSpPr>
            <a:spLocks noChangeShapeType="1"/>
          </p:cNvSpPr>
          <p:nvPr/>
        </p:nvSpPr>
        <p:spPr bwMode="auto">
          <a:xfrm flipH="1">
            <a:off x="1295400" y="3871913"/>
            <a:ext cx="32004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1707016" name="Line 8"/>
          <p:cNvSpPr>
            <a:spLocks noChangeShapeType="1"/>
          </p:cNvSpPr>
          <p:nvPr/>
        </p:nvSpPr>
        <p:spPr bwMode="auto">
          <a:xfrm flipH="1" flipV="1">
            <a:off x="2895600" y="3490913"/>
            <a:ext cx="1524000" cy="1400175"/>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1707017" name="Rectangle 9"/>
          <p:cNvSpPr>
            <a:spLocks noChangeArrowheads="1"/>
          </p:cNvSpPr>
          <p:nvPr/>
        </p:nvSpPr>
        <p:spPr bwMode="auto">
          <a:xfrm>
            <a:off x="6553200" y="1066800"/>
            <a:ext cx="2420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pPr algn="ctr">
              <a:spcBef>
                <a:spcPct val="20000"/>
              </a:spcBef>
              <a:buClr>
                <a:schemeClr val="folHlink"/>
              </a:buClr>
              <a:buSzPct val="70000"/>
              <a:buFont typeface="Wingdings" charset="0"/>
              <a:buNone/>
            </a:pPr>
            <a:r>
              <a:rPr lang="en-US" dirty="0">
                <a:solidFill>
                  <a:srgbClr val="5F5F5F"/>
                </a:solidFill>
              </a:rPr>
              <a:t>Example: V = {</a:t>
            </a:r>
            <a:r>
              <a:rPr lang="en-US" dirty="0" err="1">
                <a:solidFill>
                  <a:srgbClr val="5F5F5F"/>
                </a:solidFill>
              </a:rPr>
              <a:t>a,b</a:t>
            </a:r>
            <a:r>
              <a:rPr lang="en-US" dirty="0">
                <a:solidFill>
                  <a:srgbClr val="5F5F5F"/>
                </a:solidFill>
              </a:rPr>
              <a:t>}</a:t>
            </a:r>
          </a:p>
        </p:txBody>
      </p:sp>
      <p:sp>
        <p:nvSpPr>
          <p:cNvPr id="45068" name="Line 11"/>
          <p:cNvSpPr>
            <a:spLocks noChangeShapeType="1"/>
          </p:cNvSpPr>
          <p:nvPr/>
        </p:nvSpPr>
        <p:spPr bwMode="auto">
          <a:xfrm flipH="1" flipV="1">
            <a:off x="2819400" y="1600200"/>
            <a:ext cx="152400" cy="3810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1707021" name="Text Box 13"/>
          <p:cNvSpPr txBox="1">
            <a:spLocks noChangeArrowheads="1"/>
          </p:cNvSpPr>
          <p:nvPr/>
        </p:nvSpPr>
        <p:spPr bwMode="auto">
          <a:xfrm>
            <a:off x="4981575" y="6172200"/>
            <a:ext cx="2295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chemeClr val="folHlink"/>
                </a:solidFill>
                <a:latin typeface="Tahoma" charset="0"/>
              </a:rPr>
              <a:t>x({a}) </a:t>
            </a:r>
            <a:r>
              <a:rPr lang="en-US" dirty="0" smtClean="0">
                <a:solidFill>
                  <a:schemeClr val="folHlink"/>
                </a:solidFill>
                <a:latin typeface="cmsy10" charset="0"/>
              </a:rPr>
              <a:t>≤</a:t>
            </a:r>
            <a:r>
              <a:rPr lang="en-US" dirty="0" smtClean="0">
                <a:solidFill>
                  <a:schemeClr val="folHlink"/>
                </a:solidFill>
                <a:latin typeface="Tahoma" charset="0"/>
              </a:rPr>
              <a:t> </a:t>
            </a:r>
            <a:r>
              <a:rPr lang="en-US" dirty="0">
                <a:solidFill>
                  <a:schemeClr val="folHlink"/>
                </a:solidFill>
                <a:latin typeface="Tahoma" charset="0"/>
              </a:rPr>
              <a:t>F({a})</a:t>
            </a:r>
          </a:p>
        </p:txBody>
      </p:sp>
      <p:sp>
        <p:nvSpPr>
          <p:cNvPr id="1707022" name="Line 14"/>
          <p:cNvSpPr>
            <a:spLocks noChangeShapeType="1"/>
          </p:cNvSpPr>
          <p:nvPr/>
        </p:nvSpPr>
        <p:spPr bwMode="auto">
          <a:xfrm flipH="1" flipV="1">
            <a:off x="4191000" y="6019800"/>
            <a:ext cx="838200" cy="304800"/>
          </a:xfrm>
          <a:prstGeom prst="line">
            <a:avLst/>
          </a:prstGeom>
          <a:noFill/>
          <a:ln w="38100">
            <a:solidFill>
              <a:schemeClr val="fo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1707023" name="Text Box 15"/>
          <p:cNvSpPr txBox="1">
            <a:spLocks noChangeArrowheads="1"/>
          </p:cNvSpPr>
          <p:nvPr/>
        </p:nvSpPr>
        <p:spPr bwMode="auto">
          <a:xfrm>
            <a:off x="5203825" y="3733800"/>
            <a:ext cx="231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chemeClr val="folHlink"/>
                </a:solidFill>
                <a:latin typeface="Tahoma" charset="0"/>
              </a:rPr>
              <a:t>x({b}) </a:t>
            </a:r>
            <a:r>
              <a:rPr lang="en-US" dirty="0" smtClean="0">
                <a:solidFill>
                  <a:schemeClr val="folHlink"/>
                </a:solidFill>
                <a:latin typeface="cmsy10" charset="0"/>
              </a:rPr>
              <a:t>≤</a:t>
            </a:r>
            <a:r>
              <a:rPr lang="en-US" dirty="0" smtClean="0">
                <a:solidFill>
                  <a:schemeClr val="folHlink"/>
                </a:solidFill>
                <a:latin typeface="Tahoma" charset="0"/>
              </a:rPr>
              <a:t> </a:t>
            </a:r>
            <a:r>
              <a:rPr lang="en-US" dirty="0">
                <a:solidFill>
                  <a:schemeClr val="folHlink"/>
                </a:solidFill>
                <a:latin typeface="Tahoma" charset="0"/>
              </a:rPr>
              <a:t>F({b})</a:t>
            </a:r>
          </a:p>
        </p:txBody>
      </p:sp>
      <p:sp>
        <p:nvSpPr>
          <p:cNvPr id="1707024" name="Line 16"/>
          <p:cNvSpPr>
            <a:spLocks noChangeShapeType="1"/>
          </p:cNvSpPr>
          <p:nvPr/>
        </p:nvSpPr>
        <p:spPr bwMode="auto">
          <a:xfrm flipH="1" flipV="1">
            <a:off x="4572000" y="3810000"/>
            <a:ext cx="685800" cy="76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1707025" name="Text Box 17"/>
          <p:cNvSpPr txBox="1">
            <a:spLocks noChangeArrowheads="1"/>
          </p:cNvSpPr>
          <p:nvPr/>
        </p:nvSpPr>
        <p:spPr bwMode="auto">
          <a:xfrm>
            <a:off x="5461000" y="4648200"/>
            <a:ext cx="2816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chemeClr val="folHlink"/>
                </a:solidFill>
                <a:latin typeface="Tahoma" charset="0"/>
              </a:rPr>
              <a:t>x({</a:t>
            </a:r>
            <a:r>
              <a:rPr lang="en-US" dirty="0" err="1">
                <a:solidFill>
                  <a:schemeClr val="folHlink"/>
                </a:solidFill>
                <a:latin typeface="Tahoma" charset="0"/>
              </a:rPr>
              <a:t>a,b</a:t>
            </a:r>
            <a:r>
              <a:rPr lang="en-US" dirty="0">
                <a:solidFill>
                  <a:schemeClr val="folHlink"/>
                </a:solidFill>
                <a:latin typeface="Tahoma" charset="0"/>
              </a:rPr>
              <a:t>}) </a:t>
            </a:r>
            <a:r>
              <a:rPr lang="en-US" dirty="0" smtClean="0">
                <a:solidFill>
                  <a:schemeClr val="folHlink"/>
                </a:solidFill>
                <a:latin typeface="cmsy10" charset="0"/>
              </a:rPr>
              <a:t>≤</a:t>
            </a:r>
            <a:r>
              <a:rPr lang="en-US" dirty="0" smtClean="0">
                <a:solidFill>
                  <a:schemeClr val="folHlink"/>
                </a:solidFill>
                <a:latin typeface="Tahoma" charset="0"/>
              </a:rPr>
              <a:t> </a:t>
            </a:r>
            <a:r>
              <a:rPr lang="en-US" dirty="0">
                <a:solidFill>
                  <a:schemeClr val="folHlink"/>
                </a:solidFill>
                <a:latin typeface="Tahoma" charset="0"/>
              </a:rPr>
              <a:t>F({</a:t>
            </a:r>
            <a:r>
              <a:rPr lang="en-US" dirty="0" err="1">
                <a:solidFill>
                  <a:schemeClr val="folHlink"/>
                </a:solidFill>
                <a:latin typeface="Tahoma" charset="0"/>
              </a:rPr>
              <a:t>a,b</a:t>
            </a:r>
            <a:r>
              <a:rPr lang="en-US" dirty="0">
                <a:solidFill>
                  <a:schemeClr val="folHlink"/>
                </a:solidFill>
                <a:latin typeface="Tahoma" charset="0"/>
              </a:rPr>
              <a:t>})</a:t>
            </a:r>
          </a:p>
        </p:txBody>
      </p:sp>
      <p:sp>
        <p:nvSpPr>
          <p:cNvPr id="1707026" name="Line 18"/>
          <p:cNvSpPr>
            <a:spLocks noChangeShapeType="1"/>
          </p:cNvSpPr>
          <p:nvPr/>
        </p:nvSpPr>
        <p:spPr bwMode="auto">
          <a:xfrm flipH="1" flipV="1">
            <a:off x="4495800" y="4876800"/>
            <a:ext cx="1009650" cy="76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1707027" name="Text Box 19"/>
          <p:cNvSpPr txBox="1">
            <a:spLocks noChangeArrowheads="1"/>
          </p:cNvSpPr>
          <p:nvPr/>
        </p:nvSpPr>
        <p:spPr bwMode="auto">
          <a:xfrm>
            <a:off x="1866889" y="4300538"/>
            <a:ext cx="5286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i="1" dirty="0" smtClean="0">
                <a:latin typeface="Tahoma" charset="0"/>
              </a:rPr>
              <a:t>P</a:t>
            </a:r>
            <a:r>
              <a:rPr lang="en-US" i="1" baseline="-25000" dirty="0" smtClean="0">
                <a:latin typeface="Tahoma" charset="0"/>
              </a:rPr>
              <a:t>F</a:t>
            </a:r>
            <a:endParaRPr lang="en-US" i="1" baseline="-25000" dirty="0">
              <a:latin typeface="Tahoma" charset="0"/>
            </a:endParaRPr>
          </a:p>
        </p:txBody>
      </p:sp>
      <p:grpSp>
        <p:nvGrpSpPr>
          <p:cNvPr id="2" name="Group 20"/>
          <p:cNvGrpSpPr>
            <a:grpSpLocks/>
          </p:cNvGrpSpPr>
          <p:nvPr/>
        </p:nvGrpSpPr>
        <p:grpSpPr bwMode="auto">
          <a:xfrm>
            <a:off x="1905000" y="3200400"/>
            <a:ext cx="4741863" cy="3276600"/>
            <a:chOff x="1200" y="2016"/>
            <a:chExt cx="2987" cy="2064"/>
          </a:xfrm>
        </p:grpSpPr>
        <p:grpSp>
          <p:nvGrpSpPr>
            <p:cNvPr id="45091" name="Group 21"/>
            <p:cNvGrpSpPr>
              <a:grpSpLocks/>
            </p:cNvGrpSpPr>
            <p:nvPr/>
          </p:nvGrpSpPr>
          <p:grpSpPr bwMode="auto">
            <a:xfrm>
              <a:off x="1200" y="2016"/>
              <a:ext cx="2987" cy="2064"/>
              <a:chOff x="1200" y="2016"/>
              <a:chExt cx="2987" cy="2064"/>
            </a:xfrm>
          </p:grpSpPr>
          <p:sp>
            <p:nvSpPr>
              <p:cNvPr id="45093" name="Line 22"/>
              <p:cNvSpPr>
                <a:spLocks noChangeShapeType="1"/>
              </p:cNvSpPr>
              <p:nvPr/>
            </p:nvSpPr>
            <p:spPr bwMode="auto">
              <a:xfrm>
                <a:off x="3120" y="2151"/>
                <a:ext cx="0" cy="1929"/>
              </a:xfrm>
              <a:prstGeom prst="line">
                <a:avLst/>
              </a:prstGeom>
              <a:noFill/>
              <a:ln w="25400">
                <a:solidFill>
                  <a:schemeClr val="tx1"/>
                </a:solidFill>
                <a:round/>
                <a:headEnd type="triangle" w="lg" len="med"/>
                <a:tailEnd type="none" w="lg"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45094" name="Line 23"/>
              <p:cNvSpPr>
                <a:spLocks noChangeShapeType="1"/>
              </p:cNvSpPr>
              <p:nvPr/>
            </p:nvSpPr>
            <p:spPr bwMode="auto">
              <a:xfrm>
                <a:off x="1200" y="3399"/>
                <a:ext cx="2688" cy="0"/>
              </a:xfrm>
              <a:prstGeom prst="line">
                <a:avLst/>
              </a:prstGeom>
              <a:noFill/>
              <a:ln w="254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45095" name="Text Box 24"/>
              <p:cNvSpPr txBox="1">
                <a:spLocks noChangeArrowheads="1"/>
              </p:cNvSpPr>
              <p:nvPr/>
            </p:nvSpPr>
            <p:spPr bwMode="auto">
              <a:xfrm>
                <a:off x="2352" y="3360"/>
                <a:ext cx="299"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45096" name="Text Box 25"/>
              <p:cNvSpPr txBox="1">
                <a:spLocks noChangeArrowheads="1"/>
              </p:cNvSpPr>
              <p:nvPr/>
            </p:nvSpPr>
            <p:spPr bwMode="auto">
              <a:xfrm>
                <a:off x="3785" y="3333"/>
                <a:ext cx="4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{a}</a:t>
                </a:r>
              </a:p>
            </p:txBody>
          </p:sp>
          <p:sp>
            <p:nvSpPr>
              <p:cNvPr id="45097" name="Text Box 26"/>
              <p:cNvSpPr txBox="1">
                <a:spLocks noChangeArrowheads="1"/>
              </p:cNvSpPr>
              <p:nvPr/>
            </p:nvSpPr>
            <p:spPr bwMode="auto">
              <a:xfrm>
                <a:off x="3166" y="2016"/>
                <a:ext cx="40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{b}</a:t>
                </a:r>
              </a:p>
            </p:txBody>
          </p:sp>
          <p:sp>
            <p:nvSpPr>
              <p:cNvPr id="45098" name="Text Box 27"/>
              <p:cNvSpPr txBox="1">
                <a:spLocks noChangeArrowheads="1"/>
              </p:cNvSpPr>
              <p:nvPr/>
            </p:nvSpPr>
            <p:spPr bwMode="auto">
              <a:xfrm>
                <a:off x="2903" y="3360"/>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0</a:t>
                </a:r>
              </a:p>
            </p:txBody>
          </p:sp>
          <p:sp>
            <p:nvSpPr>
              <p:cNvPr id="45099" name="Text Box 28"/>
              <p:cNvSpPr txBox="1">
                <a:spLocks noChangeArrowheads="1"/>
              </p:cNvSpPr>
              <p:nvPr/>
            </p:nvSpPr>
            <p:spPr bwMode="auto">
              <a:xfrm>
                <a:off x="3408" y="3360"/>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45100" name="Text Box 29"/>
              <p:cNvSpPr txBox="1">
                <a:spLocks noChangeArrowheads="1"/>
              </p:cNvSpPr>
              <p:nvPr/>
            </p:nvSpPr>
            <p:spPr bwMode="auto">
              <a:xfrm>
                <a:off x="2898" y="2784"/>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45101" name="Text Box 30"/>
              <p:cNvSpPr txBox="1">
                <a:spLocks noChangeArrowheads="1"/>
              </p:cNvSpPr>
              <p:nvPr/>
            </p:nvSpPr>
            <p:spPr bwMode="auto">
              <a:xfrm>
                <a:off x="2896" y="2367"/>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2</a:t>
                </a:r>
              </a:p>
            </p:txBody>
          </p:sp>
        </p:grpSp>
        <p:sp>
          <p:nvSpPr>
            <p:cNvPr id="45092" name="Rectangle 31"/>
            <p:cNvSpPr>
              <a:spLocks noChangeArrowheads="1"/>
            </p:cNvSpPr>
            <p:nvPr/>
          </p:nvSpPr>
          <p:spPr bwMode="auto">
            <a:xfrm>
              <a:off x="1885" y="3378"/>
              <a:ext cx="29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pPr algn="ctr"/>
              <a:r>
                <a:rPr lang="en-US">
                  <a:latin typeface="Tahoma" charset="0"/>
                </a:rPr>
                <a:t>-2</a:t>
              </a:r>
            </a:p>
          </p:txBody>
        </p:sp>
      </p:grpSp>
      <p:graphicFrame>
        <p:nvGraphicFramePr>
          <p:cNvPr id="1707040" name="Group 32"/>
          <p:cNvGraphicFramePr>
            <a:graphicFrameLocks noGrp="1"/>
          </p:cNvGraphicFramePr>
          <p:nvPr>
            <p:extLst>
              <p:ext uri="{D42A27DB-BD31-4B8C-83A1-F6EECF244321}">
                <p14:modId xmlns:p14="http://schemas.microsoft.com/office/powerpoint/2010/main" xmlns="" val="3683538294"/>
              </p:ext>
            </p:extLst>
          </p:nvPr>
        </p:nvGraphicFramePr>
        <p:xfrm>
          <a:off x="6934200" y="1603375"/>
          <a:ext cx="1905000" cy="1828800"/>
        </p:xfrm>
        <a:graphic>
          <a:graphicData uri="http://schemas.openxmlformats.org/drawingml/2006/table">
            <a:tbl>
              <a:tblPr/>
              <a:tblGrid>
                <a:gridCol w="952500"/>
                <a:gridCol w="952500"/>
              </a:tblGrid>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1" i="0" u="none" strike="noStrike" cap="none" normalizeH="0" baseline="0" smtClean="0">
                          <a:ln>
                            <a:noFill/>
                          </a:ln>
                          <a:solidFill>
                            <a:srgbClr val="5F5F5F"/>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1" i="0" u="none" strike="noStrike" cap="none" normalizeH="0" baseline="0" smtClean="0">
                          <a:ln>
                            <a:noFill/>
                          </a:ln>
                          <a:solidFill>
                            <a:srgbClr val="5F5F5F"/>
                          </a:solidFill>
                          <a:effectLst/>
                          <a:latin typeface="Calibri" pitchFamily="34" charset="0"/>
                        </a:rPr>
                        <a:t>F(A)</a:t>
                      </a:r>
                    </a:p>
                  </a:txBody>
                  <a:tcPr marT="0" marB="0"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msy10" pitchFamily="34" charset="0"/>
                        </a:rPr>
                        <a:t>{}</a:t>
                      </a:r>
                    </a:p>
                  </a:txBody>
                  <a:tcPr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-1</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{b}</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2</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{a,b}</a:t>
                      </a:r>
                    </a:p>
                  </a:txBody>
                  <a:tcPr marT="0" marB="0"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pic>
        <p:nvPicPr>
          <p:cNvPr id="3" name="Bild 2"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28600" y="1211750"/>
            <a:ext cx="5848350" cy="312250"/>
          </a:xfrm>
          <a:prstGeom prst="rect">
            <a:avLst/>
          </a:prstGeom>
        </p:spPr>
      </p:pic>
      <p:pic>
        <p:nvPicPr>
          <p:cNvPr id="4" name="Bild 3" descr="latex-image-1.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876550" y="1905000"/>
            <a:ext cx="2000250" cy="758389"/>
          </a:xfrm>
          <a:prstGeom prst="rect">
            <a:avLst/>
          </a:prstGeom>
        </p:spPr>
      </p:pic>
    </p:spTree>
    <p:custDataLst>
      <p:tags r:id="rId1"/>
    </p:custDataLst>
    <p:extLst>
      <p:ext uri="{BB962C8B-B14F-4D97-AF65-F5344CB8AC3E}">
        <p14:creationId xmlns:p14="http://schemas.microsoft.com/office/powerpoint/2010/main" xmlns="" val="2803394497"/>
      </p:ext>
    </p:extLst>
  </p:cSld>
  <p:clrMapOvr>
    <a:masterClrMapping/>
  </p:clrMapOvr>
  <mc:AlternateContent xmlns:mc="http://schemas.openxmlformats.org/markup-compatibility/2006">
    <mc:Choice xmlns:p14="http://schemas.microsoft.com/office/powerpoint/2010/main" xmlns="" Requires="p14">
      <p:transition spd="slow" p14:dur="2000" advTm="76362"/>
    </mc:Choice>
    <mc:Fallback>
      <p:transition spd="slow" advTm="7636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070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0701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070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070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070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070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070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7070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070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070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070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70701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7070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070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070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070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07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7010" grpId="0" animBg="1"/>
      <p:bldP spid="1707010" grpId="1" animBg="1"/>
      <p:bldP spid="1707011" grpId="0" animBg="1"/>
      <p:bldP spid="1707011" grpId="1" animBg="1"/>
      <p:bldP spid="1707012" grpId="0" animBg="1"/>
      <p:bldP spid="1707014" grpId="0" animBg="1"/>
      <p:bldP spid="1707015" grpId="0" animBg="1"/>
      <p:bldP spid="1707016" grpId="0" animBg="1"/>
      <p:bldP spid="1707017" grpId="0"/>
      <p:bldP spid="1707021" grpId="0"/>
      <p:bldP spid="1707022" grpId="0" animBg="1"/>
      <p:bldP spid="1707023" grpId="0"/>
      <p:bldP spid="1707024" grpId="0" animBg="1"/>
      <p:bldP spid="1707025" grpId="0"/>
      <p:bldP spid="1707026" grpId="0" animBg="1"/>
      <p:bldP spid="170702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the </a:t>
            </a:r>
            <a:r>
              <a:rPr lang="en-US" dirty="0" err="1" smtClean="0"/>
              <a:t>Lovász</a:t>
            </a:r>
            <a:r>
              <a:rPr lang="en-US" dirty="0" smtClean="0"/>
              <a:t> extension</a:t>
            </a:r>
            <a:endParaRPr lang="en-US" dirty="0"/>
          </a:p>
        </p:txBody>
      </p:sp>
      <p:sp>
        <p:nvSpPr>
          <p:cNvPr id="4" name="Slide Number Placehold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131</a:t>
            </a:fld>
            <a:endParaRPr lang="en-US"/>
          </a:p>
        </p:txBody>
      </p:sp>
      <p:grpSp>
        <p:nvGrpSpPr>
          <p:cNvPr id="28" name="Group 27"/>
          <p:cNvGrpSpPr/>
          <p:nvPr/>
        </p:nvGrpSpPr>
        <p:grpSpPr>
          <a:xfrm>
            <a:off x="5486400" y="1905000"/>
            <a:ext cx="3200400" cy="2514600"/>
            <a:chOff x="5029200" y="1828800"/>
            <a:chExt cx="4038600" cy="3276600"/>
          </a:xfrm>
        </p:grpSpPr>
        <p:grpSp>
          <p:nvGrpSpPr>
            <p:cNvPr id="5" name="Group 4"/>
            <p:cNvGrpSpPr>
              <a:grpSpLocks/>
            </p:cNvGrpSpPr>
            <p:nvPr/>
          </p:nvGrpSpPr>
          <p:grpSpPr bwMode="auto">
            <a:xfrm>
              <a:off x="5029200" y="1828800"/>
              <a:ext cx="4038600" cy="3276600"/>
              <a:chOff x="1200" y="2016"/>
              <a:chExt cx="2544" cy="2064"/>
            </a:xfrm>
          </p:grpSpPr>
          <p:grpSp>
            <p:nvGrpSpPr>
              <p:cNvPr id="6" name="Group 5"/>
              <p:cNvGrpSpPr>
                <a:grpSpLocks/>
              </p:cNvGrpSpPr>
              <p:nvPr/>
            </p:nvGrpSpPr>
            <p:grpSpPr bwMode="auto">
              <a:xfrm>
                <a:off x="1200" y="2016"/>
                <a:ext cx="2544" cy="2064"/>
                <a:chOff x="1200" y="2016"/>
                <a:chExt cx="2544" cy="2064"/>
              </a:xfrm>
            </p:grpSpPr>
            <p:sp>
              <p:nvSpPr>
                <p:cNvPr id="8" name="Line 6"/>
                <p:cNvSpPr>
                  <a:spLocks noChangeShapeType="1"/>
                </p:cNvSpPr>
                <p:nvPr/>
              </p:nvSpPr>
              <p:spPr bwMode="auto">
                <a:xfrm>
                  <a:off x="3120" y="2151"/>
                  <a:ext cx="0" cy="1929"/>
                </a:xfrm>
                <a:prstGeom prst="line">
                  <a:avLst/>
                </a:prstGeom>
                <a:noFill/>
                <a:ln w="25400">
                  <a:solidFill>
                    <a:schemeClr val="tx1"/>
                  </a:solidFill>
                  <a:round/>
                  <a:headEnd type="triangle" w="lg" len="med"/>
                  <a:tailEnd type="none" w="lg"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9" name="Line 7"/>
                <p:cNvSpPr>
                  <a:spLocks noChangeShapeType="1"/>
                </p:cNvSpPr>
                <p:nvPr/>
              </p:nvSpPr>
              <p:spPr bwMode="auto">
                <a:xfrm>
                  <a:off x="1200" y="3399"/>
                  <a:ext cx="2459" cy="9"/>
                </a:xfrm>
                <a:prstGeom prst="line">
                  <a:avLst/>
                </a:prstGeom>
                <a:noFill/>
                <a:ln w="254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10" name="Text Box 8"/>
                <p:cNvSpPr txBox="1">
                  <a:spLocks noChangeArrowheads="1"/>
                </p:cNvSpPr>
                <p:nvPr/>
              </p:nvSpPr>
              <p:spPr bwMode="auto">
                <a:xfrm>
                  <a:off x="2352" y="3360"/>
                  <a:ext cx="299"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11" name="Text Box 9"/>
                <p:cNvSpPr txBox="1">
                  <a:spLocks noChangeArrowheads="1"/>
                </p:cNvSpPr>
                <p:nvPr/>
              </p:nvSpPr>
              <p:spPr bwMode="auto">
                <a:xfrm>
                  <a:off x="3342" y="3600"/>
                  <a:ext cx="4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x</a:t>
                  </a:r>
                  <a:r>
                    <a:rPr lang="en-US" baseline="-25000" dirty="0">
                      <a:latin typeface="Tahoma" charset="0"/>
                    </a:rPr>
                    <a:t>{a}</a:t>
                  </a:r>
                </a:p>
              </p:txBody>
            </p:sp>
            <p:sp>
              <p:nvSpPr>
                <p:cNvPr id="12" name="Text Box 10"/>
                <p:cNvSpPr txBox="1">
                  <a:spLocks noChangeArrowheads="1"/>
                </p:cNvSpPr>
                <p:nvPr/>
              </p:nvSpPr>
              <p:spPr bwMode="auto">
                <a:xfrm>
                  <a:off x="3166" y="2016"/>
                  <a:ext cx="40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{b}</a:t>
                  </a:r>
                </a:p>
              </p:txBody>
            </p:sp>
            <p:sp>
              <p:nvSpPr>
                <p:cNvPr id="13" name="Text Box 11"/>
                <p:cNvSpPr txBox="1">
                  <a:spLocks noChangeArrowheads="1"/>
                </p:cNvSpPr>
                <p:nvPr/>
              </p:nvSpPr>
              <p:spPr bwMode="auto">
                <a:xfrm>
                  <a:off x="2903" y="3360"/>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0</a:t>
                  </a:r>
                </a:p>
              </p:txBody>
            </p:sp>
            <p:sp>
              <p:nvSpPr>
                <p:cNvPr id="14" name="Text Box 12"/>
                <p:cNvSpPr txBox="1">
                  <a:spLocks noChangeArrowheads="1"/>
                </p:cNvSpPr>
                <p:nvPr/>
              </p:nvSpPr>
              <p:spPr bwMode="auto">
                <a:xfrm>
                  <a:off x="3408" y="3360"/>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15" name="Text Box 13"/>
                <p:cNvSpPr txBox="1">
                  <a:spLocks noChangeArrowheads="1"/>
                </p:cNvSpPr>
                <p:nvPr/>
              </p:nvSpPr>
              <p:spPr bwMode="auto">
                <a:xfrm>
                  <a:off x="2898" y="2784"/>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16" name="Text Box 14"/>
                <p:cNvSpPr txBox="1">
                  <a:spLocks noChangeArrowheads="1"/>
                </p:cNvSpPr>
                <p:nvPr/>
              </p:nvSpPr>
              <p:spPr bwMode="auto">
                <a:xfrm>
                  <a:off x="2896" y="2367"/>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2</a:t>
                  </a:r>
                </a:p>
              </p:txBody>
            </p:sp>
          </p:grpSp>
          <p:sp>
            <p:nvSpPr>
              <p:cNvPr id="7" name="Rectangle 15"/>
              <p:cNvSpPr>
                <a:spLocks noChangeArrowheads="1"/>
              </p:cNvSpPr>
              <p:nvPr/>
            </p:nvSpPr>
            <p:spPr bwMode="auto">
              <a:xfrm>
                <a:off x="1885" y="3378"/>
                <a:ext cx="29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pPr algn="ctr"/>
                <a:r>
                  <a:rPr lang="en-US">
                    <a:latin typeface="Tahoma" charset="0"/>
                  </a:rPr>
                  <a:t>-2</a:t>
                </a:r>
              </a:p>
            </p:txBody>
          </p:sp>
        </p:grpSp>
        <p:sp>
          <p:nvSpPr>
            <p:cNvPr id="17" name="Freeform 16"/>
            <p:cNvSpPr>
              <a:spLocks/>
            </p:cNvSpPr>
            <p:nvPr/>
          </p:nvSpPr>
          <p:spPr bwMode="auto">
            <a:xfrm>
              <a:off x="5164137" y="2486025"/>
              <a:ext cx="2057400" cy="2533650"/>
            </a:xfrm>
            <a:custGeom>
              <a:avLst/>
              <a:gdLst>
                <a:gd name="T0" fmla="*/ 730 w 1296"/>
                <a:gd name="T1" fmla="*/ 0 h 1596"/>
                <a:gd name="T2" fmla="*/ 1296 w 1296"/>
                <a:gd name="T3" fmla="*/ 540 h 1596"/>
                <a:gd name="T4" fmla="*/ 1296 w 1296"/>
                <a:gd name="T5" fmla="*/ 1596 h 1596"/>
                <a:gd name="T6" fmla="*/ 0 w 1296"/>
                <a:gd name="T7" fmla="*/ 1596 h 1596"/>
                <a:gd name="T8" fmla="*/ 0 w 1296"/>
                <a:gd name="T9" fmla="*/ 12 h 1596"/>
                <a:gd name="T10" fmla="*/ 0 60000 65536"/>
                <a:gd name="T11" fmla="*/ 0 60000 65536"/>
                <a:gd name="T12" fmla="*/ 0 60000 65536"/>
                <a:gd name="T13" fmla="*/ 0 60000 65536"/>
                <a:gd name="T14" fmla="*/ 0 60000 65536"/>
                <a:gd name="T15" fmla="*/ 0 w 1296"/>
                <a:gd name="T16" fmla="*/ 0 h 1596"/>
                <a:gd name="T17" fmla="*/ 1296 w 1296"/>
                <a:gd name="T18" fmla="*/ 1596 h 1596"/>
              </a:gdLst>
              <a:ahLst/>
              <a:cxnLst>
                <a:cxn ang="T10">
                  <a:pos x="T0" y="T1"/>
                </a:cxn>
                <a:cxn ang="T11">
                  <a:pos x="T2" y="T3"/>
                </a:cxn>
                <a:cxn ang="T12">
                  <a:pos x="T4" y="T5"/>
                </a:cxn>
                <a:cxn ang="T13">
                  <a:pos x="T6" y="T7"/>
                </a:cxn>
                <a:cxn ang="T14">
                  <a:pos x="T8" y="T9"/>
                </a:cxn>
              </a:cxnLst>
              <a:rect l="T15" t="T16" r="T17" b="T18"/>
              <a:pathLst>
                <a:path w="1296" h="1596">
                  <a:moveTo>
                    <a:pt x="730" y="0"/>
                  </a:moveTo>
                  <a:lnTo>
                    <a:pt x="1296" y="540"/>
                  </a:lnTo>
                  <a:lnTo>
                    <a:pt x="1296" y="1596"/>
                  </a:lnTo>
                  <a:lnTo>
                    <a:pt x="0" y="1596"/>
                  </a:lnTo>
                  <a:lnTo>
                    <a:pt x="0" y="12"/>
                  </a:lnTo>
                </a:path>
              </a:pathLst>
            </a:custGeom>
            <a:solidFill>
              <a:schemeClr val="accent2">
                <a:alpha val="50195"/>
              </a:schemeClr>
            </a:solidFill>
            <a:ln>
              <a:noFill/>
            </a:ln>
            <a:extLst>
              <a:ext uri="{91240B29-F687-4f45-9708-019B960494DF}">
                <a14:hiddenLine xmlns:a14="http://schemas.microsoft.com/office/drawing/2010/main" xmlns="" w="38100" cap="flat" cmpd="sng">
                  <a:solidFill>
                    <a:srgbClr val="000000"/>
                  </a:solidFill>
                  <a:prstDash val="solid"/>
                  <a:round/>
                  <a:headEnd/>
                  <a:tailEnd/>
                </a14:hiddenLine>
              </a:ext>
            </a:extLst>
          </p:spPr>
          <p:txBody>
            <a:bodyPr wrap="none" anchor="ctr"/>
            <a:lstStyle/>
            <a:p>
              <a:endParaRPr lang="de-DE"/>
            </a:p>
          </p:txBody>
        </p:sp>
        <p:sp>
          <p:nvSpPr>
            <p:cNvPr id="18" name="Line 17"/>
            <p:cNvSpPr>
              <a:spLocks noChangeShapeType="1"/>
            </p:cNvSpPr>
            <p:nvPr/>
          </p:nvSpPr>
          <p:spPr bwMode="auto">
            <a:xfrm>
              <a:off x="7221537" y="3038475"/>
              <a:ext cx="0" cy="198120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19" name="Line 18"/>
            <p:cNvSpPr>
              <a:spLocks noChangeShapeType="1"/>
            </p:cNvSpPr>
            <p:nvPr/>
          </p:nvSpPr>
          <p:spPr bwMode="auto">
            <a:xfrm flipH="1">
              <a:off x="5164137" y="2505075"/>
              <a:ext cx="14478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20" name="Line 19"/>
            <p:cNvSpPr>
              <a:spLocks noChangeShapeType="1"/>
            </p:cNvSpPr>
            <p:nvPr/>
          </p:nvSpPr>
          <p:spPr bwMode="auto">
            <a:xfrm flipH="1" flipV="1">
              <a:off x="6078537" y="2263775"/>
              <a:ext cx="1371600" cy="1260475"/>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grpSp>
      <p:sp>
        <p:nvSpPr>
          <p:cNvPr id="30" name="TextBox 29"/>
          <p:cNvSpPr txBox="1"/>
          <p:nvPr/>
        </p:nvSpPr>
        <p:spPr>
          <a:xfrm>
            <a:off x="381000" y="1727200"/>
            <a:ext cx="4774602" cy="2554545"/>
          </a:xfrm>
          <a:prstGeom prst="rect">
            <a:avLst/>
          </a:prstGeom>
          <a:ln>
            <a:solidFill>
              <a:srgbClr val="008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l"/>
            <a:r>
              <a:rPr lang="en-US" sz="2600" dirty="0" smtClean="0"/>
              <a:t>Linear maximization over </a:t>
            </a:r>
            <a:r>
              <a:rPr lang="en-US" sz="2600" i="1" dirty="0" smtClean="0"/>
              <a:t>P</a:t>
            </a:r>
            <a:r>
              <a:rPr lang="en-US" sz="2600" i="1" baseline="-25000" dirty="0" smtClean="0"/>
              <a:t>F</a:t>
            </a:r>
          </a:p>
          <a:p>
            <a:pPr algn="l"/>
            <a:endParaRPr lang="en-US" sz="1600" dirty="0" smtClean="0"/>
          </a:p>
          <a:p>
            <a:pPr algn="l"/>
            <a:endParaRPr lang="en-US" sz="1600" dirty="0"/>
          </a:p>
          <a:p>
            <a:pPr algn="l"/>
            <a:endParaRPr lang="en-US" sz="1600" dirty="0" smtClean="0"/>
          </a:p>
          <a:p>
            <a:pPr algn="l"/>
            <a:endParaRPr lang="en-US" sz="1600" dirty="0"/>
          </a:p>
          <a:p>
            <a:pPr algn="l"/>
            <a:r>
              <a:rPr lang="en-US" sz="2400" dirty="0" smtClean="0">
                <a:solidFill>
                  <a:srgbClr val="FF0000"/>
                </a:solidFill>
              </a:rPr>
              <a:t>Exponentially many constraints!!! </a:t>
            </a:r>
            <a:r>
              <a:rPr lang="en-US" sz="2400" dirty="0" smtClean="0">
                <a:solidFill>
                  <a:srgbClr val="FF0000"/>
                </a:solidFill>
                <a:sym typeface="Wingdings"/>
              </a:rPr>
              <a:t></a:t>
            </a:r>
            <a:endParaRPr lang="en-US" sz="2400" dirty="0" smtClean="0">
              <a:solidFill>
                <a:srgbClr val="FF0000"/>
              </a:solidFill>
            </a:endParaRPr>
          </a:p>
          <a:p>
            <a:pPr algn="l"/>
            <a:r>
              <a:rPr lang="en-US" sz="2600" dirty="0" smtClean="0">
                <a:solidFill>
                  <a:srgbClr val="008000"/>
                </a:solidFill>
              </a:rPr>
              <a:t>Computable in O(n log n) time </a:t>
            </a:r>
            <a:r>
              <a:rPr lang="en-US" sz="2600" dirty="0" smtClean="0">
                <a:solidFill>
                  <a:srgbClr val="008000"/>
                </a:solidFill>
                <a:sym typeface="Wingdings"/>
              </a:rPr>
              <a:t></a:t>
            </a:r>
            <a:endParaRPr lang="en-US" sz="2600" dirty="0" smtClean="0">
              <a:solidFill>
                <a:srgbClr val="008000"/>
              </a:solidFill>
            </a:endParaRPr>
          </a:p>
          <a:p>
            <a:pPr algn="r"/>
            <a:r>
              <a:rPr lang="en-US" sz="2000" dirty="0" smtClean="0"/>
              <a:t> </a:t>
            </a:r>
            <a:r>
              <a:rPr lang="en-US" sz="2000" dirty="0">
                <a:solidFill>
                  <a:srgbClr val="008000"/>
                </a:solidFill>
              </a:rPr>
              <a:t>	</a:t>
            </a:r>
            <a:r>
              <a:rPr lang="en-US" sz="2000" dirty="0" smtClean="0">
                <a:solidFill>
                  <a:srgbClr val="008000"/>
                </a:solidFill>
              </a:rPr>
              <a:t>		</a:t>
            </a:r>
            <a:r>
              <a:rPr lang="en-US" sz="2000" dirty="0"/>
              <a:t>	</a:t>
            </a:r>
            <a:r>
              <a:rPr lang="en-US" sz="2000" dirty="0" smtClean="0"/>
              <a:t>		  	</a:t>
            </a:r>
            <a:r>
              <a:rPr lang="en-US" sz="1800" dirty="0" smtClean="0"/>
              <a:t>[Edmonds ‘70]</a:t>
            </a:r>
          </a:p>
        </p:txBody>
      </p:sp>
      <p:sp>
        <p:nvSpPr>
          <p:cNvPr id="41" name="TextBox 40"/>
          <p:cNvSpPr txBox="1"/>
          <p:nvPr/>
        </p:nvSpPr>
        <p:spPr>
          <a:xfrm>
            <a:off x="6553200" y="1752600"/>
            <a:ext cx="477264" cy="461665"/>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dirty="0" smtClean="0">
                <a:solidFill>
                  <a:srgbClr val="3366FF"/>
                </a:solidFill>
              </a:rPr>
              <a:t>y*</a:t>
            </a:r>
            <a:endParaRPr lang="en-US" sz="2400" dirty="0">
              <a:solidFill>
                <a:srgbClr val="3366FF"/>
              </a:solidFill>
            </a:endParaRPr>
          </a:p>
        </p:txBody>
      </p:sp>
      <p:sp>
        <p:nvSpPr>
          <p:cNvPr id="22" name="Textfeld 21"/>
          <p:cNvSpPr txBox="1"/>
          <p:nvPr/>
        </p:nvSpPr>
        <p:spPr>
          <a:xfrm>
            <a:off x="5991670" y="4559122"/>
            <a:ext cx="2826415" cy="1200328"/>
          </a:xfrm>
          <a:prstGeom prst="rect">
            <a:avLst/>
          </a:prstGeom>
          <a:noFill/>
        </p:spPr>
        <p:txBody>
          <a:bodyPr wrap="none" rtlCol="0">
            <a:spAutoFit/>
          </a:bodyPr>
          <a:lstStyle/>
          <a:p>
            <a:pPr algn="l"/>
            <a:endParaRPr lang="de-DE" sz="2400" dirty="0" smtClean="0">
              <a:sym typeface="Wingdings"/>
            </a:endParaRPr>
          </a:p>
          <a:p>
            <a:pPr marL="457200" indent="-457200" algn="l">
              <a:buFont typeface="Arial"/>
              <a:buChar char="•"/>
            </a:pPr>
            <a:r>
              <a:rPr lang="de-DE" sz="2400" dirty="0" smtClean="0">
                <a:sym typeface="Wingdings"/>
              </a:rPr>
              <a:t>Subgradient</a:t>
            </a:r>
          </a:p>
          <a:p>
            <a:pPr marL="457200" indent="-457200" algn="l">
              <a:buFont typeface="Arial"/>
              <a:buChar char="•"/>
            </a:pPr>
            <a:r>
              <a:rPr lang="de-DE" sz="2400" dirty="0" smtClean="0">
                <a:sym typeface="Wingdings"/>
              </a:rPr>
              <a:t>Separation </a:t>
            </a:r>
            <a:r>
              <a:rPr lang="de-DE" sz="2400" dirty="0" err="1" smtClean="0">
                <a:sym typeface="Wingdings"/>
              </a:rPr>
              <a:t>oracle</a:t>
            </a:r>
            <a:endParaRPr lang="de-DE" sz="2400" dirty="0" smtClean="0">
              <a:sym typeface="Wingdings"/>
            </a:endParaRPr>
          </a:p>
        </p:txBody>
      </p:sp>
      <p:sp>
        <p:nvSpPr>
          <p:cNvPr id="50" name="Oval 42"/>
          <p:cNvSpPr>
            <a:spLocks noChangeArrowheads="1"/>
          </p:cNvSpPr>
          <p:nvPr/>
        </p:nvSpPr>
        <p:spPr bwMode="auto">
          <a:xfrm>
            <a:off x="6400800" y="2286000"/>
            <a:ext cx="246063" cy="228600"/>
          </a:xfrm>
          <a:prstGeom prst="ellipse">
            <a:avLst/>
          </a:prstGeom>
          <a:solidFill>
            <a:srgbClr val="3366FF">
              <a:alpha val="89803"/>
            </a:srgbClr>
          </a:solidFill>
          <a:ln w="38100">
            <a:noFill/>
            <a:round/>
            <a:headEnd/>
            <a:tailEnd/>
          </a:ln>
        </p:spPr>
        <p:txBody>
          <a:bodyPr wrap="none" anchor="ctr"/>
          <a:lstStyle/>
          <a:p>
            <a:endParaRPr lang="de-DE"/>
          </a:p>
        </p:txBody>
      </p:sp>
      <p:cxnSp>
        <p:nvCxnSpPr>
          <p:cNvPr id="32" name="Straight Arrow Connector 31"/>
          <p:cNvCxnSpPr/>
          <p:nvPr/>
        </p:nvCxnSpPr>
        <p:spPr bwMode="auto">
          <a:xfrm flipV="1">
            <a:off x="7924800" y="2590800"/>
            <a:ext cx="457200" cy="990600"/>
          </a:xfrm>
          <a:prstGeom prst="straightConnector1">
            <a:avLst/>
          </a:prstGeom>
          <a:noFill/>
          <a:ln w="38100" cap="flat" cmpd="sng" algn="ctr">
            <a:solidFill>
              <a:srgbClr val="1589FF"/>
            </a:solidFill>
            <a:prstDash val="solid"/>
            <a:round/>
            <a:headEnd type="none" w="med" len="med"/>
            <a:tailEnd type="arrow"/>
          </a:ln>
          <a:effectLst/>
        </p:spPr>
      </p:cxnSp>
      <p:sp>
        <p:nvSpPr>
          <p:cNvPr id="34" name="TextBox 33"/>
          <p:cNvSpPr txBox="1"/>
          <p:nvPr/>
        </p:nvSpPr>
        <p:spPr>
          <a:xfrm>
            <a:off x="8382000" y="2514600"/>
            <a:ext cx="317966" cy="461665"/>
          </a:xfrm>
          <a:prstGeom prst="rect">
            <a:avLst/>
          </a:prstGeom>
          <a:noFill/>
          <a:ln>
            <a:noFill/>
          </a:ln>
        </p:spPr>
        <p:txBody>
          <a:bodyPr wrap="none" rtlCol="0">
            <a:spAutoFit/>
          </a:bodyPr>
          <a:lstStyle/>
          <a:p>
            <a:r>
              <a:rPr lang="en-US" sz="2400" dirty="0" smtClean="0">
                <a:solidFill>
                  <a:srgbClr val="0080FF"/>
                </a:solidFill>
              </a:rPr>
              <a:t>x</a:t>
            </a:r>
            <a:endParaRPr lang="en-US" sz="2400" dirty="0">
              <a:solidFill>
                <a:srgbClr val="0080FF"/>
              </a:solidFill>
            </a:endParaRPr>
          </a:p>
        </p:txBody>
      </p:sp>
      <p:sp>
        <p:nvSpPr>
          <p:cNvPr id="23" name="Right Arrow 22"/>
          <p:cNvSpPr/>
          <p:nvPr/>
        </p:nvSpPr>
        <p:spPr bwMode="auto">
          <a:xfrm>
            <a:off x="5352031" y="5048072"/>
            <a:ext cx="533400" cy="381000"/>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31" name="Bild 30"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3048000" y="1143000"/>
            <a:ext cx="5848350" cy="312250"/>
          </a:xfrm>
          <a:prstGeom prst="rect">
            <a:avLst/>
          </a:prstGeom>
        </p:spPr>
      </p:pic>
      <p:pic>
        <p:nvPicPr>
          <p:cNvPr id="35" name="Picture 34"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230020" y="2439655"/>
            <a:ext cx="2870200" cy="558800"/>
          </a:xfrm>
          <a:prstGeom prst="rect">
            <a:avLst/>
          </a:prstGeom>
        </p:spPr>
      </p:pic>
      <p:grpSp>
        <p:nvGrpSpPr>
          <p:cNvPr id="37" name="Group 36"/>
          <p:cNvGrpSpPr/>
          <p:nvPr/>
        </p:nvGrpSpPr>
        <p:grpSpPr>
          <a:xfrm>
            <a:off x="469900" y="4800600"/>
            <a:ext cx="4576470" cy="1569660"/>
            <a:chOff x="444500" y="4737100"/>
            <a:chExt cx="4576470" cy="1569660"/>
          </a:xfrm>
        </p:grpSpPr>
        <p:sp>
          <p:nvSpPr>
            <p:cNvPr id="26" name="TextBox 25"/>
            <p:cNvSpPr txBox="1"/>
            <p:nvPr/>
          </p:nvSpPr>
          <p:spPr>
            <a:xfrm>
              <a:off x="444500" y="4737100"/>
              <a:ext cx="2698175" cy="1569660"/>
            </a:xfrm>
            <a:prstGeom prst="rect">
              <a:avLst/>
            </a:prstGeom>
            <a:noFill/>
          </p:spPr>
          <p:txBody>
            <a:bodyPr wrap="none" rtlCol="0">
              <a:spAutoFit/>
            </a:bodyPr>
            <a:lstStyle/>
            <a:p>
              <a:r>
                <a:rPr lang="en-US" sz="2400" dirty="0" smtClean="0"/>
                <a:t>greedy algorithm:</a:t>
              </a:r>
            </a:p>
            <a:p>
              <a:pPr marL="285750" indent="-285750">
                <a:buFont typeface="Arial"/>
                <a:buChar char="•"/>
              </a:pPr>
              <a:r>
                <a:rPr lang="en-US" sz="2400" dirty="0" smtClean="0"/>
                <a:t>sort x</a:t>
              </a:r>
            </a:p>
            <a:p>
              <a:pPr marL="285750" indent="-285750">
                <a:buFont typeface="Arial"/>
                <a:buChar char="•"/>
              </a:pPr>
              <a:r>
                <a:rPr lang="en-US" sz="2400" dirty="0" smtClean="0"/>
                <a:t>order defines sets</a:t>
              </a:r>
            </a:p>
            <a:p>
              <a:pPr marL="285750" indent="-285750">
                <a:buFont typeface="Arial"/>
                <a:buChar char="•"/>
              </a:pPr>
              <a:r>
                <a:rPr lang="en-US" sz="2400" dirty="0" smtClean="0"/>
                <a:t> </a:t>
              </a:r>
            </a:p>
          </p:txBody>
        </p:sp>
        <p:pic>
          <p:nvPicPr>
            <p:cNvPr id="29" name="Picture 28"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128670" y="5568950"/>
              <a:ext cx="1892300" cy="317500"/>
            </a:xfrm>
            <a:prstGeom prst="rect">
              <a:avLst/>
            </a:prstGeom>
          </p:spPr>
        </p:pic>
        <p:pic>
          <p:nvPicPr>
            <p:cNvPr id="36" name="Picture 35"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81050" y="5937250"/>
              <a:ext cx="2832100" cy="317500"/>
            </a:xfrm>
            <a:prstGeom prst="rect">
              <a:avLst/>
            </a:prstGeom>
          </p:spPr>
        </p:pic>
      </p:grpSp>
    </p:spTree>
    <p:custDataLst>
      <p:tags r:id="rId1"/>
    </p:custDataLst>
    <p:extLst>
      <p:ext uri="{BB962C8B-B14F-4D97-AF65-F5344CB8AC3E}">
        <p14:creationId xmlns:p14="http://schemas.microsoft.com/office/powerpoint/2010/main" xmlns="" val="847039518"/>
      </p:ext>
    </p:extLst>
  </p:cSld>
  <p:clrMapOvr>
    <a:masterClrMapping/>
  </p:clrMapOvr>
  <mc:AlternateContent xmlns:mc="http://schemas.openxmlformats.org/markup-compatibility/2006">
    <mc:Choice xmlns:p14="http://schemas.microsoft.com/office/powerpoint/2010/main" xmlns="" Requires="p14">
      <p:transition spd="slow" p14:dur="2000" advTm="59778"/>
    </mc:Choice>
    <mc:Fallback>
      <p:transition spd="slow" advTm="5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5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2" grpId="0"/>
      <p:bldP spid="50" grpId="0" animBg="1"/>
      <p:bldP spid="2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Lovász</a:t>
            </a:r>
            <a:r>
              <a:rPr lang="de-DE" dirty="0" smtClean="0"/>
              <a:t> </a:t>
            </a:r>
            <a:r>
              <a:rPr lang="de-DE" dirty="0" err="1" smtClean="0"/>
              <a:t>extension</a:t>
            </a:r>
            <a:r>
              <a:rPr lang="de-DE" dirty="0" smtClean="0"/>
              <a:t>: </a:t>
            </a:r>
            <a:r>
              <a:rPr lang="de-DE" dirty="0" err="1" smtClean="0"/>
              <a:t>example</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132</a:t>
            </a:fld>
            <a:endParaRPr lang="en-US"/>
          </a:p>
        </p:txBody>
      </p:sp>
      <p:pic>
        <p:nvPicPr>
          <p:cNvPr id="6" name="Bild 5" descr="lovasz.pdf"/>
          <p:cNvPicPr>
            <a:picLocks noChangeAspect="1"/>
          </p:cNvPicPr>
          <p:nvPr/>
        </p:nvPicPr>
        <p:blipFill rotWithShape="1">
          <a:blip r:embed="rId3" cstate="screen">
            <a:extLst>
              <a:ext uri="{28A0092B-C50C-407E-A947-70E740481C1C}">
                <a14:useLocalDpi xmlns:a14="http://schemas.microsoft.com/office/drawing/2010/main" xmlns=""/>
              </a:ext>
            </a:extLst>
          </a:blip>
          <a:srcRect l="6949" t="31852" r="9972" b="23704"/>
          <a:stretch/>
        </p:blipFill>
        <p:spPr>
          <a:xfrm>
            <a:off x="0" y="1219200"/>
            <a:ext cx="6493934" cy="4495800"/>
          </a:xfrm>
          <a:prstGeom prst="rect">
            <a:avLst/>
          </a:prstGeom>
        </p:spPr>
      </p:pic>
      <p:graphicFrame>
        <p:nvGraphicFramePr>
          <p:cNvPr id="7" name="Group 32"/>
          <p:cNvGraphicFramePr>
            <a:graphicFrameLocks noGrp="1"/>
          </p:cNvGraphicFramePr>
          <p:nvPr>
            <p:extLst>
              <p:ext uri="{D42A27DB-BD31-4B8C-83A1-F6EECF244321}">
                <p14:modId xmlns:p14="http://schemas.microsoft.com/office/powerpoint/2010/main" xmlns="" val="2078240863"/>
              </p:ext>
            </p:extLst>
          </p:nvPr>
        </p:nvGraphicFramePr>
        <p:xfrm>
          <a:off x="6934200" y="1603375"/>
          <a:ext cx="1905000" cy="1828800"/>
        </p:xfrm>
        <a:graphic>
          <a:graphicData uri="http://schemas.openxmlformats.org/drawingml/2006/table">
            <a:tbl>
              <a:tblPr/>
              <a:tblGrid>
                <a:gridCol w="952500"/>
                <a:gridCol w="952500"/>
              </a:tblGrid>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1" i="0" u="none" strike="noStrike" cap="none" normalizeH="0" baseline="0" smtClean="0">
                          <a:ln>
                            <a:noFill/>
                          </a:ln>
                          <a:solidFill>
                            <a:srgbClr val="5F5F5F"/>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1" i="0" u="none" strike="noStrike" cap="none" normalizeH="0" baseline="0" smtClean="0">
                          <a:ln>
                            <a:noFill/>
                          </a:ln>
                          <a:solidFill>
                            <a:srgbClr val="5F5F5F"/>
                          </a:solidFill>
                          <a:effectLst/>
                          <a:latin typeface="Calibri" pitchFamily="34" charset="0"/>
                        </a:rPr>
                        <a:t>F(A)</a:t>
                      </a:r>
                    </a:p>
                  </a:txBody>
                  <a:tcPr marT="0" marB="0"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msy10" pitchFamily="34" charset="0"/>
                        </a:rPr>
                        <a:t>{}</a:t>
                      </a:r>
                    </a:p>
                  </a:txBody>
                  <a:tcPr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alibri" pitchFamily="34" charset="0"/>
                        </a:rPr>
                        <a:t>1</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{b}</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alibri" pitchFamily="34" charset="0"/>
                        </a:rPr>
                        <a:t>.8</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smtClean="0">
                          <a:ln>
                            <a:noFill/>
                          </a:ln>
                          <a:solidFill>
                            <a:srgbClr val="5F5F5F"/>
                          </a:solidFill>
                          <a:effectLst/>
                          <a:latin typeface="Calibri" pitchFamily="34" charset="0"/>
                        </a:rPr>
                        <a:t>{a,b}</a:t>
                      </a:r>
                    </a:p>
                  </a:txBody>
                  <a:tcPr marT="0" marB="0"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400" b="0" i="0" u="none" strike="noStrike" cap="none" normalizeH="0" baseline="0" dirty="0" smtClean="0">
                          <a:ln>
                            <a:noFill/>
                          </a:ln>
                          <a:solidFill>
                            <a:srgbClr val="5F5F5F"/>
                          </a:solidFill>
                          <a:effectLst/>
                          <a:latin typeface="Calibri" pitchFamily="34" charset="0"/>
                        </a:rPr>
                        <a:t>.2</a:t>
                      </a:r>
                    </a:p>
                  </a:txBody>
                  <a:tcPr marT="0" marB="0"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sp>
        <p:nvSpPr>
          <p:cNvPr id="8" name="Inhaltsplatzhalter 7"/>
          <p:cNvSpPr>
            <a:spLocks noGrp="1"/>
          </p:cNvSpPr>
          <p:nvPr>
            <p:ph idx="1"/>
          </p:nvPr>
        </p:nvSpPr>
        <p:spPr>
          <a:xfrm>
            <a:off x="-457200" y="7543800"/>
            <a:ext cx="8305800" cy="5141913"/>
          </a:xfrm>
        </p:spPr>
        <p:txBody>
          <a:bodyPr/>
          <a:lstStyle/>
          <a:p>
            <a:endParaRPr lang="de-DE" dirty="0"/>
          </a:p>
        </p:txBody>
      </p:sp>
      <p:sp>
        <p:nvSpPr>
          <p:cNvPr id="15" name="Freeform 14"/>
          <p:cNvSpPr/>
          <p:nvPr/>
        </p:nvSpPr>
        <p:spPr>
          <a:xfrm>
            <a:off x="914400" y="1524000"/>
            <a:ext cx="4965700" cy="3619500"/>
          </a:xfrm>
          <a:custGeom>
            <a:avLst/>
            <a:gdLst>
              <a:gd name="connsiteX0" fmla="*/ 38100 w 5067300"/>
              <a:gd name="connsiteY0" fmla="*/ 0 h 3619500"/>
              <a:gd name="connsiteX1" fmla="*/ 12700 w 5067300"/>
              <a:gd name="connsiteY1" fmla="*/ 2451100 h 3619500"/>
              <a:gd name="connsiteX2" fmla="*/ 2235200 w 5067300"/>
              <a:gd name="connsiteY2" fmla="*/ 3619500 h 3619500"/>
              <a:gd name="connsiteX3" fmla="*/ 5067300 w 5067300"/>
              <a:gd name="connsiteY3" fmla="*/ 2717800 h 3619500"/>
              <a:gd name="connsiteX4" fmla="*/ 5067300 w 5067300"/>
              <a:gd name="connsiteY4" fmla="*/ 330200 h 3619500"/>
              <a:gd name="connsiteX5" fmla="*/ 0 w 5067300"/>
              <a:gd name="connsiteY5" fmla="*/ 5080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7300" h="3619500">
                <a:moveTo>
                  <a:pt x="38100" y="0"/>
                </a:moveTo>
                <a:lnTo>
                  <a:pt x="12700" y="2451100"/>
                </a:lnTo>
                <a:lnTo>
                  <a:pt x="2235200" y="3619500"/>
                </a:lnTo>
                <a:lnTo>
                  <a:pt x="5067300" y="2717800"/>
                </a:lnTo>
                <a:lnTo>
                  <a:pt x="5067300" y="330200"/>
                </a:lnTo>
                <a:lnTo>
                  <a:pt x="0" y="508000"/>
                </a:lnTo>
              </a:path>
            </a:pathLst>
          </a:custGeom>
          <a:solidFill>
            <a:schemeClr val="bg1"/>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0" name="Oval 9"/>
          <p:cNvSpPr/>
          <p:nvPr/>
        </p:nvSpPr>
        <p:spPr bwMode="auto">
          <a:xfrm>
            <a:off x="3657600" y="2590800"/>
            <a:ext cx="152400" cy="1524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2" name="TextBox 11"/>
          <p:cNvSpPr txBox="1"/>
          <p:nvPr/>
        </p:nvSpPr>
        <p:spPr>
          <a:xfrm>
            <a:off x="5876868" y="1447800"/>
            <a:ext cx="580908" cy="400110"/>
          </a:xfrm>
          <a:prstGeom prst="rect">
            <a:avLst/>
          </a:prstGeom>
          <a:noFill/>
        </p:spPr>
        <p:txBody>
          <a:bodyPr wrap="none" rtlCol="0">
            <a:spAutoFit/>
          </a:bodyPr>
          <a:lstStyle/>
          <a:p>
            <a:r>
              <a:rPr lang="en-US" sz="2000" dirty="0" smtClean="0"/>
              <a:t>F(a)</a:t>
            </a:r>
            <a:endParaRPr lang="en-US" sz="2000" dirty="0"/>
          </a:p>
        </p:txBody>
      </p:sp>
      <p:sp>
        <p:nvSpPr>
          <p:cNvPr id="13" name="TextBox 12"/>
          <p:cNvSpPr txBox="1"/>
          <p:nvPr/>
        </p:nvSpPr>
        <p:spPr>
          <a:xfrm>
            <a:off x="860943" y="1657290"/>
            <a:ext cx="592806" cy="400110"/>
          </a:xfrm>
          <a:prstGeom prst="rect">
            <a:avLst/>
          </a:prstGeom>
          <a:noFill/>
        </p:spPr>
        <p:txBody>
          <a:bodyPr wrap="none" rtlCol="0">
            <a:spAutoFit/>
          </a:bodyPr>
          <a:lstStyle/>
          <a:p>
            <a:r>
              <a:rPr lang="en-US" sz="2000" dirty="0" smtClean="0"/>
              <a:t>F(b)</a:t>
            </a:r>
            <a:endParaRPr lang="en-US" sz="2000" dirty="0"/>
          </a:p>
        </p:txBody>
      </p:sp>
      <p:sp>
        <p:nvSpPr>
          <p:cNvPr id="14" name="TextBox 13"/>
          <p:cNvSpPr txBox="1"/>
          <p:nvPr/>
        </p:nvSpPr>
        <p:spPr>
          <a:xfrm>
            <a:off x="3329627" y="2114490"/>
            <a:ext cx="779656" cy="400110"/>
          </a:xfrm>
          <a:prstGeom prst="rect">
            <a:avLst/>
          </a:prstGeom>
          <a:noFill/>
        </p:spPr>
        <p:txBody>
          <a:bodyPr wrap="none" rtlCol="0">
            <a:spAutoFit/>
          </a:bodyPr>
          <a:lstStyle/>
          <a:p>
            <a:r>
              <a:rPr lang="en-US" sz="2000" dirty="0" smtClean="0"/>
              <a:t>F(</a:t>
            </a:r>
            <a:r>
              <a:rPr lang="en-US" sz="2000" dirty="0" err="1" smtClean="0"/>
              <a:t>a,b</a:t>
            </a:r>
            <a:r>
              <a:rPr lang="en-US" sz="2000" dirty="0" smtClean="0"/>
              <a:t>)</a:t>
            </a:r>
            <a:endParaRPr lang="en-US" sz="2000" dirty="0"/>
          </a:p>
        </p:txBody>
      </p:sp>
      <p:sp>
        <p:nvSpPr>
          <p:cNvPr id="3" name="Oval 2"/>
          <p:cNvSpPr/>
          <p:nvPr/>
        </p:nvSpPr>
        <p:spPr bwMode="auto">
          <a:xfrm>
            <a:off x="5867400" y="1828800"/>
            <a:ext cx="152400" cy="1524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 name="Oval 8"/>
          <p:cNvSpPr/>
          <p:nvPr/>
        </p:nvSpPr>
        <p:spPr bwMode="auto">
          <a:xfrm>
            <a:off x="3048000" y="5105400"/>
            <a:ext cx="152400" cy="1524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1" name="Oval 10"/>
          <p:cNvSpPr/>
          <p:nvPr/>
        </p:nvSpPr>
        <p:spPr bwMode="auto">
          <a:xfrm>
            <a:off x="838800" y="2016000"/>
            <a:ext cx="152400" cy="1524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23" name="Group 22"/>
          <p:cNvGrpSpPr/>
          <p:nvPr/>
        </p:nvGrpSpPr>
        <p:grpSpPr>
          <a:xfrm>
            <a:off x="838200" y="3200400"/>
            <a:ext cx="5181600" cy="1981200"/>
            <a:chOff x="838200" y="3200400"/>
            <a:chExt cx="5181600" cy="1981200"/>
          </a:xfrm>
        </p:grpSpPr>
        <p:cxnSp>
          <p:nvCxnSpPr>
            <p:cNvPr id="17" name="Straight Connector 16"/>
            <p:cNvCxnSpPr/>
            <p:nvPr/>
          </p:nvCxnSpPr>
          <p:spPr bwMode="auto">
            <a:xfrm flipV="1">
              <a:off x="914400" y="3200400"/>
              <a:ext cx="2819400" cy="838200"/>
            </a:xfrm>
            <a:prstGeom prst="line">
              <a:avLst/>
            </a:prstGeom>
            <a:noFill/>
            <a:ln w="635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3160800" y="4309200"/>
              <a:ext cx="2819400" cy="838200"/>
            </a:xfrm>
            <a:prstGeom prst="line">
              <a:avLst/>
            </a:prstGeom>
            <a:noFill/>
            <a:ln w="635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838200" y="4038600"/>
              <a:ext cx="2286000" cy="1143000"/>
            </a:xfrm>
            <a:prstGeom prst="line">
              <a:avLst/>
            </a:prstGeom>
            <a:noFill/>
            <a:ln w="6350" cap="flat" cmpd="sng" algn="ctr">
              <a:solidFill>
                <a:srgbClr val="000000"/>
              </a:solidFill>
              <a:prstDash val="solid"/>
              <a:round/>
              <a:headEnd type="none" w="med" len="med"/>
              <a:tailEnd type="none" w="med" len="med"/>
            </a:ln>
            <a:effectLst/>
          </p:spPr>
        </p:cxnSp>
        <p:cxnSp>
          <p:nvCxnSpPr>
            <p:cNvPr id="22" name="Straight Connector 21"/>
            <p:cNvCxnSpPr/>
            <p:nvPr/>
          </p:nvCxnSpPr>
          <p:spPr bwMode="auto">
            <a:xfrm>
              <a:off x="3733800" y="3200400"/>
              <a:ext cx="2286000" cy="1143000"/>
            </a:xfrm>
            <a:prstGeom prst="line">
              <a:avLst/>
            </a:prstGeom>
            <a:noFill/>
            <a:ln w="6350" cap="flat" cmpd="sng" algn="ctr">
              <a:solidFill>
                <a:srgbClr val="000000"/>
              </a:solidFill>
              <a:prstDash val="solid"/>
              <a:round/>
              <a:headEnd type="none" w="med" len="med"/>
              <a:tailEnd type="none" w="med" len="med"/>
            </a:ln>
            <a:effectLst/>
          </p:spPr>
        </p:cxnSp>
      </p:grpSp>
      <p:sp>
        <p:nvSpPr>
          <p:cNvPr id="5" name="TextBox 4"/>
          <p:cNvSpPr txBox="1"/>
          <p:nvPr/>
        </p:nvSpPr>
        <p:spPr>
          <a:xfrm>
            <a:off x="3200400" y="4953000"/>
            <a:ext cx="619355" cy="400110"/>
          </a:xfrm>
          <a:prstGeom prst="rect">
            <a:avLst/>
          </a:prstGeom>
          <a:noFill/>
        </p:spPr>
        <p:txBody>
          <a:bodyPr wrap="none" rtlCol="0">
            <a:spAutoFit/>
          </a:bodyPr>
          <a:lstStyle/>
          <a:p>
            <a:r>
              <a:rPr lang="en-US" sz="2000" dirty="0" smtClean="0"/>
              <a:t>F({})</a:t>
            </a:r>
            <a:endParaRPr lang="en-US" sz="2000" dirty="0"/>
          </a:p>
        </p:txBody>
      </p:sp>
      <p:cxnSp>
        <p:nvCxnSpPr>
          <p:cNvPr id="18" name="Gerade Verbindung 17"/>
          <p:cNvCxnSpPr/>
          <p:nvPr/>
        </p:nvCxnSpPr>
        <p:spPr bwMode="auto">
          <a:xfrm>
            <a:off x="914400" y="2209800"/>
            <a:ext cx="0" cy="1905000"/>
          </a:xfrm>
          <a:prstGeom prst="line">
            <a:avLst/>
          </a:prstGeom>
          <a:noFill/>
          <a:ln w="38100" cap="flat" cmpd="sng" algn="ctr">
            <a:solidFill>
              <a:schemeClr val="hlink"/>
            </a:solidFill>
            <a:prstDash val="solid"/>
            <a:round/>
            <a:headEnd type="none" w="med" len="med"/>
            <a:tailEnd type="none" w="med" len="med"/>
          </a:ln>
          <a:effectLst/>
        </p:spPr>
      </p:cxnSp>
      <p:cxnSp>
        <p:nvCxnSpPr>
          <p:cNvPr id="24" name="Gerade Verbindung 23"/>
          <p:cNvCxnSpPr/>
          <p:nvPr/>
        </p:nvCxnSpPr>
        <p:spPr bwMode="auto">
          <a:xfrm>
            <a:off x="3746500" y="2743200"/>
            <a:ext cx="0" cy="457200"/>
          </a:xfrm>
          <a:prstGeom prst="line">
            <a:avLst/>
          </a:prstGeom>
          <a:noFill/>
          <a:ln w="38100" cap="flat" cmpd="sng" algn="ctr">
            <a:solidFill>
              <a:schemeClr val="hlink"/>
            </a:solidFill>
            <a:prstDash val="solid"/>
            <a:round/>
            <a:headEnd type="none" w="med" len="med"/>
            <a:tailEnd type="none" w="med" len="med"/>
          </a:ln>
          <a:effectLst/>
        </p:spPr>
      </p:cxnSp>
      <p:cxnSp>
        <p:nvCxnSpPr>
          <p:cNvPr id="25" name="Gerade Verbindung 24"/>
          <p:cNvCxnSpPr>
            <a:stCxn id="3" idx="4"/>
          </p:cNvCxnSpPr>
          <p:nvPr/>
        </p:nvCxnSpPr>
        <p:spPr bwMode="auto">
          <a:xfrm>
            <a:off x="5943600" y="1981200"/>
            <a:ext cx="0" cy="2362200"/>
          </a:xfrm>
          <a:prstGeom prst="line">
            <a:avLst/>
          </a:prstGeom>
          <a:noFill/>
          <a:ln w="38100" cap="flat" cmpd="sng" algn="ctr">
            <a:solidFill>
              <a:schemeClr val="hlink"/>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xmlns="" val="3554225820"/>
      </p:ext>
    </p:extLst>
  </p:cSld>
  <p:clrMapOvr>
    <a:masterClrMapping/>
  </p:clrMapOvr>
  <mc:AlternateContent xmlns:mc="http://schemas.openxmlformats.org/markup-compatibility/2006">
    <mc:Choice xmlns:p14="http://schemas.microsoft.com/office/powerpoint/2010/main" xmlns="" Requires="p14">
      <p:transition spd="slow" p14:dur="2000" advTm="30693"/>
    </mc:Choice>
    <mc:Fallback>
      <p:transition spd="slow" advTm="30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a:t>
            </a:r>
            <a:r>
              <a:rPr lang="en-US" dirty="0" smtClean="0"/>
              <a:t> minimization</a:t>
            </a:r>
            <a:endParaRPr lang="en-US" dirty="0"/>
          </a:p>
        </p:txBody>
      </p:sp>
      <p:sp>
        <p:nvSpPr>
          <p:cNvPr id="7" name="Content Placeholder 6"/>
          <p:cNvSpPr>
            <a:spLocks noGrp="1"/>
          </p:cNvSpPr>
          <p:nvPr>
            <p:ph sz="half" idx="2"/>
          </p:nvPr>
        </p:nvSpPr>
        <p:spPr>
          <a:xfrm>
            <a:off x="4953000" y="2006600"/>
            <a:ext cx="3810000" cy="4125913"/>
          </a:xfrm>
        </p:spPr>
        <p:txBody>
          <a:bodyPr/>
          <a:lstStyle/>
          <a:p>
            <a:pPr marL="0" indent="0" algn="ctr">
              <a:buNone/>
            </a:pPr>
            <a:r>
              <a:rPr lang="en-US" b="1" dirty="0" smtClean="0">
                <a:solidFill>
                  <a:srgbClr val="000090"/>
                </a:solidFill>
              </a:rPr>
              <a:t>combinatorial algorithms</a:t>
            </a:r>
          </a:p>
          <a:p>
            <a:pPr marL="0" indent="0">
              <a:buNone/>
            </a:pPr>
            <a:endParaRPr lang="en-US" sz="1800" dirty="0" smtClean="0">
              <a:solidFill>
                <a:srgbClr val="800000"/>
              </a:solidFill>
            </a:endParaRPr>
          </a:p>
          <a:p>
            <a:r>
              <a:rPr lang="en-US" dirty="0" smtClean="0">
                <a:solidFill>
                  <a:srgbClr val="800000"/>
                </a:solidFill>
              </a:rPr>
              <a:t>Fulkerson prize</a:t>
            </a:r>
            <a:r>
              <a:rPr lang="en-US" dirty="0" smtClean="0"/>
              <a:t/>
            </a:r>
            <a:br>
              <a:rPr lang="en-US" dirty="0" smtClean="0"/>
            </a:br>
            <a:r>
              <a:rPr lang="en-US" sz="1800" dirty="0" smtClean="0"/>
              <a:t>Iwata, </a:t>
            </a:r>
            <a:r>
              <a:rPr lang="en-US" sz="1800" dirty="0" err="1" smtClean="0"/>
              <a:t>Fujishige</a:t>
            </a:r>
            <a:r>
              <a:rPr lang="en-US" sz="1800" dirty="0" smtClean="0"/>
              <a:t>, Fleischer ‘01 &amp; </a:t>
            </a:r>
            <a:r>
              <a:rPr lang="en-US" sz="1800" dirty="0" err="1" smtClean="0"/>
              <a:t>Schrijver</a:t>
            </a:r>
            <a:r>
              <a:rPr lang="en-US" sz="1800" dirty="0" smtClean="0"/>
              <a:t> </a:t>
            </a:r>
            <a:r>
              <a:rPr lang="fr-FR" sz="1800" dirty="0" smtClean="0"/>
              <a:t>’</a:t>
            </a:r>
            <a:r>
              <a:rPr lang="en-US" sz="1800" dirty="0" smtClean="0"/>
              <a:t>00</a:t>
            </a:r>
            <a:br>
              <a:rPr lang="en-US" sz="1800" dirty="0" smtClean="0"/>
            </a:br>
            <a:endParaRPr lang="en-US" sz="2000" dirty="0" smtClean="0"/>
          </a:p>
          <a:p>
            <a:r>
              <a:rPr lang="en-US" dirty="0" smtClean="0"/>
              <a:t>state of the art:</a:t>
            </a:r>
            <a:br>
              <a:rPr lang="en-US" dirty="0" smtClean="0"/>
            </a:br>
            <a:r>
              <a:rPr lang="en-US" sz="2400" dirty="0" smtClean="0"/>
              <a:t>O(</a:t>
            </a:r>
            <a:r>
              <a:rPr lang="en-US" sz="2400" dirty="0"/>
              <a:t>n</a:t>
            </a:r>
            <a:r>
              <a:rPr lang="en-US" sz="2400" baseline="30000" dirty="0"/>
              <a:t>4</a:t>
            </a:r>
            <a:r>
              <a:rPr lang="en-US" sz="2400" dirty="0"/>
              <a:t>T + n</a:t>
            </a:r>
            <a:r>
              <a:rPr lang="en-US" sz="2400" baseline="30000" dirty="0"/>
              <a:t>5</a:t>
            </a:r>
            <a:r>
              <a:rPr lang="en-US" sz="2400" dirty="0"/>
              <a:t>logM</a:t>
            </a:r>
            <a:r>
              <a:rPr lang="en-US" sz="2400" dirty="0" smtClean="0"/>
              <a:t>)      </a:t>
            </a:r>
            <a:r>
              <a:rPr lang="en-US" sz="1600" dirty="0" smtClean="0"/>
              <a:t> [Iwata </a:t>
            </a:r>
            <a:r>
              <a:rPr lang="fr-FR" sz="1600" dirty="0" smtClean="0"/>
              <a:t>’</a:t>
            </a:r>
            <a:r>
              <a:rPr lang="en-US" sz="1600" dirty="0" smtClean="0"/>
              <a:t>03]</a:t>
            </a:r>
            <a:r>
              <a:rPr lang="en-US" sz="1800" dirty="0" smtClean="0"/>
              <a:t/>
            </a:r>
            <a:br>
              <a:rPr lang="en-US" sz="1800" dirty="0" smtClean="0"/>
            </a:br>
            <a:r>
              <a:rPr lang="en-US" sz="2400" dirty="0" smtClean="0">
                <a:solidFill>
                  <a:srgbClr val="000000"/>
                </a:solidFill>
              </a:rPr>
              <a:t>O</a:t>
            </a:r>
            <a:r>
              <a:rPr lang="en-US" sz="2400" dirty="0">
                <a:solidFill>
                  <a:srgbClr val="000000"/>
                </a:solidFill>
              </a:rPr>
              <a:t>(</a:t>
            </a:r>
            <a:r>
              <a:rPr lang="de-DE" sz="2400" dirty="0">
                <a:solidFill>
                  <a:srgbClr val="000000"/>
                </a:solidFill>
              </a:rPr>
              <a:t>n</a:t>
            </a:r>
            <a:r>
              <a:rPr lang="de-DE" sz="2400" baseline="30000" dirty="0">
                <a:solidFill>
                  <a:srgbClr val="000000"/>
                </a:solidFill>
              </a:rPr>
              <a:t>6</a:t>
            </a:r>
            <a:r>
              <a:rPr lang="de-DE" sz="2400" dirty="0">
                <a:solidFill>
                  <a:srgbClr val="000000"/>
                </a:solidFill>
              </a:rPr>
              <a:t> + n</a:t>
            </a:r>
            <a:r>
              <a:rPr lang="de-DE" sz="2400" baseline="30000" dirty="0">
                <a:solidFill>
                  <a:srgbClr val="000000"/>
                </a:solidFill>
              </a:rPr>
              <a:t>5</a:t>
            </a:r>
            <a:r>
              <a:rPr lang="de-DE" sz="2400" dirty="0">
                <a:solidFill>
                  <a:srgbClr val="000000"/>
                </a:solidFill>
              </a:rPr>
              <a:t>T</a:t>
            </a:r>
            <a:r>
              <a:rPr lang="de-DE" sz="2400" dirty="0" smtClean="0">
                <a:solidFill>
                  <a:srgbClr val="000000"/>
                </a:solidFill>
              </a:rPr>
              <a:t>)	              </a:t>
            </a:r>
            <a:r>
              <a:rPr lang="de-DE" sz="1600" dirty="0" smtClean="0">
                <a:solidFill>
                  <a:srgbClr val="000000"/>
                </a:solidFill>
              </a:rPr>
              <a:t>[</a:t>
            </a:r>
            <a:r>
              <a:rPr lang="de-DE" sz="1600" dirty="0" err="1" smtClean="0">
                <a:solidFill>
                  <a:srgbClr val="000000"/>
                </a:solidFill>
              </a:rPr>
              <a:t>Orlin</a:t>
            </a:r>
            <a:r>
              <a:rPr lang="de-DE" sz="1600" dirty="0" smtClean="0">
                <a:solidFill>
                  <a:srgbClr val="000000"/>
                </a:solidFill>
              </a:rPr>
              <a:t> </a:t>
            </a:r>
            <a:r>
              <a:rPr lang="fr-FR" sz="1600" dirty="0" smtClean="0">
                <a:solidFill>
                  <a:srgbClr val="000000"/>
                </a:solidFill>
              </a:rPr>
              <a:t>’</a:t>
            </a:r>
            <a:r>
              <a:rPr lang="de-DE" sz="1600" dirty="0" smtClean="0">
                <a:solidFill>
                  <a:srgbClr val="000000"/>
                </a:solidFill>
              </a:rPr>
              <a:t>09]</a:t>
            </a:r>
            <a:endParaRPr lang="en-US" sz="1800" dirty="0">
              <a:solidFill>
                <a:srgbClr val="000000"/>
              </a:solidFill>
            </a:endParaRPr>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59200" y="1212850"/>
            <a:ext cx="1600200" cy="546100"/>
          </a:xfrm>
          <a:prstGeom prst="rect">
            <a:avLst/>
          </a:prstGeom>
        </p:spPr>
      </p:pic>
      <p:sp>
        <p:nvSpPr>
          <p:cNvPr id="8" name="Content Placeholder 7"/>
          <p:cNvSpPr>
            <a:spLocks noGrp="1"/>
          </p:cNvSpPr>
          <p:nvPr>
            <p:ph sz="half" idx="1"/>
          </p:nvPr>
        </p:nvSpPr>
        <p:spPr>
          <a:xfrm>
            <a:off x="457200" y="2006600"/>
            <a:ext cx="3987800" cy="4125913"/>
          </a:xfrm>
        </p:spPr>
        <p:txBody>
          <a:bodyPr/>
          <a:lstStyle/>
          <a:p>
            <a:pPr marL="0" indent="0" algn="ctr">
              <a:buNone/>
            </a:pPr>
            <a:r>
              <a:rPr lang="en-US" b="1" dirty="0" smtClean="0">
                <a:solidFill>
                  <a:srgbClr val="000090"/>
                </a:solidFill>
              </a:rPr>
              <a:t>minimize convex extension</a:t>
            </a:r>
            <a:endParaRPr lang="en-US" dirty="0" smtClean="0">
              <a:solidFill>
                <a:srgbClr val="000090"/>
              </a:solidFill>
            </a:endParaRPr>
          </a:p>
          <a:p>
            <a:pPr marL="0" indent="0">
              <a:buNone/>
            </a:pPr>
            <a:endParaRPr lang="en-US" sz="1600" dirty="0" smtClean="0">
              <a:solidFill>
                <a:srgbClr val="000090"/>
              </a:solidFill>
            </a:endParaRPr>
          </a:p>
          <a:p>
            <a:pPr>
              <a:spcAft>
                <a:spcPts val="600"/>
              </a:spcAft>
            </a:pPr>
            <a:r>
              <a:rPr lang="en-US" sz="2600" dirty="0" smtClean="0"/>
              <a:t>ellipsoid algorithm</a:t>
            </a:r>
            <a:br>
              <a:rPr lang="en-US" sz="2600" dirty="0" smtClean="0"/>
            </a:br>
            <a:r>
              <a:rPr lang="en-US" sz="1800" dirty="0" smtClean="0"/>
              <a:t>	                    </a:t>
            </a:r>
            <a:r>
              <a:rPr lang="en-US" sz="1600" dirty="0" smtClean="0"/>
              <a:t>[</a:t>
            </a:r>
            <a:r>
              <a:rPr lang="en-US" sz="1600" dirty="0" err="1" smtClean="0"/>
              <a:t>Grötschel</a:t>
            </a:r>
            <a:r>
              <a:rPr lang="en-US" sz="1600" dirty="0" smtClean="0"/>
              <a:t> et al. `81]</a:t>
            </a:r>
            <a:endParaRPr lang="en-US" dirty="0" smtClean="0"/>
          </a:p>
          <a:p>
            <a:pPr>
              <a:spcAft>
                <a:spcPts val="600"/>
              </a:spcAft>
            </a:pPr>
            <a:r>
              <a:rPr lang="en-US" sz="2600" dirty="0" err="1" smtClean="0"/>
              <a:t>subgradient</a:t>
            </a:r>
            <a:r>
              <a:rPr lang="en-US" sz="2600" dirty="0" smtClean="0"/>
              <a:t> method,</a:t>
            </a:r>
            <a:br>
              <a:rPr lang="en-US" sz="2600" dirty="0" smtClean="0"/>
            </a:br>
            <a:r>
              <a:rPr lang="en-US" sz="2600" dirty="0" smtClean="0"/>
              <a:t>smoothing</a:t>
            </a:r>
            <a:r>
              <a:rPr lang="en-US" dirty="0" smtClean="0"/>
              <a:t> </a:t>
            </a:r>
            <a:r>
              <a:rPr lang="en-US" sz="1600" dirty="0" smtClean="0"/>
              <a:t>[</a:t>
            </a:r>
            <a:r>
              <a:rPr lang="en-US" sz="1600" dirty="0" err="1" smtClean="0"/>
              <a:t>Stobbe</a:t>
            </a:r>
            <a:r>
              <a:rPr lang="en-US" sz="1600" dirty="0" smtClean="0"/>
              <a:t> &amp; Krause `10]</a:t>
            </a:r>
            <a:endParaRPr lang="en-US" dirty="0" smtClean="0"/>
          </a:p>
          <a:p>
            <a:pPr>
              <a:spcAft>
                <a:spcPts val="600"/>
              </a:spcAft>
            </a:pPr>
            <a:r>
              <a:rPr lang="en-US" sz="2600" dirty="0" smtClean="0">
                <a:solidFill>
                  <a:srgbClr val="800000"/>
                </a:solidFill>
              </a:rPr>
              <a:t>duality: minimum norm point algorithm</a:t>
            </a:r>
            <a:br>
              <a:rPr lang="en-US" sz="2600" dirty="0" smtClean="0">
                <a:solidFill>
                  <a:srgbClr val="800000"/>
                </a:solidFill>
              </a:rPr>
            </a:br>
            <a:r>
              <a:rPr lang="en-US" sz="1800" dirty="0" smtClean="0">
                <a:solidFill>
                  <a:srgbClr val="800000"/>
                </a:solidFill>
              </a:rPr>
              <a:t>	               </a:t>
            </a:r>
            <a:r>
              <a:rPr lang="en-US" sz="1600" dirty="0" smtClean="0">
                <a:solidFill>
                  <a:srgbClr val="800000"/>
                </a:solidFill>
              </a:rPr>
              <a:t>[</a:t>
            </a:r>
            <a:r>
              <a:rPr lang="en-US" sz="1600" dirty="0" err="1" smtClean="0">
                <a:solidFill>
                  <a:srgbClr val="800000"/>
                </a:solidFill>
              </a:rPr>
              <a:t>Fujishige</a:t>
            </a:r>
            <a:r>
              <a:rPr lang="en-US" sz="1600" dirty="0" smtClean="0">
                <a:solidFill>
                  <a:srgbClr val="800000"/>
                </a:solidFill>
              </a:rPr>
              <a:t> &amp; </a:t>
            </a:r>
            <a:r>
              <a:rPr lang="en-US" sz="1600" dirty="0" err="1" smtClean="0">
                <a:solidFill>
                  <a:srgbClr val="800000"/>
                </a:solidFill>
              </a:rPr>
              <a:t>Isotani</a:t>
            </a:r>
            <a:r>
              <a:rPr lang="en-US" sz="1600" dirty="0" smtClean="0">
                <a:solidFill>
                  <a:srgbClr val="800000"/>
                </a:solidFill>
              </a:rPr>
              <a:t> </a:t>
            </a:r>
            <a:r>
              <a:rPr lang="fr-FR" sz="1600" dirty="0" smtClean="0">
                <a:solidFill>
                  <a:srgbClr val="800000"/>
                </a:solidFill>
              </a:rPr>
              <a:t>’</a:t>
            </a:r>
            <a:r>
              <a:rPr lang="en-US" sz="1600" dirty="0" smtClean="0">
                <a:solidFill>
                  <a:srgbClr val="800000"/>
                </a:solidFill>
              </a:rPr>
              <a:t>11]</a:t>
            </a:r>
            <a:endParaRPr lang="en-US" sz="1800" dirty="0">
              <a:solidFill>
                <a:srgbClr val="800000"/>
              </a:solidFill>
            </a:endParaRPr>
          </a:p>
        </p:txBody>
      </p:sp>
      <p:cxnSp>
        <p:nvCxnSpPr>
          <p:cNvPr id="10" name="Straight Arrow Connector 9"/>
          <p:cNvCxnSpPr/>
          <p:nvPr/>
        </p:nvCxnSpPr>
        <p:spPr bwMode="auto">
          <a:xfrm flipH="1">
            <a:off x="2273300" y="1549400"/>
            <a:ext cx="1282700" cy="457200"/>
          </a:xfrm>
          <a:prstGeom prst="straightConnector1">
            <a:avLst/>
          </a:prstGeom>
          <a:noFill/>
          <a:ln w="38100" cap="flat" cmpd="sng" algn="ctr">
            <a:solidFill>
              <a:srgbClr val="000090"/>
            </a:solidFill>
            <a:prstDash val="solid"/>
            <a:round/>
            <a:headEnd type="none" w="med" len="med"/>
            <a:tailEnd type="arrow"/>
          </a:ln>
          <a:effectLst/>
        </p:spPr>
      </p:cxnSp>
      <p:cxnSp>
        <p:nvCxnSpPr>
          <p:cNvPr id="12" name="Straight Arrow Connector 11"/>
          <p:cNvCxnSpPr/>
          <p:nvPr/>
        </p:nvCxnSpPr>
        <p:spPr bwMode="auto">
          <a:xfrm>
            <a:off x="5359400" y="1549400"/>
            <a:ext cx="1181100" cy="457200"/>
          </a:xfrm>
          <a:prstGeom prst="straightConnector1">
            <a:avLst/>
          </a:prstGeom>
          <a:noFill/>
          <a:ln w="38100" cap="flat" cmpd="sng" algn="ctr">
            <a:solidFill>
              <a:srgbClr val="000090"/>
            </a:solidFill>
            <a:prstDash val="solid"/>
            <a:round/>
            <a:headEnd type="none" w="med" len="med"/>
            <a:tailEnd type="arrow"/>
          </a:ln>
          <a:effectLst/>
        </p:spPr>
      </p:cxnSp>
      <p:sp>
        <p:nvSpPr>
          <p:cNvPr id="14" name="Textfeld 13"/>
          <p:cNvSpPr txBox="1"/>
          <p:nvPr/>
        </p:nvSpPr>
        <p:spPr>
          <a:xfrm>
            <a:off x="6409957" y="6341646"/>
            <a:ext cx="2239152" cy="338554"/>
          </a:xfrm>
          <a:prstGeom prst="rect">
            <a:avLst/>
          </a:prstGeom>
          <a:noFill/>
        </p:spPr>
        <p:txBody>
          <a:bodyPr wrap="none" rtlCol="0">
            <a:spAutoFit/>
          </a:bodyPr>
          <a:lstStyle/>
          <a:p>
            <a:r>
              <a:rPr lang="de-DE" sz="1600" dirty="0" smtClean="0"/>
              <a:t>T = time </a:t>
            </a:r>
            <a:r>
              <a:rPr lang="de-DE" sz="1600" dirty="0" err="1" smtClean="0"/>
              <a:t>for</a:t>
            </a:r>
            <a:r>
              <a:rPr lang="de-DE" sz="1600" dirty="0" smtClean="0"/>
              <a:t> </a:t>
            </a:r>
            <a:r>
              <a:rPr lang="de-DE" sz="1600" dirty="0" err="1" smtClean="0"/>
              <a:t>evaluating</a:t>
            </a:r>
            <a:r>
              <a:rPr lang="de-DE" sz="1600" dirty="0" smtClean="0"/>
              <a:t> </a:t>
            </a:r>
            <a:r>
              <a:rPr lang="de-DE" sz="1600" i="1" dirty="0" smtClean="0"/>
              <a:t>F</a:t>
            </a:r>
            <a:endParaRPr lang="de-DE" sz="1600" i="1" dirty="0"/>
          </a:p>
        </p:txBody>
      </p:sp>
      <p:sp>
        <p:nvSpPr>
          <p:cNvPr id="15" name="Slide Number Placeholder 14"/>
          <p:cNvSpPr>
            <a:spLocks noGrp="1"/>
          </p:cNvSpPr>
          <p:nvPr>
            <p:ph type="sldNum" sz="quarter" idx="12"/>
          </p:nvPr>
        </p:nvSpPr>
        <p:spPr/>
        <p:txBody>
          <a:bodyPr/>
          <a:lstStyle/>
          <a:p>
            <a:pPr>
              <a:defRPr/>
            </a:pPr>
            <a:fld id="{26F20D0C-F241-6C45-AE86-0D75D9F3C25E}" type="slidenum">
              <a:rPr lang="en-US" smtClean="0">
                <a:solidFill>
                  <a:srgbClr val="000000"/>
                </a:solidFill>
              </a:rPr>
              <a:pPr>
                <a:defRPr/>
              </a:pPr>
              <a:t>133</a:t>
            </a:fld>
            <a:endParaRPr lang="en-US">
              <a:solidFill>
                <a:srgbClr val="000000"/>
              </a:solidFill>
            </a:endParaRPr>
          </a:p>
        </p:txBody>
      </p:sp>
    </p:spTree>
    <p:custDataLst>
      <p:tags r:id="rId1"/>
    </p:custDataLst>
    <p:extLst>
      <p:ext uri="{BB962C8B-B14F-4D97-AF65-F5344CB8AC3E}">
        <p14:creationId xmlns:p14="http://schemas.microsoft.com/office/powerpoint/2010/main" xmlns="" val="1662180700"/>
      </p:ext>
    </p:extLst>
  </p:cSld>
  <p:clrMapOvr>
    <a:masterClrMapping/>
  </p:clrMapOvr>
  <mc:AlternateContent xmlns:mc="http://schemas.openxmlformats.org/markup-compatibility/2006">
    <mc:Choice xmlns:p14="http://schemas.microsoft.com/office/powerpoint/2010/main" xmlns="" Requires="p14">
      <p:transition spd="slow" p14:dur="2000" advTm="163006"/>
    </mc:Choice>
    <mc:Fallback>
      <p:transition spd="slow" advTm="1630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
          <p:cNvGrpSpPr>
            <a:grpSpLocks/>
          </p:cNvGrpSpPr>
          <p:nvPr/>
        </p:nvGrpSpPr>
        <p:grpSpPr bwMode="auto">
          <a:xfrm>
            <a:off x="393700" y="3378200"/>
            <a:ext cx="4038600" cy="3276600"/>
            <a:chOff x="1200" y="2016"/>
            <a:chExt cx="2544" cy="2064"/>
          </a:xfrm>
        </p:grpSpPr>
        <p:grpSp>
          <p:nvGrpSpPr>
            <p:cNvPr id="51" name="Group 5"/>
            <p:cNvGrpSpPr>
              <a:grpSpLocks/>
            </p:cNvGrpSpPr>
            <p:nvPr/>
          </p:nvGrpSpPr>
          <p:grpSpPr bwMode="auto">
            <a:xfrm>
              <a:off x="1200" y="2016"/>
              <a:ext cx="2544" cy="2064"/>
              <a:chOff x="1200" y="2016"/>
              <a:chExt cx="2544" cy="2064"/>
            </a:xfrm>
          </p:grpSpPr>
          <p:sp>
            <p:nvSpPr>
              <p:cNvPr id="53" name="Line 6"/>
              <p:cNvSpPr>
                <a:spLocks noChangeShapeType="1"/>
              </p:cNvSpPr>
              <p:nvPr/>
            </p:nvSpPr>
            <p:spPr bwMode="auto">
              <a:xfrm>
                <a:off x="3120" y="2151"/>
                <a:ext cx="0" cy="1929"/>
              </a:xfrm>
              <a:prstGeom prst="line">
                <a:avLst/>
              </a:prstGeom>
              <a:noFill/>
              <a:ln w="25400">
                <a:solidFill>
                  <a:schemeClr val="tx1"/>
                </a:solidFill>
                <a:round/>
                <a:headEnd type="triangle" w="lg" len="med"/>
                <a:tailEnd type="none" w="lg"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54" name="Line 7"/>
              <p:cNvSpPr>
                <a:spLocks noChangeShapeType="1"/>
              </p:cNvSpPr>
              <p:nvPr/>
            </p:nvSpPr>
            <p:spPr bwMode="auto">
              <a:xfrm>
                <a:off x="1200" y="3399"/>
                <a:ext cx="2459" cy="9"/>
              </a:xfrm>
              <a:prstGeom prst="line">
                <a:avLst/>
              </a:prstGeom>
              <a:noFill/>
              <a:ln w="254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55" name="Text Box 8"/>
              <p:cNvSpPr txBox="1">
                <a:spLocks noChangeArrowheads="1"/>
              </p:cNvSpPr>
              <p:nvPr/>
            </p:nvSpPr>
            <p:spPr bwMode="auto">
              <a:xfrm>
                <a:off x="2352" y="3360"/>
                <a:ext cx="299"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56" name="Text Box 9"/>
              <p:cNvSpPr txBox="1">
                <a:spLocks noChangeArrowheads="1"/>
              </p:cNvSpPr>
              <p:nvPr/>
            </p:nvSpPr>
            <p:spPr bwMode="auto">
              <a:xfrm>
                <a:off x="3342" y="3600"/>
                <a:ext cx="4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x</a:t>
                </a:r>
                <a:r>
                  <a:rPr lang="en-US" baseline="-25000" dirty="0">
                    <a:latin typeface="Tahoma" charset="0"/>
                  </a:rPr>
                  <a:t>{a}</a:t>
                </a:r>
              </a:p>
            </p:txBody>
          </p:sp>
          <p:sp>
            <p:nvSpPr>
              <p:cNvPr id="57" name="Text Box 10"/>
              <p:cNvSpPr txBox="1">
                <a:spLocks noChangeArrowheads="1"/>
              </p:cNvSpPr>
              <p:nvPr/>
            </p:nvSpPr>
            <p:spPr bwMode="auto">
              <a:xfrm>
                <a:off x="3166" y="2016"/>
                <a:ext cx="40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{b}</a:t>
                </a:r>
              </a:p>
            </p:txBody>
          </p:sp>
          <p:sp>
            <p:nvSpPr>
              <p:cNvPr id="58" name="Text Box 11"/>
              <p:cNvSpPr txBox="1">
                <a:spLocks noChangeArrowheads="1"/>
              </p:cNvSpPr>
              <p:nvPr/>
            </p:nvSpPr>
            <p:spPr bwMode="auto">
              <a:xfrm>
                <a:off x="2903" y="3360"/>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dirty="0"/>
                  <a:t>0</a:t>
                </a:r>
              </a:p>
            </p:txBody>
          </p:sp>
          <p:sp>
            <p:nvSpPr>
              <p:cNvPr id="59" name="Text Box 12"/>
              <p:cNvSpPr txBox="1">
                <a:spLocks noChangeArrowheads="1"/>
              </p:cNvSpPr>
              <p:nvPr/>
            </p:nvSpPr>
            <p:spPr bwMode="auto">
              <a:xfrm>
                <a:off x="3408" y="3360"/>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60" name="Text Box 13"/>
              <p:cNvSpPr txBox="1">
                <a:spLocks noChangeArrowheads="1"/>
              </p:cNvSpPr>
              <p:nvPr/>
            </p:nvSpPr>
            <p:spPr bwMode="auto">
              <a:xfrm>
                <a:off x="2898" y="2784"/>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61" name="Text Box 14"/>
              <p:cNvSpPr txBox="1">
                <a:spLocks noChangeArrowheads="1"/>
              </p:cNvSpPr>
              <p:nvPr/>
            </p:nvSpPr>
            <p:spPr bwMode="auto">
              <a:xfrm>
                <a:off x="2896" y="2367"/>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2</a:t>
                </a:r>
              </a:p>
            </p:txBody>
          </p:sp>
        </p:grpSp>
        <p:sp>
          <p:nvSpPr>
            <p:cNvPr id="52" name="Rectangle 15"/>
            <p:cNvSpPr>
              <a:spLocks noChangeArrowheads="1"/>
            </p:cNvSpPr>
            <p:nvPr/>
          </p:nvSpPr>
          <p:spPr bwMode="auto">
            <a:xfrm>
              <a:off x="1881" y="3346"/>
              <a:ext cx="300"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pPr algn="ctr"/>
              <a:r>
                <a:rPr lang="en-US" sz="2800" dirty="0"/>
                <a:t>-2</a:t>
              </a:r>
            </a:p>
          </p:txBody>
        </p:sp>
      </p:grpSp>
      <p:pic>
        <p:nvPicPr>
          <p:cNvPr id="3" name="Picture 2"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11250" y="1860550"/>
            <a:ext cx="2679700" cy="546100"/>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41350" y="1905000"/>
            <a:ext cx="1765300" cy="584200"/>
          </a:xfrm>
          <a:prstGeom prst="rect">
            <a:avLst/>
          </a:prstGeom>
        </p:spPr>
      </p:pic>
      <p:sp>
        <p:nvSpPr>
          <p:cNvPr id="9" name="TextBox 8"/>
          <p:cNvSpPr txBox="1"/>
          <p:nvPr/>
        </p:nvSpPr>
        <p:spPr>
          <a:xfrm>
            <a:off x="495300" y="1267767"/>
            <a:ext cx="2716308" cy="461665"/>
          </a:xfrm>
          <a:prstGeom prst="rect">
            <a:avLst/>
          </a:prstGeom>
          <a:noFill/>
        </p:spPr>
        <p:txBody>
          <a:bodyPr wrap="none" rtlCol="0">
            <a:spAutoFit/>
          </a:bodyPr>
          <a:lstStyle/>
          <a:p>
            <a:r>
              <a:rPr lang="en-US" sz="2400" dirty="0" smtClean="0"/>
              <a:t>regularized problem</a:t>
            </a:r>
            <a:endParaRPr lang="en-US" sz="2400" dirty="0"/>
          </a:p>
        </p:txBody>
      </p:sp>
      <p:sp>
        <p:nvSpPr>
          <p:cNvPr id="13" name="TextBox 12"/>
          <p:cNvSpPr txBox="1"/>
          <p:nvPr/>
        </p:nvSpPr>
        <p:spPr>
          <a:xfrm>
            <a:off x="495300" y="1252835"/>
            <a:ext cx="2293717" cy="461665"/>
          </a:xfrm>
          <a:prstGeom prst="rect">
            <a:avLst/>
          </a:prstGeom>
          <a:noFill/>
        </p:spPr>
        <p:txBody>
          <a:bodyPr wrap="none" rtlCol="0">
            <a:spAutoFit/>
          </a:bodyPr>
          <a:lstStyle/>
          <a:p>
            <a:r>
              <a:rPr lang="en-US" sz="2400" dirty="0" err="1" smtClean="0"/>
              <a:t>Lovász</a:t>
            </a:r>
            <a:r>
              <a:rPr lang="en-US" sz="2400" dirty="0" smtClean="0"/>
              <a:t> extension</a:t>
            </a:r>
            <a:endParaRPr lang="en-US" sz="2400" dirty="0"/>
          </a:p>
        </p:txBody>
      </p:sp>
      <p:grpSp>
        <p:nvGrpSpPr>
          <p:cNvPr id="21" name="Group 20"/>
          <p:cNvGrpSpPr/>
          <p:nvPr/>
        </p:nvGrpSpPr>
        <p:grpSpPr>
          <a:xfrm>
            <a:off x="5330989" y="4208682"/>
            <a:ext cx="2959100" cy="1202383"/>
            <a:chOff x="723900" y="3566467"/>
            <a:chExt cx="2959100" cy="1202383"/>
          </a:xfrm>
        </p:grpSpPr>
        <p:pic>
          <p:nvPicPr>
            <p:cNvPr id="16" name="Picture 15"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900" y="4222750"/>
              <a:ext cx="2959100" cy="546100"/>
            </a:xfrm>
            <a:prstGeom prst="rect">
              <a:avLst/>
            </a:prstGeom>
          </p:spPr>
        </p:pic>
        <p:sp>
          <p:nvSpPr>
            <p:cNvPr id="18" name="TextBox 17"/>
            <p:cNvSpPr txBox="1"/>
            <p:nvPr/>
          </p:nvSpPr>
          <p:spPr>
            <a:xfrm>
              <a:off x="745790" y="3566467"/>
              <a:ext cx="1738427" cy="461665"/>
            </a:xfrm>
            <a:prstGeom prst="rect">
              <a:avLst/>
            </a:prstGeom>
            <a:noFill/>
          </p:spPr>
          <p:txBody>
            <a:bodyPr wrap="none" rtlCol="0">
              <a:spAutoFit/>
            </a:bodyPr>
            <a:lstStyle/>
            <a:p>
              <a:r>
                <a:rPr lang="en-US" sz="2400" dirty="0" smtClean="0"/>
                <a:t>minimizes </a:t>
              </a:r>
              <a:r>
                <a:rPr lang="en-US" sz="2400" i="1" dirty="0" smtClean="0"/>
                <a:t>F</a:t>
              </a:r>
              <a:r>
                <a:rPr lang="en-US" sz="2400" dirty="0" smtClean="0"/>
                <a:t>:</a:t>
              </a:r>
              <a:endParaRPr lang="en-US" sz="2400" dirty="0"/>
            </a:p>
          </p:txBody>
        </p:sp>
      </p:grpSp>
      <p:grpSp>
        <p:nvGrpSpPr>
          <p:cNvPr id="20" name="Group 19"/>
          <p:cNvGrpSpPr/>
          <p:nvPr/>
        </p:nvGrpSpPr>
        <p:grpSpPr>
          <a:xfrm>
            <a:off x="5089689" y="3398114"/>
            <a:ext cx="3568700" cy="2342287"/>
            <a:chOff x="495300" y="2781300"/>
            <a:chExt cx="3568700" cy="2197100"/>
          </a:xfrm>
        </p:grpSpPr>
        <p:pic>
          <p:nvPicPr>
            <p:cNvPr id="17" name="Picture 16"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23900" y="3028950"/>
              <a:ext cx="3060700" cy="368300"/>
            </a:xfrm>
            <a:prstGeom prst="rect">
              <a:avLst/>
            </a:prstGeom>
          </p:spPr>
        </p:pic>
        <p:sp>
          <p:nvSpPr>
            <p:cNvPr id="19" name="Rectangle 18"/>
            <p:cNvSpPr/>
            <p:nvPr/>
          </p:nvSpPr>
          <p:spPr bwMode="auto">
            <a:xfrm>
              <a:off x="495300" y="2781300"/>
              <a:ext cx="3568700" cy="2197100"/>
            </a:xfrm>
            <a:prstGeom prst="rect">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rgbClr val="008000"/>
                </a:solidFill>
                <a:effectLst/>
                <a:latin typeface="Calibri" charset="0"/>
              </a:endParaRPr>
            </a:p>
          </p:txBody>
        </p:sp>
      </p:grpSp>
      <p:sp>
        <p:nvSpPr>
          <p:cNvPr id="48" name="TextBox 47"/>
          <p:cNvSpPr txBox="1"/>
          <p:nvPr/>
        </p:nvSpPr>
        <p:spPr>
          <a:xfrm>
            <a:off x="5251279" y="5424342"/>
            <a:ext cx="3523283" cy="369332"/>
          </a:xfrm>
          <a:prstGeom prst="rect">
            <a:avLst/>
          </a:prstGeom>
          <a:noFill/>
        </p:spPr>
        <p:txBody>
          <a:bodyPr wrap="none" rtlCol="0">
            <a:spAutoFit/>
          </a:bodyPr>
          <a:lstStyle/>
          <a:p>
            <a:r>
              <a:rPr lang="en-US" dirty="0" err="1" smtClean="0"/>
              <a:t>Fujishige</a:t>
            </a:r>
            <a:r>
              <a:rPr lang="en-US" dirty="0" smtClean="0"/>
              <a:t> ‘91, </a:t>
            </a:r>
            <a:r>
              <a:rPr lang="en-US" dirty="0" err="1" smtClean="0"/>
              <a:t>Fujishige</a:t>
            </a:r>
            <a:r>
              <a:rPr lang="en-US" dirty="0" smtClean="0"/>
              <a:t> &amp; </a:t>
            </a:r>
            <a:r>
              <a:rPr lang="en-US" dirty="0" err="1" smtClean="0"/>
              <a:t>Isotani</a:t>
            </a:r>
            <a:r>
              <a:rPr lang="en-US" dirty="0" smtClean="0"/>
              <a:t> ‘11 </a:t>
            </a:r>
            <a:endParaRPr lang="en-US" dirty="0"/>
          </a:p>
        </p:txBody>
      </p:sp>
      <p:sp>
        <p:nvSpPr>
          <p:cNvPr id="62" name="Freeform 16"/>
          <p:cNvSpPr>
            <a:spLocks/>
          </p:cNvSpPr>
          <p:nvPr/>
        </p:nvSpPr>
        <p:spPr bwMode="auto">
          <a:xfrm>
            <a:off x="528637" y="4035425"/>
            <a:ext cx="2057400" cy="2533650"/>
          </a:xfrm>
          <a:custGeom>
            <a:avLst/>
            <a:gdLst>
              <a:gd name="T0" fmla="*/ 730 w 1296"/>
              <a:gd name="T1" fmla="*/ 0 h 1596"/>
              <a:gd name="T2" fmla="*/ 1296 w 1296"/>
              <a:gd name="T3" fmla="*/ 540 h 1596"/>
              <a:gd name="T4" fmla="*/ 1296 w 1296"/>
              <a:gd name="T5" fmla="*/ 1596 h 1596"/>
              <a:gd name="T6" fmla="*/ 0 w 1296"/>
              <a:gd name="T7" fmla="*/ 1596 h 1596"/>
              <a:gd name="T8" fmla="*/ 0 w 1296"/>
              <a:gd name="T9" fmla="*/ 12 h 1596"/>
              <a:gd name="T10" fmla="*/ 0 60000 65536"/>
              <a:gd name="T11" fmla="*/ 0 60000 65536"/>
              <a:gd name="T12" fmla="*/ 0 60000 65536"/>
              <a:gd name="T13" fmla="*/ 0 60000 65536"/>
              <a:gd name="T14" fmla="*/ 0 60000 65536"/>
              <a:gd name="T15" fmla="*/ 0 w 1296"/>
              <a:gd name="T16" fmla="*/ 0 h 1596"/>
              <a:gd name="T17" fmla="*/ 1296 w 1296"/>
              <a:gd name="T18" fmla="*/ 1596 h 1596"/>
            </a:gdLst>
            <a:ahLst/>
            <a:cxnLst>
              <a:cxn ang="T10">
                <a:pos x="T0" y="T1"/>
              </a:cxn>
              <a:cxn ang="T11">
                <a:pos x="T2" y="T3"/>
              </a:cxn>
              <a:cxn ang="T12">
                <a:pos x="T4" y="T5"/>
              </a:cxn>
              <a:cxn ang="T13">
                <a:pos x="T6" y="T7"/>
              </a:cxn>
              <a:cxn ang="T14">
                <a:pos x="T8" y="T9"/>
              </a:cxn>
            </a:cxnLst>
            <a:rect l="T15" t="T16" r="T17" b="T18"/>
            <a:pathLst>
              <a:path w="1296" h="1596">
                <a:moveTo>
                  <a:pt x="730" y="0"/>
                </a:moveTo>
                <a:lnTo>
                  <a:pt x="1296" y="540"/>
                </a:lnTo>
                <a:lnTo>
                  <a:pt x="1296" y="1596"/>
                </a:lnTo>
                <a:lnTo>
                  <a:pt x="0" y="1596"/>
                </a:lnTo>
                <a:lnTo>
                  <a:pt x="0" y="12"/>
                </a:lnTo>
              </a:path>
            </a:pathLst>
          </a:custGeom>
          <a:solidFill>
            <a:schemeClr val="accent2">
              <a:alpha val="50195"/>
            </a:schemeClr>
          </a:solidFill>
          <a:ln>
            <a:noFill/>
          </a:ln>
          <a:extLst>
            <a:ext uri="{91240B29-F687-4f45-9708-019B960494DF}">
              <a14:hiddenLine xmlns:a14="http://schemas.microsoft.com/office/drawing/2010/main" xmlns="" w="38100" cap="flat" cmpd="sng">
                <a:solidFill>
                  <a:srgbClr val="000000"/>
                </a:solidFill>
                <a:prstDash val="solid"/>
                <a:round/>
                <a:headEnd/>
                <a:tailEnd/>
              </a14:hiddenLine>
            </a:ext>
          </a:extLst>
        </p:spPr>
        <p:txBody>
          <a:bodyPr wrap="none" anchor="ctr"/>
          <a:lstStyle/>
          <a:p>
            <a:endParaRPr lang="de-DE"/>
          </a:p>
        </p:txBody>
      </p:sp>
      <p:sp>
        <p:nvSpPr>
          <p:cNvPr id="63" name="Line 17"/>
          <p:cNvSpPr>
            <a:spLocks noChangeShapeType="1"/>
          </p:cNvSpPr>
          <p:nvPr/>
        </p:nvSpPr>
        <p:spPr bwMode="auto">
          <a:xfrm>
            <a:off x="2586037" y="4587875"/>
            <a:ext cx="0" cy="198120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64" name="Line 18"/>
          <p:cNvSpPr>
            <a:spLocks noChangeShapeType="1"/>
          </p:cNvSpPr>
          <p:nvPr/>
        </p:nvSpPr>
        <p:spPr bwMode="auto">
          <a:xfrm flipH="1">
            <a:off x="528637" y="4054475"/>
            <a:ext cx="14478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65" name="Line 19"/>
          <p:cNvSpPr>
            <a:spLocks noChangeShapeType="1"/>
          </p:cNvSpPr>
          <p:nvPr/>
        </p:nvSpPr>
        <p:spPr bwMode="auto">
          <a:xfrm flipH="1" flipV="1">
            <a:off x="1443037" y="3813175"/>
            <a:ext cx="1371600" cy="1260475"/>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66" name="Oval 42"/>
          <p:cNvSpPr>
            <a:spLocks noChangeArrowheads="1"/>
          </p:cNvSpPr>
          <p:nvPr/>
        </p:nvSpPr>
        <p:spPr bwMode="auto">
          <a:xfrm>
            <a:off x="2433637" y="4673600"/>
            <a:ext cx="304800" cy="304800"/>
          </a:xfrm>
          <a:prstGeom prst="ellipse">
            <a:avLst/>
          </a:prstGeom>
          <a:solidFill>
            <a:schemeClr val="folHlink">
              <a:alpha val="89803"/>
            </a:schemeClr>
          </a:solidFill>
          <a:ln w="38100">
            <a:solidFill>
              <a:schemeClr val="folHlink"/>
            </a:solidFill>
            <a:round/>
            <a:headEnd/>
            <a:tailEnd/>
          </a:ln>
        </p:spPr>
        <p:txBody>
          <a:bodyPr wrap="none" anchor="ctr"/>
          <a:lstStyle/>
          <a:p>
            <a:endParaRPr lang="de-DE"/>
          </a:p>
        </p:txBody>
      </p:sp>
      <p:sp>
        <p:nvSpPr>
          <p:cNvPr id="67" name="Text Box 43"/>
          <p:cNvSpPr txBox="1">
            <a:spLocks noChangeArrowheads="1"/>
          </p:cNvSpPr>
          <p:nvPr/>
        </p:nvSpPr>
        <p:spPr bwMode="auto">
          <a:xfrm>
            <a:off x="1393825" y="4687888"/>
            <a:ext cx="963612"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[-1,1]</a:t>
            </a:r>
          </a:p>
        </p:txBody>
      </p:sp>
      <p:sp>
        <p:nvSpPr>
          <p:cNvPr id="69" name="Line 35"/>
          <p:cNvSpPr>
            <a:spLocks noChangeShapeType="1"/>
          </p:cNvSpPr>
          <p:nvPr/>
        </p:nvSpPr>
        <p:spPr bwMode="auto">
          <a:xfrm>
            <a:off x="1671637" y="4054475"/>
            <a:ext cx="933450" cy="814388"/>
          </a:xfrm>
          <a:prstGeom prst="line">
            <a:avLst/>
          </a:prstGeom>
          <a:noFill/>
          <a:ln w="127000">
            <a:solidFill>
              <a:srgbClr val="0083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grpSp>
        <p:nvGrpSpPr>
          <p:cNvPr id="4" name="Group 3"/>
          <p:cNvGrpSpPr/>
          <p:nvPr/>
        </p:nvGrpSpPr>
        <p:grpSpPr>
          <a:xfrm>
            <a:off x="652385" y="3349565"/>
            <a:ext cx="2241770" cy="590610"/>
            <a:chOff x="652385" y="3349565"/>
            <a:chExt cx="2241770" cy="590610"/>
          </a:xfrm>
        </p:grpSpPr>
        <p:sp>
          <p:nvSpPr>
            <p:cNvPr id="70" name="Text Box 44"/>
            <p:cNvSpPr txBox="1">
              <a:spLocks noChangeArrowheads="1"/>
            </p:cNvSpPr>
            <p:nvPr/>
          </p:nvSpPr>
          <p:spPr bwMode="auto">
            <a:xfrm>
              <a:off x="652385" y="3349565"/>
              <a:ext cx="224177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008000"/>
                  </a:solidFill>
                  <a:latin typeface="Tahoma" charset="0"/>
                </a:rPr>
                <a:t>u</a:t>
              </a:r>
              <a:r>
                <a:rPr lang="en-US" sz="2000" dirty="0" smtClean="0">
                  <a:solidFill>
                    <a:srgbClr val="008000"/>
                  </a:solidFill>
                  <a:latin typeface="Tahoma" charset="0"/>
                </a:rPr>
                <a:t>(</a:t>
              </a:r>
              <a:r>
                <a:rPr lang="en-US" sz="2000" dirty="0">
                  <a:solidFill>
                    <a:srgbClr val="008000"/>
                  </a:solidFill>
                  <a:latin typeface="Tahoma" charset="0"/>
                </a:rPr>
                <a:t>{</a:t>
              </a:r>
              <a:r>
                <a:rPr lang="en-US" sz="2000" dirty="0" err="1">
                  <a:solidFill>
                    <a:srgbClr val="008000"/>
                  </a:solidFill>
                  <a:latin typeface="Tahoma" charset="0"/>
                </a:rPr>
                <a:t>a,b</a:t>
              </a:r>
              <a:r>
                <a:rPr lang="en-US" sz="2000" dirty="0">
                  <a:solidFill>
                    <a:srgbClr val="008000"/>
                  </a:solidFill>
                  <a:latin typeface="Tahoma" charset="0"/>
                </a:rPr>
                <a:t>})=F({</a:t>
              </a:r>
              <a:r>
                <a:rPr lang="en-US" sz="2000" dirty="0" err="1">
                  <a:solidFill>
                    <a:srgbClr val="008000"/>
                  </a:solidFill>
                  <a:latin typeface="Tahoma" charset="0"/>
                </a:rPr>
                <a:t>a,b</a:t>
              </a:r>
              <a:r>
                <a:rPr lang="en-US" sz="2000" dirty="0">
                  <a:solidFill>
                    <a:srgbClr val="008000"/>
                  </a:solidFill>
                  <a:latin typeface="Tahoma" charset="0"/>
                </a:rPr>
                <a:t>})</a:t>
              </a:r>
            </a:p>
          </p:txBody>
        </p:sp>
        <p:sp>
          <p:nvSpPr>
            <p:cNvPr id="71" name="Line 45"/>
            <p:cNvSpPr>
              <a:spLocks noChangeShapeType="1"/>
            </p:cNvSpPr>
            <p:nvPr/>
          </p:nvSpPr>
          <p:spPr bwMode="auto">
            <a:xfrm flipH="1">
              <a:off x="1633537" y="3683000"/>
              <a:ext cx="419100" cy="257175"/>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grpSp>
      <p:sp>
        <p:nvSpPr>
          <p:cNvPr id="72" name="Text Box 46"/>
          <p:cNvSpPr txBox="1">
            <a:spLocks noChangeArrowheads="1"/>
          </p:cNvSpPr>
          <p:nvPr/>
        </p:nvSpPr>
        <p:spPr bwMode="auto">
          <a:xfrm>
            <a:off x="2530261" y="4216400"/>
            <a:ext cx="5243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smtClean="0">
                <a:solidFill>
                  <a:schemeClr val="folHlink"/>
                </a:solidFill>
                <a:latin typeface="Tahoma" charset="0"/>
              </a:rPr>
              <a:t>u*</a:t>
            </a:r>
            <a:endParaRPr lang="en-US" dirty="0">
              <a:solidFill>
                <a:schemeClr val="folHlink"/>
              </a:solidFill>
              <a:latin typeface="Tahoma" charset="0"/>
            </a:endParaRPr>
          </a:p>
        </p:txBody>
      </p:sp>
      <p:grpSp>
        <p:nvGrpSpPr>
          <p:cNvPr id="73" name="Group 72"/>
          <p:cNvGrpSpPr/>
          <p:nvPr/>
        </p:nvGrpSpPr>
        <p:grpSpPr>
          <a:xfrm>
            <a:off x="2052638" y="2448867"/>
            <a:ext cx="3751284" cy="1767533"/>
            <a:chOff x="90488" y="785167"/>
            <a:chExt cx="3751284" cy="1767533"/>
          </a:xfrm>
        </p:grpSpPr>
        <p:sp>
          <p:nvSpPr>
            <p:cNvPr id="74" name="Text Box 36"/>
            <p:cNvSpPr txBox="1">
              <a:spLocks noChangeArrowheads="1"/>
            </p:cNvSpPr>
            <p:nvPr/>
          </p:nvSpPr>
          <p:spPr bwMode="auto">
            <a:xfrm>
              <a:off x="1239076" y="785167"/>
              <a:ext cx="26026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a:solidFill>
                    <a:srgbClr val="008000"/>
                  </a:solidFill>
                  <a:latin typeface="Tahoma" charset="0"/>
                </a:rPr>
                <a:t>Base </a:t>
              </a:r>
              <a:r>
                <a:rPr lang="en-US" dirty="0" err="1" smtClean="0">
                  <a:solidFill>
                    <a:srgbClr val="008000"/>
                  </a:solidFill>
                  <a:latin typeface="Tahoma" charset="0"/>
                </a:rPr>
                <a:t>polytope</a:t>
              </a:r>
              <a:r>
                <a:rPr lang="en-US" dirty="0" smtClean="0">
                  <a:solidFill>
                    <a:srgbClr val="008000"/>
                  </a:solidFill>
                  <a:latin typeface="Tahoma" charset="0"/>
                </a:rPr>
                <a:t> </a:t>
              </a:r>
              <a:r>
                <a:rPr lang="en-US" i="1" dirty="0" smtClean="0">
                  <a:solidFill>
                    <a:srgbClr val="008000"/>
                  </a:solidFill>
                  <a:latin typeface="Tahoma" charset="0"/>
                </a:rPr>
                <a:t>B</a:t>
              </a:r>
              <a:r>
                <a:rPr lang="en-US" i="1" baseline="-25000" dirty="0" smtClean="0">
                  <a:solidFill>
                    <a:srgbClr val="008000"/>
                  </a:solidFill>
                  <a:latin typeface="Tahoma" charset="0"/>
                </a:rPr>
                <a:t>F</a:t>
              </a:r>
              <a:endParaRPr lang="en-US" i="1" baseline="-25000" dirty="0">
                <a:solidFill>
                  <a:srgbClr val="008000"/>
                </a:solidFill>
                <a:latin typeface="Tahoma" charset="0"/>
              </a:endParaRPr>
            </a:p>
          </p:txBody>
        </p:sp>
        <p:cxnSp>
          <p:nvCxnSpPr>
            <p:cNvPr id="75" name="Straight Arrow Connector 74"/>
            <p:cNvCxnSpPr/>
            <p:nvPr/>
          </p:nvCxnSpPr>
          <p:spPr bwMode="auto">
            <a:xfrm flipH="1">
              <a:off x="90488" y="1308100"/>
              <a:ext cx="2011362" cy="1244600"/>
            </a:xfrm>
            <a:prstGeom prst="straightConnector1">
              <a:avLst/>
            </a:prstGeom>
            <a:noFill/>
            <a:ln w="38100" cap="flat" cmpd="sng" algn="ctr">
              <a:solidFill>
                <a:srgbClr val="008000"/>
              </a:solidFill>
              <a:prstDash val="solid"/>
              <a:round/>
              <a:headEnd type="none" w="med" len="med"/>
              <a:tailEnd type="arrow"/>
            </a:ln>
            <a:effectLst/>
          </p:spPr>
        </p:cxnSp>
      </p:grpSp>
      <p:sp>
        <p:nvSpPr>
          <p:cNvPr id="77" name="Rectangle 9"/>
          <p:cNvSpPr>
            <a:spLocks noChangeArrowheads="1"/>
          </p:cNvSpPr>
          <p:nvPr/>
        </p:nvSpPr>
        <p:spPr bwMode="auto">
          <a:xfrm>
            <a:off x="465362" y="1000125"/>
            <a:ext cx="18902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pPr algn="ctr">
              <a:spcBef>
                <a:spcPct val="20000"/>
              </a:spcBef>
              <a:buClr>
                <a:schemeClr val="folHlink"/>
              </a:buClr>
              <a:buSzPct val="70000"/>
              <a:buFont typeface="Wingdings" charset="0"/>
              <a:buNone/>
            </a:pPr>
            <a:r>
              <a:rPr lang="en-US" dirty="0"/>
              <a:t>Example: V = {</a:t>
            </a:r>
            <a:r>
              <a:rPr lang="en-US" dirty="0" err="1"/>
              <a:t>a,b</a:t>
            </a:r>
            <a:r>
              <a:rPr lang="en-US" dirty="0"/>
              <a:t>}</a:t>
            </a:r>
          </a:p>
        </p:txBody>
      </p:sp>
      <p:graphicFrame>
        <p:nvGraphicFramePr>
          <p:cNvPr id="78" name="Group 32"/>
          <p:cNvGraphicFramePr>
            <a:graphicFrameLocks noGrp="1"/>
          </p:cNvGraphicFramePr>
          <p:nvPr>
            <p:extLst>
              <p:ext uri="{D42A27DB-BD31-4B8C-83A1-F6EECF244321}">
                <p14:modId xmlns:p14="http://schemas.microsoft.com/office/powerpoint/2010/main" xmlns="" val="3731734415"/>
              </p:ext>
            </p:extLst>
          </p:nvPr>
        </p:nvGraphicFramePr>
        <p:xfrm>
          <a:off x="581024" y="1333500"/>
          <a:ext cx="1905000" cy="1524000"/>
        </p:xfrm>
        <a:graphic>
          <a:graphicData uri="http://schemas.openxmlformats.org/drawingml/2006/table">
            <a:tbl>
              <a:tblPr/>
              <a:tblGrid>
                <a:gridCol w="952500"/>
                <a:gridCol w="952500"/>
              </a:tblGrid>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1" i="0" u="none" strike="noStrike" cap="none" normalizeH="0" baseline="0" dirty="0" smtClean="0">
                          <a:ln>
                            <a:noFill/>
                          </a:ln>
                          <a:solidFill>
                            <a:schemeClr val="tx1">
                              <a:lumMod val="65000"/>
                              <a:lumOff val="35000"/>
                            </a:schemeClr>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1" i="0" u="none" strike="noStrike" cap="none" normalizeH="0" baseline="0" smtClean="0">
                          <a:ln>
                            <a:noFill/>
                          </a:ln>
                          <a:solidFill>
                            <a:schemeClr val="tx1">
                              <a:lumMod val="65000"/>
                              <a:lumOff val="35000"/>
                            </a:schemeClr>
                          </a:solidFill>
                          <a:effectLst/>
                          <a:latin typeface="Calibri" pitchFamily="34" charset="0"/>
                        </a:rPr>
                        <a:t>F(A)</a:t>
                      </a:r>
                    </a:p>
                  </a:txBody>
                  <a:tcPr marT="0" marB="0"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msy10" pitchFamily="34" charset="0"/>
                        </a:rPr>
                        <a:t>{}</a:t>
                      </a:r>
                    </a:p>
                  </a:txBody>
                  <a:tcPr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{a}</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smtClean="0">
                          <a:ln>
                            <a:noFill/>
                          </a:ln>
                          <a:solidFill>
                            <a:schemeClr val="tx1">
                              <a:lumMod val="65000"/>
                              <a:lumOff val="35000"/>
                            </a:schemeClr>
                          </a:solidFill>
                          <a:effectLst/>
                          <a:latin typeface="Calibri" pitchFamily="34" charset="0"/>
                        </a:rPr>
                        <a:t>-1</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35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{b}</a:t>
                      </a:r>
                    </a:p>
                  </a:txBody>
                  <a:tcPr marT="0" marB="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smtClean="0">
                          <a:ln>
                            <a:noFill/>
                          </a:ln>
                          <a:solidFill>
                            <a:schemeClr val="tx1">
                              <a:lumMod val="65000"/>
                              <a:lumOff val="35000"/>
                            </a:schemeClr>
                          </a:solidFill>
                          <a:effectLst/>
                          <a:latin typeface="Calibri" pitchFamily="34" charset="0"/>
                        </a:rPr>
                        <a:t>2</a:t>
                      </a:r>
                    </a:p>
                  </a:txBody>
                  <a:tcPr marT="0" marB="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a:t>
                      </a:r>
                      <a:r>
                        <a:rPr kumimoji="0" lang="en-US" sz="2000" b="0" i="0" u="none" strike="noStrike" cap="none" normalizeH="0" baseline="0" dirty="0" err="1" smtClean="0">
                          <a:ln>
                            <a:noFill/>
                          </a:ln>
                          <a:solidFill>
                            <a:schemeClr val="tx1">
                              <a:lumMod val="65000"/>
                              <a:lumOff val="35000"/>
                            </a:schemeClr>
                          </a:solidFill>
                          <a:effectLst/>
                          <a:latin typeface="Calibri" pitchFamily="34" charset="0"/>
                        </a:rPr>
                        <a:t>a,b</a:t>
                      </a:r>
                      <a:r>
                        <a:rPr kumimoji="0" lang="en-US" sz="2000" b="0" i="0" u="none" strike="noStrike" cap="none" normalizeH="0" baseline="0" dirty="0" smtClean="0">
                          <a:ln>
                            <a:noFill/>
                          </a:ln>
                          <a:solidFill>
                            <a:schemeClr val="tx1">
                              <a:lumMod val="65000"/>
                              <a:lumOff val="35000"/>
                            </a:schemeClr>
                          </a:solidFill>
                          <a:effectLst/>
                          <a:latin typeface="Calibri" pitchFamily="34" charset="0"/>
                        </a:rPr>
                        <a:t>}</a:t>
                      </a:r>
                    </a:p>
                  </a:txBody>
                  <a:tcPr marT="0" marB="0"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0000"/>
                        <a:buFont typeface="Wingdings" pitchFamily="2" charset="2"/>
                        <a:buNone/>
                        <a:tabLst/>
                      </a:pPr>
                      <a:r>
                        <a:rPr kumimoji="0" lang="en-US" sz="2000" b="0" i="0" u="none" strike="noStrike" cap="none" normalizeH="0" baseline="0" dirty="0" smtClean="0">
                          <a:ln>
                            <a:noFill/>
                          </a:ln>
                          <a:solidFill>
                            <a:schemeClr val="tx1">
                              <a:lumMod val="65000"/>
                              <a:lumOff val="35000"/>
                            </a:schemeClr>
                          </a:solidFill>
                          <a:effectLst/>
                          <a:latin typeface="Calibri" pitchFamily="34" charset="0"/>
                        </a:rPr>
                        <a:t>0</a:t>
                      </a:r>
                    </a:p>
                  </a:txBody>
                  <a:tcPr marT="0" marB="0"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pic>
        <p:nvPicPr>
          <p:cNvPr id="5" name="Picture 4"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305550" y="1818332"/>
            <a:ext cx="1739900" cy="584200"/>
          </a:xfrm>
          <a:prstGeom prst="rect">
            <a:avLst/>
          </a:prstGeom>
        </p:spPr>
      </p:pic>
      <p:sp>
        <p:nvSpPr>
          <p:cNvPr id="2" name="Title 1"/>
          <p:cNvSpPr>
            <a:spLocks noGrp="1"/>
          </p:cNvSpPr>
          <p:nvPr>
            <p:ph type="title"/>
          </p:nvPr>
        </p:nvSpPr>
        <p:spPr>
          <a:xfrm>
            <a:off x="647700" y="200025"/>
            <a:ext cx="7899400" cy="762000"/>
          </a:xfrm>
        </p:spPr>
        <p:txBody>
          <a:bodyPr/>
          <a:lstStyle/>
          <a:p>
            <a:r>
              <a:rPr lang="en-US" dirty="0" smtClean="0"/>
              <a:t>The minimum-norm-point algorithm</a:t>
            </a:r>
            <a:endParaRPr lang="en-US" dirty="0"/>
          </a:p>
        </p:txBody>
      </p:sp>
      <p:sp>
        <p:nvSpPr>
          <p:cNvPr id="10" name="TextBox 9"/>
          <p:cNvSpPr txBox="1"/>
          <p:nvPr/>
        </p:nvSpPr>
        <p:spPr>
          <a:xfrm>
            <a:off x="5207314" y="1227434"/>
            <a:ext cx="3959287" cy="461665"/>
          </a:xfrm>
          <a:prstGeom prst="rect">
            <a:avLst/>
          </a:prstGeom>
          <a:noFill/>
        </p:spPr>
        <p:txBody>
          <a:bodyPr wrap="none" rtlCol="0">
            <a:spAutoFit/>
          </a:bodyPr>
          <a:lstStyle/>
          <a:p>
            <a:r>
              <a:rPr lang="en-US" sz="2400" dirty="0" smtClean="0"/>
              <a:t>dual: </a:t>
            </a:r>
            <a:r>
              <a:rPr lang="en-US" sz="2400" dirty="0" smtClean="0">
                <a:solidFill>
                  <a:srgbClr val="000090"/>
                </a:solidFill>
              </a:rPr>
              <a:t>minimum norm problem</a:t>
            </a:r>
            <a:endParaRPr lang="en-US" sz="2400" dirty="0">
              <a:solidFill>
                <a:srgbClr val="000090"/>
              </a:solidFill>
            </a:endParaRPr>
          </a:p>
        </p:txBody>
      </p:sp>
      <p:cxnSp>
        <p:nvCxnSpPr>
          <p:cNvPr id="12" name="Straight Arrow Connector 11"/>
          <p:cNvCxnSpPr/>
          <p:nvPr/>
        </p:nvCxnSpPr>
        <p:spPr bwMode="auto">
          <a:xfrm>
            <a:off x="4064000" y="2057400"/>
            <a:ext cx="1384300" cy="0"/>
          </a:xfrm>
          <a:prstGeom prst="straightConnector1">
            <a:avLst/>
          </a:prstGeom>
          <a:noFill/>
          <a:ln w="38100" cap="flat" cmpd="sng" algn="ctr">
            <a:solidFill>
              <a:srgbClr val="000090"/>
            </a:solidFill>
            <a:prstDash val="solid"/>
            <a:round/>
            <a:headEnd type="none" w="med" len="med"/>
            <a:tailEnd type="arrow"/>
          </a:ln>
          <a:effectLst/>
        </p:spPr>
      </p:cxnSp>
      <p:pic>
        <p:nvPicPr>
          <p:cNvPr id="15" name="Picture 14"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940300" y="1866900"/>
            <a:ext cx="1320800" cy="355600"/>
          </a:xfrm>
          <a:prstGeom prst="rect">
            <a:avLst/>
          </a:prstGeom>
          <a:solidFill>
            <a:schemeClr val="bg1"/>
          </a:solidFill>
        </p:spPr>
      </p:pic>
      <p:sp>
        <p:nvSpPr>
          <p:cNvPr id="22" name="Oval 21"/>
          <p:cNvSpPr/>
          <p:nvPr/>
        </p:nvSpPr>
        <p:spPr bwMode="auto">
          <a:xfrm>
            <a:off x="5994400" y="1816100"/>
            <a:ext cx="1181100" cy="863600"/>
          </a:xfrm>
          <a:prstGeom prst="ellipse">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9" name="Slide Number Placeholder 78"/>
          <p:cNvSpPr>
            <a:spLocks noGrp="1"/>
          </p:cNvSpPr>
          <p:nvPr>
            <p:ph type="sldNum" sz="quarter" idx="12"/>
          </p:nvPr>
        </p:nvSpPr>
        <p:spPr/>
        <p:txBody>
          <a:bodyPr/>
          <a:lstStyle/>
          <a:p>
            <a:fld id="{65F817CD-90DF-254E-86DF-D316A243B657}" type="slidenum">
              <a:rPr lang="en-US" smtClean="0"/>
              <a:pPr/>
              <a:t>134</a:t>
            </a:fld>
            <a:endParaRPr lang="en-US"/>
          </a:p>
        </p:txBody>
      </p:sp>
    </p:spTree>
    <p:custDataLst>
      <p:tags r:id="rId1"/>
    </p:custDataLst>
    <p:extLst>
      <p:ext uri="{BB962C8B-B14F-4D97-AF65-F5344CB8AC3E}">
        <p14:creationId xmlns:p14="http://schemas.microsoft.com/office/powerpoint/2010/main" xmlns="" val="1730740226"/>
      </p:ext>
    </p:extLst>
  </p:cSld>
  <p:clrMapOvr>
    <a:masterClrMapping/>
  </p:clrMapOvr>
  <mc:AlternateContent xmlns:mc="http://schemas.openxmlformats.org/markup-compatibility/2006">
    <mc:Choice xmlns:p14="http://schemas.microsoft.com/office/powerpoint/2010/main" xmlns="" Requires="p14">
      <p:transition spd="slow" p14:dur="2000" advTm="117841"/>
    </mc:Choice>
    <mc:Fallback>
      <p:transition spd="slow" advTm="1178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7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2"/>
                                        </p:tgtEl>
                                        <p:attrNameLst>
                                          <p:attrName>style.visibility</p:attrName>
                                        </p:attrNameLst>
                                      </p:cBhvr>
                                      <p:to>
                                        <p:strVal val="visible"/>
                                      </p:to>
                                    </p:set>
                                  </p:childTnLst>
                                </p:cTn>
                              </p:par>
                            </p:childTnLst>
                          </p:cTn>
                        </p:par>
                        <p:par>
                          <p:cTn id="58" fill="hold">
                            <p:stCondLst>
                              <p:cond delay="0"/>
                            </p:stCondLst>
                            <p:childTnLst>
                              <p:par>
                                <p:cTn id="59" presetID="1" presetClass="exit" presetSubtype="0" fill="hold" nodeType="afterEffect">
                                  <p:stCondLst>
                                    <p:cond delay="0"/>
                                  </p:stCondLst>
                                  <p:childTnLst>
                                    <p:set>
                                      <p:cBhvr>
                                        <p:cTn id="60" dur="1" fill="hold">
                                          <p:stCondLst>
                                            <p:cond delay="0"/>
                                          </p:stCondLst>
                                        </p:cTn>
                                        <p:tgtEl>
                                          <p:spTgt spid="7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48" grpId="0"/>
      <p:bldP spid="66" grpId="0" animBg="1"/>
      <p:bldP spid="67" grpId="0"/>
      <p:bldP spid="69" grpId="0" animBg="1"/>
      <p:bldP spid="72" grpId="0"/>
      <p:bldP spid="77" grpId="0"/>
      <p:bldP spid="10" grpId="0"/>
      <p:bldP spid="22" grpId="0" animBg="1"/>
      <p:bldP spid="22"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8500" y="1485900"/>
            <a:ext cx="5105400" cy="1384995"/>
          </a:xfrm>
          <a:prstGeom prst="rect">
            <a:avLst/>
          </a:prstGeom>
          <a:noFill/>
          <a:ln>
            <a:solidFill>
              <a:schemeClr val="tx1"/>
            </a:solidFill>
          </a:ln>
        </p:spPr>
        <p:txBody>
          <a:bodyPr wrap="square" rtlCol="0">
            <a:spAutoFit/>
          </a:bodyPr>
          <a:lstStyle/>
          <a:p>
            <a:pPr marL="514350" indent="-514350">
              <a:buAutoNum type="arabicPeriod"/>
            </a:pPr>
            <a:r>
              <a:rPr lang="en-US" sz="2800" dirty="0" smtClean="0"/>
              <a:t>find</a:t>
            </a:r>
          </a:p>
          <a:p>
            <a:pPr marL="514350" indent="-514350">
              <a:buAutoNum type="arabicPeriod"/>
            </a:pPr>
            <a:endParaRPr lang="en-US" sz="2800" dirty="0"/>
          </a:p>
          <a:p>
            <a:pPr marL="514350" indent="-514350">
              <a:buAutoNum type="arabicPeriod"/>
            </a:pPr>
            <a:r>
              <a:rPr lang="en-US" sz="2800" dirty="0" smtClean="0"/>
              <a:t> </a:t>
            </a:r>
            <a:endParaRPr lang="en-US" sz="2800" dirty="0"/>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46689" y="2415452"/>
            <a:ext cx="3060700" cy="392638"/>
          </a:xfrm>
          <a:prstGeom prst="rect">
            <a:avLst/>
          </a:prstGeom>
        </p:spPr>
      </p:pic>
      <p:pic>
        <p:nvPicPr>
          <p:cNvPr id="3" name="Picture 2"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218825" y="1562100"/>
            <a:ext cx="1739900" cy="584200"/>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940300" y="1612900"/>
            <a:ext cx="1320800" cy="355600"/>
          </a:xfrm>
          <a:prstGeom prst="rect">
            <a:avLst/>
          </a:prstGeom>
          <a:solidFill>
            <a:schemeClr val="bg1"/>
          </a:solidFill>
        </p:spPr>
      </p:pic>
      <p:grpSp>
        <p:nvGrpSpPr>
          <p:cNvPr id="42" name="Group 41"/>
          <p:cNvGrpSpPr/>
          <p:nvPr/>
        </p:nvGrpSpPr>
        <p:grpSpPr>
          <a:xfrm>
            <a:off x="4800600" y="1244600"/>
            <a:ext cx="3964689" cy="2311082"/>
            <a:chOff x="4800600" y="1511300"/>
            <a:chExt cx="3964689" cy="2311082"/>
          </a:xfrm>
        </p:grpSpPr>
        <p:sp>
          <p:nvSpPr>
            <p:cNvPr id="32" name="TextBox 31"/>
            <p:cNvSpPr txBox="1"/>
            <p:nvPr/>
          </p:nvSpPr>
          <p:spPr>
            <a:xfrm>
              <a:off x="6172963" y="3360717"/>
              <a:ext cx="2592326"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can we solve this??</a:t>
              </a:r>
              <a:endParaRPr lang="en-US" sz="2400" dirty="0"/>
            </a:p>
          </p:txBody>
        </p:sp>
        <p:sp>
          <p:nvSpPr>
            <p:cNvPr id="33" name="Oval 32"/>
            <p:cNvSpPr/>
            <p:nvPr/>
          </p:nvSpPr>
          <p:spPr bwMode="auto">
            <a:xfrm>
              <a:off x="4800600" y="1511300"/>
              <a:ext cx="3543300" cy="1028700"/>
            </a:xfrm>
            <a:prstGeom prst="ellipse">
              <a:avLst/>
            </a:prstGeom>
            <a:no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38" name="Straight Arrow Connector 37"/>
            <p:cNvCxnSpPr/>
            <p:nvPr/>
          </p:nvCxnSpPr>
          <p:spPr bwMode="auto">
            <a:xfrm flipH="1" flipV="1">
              <a:off x="7658100" y="2540000"/>
              <a:ext cx="596900" cy="922508"/>
            </a:xfrm>
            <a:prstGeom prst="straightConnector1">
              <a:avLst/>
            </a:prstGeom>
            <a:noFill/>
            <a:ln w="38100" cap="flat" cmpd="sng" algn="ctr">
              <a:solidFill>
                <a:srgbClr val="800000"/>
              </a:solidFill>
              <a:prstDash val="solid"/>
              <a:round/>
              <a:headEnd type="none" w="med" len="med"/>
              <a:tailEnd type="arrow"/>
            </a:ln>
            <a:effectLst/>
          </p:spPr>
        </p:cxnSp>
      </p:grpSp>
      <p:grpSp>
        <p:nvGrpSpPr>
          <p:cNvPr id="41" name="Group 40"/>
          <p:cNvGrpSpPr/>
          <p:nvPr/>
        </p:nvGrpSpPr>
        <p:grpSpPr>
          <a:xfrm>
            <a:off x="4318000" y="3432572"/>
            <a:ext cx="4047181" cy="2462213"/>
            <a:chOff x="4292600" y="3724672"/>
            <a:chExt cx="4047181" cy="2462213"/>
          </a:xfrm>
        </p:grpSpPr>
        <p:sp>
          <p:nvSpPr>
            <p:cNvPr id="39" name="TextBox 38"/>
            <p:cNvSpPr txBox="1"/>
            <p:nvPr/>
          </p:nvSpPr>
          <p:spPr>
            <a:xfrm>
              <a:off x="4292600" y="3724672"/>
              <a:ext cx="4047181" cy="2462213"/>
            </a:xfrm>
            <a:prstGeom prst="rect">
              <a:avLst/>
            </a:prstGeom>
            <a:noFill/>
          </p:spPr>
          <p:txBody>
            <a:bodyPr wrap="none" rtlCol="0">
              <a:spAutoFit/>
            </a:bodyPr>
            <a:lstStyle/>
            <a:p>
              <a:r>
                <a:rPr lang="en-US" sz="2600" dirty="0" smtClean="0">
                  <a:solidFill>
                    <a:srgbClr val="008000"/>
                  </a:solidFill>
                </a:rPr>
                <a:t>yes!</a:t>
              </a:r>
              <a:r>
                <a:rPr lang="en-US" sz="2600" dirty="0" smtClean="0"/>
                <a:t>  </a:t>
              </a:r>
              <a:r>
                <a:rPr lang="en-US" sz="2600" dirty="0" smtClean="0">
                  <a:sym typeface="Wingdings"/>
                </a:rPr>
                <a:t>	</a:t>
              </a:r>
            </a:p>
            <a:p>
              <a:r>
                <a:rPr lang="en-US" sz="2600" dirty="0" smtClean="0">
                  <a:sym typeface="Wingdings"/>
                </a:rPr>
                <a:t>recall: can solve </a:t>
              </a:r>
              <a:br>
                <a:rPr lang="en-US" sz="2600" dirty="0" smtClean="0">
                  <a:sym typeface="Wingdings"/>
                </a:rPr>
              </a:br>
              <a:r>
                <a:rPr lang="en-US" sz="2600" dirty="0" smtClean="0">
                  <a:solidFill>
                    <a:srgbClr val="000090"/>
                  </a:solidFill>
                  <a:sym typeface="Wingdings"/>
                </a:rPr>
                <a:t>linear</a:t>
              </a:r>
              <a:r>
                <a:rPr lang="en-US" sz="2600" dirty="0" smtClean="0">
                  <a:sym typeface="Wingdings"/>
                </a:rPr>
                <a:t> optimization over </a:t>
              </a:r>
              <a:r>
                <a:rPr lang="en-US" sz="2600" i="1" dirty="0" smtClean="0">
                  <a:sym typeface="Wingdings"/>
                </a:rPr>
                <a:t>P</a:t>
              </a:r>
              <a:r>
                <a:rPr lang="en-US" sz="2600" i="1" baseline="-25000" dirty="0" smtClean="0">
                  <a:sym typeface="Wingdings"/>
                </a:rPr>
                <a:t>F</a:t>
              </a:r>
            </a:p>
            <a:p>
              <a:r>
                <a:rPr lang="en-US" sz="2600" dirty="0" smtClean="0">
                  <a:sym typeface="Wingdings"/>
                </a:rPr>
                <a:t>similar: optimization over </a:t>
              </a:r>
              <a:r>
                <a:rPr lang="en-US" sz="2600" i="1" dirty="0" smtClean="0">
                  <a:sym typeface="Wingdings"/>
                </a:rPr>
                <a:t>B</a:t>
              </a:r>
              <a:r>
                <a:rPr lang="en-US" sz="2600" i="1" baseline="-25000" dirty="0" smtClean="0">
                  <a:sym typeface="Wingdings"/>
                </a:rPr>
                <a:t>F</a:t>
              </a:r>
            </a:p>
            <a:p>
              <a:r>
                <a:rPr lang="en-US" sz="2600" dirty="0" smtClean="0">
                  <a:sym typeface="Wingdings"/>
                </a:rPr>
                <a:t> can find </a:t>
              </a:r>
              <a:r>
                <a:rPr lang="en-US" sz="2600" dirty="0">
                  <a:sym typeface="Wingdings"/>
                </a:rPr>
                <a:t/>
              </a:r>
              <a:br>
                <a:rPr lang="en-US" sz="2600" dirty="0">
                  <a:sym typeface="Wingdings"/>
                </a:rPr>
              </a:br>
              <a:r>
                <a:rPr lang="en-US" sz="2400" dirty="0" smtClean="0">
                  <a:sym typeface="Wingdings"/>
                </a:rPr>
                <a:t>      (Frank-Wolfe algorithm)</a:t>
              </a:r>
              <a:endParaRPr lang="en-US" sz="2400" dirty="0"/>
            </a:p>
          </p:txBody>
        </p:sp>
        <p:pic>
          <p:nvPicPr>
            <p:cNvPr id="40" name="Picture 39"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013450" y="5384800"/>
              <a:ext cx="317500" cy="279400"/>
            </a:xfrm>
            <a:prstGeom prst="rect">
              <a:avLst/>
            </a:prstGeom>
          </p:spPr>
        </p:pic>
      </p:grpSp>
      <p:sp>
        <p:nvSpPr>
          <p:cNvPr id="2" name="Title 1"/>
          <p:cNvSpPr>
            <a:spLocks noGrp="1"/>
          </p:cNvSpPr>
          <p:nvPr>
            <p:ph type="title"/>
          </p:nvPr>
        </p:nvSpPr>
        <p:spPr>
          <a:xfrm>
            <a:off x="698500" y="200025"/>
            <a:ext cx="7772400" cy="762000"/>
          </a:xfrm>
        </p:spPr>
        <p:txBody>
          <a:bodyPr/>
          <a:lstStyle/>
          <a:p>
            <a:r>
              <a:rPr lang="en-US" dirty="0" smtClean="0"/>
              <a:t>The minimum-norm-point algorithm</a:t>
            </a:r>
            <a:endParaRPr lang="en-US" dirty="0"/>
          </a:p>
        </p:txBody>
      </p:sp>
      <p:grpSp>
        <p:nvGrpSpPr>
          <p:cNvPr id="8" name="Group 7"/>
          <p:cNvGrpSpPr/>
          <p:nvPr/>
        </p:nvGrpSpPr>
        <p:grpSpPr>
          <a:xfrm>
            <a:off x="287338" y="3462508"/>
            <a:ext cx="3411942" cy="3079146"/>
            <a:chOff x="5029200" y="1295400"/>
            <a:chExt cx="4038600" cy="3352800"/>
          </a:xfrm>
        </p:grpSpPr>
        <p:grpSp>
          <p:nvGrpSpPr>
            <p:cNvPr id="9" name="Group 4"/>
            <p:cNvGrpSpPr>
              <a:grpSpLocks/>
            </p:cNvGrpSpPr>
            <p:nvPr/>
          </p:nvGrpSpPr>
          <p:grpSpPr bwMode="auto">
            <a:xfrm>
              <a:off x="5029200" y="1371600"/>
              <a:ext cx="4038600" cy="3276600"/>
              <a:chOff x="1200" y="2016"/>
              <a:chExt cx="2544" cy="2064"/>
            </a:xfrm>
          </p:grpSpPr>
          <p:grpSp>
            <p:nvGrpSpPr>
              <p:cNvPr id="21" name="Group 5"/>
              <p:cNvGrpSpPr>
                <a:grpSpLocks/>
              </p:cNvGrpSpPr>
              <p:nvPr/>
            </p:nvGrpSpPr>
            <p:grpSpPr bwMode="auto">
              <a:xfrm>
                <a:off x="1200" y="2016"/>
                <a:ext cx="2544" cy="2064"/>
                <a:chOff x="1200" y="2016"/>
                <a:chExt cx="2544" cy="2064"/>
              </a:xfrm>
            </p:grpSpPr>
            <p:sp>
              <p:nvSpPr>
                <p:cNvPr id="23" name="Line 6"/>
                <p:cNvSpPr>
                  <a:spLocks noChangeShapeType="1"/>
                </p:cNvSpPr>
                <p:nvPr/>
              </p:nvSpPr>
              <p:spPr bwMode="auto">
                <a:xfrm>
                  <a:off x="3120" y="2151"/>
                  <a:ext cx="0" cy="1929"/>
                </a:xfrm>
                <a:prstGeom prst="line">
                  <a:avLst/>
                </a:prstGeom>
                <a:noFill/>
                <a:ln w="25400">
                  <a:solidFill>
                    <a:schemeClr val="tx1"/>
                  </a:solidFill>
                  <a:round/>
                  <a:headEnd type="triangle" w="lg" len="med"/>
                  <a:tailEnd type="none" w="lg"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4" name="Line 7"/>
                <p:cNvSpPr>
                  <a:spLocks noChangeShapeType="1"/>
                </p:cNvSpPr>
                <p:nvPr/>
              </p:nvSpPr>
              <p:spPr bwMode="auto">
                <a:xfrm>
                  <a:off x="1200" y="3399"/>
                  <a:ext cx="2459" cy="9"/>
                </a:xfrm>
                <a:prstGeom prst="line">
                  <a:avLst/>
                </a:prstGeom>
                <a:noFill/>
                <a:ln w="254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5" name="Text Box 8"/>
                <p:cNvSpPr txBox="1">
                  <a:spLocks noChangeArrowheads="1"/>
                </p:cNvSpPr>
                <p:nvPr/>
              </p:nvSpPr>
              <p:spPr bwMode="auto">
                <a:xfrm>
                  <a:off x="2352" y="3360"/>
                  <a:ext cx="299"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26" name="Text Box 9"/>
                <p:cNvSpPr txBox="1">
                  <a:spLocks noChangeArrowheads="1"/>
                </p:cNvSpPr>
                <p:nvPr/>
              </p:nvSpPr>
              <p:spPr bwMode="auto">
                <a:xfrm>
                  <a:off x="3342" y="3600"/>
                  <a:ext cx="4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x</a:t>
                  </a:r>
                  <a:r>
                    <a:rPr lang="en-US" baseline="-25000" dirty="0">
                      <a:latin typeface="Tahoma" charset="0"/>
                    </a:rPr>
                    <a:t>{a}</a:t>
                  </a:r>
                </a:p>
              </p:txBody>
            </p:sp>
            <p:sp>
              <p:nvSpPr>
                <p:cNvPr id="27" name="Text Box 10"/>
                <p:cNvSpPr txBox="1">
                  <a:spLocks noChangeArrowheads="1"/>
                </p:cNvSpPr>
                <p:nvPr/>
              </p:nvSpPr>
              <p:spPr bwMode="auto">
                <a:xfrm>
                  <a:off x="3166" y="2016"/>
                  <a:ext cx="40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Tahoma" charset="0"/>
                    </a:rPr>
                    <a:t>x</a:t>
                  </a:r>
                  <a:r>
                    <a:rPr lang="en-US" baseline="-25000">
                      <a:latin typeface="Tahoma" charset="0"/>
                    </a:rPr>
                    <a:t>{b}</a:t>
                  </a:r>
                </a:p>
              </p:txBody>
            </p:sp>
            <p:sp>
              <p:nvSpPr>
                <p:cNvPr id="28" name="Text Box 11"/>
                <p:cNvSpPr txBox="1">
                  <a:spLocks noChangeArrowheads="1"/>
                </p:cNvSpPr>
                <p:nvPr/>
              </p:nvSpPr>
              <p:spPr bwMode="auto">
                <a:xfrm>
                  <a:off x="2903" y="3360"/>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0</a:t>
                  </a:r>
                </a:p>
              </p:txBody>
            </p:sp>
            <p:sp>
              <p:nvSpPr>
                <p:cNvPr id="29" name="Text Box 12"/>
                <p:cNvSpPr txBox="1">
                  <a:spLocks noChangeArrowheads="1"/>
                </p:cNvSpPr>
                <p:nvPr/>
              </p:nvSpPr>
              <p:spPr bwMode="auto">
                <a:xfrm>
                  <a:off x="3408" y="3360"/>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30" name="Text Box 13"/>
                <p:cNvSpPr txBox="1">
                  <a:spLocks noChangeArrowheads="1"/>
                </p:cNvSpPr>
                <p:nvPr/>
              </p:nvSpPr>
              <p:spPr bwMode="auto">
                <a:xfrm>
                  <a:off x="2898" y="2784"/>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a:t>
                  </a:r>
                </a:p>
              </p:txBody>
            </p:sp>
            <p:sp>
              <p:nvSpPr>
                <p:cNvPr id="31" name="Text Box 14"/>
                <p:cNvSpPr txBox="1">
                  <a:spLocks noChangeArrowheads="1"/>
                </p:cNvSpPr>
                <p:nvPr/>
              </p:nvSpPr>
              <p:spPr bwMode="auto">
                <a:xfrm>
                  <a:off x="2896" y="2367"/>
                  <a:ext cx="23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2</a:t>
                  </a:r>
                </a:p>
              </p:txBody>
            </p:sp>
          </p:grpSp>
          <p:sp>
            <p:nvSpPr>
              <p:cNvPr id="22" name="Rectangle 15"/>
              <p:cNvSpPr>
                <a:spLocks noChangeArrowheads="1"/>
              </p:cNvSpPr>
              <p:nvPr/>
            </p:nvSpPr>
            <p:spPr bwMode="auto">
              <a:xfrm>
                <a:off x="1885" y="3378"/>
                <a:ext cx="29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pPr algn="ctr"/>
                <a:r>
                  <a:rPr lang="en-US">
                    <a:latin typeface="Tahoma" charset="0"/>
                  </a:rPr>
                  <a:t>-2</a:t>
                </a:r>
              </a:p>
            </p:txBody>
          </p:sp>
        </p:grpSp>
        <p:sp>
          <p:nvSpPr>
            <p:cNvPr id="10" name="Freeform 16"/>
            <p:cNvSpPr>
              <a:spLocks/>
            </p:cNvSpPr>
            <p:nvPr/>
          </p:nvSpPr>
          <p:spPr bwMode="auto">
            <a:xfrm>
              <a:off x="5164137" y="2028825"/>
              <a:ext cx="2057400" cy="2533650"/>
            </a:xfrm>
            <a:custGeom>
              <a:avLst/>
              <a:gdLst>
                <a:gd name="T0" fmla="*/ 730 w 1296"/>
                <a:gd name="T1" fmla="*/ 0 h 1596"/>
                <a:gd name="T2" fmla="*/ 1296 w 1296"/>
                <a:gd name="T3" fmla="*/ 540 h 1596"/>
                <a:gd name="T4" fmla="*/ 1296 w 1296"/>
                <a:gd name="T5" fmla="*/ 1596 h 1596"/>
                <a:gd name="T6" fmla="*/ 0 w 1296"/>
                <a:gd name="T7" fmla="*/ 1596 h 1596"/>
                <a:gd name="T8" fmla="*/ 0 w 1296"/>
                <a:gd name="T9" fmla="*/ 12 h 1596"/>
                <a:gd name="T10" fmla="*/ 0 60000 65536"/>
                <a:gd name="T11" fmla="*/ 0 60000 65536"/>
                <a:gd name="T12" fmla="*/ 0 60000 65536"/>
                <a:gd name="T13" fmla="*/ 0 60000 65536"/>
                <a:gd name="T14" fmla="*/ 0 60000 65536"/>
                <a:gd name="T15" fmla="*/ 0 w 1296"/>
                <a:gd name="T16" fmla="*/ 0 h 1596"/>
                <a:gd name="T17" fmla="*/ 1296 w 1296"/>
                <a:gd name="T18" fmla="*/ 1596 h 1596"/>
              </a:gdLst>
              <a:ahLst/>
              <a:cxnLst>
                <a:cxn ang="T10">
                  <a:pos x="T0" y="T1"/>
                </a:cxn>
                <a:cxn ang="T11">
                  <a:pos x="T2" y="T3"/>
                </a:cxn>
                <a:cxn ang="T12">
                  <a:pos x="T4" y="T5"/>
                </a:cxn>
                <a:cxn ang="T13">
                  <a:pos x="T6" y="T7"/>
                </a:cxn>
                <a:cxn ang="T14">
                  <a:pos x="T8" y="T9"/>
                </a:cxn>
              </a:cxnLst>
              <a:rect l="T15" t="T16" r="T17" b="T18"/>
              <a:pathLst>
                <a:path w="1296" h="1596">
                  <a:moveTo>
                    <a:pt x="730" y="0"/>
                  </a:moveTo>
                  <a:lnTo>
                    <a:pt x="1296" y="540"/>
                  </a:lnTo>
                  <a:lnTo>
                    <a:pt x="1296" y="1596"/>
                  </a:lnTo>
                  <a:lnTo>
                    <a:pt x="0" y="1596"/>
                  </a:lnTo>
                  <a:lnTo>
                    <a:pt x="0" y="12"/>
                  </a:lnTo>
                </a:path>
              </a:pathLst>
            </a:custGeom>
            <a:solidFill>
              <a:schemeClr val="accent2">
                <a:alpha val="50195"/>
              </a:schemeClr>
            </a:solidFill>
            <a:ln>
              <a:noFill/>
            </a:ln>
            <a:extLst>
              <a:ext uri="{91240B29-F687-4f45-9708-019B960494DF}">
                <a14:hiddenLine xmlns:a14="http://schemas.microsoft.com/office/drawing/2010/main" xmlns="" w="38100" cap="flat" cmpd="sng">
                  <a:solidFill>
                    <a:srgbClr val="000000"/>
                  </a:solidFill>
                  <a:prstDash val="solid"/>
                  <a:round/>
                  <a:headEnd/>
                  <a:tailEnd/>
                </a14:hiddenLine>
              </a:ext>
            </a:extLst>
          </p:spPr>
          <p:txBody>
            <a:bodyPr wrap="none" anchor="ctr"/>
            <a:lstStyle/>
            <a:p>
              <a:endParaRPr lang="de-DE"/>
            </a:p>
          </p:txBody>
        </p:sp>
        <p:sp>
          <p:nvSpPr>
            <p:cNvPr id="11" name="Line 17"/>
            <p:cNvSpPr>
              <a:spLocks noChangeShapeType="1"/>
            </p:cNvSpPr>
            <p:nvPr/>
          </p:nvSpPr>
          <p:spPr bwMode="auto">
            <a:xfrm>
              <a:off x="7221537" y="2581275"/>
              <a:ext cx="0" cy="198120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12" name="Line 18"/>
            <p:cNvSpPr>
              <a:spLocks noChangeShapeType="1"/>
            </p:cNvSpPr>
            <p:nvPr/>
          </p:nvSpPr>
          <p:spPr bwMode="auto">
            <a:xfrm flipH="1">
              <a:off x="5164137" y="2047875"/>
              <a:ext cx="14478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13" name="Line 19"/>
            <p:cNvSpPr>
              <a:spLocks noChangeShapeType="1"/>
            </p:cNvSpPr>
            <p:nvPr/>
          </p:nvSpPr>
          <p:spPr bwMode="auto">
            <a:xfrm flipH="1" flipV="1">
              <a:off x="6078537" y="1806575"/>
              <a:ext cx="1371600" cy="1260475"/>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14" name="Oval 42"/>
            <p:cNvSpPr>
              <a:spLocks noChangeArrowheads="1"/>
            </p:cNvSpPr>
            <p:nvPr/>
          </p:nvSpPr>
          <p:spPr bwMode="auto">
            <a:xfrm>
              <a:off x="7069137" y="2667000"/>
              <a:ext cx="304800" cy="304800"/>
            </a:xfrm>
            <a:prstGeom prst="ellipse">
              <a:avLst/>
            </a:prstGeom>
            <a:solidFill>
              <a:schemeClr val="folHlink">
                <a:alpha val="89803"/>
              </a:schemeClr>
            </a:solidFill>
            <a:ln w="38100">
              <a:solidFill>
                <a:schemeClr val="folHlink"/>
              </a:solidFill>
              <a:round/>
              <a:headEnd/>
              <a:tailEnd/>
            </a:ln>
          </p:spPr>
          <p:txBody>
            <a:bodyPr wrap="none" anchor="ctr"/>
            <a:lstStyle/>
            <a:p>
              <a:endParaRPr lang="de-DE"/>
            </a:p>
          </p:txBody>
        </p:sp>
        <p:sp>
          <p:nvSpPr>
            <p:cNvPr id="15" name="Text Box 43"/>
            <p:cNvSpPr txBox="1">
              <a:spLocks noChangeArrowheads="1"/>
            </p:cNvSpPr>
            <p:nvPr/>
          </p:nvSpPr>
          <p:spPr bwMode="auto">
            <a:xfrm>
              <a:off x="6029325" y="2681288"/>
              <a:ext cx="963612"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a:t>[-1,1]</a:t>
              </a:r>
            </a:p>
          </p:txBody>
        </p:sp>
        <p:grpSp>
          <p:nvGrpSpPr>
            <p:cNvPr id="16" name="Group 15"/>
            <p:cNvGrpSpPr/>
            <p:nvPr/>
          </p:nvGrpSpPr>
          <p:grpSpPr>
            <a:xfrm>
              <a:off x="5371702" y="1295400"/>
              <a:ext cx="2653507" cy="1566863"/>
              <a:chOff x="5371702" y="1295400"/>
              <a:chExt cx="2653507" cy="1566863"/>
            </a:xfrm>
          </p:grpSpPr>
          <p:sp>
            <p:nvSpPr>
              <p:cNvPr id="18" name="Line 35"/>
              <p:cNvSpPr>
                <a:spLocks noChangeShapeType="1"/>
              </p:cNvSpPr>
              <p:nvPr/>
            </p:nvSpPr>
            <p:spPr bwMode="auto">
              <a:xfrm>
                <a:off x="6307137" y="2047875"/>
                <a:ext cx="933450" cy="814388"/>
              </a:xfrm>
              <a:prstGeom prst="line">
                <a:avLst/>
              </a:prstGeom>
              <a:noFill/>
              <a:ln w="127000">
                <a:solidFill>
                  <a:srgbClr val="008300"/>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19" name="Text Box 44"/>
              <p:cNvSpPr txBox="1">
                <a:spLocks noChangeArrowheads="1"/>
              </p:cNvSpPr>
              <p:nvPr/>
            </p:nvSpPr>
            <p:spPr bwMode="auto">
              <a:xfrm>
                <a:off x="5371702" y="1295400"/>
                <a:ext cx="2653507" cy="435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008000"/>
                    </a:solidFill>
                    <a:latin typeface="Tahoma" charset="0"/>
                  </a:rPr>
                  <a:t>u</a:t>
                </a:r>
                <a:r>
                  <a:rPr lang="en-US" sz="2000" dirty="0" smtClean="0">
                    <a:solidFill>
                      <a:srgbClr val="008000"/>
                    </a:solidFill>
                    <a:latin typeface="Tahoma" charset="0"/>
                  </a:rPr>
                  <a:t>(</a:t>
                </a:r>
                <a:r>
                  <a:rPr lang="en-US" sz="2000" dirty="0">
                    <a:solidFill>
                      <a:srgbClr val="008000"/>
                    </a:solidFill>
                    <a:latin typeface="Tahoma" charset="0"/>
                  </a:rPr>
                  <a:t>{</a:t>
                </a:r>
                <a:r>
                  <a:rPr lang="en-US" sz="2000" dirty="0" err="1">
                    <a:solidFill>
                      <a:srgbClr val="008000"/>
                    </a:solidFill>
                    <a:latin typeface="Tahoma" charset="0"/>
                  </a:rPr>
                  <a:t>a,b</a:t>
                </a:r>
                <a:r>
                  <a:rPr lang="en-US" sz="2000" dirty="0">
                    <a:solidFill>
                      <a:srgbClr val="008000"/>
                    </a:solidFill>
                    <a:latin typeface="Tahoma" charset="0"/>
                  </a:rPr>
                  <a:t>})=F({</a:t>
                </a:r>
                <a:r>
                  <a:rPr lang="en-US" sz="2000" dirty="0" err="1">
                    <a:solidFill>
                      <a:srgbClr val="008000"/>
                    </a:solidFill>
                    <a:latin typeface="Tahoma" charset="0"/>
                  </a:rPr>
                  <a:t>a,b</a:t>
                </a:r>
                <a:r>
                  <a:rPr lang="en-US" sz="2000" dirty="0">
                    <a:solidFill>
                      <a:srgbClr val="008000"/>
                    </a:solidFill>
                    <a:latin typeface="Tahoma" charset="0"/>
                  </a:rPr>
                  <a:t>})</a:t>
                </a:r>
              </a:p>
            </p:txBody>
          </p:sp>
          <p:sp>
            <p:nvSpPr>
              <p:cNvPr id="20" name="Line 45"/>
              <p:cNvSpPr>
                <a:spLocks noChangeShapeType="1"/>
              </p:cNvSpPr>
              <p:nvPr/>
            </p:nvSpPr>
            <p:spPr bwMode="auto">
              <a:xfrm flipH="1">
                <a:off x="6269037" y="1676400"/>
                <a:ext cx="419100" cy="257175"/>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grpSp>
        <p:sp>
          <p:nvSpPr>
            <p:cNvPr id="17" name="Text Box 46"/>
            <p:cNvSpPr txBox="1">
              <a:spLocks noChangeArrowheads="1"/>
            </p:cNvSpPr>
            <p:nvPr/>
          </p:nvSpPr>
          <p:spPr bwMode="auto">
            <a:xfrm>
              <a:off x="7069165" y="2209800"/>
              <a:ext cx="717496" cy="662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chemeClr val="folHlink"/>
                  </a:solidFill>
                  <a:latin typeface="Tahoma" charset="0"/>
                </a:rPr>
                <a:t>u</a:t>
              </a:r>
              <a:r>
                <a:rPr lang="en-US" dirty="0" smtClean="0">
                  <a:solidFill>
                    <a:schemeClr val="folHlink"/>
                  </a:solidFill>
                  <a:latin typeface="Tahoma" charset="0"/>
                </a:rPr>
                <a:t>*</a:t>
              </a:r>
              <a:endParaRPr lang="en-US" dirty="0">
                <a:solidFill>
                  <a:schemeClr val="folHlink"/>
                </a:solidFill>
                <a:latin typeface="Tahoma" charset="0"/>
              </a:endParaRPr>
            </a:p>
          </p:txBody>
        </p:sp>
      </p:grpSp>
      <p:sp>
        <p:nvSpPr>
          <p:cNvPr id="43" name="TextBox 42"/>
          <p:cNvSpPr txBox="1"/>
          <p:nvPr/>
        </p:nvSpPr>
        <p:spPr>
          <a:xfrm>
            <a:off x="5473700" y="6096753"/>
            <a:ext cx="3523283" cy="369332"/>
          </a:xfrm>
          <a:prstGeom prst="rect">
            <a:avLst/>
          </a:prstGeom>
          <a:noFill/>
        </p:spPr>
        <p:txBody>
          <a:bodyPr wrap="none" rtlCol="0">
            <a:spAutoFit/>
          </a:bodyPr>
          <a:lstStyle/>
          <a:p>
            <a:r>
              <a:rPr lang="en-US" dirty="0" err="1" smtClean="0"/>
              <a:t>Fujishige</a:t>
            </a:r>
            <a:r>
              <a:rPr lang="en-US" dirty="0" smtClean="0"/>
              <a:t> ‘91, </a:t>
            </a:r>
            <a:r>
              <a:rPr lang="en-US" dirty="0" err="1" smtClean="0"/>
              <a:t>Fujishige</a:t>
            </a:r>
            <a:r>
              <a:rPr lang="en-US" dirty="0" smtClean="0"/>
              <a:t> &amp; </a:t>
            </a:r>
            <a:r>
              <a:rPr lang="en-US" dirty="0" err="1" smtClean="0"/>
              <a:t>Isotani</a:t>
            </a:r>
            <a:r>
              <a:rPr lang="en-US" dirty="0" smtClean="0"/>
              <a:t> ‘11</a:t>
            </a:r>
            <a:endParaRPr lang="en-US" dirty="0"/>
          </a:p>
        </p:txBody>
      </p:sp>
      <p:sp>
        <p:nvSpPr>
          <p:cNvPr id="44" name="Slide Number Placeholder 43"/>
          <p:cNvSpPr>
            <a:spLocks noGrp="1"/>
          </p:cNvSpPr>
          <p:nvPr>
            <p:ph type="sldNum" sz="quarter" idx="12"/>
          </p:nvPr>
        </p:nvSpPr>
        <p:spPr/>
        <p:txBody>
          <a:bodyPr/>
          <a:lstStyle/>
          <a:p>
            <a:fld id="{65F817CD-90DF-254E-86DF-D316A243B657}" type="slidenum">
              <a:rPr lang="en-US" smtClean="0"/>
              <a:pPr/>
              <a:t>135</a:t>
            </a:fld>
            <a:endParaRPr lang="en-US"/>
          </a:p>
        </p:txBody>
      </p:sp>
    </p:spTree>
    <p:custDataLst>
      <p:tags r:id="rId1"/>
    </p:custDataLst>
    <p:extLst>
      <p:ext uri="{BB962C8B-B14F-4D97-AF65-F5344CB8AC3E}">
        <p14:creationId xmlns:p14="http://schemas.microsoft.com/office/powerpoint/2010/main" xmlns="" val="500276968"/>
      </p:ext>
    </p:extLst>
  </p:cSld>
  <p:clrMapOvr>
    <a:masterClrMapping/>
  </p:clrMapOvr>
  <mc:AlternateContent xmlns:mc="http://schemas.openxmlformats.org/markup-compatibility/2006">
    <mc:Choice xmlns:p14="http://schemas.microsoft.com/office/powerpoint/2010/main" xmlns="" Requires="p14">
      <p:transition spd="slow" p14:dur="2000" advTm="50225"/>
    </mc:Choice>
    <mc:Fallback>
      <p:transition spd="slow" advTm="50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xfrm>
            <a:off x="7137400" y="63246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426097C-A97D-0847-8464-8A4EAE267AB5}" type="slidenum">
              <a:rPr lang="en-US" sz="1400"/>
              <a:pPr eaLnBrk="1" hangingPunct="1"/>
              <a:t>136</a:t>
            </a:fld>
            <a:endParaRPr lang="en-US" sz="1400"/>
          </a:p>
        </p:txBody>
      </p:sp>
      <p:sp>
        <p:nvSpPr>
          <p:cNvPr id="47107" name="Rectangle 2"/>
          <p:cNvSpPr>
            <a:spLocks noGrp="1" noChangeArrowheads="1"/>
          </p:cNvSpPr>
          <p:nvPr>
            <p:ph type="title"/>
          </p:nvPr>
        </p:nvSpPr>
        <p:spPr>
          <a:xfrm>
            <a:off x="838200" y="152400"/>
            <a:ext cx="7496175" cy="762000"/>
          </a:xfrm>
        </p:spPr>
        <p:txBody>
          <a:bodyPr/>
          <a:lstStyle/>
          <a:p>
            <a:pPr eaLnBrk="1" hangingPunct="1"/>
            <a:r>
              <a:rPr lang="en-US" sz="3600" dirty="0">
                <a:latin typeface="Calibri" charset="0"/>
              </a:rPr>
              <a:t>Empirical </a:t>
            </a:r>
            <a:r>
              <a:rPr lang="en-US" sz="3600" dirty="0" smtClean="0">
                <a:latin typeface="Calibri" charset="0"/>
              </a:rPr>
              <a:t>comparison</a:t>
            </a:r>
            <a:endParaRPr lang="en-US" sz="1800" dirty="0">
              <a:latin typeface="Calibri" charset="0"/>
            </a:endParaRPr>
          </a:p>
        </p:txBody>
      </p:sp>
      <p:sp>
        <p:nvSpPr>
          <p:cNvPr id="47108" name="Rectangle 3"/>
          <p:cNvSpPr>
            <a:spLocks noGrp="1" noChangeArrowheads="1"/>
          </p:cNvSpPr>
          <p:nvPr>
            <p:ph type="body" idx="1"/>
          </p:nvPr>
        </p:nvSpPr>
        <p:spPr>
          <a:xfrm>
            <a:off x="114300" y="5473700"/>
            <a:ext cx="8991600" cy="493713"/>
          </a:xfrm>
        </p:spPr>
        <p:txBody>
          <a:bodyPr/>
          <a:lstStyle/>
          <a:p>
            <a:pPr eaLnBrk="1" hangingPunct="1">
              <a:buFont typeface="Wingdings" charset="0"/>
              <a:buNone/>
            </a:pPr>
            <a:r>
              <a:rPr lang="en-US" sz="2400" dirty="0">
                <a:solidFill>
                  <a:srgbClr val="008300"/>
                </a:solidFill>
                <a:latin typeface="Calibri" charset="0"/>
              </a:rPr>
              <a:t>	Minimum </a:t>
            </a:r>
            <a:r>
              <a:rPr lang="en-US" sz="2400" dirty="0" smtClean="0">
                <a:solidFill>
                  <a:srgbClr val="008300"/>
                </a:solidFill>
                <a:latin typeface="Calibri" charset="0"/>
              </a:rPr>
              <a:t>norm point algorithm: usually orders of magnitude faster</a:t>
            </a:r>
            <a:endParaRPr lang="en-US" sz="2400" dirty="0">
              <a:solidFill>
                <a:srgbClr val="008300"/>
              </a:solidFill>
              <a:latin typeface="Calibri" charset="0"/>
            </a:endParaRPr>
          </a:p>
        </p:txBody>
      </p:sp>
      <p:pic>
        <p:nvPicPr>
          <p:cNvPr id="47109" name="Picture 4"/>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536700" y="963612"/>
            <a:ext cx="5672138" cy="3828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47110" name="Text Box 6"/>
          <p:cNvSpPr txBox="1">
            <a:spLocks noChangeArrowheads="1"/>
          </p:cNvSpPr>
          <p:nvPr/>
        </p:nvSpPr>
        <p:spPr bwMode="auto">
          <a:xfrm>
            <a:off x="7244478" y="1194137"/>
            <a:ext cx="155658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dirty="0">
                <a:latin typeface="Tahoma" charset="0"/>
              </a:rPr>
              <a:t>Cut functions </a:t>
            </a:r>
            <a:br>
              <a:rPr lang="en-US" sz="1800" dirty="0">
                <a:latin typeface="Tahoma" charset="0"/>
              </a:rPr>
            </a:br>
            <a:r>
              <a:rPr lang="en-US" sz="1800" dirty="0">
                <a:latin typeface="Tahoma" charset="0"/>
              </a:rPr>
              <a:t>from DIMACS </a:t>
            </a:r>
            <a:br>
              <a:rPr lang="en-US" sz="1800" dirty="0">
                <a:latin typeface="Tahoma" charset="0"/>
              </a:rPr>
            </a:br>
            <a:r>
              <a:rPr lang="en-US" sz="1800" dirty="0">
                <a:latin typeface="Tahoma" charset="0"/>
              </a:rPr>
              <a:t>Challenge</a:t>
            </a:r>
          </a:p>
        </p:txBody>
      </p:sp>
      <p:sp>
        <p:nvSpPr>
          <p:cNvPr id="47111" name="Rectangle 7"/>
          <p:cNvSpPr>
            <a:spLocks noChangeArrowheads="1"/>
          </p:cNvSpPr>
          <p:nvPr/>
        </p:nvSpPr>
        <p:spPr bwMode="auto">
          <a:xfrm rot="-5400000">
            <a:off x="99219" y="2896394"/>
            <a:ext cx="21875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Running time (seconds)</a:t>
            </a:r>
            <a:endParaRPr lang="en-US" sz="2800"/>
          </a:p>
        </p:txBody>
      </p:sp>
      <p:sp>
        <p:nvSpPr>
          <p:cNvPr id="47112" name="Text Box 8"/>
          <p:cNvSpPr txBox="1">
            <a:spLocks noChangeArrowheads="1"/>
          </p:cNvSpPr>
          <p:nvPr/>
        </p:nvSpPr>
        <p:spPr bwMode="auto">
          <a:xfrm rot="-5400000">
            <a:off x="-1051718" y="2963069"/>
            <a:ext cx="34845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t>Lower is better (log-scale!)</a:t>
            </a:r>
          </a:p>
        </p:txBody>
      </p:sp>
      <p:sp>
        <p:nvSpPr>
          <p:cNvPr id="47113" name="Line 9"/>
          <p:cNvSpPr>
            <a:spLocks noChangeShapeType="1"/>
          </p:cNvSpPr>
          <p:nvPr/>
        </p:nvSpPr>
        <p:spPr bwMode="auto">
          <a:xfrm flipV="1">
            <a:off x="977900" y="1028700"/>
            <a:ext cx="0" cy="4114800"/>
          </a:xfrm>
          <a:prstGeom prst="line">
            <a:avLst/>
          </a:prstGeom>
          <a:noFill/>
          <a:ln w="38100">
            <a:solidFill>
              <a:schemeClr val="folHlink"/>
            </a:solidFill>
            <a:round/>
            <a:headEnd type="triangle" w="lg" len="lg"/>
            <a:tailEnd type="none" w="lg" len="lg"/>
          </a:ln>
          <a:extLst>
            <a:ext uri="{909E8E84-426E-40dd-AFC4-6F175D3DCCD1}">
              <a14:hiddenFill xmlns:a14="http://schemas.microsoft.com/office/drawing/2010/main" xmlns="">
                <a:noFill/>
              </a14:hiddenFill>
            </a:ext>
          </a:extLst>
        </p:spPr>
        <p:txBody>
          <a:bodyPr wrap="none" anchor="ctr"/>
          <a:lstStyle/>
          <a:p>
            <a:endParaRPr lang="de-DE"/>
          </a:p>
        </p:txBody>
      </p:sp>
      <p:sp>
        <p:nvSpPr>
          <p:cNvPr id="47114" name="Line 10"/>
          <p:cNvSpPr>
            <a:spLocks noChangeShapeType="1"/>
          </p:cNvSpPr>
          <p:nvPr/>
        </p:nvSpPr>
        <p:spPr bwMode="auto">
          <a:xfrm flipH="1" flipV="1">
            <a:off x="1371600" y="4895850"/>
            <a:ext cx="6019800" cy="0"/>
          </a:xfrm>
          <a:prstGeom prst="line">
            <a:avLst/>
          </a:prstGeom>
          <a:noFill/>
          <a:ln w="38100">
            <a:solidFill>
              <a:schemeClr val="folHlink"/>
            </a:solidFill>
            <a:round/>
            <a:headEnd type="triangle" w="lg" len="lg"/>
            <a:tailEnd type="none" w="lg" len="lg"/>
          </a:ln>
          <a:extLst>
            <a:ext uri="{909E8E84-426E-40dd-AFC4-6F175D3DCCD1}">
              <a14:hiddenFill xmlns:a14="http://schemas.microsoft.com/office/drawing/2010/main" xmlns="">
                <a:noFill/>
              </a14:hiddenFill>
            </a:ext>
          </a:extLst>
        </p:spPr>
        <p:txBody>
          <a:bodyPr wrap="none" anchor="ctr"/>
          <a:lstStyle/>
          <a:p>
            <a:endParaRPr lang="de-DE"/>
          </a:p>
        </p:txBody>
      </p:sp>
      <p:sp>
        <p:nvSpPr>
          <p:cNvPr id="47115" name="Rectangle 11"/>
          <p:cNvSpPr>
            <a:spLocks noChangeArrowheads="1"/>
          </p:cNvSpPr>
          <p:nvPr/>
        </p:nvSpPr>
        <p:spPr bwMode="auto">
          <a:xfrm>
            <a:off x="2878616" y="5097463"/>
            <a:ext cx="30454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400" dirty="0">
                <a:solidFill>
                  <a:srgbClr val="000000"/>
                </a:solidFill>
              </a:rPr>
              <a:t>Problem size (log-scale!)</a:t>
            </a:r>
            <a:endParaRPr lang="en-US" sz="3600" dirty="0"/>
          </a:p>
        </p:txBody>
      </p:sp>
      <p:sp>
        <p:nvSpPr>
          <p:cNvPr id="47116" name="Rectangle 12"/>
          <p:cNvSpPr>
            <a:spLocks noChangeArrowheads="1"/>
          </p:cNvSpPr>
          <p:nvPr/>
        </p:nvSpPr>
        <p:spPr bwMode="auto">
          <a:xfrm>
            <a:off x="5678488" y="4889500"/>
            <a:ext cx="3476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512</a:t>
            </a:r>
            <a:endParaRPr lang="en-US" sz="2800"/>
          </a:p>
        </p:txBody>
      </p:sp>
      <p:sp>
        <p:nvSpPr>
          <p:cNvPr id="47117" name="Rectangle 13"/>
          <p:cNvSpPr>
            <a:spLocks noChangeArrowheads="1"/>
          </p:cNvSpPr>
          <p:nvPr/>
        </p:nvSpPr>
        <p:spPr bwMode="auto">
          <a:xfrm>
            <a:off x="6534150" y="4889500"/>
            <a:ext cx="4635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dirty="0">
                <a:solidFill>
                  <a:srgbClr val="000000"/>
                </a:solidFill>
              </a:rPr>
              <a:t>1024</a:t>
            </a:r>
            <a:endParaRPr lang="en-US" sz="2800" dirty="0"/>
          </a:p>
        </p:txBody>
      </p:sp>
      <p:sp>
        <p:nvSpPr>
          <p:cNvPr id="47118" name="Rectangle 14"/>
          <p:cNvSpPr>
            <a:spLocks noChangeArrowheads="1"/>
          </p:cNvSpPr>
          <p:nvPr/>
        </p:nvSpPr>
        <p:spPr bwMode="auto">
          <a:xfrm>
            <a:off x="4670425" y="4889500"/>
            <a:ext cx="3476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256</a:t>
            </a:r>
            <a:endParaRPr lang="en-US" sz="2800"/>
          </a:p>
        </p:txBody>
      </p:sp>
      <p:sp>
        <p:nvSpPr>
          <p:cNvPr id="47119" name="Rectangle 15"/>
          <p:cNvSpPr>
            <a:spLocks noChangeArrowheads="1"/>
          </p:cNvSpPr>
          <p:nvPr/>
        </p:nvSpPr>
        <p:spPr bwMode="auto">
          <a:xfrm>
            <a:off x="3527425" y="4889500"/>
            <a:ext cx="3476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128</a:t>
            </a:r>
            <a:endParaRPr lang="en-US" sz="2800"/>
          </a:p>
        </p:txBody>
      </p:sp>
      <p:sp>
        <p:nvSpPr>
          <p:cNvPr id="47120" name="Rectangle 16"/>
          <p:cNvSpPr>
            <a:spLocks noChangeArrowheads="1"/>
          </p:cNvSpPr>
          <p:nvPr/>
        </p:nvSpPr>
        <p:spPr bwMode="auto">
          <a:xfrm>
            <a:off x="2255838" y="4889500"/>
            <a:ext cx="2317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000000"/>
                </a:solidFill>
              </a:rPr>
              <a:t>64</a:t>
            </a:r>
            <a:endParaRPr lang="en-US" sz="2800"/>
          </a:p>
        </p:txBody>
      </p:sp>
      <p:sp>
        <p:nvSpPr>
          <p:cNvPr id="47121" name="Line 17"/>
          <p:cNvSpPr>
            <a:spLocks noChangeShapeType="1"/>
          </p:cNvSpPr>
          <p:nvPr/>
        </p:nvSpPr>
        <p:spPr bwMode="auto">
          <a:xfrm flipH="1" flipV="1">
            <a:off x="5257800" y="2933700"/>
            <a:ext cx="228600" cy="381000"/>
          </a:xfrm>
          <a:prstGeom prst="line">
            <a:avLst/>
          </a:prstGeom>
          <a:noFill/>
          <a:ln w="38100">
            <a:solidFill>
              <a:srgbClr val="00009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solidFill>
                <a:srgbClr val="000090"/>
              </a:solidFill>
            </a:endParaRPr>
          </a:p>
        </p:txBody>
      </p:sp>
      <p:sp>
        <p:nvSpPr>
          <p:cNvPr id="47122" name="Text Box 18"/>
          <p:cNvSpPr txBox="1">
            <a:spLocks noChangeArrowheads="1"/>
          </p:cNvSpPr>
          <p:nvPr/>
        </p:nvSpPr>
        <p:spPr bwMode="auto">
          <a:xfrm>
            <a:off x="4600814" y="3305175"/>
            <a:ext cx="254428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solidFill>
                  <a:srgbClr val="000090"/>
                </a:solidFill>
                <a:latin typeface="Tahoma" charset="0"/>
              </a:rPr>
              <a:t>Minimum norm point </a:t>
            </a:r>
          </a:p>
          <a:p>
            <a:pPr algn="ctr" eaLnBrk="1" hangingPunct="1"/>
            <a:r>
              <a:rPr lang="en-US" sz="2000" dirty="0" smtClean="0">
                <a:solidFill>
                  <a:srgbClr val="000090"/>
                </a:solidFill>
                <a:latin typeface="Tahoma" charset="0"/>
              </a:rPr>
              <a:t>algorithm</a:t>
            </a:r>
            <a:endParaRPr lang="en-US" sz="2000" dirty="0">
              <a:solidFill>
                <a:srgbClr val="000090"/>
              </a:solidFill>
              <a:latin typeface="Tahoma" charset="0"/>
            </a:endParaRPr>
          </a:p>
        </p:txBody>
      </p:sp>
      <p:sp>
        <p:nvSpPr>
          <p:cNvPr id="2" name="Rectangle 1"/>
          <p:cNvSpPr/>
          <p:nvPr/>
        </p:nvSpPr>
        <p:spPr>
          <a:xfrm>
            <a:off x="5678488" y="6139934"/>
            <a:ext cx="2387718" cy="369332"/>
          </a:xfrm>
          <a:prstGeom prst="rect">
            <a:avLst/>
          </a:prstGeom>
        </p:spPr>
        <p:txBody>
          <a:bodyPr wrap="none">
            <a:spAutoFit/>
          </a:bodyPr>
          <a:lstStyle/>
          <a:p>
            <a:r>
              <a:rPr lang="en-US" dirty="0"/>
              <a:t>[</a:t>
            </a:r>
            <a:r>
              <a:rPr lang="en-US" dirty="0" err="1"/>
              <a:t>Fujishige</a:t>
            </a:r>
            <a:r>
              <a:rPr lang="en-US" dirty="0"/>
              <a:t> &amp; </a:t>
            </a:r>
            <a:r>
              <a:rPr lang="en-US" dirty="0" err="1"/>
              <a:t>Isotani</a:t>
            </a:r>
            <a:r>
              <a:rPr lang="en-US" dirty="0"/>
              <a:t> </a:t>
            </a:r>
            <a:r>
              <a:rPr lang="fr-FR" dirty="0"/>
              <a:t>’</a:t>
            </a:r>
            <a:r>
              <a:rPr lang="en-US" dirty="0"/>
              <a:t>11]</a:t>
            </a:r>
          </a:p>
        </p:txBody>
      </p:sp>
      <p:sp>
        <p:nvSpPr>
          <p:cNvPr id="3" name="TextBox 2"/>
          <p:cNvSpPr txBox="1"/>
          <p:nvPr/>
        </p:nvSpPr>
        <p:spPr>
          <a:xfrm>
            <a:off x="5141682" y="1306294"/>
            <a:ext cx="1635634" cy="707886"/>
          </a:xfrm>
          <a:prstGeom prst="rect">
            <a:avLst/>
          </a:prstGeom>
          <a:noFill/>
        </p:spPr>
        <p:txBody>
          <a:bodyPr wrap="none" rtlCol="0">
            <a:spAutoFit/>
          </a:bodyPr>
          <a:lstStyle/>
          <a:p>
            <a:r>
              <a:rPr lang="en-US" sz="2000" dirty="0" smtClean="0">
                <a:solidFill>
                  <a:srgbClr val="000090"/>
                </a:solidFill>
              </a:rPr>
              <a:t>combinatorial</a:t>
            </a:r>
          </a:p>
          <a:p>
            <a:r>
              <a:rPr lang="en-US" sz="2000" dirty="0" smtClean="0">
                <a:solidFill>
                  <a:srgbClr val="000090"/>
                </a:solidFill>
              </a:rPr>
              <a:t>algorithms</a:t>
            </a:r>
            <a:endParaRPr lang="en-US" sz="2000" dirty="0">
              <a:solidFill>
                <a:srgbClr val="000090"/>
              </a:solidFill>
            </a:endParaRPr>
          </a:p>
        </p:txBody>
      </p:sp>
      <p:cxnSp>
        <p:nvCxnSpPr>
          <p:cNvPr id="5" name="Straight Arrow Connector 4"/>
          <p:cNvCxnSpPr/>
          <p:nvPr/>
        </p:nvCxnSpPr>
        <p:spPr bwMode="auto">
          <a:xfrm flipH="1">
            <a:off x="4670426" y="1625600"/>
            <a:ext cx="522056" cy="114300"/>
          </a:xfrm>
          <a:prstGeom prst="straightConnector1">
            <a:avLst/>
          </a:prstGeom>
          <a:noFill/>
          <a:ln w="38100" cap="flat" cmpd="sng" algn="ctr">
            <a:solidFill>
              <a:srgbClr val="000090"/>
            </a:solidFill>
            <a:prstDash val="solid"/>
            <a:round/>
            <a:headEnd type="none" w="med" len="med"/>
            <a:tailEnd type="arrow"/>
          </a:ln>
          <a:effectLst/>
        </p:spPr>
      </p:cxnSp>
    </p:spTree>
    <p:extLst>
      <p:ext uri="{BB962C8B-B14F-4D97-AF65-F5344CB8AC3E}">
        <p14:creationId xmlns:p14="http://schemas.microsoft.com/office/powerpoint/2010/main" xmlns="" val="414221646"/>
      </p:ext>
    </p:extLst>
  </p:cSld>
  <p:clrMapOvr>
    <a:masterClrMapping/>
  </p:clrMapOvr>
  <mc:AlternateContent xmlns:mc="http://schemas.openxmlformats.org/markup-compatibility/2006">
    <mc:Choice xmlns:p14="http://schemas.microsoft.com/office/powerpoint/2010/main" xmlns="" Requires="p14">
      <p:transition spd="slow" p14:dur="2000" advTm="22221"/>
    </mc:Choice>
    <mc:Fallback>
      <p:transition spd="slow" advTm="22221"/>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Example: </a:t>
            </a:r>
            <a:r>
              <a:rPr lang="en-US" dirty="0" err="1" smtClean="0"/>
              <a:t>Sparsity</a:t>
            </a:r>
            <a:endParaRPr lang="en-US" dirty="0" smtClean="0"/>
          </a:p>
        </p:txBody>
      </p:sp>
      <p:sp>
        <p:nvSpPr>
          <p:cNvPr id="14357" name="Text Box 5"/>
          <p:cNvSpPr txBox="1">
            <a:spLocks noChangeArrowheads="1"/>
          </p:cNvSpPr>
          <p:nvPr/>
        </p:nvSpPr>
        <p:spPr bwMode="auto">
          <a:xfrm>
            <a:off x="152400" y="1698625"/>
            <a:ext cx="106362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rPr>
              <a:t>pixels</a:t>
            </a:r>
          </a:p>
        </p:txBody>
      </p:sp>
      <p:sp>
        <p:nvSpPr>
          <p:cNvPr id="14355" name="Text Box 8"/>
          <p:cNvSpPr txBox="1">
            <a:spLocks noChangeArrowheads="1"/>
          </p:cNvSpPr>
          <p:nvPr/>
        </p:nvSpPr>
        <p:spPr bwMode="auto">
          <a:xfrm>
            <a:off x="7191375" y="1539876"/>
            <a:ext cx="1617901" cy="120032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rPr>
              <a:t>large</a:t>
            </a:r>
            <a:br>
              <a:rPr lang="en-US" sz="2400" dirty="0">
                <a:solidFill>
                  <a:srgbClr val="000000"/>
                </a:solidFill>
              </a:rPr>
            </a:br>
            <a:r>
              <a:rPr lang="en-US" sz="2400" dirty="0">
                <a:solidFill>
                  <a:srgbClr val="000000"/>
                </a:solidFill>
              </a:rPr>
              <a:t>wavelet</a:t>
            </a:r>
            <a:br>
              <a:rPr lang="en-US" sz="2400" dirty="0">
                <a:solidFill>
                  <a:srgbClr val="000000"/>
                </a:solidFill>
              </a:rPr>
            </a:br>
            <a:r>
              <a:rPr lang="en-US" sz="2400" dirty="0" smtClean="0">
                <a:solidFill>
                  <a:srgbClr val="000000"/>
                </a:solidFill>
              </a:rPr>
              <a:t>coefficients</a:t>
            </a:r>
            <a:endParaRPr lang="en-US" sz="2400" dirty="0">
              <a:solidFill>
                <a:srgbClr val="000000"/>
              </a:solidFill>
            </a:endParaRPr>
          </a:p>
        </p:txBody>
      </p:sp>
      <p:pic>
        <p:nvPicPr>
          <p:cNvPr id="14341" name="Picture 9" descr="batsig"/>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1847850" y="3462337"/>
            <a:ext cx="2340000" cy="1845116"/>
          </a:xfrm>
          <a:prstGeom prst="rect">
            <a:avLst/>
          </a:prstGeom>
          <a:noFill/>
          <a:ln w="9525">
            <a:noFill/>
            <a:miter lim="800000"/>
            <a:headEnd/>
            <a:tailEnd/>
          </a:ln>
        </p:spPr>
      </p:pic>
      <p:pic>
        <p:nvPicPr>
          <p:cNvPr id="14342" name="Picture 10" descr="batrgd"/>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4605337" y="3476625"/>
            <a:ext cx="2340000" cy="1843635"/>
          </a:xfrm>
          <a:prstGeom prst="rect">
            <a:avLst/>
          </a:prstGeom>
          <a:noFill/>
          <a:ln w="9525">
            <a:noFill/>
            <a:miter lim="800000"/>
            <a:headEnd/>
            <a:tailEnd/>
          </a:ln>
        </p:spPr>
      </p:pic>
      <p:sp>
        <p:nvSpPr>
          <p:cNvPr id="14353" name="Text Box 13"/>
          <p:cNvSpPr txBox="1">
            <a:spLocks noChangeArrowheads="1"/>
          </p:cNvSpPr>
          <p:nvPr/>
        </p:nvSpPr>
        <p:spPr bwMode="auto">
          <a:xfrm>
            <a:off x="155575" y="4105275"/>
            <a:ext cx="1646237" cy="11874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rPr>
              <a:t>wideband</a:t>
            </a:r>
            <a:br>
              <a:rPr lang="en-US" sz="2400" dirty="0">
                <a:solidFill>
                  <a:srgbClr val="000000"/>
                </a:solidFill>
              </a:rPr>
            </a:br>
            <a:r>
              <a:rPr lang="en-US" sz="2400" dirty="0">
                <a:solidFill>
                  <a:srgbClr val="000000"/>
                </a:solidFill>
              </a:rPr>
              <a:t>signal</a:t>
            </a:r>
            <a:br>
              <a:rPr lang="en-US" sz="2400" dirty="0">
                <a:solidFill>
                  <a:srgbClr val="000000"/>
                </a:solidFill>
              </a:rPr>
            </a:br>
            <a:r>
              <a:rPr lang="en-US" sz="2400" dirty="0">
                <a:solidFill>
                  <a:srgbClr val="000000"/>
                </a:solidFill>
              </a:rPr>
              <a:t>samples</a:t>
            </a:r>
          </a:p>
        </p:txBody>
      </p:sp>
      <p:sp>
        <p:nvSpPr>
          <p:cNvPr id="14351" name="Text Box 16"/>
          <p:cNvSpPr txBox="1">
            <a:spLocks noChangeArrowheads="1"/>
          </p:cNvSpPr>
          <p:nvPr/>
        </p:nvSpPr>
        <p:spPr bwMode="auto">
          <a:xfrm>
            <a:off x="7194550" y="4000500"/>
            <a:ext cx="1906587" cy="11874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rPr>
              <a:t>large</a:t>
            </a:r>
            <a:br>
              <a:rPr lang="en-US" sz="2400" dirty="0">
                <a:solidFill>
                  <a:srgbClr val="000000"/>
                </a:solidFill>
              </a:rPr>
            </a:br>
            <a:r>
              <a:rPr lang="en-US" sz="2400" dirty="0">
                <a:solidFill>
                  <a:srgbClr val="000000"/>
                </a:solidFill>
              </a:rPr>
              <a:t>Gabor (TF)</a:t>
            </a:r>
            <a:br>
              <a:rPr lang="en-US" sz="2400" dirty="0">
                <a:solidFill>
                  <a:srgbClr val="000000"/>
                </a:solidFill>
              </a:rPr>
            </a:br>
            <a:r>
              <a:rPr lang="en-US" sz="2400" dirty="0">
                <a:solidFill>
                  <a:srgbClr val="000000"/>
                </a:solidFill>
              </a:rPr>
              <a:t>coefficients</a:t>
            </a:r>
          </a:p>
        </p:txBody>
      </p:sp>
      <p:sp>
        <p:nvSpPr>
          <p:cNvPr id="14345" name="Text Box 17"/>
          <p:cNvSpPr txBox="1">
            <a:spLocks noChangeArrowheads="1"/>
          </p:cNvSpPr>
          <p:nvPr/>
        </p:nvSpPr>
        <p:spPr bwMode="auto">
          <a:xfrm>
            <a:off x="5586412" y="5238750"/>
            <a:ext cx="582613"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dirty="0">
                <a:solidFill>
                  <a:srgbClr val="000000"/>
                </a:solidFill>
              </a:rPr>
              <a:t>time</a:t>
            </a:r>
          </a:p>
        </p:txBody>
      </p:sp>
      <p:sp>
        <p:nvSpPr>
          <p:cNvPr id="14346" name="Text Box 18"/>
          <p:cNvSpPr txBox="1">
            <a:spLocks noChangeArrowheads="1"/>
          </p:cNvSpPr>
          <p:nvPr/>
        </p:nvSpPr>
        <p:spPr bwMode="auto">
          <a:xfrm rot="-5400000">
            <a:off x="3934618" y="4458494"/>
            <a:ext cx="1068387"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a:solidFill>
                  <a:srgbClr val="000000"/>
                </a:solidFill>
              </a:rPr>
              <a:t>frequency</a:t>
            </a:r>
          </a:p>
        </p:txBody>
      </p:sp>
      <p:pic>
        <p:nvPicPr>
          <p:cNvPr id="14347" name="Picture 19"/>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4618037" y="990603"/>
            <a:ext cx="2340950" cy="2335055"/>
          </a:xfrm>
          <a:prstGeom prst="rect">
            <a:avLst/>
          </a:prstGeom>
          <a:noFill/>
          <a:ln w="9525">
            <a:noFill/>
            <a:miter lim="800000"/>
            <a:headEnd/>
            <a:tailEnd/>
          </a:ln>
        </p:spPr>
      </p:pic>
      <p:pic>
        <p:nvPicPr>
          <p:cNvPr id="14348" name="Picture 20" descr="nab-19may07-2-crop"/>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1846262" y="990600"/>
            <a:ext cx="2340950" cy="2340950"/>
          </a:xfrm>
          <a:prstGeom prst="rect">
            <a:avLst/>
          </a:prstGeom>
          <a:noFill/>
          <a:ln w="9525">
            <a:noFill/>
            <a:miter lim="800000"/>
            <a:headEnd/>
            <a:tailEnd/>
          </a:ln>
        </p:spPr>
      </p:pic>
      <p:pic>
        <p:nvPicPr>
          <p:cNvPr id="14349" name="Picture 21"/>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1857375" y="4586287"/>
            <a:ext cx="752475" cy="952500"/>
          </a:xfrm>
          <a:prstGeom prst="rect">
            <a:avLst/>
          </a:prstGeom>
          <a:noFill/>
          <a:ln w="9525">
            <a:noFill/>
            <a:miter lim="800000"/>
            <a:headEnd/>
            <a:tailEnd/>
          </a:ln>
        </p:spPr>
      </p:pic>
      <p:pic>
        <p:nvPicPr>
          <p:cNvPr id="22" name="Picture 21" descr="TP_tmp.png"/>
          <p:cNvPicPr>
            <a:picLocks noChangeAspect="1"/>
          </p:cNvPicPr>
          <p:nvPr>
            <p:custDataLst>
              <p:tags r:id="rId1"/>
            </p:custDataLst>
          </p:nvPr>
        </p:nvPicPr>
        <p:blipFill>
          <a:blip r:embed="rId12" cstate="screen">
            <a:extLst>
              <a:ext uri="{28A0092B-C50C-407E-A947-70E740481C1C}">
                <a14:useLocalDpi xmlns:a14="http://schemas.microsoft.com/office/drawing/2010/main" xmlns=""/>
              </a:ext>
            </a:extLst>
          </a:blip>
          <a:stretch>
            <a:fillRect/>
          </a:stretch>
        </p:blipFill>
        <p:spPr>
          <a:xfrm>
            <a:off x="274981" y="1332865"/>
            <a:ext cx="228256" cy="365760"/>
          </a:xfrm>
          <a:prstGeom prst="rect">
            <a:avLst/>
          </a:prstGeom>
        </p:spPr>
      </p:pic>
      <p:pic>
        <p:nvPicPr>
          <p:cNvPr id="23" name="Picture 22" descr="TP_tmp.png"/>
          <p:cNvPicPr>
            <a:picLocks noChangeAspect="1"/>
          </p:cNvPicPr>
          <p:nvPr>
            <p:custDataLst>
              <p:tags r:id="rId2"/>
            </p:custDataLst>
          </p:nvPr>
        </p:nvPicPr>
        <p:blipFill>
          <a:blip r:embed="rId12" cstate="screen">
            <a:extLst>
              <a:ext uri="{28A0092B-C50C-407E-A947-70E740481C1C}">
                <a14:useLocalDpi xmlns:a14="http://schemas.microsoft.com/office/drawing/2010/main" xmlns=""/>
              </a:ext>
            </a:extLst>
          </a:blip>
          <a:stretch>
            <a:fillRect/>
          </a:stretch>
        </p:blipFill>
        <p:spPr>
          <a:xfrm>
            <a:off x="278156" y="3719512"/>
            <a:ext cx="228256" cy="365760"/>
          </a:xfrm>
          <a:prstGeom prst="rect">
            <a:avLst/>
          </a:prstGeom>
        </p:spPr>
      </p:pic>
      <p:pic>
        <p:nvPicPr>
          <p:cNvPr id="25" name="Picture 24" descr="TP_tmp.png"/>
          <p:cNvPicPr>
            <a:picLocks noChangeAspect="1"/>
          </p:cNvPicPr>
          <p:nvPr>
            <p:custDataLst>
              <p:tags r:id="rId3"/>
            </p:custDataLst>
          </p:nvPr>
        </p:nvPicPr>
        <p:blipFill>
          <a:blip r:embed="rId13" cstate="screen">
            <a:extLst>
              <a:ext uri="{28A0092B-C50C-407E-A947-70E740481C1C}">
                <a14:useLocalDpi xmlns:a14="http://schemas.microsoft.com/office/drawing/2010/main" xmlns=""/>
              </a:ext>
            </a:extLst>
          </a:blip>
          <a:stretch>
            <a:fillRect/>
          </a:stretch>
        </p:blipFill>
        <p:spPr bwMode="auto">
          <a:xfrm>
            <a:off x="7285037" y="1165225"/>
            <a:ext cx="1055022" cy="365480"/>
          </a:xfrm>
          <a:prstGeom prst="rect">
            <a:avLst/>
          </a:prstGeom>
          <a:noFill/>
          <a:ln/>
          <a:effectLst/>
        </p:spPr>
      </p:pic>
      <p:pic>
        <p:nvPicPr>
          <p:cNvPr id="26" name="Picture 25" descr="TP_tmp.png"/>
          <p:cNvPicPr>
            <a:picLocks noChangeAspect="1"/>
          </p:cNvPicPr>
          <p:nvPr>
            <p:custDataLst>
              <p:tags r:id="rId4"/>
            </p:custDataLst>
          </p:nvPr>
        </p:nvPicPr>
        <p:blipFill>
          <a:blip r:embed="rId13" cstate="screen">
            <a:extLst>
              <a:ext uri="{28A0092B-C50C-407E-A947-70E740481C1C}">
                <a14:useLocalDpi xmlns:a14="http://schemas.microsoft.com/office/drawing/2010/main" xmlns=""/>
              </a:ext>
            </a:extLst>
          </a:blip>
          <a:stretch>
            <a:fillRect/>
          </a:stretch>
        </p:blipFill>
        <p:spPr bwMode="auto">
          <a:xfrm>
            <a:off x="7299990" y="3620732"/>
            <a:ext cx="1055022" cy="365480"/>
          </a:xfrm>
          <a:prstGeom prst="rect">
            <a:avLst/>
          </a:prstGeom>
          <a:noFill/>
          <a:ln/>
          <a:effectLst/>
        </p:spPr>
      </p:pic>
      <p:sp>
        <p:nvSpPr>
          <p:cNvPr id="2" name="Textfeld 1"/>
          <p:cNvSpPr txBox="1"/>
          <p:nvPr/>
        </p:nvSpPr>
        <p:spPr>
          <a:xfrm>
            <a:off x="636743" y="5549900"/>
            <a:ext cx="7867058" cy="83099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sz="2400" dirty="0" err="1" smtClean="0"/>
              <a:t>Many</a:t>
            </a:r>
            <a:r>
              <a:rPr lang="de-DE" sz="2400" dirty="0" smtClean="0"/>
              <a:t> </a:t>
            </a:r>
            <a:r>
              <a:rPr lang="de-DE" sz="2400" dirty="0" err="1" smtClean="0"/>
              <a:t>natural</a:t>
            </a:r>
            <a:r>
              <a:rPr lang="de-DE" sz="2400" dirty="0" smtClean="0"/>
              <a:t> </a:t>
            </a:r>
            <a:r>
              <a:rPr lang="de-DE" sz="2400" dirty="0" err="1" smtClean="0"/>
              <a:t>signals</a:t>
            </a:r>
            <a:r>
              <a:rPr lang="de-DE" sz="2400" dirty="0" smtClean="0"/>
              <a:t> </a:t>
            </a:r>
            <a:r>
              <a:rPr lang="de-DE" sz="2400" dirty="0" err="1" smtClean="0"/>
              <a:t>sparse</a:t>
            </a:r>
            <a:r>
              <a:rPr lang="de-DE" sz="2400" dirty="0" smtClean="0"/>
              <a:t> in </a:t>
            </a:r>
            <a:r>
              <a:rPr lang="de-DE" sz="2400" dirty="0" err="1" smtClean="0"/>
              <a:t>suitable</a:t>
            </a:r>
            <a:r>
              <a:rPr lang="de-DE" sz="2400" dirty="0" smtClean="0"/>
              <a:t> </a:t>
            </a:r>
            <a:r>
              <a:rPr lang="de-DE" sz="2400" dirty="0" err="1" smtClean="0"/>
              <a:t>basis</a:t>
            </a:r>
            <a:r>
              <a:rPr lang="de-DE" sz="2400" dirty="0" smtClean="0"/>
              <a:t>.</a:t>
            </a:r>
          </a:p>
          <a:p>
            <a:r>
              <a:rPr lang="de-DE" sz="2400" dirty="0" smtClean="0"/>
              <a:t>Can </a:t>
            </a:r>
            <a:r>
              <a:rPr lang="de-DE" sz="2400" dirty="0" err="1" smtClean="0"/>
              <a:t>exploit</a:t>
            </a:r>
            <a:r>
              <a:rPr lang="de-DE" sz="2400" dirty="0" smtClean="0"/>
              <a:t> </a:t>
            </a:r>
            <a:r>
              <a:rPr lang="de-DE" sz="2400" dirty="0" err="1" smtClean="0"/>
              <a:t>for</a:t>
            </a:r>
            <a:r>
              <a:rPr lang="de-DE" sz="2400" dirty="0" smtClean="0"/>
              <a:t> </a:t>
            </a:r>
            <a:r>
              <a:rPr lang="de-DE" sz="2400" dirty="0" err="1" smtClean="0"/>
              <a:t>learning</a:t>
            </a:r>
            <a:r>
              <a:rPr lang="de-DE" sz="2400" dirty="0" smtClean="0"/>
              <a:t>/</a:t>
            </a:r>
            <a:r>
              <a:rPr lang="de-DE" sz="2400" dirty="0" err="1" smtClean="0"/>
              <a:t>regularization</a:t>
            </a:r>
            <a:r>
              <a:rPr lang="de-DE" sz="2400" dirty="0" smtClean="0"/>
              <a:t>/</a:t>
            </a:r>
            <a:r>
              <a:rPr lang="de-DE" sz="2400" dirty="0" err="1" smtClean="0"/>
              <a:t>compressive</a:t>
            </a:r>
            <a:r>
              <a:rPr lang="de-DE" sz="2400" dirty="0" smtClean="0"/>
              <a:t> </a:t>
            </a:r>
            <a:r>
              <a:rPr lang="de-DE" sz="2400" dirty="0" err="1" smtClean="0"/>
              <a:t>sensing</a:t>
            </a:r>
            <a:r>
              <a:rPr lang="de-DE" sz="2400" dirty="0" smtClean="0"/>
              <a:t>...</a:t>
            </a:r>
            <a:endParaRPr lang="de-DE" sz="2400" dirty="0"/>
          </a:p>
        </p:txBody>
      </p:sp>
      <p:sp>
        <p:nvSpPr>
          <p:cNvPr id="3" name="Slide Number Placeholder 2"/>
          <p:cNvSpPr>
            <a:spLocks noGrp="1"/>
          </p:cNvSpPr>
          <p:nvPr>
            <p:ph type="sldNum" sz="quarter" idx="12"/>
          </p:nvPr>
        </p:nvSpPr>
        <p:spPr/>
        <p:txBody>
          <a:bodyPr/>
          <a:lstStyle/>
          <a:p>
            <a:fld id="{65F817CD-90DF-254E-86DF-D316A243B657}" type="slidenum">
              <a:rPr lang="en-US" smtClean="0"/>
              <a:pPr/>
              <a:t>137</a:t>
            </a:fld>
            <a:endParaRPr lang="en-US"/>
          </a:p>
        </p:txBody>
      </p:sp>
    </p:spTree>
    <p:extLst>
      <p:ext uri="{BB962C8B-B14F-4D97-AF65-F5344CB8AC3E}">
        <p14:creationId xmlns:p14="http://schemas.microsoft.com/office/powerpoint/2010/main" xmlns="" val="4277220706"/>
      </p:ext>
    </p:extLst>
  </p:cSld>
  <p:clrMapOvr>
    <a:masterClrMapping/>
  </p:clrMapOvr>
  <mc:AlternateContent xmlns:mc="http://schemas.openxmlformats.org/markup-compatibility/2006">
    <mc:Choice xmlns:p14="http://schemas.microsoft.com/office/powerpoint/2010/main" xmlns="" Requires="p14">
      <p:transition spd="slow" p14:dur="2000" advTm="36561"/>
    </mc:Choice>
    <mc:Fallback>
      <p:transition spd="slow" advTm="36561"/>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mrf_old_grid.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86805" y="1521408"/>
            <a:ext cx="2979420" cy="2007870"/>
          </a:xfrm>
          <a:prstGeom prst="rect">
            <a:avLst/>
          </a:prstGeom>
        </p:spPr>
      </p:pic>
      <p:pic>
        <p:nvPicPr>
          <p:cNvPr id="26" name="Picture 25" descr="mrf_old_pixonly.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199505" y="1520021"/>
            <a:ext cx="2979420" cy="2007870"/>
          </a:xfrm>
          <a:prstGeom prst="rect">
            <a:avLst/>
          </a:prstGeom>
        </p:spPr>
      </p:pic>
      <p:sp>
        <p:nvSpPr>
          <p:cNvPr id="2" name="Title 1"/>
          <p:cNvSpPr>
            <a:spLocks noGrp="1"/>
          </p:cNvSpPr>
          <p:nvPr>
            <p:ph type="title"/>
          </p:nvPr>
        </p:nvSpPr>
        <p:spPr/>
        <p:txBody>
          <a:bodyPr/>
          <a:lstStyle/>
          <a:p>
            <a:r>
              <a:rPr lang="en-US" smtClean="0"/>
              <a:t>Example: </a:t>
            </a:r>
            <a:r>
              <a:rPr lang="en-US" dirty="0" smtClean="0"/>
              <a:t>MAP inference</a:t>
            </a:r>
            <a:endParaRPr lang="en-US" dirty="0"/>
          </a:p>
        </p:txBody>
      </p:sp>
      <p:sp>
        <p:nvSpPr>
          <p:cNvPr id="4" name="Slide Number Placeholder 3"/>
          <p:cNvSpPr>
            <a:spLocks noGrp="1"/>
          </p:cNvSpPr>
          <p:nvPr>
            <p:ph type="sldNum" sz="quarter" idx="12"/>
          </p:nvPr>
        </p:nvSpPr>
        <p:spPr/>
        <p:txBody>
          <a:bodyPr/>
          <a:lstStyle/>
          <a:p>
            <a:fld id="{4E7CE908-53E0-AF4A-8AD8-C24EBB7AAB65}" type="slidenum">
              <a:rPr lang="en-US" smtClean="0"/>
              <a:pPr/>
              <a:t>138</a:t>
            </a:fld>
            <a:endParaRPr lang="en-US" dirty="0"/>
          </a:p>
        </p:txBody>
      </p:sp>
      <p:pic>
        <p:nvPicPr>
          <p:cNvPr id="21" name="Picture 20" descr="001_oct_ugmm_mod_g020.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a:off x="6178925" y="1267678"/>
            <a:ext cx="3237469" cy="2160000"/>
          </a:xfrm>
          <a:prstGeom prst="rect">
            <a:avLst/>
          </a:prstGeom>
        </p:spPr>
      </p:pic>
      <p:pic>
        <p:nvPicPr>
          <p:cNvPr id="10" name="Picture 9" descr="001_oct_trunc_small.jpg"/>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210630" y="1296722"/>
            <a:ext cx="2451100" cy="2130956"/>
          </a:xfrm>
          <a:prstGeom prst="rect">
            <a:avLst/>
          </a:prstGeom>
        </p:spPr>
      </p:pic>
      <p:cxnSp>
        <p:nvCxnSpPr>
          <p:cNvPr id="22" name="Straight Arrow Connector 21"/>
          <p:cNvCxnSpPr/>
          <p:nvPr/>
        </p:nvCxnSpPr>
        <p:spPr>
          <a:xfrm>
            <a:off x="3696763" y="1981200"/>
            <a:ext cx="343183" cy="50800"/>
          </a:xfrm>
          <a:prstGeom prst="straightConnector1">
            <a:avLst/>
          </a:prstGeom>
          <a:ln>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352800" y="3968750"/>
            <a:ext cx="2540000" cy="368300"/>
          </a:xfrm>
          <a:prstGeom prst="rect">
            <a:avLst/>
          </a:prstGeom>
        </p:spPr>
      </p:pic>
      <p:grpSp>
        <p:nvGrpSpPr>
          <p:cNvPr id="30" name="Group 29"/>
          <p:cNvGrpSpPr/>
          <p:nvPr/>
        </p:nvGrpSpPr>
        <p:grpSpPr>
          <a:xfrm>
            <a:off x="450850" y="3975750"/>
            <a:ext cx="2885637" cy="1340954"/>
            <a:chOff x="450850" y="3975750"/>
            <a:chExt cx="2885637" cy="1340954"/>
          </a:xfrm>
        </p:grpSpPr>
        <p:grpSp>
          <p:nvGrpSpPr>
            <p:cNvPr id="27" name="Group 26"/>
            <p:cNvGrpSpPr/>
            <p:nvPr/>
          </p:nvGrpSpPr>
          <p:grpSpPr>
            <a:xfrm>
              <a:off x="1669535" y="4344050"/>
              <a:ext cx="1666952" cy="972654"/>
              <a:chOff x="120134" y="5029850"/>
              <a:chExt cx="1666952" cy="972654"/>
            </a:xfrm>
          </p:grpSpPr>
          <p:sp>
            <p:nvSpPr>
              <p:cNvPr id="39" name="TextBox 38"/>
              <p:cNvSpPr txBox="1"/>
              <p:nvPr/>
            </p:nvSpPr>
            <p:spPr>
              <a:xfrm>
                <a:off x="120134" y="5334650"/>
                <a:ext cx="727596" cy="369332"/>
              </a:xfrm>
              <a:prstGeom prst="rect">
                <a:avLst/>
              </a:prstGeom>
              <a:noFill/>
            </p:spPr>
            <p:txBody>
              <a:bodyPr wrap="none" rtlCol="0">
                <a:spAutoFit/>
              </a:bodyPr>
              <a:lstStyle/>
              <a:p>
                <a:r>
                  <a:rPr lang="en-US" dirty="0" smtClean="0"/>
                  <a:t>labels</a:t>
                </a:r>
                <a:endParaRPr lang="en-US" dirty="0"/>
              </a:p>
            </p:txBody>
          </p:sp>
          <p:sp>
            <p:nvSpPr>
              <p:cNvPr id="40" name="TextBox 39"/>
              <p:cNvSpPr txBox="1"/>
              <p:nvPr/>
            </p:nvSpPr>
            <p:spPr>
              <a:xfrm>
                <a:off x="1008207" y="5356173"/>
                <a:ext cx="778879" cy="646331"/>
              </a:xfrm>
              <a:prstGeom prst="rect">
                <a:avLst/>
              </a:prstGeom>
              <a:noFill/>
            </p:spPr>
            <p:txBody>
              <a:bodyPr wrap="none" rtlCol="0">
                <a:spAutoFit/>
              </a:bodyPr>
              <a:lstStyle/>
              <a:p>
                <a:r>
                  <a:rPr lang="en-US" dirty="0" smtClean="0"/>
                  <a:t>pixel </a:t>
                </a:r>
              </a:p>
              <a:p>
                <a:r>
                  <a:rPr lang="en-US" dirty="0" smtClean="0"/>
                  <a:t>values</a:t>
                </a:r>
                <a:endParaRPr lang="en-US" dirty="0"/>
              </a:p>
            </p:txBody>
          </p:sp>
          <p:cxnSp>
            <p:nvCxnSpPr>
              <p:cNvPr id="41" name="Straight Arrow Connector 40"/>
              <p:cNvCxnSpPr>
                <a:stCxn id="39" idx="0"/>
              </p:cNvCxnSpPr>
              <p:nvPr/>
            </p:nvCxnSpPr>
            <p:spPr>
              <a:xfrm flipV="1">
                <a:off x="483932" y="5029850"/>
                <a:ext cx="446350" cy="304800"/>
              </a:xfrm>
              <a:prstGeom prst="straightConnector1">
                <a:avLst/>
              </a:prstGeom>
              <a:ln>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40" idx="0"/>
              </p:cNvCxnSpPr>
              <p:nvPr/>
            </p:nvCxnSpPr>
            <p:spPr>
              <a:xfrm flipH="1" flipV="1">
                <a:off x="1333501" y="5029851"/>
                <a:ext cx="64146" cy="326322"/>
              </a:xfrm>
              <a:prstGeom prst="straightConnector1">
                <a:avLst/>
              </a:prstGeom>
              <a:ln>
                <a:solidFill>
                  <a:srgbClr val="17375E"/>
                </a:solidFill>
                <a:tailEnd type="arrow"/>
              </a:ln>
            </p:spPr>
            <p:style>
              <a:lnRef idx="2">
                <a:schemeClr val="accent1"/>
              </a:lnRef>
              <a:fillRef idx="0">
                <a:schemeClr val="accent1"/>
              </a:fillRef>
              <a:effectRef idx="1">
                <a:schemeClr val="accent1"/>
              </a:effectRef>
              <a:fontRef idx="minor">
                <a:schemeClr val="tx1"/>
              </a:fontRef>
            </p:style>
          </p:cxnSp>
        </p:grpSp>
        <p:pic>
          <p:nvPicPr>
            <p:cNvPr id="8" name="Picture 7"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939933" y="3975750"/>
              <a:ext cx="1206500" cy="368300"/>
            </a:xfrm>
            <a:prstGeom prst="rect">
              <a:avLst/>
            </a:prstGeom>
          </p:spPr>
        </p:pic>
        <p:pic>
          <p:nvPicPr>
            <p:cNvPr id="14" name="Picture 13"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450850" y="4083050"/>
              <a:ext cx="1155700" cy="482600"/>
            </a:xfrm>
            <a:prstGeom prst="rect">
              <a:avLst/>
            </a:prstGeom>
          </p:spPr>
        </p:pic>
      </p:grpSp>
      <p:pic>
        <p:nvPicPr>
          <p:cNvPr id="16" name="Picture 15" descr="latex-image-1.pd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302250" y="5054600"/>
            <a:ext cx="2425700" cy="584200"/>
          </a:xfrm>
          <a:prstGeom prst="rect">
            <a:avLst/>
          </a:prstGeom>
        </p:spPr>
      </p:pic>
      <p:pic>
        <p:nvPicPr>
          <p:cNvPr id="18" name="Picture 17" descr="latex-image-1.pd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4489450" y="5168900"/>
            <a:ext cx="342900" cy="203200"/>
          </a:xfrm>
          <a:prstGeom prst="rect">
            <a:avLst/>
          </a:prstGeom>
        </p:spPr>
      </p:pic>
      <p:sp>
        <p:nvSpPr>
          <p:cNvPr id="37" name="Freeform 36"/>
          <p:cNvSpPr/>
          <p:nvPr/>
        </p:nvSpPr>
        <p:spPr>
          <a:xfrm>
            <a:off x="3850319" y="2097051"/>
            <a:ext cx="1671091" cy="2239999"/>
          </a:xfrm>
          <a:custGeom>
            <a:avLst/>
            <a:gdLst>
              <a:gd name="connsiteX0" fmla="*/ 1002224 w 1671091"/>
              <a:gd name="connsiteY0" fmla="*/ 2239999 h 2239999"/>
              <a:gd name="connsiteX1" fmla="*/ 604291 w 1671091"/>
              <a:gd name="connsiteY1" fmla="*/ 2045265 h 2239999"/>
              <a:gd name="connsiteX2" fmla="*/ 96291 w 1671091"/>
              <a:gd name="connsiteY2" fmla="*/ 1647332 h 2239999"/>
              <a:gd name="connsiteX3" fmla="*/ 20091 w 1671091"/>
              <a:gd name="connsiteY3" fmla="*/ 1308665 h 2239999"/>
              <a:gd name="connsiteX4" fmla="*/ 341824 w 1671091"/>
              <a:gd name="connsiteY4" fmla="*/ 927665 h 2239999"/>
              <a:gd name="connsiteX5" fmla="*/ 536557 w 1671091"/>
              <a:gd name="connsiteY5" fmla="*/ 834532 h 2239999"/>
              <a:gd name="connsiteX6" fmla="*/ 595824 w 1671091"/>
              <a:gd name="connsiteY6" fmla="*/ 588999 h 2239999"/>
              <a:gd name="connsiteX7" fmla="*/ 731291 w 1671091"/>
              <a:gd name="connsiteY7" fmla="*/ 487399 h 2239999"/>
              <a:gd name="connsiteX8" fmla="*/ 959891 w 1671091"/>
              <a:gd name="connsiteY8" fmla="*/ 478932 h 2239999"/>
              <a:gd name="connsiteX9" fmla="*/ 1163091 w 1671091"/>
              <a:gd name="connsiteY9" fmla="*/ 461999 h 2239999"/>
              <a:gd name="connsiteX10" fmla="*/ 1323957 w 1671091"/>
              <a:gd name="connsiteY10" fmla="*/ 284199 h 2239999"/>
              <a:gd name="connsiteX11" fmla="*/ 1408624 w 1671091"/>
              <a:gd name="connsiteY11" fmla="*/ 30199 h 2239999"/>
              <a:gd name="connsiteX12" fmla="*/ 1671091 w 1671091"/>
              <a:gd name="connsiteY12" fmla="*/ 4799 h 2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091" h="2239999">
                <a:moveTo>
                  <a:pt x="1002224" y="2239999"/>
                </a:moveTo>
                <a:cubicBezTo>
                  <a:pt x="878752" y="2192021"/>
                  <a:pt x="755280" y="2144043"/>
                  <a:pt x="604291" y="2045265"/>
                </a:cubicBezTo>
                <a:cubicBezTo>
                  <a:pt x="453302" y="1946487"/>
                  <a:pt x="193658" y="1770099"/>
                  <a:pt x="96291" y="1647332"/>
                </a:cubicBezTo>
                <a:cubicBezTo>
                  <a:pt x="-1076" y="1524565"/>
                  <a:pt x="-20831" y="1428609"/>
                  <a:pt x="20091" y="1308665"/>
                </a:cubicBezTo>
                <a:cubicBezTo>
                  <a:pt x="61013" y="1188721"/>
                  <a:pt x="255746" y="1006687"/>
                  <a:pt x="341824" y="927665"/>
                </a:cubicBezTo>
                <a:cubicBezTo>
                  <a:pt x="427902" y="848643"/>
                  <a:pt x="494224" y="890976"/>
                  <a:pt x="536557" y="834532"/>
                </a:cubicBezTo>
                <a:cubicBezTo>
                  <a:pt x="578890" y="778088"/>
                  <a:pt x="563368" y="646854"/>
                  <a:pt x="595824" y="588999"/>
                </a:cubicBezTo>
                <a:cubicBezTo>
                  <a:pt x="628280" y="531143"/>
                  <a:pt x="670613" y="505743"/>
                  <a:pt x="731291" y="487399"/>
                </a:cubicBezTo>
                <a:cubicBezTo>
                  <a:pt x="791969" y="469055"/>
                  <a:pt x="887924" y="483165"/>
                  <a:pt x="959891" y="478932"/>
                </a:cubicBezTo>
                <a:cubicBezTo>
                  <a:pt x="1031858" y="474699"/>
                  <a:pt x="1102413" y="494455"/>
                  <a:pt x="1163091" y="461999"/>
                </a:cubicBezTo>
                <a:cubicBezTo>
                  <a:pt x="1223769" y="429543"/>
                  <a:pt x="1283035" y="356166"/>
                  <a:pt x="1323957" y="284199"/>
                </a:cubicBezTo>
                <a:cubicBezTo>
                  <a:pt x="1364879" y="212232"/>
                  <a:pt x="1350768" y="76766"/>
                  <a:pt x="1408624" y="30199"/>
                </a:cubicBezTo>
                <a:cubicBezTo>
                  <a:pt x="1466480" y="-16368"/>
                  <a:pt x="1671091" y="4799"/>
                  <a:pt x="1671091" y="4799"/>
                </a:cubicBez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5" name="Group 4"/>
          <p:cNvGrpSpPr/>
          <p:nvPr/>
        </p:nvGrpSpPr>
        <p:grpSpPr>
          <a:xfrm>
            <a:off x="3237605" y="1321729"/>
            <a:ext cx="877195" cy="369332"/>
            <a:chOff x="3237605" y="2020229"/>
            <a:chExt cx="877195" cy="369332"/>
          </a:xfrm>
        </p:grpSpPr>
        <p:sp>
          <p:nvSpPr>
            <p:cNvPr id="80" name="TextBox 79"/>
            <p:cNvSpPr txBox="1"/>
            <p:nvPr/>
          </p:nvSpPr>
          <p:spPr>
            <a:xfrm>
              <a:off x="3237605" y="2020229"/>
              <a:ext cx="637314" cy="369332"/>
            </a:xfrm>
            <a:prstGeom prst="rect">
              <a:avLst/>
            </a:prstGeom>
            <a:noFill/>
          </p:spPr>
          <p:txBody>
            <a:bodyPr wrap="none" rtlCol="0">
              <a:spAutoFit/>
            </a:bodyPr>
            <a:lstStyle/>
            <a:p>
              <a:r>
                <a:rPr lang="en-US" dirty="0" smtClean="0"/>
                <a:t>label</a:t>
              </a:r>
              <a:endParaRPr lang="en-US" dirty="0"/>
            </a:p>
          </p:txBody>
        </p:sp>
        <p:cxnSp>
          <p:nvCxnSpPr>
            <p:cNvPr id="19" name="Straight Arrow Connector 18"/>
            <p:cNvCxnSpPr>
              <a:stCxn id="80" idx="3"/>
            </p:cNvCxnSpPr>
            <p:nvPr/>
          </p:nvCxnSpPr>
          <p:spPr>
            <a:xfrm>
              <a:off x="3874919" y="2204895"/>
              <a:ext cx="239881" cy="184666"/>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3070044" y="1799421"/>
            <a:ext cx="626719" cy="369332"/>
          </a:xfrm>
          <a:prstGeom prst="rect">
            <a:avLst/>
          </a:prstGeom>
          <a:noFill/>
        </p:spPr>
        <p:txBody>
          <a:bodyPr wrap="none" rtlCol="0">
            <a:spAutoFit/>
          </a:bodyPr>
          <a:lstStyle/>
          <a:p>
            <a:r>
              <a:rPr lang="en-US" dirty="0" smtClean="0"/>
              <a:t>pixel</a:t>
            </a:r>
            <a:endParaRPr lang="en-US" dirty="0"/>
          </a:p>
        </p:txBody>
      </p:sp>
      <p:pic>
        <p:nvPicPr>
          <p:cNvPr id="29" name="Picture 28" descr="mrf_old_grid_noplane.pdf"/>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491230" y="1524228"/>
            <a:ext cx="2439670" cy="1619250"/>
          </a:xfrm>
          <a:prstGeom prst="rect">
            <a:avLst/>
          </a:prstGeom>
        </p:spPr>
      </p:pic>
    </p:spTree>
    <p:custDataLst>
      <p:tags r:id="rId1"/>
    </p:custDataLst>
    <p:extLst>
      <p:ext uri="{BB962C8B-B14F-4D97-AF65-F5344CB8AC3E}">
        <p14:creationId xmlns:p14="http://schemas.microsoft.com/office/powerpoint/2010/main" xmlns="" val="596373269"/>
      </p:ext>
    </p:extLst>
  </p:cSld>
  <p:clrMapOvr>
    <a:masterClrMapping/>
  </p:clrMapOvr>
  <mc:AlternateContent xmlns:mc="http://schemas.openxmlformats.org/markup-compatibility/2006">
    <mc:Choice xmlns:p14="http://schemas.microsoft.com/office/powerpoint/2010/main" xmlns="" Requires="p14">
      <p:transition spd="slow" p14:dur="2000" advTm="65303"/>
    </mc:Choice>
    <mc:Fallback>
      <p:transition spd="slow" advTm="65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26"/>
                                        </p:tgtEl>
                                      </p:cBhvr>
                                    </p:animEffect>
                                    <p:set>
                                      <p:cBhvr>
                                        <p:cTn id="9" dur="1" fill="hold">
                                          <p:stCondLst>
                                            <p:cond delay="499"/>
                                          </p:stCondLst>
                                        </p:cTn>
                                        <p:tgtEl>
                                          <p:spTgt spid="26"/>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mrf_old_grid_noplane.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491230" y="1524228"/>
            <a:ext cx="2439670" cy="1619250"/>
          </a:xfrm>
          <a:prstGeom prst="rect">
            <a:avLst/>
          </a:prstGeom>
        </p:spPr>
      </p:pic>
      <p:sp>
        <p:nvSpPr>
          <p:cNvPr id="2" name="Title 1"/>
          <p:cNvSpPr>
            <a:spLocks noGrp="1"/>
          </p:cNvSpPr>
          <p:nvPr>
            <p:ph type="title"/>
          </p:nvPr>
        </p:nvSpPr>
        <p:spPr/>
        <p:txBody>
          <a:bodyPr/>
          <a:lstStyle/>
          <a:p>
            <a:r>
              <a:rPr lang="en-US" dirty="0" smtClean="0"/>
              <a:t>Example: MAP inference</a:t>
            </a:r>
            <a:endParaRPr lang="en-US" dirty="0"/>
          </a:p>
        </p:txBody>
      </p:sp>
      <p:sp>
        <p:nvSpPr>
          <p:cNvPr id="4" name="Slide Number Placeholder 3"/>
          <p:cNvSpPr>
            <a:spLocks noGrp="1"/>
          </p:cNvSpPr>
          <p:nvPr>
            <p:ph type="sldNum" sz="quarter" idx="12"/>
          </p:nvPr>
        </p:nvSpPr>
        <p:spPr/>
        <p:txBody>
          <a:bodyPr/>
          <a:lstStyle/>
          <a:p>
            <a:fld id="{4E7CE908-53E0-AF4A-8AD8-C24EBB7AAB65}" type="slidenum">
              <a:rPr lang="en-US" smtClean="0"/>
              <a:pPr/>
              <a:t>139</a:t>
            </a:fld>
            <a:endParaRPr lang="en-US" dirty="0"/>
          </a:p>
        </p:txBody>
      </p:sp>
      <p:grpSp>
        <p:nvGrpSpPr>
          <p:cNvPr id="3" name="Group 2"/>
          <p:cNvGrpSpPr/>
          <p:nvPr/>
        </p:nvGrpSpPr>
        <p:grpSpPr>
          <a:xfrm>
            <a:off x="450850" y="3968750"/>
            <a:ext cx="5441950" cy="596900"/>
            <a:chOff x="450850" y="3968750"/>
            <a:chExt cx="5441950" cy="596900"/>
          </a:xfrm>
        </p:grpSpPr>
        <p:pic>
          <p:nvPicPr>
            <p:cNvPr id="9" name="Picture 8"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352800" y="3968750"/>
              <a:ext cx="2540000" cy="368300"/>
            </a:xfrm>
            <a:prstGeom prst="rect">
              <a:avLst/>
            </a:prstGeom>
          </p:spPr>
        </p:pic>
        <p:grpSp>
          <p:nvGrpSpPr>
            <p:cNvPr id="30" name="Group 29"/>
            <p:cNvGrpSpPr/>
            <p:nvPr/>
          </p:nvGrpSpPr>
          <p:grpSpPr>
            <a:xfrm>
              <a:off x="450850" y="3975750"/>
              <a:ext cx="2695583" cy="589900"/>
              <a:chOff x="450850" y="3975750"/>
              <a:chExt cx="2695583" cy="589900"/>
            </a:xfrm>
          </p:grpSpPr>
          <p:pic>
            <p:nvPicPr>
              <p:cNvPr id="8" name="Picture 7"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939933" y="3975750"/>
                <a:ext cx="1206500" cy="368300"/>
              </a:xfrm>
              <a:prstGeom prst="rect">
                <a:avLst/>
              </a:prstGeom>
            </p:spPr>
          </p:pic>
          <p:pic>
            <p:nvPicPr>
              <p:cNvPr id="14" name="Picture 13"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50850" y="4083050"/>
                <a:ext cx="1155700" cy="482600"/>
              </a:xfrm>
              <a:prstGeom prst="rect">
                <a:avLst/>
              </a:prstGeom>
            </p:spPr>
          </p:pic>
        </p:grpSp>
      </p:grpSp>
      <p:grpSp>
        <p:nvGrpSpPr>
          <p:cNvPr id="6" name="Group 5"/>
          <p:cNvGrpSpPr/>
          <p:nvPr/>
        </p:nvGrpSpPr>
        <p:grpSpPr>
          <a:xfrm>
            <a:off x="4489450" y="5054600"/>
            <a:ext cx="3238500" cy="584200"/>
            <a:chOff x="4489450" y="5054600"/>
            <a:chExt cx="3238500" cy="584200"/>
          </a:xfrm>
        </p:grpSpPr>
        <p:pic>
          <p:nvPicPr>
            <p:cNvPr id="16" name="Picture 15"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302250" y="5054600"/>
              <a:ext cx="2425700" cy="584200"/>
            </a:xfrm>
            <a:prstGeom prst="rect">
              <a:avLst/>
            </a:prstGeom>
          </p:spPr>
        </p:pic>
        <p:pic>
          <p:nvPicPr>
            <p:cNvPr id="18" name="Picture 17"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489450" y="5168900"/>
              <a:ext cx="342900" cy="203200"/>
            </a:xfrm>
            <a:prstGeom prst="rect">
              <a:avLst/>
            </a:prstGeom>
          </p:spPr>
        </p:pic>
      </p:grpSp>
      <p:sp>
        <p:nvSpPr>
          <p:cNvPr id="37" name="Freeform 36"/>
          <p:cNvSpPr/>
          <p:nvPr/>
        </p:nvSpPr>
        <p:spPr>
          <a:xfrm>
            <a:off x="3850319" y="2097051"/>
            <a:ext cx="1671091" cy="2239999"/>
          </a:xfrm>
          <a:custGeom>
            <a:avLst/>
            <a:gdLst>
              <a:gd name="connsiteX0" fmla="*/ 1002224 w 1671091"/>
              <a:gd name="connsiteY0" fmla="*/ 2239999 h 2239999"/>
              <a:gd name="connsiteX1" fmla="*/ 604291 w 1671091"/>
              <a:gd name="connsiteY1" fmla="*/ 2045265 h 2239999"/>
              <a:gd name="connsiteX2" fmla="*/ 96291 w 1671091"/>
              <a:gd name="connsiteY2" fmla="*/ 1647332 h 2239999"/>
              <a:gd name="connsiteX3" fmla="*/ 20091 w 1671091"/>
              <a:gd name="connsiteY3" fmla="*/ 1308665 h 2239999"/>
              <a:gd name="connsiteX4" fmla="*/ 341824 w 1671091"/>
              <a:gd name="connsiteY4" fmla="*/ 927665 h 2239999"/>
              <a:gd name="connsiteX5" fmla="*/ 536557 w 1671091"/>
              <a:gd name="connsiteY5" fmla="*/ 834532 h 2239999"/>
              <a:gd name="connsiteX6" fmla="*/ 595824 w 1671091"/>
              <a:gd name="connsiteY6" fmla="*/ 588999 h 2239999"/>
              <a:gd name="connsiteX7" fmla="*/ 731291 w 1671091"/>
              <a:gd name="connsiteY7" fmla="*/ 487399 h 2239999"/>
              <a:gd name="connsiteX8" fmla="*/ 959891 w 1671091"/>
              <a:gd name="connsiteY8" fmla="*/ 478932 h 2239999"/>
              <a:gd name="connsiteX9" fmla="*/ 1163091 w 1671091"/>
              <a:gd name="connsiteY9" fmla="*/ 461999 h 2239999"/>
              <a:gd name="connsiteX10" fmla="*/ 1323957 w 1671091"/>
              <a:gd name="connsiteY10" fmla="*/ 284199 h 2239999"/>
              <a:gd name="connsiteX11" fmla="*/ 1408624 w 1671091"/>
              <a:gd name="connsiteY11" fmla="*/ 30199 h 2239999"/>
              <a:gd name="connsiteX12" fmla="*/ 1671091 w 1671091"/>
              <a:gd name="connsiteY12" fmla="*/ 4799 h 2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091" h="2239999">
                <a:moveTo>
                  <a:pt x="1002224" y="2239999"/>
                </a:moveTo>
                <a:cubicBezTo>
                  <a:pt x="878752" y="2192021"/>
                  <a:pt x="755280" y="2144043"/>
                  <a:pt x="604291" y="2045265"/>
                </a:cubicBezTo>
                <a:cubicBezTo>
                  <a:pt x="453302" y="1946487"/>
                  <a:pt x="193658" y="1770099"/>
                  <a:pt x="96291" y="1647332"/>
                </a:cubicBezTo>
                <a:cubicBezTo>
                  <a:pt x="-1076" y="1524565"/>
                  <a:pt x="-20831" y="1428609"/>
                  <a:pt x="20091" y="1308665"/>
                </a:cubicBezTo>
                <a:cubicBezTo>
                  <a:pt x="61013" y="1188721"/>
                  <a:pt x="255746" y="1006687"/>
                  <a:pt x="341824" y="927665"/>
                </a:cubicBezTo>
                <a:cubicBezTo>
                  <a:pt x="427902" y="848643"/>
                  <a:pt x="494224" y="890976"/>
                  <a:pt x="536557" y="834532"/>
                </a:cubicBezTo>
                <a:cubicBezTo>
                  <a:pt x="578890" y="778088"/>
                  <a:pt x="563368" y="646854"/>
                  <a:pt x="595824" y="588999"/>
                </a:cubicBezTo>
                <a:cubicBezTo>
                  <a:pt x="628280" y="531143"/>
                  <a:pt x="670613" y="505743"/>
                  <a:pt x="731291" y="487399"/>
                </a:cubicBezTo>
                <a:cubicBezTo>
                  <a:pt x="791969" y="469055"/>
                  <a:pt x="887924" y="483165"/>
                  <a:pt x="959891" y="478932"/>
                </a:cubicBezTo>
                <a:cubicBezTo>
                  <a:pt x="1031858" y="474699"/>
                  <a:pt x="1102413" y="494455"/>
                  <a:pt x="1163091" y="461999"/>
                </a:cubicBezTo>
                <a:cubicBezTo>
                  <a:pt x="1223769" y="429543"/>
                  <a:pt x="1283035" y="356166"/>
                  <a:pt x="1323957" y="284199"/>
                </a:cubicBezTo>
                <a:cubicBezTo>
                  <a:pt x="1364879" y="212232"/>
                  <a:pt x="1350768" y="76766"/>
                  <a:pt x="1408624" y="30199"/>
                </a:cubicBezTo>
                <a:cubicBezTo>
                  <a:pt x="1466480" y="-16368"/>
                  <a:pt x="1671091" y="4799"/>
                  <a:pt x="1671091" y="4799"/>
                </a:cubicBez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 name="TextBox 6"/>
          <p:cNvSpPr txBox="1"/>
          <p:nvPr/>
        </p:nvSpPr>
        <p:spPr>
          <a:xfrm>
            <a:off x="450850" y="3263900"/>
            <a:ext cx="2647630" cy="461665"/>
          </a:xfrm>
          <a:prstGeom prst="rect">
            <a:avLst/>
          </a:prstGeom>
          <a:noFill/>
        </p:spPr>
        <p:txBody>
          <a:bodyPr wrap="none" rtlCol="0">
            <a:spAutoFit/>
          </a:bodyPr>
          <a:lstStyle/>
          <a:p>
            <a:r>
              <a:rPr lang="en-US" sz="2400" dirty="0" smtClean="0"/>
              <a:t>Recall:  </a:t>
            </a:r>
            <a:r>
              <a:rPr lang="en-US" sz="2400" dirty="0" smtClean="0">
                <a:solidFill>
                  <a:srgbClr val="008000"/>
                </a:solidFill>
              </a:rPr>
              <a:t>equivalence</a:t>
            </a:r>
            <a:endParaRPr lang="en-US" sz="2400" dirty="0">
              <a:solidFill>
                <a:srgbClr val="008000"/>
              </a:solidFill>
            </a:endParaRPr>
          </a:p>
        </p:txBody>
      </p:sp>
      <p:grpSp>
        <p:nvGrpSpPr>
          <p:cNvPr id="11" name="Group 10"/>
          <p:cNvGrpSpPr/>
          <p:nvPr/>
        </p:nvGrpSpPr>
        <p:grpSpPr>
          <a:xfrm>
            <a:off x="7919571" y="3941840"/>
            <a:ext cx="500529" cy="1821389"/>
            <a:chOff x="1873773" y="2867292"/>
            <a:chExt cx="667752" cy="2808547"/>
          </a:xfrm>
        </p:grpSpPr>
        <p:grpSp>
          <p:nvGrpSpPr>
            <p:cNvPr id="32" name="Group 31"/>
            <p:cNvGrpSpPr/>
            <p:nvPr/>
          </p:nvGrpSpPr>
          <p:grpSpPr>
            <a:xfrm>
              <a:off x="2016863" y="3767969"/>
              <a:ext cx="381573" cy="1907870"/>
              <a:chOff x="1902563" y="4326769"/>
              <a:chExt cx="381573" cy="1907870"/>
            </a:xfrm>
          </p:grpSpPr>
          <p:sp>
            <p:nvSpPr>
              <p:cNvPr id="33" name="Oval 32"/>
              <p:cNvSpPr/>
              <p:nvPr/>
            </p:nvSpPr>
            <p:spPr bwMode="auto">
              <a:xfrm>
                <a:off x="1902563" y="4326769"/>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a</a:t>
                </a:r>
                <a:endParaRPr kumimoji="0" lang="en-US" b="0" i="0" u="none" strike="noStrike" cap="none" normalizeH="0" baseline="0" dirty="0">
                  <a:ln>
                    <a:noFill/>
                  </a:ln>
                  <a:solidFill>
                    <a:schemeClr val="tx1"/>
                  </a:solidFill>
                  <a:effectLst/>
                  <a:latin typeface="Calibri" charset="0"/>
                </a:endParaRPr>
              </a:p>
            </p:txBody>
          </p:sp>
          <p:sp>
            <p:nvSpPr>
              <p:cNvPr id="34" name="Oval 33"/>
              <p:cNvSpPr/>
              <p:nvPr/>
            </p:nvSpPr>
            <p:spPr bwMode="auto">
              <a:xfrm>
                <a:off x="1902563" y="4835534"/>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b</a:t>
                </a:r>
                <a:endParaRPr kumimoji="0" lang="en-US" b="0" i="0" u="none" strike="noStrike" cap="none" normalizeH="0" baseline="0" dirty="0">
                  <a:ln>
                    <a:noFill/>
                  </a:ln>
                  <a:solidFill>
                    <a:schemeClr val="tx1"/>
                  </a:solidFill>
                  <a:effectLst/>
                  <a:latin typeface="Calibri" charset="0"/>
                </a:endParaRPr>
              </a:p>
            </p:txBody>
          </p:sp>
          <p:sp>
            <p:nvSpPr>
              <p:cNvPr id="35" name="Oval 34"/>
              <p:cNvSpPr/>
              <p:nvPr/>
            </p:nvSpPr>
            <p:spPr bwMode="auto">
              <a:xfrm>
                <a:off x="1902563" y="5853065"/>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d</a:t>
                </a:r>
                <a:endParaRPr kumimoji="0" lang="en-US" b="0" i="0" u="none" strike="noStrike" cap="none" normalizeH="0" baseline="0" dirty="0">
                  <a:ln>
                    <a:noFill/>
                  </a:ln>
                  <a:solidFill>
                    <a:schemeClr val="tx1"/>
                  </a:solidFill>
                  <a:effectLst/>
                  <a:latin typeface="Calibri" charset="0"/>
                </a:endParaRPr>
              </a:p>
            </p:txBody>
          </p:sp>
          <p:sp>
            <p:nvSpPr>
              <p:cNvPr id="36" name="Oval 35"/>
              <p:cNvSpPr/>
              <p:nvPr/>
            </p:nvSpPr>
            <p:spPr bwMode="auto">
              <a:xfrm>
                <a:off x="1902563" y="5344299"/>
                <a:ext cx="381573" cy="381574"/>
              </a:xfrm>
              <a:prstGeom prst="ellipse">
                <a:avLst/>
              </a:prstGeom>
              <a:solidFill>
                <a:srgbClr val="66CCFF">
                  <a:alpha val="34000"/>
                </a:srgbClr>
              </a:solidFill>
              <a:ln w="28575"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c</a:t>
                </a:r>
                <a:endParaRPr kumimoji="0" lang="en-US" b="0" i="0" u="none" strike="noStrike" cap="none" normalizeH="0" baseline="0" dirty="0">
                  <a:ln>
                    <a:noFill/>
                  </a:ln>
                  <a:solidFill>
                    <a:schemeClr val="tx1"/>
                  </a:solidFill>
                  <a:effectLst/>
                  <a:latin typeface="Calibri" charset="0"/>
                </a:endParaRPr>
              </a:p>
            </p:txBody>
          </p:sp>
        </p:grpSp>
        <p:grpSp>
          <p:nvGrpSpPr>
            <p:cNvPr id="38" name="Group 37"/>
            <p:cNvGrpSpPr/>
            <p:nvPr/>
          </p:nvGrpSpPr>
          <p:grpSpPr>
            <a:xfrm>
              <a:off x="1873773" y="2867292"/>
              <a:ext cx="667752" cy="1878535"/>
              <a:chOff x="1759473" y="3426092"/>
              <a:chExt cx="667752" cy="1878535"/>
            </a:xfrm>
          </p:grpSpPr>
          <p:sp>
            <p:nvSpPr>
              <p:cNvPr id="43" name="Rounded Rectangle 14"/>
              <p:cNvSpPr/>
              <p:nvPr/>
            </p:nvSpPr>
            <p:spPr bwMode="auto">
              <a:xfrm>
                <a:off x="1759473" y="4159905"/>
                <a:ext cx="667752" cy="1144722"/>
              </a:xfrm>
              <a:prstGeom prst="roundRect">
                <a:avLst/>
              </a:prstGeom>
              <a:no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4" name="TextBox 43"/>
              <p:cNvSpPr txBox="1"/>
              <p:nvPr/>
            </p:nvSpPr>
            <p:spPr>
              <a:xfrm>
                <a:off x="1875867" y="3426092"/>
                <a:ext cx="392430" cy="523220"/>
              </a:xfrm>
              <a:prstGeom prst="rect">
                <a:avLst/>
              </a:prstGeom>
              <a:noFill/>
            </p:spPr>
            <p:txBody>
              <a:bodyPr wrap="none" rtlCol="0">
                <a:spAutoFit/>
              </a:bodyPr>
              <a:lstStyle/>
              <a:p>
                <a:r>
                  <a:rPr lang="en-US" sz="2800" dirty="0" smtClean="0">
                    <a:solidFill>
                      <a:srgbClr val="800000"/>
                    </a:solidFill>
                  </a:rPr>
                  <a:t>A</a:t>
                </a:r>
                <a:endParaRPr lang="en-US" sz="2800" dirty="0">
                  <a:solidFill>
                    <a:srgbClr val="800000"/>
                  </a:solidFill>
                </a:endParaRPr>
              </a:p>
            </p:txBody>
          </p:sp>
        </p:grpSp>
      </p:grpSp>
      <p:grpSp>
        <p:nvGrpSpPr>
          <p:cNvPr id="45" name="Group 44"/>
          <p:cNvGrpSpPr/>
          <p:nvPr/>
        </p:nvGrpSpPr>
        <p:grpSpPr>
          <a:xfrm>
            <a:off x="587383" y="4113244"/>
            <a:ext cx="930267" cy="1751831"/>
            <a:chOff x="6159606" y="3860800"/>
            <a:chExt cx="1137417" cy="2331334"/>
          </a:xfrm>
        </p:grpSpPr>
        <p:grpSp>
          <p:nvGrpSpPr>
            <p:cNvPr id="46" name="Group 45"/>
            <p:cNvGrpSpPr>
              <a:grpSpLocks noChangeAspect="1"/>
            </p:cNvGrpSpPr>
            <p:nvPr/>
          </p:nvGrpSpPr>
          <p:grpSpPr>
            <a:xfrm>
              <a:off x="6396762" y="4159163"/>
              <a:ext cx="900261" cy="2032971"/>
              <a:chOff x="8207041" y="1771710"/>
              <a:chExt cx="720013" cy="1625951"/>
            </a:xfrm>
          </p:grpSpPr>
          <p:grpSp>
            <p:nvGrpSpPr>
              <p:cNvPr id="48" name="Group 26"/>
              <p:cNvGrpSpPr/>
              <p:nvPr/>
            </p:nvGrpSpPr>
            <p:grpSpPr>
              <a:xfrm>
                <a:off x="8207041" y="1801766"/>
                <a:ext cx="307698" cy="1595895"/>
                <a:chOff x="7226300" y="1401656"/>
                <a:chExt cx="307698" cy="1595895"/>
              </a:xfrm>
            </p:grpSpPr>
            <p:sp>
              <p:nvSpPr>
                <p:cNvPr id="54" name="TextBox 4"/>
                <p:cNvSpPr txBox="1"/>
                <p:nvPr/>
              </p:nvSpPr>
              <p:spPr>
                <a:xfrm>
                  <a:off x="7226300" y="1401656"/>
                  <a:ext cx="307698" cy="425861"/>
                </a:xfrm>
                <a:prstGeom prst="rect">
                  <a:avLst/>
                </a:prstGeom>
                <a:solidFill>
                  <a:srgbClr val="800000">
                    <a:alpha val="40000"/>
                  </a:srgb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smtClean="0"/>
                    <a:t>1</a:t>
                  </a:r>
                  <a:endParaRPr lang="en-US" sz="2000" dirty="0"/>
                </a:p>
              </p:txBody>
            </p:sp>
            <p:sp>
              <p:nvSpPr>
                <p:cNvPr id="55" name="TextBox 5"/>
                <p:cNvSpPr txBox="1"/>
                <p:nvPr/>
              </p:nvSpPr>
              <p:spPr>
                <a:xfrm>
                  <a:off x="7226300" y="1809690"/>
                  <a:ext cx="307697" cy="425861"/>
                </a:xfrm>
                <a:prstGeom prst="rect">
                  <a:avLst/>
                </a:prstGeom>
                <a:solidFill>
                  <a:srgbClr val="800000">
                    <a:alpha val="40000"/>
                  </a:srgb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smtClean="0"/>
                    <a:t>1</a:t>
                  </a:r>
                  <a:endParaRPr lang="en-US" sz="2000" dirty="0"/>
                </a:p>
              </p:txBody>
            </p:sp>
            <p:sp>
              <p:nvSpPr>
                <p:cNvPr id="56" name="TextBox 6"/>
                <p:cNvSpPr txBox="1"/>
                <p:nvPr/>
              </p:nvSpPr>
              <p:spPr>
                <a:xfrm>
                  <a:off x="7226300" y="2190690"/>
                  <a:ext cx="307697" cy="42586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t>0</a:t>
                  </a:r>
                </a:p>
              </p:txBody>
            </p:sp>
            <p:sp>
              <p:nvSpPr>
                <p:cNvPr id="57" name="TextBox 7"/>
                <p:cNvSpPr txBox="1"/>
                <p:nvPr/>
              </p:nvSpPr>
              <p:spPr>
                <a:xfrm>
                  <a:off x="7226300" y="2571690"/>
                  <a:ext cx="307697" cy="42586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t>0</a:t>
                  </a:r>
                </a:p>
              </p:txBody>
            </p:sp>
          </p:grpSp>
          <p:sp>
            <p:nvSpPr>
              <p:cNvPr id="50" name="TextBox 49"/>
              <p:cNvSpPr txBox="1"/>
              <p:nvPr/>
            </p:nvSpPr>
            <p:spPr>
              <a:xfrm>
                <a:off x="8587823" y="1771710"/>
                <a:ext cx="332092" cy="461665"/>
              </a:xfrm>
              <a:prstGeom prst="rect">
                <a:avLst/>
              </a:prstGeom>
              <a:noFill/>
            </p:spPr>
            <p:txBody>
              <a:bodyPr wrap="none" rtlCol="0">
                <a:spAutoFit/>
              </a:bodyPr>
              <a:lstStyle/>
              <a:p>
                <a:r>
                  <a:rPr lang="en-US" sz="2400" dirty="0" smtClean="0">
                    <a:solidFill>
                      <a:srgbClr val="7F7F7F"/>
                    </a:solidFill>
                  </a:rPr>
                  <a:t>a</a:t>
                </a:r>
                <a:endParaRPr lang="en-US" sz="2400" dirty="0">
                  <a:solidFill>
                    <a:srgbClr val="7F7F7F"/>
                  </a:solidFill>
                </a:endParaRPr>
              </a:p>
            </p:txBody>
          </p:sp>
          <p:sp>
            <p:nvSpPr>
              <p:cNvPr id="51" name="TextBox 32"/>
              <p:cNvSpPr txBox="1"/>
              <p:nvPr/>
            </p:nvSpPr>
            <p:spPr>
              <a:xfrm>
                <a:off x="8580685" y="2151222"/>
                <a:ext cx="346369" cy="461665"/>
              </a:xfrm>
              <a:prstGeom prst="rect">
                <a:avLst/>
              </a:prstGeom>
              <a:noFill/>
            </p:spPr>
            <p:txBody>
              <a:bodyPr wrap="none" rtlCol="0">
                <a:spAutoFit/>
              </a:bodyPr>
              <a:lstStyle/>
              <a:p>
                <a:r>
                  <a:rPr lang="en-US" sz="2400" dirty="0">
                    <a:solidFill>
                      <a:srgbClr val="7F7F7F"/>
                    </a:solidFill>
                  </a:rPr>
                  <a:t>b</a:t>
                </a:r>
              </a:p>
            </p:txBody>
          </p:sp>
          <p:sp>
            <p:nvSpPr>
              <p:cNvPr id="52" name="TextBox 33"/>
              <p:cNvSpPr txBox="1"/>
              <p:nvPr/>
            </p:nvSpPr>
            <p:spPr>
              <a:xfrm>
                <a:off x="8596464" y="2530734"/>
                <a:ext cx="314810" cy="461665"/>
              </a:xfrm>
              <a:prstGeom prst="rect">
                <a:avLst/>
              </a:prstGeom>
              <a:noFill/>
            </p:spPr>
            <p:txBody>
              <a:bodyPr wrap="none" rtlCol="0">
                <a:spAutoFit/>
              </a:bodyPr>
              <a:lstStyle/>
              <a:p>
                <a:r>
                  <a:rPr lang="en-US" sz="2400" dirty="0">
                    <a:solidFill>
                      <a:srgbClr val="7F7F7F"/>
                    </a:solidFill>
                  </a:rPr>
                  <a:t>c</a:t>
                </a:r>
              </a:p>
            </p:txBody>
          </p:sp>
          <p:sp>
            <p:nvSpPr>
              <p:cNvPr id="53" name="TextBox 34"/>
              <p:cNvSpPr txBox="1"/>
              <p:nvPr/>
            </p:nvSpPr>
            <p:spPr>
              <a:xfrm>
                <a:off x="8580685" y="2910245"/>
                <a:ext cx="346369" cy="461665"/>
              </a:xfrm>
              <a:prstGeom prst="rect">
                <a:avLst/>
              </a:prstGeom>
              <a:noFill/>
            </p:spPr>
            <p:txBody>
              <a:bodyPr wrap="none" rtlCol="0">
                <a:spAutoFit/>
              </a:bodyPr>
              <a:lstStyle/>
              <a:p>
                <a:r>
                  <a:rPr lang="en-US" sz="2400" dirty="0">
                    <a:solidFill>
                      <a:srgbClr val="7F7F7F"/>
                    </a:solidFill>
                  </a:rPr>
                  <a:t>d</a:t>
                </a:r>
              </a:p>
            </p:txBody>
          </p:sp>
        </p:grpSp>
        <p:pic>
          <p:nvPicPr>
            <p:cNvPr id="47" name="Picture 46"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6159606" y="3860800"/>
              <a:ext cx="1041400" cy="228600"/>
            </a:xfrm>
            <a:prstGeom prst="rect">
              <a:avLst/>
            </a:prstGeom>
          </p:spPr>
        </p:pic>
      </p:grpSp>
      <p:sp>
        <p:nvSpPr>
          <p:cNvPr id="12" name="TextBox 11"/>
          <p:cNvSpPr txBox="1"/>
          <p:nvPr/>
        </p:nvSpPr>
        <p:spPr>
          <a:xfrm>
            <a:off x="1625600" y="3706844"/>
            <a:ext cx="3463809" cy="461665"/>
          </a:xfrm>
          <a:prstGeom prst="rect">
            <a:avLst/>
          </a:prstGeom>
          <a:noFill/>
        </p:spPr>
        <p:txBody>
          <a:bodyPr wrap="none" rtlCol="0">
            <a:spAutoFit/>
          </a:bodyPr>
          <a:lstStyle/>
          <a:p>
            <a:r>
              <a:rPr lang="en-US" sz="2400" dirty="0" smtClean="0"/>
              <a:t>function on binary vectors</a:t>
            </a:r>
            <a:endParaRPr lang="en-US" sz="2400" dirty="0"/>
          </a:p>
        </p:txBody>
      </p:sp>
      <p:sp>
        <p:nvSpPr>
          <p:cNvPr id="13" name="TextBox 12"/>
          <p:cNvSpPr txBox="1"/>
          <p:nvPr/>
        </p:nvSpPr>
        <p:spPr>
          <a:xfrm>
            <a:off x="5711910" y="3706844"/>
            <a:ext cx="1673806" cy="461665"/>
          </a:xfrm>
          <a:prstGeom prst="rect">
            <a:avLst/>
          </a:prstGeom>
          <a:noFill/>
        </p:spPr>
        <p:txBody>
          <a:bodyPr wrap="none" rtlCol="0">
            <a:spAutoFit/>
          </a:bodyPr>
          <a:lstStyle/>
          <a:p>
            <a:r>
              <a:rPr lang="en-US" sz="2400" dirty="0" smtClean="0"/>
              <a:t>set function</a:t>
            </a:r>
            <a:endParaRPr lang="en-US" sz="2400" dirty="0"/>
          </a:p>
        </p:txBody>
      </p:sp>
      <p:pic>
        <p:nvPicPr>
          <p:cNvPr id="15" name="Picture 14" descr="latex-image-1.pd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381250" y="4400550"/>
            <a:ext cx="1257300" cy="368300"/>
          </a:xfrm>
          <a:prstGeom prst="rect">
            <a:avLst/>
          </a:prstGeom>
        </p:spPr>
      </p:pic>
      <p:pic>
        <p:nvPicPr>
          <p:cNvPr id="17" name="Picture 16" descr="latex-image-1.pd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6115050" y="4387850"/>
            <a:ext cx="774700" cy="368300"/>
          </a:xfrm>
          <a:prstGeom prst="rect">
            <a:avLst/>
          </a:prstGeom>
        </p:spPr>
      </p:pic>
      <p:pic>
        <p:nvPicPr>
          <p:cNvPr id="20" name="Picture 19" descr="latex-image-1.pdf"/>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4749800" y="4508500"/>
            <a:ext cx="254000" cy="101600"/>
          </a:xfrm>
          <a:prstGeom prst="rect">
            <a:avLst/>
          </a:prstGeom>
        </p:spPr>
      </p:pic>
      <p:grpSp>
        <p:nvGrpSpPr>
          <p:cNvPr id="25" name="Group 24"/>
          <p:cNvGrpSpPr/>
          <p:nvPr/>
        </p:nvGrpSpPr>
        <p:grpSpPr>
          <a:xfrm>
            <a:off x="1708150" y="5014186"/>
            <a:ext cx="6022803" cy="1200328"/>
            <a:chOff x="1708150" y="5014186"/>
            <a:chExt cx="6022803" cy="1200328"/>
          </a:xfrm>
        </p:grpSpPr>
        <p:sp>
          <p:nvSpPr>
            <p:cNvPr id="23" name="TextBox 22"/>
            <p:cNvSpPr txBox="1"/>
            <p:nvPr/>
          </p:nvSpPr>
          <p:spPr>
            <a:xfrm>
              <a:off x="1708150" y="5014186"/>
              <a:ext cx="6022803" cy="1200328"/>
            </a:xfrm>
            <a:prstGeom prst="rect">
              <a:avLst/>
            </a:prstGeom>
            <a:noFill/>
            <a:ln>
              <a:solidFill>
                <a:srgbClr val="008000"/>
              </a:solidFill>
            </a:ln>
          </p:spPr>
          <p:txBody>
            <a:bodyPr wrap="none" rtlCol="0">
              <a:spAutoFit/>
            </a:bodyPr>
            <a:lstStyle/>
            <a:p>
              <a:r>
                <a:rPr lang="en-US" sz="2400" dirty="0" smtClean="0"/>
                <a:t>if      is </a:t>
              </a:r>
              <a:r>
                <a:rPr lang="en-US" sz="2400" dirty="0" err="1" smtClean="0"/>
                <a:t>submodular</a:t>
              </a:r>
              <a:r>
                <a:rPr lang="en-US" sz="2400" dirty="0" smtClean="0"/>
                <a:t> (attractive potentials), then</a:t>
              </a:r>
            </a:p>
            <a:p>
              <a:r>
                <a:rPr lang="en-US" sz="2400" dirty="0" smtClean="0">
                  <a:solidFill>
                    <a:srgbClr val="008000"/>
                  </a:solidFill>
                </a:rPr>
                <a:t>MAP inference = </a:t>
              </a:r>
              <a:r>
                <a:rPr lang="en-US" sz="2400" dirty="0" err="1" smtClean="0">
                  <a:solidFill>
                    <a:srgbClr val="008000"/>
                  </a:solidFill>
                </a:rPr>
                <a:t>submodular</a:t>
              </a:r>
              <a:r>
                <a:rPr lang="en-US" sz="2400" dirty="0" smtClean="0">
                  <a:solidFill>
                    <a:srgbClr val="008000"/>
                  </a:solidFill>
                </a:rPr>
                <a:t> minimization</a:t>
              </a:r>
              <a:r>
                <a:rPr lang="en-US" sz="2400" dirty="0" smtClean="0"/>
                <a:t>!</a:t>
              </a:r>
            </a:p>
            <a:p>
              <a:r>
                <a:rPr lang="en-US" sz="2400" dirty="0" smtClean="0">
                  <a:solidFill>
                    <a:srgbClr val="008000"/>
                  </a:solidFill>
                </a:rPr>
                <a:t>polynomial-time</a:t>
              </a:r>
              <a:endParaRPr lang="en-US" sz="2400" dirty="0">
                <a:solidFill>
                  <a:srgbClr val="008000"/>
                </a:solidFill>
              </a:endParaRPr>
            </a:p>
          </p:txBody>
        </p:sp>
        <p:pic>
          <p:nvPicPr>
            <p:cNvPr id="24" name="Picture 23" descr="latex-image-1.pdf"/>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2051050" y="5130800"/>
              <a:ext cx="266700" cy="254000"/>
            </a:xfrm>
            <a:prstGeom prst="rect">
              <a:avLst/>
            </a:prstGeom>
          </p:spPr>
        </p:pic>
      </p:grpSp>
      <p:grpSp>
        <p:nvGrpSpPr>
          <p:cNvPr id="99" name="Group 98"/>
          <p:cNvGrpSpPr/>
          <p:nvPr/>
        </p:nvGrpSpPr>
        <p:grpSpPr>
          <a:xfrm>
            <a:off x="6456147" y="1393891"/>
            <a:ext cx="2360991" cy="1234096"/>
            <a:chOff x="6456147" y="1393891"/>
            <a:chExt cx="2360991" cy="1234096"/>
          </a:xfrm>
        </p:grpSpPr>
        <p:grpSp>
          <p:nvGrpSpPr>
            <p:cNvPr id="71" name="Group 70"/>
            <p:cNvGrpSpPr/>
            <p:nvPr/>
          </p:nvGrpSpPr>
          <p:grpSpPr>
            <a:xfrm>
              <a:off x="6456147" y="1422628"/>
              <a:ext cx="2360991" cy="1205359"/>
              <a:chOff x="6456147" y="1422628"/>
              <a:chExt cx="2360991" cy="1205359"/>
            </a:xfrm>
          </p:grpSpPr>
          <p:grpSp>
            <p:nvGrpSpPr>
              <p:cNvPr id="69" name="Group 68"/>
              <p:cNvGrpSpPr/>
              <p:nvPr/>
            </p:nvGrpSpPr>
            <p:grpSpPr>
              <a:xfrm>
                <a:off x="6456147" y="1422628"/>
                <a:ext cx="2360991" cy="1205359"/>
                <a:chOff x="6456147" y="1422628"/>
                <a:chExt cx="2360991" cy="1205359"/>
              </a:xfrm>
            </p:grpSpPr>
            <p:sp>
              <p:nvSpPr>
                <p:cNvPr id="58" name="TextBox 57"/>
                <p:cNvSpPr txBox="1"/>
                <p:nvPr/>
              </p:nvSpPr>
              <p:spPr>
                <a:xfrm>
                  <a:off x="6972300" y="1422628"/>
                  <a:ext cx="275661" cy="307777"/>
                </a:xfrm>
                <a:prstGeom prst="rect">
                  <a:avLst/>
                </a:prstGeom>
                <a:solidFill>
                  <a:schemeClr val="bg1"/>
                </a:solidFill>
              </p:spPr>
              <p:txBody>
                <a:bodyPr wrap="none" rtlCol="0">
                  <a:spAutoFit/>
                </a:bodyPr>
                <a:lstStyle/>
                <a:p>
                  <a:r>
                    <a:rPr lang="en-US" sz="1400" dirty="0" smtClean="0">
                      <a:solidFill>
                        <a:srgbClr val="CC0000"/>
                      </a:solidFill>
                    </a:rPr>
                    <a:t>1</a:t>
                  </a:r>
                  <a:endParaRPr lang="en-US" sz="1400" dirty="0">
                    <a:solidFill>
                      <a:srgbClr val="CC0000"/>
                    </a:solidFill>
                  </a:endParaRPr>
                </a:p>
              </p:txBody>
            </p:sp>
            <p:sp>
              <p:nvSpPr>
                <p:cNvPr id="62" name="TextBox 61"/>
                <p:cNvSpPr txBox="1"/>
                <p:nvPr/>
              </p:nvSpPr>
              <p:spPr>
                <a:xfrm>
                  <a:off x="6705600" y="1854428"/>
                  <a:ext cx="275661" cy="307777"/>
                </a:xfrm>
                <a:prstGeom prst="rect">
                  <a:avLst/>
                </a:prstGeom>
                <a:solidFill>
                  <a:schemeClr val="bg1"/>
                </a:solidFill>
              </p:spPr>
              <p:txBody>
                <a:bodyPr wrap="none" rtlCol="0">
                  <a:spAutoFit/>
                </a:bodyPr>
                <a:lstStyle/>
                <a:p>
                  <a:r>
                    <a:rPr lang="en-US" sz="1400" dirty="0" smtClean="0">
                      <a:solidFill>
                        <a:srgbClr val="CC0000"/>
                      </a:solidFill>
                    </a:rPr>
                    <a:t>1</a:t>
                  </a:r>
                  <a:endParaRPr lang="en-US" sz="1400" dirty="0">
                    <a:solidFill>
                      <a:srgbClr val="CC0000"/>
                    </a:solidFill>
                  </a:endParaRPr>
                </a:p>
              </p:txBody>
            </p:sp>
            <p:sp>
              <p:nvSpPr>
                <p:cNvPr id="63" name="TextBox 62"/>
                <p:cNvSpPr txBox="1"/>
                <p:nvPr/>
              </p:nvSpPr>
              <p:spPr>
                <a:xfrm>
                  <a:off x="7226300" y="1879828"/>
                  <a:ext cx="275661" cy="307777"/>
                </a:xfrm>
                <a:prstGeom prst="rect">
                  <a:avLst/>
                </a:prstGeom>
                <a:solidFill>
                  <a:schemeClr val="bg1"/>
                </a:solidFill>
              </p:spPr>
              <p:txBody>
                <a:bodyPr wrap="none" rtlCol="0">
                  <a:spAutoFit/>
                </a:bodyPr>
                <a:lstStyle/>
                <a:p>
                  <a:r>
                    <a:rPr lang="en-US" sz="1400" dirty="0" smtClean="0">
                      <a:solidFill>
                        <a:srgbClr val="CC0000"/>
                      </a:solidFill>
                    </a:rPr>
                    <a:t>1</a:t>
                  </a:r>
                  <a:endParaRPr lang="en-US" sz="1400" dirty="0">
                    <a:solidFill>
                      <a:srgbClr val="CC0000"/>
                    </a:solidFill>
                  </a:endParaRPr>
                </a:p>
              </p:txBody>
            </p:sp>
            <p:sp>
              <p:nvSpPr>
                <p:cNvPr id="64" name="TextBox 63"/>
                <p:cNvSpPr txBox="1"/>
                <p:nvPr/>
              </p:nvSpPr>
              <p:spPr>
                <a:xfrm>
                  <a:off x="7493000" y="1448028"/>
                  <a:ext cx="275661" cy="307777"/>
                </a:xfrm>
                <a:prstGeom prst="rect">
                  <a:avLst/>
                </a:prstGeom>
                <a:solidFill>
                  <a:schemeClr val="bg1"/>
                </a:solidFill>
              </p:spPr>
              <p:txBody>
                <a:bodyPr wrap="none" rtlCol="0">
                  <a:spAutoFit/>
                </a:bodyPr>
                <a:lstStyle/>
                <a:p>
                  <a:r>
                    <a:rPr lang="en-US" sz="1400" dirty="0" smtClean="0">
                      <a:solidFill>
                        <a:srgbClr val="CC0000"/>
                      </a:solidFill>
                    </a:rPr>
                    <a:t>1</a:t>
                  </a:r>
                  <a:endParaRPr lang="en-US" sz="1400" dirty="0">
                    <a:solidFill>
                      <a:srgbClr val="CC0000"/>
                    </a:solidFill>
                  </a:endParaRPr>
                </a:p>
              </p:txBody>
            </p:sp>
            <p:grpSp>
              <p:nvGrpSpPr>
                <p:cNvPr id="65" name="Group 64"/>
                <p:cNvGrpSpPr/>
                <p:nvPr/>
              </p:nvGrpSpPr>
              <p:grpSpPr>
                <a:xfrm>
                  <a:off x="7995077" y="1422628"/>
                  <a:ext cx="288661" cy="338554"/>
                  <a:chOff x="7995077" y="1422628"/>
                  <a:chExt cx="288661" cy="338554"/>
                </a:xfrm>
              </p:grpSpPr>
              <p:sp>
                <p:nvSpPr>
                  <p:cNvPr id="61" name="Rectangle 60"/>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70" name="Oval 69"/>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73" name="Group 72"/>
                <p:cNvGrpSpPr/>
                <p:nvPr/>
              </p:nvGrpSpPr>
              <p:grpSpPr>
                <a:xfrm>
                  <a:off x="8528477" y="1435328"/>
                  <a:ext cx="288661" cy="338554"/>
                  <a:chOff x="7995077" y="1422628"/>
                  <a:chExt cx="288661" cy="338554"/>
                </a:xfrm>
              </p:grpSpPr>
              <p:sp>
                <p:nvSpPr>
                  <p:cNvPr id="74" name="Rectangle 73"/>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75" name="Oval 74"/>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76" name="Group 75"/>
                <p:cNvGrpSpPr/>
                <p:nvPr/>
              </p:nvGrpSpPr>
              <p:grpSpPr>
                <a:xfrm>
                  <a:off x="8261777" y="1854428"/>
                  <a:ext cx="288661" cy="338554"/>
                  <a:chOff x="7995077" y="1422628"/>
                  <a:chExt cx="288661" cy="338554"/>
                </a:xfrm>
              </p:grpSpPr>
              <p:sp>
                <p:nvSpPr>
                  <p:cNvPr id="77" name="Rectangle 76"/>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78" name="Oval 77"/>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79" name="Group 78"/>
                <p:cNvGrpSpPr/>
                <p:nvPr/>
              </p:nvGrpSpPr>
              <p:grpSpPr>
                <a:xfrm>
                  <a:off x="7741077" y="1841728"/>
                  <a:ext cx="288661" cy="338554"/>
                  <a:chOff x="7995077" y="1422628"/>
                  <a:chExt cx="288661" cy="338554"/>
                </a:xfrm>
              </p:grpSpPr>
              <p:sp>
                <p:nvSpPr>
                  <p:cNvPr id="82" name="Rectangle 81"/>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83" name="Oval 82"/>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84" name="Group 83"/>
                <p:cNvGrpSpPr/>
                <p:nvPr/>
              </p:nvGrpSpPr>
              <p:grpSpPr>
                <a:xfrm>
                  <a:off x="8007777" y="2273528"/>
                  <a:ext cx="288661" cy="338554"/>
                  <a:chOff x="7995077" y="1422628"/>
                  <a:chExt cx="288661" cy="338554"/>
                </a:xfrm>
              </p:grpSpPr>
              <p:sp>
                <p:nvSpPr>
                  <p:cNvPr id="85" name="Rectangle 84"/>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86" name="Oval 85"/>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87" name="Group 86"/>
                <p:cNvGrpSpPr/>
                <p:nvPr/>
              </p:nvGrpSpPr>
              <p:grpSpPr>
                <a:xfrm>
                  <a:off x="7487077" y="2286228"/>
                  <a:ext cx="288661" cy="338554"/>
                  <a:chOff x="7995077" y="1422628"/>
                  <a:chExt cx="288661" cy="338554"/>
                </a:xfrm>
              </p:grpSpPr>
              <p:sp>
                <p:nvSpPr>
                  <p:cNvPr id="88" name="Rectangle 87"/>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89" name="Oval 88"/>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90" name="Group 89"/>
                <p:cNvGrpSpPr/>
                <p:nvPr/>
              </p:nvGrpSpPr>
              <p:grpSpPr>
                <a:xfrm>
                  <a:off x="6959300" y="2289433"/>
                  <a:ext cx="288661" cy="338554"/>
                  <a:chOff x="7995077" y="1422628"/>
                  <a:chExt cx="288661" cy="338554"/>
                </a:xfrm>
              </p:grpSpPr>
              <p:sp>
                <p:nvSpPr>
                  <p:cNvPr id="91" name="Rectangle 90"/>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92" name="Oval 91"/>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93" name="Group 92"/>
                <p:cNvGrpSpPr/>
                <p:nvPr/>
              </p:nvGrpSpPr>
              <p:grpSpPr>
                <a:xfrm>
                  <a:off x="6456147" y="2273528"/>
                  <a:ext cx="288661" cy="338554"/>
                  <a:chOff x="7995077" y="1422628"/>
                  <a:chExt cx="288661" cy="338554"/>
                </a:xfrm>
              </p:grpSpPr>
              <p:sp>
                <p:nvSpPr>
                  <p:cNvPr id="94" name="Rectangle 93"/>
                  <p:cNvSpPr/>
                  <p:nvPr/>
                </p:nvSpPr>
                <p:spPr>
                  <a:xfrm>
                    <a:off x="7995077" y="1422628"/>
                    <a:ext cx="288661" cy="338554"/>
                  </a:xfrm>
                  <a:prstGeom prst="rect">
                    <a:avLst/>
                  </a:prstGeom>
                  <a:solidFill>
                    <a:srgbClr val="FFFFFF"/>
                  </a:solidFill>
                </p:spPr>
                <p:txBody>
                  <a:bodyPr wrap="none">
                    <a:spAutoFit/>
                  </a:bodyPr>
                  <a:lstStyle/>
                  <a:p>
                    <a:r>
                      <a:rPr lang="en-US" sz="1600" dirty="0" smtClean="0"/>
                      <a:t>0</a:t>
                    </a:r>
                    <a:endParaRPr lang="en-US" sz="1600" dirty="0"/>
                  </a:p>
                </p:txBody>
              </p:sp>
              <p:sp>
                <p:nvSpPr>
                  <p:cNvPr id="95" name="Oval 94"/>
                  <p:cNvSpPr/>
                  <p:nvPr/>
                </p:nvSpPr>
                <p:spPr bwMode="auto">
                  <a:xfrm>
                    <a:off x="8006817" y="1489105"/>
                    <a:ext cx="259049" cy="24130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sp>
            <p:nvSpPr>
              <p:cNvPr id="59" name="Oval 58"/>
              <p:cNvSpPr/>
              <p:nvPr/>
            </p:nvSpPr>
            <p:spPr bwMode="auto">
              <a:xfrm>
                <a:off x="6976212" y="1476405"/>
                <a:ext cx="259049" cy="241300"/>
              </a:xfrm>
              <a:prstGeom prst="ellipse">
                <a:avLst/>
              </a:prstGeom>
              <a:no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6" name="Oval 65"/>
              <p:cNvSpPr/>
              <p:nvPr/>
            </p:nvSpPr>
            <p:spPr bwMode="auto">
              <a:xfrm>
                <a:off x="7493000" y="1489105"/>
                <a:ext cx="259049" cy="241300"/>
              </a:xfrm>
              <a:prstGeom prst="ellipse">
                <a:avLst/>
              </a:prstGeom>
              <a:no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7" name="Oval 66"/>
              <p:cNvSpPr/>
              <p:nvPr/>
            </p:nvSpPr>
            <p:spPr bwMode="auto">
              <a:xfrm>
                <a:off x="6701217" y="1895505"/>
                <a:ext cx="259049" cy="241300"/>
              </a:xfrm>
              <a:prstGeom prst="ellipse">
                <a:avLst/>
              </a:prstGeom>
              <a:no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8" name="Oval 67"/>
              <p:cNvSpPr/>
              <p:nvPr/>
            </p:nvSpPr>
            <p:spPr bwMode="auto">
              <a:xfrm>
                <a:off x="7230212" y="1920905"/>
                <a:ext cx="259049" cy="241300"/>
              </a:xfrm>
              <a:prstGeom prst="ellipse">
                <a:avLst/>
              </a:prstGeom>
              <a:noFill/>
              <a:ln w="127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98" name="Freeform 97"/>
            <p:cNvSpPr/>
            <p:nvPr/>
          </p:nvSpPr>
          <p:spPr>
            <a:xfrm>
              <a:off x="6553109" y="1393891"/>
              <a:ext cx="1321374" cy="862592"/>
            </a:xfrm>
            <a:custGeom>
              <a:avLst/>
              <a:gdLst>
                <a:gd name="connsiteX0" fmla="*/ 91 w 1321374"/>
                <a:gd name="connsiteY0" fmla="*/ 650810 h 962679"/>
                <a:gd name="connsiteX1" fmla="*/ 241391 w 1321374"/>
                <a:gd name="connsiteY1" fmla="*/ 168210 h 962679"/>
                <a:gd name="connsiteX2" fmla="*/ 609691 w 1321374"/>
                <a:gd name="connsiteY2" fmla="*/ 3110 h 962679"/>
                <a:gd name="connsiteX3" fmla="*/ 1257391 w 1321374"/>
                <a:gd name="connsiteY3" fmla="*/ 79310 h 962679"/>
                <a:gd name="connsiteX4" fmla="*/ 1257391 w 1321374"/>
                <a:gd name="connsiteY4" fmla="*/ 307910 h 962679"/>
                <a:gd name="connsiteX5" fmla="*/ 901791 w 1321374"/>
                <a:gd name="connsiteY5" fmla="*/ 917510 h 962679"/>
                <a:gd name="connsiteX6" fmla="*/ 266791 w 1321374"/>
                <a:gd name="connsiteY6" fmla="*/ 892110 h 962679"/>
                <a:gd name="connsiteX7" fmla="*/ 91 w 1321374"/>
                <a:gd name="connsiteY7" fmla="*/ 650810 h 96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74" h="962679">
                  <a:moveTo>
                    <a:pt x="91" y="650810"/>
                  </a:moveTo>
                  <a:cubicBezTo>
                    <a:pt x="-4142" y="530160"/>
                    <a:pt x="139791" y="276160"/>
                    <a:pt x="241391" y="168210"/>
                  </a:cubicBezTo>
                  <a:cubicBezTo>
                    <a:pt x="342991" y="60260"/>
                    <a:pt x="440358" y="17927"/>
                    <a:pt x="609691" y="3110"/>
                  </a:cubicBezTo>
                  <a:cubicBezTo>
                    <a:pt x="779024" y="-11707"/>
                    <a:pt x="1149441" y="28510"/>
                    <a:pt x="1257391" y="79310"/>
                  </a:cubicBezTo>
                  <a:cubicBezTo>
                    <a:pt x="1365341" y="130110"/>
                    <a:pt x="1316658" y="168210"/>
                    <a:pt x="1257391" y="307910"/>
                  </a:cubicBezTo>
                  <a:cubicBezTo>
                    <a:pt x="1198124" y="447610"/>
                    <a:pt x="1066891" y="820143"/>
                    <a:pt x="901791" y="917510"/>
                  </a:cubicBezTo>
                  <a:cubicBezTo>
                    <a:pt x="736691" y="1014877"/>
                    <a:pt x="417074" y="930210"/>
                    <a:pt x="266791" y="892110"/>
                  </a:cubicBezTo>
                  <a:cubicBezTo>
                    <a:pt x="116508" y="854010"/>
                    <a:pt x="4324" y="771460"/>
                    <a:pt x="91" y="650810"/>
                  </a:cubicBezTo>
                  <a:close/>
                </a:path>
              </a:pathLst>
            </a:custGeom>
            <a:ln w="28575" cmpd="sng">
              <a:solidFill>
                <a:srgbClr val="CC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Tree>
    <p:custDataLst>
      <p:tags r:id="rId1"/>
    </p:custDataLst>
    <p:extLst>
      <p:ext uri="{BB962C8B-B14F-4D97-AF65-F5344CB8AC3E}">
        <p14:creationId xmlns:p14="http://schemas.microsoft.com/office/powerpoint/2010/main" xmlns="" val="3565507564"/>
      </p:ext>
    </p:extLst>
  </p:cSld>
  <p:clrMapOvr>
    <a:masterClrMapping/>
  </p:clrMapOvr>
  <mc:AlternateContent xmlns:mc="http://schemas.openxmlformats.org/markup-compatibility/2006">
    <mc:Choice xmlns:p14="http://schemas.microsoft.com/office/powerpoint/2010/main" xmlns="" Requires="p14">
      <p:transition spd="slow" p14:dur="2000" advTm="67836"/>
    </mc:Choice>
    <mc:Fallback>
      <p:transition spd="slow" advTm="67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0" presetClass="path" presetSubtype="0" accel="50000" decel="50000" fill="hold" nodeType="withEffect">
                                  <p:stCondLst>
                                    <p:cond delay="0"/>
                                  </p:stCondLst>
                                  <p:childTnLst>
                                    <p:animMotion origin="layout" path="M -4.16667E-6 2.22222E-6 L 0.31806 -0.03334 " pathEditMode="relative" rAng="0" ptsTypes="AA">
                                      <p:cBhvr>
                                        <p:cTn id="9" dur="500" fill="hold"/>
                                        <p:tgtEl>
                                          <p:spTgt spid="29"/>
                                        </p:tgtEl>
                                        <p:attrNameLst>
                                          <p:attrName>ppt_x</p:attrName>
                                          <p:attrName>ppt_y</p:attrName>
                                        </p:attrNameLst>
                                      </p:cBhvr>
                                      <p:rCtr x="15903" y="-1667"/>
                                    </p:animMotion>
                                  </p:childTnLst>
                                </p:cTn>
                              </p:par>
                              <p:par>
                                <p:cTn id="10" presetID="0" presetClass="path" presetSubtype="0" accel="50000" decel="50000" fill="hold" nodeType="withEffect">
                                  <p:stCondLst>
                                    <p:cond delay="0"/>
                                  </p:stCondLst>
                                  <p:childTnLst>
                                    <p:animMotion origin="layout" path="M -5.55556E-7 -2.59259E-6 L 0.00138 -0.3537 " pathEditMode="relative" ptsTypes="AA">
                                      <p:cBhvr>
                                        <p:cTn id="11" dur="500" fill="hold"/>
                                        <p:tgtEl>
                                          <p:spTgt spid="3"/>
                                        </p:tgtEl>
                                        <p:attrNameLst>
                                          <p:attrName>ppt_x</p:attrName>
                                          <p:attrName>ppt_y</p:attrName>
                                        </p:attrNameLst>
                                      </p:cBhvr>
                                    </p:animMotion>
                                  </p:childTnLst>
                                </p:cTn>
                              </p:par>
                              <p:par>
                                <p:cTn id="12" presetID="0" presetClass="path" presetSubtype="0" accel="50000" decel="50000" fill="hold" nodeType="withEffect">
                                  <p:stCondLst>
                                    <p:cond delay="0"/>
                                  </p:stCondLst>
                                  <p:childTnLst>
                                    <p:animMotion origin="layout" path="M 4.44444E-6 3.7037E-7 L -0.41928 -0.4037 " pathEditMode="relative" rAng="0" ptsTypes="AA">
                                      <p:cBhvr>
                                        <p:cTn id="13" dur="500" fill="hold"/>
                                        <p:tgtEl>
                                          <p:spTgt spid="6"/>
                                        </p:tgtEl>
                                        <p:attrNameLst>
                                          <p:attrName>ppt_x</p:attrName>
                                          <p:attrName>ppt_y</p:attrName>
                                        </p:attrNameLst>
                                      </p:cBhvr>
                                      <p:rCtr x="-20972" y="-20185"/>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par>
                                <p:cTn id="41" presetID="9" presetClass="emph" presetSubtype="0" nodeType="withEffect">
                                  <p:stCondLst>
                                    <p:cond delay="0"/>
                                  </p:stCondLst>
                                  <p:childTnLst>
                                    <p:set>
                                      <p:cBhvr rctx="PPT">
                                        <p:cTn id="42" dur="indefinite"/>
                                        <p:tgtEl>
                                          <p:spTgt spid="29"/>
                                        </p:tgtEl>
                                        <p:attrNameLst>
                                          <p:attrName>style.opacity</p:attrName>
                                        </p:attrNameLst>
                                      </p:cBhvr>
                                      <p:to>
                                        <p:strVal val="0.5"/>
                                      </p:to>
                                    </p:set>
                                    <p:animEffect filter="image" prLst="opacity: 0.5">
                                      <p:cBhvr rctx="IE">
                                        <p:cTn id="43" dur="indefinite"/>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3200" dirty="0"/>
              <a:t>— </a:t>
            </a:r>
            <a:r>
              <a:rPr lang="en-US" altLang="zh-CN" sz="3200" dirty="0" smtClean="0"/>
              <a:t>Network Flow</a:t>
            </a:r>
            <a:endParaRPr lang="en-US" sz="3200" dirty="0"/>
          </a:p>
        </p:txBody>
      </p:sp>
      <p:sp>
        <p:nvSpPr>
          <p:cNvPr id="3" name="Content Placeholder 2"/>
          <p:cNvSpPr>
            <a:spLocks noGrp="1"/>
          </p:cNvSpPr>
          <p:nvPr>
            <p:ph idx="1"/>
          </p:nvPr>
        </p:nvSpPr>
        <p:spPr/>
        <p:txBody>
          <a:bodyPr/>
          <a:lstStyle/>
          <a:p>
            <a:r>
              <a:rPr lang="en-US" dirty="0" smtClean="0"/>
              <a:t>Classical problems:</a:t>
            </a:r>
          </a:p>
          <a:p>
            <a:pPr lvl="1"/>
            <a:r>
              <a:rPr lang="en-US" dirty="0" smtClean="0"/>
              <a:t>Maximum flow / minimum cut</a:t>
            </a:r>
          </a:p>
          <a:p>
            <a:pPr lvl="2"/>
            <a:r>
              <a:rPr lang="en-US" dirty="0" smtClean="0"/>
              <a:t>Ford-Fulkerson algorithm</a:t>
            </a:r>
          </a:p>
          <a:p>
            <a:pPr lvl="2"/>
            <a:r>
              <a:rPr lang="en-US" dirty="0" err="1" smtClean="0"/>
              <a:t>Dinic</a:t>
            </a:r>
            <a:r>
              <a:rPr lang="en-US" dirty="0" smtClean="0"/>
              <a:t> algorithm</a:t>
            </a:r>
          </a:p>
          <a:p>
            <a:pPr lvl="1"/>
            <a:r>
              <a:rPr lang="en-US" dirty="0" smtClean="0"/>
              <a:t>Minimum cut between multiple sets of vertices</a:t>
            </a:r>
          </a:p>
          <a:p>
            <a:pPr lvl="2"/>
            <a:r>
              <a:rPr lang="en-US" dirty="0" smtClean="0"/>
              <a:t>NP hard when there are more than 2 sets</a:t>
            </a:r>
          </a:p>
          <a:p>
            <a:pPr lvl="1"/>
            <a:r>
              <a:rPr lang="en-US" dirty="0" smtClean="0"/>
              <a:t>Minimum cost flow;</a:t>
            </a:r>
          </a:p>
          <a:p>
            <a:pPr lvl="1"/>
            <a:r>
              <a:rPr lang="en-US" dirty="0" smtClean="0"/>
              <a:t>Circulation problem;</a:t>
            </a:r>
          </a:p>
          <a:p>
            <a:pPr lvl="1"/>
            <a:r>
              <a:rPr lang="en-US" dirty="0"/>
              <a:t> </a:t>
            </a:r>
            <a:r>
              <a:rPr lang="en-US" dirty="0" smtClean="0"/>
              <a:t>…</a:t>
            </a:r>
          </a:p>
          <a:p>
            <a:pPr lvl="1"/>
            <a:endParaRPr lang="en-US" dirty="0"/>
          </a:p>
        </p:txBody>
      </p:sp>
      <p:pic>
        <p:nvPicPr>
          <p:cNvPr id="4" name="Content Placeholder 5"/>
          <p:cNvPicPr>
            <a:picLocks noChangeAspect="1"/>
          </p:cNvPicPr>
          <p:nvPr/>
        </p:nvPicPr>
        <p:blipFill>
          <a:blip r:embed="rId3"/>
          <a:srcRect t="-413" b="-413"/>
          <a:stretch>
            <a:fillRect/>
          </a:stretch>
        </p:blipFill>
        <p:spPr>
          <a:xfrm>
            <a:off x="5486408" y="4419616"/>
            <a:ext cx="3373605" cy="1855353"/>
          </a:xfrm>
          <a:prstGeom prst="rect">
            <a:avLst/>
          </a:prstGeom>
        </p:spPr>
      </p:pic>
    </p:spTree>
    <p:extLst>
      <p:ext uri="{BB962C8B-B14F-4D97-AF65-F5344CB8AC3E}">
        <p14:creationId xmlns:p14="http://schemas.microsoft.com/office/powerpoint/2010/main" xmlns="" val="4155483374"/>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Special </a:t>
            </a:r>
            <a:r>
              <a:rPr lang="de-DE" dirty="0" err="1" smtClean="0"/>
              <a:t>cases</a:t>
            </a:r>
            <a:endParaRPr lang="de-DE" dirty="0"/>
          </a:p>
        </p:txBody>
      </p:sp>
      <p:sp>
        <p:nvSpPr>
          <p:cNvPr id="3" name="Inhaltsplatzhalter 2"/>
          <p:cNvSpPr>
            <a:spLocks noGrp="1"/>
          </p:cNvSpPr>
          <p:nvPr>
            <p:ph idx="1"/>
          </p:nvPr>
        </p:nvSpPr>
        <p:spPr>
          <a:xfrm>
            <a:off x="304800" y="990600"/>
            <a:ext cx="8610600" cy="5141913"/>
          </a:xfrm>
        </p:spPr>
        <p:txBody>
          <a:bodyPr/>
          <a:lstStyle/>
          <a:p>
            <a:pPr marL="0" indent="0" algn="ctr">
              <a:buNone/>
            </a:pPr>
            <a:endParaRPr lang="de-DE" sz="700" dirty="0"/>
          </a:p>
          <a:p>
            <a:pPr marL="0" indent="0" algn="ctr">
              <a:buNone/>
            </a:pPr>
            <a:r>
              <a:rPr lang="de-DE" dirty="0" err="1" smtClean="0">
                <a:solidFill>
                  <a:srgbClr val="FF0000"/>
                </a:solidFill>
              </a:rPr>
              <a:t>Minimizing</a:t>
            </a:r>
            <a:r>
              <a:rPr lang="de-DE" dirty="0" smtClean="0">
                <a:solidFill>
                  <a:srgbClr val="FF0000"/>
                </a:solidFill>
              </a:rPr>
              <a:t> </a:t>
            </a:r>
            <a:r>
              <a:rPr lang="de-DE" dirty="0" err="1" smtClean="0">
                <a:solidFill>
                  <a:srgbClr val="FF0000"/>
                </a:solidFill>
              </a:rPr>
              <a:t>general</a:t>
            </a:r>
            <a:r>
              <a:rPr lang="de-DE" dirty="0" smtClean="0">
                <a:solidFill>
                  <a:srgbClr val="FF0000"/>
                </a:solidFill>
              </a:rPr>
              <a:t> submodular </a:t>
            </a:r>
            <a:r>
              <a:rPr lang="de-DE" dirty="0" err="1" smtClean="0">
                <a:solidFill>
                  <a:srgbClr val="FF0000"/>
                </a:solidFill>
              </a:rPr>
              <a:t>functions</a:t>
            </a:r>
            <a:r>
              <a:rPr lang="de-DE" dirty="0">
                <a:solidFill>
                  <a:srgbClr val="FF0000"/>
                </a:solidFill>
              </a:rPr>
              <a:t>:</a:t>
            </a:r>
            <a:r>
              <a:rPr lang="de-DE" dirty="0" smtClean="0">
                <a:solidFill>
                  <a:srgbClr val="FF0000"/>
                </a:solidFill>
                <a:sym typeface="Wingdings"/>
              </a:rPr>
              <a:t> </a:t>
            </a:r>
          </a:p>
          <a:p>
            <a:pPr marL="0" indent="0" algn="ctr">
              <a:buNone/>
            </a:pPr>
            <a:r>
              <a:rPr lang="de-DE" dirty="0" smtClean="0">
                <a:solidFill>
                  <a:srgbClr val="FF0000"/>
                </a:solidFill>
                <a:sym typeface="Wingdings"/>
              </a:rPr>
              <a:t>poly-time, but not </a:t>
            </a:r>
            <a:r>
              <a:rPr lang="de-DE" dirty="0" err="1" smtClean="0">
                <a:solidFill>
                  <a:srgbClr val="FF0000"/>
                </a:solidFill>
                <a:sym typeface="Wingdings"/>
              </a:rPr>
              <a:t>very</a:t>
            </a:r>
            <a:r>
              <a:rPr lang="de-DE" dirty="0" smtClean="0">
                <a:solidFill>
                  <a:srgbClr val="FF0000"/>
                </a:solidFill>
                <a:sym typeface="Wingdings"/>
              </a:rPr>
              <a:t> </a:t>
            </a:r>
            <a:r>
              <a:rPr lang="de-DE" dirty="0" err="1" smtClean="0">
                <a:solidFill>
                  <a:srgbClr val="FF0000"/>
                </a:solidFill>
                <a:sym typeface="Wingdings"/>
              </a:rPr>
              <a:t>scalable</a:t>
            </a:r>
            <a:endParaRPr lang="de-DE" dirty="0" smtClean="0"/>
          </a:p>
          <a:p>
            <a:pPr marL="0" indent="0" algn="ctr">
              <a:buNone/>
            </a:pPr>
            <a:r>
              <a:rPr lang="de-DE" sz="3600" b="1" dirty="0" smtClean="0">
                <a:solidFill>
                  <a:srgbClr val="008000"/>
                </a:solidFill>
              </a:rPr>
              <a:t>Special </a:t>
            </a:r>
            <a:r>
              <a:rPr lang="de-DE" sz="3600" b="1" dirty="0" err="1" smtClean="0">
                <a:solidFill>
                  <a:srgbClr val="008000"/>
                </a:solidFill>
              </a:rPr>
              <a:t>structure</a:t>
            </a:r>
            <a:r>
              <a:rPr lang="de-DE" sz="3600" b="1" dirty="0" smtClean="0">
                <a:solidFill>
                  <a:srgbClr val="008000"/>
                </a:solidFill>
              </a:rPr>
              <a:t>  </a:t>
            </a:r>
            <a:r>
              <a:rPr lang="de-DE" sz="3600" b="1" dirty="0" smtClean="0">
                <a:solidFill>
                  <a:srgbClr val="008000"/>
                </a:solidFill>
                <a:sym typeface="Wingdings"/>
              </a:rPr>
              <a:t>  </a:t>
            </a:r>
            <a:r>
              <a:rPr lang="de-DE" sz="3600" b="1" dirty="0" err="1" smtClean="0">
                <a:solidFill>
                  <a:srgbClr val="008000"/>
                </a:solidFill>
                <a:sym typeface="Wingdings"/>
              </a:rPr>
              <a:t>faster</a:t>
            </a:r>
            <a:r>
              <a:rPr lang="de-DE" sz="3600" b="1" dirty="0" smtClean="0">
                <a:solidFill>
                  <a:srgbClr val="008000"/>
                </a:solidFill>
                <a:sym typeface="Wingdings"/>
              </a:rPr>
              <a:t> </a:t>
            </a:r>
            <a:r>
              <a:rPr lang="de-DE" sz="3600" b="1" dirty="0" err="1" smtClean="0">
                <a:solidFill>
                  <a:srgbClr val="008000"/>
                </a:solidFill>
                <a:sym typeface="Wingdings"/>
              </a:rPr>
              <a:t>algorithms</a:t>
            </a:r>
            <a:endParaRPr lang="de-DE" sz="3600" b="1" dirty="0" smtClean="0">
              <a:solidFill>
                <a:srgbClr val="008000"/>
              </a:solidFill>
              <a:sym typeface="Wingdings"/>
            </a:endParaRPr>
          </a:p>
          <a:p>
            <a:pPr marL="0" indent="0">
              <a:buNone/>
            </a:pPr>
            <a:endParaRPr lang="de-DE" dirty="0">
              <a:sym typeface="Wingdings"/>
            </a:endParaRPr>
          </a:p>
          <a:p>
            <a:r>
              <a:rPr lang="de-DE" dirty="0" err="1" smtClean="0">
                <a:sym typeface="Wingdings"/>
              </a:rPr>
              <a:t>Symmetric</a:t>
            </a:r>
            <a:r>
              <a:rPr lang="de-DE" dirty="0" smtClean="0">
                <a:sym typeface="Wingdings"/>
              </a:rPr>
              <a:t> </a:t>
            </a:r>
            <a:r>
              <a:rPr lang="de-DE" dirty="0" err="1" smtClean="0">
                <a:sym typeface="Wingdings"/>
              </a:rPr>
              <a:t>functions</a:t>
            </a:r>
            <a:endParaRPr lang="de-DE" dirty="0" smtClean="0">
              <a:sym typeface="Wingdings"/>
            </a:endParaRPr>
          </a:p>
          <a:p>
            <a:r>
              <a:rPr lang="de-DE" dirty="0" smtClean="0">
                <a:sym typeface="Wingdings"/>
              </a:rPr>
              <a:t>Graph </a:t>
            </a:r>
            <a:r>
              <a:rPr lang="de-DE" dirty="0" err="1" smtClean="0">
                <a:sym typeface="Wingdings"/>
              </a:rPr>
              <a:t>cuts</a:t>
            </a:r>
            <a:endParaRPr lang="de-DE" dirty="0" smtClean="0">
              <a:sym typeface="Wingdings"/>
            </a:endParaRPr>
          </a:p>
          <a:p>
            <a:r>
              <a:rPr lang="de-DE" dirty="0" err="1" smtClean="0">
                <a:sym typeface="Wingdings"/>
              </a:rPr>
              <a:t>Concave</a:t>
            </a:r>
            <a:r>
              <a:rPr lang="de-DE" dirty="0" smtClean="0">
                <a:sym typeface="Wingdings"/>
              </a:rPr>
              <a:t> </a:t>
            </a:r>
            <a:r>
              <a:rPr lang="de-DE" dirty="0" err="1" smtClean="0">
                <a:sym typeface="Wingdings"/>
              </a:rPr>
              <a:t>functions</a:t>
            </a:r>
            <a:endParaRPr lang="de-DE" dirty="0" smtClean="0">
              <a:sym typeface="Wingdings"/>
            </a:endParaRPr>
          </a:p>
          <a:p>
            <a:r>
              <a:rPr lang="de-DE" dirty="0" smtClean="0">
                <a:sym typeface="Wingdings"/>
              </a:rPr>
              <a:t>Sums </a:t>
            </a:r>
            <a:r>
              <a:rPr lang="de-DE" dirty="0" err="1" smtClean="0">
                <a:sym typeface="Wingdings"/>
              </a:rPr>
              <a:t>of</a:t>
            </a:r>
            <a:r>
              <a:rPr lang="de-DE" dirty="0" smtClean="0">
                <a:sym typeface="Wingdings"/>
              </a:rPr>
              <a:t> </a:t>
            </a:r>
            <a:r>
              <a:rPr lang="de-DE" dirty="0" err="1" smtClean="0">
                <a:sym typeface="Wingdings"/>
              </a:rPr>
              <a:t>functions</a:t>
            </a:r>
            <a:r>
              <a:rPr lang="de-DE" dirty="0" smtClean="0">
                <a:sym typeface="Wingdings"/>
              </a:rPr>
              <a:t> </a:t>
            </a:r>
            <a:r>
              <a:rPr lang="de-DE" dirty="0" err="1" smtClean="0">
                <a:sym typeface="Wingdings"/>
              </a:rPr>
              <a:t>with</a:t>
            </a:r>
            <a:r>
              <a:rPr lang="de-DE" dirty="0" smtClean="0">
                <a:sym typeface="Wingdings"/>
              </a:rPr>
              <a:t> </a:t>
            </a:r>
            <a:r>
              <a:rPr lang="de-DE" dirty="0" err="1" smtClean="0">
                <a:sym typeface="Wingdings"/>
              </a:rPr>
              <a:t>bounded</a:t>
            </a:r>
            <a:r>
              <a:rPr lang="de-DE" dirty="0" smtClean="0">
                <a:sym typeface="Wingdings"/>
              </a:rPr>
              <a:t> </a:t>
            </a:r>
            <a:r>
              <a:rPr lang="de-DE" dirty="0" err="1" smtClean="0">
                <a:sym typeface="Wingdings"/>
              </a:rPr>
              <a:t>support</a:t>
            </a:r>
            <a:endParaRPr lang="de-DE" dirty="0">
              <a:sym typeface="Wingdings"/>
            </a:endParaRPr>
          </a:p>
          <a:p>
            <a:r>
              <a:rPr lang="de-DE" dirty="0" smtClean="0">
                <a:sym typeface="Wingdings"/>
              </a:rPr>
              <a:t>...</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140</a:t>
            </a:fld>
            <a:endParaRPr lang="en-US"/>
          </a:p>
        </p:txBody>
      </p:sp>
    </p:spTree>
    <p:custDataLst>
      <p:tags r:id="rId1"/>
    </p:custDataLst>
    <p:extLst>
      <p:ext uri="{BB962C8B-B14F-4D97-AF65-F5344CB8AC3E}">
        <p14:creationId xmlns:p14="http://schemas.microsoft.com/office/powerpoint/2010/main" xmlns="" val="1010646648"/>
      </p:ext>
    </p:extLst>
  </p:cSld>
  <p:clrMapOvr>
    <a:masterClrMapping/>
  </p:clrMapOvr>
  <mc:AlternateContent xmlns:mc="http://schemas.openxmlformats.org/markup-compatibility/2006">
    <mc:Choice xmlns:p14="http://schemas.microsoft.com/office/powerpoint/2010/main" xmlns="" Requires="p14">
      <p:transition spd="slow" p14:dur="2000" advTm="76767"/>
    </mc:Choice>
    <mc:Fallback>
      <p:transition spd="slow" advTm="767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ale_2012mod2b_1.pdf"/>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4699000" y="2705100"/>
            <a:ext cx="4445000" cy="3644900"/>
          </a:xfrm>
          <a:prstGeom prst="rect">
            <a:avLst/>
          </a:prstGeom>
        </p:spPr>
      </p:pic>
      <p:sp>
        <p:nvSpPr>
          <p:cNvPr id="3" name="Content Placeholder 2"/>
          <p:cNvSpPr>
            <a:spLocks noGrp="1"/>
          </p:cNvSpPr>
          <p:nvPr>
            <p:ph idx="1"/>
          </p:nvPr>
        </p:nvSpPr>
        <p:spPr/>
        <p:txBody>
          <a:bodyPr/>
          <a:lstStyle/>
          <a:p>
            <a:r>
              <a:rPr lang="de-DE" sz="2400" dirty="0"/>
              <a:t>Not all submodular </a:t>
            </a:r>
            <a:r>
              <a:rPr lang="de-DE" sz="2400" dirty="0" err="1"/>
              <a:t>functions</a:t>
            </a:r>
            <a:r>
              <a:rPr lang="de-DE" sz="2400" dirty="0"/>
              <a:t> </a:t>
            </a:r>
            <a:r>
              <a:rPr lang="de-DE" sz="2400" dirty="0" err="1" smtClean="0"/>
              <a:t>can</a:t>
            </a:r>
            <a:r>
              <a:rPr lang="de-DE" sz="2400" dirty="0" smtClean="0"/>
              <a:t> </a:t>
            </a:r>
            <a:r>
              <a:rPr lang="de-DE" sz="2400" dirty="0" err="1" smtClean="0"/>
              <a:t>be</a:t>
            </a:r>
            <a:r>
              <a:rPr lang="de-DE" sz="2400" dirty="0" smtClean="0"/>
              <a:t> </a:t>
            </a:r>
            <a:r>
              <a:rPr lang="de-DE" sz="2400" dirty="0" err="1" smtClean="0"/>
              <a:t>optimized</a:t>
            </a:r>
            <a:r>
              <a:rPr lang="de-DE" sz="2400" dirty="0" smtClean="0"/>
              <a:t> </a:t>
            </a:r>
            <a:r>
              <a:rPr lang="de-DE" sz="2400" dirty="0" err="1" smtClean="0"/>
              <a:t>as</a:t>
            </a:r>
            <a:r>
              <a:rPr lang="de-DE" sz="2400" dirty="0" smtClean="0"/>
              <a:t> </a:t>
            </a:r>
            <a:r>
              <a:rPr lang="de-DE" sz="2400" dirty="0" err="1" smtClean="0"/>
              <a:t>graph</a:t>
            </a:r>
            <a:r>
              <a:rPr lang="de-DE" sz="2400" dirty="0" smtClean="0"/>
              <a:t> </a:t>
            </a:r>
            <a:r>
              <a:rPr lang="de-DE" sz="2400" dirty="0" err="1" smtClean="0"/>
              <a:t>cuts</a:t>
            </a:r>
            <a:endParaRPr lang="de-DE" sz="2400" dirty="0" smtClean="0"/>
          </a:p>
          <a:p>
            <a:r>
              <a:rPr lang="en-US" sz="2400" dirty="0"/>
              <a:t>Even if they can: </a:t>
            </a:r>
            <a:r>
              <a:rPr lang="en-US" sz="2400" dirty="0" smtClean="0">
                <a:solidFill>
                  <a:srgbClr val="000000"/>
                </a:solidFill>
              </a:rPr>
              <a:t>possibly </a:t>
            </a:r>
            <a:r>
              <a:rPr lang="en-US" sz="2400" dirty="0">
                <a:solidFill>
                  <a:srgbClr val="000000"/>
                </a:solidFill>
              </a:rPr>
              <a:t>many extra nodes in </a:t>
            </a:r>
            <a:r>
              <a:rPr lang="en-US" sz="2400" dirty="0" smtClean="0">
                <a:solidFill>
                  <a:srgbClr val="000000"/>
                </a:solidFill>
              </a:rPr>
              <a:t>the graph </a:t>
            </a:r>
            <a:r>
              <a:rPr lang="en-US" sz="2400" dirty="0" smtClean="0">
                <a:solidFill>
                  <a:srgbClr val="CC0000"/>
                </a:solidFill>
              </a:rPr>
              <a:t> </a:t>
            </a:r>
            <a:r>
              <a:rPr lang="en-US" sz="2400" dirty="0" smtClean="0">
                <a:solidFill>
                  <a:srgbClr val="CC0000"/>
                </a:solidFill>
                <a:sym typeface="Wingdings"/>
              </a:rPr>
              <a:t></a:t>
            </a:r>
            <a:endParaRPr lang="en-US" sz="2400" dirty="0">
              <a:solidFill>
                <a:srgbClr val="CC0000"/>
              </a:solidFill>
            </a:endParaRPr>
          </a:p>
          <a:p>
            <a:endParaRPr lang="de-DE" sz="1200" dirty="0" smtClean="0"/>
          </a:p>
          <a:p>
            <a:pPr marL="0" indent="0">
              <a:buNone/>
            </a:pPr>
            <a:r>
              <a:rPr lang="de-DE" sz="2400" dirty="0" smtClean="0">
                <a:solidFill>
                  <a:srgbClr val="000090"/>
                </a:solidFill>
              </a:rPr>
              <a:t>Other </a:t>
            </a:r>
            <a:r>
              <a:rPr lang="de-DE" sz="2400" dirty="0" err="1" smtClean="0">
                <a:solidFill>
                  <a:srgbClr val="000090"/>
                </a:solidFill>
              </a:rPr>
              <a:t>options</a:t>
            </a:r>
            <a:r>
              <a:rPr lang="de-DE" sz="2400" dirty="0" smtClean="0">
                <a:solidFill>
                  <a:srgbClr val="000090"/>
                </a:solidFill>
              </a:rPr>
              <a:t>?</a:t>
            </a:r>
          </a:p>
          <a:p>
            <a:r>
              <a:rPr lang="de-DE" sz="2400" dirty="0" err="1" smtClean="0"/>
              <a:t>minimum</a:t>
            </a:r>
            <a:r>
              <a:rPr lang="de-DE" sz="2400" dirty="0" smtClean="0"/>
              <a:t> norm </a:t>
            </a:r>
            <a:r>
              <a:rPr lang="de-DE" sz="2400" dirty="0" err="1" smtClean="0"/>
              <a:t>algorithm</a:t>
            </a:r>
            <a:endParaRPr lang="de-DE" sz="2400" dirty="0" smtClean="0"/>
          </a:p>
          <a:p>
            <a:r>
              <a:rPr lang="de-DE" sz="2400" dirty="0" err="1" smtClean="0"/>
              <a:t>other</a:t>
            </a:r>
            <a:r>
              <a:rPr lang="de-DE" sz="2400" dirty="0" smtClean="0"/>
              <a:t> </a:t>
            </a:r>
            <a:r>
              <a:rPr lang="de-DE" sz="2400" dirty="0" err="1" smtClean="0"/>
              <a:t>special</a:t>
            </a:r>
            <a:r>
              <a:rPr lang="de-DE" sz="2400" dirty="0" smtClean="0"/>
              <a:t> </a:t>
            </a:r>
            <a:r>
              <a:rPr lang="de-DE" sz="2400" dirty="0" err="1" smtClean="0"/>
              <a:t>cases</a:t>
            </a:r>
            <a:r>
              <a:rPr lang="de-DE" sz="2400" dirty="0" smtClean="0"/>
              <a:t>:</a:t>
            </a:r>
            <a:br>
              <a:rPr lang="de-DE" sz="2400" dirty="0" smtClean="0"/>
            </a:br>
            <a:r>
              <a:rPr lang="de-DE" sz="2000" dirty="0" smtClean="0"/>
              <a:t>e.g. </a:t>
            </a:r>
            <a:r>
              <a:rPr lang="de-DE" sz="2000" dirty="0" err="1" smtClean="0"/>
              <a:t>parametric</a:t>
            </a:r>
            <a:r>
              <a:rPr lang="de-DE" sz="2000" dirty="0" smtClean="0"/>
              <a:t> </a:t>
            </a:r>
            <a:r>
              <a:rPr lang="de-DE" sz="2000" dirty="0" err="1" smtClean="0"/>
              <a:t>maxflow</a:t>
            </a:r>
            <a:endParaRPr lang="de-DE" sz="2000" dirty="0"/>
          </a:p>
          <a:p>
            <a:pPr marL="0" indent="0">
              <a:buNone/>
            </a:pPr>
            <a:r>
              <a:rPr lang="de-DE" sz="1800" dirty="0" smtClean="0"/>
              <a:t>		[</a:t>
            </a:r>
            <a:r>
              <a:rPr lang="de-DE" sz="1800" dirty="0" err="1"/>
              <a:t>Fujishige</a:t>
            </a:r>
            <a:r>
              <a:rPr lang="de-DE" sz="1800" dirty="0"/>
              <a:t> &amp; Iwata`99]</a:t>
            </a:r>
            <a:endParaRPr lang="de-DE" sz="1800" dirty="0" smtClean="0"/>
          </a:p>
          <a:p>
            <a:endParaRPr lang="de-DE" dirty="0"/>
          </a:p>
          <a:p>
            <a:endParaRPr lang="en-US" dirty="0"/>
          </a:p>
        </p:txBody>
      </p:sp>
      <p:pic>
        <p:nvPicPr>
          <p:cNvPr id="12" name="Picture 11" descr="scale_2012mod2b_2.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4699000" y="2705100"/>
            <a:ext cx="4445000" cy="3644900"/>
          </a:xfrm>
          <a:prstGeom prst="rect">
            <a:avLst/>
          </a:prstGeom>
        </p:spPr>
      </p:pic>
      <p:pic>
        <p:nvPicPr>
          <p:cNvPr id="13" name="Picture 12" descr="scale_2012mod2b.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4699000" y="2743200"/>
            <a:ext cx="4445000" cy="3644900"/>
          </a:xfrm>
          <a:prstGeom prst="rect">
            <a:avLst/>
          </a:prstGeom>
        </p:spPr>
      </p:pic>
      <p:sp>
        <p:nvSpPr>
          <p:cNvPr id="15" name="TextBox 14"/>
          <p:cNvSpPr txBox="1"/>
          <p:nvPr/>
        </p:nvSpPr>
        <p:spPr>
          <a:xfrm>
            <a:off x="393700" y="4533900"/>
            <a:ext cx="4048216" cy="1938992"/>
          </a:xfrm>
          <a:prstGeom prst="rect">
            <a:avLst/>
          </a:prstGeom>
          <a:noFill/>
          <a:ln>
            <a:solidFill>
              <a:srgbClr val="339900"/>
            </a:solidFill>
          </a:ln>
        </p:spPr>
        <p:txBody>
          <a:bodyPr wrap="none" rtlCol="0">
            <a:spAutoFit/>
          </a:bodyPr>
          <a:lstStyle/>
          <a:p>
            <a:r>
              <a:rPr lang="en-US" sz="2400" dirty="0" smtClean="0"/>
              <a:t>Approximate! </a:t>
            </a:r>
            <a:r>
              <a:rPr lang="en-US" sz="2400" dirty="0" smtClean="0">
                <a:solidFill>
                  <a:srgbClr val="008000"/>
                </a:solidFill>
                <a:sym typeface="Wingdings"/>
              </a:rPr>
              <a:t></a:t>
            </a:r>
            <a:endParaRPr lang="en-US" sz="2400" dirty="0" smtClean="0">
              <a:solidFill>
                <a:srgbClr val="008000"/>
              </a:solidFill>
            </a:endParaRPr>
          </a:p>
          <a:p>
            <a:r>
              <a:rPr lang="en-US" sz="2400" dirty="0" smtClean="0">
                <a:solidFill>
                  <a:srgbClr val="008000"/>
                </a:solidFill>
              </a:rPr>
              <a:t>Every</a:t>
            </a:r>
            <a:r>
              <a:rPr lang="en-US" sz="2400" dirty="0" smtClean="0"/>
              <a:t> </a:t>
            </a:r>
            <a:r>
              <a:rPr lang="en-US" sz="2400" dirty="0" err="1" smtClean="0"/>
              <a:t>submodular</a:t>
            </a:r>
            <a:r>
              <a:rPr lang="en-US" sz="2400" dirty="0" smtClean="0"/>
              <a:t> function</a:t>
            </a:r>
          </a:p>
          <a:p>
            <a:r>
              <a:rPr lang="en-US" sz="2400" dirty="0" smtClean="0"/>
              <a:t>can be </a:t>
            </a:r>
            <a:r>
              <a:rPr lang="en-US" sz="2400" dirty="0" smtClean="0">
                <a:solidFill>
                  <a:srgbClr val="008000"/>
                </a:solidFill>
              </a:rPr>
              <a:t>approximated</a:t>
            </a:r>
            <a:r>
              <a:rPr lang="en-US" sz="2400" dirty="0" smtClean="0"/>
              <a:t> by</a:t>
            </a:r>
          </a:p>
          <a:p>
            <a:r>
              <a:rPr lang="en-US" sz="2400" dirty="0" smtClean="0"/>
              <a:t>a series of graph cut </a:t>
            </a:r>
          </a:p>
          <a:p>
            <a:r>
              <a:rPr lang="en-US" sz="2400" dirty="0" smtClean="0"/>
              <a:t>functions</a:t>
            </a:r>
            <a:r>
              <a:rPr lang="en-US" dirty="0" smtClean="0"/>
              <a:t>     </a:t>
            </a:r>
            <a:r>
              <a:rPr lang="de-DE" dirty="0"/>
              <a:t>[Jegelka, Lin &amp; </a:t>
            </a:r>
            <a:r>
              <a:rPr lang="de-DE" dirty="0" err="1"/>
              <a:t>Bilmes</a:t>
            </a:r>
            <a:r>
              <a:rPr lang="de-DE" dirty="0"/>
              <a:t> `11</a:t>
            </a:r>
            <a:r>
              <a:rPr lang="de-DE" dirty="0" smtClean="0"/>
              <a:t>]</a:t>
            </a:r>
            <a:endParaRPr lang="de-DE" sz="2800" dirty="0"/>
          </a:p>
        </p:txBody>
      </p:sp>
      <p:sp>
        <p:nvSpPr>
          <p:cNvPr id="2" name="Title 1"/>
          <p:cNvSpPr>
            <a:spLocks noGrp="1"/>
          </p:cNvSpPr>
          <p:nvPr>
            <p:ph type="title"/>
          </p:nvPr>
        </p:nvSpPr>
        <p:spPr/>
        <p:txBody>
          <a:bodyPr/>
          <a:lstStyle/>
          <a:p>
            <a:r>
              <a:rPr lang="en-US" dirty="0" smtClean="0"/>
              <a:t>Fast approximate minimization</a:t>
            </a: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141</a:t>
            </a:fld>
            <a:endParaRPr lang="en-US"/>
          </a:p>
        </p:txBody>
      </p:sp>
      <p:sp>
        <p:nvSpPr>
          <p:cNvPr id="14" name="TextBox 13"/>
          <p:cNvSpPr txBox="1"/>
          <p:nvPr/>
        </p:nvSpPr>
        <p:spPr>
          <a:xfrm>
            <a:off x="5283200" y="2374900"/>
            <a:ext cx="3677634" cy="369332"/>
          </a:xfrm>
          <a:prstGeom prst="rect">
            <a:avLst/>
          </a:prstGeom>
          <a:noFill/>
        </p:spPr>
        <p:txBody>
          <a:bodyPr wrap="none" rtlCol="0">
            <a:spAutoFit/>
          </a:bodyPr>
          <a:lstStyle/>
          <a:p>
            <a:r>
              <a:rPr lang="en-US" dirty="0" smtClean="0"/>
              <a:t>speech corpus selection </a:t>
            </a:r>
            <a:r>
              <a:rPr lang="en-US" sz="1400" dirty="0" smtClean="0"/>
              <a:t>[</a:t>
            </a:r>
            <a:r>
              <a:rPr lang="en-US" sz="1400" dirty="0" err="1" smtClean="0"/>
              <a:t>Lin&amp;Bilmes</a:t>
            </a:r>
            <a:r>
              <a:rPr lang="en-US" sz="1400" dirty="0" smtClean="0"/>
              <a:t> `11]</a:t>
            </a:r>
            <a:endParaRPr lang="en-US" sz="1400" dirty="0"/>
          </a:p>
        </p:txBody>
      </p:sp>
    </p:spTree>
    <p:extLst>
      <p:ext uri="{BB962C8B-B14F-4D97-AF65-F5344CB8AC3E}">
        <p14:creationId xmlns:p14="http://schemas.microsoft.com/office/powerpoint/2010/main" xmlns="" val="26365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e_2012mod2b.pdf"/>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4686300" y="2743200"/>
            <a:ext cx="4445000" cy="3644900"/>
          </a:xfrm>
          <a:prstGeom prst="rect">
            <a:avLst/>
          </a:prstGeom>
        </p:spPr>
      </p:pic>
      <p:sp>
        <p:nvSpPr>
          <p:cNvPr id="3" name="Content Placeholder 2"/>
          <p:cNvSpPr>
            <a:spLocks noGrp="1"/>
          </p:cNvSpPr>
          <p:nvPr>
            <p:ph idx="1"/>
          </p:nvPr>
        </p:nvSpPr>
        <p:spPr/>
        <p:txBody>
          <a:bodyPr/>
          <a:lstStyle/>
          <a:p>
            <a:r>
              <a:rPr lang="de-DE" sz="2400" dirty="0"/>
              <a:t>Not all submodular </a:t>
            </a:r>
            <a:r>
              <a:rPr lang="de-DE" sz="2400" dirty="0" err="1"/>
              <a:t>functions</a:t>
            </a:r>
            <a:r>
              <a:rPr lang="de-DE" sz="2400" dirty="0"/>
              <a:t> </a:t>
            </a:r>
            <a:r>
              <a:rPr lang="de-DE" sz="2400" dirty="0" err="1" smtClean="0"/>
              <a:t>can</a:t>
            </a:r>
            <a:r>
              <a:rPr lang="de-DE" sz="2400" dirty="0" smtClean="0"/>
              <a:t> </a:t>
            </a:r>
            <a:r>
              <a:rPr lang="de-DE" sz="2400" dirty="0" err="1" smtClean="0"/>
              <a:t>be</a:t>
            </a:r>
            <a:r>
              <a:rPr lang="de-DE" sz="2400" dirty="0" smtClean="0"/>
              <a:t> </a:t>
            </a:r>
            <a:r>
              <a:rPr lang="de-DE" sz="2400" dirty="0" err="1" smtClean="0"/>
              <a:t>optimized</a:t>
            </a:r>
            <a:r>
              <a:rPr lang="de-DE" sz="2400" dirty="0" smtClean="0"/>
              <a:t> </a:t>
            </a:r>
            <a:r>
              <a:rPr lang="de-DE" sz="2400" dirty="0" err="1" smtClean="0"/>
              <a:t>as</a:t>
            </a:r>
            <a:r>
              <a:rPr lang="de-DE" sz="2400" dirty="0" smtClean="0"/>
              <a:t> </a:t>
            </a:r>
            <a:r>
              <a:rPr lang="de-DE" sz="2400" dirty="0" err="1" smtClean="0"/>
              <a:t>graph</a:t>
            </a:r>
            <a:r>
              <a:rPr lang="de-DE" sz="2400" dirty="0" smtClean="0"/>
              <a:t> </a:t>
            </a:r>
            <a:r>
              <a:rPr lang="de-DE" sz="2400" dirty="0" err="1" smtClean="0"/>
              <a:t>cuts</a:t>
            </a:r>
            <a:endParaRPr lang="de-DE" sz="2400" dirty="0" smtClean="0"/>
          </a:p>
          <a:p>
            <a:r>
              <a:rPr lang="en-US" sz="2400" dirty="0"/>
              <a:t>Even if they can: </a:t>
            </a:r>
            <a:r>
              <a:rPr lang="en-US" sz="2400" dirty="0" smtClean="0">
                <a:solidFill>
                  <a:srgbClr val="000000"/>
                </a:solidFill>
              </a:rPr>
              <a:t>possibly </a:t>
            </a:r>
            <a:r>
              <a:rPr lang="en-US" sz="2400" dirty="0">
                <a:solidFill>
                  <a:srgbClr val="000000"/>
                </a:solidFill>
              </a:rPr>
              <a:t>many extra nodes in </a:t>
            </a:r>
            <a:r>
              <a:rPr lang="en-US" sz="2400" dirty="0" smtClean="0">
                <a:solidFill>
                  <a:srgbClr val="000000"/>
                </a:solidFill>
              </a:rPr>
              <a:t>the graph </a:t>
            </a:r>
            <a:r>
              <a:rPr lang="en-US" sz="2400" dirty="0" smtClean="0">
                <a:solidFill>
                  <a:srgbClr val="CC0000"/>
                </a:solidFill>
              </a:rPr>
              <a:t> </a:t>
            </a:r>
            <a:r>
              <a:rPr lang="en-US" sz="2400" dirty="0" smtClean="0">
                <a:solidFill>
                  <a:srgbClr val="CC0000"/>
                </a:solidFill>
                <a:sym typeface="Wingdings"/>
              </a:rPr>
              <a:t></a:t>
            </a:r>
            <a:endParaRPr lang="en-US" sz="2400" dirty="0">
              <a:solidFill>
                <a:srgbClr val="CC0000"/>
              </a:solidFill>
            </a:endParaRPr>
          </a:p>
          <a:p>
            <a:endParaRPr lang="de-DE" sz="1200" dirty="0" smtClean="0"/>
          </a:p>
          <a:p>
            <a:pPr marL="0" indent="0">
              <a:buNone/>
            </a:pPr>
            <a:endParaRPr lang="de-DE" dirty="0"/>
          </a:p>
          <a:p>
            <a:endParaRPr lang="en-US" dirty="0"/>
          </a:p>
        </p:txBody>
      </p:sp>
      <p:sp>
        <p:nvSpPr>
          <p:cNvPr id="15" name="TextBox 14"/>
          <p:cNvSpPr txBox="1"/>
          <p:nvPr/>
        </p:nvSpPr>
        <p:spPr>
          <a:xfrm>
            <a:off x="381000" y="2552700"/>
            <a:ext cx="2238564" cy="461665"/>
          </a:xfrm>
          <a:prstGeom prst="rect">
            <a:avLst/>
          </a:prstGeom>
          <a:noFill/>
          <a:ln>
            <a:solidFill>
              <a:srgbClr val="339900"/>
            </a:solidFill>
          </a:ln>
        </p:spPr>
        <p:txBody>
          <a:bodyPr wrap="none" rtlCol="0">
            <a:spAutoFit/>
          </a:bodyPr>
          <a:lstStyle/>
          <a:p>
            <a:r>
              <a:rPr lang="en-US" sz="2400" dirty="0" smtClean="0">
                <a:solidFill>
                  <a:srgbClr val="008000"/>
                </a:solidFill>
              </a:rPr>
              <a:t>Approximate! </a:t>
            </a:r>
            <a:r>
              <a:rPr lang="en-US" sz="2400" dirty="0" smtClean="0">
                <a:solidFill>
                  <a:srgbClr val="008000"/>
                </a:solidFill>
                <a:sym typeface="Wingdings"/>
              </a:rPr>
              <a:t></a:t>
            </a:r>
            <a:endParaRPr lang="en-US" sz="2400" dirty="0" smtClean="0">
              <a:solidFill>
                <a:srgbClr val="008000"/>
              </a:solidFill>
            </a:endParaRPr>
          </a:p>
        </p:txBody>
      </p:sp>
      <p:sp>
        <p:nvSpPr>
          <p:cNvPr id="2" name="Title 1"/>
          <p:cNvSpPr>
            <a:spLocks noGrp="1"/>
          </p:cNvSpPr>
          <p:nvPr>
            <p:ph type="title"/>
          </p:nvPr>
        </p:nvSpPr>
        <p:spPr/>
        <p:txBody>
          <a:bodyPr/>
          <a:lstStyle/>
          <a:p>
            <a:r>
              <a:rPr lang="en-US" dirty="0" smtClean="0"/>
              <a:t>Fast approximate minimization</a:t>
            </a: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142</a:t>
            </a:fld>
            <a:endParaRPr lang="en-US"/>
          </a:p>
        </p:txBody>
      </p:sp>
      <p:sp>
        <p:nvSpPr>
          <p:cNvPr id="14" name="TextBox 13"/>
          <p:cNvSpPr txBox="1"/>
          <p:nvPr/>
        </p:nvSpPr>
        <p:spPr>
          <a:xfrm>
            <a:off x="5283200" y="2374900"/>
            <a:ext cx="3677634" cy="369332"/>
          </a:xfrm>
          <a:prstGeom prst="rect">
            <a:avLst/>
          </a:prstGeom>
          <a:noFill/>
        </p:spPr>
        <p:txBody>
          <a:bodyPr wrap="none" rtlCol="0">
            <a:spAutoFit/>
          </a:bodyPr>
          <a:lstStyle/>
          <a:p>
            <a:r>
              <a:rPr lang="en-US" dirty="0" smtClean="0"/>
              <a:t>speech corpus selection </a:t>
            </a:r>
            <a:r>
              <a:rPr lang="en-US" sz="1400" dirty="0" smtClean="0"/>
              <a:t>[</a:t>
            </a:r>
            <a:r>
              <a:rPr lang="en-US" sz="1400" dirty="0" err="1" smtClean="0"/>
              <a:t>Lin&amp;Bilmes</a:t>
            </a:r>
            <a:r>
              <a:rPr lang="en-US" sz="1400" dirty="0" smtClean="0"/>
              <a:t> `11]</a:t>
            </a:r>
            <a:endParaRPr lang="en-US" sz="1400" dirty="0"/>
          </a:p>
        </p:txBody>
      </p:sp>
      <p:sp>
        <p:nvSpPr>
          <p:cNvPr id="5" name="TextBox 4"/>
          <p:cNvSpPr txBox="1"/>
          <p:nvPr/>
        </p:nvSpPr>
        <p:spPr>
          <a:xfrm>
            <a:off x="355600" y="3306108"/>
            <a:ext cx="4211409" cy="2677656"/>
          </a:xfrm>
          <a:prstGeom prst="rect">
            <a:avLst/>
          </a:prstGeom>
          <a:noFill/>
        </p:spPr>
        <p:txBody>
          <a:bodyPr wrap="none" rtlCol="0">
            <a:spAutoFit/>
          </a:bodyPr>
          <a:lstStyle/>
          <a:p>
            <a:r>
              <a:rPr lang="en-US" sz="2400" dirty="0" smtClean="0"/>
              <a:t>decompose:</a:t>
            </a:r>
          </a:p>
          <a:p>
            <a:pPr marL="342900" indent="-342900">
              <a:buFont typeface="Arial"/>
              <a:buChar char="•"/>
            </a:pPr>
            <a:r>
              <a:rPr lang="en-US" sz="2400" dirty="0" smtClean="0"/>
              <a:t>represent as much as </a:t>
            </a:r>
            <a:br>
              <a:rPr lang="en-US" sz="2400" dirty="0" smtClean="0"/>
            </a:br>
            <a:r>
              <a:rPr lang="en-US" sz="2400" dirty="0" smtClean="0"/>
              <a:t>possible exactly by a graph</a:t>
            </a:r>
          </a:p>
          <a:p>
            <a:pPr marL="342900" indent="-342900">
              <a:buFont typeface="Arial"/>
              <a:buChar char="•"/>
            </a:pPr>
            <a:r>
              <a:rPr lang="en-US" sz="2400" dirty="0" smtClean="0"/>
              <a:t>rest: approximate iteratively</a:t>
            </a:r>
            <a:br>
              <a:rPr lang="en-US" sz="2400" dirty="0" smtClean="0"/>
            </a:br>
            <a:r>
              <a:rPr lang="en-US" sz="2400" dirty="0" smtClean="0"/>
              <a:t>by changing edge weights</a:t>
            </a:r>
          </a:p>
          <a:p>
            <a:pPr marL="342900" indent="-342900">
              <a:buFont typeface="Arial"/>
              <a:buChar char="•"/>
            </a:pPr>
            <a:endParaRPr lang="en-US" sz="2400" dirty="0"/>
          </a:p>
          <a:p>
            <a:r>
              <a:rPr lang="en-US" sz="2400" dirty="0" smtClean="0">
                <a:solidFill>
                  <a:srgbClr val="008000"/>
                </a:solidFill>
              </a:rPr>
              <a:t>solve a series of cut problems</a:t>
            </a:r>
            <a:endParaRPr lang="en-US" sz="2400" dirty="0">
              <a:solidFill>
                <a:srgbClr val="008000"/>
              </a:solidFill>
            </a:endParaRPr>
          </a:p>
        </p:txBody>
      </p:sp>
    </p:spTree>
    <p:extLst>
      <p:ext uri="{BB962C8B-B14F-4D97-AF65-F5344CB8AC3E}">
        <p14:creationId xmlns:p14="http://schemas.microsoft.com/office/powerpoint/2010/main" xmlns="" val="86572550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err="1" smtClean="0"/>
              <a:t>Symmetric</a:t>
            </a:r>
            <a:r>
              <a:rPr lang="de-DE" dirty="0" smtClean="0"/>
              <a:t>:</a:t>
            </a:r>
            <a:endParaRPr lang="de-DE" dirty="0" smtClean="0">
              <a:solidFill>
                <a:schemeClr val="bg1"/>
              </a:solidFill>
            </a:endParaRPr>
          </a:p>
          <a:p>
            <a:pPr lvl="1"/>
            <a:r>
              <a:rPr lang="de-DE" dirty="0" err="1" smtClean="0"/>
              <a:t>Queyranne‘s</a:t>
            </a:r>
            <a:r>
              <a:rPr lang="de-DE" dirty="0" smtClean="0"/>
              <a:t> </a:t>
            </a:r>
            <a:r>
              <a:rPr lang="de-DE" dirty="0" err="1" smtClean="0"/>
              <a:t>algorithm</a:t>
            </a:r>
            <a:r>
              <a:rPr lang="de-DE" dirty="0" smtClean="0"/>
              <a:t>: O(n</a:t>
            </a:r>
            <a:r>
              <a:rPr lang="de-DE" baseline="30000" dirty="0" smtClean="0"/>
              <a:t>3</a:t>
            </a:r>
            <a:r>
              <a:rPr lang="de-DE" dirty="0" smtClean="0"/>
              <a:t>)  </a:t>
            </a:r>
            <a:r>
              <a:rPr lang="de-DE" sz="2000" dirty="0" smtClean="0"/>
              <a:t>                             [</a:t>
            </a:r>
            <a:r>
              <a:rPr lang="de-DE" sz="2000" dirty="0" err="1" smtClean="0"/>
              <a:t>Queyranne</a:t>
            </a:r>
            <a:r>
              <a:rPr lang="de-DE" sz="2000" dirty="0" smtClean="0"/>
              <a:t>, 1998]</a:t>
            </a:r>
            <a:endParaRPr lang="de-DE" sz="3200" dirty="0" smtClean="0"/>
          </a:p>
          <a:p>
            <a:pPr lvl="1"/>
            <a:endParaRPr lang="de-DE" sz="3200" dirty="0" smtClean="0"/>
          </a:p>
          <a:p>
            <a:r>
              <a:rPr lang="de-DE" dirty="0" err="1"/>
              <a:t>C</a:t>
            </a:r>
            <a:r>
              <a:rPr lang="de-DE" dirty="0" err="1" smtClean="0"/>
              <a:t>oncave</a:t>
            </a:r>
            <a:r>
              <a:rPr lang="de-DE" dirty="0" smtClean="0"/>
              <a:t> </a:t>
            </a:r>
            <a:r>
              <a:rPr lang="de-DE" dirty="0" err="1" smtClean="0"/>
              <a:t>of</a:t>
            </a:r>
            <a:r>
              <a:rPr lang="de-DE" dirty="0" smtClean="0"/>
              <a:t> modular:</a:t>
            </a:r>
            <a:endParaRPr lang="de-DE" dirty="0"/>
          </a:p>
          <a:p>
            <a:pPr marL="457200" lvl="1" indent="0">
              <a:buNone/>
            </a:pPr>
            <a:endParaRPr lang="de-DE" sz="1400" dirty="0"/>
          </a:p>
          <a:p>
            <a:pPr marL="457200" lvl="1" indent="0">
              <a:buNone/>
            </a:pPr>
            <a:r>
              <a:rPr lang="de-DE" sz="1800" dirty="0"/>
              <a:t>	</a:t>
            </a:r>
            <a:r>
              <a:rPr lang="de-DE" sz="1800" dirty="0" smtClean="0"/>
              <a:t>	</a:t>
            </a:r>
            <a:r>
              <a:rPr lang="de-DE" sz="2000" dirty="0" smtClean="0"/>
              <a:t>         		          [</a:t>
            </a:r>
            <a:r>
              <a:rPr lang="de-DE" sz="2000" dirty="0" err="1" smtClean="0"/>
              <a:t>Stobbe</a:t>
            </a:r>
            <a:r>
              <a:rPr lang="de-DE" sz="2000" dirty="0" smtClean="0"/>
              <a:t> &amp; Krause `10, Kohli et al, `09]</a:t>
            </a:r>
            <a:endParaRPr lang="de-DE" sz="2000" dirty="0"/>
          </a:p>
          <a:p>
            <a:pPr marL="457200" lvl="1" indent="0">
              <a:buNone/>
            </a:pPr>
            <a:endParaRPr lang="de-DE" sz="3600" dirty="0" smtClean="0"/>
          </a:p>
          <a:p>
            <a:r>
              <a:rPr lang="de-DE" dirty="0" err="1" smtClean="0"/>
              <a:t>Sum</a:t>
            </a:r>
            <a:r>
              <a:rPr lang="de-DE" dirty="0" smtClean="0"/>
              <a:t> </a:t>
            </a:r>
            <a:r>
              <a:rPr lang="de-DE" dirty="0" err="1"/>
              <a:t>of</a:t>
            </a:r>
            <a:r>
              <a:rPr lang="de-DE" dirty="0"/>
              <a:t> submodular </a:t>
            </a:r>
            <a:r>
              <a:rPr lang="de-DE" dirty="0" err="1"/>
              <a:t>functions</a:t>
            </a:r>
            <a:r>
              <a:rPr lang="de-DE" dirty="0"/>
              <a:t>, </a:t>
            </a:r>
            <a:r>
              <a:rPr lang="de-DE" dirty="0" err="1" smtClean="0"/>
              <a:t>each</a:t>
            </a:r>
            <a:r>
              <a:rPr lang="de-DE" dirty="0" smtClean="0"/>
              <a:t> </a:t>
            </a:r>
            <a:r>
              <a:rPr lang="de-DE" dirty="0" err="1"/>
              <a:t>bounded</a:t>
            </a:r>
            <a:r>
              <a:rPr lang="de-DE" dirty="0"/>
              <a:t> </a:t>
            </a:r>
            <a:r>
              <a:rPr lang="de-DE" dirty="0" err="1"/>
              <a:t>support</a:t>
            </a:r>
            <a:r>
              <a:rPr lang="de-DE" sz="2400" dirty="0"/>
              <a:t> </a:t>
            </a:r>
            <a:endParaRPr lang="de-DE" sz="2400" dirty="0" smtClean="0"/>
          </a:p>
          <a:p>
            <a:pPr marL="0" indent="0">
              <a:buNone/>
            </a:pPr>
            <a:r>
              <a:rPr lang="de-DE" sz="2400" dirty="0" smtClean="0"/>
              <a:t>						              </a:t>
            </a:r>
            <a:r>
              <a:rPr lang="de-DE" sz="1800" dirty="0" smtClean="0"/>
              <a:t>[</a:t>
            </a:r>
            <a:r>
              <a:rPr lang="de-DE" sz="1800" dirty="0" err="1"/>
              <a:t>Kolmogorov</a:t>
            </a:r>
            <a:r>
              <a:rPr lang="de-DE" sz="1800" dirty="0"/>
              <a:t> `12</a:t>
            </a:r>
            <a:r>
              <a:rPr lang="de-DE" sz="1800" dirty="0" smtClean="0"/>
              <a:t>]</a:t>
            </a:r>
          </a:p>
          <a:p>
            <a:pPr marL="0" indent="0">
              <a:buNone/>
            </a:pPr>
            <a:endParaRPr lang="de-DE" sz="100" dirty="0"/>
          </a:p>
        </p:txBody>
      </p:sp>
      <p:sp>
        <p:nvSpPr>
          <p:cNvPr id="2" name="Titel 1"/>
          <p:cNvSpPr>
            <a:spLocks noGrp="1"/>
          </p:cNvSpPr>
          <p:nvPr>
            <p:ph type="title"/>
          </p:nvPr>
        </p:nvSpPr>
        <p:spPr/>
        <p:txBody>
          <a:bodyPr/>
          <a:lstStyle/>
          <a:p>
            <a:r>
              <a:rPr lang="de-DE" dirty="0" smtClean="0"/>
              <a:t>Other </a:t>
            </a:r>
            <a:r>
              <a:rPr lang="de-DE" dirty="0" err="1" smtClean="0"/>
              <a:t>special</a:t>
            </a:r>
            <a:r>
              <a:rPr lang="de-DE" dirty="0" smtClean="0"/>
              <a:t> </a:t>
            </a:r>
            <a:r>
              <a:rPr lang="de-DE" dirty="0" err="1" smtClean="0"/>
              <a:t>cases</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143</a:t>
            </a:fld>
            <a:endParaRPr lang="en-US"/>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5041900" y="1333500"/>
            <a:ext cx="2273300" cy="317500"/>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080000" y="2730500"/>
            <a:ext cx="3378200" cy="736600"/>
          </a:xfrm>
          <a:prstGeom prst="rect">
            <a:avLst/>
          </a:prstGeom>
        </p:spPr>
      </p:pic>
    </p:spTree>
    <p:custDataLst>
      <p:tags r:id="rId1"/>
    </p:custDataLst>
    <p:extLst>
      <p:ext uri="{BB962C8B-B14F-4D97-AF65-F5344CB8AC3E}">
        <p14:creationId xmlns:p14="http://schemas.microsoft.com/office/powerpoint/2010/main" xmlns="" val="1013074801"/>
      </p:ext>
    </p:extLst>
  </p:cSld>
  <p:clrMapOvr>
    <a:masterClrMapping/>
  </p:clrMapOvr>
  <mc:AlternateContent xmlns:mc="http://schemas.openxmlformats.org/markup-compatibility/2006">
    <mc:Choice xmlns:p14="http://schemas.microsoft.com/office/powerpoint/2010/main" xmlns="" Requires="p14">
      <p:transition spd="slow" p14:dur="2000" advTm="56518"/>
    </mc:Choice>
    <mc:Fallback>
      <p:transition spd="slow" advTm="565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Submodular </a:t>
            </a:r>
            <a:r>
              <a:rPr lang="de-DE" smtClean="0"/>
              <a:t>minimization</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144</a:t>
            </a:fld>
            <a:endParaRPr lang="en-US"/>
          </a:p>
        </p:txBody>
      </p:sp>
      <p:sp>
        <p:nvSpPr>
          <p:cNvPr id="15" name="Abgerundetes Rechteck 14"/>
          <p:cNvSpPr/>
          <p:nvPr/>
        </p:nvSpPr>
        <p:spPr bwMode="auto">
          <a:xfrm>
            <a:off x="457201" y="13716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Optimization</a:t>
            </a:r>
            <a:r>
              <a:rPr lang="de-DE" sz="3600" dirty="0" smtClean="0"/>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2044148"/>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1" i="0" u="none" strike="noStrike" cap="none" normalizeH="0" baseline="0" dirty="0" smtClean="0">
              <a:ln>
                <a:noFill/>
              </a:ln>
              <a:solidFill>
                <a:schemeClr val="tx1"/>
              </a:solidFill>
              <a:effectLst/>
              <a:latin typeface="Calibri" charset="0"/>
            </a:endParaRPr>
          </a:p>
        </p:txBody>
      </p:sp>
      <p:sp>
        <p:nvSpPr>
          <p:cNvPr id="17" name="Abgerundetes Rechteck 16"/>
          <p:cNvSpPr/>
          <p:nvPr/>
        </p:nvSpPr>
        <p:spPr bwMode="auto">
          <a:xfrm>
            <a:off x="649356" y="3869635"/>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Maximization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8" name="Abgerundetes Rechteck 17"/>
          <p:cNvSpPr/>
          <p:nvPr/>
        </p:nvSpPr>
        <p:spPr bwMode="auto">
          <a:xfrm>
            <a:off x="4012095" y="22363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30049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
        <p:nvSpPr>
          <p:cNvPr id="9" name="Abgerundetes Rechteck 8"/>
          <p:cNvSpPr/>
          <p:nvPr/>
        </p:nvSpPr>
        <p:spPr bwMode="auto">
          <a:xfrm>
            <a:off x="801757" y="2196549"/>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i="0" u="none" strike="noStrike" cap="none" normalizeH="0" baseline="0" dirty="0" err="1" smtClean="0">
                <a:ln>
                  <a:noFill/>
                </a:ln>
                <a:solidFill>
                  <a:schemeClr val="tx1"/>
                </a:solidFill>
                <a:effectLst/>
                <a:latin typeface="Calibri" charset="0"/>
              </a:rPr>
              <a:t>unconstrained</a:t>
            </a:r>
            <a:endParaRPr kumimoji="0" lang="de-DE" sz="3600" i="0" u="none" strike="noStrike" cap="none" normalizeH="0" baseline="0" dirty="0" smtClean="0">
              <a:ln>
                <a:noFill/>
              </a:ln>
              <a:solidFill>
                <a:schemeClr val="tx1"/>
              </a:solidFill>
              <a:effectLst/>
              <a:latin typeface="Calibri" charset="0"/>
            </a:endParaRPr>
          </a:p>
        </p:txBody>
      </p:sp>
      <p:sp>
        <p:nvSpPr>
          <p:cNvPr id="10" name="Abgerundetes Rechteck 9"/>
          <p:cNvSpPr/>
          <p:nvPr/>
        </p:nvSpPr>
        <p:spPr bwMode="auto">
          <a:xfrm>
            <a:off x="762000" y="2958548"/>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constrained</a:t>
            </a:r>
            <a:endParaRPr kumimoji="0" lang="de-DE" sz="3600" b="1" i="0" u="none" strike="noStrike" cap="none" normalizeH="0" baseline="0" dirty="0" smtClean="0">
              <a:ln>
                <a:noFill/>
              </a:ln>
              <a:solidFill>
                <a:schemeClr val="tx1"/>
              </a:solidFill>
              <a:effectLst/>
              <a:latin typeface="Calibri" charset="0"/>
            </a:endParaRPr>
          </a:p>
        </p:txBody>
      </p:sp>
    </p:spTree>
    <p:custDataLst>
      <p:tags r:id="rId1"/>
    </p:custDataLst>
    <p:extLst>
      <p:ext uri="{BB962C8B-B14F-4D97-AF65-F5344CB8AC3E}">
        <p14:creationId xmlns:p14="http://schemas.microsoft.com/office/powerpoint/2010/main" xmlns="" val="1105577373"/>
      </p:ext>
    </p:extLst>
  </p:cSld>
  <p:clrMapOvr>
    <a:masterClrMapping/>
  </p:clrMapOvr>
  <mc:AlternateContent xmlns:mc="http://schemas.openxmlformats.org/markup-compatibility/2006">
    <mc:Choice xmlns:p14="http://schemas.microsoft.com/office/powerpoint/2010/main" xmlns="" Requires="p14">
      <p:transition spd="slow" p14:dur="2000" advTm="19920"/>
    </mc:Choice>
    <mc:Fallback>
      <p:transition spd="slow" advTm="199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a:t>
            </a:r>
            <a:r>
              <a:rPr lang="en-US" dirty="0" smtClean="0"/>
              <a:t> minimization</a:t>
            </a:r>
            <a:endParaRPr lang="en-US" dirty="0"/>
          </a:p>
        </p:txBody>
      </p:sp>
      <p:sp>
        <p:nvSpPr>
          <p:cNvPr id="3" name="Content Placeholder 2"/>
          <p:cNvSpPr>
            <a:spLocks noGrp="1"/>
          </p:cNvSpPr>
          <p:nvPr>
            <p:ph idx="1"/>
          </p:nvPr>
        </p:nvSpPr>
        <p:spPr/>
        <p:txBody>
          <a:bodyPr/>
          <a:lstStyle/>
          <a:p>
            <a:r>
              <a:rPr lang="en-US" dirty="0" smtClean="0"/>
              <a:t>unconstrained:</a:t>
            </a:r>
          </a:p>
          <a:p>
            <a:pPr lvl="1"/>
            <a:r>
              <a:rPr lang="en-US" dirty="0" smtClean="0"/>
              <a:t>nontrivial algorithms, </a:t>
            </a:r>
            <a:br>
              <a:rPr lang="en-US" dirty="0" smtClean="0"/>
            </a:br>
            <a:r>
              <a:rPr lang="en-US" dirty="0" smtClean="0">
                <a:solidFill>
                  <a:srgbClr val="008000"/>
                </a:solidFill>
              </a:rPr>
              <a:t>polynomial time</a:t>
            </a:r>
            <a:endParaRPr lang="en-US" dirty="0"/>
          </a:p>
          <a:p>
            <a:endParaRPr lang="en-US" sz="1400" dirty="0" smtClean="0"/>
          </a:p>
          <a:p>
            <a:r>
              <a:rPr lang="en-US" dirty="0" smtClean="0"/>
              <a:t>constraints: </a:t>
            </a:r>
            <a:r>
              <a:rPr lang="en-US" sz="2400" dirty="0" smtClean="0"/>
              <a:t>e.g.</a:t>
            </a:r>
            <a:endParaRPr lang="en-US" dirty="0" smtClean="0"/>
          </a:p>
          <a:p>
            <a:pPr lvl="1"/>
            <a:r>
              <a:rPr lang="en-US" dirty="0" smtClean="0"/>
              <a:t>limited cases doable:</a:t>
            </a:r>
            <a:br>
              <a:rPr lang="en-US" dirty="0" smtClean="0"/>
            </a:br>
            <a:r>
              <a:rPr lang="en-US" dirty="0" smtClean="0"/>
              <a:t>odd/even cardinality, inclusion/exclusion of a set</a:t>
            </a:r>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145</a:t>
            </a:fld>
            <a:endParaRPr lang="en-US"/>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013200" y="1301750"/>
            <a:ext cx="3568700" cy="3683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013200" y="2895600"/>
            <a:ext cx="3670300" cy="812800"/>
          </a:xfrm>
          <a:prstGeom prst="rect">
            <a:avLst/>
          </a:prstGeom>
        </p:spPr>
      </p:pic>
      <p:sp>
        <p:nvSpPr>
          <p:cNvPr id="8" name="TextBox 7"/>
          <p:cNvSpPr txBox="1"/>
          <p:nvPr/>
        </p:nvSpPr>
        <p:spPr>
          <a:xfrm>
            <a:off x="850900" y="4616272"/>
            <a:ext cx="7417415" cy="1384995"/>
          </a:xfrm>
          <a:prstGeom prst="rect">
            <a:avLst/>
          </a:prstGeom>
          <a:noFill/>
          <a:ln w="38100" cmpd="sng">
            <a:solidFill>
              <a:srgbClr val="800000"/>
            </a:solidFill>
          </a:ln>
        </p:spPr>
        <p:txBody>
          <a:bodyPr wrap="none" rtlCol="0">
            <a:spAutoFit/>
          </a:bodyPr>
          <a:lstStyle/>
          <a:p>
            <a:r>
              <a:rPr lang="en-US" sz="2800" dirty="0" smtClean="0"/>
              <a:t>General case:  </a:t>
            </a:r>
            <a:r>
              <a:rPr lang="en-US" sz="2800" dirty="0" smtClean="0">
                <a:solidFill>
                  <a:srgbClr val="CC0000"/>
                </a:solidFill>
              </a:rPr>
              <a:t>NP hard</a:t>
            </a:r>
          </a:p>
          <a:p>
            <a:pPr marL="342900" indent="-342900">
              <a:buFont typeface="Arial"/>
              <a:buChar char="•"/>
            </a:pPr>
            <a:r>
              <a:rPr lang="en-US" sz="2800" dirty="0" smtClean="0"/>
              <a:t>hard to approximate within polynomial factors!</a:t>
            </a:r>
          </a:p>
          <a:p>
            <a:pPr marL="342900" indent="-342900">
              <a:buFont typeface="Arial"/>
              <a:buChar char="•"/>
            </a:pPr>
            <a:r>
              <a:rPr lang="en-US" sz="2800" dirty="0" smtClean="0">
                <a:solidFill>
                  <a:srgbClr val="008000"/>
                </a:solidFill>
              </a:rPr>
              <a:t>But: special cases often still work well</a:t>
            </a:r>
            <a:endParaRPr lang="en-US" sz="2800" dirty="0">
              <a:solidFill>
                <a:srgbClr val="008000"/>
              </a:solidFill>
            </a:endParaRPr>
          </a:p>
        </p:txBody>
      </p:sp>
      <p:sp>
        <p:nvSpPr>
          <p:cNvPr id="6" name="Rectangle 5"/>
          <p:cNvSpPr/>
          <p:nvPr/>
        </p:nvSpPr>
        <p:spPr>
          <a:xfrm>
            <a:off x="749300" y="6082268"/>
            <a:ext cx="7048500" cy="369332"/>
          </a:xfrm>
          <a:prstGeom prst="rect">
            <a:avLst/>
          </a:prstGeom>
        </p:spPr>
        <p:txBody>
          <a:bodyPr wrap="square">
            <a:spAutoFit/>
          </a:bodyPr>
          <a:lstStyle/>
          <a:p>
            <a:r>
              <a:rPr lang="de-DE" dirty="0" smtClean="0"/>
              <a:t>[</a:t>
            </a:r>
            <a:r>
              <a:rPr lang="de-DE" dirty="0" err="1" smtClean="0"/>
              <a:t>Lower</a:t>
            </a:r>
            <a:r>
              <a:rPr lang="de-DE" dirty="0" smtClean="0"/>
              <a:t> </a:t>
            </a:r>
            <a:r>
              <a:rPr lang="de-DE" dirty="0" err="1" smtClean="0"/>
              <a:t>bounds</a:t>
            </a:r>
            <a:r>
              <a:rPr lang="de-DE" dirty="0" smtClean="0"/>
              <a:t>: </a:t>
            </a:r>
            <a:r>
              <a:rPr lang="de-DE" dirty="0" err="1" smtClean="0"/>
              <a:t>Goel</a:t>
            </a:r>
            <a:r>
              <a:rPr lang="de-DE" dirty="0" smtClean="0"/>
              <a:t> </a:t>
            </a:r>
            <a:r>
              <a:rPr lang="de-DE" dirty="0"/>
              <a:t>et al.`09, </a:t>
            </a:r>
            <a:r>
              <a:rPr lang="de-DE" dirty="0" err="1"/>
              <a:t>Iwata</a:t>
            </a:r>
            <a:r>
              <a:rPr lang="de-DE" dirty="0"/>
              <a:t> &amp; Nagano `09, Jegelka &amp; </a:t>
            </a:r>
            <a:r>
              <a:rPr lang="de-DE" dirty="0" err="1"/>
              <a:t>Bilmes</a:t>
            </a:r>
            <a:r>
              <a:rPr lang="de-DE" dirty="0"/>
              <a:t> `</a:t>
            </a:r>
            <a:r>
              <a:rPr lang="de-DE" dirty="0" smtClean="0"/>
              <a:t>11]</a:t>
            </a:r>
            <a:endParaRPr lang="en-US" dirty="0"/>
          </a:p>
        </p:txBody>
      </p:sp>
      <p:grpSp>
        <p:nvGrpSpPr>
          <p:cNvPr id="12" name="Group 11"/>
          <p:cNvGrpSpPr/>
          <p:nvPr/>
        </p:nvGrpSpPr>
        <p:grpSpPr>
          <a:xfrm>
            <a:off x="7658100" y="1676400"/>
            <a:ext cx="1352466" cy="1219200"/>
            <a:chOff x="7658100" y="1676400"/>
            <a:chExt cx="1352466" cy="1219200"/>
          </a:xfrm>
        </p:grpSpPr>
        <p:sp>
          <p:nvSpPr>
            <p:cNvPr id="9" name="TextBox 8"/>
            <p:cNvSpPr txBox="1"/>
            <p:nvPr/>
          </p:nvSpPr>
          <p:spPr>
            <a:xfrm>
              <a:off x="7658100" y="1676400"/>
              <a:ext cx="1352466" cy="923330"/>
            </a:xfrm>
            <a:prstGeom prst="rect">
              <a:avLst/>
            </a:prstGeom>
            <a:noFill/>
            <a:ln>
              <a:solidFill>
                <a:schemeClr val="accent2"/>
              </a:solidFill>
            </a:ln>
          </p:spPr>
          <p:txBody>
            <a:bodyPr wrap="none" rtlCol="0">
              <a:spAutoFit/>
            </a:bodyPr>
            <a:lstStyle/>
            <a:p>
              <a:r>
                <a:rPr lang="en-US" dirty="0" smtClean="0"/>
                <a:t>special case:</a:t>
              </a:r>
            </a:p>
            <a:p>
              <a:r>
                <a:rPr lang="en-US" dirty="0" smtClean="0"/>
                <a:t>balanced</a:t>
              </a:r>
            </a:p>
            <a:p>
              <a:r>
                <a:rPr lang="en-US" dirty="0" smtClean="0"/>
                <a:t>cut</a:t>
              </a:r>
              <a:endParaRPr lang="en-US" dirty="0"/>
            </a:p>
          </p:txBody>
        </p:sp>
        <p:cxnSp>
          <p:nvCxnSpPr>
            <p:cNvPr id="11" name="Straight Arrow Connector 10"/>
            <p:cNvCxnSpPr>
              <a:stCxn id="9" idx="2"/>
            </p:cNvCxnSpPr>
            <p:nvPr/>
          </p:nvCxnSpPr>
          <p:spPr bwMode="auto">
            <a:xfrm flipH="1">
              <a:off x="7886700" y="2599730"/>
              <a:ext cx="447633" cy="295870"/>
            </a:xfrm>
            <a:prstGeom prst="straightConnector1">
              <a:avLst/>
            </a:prstGeom>
            <a:noFill/>
            <a:ln w="38100" cap="flat" cmpd="sng" algn="ctr">
              <a:solidFill>
                <a:srgbClr val="FFCF01"/>
              </a:solidFill>
              <a:prstDash val="solid"/>
              <a:round/>
              <a:headEnd type="none" w="med" len="med"/>
              <a:tailEnd type="arrow"/>
            </a:ln>
            <a:effectLst/>
          </p:spPr>
        </p:cxnSp>
      </p:grpSp>
    </p:spTree>
    <p:custDataLst>
      <p:tags r:id="rId1"/>
    </p:custDataLst>
    <p:extLst>
      <p:ext uri="{BB962C8B-B14F-4D97-AF65-F5344CB8AC3E}">
        <p14:creationId xmlns:p14="http://schemas.microsoft.com/office/powerpoint/2010/main" xmlns="" val="505753507"/>
      </p:ext>
    </p:extLst>
  </p:cSld>
  <p:clrMapOvr>
    <a:masterClrMapping/>
  </p:clrMapOvr>
  <mc:AlternateContent xmlns:mc="http://schemas.openxmlformats.org/markup-compatibility/2006">
    <mc:Choice xmlns:p14="http://schemas.microsoft.com/office/powerpoint/2010/main" xmlns="" Requires="p14">
      <p:transition spd="slow" p14:dur="2000" advTm="106459"/>
    </mc:Choice>
    <mc:Fallback>
      <p:transition spd="slow" advTm="1064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5"/>
                                        </p:tgtEl>
                                        <p:attrNameLst>
                                          <p:attrName>style.opacity</p:attrName>
                                        </p:attrNameLst>
                                      </p:cBhvr>
                                      <p:to>
                                        <p:strVal val="0.5"/>
                                      </p:to>
                                    </p:set>
                                    <p:animEffect filter="image" prLst="opacity: 0.5">
                                      <p:cBhvr rctx="IE">
                                        <p:cTn id="21" dur="indefinite"/>
                                        <p:tgtEl>
                                          <p:spTgt spid="5"/>
                                        </p:tgtEl>
                                      </p:cBhvr>
                                    </p:animEffect>
                                  </p:childTnLst>
                                </p:cTn>
                              </p:par>
                              <p:par>
                                <p:cTn id="22" presetID="9" presetClass="emph" presetSubtype="0" nodeType="withEffect">
                                  <p:stCondLst>
                                    <p:cond delay="0"/>
                                  </p:stCondLst>
                                  <p:childTnLst>
                                    <p:set>
                                      <p:cBhvr rctx="PPT">
                                        <p:cTn id="23" dur="indefinite"/>
                                        <p:tgtEl>
                                          <p:spTgt spid="3">
                                            <p:txEl>
                                              <p:pRg st="0" end="0"/>
                                            </p:txEl>
                                          </p:spTgt>
                                        </p:tgtEl>
                                        <p:attrNameLst>
                                          <p:attrName>style.opacity</p:attrName>
                                        </p:attrNameLst>
                                      </p:cBhvr>
                                      <p:to>
                                        <p:strVal val="0.5"/>
                                      </p:to>
                                    </p:set>
                                    <p:animEffect filter="image" prLst="opacity: 0.5">
                                      <p:cBhvr rctx="IE">
                                        <p:cTn id="24" dur="indefinite"/>
                                        <p:tgtEl>
                                          <p:spTgt spid="3">
                                            <p:txEl>
                                              <p:pRg st="0" end="0"/>
                                            </p:txEl>
                                          </p:spTgt>
                                        </p:tgtEl>
                                      </p:cBhvr>
                                    </p:animEffect>
                                  </p:childTnLst>
                                </p:cTn>
                              </p:par>
                              <p:par>
                                <p:cTn id="25" presetID="9" presetClass="emph" presetSubtype="0" nodeType="withEffect">
                                  <p:stCondLst>
                                    <p:cond delay="0"/>
                                  </p:stCondLst>
                                  <p:childTnLst>
                                    <p:set>
                                      <p:cBhvr rctx="PPT">
                                        <p:cTn id="26" dur="indefinite"/>
                                        <p:tgtEl>
                                          <p:spTgt spid="3">
                                            <p:txEl>
                                              <p:pRg st="1" end="1"/>
                                            </p:txEl>
                                          </p:spTgt>
                                        </p:tgtEl>
                                        <p:attrNameLst>
                                          <p:attrName>style.opacity</p:attrName>
                                        </p:attrNameLst>
                                      </p:cBhvr>
                                      <p:to>
                                        <p:strVal val="0.5"/>
                                      </p:to>
                                    </p:set>
                                    <p:animEffect filter="image" prLst="opacity: 0.5">
                                      <p:cBhvr rctx="IE">
                                        <p:cTn id="27" dur="indefinite"/>
                                        <p:tgtEl>
                                          <p:spTgt spid="3">
                                            <p:txEl>
                                              <p:pRg st="1" end="1"/>
                                            </p:txEl>
                                          </p:spTgt>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Constraints</a:t>
            </a:r>
            <a:endParaRPr lang="en-US" dirty="0"/>
          </a:p>
        </p:txBody>
      </p:sp>
      <p:sp>
        <p:nvSpPr>
          <p:cNvPr id="3" name="Slide Number Placeholder 2"/>
          <p:cNvSpPr>
            <a:spLocks noGrp="1"/>
          </p:cNvSpPr>
          <p:nvPr>
            <p:ph type="sldNum" sz="quarter" idx="12"/>
          </p:nvPr>
        </p:nvSpPr>
        <p:spPr/>
        <p:txBody>
          <a:bodyPr/>
          <a:lstStyle/>
          <a:p>
            <a:pPr>
              <a:defRPr/>
            </a:pPr>
            <a:fld id="{ABA8E7BD-5619-A540-B4BE-6D9EEFBE8A14}" type="slidenum">
              <a:rPr lang="en-US" smtClean="0">
                <a:solidFill>
                  <a:srgbClr val="000000"/>
                </a:solidFill>
              </a:rPr>
              <a:pPr>
                <a:defRPr/>
              </a:pPr>
              <a:t>146</a:t>
            </a:fld>
            <a:endParaRPr lang="en-US">
              <a:solidFill>
                <a:srgbClr val="000000"/>
              </a:solidFill>
            </a:endParaRPr>
          </a:p>
        </p:txBody>
      </p:sp>
      <p:sp>
        <p:nvSpPr>
          <p:cNvPr id="4" name="Notched Right Arrow 3"/>
          <p:cNvSpPr/>
          <p:nvPr/>
        </p:nvSpPr>
        <p:spPr bwMode="auto">
          <a:xfrm>
            <a:off x="4298950" y="4464050"/>
            <a:ext cx="1066800" cy="228600"/>
          </a:xfrm>
          <a:prstGeom prst="notchedRightArrow">
            <a:avLst/>
          </a:prstGeom>
          <a:solidFill>
            <a:srgbClr val="00009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5" name="Picture 4" descr="excut.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825500" y="1924110"/>
            <a:ext cx="1219200" cy="914400"/>
          </a:xfrm>
          <a:prstGeom prst="rect">
            <a:avLst/>
          </a:prstGeom>
        </p:spPr>
      </p:pic>
      <p:pic>
        <p:nvPicPr>
          <p:cNvPr id="6" name="Picture 5" descr="exmatch.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958534" y="1924110"/>
            <a:ext cx="1219199" cy="914399"/>
          </a:xfrm>
          <a:prstGeom prst="rect">
            <a:avLst/>
          </a:prstGeom>
        </p:spPr>
      </p:pic>
      <p:pic>
        <p:nvPicPr>
          <p:cNvPr id="7" name="Picture 6" descr="expath.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091566" y="2019360"/>
            <a:ext cx="1248000" cy="936000"/>
          </a:xfrm>
          <a:prstGeom prst="rect">
            <a:avLst/>
          </a:prstGeom>
        </p:spPr>
      </p:pic>
      <p:pic>
        <p:nvPicPr>
          <p:cNvPr id="8" name="Picture 7" descr="extree.pdf"/>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7200901" y="2000310"/>
            <a:ext cx="1219199" cy="914399"/>
          </a:xfrm>
          <a:prstGeom prst="rect">
            <a:avLst/>
          </a:prstGeom>
        </p:spPr>
      </p:pic>
      <p:sp>
        <p:nvSpPr>
          <p:cNvPr id="9" name="TextBox 8"/>
          <p:cNvSpPr txBox="1"/>
          <p:nvPr/>
        </p:nvSpPr>
        <p:spPr>
          <a:xfrm>
            <a:off x="901700" y="1371600"/>
            <a:ext cx="1066800" cy="461665"/>
          </a:xfrm>
          <a:prstGeom prst="rect">
            <a:avLst/>
          </a:prstGeom>
          <a:noFill/>
        </p:spPr>
        <p:txBody>
          <a:bodyPr wrap="square" rtlCol="0">
            <a:spAutoFit/>
          </a:bodyPr>
          <a:lstStyle/>
          <a:p>
            <a:r>
              <a:rPr lang="en-US" sz="2400" dirty="0" smtClean="0"/>
              <a:t>cut</a:t>
            </a:r>
            <a:endParaRPr lang="en-US" sz="2400" dirty="0"/>
          </a:p>
        </p:txBody>
      </p:sp>
      <p:sp>
        <p:nvSpPr>
          <p:cNvPr id="10" name="TextBox 9"/>
          <p:cNvSpPr txBox="1"/>
          <p:nvPr/>
        </p:nvSpPr>
        <p:spPr>
          <a:xfrm>
            <a:off x="2869632" y="1371600"/>
            <a:ext cx="1340417" cy="461665"/>
          </a:xfrm>
          <a:prstGeom prst="rect">
            <a:avLst/>
          </a:prstGeom>
          <a:noFill/>
        </p:spPr>
        <p:txBody>
          <a:bodyPr wrap="square" rtlCol="0">
            <a:spAutoFit/>
          </a:bodyPr>
          <a:lstStyle/>
          <a:p>
            <a:r>
              <a:rPr lang="en-US" sz="2400" dirty="0" smtClean="0"/>
              <a:t>matching</a:t>
            </a:r>
            <a:endParaRPr lang="en-US" sz="2400" dirty="0"/>
          </a:p>
        </p:txBody>
      </p:sp>
      <p:sp>
        <p:nvSpPr>
          <p:cNvPr id="11" name="TextBox 10"/>
          <p:cNvSpPr txBox="1"/>
          <p:nvPr/>
        </p:nvSpPr>
        <p:spPr>
          <a:xfrm>
            <a:off x="5182166" y="1371600"/>
            <a:ext cx="1066800" cy="461665"/>
          </a:xfrm>
          <a:prstGeom prst="rect">
            <a:avLst/>
          </a:prstGeom>
          <a:noFill/>
        </p:spPr>
        <p:txBody>
          <a:bodyPr wrap="square" rtlCol="0">
            <a:spAutoFit/>
          </a:bodyPr>
          <a:lstStyle/>
          <a:p>
            <a:r>
              <a:rPr lang="en-US" sz="2400" dirty="0" smtClean="0"/>
              <a:t>path</a:t>
            </a:r>
            <a:endParaRPr lang="en-US" sz="2400" dirty="0"/>
          </a:p>
        </p:txBody>
      </p:sp>
      <p:sp>
        <p:nvSpPr>
          <p:cNvPr id="12" name="TextBox 11"/>
          <p:cNvSpPr txBox="1"/>
          <p:nvPr/>
        </p:nvSpPr>
        <p:spPr>
          <a:xfrm>
            <a:off x="6858000" y="1371600"/>
            <a:ext cx="1905000" cy="461665"/>
          </a:xfrm>
          <a:prstGeom prst="rect">
            <a:avLst/>
          </a:prstGeom>
          <a:noFill/>
        </p:spPr>
        <p:txBody>
          <a:bodyPr wrap="square" rtlCol="0">
            <a:spAutoFit/>
          </a:bodyPr>
          <a:lstStyle/>
          <a:p>
            <a:r>
              <a:rPr lang="en-US" sz="2400" dirty="0"/>
              <a:t>s</a:t>
            </a:r>
            <a:r>
              <a:rPr lang="en-US" sz="2400" dirty="0" smtClean="0"/>
              <a:t>panning tree</a:t>
            </a:r>
            <a:endParaRPr lang="en-US" sz="2400" dirty="0"/>
          </a:p>
        </p:txBody>
      </p:sp>
      <p:pic>
        <p:nvPicPr>
          <p:cNvPr id="13" name="Picture 12" descr="latex-image-1.pdf"/>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6210300" y="4337050"/>
            <a:ext cx="1714500" cy="558800"/>
          </a:xfrm>
          <a:prstGeom prst="rect">
            <a:avLst/>
          </a:prstGeom>
        </p:spPr>
      </p:pic>
      <p:pic>
        <p:nvPicPr>
          <p:cNvPr id="14" name="Picture 13"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103962" y="4267200"/>
            <a:ext cx="2082800" cy="787400"/>
          </a:xfrm>
          <a:prstGeom prst="rect">
            <a:avLst/>
          </a:prstGeom>
        </p:spPr>
      </p:pic>
      <p:sp>
        <p:nvSpPr>
          <p:cNvPr id="15" name="TextBox 14"/>
          <p:cNvSpPr txBox="1"/>
          <p:nvPr/>
        </p:nvSpPr>
        <p:spPr>
          <a:xfrm>
            <a:off x="406400" y="3276600"/>
            <a:ext cx="3727102" cy="461665"/>
          </a:xfrm>
          <a:prstGeom prst="rect">
            <a:avLst/>
          </a:prstGeom>
          <a:noFill/>
        </p:spPr>
        <p:txBody>
          <a:bodyPr wrap="none" rtlCol="0">
            <a:spAutoFit/>
          </a:bodyPr>
          <a:lstStyle/>
          <a:p>
            <a:r>
              <a:rPr lang="en-US" sz="2400" dirty="0" smtClean="0"/>
              <a:t>ground set: edges in a graph</a:t>
            </a:r>
            <a:endParaRPr lang="en-US" sz="2400" dirty="0"/>
          </a:p>
        </p:txBody>
      </p:sp>
      <p:sp>
        <p:nvSpPr>
          <p:cNvPr id="16" name="TextBox 15"/>
          <p:cNvSpPr txBox="1"/>
          <p:nvPr/>
        </p:nvSpPr>
        <p:spPr>
          <a:xfrm>
            <a:off x="-25400" y="927100"/>
            <a:ext cx="1599416" cy="461665"/>
          </a:xfrm>
          <a:prstGeom prst="rect">
            <a:avLst/>
          </a:prstGeom>
          <a:noFill/>
        </p:spPr>
        <p:txBody>
          <a:bodyPr wrap="none" rtlCol="0">
            <a:spAutoFit/>
          </a:bodyPr>
          <a:lstStyle/>
          <a:p>
            <a:r>
              <a:rPr lang="en-US" sz="2400" dirty="0" smtClean="0"/>
              <a:t>minimum…</a:t>
            </a:r>
            <a:endParaRPr lang="en-US" sz="2400" dirty="0"/>
          </a:p>
        </p:txBody>
      </p:sp>
    </p:spTree>
    <p:custDataLst>
      <p:tags r:id="rId1"/>
    </p:custDataLst>
    <p:extLst>
      <p:ext uri="{BB962C8B-B14F-4D97-AF65-F5344CB8AC3E}">
        <p14:creationId xmlns:p14="http://schemas.microsoft.com/office/powerpoint/2010/main" xmlns="" val="44205179"/>
      </p:ext>
    </p:extLst>
  </p:cSld>
  <p:clrMapOvr>
    <a:masterClrMapping/>
  </p:clrMapOvr>
  <mc:AlternateContent xmlns:mc="http://schemas.openxmlformats.org/markup-compatibility/2006">
    <mc:Choice xmlns:p14="http://schemas.microsoft.com/office/powerpoint/2010/main" xmlns="" Requires="p14">
      <p:transition spd="slow" p14:dur="2000" advTm="83457"/>
    </mc:Choice>
    <mc:Fallback>
      <p:transition spd="slow" advTm="834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937336" y="3806230"/>
            <a:ext cx="3726023" cy="60067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el 1"/>
          <p:cNvSpPr>
            <a:spLocks noGrp="1"/>
          </p:cNvSpPr>
          <p:nvPr>
            <p:ph type="title"/>
          </p:nvPr>
        </p:nvSpPr>
        <p:spPr>
          <a:xfrm>
            <a:off x="152400" y="200025"/>
            <a:ext cx="8991600" cy="762000"/>
          </a:xfrm>
        </p:spPr>
        <p:txBody>
          <a:bodyPr/>
          <a:lstStyle/>
          <a:p>
            <a:r>
              <a:rPr lang="de-DE" dirty="0" err="1" smtClean="0"/>
              <a:t>Constrained</a:t>
            </a:r>
            <a:r>
              <a:rPr lang="de-DE" dirty="0" smtClean="0"/>
              <a:t> </a:t>
            </a:r>
            <a:r>
              <a:rPr lang="de-DE" dirty="0" err="1" smtClean="0"/>
              <a:t>optimization</a:t>
            </a: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pPr>
                <a:defRPr/>
              </a:pPr>
              <a:t>147</a:t>
            </a:fld>
            <a:endParaRPr lang="en-US"/>
          </a:p>
        </p:txBody>
      </p:sp>
      <p:pic>
        <p:nvPicPr>
          <p:cNvPr id="12" name="Picture 11" descr="excut.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850900" y="1568510"/>
            <a:ext cx="719999" cy="539999"/>
          </a:xfrm>
          <a:prstGeom prst="rect">
            <a:avLst/>
          </a:prstGeom>
        </p:spPr>
      </p:pic>
      <p:pic>
        <p:nvPicPr>
          <p:cNvPr id="13" name="Picture 12" descr="exmatch.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394773" y="1543110"/>
            <a:ext cx="767999" cy="575999"/>
          </a:xfrm>
          <a:prstGeom prst="rect">
            <a:avLst/>
          </a:prstGeom>
        </p:spPr>
      </p:pic>
      <p:pic>
        <p:nvPicPr>
          <p:cNvPr id="14" name="Picture 13" descr="expath.pdf"/>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5539066" y="1549461"/>
            <a:ext cx="767999" cy="575999"/>
          </a:xfrm>
          <a:prstGeom prst="rect">
            <a:avLst/>
          </a:prstGeom>
        </p:spPr>
      </p:pic>
      <p:pic>
        <p:nvPicPr>
          <p:cNvPr id="15" name="Picture 14" descr="extree.pdf"/>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7391401" y="1543110"/>
            <a:ext cx="767999" cy="575999"/>
          </a:xfrm>
          <a:prstGeom prst="rect">
            <a:avLst/>
          </a:prstGeom>
        </p:spPr>
      </p:pic>
      <p:sp>
        <p:nvSpPr>
          <p:cNvPr id="16" name="TextBox 15"/>
          <p:cNvSpPr txBox="1"/>
          <p:nvPr/>
        </p:nvSpPr>
        <p:spPr>
          <a:xfrm>
            <a:off x="901700" y="1143000"/>
            <a:ext cx="1066800" cy="400110"/>
          </a:xfrm>
          <a:prstGeom prst="rect">
            <a:avLst/>
          </a:prstGeom>
          <a:noFill/>
        </p:spPr>
        <p:txBody>
          <a:bodyPr wrap="square" rtlCol="0">
            <a:spAutoFit/>
          </a:bodyPr>
          <a:lstStyle/>
          <a:p>
            <a:r>
              <a:rPr lang="en-US" sz="2000" dirty="0" smtClean="0"/>
              <a:t>cut</a:t>
            </a:r>
            <a:endParaRPr lang="en-US" sz="2000" dirty="0"/>
          </a:p>
        </p:txBody>
      </p:sp>
      <p:sp>
        <p:nvSpPr>
          <p:cNvPr id="17" name="TextBox 16"/>
          <p:cNvSpPr txBox="1"/>
          <p:nvPr/>
        </p:nvSpPr>
        <p:spPr>
          <a:xfrm>
            <a:off x="2280471" y="1117600"/>
            <a:ext cx="1340417" cy="400110"/>
          </a:xfrm>
          <a:prstGeom prst="rect">
            <a:avLst/>
          </a:prstGeom>
          <a:noFill/>
        </p:spPr>
        <p:txBody>
          <a:bodyPr wrap="square" rtlCol="0">
            <a:spAutoFit/>
          </a:bodyPr>
          <a:lstStyle/>
          <a:p>
            <a:r>
              <a:rPr lang="en-US" sz="2000" dirty="0" smtClean="0"/>
              <a:t>matching</a:t>
            </a:r>
            <a:endParaRPr lang="en-US" sz="2000" dirty="0"/>
          </a:p>
        </p:txBody>
      </p:sp>
      <p:sp>
        <p:nvSpPr>
          <p:cNvPr id="18" name="TextBox 17"/>
          <p:cNvSpPr txBox="1"/>
          <p:nvPr/>
        </p:nvSpPr>
        <p:spPr>
          <a:xfrm>
            <a:off x="5566165" y="1117600"/>
            <a:ext cx="1066800" cy="400110"/>
          </a:xfrm>
          <a:prstGeom prst="rect">
            <a:avLst/>
          </a:prstGeom>
          <a:noFill/>
        </p:spPr>
        <p:txBody>
          <a:bodyPr wrap="square" rtlCol="0">
            <a:spAutoFit/>
          </a:bodyPr>
          <a:lstStyle/>
          <a:p>
            <a:r>
              <a:rPr lang="en-US" sz="2000" dirty="0" smtClean="0"/>
              <a:t>path</a:t>
            </a:r>
            <a:endParaRPr lang="en-US" sz="2000" dirty="0"/>
          </a:p>
        </p:txBody>
      </p:sp>
      <p:sp>
        <p:nvSpPr>
          <p:cNvPr id="19" name="TextBox 18"/>
          <p:cNvSpPr txBox="1"/>
          <p:nvPr/>
        </p:nvSpPr>
        <p:spPr>
          <a:xfrm>
            <a:off x="6858000" y="1143000"/>
            <a:ext cx="1905000" cy="400110"/>
          </a:xfrm>
          <a:prstGeom prst="rect">
            <a:avLst/>
          </a:prstGeom>
          <a:noFill/>
        </p:spPr>
        <p:txBody>
          <a:bodyPr wrap="square" rtlCol="0">
            <a:spAutoFit/>
          </a:bodyPr>
          <a:lstStyle/>
          <a:p>
            <a:r>
              <a:rPr lang="en-US" sz="2000" dirty="0"/>
              <a:t>s</a:t>
            </a:r>
            <a:r>
              <a:rPr lang="en-US" sz="2000" dirty="0" smtClean="0"/>
              <a:t>panning tree</a:t>
            </a:r>
            <a:endParaRPr lang="en-US" sz="2000" dirty="0"/>
          </a:p>
        </p:txBody>
      </p:sp>
      <p:pic>
        <p:nvPicPr>
          <p:cNvPr id="20" name="Picture 19" descr="latex-image-1.pdf"/>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3610186" y="2336800"/>
            <a:ext cx="1714500" cy="558800"/>
          </a:xfrm>
          <a:prstGeom prst="rect">
            <a:avLst/>
          </a:prstGeom>
        </p:spPr>
      </p:pic>
      <p:sp>
        <p:nvSpPr>
          <p:cNvPr id="7" name="TextBox 6"/>
          <p:cNvSpPr txBox="1"/>
          <p:nvPr/>
        </p:nvSpPr>
        <p:spPr>
          <a:xfrm>
            <a:off x="875827" y="3806230"/>
            <a:ext cx="2388545" cy="461665"/>
          </a:xfrm>
          <a:prstGeom prst="rect">
            <a:avLst/>
          </a:prstGeom>
          <a:noFill/>
        </p:spPr>
        <p:txBody>
          <a:bodyPr wrap="none" rtlCol="0">
            <a:spAutoFit/>
          </a:bodyPr>
          <a:lstStyle/>
          <a:p>
            <a:r>
              <a:rPr lang="en-US" sz="2400" dirty="0" smtClean="0"/>
              <a:t>convex relaxation</a:t>
            </a:r>
            <a:endParaRPr lang="en-US" sz="2400" dirty="0"/>
          </a:p>
        </p:txBody>
      </p:sp>
      <p:sp>
        <p:nvSpPr>
          <p:cNvPr id="31" name="TextBox 30"/>
          <p:cNvSpPr txBox="1"/>
          <p:nvPr/>
        </p:nvSpPr>
        <p:spPr>
          <a:xfrm>
            <a:off x="4937336" y="3816350"/>
            <a:ext cx="3714328" cy="461665"/>
          </a:xfrm>
          <a:prstGeom prst="rect">
            <a:avLst/>
          </a:prstGeom>
          <a:noFill/>
          <a:ln>
            <a:noFill/>
          </a:ln>
        </p:spPr>
        <p:txBody>
          <a:bodyPr wrap="none" rtlCol="0">
            <a:spAutoFit/>
          </a:bodyPr>
          <a:lstStyle/>
          <a:p>
            <a:r>
              <a:rPr lang="en-US" sz="2400" dirty="0" smtClean="0"/>
              <a:t>minimize surrogate function</a:t>
            </a:r>
          </a:p>
        </p:txBody>
      </p:sp>
      <p:sp>
        <p:nvSpPr>
          <p:cNvPr id="32" name="TextBox 31"/>
          <p:cNvSpPr txBox="1"/>
          <p:nvPr/>
        </p:nvSpPr>
        <p:spPr>
          <a:xfrm>
            <a:off x="329727" y="6083300"/>
            <a:ext cx="8333632" cy="830997"/>
          </a:xfrm>
          <a:prstGeom prst="rect">
            <a:avLst/>
          </a:prstGeom>
          <a:noFill/>
        </p:spPr>
        <p:txBody>
          <a:bodyPr wrap="none" rtlCol="0">
            <a:spAutoFit/>
          </a:bodyPr>
          <a:lstStyle/>
          <a:p>
            <a:r>
              <a:rPr lang="de-DE" sz="1600" dirty="0"/>
              <a:t>[</a:t>
            </a:r>
            <a:r>
              <a:rPr lang="de-DE" sz="1600" dirty="0" err="1"/>
              <a:t>Goel</a:t>
            </a:r>
            <a:r>
              <a:rPr lang="de-DE" sz="1600" dirty="0"/>
              <a:t> et al.`09, </a:t>
            </a:r>
            <a:r>
              <a:rPr lang="de-DE" sz="1600" dirty="0" err="1"/>
              <a:t>Iwata</a:t>
            </a:r>
            <a:r>
              <a:rPr lang="de-DE" sz="1600" dirty="0"/>
              <a:t> &amp; Nagano `09, </a:t>
            </a:r>
            <a:r>
              <a:rPr lang="de-DE" sz="1600" dirty="0" err="1" smtClean="0"/>
              <a:t>Goemans</a:t>
            </a:r>
            <a:r>
              <a:rPr lang="de-DE" sz="1600" dirty="0" smtClean="0"/>
              <a:t> et al. `09, Jegelka </a:t>
            </a:r>
            <a:r>
              <a:rPr lang="de-DE" sz="1600" dirty="0"/>
              <a:t>&amp; </a:t>
            </a:r>
            <a:r>
              <a:rPr lang="de-DE" sz="1600" dirty="0" err="1"/>
              <a:t>Bilmes</a:t>
            </a:r>
            <a:r>
              <a:rPr lang="de-DE" sz="1600" dirty="0"/>
              <a:t> `11</a:t>
            </a:r>
            <a:r>
              <a:rPr lang="de-DE" sz="1600" dirty="0" smtClean="0"/>
              <a:t>,</a:t>
            </a:r>
            <a:r>
              <a:rPr lang="de-DE" sz="1600" dirty="0"/>
              <a:t> </a:t>
            </a:r>
            <a:r>
              <a:rPr lang="de-DE" sz="1600" dirty="0">
                <a:solidFill>
                  <a:srgbClr val="000090"/>
                </a:solidFill>
              </a:rPr>
              <a:t> </a:t>
            </a:r>
            <a:r>
              <a:rPr lang="de-DE" sz="1600" dirty="0" err="1" smtClean="0">
                <a:solidFill>
                  <a:srgbClr val="000090"/>
                </a:solidFill>
              </a:rPr>
              <a:t>Iyer</a:t>
            </a:r>
            <a:r>
              <a:rPr lang="de-DE" sz="1600" dirty="0" smtClean="0">
                <a:solidFill>
                  <a:srgbClr val="000090"/>
                </a:solidFill>
              </a:rPr>
              <a:t> et al. ICML `13</a:t>
            </a:r>
            <a:r>
              <a:rPr lang="de-DE" sz="1600" dirty="0" smtClean="0"/>
              <a:t>, </a:t>
            </a:r>
            <a:br>
              <a:rPr lang="de-DE" sz="1600" dirty="0" smtClean="0"/>
            </a:br>
            <a:r>
              <a:rPr lang="de-DE" sz="1600" dirty="0" smtClean="0"/>
              <a:t>  Kohli et al `13...]</a:t>
            </a:r>
            <a:endParaRPr lang="de-DE" sz="1600" dirty="0"/>
          </a:p>
          <a:p>
            <a:endParaRPr lang="en-US" sz="1600" dirty="0"/>
          </a:p>
        </p:txBody>
      </p:sp>
      <p:grpSp>
        <p:nvGrpSpPr>
          <p:cNvPr id="21" name="Group 20"/>
          <p:cNvGrpSpPr/>
          <p:nvPr/>
        </p:nvGrpSpPr>
        <p:grpSpPr>
          <a:xfrm>
            <a:off x="2070100" y="2895600"/>
            <a:ext cx="4724400" cy="920750"/>
            <a:chOff x="2070100" y="2895600"/>
            <a:chExt cx="4724400" cy="920750"/>
          </a:xfrm>
        </p:grpSpPr>
        <p:cxnSp>
          <p:nvCxnSpPr>
            <p:cNvPr id="36" name="Straight Arrow Connector 35"/>
            <p:cNvCxnSpPr>
              <a:stCxn id="20" idx="2"/>
              <a:endCxn id="7" idx="0"/>
            </p:cNvCxnSpPr>
            <p:nvPr/>
          </p:nvCxnSpPr>
          <p:spPr bwMode="auto">
            <a:xfrm flipH="1">
              <a:off x="2070100" y="2895600"/>
              <a:ext cx="2397336" cy="910630"/>
            </a:xfrm>
            <a:prstGeom prst="straightConnector1">
              <a:avLst/>
            </a:prstGeom>
            <a:noFill/>
            <a:ln w="38100" cap="flat" cmpd="sng" algn="ctr">
              <a:solidFill>
                <a:schemeClr val="tx1"/>
              </a:solidFill>
              <a:prstDash val="solid"/>
              <a:round/>
              <a:headEnd type="none" w="med" len="med"/>
              <a:tailEnd type="arrow"/>
            </a:ln>
            <a:effectLst/>
          </p:spPr>
        </p:cxnSp>
        <p:cxnSp>
          <p:nvCxnSpPr>
            <p:cNvPr id="38" name="Straight Arrow Connector 37"/>
            <p:cNvCxnSpPr>
              <a:stCxn id="20" idx="2"/>
              <a:endCxn id="31" idx="0"/>
            </p:cNvCxnSpPr>
            <p:nvPr/>
          </p:nvCxnSpPr>
          <p:spPr bwMode="auto">
            <a:xfrm>
              <a:off x="4467436" y="2895600"/>
              <a:ext cx="2327064" cy="920750"/>
            </a:xfrm>
            <a:prstGeom prst="straightConnector1">
              <a:avLst/>
            </a:prstGeom>
            <a:noFill/>
            <a:ln w="38100" cap="flat" cmpd="sng" algn="ctr">
              <a:solidFill>
                <a:schemeClr val="tx1"/>
              </a:solidFill>
              <a:prstDash val="solid"/>
              <a:round/>
              <a:headEnd type="none" w="med" len="med"/>
              <a:tailEnd type="arrow"/>
            </a:ln>
            <a:effectLst/>
          </p:spPr>
        </p:cxnSp>
      </p:grpSp>
      <p:sp>
        <p:nvSpPr>
          <p:cNvPr id="6" name="TextBox 5"/>
          <p:cNvSpPr txBox="1"/>
          <p:nvPr/>
        </p:nvSpPr>
        <p:spPr>
          <a:xfrm>
            <a:off x="2475934" y="2969280"/>
            <a:ext cx="4069068" cy="523220"/>
          </a:xfrm>
          <a:prstGeom prst="rect">
            <a:avLst/>
          </a:prstGeom>
          <a:solidFill>
            <a:srgbClr val="FFFFFF"/>
          </a:solidFill>
        </p:spPr>
        <p:txBody>
          <a:bodyPr wrap="none" rtlCol="0">
            <a:spAutoFit/>
          </a:bodyPr>
          <a:lstStyle/>
          <a:p>
            <a:pPr algn="ctr"/>
            <a:r>
              <a:rPr lang="de-DE" sz="2800" dirty="0" err="1" smtClean="0">
                <a:solidFill>
                  <a:srgbClr val="008000"/>
                </a:solidFill>
              </a:rPr>
              <a:t>approximate</a:t>
            </a:r>
            <a:r>
              <a:rPr lang="de-DE" sz="2800" dirty="0" smtClean="0">
                <a:solidFill>
                  <a:srgbClr val="008000"/>
                </a:solidFill>
              </a:rPr>
              <a:t> </a:t>
            </a:r>
            <a:r>
              <a:rPr lang="de-DE" sz="2800" dirty="0" err="1" smtClean="0">
                <a:solidFill>
                  <a:srgbClr val="008000"/>
                </a:solidFill>
              </a:rPr>
              <a:t>optimization</a:t>
            </a:r>
            <a:r>
              <a:rPr lang="de-DE" sz="2800" dirty="0" smtClean="0">
                <a:solidFill>
                  <a:srgbClr val="008000"/>
                </a:solidFill>
              </a:rPr>
              <a:t>  </a:t>
            </a:r>
          </a:p>
        </p:txBody>
      </p:sp>
      <p:grpSp>
        <p:nvGrpSpPr>
          <p:cNvPr id="9" name="Group 8"/>
          <p:cNvGrpSpPr/>
          <p:nvPr/>
        </p:nvGrpSpPr>
        <p:grpSpPr>
          <a:xfrm>
            <a:off x="2186285" y="4626401"/>
            <a:ext cx="5144407" cy="1200328"/>
            <a:chOff x="2262485" y="4664501"/>
            <a:chExt cx="5144407" cy="1200328"/>
          </a:xfrm>
        </p:grpSpPr>
        <p:sp>
          <p:nvSpPr>
            <p:cNvPr id="10" name="TextBox 9"/>
            <p:cNvSpPr txBox="1"/>
            <p:nvPr/>
          </p:nvSpPr>
          <p:spPr>
            <a:xfrm>
              <a:off x="2262485" y="4664501"/>
              <a:ext cx="5144407" cy="1200328"/>
            </a:xfrm>
            <a:prstGeom prst="rect">
              <a:avLst/>
            </a:prstGeom>
            <a:noFill/>
            <a:ln>
              <a:solidFill>
                <a:srgbClr val="008000"/>
              </a:solidFill>
            </a:ln>
          </p:spPr>
          <p:txBody>
            <a:bodyPr wrap="none" rtlCol="0">
              <a:spAutoFit/>
            </a:bodyPr>
            <a:lstStyle/>
            <a:p>
              <a:r>
                <a:rPr lang="en-US" sz="2400" dirty="0" smtClean="0">
                  <a:solidFill>
                    <a:srgbClr val="008000"/>
                  </a:solidFill>
                </a:rPr>
                <a:t>approximation bounds</a:t>
              </a:r>
              <a:r>
                <a:rPr lang="en-US" sz="2400" dirty="0" smtClean="0"/>
                <a:t> dependent on </a:t>
              </a:r>
              <a:r>
                <a:rPr lang="en-US" sz="2400" i="1" dirty="0" smtClean="0"/>
                <a:t>F</a:t>
              </a:r>
              <a:r>
                <a:rPr lang="en-US" sz="2400" dirty="0" smtClean="0"/>
                <a:t>:</a:t>
              </a:r>
            </a:p>
            <a:p>
              <a:r>
                <a:rPr lang="en-US" sz="2400" dirty="0" smtClean="0"/>
                <a:t>     polynomial   –   constant   –   FPTAS</a:t>
              </a:r>
            </a:p>
            <a:p>
              <a:endParaRPr lang="en-US" sz="2400" dirty="0"/>
            </a:p>
          </p:txBody>
        </p:sp>
        <p:pic>
          <p:nvPicPr>
            <p:cNvPr id="3" name="Picture 2"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4199" y="5505450"/>
              <a:ext cx="635000" cy="317500"/>
            </a:xfrm>
            <a:prstGeom prst="rect">
              <a:avLst/>
            </a:prstGeom>
          </p:spPr>
        </p:pic>
        <p:pic>
          <p:nvPicPr>
            <p:cNvPr id="8" name="Picture 7"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6268965" y="5486400"/>
              <a:ext cx="762000" cy="292100"/>
            </a:xfrm>
            <a:prstGeom prst="rect">
              <a:avLst/>
            </a:prstGeom>
          </p:spPr>
        </p:pic>
      </p:grpSp>
    </p:spTree>
    <p:custDataLst>
      <p:tags r:id="rId1"/>
    </p:custDataLst>
    <p:extLst>
      <p:ext uri="{BB962C8B-B14F-4D97-AF65-F5344CB8AC3E}">
        <p14:creationId xmlns:p14="http://schemas.microsoft.com/office/powerpoint/2010/main" xmlns="" val="877427579"/>
      </p:ext>
    </p:extLst>
  </p:cSld>
  <p:clrMapOvr>
    <a:masterClrMapping/>
  </p:clrMapOvr>
  <mc:AlternateContent xmlns:mc="http://schemas.openxmlformats.org/markup-compatibility/2006">
    <mc:Choice xmlns:p14="http://schemas.microsoft.com/office/powerpoint/2010/main" xmlns="" Requires="p14">
      <p:transition spd="slow" p14:dur="2000" advTm="114210"/>
    </mc:Choice>
    <mc:Fallback>
      <p:transition spd="slow" advTm="114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3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Submodular</a:t>
            </a:r>
            <a:r>
              <a:rPr lang="en-US" dirty="0" smtClean="0"/>
              <a:t> min in practice</a:t>
            </a:r>
            <a:endParaRPr lang="en-US" dirty="0"/>
          </a:p>
        </p:txBody>
      </p:sp>
      <p:sp>
        <p:nvSpPr>
          <p:cNvPr id="3" name="Content Placeholder 2"/>
          <p:cNvSpPr>
            <a:spLocks noGrp="1"/>
          </p:cNvSpPr>
          <p:nvPr>
            <p:ph idx="1"/>
          </p:nvPr>
        </p:nvSpPr>
        <p:spPr/>
        <p:txBody>
          <a:bodyPr/>
          <a:lstStyle/>
          <a:p>
            <a:r>
              <a:rPr lang="en-US" dirty="0" smtClean="0"/>
              <a:t>Does a special algorithm apply?</a:t>
            </a:r>
          </a:p>
          <a:p>
            <a:pPr lvl="1"/>
            <a:r>
              <a:rPr lang="en-US" dirty="0" smtClean="0"/>
              <a:t>symmetric function?     graph cut?        …. approximately?</a:t>
            </a:r>
          </a:p>
          <a:p>
            <a:r>
              <a:rPr lang="en-US" dirty="0" smtClean="0"/>
              <a:t>Continuous methods: </a:t>
            </a:r>
            <a:r>
              <a:rPr lang="en-US" dirty="0" smtClean="0">
                <a:solidFill>
                  <a:srgbClr val="000090"/>
                </a:solidFill>
              </a:rPr>
              <a:t>convexity</a:t>
            </a:r>
          </a:p>
          <a:p>
            <a:pPr lvl="1"/>
            <a:r>
              <a:rPr lang="en-US" dirty="0" smtClean="0"/>
              <a:t>minimum norm point algorithm</a:t>
            </a:r>
          </a:p>
          <a:p>
            <a:pPr marL="457200" lvl="1" indent="0">
              <a:buNone/>
            </a:pPr>
            <a:endParaRPr lang="en-US" dirty="0" smtClean="0"/>
          </a:p>
          <a:p>
            <a:r>
              <a:rPr lang="en-US" dirty="0" smtClean="0"/>
              <a:t>Other techniques   </a:t>
            </a:r>
            <a:r>
              <a:rPr lang="en-US" sz="2000" dirty="0" smtClean="0"/>
              <a:t>[not addressed here]</a:t>
            </a:r>
            <a:endParaRPr lang="en-US" dirty="0" smtClean="0"/>
          </a:p>
          <a:p>
            <a:pPr lvl="1"/>
            <a:r>
              <a:rPr lang="en-US" dirty="0" smtClean="0"/>
              <a:t>LP, column generation, …</a:t>
            </a:r>
          </a:p>
          <a:p>
            <a:r>
              <a:rPr lang="en-US" dirty="0"/>
              <a:t>Combinatorial </a:t>
            </a:r>
            <a:r>
              <a:rPr lang="en-US" dirty="0" smtClean="0"/>
              <a:t>algorithms: relatively high complexity</a:t>
            </a:r>
          </a:p>
          <a:p>
            <a:endParaRPr lang="en-US" dirty="0"/>
          </a:p>
          <a:p>
            <a:r>
              <a:rPr lang="en-US" dirty="0"/>
              <a:t>C</a:t>
            </a:r>
            <a:r>
              <a:rPr lang="en-US" dirty="0" smtClean="0"/>
              <a:t>onstraints: hard</a:t>
            </a:r>
          </a:p>
          <a:p>
            <a:pPr lvl="1"/>
            <a:r>
              <a:rPr lang="en-US" dirty="0" err="1" smtClean="0"/>
              <a:t>majorize</a:t>
            </a:r>
            <a:r>
              <a:rPr lang="en-US" dirty="0" smtClean="0"/>
              <a:t>-minimize or relaxation</a:t>
            </a: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148</a:t>
            </a:fld>
            <a:endParaRPr lang="en-US"/>
          </a:p>
        </p:txBody>
      </p:sp>
    </p:spTree>
    <p:extLst>
      <p:ext uri="{BB962C8B-B14F-4D97-AF65-F5344CB8AC3E}">
        <p14:creationId xmlns:p14="http://schemas.microsoft.com/office/powerpoint/2010/main" xmlns="" val="279204773"/>
      </p:ext>
    </p:extLst>
  </p:cSld>
  <p:clrMapOvr>
    <a:masterClrMapping/>
  </p:clrMapOvr>
  <mc:AlternateContent xmlns:mc="http://schemas.openxmlformats.org/markup-compatibility/2006">
    <mc:Choice xmlns:p14="http://schemas.microsoft.com/office/powerpoint/2010/main" xmlns="" Requires="p14">
      <p:transition spd="slow" p14:dur="2000" advTm="118092"/>
    </mc:Choice>
    <mc:Fallback>
      <p:transition spd="slow" advTm="118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149</a:t>
            </a:fld>
            <a:endParaRPr lang="en-US"/>
          </a:p>
        </p:txBody>
      </p:sp>
      <p:sp>
        <p:nvSpPr>
          <p:cNvPr id="15" name="Abgerundetes Rechteck 14"/>
          <p:cNvSpPr/>
          <p:nvPr/>
        </p:nvSpPr>
        <p:spPr bwMode="auto">
          <a:xfrm>
            <a:off x="457201" y="10668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50000"/>
                  </a:schemeClr>
                </a:solidFill>
                <a:effectLst/>
                <a:latin typeface="Calibri" charset="0"/>
              </a:rPr>
              <a:t>Optimization</a:t>
            </a:r>
            <a:r>
              <a:rPr lang="de-DE" sz="3600" dirty="0" smtClean="0">
                <a:solidFill>
                  <a:schemeClr val="tx1">
                    <a:alpha val="50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1739348"/>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Minimization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7" name="Abgerundetes Rechteck 16"/>
          <p:cNvSpPr/>
          <p:nvPr/>
        </p:nvSpPr>
        <p:spPr bwMode="auto">
          <a:xfrm>
            <a:off x="649356" y="3564835"/>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Maximization</a:t>
            </a:r>
            <a:endParaRPr kumimoji="0" lang="de-DE" sz="3600" b="1" i="0" u="none" strike="noStrike" cap="none" normalizeH="0" baseline="0" dirty="0" smtClean="0">
              <a:ln>
                <a:noFill/>
              </a:ln>
              <a:solidFill>
                <a:schemeClr val="tx1"/>
              </a:solidFill>
              <a:effectLst/>
              <a:latin typeface="Calibri" charset="0"/>
            </a:endParaRPr>
          </a:p>
        </p:txBody>
      </p:sp>
      <p:sp>
        <p:nvSpPr>
          <p:cNvPr id="18" name="Abgerundetes Rechteck 17"/>
          <p:cNvSpPr/>
          <p:nvPr/>
        </p:nvSpPr>
        <p:spPr bwMode="auto">
          <a:xfrm>
            <a:off x="4012095" y="19315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27001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Tree>
    <p:extLst>
      <p:ext uri="{BB962C8B-B14F-4D97-AF65-F5344CB8AC3E}">
        <p14:creationId xmlns:p14="http://schemas.microsoft.com/office/powerpoint/2010/main" xmlns="" val="3495892146"/>
      </p:ext>
    </p:extLst>
  </p:cSld>
  <p:clrMapOvr>
    <a:masterClrMapping/>
  </p:clrMapOvr>
  <mc:AlternateContent xmlns:mc="http://schemas.openxmlformats.org/markup-compatibility/2006">
    <mc:Choice xmlns:p14="http://schemas.microsoft.com/office/powerpoint/2010/main" xmlns="" Requires="p14">
      <p:transition spd="slow" p14:dur="2000" advTm="48440"/>
    </mc:Choice>
    <mc:Fallback>
      <p:transition spd="slow" advTm="4844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2800" dirty="0"/>
              <a:t>— </a:t>
            </a:r>
            <a:r>
              <a:rPr lang="en-US" altLang="zh-CN" sz="3200" dirty="0" smtClean="0"/>
              <a:t>Network Flow (cont.)</a:t>
            </a:r>
            <a:endParaRPr lang="en-US" sz="3200" dirty="0"/>
          </a:p>
        </p:txBody>
      </p:sp>
      <p:sp>
        <p:nvSpPr>
          <p:cNvPr id="3" name="Content Placeholder 2"/>
          <p:cNvSpPr>
            <a:spLocks noGrp="1"/>
          </p:cNvSpPr>
          <p:nvPr>
            <p:ph idx="1"/>
          </p:nvPr>
        </p:nvSpPr>
        <p:spPr>
          <a:xfrm>
            <a:off x="152400" y="1196975"/>
            <a:ext cx="4495800" cy="4929188"/>
          </a:xfrm>
        </p:spPr>
        <p:txBody>
          <a:bodyPr/>
          <a:lstStyle/>
          <a:p>
            <a:r>
              <a:rPr lang="en-US" sz="2800" dirty="0" smtClean="0"/>
              <a:t>Ford-Fulkerson</a:t>
            </a:r>
          </a:p>
          <a:p>
            <a:pPr lvl="1"/>
            <a:r>
              <a:rPr lang="en-US" sz="2400" dirty="0"/>
              <a:t>As long as there is an augmenting path, send the minimum of the residual capacities on the path.</a:t>
            </a:r>
          </a:p>
          <a:p>
            <a:pPr lvl="1"/>
            <a:r>
              <a:rPr lang="en-US" sz="2400" dirty="0" smtClean="0"/>
              <a:t>A </a:t>
            </a:r>
            <a:r>
              <a:rPr lang="en-US" sz="2400" dirty="0"/>
              <a:t>maximum flow </a:t>
            </a:r>
            <a:r>
              <a:rPr lang="en-US" sz="2400" dirty="0" smtClean="0"/>
              <a:t>is obtained when no </a:t>
            </a:r>
            <a:r>
              <a:rPr lang="en-US" sz="2400" dirty="0"/>
              <a:t>augmenting paths left</a:t>
            </a:r>
            <a:r>
              <a:rPr lang="en-US" sz="2400" dirty="0" smtClean="0"/>
              <a:t>.</a:t>
            </a:r>
          </a:p>
          <a:p>
            <a:pPr lvl="1"/>
            <a:r>
              <a:rPr lang="en-US" sz="2400" dirty="0" smtClean="0"/>
              <a:t>Time complexity: O(VE^2)</a:t>
            </a: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4828311" y="1981200"/>
            <a:ext cx="4239491" cy="3124200"/>
          </a:xfrm>
          <a:prstGeom prst="rect">
            <a:avLst/>
          </a:prstGeom>
          <a:ln w="19050" cmpd="sng">
            <a:solidFill>
              <a:srgbClr val="0000FF"/>
            </a:solidFill>
          </a:ln>
        </p:spPr>
      </p:pic>
    </p:spTree>
    <p:extLst>
      <p:ext uri="{BB962C8B-B14F-4D97-AF65-F5344CB8AC3E}">
        <p14:creationId xmlns:p14="http://schemas.microsoft.com/office/powerpoint/2010/main" xmlns="" val="603264468"/>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p:cNvSpPr/>
          <p:nvPr/>
        </p:nvSpPr>
        <p:spPr bwMode="auto">
          <a:xfrm>
            <a:off x="2794000" y="2262869"/>
            <a:ext cx="3314700" cy="2652031"/>
          </a:xfrm>
          <a:prstGeom prst="ellipse">
            <a:avLst/>
          </a:prstGeom>
          <a:gradFill flip="none" rotWithShape="1">
            <a:gsLst>
              <a:gs pos="0">
                <a:schemeClr val="accent2"/>
              </a:gs>
              <a:gs pos="66000">
                <a:srgbClr val="FFFFFF">
                  <a:alpha val="90000"/>
                </a:srgbClr>
              </a:gs>
            </a:gsLst>
            <a:path path="circle">
              <a:fillToRect l="50000" t="50000" r="50000" b="50000"/>
            </a:path>
            <a:tileRect/>
          </a:gra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 name="Title 1"/>
          <p:cNvSpPr>
            <a:spLocks noGrp="1"/>
          </p:cNvSpPr>
          <p:nvPr>
            <p:ph type="title"/>
          </p:nvPr>
        </p:nvSpPr>
        <p:spPr/>
        <p:txBody>
          <a:bodyPr/>
          <a:lstStyle/>
          <a:p>
            <a:r>
              <a:rPr lang="en-US" dirty="0" smtClean="0"/>
              <a:t>Submodular maximization</a:t>
            </a:r>
            <a:endParaRPr lang="en-US" dirty="0"/>
          </a:p>
        </p:txBody>
      </p:sp>
      <p:sp>
        <p:nvSpPr>
          <p:cNvPr id="4" name="TextBox 3"/>
          <p:cNvSpPr txBox="1"/>
          <p:nvPr/>
        </p:nvSpPr>
        <p:spPr>
          <a:xfrm>
            <a:off x="6400800" y="2781300"/>
            <a:ext cx="2286000" cy="400110"/>
          </a:xfrm>
          <a:prstGeom prst="rect">
            <a:avLst/>
          </a:prstGeom>
          <a:noFill/>
        </p:spPr>
        <p:txBody>
          <a:bodyPr wrap="square" rtlCol="0">
            <a:spAutoFit/>
          </a:bodyPr>
          <a:lstStyle/>
          <a:p>
            <a:pPr algn="ctr"/>
            <a:r>
              <a:rPr lang="en-US" sz="2000" dirty="0" smtClean="0"/>
              <a:t>sensing</a:t>
            </a:r>
            <a:endParaRPr lang="en-US" sz="2000" dirty="0"/>
          </a:p>
        </p:txBody>
      </p:sp>
      <p:sp>
        <p:nvSpPr>
          <p:cNvPr id="59" name="TextBox 58"/>
          <p:cNvSpPr txBox="1"/>
          <p:nvPr/>
        </p:nvSpPr>
        <p:spPr>
          <a:xfrm>
            <a:off x="381000" y="2819400"/>
            <a:ext cx="1981200" cy="400110"/>
          </a:xfrm>
          <a:prstGeom prst="rect">
            <a:avLst/>
          </a:prstGeom>
          <a:noFill/>
        </p:spPr>
        <p:txBody>
          <a:bodyPr wrap="square" rtlCol="0">
            <a:spAutoFit/>
          </a:bodyPr>
          <a:lstStyle/>
          <a:p>
            <a:pPr algn="ctr"/>
            <a:r>
              <a:rPr lang="en-US" sz="2000" dirty="0" smtClean="0"/>
              <a:t>covering</a:t>
            </a:r>
            <a:endParaRPr lang="en-US" sz="2000" dirty="0"/>
          </a:p>
        </p:txBody>
      </p:sp>
      <p:sp>
        <p:nvSpPr>
          <p:cNvPr id="64" name="TextBox 63"/>
          <p:cNvSpPr txBox="1"/>
          <p:nvPr/>
        </p:nvSpPr>
        <p:spPr>
          <a:xfrm>
            <a:off x="834449" y="6010245"/>
            <a:ext cx="1737700" cy="400110"/>
          </a:xfrm>
          <a:prstGeom prst="rect">
            <a:avLst/>
          </a:prstGeom>
          <a:noFill/>
        </p:spPr>
        <p:txBody>
          <a:bodyPr wrap="none" rtlCol="0">
            <a:spAutoFit/>
          </a:bodyPr>
          <a:lstStyle/>
          <a:p>
            <a:r>
              <a:rPr lang="en-US" sz="2000" dirty="0" smtClean="0"/>
              <a:t>summarization</a:t>
            </a:r>
            <a:endParaRPr lang="en-US" sz="2000" dirty="0"/>
          </a:p>
        </p:txBody>
      </p:sp>
      <p:sp>
        <p:nvSpPr>
          <p:cNvPr id="65" name="Slide Number Placeholder 64"/>
          <p:cNvSpPr>
            <a:spLocks noGrp="1"/>
          </p:cNvSpPr>
          <p:nvPr>
            <p:ph type="sldNum" sz="quarter" idx="12"/>
          </p:nvPr>
        </p:nvSpPr>
        <p:spPr/>
        <p:txBody>
          <a:bodyPr/>
          <a:lstStyle/>
          <a:p>
            <a:fld id="{65F817CD-90DF-254E-86DF-D316A243B657}" type="slidenum">
              <a:rPr lang="en-US" smtClean="0"/>
              <a:pPr/>
              <a:t>150</a:t>
            </a:fld>
            <a:endParaRPr lang="en-US"/>
          </a:p>
        </p:txBody>
      </p:sp>
      <p:sp>
        <p:nvSpPr>
          <p:cNvPr id="66" name="TextBox 65"/>
          <p:cNvSpPr txBox="1"/>
          <p:nvPr/>
        </p:nvSpPr>
        <p:spPr>
          <a:xfrm>
            <a:off x="6324508" y="5924490"/>
            <a:ext cx="2133692" cy="400110"/>
          </a:xfrm>
          <a:prstGeom prst="rect">
            <a:avLst/>
          </a:prstGeom>
          <a:noFill/>
        </p:spPr>
        <p:txBody>
          <a:bodyPr wrap="none" rtlCol="0">
            <a:spAutoFit/>
          </a:bodyPr>
          <a:lstStyle/>
          <a:p>
            <a:r>
              <a:rPr lang="en-US" sz="2000" dirty="0" smtClean="0"/>
              <a:t>network inference</a:t>
            </a:r>
            <a:endParaRPr lang="en-US" sz="2000" dirty="0"/>
          </a:p>
        </p:txBody>
      </p:sp>
      <p:pic>
        <p:nvPicPr>
          <p:cNvPr id="85" name="Bild 84" descr="latex-image-1.pdf"/>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3581400" y="3429000"/>
            <a:ext cx="2108200" cy="787400"/>
          </a:xfrm>
          <a:prstGeom prst="rect">
            <a:avLst/>
          </a:prstGeom>
        </p:spPr>
      </p:pic>
      <p:sp>
        <p:nvSpPr>
          <p:cNvPr id="62" name="Textfeld 61"/>
          <p:cNvSpPr txBox="1"/>
          <p:nvPr/>
        </p:nvSpPr>
        <p:spPr>
          <a:xfrm>
            <a:off x="533400" y="1447800"/>
            <a:ext cx="275311" cy="523220"/>
          </a:xfrm>
          <a:prstGeom prst="rect">
            <a:avLst/>
          </a:prstGeom>
          <a:noFill/>
        </p:spPr>
        <p:txBody>
          <a:bodyPr wrap="none" rtlCol="0">
            <a:spAutoFit/>
          </a:bodyPr>
          <a:lstStyle/>
          <a:p>
            <a:r>
              <a:rPr lang="de-DE" dirty="0" smtClean="0"/>
              <a:t>.</a:t>
            </a:r>
            <a:endParaRPr lang="de-DE" dirty="0"/>
          </a:p>
        </p:txBody>
      </p:sp>
      <p:sp>
        <p:nvSpPr>
          <p:cNvPr id="86" name="Textfeld 85"/>
          <p:cNvSpPr txBox="1"/>
          <p:nvPr/>
        </p:nvSpPr>
        <p:spPr>
          <a:xfrm>
            <a:off x="715289" y="1600200"/>
            <a:ext cx="275311" cy="523220"/>
          </a:xfrm>
          <a:prstGeom prst="rect">
            <a:avLst/>
          </a:prstGeom>
          <a:noFill/>
        </p:spPr>
        <p:txBody>
          <a:bodyPr wrap="none" rtlCol="0">
            <a:spAutoFit/>
          </a:bodyPr>
          <a:lstStyle/>
          <a:p>
            <a:r>
              <a:rPr lang="de-DE" dirty="0" smtClean="0"/>
              <a:t>.</a:t>
            </a:r>
            <a:endParaRPr lang="de-DE" dirty="0"/>
          </a:p>
        </p:txBody>
      </p:sp>
      <p:sp>
        <p:nvSpPr>
          <p:cNvPr id="87" name="Textfeld 86"/>
          <p:cNvSpPr txBox="1"/>
          <p:nvPr/>
        </p:nvSpPr>
        <p:spPr>
          <a:xfrm>
            <a:off x="1020089" y="1447800"/>
            <a:ext cx="275311" cy="523220"/>
          </a:xfrm>
          <a:prstGeom prst="rect">
            <a:avLst/>
          </a:prstGeom>
          <a:noFill/>
        </p:spPr>
        <p:txBody>
          <a:bodyPr wrap="none" rtlCol="0">
            <a:spAutoFit/>
          </a:bodyPr>
          <a:lstStyle/>
          <a:p>
            <a:r>
              <a:rPr lang="de-DE" dirty="0" smtClean="0"/>
              <a:t>.</a:t>
            </a:r>
            <a:endParaRPr lang="de-DE" dirty="0"/>
          </a:p>
        </p:txBody>
      </p:sp>
      <p:sp>
        <p:nvSpPr>
          <p:cNvPr id="88" name="Textfeld 87"/>
          <p:cNvSpPr txBox="1"/>
          <p:nvPr/>
        </p:nvSpPr>
        <p:spPr>
          <a:xfrm>
            <a:off x="1295400" y="1686580"/>
            <a:ext cx="275311" cy="523220"/>
          </a:xfrm>
          <a:prstGeom prst="rect">
            <a:avLst/>
          </a:prstGeom>
          <a:noFill/>
        </p:spPr>
        <p:txBody>
          <a:bodyPr wrap="none" rtlCol="0">
            <a:spAutoFit/>
          </a:bodyPr>
          <a:lstStyle/>
          <a:p>
            <a:r>
              <a:rPr lang="de-DE" dirty="0" smtClean="0"/>
              <a:t>.</a:t>
            </a:r>
            <a:endParaRPr lang="de-DE" dirty="0"/>
          </a:p>
        </p:txBody>
      </p:sp>
      <p:sp>
        <p:nvSpPr>
          <p:cNvPr id="89" name="Textfeld 88"/>
          <p:cNvSpPr txBox="1"/>
          <p:nvPr/>
        </p:nvSpPr>
        <p:spPr>
          <a:xfrm>
            <a:off x="1524000" y="1524000"/>
            <a:ext cx="275311" cy="523220"/>
          </a:xfrm>
          <a:prstGeom prst="rect">
            <a:avLst/>
          </a:prstGeom>
          <a:noFill/>
        </p:spPr>
        <p:txBody>
          <a:bodyPr wrap="none" rtlCol="0">
            <a:spAutoFit/>
          </a:bodyPr>
          <a:lstStyle/>
          <a:p>
            <a:r>
              <a:rPr lang="de-DE" dirty="0" smtClean="0"/>
              <a:t>.</a:t>
            </a:r>
            <a:endParaRPr lang="de-DE" dirty="0"/>
          </a:p>
        </p:txBody>
      </p:sp>
      <p:sp>
        <p:nvSpPr>
          <p:cNvPr id="90" name="Textfeld 89"/>
          <p:cNvSpPr txBox="1"/>
          <p:nvPr/>
        </p:nvSpPr>
        <p:spPr>
          <a:xfrm>
            <a:off x="1524000" y="1752600"/>
            <a:ext cx="275311" cy="523220"/>
          </a:xfrm>
          <a:prstGeom prst="rect">
            <a:avLst/>
          </a:prstGeom>
          <a:noFill/>
        </p:spPr>
        <p:txBody>
          <a:bodyPr wrap="none" rtlCol="0">
            <a:spAutoFit/>
          </a:bodyPr>
          <a:lstStyle/>
          <a:p>
            <a:r>
              <a:rPr lang="de-DE" dirty="0" smtClean="0"/>
              <a:t>.</a:t>
            </a:r>
            <a:endParaRPr lang="de-DE" dirty="0"/>
          </a:p>
        </p:txBody>
      </p:sp>
      <p:sp>
        <p:nvSpPr>
          <p:cNvPr id="92" name="Textfeld 91"/>
          <p:cNvSpPr txBox="1"/>
          <p:nvPr/>
        </p:nvSpPr>
        <p:spPr>
          <a:xfrm>
            <a:off x="609600" y="1752600"/>
            <a:ext cx="275311" cy="523220"/>
          </a:xfrm>
          <a:prstGeom prst="rect">
            <a:avLst/>
          </a:prstGeom>
          <a:noFill/>
        </p:spPr>
        <p:txBody>
          <a:bodyPr wrap="none" rtlCol="0">
            <a:spAutoFit/>
          </a:bodyPr>
          <a:lstStyle/>
          <a:p>
            <a:r>
              <a:rPr lang="de-DE" dirty="0" smtClean="0"/>
              <a:t>.</a:t>
            </a:r>
            <a:endParaRPr lang="de-DE" dirty="0"/>
          </a:p>
        </p:txBody>
      </p:sp>
      <p:sp>
        <p:nvSpPr>
          <p:cNvPr id="93" name="Textfeld 92"/>
          <p:cNvSpPr txBox="1"/>
          <p:nvPr/>
        </p:nvSpPr>
        <p:spPr>
          <a:xfrm>
            <a:off x="838200" y="1752600"/>
            <a:ext cx="275311" cy="523220"/>
          </a:xfrm>
          <a:prstGeom prst="rect">
            <a:avLst/>
          </a:prstGeom>
          <a:noFill/>
        </p:spPr>
        <p:txBody>
          <a:bodyPr wrap="none" rtlCol="0">
            <a:spAutoFit/>
          </a:bodyPr>
          <a:lstStyle/>
          <a:p>
            <a:r>
              <a:rPr lang="de-DE" dirty="0" smtClean="0"/>
              <a:t>.</a:t>
            </a:r>
            <a:endParaRPr lang="de-DE" dirty="0"/>
          </a:p>
        </p:txBody>
      </p:sp>
      <p:sp>
        <p:nvSpPr>
          <p:cNvPr id="94" name="Textfeld 93"/>
          <p:cNvSpPr txBox="1"/>
          <p:nvPr/>
        </p:nvSpPr>
        <p:spPr>
          <a:xfrm>
            <a:off x="990600" y="1828800"/>
            <a:ext cx="275311" cy="523220"/>
          </a:xfrm>
          <a:prstGeom prst="rect">
            <a:avLst/>
          </a:prstGeom>
          <a:noFill/>
        </p:spPr>
        <p:txBody>
          <a:bodyPr wrap="none" rtlCol="0">
            <a:spAutoFit/>
          </a:bodyPr>
          <a:lstStyle/>
          <a:p>
            <a:r>
              <a:rPr lang="de-DE" dirty="0" smtClean="0"/>
              <a:t>.</a:t>
            </a:r>
            <a:endParaRPr lang="de-DE" dirty="0"/>
          </a:p>
        </p:txBody>
      </p:sp>
      <p:sp>
        <p:nvSpPr>
          <p:cNvPr id="95" name="Textfeld 94"/>
          <p:cNvSpPr txBox="1"/>
          <p:nvPr/>
        </p:nvSpPr>
        <p:spPr>
          <a:xfrm>
            <a:off x="1447800" y="1905000"/>
            <a:ext cx="275311" cy="523220"/>
          </a:xfrm>
          <a:prstGeom prst="rect">
            <a:avLst/>
          </a:prstGeom>
          <a:noFill/>
        </p:spPr>
        <p:txBody>
          <a:bodyPr wrap="none" rtlCol="0">
            <a:spAutoFit/>
          </a:bodyPr>
          <a:lstStyle/>
          <a:p>
            <a:r>
              <a:rPr lang="de-DE" dirty="0" smtClean="0"/>
              <a:t>.</a:t>
            </a:r>
            <a:endParaRPr lang="de-DE" dirty="0"/>
          </a:p>
        </p:txBody>
      </p:sp>
      <p:sp>
        <p:nvSpPr>
          <p:cNvPr id="97" name="Textfeld 96"/>
          <p:cNvSpPr txBox="1"/>
          <p:nvPr/>
        </p:nvSpPr>
        <p:spPr>
          <a:xfrm>
            <a:off x="609600" y="1991380"/>
            <a:ext cx="275311" cy="523220"/>
          </a:xfrm>
          <a:prstGeom prst="rect">
            <a:avLst/>
          </a:prstGeom>
          <a:noFill/>
        </p:spPr>
        <p:txBody>
          <a:bodyPr wrap="none" rtlCol="0">
            <a:spAutoFit/>
          </a:bodyPr>
          <a:lstStyle/>
          <a:p>
            <a:r>
              <a:rPr lang="de-DE" dirty="0" smtClean="0"/>
              <a:t>.</a:t>
            </a:r>
            <a:endParaRPr lang="de-DE" dirty="0"/>
          </a:p>
        </p:txBody>
      </p:sp>
      <p:sp>
        <p:nvSpPr>
          <p:cNvPr id="98" name="Oval 97"/>
          <p:cNvSpPr/>
          <p:nvPr/>
        </p:nvSpPr>
        <p:spPr bwMode="auto">
          <a:xfrm>
            <a:off x="1003300" y="1600200"/>
            <a:ext cx="762000" cy="914400"/>
          </a:xfrm>
          <a:prstGeom prst="ellipse">
            <a:avLst/>
          </a:prstGeom>
          <a:solidFill>
            <a:srgbClr val="1589FF">
              <a:alpha val="4700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99" name="Oval 98"/>
          <p:cNvSpPr/>
          <p:nvPr/>
        </p:nvSpPr>
        <p:spPr bwMode="auto">
          <a:xfrm>
            <a:off x="520700" y="1841500"/>
            <a:ext cx="762000" cy="762000"/>
          </a:xfrm>
          <a:prstGeom prst="ellipse">
            <a:avLst/>
          </a:prstGeom>
          <a:solidFill>
            <a:srgbClr val="1589FF">
              <a:alpha val="4700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100" name="Oval 99"/>
          <p:cNvSpPr/>
          <p:nvPr/>
        </p:nvSpPr>
        <p:spPr bwMode="auto">
          <a:xfrm>
            <a:off x="533400" y="1536700"/>
            <a:ext cx="762000" cy="546100"/>
          </a:xfrm>
          <a:prstGeom prst="ellipse">
            <a:avLst/>
          </a:prstGeom>
          <a:solidFill>
            <a:srgbClr val="1589FF">
              <a:alpha val="4700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102" name="Picture 2" descr="http://snap.stanford.edu/netinf/MemeTracker10000QTOP5000EXP3200E.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638800" y="3657600"/>
            <a:ext cx="3124200" cy="2429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 name="Bild 103"/>
          <p:cNvPicPr>
            <a:picLocks noChangeAspect="1"/>
          </p:cNvPicPr>
          <p:nvPr/>
        </p:nvPicPr>
        <p:blipFill>
          <a:blip r:embed="rId4"/>
          <a:stretch>
            <a:fillRect/>
          </a:stretch>
        </p:blipFill>
        <p:spPr>
          <a:xfrm>
            <a:off x="762000" y="4572000"/>
            <a:ext cx="1600200" cy="1550063"/>
          </a:xfrm>
          <a:prstGeom prst="rect">
            <a:avLst/>
          </a:prstGeom>
        </p:spPr>
      </p:pic>
      <p:grpSp>
        <p:nvGrpSpPr>
          <p:cNvPr id="3" name="Gruppierung 26"/>
          <p:cNvGrpSpPr/>
          <p:nvPr/>
        </p:nvGrpSpPr>
        <p:grpSpPr>
          <a:xfrm>
            <a:off x="5638800" y="609600"/>
            <a:ext cx="3200400" cy="2700338"/>
            <a:chOff x="4114800" y="609600"/>
            <a:chExt cx="5943600" cy="4648200"/>
          </a:xfrm>
        </p:grpSpPr>
        <p:pic>
          <p:nvPicPr>
            <p:cNvPr id="28" name="Picture 7"/>
            <p:cNvPicPr>
              <a:picLocks noChangeAspect="1" noChangeArrowheads="1"/>
            </p:cNvPicPr>
            <p:nvPr/>
          </p:nvPicPr>
          <p:blipFill>
            <a:blip r:embed="rId5">
              <a:lum bright="64000" contrast="-70000"/>
              <a:extLst>
                <a:ext uri="{28A0092B-C50C-407E-A947-70E740481C1C}">
                  <a14:useLocalDpi xmlns:a14="http://schemas.microsoft.com/office/drawing/2010/main" xmlns=""/>
                </a:ext>
              </a:extLst>
            </a:blip>
            <a:srcRect/>
            <a:stretch>
              <a:fillRect/>
            </a:stretch>
          </p:blipFill>
          <p:spPr bwMode="auto">
            <a:xfrm>
              <a:off x="5105400" y="1603375"/>
              <a:ext cx="4038600" cy="257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36"/>
            <p:cNvGrpSpPr>
              <a:grpSpLocks/>
            </p:cNvGrpSpPr>
            <p:nvPr/>
          </p:nvGrpSpPr>
          <p:grpSpPr bwMode="auto">
            <a:xfrm>
              <a:off x="5410200" y="1295400"/>
              <a:ext cx="3276600" cy="3276600"/>
              <a:chOff x="3408" y="816"/>
              <a:chExt cx="2064" cy="2064"/>
            </a:xfrm>
          </p:grpSpPr>
          <p:sp>
            <p:nvSpPr>
              <p:cNvPr id="52" name="Oval 31"/>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100">
                  <a:latin typeface="Tahoma" charset="0"/>
                </a:endParaRPr>
              </a:p>
            </p:txBody>
          </p:sp>
          <p:pic>
            <p:nvPicPr>
              <p:cNvPr id="53" name="Picture 32"/>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33"/>
              <p:cNvGrpSpPr>
                <a:grpSpLocks/>
              </p:cNvGrpSpPr>
              <p:nvPr/>
            </p:nvGrpSpPr>
            <p:grpSpPr bwMode="auto">
              <a:xfrm>
                <a:off x="4256" y="1689"/>
                <a:ext cx="352" cy="159"/>
                <a:chOff x="272" y="1305"/>
                <a:chExt cx="352" cy="159"/>
              </a:xfrm>
            </p:grpSpPr>
            <p:sp>
              <p:nvSpPr>
                <p:cNvPr id="55" name="Text Box 34"/>
                <p:cNvSpPr txBox="1">
                  <a:spLocks noChangeArrowheads="1"/>
                </p:cNvSpPr>
                <p:nvPr/>
              </p:nvSpPr>
              <p:spPr bwMode="auto">
                <a:xfrm>
                  <a:off x="329" y="1305"/>
                  <a:ext cx="29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100" b="1" dirty="0" smtClean="0">
                      <a:solidFill>
                        <a:schemeClr val="bg1"/>
                      </a:solidFill>
                      <a:latin typeface="Tahoma" charset="0"/>
                    </a:rPr>
                    <a:t>X</a:t>
                  </a:r>
                  <a:r>
                    <a:rPr lang="en-US" sz="100" b="1" baseline="-25000" dirty="0" smtClean="0">
                      <a:solidFill>
                        <a:schemeClr val="bg1"/>
                      </a:solidFill>
                      <a:latin typeface="Tahoma" charset="0"/>
                    </a:rPr>
                    <a:t>1</a:t>
                  </a:r>
                  <a:endParaRPr lang="en-US" sz="100" b="1" baseline="-25000" dirty="0">
                    <a:solidFill>
                      <a:schemeClr val="bg1"/>
                    </a:solidFill>
                    <a:latin typeface="Tahoma" charset="0"/>
                  </a:endParaRPr>
                </a:p>
              </p:txBody>
            </p:sp>
            <p:sp>
              <p:nvSpPr>
                <p:cNvPr id="56" name="Text Box 35"/>
                <p:cNvSpPr txBox="1">
                  <a:spLocks noChangeArrowheads="1"/>
                </p:cNvSpPr>
                <p:nvPr/>
              </p:nvSpPr>
              <p:spPr bwMode="auto">
                <a:xfrm>
                  <a:off x="272" y="1318"/>
                  <a:ext cx="33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100" b="1" baseline="-25000">
                    <a:solidFill>
                      <a:schemeClr val="bg1"/>
                    </a:solidFill>
                    <a:latin typeface="Tahoma" charset="0"/>
                  </a:endParaRPr>
                </a:p>
              </p:txBody>
            </p:sp>
          </p:grpSp>
        </p:grpSp>
        <p:grpSp>
          <p:nvGrpSpPr>
            <p:cNvPr id="7" name="Group 49"/>
            <p:cNvGrpSpPr>
              <a:grpSpLocks/>
            </p:cNvGrpSpPr>
            <p:nvPr/>
          </p:nvGrpSpPr>
          <p:grpSpPr bwMode="auto">
            <a:xfrm>
              <a:off x="6705600" y="1981200"/>
              <a:ext cx="3276600" cy="3276600"/>
              <a:chOff x="3408" y="816"/>
              <a:chExt cx="2064" cy="2064"/>
            </a:xfrm>
          </p:grpSpPr>
          <p:sp>
            <p:nvSpPr>
              <p:cNvPr id="47" name="Oval 50"/>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100">
                  <a:latin typeface="Tahoma" charset="0"/>
                </a:endParaRPr>
              </a:p>
            </p:txBody>
          </p:sp>
          <p:pic>
            <p:nvPicPr>
              <p:cNvPr id="48" name="Picture 51"/>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52"/>
              <p:cNvGrpSpPr>
                <a:grpSpLocks/>
              </p:cNvGrpSpPr>
              <p:nvPr/>
            </p:nvGrpSpPr>
            <p:grpSpPr bwMode="auto">
              <a:xfrm>
                <a:off x="4256" y="1689"/>
                <a:ext cx="352" cy="159"/>
                <a:chOff x="272" y="1305"/>
                <a:chExt cx="352" cy="159"/>
              </a:xfrm>
            </p:grpSpPr>
            <p:sp>
              <p:nvSpPr>
                <p:cNvPr id="50" name="Text Box 53"/>
                <p:cNvSpPr txBox="1">
                  <a:spLocks noChangeArrowheads="1"/>
                </p:cNvSpPr>
                <p:nvPr/>
              </p:nvSpPr>
              <p:spPr bwMode="auto">
                <a:xfrm>
                  <a:off x="329" y="1305"/>
                  <a:ext cx="29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100" b="1" dirty="0" smtClean="0">
                      <a:solidFill>
                        <a:schemeClr val="bg1"/>
                      </a:solidFill>
                      <a:latin typeface="Tahoma" charset="0"/>
                    </a:rPr>
                    <a:t>X</a:t>
                  </a:r>
                  <a:r>
                    <a:rPr lang="en-US" sz="100" b="1" baseline="-25000" dirty="0" smtClean="0">
                      <a:solidFill>
                        <a:schemeClr val="bg1"/>
                      </a:solidFill>
                      <a:latin typeface="Tahoma" charset="0"/>
                    </a:rPr>
                    <a:t>5</a:t>
                  </a:r>
                  <a:endParaRPr lang="en-US" sz="100" b="1" baseline="-25000" dirty="0">
                    <a:solidFill>
                      <a:schemeClr val="bg1"/>
                    </a:solidFill>
                    <a:latin typeface="Tahoma" charset="0"/>
                  </a:endParaRPr>
                </a:p>
              </p:txBody>
            </p:sp>
            <p:sp>
              <p:nvSpPr>
                <p:cNvPr id="51" name="Text Box 54"/>
                <p:cNvSpPr txBox="1">
                  <a:spLocks noChangeArrowheads="1"/>
                </p:cNvSpPr>
                <p:nvPr/>
              </p:nvSpPr>
              <p:spPr bwMode="auto">
                <a:xfrm>
                  <a:off x="272" y="1318"/>
                  <a:ext cx="33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100" b="1" baseline="-25000">
                    <a:solidFill>
                      <a:schemeClr val="bg1"/>
                    </a:solidFill>
                    <a:latin typeface="Tahoma" charset="0"/>
                  </a:endParaRPr>
                </a:p>
              </p:txBody>
            </p:sp>
          </p:grpSp>
        </p:grpSp>
        <p:grpSp>
          <p:nvGrpSpPr>
            <p:cNvPr id="9" name="Group 43"/>
            <p:cNvGrpSpPr>
              <a:grpSpLocks/>
            </p:cNvGrpSpPr>
            <p:nvPr/>
          </p:nvGrpSpPr>
          <p:grpSpPr bwMode="auto">
            <a:xfrm>
              <a:off x="6781800" y="685800"/>
              <a:ext cx="3276600" cy="3276600"/>
              <a:chOff x="3408" y="816"/>
              <a:chExt cx="2064" cy="2064"/>
            </a:xfrm>
          </p:grpSpPr>
          <p:sp>
            <p:nvSpPr>
              <p:cNvPr id="44" name="Oval 44"/>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100">
                  <a:latin typeface="Tahoma" charset="0"/>
                </a:endParaRPr>
              </a:p>
            </p:txBody>
          </p:sp>
          <p:pic>
            <p:nvPicPr>
              <p:cNvPr id="45" name="Picture 45"/>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 name="Text Box 47"/>
              <p:cNvSpPr txBox="1">
                <a:spLocks noChangeArrowheads="1"/>
              </p:cNvSpPr>
              <p:nvPr/>
            </p:nvSpPr>
            <p:spPr bwMode="auto">
              <a:xfrm>
                <a:off x="4313" y="1689"/>
                <a:ext cx="295"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en-US" sz="100" b="1" baseline="-25000" dirty="0">
                  <a:solidFill>
                    <a:schemeClr val="bg1"/>
                  </a:solidFill>
                  <a:latin typeface="Tahoma" charset="0"/>
                </a:endParaRPr>
              </a:p>
            </p:txBody>
          </p:sp>
        </p:grpSp>
        <p:grpSp>
          <p:nvGrpSpPr>
            <p:cNvPr id="10" name="Group 37"/>
            <p:cNvGrpSpPr>
              <a:grpSpLocks/>
            </p:cNvGrpSpPr>
            <p:nvPr/>
          </p:nvGrpSpPr>
          <p:grpSpPr bwMode="auto">
            <a:xfrm>
              <a:off x="4191000" y="1905000"/>
              <a:ext cx="3276600" cy="3276600"/>
              <a:chOff x="3408" y="816"/>
              <a:chExt cx="2064" cy="2064"/>
            </a:xfrm>
          </p:grpSpPr>
          <p:sp>
            <p:nvSpPr>
              <p:cNvPr id="39" name="Oval 38"/>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100">
                  <a:latin typeface="Tahoma" charset="0"/>
                </a:endParaRPr>
              </a:p>
            </p:txBody>
          </p:sp>
          <p:pic>
            <p:nvPicPr>
              <p:cNvPr id="40" name="Picture 39"/>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40"/>
              <p:cNvGrpSpPr>
                <a:grpSpLocks/>
              </p:cNvGrpSpPr>
              <p:nvPr/>
            </p:nvGrpSpPr>
            <p:grpSpPr bwMode="auto">
              <a:xfrm>
                <a:off x="4256" y="1689"/>
                <a:ext cx="352" cy="159"/>
                <a:chOff x="272" y="1305"/>
                <a:chExt cx="352" cy="159"/>
              </a:xfrm>
            </p:grpSpPr>
            <p:sp>
              <p:nvSpPr>
                <p:cNvPr id="42" name="Text Box 41"/>
                <p:cNvSpPr txBox="1">
                  <a:spLocks noChangeArrowheads="1"/>
                </p:cNvSpPr>
                <p:nvPr/>
              </p:nvSpPr>
              <p:spPr bwMode="auto">
                <a:xfrm>
                  <a:off x="329" y="1305"/>
                  <a:ext cx="29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100" b="1" dirty="0" smtClean="0">
                      <a:solidFill>
                        <a:schemeClr val="bg1"/>
                      </a:solidFill>
                      <a:latin typeface="Tahoma" charset="0"/>
                    </a:rPr>
                    <a:t>X</a:t>
                  </a:r>
                  <a:r>
                    <a:rPr lang="en-US" sz="100" b="1" baseline="-25000" dirty="0" smtClean="0">
                      <a:solidFill>
                        <a:schemeClr val="bg1"/>
                      </a:solidFill>
                      <a:latin typeface="Tahoma" charset="0"/>
                    </a:rPr>
                    <a:t>2</a:t>
                  </a:r>
                  <a:endParaRPr lang="en-US" sz="100" b="1" baseline="-25000" dirty="0">
                    <a:solidFill>
                      <a:schemeClr val="bg1"/>
                    </a:solidFill>
                    <a:latin typeface="Tahoma" charset="0"/>
                  </a:endParaRPr>
                </a:p>
              </p:txBody>
            </p:sp>
            <p:sp>
              <p:nvSpPr>
                <p:cNvPr id="43" name="Text Box 42"/>
                <p:cNvSpPr txBox="1">
                  <a:spLocks noChangeArrowheads="1"/>
                </p:cNvSpPr>
                <p:nvPr/>
              </p:nvSpPr>
              <p:spPr bwMode="auto">
                <a:xfrm>
                  <a:off x="272" y="1318"/>
                  <a:ext cx="33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100" b="1" baseline="-25000">
                    <a:solidFill>
                      <a:schemeClr val="bg1"/>
                    </a:solidFill>
                    <a:latin typeface="Tahoma" charset="0"/>
                  </a:endParaRPr>
                </a:p>
              </p:txBody>
            </p:sp>
          </p:grpSp>
        </p:grpSp>
        <p:grpSp>
          <p:nvGrpSpPr>
            <p:cNvPr id="12" name="Group 55"/>
            <p:cNvGrpSpPr>
              <a:grpSpLocks/>
            </p:cNvGrpSpPr>
            <p:nvPr/>
          </p:nvGrpSpPr>
          <p:grpSpPr bwMode="auto">
            <a:xfrm>
              <a:off x="4114800" y="609600"/>
              <a:ext cx="3276600" cy="3276600"/>
              <a:chOff x="3408" y="816"/>
              <a:chExt cx="2064" cy="2064"/>
            </a:xfrm>
          </p:grpSpPr>
          <p:sp>
            <p:nvSpPr>
              <p:cNvPr id="34" name="Oval 56"/>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100">
                  <a:latin typeface="Tahoma" charset="0"/>
                </a:endParaRPr>
              </a:p>
            </p:txBody>
          </p:sp>
          <p:pic>
            <p:nvPicPr>
              <p:cNvPr id="35" name="Picture 57"/>
              <p:cNvPicPr>
                <a:picLocks noChangeAspect="1" noChangeArrowheads="1"/>
              </p:cNvPicPr>
              <p:nvPr/>
            </p:nvPicPr>
            <p:blipFill>
              <a:blip r:embed="rId6"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58"/>
              <p:cNvGrpSpPr>
                <a:grpSpLocks/>
              </p:cNvGrpSpPr>
              <p:nvPr/>
            </p:nvGrpSpPr>
            <p:grpSpPr bwMode="auto">
              <a:xfrm>
                <a:off x="4256" y="1680"/>
                <a:ext cx="352" cy="162"/>
                <a:chOff x="272" y="1296"/>
                <a:chExt cx="352" cy="162"/>
              </a:xfrm>
            </p:grpSpPr>
            <p:sp>
              <p:nvSpPr>
                <p:cNvPr id="37" name="Text Box 59"/>
                <p:cNvSpPr txBox="1">
                  <a:spLocks noChangeArrowheads="1"/>
                </p:cNvSpPr>
                <p:nvPr/>
              </p:nvSpPr>
              <p:spPr bwMode="auto">
                <a:xfrm>
                  <a:off x="329" y="1305"/>
                  <a:ext cx="29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100" b="1" dirty="0" smtClean="0">
                      <a:solidFill>
                        <a:schemeClr val="bg1"/>
                      </a:solidFill>
                      <a:latin typeface="Tahoma" charset="0"/>
                    </a:rPr>
                    <a:t>X</a:t>
                  </a:r>
                  <a:r>
                    <a:rPr lang="en-US" sz="100" b="1" baseline="-25000" dirty="0" smtClean="0">
                      <a:solidFill>
                        <a:schemeClr val="bg1"/>
                      </a:solidFill>
                      <a:latin typeface="Tahoma" charset="0"/>
                    </a:rPr>
                    <a:t>4</a:t>
                  </a:r>
                  <a:endParaRPr lang="en-US" sz="100" b="1" baseline="-25000" dirty="0">
                    <a:solidFill>
                      <a:schemeClr val="bg1"/>
                    </a:solidFill>
                    <a:latin typeface="Tahoma" charset="0"/>
                  </a:endParaRPr>
                </a:p>
              </p:txBody>
            </p:sp>
            <p:sp>
              <p:nvSpPr>
                <p:cNvPr id="38" name="Text Box 60"/>
                <p:cNvSpPr txBox="1">
                  <a:spLocks noChangeArrowheads="1"/>
                </p:cNvSpPr>
                <p:nvPr/>
              </p:nvSpPr>
              <p:spPr bwMode="auto">
                <a:xfrm>
                  <a:off x="272" y="1296"/>
                  <a:ext cx="33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100" b="1" baseline="-25000">
                    <a:solidFill>
                      <a:schemeClr val="bg1"/>
                    </a:solidFill>
                    <a:latin typeface="Tahoma" charset="0"/>
                  </a:endParaRPr>
                </a:p>
              </p:txBody>
            </p:sp>
          </p:grpSp>
        </p:grpSp>
      </p:grpSp>
    </p:spTree>
    <p:extLst>
      <p:ext uri="{BB962C8B-B14F-4D97-AF65-F5344CB8AC3E}">
        <p14:creationId xmlns:p14="http://schemas.microsoft.com/office/powerpoint/2010/main" xmlns="" val="1560946772"/>
      </p:ext>
    </p:extLst>
  </p:cSld>
  <p:clrMapOvr>
    <a:masterClrMapping/>
  </p:clrMapOvr>
  <mc:AlternateContent xmlns:mc="http://schemas.openxmlformats.org/markup-compatibility/2006">
    <mc:Choice xmlns:p14="http://schemas.microsoft.com/office/powerpoint/2010/main" xmlns="" Requires="p14">
      <p:transition spd="slow" p14:dur="2000" advTm="28802"/>
    </mc:Choice>
    <mc:Fallback>
      <p:transition spd="slow" advTm="28802"/>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ung 17"/>
          <p:cNvGrpSpPr/>
          <p:nvPr/>
        </p:nvGrpSpPr>
        <p:grpSpPr>
          <a:xfrm>
            <a:off x="1676400" y="1219200"/>
            <a:ext cx="5334000" cy="5334000"/>
            <a:chOff x="1752600" y="990600"/>
            <a:chExt cx="5334000" cy="5334000"/>
          </a:xfrm>
        </p:grpSpPr>
        <p:pic>
          <p:nvPicPr>
            <p:cNvPr id="15" name="Bild 14"/>
            <p:cNvPicPr>
              <a:picLocks noChangeAspect="1"/>
            </p:cNvPicPr>
            <p:nvPr/>
          </p:nvPicPr>
          <p:blipFill>
            <a:blip r:embed="rId3"/>
            <a:stretch>
              <a:fillRect/>
            </a:stretch>
          </p:blipFill>
          <p:spPr>
            <a:xfrm>
              <a:off x="1752600" y="990600"/>
              <a:ext cx="5334000" cy="5334000"/>
            </a:xfrm>
            <a:prstGeom prst="rect">
              <a:avLst/>
            </a:prstGeom>
          </p:spPr>
        </p:pic>
        <p:sp>
          <p:nvSpPr>
            <p:cNvPr id="16" name="Rechteck 15"/>
            <p:cNvSpPr/>
            <p:nvPr/>
          </p:nvSpPr>
          <p:spPr bwMode="auto">
            <a:xfrm>
              <a:off x="3962400" y="1905000"/>
              <a:ext cx="914400" cy="838200"/>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17" name="Rechteck 16"/>
            <p:cNvSpPr/>
            <p:nvPr/>
          </p:nvSpPr>
          <p:spPr bwMode="auto">
            <a:xfrm>
              <a:off x="3962400" y="4495800"/>
              <a:ext cx="914400" cy="838200"/>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grpSp>
      <p:sp>
        <p:nvSpPr>
          <p:cNvPr id="2" name="Titel 1"/>
          <p:cNvSpPr>
            <a:spLocks noGrp="1"/>
          </p:cNvSpPr>
          <p:nvPr>
            <p:ph type="title"/>
          </p:nvPr>
        </p:nvSpPr>
        <p:spPr>
          <a:xfrm>
            <a:off x="0" y="200025"/>
            <a:ext cx="9144000" cy="762000"/>
          </a:xfrm>
        </p:spPr>
        <p:txBody>
          <a:bodyPr/>
          <a:lstStyle/>
          <a:p>
            <a:r>
              <a:rPr lang="de-DE" dirty="0" err="1" smtClean="0"/>
              <a:t>Two</a:t>
            </a:r>
            <a:r>
              <a:rPr lang="de-DE" dirty="0" smtClean="0"/>
              <a:t> </a:t>
            </a:r>
            <a:r>
              <a:rPr lang="de-DE" dirty="0" err="1" smtClean="0"/>
              <a:t>faces</a:t>
            </a:r>
            <a:r>
              <a:rPr lang="de-DE" dirty="0" smtClean="0"/>
              <a:t> </a:t>
            </a:r>
            <a:r>
              <a:rPr lang="de-DE" dirty="0" err="1" smtClean="0"/>
              <a:t>of</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8100" y="7010400"/>
            <a:ext cx="8305800" cy="5141913"/>
          </a:xfrm>
        </p:spPr>
        <p:txBody>
          <a:bodyPr/>
          <a:lstStyle/>
          <a:p>
            <a:r>
              <a:rPr lang="de-DE" dirty="0" err="1"/>
              <a:t>Convex</a:t>
            </a:r>
            <a:r>
              <a:rPr lang="de-DE" dirty="0"/>
              <a:t> </a:t>
            </a:r>
            <a:r>
              <a:rPr lang="de-DE" dirty="0" err="1"/>
              <a:t>aspects</a:t>
            </a:r>
            <a:endParaRPr lang="de-DE" dirty="0"/>
          </a:p>
          <a:p>
            <a:pPr lvl="1"/>
            <a:r>
              <a:rPr lang="de-DE" dirty="0" err="1" smtClean="0"/>
              <a:t>Useful</a:t>
            </a:r>
            <a:r>
              <a:rPr lang="de-DE" dirty="0" smtClean="0"/>
              <a:t> </a:t>
            </a:r>
            <a:r>
              <a:rPr lang="de-DE" dirty="0" err="1" smtClean="0"/>
              <a:t>for</a:t>
            </a:r>
            <a:r>
              <a:rPr lang="de-DE" dirty="0" smtClean="0"/>
              <a:t> </a:t>
            </a:r>
            <a:r>
              <a:rPr lang="de-DE" dirty="0" err="1" smtClean="0"/>
              <a:t>minimization</a:t>
            </a:r>
            <a:endParaRPr lang="de-DE" dirty="0" smtClean="0"/>
          </a:p>
          <a:p>
            <a:pPr lvl="1"/>
            <a:r>
              <a:rPr lang="de-DE" dirty="0" err="1" smtClean="0"/>
              <a:t>Convex</a:t>
            </a:r>
            <a:r>
              <a:rPr lang="de-DE" dirty="0" smtClean="0"/>
              <a:t> </a:t>
            </a:r>
            <a:r>
              <a:rPr lang="de-DE" dirty="0" err="1" smtClean="0"/>
              <a:t>extension</a:t>
            </a:r>
            <a:endParaRPr lang="de-DE" dirty="0" smtClean="0"/>
          </a:p>
          <a:p>
            <a:r>
              <a:rPr lang="de-DE" dirty="0" err="1" smtClean="0"/>
              <a:t>Concave</a:t>
            </a:r>
            <a:r>
              <a:rPr lang="de-DE" dirty="0" smtClean="0"/>
              <a:t> </a:t>
            </a:r>
            <a:r>
              <a:rPr lang="de-DE" dirty="0" err="1" smtClean="0"/>
              <a:t>aspects</a:t>
            </a:r>
            <a:endParaRPr lang="de-DE" dirty="0" smtClean="0"/>
          </a:p>
          <a:p>
            <a:pPr lvl="1"/>
            <a:r>
              <a:rPr lang="de-DE" dirty="0" err="1" smtClean="0"/>
              <a:t>Useful</a:t>
            </a:r>
            <a:r>
              <a:rPr lang="de-DE" dirty="0" smtClean="0"/>
              <a:t> </a:t>
            </a:r>
            <a:r>
              <a:rPr lang="de-DE" dirty="0" err="1" smtClean="0"/>
              <a:t>for</a:t>
            </a:r>
            <a:r>
              <a:rPr lang="de-DE" dirty="0" smtClean="0"/>
              <a:t> </a:t>
            </a:r>
            <a:r>
              <a:rPr lang="de-DE" dirty="0" err="1" smtClean="0"/>
              <a:t>maximization</a:t>
            </a:r>
            <a:endParaRPr lang="de-DE" dirty="0" smtClean="0"/>
          </a:p>
          <a:p>
            <a:pPr lvl="1"/>
            <a:r>
              <a:rPr lang="de-DE" dirty="0" smtClean="0"/>
              <a:t>Multilinear </a:t>
            </a:r>
            <a:r>
              <a:rPr lang="de-DE" dirty="0" err="1" smtClean="0"/>
              <a:t>extension</a:t>
            </a:r>
            <a:endParaRPr lang="de-DE" dirty="0" smtClean="0"/>
          </a:p>
          <a:p>
            <a:pPr lvl="1"/>
            <a:endParaRPr lang="de-DE" dirty="0"/>
          </a:p>
          <a:p>
            <a:r>
              <a:rPr lang="de-DE" dirty="0" smtClean="0"/>
              <a:t>Not </a:t>
            </a:r>
            <a:r>
              <a:rPr lang="de-DE" dirty="0" err="1" smtClean="0"/>
              <a:t>closed</a:t>
            </a:r>
            <a:r>
              <a:rPr lang="de-DE" dirty="0" smtClean="0"/>
              <a:t> </a:t>
            </a:r>
            <a:r>
              <a:rPr lang="de-DE" dirty="0" err="1" smtClean="0"/>
              <a:t>under</a:t>
            </a:r>
            <a:r>
              <a:rPr lang="de-DE" dirty="0" smtClean="0"/>
              <a:t> </a:t>
            </a:r>
            <a:br>
              <a:rPr lang="de-DE" dirty="0" smtClean="0"/>
            </a:br>
            <a:r>
              <a:rPr lang="de-DE" dirty="0" err="1" smtClean="0"/>
              <a:t>minimum</a:t>
            </a:r>
            <a:r>
              <a:rPr lang="de-DE" dirty="0" smtClean="0"/>
              <a:t> </a:t>
            </a:r>
            <a:r>
              <a:rPr lang="de-DE" dirty="0" err="1" smtClean="0"/>
              <a:t>and</a:t>
            </a:r>
            <a:r>
              <a:rPr lang="de-DE" dirty="0" smtClean="0"/>
              <a:t> </a:t>
            </a:r>
            <a:r>
              <a:rPr lang="de-DE" dirty="0" err="1" smtClean="0"/>
              <a:t>maximum</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151</a:t>
            </a:fld>
            <a:endParaRPr lang="en-US"/>
          </a:p>
        </p:txBody>
      </p:sp>
      <p:sp>
        <p:nvSpPr>
          <p:cNvPr id="6" name="Rechteck 5"/>
          <p:cNvSpPr/>
          <p:nvPr/>
        </p:nvSpPr>
        <p:spPr>
          <a:xfrm>
            <a:off x="2041784" y="2438400"/>
            <a:ext cx="3292216" cy="646331"/>
          </a:xfrm>
          <a:prstGeom prst="rect">
            <a:avLst/>
          </a:prstGeom>
        </p:spPr>
        <p:txBody>
          <a:bodyPr wrap="square">
            <a:spAutoFit/>
          </a:bodyPr>
          <a:lstStyle/>
          <a:p>
            <a:r>
              <a:rPr lang="de-DE" sz="3600" dirty="0" err="1" smtClean="0"/>
              <a:t>Convex</a:t>
            </a:r>
            <a:r>
              <a:rPr lang="de-DE" sz="3600" dirty="0" smtClean="0"/>
              <a:t> </a:t>
            </a:r>
            <a:r>
              <a:rPr lang="de-DE" sz="3600" dirty="0" err="1" smtClean="0"/>
              <a:t>aspects</a:t>
            </a:r>
            <a:endParaRPr lang="de-DE" sz="3600" dirty="0"/>
          </a:p>
        </p:txBody>
      </p:sp>
      <p:sp>
        <p:nvSpPr>
          <p:cNvPr id="9" name="Rechteck 8"/>
          <p:cNvSpPr/>
          <p:nvPr/>
        </p:nvSpPr>
        <p:spPr>
          <a:xfrm>
            <a:off x="2117984" y="3048000"/>
            <a:ext cx="3051339" cy="584776"/>
          </a:xfrm>
          <a:prstGeom prst="rect">
            <a:avLst/>
          </a:prstGeom>
        </p:spPr>
        <p:txBody>
          <a:bodyPr wrap="square">
            <a:spAutoFit/>
          </a:bodyPr>
          <a:lstStyle/>
          <a:p>
            <a:r>
              <a:rPr lang="de-DE" sz="3200" dirty="0" smtClean="0">
                <a:sym typeface="Wingdings"/>
              </a:rPr>
              <a:t></a:t>
            </a:r>
            <a:r>
              <a:rPr lang="de-DE" sz="3200" dirty="0" err="1" smtClean="0"/>
              <a:t>minimization</a:t>
            </a:r>
            <a:r>
              <a:rPr lang="de-DE" sz="3200" dirty="0" smtClean="0"/>
              <a:t>!</a:t>
            </a:r>
            <a:endParaRPr lang="de-DE" sz="3200" dirty="0"/>
          </a:p>
        </p:txBody>
      </p:sp>
      <p:sp>
        <p:nvSpPr>
          <p:cNvPr id="10" name="Rechteck 9"/>
          <p:cNvSpPr/>
          <p:nvPr/>
        </p:nvSpPr>
        <p:spPr>
          <a:xfrm>
            <a:off x="3124200" y="4495800"/>
            <a:ext cx="3292216" cy="646331"/>
          </a:xfrm>
          <a:prstGeom prst="rect">
            <a:avLst/>
          </a:prstGeom>
        </p:spPr>
        <p:txBody>
          <a:bodyPr wrap="square">
            <a:spAutoFit/>
          </a:bodyPr>
          <a:lstStyle/>
          <a:p>
            <a:r>
              <a:rPr lang="de-DE" sz="3600" dirty="0" err="1" smtClean="0">
                <a:solidFill>
                  <a:schemeClr val="bg1"/>
                </a:solidFill>
              </a:rPr>
              <a:t>Concave</a:t>
            </a:r>
            <a:r>
              <a:rPr lang="de-DE" sz="3600" dirty="0" smtClean="0">
                <a:solidFill>
                  <a:schemeClr val="bg1"/>
                </a:solidFill>
              </a:rPr>
              <a:t> </a:t>
            </a:r>
            <a:r>
              <a:rPr lang="de-DE" sz="3600" dirty="0" err="1" smtClean="0">
                <a:solidFill>
                  <a:schemeClr val="bg1"/>
                </a:solidFill>
              </a:rPr>
              <a:t>aspects</a:t>
            </a:r>
            <a:endParaRPr lang="de-DE" sz="3600" dirty="0">
              <a:solidFill>
                <a:schemeClr val="bg1"/>
              </a:solidFill>
            </a:endParaRPr>
          </a:p>
        </p:txBody>
      </p:sp>
      <p:sp>
        <p:nvSpPr>
          <p:cNvPr id="11" name="Rechteck 10"/>
          <p:cNvSpPr/>
          <p:nvPr/>
        </p:nvSpPr>
        <p:spPr>
          <a:xfrm>
            <a:off x="3200400" y="5105400"/>
            <a:ext cx="3051339" cy="584776"/>
          </a:xfrm>
          <a:prstGeom prst="rect">
            <a:avLst/>
          </a:prstGeom>
        </p:spPr>
        <p:txBody>
          <a:bodyPr wrap="square">
            <a:spAutoFit/>
          </a:bodyPr>
          <a:lstStyle/>
          <a:p>
            <a:r>
              <a:rPr lang="de-DE" sz="3200" dirty="0" smtClean="0">
                <a:solidFill>
                  <a:schemeClr val="bg1"/>
                </a:solidFill>
                <a:sym typeface="Wingdings"/>
              </a:rPr>
              <a:t></a:t>
            </a:r>
            <a:r>
              <a:rPr lang="de-DE" sz="3200" dirty="0" err="1" smtClean="0">
                <a:solidFill>
                  <a:schemeClr val="bg1"/>
                </a:solidFill>
              </a:rPr>
              <a:t>maximization</a:t>
            </a:r>
            <a:r>
              <a:rPr lang="de-DE" sz="3200" dirty="0" smtClean="0">
                <a:solidFill>
                  <a:schemeClr val="bg1"/>
                </a:solidFill>
              </a:rPr>
              <a:t>!</a:t>
            </a:r>
            <a:endParaRPr lang="de-DE" sz="3200" dirty="0">
              <a:solidFill>
                <a:schemeClr val="bg1"/>
              </a:solidFill>
            </a:endParaRPr>
          </a:p>
        </p:txBody>
      </p:sp>
    </p:spTree>
    <p:extLst>
      <p:ext uri="{BB962C8B-B14F-4D97-AF65-F5344CB8AC3E}">
        <p14:creationId xmlns:p14="http://schemas.microsoft.com/office/powerpoint/2010/main" xmlns="" val="2619580343"/>
      </p:ext>
    </p:extLst>
  </p:cSld>
  <p:clrMapOvr>
    <a:masterClrMapping/>
  </p:clrMapOvr>
  <mc:AlternateContent xmlns:mc="http://schemas.openxmlformats.org/markup-compatibility/2006">
    <mc:Choice xmlns:p14="http://schemas.microsoft.com/office/powerpoint/2010/main" xmlns="" Requires="p14">
      <p:transition spd="slow" p14:dur="2000" advTm="76879"/>
    </mc:Choice>
    <mc:Fallback>
      <p:transition spd="slow" advTm="76879"/>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Submodular maximization</a:t>
            </a:r>
            <a:endParaRPr lang="en-US" dirty="0"/>
          </a:p>
        </p:txBody>
      </p:sp>
      <p:sp>
        <p:nvSpPr>
          <p:cNvPr id="5" name="TextBox 4"/>
          <p:cNvSpPr txBox="1"/>
          <p:nvPr/>
        </p:nvSpPr>
        <p:spPr>
          <a:xfrm>
            <a:off x="1460278" y="4749800"/>
            <a:ext cx="6297442" cy="646331"/>
          </a:xfrm>
          <a:prstGeom prst="rect">
            <a:avLst/>
          </a:prstGeom>
          <a:noFill/>
        </p:spPr>
        <p:txBody>
          <a:bodyPr wrap="none" rtlCol="0">
            <a:spAutoFit/>
          </a:bodyPr>
          <a:lstStyle/>
          <a:p>
            <a:r>
              <a:rPr lang="en-US" sz="3600" dirty="0" smtClean="0">
                <a:solidFill>
                  <a:schemeClr val="bg2"/>
                </a:solidFill>
                <a:sym typeface="Wingdings"/>
              </a:rPr>
              <a:t>  </a:t>
            </a:r>
            <a:r>
              <a:rPr lang="en-US" sz="3600" dirty="0" err="1" smtClean="0">
                <a:solidFill>
                  <a:schemeClr val="bg2"/>
                </a:solidFill>
                <a:sym typeface="Wingdings"/>
              </a:rPr>
              <a:t>submodularity</a:t>
            </a:r>
            <a:r>
              <a:rPr lang="en-US" sz="3600" dirty="0" smtClean="0">
                <a:solidFill>
                  <a:schemeClr val="bg2"/>
                </a:solidFill>
                <a:sym typeface="Wingdings"/>
              </a:rPr>
              <a:t> and </a:t>
            </a:r>
            <a:r>
              <a:rPr lang="en-US" sz="3600" dirty="0" smtClean="0">
                <a:solidFill>
                  <a:srgbClr val="CC0000"/>
                </a:solidFill>
                <a:sym typeface="Wingdings"/>
              </a:rPr>
              <a:t>concavity</a:t>
            </a:r>
            <a:endParaRPr lang="en-US" sz="3600" dirty="0">
              <a:solidFill>
                <a:srgbClr val="CC0000"/>
              </a:solidFill>
            </a:endParaRPr>
          </a:p>
        </p:txBody>
      </p:sp>
      <p:sp>
        <p:nvSpPr>
          <p:cNvPr id="6" name="Slide Number Placeholder 5"/>
          <p:cNvSpPr>
            <a:spLocks noGrp="1"/>
          </p:cNvSpPr>
          <p:nvPr>
            <p:ph type="sldNum" sz="quarter" idx="12"/>
          </p:nvPr>
        </p:nvSpPr>
        <p:spPr/>
        <p:txBody>
          <a:bodyPr/>
          <a:lstStyle/>
          <a:p>
            <a:fld id="{65F817CD-90DF-254E-86DF-D316A243B657}" type="slidenum">
              <a:rPr lang="en-US" smtClean="0"/>
              <a:pPr/>
              <a:t>152</a:t>
            </a:fld>
            <a:endParaRPr lang="en-US"/>
          </a:p>
        </p:txBody>
      </p:sp>
      <p:sp>
        <p:nvSpPr>
          <p:cNvPr id="8" name="Oval 7"/>
          <p:cNvSpPr/>
          <p:nvPr/>
        </p:nvSpPr>
        <p:spPr bwMode="auto">
          <a:xfrm>
            <a:off x="2794000" y="2262869"/>
            <a:ext cx="3314700" cy="2652031"/>
          </a:xfrm>
          <a:prstGeom prst="ellipse">
            <a:avLst/>
          </a:prstGeom>
          <a:gradFill flip="none" rotWithShape="1">
            <a:gsLst>
              <a:gs pos="0">
                <a:schemeClr val="accent2"/>
              </a:gs>
              <a:gs pos="66000">
                <a:srgbClr val="FFFFFF">
                  <a:alpha val="90000"/>
                </a:srgbClr>
              </a:gs>
            </a:gsLst>
            <a:path path="circle">
              <a:fillToRect l="50000" t="50000" r="50000" b="50000"/>
            </a:path>
            <a:tileRect/>
          </a:gra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pic>
        <p:nvPicPr>
          <p:cNvPr id="9" name="Bild 8" descr="latex-image-1.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3581400" y="3429000"/>
            <a:ext cx="2108200" cy="787400"/>
          </a:xfrm>
          <a:prstGeom prst="rect">
            <a:avLst/>
          </a:prstGeom>
        </p:spPr>
      </p:pic>
    </p:spTree>
    <p:custDataLst>
      <p:tags r:id="rId1"/>
    </p:custDataLst>
    <p:extLst>
      <p:ext uri="{BB962C8B-B14F-4D97-AF65-F5344CB8AC3E}">
        <p14:creationId xmlns:p14="http://schemas.microsoft.com/office/powerpoint/2010/main" xmlns="" val="1633792679"/>
      </p:ext>
    </p:extLst>
  </p:cSld>
  <p:clrMapOvr>
    <a:masterClrMapping/>
  </p:clrMapOvr>
  <mc:AlternateContent xmlns:mc="http://schemas.openxmlformats.org/markup-compatibility/2006">
    <mc:Choice xmlns:p14="http://schemas.microsoft.com/office/powerpoint/2010/main" xmlns="" Requires="p14">
      <p:transition spd="slow" p14:dur="2000" advTm="13917"/>
    </mc:Choice>
    <mc:Fallback>
      <p:transition spd="slow" advTm="13917"/>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Concave aspects</a:t>
            </a:r>
            <a:endParaRPr lang="en-US" dirty="0"/>
          </a:p>
        </p:txBody>
      </p:sp>
      <p:sp>
        <p:nvSpPr>
          <p:cNvPr id="3" name="Content Placeholder 2"/>
          <p:cNvSpPr>
            <a:spLocks noGrp="1"/>
          </p:cNvSpPr>
          <p:nvPr>
            <p:ph idx="1"/>
          </p:nvPr>
        </p:nvSpPr>
        <p:spPr/>
        <p:txBody>
          <a:bodyPr/>
          <a:lstStyle/>
          <a:p>
            <a:r>
              <a:rPr lang="en-US" dirty="0" err="1">
                <a:solidFill>
                  <a:srgbClr val="000090"/>
                </a:solidFill>
              </a:rPr>
              <a:t>s</a:t>
            </a:r>
            <a:r>
              <a:rPr lang="en-US" dirty="0" err="1" smtClean="0">
                <a:solidFill>
                  <a:srgbClr val="000090"/>
                </a:solidFill>
              </a:rPr>
              <a:t>ubmodularity</a:t>
            </a:r>
            <a:r>
              <a:rPr lang="en-US" dirty="0" smtClean="0">
                <a:solidFill>
                  <a:srgbClr val="000090"/>
                </a:solidFill>
              </a:rPr>
              <a:t>:</a:t>
            </a:r>
          </a:p>
          <a:p>
            <a:endParaRPr lang="en-US" dirty="0"/>
          </a:p>
          <a:p>
            <a:endParaRPr lang="en-US" dirty="0" smtClean="0"/>
          </a:p>
          <a:p>
            <a:pPr marL="0" indent="0">
              <a:buNone/>
            </a:pPr>
            <a:endParaRPr lang="en-US" sz="1400" dirty="0" smtClean="0"/>
          </a:p>
          <a:p>
            <a:r>
              <a:rPr lang="en-US" dirty="0" smtClean="0">
                <a:solidFill>
                  <a:srgbClr val="000090"/>
                </a:solidFill>
              </a:rPr>
              <a:t>concavity:</a:t>
            </a:r>
            <a:endParaRPr lang="en-US" dirty="0">
              <a:solidFill>
                <a:srgbClr val="000090"/>
              </a:solidFill>
            </a:endParaRPr>
          </a:p>
        </p:txBody>
      </p:sp>
      <p:pic>
        <p:nvPicPr>
          <p:cNvPr id="16" name="Picture 15"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11400" y="2228850"/>
            <a:ext cx="6438900" cy="368300"/>
          </a:xfrm>
          <a:prstGeom prst="rect">
            <a:avLst/>
          </a:prstGeom>
        </p:spPr>
      </p:pic>
      <p:pic>
        <p:nvPicPr>
          <p:cNvPr id="18" name="Picture 17"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4622" y="1790700"/>
            <a:ext cx="2387600" cy="368300"/>
          </a:xfrm>
          <a:prstGeom prst="rect">
            <a:avLst/>
          </a:prstGeom>
        </p:spPr>
      </p:pic>
      <p:pic>
        <p:nvPicPr>
          <p:cNvPr id="21" name="Picture 20"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99018" y="3600450"/>
            <a:ext cx="2108200" cy="317500"/>
          </a:xfrm>
          <a:prstGeom prst="rect">
            <a:avLst/>
          </a:prstGeom>
        </p:spPr>
      </p:pic>
      <p:grpSp>
        <p:nvGrpSpPr>
          <p:cNvPr id="4" name="Group 30"/>
          <p:cNvGrpSpPr/>
          <p:nvPr/>
        </p:nvGrpSpPr>
        <p:grpSpPr>
          <a:xfrm>
            <a:off x="685800" y="4927600"/>
            <a:ext cx="3644900" cy="1387982"/>
            <a:chOff x="660400" y="4991100"/>
            <a:chExt cx="3644900" cy="1387982"/>
          </a:xfrm>
        </p:grpSpPr>
        <p:sp>
          <p:nvSpPr>
            <p:cNvPr id="25" name="Line 4"/>
            <p:cNvSpPr>
              <a:spLocks noChangeShapeType="1"/>
            </p:cNvSpPr>
            <p:nvPr/>
          </p:nvSpPr>
          <p:spPr bwMode="auto">
            <a:xfrm flipV="1">
              <a:off x="927100" y="4991100"/>
              <a:ext cx="9429" cy="1387982"/>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5"/>
            <p:cNvSpPr>
              <a:spLocks noChangeShapeType="1"/>
            </p:cNvSpPr>
            <p:nvPr/>
          </p:nvSpPr>
          <p:spPr bwMode="auto">
            <a:xfrm>
              <a:off x="660400" y="6260376"/>
              <a:ext cx="3644900"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8" name="Freeform 7"/>
            <p:cNvSpPr>
              <a:spLocks/>
            </p:cNvSpPr>
            <p:nvPr/>
          </p:nvSpPr>
          <p:spPr bwMode="auto">
            <a:xfrm>
              <a:off x="927100" y="5195315"/>
              <a:ext cx="3107796" cy="1065061"/>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Lst>
              <a:ahLst/>
              <a:cxnLst>
                <a:cxn ang="T6">
                  <a:pos x="T0" y="T1"/>
                </a:cxn>
                <a:cxn ang="T7">
                  <a:pos x="T2" y="T3"/>
                </a:cxn>
                <a:cxn ang="T8">
                  <a:pos x="T4" y="T5"/>
                </a:cxn>
              </a:cxnLst>
              <a:rect l="T9" t="T10" r="T11" b="T12"/>
              <a:pathLst>
                <a:path w="3356" h="1292">
                  <a:moveTo>
                    <a:pt x="0" y="1292"/>
                  </a:moveTo>
                  <a:cubicBezTo>
                    <a:pt x="52" y="824"/>
                    <a:pt x="65" y="88"/>
                    <a:pt x="624" y="44"/>
                  </a:cubicBezTo>
                  <a:cubicBezTo>
                    <a:pt x="1183" y="0"/>
                    <a:pt x="2787" y="824"/>
                    <a:pt x="3356" y="1029"/>
                  </a:cubicBezTo>
                </a:path>
              </a:pathLst>
            </a:custGeom>
            <a:noFill/>
            <a:ln w="38100" cap="flat" cmpd="sng">
              <a:solidFill>
                <a:schemeClr val="folHlink"/>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5" name="Group 29"/>
          <p:cNvGrpSpPr/>
          <p:nvPr/>
        </p:nvGrpSpPr>
        <p:grpSpPr>
          <a:xfrm>
            <a:off x="3623331" y="5299139"/>
            <a:ext cx="1481492" cy="1101661"/>
            <a:chOff x="3661431" y="5464239"/>
            <a:chExt cx="1481492" cy="1101661"/>
          </a:xfrm>
        </p:grpSpPr>
        <p:sp>
          <p:nvSpPr>
            <p:cNvPr id="27" name="Text Box 6"/>
            <p:cNvSpPr txBox="1">
              <a:spLocks noChangeArrowheads="1"/>
            </p:cNvSpPr>
            <p:nvPr/>
          </p:nvSpPr>
          <p:spPr bwMode="auto">
            <a:xfrm>
              <a:off x="3725731" y="6328487"/>
              <a:ext cx="349117" cy="23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latin typeface="Tahoma" charset="0"/>
                </a:rPr>
                <a:t>|A|</a:t>
              </a:r>
            </a:p>
          </p:txBody>
        </p:sp>
        <p:sp>
          <p:nvSpPr>
            <p:cNvPr id="29" name="Text Box 8"/>
            <p:cNvSpPr txBox="1">
              <a:spLocks noChangeArrowheads="1"/>
            </p:cNvSpPr>
            <p:nvPr/>
          </p:nvSpPr>
          <p:spPr bwMode="auto">
            <a:xfrm>
              <a:off x="3661431" y="5464239"/>
              <a:ext cx="1481492" cy="258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latin typeface="Tahoma" charset="0"/>
                </a:rPr>
                <a:t>F(A) “intuitively”</a:t>
              </a:r>
              <a:endParaRPr lang="en-US" sz="2000" dirty="0">
                <a:latin typeface="Tahoma" charset="0"/>
              </a:endParaRPr>
            </a:p>
          </p:txBody>
        </p:sp>
      </p:grpSp>
      <p:pic>
        <p:nvPicPr>
          <p:cNvPr id="35" name="Picture 34"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936750" y="3975100"/>
            <a:ext cx="6946900" cy="736600"/>
          </a:xfrm>
          <a:prstGeom prst="rect">
            <a:avLst/>
          </a:prstGeom>
          <a:solidFill>
            <a:srgbClr val="FFFFFF"/>
          </a:solidFill>
        </p:spPr>
      </p:pic>
      <p:sp>
        <p:nvSpPr>
          <p:cNvPr id="36" name="Slide Number Placeholder 35"/>
          <p:cNvSpPr>
            <a:spLocks noGrp="1"/>
          </p:cNvSpPr>
          <p:nvPr>
            <p:ph type="sldNum" sz="quarter" idx="12"/>
          </p:nvPr>
        </p:nvSpPr>
        <p:spPr/>
        <p:txBody>
          <a:bodyPr/>
          <a:lstStyle/>
          <a:p>
            <a:fld id="{65F817CD-90DF-254E-86DF-D316A243B657}" type="slidenum">
              <a:rPr lang="en-US" smtClean="0"/>
              <a:pPr/>
              <a:t>153</a:t>
            </a:fld>
            <a:endParaRPr lang="en-US"/>
          </a:p>
        </p:txBody>
      </p:sp>
    </p:spTree>
    <p:custDataLst>
      <p:tags r:id="rId1"/>
    </p:custDataLst>
    <p:extLst>
      <p:ext uri="{BB962C8B-B14F-4D97-AF65-F5344CB8AC3E}">
        <p14:creationId xmlns:p14="http://schemas.microsoft.com/office/powerpoint/2010/main" xmlns="" val="1787884293"/>
      </p:ext>
    </p:extLst>
  </p:cSld>
  <p:clrMapOvr>
    <a:masterClrMapping/>
  </p:clrMapOvr>
  <mc:AlternateContent xmlns:mc="http://schemas.openxmlformats.org/markup-compatibility/2006">
    <mc:Choice xmlns:p14="http://schemas.microsoft.com/office/powerpoint/2010/main" xmlns="" Requires="p14">
      <p:transition spd="slow" p14:dur="2000" advTm="60705"/>
    </mc:Choice>
    <mc:Fallback>
      <p:transition spd="slow" advTm="60705"/>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154</a:t>
            </a:fld>
            <a:endParaRPr lang="en-US"/>
          </a:p>
        </p:txBody>
      </p:sp>
      <p:sp>
        <p:nvSpPr>
          <p:cNvPr id="15" name="Abgerundetes Rechteck 14"/>
          <p:cNvSpPr/>
          <p:nvPr/>
        </p:nvSpPr>
        <p:spPr bwMode="auto">
          <a:xfrm>
            <a:off x="457201" y="10668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50000"/>
                  </a:schemeClr>
                </a:solidFill>
                <a:effectLst/>
                <a:latin typeface="Calibri" charset="0"/>
              </a:rPr>
              <a:t>Optimization</a:t>
            </a:r>
            <a:r>
              <a:rPr lang="de-DE" sz="3600" dirty="0" smtClean="0">
                <a:solidFill>
                  <a:schemeClr val="tx1">
                    <a:alpha val="50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1739348"/>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Minimization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7" name="Abgerundetes Rechteck 16"/>
          <p:cNvSpPr/>
          <p:nvPr/>
        </p:nvSpPr>
        <p:spPr bwMode="auto">
          <a:xfrm>
            <a:off x="649356" y="3564835"/>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Maximization</a:t>
            </a:r>
            <a:endParaRPr kumimoji="0" lang="de-DE" sz="3600" b="1" i="0" u="none" strike="noStrike" cap="none" normalizeH="0" baseline="0" dirty="0" smtClean="0">
              <a:ln>
                <a:noFill/>
              </a:ln>
              <a:solidFill>
                <a:schemeClr val="tx1"/>
              </a:solidFill>
              <a:effectLst/>
              <a:latin typeface="Calibri" charset="0"/>
            </a:endParaRPr>
          </a:p>
        </p:txBody>
      </p:sp>
      <p:sp>
        <p:nvSpPr>
          <p:cNvPr id="18" name="Abgerundetes Rechteck 17"/>
          <p:cNvSpPr/>
          <p:nvPr/>
        </p:nvSpPr>
        <p:spPr bwMode="auto">
          <a:xfrm>
            <a:off x="4012095" y="19315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27001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Tree>
    <p:extLst>
      <p:ext uri="{BB962C8B-B14F-4D97-AF65-F5344CB8AC3E}">
        <p14:creationId xmlns:p14="http://schemas.microsoft.com/office/powerpoint/2010/main" xmlns="" val="926522661"/>
      </p:ext>
    </p:extLst>
  </p:cSld>
  <p:clrMapOvr>
    <a:masterClrMapping/>
  </p:clrMapOvr>
  <mc:AlternateContent xmlns:mc="http://schemas.openxmlformats.org/markup-compatibility/2006">
    <mc:Choice xmlns:p14="http://schemas.microsoft.com/office/powerpoint/2010/main" xmlns="" Requires="p14">
      <p:transition spd="slow" p14:dur="2000" advTm="48440"/>
    </mc:Choice>
    <mc:Fallback>
      <p:transition spd="slow" advTm="4844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155</a:t>
            </a:fld>
            <a:endParaRPr lang="en-US"/>
          </a:p>
        </p:txBody>
      </p:sp>
      <p:sp>
        <p:nvSpPr>
          <p:cNvPr id="15" name="Abgerundetes Rechteck 14"/>
          <p:cNvSpPr/>
          <p:nvPr/>
        </p:nvSpPr>
        <p:spPr bwMode="auto">
          <a:xfrm>
            <a:off x="457201" y="10668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50000"/>
                  </a:schemeClr>
                </a:solidFill>
                <a:effectLst/>
                <a:latin typeface="Calibri" charset="0"/>
              </a:rPr>
              <a:t>Optimization</a:t>
            </a:r>
            <a:r>
              <a:rPr lang="de-DE" sz="3600" dirty="0" smtClean="0">
                <a:solidFill>
                  <a:schemeClr val="tx1">
                    <a:alpha val="50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1739348"/>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Minimization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7" name="Abgerundetes Rechteck 16"/>
          <p:cNvSpPr/>
          <p:nvPr/>
        </p:nvSpPr>
        <p:spPr bwMode="auto">
          <a:xfrm>
            <a:off x="649356" y="3564835"/>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1" i="0" u="none" strike="noStrike" cap="none" normalizeH="0" baseline="0" dirty="0" smtClean="0">
              <a:ln>
                <a:noFill/>
              </a:ln>
              <a:solidFill>
                <a:schemeClr val="tx1"/>
              </a:solidFill>
              <a:effectLst/>
              <a:latin typeface="Calibri" charset="0"/>
            </a:endParaRPr>
          </a:p>
        </p:txBody>
      </p:sp>
      <p:sp>
        <p:nvSpPr>
          <p:cNvPr id="18" name="Abgerundetes Rechteck 17"/>
          <p:cNvSpPr/>
          <p:nvPr/>
        </p:nvSpPr>
        <p:spPr bwMode="auto">
          <a:xfrm>
            <a:off x="4012095" y="19315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27001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
        <p:nvSpPr>
          <p:cNvPr id="9" name="Abgerundetes Rechteck 8"/>
          <p:cNvSpPr/>
          <p:nvPr/>
        </p:nvSpPr>
        <p:spPr bwMode="auto">
          <a:xfrm>
            <a:off x="801757" y="3720549"/>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unconstrained</a:t>
            </a:r>
            <a:endParaRPr kumimoji="0" lang="de-DE" sz="3600" b="1" i="0" u="none" strike="noStrike" cap="none" normalizeH="0" baseline="0" dirty="0" smtClean="0">
              <a:ln>
                <a:noFill/>
              </a:ln>
              <a:solidFill>
                <a:schemeClr val="tx1"/>
              </a:solidFill>
              <a:effectLst/>
              <a:latin typeface="Calibri" charset="0"/>
            </a:endParaRPr>
          </a:p>
        </p:txBody>
      </p:sp>
      <p:sp>
        <p:nvSpPr>
          <p:cNvPr id="10" name="Abgerundetes Rechteck 9"/>
          <p:cNvSpPr/>
          <p:nvPr/>
        </p:nvSpPr>
        <p:spPr bwMode="auto">
          <a:xfrm>
            <a:off x="762000" y="4482548"/>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constrained</a:t>
            </a:r>
            <a:endParaRPr kumimoji="0" lang="de-DE" sz="3600" b="1" i="0" u="none" strike="noStrike" cap="none" normalizeH="0" baseline="0" dirty="0" smtClean="0">
              <a:ln>
                <a:noFill/>
              </a:ln>
              <a:solidFill>
                <a:schemeClr val="tx1"/>
              </a:solidFill>
              <a:effectLst/>
              <a:latin typeface="Calibri" charset="0"/>
            </a:endParaRPr>
          </a:p>
        </p:txBody>
      </p:sp>
    </p:spTree>
    <p:extLst>
      <p:ext uri="{BB962C8B-B14F-4D97-AF65-F5344CB8AC3E}">
        <p14:creationId xmlns:p14="http://schemas.microsoft.com/office/powerpoint/2010/main" xmlns="" val="813792082"/>
      </p:ext>
    </p:extLst>
  </p:cSld>
  <p:clrMapOvr>
    <a:masterClrMapping/>
  </p:clrMapOvr>
  <mc:AlternateContent xmlns:mc="http://schemas.openxmlformats.org/markup-compatibility/2006">
    <mc:Choice xmlns:p14="http://schemas.microsoft.com/office/powerpoint/2010/main" xmlns="" Requires="p14">
      <p:transition spd="slow" p14:dur="2000" advTm="48440"/>
    </mc:Choice>
    <mc:Fallback>
      <p:transition spd="slow" advTm="48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403D612-B64B-D447-9639-206457F7D1E3}" type="slidenum">
              <a:rPr lang="en-US" sz="1400"/>
              <a:pPr eaLnBrk="1" hangingPunct="1"/>
              <a:t>156</a:t>
            </a:fld>
            <a:endParaRPr lang="en-US" sz="1400"/>
          </a:p>
        </p:txBody>
      </p:sp>
      <p:sp>
        <p:nvSpPr>
          <p:cNvPr id="70659" name="Rectangle 2"/>
          <p:cNvSpPr>
            <a:spLocks noGrp="1" noChangeArrowheads="1"/>
          </p:cNvSpPr>
          <p:nvPr>
            <p:ph type="title"/>
          </p:nvPr>
        </p:nvSpPr>
        <p:spPr>
          <a:xfrm>
            <a:off x="1143000" y="104775"/>
            <a:ext cx="8001000" cy="762000"/>
          </a:xfrm>
        </p:spPr>
        <p:txBody>
          <a:bodyPr/>
          <a:lstStyle/>
          <a:p>
            <a:pPr eaLnBrk="1" hangingPunct="1"/>
            <a:r>
              <a:rPr lang="en-US" sz="3600" dirty="0">
                <a:latin typeface="Calibri" charset="0"/>
              </a:rPr>
              <a:t>Maximizing </a:t>
            </a:r>
            <a:r>
              <a:rPr lang="en-US" sz="3600" dirty="0" smtClean="0">
                <a:latin typeface="Calibri" charset="0"/>
              </a:rPr>
              <a:t>submodular functions</a:t>
            </a:r>
            <a:endParaRPr lang="en-US" sz="2800" dirty="0">
              <a:latin typeface="Calibri" charset="0"/>
            </a:endParaRPr>
          </a:p>
        </p:txBody>
      </p:sp>
      <p:sp>
        <p:nvSpPr>
          <p:cNvPr id="1517571" name="Rectangle 3"/>
          <p:cNvSpPr>
            <a:spLocks noGrp="1" noChangeArrowheads="1"/>
          </p:cNvSpPr>
          <p:nvPr>
            <p:ph type="body" idx="1"/>
          </p:nvPr>
        </p:nvSpPr>
        <p:spPr>
          <a:xfrm>
            <a:off x="457200" y="990600"/>
            <a:ext cx="8686800" cy="5867400"/>
          </a:xfrm>
        </p:spPr>
        <p:txBody>
          <a:bodyPr/>
          <a:lstStyle/>
          <a:p>
            <a:pPr eaLnBrk="1" hangingPunct="1"/>
            <a:r>
              <a:rPr lang="en-US" dirty="0">
                <a:latin typeface="Calibri" charset="0"/>
              </a:rPr>
              <a:t>Suppose we want for </a:t>
            </a:r>
            <a:r>
              <a:rPr lang="en-US" dirty="0" smtClean="0">
                <a:solidFill>
                  <a:srgbClr val="0080FF"/>
                </a:solidFill>
                <a:latin typeface="Calibri" charset="0"/>
              </a:rPr>
              <a:t>submodular F </a:t>
            </a:r>
            <a:r>
              <a:rPr lang="en-US" dirty="0">
                <a:latin typeface="Calibri" charset="0"/>
              </a:rPr>
              <a:t/>
            </a:r>
            <a:br>
              <a:rPr lang="en-US" dirty="0">
                <a:latin typeface="Calibri" charset="0"/>
              </a:rPr>
            </a:br>
            <a:r>
              <a:rPr lang="en-US" sz="1600" dirty="0">
                <a:latin typeface="Calibri" charset="0"/>
              </a:rPr>
              <a:t>	</a:t>
            </a:r>
            <a:br>
              <a:rPr lang="en-US" sz="1600" dirty="0">
                <a:latin typeface="Calibri" charset="0"/>
              </a:rPr>
            </a:br>
            <a:endParaRPr lang="en-US" sz="1600" dirty="0" smtClean="0">
              <a:latin typeface="Calibri" charset="0"/>
            </a:endParaRPr>
          </a:p>
          <a:p>
            <a:pPr eaLnBrk="1" hangingPunct="1"/>
            <a:endParaRPr lang="en-US" sz="1200" dirty="0">
              <a:solidFill>
                <a:schemeClr val="folHlink"/>
              </a:solidFill>
              <a:latin typeface="Calibri" charset="0"/>
            </a:endParaRPr>
          </a:p>
          <a:p>
            <a:pPr eaLnBrk="1" hangingPunct="1"/>
            <a:r>
              <a:rPr lang="en-US" dirty="0">
                <a:latin typeface="Calibri" charset="0"/>
              </a:rPr>
              <a:t>Example:</a:t>
            </a:r>
          </a:p>
          <a:p>
            <a:pPr lvl="1" eaLnBrk="1" hangingPunct="1"/>
            <a:r>
              <a:rPr lang="en-US" dirty="0">
                <a:latin typeface="Calibri" charset="0"/>
              </a:rPr>
              <a:t>F(A) = U(A) – C(A) where U(A) is submodular utility, </a:t>
            </a:r>
            <a:br>
              <a:rPr lang="en-US" dirty="0">
                <a:latin typeface="Calibri" charset="0"/>
              </a:rPr>
            </a:br>
            <a:r>
              <a:rPr lang="en-US" dirty="0">
                <a:latin typeface="Calibri" charset="0"/>
              </a:rPr>
              <a:t>and C(A) is </a:t>
            </a:r>
            <a:r>
              <a:rPr lang="en-US" dirty="0" err="1">
                <a:latin typeface="Calibri" charset="0"/>
              </a:rPr>
              <a:t>supermodular</a:t>
            </a:r>
            <a:r>
              <a:rPr lang="en-US" dirty="0">
                <a:latin typeface="Calibri" charset="0"/>
              </a:rPr>
              <a:t> cost function</a:t>
            </a:r>
            <a:br>
              <a:rPr lang="en-US" dirty="0">
                <a:latin typeface="Calibri" charset="0"/>
              </a:rPr>
            </a:br>
            <a:endParaRPr lang="en-US" sz="2000" dirty="0">
              <a:latin typeface="Calibri" charset="0"/>
            </a:endParaRPr>
          </a:p>
          <a:p>
            <a:pPr eaLnBrk="1" hangingPunct="1"/>
            <a:endParaRPr lang="en-US" sz="1400" dirty="0">
              <a:latin typeface="Calibri" charset="0"/>
            </a:endParaRPr>
          </a:p>
          <a:p>
            <a:pPr eaLnBrk="1" hangingPunct="1"/>
            <a:r>
              <a:rPr lang="en-US" dirty="0">
                <a:solidFill>
                  <a:schemeClr val="hlink"/>
                </a:solidFill>
                <a:latin typeface="Calibri" charset="0"/>
              </a:rPr>
              <a:t>In general: NP hard. Moreover:</a:t>
            </a:r>
          </a:p>
          <a:p>
            <a:pPr eaLnBrk="1" hangingPunct="1"/>
            <a:r>
              <a:rPr lang="en-US" dirty="0">
                <a:latin typeface="Calibri" charset="0"/>
              </a:rPr>
              <a:t>If F(A) can take negative values:</a:t>
            </a:r>
            <a:br>
              <a:rPr lang="en-US" dirty="0">
                <a:latin typeface="Calibri" charset="0"/>
              </a:rPr>
            </a:br>
            <a:r>
              <a:rPr lang="en-US" dirty="0">
                <a:latin typeface="Calibri" charset="0"/>
              </a:rPr>
              <a:t>As hard to approximate as maximum independent set </a:t>
            </a:r>
            <a:br>
              <a:rPr lang="en-US" dirty="0">
                <a:latin typeface="Calibri" charset="0"/>
              </a:rPr>
            </a:br>
            <a:r>
              <a:rPr lang="en-US" dirty="0">
                <a:latin typeface="Calibri" charset="0"/>
              </a:rPr>
              <a:t>(i.e., </a:t>
            </a:r>
            <a:r>
              <a:rPr lang="en-US" dirty="0">
                <a:solidFill>
                  <a:schemeClr val="hlink"/>
                </a:solidFill>
                <a:latin typeface="Calibri" charset="0"/>
              </a:rPr>
              <a:t>NP hard to get O(n</a:t>
            </a:r>
            <a:r>
              <a:rPr lang="en-US" baseline="30000" dirty="0">
                <a:solidFill>
                  <a:schemeClr val="hlink"/>
                </a:solidFill>
                <a:latin typeface="Calibri" charset="0"/>
              </a:rPr>
              <a:t>1-</a:t>
            </a:r>
            <a:r>
              <a:rPr lang="en-US" baseline="30000" dirty="0">
                <a:solidFill>
                  <a:schemeClr val="hlink"/>
                </a:solidFill>
                <a:latin typeface="Symbol" charset="0"/>
                <a:sym typeface="Symbol" charset="0"/>
              </a:rPr>
              <a:t></a:t>
            </a:r>
            <a:r>
              <a:rPr lang="en-US" dirty="0">
                <a:solidFill>
                  <a:schemeClr val="hlink"/>
                </a:solidFill>
                <a:latin typeface="Calibri" charset="0"/>
              </a:rPr>
              <a:t>)</a:t>
            </a:r>
            <a:r>
              <a:rPr lang="en-US" dirty="0">
                <a:latin typeface="Calibri" charset="0"/>
              </a:rPr>
              <a:t> approximation)</a:t>
            </a:r>
          </a:p>
        </p:txBody>
      </p:sp>
      <p:grpSp>
        <p:nvGrpSpPr>
          <p:cNvPr id="3" name="Group 5"/>
          <p:cNvGrpSpPr>
            <a:grpSpLocks/>
          </p:cNvGrpSpPr>
          <p:nvPr/>
        </p:nvGrpSpPr>
        <p:grpSpPr bwMode="auto">
          <a:xfrm>
            <a:off x="6934200" y="762000"/>
            <a:ext cx="2286000" cy="2057400"/>
            <a:chOff x="4368" y="576"/>
            <a:chExt cx="1440" cy="1296"/>
          </a:xfrm>
        </p:grpSpPr>
        <p:sp>
          <p:nvSpPr>
            <p:cNvPr id="70663" name="Line 6"/>
            <p:cNvSpPr>
              <a:spLocks noChangeShapeType="1"/>
            </p:cNvSpPr>
            <p:nvPr/>
          </p:nvSpPr>
          <p:spPr bwMode="auto">
            <a:xfrm flipV="1">
              <a:off x="4512" y="768"/>
              <a:ext cx="0" cy="96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70664" name="Line 7"/>
            <p:cNvSpPr>
              <a:spLocks noChangeShapeType="1"/>
            </p:cNvSpPr>
            <p:nvPr/>
          </p:nvSpPr>
          <p:spPr bwMode="auto">
            <a:xfrm>
              <a:off x="4368" y="1584"/>
              <a:ext cx="1248" cy="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70665" name="Freeform 8"/>
            <p:cNvSpPr>
              <a:spLocks/>
            </p:cNvSpPr>
            <p:nvPr/>
          </p:nvSpPr>
          <p:spPr bwMode="auto">
            <a:xfrm>
              <a:off x="4512" y="964"/>
              <a:ext cx="929" cy="795"/>
            </a:xfrm>
            <a:custGeom>
              <a:avLst/>
              <a:gdLst>
                <a:gd name="T0" fmla="*/ 0 w 929"/>
                <a:gd name="T1" fmla="*/ 620 h 795"/>
                <a:gd name="T2" fmla="*/ 237 w 929"/>
                <a:gd name="T3" fmla="*/ 29 h 795"/>
                <a:gd name="T4" fmla="*/ 929 w 929"/>
                <a:gd name="T5" fmla="*/ 795 h 795"/>
                <a:gd name="T6" fmla="*/ 0 60000 65536"/>
                <a:gd name="T7" fmla="*/ 0 60000 65536"/>
                <a:gd name="T8" fmla="*/ 0 60000 65536"/>
                <a:gd name="T9" fmla="*/ 0 w 929"/>
                <a:gd name="T10" fmla="*/ 0 h 795"/>
                <a:gd name="T11" fmla="*/ 929 w 929"/>
                <a:gd name="T12" fmla="*/ 795 h 795"/>
              </a:gdLst>
              <a:ahLst/>
              <a:cxnLst>
                <a:cxn ang="T6">
                  <a:pos x="T0" y="T1"/>
                </a:cxn>
                <a:cxn ang="T7">
                  <a:pos x="T2" y="T3"/>
                </a:cxn>
                <a:cxn ang="T8">
                  <a:pos x="T4" y="T5"/>
                </a:cxn>
              </a:cxnLst>
              <a:rect l="T9" t="T10" r="T11" b="T12"/>
              <a:pathLst>
                <a:path w="929" h="795">
                  <a:moveTo>
                    <a:pt x="0" y="620"/>
                  </a:moveTo>
                  <a:cubicBezTo>
                    <a:pt x="39" y="522"/>
                    <a:pt x="82" y="0"/>
                    <a:pt x="237" y="29"/>
                  </a:cubicBezTo>
                  <a:cubicBezTo>
                    <a:pt x="392" y="58"/>
                    <a:pt x="785" y="636"/>
                    <a:pt x="929" y="795"/>
                  </a:cubicBezTo>
                </a:path>
              </a:pathLst>
            </a:custGeom>
            <a:noFill/>
            <a:ln w="38100" cap="flat" cmpd="sng">
              <a:solidFill>
                <a:schemeClr val="folHlink"/>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70666" name="Text Box 9"/>
            <p:cNvSpPr txBox="1">
              <a:spLocks noChangeArrowheads="1"/>
            </p:cNvSpPr>
            <p:nvPr/>
          </p:nvSpPr>
          <p:spPr bwMode="auto">
            <a:xfrm>
              <a:off x="5431" y="1584"/>
              <a:ext cx="37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Tahoma" charset="0"/>
                </a:rPr>
                <a:t>|A|</a:t>
              </a:r>
            </a:p>
          </p:txBody>
        </p:sp>
        <p:sp>
          <p:nvSpPr>
            <p:cNvPr id="70667" name="Oval 10"/>
            <p:cNvSpPr>
              <a:spLocks noChangeArrowheads="1"/>
            </p:cNvSpPr>
            <p:nvPr/>
          </p:nvSpPr>
          <p:spPr bwMode="auto">
            <a:xfrm>
              <a:off x="4704" y="960"/>
              <a:ext cx="57" cy="63"/>
            </a:xfrm>
            <a:prstGeom prst="ellipse">
              <a:avLst/>
            </a:prstGeom>
            <a:solidFill>
              <a:schemeClr val="tx1"/>
            </a:solidFill>
            <a:ln w="38100">
              <a:solidFill>
                <a:schemeClr val="tx1"/>
              </a:solidFill>
              <a:round/>
              <a:headEnd/>
              <a:tailEnd/>
            </a:ln>
          </p:spPr>
          <p:txBody>
            <a:bodyPr wrap="none" anchor="ctr"/>
            <a:lstStyle/>
            <a:p>
              <a:endParaRPr lang="de-DE"/>
            </a:p>
          </p:txBody>
        </p:sp>
        <p:sp>
          <p:nvSpPr>
            <p:cNvPr id="70668" name="Text Box 11"/>
            <p:cNvSpPr txBox="1">
              <a:spLocks noChangeArrowheads="1"/>
            </p:cNvSpPr>
            <p:nvPr/>
          </p:nvSpPr>
          <p:spPr bwMode="auto">
            <a:xfrm>
              <a:off x="4814" y="576"/>
              <a:ext cx="94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Tahoma" charset="0"/>
                </a:rPr>
                <a:t>maximum</a:t>
              </a:r>
            </a:p>
          </p:txBody>
        </p:sp>
        <p:sp>
          <p:nvSpPr>
            <p:cNvPr id="70669" name="Line 12"/>
            <p:cNvSpPr>
              <a:spLocks noChangeShapeType="1"/>
            </p:cNvSpPr>
            <p:nvPr/>
          </p:nvSpPr>
          <p:spPr bwMode="auto">
            <a:xfrm flipH="1">
              <a:off x="4752" y="816"/>
              <a:ext cx="384" cy="144"/>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grpSp>
      <p:pic>
        <p:nvPicPr>
          <p:cNvPr id="2" name="Bild 1"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717550" y="1593850"/>
            <a:ext cx="6108700" cy="647700"/>
          </a:xfrm>
          <a:prstGeom prst="rect">
            <a:avLst/>
          </a:prstGeom>
        </p:spPr>
      </p:pic>
    </p:spTree>
    <p:custDataLst>
      <p:tags r:id="rId1"/>
    </p:custDataLst>
    <p:extLst>
      <p:ext uri="{BB962C8B-B14F-4D97-AF65-F5344CB8AC3E}">
        <p14:creationId xmlns:p14="http://schemas.microsoft.com/office/powerpoint/2010/main" xmlns="" val="3803448797"/>
      </p:ext>
    </p:extLst>
  </p:cSld>
  <p:clrMapOvr>
    <a:masterClrMapping/>
  </p:clrMapOvr>
  <mc:AlternateContent xmlns:mc="http://schemas.openxmlformats.org/markup-compatibility/2006">
    <mc:Choice xmlns:p14="http://schemas.microsoft.com/office/powerpoint/2010/main" xmlns="" Requires="p14">
      <p:transition spd="slow" p14:dur="2000" advTm="78829"/>
    </mc:Choice>
    <mc:Fallback>
      <p:transition spd="slow" advTm="7882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757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7571">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7571">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17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Exact</a:t>
            </a:r>
            <a:r>
              <a:rPr lang="de-DE" dirty="0" smtClean="0"/>
              <a:t> </a:t>
            </a:r>
            <a:r>
              <a:rPr lang="de-DE" dirty="0" err="1" smtClean="0"/>
              <a:t>maximization</a:t>
            </a:r>
            <a:r>
              <a:rPr lang="de-DE" dirty="0" smtClean="0"/>
              <a:t> </a:t>
            </a:r>
            <a:r>
              <a:rPr lang="de-DE" dirty="0" err="1" smtClean="0"/>
              <a:t>of</a:t>
            </a:r>
            <a:r>
              <a:rPr lang="de-DE" dirty="0" smtClean="0"/>
              <a:t> SFs</a:t>
            </a:r>
            <a:endParaRPr lang="de-DE" dirty="0"/>
          </a:p>
        </p:txBody>
      </p:sp>
      <p:sp>
        <p:nvSpPr>
          <p:cNvPr id="3" name="Inhaltsplatzhalter 2"/>
          <p:cNvSpPr>
            <a:spLocks noGrp="1"/>
          </p:cNvSpPr>
          <p:nvPr>
            <p:ph idx="1"/>
          </p:nvPr>
        </p:nvSpPr>
        <p:spPr>
          <a:xfrm>
            <a:off x="457200" y="990600"/>
            <a:ext cx="8610600" cy="5141913"/>
          </a:xfrm>
        </p:spPr>
        <p:txBody>
          <a:bodyPr/>
          <a:lstStyle/>
          <a:p>
            <a:r>
              <a:rPr lang="de-DE" dirty="0" smtClean="0"/>
              <a:t>Mixed integer </a:t>
            </a:r>
            <a:r>
              <a:rPr lang="de-DE" dirty="0" err="1" smtClean="0"/>
              <a:t>programming</a:t>
            </a:r>
            <a:endParaRPr lang="de-DE" dirty="0" smtClean="0"/>
          </a:p>
          <a:p>
            <a:pPr lvl="1"/>
            <a:r>
              <a:rPr lang="de-DE" dirty="0" smtClean="0"/>
              <a:t>Series </a:t>
            </a:r>
            <a:r>
              <a:rPr lang="de-DE" dirty="0" err="1" smtClean="0"/>
              <a:t>of</a:t>
            </a:r>
            <a:r>
              <a:rPr lang="de-DE" dirty="0" smtClean="0"/>
              <a:t> </a:t>
            </a:r>
            <a:r>
              <a:rPr lang="de-DE" dirty="0" err="1" smtClean="0"/>
              <a:t>mixed</a:t>
            </a:r>
            <a:r>
              <a:rPr lang="de-DE" dirty="0" smtClean="0"/>
              <a:t> integer </a:t>
            </a:r>
            <a:r>
              <a:rPr lang="de-DE" dirty="0" err="1" smtClean="0"/>
              <a:t>programs</a:t>
            </a:r>
            <a:r>
              <a:rPr lang="de-DE" dirty="0" smtClean="0"/>
              <a:t> [</a:t>
            </a:r>
            <a:r>
              <a:rPr lang="de-DE" dirty="0" err="1" smtClean="0"/>
              <a:t>Nemhauser</a:t>
            </a:r>
            <a:r>
              <a:rPr lang="de-DE" dirty="0" smtClean="0"/>
              <a:t> et al ‘81]</a:t>
            </a:r>
          </a:p>
          <a:p>
            <a:pPr lvl="1"/>
            <a:r>
              <a:rPr lang="de-DE" dirty="0" err="1"/>
              <a:t>Constraint</a:t>
            </a:r>
            <a:r>
              <a:rPr lang="de-DE" dirty="0"/>
              <a:t> </a:t>
            </a:r>
            <a:r>
              <a:rPr lang="de-DE" dirty="0" err="1"/>
              <a:t>generation</a:t>
            </a:r>
            <a:r>
              <a:rPr lang="de-DE" dirty="0"/>
              <a:t> </a:t>
            </a:r>
            <a:r>
              <a:rPr lang="de-DE" dirty="0" smtClean="0"/>
              <a:t>[</a:t>
            </a:r>
            <a:r>
              <a:rPr lang="de-DE" dirty="0" err="1" smtClean="0"/>
              <a:t>Kawahara</a:t>
            </a:r>
            <a:r>
              <a:rPr lang="de-DE" dirty="0" smtClean="0"/>
              <a:t> et al ‘09]</a:t>
            </a:r>
          </a:p>
          <a:p>
            <a:r>
              <a:rPr lang="de-DE" dirty="0" err="1" smtClean="0"/>
              <a:t>Branch-and-bound</a:t>
            </a:r>
            <a:r>
              <a:rPr lang="de-DE" dirty="0"/>
              <a:t> </a:t>
            </a:r>
            <a:endParaRPr lang="de-DE" dirty="0" smtClean="0"/>
          </a:p>
          <a:p>
            <a:pPr lvl="1"/>
            <a:r>
              <a:rPr lang="de-DE" dirty="0" smtClean="0"/>
              <a:t>„Data-</a:t>
            </a:r>
            <a:r>
              <a:rPr lang="de-DE" dirty="0" err="1" smtClean="0"/>
              <a:t>Correcting</a:t>
            </a:r>
            <a:r>
              <a:rPr lang="de-DE" dirty="0" smtClean="0"/>
              <a:t> </a:t>
            </a:r>
            <a:r>
              <a:rPr lang="de-DE" dirty="0" err="1" smtClean="0"/>
              <a:t>Algorithm</a:t>
            </a:r>
            <a:r>
              <a:rPr lang="de-DE" dirty="0" smtClean="0"/>
              <a:t>“ [</a:t>
            </a:r>
            <a:r>
              <a:rPr lang="de-DE" dirty="0" err="1" smtClean="0"/>
              <a:t>Goldengorin</a:t>
            </a:r>
            <a:r>
              <a:rPr lang="de-DE" dirty="0" smtClean="0"/>
              <a:t> et al </a:t>
            </a:r>
            <a:r>
              <a:rPr lang="fr-FR" dirty="0" smtClean="0"/>
              <a:t>’</a:t>
            </a:r>
            <a:r>
              <a:rPr lang="de-DE" dirty="0" smtClean="0"/>
              <a:t>99]</a:t>
            </a:r>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157</a:t>
            </a:fld>
            <a:endParaRPr lang="en-US"/>
          </a:p>
        </p:txBody>
      </p:sp>
      <p:sp>
        <p:nvSpPr>
          <p:cNvPr id="5" name="Text Box 6"/>
          <p:cNvSpPr txBox="1">
            <a:spLocks noChangeArrowheads="1"/>
          </p:cNvSpPr>
          <p:nvPr/>
        </p:nvSpPr>
        <p:spPr bwMode="auto">
          <a:xfrm>
            <a:off x="533400" y="4778514"/>
            <a:ext cx="818039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4000" dirty="0" smtClean="0">
                <a:solidFill>
                  <a:schemeClr val="hlink"/>
                </a:solidFill>
                <a:cs typeface="+mn-cs"/>
              </a:rPr>
              <a:t>All algorithms </a:t>
            </a:r>
            <a:r>
              <a:rPr lang="en-US" sz="4000" dirty="0">
                <a:solidFill>
                  <a:schemeClr val="hlink"/>
                </a:solidFill>
                <a:cs typeface="+mn-cs"/>
              </a:rPr>
              <a:t>worst-case exponential!</a:t>
            </a:r>
          </a:p>
        </p:txBody>
      </p:sp>
      <p:sp>
        <p:nvSpPr>
          <p:cNvPr id="6" name="Text Box 6"/>
          <p:cNvSpPr txBox="1">
            <a:spLocks noChangeArrowheads="1"/>
          </p:cNvSpPr>
          <p:nvPr/>
        </p:nvSpPr>
        <p:spPr bwMode="auto">
          <a:xfrm>
            <a:off x="533400" y="3962400"/>
            <a:ext cx="702510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3600" dirty="0" smtClean="0">
                <a:solidFill>
                  <a:srgbClr val="008000"/>
                </a:solidFill>
                <a:cs typeface="+mn-cs"/>
              </a:rPr>
              <a:t>Useful for small/moderate problems</a:t>
            </a:r>
            <a:endParaRPr lang="en-US" sz="3600" dirty="0">
              <a:solidFill>
                <a:srgbClr val="008000"/>
              </a:solidFill>
              <a:cs typeface="+mn-cs"/>
            </a:endParaRPr>
          </a:p>
        </p:txBody>
      </p:sp>
    </p:spTree>
    <p:extLst>
      <p:ext uri="{BB962C8B-B14F-4D97-AF65-F5344CB8AC3E}">
        <p14:creationId xmlns:p14="http://schemas.microsoft.com/office/powerpoint/2010/main" xmlns="" val="99212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Randomized</a:t>
            </a:r>
            <a:r>
              <a:rPr lang="de-DE" dirty="0" smtClean="0"/>
              <a:t> USM </a:t>
            </a:r>
            <a:r>
              <a:rPr lang="de-DE" sz="2800" dirty="0" smtClean="0"/>
              <a:t>(Buchbinder et al ‘12)</a:t>
            </a:r>
            <a:endParaRPr lang="de-DE" dirty="0"/>
          </a:p>
        </p:txBody>
      </p:sp>
      <p:sp>
        <p:nvSpPr>
          <p:cNvPr id="3" name="Inhaltsplatzhalter 2"/>
          <p:cNvSpPr>
            <a:spLocks noGrp="1"/>
          </p:cNvSpPr>
          <p:nvPr>
            <p:ph idx="1"/>
          </p:nvPr>
        </p:nvSpPr>
        <p:spPr>
          <a:xfrm>
            <a:off x="457200" y="3316287"/>
            <a:ext cx="8305800" cy="3160713"/>
          </a:xfrm>
        </p:spPr>
        <p:txBody>
          <a:bodyPr/>
          <a:lstStyle/>
          <a:p>
            <a:pPr marL="0" indent="0">
              <a:buNone/>
            </a:pPr>
            <a:r>
              <a:rPr lang="de-DE" sz="2400" dirty="0" smtClean="0"/>
              <a:t>Start </a:t>
            </a:r>
            <a:r>
              <a:rPr lang="de-DE" sz="2400" dirty="0" err="1" smtClean="0"/>
              <a:t>with</a:t>
            </a:r>
            <a:r>
              <a:rPr lang="de-DE" sz="2400" dirty="0" smtClean="0"/>
              <a:t> A={}, B=V</a:t>
            </a:r>
          </a:p>
          <a:p>
            <a:pPr marL="0" indent="0">
              <a:buNone/>
            </a:pPr>
            <a:r>
              <a:rPr lang="de-DE" sz="2400" dirty="0" err="1" smtClean="0"/>
              <a:t>For</a:t>
            </a:r>
            <a:r>
              <a:rPr lang="de-DE" sz="2400" dirty="0" smtClean="0"/>
              <a:t> i=1 </a:t>
            </a:r>
            <a:r>
              <a:rPr lang="de-DE" sz="2400" dirty="0" err="1" smtClean="0"/>
              <a:t>to</a:t>
            </a:r>
            <a:r>
              <a:rPr lang="de-DE" sz="2400" dirty="0" smtClean="0"/>
              <a:t> </a:t>
            </a:r>
            <a:r>
              <a:rPr lang="de-DE" sz="2400" dirty="0" err="1" smtClean="0"/>
              <a:t>n</a:t>
            </a:r>
            <a:endParaRPr lang="de-DE" sz="2400" dirty="0" smtClean="0"/>
          </a:p>
          <a:p>
            <a:endParaRPr lang="de-DE" sz="2400" dirty="0"/>
          </a:p>
          <a:p>
            <a:endParaRPr lang="de-DE" sz="2400" dirty="0" smtClean="0"/>
          </a:p>
          <a:p>
            <a:pPr marL="457200" lvl="1" indent="0">
              <a:buNone/>
            </a:pPr>
            <a:r>
              <a:rPr lang="de-DE" dirty="0" smtClean="0"/>
              <a:t>Pick</a:t>
            </a:r>
          </a:p>
          <a:p>
            <a:pPr marL="457200" lvl="1" indent="0">
              <a:buNone/>
            </a:pPr>
            <a:r>
              <a:rPr lang="de-DE" dirty="0" err="1" smtClean="0"/>
              <a:t>If</a:t>
            </a:r>
            <a:r>
              <a:rPr lang="de-DE" dirty="0" smtClean="0"/>
              <a:t>			        </a:t>
            </a:r>
            <a:r>
              <a:rPr lang="de-DE" dirty="0" err="1" smtClean="0"/>
              <a:t>set</a:t>
            </a:r>
            <a:endParaRPr lang="de-DE" dirty="0" smtClean="0"/>
          </a:p>
          <a:p>
            <a:pPr marL="457200" lvl="1" indent="0">
              <a:buNone/>
            </a:pPr>
            <a:r>
              <a:rPr lang="de-DE" dirty="0" smtClean="0"/>
              <a:t>Else</a:t>
            </a:r>
          </a:p>
          <a:p>
            <a:pPr marL="0" indent="0">
              <a:buNone/>
            </a:pPr>
            <a:r>
              <a:rPr lang="de-DE" sz="2400" dirty="0" smtClean="0"/>
              <a:t>Return   </a:t>
            </a:r>
          </a:p>
          <a:p>
            <a:endParaRPr lang="de-DE" sz="2400"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158</a:t>
            </a:fld>
            <a:endParaRPr lang="en-US"/>
          </a:p>
        </p:txBody>
      </p:sp>
      <p:pic>
        <p:nvPicPr>
          <p:cNvPr id="13" name="Bild 12"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00200" y="6489700"/>
            <a:ext cx="1371600" cy="368300"/>
          </a:xfrm>
          <a:prstGeom prst="rect">
            <a:avLst/>
          </a:prstGeom>
        </p:spPr>
      </p:pic>
      <p:sp>
        <p:nvSpPr>
          <p:cNvPr id="14" name="Line 4"/>
          <p:cNvSpPr>
            <a:spLocks noChangeShapeType="1"/>
          </p:cNvSpPr>
          <p:nvPr/>
        </p:nvSpPr>
        <p:spPr bwMode="auto">
          <a:xfrm flipV="1">
            <a:off x="2362200" y="851137"/>
            <a:ext cx="13010" cy="2151373"/>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5"/>
          <p:cNvSpPr>
            <a:spLocks noChangeShapeType="1"/>
          </p:cNvSpPr>
          <p:nvPr/>
        </p:nvSpPr>
        <p:spPr bwMode="auto">
          <a:xfrm>
            <a:off x="1994210" y="2818516"/>
            <a:ext cx="5029200"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Text Box 6"/>
          <p:cNvSpPr txBox="1">
            <a:spLocks noChangeArrowheads="1"/>
          </p:cNvSpPr>
          <p:nvPr/>
        </p:nvSpPr>
        <p:spPr bwMode="auto">
          <a:xfrm>
            <a:off x="6473181" y="2845348"/>
            <a:ext cx="3683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smtClean="0">
                <a:latin typeface="Tahoma" charset="0"/>
              </a:rPr>
              <a:t>V</a:t>
            </a:r>
            <a:endParaRPr lang="en-US" dirty="0">
              <a:latin typeface="Tahoma" charset="0"/>
            </a:endParaRPr>
          </a:p>
        </p:txBody>
      </p:sp>
      <p:sp>
        <p:nvSpPr>
          <p:cNvPr id="17" name="Freeform 7"/>
          <p:cNvSpPr>
            <a:spLocks/>
          </p:cNvSpPr>
          <p:nvPr/>
        </p:nvSpPr>
        <p:spPr bwMode="auto">
          <a:xfrm>
            <a:off x="2362200" y="1659913"/>
            <a:ext cx="4330583" cy="1171303"/>
          </a:xfrm>
          <a:custGeom>
            <a:avLst/>
            <a:gdLst>
              <a:gd name="T0" fmla="*/ 0 w 3356"/>
              <a:gd name="T1" fmla="*/ 1292 h 1292"/>
              <a:gd name="T2" fmla="*/ 624 w 3356"/>
              <a:gd name="T3" fmla="*/ 44 h 1292"/>
              <a:gd name="T4" fmla="*/ 3356 w 3356"/>
              <a:gd name="T5" fmla="*/ 1029 h 1292"/>
              <a:gd name="T6" fmla="*/ 0 60000 65536"/>
              <a:gd name="T7" fmla="*/ 0 60000 65536"/>
              <a:gd name="T8" fmla="*/ 0 60000 65536"/>
              <a:gd name="T9" fmla="*/ 0 w 3356"/>
              <a:gd name="T10" fmla="*/ 0 h 1292"/>
              <a:gd name="T11" fmla="*/ 3356 w 3356"/>
              <a:gd name="T12" fmla="*/ 1292 h 1292"/>
              <a:gd name="connsiteX0" fmla="*/ 0 w 9803"/>
              <a:gd name="connsiteY0" fmla="*/ 10423 h 10423"/>
              <a:gd name="connsiteX1" fmla="*/ 1859 w 9803"/>
              <a:gd name="connsiteY1" fmla="*/ 764 h 10423"/>
              <a:gd name="connsiteX2" fmla="*/ 9803 w 9803"/>
              <a:gd name="connsiteY2" fmla="*/ 797 h 10423"/>
              <a:gd name="connsiteX0" fmla="*/ 0 w 10000"/>
              <a:gd name="connsiteY0" fmla="*/ 9415 h 9415"/>
              <a:gd name="connsiteX1" fmla="*/ 1896 w 10000"/>
              <a:gd name="connsiteY1" fmla="*/ 148 h 9415"/>
              <a:gd name="connsiteX2" fmla="*/ 10000 w 10000"/>
              <a:gd name="connsiteY2" fmla="*/ 180 h 9415"/>
              <a:gd name="connsiteX0" fmla="*/ 0 w 10000"/>
              <a:gd name="connsiteY0" fmla="*/ 9810 h 9810"/>
              <a:gd name="connsiteX1" fmla="*/ 2661 w 10000"/>
              <a:gd name="connsiteY1" fmla="*/ 2580 h 9810"/>
              <a:gd name="connsiteX2" fmla="*/ 10000 w 10000"/>
              <a:gd name="connsiteY2" fmla="*/ 1 h 9810"/>
              <a:gd name="connsiteX0" fmla="*/ 0 w 10000"/>
              <a:gd name="connsiteY0" fmla="*/ 10000 h 10000"/>
              <a:gd name="connsiteX1" fmla="*/ 2661 w 10000"/>
              <a:gd name="connsiteY1" fmla="*/ 2630 h 10000"/>
              <a:gd name="connsiteX2" fmla="*/ 10000 w 10000"/>
              <a:gd name="connsiteY2" fmla="*/ 1 h 10000"/>
              <a:gd name="connsiteX0" fmla="*/ 0 w 10000"/>
              <a:gd name="connsiteY0" fmla="*/ 10000 h 10000"/>
              <a:gd name="connsiteX1" fmla="*/ 2661 w 10000"/>
              <a:gd name="connsiteY1" fmla="*/ 2630 h 10000"/>
              <a:gd name="connsiteX2" fmla="*/ 10000 w 10000"/>
              <a:gd name="connsiteY2" fmla="*/ 1 h 10000"/>
              <a:gd name="connsiteX0" fmla="*/ 0 w 10000"/>
              <a:gd name="connsiteY0" fmla="*/ 8625 h 8625"/>
              <a:gd name="connsiteX1" fmla="*/ 2661 w 10000"/>
              <a:gd name="connsiteY1" fmla="*/ 1255 h 8625"/>
              <a:gd name="connsiteX2" fmla="*/ 10000 w 10000"/>
              <a:gd name="connsiteY2" fmla="*/ 11 h 8625"/>
              <a:gd name="connsiteX0" fmla="*/ 0 w 10302"/>
              <a:gd name="connsiteY0" fmla="*/ 8685 h 8685"/>
              <a:gd name="connsiteX1" fmla="*/ 2661 w 10302"/>
              <a:gd name="connsiteY1" fmla="*/ 140 h 8685"/>
              <a:gd name="connsiteX2" fmla="*/ 10302 w 10302"/>
              <a:gd name="connsiteY2" fmla="*/ 8334 h 8685"/>
              <a:gd name="connsiteX0" fmla="*/ 0 w 10000"/>
              <a:gd name="connsiteY0" fmla="*/ 10060 h 10060"/>
              <a:gd name="connsiteX1" fmla="*/ 2583 w 10000"/>
              <a:gd name="connsiteY1" fmla="*/ 221 h 10060"/>
              <a:gd name="connsiteX2" fmla="*/ 10000 w 10000"/>
              <a:gd name="connsiteY2" fmla="*/ 9656 h 10060"/>
              <a:gd name="connsiteX0" fmla="*/ 0 w 10000"/>
              <a:gd name="connsiteY0" fmla="*/ 10051 h 10051"/>
              <a:gd name="connsiteX1" fmla="*/ 2583 w 10000"/>
              <a:gd name="connsiteY1" fmla="*/ 212 h 10051"/>
              <a:gd name="connsiteX2" fmla="*/ 10000 w 10000"/>
              <a:gd name="connsiteY2" fmla="*/ 9647 h 10051"/>
              <a:gd name="connsiteX0" fmla="*/ 0 w 10000"/>
              <a:gd name="connsiteY0" fmla="*/ 10119 h 10119"/>
              <a:gd name="connsiteX1" fmla="*/ 587 w 10000"/>
              <a:gd name="connsiteY1" fmla="*/ 3299 h 10119"/>
              <a:gd name="connsiteX2" fmla="*/ 2583 w 10000"/>
              <a:gd name="connsiteY2" fmla="*/ 280 h 10119"/>
              <a:gd name="connsiteX3" fmla="*/ 10000 w 10000"/>
              <a:gd name="connsiteY3" fmla="*/ 9715 h 10119"/>
              <a:gd name="connsiteX0" fmla="*/ 0 w 10000"/>
              <a:gd name="connsiteY0" fmla="*/ 10164 h 10164"/>
              <a:gd name="connsiteX1" fmla="*/ 587 w 10000"/>
              <a:gd name="connsiteY1" fmla="*/ 3344 h 10164"/>
              <a:gd name="connsiteX2" fmla="*/ 2583 w 10000"/>
              <a:gd name="connsiteY2" fmla="*/ 325 h 10164"/>
              <a:gd name="connsiteX3" fmla="*/ 10000 w 10000"/>
              <a:gd name="connsiteY3" fmla="*/ 9760 h 10164"/>
              <a:gd name="connsiteX0" fmla="*/ 0 w 10000"/>
              <a:gd name="connsiteY0" fmla="*/ 10051 h 10051"/>
              <a:gd name="connsiteX1" fmla="*/ 587 w 10000"/>
              <a:gd name="connsiteY1" fmla="*/ 3231 h 10051"/>
              <a:gd name="connsiteX2" fmla="*/ 2583 w 10000"/>
              <a:gd name="connsiteY2" fmla="*/ 212 h 10051"/>
              <a:gd name="connsiteX3" fmla="*/ 10000 w 10000"/>
              <a:gd name="connsiteY3" fmla="*/ 9647 h 10051"/>
              <a:gd name="connsiteX0" fmla="*/ 0 w 10000"/>
              <a:gd name="connsiteY0" fmla="*/ 9840 h 9840"/>
              <a:gd name="connsiteX1" fmla="*/ 587 w 10000"/>
              <a:gd name="connsiteY1" fmla="*/ 3020 h 9840"/>
              <a:gd name="connsiteX2" fmla="*/ 2583 w 10000"/>
              <a:gd name="connsiteY2" fmla="*/ 1 h 9840"/>
              <a:gd name="connsiteX3" fmla="*/ 10000 w 10000"/>
              <a:gd name="connsiteY3" fmla="*/ 9436 h 9840"/>
              <a:gd name="connsiteX0" fmla="*/ 0 w 10000"/>
              <a:gd name="connsiteY0" fmla="*/ 10000 h 10000"/>
              <a:gd name="connsiteX1" fmla="*/ 587 w 10000"/>
              <a:gd name="connsiteY1" fmla="*/ 3069 h 10000"/>
              <a:gd name="connsiteX2" fmla="*/ 2583 w 10000"/>
              <a:gd name="connsiteY2" fmla="*/ 1 h 10000"/>
              <a:gd name="connsiteX3" fmla="*/ 10000 w 10000"/>
              <a:gd name="connsiteY3" fmla="*/ 9589 h 10000"/>
              <a:gd name="connsiteX0" fmla="*/ 0 w 10000"/>
              <a:gd name="connsiteY0" fmla="*/ 10000 h 10000"/>
              <a:gd name="connsiteX1" fmla="*/ 587 w 10000"/>
              <a:gd name="connsiteY1" fmla="*/ 3069 h 10000"/>
              <a:gd name="connsiteX2" fmla="*/ 2583 w 10000"/>
              <a:gd name="connsiteY2" fmla="*/ 1 h 10000"/>
              <a:gd name="connsiteX3" fmla="*/ 10000 w 10000"/>
              <a:gd name="connsiteY3" fmla="*/ 9589 h 10000"/>
              <a:gd name="connsiteX0" fmla="*/ 0 w 10000"/>
              <a:gd name="connsiteY0" fmla="*/ 9999 h 9999"/>
              <a:gd name="connsiteX1" fmla="*/ 587 w 10000"/>
              <a:gd name="connsiteY1" fmla="*/ 3068 h 9999"/>
              <a:gd name="connsiteX2" fmla="*/ 2583 w 10000"/>
              <a:gd name="connsiteY2" fmla="*/ 0 h 9999"/>
              <a:gd name="connsiteX3" fmla="*/ 10000 w 10000"/>
              <a:gd name="connsiteY3" fmla="*/ 9588 h 9999"/>
            </a:gdLst>
            <a:ahLst/>
            <a:cxnLst>
              <a:cxn ang="0">
                <a:pos x="connsiteX0" y="connsiteY0"/>
              </a:cxn>
              <a:cxn ang="0">
                <a:pos x="connsiteX1" y="connsiteY1"/>
              </a:cxn>
              <a:cxn ang="0">
                <a:pos x="connsiteX2" y="connsiteY2"/>
              </a:cxn>
              <a:cxn ang="0">
                <a:pos x="connsiteX3" y="connsiteY3"/>
              </a:cxn>
            </a:cxnLst>
            <a:rect l="l" t="t" r="r" b="b"/>
            <a:pathLst>
              <a:path w="10000" h="9999">
                <a:moveTo>
                  <a:pt x="0" y="9999"/>
                </a:moveTo>
                <a:cubicBezTo>
                  <a:pt x="186" y="8790"/>
                  <a:pt x="157" y="4735"/>
                  <a:pt x="587" y="3068"/>
                </a:cubicBezTo>
                <a:cubicBezTo>
                  <a:pt x="842" y="2053"/>
                  <a:pt x="868" y="268"/>
                  <a:pt x="2583" y="0"/>
                </a:cubicBezTo>
                <a:cubicBezTo>
                  <a:pt x="4566" y="750"/>
                  <a:pt x="9290" y="6485"/>
                  <a:pt x="10000" y="9588"/>
                </a:cubicBezTo>
              </a:path>
            </a:pathLst>
          </a:custGeom>
          <a:noFill/>
          <a:ln w="38100" cap="flat" cmpd="sng">
            <a:solidFill>
              <a:schemeClr val="folHlink"/>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 Box 6"/>
          <p:cNvSpPr txBox="1">
            <a:spLocks noChangeArrowheads="1"/>
          </p:cNvSpPr>
          <p:nvPr/>
        </p:nvSpPr>
        <p:spPr bwMode="auto">
          <a:xfrm>
            <a:off x="2306146" y="2789535"/>
            <a:ext cx="4804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smtClean="0">
                <a:latin typeface="Tahoma" charset="0"/>
              </a:rPr>
              <a:t>{}</a:t>
            </a:r>
            <a:endParaRPr lang="en-US" dirty="0">
              <a:latin typeface="Tahoma" charset="0"/>
            </a:endParaRPr>
          </a:p>
        </p:txBody>
      </p:sp>
      <p:grpSp>
        <p:nvGrpSpPr>
          <p:cNvPr id="8" name="Gruppierung 22"/>
          <p:cNvGrpSpPr/>
          <p:nvPr/>
        </p:nvGrpSpPr>
        <p:grpSpPr>
          <a:xfrm>
            <a:off x="1953518" y="2286000"/>
            <a:ext cx="484882" cy="609600"/>
            <a:chOff x="1953518" y="2286000"/>
            <a:chExt cx="484882" cy="609600"/>
          </a:xfrm>
        </p:grpSpPr>
        <p:sp>
          <p:nvSpPr>
            <p:cNvPr id="19" name="Oval 18"/>
            <p:cNvSpPr/>
            <p:nvPr/>
          </p:nvSpPr>
          <p:spPr bwMode="auto">
            <a:xfrm>
              <a:off x="2286000" y="2743200"/>
              <a:ext cx="152400" cy="1524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rgbClr val="FF0000"/>
                </a:solidFill>
                <a:effectLst/>
                <a:latin typeface="Calibri" charset="0"/>
              </a:endParaRPr>
            </a:p>
          </p:txBody>
        </p:sp>
        <p:sp>
          <p:nvSpPr>
            <p:cNvPr id="21" name="Textfeld 20"/>
            <p:cNvSpPr txBox="1"/>
            <p:nvPr/>
          </p:nvSpPr>
          <p:spPr>
            <a:xfrm>
              <a:off x="1953518" y="2286000"/>
              <a:ext cx="392430" cy="523220"/>
            </a:xfrm>
            <a:prstGeom prst="rect">
              <a:avLst/>
            </a:prstGeom>
            <a:noFill/>
          </p:spPr>
          <p:txBody>
            <a:bodyPr wrap="none" rtlCol="0">
              <a:spAutoFit/>
            </a:bodyPr>
            <a:lstStyle/>
            <a:p>
              <a:r>
                <a:rPr lang="de-DE" dirty="0" smtClean="0">
                  <a:solidFill>
                    <a:srgbClr val="FF0000"/>
                  </a:solidFill>
                </a:rPr>
                <a:t>A</a:t>
              </a:r>
              <a:endParaRPr lang="de-DE" dirty="0">
                <a:solidFill>
                  <a:srgbClr val="FF0000"/>
                </a:solidFill>
              </a:endParaRPr>
            </a:p>
          </p:txBody>
        </p:sp>
      </p:grpSp>
      <p:grpSp>
        <p:nvGrpSpPr>
          <p:cNvPr id="10" name="Gruppierung 23"/>
          <p:cNvGrpSpPr/>
          <p:nvPr/>
        </p:nvGrpSpPr>
        <p:grpSpPr>
          <a:xfrm>
            <a:off x="6629400" y="2209800"/>
            <a:ext cx="468630" cy="685800"/>
            <a:chOff x="6629400" y="2209800"/>
            <a:chExt cx="468630" cy="685800"/>
          </a:xfrm>
        </p:grpSpPr>
        <p:sp>
          <p:nvSpPr>
            <p:cNvPr id="20" name="Oval 19"/>
            <p:cNvSpPr/>
            <p:nvPr/>
          </p:nvSpPr>
          <p:spPr bwMode="auto">
            <a:xfrm>
              <a:off x="6629400" y="2743200"/>
              <a:ext cx="152400" cy="152400"/>
            </a:xfrm>
            <a:prstGeom prst="ellipse">
              <a:avLst/>
            </a:prstGeom>
            <a:solidFill>
              <a:srgbClr val="008000"/>
            </a:solidFill>
            <a:ln w="3810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rgbClr val="FF0000"/>
                </a:solidFill>
                <a:effectLst/>
                <a:latin typeface="Calibri" charset="0"/>
              </a:endParaRPr>
            </a:p>
          </p:txBody>
        </p:sp>
        <p:sp>
          <p:nvSpPr>
            <p:cNvPr id="22" name="Textfeld 21"/>
            <p:cNvSpPr txBox="1"/>
            <p:nvPr/>
          </p:nvSpPr>
          <p:spPr>
            <a:xfrm>
              <a:off x="6705600" y="2209800"/>
              <a:ext cx="392430" cy="523220"/>
            </a:xfrm>
            <a:prstGeom prst="rect">
              <a:avLst/>
            </a:prstGeom>
            <a:noFill/>
          </p:spPr>
          <p:txBody>
            <a:bodyPr wrap="none" rtlCol="0">
              <a:spAutoFit/>
            </a:bodyPr>
            <a:lstStyle/>
            <a:p>
              <a:r>
                <a:rPr lang="de-DE" dirty="0" smtClean="0">
                  <a:solidFill>
                    <a:srgbClr val="008000"/>
                  </a:solidFill>
                </a:rPr>
                <a:t>B</a:t>
              </a:r>
              <a:endParaRPr lang="de-DE" dirty="0">
                <a:solidFill>
                  <a:srgbClr val="008000"/>
                </a:solidFill>
              </a:endParaRPr>
            </a:p>
          </p:txBody>
        </p:sp>
      </p:grpSp>
      <p:pic>
        <p:nvPicPr>
          <p:cNvPr id="30" name="Bild 29"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58900" y="5651500"/>
            <a:ext cx="2413000" cy="317500"/>
          </a:xfrm>
          <a:prstGeom prst="rect">
            <a:avLst/>
          </a:prstGeom>
        </p:spPr>
      </p:pic>
      <p:pic>
        <p:nvPicPr>
          <p:cNvPr id="31" name="Bild 30"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708150" y="5187950"/>
            <a:ext cx="2019300" cy="317500"/>
          </a:xfrm>
          <a:prstGeom prst="rect">
            <a:avLst/>
          </a:prstGeom>
        </p:spPr>
      </p:pic>
      <p:pic>
        <p:nvPicPr>
          <p:cNvPr id="5" name="Bild 4"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16000" y="4102100"/>
            <a:ext cx="4572000" cy="558800"/>
          </a:xfrm>
          <a:prstGeom prst="rect">
            <a:avLst/>
          </a:prstGeom>
        </p:spPr>
      </p:pic>
      <p:pic>
        <p:nvPicPr>
          <p:cNvPr id="6" name="Bild 5"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22350" y="4533900"/>
            <a:ext cx="4559300" cy="558800"/>
          </a:xfrm>
          <a:prstGeom prst="rect">
            <a:avLst/>
          </a:prstGeom>
        </p:spPr>
      </p:pic>
      <p:pic>
        <p:nvPicPr>
          <p:cNvPr id="7" name="Bild 6"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419600" y="5626100"/>
            <a:ext cx="1790700" cy="317500"/>
          </a:xfrm>
          <a:prstGeom prst="rect">
            <a:avLst/>
          </a:prstGeom>
        </p:spPr>
      </p:pic>
      <p:pic>
        <p:nvPicPr>
          <p:cNvPr id="9" name="Bild 8"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406900" y="6019800"/>
            <a:ext cx="1778000" cy="317500"/>
          </a:xfrm>
          <a:prstGeom prst="rect">
            <a:avLst/>
          </a:prstGeom>
        </p:spPr>
      </p:pic>
    </p:spTree>
    <p:extLst>
      <p:ext uri="{BB962C8B-B14F-4D97-AF65-F5344CB8AC3E}">
        <p14:creationId xmlns:p14="http://schemas.microsoft.com/office/powerpoint/2010/main" xmlns="" val="298643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3.33333E-6 L 0.01667 -0.08889 " pathEditMode="relative" ptsTypes="AA">
                                      <p:cBhvr>
                                        <p:cTn id="6" dur="5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5E-6 1.11111E-6 L -0.03333 -0.03333 " pathEditMode="relative" ptsTypes="AA">
                                      <p:cBhvr>
                                        <p:cTn id="10" dur="5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1667 -0.08889 L 0.04167 -0.13333 " pathEditMode="relative" ptsTypes="AA">
                                      <p:cBhvr>
                                        <p:cTn id="14" dur="500" fill="hold"/>
                                        <p:tgtEl>
                                          <p:spTgt spid="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4167 -0.13333 L 0.06667 -0.15555 " pathEditMode="relative" ptsTypes="AA">
                                      <p:cBhvr>
                                        <p:cTn id="18" dur="500" fill="hold"/>
                                        <p:tgtEl>
                                          <p:spTgt spid="8"/>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3333 -0.03333 L -0.06666 -0.05555 " pathEditMode="relative" ptsTypes="AA">
                                      <p:cBhvr>
                                        <p:cTn id="22" dur="5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6666 -0.05555 L -0.1 -0.07778 " pathEditMode="relative" ptsTypes="AA">
                                      <p:cBhvr>
                                        <p:cTn id="26" dur="500" fill="hold"/>
                                        <p:tgtEl>
                                          <p:spTgt spid="1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1 -0.07778 L -0.14166 -0.1 " pathEditMode="relative" ptsTypes="AA">
                                      <p:cBhvr>
                                        <p:cTn id="30" dur="500" fill="hold"/>
                                        <p:tgtEl>
                                          <p:spTgt spid="10"/>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14167 -0.1 L -0.26667 -0.14444 " pathEditMode="relative" ptsTypes="AA">
                                      <p:cBhvr>
                                        <p:cTn id="34" dur="500" fill="hold"/>
                                        <p:tgtEl>
                                          <p:spTgt spid="1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6667 -0.15555 L 0.10833 -0.16667 " pathEditMode="relative" ptsTypes="AA">
                                      <p:cBhvr>
                                        <p:cTn id="38" dur="500" fill="hold"/>
                                        <p:tgtEl>
                                          <p:spTgt spid="8"/>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26667 -0.14444 L -0.36302 -0.16296 " pathEditMode="relative" rAng="0" ptsTypes="AA">
                                      <p:cBhvr>
                                        <p:cTn id="42" dur="500" fill="hold"/>
                                        <p:tgtEl>
                                          <p:spTgt spid="10"/>
                                        </p:tgtEl>
                                        <p:attrNameLst>
                                          <p:attrName>ppt_x</p:attrName>
                                          <p:attrName>ppt_y</p:attrName>
                                        </p:attrNameLst>
                                      </p:cBhvr>
                                      <p:rCtr x="-4826"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FBB6BBE-8C72-2647-880D-312A2851661D}" type="slidenum">
              <a:rPr lang="en-US" sz="1400"/>
              <a:pPr eaLnBrk="1" hangingPunct="1"/>
              <a:t>159</a:t>
            </a:fld>
            <a:endParaRPr lang="en-US" sz="1400"/>
          </a:p>
        </p:txBody>
      </p:sp>
      <p:sp>
        <p:nvSpPr>
          <p:cNvPr id="71683" name="Rectangle 2"/>
          <p:cNvSpPr>
            <a:spLocks noGrp="1" noChangeArrowheads="1"/>
          </p:cNvSpPr>
          <p:nvPr>
            <p:ph type="title"/>
          </p:nvPr>
        </p:nvSpPr>
        <p:spPr>
          <a:xfrm>
            <a:off x="0" y="152400"/>
            <a:ext cx="9144001" cy="762000"/>
          </a:xfrm>
        </p:spPr>
        <p:txBody>
          <a:bodyPr/>
          <a:lstStyle/>
          <a:p>
            <a:pPr eaLnBrk="1" hangingPunct="1"/>
            <a:r>
              <a:rPr lang="en-US" sz="3200" dirty="0">
                <a:latin typeface="Calibri" charset="0"/>
              </a:rPr>
              <a:t>Maximizing positive submodular functions</a:t>
            </a:r>
            <a:br>
              <a:rPr lang="en-US" sz="3200" dirty="0">
                <a:latin typeface="Calibri" charset="0"/>
              </a:rPr>
            </a:br>
            <a:r>
              <a:rPr lang="en-US" sz="2300" dirty="0" smtClean="0">
                <a:latin typeface="Calibri" charset="0"/>
              </a:rPr>
              <a:t>[</a:t>
            </a:r>
            <a:r>
              <a:rPr lang="en-US" sz="2300" dirty="0" err="1" smtClean="0">
                <a:latin typeface="Calibri" charset="0"/>
              </a:rPr>
              <a:t>Feige</a:t>
            </a:r>
            <a:r>
              <a:rPr lang="en-US" sz="2300" dirty="0" smtClean="0">
                <a:latin typeface="Calibri" charset="0"/>
              </a:rPr>
              <a:t>, </a:t>
            </a:r>
            <a:r>
              <a:rPr lang="en-US" sz="2300" dirty="0" err="1" smtClean="0">
                <a:latin typeface="Calibri" charset="0"/>
              </a:rPr>
              <a:t>Mirrokni</a:t>
            </a:r>
            <a:r>
              <a:rPr lang="en-US" sz="2300" dirty="0" smtClean="0">
                <a:latin typeface="Calibri" charset="0"/>
              </a:rPr>
              <a:t>, </a:t>
            </a:r>
            <a:r>
              <a:rPr lang="en-US" sz="2300" dirty="0" err="1" smtClean="0">
                <a:latin typeface="Calibri" charset="0"/>
              </a:rPr>
              <a:t>Vondrak</a:t>
            </a:r>
            <a:r>
              <a:rPr lang="en-US" sz="2300" dirty="0" smtClean="0">
                <a:latin typeface="Calibri" charset="0"/>
              </a:rPr>
              <a:t> ’09; </a:t>
            </a:r>
            <a:r>
              <a:rPr lang="en-US" sz="2300" dirty="0" err="1" smtClean="0">
                <a:latin typeface="Calibri" charset="0"/>
              </a:rPr>
              <a:t>Buchbinder</a:t>
            </a:r>
            <a:r>
              <a:rPr lang="en-US" sz="2300" dirty="0" smtClean="0">
                <a:latin typeface="Calibri" charset="0"/>
              </a:rPr>
              <a:t>, Feldman, </a:t>
            </a:r>
            <a:r>
              <a:rPr lang="en-US" sz="2300" dirty="0" err="1" smtClean="0">
                <a:latin typeface="Calibri" charset="0"/>
              </a:rPr>
              <a:t>Naor</a:t>
            </a:r>
            <a:r>
              <a:rPr lang="en-US" sz="2300" dirty="0" smtClean="0">
                <a:latin typeface="Calibri" charset="0"/>
              </a:rPr>
              <a:t>, Schwartz ’12]</a:t>
            </a:r>
            <a:endParaRPr lang="en-US" sz="2300" dirty="0">
              <a:latin typeface="Calibri" charset="0"/>
            </a:endParaRPr>
          </a:p>
        </p:txBody>
      </p:sp>
      <p:sp>
        <p:nvSpPr>
          <p:cNvPr id="1518595" name="Rectangle 3"/>
          <p:cNvSpPr>
            <a:spLocks noGrp="1" noChangeArrowheads="1"/>
          </p:cNvSpPr>
          <p:nvPr>
            <p:ph type="body" idx="1"/>
          </p:nvPr>
        </p:nvSpPr>
        <p:spPr>
          <a:xfrm>
            <a:off x="228600" y="4267200"/>
            <a:ext cx="8915400" cy="2286000"/>
          </a:xfrm>
        </p:spPr>
        <p:txBody>
          <a:bodyPr/>
          <a:lstStyle/>
          <a:p>
            <a:pPr eaLnBrk="1" hangingPunct="1"/>
            <a:r>
              <a:rPr lang="en-US" dirty="0" smtClean="0">
                <a:solidFill>
                  <a:schemeClr val="hlink"/>
                </a:solidFill>
                <a:latin typeface="Calibri" charset="0"/>
              </a:rPr>
              <a:t>Cannot do better in general than ½ unless </a:t>
            </a:r>
            <a:r>
              <a:rPr lang="en-US" dirty="0">
                <a:solidFill>
                  <a:schemeClr val="hlink"/>
                </a:solidFill>
                <a:latin typeface="Calibri" charset="0"/>
              </a:rPr>
              <a:t>P = </a:t>
            </a:r>
            <a:r>
              <a:rPr lang="en-US" dirty="0" smtClean="0">
                <a:solidFill>
                  <a:schemeClr val="hlink"/>
                </a:solidFill>
                <a:latin typeface="Calibri" charset="0"/>
              </a:rPr>
              <a:t>NP</a:t>
            </a:r>
          </a:p>
        </p:txBody>
      </p:sp>
      <p:sp>
        <p:nvSpPr>
          <p:cNvPr id="71685" name="Rectangle 7"/>
          <p:cNvSpPr>
            <a:spLocks noChangeArrowheads="1"/>
          </p:cNvSpPr>
          <p:nvPr/>
        </p:nvSpPr>
        <p:spPr bwMode="auto">
          <a:xfrm>
            <a:off x="171450" y="1371600"/>
            <a:ext cx="8820150" cy="2362200"/>
          </a:xfrm>
          <a:prstGeom prst="rect">
            <a:avLst/>
          </a:prstGeom>
          <a:noFill/>
          <a:ln w="635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71686" name="Rectangle 11"/>
          <p:cNvSpPr>
            <a:spLocks noChangeArrowheads="1"/>
          </p:cNvSpPr>
          <p:nvPr/>
        </p:nvSpPr>
        <p:spPr bwMode="auto">
          <a:xfrm>
            <a:off x="228600" y="1447800"/>
            <a:ext cx="89916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lgn="l">
              <a:spcBef>
                <a:spcPct val="20000"/>
              </a:spcBef>
              <a:buClr>
                <a:schemeClr val="folHlink"/>
              </a:buClr>
              <a:buSzPct val="70000"/>
              <a:buFont typeface="Wingdings" charset="0"/>
              <a:buNone/>
            </a:pPr>
            <a:r>
              <a:rPr lang="en-US" sz="2800" b="1" dirty="0">
                <a:solidFill>
                  <a:srgbClr val="336600"/>
                </a:solidFill>
              </a:rPr>
              <a:t>	Theorem</a:t>
            </a:r>
            <a:endParaRPr lang="en-US" sz="2800" dirty="0">
              <a:solidFill>
                <a:srgbClr val="336600"/>
              </a:solidFill>
            </a:endParaRPr>
          </a:p>
          <a:p>
            <a:pPr marL="285750" indent="-285750" algn="l">
              <a:spcBef>
                <a:spcPct val="20000"/>
              </a:spcBef>
              <a:buClr>
                <a:schemeClr val="folHlink"/>
              </a:buClr>
              <a:buSzPct val="70000"/>
              <a:buFont typeface="Wingdings" charset="0"/>
              <a:buNone/>
            </a:pPr>
            <a:r>
              <a:rPr lang="en-US" sz="2800" dirty="0"/>
              <a:t>	</a:t>
            </a:r>
            <a:r>
              <a:rPr lang="en-US" sz="2800" dirty="0" smtClean="0"/>
              <a:t>Given </a:t>
            </a:r>
            <a:r>
              <a:rPr lang="en-US" sz="2800" dirty="0"/>
              <a:t>a </a:t>
            </a:r>
            <a:r>
              <a:rPr lang="en-US" sz="2800" dirty="0" smtClean="0">
                <a:solidFill>
                  <a:srgbClr val="0080FF"/>
                </a:solidFill>
              </a:rPr>
              <a:t>nonnegative submodular </a:t>
            </a:r>
            <a:r>
              <a:rPr lang="en-US" sz="2800" dirty="0"/>
              <a:t>function </a:t>
            </a:r>
            <a:r>
              <a:rPr lang="en-US" sz="2800" dirty="0" smtClean="0"/>
              <a:t>F, </a:t>
            </a:r>
            <a:br>
              <a:rPr lang="en-US" sz="2800" dirty="0" smtClean="0"/>
            </a:br>
            <a:r>
              <a:rPr lang="en-US" dirty="0" err="1" smtClean="0">
                <a:solidFill>
                  <a:srgbClr val="0080FF"/>
                </a:solidFill>
              </a:rPr>
              <a:t>RandomizedUSM</a:t>
            </a:r>
            <a:r>
              <a:rPr lang="en-US" dirty="0" smtClean="0">
                <a:solidFill>
                  <a:srgbClr val="0080FF"/>
                </a:solidFill>
              </a:rPr>
              <a:t> </a:t>
            </a:r>
            <a:r>
              <a:rPr lang="en-US" sz="2800" dirty="0" smtClean="0"/>
              <a:t>returns </a:t>
            </a:r>
            <a:r>
              <a:rPr lang="en-US" sz="2800" dirty="0"/>
              <a:t>set </a:t>
            </a:r>
            <a:r>
              <a:rPr lang="en-US" sz="2800" dirty="0" smtClean="0"/>
              <a:t>A</a:t>
            </a:r>
            <a:r>
              <a:rPr lang="en-US" sz="2800" baseline="-25000" dirty="0" smtClean="0"/>
              <a:t>R</a:t>
            </a:r>
            <a:r>
              <a:rPr lang="en-US" sz="2800" dirty="0" smtClean="0"/>
              <a:t> </a:t>
            </a:r>
            <a:r>
              <a:rPr lang="en-US" sz="2800" dirty="0"/>
              <a:t>such that </a:t>
            </a:r>
            <a:endParaRPr lang="en-US" sz="1600" dirty="0"/>
          </a:p>
          <a:p>
            <a:pPr marL="285750" indent="-285750" algn="l">
              <a:spcBef>
                <a:spcPct val="20000"/>
              </a:spcBef>
              <a:buClr>
                <a:schemeClr val="folHlink"/>
              </a:buClr>
              <a:buSzPct val="70000"/>
              <a:buFont typeface="Wingdings" charset="0"/>
              <a:buNone/>
            </a:pPr>
            <a:r>
              <a:rPr lang="en-US" sz="2400" dirty="0"/>
              <a:t>	</a:t>
            </a:r>
            <a:r>
              <a:rPr lang="en-US" sz="3200" dirty="0"/>
              <a:t>		</a:t>
            </a:r>
            <a:r>
              <a:rPr lang="en-US" sz="3200" dirty="0">
                <a:solidFill>
                  <a:srgbClr val="008300"/>
                </a:solidFill>
              </a:rPr>
              <a:t>F(</a:t>
            </a:r>
            <a:r>
              <a:rPr lang="en-US" sz="3200" dirty="0" smtClean="0">
                <a:solidFill>
                  <a:srgbClr val="008300"/>
                </a:solidFill>
              </a:rPr>
              <a:t>A</a:t>
            </a:r>
            <a:r>
              <a:rPr lang="en-US" sz="3200" baseline="-25000" dirty="0" smtClean="0">
                <a:solidFill>
                  <a:srgbClr val="008300"/>
                </a:solidFill>
              </a:rPr>
              <a:t>R</a:t>
            </a:r>
            <a:r>
              <a:rPr lang="en-US" sz="3200" dirty="0" smtClean="0">
                <a:solidFill>
                  <a:srgbClr val="008300"/>
                </a:solidFill>
              </a:rPr>
              <a:t>) </a:t>
            </a:r>
            <a:r>
              <a:rPr lang="en-US" sz="3200" dirty="0" smtClean="0">
                <a:solidFill>
                  <a:srgbClr val="008300"/>
                </a:solidFill>
                <a:latin typeface="cmsy10" charset="0"/>
              </a:rPr>
              <a:t>≥ </a:t>
            </a:r>
            <a:r>
              <a:rPr lang="en-US" sz="3200" dirty="0" smtClean="0">
                <a:solidFill>
                  <a:srgbClr val="008300"/>
                </a:solidFill>
              </a:rPr>
              <a:t>1/2  </a:t>
            </a:r>
            <a:r>
              <a:rPr lang="en-US" sz="3200" dirty="0" err="1">
                <a:solidFill>
                  <a:srgbClr val="008300"/>
                </a:solidFill>
              </a:rPr>
              <a:t>max</a:t>
            </a:r>
            <a:r>
              <a:rPr lang="en-US" sz="3200" baseline="-25000" dirty="0" err="1">
                <a:solidFill>
                  <a:srgbClr val="008300"/>
                </a:solidFill>
              </a:rPr>
              <a:t>A</a:t>
            </a:r>
            <a:r>
              <a:rPr lang="en-US" sz="3200" dirty="0">
                <a:solidFill>
                  <a:srgbClr val="008300"/>
                </a:solidFill>
              </a:rPr>
              <a:t> F(A)</a:t>
            </a:r>
          </a:p>
        </p:txBody>
      </p:sp>
    </p:spTree>
    <p:custDataLst>
      <p:tags r:id="rId1"/>
    </p:custDataLst>
    <p:extLst>
      <p:ext uri="{BB962C8B-B14F-4D97-AF65-F5344CB8AC3E}">
        <p14:creationId xmlns:p14="http://schemas.microsoft.com/office/powerpoint/2010/main" xmlns="" val="2385305289"/>
      </p:ext>
    </p:extLst>
  </p:cSld>
  <p:clrMapOvr>
    <a:masterClrMapping/>
  </p:clrMapOvr>
  <mc:AlternateContent xmlns:mc="http://schemas.openxmlformats.org/markup-compatibility/2006">
    <mc:Choice xmlns:p14="http://schemas.microsoft.com/office/powerpoint/2010/main" xmlns="" Requires="p14">
      <p:transition spd="slow" p14:dur="2000" advTm="128453"/>
    </mc:Choice>
    <mc:Fallback>
      <p:transition spd="slow" advTm="12845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185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2800" dirty="0"/>
              <a:t>— </a:t>
            </a:r>
            <a:r>
              <a:rPr lang="en-US" altLang="zh-CN" sz="3200" dirty="0" smtClean="0"/>
              <a:t>K-densest </a:t>
            </a:r>
            <a:r>
              <a:rPr lang="en-US" altLang="zh-CN" sz="3200" dirty="0" err="1" smtClean="0"/>
              <a:t>subgraph</a:t>
            </a:r>
            <a:endParaRPr lang="en-US" sz="3200" dirty="0"/>
          </a:p>
        </p:txBody>
      </p:sp>
      <p:sp>
        <p:nvSpPr>
          <p:cNvPr id="3" name="Content Placeholder 2"/>
          <p:cNvSpPr>
            <a:spLocks noGrp="1"/>
          </p:cNvSpPr>
          <p:nvPr>
            <p:ph idx="1"/>
          </p:nvPr>
        </p:nvSpPr>
        <p:spPr/>
        <p:txBody>
          <a:bodyPr/>
          <a:lstStyle/>
          <a:p>
            <a:r>
              <a:rPr lang="en-US" sz="2800" dirty="0" smtClean="0"/>
              <a:t>NP Problem</a:t>
            </a:r>
          </a:p>
          <a:p>
            <a:pPr lvl="1"/>
            <a:r>
              <a:rPr lang="en-US" sz="2400" dirty="0" smtClean="0"/>
              <a:t>Find the maximum density </a:t>
            </a:r>
            <a:r>
              <a:rPr lang="en-US" sz="2400" dirty="0" err="1" smtClean="0"/>
              <a:t>subgraph</a:t>
            </a:r>
            <a:r>
              <a:rPr lang="en-US" sz="2400" dirty="0" smtClean="0"/>
              <a:t> on exactly k vertices.</a:t>
            </a:r>
          </a:p>
          <a:p>
            <a:pPr lvl="1"/>
            <a:r>
              <a:rPr lang="en-US" sz="2400" dirty="0"/>
              <a:t>Reduced from the clique </a:t>
            </a:r>
            <a:r>
              <a:rPr lang="en-US" sz="2400" dirty="0" smtClean="0"/>
              <a:t>problem</a:t>
            </a:r>
          </a:p>
          <a:p>
            <a:r>
              <a:rPr lang="en-US" sz="2800" dirty="0" smtClean="0"/>
              <a:t>Application</a:t>
            </a:r>
          </a:p>
          <a:p>
            <a:pPr lvl="1"/>
            <a:r>
              <a:rPr lang="en-US" sz="2400" dirty="0" smtClean="0"/>
              <a:t>Reduce the structural hole spanner detection problem to proof its NP hardness.</a:t>
            </a:r>
          </a:p>
          <a:p>
            <a:pPr lvl="1"/>
            <a:r>
              <a:rPr lang="en-US" altLang="zh-CN" sz="2400" dirty="0" smtClean="0"/>
              <a:t>To </a:t>
            </a:r>
            <a:r>
              <a:rPr lang="en-US" altLang="zh-CN" sz="2400" dirty="0"/>
              <a:t>find a subset of nodes, such that without them, the connection between communities would be </a:t>
            </a:r>
            <a:r>
              <a:rPr lang="en-US" altLang="zh-CN" sz="2400" dirty="0" smtClean="0"/>
              <a:t>minimized.</a:t>
            </a:r>
            <a:endParaRPr lang="en-US" sz="2400" dirty="0" smtClean="0"/>
          </a:p>
        </p:txBody>
      </p:sp>
      <p:pic>
        <p:nvPicPr>
          <p:cNvPr id="4" name="Picture 8"/>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105400" y="4876800"/>
            <a:ext cx="2971800" cy="160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65241973"/>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162E3D0-FB35-574F-9462-A88327EA7DC2}" type="slidenum">
              <a:rPr lang="en-US" sz="1400"/>
              <a:pPr eaLnBrk="1" hangingPunct="1"/>
              <a:t>160</a:t>
            </a:fld>
            <a:endParaRPr lang="en-US" sz="1400"/>
          </a:p>
        </p:txBody>
      </p:sp>
      <p:sp>
        <p:nvSpPr>
          <p:cNvPr id="72707" name="Rectangle 2"/>
          <p:cNvSpPr>
            <a:spLocks noGrp="1" noChangeArrowheads="1"/>
          </p:cNvSpPr>
          <p:nvPr>
            <p:ph type="title"/>
          </p:nvPr>
        </p:nvSpPr>
        <p:spPr>
          <a:xfrm>
            <a:off x="-76200" y="76200"/>
            <a:ext cx="9448800" cy="762000"/>
          </a:xfrm>
        </p:spPr>
        <p:txBody>
          <a:bodyPr/>
          <a:lstStyle/>
          <a:p>
            <a:pPr eaLnBrk="1" hangingPunct="1"/>
            <a:r>
              <a:rPr lang="en-US" sz="4000" dirty="0" smtClean="0">
                <a:latin typeface="Calibri" charset="0"/>
              </a:rPr>
              <a:t>Unconstrained vs. constraint maximization</a:t>
            </a:r>
            <a:endParaRPr lang="en-US" sz="4000" dirty="0">
              <a:latin typeface="Calibri" charset="0"/>
            </a:endParaRPr>
          </a:p>
        </p:txBody>
      </p:sp>
      <p:sp>
        <p:nvSpPr>
          <p:cNvPr id="72708" name="Rectangle 3"/>
          <p:cNvSpPr>
            <a:spLocks noGrp="1" noChangeArrowheads="1"/>
          </p:cNvSpPr>
          <p:nvPr>
            <p:ph type="body" idx="1"/>
          </p:nvPr>
        </p:nvSpPr>
        <p:spPr>
          <a:xfrm>
            <a:off x="457200" y="990600"/>
            <a:ext cx="8305800" cy="609600"/>
          </a:xfrm>
        </p:spPr>
        <p:txBody>
          <a:bodyPr/>
          <a:lstStyle/>
          <a:p>
            <a:pPr eaLnBrk="1" hangingPunct="1">
              <a:buFont typeface="Wingdings" charset="0"/>
              <a:buNone/>
            </a:pPr>
            <a:r>
              <a:rPr lang="en-US" dirty="0">
                <a:latin typeface="Calibri" charset="0"/>
              </a:rPr>
              <a:t>Given </a:t>
            </a:r>
            <a:r>
              <a:rPr lang="en-US" dirty="0" smtClean="0">
                <a:latin typeface="Calibri" charset="0"/>
              </a:rPr>
              <a:t>monotone utility </a:t>
            </a:r>
            <a:r>
              <a:rPr lang="en-US" dirty="0">
                <a:latin typeface="Calibri" charset="0"/>
              </a:rPr>
              <a:t>F(A) and cost C(A), optimize:</a:t>
            </a:r>
          </a:p>
        </p:txBody>
      </p:sp>
      <p:grpSp>
        <p:nvGrpSpPr>
          <p:cNvPr id="3" name="Group 13"/>
          <p:cNvGrpSpPr>
            <a:grpSpLocks/>
          </p:cNvGrpSpPr>
          <p:nvPr/>
        </p:nvGrpSpPr>
        <p:grpSpPr bwMode="auto">
          <a:xfrm>
            <a:off x="1009650" y="1676400"/>
            <a:ext cx="3105150" cy="1752600"/>
            <a:chOff x="636" y="1056"/>
            <a:chExt cx="1956" cy="1068"/>
          </a:xfrm>
        </p:grpSpPr>
        <p:sp>
          <p:nvSpPr>
            <p:cNvPr id="72718" name="Rectangle 4"/>
            <p:cNvSpPr>
              <a:spLocks noChangeArrowheads="1"/>
            </p:cNvSpPr>
            <p:nvPr/>
          </p:nvSpPr>
          <p:spPr bwMode="auto">
            <a:xfrm>
              <a:off x="720" y="1056"/>
              <a:ext cx="1872"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lgn="l">
                <a:lnSpc>
                  <a:spcPct val="90000"/>
                </a:lnSpc>
                <a:spcBef>
                  <a:spcPct val="20000"/>
                </a:spcBef>
                <a:buClr>
                  <a:schemeClr val="folHlink"/>
                </a:buClr>
                <a:buSzPct val="70000"/>
                <a:buFont typeface="Wingdings" charset="0"/>
                <a:buNone/>
              </a:pPr>
              <a:r>
                <a:rPr lang="en-US" sz="2800" u="sng" dirty="0"/>
                <a:t>Option 1: </a:t>
              </a:r>
            </a:p>
            <a:p>
              <a:pPr marL="285750" indent="-285750" algn="l">
                <a:lnSpc>
                  <a:spcPct val="90000"/>
                </a:lnSpc>
                <a:spcBef>
                  <a:spcPct val="20000"/>
                </a:spcBef>
                <a:buClr>
                  <a:schemeClr val="folHlink"/>
                </a:buClr>
                <a:buSzPct val="70000"/>
                <a:buFont typeface="Wingdings" charset="0"/>
                <a:buNone/>
              </a:pPr>
              <a:endParaRPr lang="en-US" sz="1000" u="sng" dirty="0"/>
            </a:p>
          </p:txBody>
        </p:sp>
        <p:sp>
          <p:nvSpPr>
            <p:cNvPr id="72719" name="Rectangle 6"/>
            <p:cNvSpPr>
              <a:spLocks noChangeArrowheads="1"/>
            </p:cNvSpPr>
            <p:nvPr/>
          </p:nvSpPr>
          <p:spPr bwMode="auto">
            <a:xfrm>
              <a:off x="636" y="1404"/>
              <a:ext cx="1776" cy="720"/>
            </a:xfrm>
            <a:prstGeom prst="rect">
              <a:avLst/>
            </a:prstGeom>
            <a:noFill/>
            <a:ln w="38100">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grpSp>
      <p:grpSp>
        <p:nvGrpSpPr>
          <p:cNvPr id="5" name="Group 14"/>
          <p:cNvGrpSpPr>
            <a:grpSpLocks/>
          </p:cNvGrpSpPr>
          <p:nvPr/>
        </p:nvGrpSpPr>
        <p:grpSpPr bwMode="auto">
          <a:xfrm>
            <a:off x="4953000" y="1676400"/>
            <a:ext cx="3581400" cy="1828800"/>
            <a:chOff x="3120" y="1056"/>
            <a:chExt cx="1968" cy="1068"/>
          </a:xfrm>
        </p:grpSpPr>
        <p:sp>
          <p:nvSpPr>
            <p:cNvPr id="72716" name="Rectangle 5"/>
            <p:cNvSpPr>
              <a:spLocks noChangeArrowheads="1"/>
            </p:cNvSpPr>
            <p:nvPr/>
          </p:nvSpPr>
          <p:spPr bwMode="auto">
            <a:xfrm>
              <a:off x="3216" y="1056"/>
              <a:ext cx="1872"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lgn="l">
                <a:lnSpc>
                  <a:spcPct val="90000"/>
                </a:lnSpc>
                <a:spcBef>
                  <a:spcPct val="20000"/>
                </a:spcBef>
                <a:buClr>
                  <a:schemeClr val="folHlink"/>
                </a:buClr>
                <a:buSzPct val="70000"/>
                <a:buFont typeface="Wingdings" charset="0"/>
                <a:buNone/>
              </a:pPr>
              <a:r>
                <a:rPr lang="en-US" sz="2800" u="sng" dirty="0"/>
                <a:t>Option 2:</a:t>
              </a:r>
            </a:p>
            <a:p>
              <a:pPr marL="285750" indent="-285750" algn="l">
                <a:lnSpc>
                  <a:spcPct val="90000"/>
                </a:lnSpc>
                <a:spcBef>
                  <a:spcPct val="20000"/>
                </a:spcBef>
                <a:buClr>
                  <a:schemeClr val="folHlink"/>
                </a:buClr>
                <a:buSzPct val="70000"/>
                <a:buFont typeface="Wingdings" charset="0"/>
                <a:buNone/>
              </a:pPr>
              <a:endParaRPr lang="en-US" sz="1000" u="sng" dirty="0"/>
            </a:p>
          </p:txBody>
        </p:sp>
        <p:sp>
          <p:nvSpPr>
            <p:cNvPr id="72717" name="Rectangle 7"/>
            <p:cNvSpPr>
              <a:spLocks noChangeArrowheads="1"/>
            </p:cNvSpPr>
            <p:nvPr/>
          </p:nvSpPr>
          <p:spPr bwMode="auto">
            <a:xfrm>
              <a:off x="3120" y="1404"/>
              <a:ext cx="1440" cy="720"/>
            </a:xfrm>
            <a:prstGeom prst="rect">
              <a:avLst/>
            </a:prstGeom>
            <a:noFill/>
            <a:ln w="38100">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grpSp>
      <p:sp>
        <p:nvSpPr>
          <p:cNvPr id="1552392" name="Rectangle 8"/>
          <p:cNvSpPr>
            <a:spLocks noChangeArrowheads="1"/>
          </p:cNvSpPr>
          <p:nvPr/>
        </p:nvSpPr>
        <p:spPr bwMode="auto">
          <a:xfrm>
            <a:off x="762000" y="4114800"/>
            <a:ext cx="3505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lgn="l">
              <a:lnSpc>
                <a:spcPct val="90000"/>
              </a:lnSpc>
              <a:spcBef>
                <a:spcPct val="20000"/>
              </a:spcBef>
              <a:buClr>
                <a:schemeClr val="folHlink"/>
              </a:buClr>
              <a:buSzPct val="70000"/>
              <a:buFont typeface="Wingdings" charset="0"/>
              <a:buNone/>
            </a:pPr>
            <a:r>
              <a:rPr lang="en-US" sz="2800" dirty="0">
                <a:solidFill>
                  <a:srgbClr val="008300"/>
                </a:solidFill>
              </a:rPr>
              <a:t>	Can get </a:t>
            </a:r>
            <a:r>
              <a:rPr lang="en-US" sz="2800" dirty="0" smtClean="0">
                <a:solidFill>
                  <a:srgbClr val="008300"/>
                </a:solidFill>
              </a:rPr>
              <a:t>1/2  </a:t>
            </a:r>
            <a:r>
              <a:rPr lang="en-US" sz="2800" dirty="0" err="1">
                <a:solidFill>
                  <a:srgbClr val="008300"/>
                </a:solidFill>
              </a:rPr>
              <a:t>approx</a:t>
            </a:r>
            <a:r>
              <a:rPr lang="en-US" sz="2800" dirty="0">
                <a:solidFill>
                  <a:srgbClr val="008300"/>
                </a:solidFill>
              </a:rPr>
              <a:t>…</a:t>
            </a:r>
          </a:p>
          <a:p>
            <a:pPr marL="285750" indent="-285750" algn="l">
              <a:lnSpc>
                <a:spcPct val="90000"/>
              </a:lnSpc>
              <a:spcBef>
                <a:spcPct val="20000"/>
              </a:spcBef>
              <a:buClr>
                <a:schemeClr val="folHlink"/>
              </a:buClr>
              <a:buSzPct val="70000"/>
              <a:buFont typeface="Wingdings" charset="0"/>
              <a:buNone/>
            </a:pPr>
            <a:r>
              <a:rPr lang="en-US" sz="2800" dirty="0"/>
              <a:t>	</a:t>
            </a:r>
            <a:r>
              <a:rPr lang="en-US" sz="2800" dirty="0">
                <a:solidFill>
                  <a:schemeClr val="hlink"/>
                </a:solidFill>
              </a:rPr>
              <a:t>if F(A)-C(A) </a:t>
            </a:r>
            <a:r>
              <a:rPr lang="en-US" sz="2800" dirty="0" smtClean="0">
                <a:solidFill>
                  <a:schemeClr val="hlink"/>
                </a:solidFill>
                <a:latin typeface="cmsy10" charset="0"/>
              </a:rPr>
              <a:t>≥</a:t>
            </a:r>
            <a:r>
              <a:rPr lang="en-US" sz="2800" dirty="0" smtClean="0">
                <a:solidFill>
                  <a:schemeClr val="hlink"/>
                </a:solidFill>
              </a:rPr>
              <a:t> </a:t>
            </a:r>
            <a:r>
              <a:rPr lang="en-US" sz="2800" dirty="0">
                <a:solidFill>
                  <a:schemeClr val="hlink"/>
                </a:solidFill>
              </a:rPr>
              <a:t>0 </a:t>
            </a:r>
            <a:br>
              <a:rPr lang="en-US" sz="2800" dirty="0">
                <a:solidFill>
                  <a:schemeClr val="hlink"/>
                </a:solidFill>
              </a:rPr>
            </a:br>
            <a:r>
              <a:rPr lang="en-US" sz="2800" dirty="0">
                <a:solidFill>
                  <a:schemeClr val="hlink"/>
                </a:solidFill>
              </a:rPr>
              <a:t>for all </a:t>
            </a:r>
            <a:r>
              <a:rPr lang="en-US" sz="2800" dirty="0" smtClean="0">
                <a:solidFill>
                  <a:schemeClr val="hlink"/>
                </a:solidFill>
              </a:rPr>
              <a:t>sets A</a:t>
            </a:r>
            <a:endParaRPr lang="en-US" sz="2800" dirty="0">
              <a:solidFill>
                <a:schemeClr val="hlink"/>
              </a:solidFill>
            </a:endParaRPr>
          </a:p>
        </p:txBody>
      </p:sp>
      <p:sp>
        <p:nvSpPr>
          <p:cNvPr id="1552393" name="Rectangle 9"/>
          <p:cNvSpPr>
            <a:spLocks noChangeArrowheads="1"/>
          </p:cNvSpPr>
          <p:nvPr/>
        </p:nvSpPr>
        <p:spPr bwMode="auto">
          <a:xfrm>
            <a:off x="4648200" y="4191000"/>
            <a:ext cx="4114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lgn="l">
              <a:lnSpc>
                <a:spcPct val="90000"/>
              </a:lnSpc>
              <a:spcBef>
                <a:spcPct val="20000"/>
              </a:spcBef>
              <a:buClr>
                <a:schemeClr val="folHlink"/>
              </a:buClr>
              <a:buSzPct val="70000"/>
              <a:buFont typeface="Wingdings" charset="0"/>
              <a:buNone/>
            </a:pPr>
            <a:r>
              <a:rPr lang="en-US" sz="2800" dirty="0" smtClean="0">
                <a:solidFill>
                  <a:srgbClr val="008000"/>
                </a:solidFill>
              </a:rPr>
              <a:t>What is possible?</a:t>
            </a:r>
            <a:endParaRPr lang="en-US" sz="2800" dirty="0">
              <a:solidFill>
                <a:srgbClr val="008000"/>
              </a:solidFill>
            </a:endParaRPr>
          </a:p>
        </p:txBody>
      </p:sp>
      <p:sp>
        <p:nvSpPr>
          <p:cNvPr id="1552394" name="Text Box 10"/>
          <p:cNvSpPr txBox="1">
            <a:spLocks noChangeArrowheads="1"/>
          </p:cNvSpPr>
          <p:nvPr/>
        </p:nvSpPr>
        <p:spPr bwMode="auto">
          <a:xfrm>
            <a:off x="457200" y="5638800"/>
            <a:ext cx="38544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3200">
                <a:solidFill>
                  <a:schemeClr val="hlink"/>
                </a:solidFill>
              </a:rPr>
              <a:t>Positiveness is a </a:t>
            </a:r>
            <a:br>
              <a:rPr lang="en-US" sz="3200">
                <a:solidFill>
                  <a:schemeClr val="hlink"/>
                </a:solidFill>
              </a:rPr>
            </a:br>
            <a:r>
              <a:rPr lang="en-US" sz="3200">
                <a:solidFill>
                  <a:schemeClr val="hlink"/>
                </a:solidFill>
              </a:rPr>
              <a:t>strong requirement </a:t>
            </a:r>
            <a:r>
              <a:rPr lang="en-US" sz="3200">
                <a:solidFill>
                  <a:schemeClr val="hlink"/>
                </a:solidFill>
                <a:sym typeface="Wingdings" charset="0"/>
              </a:rPr>
              <a:t></a:t>
            </a:r>
            <a:endParaRPr lang="en-US" sz="3200">
              <a:solidFill>
                <a:schemeClr val="hlink"/>
              </a:solidFill>
            </a:endParaRPr>
          </a:p>
        </p:txBody>
      </p:sp>
      <p:sp>
        <p:nvSpPr>
          <p:cNvPr id="1552395" name="Text Box 11"/>
          <p:cNvSpPr txBox="1">
            <a:spLocks noChangeArrowheads="1"/>
          </p:cNvSpPr>
          <p:nvPr/>
        </p:nvSpPr>
        <p:spPr bwMode="auto">
          <a:xfrm>
            <a:off x="1349375" y="3429000"/>
            <a:ext cx="2003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ja-JP" altLang="en-US"/>
              <a:t>“</a:t>
            </a:r>
            <a:r>
              <a:rPr lang="en-US"/>
              <a:t>Scalarization</a:t>
            </a:r>
            <a:r>
              <a:rPr lang="ja-JP" altLang="en-US"/>
              <a:t>”</a:t>
            </a:r>
            <a:endParaRPr lang="en-US"/>
          </a:p>
        </p:txBody>
      </p:sp>
      <p:sp>
        <p:nvSpPr>
          <p:cNvPr id="1552396" name="Text Box 12"/>
          <p:cNvSpPr txBox="1">
            <a:spLocks noChangeArrowheads="1"/>
          </p:cNvSpPr>
          <p:nvPr/>
        </p:nvSpPr>
        <p:spPr bwMode="auto">
          <a:xfrm>
            <a:off x="4343400" y="3429000"/>
            <a:ext cx="36671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ja-JP" altLang="en-US"/>
              <a:t>“</a:t>
            </a:r>
            <a:r>
              <a:rPr lang="en-US"/>
              <a:t>Constrained maximization</a:t>
            </a:r>
            <a:r>
              <a:rPr lang="ja-JP" altLang="en-US"/>
              <a:t>”</a:t>
            </a:r>
            <a:endParaRPr lang="en-US"/>
          </a:p>
        </p:txBody>
      </p:sp>
      <p:pic>
        <p:nvPicPr>
          <p:cNvPr id="2" name="Bild 1"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066800" y="2311400"/>
            <a:ext cx="2607896" cy="965200"/>
          </a:xfrm>
          <a:prstGeom prst="rect">
            <a:avLst/>
          </a:prstGeom>
        </p:spPr>
      </p:pic>
      <p:pic>
        <p:nvPicPr>
          <p:cNvPr id="4" name="Bild 3" descr="latex-image-1.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029200" y="2314832"/>
            <a:ext cx="2133600" cy="1037968"/>
          </a:xfrm>
          <a:prstGeom prst="rect">
            <a:avLst/>
          </a:prstGeom>
        </p:spPr>
      </p:pic>
    </p:spTree>
    <p:custDataLst>
      <p:tags r:id="rId1"/>
    </p:custDataLst>
    <p:extLst>
      <p:ext uri="{BB962C8B-B14F-4D97-AF65-F5344CB8AC3E}">
        <p14:creationId xmlns:p14="http://schemas.microsoft.com/office/powerpoint/2010/main" xmlns="" val="1421179927"/>
      </p:ext>
    </p:extLst>
  </p:cSld>
  <p:clrMapOvr>
    <a:masterClrMapping/>
  </p:clrMapOvr>
  <mc:AlternateContent xmlns:mc="http://schemas.openxmlformats.org/markup-compatibility/2006">
    <mc:Choice xmlns:p14="http://schemas.microsoft.com/office/powerpoint/2010/main" xmlns="" Requires="p14">
      <p:transition spd="slow" p14:dur="2000" advTm="65099"/>
    </mc:Choice>
    <mc:Fallback>
      <p:transition spd="slow" advTm="6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523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5239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239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23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523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52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2392" grpId="0" build="allAtOnce"/>
      <p:bldP spid="1552393" grpId="0"/>
      <p:bldP spid="1552394" grpId="0" build="allAtOnce"/>
      <p:bldP spid="1552395" grpId="0"/>
      <p:bldP spid="155239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161</a:t>
            </a:fld>
            <a:endParaRPr lang="en-US"/>
          </a:p>
        </p:txBody>
      </p:sp>
      <p:sp>
        <p:nvSpPr>
          <p:cNvPr id="15" name="Abgerundetes Rechteck 14"/>
          <p:cNvSpPr/>
          <p:nvPr/>
        </p:nvSpPr>
        <p:spPr bwMode="auto">
          <a:xfrm>
            <a:off x="457201" y="1066800"/>
            <a:ext cx="5943600" cy="44196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50000"/>
                  </a:schemeClr>
                </a:solidFill>
                <a:effectLst/>
                <a:latin typeface="Calibri" charset="0"/>
              </a:rPr>
              <a:t>Optimization</a:t>
            </a:r>
            <a:r>
              <a:rPr lang="de-DE" sz="3600" dirty="0" smtClean="0">
                <a:solidFill>
                  <a:schemeClr val="tx1">
                    <a:alpha val="50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16" name="Abgerundetes Rechteck 15"/>
          <p:cNvSpPr/>
          <p:nvPr/>
        </p:nvSpPr>
        <p:spPr bwMode="auto">
          <a:xfrm>
            <a:off x="649356" y="1739348"/>
            <a:ext cx="3170583" cy="1729409"/>
          </a:xfrm>
          <a:prstGeom prst="roundRect">
            <a:avLst/>
          </a:prstGeom>
          <a:solidFill>
            <a:srgbClr val="FF8000">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10000"/>
                  </a:schemeClr>
                </a:solidFill>
                <a:effectLst/>
                <a:latin typeface="Calibri" charset="0"/>
              </a:rPr>
              <a:t>Minimization</a:t>
            </a:r>
            <a:endParaRPr kumimoji="0" lang="de-DE" sz="3600" b="0" i="0" u="none" strike="noStrike" cap="none" normalizeH="0" baseline="0" dirty="0" smtClean="0">
              <a:ln>
                <a:noFill/>
              </a:ln>
              <a:solidFill>
                <a:schemeClr val="tx1">
                  <a:alpha val="10000"/>
                </a:schemeClr>
              </a:solidFill>
              <a:effectLst/>
              <a:latin typeface="Calibri" charset="0"/>
            </a:endParaRPr>
          </a:p>
        </p:txBody>
      </p:sp>
      <p:sp>
        <p:nvSpPr>
          <p:cNvPr id="17" name="Abgerundetes Rechteck 16"/>
          <p:cNvSpPr/>
          <p:nvPr/>
        </p:nvSpPr>
        <p:spPr bwMode="auto">
          <a:xfrm>
            <a:off x="649356" y="3564835"/>
            <a:ext cx="3170583" cy="1729409"/>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1" i="0" u="none" strike="noStrike" cap="none" normalizeH="0" baseline="0" dirty="0" smtClean="0">
              <a:ln>
                <a:noFill/>
              </a:ln>
              <a:solidFill>
                <a:schemeClr val="tx1"/>
              </a:solidFill>
              <a:effectLst/>
              <a:latin typeface="Calibri" charset="0"/>
            </a:endParaRPr>
          </a:p>
        </p:txBody>
      </p:sp>
      <p:sp>
        <p:nvSpPr>
          <p:cNvPr id="18" name="Abgerundetes Rechteck 17"/>
          <p:cNvSpPr/>
          <p:nvPr/>
        </p:nvSpPr>
        <p:spPr bwMode="auto">
          <a:xfrm>
            <a:off x="4012095" y="1931504"/>
            <a:ext cx="4611757" cy="3458817"/>
          </a:xfrm>
          <a:prstGeom prst="roundRect">
            <a:avLst/>
          </a:prstGeom>
          <a:solidFill>
            <a:schemeClr val="bg1">
              <a:alpha val="21000"/>
            </a:schemeClr>
          </a:solidFill>
          <a:ln w="6350" cap="flat" cmpd="sng" algn="ctr">
            <a:solidFill>
              <a:schemeClr val="tx1">
                <a:alpha val="2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0" i="0" u="none" strike="noStrike" cap="none" normalizeH="0" baseline="0" dirty="0" smtClean="0">
                <a:ln>
                  <a:noFill/>
                </a:ln>
                <a:solidFill>
                  <a:schemeClr val="tx1">
                    <a:alpha val="20000"/>
                  </a:schemeClr>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19" name="Abgerundetes Rechteck 18"/>
          <p:cNvSpPr/>
          <p:nvPr/>
        </p:nvSpPr>
        <p:spPr bwMode="auto">
          <a:xfrm>
            <a:off x="4250636" y="2700130"/>
            <a:ext cx="1921565" cy="2401957"/>
          </a:xfrm>
          <a:prstGeom prst="roundRect">
            <a:avLst/>
          </a:prstGeom>
          <a:solidFill>
            <a:schemeClr val="bg1">
              <a:alpha val="21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
        <p:nvSpPr>
          <p:cNvPr id="9" name="Abgerundetes Rechteck 8"/>
          <p:cNvSpPr/>
          <p:nvPr/>
        </p:nvSpPr>
        <p:spPr bwMode="auto">
          <a:xfrm>
            <a:off x="801757" y="3720549"/>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i="0" u="none" strike="noStrike" cap="none" normalizeH="0" baseline="0" dirty="0" err="1" smtClean="0">
                <a:ln>
                  <a:noFill/>
                </a:ln>
                <a:solidFill>
                  <a:schemeClr val="tx1"/>
                </a:solidFill>
                <a:effectLst/>
                <a:latin typeface="Calibri" charset="0"/>
              </a:rPr>
              <a:t>unconstrained</a:t>
            </a:r>
            <a:endParaRPr kumimoji="0" lang="de-DE" sz="3600" i="0" u="none" strike="noStrike" cap="none" normalizeH="0" baseline="0" dirty="0" smtClean="0">
              <a:ln>
                <a:noFill/>
              </a:ln>
              <a:solidFill>
                <a:schemeClr val="tx1"/>
              </a:solidFill>
              <a:effectLst/>
              <a:latin typeface="Calibri" charset="0"/>
            </a:endParaRPr>
          </a:p>
        </p:txBody>
      </p:sp>
      <p:sp>
        <p:nvSpPr>
          <p:cNvPr id="10" name="Abgerundetes Rechteck 9"/>
          <p:cNvSpPr/>
          <p:nvPr/>
        </p:nvSpPr>
        <p:spPr bwMode="auto">
          <a:xfrm>
            <a:off x="762000" y="4482548"/>
            <a:ext cx="2855844" cy="622852"/>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1" i="0" u="none" strike="noStrike" cap="none" normalizeH="0" baseline="0" dirty="0" err="1" smtClean="0">
                <a:ln>
                  <a:noFill/>
                </a:ln>
                <a:solidFill>
                  <a:schemeClr val="tx1"/>
                </a:solidFill>
                <a:effectLst/>
                <a:latin typeface="Calibri" charset="0"/>
              </a:rPr>
              <a:t>constrained</a:t>
            </a:r>
            <a:endParaRPr kumimoji="0" lang="de-DE" sz="3600" b="1" i="0" u="none" strike="noStrike" cap="none" normalizeH="0" baseline="0" dirty="0" smtClean="0">
              <a:ln>
                <a:noFill/>
              </a:ln>
              <a:solidFill>
                <a:schemeClr val="tx1"/>
              </a:solidFill>
              <a:effectLst/>
              <a:latin typeface="Calibri" charset="0"/>
            </a:endParaRPr>
          </a:p>
        </p:txBody>
      </p:sp>
    </p:spTree>
    <p:extLst>
      <p:ext uri="{BB962C8B-B14F-4D97-AF65-F5344CB8AC3E}">
        <p14:creationId xmlns:p14="http://schemas.microsoft.com/office/powerpoint/2010/main" xmlns="" val="140277987"/>
      </p:ext>
    </p:extLst>
  </p:cSld>
  <p:clrMapOvr>
    <a:masterClrMapping/>
  </p:clrMapOvr>
  <mc:AlternateContent xmlns:mc="http://schemas.openxmlformats.org/markup-compatibility/2006">
    <mc:Choice xmlns:p14="http://schemas.microsoft.com/office/powerpoint/2010/main" xmlns="" Requires="p14">
      <p:transition spd="slow" p14:dur="2000" advTm="48440"/>
    </mc:Choice>
    <mc:Fallback>
      <p:transition spd="slow" advTm="4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73" name="Rectangle 35"/>
          <p:cNvSpPr>
            <a:spLocks noGrp="1" noChangeArrowheads="1"/>
          </p:cNvSpPr>
          <p:nvPr>
            <p:ph type="title"/>
          </p:nvPr>
        </p:nvSpPr>
        <p:spPr>
          <a:xfrm>
            <a:off x="228600" y="152400"/>
            <a:ext cx="8686800" cy="762000"/>
          </a:xfrm>
        </p:spPr>
        <p:txBody>
          <a:bodyPr/>
          <a:lstStyle/>
          <a:p>
            <a:pPr eaLnBrk="1" hangingPunct="1"/>
            <a:r>
              <a:rPr lang="en-US" sz="4000" dirty="0" smtClean="0">
                <a:latin typeface="Calibri" charset="0"/>
                <a:ea typeface="ＭＳ Ｐゴシック" charset="0"/>
                <a:cs typeface="ＭＳ Ｐゴシック" charset="0"/>
              </a:rPr>
              <a:t>Monotonicity</a:t>
            </a:r>
            <a:endParaRPr lang="en-US" sz="4000" dirty="0">
              <a:latin typeface="Calibri" charset="0"/>
              <a:ea typeface="ＭＳ Ｐゴシック" charset="0"/>
              <a:cs typeface="ＭＳ Ｐゴシック" charset="0"/>
            </a:endParaRPr>
          </a:p>
        </p:txBody>
      </p:sp>
      <p:grpSp>
        <p:nvGrpSpPr>
          <p:cNvPr id="2" name="Group 2"/>
          <p:cNvGrpSpPr>
            <a:grpSpLocks/>
          </p:cNvGrpSpPr>
          <p:nvPr/>
        </p:nvGrpSpPr>
        <p:grpSpPr bwMode="auto">
          <a:xfrm>
            <a:off x="3733800" y="358775"/>
            <a:ext cx="6172200" cy="4572000"/>
            <a:chOff x="2352" y="576"/>
            <a:chExt cx="3888" cy="2880"/>
          </a:xfrm>
        </p:grpSpPr>
        <p:sp>
          <p:nvSpPr>
            <p:cNvPr id="31789" name="Oval 3"/>
            <p:cNvSpPr>
              <a:spLocks noChangeArrowheads="1"/>
            </p:cNvSpPr>
            <p:nvPr/>
          </p:nvSpPr>
          <p:spPr bwMode="auto">
            <a:xfrm>
              <a:off x="2736" y="1392"/>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grpSp>
          <p:nvGrpSpPr>
            <p:cNvPr id="5" name="Group 4"/>
            <p:cNvGrpSpPr>
              <a:grpSpLocks/>
            </p:cNvGrpSpPr>
            <p:nvPr/>
          </p:nvGrpSpPr>
          <p:grpSpPr bwMode="auto">
            <a:xfrm>
              <a:off x="2352" y="576"/>
              <a:ext cx="3888" cy="2832"/>
              <a:chOff x="2352" y="576"/>
              <a:chExt cx="3888" cy="2832"/>
            </a:xfrm>
          </p:grpSpPr>
          <p:sp>
            <p:nvSpPr>
              <p:cNvPr id="31791" name="Oval 5"/>
              <p:cNvSpPr>
                <a:spLocks noChangeArrowheads="1"/>
              </p:cNvSpPr>
              <p:nvPr/>
            </p:nvSpPr>
            <p:spPr bwMode="auto">
              <a:xfrm>
                <a:off x="3936" y="1344"/>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pic>
            <p:nvPicPr>
              <p:cNvPr id="31792" name="Picture 6"/>
              <p:cNvPicPr>
                <a:picLocks noChangeAspect="1" noChangeArrowheads="1"/>
              </p:cNvPicPr>
              <p:nvPr/>
            </p:nvPicPr>
            <p:blipFill>
              <a:blip r:embed="rId4">
                <a:lum bright="46000" contrast="-70000"/>
                <a:extLst>
                  <a:ext uri="{28A0092B-C50C-407E-A947-70E740481C1C}">
                    <a14:useLocalDpi xmlns:a14="http://schemas.microsoft.com/office/drawing/2010/main" xmlns=""/>
                  </a:ext>
                </a:extLst>
              </a:blip>
              <a:srcRect/>
              <a:stretch>
                <a:fillRect/>
              </a:stretch>
            </p:blipFill>
            <p:spPr bwMode="auto">
              <a:xfrm>
                <a:off x="3024" y="1296"/>
                <a:ext cx="2688" cy="1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93" name="Oval 7"/>
              <p:cNvSpPr>
                <a:spLocks noChangeArrowheads="1"/>
              </p:cNvSpPr>
              <p:nvPr/>
            </p:nvSpPr>
            <p:spPr bwMode="auto">
              <a:xfrm>
                <a:off x="2352" y="624"/>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pic>
            <p:nvPicPr>
              <p:cNvPr id="31794" name="Picture 8"/>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3216" y="1440"/>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9"/>
              <p:cNvGrpSpPr>
                <a:grpSpLocks/>
              </p:cNvGrpSpPr>
              <p:nvPr/>
            </p:nvGrpSpPr>
            <p:grpSpPr bwMode="auto">
              <a:xfrm>
                <a:off x="3200" y="1497"/>
                <a:ext cx="352" cy="250"/>
                <a:chOff x="272" y="1305"/>
                <a:chExt cx="352" cy="250"/>
              </a:xfrm>
            </p:grpSpPr>
            <p:sp>
              <p:nvSpPr>
                <p:cNvPr id="31819" name="Text Box 10"/>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1</a:t>
                  </a:r>
                  <a:endParaRPr lang="en-US" sz="2000" b="1" baseline="-25000" dirty="0">
                    <a:solidFill>
                      <a:schemeClr val="bg1"/>
                    </a:solidFill>
                  </a:endParaRPr>
                </a:p>
              </p:txBody>
            </p:sp>
            <p:sp>
              <p:nvSpPr>
                <p:cNvPr id="31820" name="Text Box 11"/>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sp>
            <p:nvSpPr>
              <p:cNvPr id="31796" name="Oval 12"/>
              <p:cNvSpPr>
                <a:spLocks noChangeArrowheads="1"/>
              </p:cNvSpPr>
              <p:nvPr/>
            </p:nvSpPr>
            <p:spPr bwMode="auto">
              <a:xfrm>
                <a:off x="4176" y="57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grpSp>
            <p:nvGrpSpPr>
              <p:cNvPr id="7" name="Group 13"/>
              <p:cNvGrpSpPr>
                <a:grpSpLocks/>
              </p:cNvGrpSpPr>
              <p:nvPr/>
            </p:nvGrpSpPr>
            <p:grpSpPr bwMode="auto">
              <a:xfrm>
                <a:off x="5120" y="1369"/>
                <a:ext cx="352" cy="359"/>
                <a:chOff x="2192" y="1177"/>
                <a:chExt cx="352" cy="359"/>
              </a:xfrm>
            </p:grpSpPr>
            <p:pic>
              <p:nvPicPr>
                <p:cNvPr id="31815" name="Picture 14"/>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15"/>
                <p:cNvGrpSpPr>
                  <a:grpSpLocks/>
                </p:cNvGrpSpPr>
                <p:nvPr/>
              </p:nvGrpSpPr>
              <p:grpSpPr bwMode="auto">
                <a:xfrm>
                  <a:off x="2192" y="1234"/>
                  <a:ext cx="352" cy="250"/>
                  <a:chOff x="272" y="1305"/>
                  <a:chExt cx="352" cy="250"/>
                </a:xfrm>
              </p:grpSpPr>
              <p:sp>
                <p:nvSpPr>
                  <p:cNvPr id="31817" name="Text Box 16"/>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2</a:t>
                    </a:r>
                    <a:endParaRPr lang="en-US" sz="2000" b="1" baseline="-25000" dirty="0">
                      <a:solidFill>
                        <a:schemeClr val="bg1"/>
                      </a:solidFill>
                    </a:endParaRPr>
                  </a:p>
                </p:txBody>
              </p:sp>
              <p:sp>
                <p:nvSpPr>
                  <p:cNvPr id="31818" name="Text Box 17"/>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sp>
            <p:nvSpPr>
              <p:cNvPr id="31798" name="Oval 18"/>
              <p:cNvSpPr>
                <a:spLocks noChangeArrowheads="1"/>
              </p:cNvSpPr>
              <p:nvPr/>
            </p:nvSpPr>
            <p:spPr bwMode="auto">
              <a:xfrm>
                <a:off x="3264" y="768"/>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grpSp>
            <p:nvGrpSpPr>
              <p:cNvPr id="9" name="Group 19"/>
              <p:cNvGrpSpPr>
                <a:grpSpLocks/>
              </p:cNvGrpSpPr>
              <p:nvPr/>
            </p:nvGrpSpPr>
            <p:grpSpPr bwMode="auto">
              <a:xfrm>
                <a:off x="4208" y="1561"/>
                <a:ext cx="352" cy="359"/>
                <a:chOff x="2192" y="1177"/>
                <a:chExt cx="352" cy="359"/>
              </a:xfrm>
            </p:grpSpPr>
            <p:pic>
              <p:nvPicPr>
                <p:cNvPr id="31811" name="Picture 20"/>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21"/>
                <p:cNvGrpSpPr>
                  <a:grpSpLocks/>
                </p:cNvGrpSpPr>
                <p:nvPr/>
              </p:nvGrpSpPr>
              <p:grpSpPr bwMode="auto">
                <a:xfrm>
                  <a:off x="2192" y="1234"/>
                  <a:ext cx="352" cy="250"/>
                  <a:chOff x="272" y="1305"/>
                  <a:chExt cx="352" cy="250"/>
                </a:xfrm>
              </p:grpSpPr>
              <p:sp>
                <p:nvSpPr>
                  <p:cNvPr id="31813" name="Text Box 22"/>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3</a:t>
                    </a:r>
                    <a:endParaRPr lang="en-US" sz="2000" b="1" baseline="-25000" dirty="0">
                      <a:solidFill>
                        <a:schemeClr val="bg1"/>
                      </a:solidFill>
                    </a:endParaRPr>
                  </a:p>
                </p:txBody>
              </p:sp>
              <p:sp>
                <p:nvSpPr>
                  <p:cNvPr id="31814" name="Text Box 23"/>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grpSp>
            <p:nvGrpSpPr>
              <p:cNvPr id="11" name="Group 24"/>
              <p:cNvGrpSpPr>
                <a:grpSpLocks/>
              </p:cNvGrpSpPr>
              <p:nvPr/>
            </p:nvGrpSpPr>
            <p:grpSpPr bwMode="auto">
              <a:xfrm>
                <a:off x="3680" y="2185"/>
                <a:ext cx="352" cy="359"/>
                <a:chOff x="2192" y="1177"/>
                <a:chExt cx="352" cy="359"/>
              </a:xfrm>
            </p:grpSpPr>
            <p:pic>
              <p:nvPicPr>
                <p:cNvPr id="31807" name="Picture 25"/>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26"/>
                <p:cNvGrpSpPr>
                  <a:grpSpLocks/>
                </p:cNvGrpSpPr>
                <p:nvPr/>
              </p:nvGrpSpPr>
              <p:grpSpPr bwMode="auto">
                <a:xfrm>
                  <a:off x="2192" y="1234"/>
                  <a:ext cx="352" cy="250"/>
                  <a:chOff x="272" y="1305"/>
                  <a:chExt cx="352" cy="250"/>
                </a:xfrm>
              </p:grpSpPr>
              <p:sp>
                <p:nvSpPr>
                  <p:cNvPr id="31809" name="Text Box 2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4</a:t>
                    </a:r>
                    <a:endParaRPr lang="en-US" sz="2000" b="1" baseline="-25000" dirty="0">
                      <a:solidFill>
                        <a:schemeClr val="bg1"/>
                      </a:solidFill>
                    </a:endParaRPr>
                  </a:p>
                </p:txBody>
              </p:sp>
              <p:sp>
                <p:nvSpPr>
                  <p:cNvPr id="31810" name="Text Box 28"/>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grpSp>
            <p:nvGrpSpPr>
              <p:cNvPr id="13" name="Group 29"/>
              <p:cNvGrpSpPr>
                <a:grpSpLocks/>
              </p:cNvGrpSpPr>
              <p:nvPr/>
            </p:nvGrpSpPr>
            <p:grpSpPr bwMode="auto">
              <a:xfrm>
                <a:off x="4880" y="2137"/>
                <a:ext cx="352" cy="359"/>
                <a:chOff x="2192" y="1177"/>
                <a:chExt cx="352" cy="359"/>
              </a:xfrm>
            </p:grpSpPr>
            <p:pic>
              <p:nvPicPr>
                <p:cNvPr id="31803" name="Picture 30"/>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31"/>
                <p:cNvGrpSpPr>
                  <a:grpSpLocks/>
                </p:cNvGrpSpPr>
                <p:nvPr/>
              </p:nvGrpSpPr>
              <p:grpSpPr bwMode="auto">
                <a:xfrm>
                  <a:off x="2192" y="1234"/>
                  <a:ext cx="352" cy="250"/>
                  <a:chOff x="272" y="1305"/>
                  <a:chExt cx="352" cy="250"/>
                </a:xfrm>
              </p:grpSpPr>
              <p:sp>
                <p:nvSpPr>
                  <p:cNvPr id="31805" name="Text Box 32"/>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5</a:t>
                    </a:r>
                    <a:endParaRPr lang="en-US" sz="2000" b="1" baseline="-25000" dirty="0">
                      <a:solidFill>
                        <a:schemeClr val="bg1"/>
                      </a:solidFill>
                    </a:endParaRPr>
                  </a:p>
                </p:txBody>
              </p:sp>
              <p:sp>
                <p:nvSpPr>
                  <p:cNvPr id="31806" name="Text Box 33"/>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sp>
            <p:nvSpPr>
              <p:cNvPr id="31802" name="Text Box 34"/>
              <p:cNvSpPr txBox="1">
                <a:spLocks noChangeArrowheads="1"/>
              </p:cNvSpPr>
              <p:nvPr/>
            </p:nvSpPr>
            <p:spPr bwMode="auto">
              <a:xfrm>
                <a:off x="3401" y="964"/>
                <a:ext cx="1837" cy="291"/>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t>Placement B </a:t>
                </a:r>
                <a:r>
                  <a:rPr lang="en-US" sz="2400" dirty="0"/>
                  <a:t>= </a:t>
                </a:r>
                <a:r>
                  <a:rPr lang="en-US" sz="2400" dirty="0" smtClean="0"/>
                  <a:t>{1,…,5}</a:t>
                </a:r>
                <a:endParaRPr lang="en-US" sz="2400" dirty="0"/>
              </a:p>
            </p:txBody>
          </p:sp>
        </p:grpSp>
      </p:grpSp>
      <p:pic>
        <p:nvPicPr>
          <p:cNvPr id="31749" name="Picture 36"/>
          <p:cNvPicPr>
            <a:picLocks noChangeAspect="1" noChangeArrowheads="1"/>
          </p:cNvPicPr>
          <p:nvPr/>
        </p:nvPicPr>
        <p:blipFill>
          <a:blip r:embed="rId4">
            <a:lum bright="46000" contrast="-70000"/>
            <a:extLst>
              <a:ext uri="{28A0092B-C50C-407E-A947-70E740481C1C}">
                <a14:useLocalDpi xmlns:a14="http://schemas.microsoft.com/office/drawing/2010/main" xmlns=""/>
              </a:ext>
            </a:extLst>
          </a:blip>
          <a:srcRect/>
          <a:stretch>
            <a:fillRect/>
          </a:stretch>
        </p:blipFill>
        <p:spPr bwMode="auto">
          <a:xfrm>
            <a:off x="152400" y="1501775"/>
            <a:ext cx="4267200"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Oval 37"/>
          <p:cNvSpPr>
            <a:spLocks noChangeArrowheads="1"/>
          </p:cNvSpPr>
          <p:nvPr/>
        </p:nvSpPr>
        <p:spPr bwMode="auto">
          <a:xfrm>
            <a:off x="-914400" y="434975"/>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latin typeface="Tahoma" charset="0"/>
            </a:endParaRPr>
          </a:p>
        </p:txBody>
      </p:sp>
      <p:pic>
        <p:nvPicPr>
          <p:cNvPr id="31751" name="Picture 38"/>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57200" y="1730375"/>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39"/>
          <p:cNvGrpSpPr>
            <a:grpSpLocks/>
          </p:cNvGrpSpPr>
          <p:nvPr/>
        </p:nvGrpSpPr>
        <p:grpSpPr bwMode="auto">
          <a:xfrm>
            <a:off x="431800" y="1820863"/>
            <a:ext cx="558800" cy="396875"/>
            <a:chOff x="272" y="1305"/>
            <a:chExt cx="352" cy="250"/>
          </a:xfrm>
        </p:grpSpPr>
        <p:sp>
          <p:nvSpPr>
            <p:cNvPr id="31787" name="Text Box 40"/>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31788" name="Text Box 41"/>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sp>
        <p:nvSpPr>
          <p:cNvPr id="31753" name="Oval 42"/>
          <p:cNvSpPr>
            <a:spLocks noChangeArrowheads="1"/>
          </p:cNvSpPr>
          <p:nvPr/>
        </p:nvSpPr>
        <p:spPr bwMode="auto">
          <a:xfrm>
            <a:off x="1981200" y="358775"/>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grpSp>
        <p:nvGrpSpPr>
          <p:cNvPr id="16" name="Group 43"/>
          <p:cNvGrpSpPr>
            <a:grpSpLocks/>
          </p:cNvGrpSpPr>
          <p:nvPr/>
        </p:nvGrpSpPr>
        <p:grpSpPr bwMode="auto">
          <a:xfrm>
            <a:off x="3479800" y="1617663"/>
            <a:ext cx="558800" cy="569912"/>
            <a:chOff x="2192" y="1177"/>
            <a:chExt cx="352" cy="359"/>
          </a:xfrm>
        </p:grpSpPr>
        <p:pic>
          <p:nvPicPr>
            <p:cNvPr id="31783" name="Picture 44"/>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 name="Group 45"/>
            <p:cNvGrpSpPr>
              <a:grpSpLocks/>
            </p:cNvGrpSpPr>
            <p:nvPr/>
          </p:nvGrpSpPr>
          <p:grpSpPr bwMode="auto">
            <a:xfrm>
              <a:off x="2192" y="1234"/>
              <a:ext cx="352" cy="250"/>
              <a:chOff x="272" y="1305"/>
              <a:chExt cx="352" cy="250"/>
            </a:xfrm>
          </p:grpSpPr>
          <p:sp>
            <p:nvSpPr>
              <p:cNvPr id="31785" name="Text Box 46"/>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31786" name="Text Box 47"/>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sp>
        <p:nvSpPr>
          <p:cNvPr id="31755" name="Text Box 48"/>
          <p:cNvSpPr txBox="1">
            <a:spLocks noChangeArrowheads="1"/>
          </p:cNvSpPr>
          <p:nvPr/>
        </p:nvSpPr>
        <p:spPr bwMode="auto">
          <a:xfrm>
            <a:off x="922937" y="974725"/>
            <a:ext cx="2634054" cy="461665"/>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t>Placement A </a:t>
            </a:r>
            <a:r>
              <a:rPr lang="en-US" sz="2400" dirty="0"/>
              <a:t>= </a:t>
            </a:r>
            <a:r>
              <a:rPr lang="en-US" sz="2400" dirty="0" smtClean="0"/>
              <a:t>{1,2}</a:t>
            </a:r>
            <a:endParaRPr lang="en-US" sz="2400" dirty="0"/>
          </a:p>
        </p:txBody>
      </p:sp>
      <p:sp>
        <p:nvSpPr>
          <p:cNvPr id="80" name="TextBox 3"/>
          <p:cNvSpPr txBox="1"/>
          <p:nvPr/>
        </p:nvSpPr>
        <p:spPr>
          <a:xfrm>
            <a:off x="869830" y="4419600"/>
            <a:ext cx="4464170" cy="1815882"/>
          </a:xfrm>
          <a:prstGeom prst="rect">
            <a:avLst/>
          </a:prstGeom>
          <a:noFill/>
        </p:spPr>
        <p:txBody>
          <a:bodyPr wrap="none" rtlCol="0">
            <a:spAutoFit/>
          </a:bodyPr>
          <a:lstStyle/>
          <a:p>
            <a:pPr algn="l"/>
            <a:r>
              <a:rPr lang="en-US" dirty="0" smtClean="0"/>
              <a:t>F is monotonic:</a:t>
            </a:r>
          </a:p>
          <a:p>
            <a:pPr algn="l"/>
            <a:r>
              <a:rPr lang="en-US" dirty="0"/>
              <a:t/>
            </a:r>
            <a:br>
              <a:rPr lang="en-US" dirty="0"/>
            </a:br>
            <a:endParaRPr lang="en-US" dirty="0" smtClean="0"/>
          </a:p>
          <a:p>
            <a:pPr algn="l"/>
            <a:r>
              <a:rPr lang="en-US" i="1" dirty="0" smtClean="0"/>
              <a:t>Adding sensors can only help</a:t>
            </a:r>
            <a:endParaRPr lang="en-US" i="1" dirty="0"/>
          </a:p>
        </p:txBody>
      </p:sp>
      <p:pic>
        <p:nvPicPr>
          <p:cNvPr id="3" name="Bild 2" descr="latex-image-1.pdf"/>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3632200" y="4550229"/>
            <a:ext cx="5130800" cy="398823"/>
          </a:xfrm>
          <a:prstGeom prst="rect">
            <a:avLst/>
          </a:prstGeom>
        </p:spPr>
      </p:pic>
      <p:pic>
        <p:nvPicPr>
          <p:cNvPr id="4" name="Bild 3" descr="latex-image-1.pdf"/>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5638800" y="5330787"/>
            <a:ext cx="2095500" cy="397608"/>
          </a:xfrm>
          <a:prstGeom prst="rect">
            <a:avLst/>
          </a:prstGeom>
        </p:spPr>
      </p:pic>
      <p:sp>
        <p:nvSpPr>
          <p:cNvPr id="82" name="AutoShape 7"/>
          <p:cNvSpPr>
            <a:spLocks/>
          </p:cNvSpPr>
          <p:nvPr/>
        </p:nvSpPr>
        <p:spPr bwMode="auto">
          <a:xfrm rot="5400000">
            <a:off x="6288088" y="3555109"/>
            <a:ext cx="301624" cy="3124200"/>
          </a:xfrm>
          <a:prstGeom prst="rightBrace">
            <a:avLst>
              <a:gd name="adj1" fmla="val 33860"/>
              <a:gd name="adj2" fmla="val 50000"/>
            </a:avLst>
          </a:prstGeom>
          <a:noFill/>
          <a:ln w="57150">
            <a:solidFill>
              <a:srgbClr val="008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sz="3200"/>
          </a:p>
        </p:txBody>
      </p:sp>
    </p:spTree>
    <p:custDataLst>
      <p:tags r:id="rId1"/>
    </p:custDataLst>
    <p:extLst>
      <p:ext uri="{BB962C8B-B14F-4D97-AF65-F5344CB8AC3E}">
        <p14:creationId xmlns:p14="http://schemas.microsoft.com/office/powerpoint/2010/main" xmlns="" val="595130348"/>
      </p:ext>
    </p:extLst>
  </p:cSld>
  <p:clrMapOvr>
    <a:masterClrMapping/>
  </p:clrMapOvr>
  <p:transition spd="slow" advTm="1101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E51C6DC7-00FE-274F-B139-209540D23465}" type="slidenum">
              <a:rPr lang="en-US" sz="1400"/>
              <a:pPr eaLnBrk="1" hangingPunct="1"/>
              <a:t>163</a:t>
            </a:fld>
            <a:endParaRPr lang="en-US" sz="1400"/>
          </a:p>
        </p:txBody>
      </p:sp>
      <p:sp>
        <p:nvSpPr>
          <p:cNvPr id="28674" name="Rectangle 2"/>
          <p:cNvSpPr>
            <a:spLocks noGrp="1" noChangeArrowheads="1"/>
          </p:cNvSpPr>
          <p:nvPr>
            <p:ph type="title"/>
          </p:nvPr>
        </p:nvSpPr>
        <p:spPr>
          <a:xfrm>
            <a:off x="457200" y="200025"/>
            <a:ext cx="8229600" cy="762000"/>
          </a:xfrm>
        </p:spPr>
        <p:txBody>
          <a:bodyPr/>
          <a:lstStyle/>
          <a:p>
            <a:pPr eaLnBrk="1" hangingPunct="1"/>
            <a:r>
              <a:rPr lang="en-US" sz="4000" i="1" dirty="0" smtClean="0">
                <a:latin typeface="Calibri" charset="0"/>
                <a:ea typeface="ＭＳ Ｐゴシック" charset="0"/>
                <a:cs typeface="ＭＳ Ｐゴシック" charset="0"/>
              </a:rPr>
              <a:t>Cardinality</a:t>
            </a:r>
            <a:r>
              <a:rPr lang="en-US" sz="4000" dirty="0" smtClean="0">
                <a:latin typeface="Calibri" charset="0"/>
                <a:ea typeface="ＭＳ Ｐゴシック" charset="0"/>
                <a:cs typeface="ＭＳ Ｐゴシック" charset="0"/>
              </a:rPr>
              <a:t> constrained maximization</a:t>
            </a:r>
            <a:endParaRPr lang="en-US" sz="4000" dirty="0">
              <a:latin typeface="Calibri" charset="0"/>
              <a:ea typeface="ＭＳ Ｐゴシック" charset="0"/>
              <a:cs typeface="ＭＳ Ｐゴシック" charset="0"/>
            </a:endParaRPr>
          </a:p>
        </p:txBody>
      </p:sp>
      <p:sp>
        <p:nvSpPr>
          <p:cNvPr id="1425411" name="Rectangle 3"/>
          <p:cNvSpPr>
            <a:spLocks noChangeArrowheads="1"/>
          </p:cNvSpPr>
          <p:nvPr/>
        </p:nvSpPr>
        <p:spPr bwMode="auto">
          <a:xfrm>
            <a:off x="152400" y="990600"/>
            <a:ext cx="89916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lgn="l">
              <a:spcBef>
                <a:spcPct val="20000"/>
              </a:spcBef>
              <a:buClr>
                <a:schemeClr val="folHlink"/>
              </a:buClr>
              <a:buSzPct val="70000"/>
              <a:buFont typeface="Wingdings" charset="0"/>
              <a:buBlip>
                <a:blip r:embed="rId5"/>
              </a:buBlip>
            </a:pPr>
            <a:r>
              <a:rPr lang="en-US" b="1" dirty="0"/>
              <a:t>Given</a:t>
            </a:r>
            <a:r>
              <a:rPr lang="en-US" dirty="0"/>
              <a:t>: finite set </a:t>
            </a:r>
            <a:r>
              <a:rPr lang="en-US" dirty="0" smtClean="0"/>
              <a:t>V, monotone SF F</a:t>
            </a:r>
            <a:endParaRPr lang="en-US" dirty="0"/>
          </a:p>
          <a:p>
            <a:pPr marL="285750" indent="-285750" algn="l">
              <a:spcBef>
                <a:spcPct val="20000"/>
              </a:spcBef>
              <a:buClr>
                <a:schemeClr val="folHlink"/>
              </a:buClr>
              <a:buSzPct val="70000"/>
              <a:buFont typeface="Wingdings" charset="0"/>
              <a:buBlip>
                <a:blip r:embed="rId5"/>
              </a:buBlip>
            </a:pPr>
            <a:r>
              <a:rPr lang="en-US" b="1" dirty="0"/>
              <a:t>Want</a:t>
            </a:r>
            <a:r>
              <a:rPr lang="en-US" dirty="0"/>
              <a:t>:       	           </a:t>
            </a:r>
            <a:r>
              <a:rPr lang="hu-HU" dirty="0" smtClean="0"/>
              <a:t>               </a:t>
            </a:r>
            <a:r>
              <a:rPr lang="en-US" dirty="0" smtClean="0"/>
              <a:t>such </a:t>
            </a:r>
            <a:r>
              <a:rPr lang="en-US" dirty="0"/>
              <a:t>that	</a:t>
            </a:r>
          </a:p>
          <a:p>
            <a:pPr marL="285750" indent="-285750" algn="l">
              <a:spcBef>
                <a:spcPct val="20000"/>
              </a:spcBef>
              <a:buClr>
                <a:schemeClr val="folHlink"/>
              </a:buClr>
              <a:buSzPct val="70000"/>
              <a:buFont typeface="Wingdings" charset="0"/>
              <a:buNone/>
            </a:pPr>
            <a:endParaRPr lang="en-US" sz="1400" dirty="0">
              <a:solidFill>
                <a:schemeClr val="hlink"/>
              </a:solidFill>
            </a:endParaRPr>
          </a:p>
          <a:p>
            <a:pPr marL="285750" indent="-285750" algn="l">
              <a:spcBef>
                <a:spcPct val="20000"/>
              </a:spcBef>
              <a:buClr>
                <a:schemeClr val="folHlink"/>
              </a:buClr>
              <a:buSzPct val="70000"/>
              <a:buFont typeface="Wingdings" charset="0"/>
              <a:buNone/>
            </a:pPr>
            <a:endParaRPr lang="en-US" dirty="0">
              <a:solidFill>
                <a:schemeClr val="hlink"/>
              </a:solidFill>
            </a:endParaRPr>
          </a:p>
          <a:p>
            <a:pPr marL="285750" indent="-285750" algn="l">
              <a:spcBef>
                <a:spcPct val="20000"/>
              </a:spcBef>
              <a:buClr>
                <a:schemeClr val="folHlink"/>
              </a:buClr>
              <a:buSzPct val="70000"/>
              <a:buFont typeface="Wingdings" charset="0"/>
              <a:buNone/>
            </a:pPr>
            <a:r>
              <a:rPr lang="en-US" dirty="0">
                <a:solidFill>
                  <a:schemeClr val="hlink"/>
                </a:solidFill>
              </a:rPr>
              <a:t>	</a:t>
            </a:r>
            <a:r>
              <a:rPr lang="en-US" b="1" dirty="0" smtClean="0">
                <a:solidFill>
                  <a:schemeClr val="hlink"/>
                </a:solidFill>
              </a:rPr>
              <a:t>NP-hard</a:t>
            </a:r>
            <a:r>
              <a:rPr lang="en-US" b="1" dirty="0">
                <a:solidFill>
                  <a:schemeClr val="hlink"/>
                </a:solidFill>
              </a:rPr>
              <a:t>!</a:t>
            </a:r>
          </a:p>
          <a:p>
            <a:pPr marL="285750" indent="-285750" algn="l">
              <a:spcBef>
                <a:spcPct val="20000"/>
              </a:spcBef>
              <a:buClr>
                <a:schemeClr val="folHlink"/>
              </a:buClr>
              <a:buSzPct val="70000"/>
              <a:buFont typeface="Wingdings" charset="0"/>
              <a:buNone/>
            </a:pPr>
            <a:r>
              <a:rPr lang="en-US" dirty="0"/>
              <a:t>	</a:t>
            </a:r>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Blip>
                <a:blip r:embed="rId5"/>
              </a:buBlip>
            </a:pPr>
            <a:endParaRPr lang="en-US" dirty="0"/>
          </a:p>
          <a:p>
            <a:pPr marL="285750" indent="-285750" algn="l">
              <a:spcBef>
                <a:spcPct val="20000"/>
              </a:spcBef>
              <a:buClr>
                <a:schemeClr val="folHlink"/>
              </a:buClr>
              <a:buSzPct val="70000"/>
              <a:buFont typeface="Wingdings" charset="0"/>
              <a:buBlip>
                <a:blip r:embed="rId5"/>
              </a:buBlip>
            </a:pPr>
            <a:endParaRPr lang="en-US" sz="200" dirty="0"/>
          </a:p>
          <a:p>
            <a:pPr algn="l">
              <a:spcBef>
                <a:spcPct val="20000"/>
              </a:spcBef>
              <a:buClr>
                <a:schemeClr val="folHlink"/>
              </a:buClr>
              <a:buSzPct val="70000"/>
            </a:pPr>
            <a:endParaRPr lang="en-US" sz="1600" dirty="0"/>
          </a:p>
        </p:txBody>
      </p:sp>
      <p:pic>
        <p:nvPicPr>
          <p:cNvPr id="1425412" name="Picture 4" descr="TP_tmp"/>
          <p:cNvPicPr>
            <a:picLocks noChangeAspect="1" noChangeArrowheads="1"/>
          </p:cNvPicPr>
          <p:nvPr>
            <p:custDataLst>
              <p:tags r:id="rId2"/>
            </p:custDataLst>
          </p:nvPr>
        </p:nvPicPr>
        <p:blipFill>
          <a:blip r:embed="rId6">
            <a:extLst>
              <a:ext uri="{28A0092B-C50C-407E-A947-70E740481C1C}">
                <a14:useLocalDpi xmlns:a14="http://schemas.microsoft.com/office/drawing/2010/main" xmlns=""/>
              </a:ext>
            </a:extLst>
          </a:blip>
          <a:srcRect/>
          <a:stretch>
            <a:fillRect/>
          </a:stretch>
        </p:blipFill>
        <p:spPr bwMode="auto">
          <a:xfrm>
            <a:off x="1676400" y="1981200"/>
            <a:ext cx="2671763" cy="61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1425413" name="Rectangle 5"/>
          <p:cNvSpPr>
            <a:spLocks noChangeArrowheads="1"/>
          </p:cNvSpPr>
          <p:nvPr/>
        </p:nvSpPr>
        <p:spPr bwMode="auto">
          <a:xfrm>
            <a:off x="1524000" y="1381126"/>
            <a:ext cx="3048000" cy="1320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pic>
        <p:nvPicPr>
          <p:cNvPr id="28701" name="Picture 29" descr="latex-image-1.pdf"/>
          <p:cNvPicPr>
            <a:picLocks noChangeAspect="1"/>
          </p:cNvPicPr>
          <p:nvPr/>
        </p:nvPicPr>
        <p:blipFill>
          <a:blip r:embed="rId7">
            <a:extLst>
              <a:ext uri="{28A0092B-C50C-407E-A947-70E740481C1C}">
                <a14:useLocalDpi xmlns:a14="http://schemas.microsoft.com/office/drawing/2010/main" xmlns=""/>
              </a:ext>
            </a:extLst>
          </a:blip>
          <a:srcRect/>
          <a:stretch>
            <a:fillRect/>
          </a:stretch>
        </p:blipFill>
        <p:spPr bwMode="auto">
          <a:xfrm>
            <a:off x="1676400" y="1524000"/>
            <a:ext cx="1066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7"/>
          <p:cNvPicPr>
            <a:picLocks noChangeAspect="1" noChangeArrowheads="1"/>
          </p:cNvPicPr>
          <p:nvPr/>
        </p:nvPicPr>
        <p:blipFill>
          <a:blip r:embed="rId8">
            <a:lum bright="64000" contrast="-70000"/>
            <a:extLst>
              <a:ext uri="{28A0092B-C50C-407E-A947-70E740481C1C}">
                <a14:useLocalDpi xmlns:a14="http://schemas.microsoft.com/office/drawing/2010/main" xmlns=""/>
              </a:ext>
            </a:extLst>
          </a:blip>
          <a:srcRect/>
          <a:stretch>
            <a:fillRect/>
          </a:stretch>
        </p:blipFill>
        <p:spPr bwMode="auto">
          <a:xfrm>
            <a:off x="5105400" y="1603375"/>
            <a:ext cx="4038600" cy="257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6"/>
          <p:cNvGrpSpPr>
            <a:grpSpLocks/>
          </p:cNvGrpSpPr>
          <p:nvPr/>
        </p:nvGrpSpPr>
        <p:grpSpPr bwMode="auto">
          <a:xfrm>
            <a:off x="5410200" y="1295400"/>
            <a:ext cx="3276600" cy="3276600"/>
            <a:chOff x="3408" y="816"/>
            <a:chExt cx="2064" cy="2064"/>
          </a:xfrm>
        </p:grpSpPr>
        <p:sp>
          <p:nvSpPr>
            <p:cNvPr id="37" name="Oval 31"/>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38" name="Picture 32"/>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33"/>
            <p:cNvGrpSpPr>
              <a:grpSpLocks/>
            </p:cNvGrpSpPr>
            <p:nvPr/>
          </p:nvGrpSpPr>
          <p:grpSpPr bwMode="auto">
            <a:xfrm>
              <a:off x="4256" y="1689"/>
              <a:ext cx="352" cy="250"/>
              <a:chOff x="272" y="1305"/>
              <a:chExt cx="352" cy="250"/>
            </a:xfrm>
          </p:grpSpPr>
          <p:sp>
            <p:nvSpPr>
              <p:cNvPr id="40" name="Text Box 34"/>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41" name="Text Box 35"/>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4" name="Group 49"/>
          <p:cNvGrpSpPr>
            <a:grpSpLocks/>
          </p:cNvGrpSpPr>
          <p:nvPr/>
        </p:nvGrpSpPr>
        <p:grpSpPr bwMode="auto">
          <a:xfrm>
            <a:off x="6705600" y="1981200"/>
            <a:ext cx="3276600" cy="3276600"/>
            <a:chOff x="3408" y="816"/>
            <a:chExt cx="2064" cy="2064"/>
          </a:xfrm>
        </p:grpSpPr>
        <p:sp>
          <p:nvSpPr>
            <p:cNvPr id="43" name="Oval 50"/>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44" name="Picture 51"/>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52"/>
            <p:cNvGrpSpPr>
              <a:grpSpLocks/>
            </p:cNvGrpSpPr>
            <p:nvPr/>
          </p:nvGrpSpPr>
          <p:grpSpPr bwMode="auto">
            <a:xfrm>
              <a:off x="4256" y="1689"/>
              <a:ext cx="352" cy="250"/>
              <a:chOff x="272" y="1305"/>
              <a:chExt cx="352" cy="250"/>
            </a:xfrm>
          </p:grpSpPr>
          <p:sp>
            <p:nvSpPr>
              <p:cNvPr id="46" name="Text Box 53"/>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5</a:t>
                </a:r>
                <a:endParaRPr lang="en-US" sz="2000" b="1" baseline="-25000" dirty="0">
                  <a:solidFill>
                    <a:schemeClr val="bg1"/>
                  </a:solidFill>
                  <a:latin typeface="Tahoma" charset="0"/>
                </a:endParaRPr>
              </a:p>
            </p:txBody>
          </p:sp>
          <p:sp>
            <p:nvSpPr>
              <p:cNvPr id="47" name="Text Box 54"/>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6" name="Group 43"/>
          <p:cNvGrpSpPr>
            <a:grpSpLocks/>
          </p:cNvGrpSpPr>
          <p:nvPr/>
        </p:nvGrpSpPr>
        <p:grpSpPr bwMode="auto">
          <a:xfrm>
            <a:off x="6781800" y="685800"/>
            <a:ext cx="3276600" cy="3276600"/>
            <a:chOff x="3408" y="816"/>
            <a:chExt cx="2064" cy="2064"/>
          </a:xfrm>
        </p:grpSpPr>
        <p:sp>
          <p:nvSpPr>
            <p:cNvPr id="49" name="Oval 44"/>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50" name="Picture 45"/>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46"/>
            <p:cNvGrpSpPr>
              <a:grpSpLocks/>
            </p:cNvGrpSpPr>
            <p:nvPr/>
          </p:nvGrpSpPr>
          <p:grpSpPr bwMode="auto">
            <a:xfrm>
              <a:off x="4256" y="1689"/>
              <a:ext cx="352" cy="250"/>
              <a:chOff x="272" y="1305"/>
              <a:chExt cx="352" cy="250"/>
            </a:xfrm>
          </p:grpSpPr>
          <p:sp>
            <p:nvSpPr>
              <p:cNvPr id="52" name="Text Box 4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3</a:t>
                </a:r>
                <a:endParaRPr lang="en-US" sz="2000" b="1" baseline="-25000" dirty="0">
                  <a:solidFill>
                    <a:schemeClr val="bg1"/>
                  </a:solidFill>
                  <a:latin typeface="Tahoma" charset="0"/>
                </a:endParaRPr>
              </a:p>
            </p:txBody>
          </p:sp>
          <p:sp>
            <p:nvSpPr>
              <p:cNvPr id="53" name="Text Box 48"/>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8" name="Group 37"/>
          <p:cNvGrpSpPr>
            <a:grpSpLocks/>
          </p:cNvGrpSpPr>
          <p:nvPr/>
        </p:nvGrpSpPr>
        <p:grpSpPr bwMode="auto">
          <a:xfrm>
            <a:off x="4191000" y="1905000"/>
            <a:ext cx="3276600" cy="3276600"/>
            <a:chOff x="3408" y="816"/>
            <a:chExt cx="2064" cy="2064"/>
          </a:xfrm>
        </p:grpSpPr>
        <p:sp>
          <p:nvSpPr>
            <p:cNvPr id="55" name="Oval 38"/>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56" name="Picture 39"/>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40"/>
            <p:cNvGrpSpPr>
              <a:grpSpLocks/>
            </p:cNvGrpSpPr>
            <p:nvPr/>
          </p:nvGrpSpPr>
          <p:grpSpPr bwMode="auto">
            <a:xfrm>
              <a:off x="4256" y="1689"/>
              <a:ext cx="352" cy="250"/>
              <a:chOff x="272" y="1305"/>
              <a:chExt cx="352" cy="250"/>
            </a:xfrm>
          </p:grpSpPr>
          <p:sp>
            <p:nvSpPr>
              <p:cNvPr id="58" name="Text Box 41"/>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59" name="Text Box 42"/>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10" name="Group 55"/>
          <p:cNvGrpSpPr>
            <a:grpSpLocks/>
          </p:cNvGrpSpPr>
          <p:nvPr/>
        </p:nvGrpSpPr>
        <p:grpSpPr bwMode="auto">
          <a:xfrm>
            <a:off x="4114800" y="609600"/>
            <a:ext cx="3276600" cy="3276600"/>
            <a:chOff x="3408" y="816"/>
            <a:chExt cx="2064" cy="2064"/>
          </a:xfrm>
        </p:grpSpPr>
        <p:sp>
          <p:nvSpPr>
            <p:cNvPr id="61" name="Oval 56"/>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62" name="Picture 57"/>
            <p:cNvPicPr>
              <a:picLocks noChangeAspect="1" noChangeArrowheads="1"/>
            </p:cNvPicPr>
            <p:nvPr/>
          </p:nvPicPr>
          <p:blipFill>
            <a:blip r:embed="rId9"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58"/>
            <p:cNvGrpSpPr>
              <a:grpSpLocks/>
            </p:cNvGrpSpPr>
            <p:nvPr/>
          </p:nvGrpSpPr>
          <p:grpSpPr bwMode="auto">
            <a:xfrm>
              <a:off x="4256" y="1680"/>
              <a:ext cx="352" cy="259"/>
              <a:chOff x="272" y="1296"/>
              <a:chExt cx="352" cy="259"/>
            </a:xfrm>
          </p:grpSpPr>
          <p:sp>
            <p:nvSpPr>
              <p:cNvPr id="64" name="Text Box 59"/>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4</a:t>
                </a:r>
                <a:endParaRPr lang="en-US" sz="2000" b="1" baseline="-25000" dirty="0">
                  <a:solidFill>
                    <a:schemeClr val="bg1"/>
                  </a:solidFill>
                  <a:latin typeface="Tahoma" charset="0"/>
                </a:endParaRPr>
              </a:p>
            </p:txBody>
          </p:sp>
          <p:sp>
            <p:nvSpPr>
              <p:cNvPr id="65" name="Text Box 60"/>
              <p:cNvSpPr txBox="1">
                <a:spLocks noChangeArrowheads="1"/>
              </p:cNvSpPr>
              <p:nvPr/>
            </p:nvSpPr>
            <p:spPr bwMode="auto">
              <a:xfrm>
                <a:off x="272" y="1296"/>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spTree>
    <p:custDataLst>
      <p:tags r:id="rId1"/>
    </p:custDataLst>
    <p:extLst>
      <p:ext uri="{BB962C8B-B14F-4D97-AF65-F5344CB8AC3E}">
        <p14:creationId xmlns:p14="http://schemas.microsoft.com/office/powerpoint/2010/main" xmlns="" val="53868395"/>
      </p:ext>
    </p:extLst>
  </p:cSld>
  <p:clrMapOvr>
    <a:masterClrMapping/>
  </p:clrMapOvr>
  <p:transition spd="slow" advTm="57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254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54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54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5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413"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E51C6DC7-00FE-274F-B139-209540D23465}" type="slidenum">
              <a:rPr lang="en-US" sz="1400"/>
              <a:pPr eaLnBrk="1" hangingPunct="1"/>
              <a:t>164</a:t>
            </a:fld>
            <a:endParaRPr lang="en-US" sz="1400"/>
          </a:p>
        </p:txBody>
      </p:sp>
      <p:sp>
        <p:nvSpPr>
          <p:cNvPr id="28674" name="Rectangle 2"/>
          <p:cNvSpPr>
            <a:spLocks noGrp="1" noChangeArrowheads="1"/>
          </p:cNvSpPr>
          <p:nvPr>
            <p:ph type="title"/>
          </p:nvPr>
        </p:nvSpPr>
        <p:spPr>
          <a:xfrm>
            <a:off x="457200" y="200025"/>
            <a:ext cx="8229600" cy="762000"/>
          </a:xfrm>
        </p:spPr>
        <p:txBody>
          <a:bodyPr/>
          <a:lstStyle/>
          <a:p>
            <a:pPr eaLnBrk="1" hangingPunct="1"/>
            <a:r>
              <a:rPr lang="en-US" sz="4000" dirty="0" smtClean="0">
                <a:latin typeface="Calibri" charset="0"/>
                <a:ea typeface="ＭＳ Ｐゴシック" charset="0"/>
                <a:cs typeface="ＭＳ Ｐゴシック" charset="0"/>
              </a:rPr>
              <a:t>Greedy algorithm</a:t>
            </a:r>
            <a:endParaRPr lang="en-US" sz="4000" dirty="0">
              <a:latin typeface="Calibri" charset="0"/>
              <a:ea typeface="ＭＳ Ｐゴシック" charset="0"/>
              <a:cs typeface="ＭＳ Ｐゴシック" charset="0"/>
            </a:endParaRPr>
          </a:p>
        </p:txBody>
      </p:sp>
      <p:sp>
        <p:nvSpPr>
          <p:cNvPr id="1425411" name="Rectangle 3"/>
          <p:cNvSpPr>
            <a:spLocks noChangeArrowheads="1"/>
          </p:cNvSpPr>
          <p:nvPr/>
        </p:nvSpPr>
        <p:spPr bwMode="auto">
          <a:xfrm>
            <a:off x="152400" y="990600"/>
            <a:ext cx="89916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lgn="l">
              <a:spcBef>
                <a:spcPct val="20000"/>
              </a:spcBef>
              <a:buClr>
                <a:schemeClr val="folHlink"/>
              </a:buClr>
              <a:buSzPct val="70000"/>
              <a:buBlip>
                <a:blip r:embed="rId5"/>
              </a:buBlip>
            </a:pPr>
            <a:r>
              <a:rPr lang="en-US" b="1" dirty="0"/>
              <a:t>Given</a:t>
            </a:r>
            <a:r>
              <a:rPr lang="en-US" dirty="0"/>
              <a:t>: finite set V, monotone SF </a:t>
            </a:r>
            <a:r>
              <a:rPr lang="en-US" dirty="0" smtClean="0"/>
              <a:t>F</a:t>
            </a:r>
            <a:endParaRPr lang="en-US" dirty="0"/>
          </a:p>
          <a:p>
            <a:pPr marL="285750" indent="-285750" algn="l">
              <a:spcBef>
                <a:spcPct val="20000"/>
              </a:spcBef>
              <a:buClr>
                <a:schemeClr val="folHlink"/>
              </a:buClr>
              <a:buSzPct val="70000"/>
              <a:buFont typeface="Wingdings" charset="0"/>
              <a:buBlip>
                <a:blip r:embed="rId5"/>
              </a:buBlip>
            </a:pPr>
            <a:r>
              <a:rPr lang="en-US" b="1" dirty="0"/>
              <a:t>Want</a:t>
            </a:r>
            <a:r>
              <a:rPr lang="en-US" dirty="0"/>
              <a:t>:       	           </a:t>
            </a:r>
            <a:r>
              <a:rPr lang="hu-HU" dirty="0" smtClean="0"/>
              <a:t>                </a:t>
            </a:r>
            <a:r>
              <a:rPr lang="en-US" dirty="0" smtClean="0"/>
              <a:t>such </a:t>
            </a:r>
            <a:r>
              <a:rPr lang="en-US" dirty="0"/>
              <a:t>that	</a:t>
            </a:r>
          </a:p>
          <a:p>
            <a:pPr marL="285750" indent="-285750" algn="l">
              <a:spcBef>
                <a:spcPct val="20000"/>
              </a:spcBef>
              <a:buClr>
                <a:schemeClr val="folHlink"/>
              </a:buClr>
              <a:buSzPct val="70000"/>
              <a:buFont typeface="Wingdings" charset="0"/>
              <a:buNone/>
            </a:pPr>
            <a:endParaRPr lang="en-US" sz="1400" dirty="0">
              <a:solidFill>
                <a:schemeClr val="hlink"/>
              </a:solidFill>
            </a:endParaRPr>
          </a:p>
          <a:p>
            <a:pPr marL="285750" indent="-285750" algn="l">
              <a:spcBef>
                <a:spcPct val="20000"/>
              </a:spcBef>
              <a:buClr>
                <a:schemeClr val="folHlink"/>
              </a:buClr>
              <a:buSzPct val="70000"/>
              <a:buFont typeface="Wingdings" charset="0"/>
              <a:buNone/>
            </a:pPr>
            <a:endParaRPr lang="en-US" dirty="0">
              <a:solidFill>
                <a:schemeClr val="hlink"/>
              </a:solidFill>
            </a:endParaRPr>
          </a:p>
          <a:p>
            <a:pPr marL="285750" indent="-285750" algn="l">
              <a:spcBef>
                <a:spcPct val="20000"/>
              </a:spcBef>
              <a:buClr>
                <a:schemeClr val="folHlink"/>
              </a:buClr>
              <a:buSzPct val="70000"/>
              <a:buFont typeface="Wingdings" charset="0"/>
              <a:buNone/>
            </a:pPr>
            <a:r>
              <a:rPr lang="en-US" dirty="0">
                <a:solidFill>
                  <a:schemeClr val="hlink"/>
                </a:solidFill>
              </a:rPr>
              <a:t>	</a:t>
            </a:r>
            <a:r>
              <a:rPr lang="en-US" dirty="0" smtClean="0">
                <a:solidFill>
                  <a:schemeClr val="hlink"/>
                </a:solidFill>
              </a:rPr>
              <a:t> </a:t>
            </a:r>
            <a:r>
              <a:rPr lang="en-US" b="1" dirty="0" smtClean="0">
                <a:solidFill>
                  <a:schemeClr val="hlink"/>
                </a:solidFill>
              </a:rPr>
              <a:t>NP</a:t>
            </a:r>
            <a:r>
              <a:rPr lang="en-US" b="1" dirty="0">
                <a:solidFill>
                  <a:schemeClr val="hlink"/>
                </a:solidFill>
              </a:rPr>
              <a:t>-hard!</a:t>
            </a:r>
          </a:p>
          <a:p>
            <a:pPr marL="285750" indent="-285750" algn="l">
              <a:spcBef>
                <a:spcPct val="20000"/>
              </a:spcBef>
              <a:buClr>
                <a:schemeClr val="folHlink"/>
              </a:buClr>
              <a:buSzPct val="70000"/>
              <a:buFont typeface="Wingdings" charset="0"/>
              <a:buNone/>
            </a:pPr>
            <a:r>
              <a:rPr lang="en-US" dirty="0"/>
              <a:t>	</a:t>
            </a:r>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Blip>
                <a:blip r:embed="rId5"/>
              </a:buBlip>
            </a:pPr>
            <a:endParaRPr lang="en-US" dirty="0"/>
          </a:p>
          <a:p>
            <a:pPr marL="285750" indent="-285750" algn="l">
              <a:spcBef>
                <a:spcPct val="20000"/>
              </a:spcBef>
              <a:buClr>
                <a:schemeClr val="folHlink"/>
              </a:buClr>
              <a:buSzPct val="70000"/>
              <a:buFont typeface="Wingdings" charset="0"/>
              <a:buBlip>
                <a:blip r:embed="rId5"/>
              </a:buBlip>
            </a:pPr>
            <a:endParaRPr lang="en-US" sz="200" dirty="0"/>
          </a:p>
          <a:p>
            <a:pPr marL="285750" indent="-285750" algn="l">
              <a:spcBef>
                <a:spcPct val="20000"/>
              </a:spcBef>
              <a:buClr>
                <a:schemeClr val="folHlink"/>
              </a:buClr>
              <a:buSzPct val="70000"/>
              <a:buFont typeface="Wingdings" charset="0"/>
              <a:buBlip>
                <a:blip r:embed="rId5"/>
              </a:buBlip>
            </a:pPr>
            <a:endParaRPr lang="en-US" sz="1600" dirty="0"/>
          </a:p>
          <a:p>
            <a:pPr marL="285750" indent="-285750" algn="l">
              <a:spcBef>
                <a:spcPct val="20000"/>
              </a:spcBef>
              <a:buClr>
                <a:schemeClr val="folHlink"/>
              </a:buClr>
              <a:buSzPct val="70000"/>
              <a:buFont typeface="Wingdings" charset="0"/>
              <a:buNone/>
            </a:pPr>
            <a:r>
              <a:rPr lang="en-US" sz="1600" i="1" dirty="0"/>
              <a:t>	</a:t>
            </a:r>
            <a:endParaRPr lang="hu-HU" sz="1600" i="1" dirty="0" smtClean="0"/>
          </a:p>
          <a:p>
            <a:pPr marL="285750" indent="-285750" algn="l">
              <a:spcBef>
                <a:spcPct val="20000"/>
              </a:spcBef>
              <a:buClr>
                <a:schemeClr val="folHlink"/>
              </a:buClr>
              <a:buSzPct val="70000"/>
              <a:buFont typeface="Wingdings" charset="0"/>
              <a:buNone/>
            </a:pPr>
            <a:endParaRPr lang="hu-HU" sz="1600" i="1" dirty="0" smtClean="0"/>
          </a:p>
          <a:p>
            <a:pPr marL="285750" indent="-285750" algn="l">
              <a:spcBef>
                <a:spcPct val="20000"/>
              </a:spcBef>
              <a:buClr>
                <a:schemeClr val="folHlink"/>
              </a:buClr>
              <a:buSzPct val="70000"/>
              <a:buFont typeface="Wingdings" charset="0"/>
              <a:buNone/>
            </a:pPr>
            <a:endParaRPr lang="hu-HU" sz="1600" i="1" dirty="0" smtClean="0"/>
          </a:p>
          <a:p>
            <a:pPr marL="285750" indent="-285750" algn="l">
              <a:spcBef>
                <a:spcPct val="20000"/>
              </a:spcBef>
              <a:buClr>
                <a:schemeClr val="folHlink"/>
              </a:buClr>
              <a:buSzPct val="70000"/>
              <a:buFont typeface="Wingdings" charset="0"/>
              <a:buNone/>
            </a:pPr>
            <a:endParaRPr lang="hu-HU" sz="1600" i="1" dirty="0" smtClean="0"/>
          </a:p>
          <a:p>
            <a:pPr marL="285750" indent="-285750" algn="l">
              <a:spcBef>
                <a:spcPct val="20000"/>
              </a:spcBef>
              <a:buClr>
                <a:schemeClr val="folHlink"/>
              </a:buClr>
              <a:buSzPct val="70000"/>
              <a:buFont typeface="Wingdings" charset="0"/>
              <a:buNone/>
            </a:pPr>
            <a:endParaRPr lang="hu-HU" sz="1600" i="1" dirty="0" smtClean="0"/>
          </a:p>
          <a:p>
            <a:pPr marL="285750" indent="-285750" algn="l">
              <a:spcBef>
                <a:spcPct val="20000"/>
              </a:spcBef>
              <a:buClr>
                <a:schemeClr val="folHlink"/>
              </a:buClr>
              <a:buSzPct val="70000"/>
              <a:buFont typeface="Wingdings" charset="0"/>
              <a:buNone/>
            </a:pPr>
            <a:r>
              <a:rPr lang="en-US" sz="3200" i="1" dirty="0" smtClean="0"/>
              <a:t>How </a:t>
            </a:r>
            <a:r>
              <a:rPr lang="en-US" sz="3200" i="1" dirty="0"/>
              <a:t>well can this simple heuristic do?</a:t>
            </a:r>
          </a:p>
        </p:txBody>
      </p:sp>
      <p:pic>
        <p:nvPicPr>
          <p:cNvPr id="1425412" name="Picture 4" descr="TP_tmp"/>
          <p:cNvPicPr>
            <a:picLocks noChangeAspect="1" noChangeArrowheads="1"/>
          </p:cNvPicPr>
          <p:nvPr>
            <p:custDataLst>
              <p:tags r:id="rId2"/>
            </p:custDataLst>
          </p:nvPr>
        </p:nvPicPr>
        <p:blipFill>
          <a:blip r:embed="rId6">
            <a:extLst>
              <a:ext uri="{28A0092B-C50C-407E-A947-70E740481C1C}">
                <a14:useLocalDpi xmlns:a14="http://schemas.microsoft.com/office/drawing/2010/main" xmlns=""/>
              </a:ext>
            </a:extLst>
          </a:blip>
          <a:srcRect/>
          <a:stretch>
            <a:fillRect/>
          </a:stretch>
        </p:blipFill>
        <p:spPr bwMode="auto">
          <a:xfrm>
            <a:off x="1676400" y="1981200"/>
            <a:ext cx="2671763" cy="61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1425413" name="Rectangle 5"/>
          <p:cNvSpPr>
            <a:spLocks noChangeArrowheads="1"/>
          </p:cNvSpPr>
          <p:nvPr/>
        </p:nvSpPr>
        <p:spPr bwMode="auto">
          <a:xfrm>
            <a:off x="1524000" y="1360488"/>
            <a:ext cx="3048000" cy="1320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1425414" name="Rectangle 6"/>
          <p:cNvSpPr>
            <a:spLocks noChangeArrowheads="1"/>
          </p:cNvSpPr>
          <p:nvPr/>
        </p:nvSpPr>
        <p:spPr bwMode="auto">
          <a:xfrm>
            <a:off x="457200" y="3417888"/>
            <a:ext cx="4429125" cy="2678112"/>
          </a:xfrm>
          <a:prstGeom prst="rect">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l">
              <a:spcBef>
                <a:spcPct val="20000"/>
              </a:spcBef>
              <a:buClr>
                <a:schemeClr val="folHlink"/>
              </a:buClr>
              <a:buSzPct val="70000"/>
              <a:buFont typeface="Wingdings" charset="0"/>
              <a:buNone/>
            </a:pPr>
            <a:r>
              <a:rPr lang="en-US" u="sng"/>
              <a:t>Greedy algorithm:</a:t>
            </a:r>
          </a:p>
          <a:p>
            <a:pPr lvl="1" algn="l">
              <a:spcBef>
                <a:spcPct val="20000"/>
              </a:spcBef>
              <a:buClr>
                <a:schemeClr val="hlink"/>
              </a:buClr>
              <a:buSzPct val="65000"/>
              <a:buFont typeface="Wingdings" charset="0"/>
              <a:buNone/>
            </a:pPr>
            <a:r>
              <a:rPr lang="en-US"/>
              <a:t>Start with</a:t>
            </a:r>
            <a:endParaRPr lang="en-US">
              <a:latin typeface="cmsy10" charset="0"/>
            </a:endParaRPr>
          </a:p>
          <a:p>
            <a:pPr lvl="1" algn="l">
              <a:spcBef>
                <a:spcPct val="20000"/>
              </a:spcBef>
              <a:buClr>
                <a:schemeClr val="hlink"/>
              </a:buClr>
              <a:buSzPct val="65000"/>
              <a:buFont typeface="Wingdings" charset="0"/>
              <a:buNone/>
            </a:pPr>
            <a:r>
              <a:rPr lang="en-US"/>
              <a:t>For i = 1 to k</a:t>
            </a:r>
          </a:p>
          <a:p>
            <a:pPr lvl="2" algn="l">
              <a:spcBef>
                <a:spcPct val="20000"/>
              </a:spcBef>
              <a:buClr>
                <a:schemeClr val="folHlink"/>
              </a:buClr>
              <a:buSzPct val="60000"/>
              <a:buFont typeface="Wingdings" charset="0"/>
              <a:buNone/>
            </a:pPr>
            <a:endParaRPr lang="en-US"/>
          </a:p>
          <a:p>
            <a:pPr lvl="2" algn="l">
              <a:spcBef>
                <a:spcPct val="20000"/>
              </a:spcBef>
              <a:buClr>
                <a:schemeClr val="folHlink"/>
              </a:buClr>
              <a:buSzPct val="60000"/>
              <a:buFont typeface="Wingdings" charset="0"/>
              <a:buNone/>
            </a:pPr>
            <a:endParaRPr lang="en-US" sz="2000"/>
          </a:p>
          <a:p>
            <a:pPr lvl="2" algn="l">
              <a:spcBef>
                <a:spcPct val="20000"/>
              </a:spcBef>
              <a:buClr>
                <a:schemeClr val="folHlink"/>
              </a:buClr>
              <a:buSzPct val="60000"/>
              <a:buFont typeface="Wingdings" charset="0"/>
              <a:buNone/>
            </a:pPr>
            <a:endParaRPr lang="en-US"/>
          </a:p>
        </p:txBody>
      </p:sp>
      <p:pic>
        <p:nvPicPr>
          <p:cNvPr id="28701" name="Picture 29" descr="latex-image-1.pdf"/>
          <p:cNvPicPr>
            <a:picLocks noChangeAspect="1"/>
          </p:cNvPicPr>
          <p:nvPr/>
        </p:nvPicPr>
        <p:blipFill>
          <a:blip r:embed="rId7">
            <a:extLst>
              <a:ext uri="{28A0092B-C50C-407E-A947-70E740481C1C}">
                <a14:useLocalDpi xmlns:a14="http://schemas.microsoft.com/office/drawing/2010/main" xmlns=""/>
              </a:ext>
            </a:extLst>
          </a:blip>
          <a:srcRect/>
          <a:stretch>
            <a:fillRect/>
          </a:stretch>
        </p:blipFill>
        <p:spPr bwMode="auto">
          <a:xfrm>
            <a:off x="1676400" y="1524000"/>
            <a:ext cx="1066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descr="latex-image-1.pdf"/>
          <p:cNvPicPr>
            <a:picLocks noChangeAspect="1"/>
          </p:cNvPicPr>
          <p:nvPr/>
        </p:nvPicPr>
        <p:blipFill>
          <a:blip r:embed="rId8">
            <a:extLst>
              <a:ext uri="{28A0092B-C50C-407E-A947-70E740481C1C}">
                <a14:useLocalDpi xmlns:a14="http://schemas.microsoft.com/office/drawing/2010/main" xmlns=""/>
              </a:ext>
            </a:extLst>
          </a:blip>
          <a:srcRect/>
          <a:stretch>
            <a:fillRect/>
          </a:stretch>
        </p:blipFill>
        <p:spPr bwMode="auto">
          <a:xfrm>
            <a:off x="2667000" y="4102100"/>
            <a:ext cx="9144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latex-image-1.pdf"/>
          <p:cNvPicPr>
            <a:picLocks noChangeAspect="1"/>
          </p:cNvPicPr>
          <p:nvPr/>
        </p:nvPicPr>
        <p:blipFill>
          <a:blip r:embed="rId9">
            <a:extLst>
              <a:ext uri="{28A0092B-C50C-407E-A947-70E740481C1C}">
                <a14:useLocalDpi xmlns:a14="http://schemas.microsoft.com/office/drawing/2010/main" xmlns=""/>
              </a:ext>
            </a:extLst>
          </a:blip>
          <a:srcRect/>
          <a:stretch>
            <a:fillRect/>
          </a:stretch>
        </p:blipFill>
        <p:spPr bwMode="auto">
          <a:xfrm>
            <a:off x="1295400" y="4887913"/>
            <a:ext cx="347980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descr="latex-image-1.pdf"/>
          <p:cNvPicPr>
            <a:picLocks noChangeAspect="1"/>
          </p:cNvPicPr>
          <p:nvPr/>
        </p:nvPicPr>
        <p:blipFill>
          <a:blip r:embed="rId10">
            <a:extLst>
              <a:ext uri="{28A0092B-C50C-407E-A947-70E740481C1C}">
                <a14:useLocalDpi xmlns:a14="http://schemas.microsoft.com/office/drawing/2010/main" xmlns=""/>
              </a:ext>
            </a:extLst>
          </a:blip>
          <a:srcRect/>
          <a:stretch>
            <a:fillRect/>
          </a:stretch>
        </p:blipFill>
        <p:spPr bwMode="auto">
          <a:xfrm>
            <a:off x="1273175" y="5413375"/>
            <a:ext cx="1981200"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7"/>
          <p:cNvPicPr>
            <a:picLocks noChangeAspect="1" noChangeArrowheads="1"/>
          </p:cNvPicPr>
          <p:nvPr/>
        </p:nvPicPr>
        <p:blipFill>
          <a:blip r:embed="rId11">
            <a:lum bright="64000" contrast="-70000"/>
            <a:extLst>
              <a:ext uri="{28A0092B-C50C-407E-A947-70E740481C1C}">
                <a14:useLocalDpi xmlns:a14="http://schemas.microsoft.com/office/drawing/2010/main" xmlns=""/>
              </a:ext>
            </a:extLst>
          </a:blip>
          <a:srcRect/>
          <a:stretch>
            <a:fillRect/>
          </a:stretch>
        </p:blipFill>
        <p:spPr bwMode="auto">
          <a:xfrm>
            <a:off x="5105400" y="1603375"/>
            <a:ext cx="4038600" cy="257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6"/>
          <p:cNvGrpSpPr>
            <a:grpSpLocks/>
          </p:cNvGrpSpPr>
          <p:nvPr/>
        </p:nvGrpSpPr>
        <p:grpSpPr bwMode="auto">
          <a:xfrm>
            <a:off x="5410200" y="1295400"/>
            <a:ext cx="3276600" cy="3276600"/>
            <a:chOff x="3408" y="816"/>
            <a:chExt cx="2064" cy="2064"/>
          </a:xfrm>
        </p:grpSpPr>
        <p:sp>
          <p:nvSpPr>
            <p:cNvPr id="37" name="Oval 31"/>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38" name="Picture 32"/>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33"/>
            <p:cNvGrpSpPr>
              <a:grpSpLocks/>
            </p:cNvGrpSpPr>
            <p:nvPr/>
          </p:nvGrpSpPr>
          <p:grpSpPr bwMode="auto">
            <a:xfrm>
              <a:off x="4256" y="1689"/>
              <a:ext cx="352" cy="250"/>
              <a:chOff x="272" y="1305"/>
              <a:chExt cx="352" cy="250"/>
            </a:xfrm>
          </p:grpSpPr>
          <p:sp>
            <p:nvSpPr>
              <p:cNvPr id="40" name="Text Box 34"/>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41" name="Text Box 35"/>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4" name="Group 49"/>
          <p:cNvGrpSpPr>
            <a:grpSpLocks/>
          </p:cNvGrpSpPr>
          <p:nvPr/>
        </p:nvGrpSpPr>
        <p:grpSpPr bwMode="auto">
          <a:xfrm>
            <a:off x="6705600" y="1981200"/>
            <a:ext cx="3276600" cy="3276600"/>
            <a:chOff x="3408" y="816"/>
            <a:chExt cx="2064" cy="2064"/>
          </a:xfrm>
        </p:grpSpPr>
        <p:sp>
          <p:nvSpPr>
            <p:cNvPr id="43" name="Oval 50"/>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44" name="Picture 51"/>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52"/>
            <p:cNvGrpSpPr>
              <a:grpSpLocks/>
            </p:cNvGrpSpPr>
            <p:nvPr/>
          </p:nvGrpSpPr>
          <p:grpSpPr bwMode="auto">
            <a:xfrm>
              <a:off x="4256" y="1689"/>
              <a:ext cx="352" cy="250"/>
              <a:chOff x="272" y="1305"/>
              <a:chExt cx="352" cy="250"/>
            </a:xfrm>
          </p:grpSpPr>
          <p:sp>
            <p:nvSpPr>
              <p:cNvPr id="46" name="Text Box 53"/>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5</a:t>
                </a:r>
                <a:endParaRPr lang="en-US" sz="2000" b="1" baseline="-25000" dirty="0">
                  <a:solidFill>
                    <a:schemeClr val="bg1"/>
                  </a:solidFill>
                  <a:latin typeface="Tahoma" charset="0"/>
                </a:endParaRPr>
              </a:p>
            </p:txBody>
          </p:sp>
          <p:sp>
            <p:nvSpPr>
              <p:cNvPr id="47" name="Text Box 54"/>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6" name="Group 43"/>
          <p:cNvGrpSpPr>
            <a:grpSpLocks/>
          </p:cNvGrpSpPr>
          <p:nvPr/>
        </p:nvGrpSpPr>
        <p:grpSpPr bwMode="auto">
          <a:xfrm>
            <a:off x="6781800" y="685800"/>
            <a:ext cx="3276600" cy="3276600"/>
            <a:chOff x="3408" y="816"/>
            <a:chExt cx="2064" cy="2064"/>
          </a:xfrm>
        </p:grpSpPr>
        <p:sp>
          <p:nvSpPr>
            <p:cNvPr id="49" name="Oval 44"/>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50" name="Picture 45"/>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46"/>
            <p:cNvGrpSpPr>
              <a:grpSpLocks/>
            </p:cNvGrpSpPr>
            <p:nvPr/>
          </p:nvGrpSpPr>
          <p:grpSpPr bwMode="auto">
            <a:xfrm>
              <a:off x="4256" y="1689"/>
              <a:ext cx="352" cy="250"/>
              <a:chOff x="272" y="1305"/>
              <a:chExt cx="352" cy="250"/>
            </a:xfrm>
          </p:grpSpPr>
          <p:sp>
            <p:nvSpPr>
              <p:cNvPr id="52" name="Text Box 4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3</a:t>
                </a:r>
                <a:endParaRPr lang="en-US" sz="2000" b="1" baseline="-25000" dirty="0">
                  <a:solidFill>
                    <a:schemeClr val="bg1"/>
                  </a:solidFill>
                  <a:latin typeface="Tahoma" charset="0"/>
                </a:endParaRPr>
              </a:p>
            </p:txBody>
          </p:sp>
          <p:sp>
            <p:nvSpPr>
              <p:cNvPr id="53" name="Text Box 48"/>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8" name="Group 37"/>
          <p:cNvGrpSpPr>
            <a:grpSpLocks/>
          </p:cNvGrpSpPr>
          <p:nvPr/>
        </p:nvGrpSpPr>
        <p:grpSpPr bwMode="auto">
          <a:xfrm>
            <a:off x="4191000" y="1905000"/>
            <a:ext cx="3276600" cy="3276600"/>
            <a:chOff x="3408" y="816"/>
            <a:chExt cx="2064" cy="2064"/>
          </a:xfrm>
        </p:grpSpPr>
        <p:sp>
          <p:nvSpPr>
            <p:cNvPr id="55" name="Oval 38"/>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56" name="Picture 39"/>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40"/>
            <p:cNvGrpSpPr>
              <a:grpSpLocks/>
            </p:cNvGrpSpPr>
            <p:nvPr/>
          </p:nvGrpSpPr>
          <p:grpSpPr bwMode="auto">
            <a:xfrm>
              <a:off x="4256" y="1689"/>
              <a:ext cx="352" cy="250"/>
              <a:chOff x="272" y="1305"/>
              <a:chExt cx="352" cy="250"/>
            </a:xfrm>
          </p:grpSpPr>
          <p:sp>
            <p:nvSpPr>
              <p:cNvPr id="58" name="Text Box 41"/>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59" name="Text Box 42"/>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grpSp>
        <p:nvGrpSpPr>
          <p:cNvPr id="10" name="Group 55"/>
          <p:cNvGrpSpPr>
            <a:grpSpLocks/>
          </p:cNvGrpSpPr>
          <p:nvPr/>
        </p:nvGrpSpPr>
        <p:grpSpPr bwMode="auto">
          <a:xfrm>
            <a:off x="4114800" y="609600"/>
            <a:ext cx="3276600" cy="3276600"/>
            <a:chOff x="3408" y="816"/>
            <a:chExt cx="2064" cy="2064"/>
          </a:xfrm>
        </p:grpSpPr>
        <p:sp>
          <p:nvSpPr>
            <p:cNvPr id="61" name="Oval 56"/>
            <p:cNvSpPr>
              <a:spLocks noChangeArrowheads="1"/>
            </p:cNvSpPr>
            <p:nvPr/>
          </p:nvSpPr>
          <p:spPr bwMode="auto">
            <a:xfrm>
              <a:off x="3408" y="81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62" name="Picture 57"/>
            <p:cNvPicPr>
              <a:picLocks noChangeAspect="1" noChangeArrowheads="1"/>
            </p:cNvPicPr>
            <p:nvPr/>
          </p:nvPicPr>
          <p:blipFill>
            <a:blip r:embed="rId12"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272" y="1632"/>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58"/>
            <p:cNvGrpSpPr>
              <a:grpSpLocks/>
            </p:cNvGrpSpPr>
            <p:nvPr/>
          </p:nvGrpSpPr>
          <p:grpSpPr bwMode="auto">
            <a:xfrm>
              <a:off x="4256" y="1680"/>
              <a:ext cx="352" cy="259"/>
              <a:chOff x="272" y="1296"/>
              <a:chExt cx="352" cy="259"/>
            </a:xfrm>
          </p:grpSpPr>
          <p:sp>
            <p:nvSpPr>
              <p:cNvPr id="64" name="Text Box 59"/>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4</a:t>
                </a:r>
                <a:endParaRPr lang="en-US" sz="2000" b="1" baseline="-25000" dirty="0">
                  <a:solidFill>
                    <a:schemeClr val="bg1"/>
                  </a:solidFill>
                  <a:latin typeface="Tahoma" charset="0"/>
                </a:endParaRPr>
              </a:p>
            </p:txBody>
          </p:sp>
          <p:sp>
            <p:nvSpPr>
              <p:cNvPr id="65" name="Text Box 60"/>
              <p:cNvSpPr txBox="1">
                <a:spLocks noChangeArrowheads="1"/>
              </p:cNvSpPr>
              <p:nvPr/>
            </p:nvSpPr>
            <p:spPr bwMode="auto">
              <a:xfrm>
                <a:off x="272" y="1296"/>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spTree>
    <p:custDataLst>
      <p:tags r:id="rId1"/>
    </p:custDataLst>
    <p:extLst>
      <p:ext uri="{BB962C8B-B14F-4D97-AF65-F5344CB8AC3E}">
        <p14:creationId xmlns:p14="http://schemas.microsoft.com/office/powerpoint/2010/main" xmlns="" val="1148454835"/>
      </p:ext>
    </p:extLst>
  </p:cSld>
  <p:clrMapOvr>
    <a:masterClrMapping/>
  </p:clrMapOvr>
  <p:transition spd="slow" advTm="57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254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54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54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541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254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25411">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2541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413" grpId="0" animBg="1"/>
      <p:bldP spid="1425414"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Performance of greedy</a:t>
            </a:r>
          </a:p>
        </p:txBody>
      </p:sp>
      <p:sp>
        <p:nvSpPr>
          <p:cNvPr id="1427459" name="Rectangle 3"/>
          <p:cNvSpPr>
            <a:spLocks noGrp="1" noChangeArrowheads="1"/>
          </p:cNvSpPr>
          <p:nvPr>
            <p:ph idx="1"/>
          </p:nvPr>
        </p:nvSpPr>
        <p:spPr>
          <a:xfrm>
            <a:off x="533400" y="5638800"/>
            <a:ext cx="8305800" cy="646113"/>
          </a:xfrm>
        </p:spPr>
        <p:txBody>
          <a:bodyPr/>
          <a:lstStyle/>
          <a:p>
            <a:pPr eaLnBrk="1" hangingPunct="1">
              <a:buFont typeface="Wingdings" charset="0"/>
              <a:buNone/>
            </a:pPr>
            <a:r>
              <a:rPr lang="en-US">
                <a:latin typeface="Calibri" charset="0"/>
                <a:ea typeface="ＭＳ Ｐゴシック" charset="0"/>
                <a:cs typeface="ＭＳ Ｐゴシック" charset="0"/>
              </a:rPr>
              <a:t>	Greedy empirically close to optimal. Why?</a:t>
            </a:r>
          </a:p>
        </p:txBody>
      </p:sp>
      <p:sp>
        <p:nvSpPr>
          <p:cNvPr id="30721"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8ECBEB92-A414-404E-AE2F-0B637A3568A8}" type="slidenum">
              <a:rPr lang="en-US" sz="1400"/>
              <a:pPr eaLnBrk="1" hangingPunct="1"/>
              <a:t>165</a:t>
            </a:fld>
            <a:endParaRPr lang="en-US" sz="1400"/>
          </a:p>
        </p:txBody>
      </p:sp>
      <p:grpSp>
        <p:nvGrpSpPr>
          <p:cNvPr id="2" name="Group 4"/>
          <p:cNvGrpSpPr>
            <a:grpSpLocks/>
          </p:cNvGrpSpPr>
          <p:nvPr/>
        </p:nvGrpSpPr>
        <p:grpSpPr bwMode="auto">
          <a:xfrm>
            <a:off x="762000" y="1219200"/>
            <a:ext cx="5410200" cy="4348163"/>
            <a:chOff x="1272" y="1413"/>
            <a:chExt cx="3408" cy="2739"/>
          </a:xfrm>
        </p:grpSpPr>
        <p:sp>
          <p:nvSpPr>
            <p:cNvPr id="30829" name="Line 5"/>
            <p:cNvSpPr>
              <a:spLocks noChangeShapeType="1"/>
            </p:cNvSpPr>
            <p:nvPr/>
          </p:nvSpPr>
          <p:spPr bwMode="auto">
            <a:xfrm flipV="1">
              <a:off x="1569" y="1465"/>
              <a:ext cx="0" cy="2337"/>
            </a:xfrm>
            <a:prstGeom prst="line">
              <a:avLst/>
            </a:prstGeom>
            <a:noFill/>
            <a:ln w="7938">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0" name="Line 6"/>
            <p:cNvSpPr>
              <a:spLocks noChangeShapeType="1"/>
            </p:cNvSpPr>
            <p:nvPr/>
          </p:nvSpPr>
          <p:spPr bwMode="auto">
            <a:xfrm>
              <a:off x="1569" y="1465"/>
              <a:ext cx="3057" cy="0"/>
            </a:xfrm>
            <a:prstGeom prst="line">
              <a:avLst/>
            </a:prstGeom>
            <a:noFill/>
            <a:ln w="7938">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1" name="Line 7"/>
            <p:cNvSpPr>
              <a:spLocks noChangeShapeType="1"/>
            </p:cNvSpPr>
            <p:nvPr/>
          </p:nvSpPr>
          <p:spPr bwMode="auto">
            <a:xfrm>
              <a:off x="4626" y="1465"/>
              <a:ext cx="0" cy="2337"/>
            </a:xfrm>
            <a:prstGeom prst="line">
              <a:avLst/>
            </a:prstGeom>
            <a:noFill/>
            <a:ln w="7938">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2" name="Line 8"/>
            <p:cNvSpPr>
              <a:spLocks noChangeShapeType="1"/>
            </p:cNvSpPr>
            <p:nvPr/>
          </p:nvSpPr>
          <p:spPr bwMode="auto">
            <a:xfrm flipH="1">
              <a:off x="1569" y="3802"/>
              <a:ext cx="3057" cy="0"/>
            </a:xfrm>
            <a:prstGeom prst="line">
              <a:avLst/>
            </a:prstGeom>
            <a:noFill/>
            <a:ln w="7938">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3" name="Line 9"/>
            <p:cNvSpPr>
              <a:spLocks noChangeShapeType="1"/>
            </p:cNvSpPr>
            <p:nvPr/>
          </p:nvSpPr>
          <p:spPr bwMode="auto">
            <a:xfrm>
              <a:off x="1569" y="1465"/>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4" name="Line 10"/>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5" name="Line 11"/>
            <p:cNvSpPr>
              <a:spLocks noChangeShapeType="1"/>
            </p:cNvSpPr>
            <p:nvPr/>
          </p:nvSpPr>
          <p:spPr bwMode="auto">
            <a:xfrm flipV="1">
              <a:off x="4626"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6" name="Line 12"/>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7" name="Line 13"/>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8" name="Line 14"/>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39" name="Line 15"/>
            <p:cNvSpPr>
              <a:spLocks noChangeShapeType="1"/>
            </p:cNvSpPr>
            <p:nvPr/>
          </p:nvSpPr>
          <p:spPr bwMode="auto">
            <a:xfrm flipV="1">
              <a:off x="1569"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40" name="Line 16"/>
            <p:cNvSpPr>
              <a:spLocks noChangeShapeType="1"/>
            </p:cNvSpPr>
            <p:nvPr/>
          </p:nvSpPr>
          <p:spPr bwMode="auto">
            <a:xfrm>
              <a:off x="1569"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41" name="Freeform 17"/>
            <p:cNvSpPr>
              <a:spLocks/>
            </p:cNvSpPr>
            <p:nvPr/>
          </p:nvSpPr>
          <p:spPr bwMode="auto">
            <a:xfrm>
              <a:off x="1543" y="3861"/>
              <a:ext cx="39" cy="108"/>
            </a:xfrm>
            <a:custGeom>
              <a:avLst/>
              <a:gdLst>
                <a:gd name="T0" fmla="*/ 29 w 39"/>
                <a:gd name="T1" fmla="*/ 0 h 108"/>
                <a:gd name="T2" fmla="*/ 39 w 39"/>
                <a:gd name="T3" fmla="*/ 0 h 108"/>
                <a:gd name="T4" fmla="*/ 39 w 39"/>
                <a:gd name="T5" fmla="*/ 108 h 108"/>
                <a:gd name="T6" fmla="*/ 25 w 39"/>
                <a:gd name="T7" fmla="*/ 108 h 108"/>
                <a:gd name="T8" fmla="*/ 25 w 39"/>
                <a:gd name="T9" fmla="*/ 23 h 108"/>
                <a:gd name="T10" fmla="*/ 21 w 39"/>
                <a:gd name="T11" fmla="*/ 27 h 108"/>
                <a:gd name="T12" fmla="*/ 18 w 39"/>
                <a:gd name="T13" fmla="*/ 29 h 108"/>
                <a:gd name="T14" fmla="*/ 13 w 39"/>
                <a:gd name="T15" fmla="*/ 33 h 108"/>
                <a:gd name="T16" fmla="*/ 3 w 39"/>
                <a:gd name="T17" fmla="*/ 38 h 108"/>
                <a:gd name="T18" fmla="*/ 0 w 39"/>
                <a:gd name="T19" fmla="*/ 39 h 108"/>
                <a:gd name="T20" fmla="*/ 0 w 39"/>
                <a:gd name="T21" fmla="*/ 27 h 108"/>
                <a:gd name="T22" fmla="*/ 7 w 39"/>
                <a:gd name="T23" fmla="*/ 23 h 108"/>
                <a:gd name="T24" fmla="*/ 19 w 39"/>
                <a:gd name="T25" fmla="*/ 14 h 108"/>
                <a:gd name="T26" fmla="*/ 23 w 39"/>
                <a:gd name="T27" fmla="*/ 9 h 108"/>
                <a:gd name="T28" fmla="*/ 27 w 39"/>
                <a:gd name="T29" fmla="*/ 4 h 108"/>
                <a:gd name="T30" fmla="*/ 29 w 39"/>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08"/>
                <a:gd name="T50" fmla="*/ 39 w 39"/>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08">
                  <a:moveTo>
                    <a:pt x="29" y="0"/>
                  </a:moveTo>
                  <a:lnTo>
                    <a:pt x="39" y="0"/>
                  </a:lnTo>
                  <a:lnTo>
                    <a:pt x="39" y="108"/>
                  </a:lnTo>
                  <a:lnTo>
                    <a:pt x="25" y="108"/>
                  </a:lnTo>
                  <a:lnTo>
                    <a:pt x="25" y="23"/>
                  </a:lnTo>
                  <a:lnTo>
                    <a:pt x="21" y="27"/>
                  </a:lnTo>
                  <a:lnTo>
                    <a:pt x="18" y="29"/>
                  </a:lnTo>
                  <a:lnTo>
                    <a:pt x="13" y="33"/>
                  </a:lnTo>
                  <a:lnTo>
                    <a:pt x="3" y="38"/>
                  </a:lnTo>
                  <a:lnTo>
                    <a:pt x="0" y="39"/>
                  </a:lnTo>
                  <a:lnTo>
                    <a:pt x="0" y="27"/>
                  </a:lnTo>
                  <a:lnTo>
                    <a:pt x="7" y="23"/>
                  </a:lnTo>
                  <a:lnTo>
                    <a:pt x="19" y="14"/>
                  </a:lnTo>
                  <a:lnTo>
                    <a:pt x="23" y="9"/>
                  </a:lnTo>
                  <a:lnTo>
                    <a:pt x="27" y="4"/>
                  </a:lnTo>
                  <a:lnTo>
                    <a:pt x="29" y="0"/>
                  </a:lnTo>
                  <a:close/>
                </a:path>
              </a:pathLst>
            </a:custGeom>
            <a:solidFill>
              <a:srgbClr val="000000"/>
            </a:solidFill>
            <a:ln w="0">
              <a:solidFill>
                <a:srgbClr val="000000"/>
              </a:solidFill>
              <a:round/>
              <a:headEnd/>
              <a:tailEnd/>
            </a:ln>
          </p:spPr>
          <p:txBody>
            <a:bodyPr/>
            <a:lstStyle/>
            <a:p>
              <a:endParaRPr lang="de-DE"/>
            </a:p>
          </p:txBody>
        </p:sp>
        <p:sp>
          <p:nvSpPr>
            <p:cNvPr id="30842" name="Line 18"/>
            <p:cNvSpPr>
              <a:spLocks noChangeShapeType="1"/>
            </p:cNvSpPr>
            <p:nvPr/>
          </p:nvSpPr>
          <p:spPr bwMode="auto">
            <a:xfrm flipV="1">
              <a:off x="2332"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43" name="Line 19"/>
            <p:cNvSpPr>
              <a:spLocks noChangeShapeType="1"/>
            </p:cNvSpPr>
            <p:nvPr/>
          </p:nvSpPr>
          <p:spPr bwMode="auto">
            <a:xfrm>
              <a:off x="2332"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44" name="Freeform 20"/>
            <p:cNvSpPr>
              <a:spLocks/>
            </p:cNvSpPr>
            <p:nvPr/>
          </p:nvSpPr>
          <p:spPr bwMode="auto">
            <a:xfrm>
              <a:off x="2296" y="3861"/>
              <a:ext cx="71" cy="108"/>
            </a:xfrm>
            <a:custGeom>
              <a:avLst/>
              <a:gdLst>
                <a:gd name="T0" fmla="*/ 36 w 71"/>
                <a:gd name="T1" fmla="*/ 0 h 108"/>
                <a:gd name="T2" fmla="*/ 49 w 71"/>
                <a:gd name="T3" fmla="*/ 2 h 108"/>
                <a:gd name="T4" fmla="*/ 60 w 71"/>
                <a:gd name="T5" fmla="*/ 8 h 108"/>
                <a:gd name="T6" fmla="*/ 67 w 71"/>
                <a:gd name="T7" fmla="*/ 19 h 108"/>
                <a:gd name="T8" fmla="*/ 70 w 71"/>
                <a:gd name="T9" fmla="*/ 29 h 108"/>
                <a:gd name="T10" fmla="*/ 68 w 71"/>
                <a:gd name="T11" fmla="*/ 34 h 108"/>
                <a:gd name="T12" fmla="*/ 67 w 71"/>
                <a:gd name="T13" fmla="*/ 38 h 108"/>
                <a:gd name="T14" fmla="*/ 66 w 71"/>
                <a:gd name="T15" fmla="*/ 43 h 108"/>
                <a:gd name="T16" fmla="*/ 64 w 71"/>
                <a:gd name="T17" fmla="*/ 50 h 108"/>
                <a:gd name="T18" fmla="*/ 59 w 71"/>
                <a:gd name="T19" fmla="*/ 54 h 108"/>
                <a:gd name="T20" fmla="*/ 52 w 71"/>
                <a:gd name="T21" fmla="*/ 63 h 108"/>
                <a:gd name="T22" fmla="*/ 40 w 71"/>
                <a:gd name="T23" fmla="*/ 74 h 108"/>
                <a:gd name="T24" fmla="*/ 34 w 71"/>
                <a:gd name="T25" fmla="*/ 78 h 108"/>
                <a:gd name="T26" fmla="*/ 22 w 71"/>
                <a:gd name="T27" fmla="*/ 90 h 108"/>
                <a:gd name="T28" fmla="*/ 21 w 71"/>
                <a:gd name="T29" fmla="*/ 93 h 108"/>
                <a:gd name="T30" fmla="*/ 20 w 71"/>
                <a:gd name="T31" fmla="*/ 94 h 108"/>
                <a:gd name="T32" fmla="*/ 71 w 71"/>
                <a:gd name="T33" fmla="*/ 94 h 108"/>
                <a:gd name="T34" fmla="*/ 71 w 71"/>
                <a:gd name="T35" fmla="*/ 108 h 108"/>
                <a:gd name="T36" fmla="*/ 0 w 71"/>
                <a:gd name="T37" fmla="*/ 108 h 108"/>
                <a:gd name="T38" fmla="*/ 0 w 71"/>
                <a:gd name="T39" fmla="*/ 103 h 108"/>
                <a:gd name="T40" fmla="*/ 2 w 71"/>
                <a:gd name="T41" fmla="*/ 99 h 108"/>
                <a:gd name="T42" fmla="*/ 4 w 71"/>
                <a:gd name="T43" fmla="*/ 94 h 108"/>
                <a:gd name="T44" fmla="*/ 6 w 71"/>
                <a:gd name="T45" fmla="*/ 88 h 108"/>
                <a:gd name="T46" fmla="*/ 14 w 71"/>
                <a:gd name="T47" fmla="*/ 78 h 108"/>
                <a:gd name="T48" fmla="*/ 20 w 71"/>
                <a:gd name="T49" fmla="*/ 74 h 108"/>
                <a:gd name="T50" fmla="*/ 27 w 71"/>
                <a:gd name="T51" fmla="*/ 68 h 108"/>
                <a:gd name="T52" fmla="*/ 36 w 71"/>
                <a:gd name="T53" fmla="*/ 59 h 108"/>
                <a:gd name="T54" fmla="*/ 45 w 71"/>
                <a:gd name="T55" fmla="*/ 51 h 108"/>
                <a:gd name="T56" fmla="*/ 49 w 71"/>
                <a:gd name="T57" fmla="*/ 45 h 108"/>
                <a:gd name="T58" fmla="*/ 54 w 71"/>
                <a:gd name="T59" fmla="*/ 38 h 108"/>
                <a:gd name="T60" fmla="*/ 55 w 71"/>
                <a:gd name="T61" fmla="*/ 34 h 108"/>
                <a:gd name="T62" fmla="*/ 55 w 71"/>
                <a:gd name="T63" fmla="*/ 29 h 108"/>
                <a:gd name="T64" fmla="*/ 54 w 71"/>
                <a:gd name="T65" fmla="*/ 25 h 108"/>
                <a:gd name="T66" fmla="*/ 53 w 71"/>
                <a:gd name="T67" fmla="*/ 21 h 108"/>
                <a:gd name="T68" fmla="*/ 51 w 71"/>
                <a:gd name="T69" fmla="*/ 17 h 108"/>
                <a:gd name="T70" fmla="*/ 41 w 71"/>
                <a:gd name="T71" fmla="*/ 13 h 108"/>
                <a:gd name="T72" fmla="*/ 30 w 71"/>
                <a:gd name="T73" fmla="*/ 13 h 108"/>
                <a:gd name="T74" fmla="*/ 25 w 71"/>
                <a:gd name="T75" fmla="*/ 15 h 108"/>
                <a:gd name="T76" fmla="*/ 22 w 71"/>
                <a:gd name="T77" fmla="*/ 17 h 108"/>
                <a:gd name="T78" fmla="*/ 20 w 71"/>
                <a:gd name="T79" fmla="*/ 20 h 108"/>
                <a:gd name="T80" fmla="*/ 17 w 71"/>
                <a:gd name="T81" fmla="*/ 23 h 108"/>
                <a:gd name="T82" fmla="*/ 16 w 71"/>
                <a:gd name="T83" fmla="*/ 27 h 108"/>
                <a:gd name="T84" fmla="*/ 16 w 71"/>
                <a:gd name="T85" fmla="*/ 32 h 108"/>
                <a:gd name="T86" fmla="*/ 2 w 71"/>
                <a:gd name="T87" fmla="*/ 29 h 108"/>
                <a:gd name="T88" fmla="*/ 5 w 71"/>
                <a:gd name="T89" fmla="*/ 17 h 108"/>
                <a:gd name="T90" fmla="*/ 12 w 71"/>
                <a:gd name="T91" fmla="*/ 8 h 108"/>
                <a:gd name="T92" fmla="*/ 23 w 71"/>
                <a:gd name="T93" fmla="*/ 2 h 108"/>
                <a:gd name="T94" fmla="*/ 36 w 71"/>
                <a:gd name="T95" fmla="*/ 0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
                <a:gd name="T145" fmla="*/ 0 h 108"/>
                <a:gd name="T146" fmla="*/ 71 w 71"/>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 h="108">
                  <a:moveTo>
                    <a:pt x="36" y="0"/>
                  </a:moveTo>
                  <a:lnTo>
                    <a:pt x="49" y="2"/>
                  </a:lnTo>
                  <a:lnTo>
                    <a:pt x="60" y="8"/>
                  </a:lnTo>
                  <a:lnTo>
                    <a:pt x="67" y="19"/>
                  </a:lnTo>
                  <a:lnTo>
                    <a:pt x="70" y="29"/>
                  </a:lnTo>
                  <a:lnTo>
                    <a:pt x="68" y="34"/>
                  </a:lnTo>
                  <a:lnTo>
                    <a:pt x="67" y="38"/>
                  </a:lnTo>
                  <a:lnTo>
                    <a:pt x="66" y="43"/>
                  </a:lnTo>
                  <a:lnTo>
                    <a:pt x="64" y="50"/>
                  </a:lnTo>
                  <a:lnTo>
                    <a:pt x="59" y="54"/>
                  </a:lnTo>
                  <a:lnTo>
                    <a:pt x="52" y="63"/>
                  </a:lnTo>
                  <a:lnTo>
                    <a:pt x="40" y="74"/>
                  </a:lnTo>
                  <a:lnTo>
                    <a:pt x="34" y="78"/>
                  </a:lnTo>
                  <a:lnTo>
                    <a:pt x="22" y="90"/>
                  </a:lnTo>
                  <a:lnTo>
                    <a:pt x="21" y="93"/>
                  </a:lnTo>
                  <a:lnTo>
                    <a:pt x="20" y="94"/>
                  </a:lnTo>
                  <a:lnTo>
                    <a:pt x="71" y="94"/>
                  </a:lnTo>
                  <a:lnTo>
                    <a:pt x="71" y="108"/>
                  </a:lnTo>
                  <a:lnTo>
                    <a:pt x="0" y="108"/>
                  </a:lnTo>
                  <a:lnTo>
                    <a:pt x="0" y="103"/>
                  </a:lnTo>
                  <a:lnTo>
                    <a:pt x="2" y="99"/>
                  </a:lnTo>
                  <a:lnTo>
                    <a:pt x="4" y="94"/>
                  </a:lnTo>
                  <a:lnTo>
                    <a:pt x="6" y="88"/>
                  </a:lnTo>
                  <a:lnTo>
                    <a:pt x="14" y="78"/>
                  </a:lnTo>
                  <a:lnTo>
                    <a:pt x="20" y="74"/>
                  </a:lnTo>
                  <a:lnTo>
                    <a:pt x="27" y="68"/>
                  </a:lnTo>
                  <a:lnTo>
                    <a:pt x="36" y="59"/>
                  </a:lnTo>
                  <a:lnTo>
                    <a:pt x="45" y="51"/>
                  </a:lnTo>
                  <a:lnTo>
                    <a:pt x="49" y="45"/>
                  </a:lnTo>
                  <a:lnTo>
                    <a:pt x="54" y="38"/>
                  </a:lnTo>
                  <a:lnTo>
                    <a:pt x="55" y="34"/>
                  </a:lnTo>
                  <a:lnTo>
                    <a:pt x="55" y="29"/>
                  </a:lnTo>
                  <a:lnTo>
                    <a:pt x="54" y="25"/>
                  </a:lnTo>
                  <a:lnTo>
                    <a:pt x="53" y="21"/>
                  </a:lnTo>
                  <a:lnTo>
                    <a:pt x="51" y="17"/>
                  </a:lnTo>
                  <a:lnTo>
                    <a:pt x="41" y="13"/>
                  </a:lnTo>
                  <a:lnTo>
                    <a:pt x="30" y="13"/>
                  </a:lnTo>
                  <a:lnTo>
                    <a:pt x="25" y="15"/>
                  </a:lnTo>
                  <a:lnTo>
                    <a:pt x="22" y="17"/>
                  </a:lnTo>
                  <a:lnTo>
                    <a:pt x="20" y="20"/>
                  </a:lnTo>
                  <a:lnTo>
                    <a:pt x="17" y="23"/>
                  </a:lnTo>
                  <a:lnTo>
                    <a:pt x="16" y="27"/>
                  </a:lnTo>
                  <a:lnTo>
                    <a:pt x="16" y="32"/>
                  </a:lnTo>
                  <a:lnTo>
                    <a:pt x="2" y="29"/>
                  </a:lnTo>
                  <a:lnTo>
                    <a:pt x="5" y="17"/>
                  </a:lnTo>
                  <a:lnTo>
                    <a:pt x="12" y="8"/>
                  </a:lnTo>
                  <a:lnTo>
                    <a:pt x="23" y="2"/>
                  </a:lnTo>
                  <a:lnTo>
                    <a:pt x="36" y="0"/>
                  </a:lnTo>
                  <a:close/>
                </a:path>
              </a:pathLst>
            </a:custGeom>
            <a:solidFill>
              <a:srgbClr val="000000"/>
            </a:solidFill>
            <a:ln w="0">
              <a:solidFill>
                <a:srgbClr val="000000"/>
              </a:solidFill>
              <a:round/>
              <a:headEnd/>
              <a:tailEnd/>
            </a:ln>
          </p:spPr>
          <p:txBody>
            <a:bodyPr/>
            <a:lstStyle/>
            <a:p>
              <a:endParaRPr lang="de-DE"/>
            </a:p>
          </p:txBody>
        </p:sp>
        <p:sp>
          <p:nvSpPr>
            <p:cNvPr id="30845" name="Line 21"/>
            <p:cNvSpPr>
              <a:spLocks noChangeShapeType="1"/>
            </p:cNvSpPr>
            <p:nvPr/>
          </p:nvSpPr>
          <p:spPr bwMode="auto">
            <a:xfrm flipV="1">
              <a:off x="3097"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46" name="Line 22"/>
            <p:cNvSpPr>
              <a:spLocks noChangeShapeType="1"/>
            </p:cNvSpPr>
            <p:nvPr/>
          </p:nvSpPr>
          <p:spPr bwMode="auto">
            <a:xfrm>
              <a:off x="3097"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47" name="Freeform 23"/>
            <p:cNvSpPr>
              <a:spLocks/>
            </p:cNvSpPr>
            <p:nvPr/>
          </p:nvSpPr>
          <p:spPr bwMode="auto">
            <a:xfrm>
              <a:off x="3061" y="3861"/>
              <a:ext cx="70" cy="109"/>
            </a:xfrm>
            <a:custGeom>
              <a:avLst/>
              <a:gdLst>
                <a:gd name="T0" fmla="*/ 39 w 70"/>
                <a:gd name="T1" fmla="*/ 1 h 109"/>
                <a:gd name="T2" fmla="*/ 54 w 70"/>
                <a:gd name="T3" fmla="*/ 7 h 109"/>
                <a:gd name="T4" fmla="*/ 63 w 70"/>
                <a:gd name="T5" fmla="*/ 19 h 109"/>
                <a:gd name="T6" fmla="*/ 64 w 70"/>
                <a:gd name="T7" fmla="*/ 32 h 109"/>
                <a:gd name="T8" fmla="*/ 61 w 70"/>
                <a:gd name="T9" fmla="*/ 39 h 109"/>
                <a:gd name="T10" fmla="*/ 55 w 70"/>
                <a:gd name="T11" fmla="*/ 46 h 109"/>
                <a:gd name="T12" fmla="*/ 56 w 70"/>
                <a:gd name="T13" fmla="*/ 51 h 109"/>
                <a:gd name="T14" fmla="*/ 64 w 70"/>
                <a:gd name="T15" fmla="*/ 58 h 109"/>
                <a:gd name="T16" fmla="*/ 70 w 70"/>
                <a:gd name="T17" fmla="*/ 71 h 109"/>
                <a:gd name="T18" fmla="*/ 68 w 70"/>
                <a:gd name="T19" fmla="*/ 88 h 109"/>
                <a:gd name="T20" fmla="*/ 49 w 70"/>
                <a:gd name="T21" fmla="*/ 107 h 109"/>
                <a:gd name="T22" fmla="*/ 21 w 70"/>
                <a:gd name="T23" fmla="*/ 107 h 109"/>
                <a:gd name="T24" fmla="*/ 4 w 70"/>
                <a:gd name="T25" fmla="*/ 93 h 109"/>
                <a:gd name="T26" fmla="*/ 14 w 70"/>
                <a:gd name="T27" fmla="*/ 78 h 109"/>
                <a:gd name="T28" fmla="*/ 17 w 70"/>
                <a:gd name="T29" fmla="*/ 87 h 109"/>
                <a:gd name="T30" fmla="*/ 26 w 70"/>
                <a:gd name="T31" fmla="*/ 95 h 109"/>
                <a:gd name="T32" fmla="*/ 35 w 70"/>
                <a:gd name="T33" fmla="*/ 97 h 109"/>
                <a:gd name="T34" fmla="*/ 44 w 70"/>
                <a:gd name="T35" fmla="*/ 96 h 109"/>
                <a:gd name="T36" fmla="*/ 54 w 70"/>
                <a:gd name="T37" fmla="*/ 88 h 109"/>
                <a:gd name="T38" fmla="*/ 57 w 70"/>
                <a:gd name="T39" fmla="*/ 75 h 109"/>
                <a:gd name="T40" fmla="*/ 55 w 70"/>
                <a:gd name="T41" fmla="*/ 66 h 109"/>
                <a:gd name="T42" fmla="*/ 50 w 70"/>
                <a:gd name="T43" fmla="*/ 62 h 109"/>
                <a:gd name="T44" fmla="*/ 41 w 70"/>
                <a:gd name="T45" fmla="*/ 56 h 109"/>
                <a:gd name="T46" fmla="*/ 31 w 70"/>
                <a:gd name="T47" fmla="*/ 54 h 109"/>
                <a:gd name="T48" fmla="*/ 29 w 70"/>
                <a:gd name="T49" fmla="*/ 44 h 109"/>
                <a:gd name="T50" fmla="*/ 44 w 70"/>
                <a:gd name="T51" fmla="*/ 41 h 109"/>
                <a:gd name="T52" fmla="*/ 49 w 70"/>
                <a:gd name="T53" fmla="*/ 35 h 109"/>
                <a:gd name="T54" fmla="*/ 50 w 70"/>
                <a:gd name="T55" fmla="*/ 23 h 109"/>
                <a:gd name="T56" fmla="*/ 45 w 70"/>
                <a:gd name="T57" fmla="*/ 17 h 109"/>
                <a:gd name="T58" fmla="*/ 39 w 70"/>
                <a:gd name="T59" fmla="*/ 13 h 109"/>
                <a:gd name="T60" fmla="*/ 23 w 70"/>
                <a:gd name="T61" fmla="*/ 17 h 109"/>
                <a:gd name="T62" fmla="*/ 15 w 70"/>
                <a:gd name="T63" fmla="*/ 29 h 109"/>
                <a:gd name="T64" fmla="*/ 6 w 70"/>
                <a:gd name="T65" fmla="*/ 16 h 109"/>
                <a:gd name="T66" fmla="*/ 23 w 70"/>
                <a:gd name="T67" fmla="*/ 2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109"/>
                <a:gd name="T104" fmla="*/ 70 w 70"/>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109">
                  <a:moveTo>
                    <a:pt x="33" y="0"/>
                  </a:moveTo>
                  <a:lnTo>
                    <a:pt x="39" y="1"/>
                  </a:lnTo>
                  <a:lnTo>
                    <a:pt x="49" y="3"/>
                  </a:lnTo>
                  <a:lnTo>
                    <a:pt x="54" y="7"/>
                  </a:lnTo>
                  <a:lnTo>
                    <a:pt x="61" y="14"/>
                  </a:lnTo>
                  <a:lnTo>
                    <a:pt x="63" y="19"/>
                  </a:lnTo>
                  <a:lnTo>
                    <a:pt x="64" y="22"/>
                  </a:lnTo>
                  <a:lnTo>
                    <a:pt x="64" y="32"/>
                  </a:lnTo>
                  <a:lnTo>
                    <a:pt x="63" y="35"/>
                  </a:lnTo>
                  <a:lnTo>
                    <a:pt x="61" y="39"/>
                  </a:lnTo>
                  <a:lnTo>
                    <a:pt x="58" y="44"/>
                  </a:lnTo>
                  <a:lnTo>
                    <a:pt x="55" y="46"/>
                  </a:lnTo>
                  <a:lnTo>
                    <a:pt x="50" y="48"/>
                  </a:lnTo>
                  <a:lnTo>
                    <a:pt x="56" y="51"/>
                  </a:lnTo>
                  <a:lnTo>
                    <a:pt x="61" y="53"/>
                  </a:lnTo>
                  <a:lnTo>
                    <a:pt x="64" y="58"/>
                  </a:lnTo>
                  <a:lnTo>
                    <a:pt x="68" y="62"/>
                  </a:lnTo>
                  <a:lnTo>
                    <a:pt x="70" y="71"/>
                  </a:lnTo>
                  <a:lnTo>
                    <a:pt x="70" y="75"/>
                  </a:lnTo>
                  <a:lnTo>
                    <a:pt x="68" y="88"/>
                  </a:lnTo>
                  <a:lnTo>
                    <a:pt x="60" y="100"/>
                  </a:lnTo>
                  <a:lnTo>
                    <a:pt x="49" y="107"/>
                  </a:lnTo>
                  <a:lnTo>
                    <a:pt x="35" y="109"/>
                  </a:lnTo>
                  <a:lnTo>
                    <a:pt x="21" y="107"/>
                  </a:lnTo>
                  <a:lnTo>
                    <a:pt x="11" y="102"/>
                  </a:lnTo>
                  <a:lnTo>
                    <a:pt x="4" y="93"/>
                  </a:lnTo>
                  <a:lnTo>
                    <a:pt x="0" y="79"/>
                  </a:lnTo>
                  <a:lnTo>
                    <a:pt x="14" y="78"/>
                  </a:lnTo>
                  <a:lnTo>
                    <a:pt x="15" y="83"/>
                  </a:lnTo>
                  <a:lnTo>
                    <a:pt x="17" y="87"/>
                  </a:lnTo>
                  <a:lnTo>
                    <a:pt x="19" y="90"/>
                  </a:lnTo>
                  <a:lnTo>
                    <a:pt x="26" y="95"/>
                  </a:lnTo>
                  <a:lnTo>
                    <a:pt x="30" y="96"/>
                  </a:lnTo>
                  <a:lnTo>
                    <a:pt x="35" y="97"/>
                  </a:lnTo>
                  <a:lnTo>
                    <a:pt x="39" y="97"/>
                  </a:lnTo>
                  <a:lnTo>
                    <a:pt x="44" y="96"/>
                  </a:lnTo>
                  <a:lnTo>
                    <a:pt x="48" y="94"/>
                  </a:lnTo>
                  <a:lnTo>
                    <a:pt x="54" y="88"/>
                  </a:lnTo>
                  <a:lnTo>
                    <a:pt x="55" y="84"/>
                  </a:lnTo>
                  <a:lnTo>
                    <a:pt x="57" y="75"/>
                  </a:lnTo>
                  <a:lnTo>
                    <a:pt x="56" y="71"/>
                  </a:lnTo>
                  <a:lnTo>
                    <a:pt x="55" y="66"/>
                  </a:lnTo>
                  <a:lnTo>
                    <a:pt x="54" y="64"/>
                  </a:lnTo>
                  <a:lnTo>
                    <a:pt x="50" y="62"/>
                  </a:lnTo>
                  <a:lnTo>
                    <a:pt x="48" y="58"/>
                  </a:lnTo>
                  <a:lnTo>
                    <a:pt x="41" y="56"/>
                  </a:lnTo>
                  <a:lnTo>
                    <a:pt x="36" y="54"/>
                  </a:lnTo>
                  <a:lnTo>
                    <a:pt x="31" y="54"/>
                  </a:lnTo>
                  <a:lnTo>
                    <a:pt x="27" y="57"/>
                  </a:lnTo>
                  <a:lnTo>
                    <a:pt x="29" y="44"/>
                  </a:lnTo>
                  <a:lnTo>
                    <a:pt x="35" y="44"/>
                  </a:lnTo>
                  <a:lnTo>
                    <a:pt x="44" y="41"/>
                  </a:lnTo>
                  <a:lnTo>
                    <a:pt x="46" y="39"/>
                  </a:lnTo>
                  <a:lnTo>
                    <a:pt x="49" y="35"/>
                  </a:lnTo>
                  <a:lnTo>
                    <a:pt x="50" y="32"/>
                  </a:lnTo>
                  <a:lnTo>
                    <a:pt x="50" y="23"/>
                  </a:lnTo>
                  <a:lnTo>
                    <a:pt x="48" y="21"/>
                  </a:lnTo>
                  <a:lnTo>
                    <a:pt x="45" y="17"/>
                  </a:lnTo>
                  <a:lnTo>
                    <a:pt x="43" y="15"/>
                  </a:lnTo>
                  <a:lnTo>
                    <a:pt x="39" y="13"/>
                  </a:lnTo>
                  <a:lnTo>
                    <a:pt x="30" y="13"/>
                  </a:lnTo>
                  <a:lnTo>
                    <a:pt x="23" y="17"/>
                  </a:lnTo>
                  <a:lnTo>
                    <a:pt x="18" y="25"/>
                  </a:lnTo>
                  <a:lnTo>
                    <a:pt x="15" y="29"/>
                  </a:lnTo>
                  <a:lnTo>
                    <a:pt x="2" y="28"/>
                  </a:lnTo>
                  <a:lnTo>
                    <a:pt x="6" y="16"/>
                  </a:lnTo>
                  <a:lnTo>
                    <a:pt x="13" y="8"/>
                  </a:lnTo>
                  <a:lnTo>
                    <a:pt x="23" y="2"/>
                  </a:lnTo>
                  <a:lnTo>
                    <a:pt x="33" y="0"/>
                  </a:lnTo>
                  <a:close/>
                </a:path>
              </a:pathLst>
            </a:custGeom>
            <a:solidFill>
              <a:srgbClr val="000000"/>
            </a:solidFill>
            <a:ln w="0">
              <a:solidFill>
                <a:srgbClr val="000000"/>
              </a:solidFill>
              <a:round/>
              <a:headEnd/>
              <a:tailEnd/>
            </a:ln>
          </p:spPr>
          <p:txBody>
            <a:bodyPr/>
            <a:lstStyle/>
            <a:p>
              <a:endParaRPr lang="de-DE"/>
            </a:p>
          </p:txBody>
        </p:sp>
        <p:sp>
          <p:nvSpPr>
            <p:cNvPr id="30848" name="Line 24"/>
            <p:cNvSpPr>
              <a:spLocks noChangeShapeType="1"/>
            </p:cNvSpPr>
            <p:nvPr/>
          </p:nvSpPr>
          <p:spPr bwMode="auto">
            <a:xfrm flipV="1">
              <a:off x="3861"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49" name="Line 25"/>
            <p:cNvSpPr>
              <a:spLocks noChangeShapeType="1"/>
            </p:cNvSpPr>
            <p:nvPr/>
          </p:nvSpPr>
          <p:spPr bwMode="auto">
            <a:xfrm>
              <a:off x="3861"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50" name="Freeform 26"/>
            <p:cNvSpPr>
              <a:spLocks noEditPoints="1"/>
            </p:cNvSpPr>
            <p:nvPr/>
          </p:nvSpPr>
          <p:spPr bwMode="auto">
            <a:xfrm>
              <a:off x="3821" y="3863"/>
              <a:ext cx="75" cy="106"/>
            </a:xfrm>
            <a:custGeom>
              <a:avLst/>
              <a:gdLst>
                <a:gd name="T0" fmla="*/ 49 w 75"/>
                <a:gd name="T1" fmla="*/ 26 h 106"/>
                <a:gd name="T2" fmla="*/ 18 w 75"/>
                <a:gd name="T3" fmla="*/ 67 h 106"/>
                <a:gd name="T4" fmla="*/ 49 w 75"/>
                <a:gd name="T5" fmla="*/ 67 h 106"/>
                <a:gd name="T6" fmla="*/ 49 w 75"/>
                <a:gd name="T7" fmla="*/ 26 h 106"/>
                <a:gd name="T8" fmla="*/ 52 w 75"/>
                <a:gd name="T9" fmla="*/ 0 h 106"/>
                <a:gd name="T10" fmla="*/ 63 w 75"/>
                <a:gd name="T11" fmla="*/ 0 h 106"/>
                <a:gd name="T12" fmla="*/ 63 w 75"/>
                <a:gd name="T13" fmla="*/ 67 h 106"/>
                <a:gd name="T14" fmla="*/ 75 w 75"/>
                <a:gd name="T15" fmla="*/ 67 h 106"/>
                <a:gd name="T16" fmla="*/ 75 w 75"/>
                <a:gd name="T17" fmla="*/ 81 h 106"/>
                <a:gd name="T18" fmla="*/ 63 w 75"/>
                <a:gd name="T19" fmla="*/ 81 h 106"/>
                <a:gd name="T20" fmla="*/ 63 w 75"/>
                <a:gd name="T21" fmla="*/ 106 h 106"/>
                <a:gd name="T22" fmla="*/ 49 w 75"/>
                <a:gd name="T23" fmla="*/ 106 h 106"/>
                <a:gd name="T24" fmla="*/ 49 w 75"/>
                <a:gd name="T25" fmla="*/ 81 h 106"/>
                <a:gd name="T26" fmla="*/ 0 w 75"/>
                <a:gd name="T27" fmla="*/ 81 h 106"/>
                <a:gd name="T28" fmla="*/ 0 w 75"/>
                <a:gd name="T29" fmla="*/ 67 h 106"/>
                <a:gd name="T30" fmla="*/ 52 w 7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06"/>
                <a:gd name="T50" fmla="*/ 75 w 7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06">
                  <a:moveTo>
                    <a:pt x="49" y="26"/>
                  </a:moveTo>
                  <a:lnTo>
                    <a:pt x="18" y="67"/>
                  </a:lnTo>
                  <a:lnTo>
                    <a:pt x="49" y="67"/>
                  </a:lnTo>
                  <a:lnTo>
                    <a:pt x="49" y="26"/>
                  </a:lnTo>
                  <a:close/>
                  <a:moveTo>
                    <a:pt x="52" y="0"/>
                  </a:moveTo>
                  <a:lnTo>
                    <a:pt x="63" y="0"/>
                  </a:lnTo>
                  <a:lnTo>
                    <a:pt x="63" y="67"/>
                  </a:lnTo>
                  <a:lnTo>
                    <a:pt x="75" y="67"/>
                  </a:lnTo>
                  <a:lnTo>
                    <a:pt x="75" y="81"/>
                  </a:lnTo>
                  <a:lnTo>
                    <a:pt x="63" y="81"/>
                  </a:lnTo>
                  <a:lnTo>
                    <a:pt x="63" y="106"/>
                  </a:lnTo>
                  <a:lnTo>
                    <a:pt x="49" y="106"/>
                  </a:lnTo>
                  <a:lnTo>
                    <a:pt x="49" y="81"/>
                  </a:lnTo>
                  <a:lnTo>
                    <a:pt x="0" y="81"/>
                  </a:lnTo>
                  <a:lnTo>
                    <a:pt x="0" y="67"/>
                  </a:lnTo>
                  <a:lnTo>
                    <a:pt x="52" y="0"/>
                  </a:lnTo>
                  <a:close/>
                </a:path>
              </a:pathLst>
            </a:custGeom>
            <a:solidFill>
              <a:srgbClr val="000000"/>
            </a:solidFill>
            <a:ln w="0">
              <a:solidFill>
                <a:srgbClr val="000000"/>
              </a:solidFill>
              <a:round/>
              <a:headEnd/>
              <a:tailEnd/>
            </a:ln>
          </p:spPr>
          <p:txBody>
            <a:bodyPr/>
            <a:lstStyle/>
            <a:p>
              <a:endParaRPr lang="de-DE"/>
            </a:p>
          </p:txBody>
        </p:sp>
        <p:sp>
          <p:nvSpPr>
            <p:cNvPr id="30851" name="Line 27"/>
            <p:cNvSpPr>
              <a:spLocks noChangeShapeType="1"/>
            </p:cNvSpPr>
            <p:nvPr/>
          </p:nvSpPr>
          <p:spPr bwMode="auto">
            <a:xfrm flipV="1">
              <a:off x="4626"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52" name="Line 28"/>
            <p:cNvSpPr>
              <a:spLocks noChangeShapeType="1"/>
            </p:cNvSpPr>
            <p:nvPr/>
          </p:nvSpPr>
          <p:spPr bwMode="auto">
            <a:xfrm>
              <a:off x="4626"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53" name="Freeform 29"/>
            <p:cNvSpPr>
              <a:spLocks/>
            </p:cNvSpPr>
            <p:nvPr/>
          </p:nvSpPr>
          <p:spPr bwMode="auto">
            <a:xfrm>
              <a:off x="4590" y="3863"/>
              <a:ext cx="70" cy="107"/>
            </a:xfrm>
            <a:custGeom>
              <a:avLst/>
              <a:gdLst>
                <a:gd name="T0" fmla="*/ 13 w 70"/>
                <a:gd name="T1" fmla="*/ 0 h 107"/>
                <a:gd name="T2" fmla="*/ 64 w 70"/>
                <a:gd name="T3" fmla="*/ 0 h 107"/>
                <a:gd name="T4" fmla="*/ 64 w 70"/>
                <a:gd name="T5" fmla="*/ 14 h 107"/>
                <a:gd name="T6" fmla="*/ 24 w 70"/>
                <a:gd name="T7" fmla="*/ 14 h 107"/>
                <a:gd name="T8" fmla="*/ 19 w 70"/>
                <a:gd name="T9" fmla="*/ 42 h 107"/>
                <a:gd name="T10" fmla="*/ 25 w 70"/>
                <a:gd name="T11" fmla="*/ 38 h 107"/>
                <a:gd name="T12" fmla="*/ 32 w 70"/>
                <a:gd name="T13" fmla="*/ 35 h 107"/>
                <a:gd name="T14" fmla="*/ 38 w 70"/>
                <a:gd name="T15" fmla="*/ 35 h 107"/>
                <a:gd name="T16" fmla="*/ 51 w 70"/>
                <a:gd name="T17" fmla="*/ 37 h 107"/>
                <a:gd name="T18" fmla="*/ 61 w 70"/>
                <a:gd name="T19" fmla="*/ 43 h 107"/>
                <a:gd name="T20" fmla="*/ 68 w 70"/>
                <a:gd name="T21" fmla="*/ 55 h 107"/>
                <a:gd name="T22" fmla="*/ 70 w 70"/>
                <a:gd name="T23" fmla="*/ 68 h 107"/>
                <a:gd name="T24" fmla="*/ 69 w 70"/>
                <a:gd name="T25" fmla="*/ 79 h 107"/>
                <a:gd name="T26" fmla="*/ 67 w 70"/>
                <a:gd name="T27" fmla="*/ 87 h 107"/>
                <a:gd name="T28" fmla="*/ 63 w 70"/>
                <a:gd name="T29" fmla="*/ 95 h 107"/>
                <a:gd name="T30" fmla="*/ 50 w 70"/>
                <a:gd name="T31" fmla="*/ 105 h 107"/>
                <a:gd name="T32" fmla="*/ 35 w 70"/>
                <a:gd name="T33" fmla="*/ 107 h 107"/>
                <a:gd name="T34" fmla="*/ 22 w 70"/>
                <a:gd name="T35" fmla="*/ 105 h 107"/>
                <a:gd name="T36" fmla="*/ 11 w 70"/>
                <a:gd name="T37" fmla="*/ 100 h 107"/>
                <a:gd name="T38" fmla="*/ 4 w 70"/>
                <a:gd name="T39" fmla="*/ 91 h 107"/>
                <a:gd name="T40" fmla="*/ 0 w 70"/>
                <a:gd name="T41" fmla="*/ 77 h 107"/>
                <a:gd name="T42" fmla="*/ 14 w 70"/>
                <a:gd name="T43" fmla="*/ 76 h 107"/>
                <a:gd name="T44" fmla="*/ 16 w 70"/>
                <a:gd name="T45" fmla="*/ 82 h 107"/>
                <a:gd name="T46" fmla="*/ 18 w 70"/>
                <a:gd name="T47" fmla="*/ 87 h 107"/>
                <a:gd name="T48" fmla="*/ 20 w 70"/>
                <a:gd name="T49" fmla="*/ 91 h 107"/>
                <a:gd name="T50" fmla="*/ 24 w 70"/>
                <a:gd name="T51" fmla="*/ 93 h 107"/>
                <a:gd name="T52" fmla="*/ 29 w 70"/>
                <a:gd name="T53" fmla="*/ 94 h 107"/>
                <a:gd name="T54" fmla="*/ 35 w 70"/>
                <a:gd name="T55" fmla="*/ 95 h 107"/>
                <a:gd name="T56" fmla="*/ 39 w 70"/>
                <a:gd name="T57" fmla="*/ 95 h 107"/>
                <a:gd name="T58" fmla="*/ 44 w 70"/>
                <a:gd name="T59" fmla="*/ 94 h 107"/>
                <a:gd name="T60" fmla="*/ 48 w 70"/>
                <a:gd name="T61" fmla="*/ 92 h 107"/>
                <a:gd name="T62" fmla="*/ 50 w 70"/>
                <a:gd name="T63" fmla="*/ 89 h 107"/>
                <a:gd name="T64" fmla="*/ 55 w 70"/>
                <a:gd name="T65" fmla="*/ 81 h 107"/>
                <a:gd name="T66" fmla="*/ 57 w 70"/>
                <a:gd name="T67" fmla="*/ 70 h 107"/>
                <a:gd name="T68" fmla="*/ 56 w 70"/>
                <a:gd name="T69" fmla="*/ 64 h 107"/>
                <a:gd name="T70" fmla="*/ 56 w 70"/>
                <a:gd name="T71" fmla="*/ 61 h 107"/>
                <a:gd name="T72" fmla="*/ 54 w 70"/>
                <a:gd name="T73" fmla="*/ 56 h 107"/>
                <a:gd name="T74" fmla="*/ 53 w 70"/>
                <a:gd name="T75" fmla="*/ 52 h 107"/>
                <a:gd name="T76" fmla="*/ 49 w 70"/>
                <a:gd name="T77" fmla="*/ 50 h 107"/>
                <a:gd name="T78" fmla="*/ 44 w 70"/>
                <a:gd name="T79" fmla="*/ 48 h 107"/>
                <a:gd name="T80" fmla="*/ 41 w 70"/>
                <a:gd name="T81" fmla="*/ 46 h 107"/>
                <a:gd name="T82" fmla="*/ 31 w 70"/>
                <a:gd name="T83" fmla="*/ 46 h 107"/>
                <a:gd name="T84" fmla="*/ 27 w 70"/>
                <a:gd name="T85" fmla="*/ 48 h 107"/>
                <a:gd name="T86" fmla="*/ 24 w 70"/>
                <a:gd name="T87" fmla="*/ 50 h 107"/>
                <a:gd name="T88" fmla="*/ 20 w 70"/>
                <a:gd name="T89" fmla="*/ 51 h 107"/>
                <a:gd name="T90" fmla="*/ 16 w 70"/>
                <a:gd name="T91" fmla="*/ 56 h 107"/>
                <a:gd name="T92" fmla="*/ 2 w 70"/>
                <a:gd name="T93" fmla="*/ 55 h 107"/>
                <a:gd name="T94" fmla="*/ 13 w 70"/>
                <a:gd name="T95" fmla="*/ 0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7"/>
                <a:gd name="T146" fmla="*/ 70 w 70"/>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7">
                  <a:moveTo>
                    <a:pt x="13" y="0"/>
                  </a:moveTo>
                  <a:lnTo>
                    <a:pt x="64" y="0"/>
                  </a:lnTo>
                  <a:lnTo>
                    <a:pt x="64" y="14"/>
                  </a:lnTo>
                  <a:lnTo>
                    <a:pt x="24" y="14"/>
                  </a:lnTo>
                  <a:lnTo>
                    <a:pt x="19" y="42"/>
                  </a:lnTo>
                  <a:lnTo>
                    <a:pt x="25" y="38"/>
                  </a:lnTo>
                  <a:lnTo>
                    <a:pt x="32" y="35"/>
                  </a:lnTo>
                  <a:lnTo>
                    <a:pt x="38" y="35"/>
                  </a:lnTo>
                  <a:lnTo>
                    <a:pt x="51" y="37"/>
                  </a:lnTo>
                  <a:lnTo>
                    <a:pt x="61" y="43"/>
                  </a:lnTo>
                  <a:lnTo>
                    <a:pt x="68" y="55"/>
                  </a:lnTo>
                  <a:lnTo>
                    <a:pt x="70" y="68"/>
                  </a:lnTo>
                  <a:lnTo>
                    <a:pt x="69" y="79"/>
                  </a:lnTo>
                  <a:lnTo>
                    <a:pt x="67" y="87"/>
                  </a:lnTo>
                  <a:lnTo>
                    <a:pt x="63" y="95"/>
                  </a:lnTo>
                  <a:lnTo>
                    <a:pt x="50" y="105"/>
                  </a:lnTo>
                  <a:lnTo>
                    <a:pt x="35" y="107"/>
                  </a:lnTo>
                  <a:lnTo>
                    <a:pt x="22" y="105"/>
                  </a:lnTo>
                  <a:lnTo>
                    <a:pt x="11" y="100"/>
                  </a:lnTo>
                  <a:lnTo>
                    <a:pt x="4" y="91"/>
                  </a:lnTo>
                  <a:lnTo>
                    <a:pt x="0" y="77"/>
                  </a:lnTo>
                  <a:lnTo>
                    <a:pt x="14" y="76"/>
                  </a:lnTo>
                  <a:lnTo>
                    <a:pt x="16" y="82"/>
                  </a:lnTo>
                  <a:lnTo>
                    <a:pt x="18" y="87"/>
                  </a:lnTo>
                  <a:lnTo>
                    <a:pt x="20" y="91"/>
                  </a:lnTo>
                  <a:lnTo>
                    <a:pt x="24" y="93"/>
                  </a:lnTo>
                  <a:lnTo>
                    <a:pt x="29" y="94"/>
                  </a:lnTo>
                  <a:lnTo>
                    <a:pt x="35" y="95"/>
                  </a:lnTo>
                  <a:lnTo>
                    <a:pt x="39" y="95"/>
                  </a:lnTo>
                  <a:lnTo>
                    <a:pt x="44" y="94"/>
                  </a:lnTo>
                  <a:lnTo>
                    <a:pt x="48" y="92"/>
                  </a:lnTo>
                  <a:lnTo>
                    <a:pt x="50" y="89"/>
                  </a:lnTo>
                  <a:lnTo>
                    <a:pt x="55" y="81"/>
                  </a:lnTo>
                  <a:lnTo>
                    <a:pt x="57" y="70"/>
                  </a:lnTo>
                  <a:lnTo>
                    <a:pt x="56" y="64"/>
                  </a:lnTo>
                  <a:lnTo>
                    <a:pt x="56" y="61"/>
                  </a:lnTo>
                  <a:lnTo>
                    <a:pt x="54" y="56"/>
                  </a:lnTo>
                  <a:lnTo>
                    <a:pt x="53" y="52"/>
                  </a:lnTo>
                  <a:lnTo>
                    <a:pt x="49" y="50"/>
                  </a:lnTo>
                  <a:lnTo>
                    <a:pt x="44" y="48"/>
                  </a:lnTo>
                  <a:lnTo>
                    <a:pt x="41" y="46"/>
                  </a:lnTo>
                  <a:lnTo>
                    <a:pt x="31" y="46"/>
                  </a:lnTo>
                  <a:lnTo>
                    <a:pt x="27" y="48"/>
                  </a:lnTo>
                  <a:lnTo>
                    <a:pt x="24" y="50"/>
                  </a:lnTo>
                  <a:lnTo>
                    <a:pt x="20" y="51"/>
                  </a:lnTo>
                  <a:lnTo>
                    <a:pt x="16" y="56"/>
                  </a:lnTo>
                  <a:lnTo>
                    <a:pt x="2" y="55"/>
                  </a:lnTo>
                  <a:lnTo>
                    <a:pt x="13" y="0"/>
                  </a:lnTo>
                  <a:close/>
                </a:path>
              </a:pathLst>
            </a:custGeom>
            <a:solidFill>
              <a:srgbClr val="000000"/>
            </a:solidFill>
            <a:ln w="0">
              <a:solidFill>
                <a:srgbClr val="000000"/>
              </a:solidFill>
              <a:round/>
              <a:headEnd/>
              <a:tailEnd/>
            </a:ln>
          </p:spPr>
          <p:txBody>
            <a:bodyPr/>
            <a:lstStyle/>
            <a:p>
              <a:endParaRPr lang="de-DE"/>
            </a:p>
          </p:txBody>
        </p:sp>
        <p:sp>
          <p:nvSpPr>
            <p:cNvPr id="30854" name="Line 30"/>
            <p:cNvSpPr>
              <a:spLocks noChangeShapeType="1"/>
            </p:cNvSpPr>
            <p:nvPr/>
          </p:nvSpPr>
          <p:spPr bwMode="auto">
            <a:xfrm>
              <a:off x="1569" y="3802"/>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55" name="Line 31"/>
            <p:cNvSpPr>
              <a:spLocks noChangeShapeType="1"/>
            </p:cNvSpPr>
            <p:nvPr/>
          </p:nvSpPr>
          <p:spPr bwMode="auto">
            <a:xfrm flipH="1">
              <a:off x="4595" y="3802"/>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56" name="Freeform 32"/>
            <p:cNvSpPr>
              <a:spLocks/>
            </p:cNvSpPr>
            <p:nvPr/>
          </p:nvSpPr>
          <p:spPr bwMode="auto">
            <a:xfrm>
              <a:off x="1463" y="3750"/>
              <a:ext cx="70" cy="108"/>
            </a:xfrm>
            <a:custGeom>
              <a:avLst/>
              <a:gdLst>
                <a:gd name="T0" fmla="*/ 36 w 70"/>
                <a:gd name="T1" fmla="*/ 0 h 108"/>
                <a:gd name="T2" fmla="*/ 49 w 70"/>
                <a:gd name="T3" fmla="*/ 2 h 108"/>
                <a:gd name="T4" fmla="*/ 59 w 70"/>
                <a:gd name="T5" fmla="*/ 8 h 108"/>
                <a:gd name="T6" fmla="*/ 67 w 70"/>
                <a:gd name="T7" fmla="*/ 19 h 108"/>
                <a:gd name="T8" fmla="*/ 69 w 70"/>
                <a:gd name="T9" fmla="*/ 29 h 108"/>
                <a:gd name="T10" fmla="*/ 68 w 70"/>
                <a:gd name="T11" fmla="*/ 34 h 108"/>
                <a:gd name="T12" fmla="*/ 67 w 70"/>
                <a:gd name="T13" fmla="*/ 38 h 108"/>
                <a:gd name="T14" fmla="*/ 65 w 70"/>
                <a:gd name="T15" fmla="*/ 43 h 108"/>
                <a:gd name="T16" fmla="*/ 63 w 70"/>
                <a:gd name="T17" fmla="*/ 50 h 108"/>
                <a:gd name="T18" fmla="*/ 58 w 70"/>
                <a:gd name="T19" fmla="*/ 54 h 108"/>
                <a:gd name="T20" fmla="*/ 51 w 70"/>
                <a:gd name="T21" fmla="*/ 63 h 108"/>
                <a:gd name="T22" fmla="*/ 39 w 70"/>
                <a:gd name="T23" fmla="*/ 74 h 108"/>
                <a:gd name="T24" fmla="*/ 33 w 70"/>
                <a:gd name="T25" fmla="*/ 78 h 108"/>
                <a:gd name="T26" fmla="*/ 21 w 70"/>
                <a:gd name="T27" fmla="*/ 90 h 108"/>
                <a:gd name="T28" fmla="*/ 20 w 70"/>
                <a:gd name="T29" fmla="*/ 93 h 108"/>
                <a:gd name="T30" fmla="*/ 19 w 70"/>
                <a:gd name="T31" fmla="*/ 94 h 108"/>
                <a:gd name="T32" fmla="*/ 70 w 70"/>
                <a:gd name="T33" fmla="*/ 94 h 108"/>
                <a:gd name="T34" fmla="*/ 70 w 70"/>
                <a:gd name="T35" fmla="*/ 108 h 108"/>
                <a:gd name="T36" fmla="*/ 0 w 70"/>
                <a:gd name="T37" fmla="*/ 108 h 108"/>
                <a:gd name="T38" fmla="*/ 0 w 70"/>
                <a:gd name="T39" fmla="*/ 103 h 108"/>
                <a:gd name="T40" fmla="*/ 1 w 70"/>
                <a:gd name="T41" fmla="*/ 99 h 108"/>
                <a:gd name="T42" fmla="*/ 3 w 70"/>
                <a:gd name="T43" fmla="*/ 94 h 108"/>
                <a:gd name="T44" fmla="*/ 6 w 70"/>
                <a:gd name="T45" fmla="*/ 88 h 108"/>
                <a:gd name="T46" fmla="*/ 13 w 70"/>
                <a:gd name="T47" fmla="*/ 78 h 108"/>
                <a:gd name="T48" fmla="*/ 19 w 70"/>
                <a:gd name="T49" fmla="*/ 74 h 108"/>
                <a:gd name="T50" fmla="*/ 26 w 70"/>
                <a:gd name="T51" fmla="*/ 68 h 108"/>
                <a:gd name="T52" fmla="*/ 36 w 70"/>
                <a:gd name="T53" fmla="*/ 59 h 108"/>
                <a:gd name="T54" fmla="*/ 44 w 70"/>
                <a:gd name="T55" fmla="*/ 51 h 108"/>
                <a:gd name="T56" fmla="*/ 49 w 70"/>
                <a:gd name="T57" fmla="*/ 45 h 108"/>
                <a:gd name="T58" fmla="*/ 53 w 70"/>
                <a:gd name="T59" fmla="*/ 38 h 108"/>
                <a:gd name="T60" fmla="*/ 55 w 70"/>
                <a:gd name="T61" fmla="*/ 34 h 108"/>
                <a:gd name="T62" fmla="*/ 55 w 70"/>
                <a:gd name="T63" fmla="*/ 29 h 108"/>
                <a:gd name="T64" fmla="*/ 53 w 70"/>
                <a:gd name="T65" fmla="*/ 25 h 108"/>
                <a:gd name="T66" fmla="*/ 52 w 70"/>
                <a:gd name="T67" fmla="*/ 21 h 108"/>
                <a:gd name="T68" fmla="*/ 50 w 70"/>
                <a:gd name="T69" fmla="*/ 18 h 108"/>
                <a:gd name="T70" fmla="*/ 40 w 70"/>
                <a:gd name="T71" fmla="*/ 13 h 108"/>
                <a:gd name="T72" fmla="*/ 30 w 70"/>
                <a:gd name="T73" fmla="*/ 13 h 108"/>
                <a:gd name="T74" fmla="*/ 25 w 70"/>
                <a:gd name="T75" fmla="*/ 15 h 108"/>
                <a:gd name="T76" fmla="*/ 21 w 70"/>
                <a:gd name="T77" fmla="*/ 18 h 108"/>
                <a:gd name="T78" fmla="*/ 19 w 70"/>
                <a:gd name="T79" fmla="*/ 20 h 108"/>
                <a:gd name="T80" fmla="*/ 16 w 70"/>
                <a:gd name="T81" fmla="*/ 23 h 108"/>
                <a:gd name="T82" fmla="*/ 15 w 70"/>
                <a:gd name="T83" fmla="*/ 27 h 108"/>
                <a:gd name="T84" fmla="*/ 15 w 70"/>
                <a:gd name="T85" fmla="*/ 32 h 108"/>
                <a:gd name="T86" fmla="*/ 1 w 70"/>
                <a:gd name="T87" fmla="*/ 29 h 108"/>
                <a:gd name="T88" fmla="*/ 4 w 70"/>
                <a:gd name="T89" fmla="*/ 18 h 108"/>
                <a:gd name="T90" fmla="*/ 12 w 70"/>
                <a:gd name="T91" fmla="*/ 8 h 108"/>
                <a:gd name="T92" fmla="*/ 22 w 70"/>
                <a:gd name="T93" fmla="*/ 2 h 108"/>
                <a:gd name="T94" fmla="*/ 36 w 70"/>
                <a:gd name="T95" fmla="*/ 0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8"/>
                <a:gd name="T146" fmla="*/ 70 w 70"/>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8">
                  <a:moveTo>
                    <a:pt x="36" y="0"/>
                  </a:moveTo>
                  <a:lnTo>
                    <a:pt x="49" y="2"/>
                  </a:lnTo>
                  <a:lnTo>
                    <a:pt x="59" y="8"/>
                  </a:lnTo>
                  <a:lnTo>
                    <a:pt x="67" y="19"/>
                  </a:lnTo>
                  <a:lnTo>
                    <a:pt x="69" y="29"/>
                  </a:lnTo>
                  <a:lnTo>
                    <a:pt x="68" y="34"/>
                  </a:lnTo>
                  <a:lnTo>
                    <a:pt x="67" y="38"/>
                  </a:lnTo>
                  <a:lnTo>
                    <a:pt x="65" y="43"/>
                  </a:lnTo>
                  <a:lnTo>
                    <a:pt x="63" y="50"/>
                  </a:lnTo>
                  <a:lnTo>
                    <a:pt x="58" y="54"/>
                  </a:lnTo>
                  <a:lnTo>
                    <a:pt x="51" y="63"/>
                  </a:lnTo>
                  <a:lnTo>
                    <a:pt x="39" y="74"/>
                  </a:lnTo>
                  <a:lnTo>
                    <a:pt x="33" y="78"/>
                  </a:lnTo>
                  <a:lnTo>
                    <a:pt x="21" y="90"/>
                  </a:lnTo>
                  <a:lnTo>
                    <a:pt x="20" y="93"/>
                  </a:lnTo>
                  <a:lnTo>
                    <a:pt x="19" y="94"/>
                  </a:lnTo>
                  <a:lnTo>
                    <a:pt x="70" y="94"/>
                  </a:lnTo>
                  <a:lnTo>
                    <a:pt x="70" y="108"/>
                  </a:lnTo>
                  <a:lnTo>
                    <a:pt x="0" y="108"/>
                  </a:lnTo>
                  <a:lnTo>
                    <a:pt x="0" y="103"/>
                  </a:lnTo>
                  <a:lnTo>
                    <a:pt x="1" y="99"/>
                  </a:lnTo>
                  <a:lnTo>
                    <a:pt x="3" y="94"/>
                  </a:lnTo>
                  <a:lnTo>
                    <a:pt x="6" y="88"/>
                  </a:lnTo>
                  <a:lnTo>
                    <a:pt x="13" y="78"/>
                  </a:lnTo>
                  <a:lnTo>
                    <a:pt x="19" y="74"/>
                  </a:lnTo>
                  <a:lnTo>
                    <a:pt x="26" y="68"/>
                  </a:lnTo>
                  <a:lnTo>
                    <a:pt x="36" y="59"/>
                  </a:lnTo>
                  <a:lnTo>
                    <a:pt x="44" y="51"/>
                  </a:lnTo>
                  <a:lnTo>
                    <a:pt x="49" y="45"/>
                  </a:lnTo>
                  <a:lnTo>
                    <a:pt x="53" y="38"/>
                  </a:lnTo>
                  <a:lnTo>
                    <a:pt x="55" y="34"/>
                  </a:lnTo>
                  <a:lnTo>
                    <a:pt x="55" y="29"/>
                  </a:lnTo>
                  <a:lnTo>
                    <a:pt x="53" y="25"/>
                  </a:lnTo>
                  <a:lnTo>
                    <a:pt x="52" y="21"/>
                  </a:lnTo>
                  <a:lnTo>
                    <a:pt x="50" y="18"/>
                  </a:lnTo>
                  <a:lnTo>
                    <a:pt x="40" y="13"/>
                  </a:lnTo>
                  <a:lnTo>
                    <a:pt x="30" y="13"/>
                  </a:lnTo>
                  <a:lnTo>
                    <a:pt x="25" y="15"/>
                  </a:lnTo>
                  <a:lnTo>
                    <a:pt x="21" y="18"/>
                  </a:lnTo>
                  <a:lnTo>
                    <a:pt x="19" y="20"/>
                  </a:lnTo>
                  <a:lnTo>
                    <a:pt x="16" y="23"/>
                  </a:lnTo>
                  <a:lnTo>
                    <a:pt x="15" y="27"/>
                  </a:lnTo>
                  <a:lnTo>
                    <a:pt x="15" y="32"/>
                  </a:lnTo>
                  <a:lnTo>
                    <a:pt x="1" y="29"/>
                  </a:lnTo>
                  <a:lnTo>
                    <a:pt x="4" y="18"/>
                  </a:lnTo>
                  <a:lnTo>
                    <a:pt x="12" y="8"/>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857" name="Line 33"/>
            <p:cNvSpPr>
              <a:spLocks noChangeShapeType="1"/>
            </p:cNvSpPr>
            <p:nvPr/>
          </p:nvSpPr>
          <p:spPr bwMode="auto">
            <a:xfrm>
              <a:off x="1569" y="3468"/>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58" name="Line 34"/>
            <p:cNvSpPr>
              <a:spLocks noChangeShapeType="1"/>
            </p:cNvSpPr>
            <p:nvPr/>
          </p:nvSpPr>
          <p:spPr bwMode="auto">
            <a:xfrm flipH="1">
              <a:off x="4595" y="3468"/>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59" name="Freeform 35"/>
            <p:cNvSpPr>
              <a:spLocks/>
            </p:cNvSpPr>
            <p:nvPr/>
          </p:nvSpPr>
          <p:spPr bwMode="auto">
            <a:xfrm>
              <a:off x="1464" y="3416"/>
              <a:ext cx="70" cy="109"/>
            </a:xfrm>
            <a:custGeom>
              <a:avLst/>
              <a:gdLst>
                <a:gd name="T0" fmla="*/ 39 w 70"/>
                <a:gd name="T1" fmla="*/ 1 h 109"/>
                <a:gd name="T2" fmla="*/ 54 w 70"/>
                <a:gd name="T3" fmla="*/ 7 h 109"/>
                <a:gd name="T4" fmla="*/ 63 w 70"/>
                <a:gd name="T5" fmla="*/ 19 h 109"/>
                <a:gd name="T6" fmla="*/ 64 w 70"/>
                <a:gd name="T7" fmla="*/ 32 h 109"/>
                <a:gd name="T8" fmla="*/ 61 w 70"/>
                <a:gd name="T9" fmla="*/ 39 h 109"/>
                <a:gd name="T10" fmla="*/ 55 w 70"/>
                <a:gd name="T11" fmla="*/ 46 h 109"/>
                <a:gd name="T12" fmla="*/ 56 w 70"/>
                <a:gd name="T13" fmla="*/ 51 h 109"/>
                <a:gd name="T14" fmla="*/ 64 w 70"/>
                <a:gd name="T15" fmla="*/ 58 h 109"/>
                <a:gd name="T16" fmla="*/ 70 w 70"/>
                <a:gd name="T17" fmla="*/ 71 h 109"/>
                <a:gd name="T18" fmla="*/ 68 w 70"/>
                <a:gd name="T19" fmla="*/ 88 h 109"/>
                <a:gd name="T20" fmla="*/ 49 w 70"/>
                <a:gd name="T21" fmla="*/ 107 h 109"/>
                <a:gd name="T22" fmla="*/ 21 w 70"/>
                <a:gd name="T23" fmla="*/ 107 h 109"/>
                <a:gd name="T24" fmla="*/ 3 w 70"/>
                <a:gd name="T25" fmla="*/ 93 h 109"/>
                <a:gd name="T26" fmla="*/ 14 w 70"/>
                <a:gd name="T27" fmla="*/ 78 h 109"/>
                <a:gd name="T28" fmla="*/ 17 w 70"/>
                <a:gd name="T29" fmla="*/ 87 h 109"/>
                <a:gd name="T30" fmla="*/ 26 w 70"/>
                <a:gd name="T31" fmla="*/ 95 h 109"/>
                <a:gd name="T32" fmla="*/ 35 w 70"/>
                <a:gd name="T33" fmla="*/ 97 h 109"/>
                <a:gd name="T34" fmla="*/ 44 w 70"/>
                <a:gd name="T35" fmla="*/ 96 h 109"/>
                <a:gd name="T36" fmla="*/ 54 w 70"/>
                <a:gd name="T37" fmla="*/ 88 h 109"/>
                <a:gd name="T38" fmla="*/ 57 w 70"/>
                <a:gd name="T39" fmla="*/ 75 h 109"/>
                <a:gd name="T40" fmla="*/ 55 w 70"/>
                <a:gd name="T41" fmla="*/ 66 h 109"/>
                <a:gd name="T42" fmla="*/ 50 w 70"/>
                <a:gd name="T43" fmla="*/ 62 h 109"/>
                <a:gd name="T44" fmla="*/ 40 w 70"/>
                <a:gd name="T45" fmla="*/ 56 h 109"/>
                <a:gd name="T46" fmla="*/ 31 w 70"/>
                <a:gd name="T47" fmla="*/ 54 h 109"/>
                <a:gd name="T48" fmla="*/ 29 w 70"/>
                <a:gd name="T49" fmla="*/ 44 h 109"/>
                <a:gd name="T50" fmla="*/ 44 w 70"/>
                <a:gd name="T51" fmla="*/ 41 h 109"/>
                <a:gd name="T52" fmla="*/ 49 w 70"/>
                <a:gd name="T53" fmla="*/ 35 h 109"/>
                <a:gd name="T54" fmla="*/ 50 w 70"/>
                <a:gd name="T55" fmla="*/ 23 h 109"/>
                <a:gd name="T56" fmla="*/ 45 w 70"/>
                <a:gd name="T57" fmla="*/ 17 h 109"/>
                <a:gd name="T58" fmla="*/ 39 w 70"/>
                <a:gd name="T59" fmla="*/ 13 h 109"/>
                <a:gd name="T60" fmla="*/ 23 w 70"/>
                <a:gd name="T61" fmla="*/ 17 h 109"/>
                <a:gd name="T62" fmla="*/ 15 w 70"/>
                <a:gd name="T63" fmla="*/ 29 h 109"/>
                <a:gd name="T64" fmla="*/ 6 w 70"/>
                <a:gd name="T65" fmla="*/ 16 h 109"/>
                <a:gd name="T66" fmla="*/ 23 w 70"/>
                <a:gd name="T67" fmla="*/ 2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109"/>
                <a:gd name="T104" fmla="*/ 70 w 70"/>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109">
                  <a:moveTo>
                    <a:pt x="33" y="0"/>
                  </a:moveTo>
                  <a:lnTo>
                    <a:pt x="39" y="1"/>
                  </a:lnTo>
                  <a:lnTo>
                    <a:pt x="49" y="3"/>
                  </a:lnTo>
                  <a:lnTo>
                    <a:pt x="54" y="7"/>
                  </a:lnTo>
                  <a:lnTo>
                    <a:pt x="61" y="14"/>
                  </a:lnTo>
                  <a:lnTo>
                    <a:pt x="63" y="19"/>
                  </a:lnTo>
                  <a:lnTo>
                    <a:pt x="64" y="22"/>
                  </a:lnTo>
                  <a:lnTo>
                    <a:pt x="64" y="32"/>
                  </a:lnTo>
                  <a:lnTo>
                    <a:pt x="63" y="35"/>
                  </a:lnTo>
                  <a:lnTo>
                    <a:pt x="61" y="39"/>
                  </a:lnTo>
                  <a:lnTo>
                    <a:pt x="58" y="44"/>
                  </a:lnTo>
                  <a:lnTo>
                    <a:pt x="55" y="46"/>
                  </a:lnTo>
                  <a:lnTo>
                    <a:pt x="50" y="49"/>
                  </a:lnTo>
                  <a:lnTo>
                    <a:pt x="56" y="51"/>
                  </a:lnTo>
                  <a:lnTo>
                    <a:pt x="61" y="53"/>
                  </a:lnTo>
                  <a:lnTo>
                    <a:pt x="64" y="58"/>
                  </a:lnTo>
                  <a:lnTo>
                    <a:pt x="68" y="62"/>
                  </a:lnTo>
                  <a:lnTo>
                    <a:pt x="70" y="71"/>
                  </a:lnTo>
                  <a:lnTo>
                    <a:pt x="70" y="75"/>
                  </a:lnTo>
                  <a:lnTo>
                    <a:pt x="68" y="88"/>
                  </a:lnTo>
                  <a:lnTo>
                    <a:pt x="60" y="100"/>
                  </a:lnTo>
                  <a:lnTo>
                    <a:pt x="49" y="107"/>
                  </a:lnTo>
                  <a:lnTo>
                    <a:pt x="35" y="109"/>
                  </a:lnTo>
                  <a:lnTo>
                    <a:pt x="21" y="107"/>
                  </a:lnTo>
                  <a:lnTo>
                    <a:pt x="11" y="102"/>
                  </a:lnTo>
                  <a:lnTo>
                    <a:pt x="3" y="93"/>
                  </a:lnTo>
                  <a:lnTo>
                    <a:pt x="0" y="80"/>
                  </a:lnTo>
                  <a:lnTo>
                    <a:pt x="14" y="78"/>
                  </a:lnTo>
                  <a:lnTo>
                    <a:pt x="15" y="83"/>
                  </a:lnTo>
                  <a:lnTo>
                    <a:pt x="17" y="87"/>
                  </a:lnTo>
                  <a:lnTo>
                    <a:pt x="19" y="90"/>
                  </a:lnTo>
                  <a:lnTo>
                    <a:pt x="26" y="95"/>
                  </a:lnTo>
                  <a:lnTo>
                    <a:pt x="30" y="96"/>
                  </a:lnTo>
                  <a:lnTo>
                    <a:pt x="35" y="97"/>
                  </a:lnTo>
                  <a:lnTo>
                    <a:pt x="39" y="97"/>
                  </a:lnTo>
                  <a:lnTo>
                    <a:pt x="44" y="96"/>
                  </a:lnTo>
                  <a:lnTo>
                    <a:pt x="48" y="94"/>
                  </a:lnTo>
                  <a:lnTo>
                    <a:pt x="54" y="88"/>
                  </a:lnTo>
                  <a:lnTo>
                    <a:pt x="55" y="84"/>
                  </a:lnTo>
                  <a:lnTo>
                    <a:pt x="57" y="75"/>
                  </a:lnTo>
                  <a:lnTo>
                    <a:pt x="56" y="71"/>
                  </a:lnTo>
                  <a:lnTo>
                    <a:pt x="55" y="66"/>
                  </a:lnTo>
                  <a:lnTo>
                    <a:pt x="54" y="64"/>
                  </a:lnTo>
                  <a:lnTo>
                    <a:pt x="50" y="62"/>
                  </a:lnTo>
                  <a:lnTo>
                    <a:pt x="48" y="58"/>
                  </a:lnTo>
                  <a:lnTo>
                    <a:pt x="40" y="56"/>
                  </a:lnTo>
                  <a:lnTo>
                    <a:pt x="36" y="54"/>
                  </a:lnTo>
                  <a:lnTo>
                    <a:pt x="31" y="54"/>
                  </a:lnTo>
                  <a:lnTo>
                    <a:pt x="27" y="57"/>
                  </a:lnTo>
                  <a:lnTo>
                    <a:pt x="29" y="44"/>
                  </a:lnTo>
                  <a:lnTo>
                    <a:pt x="35" y="44"/>
                  </a:lnTo>
                  <a:lnTo>
                    <a:pt x="44" y="41"/>
                  </a:lnTo>
                  <a:lnTo>
                    <a:pt x="46" y="39"/>
                  </a:lnTo>
                  <a:lnTo>
                    <a:pt x="49" y="35"/>
                  </a:lnTo>
                  <a:lnTo>
                    <a:pt x="50" y="32"/>
                  </a:lnTo>
                  <a:lnTo>
                    <a:pt x="50" y="23"/>
                  </a:lnTo>
                  <a:lnTo>
                    <a:pt x="48" y="21"/>
                  </a:lnTo>
                  <a:lnTo>
                    <a:pt x="45" y="17"/>
                  </a:lnTo>
                  <a:lnTo>
                    <a:pt x="43" y="15"/>
                  </a:lnTo>
                  <a:lnTo>
                    <a:pt x="39" y="13"/>
                  </a:lnTo>
                  <a:lnTo>
                    <a:pt x="30" y="13"/>
                  </a:lnTo>
                  <a:lnTo>
                    <a:pt x="23" y="17"/>
                  </a:lnTo>
                  <a:lnTo>
                    <a:pt x="18" y="25"/>
                  </a:lnTo>
                  <a:lnTo>
                    <a:pt x="15" y="29"/>
                  </a:lnTo>
                  <a:lnTo>
                    <a:pt x="2" y="28"/>
                  </a:lnTo>
                  <a:lnTo>
                    <a:pt x="6" y="16"/>
                  </a:lnTo>
                  <a:lnTo>
                    <a:pt x="13" y="8"/>
                  </a:lnTo>
                  <a:lnTo>
                    <a:pt x="23" y="2"/>
                  </a:lnTo>
                  <a:lnTo>
                    <a:pt x="33" y="0"/>
                  </a:lnTo>
                  <a:close/>
                </a:path>
              </a:pathLst>
            </a:custGeom>
            <a:solidFill>
              <a:srgbClr val="000000"/>
            </a:solidFill>
            <a:ln w="0">
              <a:solidFill>
                <a:srgbClr val="000000"/>
              </a:solidFill>
              <a:round/>
              <a:headEnd/>
              <a:tailEnd/>
            </a:ln>
          </p:spPr>
          <p:txBody>
            <a:bodyPr/>
            <a:lstStyle/>
            <a:p>
              <a:endParaRPr lang="de-DE"/>
            </a:p>
          </p:txBody>
        </p:sp>
        <p:sp>
          <p:nvSpPr>
            <p:cNvPr id="30860" name="Line 36"/>
            <p:cNvSpPr>
              <a:spLocks noChangeShapeType="1"/>
            </p:cNvSpPr>
            <p:nvPr/>
          </p:nvSpPr>
          <p:spPr bwMode="auto">
            <a:xfrm>
              <a:off x="1569" y="3135"/>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61" name="Line 37"/>
            <p:cNvSpPr>
              <a:spLocks noChangeShapeType="1"/>
            </p:cNvSpPr>
            <p:nvPr/>
          </p:nvSpPr>
          <p:spPr bwMode="auto">
            <a:xfrm flipH="1">
              <a:off x="4595" y="3135"/>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62" name="Freeform 38"/>
            <p:cNvSpPr>
              <a:spLocks noEditPoints="1"/>
            </p:cNvSpPr>
            <p:nvPr/>
          </p:nvSpPr>
          <p:spPr bwMode="auto">
            <a:xfrm>
              <a:off x="1459" y="3084"/>
              <a:ext cx="75" cy="106"/>
            </a:xfrm>
            <a:custGeom>
              <a:avLst/>
              <a:gdLst>
                <a:gd name="T0" fmla="*/ 49 w 75"/>
                <a:gd name="T1" fmla="*/ 26 h 106"/>
                <a:gd name="T2" fmla="*/ 18 w 75"/>
                <a:gd name="T3" fmla="*/ 67 h 106"/>
                <a:gd name="T4" fmla="*/ 49 w 75"/>
                <a:gd name="T5" fmla="*/ 67 h 106"/>
                <a:gd name="T6" fmla="*/ 49 w 75"/>
                <a:gd name="T7" fmla="*/ 26 h 106"/>
                <a:gd name="T8" fmla="*/ 53 w 75"/>
                <a:gd name="T9" fmla="*/ 0 h 106"/>
                <a:gd name="T10" fmla="*/ 63 w 75"/>
                <a:gd name="T11" fmla="*/ 0 h 106"/>
                <a:gd name="T12" fmla="*/ 63 w 75"/>
                <a:gd name="T13" fmla="*/ 67 h 106"/>
                <a:gd name="T14" fmla="*/ 75 w 75"/>
                <a:gd name="T15" fmla="*/ 67 h 106"/>
                <a:gd name="T16" fmla="*/ 75 w 75"/>
                <a:gd name="T17" fmla="*/ 81 h 106"/>
                <a:gd name="T18" fmla="*/ 63 w 75"/>
                <a:gd name="T19" fmla="*/ 81 h 106"/>
                <a:gd name="T20" fmla="*/ 63 w 75"/>
                <a:gd name="T21" fmla="*/ 106 h 106"/>
                <a:gd name="T22" fmla="*/ 49 w 75"/>
                <a:gd name="T23" fmla="*/ 106 h 106"/>
                <a:gd name="T24" fmla="*/ 49 w 75"/>
                <a:gd name="T25" fmla="*/ 81 h 106"/>
                <a:gd name="T26" fmla="*/ 0 w 75"/>
                <a:gd name="T27" fmla="*/ 81 h 106"/>
                <a:gd name="T28" fmla="*/ 0 w 75"/>
                <a:gd name="T29" fmla="*/ 67 h 106"/>
                <a:gd name="T30" fmla="*/ 53 w 7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06"/>
                <a:gd name="T50" fmla="*/ 75 w 7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06">
                  <a:moveTo>
                    <a:pt x="49" y="26"/>
                  </a:moveTo>
                  <a:lnTo>
                    <a:pt x="18" y="67"/>
                  </a:lnTo>
                  <a:lnTo>
                    <a:pt x="49" y="67"/>
                  </a:lnTo>
                  <a:lnTo>
                    <a:pt x="49" y="26"/>
                  </a:lnTo>
                  <a:close/>
                  <a:moveTo>
                    <a:pt x="53" y="0"/>
                  </a:moveTo>
                  <a:lnTo>
                    <a:pt x="63" y="0"/>
                  </a:lnTo>
                  <a:lnTo>
                    <a:pt x="63" y="67"/>
                  </a:lnTo>
                  <a:lnTo>
                    <a:pt x="75" y="67"/>
                  </a:lnTo>
                  <a:lnTo>
                    <a:pt x="75" y="81"/>
                  </a:lnTo>
                  <a:lnTo>
                    <a:pt x="63" y="81"/>
                  </a:lnTo>
                  <a:lnTo>
                    <a:pt x="63" y="106"/>
                  </a:lnTo>
                  <a:lnTo>
                    <a:pt x="49" y="106"/>
                  </a:lnTo>
                  <a:lnTo>
                    <a:pt x="49" y="81"/>
                  </a:lnTo>
                  <a:lnTo>
                    <a:pt x="0" y="81"/>
                  </a:lnTo>
                  <a:lnTo>
                    <a:pt x="0" y="67"/>
                  </a:lnTo>
                  <a:lnTo>
                    <a:pt x="53" y="0"/>
                  </a:lnTo>
                  <a:close/>
                </a:path>
              </a:pathLst>
            </a:custGeom>
            <a:solidFill>
              <a:srgbClr val="000000"/>
            </a:solidFill>
            <a:ln w="0">
              <a:solidFill>
                <a:srgbClr val="000000"/>
              </a:solidFill>
              <a:round/>
              <a:headEnd/>
              <a:tailEnd/>
            </a:ln>
          </p:spPr>
          <p:txBody>
            <a:bodyPr/>
            <a:lstStyle/>
            <a:p>
              <a:endParaRPr lang="de-DE"/>
            </a:p>
          </p:txBody>
        </p:sp>
        <p:sp>
          <p:nvSpPr>
            <p:cNvPr id="30863" name="Line 39"/>
            <p:cNvSpPr>
              <a:spLocks noChangeShapeType="1"/>
            </p:cNvSpPr>
            <p:nvPr/>
          </p:nvSpPr>
          <p:spPr bwMode="auto">
            <a:xfrm>
              <a:off x="1569" y="2800"/>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64" name="Line 40"/>
            <p:cNvSpPr>
              <a:spLocks noChangeShapeType="1"/>
            </p:cNvSpPr>
            <p:nvPr/>
          </p:nvSpPr>
          <p:spPr bwMode="auto">
            <a:xfrm flipH="1">
              <a:off x="4595" y="2800"/>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65" name="Freeform 41"/>
            <p:cNvSpPr>
              <a:spLocks/>
            </p:cNvSpPr>
            <p:nvPr/>
          </p:nvSpPr>
          <p:spPr bwMode="auto">
            <a:xfrm>
              <a:off x="1464" y="2750"/>
              <a:ext cx="70" cy="107"/>
            </a:xfrm>
            <a:custGeom>
              <a:avLst/>
              <a:gdLst>
                <a:gd name="T0" fmla="*/ 13 w 70"/>
                <a:gd name="T1" fmla="*/ 0 h 107"/>
                <a:gd name="T2" fmla="*/ 64 w 70"/>
                <a:gd name="T3" fmla="*/ 0 h 107"/>
                <a:gd name="T4" fmla="*/ 64 w 70"/>
                <a:gd name="T5" fmla="*/ 14 h 107"/>
                <a:gd name="T6" fmla="*/ 24 w 70"/>
                <a:gd name="T7" fmla="*/ 14 h 107"/>
                <a:gd name="T8" fmla="*/ 19 w 70"/>
                <a:gd name="T9" fmla="*/ 42 h 107"/>
                <a:gd name="T10" fmla="*/ 25 w 70"/>
                <a:gd name="T11" fmla="*/ 38 h 107"/>
                <a:gd name="T12" fmla="*/ 32 w 70"/>
                <a:gd name="T13" fmla="*/ 35 h 107"/>
                <a:gd name="T14" fmla="*/ 38 w 70"/>
                <a:gd name="T15" fmla="*/ 35 h 107"/>
                <a:gd name="T16" fmla="*/ 51 w 70"/>
                <a:gd name="T17" fmla="*/ 37 h 107"/>
                <a:gd name="T18" fmla="*/ 61 w 70"/>
                <a:gd name="T19" fmla="*/ 43 h 107"/>
                <a:gd name="T20" fmla="*/ 68 w 70"/>
                <a:gd name="T21" fmla="*/ 55 h 107"/>
                <a:gd name="T22" fmla="*/ 70 w 70"/>
                <a:gd name="T23" fmla="*/ 68 h 107"/>
                <a:gd name="T24" fmla="*/ 69 w 70"/>
                <a:gd name="T25" fmla="*/ 79 h 107"/>
                <a:gd name="T26" fmla="*/ 67 w 70"/>
                <a:gd name="T27" fmla="*/ 87 h 107"/>
                <a:gd name="T28" fmla="*/ 63 w 70"/>
                <a:gd name="T29" fmla="*/ 95 h 107"/>
                <a:gd name="T30" fmla="*/ 50 w 70"/>
                <a:gd name="T31" fmla="*/ 105 h 107"/>
                <a:gd name="T32" fmla="*/ 35 w 70"/>
                <a:gd name="T33" fmla="*/ 107 h 107"/>
                <a:gd name="T34" fmla="*/ 21 w 70"/>
                <a:gd name="T35" fmla="*/ 105 h 107"/>
                <a:gd name="T36" fmla="*/ 11 w 70"/>
                <a:gd name="T37" fmla="*/ 100 h 107"/>
                <a:gd name="T38" fmla="*/ 3 w 70"/>
                <a:gd name="T39" fmla="*/ 91 h 107"/>
                <a:gd name="T40" fmla="*/ 0 w 70"/>
                <a:gd name="T41" fmla="*/ 77 h 107"/>
                <a:gd name="T42" fmla="*/ 14 w 70"/>
                <a:gd name="T43" fmla="*/ 76 h 107"/>
                <a:gd name="T44" fmla="*/ 15 w 70"/>
                <a:gd name="T45" fmla="*/ 82 h 107"/>
                <a:gd name="T46" fmla="*/ 18 w 70"/>
                <a:gd name="T47" fmla="*/ 87 h 107"/>
                <a:gd name="T48" fmla="*/ 20 w 70"/>
                <a:gd name="T49" fmla="*/ 91 h 107"/>
                <a:gd name="T50" fmla="*/ 24 w 70"/>
                <a:gd name="T51" fmla="*/ 93 h 107"/>
                <a:gd name="T52" fmla="*/ 29 w 70"/>
                <a:gd name="T53" fmla="*/ 94 h 107"/>
                <a:gd name="T54" fmla="*/ 35 w 70"/>
                <a:gd name="T55" fmla="*/ 95 h 107"/>
                <a:gd name="T56" fmla="*/ 39 w 70"/>
                <a:gd name="T57" fmla="*/ 95 h 107"/>
                <a:gd name="T58" fmla="*/ 44 w 70"/>
                <a:gd name="T59" fmla="*/ 94 h 107"/>
                <a:gd name="T60" fmla="*/ 48 w 70"/>
                <a:gd name="T61" fmla="*/ 92 h 107"/>
                <a:gd name="T62" fmla="*/ 50 w 70"/>
                <a:gd name="T63" fmla="*/ 89 h 107"/>
                <a:gd name="T64" fmla="*/ 55 w 70"/>
                <a:gd name="T65" fmla="*/ 81 h 107"/>
                <a:gd name="T66" fmla="*/ 57 w 70"/>
                <a:gd name="T67" fmla="*/ 70 h 107"/>
                <a:gd name="T68" fmla="*/ 56 w 70"/>
                <a:gd name="T69" fmla="*/ 64 h 107"/>
                <a:gd name="T70" fmla="*/ 56 w 70"/>
                <a:gd name="T71" fmla="*/ 61 h 107"/>
                <a:gd name="T72" fmla="*/ 54 w 70"/>
                <a:gd name="T73" fmla="*/ 56 h 107"/>
                <a:gd name="T74" fmla="*/ 52 w 70"/>
                <a:gd name="T75" fmla="*/ 52 h 107"/>
                <a:gd name="T76" fmla="*/ 49 w 70"/>
                <a:gd name="T77" fmla="*/ 50 h 107"/>
                <a:gd name="T78" fmla="*/ 44 w 70"/>
                <a:gd name="T79" fmla="*/ 48 h 107"/>
                <a:gd name="T80" fmla="*/ 40 w 70"/>
                <a:gd name="T81" fmla="*/ 46 h 107"/>
                <a:gd name="T82" fmla="*/ 31 w 70"/>
                <a:gd name="T83" fmla="*/ 46 h 107"/>
                <a:gd name="T84" fmla="*/ 27 w 70"/>
                <a:gd name="T85" fmla="*/ 48 h 107"/>
                <a:gd name="T86" fmla="*/ 24 w 70"/>
                <a:gd name="T87" fmla="*/ 50 h 107"/>
                <a:gd name="T88" fmla="*/ 20 w 70"/>
                <a:gd name="T89" fmla="*/ 51 h 107"/>
                <a:gd name="T90" fmla="*/ 15 w 70"/>
                <a:gd name="T91" fmla="*/ 56 h 107"/>
                <a:gd name="T92" fmla="*/ 2 w 70"/>
                <a:gd name="T93" fmla="*/ 55 h 107"/>
                <a:gd name="T94" fmla="*/ 13 w 70"/>
                <a:gd name="T95" fmla="*/ 0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7"/>
                <a:gd name="T146" fmla="*/ 70 w 70"/>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7">
                  <a:moveTo>
                    <a:pt x="13" y="0"/>
                  </a:moveTo>
                  <a:lnTo>
                    <a:pt x="64" y="0"/>
                  </a:lnTo>
                  <a:lnTo>
                    <a:pt x="64" y="14"/>
                  </a:lnTo>
                  <a:lnTo>
                    <a:pt x="24" y="14"/>
                  </a:lnTo>
                  <a:lnTo>
                    <a:pt x="19" y="42"/>
                  </a:lnTo>
                  <a:lnTo>
                    <a:pt x="25" y="38"/>
                  </a:lnTo>
                  <a:lnTo>
                    <a:pt x="32" y="35"/>
                  </a:lnTo>
                  <a:lnTo>
                    <a:pt x="38" y="35"/>
                  </a:lnTo>
                  <a:lnTo>
                    <a:pt x="51" y="37"/>
                  </a:lnTo>
                  <a:lnTo>
                    <a:pt x="61" y="43"/>
                  </a:lnTo>
                  <a:lnTo>
                    <a:pt x="68" y="55"/>
                  </a:lnTo>
                  <a:lnTo>
                    <a:pt x="70" y="68"/>
                  </a:lnTo>
                  <a:lnTo>
                    <a:pt x="69" y="79"/>
                  </a:lnTo>
                  <a:lnTo>
                    <a:pt x="67" y="87"/>
                  </a:lnTo>
                  <a:lnTo>
                    <a:pt x="63" y="95"/>
                  </a:lnTo>
                  <a:lnTo>
                    <a:pt x="50" y="105"/>
                  </a:lnTo>
                  <a:lnTo>
                    <a:pt x="35" y="107"/>
                  </a:lnTo>
                  <a:lnTo>
                    <a:pt x="21" y="105"/>
                  </a:lnTo>
                  <a:lnTo>
                    <a:pt x="11" y="100"/>
                  </a:lnTo>
                  <a:lnTo>
                    <a:pt x="3" y="91"/>
                  </a:lnTo>
                  <a:lnTo>
                    <a:pt x="0" y="77"/>
                  </a:lnTo>
                  <a:lnTo>
                    <a:pt x="14" y="76"/>
                  </a:lnTo>
                  <a:lnTo>
                    <a:pt x="15" y="82"/>
                  </a:lnTo>
                  <a:lnTo>
                    <a:pt x="18" y="87"/>
                  </a:lnTo>
                  <a:lnTo>
                    <a:pt x="20" y="91"/>
                  </a:lnTo>
                  <a:lnTo>
                    <a:pt x="24" y="93"/>
                  </a:lnTo>
                  <a:lnTo>
                    <a:pt x="29" y="94"/>
                  </a:lnTo>
                  <a:lnTo>
                    <a:pt x="35" y="95"/>
                  </a:lnTo>
                  <a:lnTo>
                    <a:pt x="39" y="95"/>
                  </a:lnTo>
                  <a:lnTo>
                    <a:pt x="44" y="94"/>
                  </a:lnTo>
                  <a:lnTo>
                    <a:pt x="48" y="92"/>
                  </a:lnTo>
                  <a:lnTo>
                    <a:pt x="50" y="89"/>
                  </a:lnTo>
                  <a:lnTo>
                    <a:pt x="55" y="81"/>
                  </a:lnTo>
                  <a:lnTo>
                    <a:pt x="57" y="70"/>
                  </a:lnTo>
                  <a:lnTo>
                    <a:pt x="56" y="64"/>
                  </a:lnTo>
                  <a:lnTo>
                    <a:pt x="56" y="61"/>
                  </a:lnTo>
                  <a:lnTo>
                    <a:pt x="54" y="56"/>
                  </a:lnTo>
                  <a:lnTo>
                    <a:pt x="52" y="52"/>
                  </a:lnTo>
                  <a:lnTo>
                    <a:pt x="49" y="50"/>
                  </a:lnTo>
                  <a:lnTo>
                    <a:pt x="44" y="48"/>
                  </a:lnTo>
                  <a:lnTo>
                    <a:pt x="40" y="46"/>
                  </a:lnTo>
                  <a:lnTo>
                    <a:pt x="31" y="46"/>
                  </a:lnTo>
                  <a:lnTo>
                    <a:pt x="27" y="48"/>
                  </a:lnTo>
                  <a:lnTo>
                    <a:pt x="24" y="50"/>
                  </a:lnTo>
                  <a:lnTo>
                    <a:pt x="20" y="51"/>
                  </a:lnTo>
                  <a:lnTo>
                    <a:pt x="15" y="56"/>
                  </a:lnTo>
                  <a:lnTo>
                    <a:pt x="2" y="55"/>
                  </a:lnTo>
                  <a:lnTo>
                    <a:pt x="13" y="0"/>
                  </a:lnTo>
                  <a:close/>
                </a:path>
              </a:pathLst>
            </a:custGeom>
            <a:solidFill>
              <a:srgbClr val="000000"/>
            </a:solidFill>
            <a:ln w="0">
              <a:solidFill>
                <a:srgbClr val="000000"/>
              </a:solidFill>
              <a:round/>
              <a:headEnd/>
              <a:tailEnd/>
            </a:ln>
          </p:spPr>
          <p:txBody>
            <a:bodyPr/>
            <a:lstStyle/>
            <a:p>
              <a:endParaRPr lang="de-DE"/>
            </a:p>
          </p:txBody>
        </p:sp>
        <p:sp>
          <p:nvSpPr>
            <p:cNvPr id="30866" name="Line 42"/>
            <p:cNvSpPr>
              <a:spLocks noChangeShapeType="1"/>
            </p:cNvSpPr>
            <p:nvPr/>
          </p:nvSpPr>
          <p:spPr bwMode="auto">
            <a:xfrm>
              <a:off x="1569" y="2467"/>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67" name="Line 43"/>
            <p:cNvSpPr>
              <a:spLocks noChangeShapeType="1"/>
            </p:cNvSpPr>
            <p:nvPr/>
          </p:nvSpPr>
          <p:spPr bwMode="auto">
            <a:xfrm flipH="1">
              <a:off x="4595" y="2467"/>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68" name="Freeform 44"/>
            <p:cNvSpPr>
              <a:spLocks noEditPoints="1"/>
            </p:cNvSpPr>
            <p:nvPr/>
          </p:nvSpPr>
          <p:spPr bwMode="auto">
            <a:xfrm>
              <a:off x="1463" y="2414"/>
              <a:ext cx="71" cy="109"/>
            </a:xfrm>
            <a:custGeom>
              <a:avLst/>
              <a:gdLst>
                <a:gd name="T0" fmla="*/ 30 w 71"/>
                <a:gd name="T1" fmla="*/ 51 h 109"/>
                <a:gd name="T2" fmla="*/ 20 w 71"/>
                <a:gd name="T3" fmla="*/ 57 h 109"/>
                <a:gd name="T4" fmla="*/ 14 w 71"/>
                <a:gd name="T5" fmla="*/ 66 h 109"/>
                <a:gd name="T6" fmla="*/ 16 w 71"/>
                <a:gd name="T7" fmla="*/ 84 h 109"/>
                <a:gd name="T8" fmla="*/ 21 w 71"/>
                <a:gd name="T9" fmla="*/ 91 h 109"/>
                <a:gd name="T10" fmla="*/ 28 w 71"/>
                <a:gd name="T11" fmla="*/ 95 h 109"/>
                <a:gd name="T12" fmla="*/ 37 w 71"/>
                <a:gd name="T13" fmla="*/ 97 h 109"/>
                <a:gd name="T14" fmla="*/ 45 w 71"/>
                <a:gd name="T15" fmla="*/ 96 h 109"/>
                <a:gd name="T16" fmla="*/ 55 w 71"/>
                <a:gd name="T17" fmla="*/ 88 h 109"/>
                <a:gd name="T18" fmla="*/ 56 w 71"/>
                <a:gd name="T19" fmla="*/ 64 h 109"/>
                <a:gd name="T20" fmla="*/ 46 w 71"/>
                <a:gd name="T21" fmla="*/ 52 h 109"/>
                <a:gd name="T22" fmla="*/ 39 w 71"/>
                <a:gd name="T23" fmla="*/ 51 h 109"/>
                <a:gd name="T24" fmla="*/ 39 w 71"/>
                <a:gd name="T25" fmla="*/ 0 h 109"/>
                <a:gd name="T26" fmla="*/ 61 w 71"/>
                <a:gd name="T27" fmla="*/ 8 h 109"/>
                <a:gd name="T28" fmla="*/ 70 w 71"/>
                <a:gd name="T29" fmla="*/ 28 h 109"/>
                <a:gd name="T30" fmla="*/ 55 w 71"/>
                <a:gd name="T31" fmla="*/ 25 h 109"/>
                <a:gd name="T32" fmla="*/ 49 w 71"/>
                <a:gd name="T33" fmla="*/ 16 h 109"/>
                <a:gd name="T34" fmla="*/ 43 w 71"/>
                <a:gd name="T35" fmla="*/ 13 h 109"/>
                <a:gd name="T36" fmla="*/ 30 w 71"/>
                <a:gd name="T37" fmla="*/ 14 h 109"/>
                <a:gd name="T38" fmla="*/ 24 w 71"/>
                <a:gd name="T39" fmla="*/ 19 h 109"/>
                <a:gd name="T40" fmla="*/ 15 w 71"/>
                <a:gd name="T41" fmla="*/ 38 h 109"/>
                <a:gd name="T42" fmla="*/ 16 w 71"/>
                <a:gd name="T43" fmla="*/ 48 h 109"/>
                <a:gd name="T44" fmla="*/ 22 w 71"/>
                <a:gd name="T45" fmla="*/ 44 h 109"/>
                <a:gd name="T46" fmla="*/ 30 w 71"/>
                <a:gd name="T47" fmla="*/ 39 h 109"/>
                <a:gd name="T48" fmla="*/ 40 w 71"/>
                <a:gd name="T49" fmla="*/ 38 h 109"/>
                <a:gd name="T50" fmla="*/ 62 w 71"/>
                <a:gd name="T51" fmla="*/ 47 h 109"/>
                <a:gd name="T52" fmla="*/ 70 w 71"/>
                <a:gd name="T53" fmla="*/ 63 h 109"/>
                <a:gd name="T54" fmla="*/ 71 w 71"/>
                <a:gd name="T55" fmla="*/ 79 h 109"/>
                <a:gd name="T56" fmla="*/ 67 w 71"/>
                <a:gd name="T57" fmla="*/ 91 h 109"/>
                <a:gd name="T58" fmla="*/ 62 w 71"/>
                <a:gd name="T59" fmla="*/ 100 h 109"/>
                <a:gd name="T60" fmla="*/ 50 w 71"/>
                <a:gd name="T61" fmla="*/ 107 h 109"/>
                <a:gd name="T62" fmla="*/ 37 w 71"/>
                <a:gd name="T63" fmla="*/ 109 h 109"/>
                <a:gd name="T64" fmla="*/ 10 w 71"/>
                <a:gd name="T65" fmla="*/ 97 h 109"/>
                <a:gd name="T66" fmla="*/ 1 w 71"/>
                <a:gd name="T67" fmla="*/ 75 h 109"/>
                <a:gd name="T68" fmla="*/ 1 w 71"/>
                <a:gd name="T69" fmla="*/ 39 h 109"/>
                <a:gd name="T70" fmla="*/ 12 w 71"/>
                <a:gd name="T71" fmla="*/ 13 h 109"/>
                <a:gd name="T72" fmla="*/ 39 w 71"/>
                <a:gd name="T73" fmla="*/ 0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109"/>
                <a:gd name="T113" fmla="*/ 71 w 71"/>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109">
                  <a:moveTo>
                    <a:pt x="36" y="50"/>
                  </a:moveTo>
                  <a:lnTo>
                    <a:pt x="30" y="51"/>
                  </a:lnTo>
                  <a:lnTo>
                    <a:pt x="25" y="53"/>
                  </a:lnTo>
                  <a:lnTo>
                    <a:pt x="20" y="57"/>
                  </a:lnTo>
                  <a:lnTo>
                    <a:pt x="16" y="62"/>
                  </a:lnTo>
                  <a:lnTo>
                    <a:pt x="14" y="66"/>
                  </a:lnTo>
                  <a:lnTo>
                    <a:pt x="14" y="77"/>
                  </a:lnTo>
                  <a:lnTo>
                    <a:pt x="16" y="84"/>
                  </a:lnTo>
                  <a:lnTo>
                    <a:pt x="19" y="89"/>
                  </a:lnTo>
                  <a:lnTo>
                    <a:pt x="21" y="91"/>
                  </a:lnTo>
                  <a:lnTo>
                    <a:pt x="25" y="94"/>
                  </a:lnTo>
                  <a:lnTo>
                    <a:pt x="28" y="95"/>
                  </a:lnTo>
                  <a:lnTo>
                    <a:pt x="33" y="96"/>
                  </a:lnTo>
                  <a:lnTo>
                    <a:pt x="37" y="97"/>
                  </a:lnTo>
                  <a:lnTo>
                    <a:pt x="41" y="97"/>
                  </a:lnTo>
                  <a:lnTo>
                    <a:pt x="45" y="96"/>
                  </a:lnTo>
                  <a:lnTo>
                    <a:pt x="49" y="94"/>
                  </a:lnTo>
                  <a:lnTo>
                    <a:pt x="55" y="88"/>
                  </a:lnTo>
                  <a:lnTo>
                    <a:pt x="58" y="73"/>
                  </a:lnTo>
                  <a:lnTo>
                    <a:pt x="56" y="64"/>
                  </a:lnTo>
                  <a:lnTo>
                    <a:pt x="55" y="60"/>
                  </a:lnTo>
                  <a:lnTo>
                    <a:pt x="46" y="52"/>
                  </a:lnTo>
                  <a:lnTo>
                    <a:pt x="43" y="51"/>
                  </a:lnTo>
                  <a:lnTo>
                    <a:pt x="39" y="51"/>
                  </a:lnTo>
                  <a:lnTo>
                    <a:pt x="36" y="50"/>
                  </a:lnTo>
                  <a:close/>
                  <a:moveTo>
                    <a:pt x="39" y="0"/>
                  </a:moveTo>
                  <a:lnTo>
                    <a:pt x="51" y="2"/>
                  </a:lnTo>
                  <a:lnTo>
                    <a:pt x="61" y="8"/>
                  </a:lnTo>
                  <a:lnTo>
                    <a:pt x="67" y="16"/>
                  </a:lnTo>
                  <a:lnTo>
                    <a:pt x="70" y="28"/>
                  </a:lnTo>
                  <a:lnTo>
                    <a:pt x="56" y="29"/>
                  </a:lnTo>
                  <a:lnTo>
                    <a:pt x="55" y="25"/>
                  </a:lnTo>
                  <a:lnTo>
                    <a:pt x="53" y="21"/>
                  </a:lnTo>
                  <a:lnTo>
                    <a:pt x="49" y="16"/>
                  </a:lnTo>
                  <a:lnTo>
                    <a:pt x="45" y="14"/>
                  </a:lnTo>
                  <a:lnTo>
                    <a:pt x="43" y="13"/>
                  </a:lnTo>
                  <a:lnTo>
                    <a:pt x="34" y="13"/>
                  </a:lnTo>
                  <a:lnTo>
                    <a:pt x="30" y="14"/>
                  </a:lnTo>
                  <a:lnTo>
                    <a:pt x="26" y="16"/>
                  </a:lnTo>
                  <a:lnTo>
                    <a:pt x="24" y="19"/>
                  </a:lnTo>
                  <a:lnTo>
                    <a:pt x="16" y="28"/>
                  </a:lnTo>
                  <a:lnTo>
                    <a:pt x="15" y="38"/>
                  </a:lnTo>
                  <a:lnTo>
                    <a:pt x="14" y="52"/>
                  </a:lnTo>
                  <a:lnTo>
                    <a:pt x="16" y="48"/>
                  </a:lnTo>
                  <a:lnTo>
                    <a:pt x="19" y="46"/>
                  </a:lnTo>
                  <a:lnTo>
                    <a:pt x="22" y="44"/>
                  </a:lnTo>
                  <a:lnTo>
                    <a:pt x="25" y="41"/>
                  </a:lnTo>
                  <a:lnTo>
                    <a:pt x="30" y="39"/>
                  </a:lnTo>
                  <a:lnTo>
                    <a:pt x="34" y="38"/>
                  </a:lnTo>
                  <a:lnTo>
                    <a:pt x="40" y="38"/>
                  </a:lnTo>
                  <a:lnTo>
                    <a:pt x="52" y="40"/>
                  </a:lnTo>
                  <a:lnTo>
                    <a:pt x="62" y="47"/>
                  </a:lnTo>
                  <a:lnTo>
                    <a:pt x="68" y="54"/>
                  </a:lnTo>
                  <a:lnTo>
                    <a:pt x="70" y="63"/>
                  </a:lnTo>
                  <a:lnTo>
                    <a:pt x="71" y="72"/>
                  </a:lnTo>
                  <a:lnTo>
                    <a:pt x="71" y="79"/>
                  </a:lnTo>
                  <a:lnTo>
                    <a:pt x="70" y="85"/>
                  </a:lnTo>
                  <a:lnTo>
                    <a:pt x="67" y="91"/>
                  </a:lnTo>
                  <a:lnTo>
                    <a:pt x="64" y="95"/>
                  </a:lnTo>
                  <a:lnTo>
                    <a:pt x="62" y="100"/>
                  </a:lnTo>
                  <a:lnTo>
                    <a:pt x="55" y="104"/>
                  </a:lnTo>
                  <a:lnTo>
                    <a:pt x="50" y="107"/>
                  </a:lnTo>
                  <a:lnTo>
                    <a:pt x="44" y="109"/>
                  </a:lnTo>
                  <a:lnTo>
                    <a:pt x="37" y="109"/>
                  </a:lnTo>
                  <a:lnTo>
                    <a:pt x="22" y="106"/>
                  </a:lnTo>
                  <a:lnTo>
                    <a:pt x="10" y="97"/>
                  </a:lnTo>
                  <a:lnTo>
                    <a:pt x="4" y="88"/>
                  </a:lnTo>
                  <a:lnTo>
                    <a:pt x="1" y="75"/>
                  </a:lnTo>
                  <a:lnTo>
                    <a:pt x="0" y="58"/>
                  </a:lnTo>
                  <a:lnTo>
                    <a:pt x="1" y="39"/>
                  </a:lnTo>
                  <a:lnTo>
                    <a:pt x="6" y="25"/>
                  </a:lnTo>
                  <a:lnTo>
                    <a:pt x="12" y="13"/>
                  </a:lnTo>
                  <a:lnTo>
                    <a:pt x="24" y="3"/>
                  </a:lnTo>
                  <a:lnTo>
                    <a:pt x="39" y="0"/>
                  </a:lnTo>
                  <a:close/>
                </a:path>
              </a:pathLst>
            </a:custGeom>
            <a:solidFill>
              <a:srgbClr val="000000"/>
            </a:solidFill>
            <a:ln w="0">
              <a:solidFill>
                <a:srgbClr val="000000"/>
              </a:solidFill>
              <a:round/>
              <a:headEnd/>
              <a:tailEnd/>
            </a:ln>
          </p:spPr>
          <p:txBody>
            <a:bodyPr/>
            <a:lstStyle/>
            <a:p>
              <a:endParaRPr lang="de-DE"/>
            </a:p>
          </p:txBody>
        </p:sp>
        <p:sp>
          <p:nvSpPr>
            <p:cNvPr id="30869" name="Line 45"/>
            <p:cNvSpPr>
              <a:spLocks noChangeShapeType="1"/>
            </p:cNvSpPr>
            <p:nvPr/>
          </p:nvSpPr>
          <p:spPr bwMode="auto">
            <a:xfrm>
              <a:off x="1569" y="2133"/>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70" name="Line 46"/>
            <p:cNvSpPr>
              <a:spLocks noChangeShapeType="1"/>
            </p:cNvSpPr>
            <p:nvPr/>
          </p:nvSpPr>
          <p:spPr bwMode="auto">
            <a:xfrm flipH="1">
              <a:off x="4595" y="2133"/>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71" name="Freeform 47"/>
            <p:cNvSpPr>
              <a:spLocks/>
            </p:cNvSpPr>
            <p:nvPr/>
          </p:nvSpPr>
          <p:spPr bwMode="auto">
            <a:xfrm>
              <a:off x="1466" y="2082"/>
              <a:ext cx="68" cy="106"/>
            </a:xfrm>
            <a:custGeom>
              <a:avLst/>
              <a:gdLst>
                <a:gd name="T0" fmla="*/ 0 w 68"/>
                <a:gd name="T1" fmla="*/ 0 h 106"/>
                <a:gd name="T2" fmla="*/ 68 w 68"/>
                <a:gd name="T3" fmla="*/ 0 h 106"/>
                <a:gd name="T4" fmla="*/ 68 w 68"/>
                <a:gd name="T5" fmla="*/ 11 h 106"/>
                <a:gd name="T6" fmla="*/ 59 w 68"/>
                <a:gd name="T7" fmla="*/ 24 h 106"/>
                <a:gd name="T8" fmla="*/ 50 w 68"/>
                <a:gd name="T9" fmla="*/ 40 h 106"/>
                <a:gd name="T10" fmla="*/ 41 w 68"/>
                <a:gd name="T11" fmla="*/ 57 h 106"/>
                <a:gd name="T12" fmla="*/ 34 w 68"/>
                <a:gd name="T13" fmla="*/ 76 h 106"/>
                <a:gd name="T14" fmla="*/ 30 w 68"/>
                <a:gd name="T15" fmla="*/ 91 h 106"/>
                <a:gd name="T16" fmla="*/ 30 w 68"/>
                <a:gd name="T17" fmla="*/ 106 h 106"/>
                <a:gd name="T18" fmla="*/ 16 w 68"/>
                <a:gd name="T19" fmla="*/ 106 h 106"/>
                <a:gd name="T20" fmla="*/ 17 w 68"/>
                <a:gd name="T21" fmla="*/ 93 h 106"/>
                <a:gd name="T22" fmla="*/ 21 w 68"/>
                <a:gd name="T23" fmla="*/ 76 h 106"/>
                <a:gd name="T24" fmla="*/ 27 w 68"/>
                <a:gd name="T25" fmla="*/ 58 h 106"/>
                <a:gd name="T26" fmla="*/ 34 w 68"/>
                <a:gd name="T27" fmla="*/ 42 h 106"/>
                <a:gd name="T28" fmla="*/ 44 w 68"/>
                <a:gd name="T29" fmla="*/ 26 h 106"/>
                <a:gd name="T30" fmla="*/ 55 w 68"/>
                <a:gd name="T31" fmla="*/ 14 h 106"/>
                <a:gd name="T32" fmla="*/ 0 w 68"/>
                <a:gd name="T33" fmla="*/ 14 h 106"/>
                <a:gd name="T34" fmla="*/ 0 w 68"/>
                <a:gd name="T35" fmla="*/ 0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06"/>
                <a:gd name="T56" fmla="*/ 68 w 68"/>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06">
                  <a:moveTo>
                    <a:pt x="0" y="0"/>
                  </a:moveTo>
                  <a:lnTo>
                    <a:pt x="68" y="0"/>
                  </a:lnTo>
                  <a:lnTo>
                    <a:pt x="68" y="11"/>
                  </a:lnTo>
                  <a:lnTo>
                    <a:pt x="59" y="24"/>
                  </a:lnTo>
                  <a:lnTo>
                    <a:pt x="50" y="40"/>
                  </a:lnTo>
                  <a:lnTo>
                    <a:pt x="41" y="57"/>
                  </a:lnTo>
                  <a:lnTo>
                    <a:pt x="34" y="76"/>
                  </a:lnTo>
                  <a:lnTo>
                    <a:pt x="30" y="91"/>
                  </a:lnTo>
                  <a:lnTo>
                    <a:pt x="30" y="106"/>
                  </a:lnTo>
                  <a:lnTo>
                    <a:pt x="16" y="106"/>
                  </a:lnTo>
                  <a:lnTo>
                    <a:pt x="17" y="93"/>
                  </a:lnTo>
                  <a:lnTo>
                    <a:pt x="21" y="76"/>
                  </a:lnTo>
                  <a:lnTo>
                    <a:pt x="27" y="58"/>
                  </a:lnTo>
                  <a:lnTo>
                    <a:pt x="34" y="42"/>
                  </a:lnTo>
                  <a:lnTo>
                    <a:pt x="44" y="26"/>
                  </a:lnTo>
                  <a:lnTo>
                    <a:pt x="55"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872" name="Line 48"/>
            <p:cNvSpPr>
              <a:spLocks noChangeShapeType="1"/>
            </p:cNvSpPr>
            <p:nvPr/>
          </p:nvSpPr>
          <p:spPr bwMode="auto">
            <a:xfrm>
              <a:off x="1569" y="1799"/>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73" name="Line 49"/>
            <p:cNvSpPr>
              <a:spLocks noChangeShapeType="1"/>
            </p:cNvSpPr>
            <p:nvPr/>
          </p:nvSpPr>
          <p:spPr bwMode="auto">
            <a:xfrm flipH="1">
              <a:off x="4595" y="1799"/>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74" name="Freeform 50"/>
            <p:cNvSpPr>
              <a:spLocks noEditPoints="1"/>
            </p:cNvSpPr>
            <p:nvPr/>
          </p:nvSpPr>
          <p:spPr bwMode="auto">
            <a:xfrm>
              <a:off x="1464" y="1747"/>
              <a:ext cx="69" cy="109"/>
            </a:xfrm>
            <a:custGeom>
              <a:avLst/>
              <a:gdLst>
                <a:gd name="T0" fmla="*/ 29 w 69"/>
                <a:gd name="T1" fmla="*/ 56 h 109"/>
                <a:gd name="T2" fmla="*/ 17 w 69"/>
                <a:gd name="T3" fmla="*/ 64 h 109"/>
                <a:gd name="T4" fmla="*/ 14 w 69"/>
                <a:gd name="T5" fmla="*/ 83 h 109"/>
                <a:gd name="T6" fmla="*/ 19 w 69"/>
                <a:gd name="T7" fmla="*/ 90 h 109"/>
                <a:gd name="T8" fmla="*/ 35 w 69"/>
                <a:gd name="T9" fmla="*/ 97 h 109"/>
                <a:gd name="T10" fmla="*/ 45 w 69"/>
                <a:gd name="T11" fmla="*/ 95 h 109"/>
                <a:gd name="T12" fmla="*/ 52 w 69"/>
                <a:gd name="T13" fmla="*/ 88 h 109"/>
                <a:gd name="T14" fmla="*/ 55 w 69"/>
                <a:gd name="T15" fmla="*/ 72 h 109"/>
                <a:gd name="T16" fmla="*/ 51 w 69"/>
                <a:gd name="T17" fmla="*/ 64 h 109"/>
                <a:gd name="T18" fmla="*/ 46 w 69"/>
                <a:gd name="T19" fmla="*/ 58 h 109"/>
                <a:gd name="T20" fmla="*/ 35 w 69"/>
                <a:gd name="T21" fmla="*/ 55 h 109"/>
                <a:gd name="T22" fmla="*/ 23 w 69"/>
                <a:gd name="T23" fmla="*/ 18 h 109"/>
                <a:gd name="T24" fmla="*/ 18 w 69"/>
                <a:gd name="T25" fmla="*/ 24 h 109"/>
                <a:gd name="T26" fmla="*/ 19 w 69"/>
                <a:gd name="T27" fmla="*/ 34 h 109"/>
                <a:gd name="T28" fmla="*/ 27 w 69"/>
                <a:gd name="T29" fmla="*/ 41 h 109"/>
                <a:gd name="T30" fmla="*/ 39 w 69"/>
                <a:gd name="T31" fmla="*/ 43 h 109"/>
                <a:gd name="T32" fmla="*/ 45 w 69"/>
                <a:gd name="T33" fmla="*/ 40 h 109"/>
                <a:gd name="T34" fmla="*/ 51 w 69"/>
                <a:gd name="T35" fmla="*/ 33 h 109"/>
                <a:gd name="T36" fmla="*/ 51 w 69"/>
                <a:gd name="T37" fmla="*/ 24 h 109"/>
                <a:gd name="T38" fmla="*/ 48 w 69"/>
                <a:gd name="T39" fmla="*/ 18 h 109"/>
                <a:gd name="T40" fmla="*/ 39 w 69"/>
                <a:gd name="T41" fmla="*/ 13 h 109"/>
                <a:gd name="T42" fmla="*/ 35 w 69"/>
                <a:gd name="T43" fmla="*/ 0 h 109"/>
                <a:gd name="T44" fmla="*/ 57 w 69"/>
                <a:gd name="T45" fmla="*/ 8 h 109"/>
                <a:gd name="T46" fmla="*/ 63 w 69"/>
                <a:gd name="T47" fmla="*/ 16 h 109"/>
                <a:gd name="T48" fmla="*/ 66 w 69"/>
                <a:gd name="T49" fmla="*/ 32 h 109"/>
                <a:gd name="T50" fmla="*/ 61 w 69"/>
                <a:gd name="T51" fmla="*/ 39 h 109"/>
                <a:gd name="T52" fmla="*/ 57 w 69"/>
                <a:gd name="T53" fmla="*/ 45 h 109"/>
                <a:gd name="T54" fmla="*/ 50 w 69"/>
                <a:gd name="T55" fmla="*/ 49 h 109"/>
                <a:gd name="T56" fmla="*/ 58 w 69"/>
                <a:gd name="T57" fmla="*/ 52 h 109"/>
                <a:gd name="T58" fmla="*/ 67 w 69"/>
                <a:gd name="T59" fmla="*/ 63 h 109"/>
                <a:gd name="T60" fmla="*/ 69 w 69"/>
                <a:gd name="T61" fmla="*/ 71 h 109"/>
                <a:gd name="T62" fmla="*/ 67 w 69"/>
                <a:gd name="T63" fmla="*/ 90 h 109"/>
                <a:gd name="T64" fmla="*/ 49 w 69"/>
                <a:gd name="T65" fmla="*/ 107 h 109"/>
                <a:gd name="T66" fmla="*/ 25 w 69"/>
                <a:gd name="T67" fmla="*/ 108 h 109"/>
                <a:gd name="T68" fmla="*/ 9 w 69"/>
                <a:gd name="T69" fmla="*/ 100 h 109"/>
                <a:gd name="T70" fmla="*/ 0 w 69"/>
                <a:gd name="T71" fmla="*/ 77 h 109"/>
                <a:gd name="T72" fmla="*/ 5 w 69"/>
                <a:gd name="T73" fmla="*/ 58 h 109"/>
                <a:gd name="T74" fmla="*/ 15 w 69"/>
                <a:gd name="T75" fmla="*/ 50 h 109"/>
                <a:gd name="T76" fmla="*/ 17 w 69"/>
                <a:gd name="T77" fmla="*/ 47 h 109"/>
                <a:gd name="T78" fmla="*/ 8 w 69"/>
                <a:gd name="T79" fmla="*/ 39 h 109"/>
                <a:gd name="T80" fmla="*/ 5 w 69"/>
                <a:gd name="T81" fmla="*/ 33 h 109"/>
                <a:gd name="T82" fmla="*/ 3 w 69"/>
                <a:gd name="T83" fmla="*/ 27 h 109"/>
                <a:gd name="T84" fmla="*/ 11 w 69"/>
                <a:gd name="T85" fmla="*/ 8 h 109"/>
                <a:gd name="T86" fmla="*/ 35 w 69"/>
                <a:gd name="T87" fmla="*/ 0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109"/>
                <a:gd name="T134" fmla="*/ 69 w 69"/>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109">
                  <a:moveTo>
                    <a:pt x="35" y="55"/>
                  </a:moveTo>
                  <a:lnTo>
                    <a:pt x="29" y="56"/>
                  </a:lnTo>
                  <a:lnTo>
                    <a:pt x="24" y="57"/>
                  </a:lnTo>
                  <a:lnTo>
                    <a:pt x="17" y="64"/>
                  </a:lnTo>
                  <a:lnTo>
                    <a:pt x="14" y="71"/>
                  </a:lnTo>
                  <a:lnTo>
                    <a:pt x="14" y="83"/>
                  </a:lnTo>
                  <a:lnTo>
                    <a:pt x="15" y="87"/>
                  </a:lnTo>
                  <a:lnTo>
                    <a:pt x="19" y="90"/>
                  </a:lnTo>
                  <a:lnTo>
                    <a:pt x="24" y="94"/>
                  </a:lnTo>
                  <a:lnTo>
                    <a:pt x="35" y="97"/>
                  </a:lnTo>
                  <a:lnTo>
                    <a:pt x="40" y="96"/>
                  </a:lnTo>
                  <a:lnTo>
                    <a:pt x="45" y="95"/>
                  </a:lnTo>
                  <a:lnTo>
                    <a:pt x="50" y="92"/>
                  </a:lnTo>
                  <a:lnTo>
                    <a:pt x="52" y="88"/>
                  </a:lnTo>
                  <a:lnTo>
                    <a:pt x="55" y="83"/>
                  </a:lnTo>
                  <a:lnTo>
                    <a:pt x="55" y="72"/>
                  </a:lnTo>
                  <a:lnTo>
                    <a:pt x="54" y="68"/>
                  </a:lnTo>
                  <a:lnTo>
                    <a:pt x="51" y="64"/>
                  </a:lnTo>
                  <a:lnTo>
                    <a:pt x="49" y="62"/>
                  </a:lnTo>
                  <a:lnTo>
                    <a:pt x="46" y="58"/>
                  </a:lnTo>
                  <a:lnTo>
                    <a:pt x="39" y="56"/>
                  </a:lnTo>
                  <a:lnTo>
                    <a:pt x="35" y="55"/>
                  </a:lnTo>
                  <a:close/>
                  <a:moveTo>
                    <a:pt x="30" y="13"/>
                  </a:moveTo>
                  <a:lnTo>
                    <a:pt x="23" y="18"/>
                  </a:lnTo>
                  <a:lnTo>
                    <a:pt x="20" y="21"/>
                  </a:lnTo>
                  <a:lnTo>
                    <a:pt x="18" y="24"/>
                  </a:lnTo>
                  <a:lnTo>
                    <a:pt x="18" y="31"/>
                  </a:lnTo>
                  <a:lnTo>
                    <a:pt x="19" y="34"/>
                  </a:lnTo>
                  <a:lnTo>
                    <a:pt x="25" y="40"/>
                  </a:lnTo>
                  <a:lnTo>
                    <a:pt x="27" y="41"/>
                  </a:lnTo>
                  <a:lnTo>
                    <a:pt x="31" y="43"/>
                  </a:lnTo>
                  <a:lnTo>
                    <a:pt x="39" y="43"/>
                  </a:lnTo>
                  <a:lnTo>
                    <a:pt x="42" y="41"/>
                  </a:lnTo>
                  <a:lnTo>
                    <a:pt x="45" y="40"/>
                  </a:lnTo>
                  <a:lnTo>
                    <a:pt x="48" y="38"/>
                  </a:lnTo>
                  <a:lnTo>
                    <a:pt x="51" y="33"/>
                  </a:lnTo>
                  <a:lnTo>
                    <a:pt x="52" y="28"/>
                  </a:lnTo>
                  <a:lnTo>
                    <a:pt x="51" y="24"/>
                  </a:lnTo>
                  <a:lnTo>
                    <a:pt x="50" y="21"/>
                  </a:lnTo>
                  <a:lnTo>
                    <a:pt x="48" y="18"/>
                  </a:lnTo>
                  <a:lnTo>
                    <a:pt x="44" y="15"/>
                  </a:lnTo>
                  <a:lnTo>
                    <a:pt x="39" y="13"/>
                  </a:lnTo>
                  <a:lnTo>
                    <a:pt x="30" y="13"/>
                  </a:lnTo>
                  <a:close/>
                  <a:moveTo>
                    <a:pt x="35" y="0"/>
                  </a:moveTo>
                  <a:lnTo>
                    <a:pt x="48" y="2"/>
                  </a:lnTo>
                  <a:lnTo>
                    <a:pt x="57" y="8"/>
                  </a:lnTo>
                  <a:lnTo>
                    <a:pt x="61" y="12"/>
                  </a:lnTo>
                  <a:lnTo>
                    <a:pt x="63" y="16"/>
                  </a:lnTo>
                  <a:lnTo>
                    <a:pt x="66" y="22"/>
                  </a:lnTo>
                  <a:lnTo>
                    <a:pt x="66" y="32"/>
                  </a:lnTo>
                  <a:lnTo>
                    <a:pt x="64" y="35"/>
                  </a:lnTo>
                  <a:lnTo>
                    <a:pt x="61" y="39"/>
                  </a:lnTo>
                  <a:lnTo>
                    <a:pt x="60" y="43"/>
                  </a:lnTo>
                  <a:lnTo>
                    <a:pt x="57" y="45"/>
                  </a:lnTo>
                  <a:lnTo>
                    <a:pt x="54" y="47"/>
                  </a:lnTo>
                  <a:lnTo>
                    <a:pt x="50" y="49"/>
                  </a:lnTo>
                  <a:lnTo>
                    <a:pt x="55" y="50"/>
                  </a:lnTo>
                  <a:lnTo>
                    <a:pt x="58" y="52"/>
                  </a:lnTo>
                  <a:lnTo>
                    <a:pt x="62" y="56"/>
                  </a:lnTo>
                  <a:lnTo>
                    <a:pt x="67" y="63"/>
                  </a:lnTo>
                  <a:lnTo>
                    <a:pt x="68" y="68"/>
                  </a:lnTo>
                  <a:lnTo>
                    <a:pt x="69" y="71"/>
                  </a:lnTo>
                  <a:lnTo>
                    <a:pt x="69" y="77"/>
                  </a:lnTo>
                  <a:lnTo>
                    <a:pt x="67" y="90"/>
                  </a:lnTo>
                  <a:lnTo>
                    <a:pt x="60" y="100"/>
                  </a:lnTo>
                  <a:lnTo>
                    <a:pt x="49" y="107"/>
                  </a:lnTo>
                  <a:lnTo>
                    <a:pt x="35" y="109"/>
                  </a:lnTo>
                  <a:lnTo>
                    <a:pt x="25" y="108"/>
                  </a:lnTo>
                  <a:lnTo>
                    <a:pt x="17" y="106"/>
                  </a:lnTo>
                  <a:lnTo>
                    <a:pt x="9" y="100"/>
                  </a:lnTo>
                  <a:lnTo>
                    <a:pt x="2" y="90"/>
                  </a:lnTo>
                  <a:lnTo>
                    <a:pt x="0" y="77"/>
                  </a:lnTo>
                  <a:lnTo>
                    <a:pt x="1" y="66"/>
                  </a:lnTo>
                  <a:lnTo>
                    <a:pt x="5" y="58"/>
                  </a:lnTo>
                  <a:lnTo>
                    <a:pt x="8" y="55"/>
                  </a:lnTo>
                  <a:lnTo>
                    <a:pt x="15" y="50"/>
                  </a:lnTo>
                  <a:lnTo>
                    <a:pt x="20" y="49"/>
                  </a:lnTo>
                  <a:lnTo>
                    <a:pt x="17" y="47"/>
                  </a:lnTo>
                  <a:lnTo>
                    <a:pt x="9" y="43"/>
                  </a:lnTo>
                  <a:lnTo>
                    <a:pt x="8" y="39"/>
                  </a:lnTo>
                  <a:lnTo>
                    <a:pt x="6" y="37"/>
                  </a:lnTo>
                  <a:lnTo>
                    <a:pt x="5" y="33"/>
                  </a:lnTo>
                  <a:lnTo>
                    <a:pt x="3" y="31"/>
                  </a:lnTo>
                  <a:lnTo>
                    <a:pt x="3" y="27"/>
                  </a:lnTo>
                  <a:lnTo>
                    <a:pt x="6" y="16"/>
                  </a:lnTo>
                  <a:lnTo>
                    <a:pt x="11" y="8"/>
                  </a:lnTo>
                  <a:lnTo>
                    <a:pt x="21" y="2"/>
                  </a:lnTo>
                  <a:lnTo>
                    <a:pt x="35" y="0"/>
                  </a:lnTo>
                  <a:close/>
                </a:path>
              </a:pathLst>
            </a:custGeom>
            <a:solidFill>
              <a:srgbClr val="000000"/>
            </a:solidFill>
            <a:ln w="0">
              <a:solidFill>
                <a:srgbClr val="000000"/>
              </a:solidFill>
              <a:round/>
              <a:headEnd/>
              <a:tailEnd/>
            </a:ln>
          </p:spPr>
          <p:txBody>
            <a:bodyPr/>
            <a:lstStyle/>
            <a:p>
              <a:endParaRPr lang="de-DE"/>
            </a:p>
          </p:txBody>
        </p:sp>
        <p:sp>
          <p:nvSpPr>
            <p:cNvPr id="30875" name="Line 51"/>
            <p:cNvSpPr>
              <a:spLocks noChangeShapeType="1"/>
            </p:cNvSpPr>
            <p:nvPr/>
          </p:nvSpPr>
          <p:spPr bwMode="auto">
            <a:xfrm>
              <a:off x="1569" y="1465"/>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76" name="Line 52"/>
            <p:cNvSpPr>
              <a:spLocks noChangeShapeType="1"/>
            </p:cNvSpPr>
            <p:nvPr/>
          </p:nvSpPr>
          <p:spPr bwMode="auto">
            <a:xfrm flipH="1">
              <a:off x="4595" y="1465"/>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77" name="Freeform 53"/>
            <p:cNvSpPr>
              <a:spLocks noEditPoints="1"/>
            </p:cNvSpPr>
            <p:nvPr/>
          </p:nvSpPr>
          <p:spPr bwMode="auto">
            <a:xfrm>
              <a:off x="1464" y="1413"/>
              <a:ext cx="70" cy="109"/>
            </a:xfrm>
            <a:custGeom>
              <a:avLst/>
              <a:gdLst>
                <a:gd name="T0" fmla="*/ 27 w 70"/>
                <a:gd name="T1" fmla="*/ 14 h 109"/>
                <a:gd name="T2" fmla="*/ 18 w 70"/>
                <a:gd name="T3" fmla="*/ 22 h 109"/>
                <a:gd name="T4" fmla="*/ 14 w 70"/>
                <a:gd name="T5" fmla="*/ 32 h 109"/>
                <a:gd name="T6" fmla="*/ 15 w 70"/>
                <a:gd name="T7" fmla="*/ 44 h 109"/>
                <a:gd name="T8" fmla="*/ 20 w 70"/>
                <a:gd name="T9" fmla="*/ 53 h 109"/>
                <a:gd name="T10" fmla="*/ 26 w 70"/>
                <a:gd name="T11" fmla="*/ 58 h 109"/>
                <a:gd name="T12" fmla="*/ 40 w 70"/>
                <a:gd name="T13" fmla="*/ 59 h 109"/>
                <a:gd name="T14" fmla="*/ 50 w 70"/>
                <a:gd name="T15" fmla="*/ 53 h 109"/>
                <a:gd name="T16" fmla="*/ 55 w 70"/>
                <a:gd name="T17" fmla="*/ 46 h 109"/>
                <a:gd name="T18" fmla="*/ 56 w 70"/>
                <a:gd name="T19" fmla="*/ 31 h 109"/>
                <a:gd name="T20" fmla="*/ 54 w 70"/>
                <a:gd name="T21" fmla="*/ 22 h 109"/>
                <a:gd name="T22" fmla="*/ 44 w 70"/>
                <a:gd name="T23" fmla="*/ 14 h 109"/>
                <a:gd name="T24" fmla="*/ 31 w 70"/>
                <a:gd name="T25" fmla="*/ 13 h 109"/>
                <a:gd name="T26" fmla="*/ 40 w 70"/>
                <a:gd name="T27" fmla="*/ 1 h 109"/>
                <a:gd name="T28" fmla="*/ 54 w 70"/>
                <a:gd name="T29" fmla="*/ 7 h 109"/>
                <a:gd name="T30" fmla="*/ 61 w 70"/>
                <a:gd name="T31" fmla="*/ 13 h 109"/>
                <a:gd name="T32" fmla="*/ 66 w 70"/>
                <a:gd name="T33" fmla="*/ 22 h 109"/>
                <a:gd name="T34" fmla="*/ 70 w 70"/>
                <a:gd name="T35" fmla="*/ 40 h 109"/>
                <a:gd name="T36" fmla="*/ 69 w 70"/>
                <a:gd name="T37" fmla="*/ 71 h 109"/>
                <a:gd name="T38" fmla="*/ 61 w 70"/>
                <a:gd name="T39" fmla="*/ 95 h 109"/>
                <a:gd name="T40" fmla="*/ 43 w 70"/>
                <a:gd name="T41" fmla="*/ 108 h 109"/>
                <a:gd name="T42" fmla="*/ 21 w 70"/>
                <a:gd name="T43" fmla="*/ 107 h 109"/>
                <a:gd name="T44" fmla="*/ 5 w 70"/>
                <a:gd name="T45" fmla="*/ 94 h 109"/>
                <a:gd name="T46" fmla="*/ 15 w 70"/>
                <a:gd name="T47" fmla="*/ 80 h 109"/>
                <a:gd name="T48" fmla="*/ 18 w 70"/>
                <a:gd name="T49" fmla="*/ 88 h 109"/>
                <a:gd name="T50" fmla="*/ 29 w 70"/>
                <a:gd name="T51" fmla="*/ 96 h 109"/>
                <a:gd name="T52" fmla="*/ 44 w 70"/>
                <a:gd name="T53" fmla="*/ 94 h 109"/>
                <a:gd name="T54" fmla="*/ 49 w 70"/>
                <a:gd name="T55" fmla="*/ 90 h 109"/>
                <a:gd name="T56" fmla="*/ 55 w 70"/>
                <a:gd name="T57" fmla="*/ 77 h 109"/>
                <a:gd name="T58" fmla="*/ 56 w 70"/>
                <a:gd name="T59" fmla="*/ 66 h 109"/>
                <a:gd name="T60" fmla="*/ 57 w 70"/>
                <a:gd name="T61" fmla="*/ 58 h 109"/>
                <a:gd name="T62" fmla="*/ 40 w 70"/>
                <a:gd name="T63" fmla="*/ 70 h 109"/>
                <a:gd name="T64" fmla="*/ 32 w 70"/>
                <a:gd name="T65" fmla="*/ 72 h 109"/>
                <a:gd name="T66" fmla="*/ 15 w 70"/>
                <a:gd name="T67" fmla="*/ 68 h 109"/>
                <a:gd name="T68" fmla="*/ 2 w 70"/>
                <a:gd name="T69" fmla="*/ 51 h 109"/>
                <a:gd name="T70" fmla="*/ 1 w 70"/>
                <a:gd name="T71" fmla="*/ 26 h 109"/>
                <a:gd name="T72" fmla="*/ 9 w 70"/>
                <a:gd name="T73" fmla="*/ 9 h 109"/>
                <a:gd name="T74" fmla="*/ 35 w 70"/>
                <a:gd name="T75" fmla="*/ 0 h 1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109"/>
                <a:gd name="T116" fmla="*/ 70 w 70"/>
                <a:gd name="T117" fmla="*/ 109 h 1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109">
                  <a:moveTo>
                    <a:pt x="31" y="13"/>
                  </a:moveTo>
                  <a:lnTo>
                    <a:pt x="27" y="14"/>
                  </a:lnTo>
                  <a:lnTo>
                    <a:pt x="20" y="19"/>
                  </a:lnTo>
                  <a:lnTo>
                    <a:pt x="18" y="22"/>
                  </a:lnTo>
                  <a:lnTo>
                    <a:pt x="15" y="27"/>
                  </a:lnTo>
                  <a:lnTo>
                    <a:pt x="14" y="32"/>
                  </a:lnTo>
                  <a:lnTo>
                    <a:pt x="14" y="38"/>
                  </a:lnTo>
                  <a:lnTo>
                    <a:pt x="15" y="44"/>
                  </a:lnTo>
                  <a:lnTo>
                    <a:pt x="17" y="49"/>
                  </a:lnTo>
                  <a:lnTo>
                    <a:pt x="20" y="53"/>
                  </a:lnTo>
                  <a:lnTo>
                    <a:pt x="23" y="57"/>
                  </a:lnTo>
                  <a:lnTo>
                    <a:pt x="26" y="58"/>
                  </a:lnTo>
                  <a:lnTo>
                    <a:pt x="31" y="59"/>
                  </a:lnTo>
                  <a:lnTo>
                    <a:pt x="40" y="59"/>
                  </a:lnTo>
                  <a:lnTo>
                    <a:pt x="48" y="57"/>
                  </a:lnTo>
                  <a:lnTo>
                    <a:pt x="50" y="53"/>
                  </a:lnTo>
                  <a:lnTo>
                    <a:pt x="54" y="50"/>
                  </a:lnTo>
                  <a:lnTo>
                    <a:pt x="55" y="46"/>
                  </a:lnTo>
                  <a:lnTo>
                    <a:pt x="57" y="37"/>
                  </a:lnTo>
                  <a:lnTo>
                    <a:pt x="56" y="31"/>
                  </a:lnTo>
                  <a:lnTo>
                    <a:pt x="55" y="26"/>
                  </a:lnTo>
                  <a:lnTo>
                    <a:pt x="54" y="22"/>
                  </a:lnTo>
                  <a:lnTo>
                    <a:pt x="48" y="16"/>
                  </a:lnTo>
                  <a:lnTo>
                    <a:pt x="44" y="14"/>
                  </a:lnTo>
                  <a:lnTo>
                    <a:pt x="40" y="13"/>
                  </a:lnTo>
                  <a:lnTo>
                    <a:pt x="31" y="13"/>
                  </a:lnTo>
                  <a:close/>
                  <a:moveTo>
                    <a:pt x="35" y="0"/>
                  </a:moveTo>
                  <a:lnTo>
                    <a:pt x="40" y="1"/>
                  </a:lnTo>
                  <a:lnTo>
                    <a:pt x="48" y="3"/>
                  </a:lnTo>
                  <a:lnTo>
                    <a:pt x="54" y="7"/>
                  </a:lnTo>
                  <a:lnTo>
                    <a:pt x="57" y="9"/>
                  </a:lnTo>
                  <a:lnTo>
                    <a:pt x="61" y="13"/>
                  </a:lnTo>
                  <a:lnTo>
                    <a:pt x="63" y="16"/>
                  </a:lnTo>
                  <a:lnTo>
                    <a:pt x="66" y="22"/>
                  </a:lnTo>
                  <a:lnTo>
                    <a:pt x="68" y="29"/>
                  </a:lnTo>
                  <a:lnTo>
                    <a:pt x="70" y="40"/>
                  </a:lnTo>
                  <a:lnTo>
                    <a:pt x="70" y="52"/>
                  </a:lnTo>
                  <a:lnTo>
                    <a:pt x="69" y="71"/>
                  </a:lnTo>
                  <a:lnTo>
                    <a:pt x="66" y="84"/>
                  </a:lnTo>
                  <a:lnTo>
                    <a:pt x="61" y="95"/>
                  </a:lnTo>
                  <a:lnTo>
                    <a:pt x="54" y="103"/>
                  </a:lnTo>
                  <a:lnTo>
                    <a:pt x="43" y="108"/>
                  </a:lnTo>
                  <a:lnTo>
                    <a:pt x="32" y="109"/>
                  </a:lnTo>
                  <a:lnTo>
                    <a:pt x="21" y="107"/>
                  </a:lnTo>
                  <a:lnTo>
                    <a:pt x="11" y="102"/>
                  </a:lnTo>
                  <a:lnTo>
                    <a:pt x="5" y="94"/>
                  </a:lnTo>
                  <a:lnTo>
                    <a:pt x="2" y="82"/>
                  </a:lnTo>
                  <a:lnTo>
                    <a:pt x="15" y="80"/>
                  </a:lnTo>
                  <a:lnTo>
                    <a:pt x="17" y="84"/>
                  </a:lnTo>
                  <a:lnTo>
                    <a:pt x="18" y="88"/>
                  </a:lnTo>
                  <a:lnTo>
                    <a:pt x="25" y="95"/>
                  </a:lnTo>
                  <a:lnTo>
                    <a:pt x="29" y="96"/>
                  </a:lnTo>
                  <a:lnTo>
                    <a:pt x="33" y="97"/>
                  </a:lnTo>
                  <a:lnTo>
                    <a:pt x="44" y="94"/>
                  </a:lnTo>
                  <a:lnTo>
                    <a:pt x="46" y="93"/>
                  </a:lnTo>
                  <a:lnTo>
                    <a:pt x="49" y="90"/>
                  </a:lnTo>
                  <a:lnTo>
                    <a:pt x="52" y="83"/>
                  </a:lnTo>
                  <a:lnTo>
                    <a:pt x="55" y="77"/>
                  </a:lnTo>
                  <a:lnTo>
                    <a:pt x="56" y="72"/>
                  </a:lnTo>
                  <a:lnTo>
                    <a:pt x="56" y="66"/>
                  </a:lnTo>
                  <a:lnTo>
                    <a:pt x="57" y="62"/>
                  </a:lnTo>
                  <a:lnTo>
                    <a:pt x="57" y="58"/>
                  </a:lnTo>
                  <a:lnTo>
                    <a:pt x="50" y="65"/>
                  </a:lnTo>
                  <a:lnTo>
                    <a:pt x="40" y="70"/>
                  </a:lnTo>
                  <a:lnTo>
                    <a:pt x="36" y="71"/>
                  </a:lnTo>
                  <a:lnTo>
                    <a:pt x="32" y="72"/>
                  </a:lnTo>
                  <a:lnTo>
                    <a:pt x="24" y="71"/>
                  </a:lnTo>
                  <a:lnTo>
                    <a:pt x="15" y="68"/>
                  </a:lnTo>
                  <a:lnTo>
                    <a:pt x="9" y="63"/>
                  </a:lnTo>
                  <a:lnTo>
                    <a:pt x="2" y="51"/>
                  </a:lnTo>
                  <a:lnTo>
                    <a:pt x="0" y="37"/>
                  </a:lnTo>
                  <a:lnTo>
                    <a:pt x="1" y="26"/>
                  </a:lnTo>
                  <a:lnTo>
                    <a:pt x="5" y="18"/>
                  </a:lnTo>
                  <a:lnTo>
                    <a:pt x="9" y="9"/>
                  </a:lnTo>
                  <a:lnTo>
                    <a:pt x="20" y="2"/>
                  </a:lnTo>
                  <a:lnTo>
                    <a:pt x="35" y="0"/>
                  </a:lnTo>
                  <a:close/>
                </a:path>
              </a:pathLst>
            </a:custGeom>
            <a:solidFill>
              <a:srgbClr val="000000"/>
            </a:solidFill>
            <a:ln w="0">
              <a:solidFill>
                <a:srgbClr val="000000"/>
              </a:solidFill>
              <a:round/>
              <a:headEnd/>
              <a:tailEnd/>
            </a:ln>
          </p:spPr>
          <p:txBody>
            <a:bodyPr/>
            <a:lstStyle/>
            <a:p>
              <a:endParaRPr lang="de-DE"/>
            </a:p>
          </p:txBody>
        </p:sp>
        <p:sp>
          <p:nvSpPr>
            <p:cNvPr id="30878" name="Line 54"/>
            <p:cNvSpPr>
              <a:spLocks noChangeShapeType="1"/>
            </p:cNvSpPr>
            <p:nvPr/>
          </p:nvSpPr>
          <p:spPr bwMode="auto">
            <a:xfrm>
              <a:off x="1569" y="1465"/>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79" name="Line 55"/>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80" name="Line 56"/>
            <p:cNvSpPr>
              <a:spLocks noChangeShapeType="1"/>
            </p:cNvSpPr>
            <p:nvPr/>
          </p:nvSpPr>
          <p:spPr bwMode="auto">
            <a:xfrm flipV="1">
              <a:off x="4626"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81" name="Line 57"/>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882" name="Freeform 58"/>
            <p:cNvSpPr>
              <a:spLocks/>
            </p:cNvSpPr>
            <p:nvPr/>
          </p:nvSpPr>
          <p:spPr bwMode="auto">
            <a:xfrm>
              <a:off x="1569" y="1701"/>
              <a:ext cx="3058" cy="1845"/>
            </a:xfrm>
            <a:custGeom>
              <a:avLst/>
              <a:gdLst>
                <a:gd name="T0" fmla="*/ 3056 w 3058"/>
                <a:gd name="T1" fmla="*/ 0 h 1845"/>
                <a:gd name="T2" fmla="*/ 3058 w 3058"/>
                <a:gd name="T3" fmla="*/ 7 h 1845"/>
                <a:gd name="T4" fmla="*/ 3058 w 3058"/>
                <a:gd name="T5" fmla="*/ 19 h 1845"/>
                <a:gd name="T6" fmla="*/ 2297 w 3058"/>
                <a:gd name="T7" fmla="*/ 277 h 1845"/>
                <a:gd name="T8" fmla="*/ 1535 w 3058"/>
                <a:gd name="T9" fmla="*/ 615 h 1845"/>
                <a:gd name="T10" fmla="*/ 770 w 3058"/>
                <a:gd name="T11" fmla="*/ 1162 h 1845"/>
                <a:gd name="T12" fmla="*/ 770 w 3058"/>
                <a:gd name="T13" fmla="*/ 1161 h 1845"/>
                <a:gd name="T14" fmla="*/ 6 w 3058"/>
                <a:gd name="T15" fmla="*/ 1845 h 1845"/>
                <a:gd name="T16" fmla="*/ 0 w 3058"/>
                <a:gd name="T17" fmla="*/ 1837 h 1845"/>
                <a:gd name="T18" fmla="*/ 0 w 3058"/>
                <a:gd name="T19" fmla="*/ 1826 h 1845"/>
                <a:gd name="T20" fmla="*/ 758 w 3058"/>
                <a:gd name="T21" fmla="*/ 1147 h 1845"/>
                <a:gd name="T22" fmla="*/ 760 w 3058"/>
                <a:gd name="T23" fmla="*/ 1147 h 1845"/>
                <a:gd name="T24" fmla="*/ 1524 w 3058"/>
                <a:gd name="T25" fmla="*/ 599 h 1845"/>
                <a:gd name="T26" fmla="*/ 1525 w 3058"/>
                <a:gd name="T27" fmla="*/ 598 h 1845"/>
                <a:gd name="T28" fmla="*/ 2290 w 3058"/>
                <a:gd name="T29" fmla="*/ 259 h 1845"/>
                <a:gd name="T30" fmla="*/ 2291 w 3058"/>
                <a:gd name="T31" fmla="*/ 259 h 1845"/>
                <a:gd name="T32" fmla="*/ 3056 w 3058"/>
                <a:gd name="T33" fmla="*/ 0 h 18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58"/>
                <a:gd name="T52" fmla="*/ 0 h 1845"/>
                <a:gd name="T53" fmla="*/ 3058 w 3058"/>
                <a:gd name="T54" fmla="*/ 1845 h 18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58" h="1845">
                  <a:moveTo>
                    <a:pt x="3056" y="0"/>
                  </a:moveTo>
                  <a:lnTo>
                    <a:pt x="3058" y="7"/>
                  </a:lnTo>
                  <a:lnTo>
                    <a:pt x="3058" y="19"/>
                  </a:lnTo>
                  <a:lnTo>
                    <a:pt x="2297" y="277"/>
                  </a:lnTo>
                  <a:lnTo>
                    <a:pt x="1535" y="615"/>
                  </a:lnTo>
                  <a:lnTo>
                    <a:pt x="770" y="1162"/>
                  </a:lnTo>
                  <a:lnTo>
                    <a:pt x="770" y="1161"/>
                  </a:lnTo>
                  <a:lnTo>
                    <a:pt x="6" y="1845"/>
                  </a:lnTo>
                  <a:lnTo>
                    <a:pt x="0" y="1837"/>
                  </a:lnTo>
                  <a:lnTo>
                    <a:pt x="0" y="1826"/>
                  </a:lnTo>
                  <a:lnTo>
                    <a:pt x="758" y="1147"/>
                  </a:lnTo>
                  <a:lnTo>
                    <a:pt x="760" y="1147"/>
                  </a:lnTo>
                  <a:lnTo>
                    <a:pt x="1524" y="599"/>
                  </a:lnTo>
                  <a:lnTo>
                    <a:pt x="1525" y="598"/>
                  </a:lnTo>
                  <a:lnTo>
                    <a:pt x="2290" y="259"/>
                  </a:lnTo>
                  <a:lnTo>
                    <a:pt x="2291" y="259"/>
                  </a:lnTo>
                  <a:lnTo>
                    <a:pt x="3056" y="0"/>
                  </a:lnTo>
                  <a:close/>
                </a:path>
              </a:pathLst>
            </a:custGeom>
            <a:solidFill>
              <a:srgbClr val="0000FF"/>
            </a:solidFill>
            <a:ln w="0">
              <a:solidFill>
                <a:srgbClr val="0000FF"/>
              </a:solidFill>
              <a:round/>
              <a:headEnd/>
              <a:tailEnd/>
            </a:ln>
          </p:spPr>
          <p:txBody>
            <a:bodyPr/>
            <a:lstStyle/>
            <a:p>
              <a:endParaRPr lang="de-DE"/>
            </a:p>
          </p:txBody>
        </p:sp>
        <p:sp>
          <p:nvSpPr>
            <p:cNvPr id="30883" name="Freeform 59"/>
            <p:cNvSpPr>
              <a:spLocks noEditPoints="1"/>
            </p:cNvSpPr>
            <p:nvPr/>
          </p:nvSpPr>
          <p:spPr bwMode="auto">
            <a:xfrm>
              <a:off x="1537" y="3506"/>
              <a:ext cx="64" cy="65"/>
            </a:xfrm>
            <a:custGeom>
              <a:avLst/>
              <a:gdLst>
                <a:gd name="T0" fmla="*/ 19 w 64"/>
                <a:gd name="T1" fmla="*/ 19 h 65"/>
                <a:gd name="T2" fmla="*/ 19 w 64"/>
                <a:gd name="T3" fmla="*/ 46 h 65"/>
                <a:gd name="T4" fmla="*/ 45 w 64"/>
                <a:gd name="T5" fmla="*/ 46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6"/>
                  </a:lnTo>
                  <a:lnTo>
                    <a:pt x="45" y="46"/>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884" name="Freeform 60"/>
            <p:cNvSpPr>
              <a:spLocks noEditPoints="1"/>
            </p:cNvSpPr>
            <p:nvPr/>
          </p:nvSpPr>
          <p:spPr bwMode="auto">
            <a:xfrm>
              <a:off x="2300" y="2823"/>
              <a:ext cx="64" cy="64"/>
            </a:xfrm>
            <a:custGeom>
              <a:avLst/>
              <a:gdLst>
                <a:gd name="T0" fmla="*/ 19 w 64"/>
                <a:gd name="T1" fmla="*/ 19 h 64"/>
                <a:gd name="T2" fmla="*/ 19 w 64"/>
                <a:gd name="T3" fmla="*/ 45 h 64"/>
                <a:gd name="T4" fmla="*/ 45 w 64"/>
                <a:gd name="T5" fmla="*/ 45 h 64"/>
                <a:gd name="T6" fmla="*/ 45 w 64"/>
                <a:gd name="T7" fmla="*/ 19 h 64"/>
                <a:gd name="T8" fmla="*/ 19 w 64"/>
                <a:gd name="T9" fmla="*/ 19 h 64"/>
                <a:gd name="T10" fmla="*/ 0 w 64"/>
                <a:gd name="T11" fmla="*/ 0 h 64"/>
                <a:gd name="T12" fmla="*/ 64 w 64"/>
                <a:gd name="T13" fmla="*/ 0 h 64"/>
                <a:gd name="T14" fmla="*/ 64 w 64"/>
                <a:gd name="T15" fmla="*/ 64 h 64"/>
                <a:gd name="T16" fmla="*/ 0 w 64"/>
                <a:gd name="T17" fmla="*/ 64 h 64"/>
                <a:gd name="T18" fmla="*/ 0 w 64"/>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4"/>
                <a:gd name="T32" fmla="*/ 64 w 64"/>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4">
                  <a:moveTo>
                    <a:pt x="19" y="19"/>
                  </a:moveTo>
                  <a:lnTo>
                    <a:pt x="19" y="45"/>
                  </a:lnTo>
                  <a:lnTo>
                    <a:pt x="45" y="45"/>
                  </a:lnTo>
                  <a:lnTo>
                    <a:pt x="45" y="19"/>
                  </a:lnTo>
                  <a:lnTo>
                    <a:pt x="19" y="19"/>
                  </a:lnTo>
                  <a:close/>
                  <a:moveTo>
                    <a:pt x="0" y="0"/>
                  </a:moveTo>
                  <a:lnTo>
                    <a:pt x="64" y="0"/>
                  </a:lnTo>
                  <a:lnTo>
                    <a:pt x="64" y="64"/>
                  </a:lnTo>
                  <a:lnTo>
                    <a:pt x="0" y="64"/>
                  </a:lnTo>
                  <a:lnTo>
                    <a:pt x="0" y="0"/>
                  </a:lnTo>
                  <a:close/>
                </a:path>
              </a:pathLst>
            </a:custGeom>
            <a:solidFill>
              <a:srgbClr val="0000FF"/>
            </a:solidFill>
            <a:ln w="0">
              <a:solidFill>
                <a:srgbClr val="0000FF"/>
              </a:solidFill>
              <a:round/>
              <a:headEnd/>
              <a:tailEnd/>
            </a:ln>
          </p:spPr>
          <p:txBody>
            <a:bodyPr/>
            <a:lstStyle/>
            <a:p>
              <a:endParaRPr lang="de-DE"/>
            </a:p>
          </p:txBody>
        </p:sp>
        <p:sp>
          <p:nvSpPr>
            <p:cNvPr id="30885" name="Freeform 61"/>
            <p:cNvSpPr>
              <a:spLocks noEditPoints="1"/>
            </p:cNvSpPr>
            <p:nvPr/>
          </p:nvSpPr>
          <p:spPr bwMode="auto">
            <a:xfrm>
              <a:off x="3065" y="2275"/>
              <a:ext cx="64" cy="65"/>
            </a:xfrm>
            <a:custGeom>
              <a:avLst/>
              <a:gdLst>
                <a:gd name="T0" fmla="*/ 19 w 64"/>
                <a:gd name="T1" fmla="*/ 19 h 65"/>
                <a:gd name="T2" fmla="*/ 19 w 64"/>
                <a:gd name="T3" fmla="*/ 45 h 65"/>
                <a:gd name="T4" fmla="*/ 45 w 64"/>
                <a:gd name="T5" fmla="*/ 45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5"/>
                  </a:lnTo>
                  <a:lnTo>
                    <a:pt x="45" y="45"/>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886" name="Freeform 62"/>
            <p:cNvSpPr>
              <a:spLocks noEditPoints="1"/>
            </p:cNvSpPr>
            <p:nvPr/>
          </p:nvSpPr>
          <p:spPr bwMode="auto">
            <a:xfrm>
              <a:off x="3829" y="1936"/>
              <a:ext cx="64" cy="65"/>
            </a:xfrm>
            <a:custGeom>
              <a:avLst/>
              <a:gdLst>
                <a:gd name="T0" fmla="*/ 19 w 64"/>
                <a:gd name="T1" fmla="*/ 19 h 65"/>
                <a:gd name="T2" fmla="*/ 19 w 64"/>
                <a:gd name="T3" fmla="*/ 46 h 65"/>
                <a:gd name="T4" fmla="*/ 45 w 64"/>
                <a:gd name="T5" fmla="*/ 46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6"/>
                  </a:lnTo>
                  <a:lnTo>
                    <a:pt x="45" y="46"/>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887" name="Freeform 63"/>
            <p:cNvSpPr>
              <a:spLocks noEditPoints="1"/>
            </p:cNvSpPr>
            <p:nvPr/>
          </p:nvSpPr>
          <p:spPr bwMode="auto">
            <a:xfrm>
              <a:off x="4594" y="1677"/>
              <a:ext cx="64" cy="65"/>
            </a:xfrm>
            <a:custGeom>
              <a:avLst/>
              <a:gdLst>
                <a:gd name="T0" fmla="*/ 19 w 64"/>
                <a:gd name="T1" fmla="*/ 20 h 65"/>
                <a:gd name="T2" fmla="*/ 19 w 64"/>
                <a:gd name="T3" fmla="*/ 46 h 65"/>
                <a:gd name="T4" fmla="*/ 45 w 64"/>
                <a:gd name="T5" fmla="*/ 46 h 65"/>
                <a:gd name="T6" fmla="*/ 45 w 64"/>
                <a:gd name="T7" fmla="*/ 20 h 65"/>
                <a:gd name="T8" fmla="*/ 19 w 64"/>
                <a:gd name="T9" fmla="*/ 20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20"/>
                  </a:moveTo>
                  <a:lnTo>
                    <a:pt x="19" y="46"/>
                  </a:lnTo>
                  <a:lnTo>
                    <a:pt x="45" y="46"/>
                  </a:lnTo>
                  <a:lnTo>
                    <a:pt x="45" y="20"/>
                  </a:lnTo>
                  <a:lnTo>
                    <a:pt x="19" y="20"/>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888" name="Freeform 64"/>
            <p:cNvSpPr>
              <a:spLocks/>
            </p:cNvSpPr>
            <p:nvPr/>
          </p:nvSpPr>
          <p:spPr bwMode="auto">
            <a:xfrm>
              <a:off x="1569" y="1646"/>
              <a:ext cx="3058" cy="1900"/>
            </a:xfrm>
            <a:custGeom>
              <a:avLst/>
              <a:gdLst>
                <a:gd name="T0" fmla="*/ 3054 w 3058"/>
                <a:gd name="T1" fmla="*/ 0 h 1900"/>
                <a:gd name="T2" fmla="*/ 3058 w 3058"/>
                <a:gd name="T3" fmla="*/ 10 h 1900"/>
                <a:gd name="T4" fmla="*/ 3058 w 3058"/>
                <a:gd name="T5" fmla="*/ 20 h 1900"/>
                <a:gd name="T6" fmla="*/ 2298 w 3058"/>
                <a:gd name="T7" fmla="*/ 305 h 1900"/>
                <a:gd name="T8" fmla="*/ 1534 w 3058"/>
                <a:gd name="T9" fmla="*/ 652 h 1900"/>
                <a:gd name="T10" fmla="*/ 770 w 3058"/>
                <a:gd name="T11" fmla="*/ 1216 h 1900"/>
                <a:gd name="T12" fmla="*/ 7 w 3058"/>
                <a:gd name="T13" fmla="*/ 1900 h 1900"/>
                <a:gd name="T14" fmla="*/ 0 w 3058"/>
                <a:gd name="T15" fmla="*/ 1891 h 1900"/>
                <a:gd name="T16" fmla="*/ 0 w 3058"/>
                <a:gd name="T17" fmla="*/ 1881 h 1900"/>
                <a:gd name="T18" fmla="*/ 758 w 3058"/>
                <a:gd name="T19" fmla="*/ 1201 h 1900"/>
                <a:gd name="T20" fmla="*/ 760 w 3058"/>
                <a:gd name="T21" fmla="*/ 1201 h 1900"/>
                <a:gd name="T22" fmla="*/ 1524 w 3058"/>
                <a:gd name="T23" fmla="*/ 635 h 1900"/>
                <a:gd name="T24" fmla="*/ 1525 w 3058"/>
                <a:gd name="T25" fmla="*/ 634 h 1900"/>
                <a:gd name="T26" fmla="*/ 2290 w 3058"/>
                <a:gd name="T27" fmla="*/ 287 h 1900"/>
                <a:gd name="T28" fmla="*/ 3054 w 3058"/>
                <a:gd name="T29" fmla="*/ 0 h 19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8"/>
                <a:gd name="T46" fmla="*/ 0 h 1900"/>
                <a:gd name="T47" fmla="*/ 3058 w 3058"/>
                <a:gd name="T48" fmla="*/ 1900 h 19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8" h="1900">
                  <a:moveTo>
                    <a:pt x="3054" y="0"/>
                  </a:moveTo>
                  <a:lnTo>
                    <a:pt x="3058" y="10"/>
                  </a:lnTo>
                  <a:lnTo>
                    <a:pt x="3058" y="20"/>
                  </a:lnTo>
                  <a:lnTo>
                    <a:pt x="2298" y="305"/>
                  </a:lnTo>
                  <a:lnTo>
                    <a:pt x="1534" y="652"/>
                  </a:lnTo>
                  <a:lnTo>
                    <a:pt x="770" y="1216"/>
                  </a:lnTo>
                  <a:lnTo>
                    <a:pt x="7" y="1900"/>
                  </a:lnTo>
                  <a:lnTo>
                    <a:pt x="0" y="1891"/>
                  </a:lnTo>
                  <a:lnTo>
                    <a:pt x="0" y="1881"/>
                  </a:lnTo>
                  <a:lnTo>
                    <a:pt x="758" y="1201"/>
                  </a:lnTo>
                  <a:lnTo>
                    <a:pt x="760" y="1201"/>
                  </a:lnTo>
                  <a:lnTo>
                    <a:pt x="1524" y="635"/>
                  </a:lnTo>
                  <a:lnTo>
                    <a:pt x="1525" y="634"/>
                  </a:lnTo>
                  <a:lnTo>
                    <a:pt x="2290" y="287"/>
                  </a:lnTo>
                  <a:lnTo>
                    <a:pt x="3054" y="0"/>
                  </a:lnTo>
                  <a:close/>
                </a:path>
              </a:pathLst>
            </a:custGeom>
            <a:solidFill>
              <a:srgbClr val="008000"/>
            </a:solidFill>
            <a:ln w="0">
              <a:solidFill>
                <a:srgbClr val="008000"/>
              </a:solidFill>
              <a:round/>
              <a:headEnd/>
              <a:tailEnd/>
            </a:ln>
          </p:spPr>
          <p:txBody>
            <a:bodyPr/>
            <a:lstStyle/>
            <a:p>
              <a:endParaRPr lang="de-DE"/>
            </a:p>
          </p:txBody>
        </p:sp>
        <p:sp>
          <p:nvSpPr>
            <p:cNvPr id="30889" name="Freeform 65"/>
            <p:cNvSpPr>
              <a:spLocks/>
            </p:cNvSpPr>
            <p:nvPr/>
          </p:nvSpPr>
          <p:spPr bwMode="auto">
            <a:xfrm>
              <a:off x="1513" y="3480"/>
              <a:ext cx="110" cy="105"/>
            </a:xfrm>
            <a:custGeom>
              <a:avLst/>
              <a:gdLst>
                <a:gd name="T0" fmla="*/ 57 w 110"/>
                <a:gd name="T1" fmla="*/ 0 h 105"/>
                <a:gd name="T2" fmla="*/ 65 w 110"/>
                <a:gd name="T3" fmla="*/ 27 h 105"/>
                <a:gd name="T4" fmla="*/ 69 w 110"/>
                <a:gd name="T5" fmla="*/ 39 h 105"/>
                <a:gd name="T6" fmla="*/ 110 w 110"/>
                <a:gd name="T7" fmla="*/ 39 h 105"/>
                <a:gd name="T8" fmla="*/ 88 w 110"/>
                <a:gd name="T9" fmla="*/ 56 h 105"/>
                <a:gd name="T10" fmla="*/ 76 w 110"/>
                <a:gd name="T11" fmla="*/ 66 h 105"/>
                <a:gd name="T12" fmla="*/ 81 w 110"/>
                <a:gd name="T13" fmla="*/ 79 h 105"/>
                <a:gd name="T14" fmla="*/ 89 w 110"/>
                <a:gd name="T15" fmla="*/ 105 h 105"/>
                <a:gd name="T16" fmla="*/ 67 w 110"/>
                <a:gd name="T17" fmla="*/ 89 h 105"/>
                <a:gd name="T18" fmla="*/ 55 w 110"/>
                <a:gd name="T19" fmla="*/ 81 h 105"/>
                <a:gd name="T20" fmla="*/ 44 w 110"/>
                <a:gd name="T21" fmla="*/ 89 h 105"/>
                <a:gd name="T22" fmla="*/ 20 w 110"/>
                <a:gd name="T23" fmla="*/ 105 h 105"/>
                <a:gd name="T24" fmla="*/ 30 w 110"/>
                <a:gd name="T25" fmla="*/ 79 h 105"/>
                <a:gd name="T26" fmla="*/ 33 w 110"/>
                <a:gd name="T27" fmla="*/ 66 h 105"/>
                <a:gd name="T28" fmla="*/ 21 w 110"/>
                <a:gd name="T29" fmla="*/ 56 h 105"/>
                <a:gd name="T30" fmla="*/ 0 w 110"/>
                <a:gd name="T31" fmla="*/ 39 h 105"/>
                <a:gd name="T32" fmla="*/ 43 w 110"/>
                <a:gd name="T33" fmla="*/ 39 h 105"/>
                <a:gd name="T34" fmla="*/ 57 w 110"/>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105"/>
                <a:gd name="T56" fmla="*/ 110 w 110"/>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105">
                  <a:moveTo>
                    <a:pt x="57" y="0"/>
                  </a:moveTo>
                  <a:lnTo>
                    <a:pt x="65" y="27"/>
                  </a:lnTo>
                  <a:lnTo>
                    <a:pt x="69" y="39"/>
                  </a:lnTo>
                  <a:lnTo>
                    <a:pt x="110" y="39"/>
                  </a:lnTo>
                  <a:lnTo>
                    <a:pt x="88" y="56"/>
                  </a:lnTo>
                  <a:lnTo>
                    <a:pt x="76" y="66"/>
                  </a:lnTo>
                  <a:lnTo>
                    <a:pt x="81" y="79"/>
                  </a:lnTo>
                  <a:lnTo>
                    <a:pt x="89" y="105"/>
                  </a:lnTo>
                  <a:lnTo>
                    <a:pt x="67" y="89"/>
                  </a:lnTo>
                  <a:lnTo>
                    <a:pt x="55" y="81"/>
                  </a:lnTo>
                  <a:lnTo>
                    <a:pt x="44" y="89"/>
                  </a:lnTo>
                  <a:lnTo>
                    <a:pt x="20" y="105"/>
                  </a:lnTo>
                  <a:lnTo>
                    <a:pt x="30" y="79"/>
                  </a:lnTo>
                  <a:lnTo>
                    <a:pt x="33" y="66"/>
                  </a:lnTo>
                  <a:lnTo>
                    <a:pt x="21" y="56"/>
                  </a:lnTo>
                  <a:lnTo>
                    <a:pt x="0" y="39"/>
                  </a:lnTo>
                  <a:lnTo>
                    <a:pt x="43" y="39"/>
                  </a:lnTo>
                  <a:lnTo>
                    <a:pt x="57" y="0"/>
                  </a:lnTo>
                  <a:close/>
                </a:path>
              </a:pathLst>
            </a:custGeom>
            <a:solidFill>
              <a:srgbClr val="008000"/>
            </a:solidFill>
            <a:ln w="0">
              <a:solidFill>
                <a:srgbClr val="008000"/>
              </a:solidFill>
              <a:round/>
              <a:headEnd/>
              <a:tailEnd/>
            </a:ln>
          </p:spPr>
          <p:txBody>
            <a:bodyPr/>
            <a:lstStyle/>
            <a:p>
              <a:endParaRPr lang="de-DE"/>
            </a:p>
          </p:txBody>
        </p:sp>
        <p:sp>
          <p:nvSpPr>
            <p:cNvPr id="30890" name="Freeform 66"/>
            <p:cNvSpPr>
              <a:spLocks/>
            </p:cNvSpPr>
            <p:nvPr/>
          </p:nvSpPr>
          <p:spPr bwMode="auto">
            <a:xfrm>
              <a:off x="2276" y="2796"/>
              <a:ext cx="110" cy="105"/>
            </a:xfrm>
            <a:custGeom>
              <a:avLst/>
              <a:gdLst>
                <a:gd name="T0" fmla="*/ 57 w 110"/>
                <a:gd name="T1" fmla="*/ 0 h 105"/>
                <a:gd name="T2" fmla="*/ 66 w 110"/>
                <a:gd name="T3" fmla="*/ 28 h 105"/>
                <a:gd name="T4" fmla="*/ 69 w 110"/>
                <a:gd name="T5" fmla="*/ 40 h 105"/>
                <a:gd name="T6" fmla="*/ 110 w 110"/>
                <a:gd name="T7" fmla="*/ 40 h 105"/>
                <a:gd name="T8" fmla="*/ 88 w 110"/>
                <a:gd name="T9" fmla="*/ 57 h 105"/>
                <a:gd name="T10" fmla="*/ 76 w 110"/>
                <a:gd name="T11" fmla="*/ 66 h 105"/>
                <a:gd name="T12" fmla="*/ 81 w 110"/>
                <a:gd name="T13" fmla="*/ 79 h 105"/>
                <a:gd name="T14" fmla="*/ 90 w 110"/>
                <a:gd name="T15" fmla="*/ 105 h 105"/>
                <a:gd name="T16" fmla="*/ 67 w 110"/>
                <a:gd name="T17" fmla="*/ 90 h 105"/>
                <a:gd name="T18" fmla="*/ 55 w 110"/>
                <a:gd name="T19" fmla="*/ 82 h 105"/>
                <a:gd name="T20" fmla="*/ 44 w 110"/>
                <a:gd name="T21" fmla="*/ 90 h 105"/>
                <a:gd name="T22" fmla="*/ 20 w 110"/>
                <a:gd name="T23" fmla="*/ 105 h 105"/>
                <a:gd name="T24" fmla="*/ 30 w 110"/>
                <a:gd name="T25" fmla="*/ 79 h 105"/>
                <a:gd name="T26" fmla="*/ 34 w 110"/>
                <a:gd name="T27" fmla="*/ 66 h 105"/>
                <a:gd name="T28" fmla="*/ 22 w 110"/>
                <a:gd name="T29" fmla="*/ 57 h 105"/>
                <a:gd name="T30" fmla="*/ 0 w 110"/>
                <a:gd name="T31" fmla="*/ 40 h 105"/>
                <a:gd name="T32" fmla="*/ 43 w 110"/>
                <a:gd name="T33" fmla="*/ 40 h 105"/>
                <a:gd name="T34" fmla="*/ 57 w 110"/>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105"/>
                <a:gd name="T56" fmla="*/ 110 w 110"/>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105">
                  <a:moveTo>
                    <a:pt x="57" y="0"/>
                  </a:moveTo>
                  <a:lnTo>
                    <a:pt x="66" y="28"/>
                  </a:lnTo>
                  <a:lnTo>
                    <a:pt x="69" y="40"/>
                  </a:lnTo>
                  <a:lnTo>
                    <a:pt x="110" y="40"/>
                  </a:lnTo>
                  <a:lnTo>
                    <a:pt x="88" y="57"/>
                  </a:lnTo>
                  <a:lnTo>
                    <a:pt x="76" y="66"/>
                  </a:lnTo>
                  <a:lnTo>
                    <a:pt x="81" y="79"/>
                  </a:lnTo>
                  <a:lnTo>
                    <a:pt x="90" y="105"/>
                  </a:lnTo>
                  <a:lnTo>
                    <a:pt x="67" y="90"/>
                  </a:lnTo>
                  <a:lnTo>
                    <a:pt x="55" y="82"/>
                  </a:lnTo>
                  <a:lnTo>
                    <a:pt x="44" y="90"/>
                  </a:lnTo>
                  <a:lnTo>
                    <a:pt x="20" y="105"/>
                  </a:lnTo>
                  <a:lnTo>
                    <a:pt x="30" y="79"/>
                  </a:lnTo>
                  <a:lnTo>
                    <a:pt x="34" y="66"/>
                  </a:lnTo>
                  <a:lnTo>
                    <a:pt x="22" y="57"/>
                  </a:lnTo>
                  <a:lnTo>
                    <a:pt x="0" y="40"/>
                  </a:lnTo>
                  <a:lnTo>
                    <a:pt x="43" y="40"/>
                  </a:lnTo>
                  <a:lnTo>
                    <a:pt x="57" y="0"/>
                  </a:lnTo>
                  <a:close/>
                </a:path>
              </a:pathLst>
            </a:custGeom>
            <a:solidFill>
              <a:srgbClr val="008000"/>
            </a:solidFill>
            <a:ln w="0">
              <a:solidFill>
                <a:srgbClr val="008000"/>
              </a:solidFill>
              <a:round/>
              <a:headEnd/>
              <a:tailEnd/>
            </a:ln>
          </p:spPr>
          <p:txBody>
            <a:bodyPr/>
            <a:lstStyle/>
            <a:p>
              <a:endParaRPr lang="de-DE"/>
            </a:p>
          </p:txBody>
        </p:sp>
        <p:sp>
          <p:nvSpPr>
            <p:cNvPr id="30891" name="Freeform 67"/>
            <p:cNvSpPr>
              <a:spLocks/>
            </p:cNvSpPr>
            <p:nvPr/>
          </p:nvSpPr>
          <p:spPr bwMode="auto">
            <a:xfrm>
              <a:off x="3041" y="2231"/>
              <a:ext cx="109" cy="105"/>
            </a:xfrm>
            <a:custGeom>
              <a:avLst/>
              <a:gdLst>
                <a:gd name="T0" fmla="*/ 57 w 109"/>
                <a:gd name="T1" fmla="*/ 0 h 105"/>
                <a:gd name="T2" fmla="*/ 65 w 109"/>
                <a:gd name="T3" fmla="*/ 27 h 105"/>
                <a:gd name="T4" fmla="*/ 69 w 109"/>
                <a:gd name="T5" fmla="*/ 39 h 105"/>
                <a:gd name="T6" fmla="*/ 109 w 109"/>
                <a:gd name="T7" fmla="*/ 39 h 105"/>
                <a:gd name="T8" fmla="*/ 88 w 109"/>
                <a:gd name="T9" fmla="*/ 56 h 105"/>
                <a:gd name="T10" fmla="*/ 76 w 109"/>
                <a:gd name="T11" fmla="*/ 66 h 105"/>
                <a:gd name="T12" fmla="*/ 81 w 109"/>
                <a:gd name="T13" fmla="*/ 79 h 105"/>
                <a:gd name="T14" fmla="*/ 89 w 109"/>
                <a:gd name="T15" fmla="*/ 105 h 105"/>
                <a:gd name="T16" fmla="*/ 66 w 109"/>
                <a:gd name="T17" fmla="*/ 89 h 105"/>
                <a:gd name="T18" fmla="*/ 56 w 109"/>
                <a:gd name="T19" fmla="*/ 81 h 105"/>
                <a:gd name="T20" fmla="*/ 44 w 109"/>
                <a:gd name="T21" fmla="*/ 89 h 105"/>
                <a:gd name="T22" fmla="*/ 20 w 109"/>
                <a:gd name="T23" fmla="*/ 105 h 105"/>
                <a:gd name="T24" fmla="*/ 30 w 109"/>
                <a:gd name="T25" fmla="*/ 79 h 105"/>
                <a:gd name="T26" fmla="*/ 33 w 109"/>
                <a:gd name="T27" fmla="*/ 66 h 105"/>
                <a:gd name="T28" fmla="*/ 21 w 109"/>
                <a:gd name="T29" fmla="*/ 56 h 105"/>
                <a:gd name="T30" fmla="*/ 0 w 109"/>
                <a:gd name="T31" fmla="*/ 39 h 105"/>
                <a:gd name="T32" fmla="*/ 43 w 109"/>
                <a:gd name="T33" fmla="*/ 39 h 105"/>
                <a:gd name="T34" fmla="*/ 57 w 109"/>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
                <a:gd name="T55" fmla="*/ 0 h 105"/>
                <a:gd name="T56" fmla="*/ 109 w 109"/>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 h="105">
                  <a:moveTo>
                    <a:pt x="57" y="0"/>
                  </a:moveTo>
                  <a:lnTo>
                    <a:pt x="65" y="27"/>
                  </a:lnTo>
                  <a:lnTo>
                    <a:pt x="69" y="39"/>
                  </a:lnTo>
                  <a:lnTo>
                    <a:pt x="109" y="39"/>
                  </a:lnTo>
                  <a:lnTo>
                    <a:pt x="88" y="56"/>
                  </a:lnTo>
                  <a:lnTo>
                    <a:pt x="76" y="66"/>
                  </a:lnTo>
                  <a:lnTo>
                    <a:pt x="81" y="79"/>
                  </a:lnTo>
                  <a:lnTo>
                    <a:pt x="89" y="105"/>
                  </a:lnTo>
                  <a:lnTo>
                    <a:pt x="66" y="89"/>
                  </a:lnTo>
                  <a:lnTo>
                    <a:pt x="56" y="81"/>
                  </a:lnTo>
                  <a:lnTo>
                    <a:pt x="44" y="89"/>
                  </a:lnTo>
                  <a:lnTo>
                    <a:pt x="20" y="105"/>
                  </a:lnTo>
                  <a:lnTo>
                    <a:pt x="30" y="79"/>
                  </a:lnTo>
                  <a:lnTo>
                    <a:pt x="33" y="66"/>
                  </a:lnTo>
                  <a:lnTo>
                    <a:pt x="21" y="56"/>
                  </a:lnTo>
                  <a:lnTo>
                    <a:pt x="0" y="39"/>
                  </a:lnTo>
                  <a:lnTo>
                    <a:pt x="43" y="39"/>
                  </a:lnTo>
                  <a:lnTo>
                    <a:pt x="57" y="0"/>
                  </a:lnTo>
                  <a:close/>
                </a:path>
              </a:pathLst>
            </a:custGeom>
            <a:solidFill>
              <a:srgbClr val="008000"/>
            </a:solidFill>
            <a:ln w="0">
              <a:solidFill>
                <a:srgbClr val="008000"/>
              </a:solidFill>
              <a:round/>
              <a:headEnd/>
              <a:tailEnd/>
            </a:ln>
          </p:spPr>
          <p:txBody>
            <a:bodyPr/>
            <a:lstStyle/>
            <a:p>
              <a:endParaRPr lang="de-DE"/>
            </a:p>
          </p:txBody>
        </p:sp>
        <p:sp>
          <p:nvSpPr>
            <p:cNvPr id="30892" name="Freeform 68"/>
            <p:cNvSpPr>
              <a:spLocks/>
            </p:cNvSpPr>
            <p:nvPr/>
          </p:nvSpPr>
          <p:spPr bwMode="auto">
            <a:xfrm>
              <a:off x="3805" y="1884"/>
              <a:ext cx="110" cy="105"/>
            </a:xfrm>
            <a:custGeom>
              <a:avLst/>
              <a:gdLst>
                <a:gd name="T0" fmla="*/ 57 w 110"/>
                <a:gd name="T1" fmla="*/ 0 h 105"/>
                <a:gd name="T2" fmla="*/ 66 w 110"/>
                <a:gd name="T3" fmla="*/ 27 h 105"/>
                <a:gd name="T4" fmla="*/ 69 w 110"/>
                <a:gd name="T5" fmla="*/ 39 h 105"/>
                <a:gd name="T6" fmla="*/ 110 w 110"/>
                <a:gd name="T7" fmla="*/ 39 h 105"/>
                <a:gd name="T8" fmla="*/ 88 w 110"/>
                <a:gd name="T9" fmla="*/ 56 h 105"/>
                <a:gd name="T10" fmla="*/ 77 w 110"/>
                <a:gd name="T11" fmla="*/ 65 h 105"/>
                <a:gd name="T12" fmla="*/ 81 w 110"/>
                <a:gd name="T13" fmla="*/ 79 h 105"/>
                <a:gd name="T14" fmla="*/ 90 w 110"/>
                <a:gd name="T15" fmla="*/ 105 h 105"/>
                <a:gd name="T16" fmla="*/ 67 w 110"/>
                <a:gd name="T17" fmla="*/ 89 h 105"/>
                <a:gd name="T18" fmla="*/ 56 w 110"/>
                <a:gd name="T19" fmla="*/ 81 h 105"/>
                <a:gd name="T20" fmla="*/ 44 w 110"/>
                <a:gd name="T21" fmla="*/ 89 h 105"/>
                <a:gd name="T22" fmla="*/ 21 w 110"/>
                <a:gd name="T23" fmla="*/ 105 h 105"/>
                <a:gd name="T24" fmla="*/ 30 w 110"/>
                <a:gd name="T25" fmla="*/ 79 h 105"/>
                <a:gd name="T26" fmla="*/ 34 w 110"/>
                <a:gd name="T27" fmla="*/ 65 h 105"/>
                <a:gd name="T28" fmla="*/ 22 w 110"/>
                <a:gd name="T29" fmla="*/ 56 h 105"/>
                <a:gd name="T30" fmla="*/ 0 w 110"/>
                <a:gd name="T31" fmla="*/ 39 h 105"/>
                <a:gd name="T32" fmla="*/ 43 w 110"/>
                <a:gd name="T33" fmla="*/ 39 h 105"/>
                <a:gd name="T34" fmla="*/ 57 w 110"/>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105"/>
                <a:gd name="T56" fmla="*/ 110 w 110"/>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105">
                  <a:moveTo>
                    <a:pt x="57" y="0"/>
                  </a:moveTo>
                  <a:lnTo>
                    <a:pt x="66" y="27"/>
                  </a:lnTo>
                  <a:lnTo>
                    <a:pt x="69" y="39"/>
                  </a:lnTo>
                  <a:lnTo>
                    <a:pt x="110" y="39"/>
                  </a:lnTo>
                  <a:lnTo>
                    <a:pt x="88" y="56"/>
                  </a:lnTo>
                  <a:lnTo>
                    <a:pt x="77" y="65"/>
                  </a:lnTo>
                  <a:lnTo>
                    <a:pt x="81" y="79"/>
                  </a:lnTo>
                  <a:lnTo>
                    <a:pt x="90" y="105"/>
                  </a:lnTo>
                  <a:lnTo>
                    <a:pt x="67" y="89"/>
                  </a:lnTo>
                  <a:lnTo>
                    <a:pt x="56" y="81"/>
                  </a:lnTo>
                  <a:lnTo>
                    <a:pt x="44" y="89"/>
                  </a:lnTo>
                  <a:lnTo>
                    <a:pt x="21" y="105"/>
                  </a:lnTo>
                  <a:lnTo>
                    <a:pt x="30" y="79"/>
                  </a:lnTo>
                  <a:lnTo>
                    <a:pt x="34" y="65"/>
                  </a:lnTo>
                  <a:lnTo>
                    <a:pt x="22" y="56"/>
                  </a:lnTo>
                  <a:lnTo>
                    <a:pt x="0" y="39"/>
                  </a:lnTo>
                  <a:lnTo>
                    <a:pt x="43" y="39"/>
                  </a:lnTo>
                  <a:lnTo>
                    <a:pt x="57" y="0"/>
                  </a:lnTo>
                  <a:close/>
                </a:path>
              </a:pathLst>
            </a:custGeom>
            <a:solidFill>
              <a:srgbClr val="008000"/>
            </a:solidFill>
            <a:ln w="0">
              <a:solidFill>
                <a:srgbClr val="008000"/>
              </a:solidFill>
              <a:round/>
              <a:headEnd/>
              <a:tailEnd/>
            </a:ln>
          </p:spPr>
          <p:txBody>
            <a:bodyPr/>
            <a:lstStyle/>
            <a:p>
              <a:endParaRPr lang="de-DE"/>
            </a:p>
          </p:txBody>
        </p:sp>
        <p:sp>
          <p:nvSpPr>
            <p:cNvPr id="30893" name="Freeform 69"/>
            <p:cNvSpPr>
              <a:spLocks/>
            </p:cNvSpPr>
            <p:nvPr/>
          </p:nvSpPr>
          <p:spPr bwMode="auto">
            <a:xfrm>
              <a:off x="4570" y="1596"/>
              <a:ext cx="110" cy="105"/>
            </a:xfrm>
            <a:custGeom>
              <a:avLst/>
              <a:gdLst>
                <a:gd name="T0" fmla="*/ 57 w 110"/>
                <a:gd name="T1" fmla="*/ 0 h 105"/>
                <a:gd name="T2" fmla="*/ 65 w 110"/>
                <a:gd name="T3" fmla="*/ 28 h 105"/>
                <a:gd name="T4" fmla="*/ 69 w 110"/>
                <a:gd name="T5" fmla="*/ 40 h 105"/>
                <a:gd name="T6" fmla="*/ 110 w 110"/>
                <a:gd name="T7" fmla="*/ 40 h 105"/>
                <a:gd name="T8" fmla="*/ 88 w 110"/>
                <a:gd name="T9" fmla="*/ 56 h 105"/>
                <a:gd name="T10" fmla="*/ 76 w 110"/>
                <a:gd name="T11" fmla="*/ 66 h 105"/>
                <a:gd name="T12" fmla="*/ 81 w 110"/>
                <a:gd name="T13" fmla="*/ 79 h 105"/>
                <a:gd name="T14" fmla="*/ 89 w 110"/>
                <a:gd name="T15" fmla="*/ 105 h 105"/>
                <a:gd name="T16" fmla="*/ 67 w 110"/>
                <a:gd name="T17" fmla="*/ 90 h 105"/>
                <a:gd name="T18" fmla="*/ 56 w 110"/>
                <a:gd name="T19" fmla="*/ 81 h 105"/>
                <a:gd name="T20" fmla="*/ 44 w 110"/>
                <a:gd name="T21" fmla="*/ 90 h 105"/>
                <a:gd name="T22" fmla="*/ 20 w 110"/>
                <a:gd name="T23" fmla="*/ 105 h 105"/>
                <a:gd name="T24" fmla="*/ 30 w 110"/>
                <a:gd name="T25" fmla="*/ 79 h 105"/>
                <a:gd name="T26" fmla="*/ 33 w 110"/>
                <a:gd name="T27" fmla="*/ 66 h 105"/>
                <a:gd name="T28" fmla="*/ 21 w 110"/>
                <a:gd name="T29" fmla="*/ 56 h 105"/>
                <a:gd name="T30" fmla="*/ 0 w 110"/>
                <a:gd name="T31" fmla="*/ 40 h 105"/>
                <a:gd name="T32" fmla="*/ 43 w 110"/>
                <a:gd name="T33" fmla="*/ 40 h 105"/>
                <a:gd name="T34" fmla="*/ 57 w 110"/>
                <a:gd name="T35" fmla="*/ 0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105"/>
                <a:gd name="T56" fmla="*/ 110 w 110"/>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105">
                  <a:moveTo>
                    <a:pt x="57" y="0"/>
                  </a:moveTo>
                  <a:lnTo>
                    <a:pt x="65" y="28"/>
                  </a:lnTo>
                  <a:lnTo>
                    <a:pt x="69" y="40"/>
                  </a:lnTo>
                  <a:lnTo>
                    <a:pt x="110" y="40"/>
                  </a:lnTo>
                  <a:lnTo>
                    <a:pt x="88" y="56"/>
                  </a:lnTo>
                  <a:lnTo>
                    <a:pt x="76" y="66"/>
                  </a:lnTo>
                  <a:lnTo>
                    <a:pt x="81" y="79"/>
                  </a:lnTo>
                  <a:lnTo>
                    <a:pt x="89" y="105"/>
                  </a:lnTo>
                  <a:lnTo>
                    <a:pt x="67" y="90"/>
                  </a:lnTo>
                  <a:lnTo>
                    <a:pt x="56" y="81"/>
                  </a:lnTo>
                  <a:lnTo>
                    <a:pt x="44" y="90"/>
                  </a:lnTo>
                  <a:lnTo>
                    <a:pt x="20" y="105"/>
                  </a:lnTo>
                  <a:lnTo>
                    <a:pt x="30" y="79"/>
                  </a:lnTo>
                  <a:lnTo>
                    <a:pt x="33" y="66"/>
                  </a:lnTo>
                  <a:lnTo>
                    <a:pt x="21" y="56"/>
                  </a:lnTo>
                  <a:lnTo>
                    <a:pt x="0" y="40"/>
                  </a:lnTo>
                  <a:lnTo>
                    <a:pt x="43" y="40"/>
                  </a:lnTo>
                  <a:lnTo>
                    <a:pt x="57" y="0"/>
                  </a:lnTo>
                  <a:close/>
                </a:path>
              </a:pathLst>
            </a:custGeom>
            <a:solidFill>
              <a:srgbClr val="008000"/>
            </a:solidFill>
            <a:ln w="0">
              <a:solidFill>
                <a:srgbClr val="008000"/>
              </a:solidFill>
              <a:round/>
              <a:headEnd/>
              <a:tailEnd/>
            </a:ln>
          </p:spPr>
          <p:txBody>
            <a:bodyPr/>
            <a:lstStyle/>
            <a:p>
              <a:endParaRPr lang="de-DE"/>
            </a:p>
          </p:txBody>
        </p:sp>
        <p:sp>
          <p:nvSpPr>
            <p:cNvPr id="30894" name="Freeform 70"/>
            <p:cNvSpPr>
              <a:spLocks/>
            </p:cNvSpPr>
            <p:nvPr/>
          </p:nvSpPr>
          <p:spPr bwMode="auto">
            <a:xfrm>
              <a:off x="2237" y="4013"/>
              <a:ext cx="82" cy="109"/>
            </a:xfrm>
            <a:custGeom>
              <a:avLst/>
              <a:gdLst>
                <a:gd name="T0" fmla="*/ 0 w 82"/>
                <a:gd name="T1" fmla="*/ 0 h 109"/>
                <a:gd name="T2" fmla="*/ 15 w 82"/>
                <a:gd name="T3" fmla="*/ 0 h 109"/>
                <a:gd name="T4" fmla="*/ 68 w 82"/>
                <a:gd name="T5" fmla="*/ 84 h 109"/>
                <a:gd name="T6" fmla="*/ 68 w 82"/>
                <a:gd name="T7" fmla="*/ 0 h 109"/>
                <a:gd name="T8" fmla="*/ 82 w 82"/>
                <a:gd name="T9" fmla="*/ 0 h 109"/>
                <a:gd name="T10" fmla="*/ 82 w 82"/>
                <a:gd name="T11" fmla="*/ 109 h 109"/>
                <a:gd name="T12" fmla="*/ 67 w 82"/>
                <a:gd name="T13" fmla="*/ 109 h 109"/>
                <a:gd name="T14" fmla="*/ 13 w 82"/>
                <a:gd name="T15" fmla="*/ 25 h 109"/>
                <a:gd name="T16" fmla="*/ 13 w 82"/>
                <a:gd name="T17" fmla="*/ 109 h 109"/>
                <a:gd name="T18" fmla="*/ 0 w 82"/>
                <a:gd name="T19" fmla="*/ 109 h 109"/>
                <a:gd name="T20" fmla="*/ 0 w 82"/>
                <a:gd name="T21" fmla="*/ 0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109"/>
                <a:gd name="T35" fmla="*/ 82 w 82"/>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109">
                  <a:moveTo>
                    <a:pt x="0" y="0"/>
                  </a:moveTo>
                  <a:lnTo>
                    <a:pt x="15" y="0"/>
                  </a:lnTo>
                  <a:lnTo>
                    <a:pt x="68" y="84"/>
                  </a:lnTo>
                  <a:lnTo>
                    <a:pt x="68" y="0"/>
                  </a:lnTo>
                  <a:lnTo>
                    <a:pt x="82" y="0"/>
                  </a:lnTo>
                  <a:lnTo>
                    <a:pt x="82" y="109"/>
                  </a:lnTo>
                  <a:lnTo>
                    <a:pt x="67" y="109"/>
                  </a:lnTo>
                  <a:lnTo>
                    <a:pt x="13" y="25"/>
                  </a:lnTo>
                  <a:lnTo>
                    <a:pt x="13" y="109"/>
                  </a:lnTo>
                  <a:lnTo>
                    <a:pt x="0" y="109"/>
                  </a:lnTo>
                  <a:lnTo>
                    <a:pt x="0" y="0"/>
                  </a:lnTo>
                  <a:close/>
                </a:path>
              </a:pathLst>
            </a:custGeom>
            <a:solidFill>
              <a:srgbClr val="000000"/>
            </a:solidFill>
            <a:ln w="0">
              <a:solidFill>
                <a:srgbClr val="000000"/>
              </a:solidFill>
              <a:round/>
              <a:headEnd/>
              <a:tailEnd/>
            </a:ln>
          </p:spPr>
          <p:txBody>
            <a:bodyPr/>
            <a:lstStyle/>
            <a:p>
              <a:endParaRPr lang="de-DE"/>
            </a:p>
          </p:txBody>
        </p:sp>
        <p:sp>
          <p:nvSpPr>
            <p:cNvPr id="30895" name="Freeform 71"/>
            <p:cNvSpPr>
              <a:spLocks/>
            </p:cNvSpPr>
            <p:nvPr/>
          </p:nvSpPr>
          <p:spPr bwMode="auto">
            <a:xfrm>
              <a:off x="2343" y="4043"/>
              <a:ext cx="61" cy="80"/>
            </a:xfrm>
            <a:custGeom>
              <a:avLst/>
              <a:gdLst>
                <a:gd name="T0" fmla="*/ 0 w 61"/>
                <a:gd name="T1" fmla="*/ 0 h 80"/>
                <a:gd name="T2" fmla="*/ 14 w 61"/>
                <a:gd name="T3" fmla="*/ 0 h 80"/>
                <a:gd name="T4" fmla="*/ 14 w 61"/>
                <a:gd name="T5" fmla="*/ 57 h 80"/>
                <a:gd name="T6" fmla="*/ 19 w 61"/>
                <a:gd name="T7" fmla="*/ 65 h 80"/>
                <a:gd name="T8" fmla="*/ 24 w 61"/>
                <a:gd name="T9" fmla="*/ 67 h 80"/>
                <a:gd name="T10" fmla="*/ 27 w 61"/>
                <a:gd name="T11" fmla="*/ 68 h 80"/>
                <a:gd name="T12" fmla="*/ 31 w 61"/>
                <a:gd name="T13" fmla="*/ 67 h 80"/>
                <a:gd name="T14" fmla="*/ 36 w 61"/>
                <a:gd name="T15" fmla="*/ 66 h 80"/>
                <a:gd name="T16" fmla="*/ 39 w 61"/>
                <a:gd name="T17" fmla="*/ 65 h 80"/>
                <a:gd name="T18" fmla="*/ 42 w 61"/>
                <a:gd name="T19" fmla="*/ 62 h 80"/>
                <a:gd name="T20" fmla="*/ 43 w 61"/>
                <a:gd name="T21" fmla="*/ 60 h 80"/>
                <a:gd name="T22" fmla="*/ 45 w 61"/>
                <a:gd name="T23" fmla="*/ 57 h 80"/>
                <a:gd name="T24" fmla="*/ 46 w 61"/>
                <a:gd name="T25" fmla="*/ 54 h 80"/>
                <a:gd name="T26" fmla="*/ 46 w 61"/>
                <a:gd name="T27" fmla="*/ 0 h 80"/>
                <a:gd name="T28" fmla="*/ 61 w 61"/>
                <a:gd name="T29" fmla="*/ 0 h 80"/>
                <a:gd name="T30" fmla="*/ 61 w 61"/>
                <a:gd name="T31" fmla="*/ 79 h 80"/>
                <a:gd name="T32" fmla="*/ 46 w 61"/>
                <a:gd name="T33" fmla="*/ 79 h 80"/>
                <a:gd name="T34" fmla="*/ 46 w 61"/>
                <a:gd name="T35" fmla="*/ 66 h 80"/>
                <a:gd name="T36" fmla="*/ 41 w 61"/>
                <a:gd name="T37" fmla="*/ 74 h 80"/>
                <a:gd name="T38" fmla="*/ 33 w 61"/>
                <a:gd name="T39" fmla="*/ 79 h 80"/>
                <a:gd name="T40" fmla="*/ 25 w 61"/>
                <a:gd name="T41" fmla="*/ 80 h 80"/>
                <a:gd name="T42" fmla="*/ 18 w 61"/>
                <a:gd name="T43" fmla="*/ 80 h 80"/>
                <a:gd name="T44" fmla="*/ 14 w 61"/>
                <a:gd name="T45" fmla="*/ 79 h 80"/>
                <a:gd name="T46" fmla="*/ 12 w 61"/>
                <a:gd name="T47" fmla="*/ 78 h 80"/>
                <a:gd name="T48" fmla="*/ 9 w 61"/>
                <a:gd name="T49" fmla="*/ 75 h 80"/>
                <a:gd name="T50" fmla="*/ 6 w 61"/>
                <a:gd name="T51" fmla="*/ 74 h 80"/>
                <a:gd name="T52" fmla="*/ 5 w 61"/>
                <a:gd name="T53" fmla="*/ 70 h 80"/>
                <a:gd name="T54" fmla="*/ 2 w 61"/>
                <a:gd name="T55" fmla="*/ 66 h 80"/>
                <a:gd name="T56" fmla="*/ 0 w 61"/>
                <a:gd name="T57" fmla="*/ 62 h 80"/>
                <a:gd name="T58" fmla="*/ 0 w 61"/>
                <a:gd name="T59" fmla="*/ 0 h 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
                <a:gd name="T91" fmla="*/ 0 h 80"/>
                <a:gd name="T92" fmla="*/ 61 w 61"/>
                <a:gd name="T93" fmla="*/ 80 h 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 h="80">
                  <a:moveTo>
                    <a:pt x="0" y="0"/>
                  </a:moveTo>
                  <a:lnTo>
                    <a:pt x="14" y="0"/>
                  </a:lnTo>
                  <a:lnTo>
                    <a:pt x="14" y="57"/>
                  </a:lnTo>
                  <a:lnTo>
                    <a:pt x="19" y="65"/>
                  </a:lnTo>
                  <a:lnTo>
                    <a:pt x="24" y="67"/>
                  </a:lnTo>
                  <a:lnTo>
                    <a:pt x="27" y="68"/>
                  </a:lnTo>
                  <a:lnTo>
                    <a:pt x="31" y="67"/>
                  </a:lnTo>
                  <a:lnTo>
                    <a:pt x="36" y="66"/>
                  </a:lnTo>
                  <a:lnTo>
                    <a:pt x="39" y="65"/>
                  </a:lnTo>
                  <a:lnTo>
                    <a:pt x="42" y="62"/>
                  </a:lnTo>
                  <a:lnTo>
                    <a:pt x="43" y="60"/>
                  </a:lnTo>
                  <a:lnTo>
                    <a:pt x="45" y="57"/>
                  </a:lnTo>
                  <a:lnTo>
                    <a:pt x="46" y="54"/>
                  </a:lnTo>
                  <a:lnTo>
                    <a:pt x="46" y="0"/>
                  </a:lnTo>
                  <a:lnTo>
                    <a:pt x="61" y="0"/>
                  </a:lnTo>
                  <a:lnTo>
                    <a:pt x="61" y="79"/>
                  </a:lnTo>
                  <a:lnTo>
                    <a:pt x="46" y="79"/>
                  </a:lnTo>
                  <a:lnTo>
                    <a:pt x="46" y="66"/>
                  </a:lnTo>
                  <a:lnTo>
                    <a:pt x="41" y="74"/>
                  </a:lnTo>
                  <a:lnTo>
                    <a:pt x="33" y="79"/>
                  </a:lnTo>
                  <a:lnTo>
                    <a:pt x="25" y="80"/>
                  </a:lnTo>
                  <a:lnTo>
                    <a:pt x="18" y="80"/>
                  </a:lnTo>
                  <a:lnTo>
                    <a:pt x="14" y="79"/>
                  </a:lnTo>
                  <a:lnTo>
                    <a:pt x="12" y="78"/>
                  </a:lnTo>
                  <a:lnTo>
                    <a:pt x="9" y="75"/>
                  </a:lnTo>
                  <a:lnTo>
                    <a:pt x="6" y="74"/>
                  </a:lnTo>
                  <a:lnTo>
                    <a:pt x="5" y="70"/>
                  </a:lnTo>
                  <a:lnTo>
                    <a:pt x="2" y="66"/>
                  </a:lnTo>
                  <a:lnTo>
                    <a:pt x="0" y="62"/>
                  </a:lnTo>
                  <a:lnTo>
                    <a:pt x="0" y="0"/>
                  </a:lnTo>
                  <a:close/>
                </a:path>
              </a:pathLst>
            </a:custGeom>
            <a:solidFill>
              <a:srgbClr val="000000"/>
            </a:solidFill>
            <a:ln w="0">
              <a:solidFill>
                <a:srgbClr val="000000"/>
              </a:solidFill>
              <a:round/>
              <a:headEnd/>
              <a:tailEnd/>
            </a:ln>
          </p:spPr>
          <p:txBody>
            <a:bodyPr/>
            <a:lstStyle/>
            <a:p>
              <a:endParaRPr lang="de-DE"/>
            </a:p>
          </p:txBody>
        </p:sp>
        <p:sp>
          <p:nvSpPr>
            <p:cNvPr id="30896" name="Freeform 72"/>
            <p:cNvSpPr>
              <a:spLocks/>
            </p:cNvSpPr>
            <p:nvPr/>
          </p:nvSpPr>
          <p:spPr bwMode="auto">
            <a:xfrm>
              <a:off x="2424" y="4042"/>
              <a:ext cx="109" cy="80"/>
            </a:xfrm>
            <a:custGeom>
              <a:avLst/>
              <a:gdLst>
                <a:gd name="T0" fmla="*/ 38 w 109"/>
                <a:gd name="T1" fmla="*/ 0 h 80"/>
                <a:gd name="T2" fmla="*/ 43 w 109"/>
                <a:gd name="T3" fmla="*/ 0 h 80"/>
                <a:gd name="T4" fmla="*/ 47 w 109"/>
                <a:gd name="T5" fmla="*/ 1 h 80"/>
                <a:gd name="T6" fmla="*/ 51 w 109"/>
                <a:gd name="T7" fmla="*/ 3 h 80"/>
                <a:gd name="T8" fmla="*/ 55 w 109"/>
                <a:gd name="T9" fmla="*/ 6 h 80"/>
                <a:gd name="T10" fmla="*/ 57 w 109"/>
                <a:gd name="T11" fmla="*/ 9 h 80"/>
                <a:gd name="T12" fmla="*/ 60 w 109"/>
                <a:gd name="T13" fmla="*/ 14 h 80"/>
                <a:gd name="T14" fmla="*/ 67 w 109"/>
                <a:gd name="T15" fmla="*/ 6 h 80"/>
                <a:gd name="T16" fmla="*/ 74 w 109"/>
                <a:gd name="T17" fmla="*/ 1 h 80"/>
                <a:gd name="T18" fmla="*/ 84 w 109"/>
                <a:gd name="T19" fmla="*/ 0 h 80"/>
                <a:gd name="T20" fmla="*/ 88 w 109"/>
                <a:gd name="T21" fmla="*/ 0 h 80"/>
                <a:gd name="T22" fmla="*/ 94 w 109"/>
                <a:gd name="T23" fmla="*/ 1 h 80"/>
                <a:gd name="T24" fmla="*/ 101 w 109"/>
                <a:gd name="T25" fmla="*/ 6 h 80"/>
                <a:gd name="T26" fmla="*/ 106 w 109"/>
                <a:gd name="T27" fmla="*/ 14 h 80"/>
                <a:gd name="T28" fmla="*/ 109 w 109"/>
                <a:gd name="T29" fmla="*/ 26 h 80"/>
                <a:gd name="T30" fmla="*/ 109 w 109"/>
                <a:gd name="T31" fmla="*/ 80 h 80"/>
                <a:gd name="T32" fmla="*/ 94 w 109"/>
                <a:gd name="T33" fmla="*/ 80 h 80"/>
                <a:gd name="T34" fmla="*/ 94 w 109"/>
                <a:gd name="T35" fmla="*/ 25 h 80"/>
                <a:gd name="T36" fmla="*/ 92 w 109"/>
                <a:gd name="T37" fmla="*/ 20 h 80"/>
                <a:gd name="T38" fmla="*/ 92 w 109"/>
                <a:gd name="T39" fmla="*/ 18 h 80"/>
                <a:gd name="T40" fmla="*/ 91 w 109"/>
                <a:gd name="T41" fmla="*/ 15 h 80"/>
                <a:gd name="T42" fmla="*/ 86 w 109"/>
                <a:gd name="T43" fmla="*/ 13 h 80"/>
                <a:gd name="T44" fmla="*/ 75 w 109"/>
                <a:gd name="T45" fmla="*/ 13 h 80"/>
                <a:gd name="T46" fmla="*/ 70 w 109"/>
                <a:gd name="T47" fmla="*/ 14 h 80"/>
                <a:gd name="T48" fmla="*/ 66 w 109"/>
                <a:gd name="T49" fmla="*/ 17 h 80"/>
                <a:gd name="T50" fmla="*/ 63 w 109"/>
                <a:gd name="T51" fmla="*/ 20 h 80"/>
                <a:gd name="T52" fmla="*/ 62 w 109"/>
                <a:gd name="T53" fmla="*/ 25 h 80"/>
                <a:gd name="T54" fmla="*/ 61 w 109"/>
                <a:gd name="T55" fmla="*/ 29 h 80"/>
                <a:gd name="T56" fmla="*/ 61 w 109"/>
                <a:gd name="T57" fmla="*/ 80 h 80"/>
                <a:gd name="T58" fmla="*/ 47 w 109"/>
                <a:gd name="T59" fmla="*/ 80 h 80"/>
                <a:gd name="T60" fmla="*/ 47 w 109"/>
                <a:gd name="T61" fmla="*/ 23 h 80"/>
                <a:gd name="T62" fmla="*/ 45 w 109"/>
                <a:gd name="T63" fmla="*/ 20 h 80"/>
                <a:gd name="T64" fmla="*/ 44 w 109"/>
                <a:gd name="T65" fmla="*/ 17 h 80"/>
                <a:gd name="T66" fmla="*/ 42 w 109"/>
                <a:gd name="T67" fmla="*/ 15 h 80"/>
                <a:gd name="T68" fmla="*/ 39 w 109"/>
                <a:gd name="T69" fmla="*/ 13 h 80"/>
                <a:gd name="T70" fmla="*/ 30 w 109"/>
                <a:gd name="T71" fmla="*/ 13 h 80"/>
                <a:gd name="T72" fmla="*/ 26 w 109"/>
                <a:gd name="T73" fmla="*/ 14 h 80"/>
                <a:gd name="T74" fmla="*/ 24 w 109"/>
                <a:gd name="T75" fmla="*/ 15 h 80"/>
                <a:gd name="T76" fmla="*/ 20 w 109"/>
                <a:gd name="T77" fmla="*/ 18 h 80"/>
                <a:gd name="T78" fmla="*/ 18 w 109"/>
                <a:gd name="T79" fmla="*/ 20 h 80"/>
                <a:gd name="T80" fmla="*/ 16 w 109"/>
                <a:gd name="T81" fmla="*/ 24 h 80"/>
                <a:gd name="T82" fmla="*/ 14 w 109"/>
                <a:gd name="T83" fmla="*/ 29 h 80"/>
                <a:gd name="T84" fmla="*/ 14 w 109"/>
                <a:gd name="T85" fmla="*/ 80 h 80"/>
                <a:gd name="T86" fmla="*/ 0 w 109"/>
                <a:gd name="T87" fmla="*/ 80 h 80"/>
                <a:gd name="T88" fmla="*/ 0 w 109"/>
                <a:gd name="T89" fmla="*/ 1 h 80"/>
                <a:gd name="T90" fmla="*/ 14 w 109"/>
                <a:gd name="T91" fmla="*/ 1 h 80"/>
                <a:gd name="T92" fmla="*/ 14 w 109"/>
                <a:gd name="T93" fmla="*/ 14 h 80"/>
                <a:gd name="T94" fmla="*/ 18 w 109"/>
                <a:gd name="T95" fmla="*/ 9 h 80"/>
                <a:gd name="T96" fmla="*/ 20 w 109"/>
                <a:gd name="T97" fmla="*/ 6 h 80"/>
                <a:gd name="T98" fmla="*/ 24 w 109"/>
                <a:gd name="T99" fmla="*/ 3 h 80"/>
                <a:gd name="T100" fmla="*/ 31 w 109"/>
                <a:gd name="T101" fmla="*/ 1 h 80"/>
                <a:gd name="T102" fmla="*/ 38 w 109"/>
                <a:gd name="T103" fmla="*/ 0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9"/>
                <a:gd name="T157" fmla="*/ 0 h 80"/>
                <a:gd name="T158" fmla="*/ 109 w 109"/>
                <a:gd name="T159" fmla="*/ 80 h 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9" h="80">
                  <a:moveTo>
                    <a:pt x="38" y="0"/>
                  </a:moveTo>
                  <a:lnTo>
                    <a:pt x="43" y="0"/>
                  </a:lnTo>
                  <a:lnTo>
                    <a:pt x="47" y="1"/>
                  </a:lnTo>
                  <a:lnTo>
                    <a:pt x="51" y="3"/>
                  </a:lnTo>
                  <a:lnTo>
                    <a:pt x="55" y="6"/>
                  </a:lnTo>
                  <a:lnTo>
                    <a:pt x="57" y="9"/>
                  </a:lnTo>
                  <a:lnTo>
                    <a:pt x="60" y="14"/>
                  </a:lnTo>
                  <a:lnTo>
                    <a:pt x="67" y="6"/>
                  </a:lnTo>
                  <a:lnTo>
                    <a:pt x="74" y="1"/>
                  </a:lnTo>
                  <a:lnTo>
                    <a:pt x="84" y="0"/>
                  </a:lnTo>
                  <a:lnTo>
                    <a:pt x="88" y="0"/>
                  </a:lnTo>
                  <a:lnTo>
                    <a:pt x="94" y="1"/>
                  </a:lnTo>
                  <a:lnTo>
                    <a:pt x="101" y="6"/>
                  </a:lnTo>
                  <a:lnTo>
                    <a:pt x="106" y="14"/>
                  </a:lnTo>
                  <a:lnTo>
                    <a:pt x="109" y="26"/>
                  </a:lnTo>
                  <a:lnTo>
                    <a:pt x="109" y="80"/>
                  </a:lnTo>
                  <a:lnTo>
                    <a:pt x="94" y="80"/>
                  </a:lnTo>
                  <a:lnTo>
                    <a:pt x="94" y="25"/>
                  </a:lnTo>
                  <a:lnTo>
                    <a:pt x="92" y="20"/>
                  </a:lnTo>
                  <a:lnTo>
                    <a:pt x="92" y="18"/>
                  </a:lnTo>
                  <a:lnTo>
                    <a:pt x="91" y="15"/>
                  </a:lnTo>
                  <a:lnTo>
                    <a:pt x="86" y="13"/>
                  </a:lnTo>
                  <a:lnTo>
                    <a:pt x="75" y="13"/>
                  </a:lnTo>
                  <a:lnTo>
                    <a:pt x="70" y="14"/>
                  </a:lnTo>
                  <a:lnTo>
                    <a:pt x="66" y="17"/>
                  </a:lnTo>
                  <a:lnTo>
                    <a:pt x="63" y="20"/>
                  </a:lnTo>
                  <a:lnTo>
                    <a:pt x="62" y="25"/>
                  </a:lnTo>
                  <a:lnTo>
                    <a:pt x="61" y="29"/>
                  </a:lnTo>
                  <a:lnTo>
                    <a:pt x="61" y="80"/>
                  </a:lnTo>
                  <a:lnTo>
                    <a:pt x="47" y="80"/>
                  </a:lnTo>
                  <a:lnTo>
                    <a:pt x="47" y="23"/>
                  </a:lnTo>
                  <a:lnTo>
                    <a:pt x="45" y="20"/>
                  </a:lnTo>
                  <a:lnTo>
                    <a:pt x="44" y="17"/>
                  </a:lnTo>
                  <a:lnTo>
                    <a:pt x="42" y="15"/>
                  </a:lnTo>
                  <a:lnTo>
                    <a:pt x="39" y="13"/>
                  </a:lnTo>
                  <a:lnTo>
                    <a:pt x="30" y="13"/>
                  </a:lnTo>
                  <a:lnTo>
                    <a:pt x="26" y="14"/>
                  </a:lnTo>
                  <a:lnTo>
                    <a:pt x="24" y="15"/>
                  </a:lnTo>
                  <a:lnTo>
                    <a:pt x="20" y="18"/>
                  </a:lnTo>
                  <a:lnTo>
                    <a:pt x="18" y="20"/>
                  </a:lnTo>
                  <a:lnTo>
                    <a:pt x="16" y="24"/>
                  </a:lnTo>
                  <a:lnTo>
                    <a:pt x="14" y="29"/>
                  </a:lnTo>
                  <a:lnTo>
                    <a:pt x="14" y="80"/>
                  </a:lnTo>
                  <a:lnTo>
                    <a:pt x="0" y="80"/>
                  </a:lnTo>
                  <a:lnTo>
                    <a:pt x="0" y="1"/>
                  </a:lnTo>
                  <a:lnTo>
                    <a:pt x="14" y="1"/>
                  </a:lnTo>
                  <a:lnTo>
                    <a:pt x="14" y="14"/>
                  </a:lnTo>
                  <a:lnTo>
                    <a:pt x="18" y="9"/>
                  </a:lnTo>
                  <a:lnTo>
                    <a:pt x="20" y="6"/>
                  </a:lnTo>
                  <a:lnTo>
                    <a:pt x="24" y="3"/>
                  </a:lnTo>
                  <a:lnTo>
                    <a:pt x="31" y="1"/>
                  </a:lnTo>
                  <a:lnTo>
                    <a:pt x="38" y="0"/>
                  </a:lnTo>
                  <a:close/>
                </a:path>
              </a:pathLst>
            </a:custGeom>
            <a:solidFill>
              <a:srgbClr val="000000"/>
            </a:solidFill>
            <a:ln w="0">
              <a:solidFill>
                <a:srgbClr val="000000"/>
              </a:solidFill>
              <a:round/>
              <a:headEnd/>
              <a:tailEnd/>
            </a:ln>
          </p:spPr>
          <p:txBody>
            <a:bodyPr/>
            <a:lstStyle/>
            <a:p>
              <a:endParaRPr lang="de-DE"/>
            </a:p>
          </p:txBody>
        </p:sp>
        <p:sp>
          <p:nvSpPr>
            <p:cNvPr id="30897" name="Freeform 73"/>
            <p:cNvSpPr>
              <a:spLocks noEditPoints="1"/>
            </p:cNvSpPr>
            <p:nvPr/>
          </p:nvSpPr>
          <p:spPr bwMode="auto">
            <a:xfrm>
              <a:off x="2553" y="4013"/>
              <a:ext cx="67" cy="110"/>
            </a:xfrm>
            <a:custGeom>
              <a:avLst/>
              <a:gdLst>
                <a:gd name="T0" fmla="*/ 30 w 67"/>
                <a:gd name="T1" fmla="*/ 42 h 110"/>
                <a:gd name="T2" fmla="*/ 26 w 67"/>
                <a:gd name="T3" fmla="*/ 43 h 110"/>
                <a:gd name="T4" fmla="*/ 23 w 67"/>
                <a:gd name="T5" fmla="*/ 46 h 110"/>
                <a:gd name="T6" fmla="*/ 20 w 67"/>
                <a:gd name="T7" fmla="*/ 49 h 110"/>
                <a:gd name="T8" fmla="*/ 15 w 67"/>
                <a:gd name="T9" fmla="*/ 58 h 110"/>
                <a:gd name="T10" fmla="*/ 13 w 67"/>
                <a:gd name="T11" fmla="*/ 69 h 110"/>
                <a:gd name="T12" fmla="*/ 15 w 67"/>
                <a:gd name="T13" fmla="*/ 84 h 110"/>
                <a:gd name="T14" fmla="*/ 17 w 67"/>
                <a:gd name="T15" fmla="*/ 89 h 110"/>
                <a:gd name="T16" fmla="*/ 24 w 67"/>
                <a:gd name="T17" fmla="*/ 96 h 110"/>
                <a:gd name="T18" fmla="*/ 28 w 67"/>
                <a:gd name="T19" fmla="*/ 97 h 110"/>
                <a:gd name="T20" fmla="*/ 32 w 67"/>
                <a:gd name="T21" fmla="*/ 98 h 110"/>
                <a:gd name="T22" fmla="*/ 37 w 67"/>
                <a:gd name="T23" fmla="*/ 97 h 110"/>
                <a:gd name="T24" fmla="*/ 40 w 67"/>
                <a:gd name="T25" fmla="*/ 96 h 110"/>
                <a:gd name="T26" fmla="*/ 44 w 67"/>
                <a:gd name="T27" fmla="*/ 93 h 110"/>
                <a:gd name="T28" fmla="*/ 46 w 67"/>
                <a:gd name="T29" fmla="*/ 90 h 110"/>
                <a:gd name="T30" fmla="*/ 51 w 67"/>
                <a:gd name="T31" fmla="*/ 81 h 110"/>
                <a:gd name="T32" fmla="*/ 52 w 67"/>
                <a:gd name="T33" fmla="*/ 69 h 110"/>
                <a:gd name="T34" fmla="*/ 51 w 67"/>
                <a:gd name="T35" fmla="*/ 56 h 110"/>
                <a:gd name="T36" fmla="*/ 46 w 67"/>
                <a:gd name="T37" fmla="*/ 48 h 110"/>
                <a:gd name="T38" fmla="*/ 44 w 67"/>
                <a:gd name="T39" fmla="*/ 44 h 110"/>
                <a:gd name="T40" fmla="*/ 37 w 67"/>
                <a:gd name="T41" fmla="*/ 42 h 110"/>
                <a:gd name="T42" fmla="*/ 30 w 67"/>
                <a:gd name="T43" fmla="*/ 42 h 110"/>
                <a:gd name="T44" fmla="*/ 0 w 67"/>
                <a:gd name="T45" fmla="*/ 0 h 110"/>
                <a:gd name="T46" fmla="*/ 13 w 67"/>
                <a:gd name="T47" fmla="*/ 0 h 110"/>
                <a:gd name="T48" fmla="*/ 13 w 67"/>
                <a:gd name="T49" fmla="*/ 42 h 110"/>
                <a:gd name="T50" fmla="*/ 23 w 67"/>
                <a:gd name="T51" fmla="*/ 32 h 110"/>
                <a:gd name="T52" fmla="*/ 34 w 67"/>
                <a:gd name="T53" fmla="*/ 29 h 110"/>
                <a:gd name="T54" fmla="*/ 39 w 67"/>
                <a:gd name="T55" fmla="*/ 29 h 110"/>
                <a:gd name="T56" fmla="*/ 43 w 67"/>
                <a:gd name="T57" fmla="*/ 30 h 110"/>
                <a:gd name="T58" fmla="*/ 48 w 67"/>
                <a:gd name="T59" fmla="*/ 32 h 110"/>
                <a:gd name="T60" fmla="*/ 51 w 67"/>
                <a:gd name="T61" fmla="*/ 34 h 110"/>
                <a:gd name="T62" fmla="*/ 54 w 67"/>
                <a:gd name="T63" fmla="*/ 36 h 110"/>
                <a:gd name="T64" fmla="*/ 56 w 67"/>
                <a:gd name="T65" fmla="*/ 37 h 110"/>
                <a:gd name="T66" fmla="*/ 57 w 67"/>
                <a:gd name="T67" fmla="*/ 40 h 110"/>
                <a:gd name="T68" fmla="*/ 62 w 67"/>
                <a:gd name="T69" fmla="*/ 46 h 110"/>
                <a:gd name="T70" fmla="*/ 65 w 67"/>
                <a:gd name="T71" fmla="*/ 53 h 110"/>
                <a:gd name="T72" fmla="*/ 67 w 67"/>
                <a:gd name="T73" fmla="*/ 58 h 110"/>
                <a:gd name="T74" fmla="*/ 67 w 67"/>
                <a:gd name="T75" fmla="*/ 68 h 110"/>
                <a:gd name="T76" fmla="*/ 65 w 67"/>
                <a:gd name="T77" fmla="*/ 81 h 110"/>
                <a:gd name="T78" fmla="*/ 63 w 67"/>
                <a:gd name="T79" fmla="*/ 91 h 110"/>
                <a:gd name="T80" fmla="*/ 57 w 67"/>
                <a:gd name="T81" fmla="*/ 99 h 110"/>
                <a:gd name="T82" fmla="*/ 50 w 67"/>
                <a:gd name="T83" fmla="*/ 105 h 110"/>
                <a:gd name="T84" fmla="*/ 43 w 67"/>
                <a:gd name="T85" fmla="*/ 109 h 110"/>
                <a:gd name="T86" fmla="*/ 34 w 67"/>
                <a:gd name="T87" fmla="*/ 110 h 110"/>
                <a:gd name="T88" fmla="*/ 23 w 67"/>
                <a:gd name="T89" fmla="*/ 106 h 110"/>
                <a:gd name="T90" fmla="*/ 13 w 67"/>
                <a:gd name="T91" fmla="*/ 98 h 110"/>
                <a:gd name="T92" fmla="*/ 13 w 67"/>
                <a:gd name="T93" fmla="*/ 109 h 110"/>
                <a:gd name="T94" fmla="*/ 0 w 67"/>
                <a:gd name="T95" fmla="*/ 109 h 110"/>
                <a:gd name="T96" fmla="*/ 0 w 67"/>
                <a:gd name="T97" fmla="*/ 0 h 1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110"/>
                <a:gd name="T149" fmla="*/ 67 w 67"/>
                <a:gd name="T150" fmla="*/ 110 h 1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110">
                  <a:moveTo>
                    <a:pt x="30" y="42"/>
                  </a:moveTo>
                  <a:lnTo>
                    <a:pt x="26" y="43"/>
                  </a:lnTo>
                  <a:lnTo>
                    <a:pt x="23" y="46"/>
                  </a:lnTo>
                  <a:lnTo>
                    <a:pt x="20" y="49"/>
                  </a:lnTo>
                  <a:lnTo>
                    <a:pt x="15" y="58"/>
                  </a:lnTo>
                  <a:lnTo>
                    <a:pt x="13" y="69"/>
                  </a:lnTo>
                  <a:lnTo>
                    <a:pt x="15" y="84"/>
                  </a:lnTo>
                  <a:lnTo>
                    <a:pt x="17" y="89"/>
                  </a:lnTo>
                  <a:lnTo>
                    <a:pt x="24" y="96"/>
                  </a:lnTo>
                  <a:lnTo>
                    <a:pt x="28" y="97"/>
                  </a:lnTo>
                  <a:lnTo>
                    <a:pt x="32" y="98"/>
                  </a:lnTo>
                  <a:lnTo>
                    <a:pt x="37" y="97"/>
                  </a:lnTo>
                  <a:lnTo>
                    <a:pt x="40" y="96"/>
                  </a:lnTo>
                  <a:lnTo>
                    <a:pt x="44" y="93"/>
                  </a:lnTo>
                  <a:lnTo>
                    <a:pt x="46" y="90"/>
                  </a:lnTo>
                  <a:lnTo>
                    <a:pt x="51" y="81"/>
                  </a:lnTo>
                  <a:lnTo>
                    <a:pt x="52" y="69"/>
                  </a:lnTo>
                  <a:lnTo>
                    <a:pt x="51" y="56"/>
                  </a:lnTo>
                  <a:lnTo>
                    <a:pt x="46" y="48"/>
                  </a:lnTo>
                  <a:lnTo>
                    <a:pt x="44" y="44"/>
                  </a:lnTo>
                  <a:lnTo>
                    <a:pt x="37" y="42"/>
                  </a:lnTo>
                  <a:lnTo>
                    <a:pt x="30" y="42"/>
                  </a:lnTo>
                  <a:close/>
                  <a:moveTo>
                    <a:pt x="0" y="0"/>
                  </a:moveTo>
                  <a:lnTo>
                    <a:pt x="13" y="0"/>
                  </a:lnTo>
                  <a:lnTo>
                    <a:pt x="13" y="42"/>
                  </a:lnTo>
                  <a:lnTo>
                    <a:pt x="23" y="32"/>
                  </a:lnTo>
                  <a:lnTo>
                    <a:pt x="34" y="29"/>
                  </a:lnTo>
                  <a:lnTo>
                    <a:pt x="39" y="29"/>
                  </a:lnTo>
                  <a:lnTo>
                    <a:pt x="43" y="30"/>
                  </a:lnTo>
                  <a:lnTo>
                    <a:pt x="48" y="32"/>
                  </a:lnTo>
                  <a:lnTo>
                    <a:pt x="51" y="34"/>
                  </a:lnTo>
                  <a:lnTo>
                    <a:pt x="54" y="36"/>
                  </a:lnTo>
                  <a:lnTo>
                    <a:pt x="56" y="37"/>
                  </a:lnTo>
                  <a:lnTo>
                    <a:pt x="57" y="40"/>
                  </a:lnTo>
                  <a:lnTo>
                    <a:pt x="62" y="46"/>
                  </a:lnTo>
                  <a:lnTo>
                    <a:pt x="65" y="53"/>
                  </a:lnTo>
                  <a:lnTo>
                    <a:pt x="67" y="58"/>
                  </a:lnTo>
                  <a:lnTo>
                    <a:pt x="67" y="68"/>
                  </a:lnTo>
                  <a:lnTo>
                    <a:pt x="65" y="81"/>
                  </a:lnTo>
                  <a:lnTo>
                    <a:pt x="63" y="91"/>
                  </a:lnTo>
                  <a:lnTo>
                    <a:pt x="57" y="99"/>
                  </a:lnTo>
                  <a:lnTo>
                    <a:pt x="50" y="105"/>
                  </a:lnTo>
                  <a:lnTo>
                    <a:pt x="43" y="109"/>
                  </a:lnTo>
                  <a:lnTo>
                    <a:pt x="34" y="110"/>
                  </a:lnTo>
                  <a:lnTo>
                    <a:pt x="23" y="106"/>
                  </a:lnTo>
                  <a:lnTo>
                    <a:pt x="13" y="98"/>
                  </a:lnTo>
                  <a:lnTo>
                    <a:pt x="13" y="109"/>
                  </a:lnTo>
                  <a:lnTo>
                    <a:pt x="0" y="109"/>
                  </a:lnTo>
                  <a:lnTo>
                    <a:pt x="0" y="0"/>
                  </a:lnTo>
                  <a:close/>
                </a:path>
              </a:pathLst>
            </a:custGeom>
            <a:solidFill>
              <a:srgbClr val="000000"/>
            </a:solidFill>
            <a:ln w="0">
              <a:solidFill>
                <a:srgbClr val="000000"/>
              </a:solidFill>
              <a:round/>
              <a:headEnd/>
              <a:tailEnd/>
            </a:ln>
          </p:spPr>
          <p:txBody>
            <a:bodyPr/>
            <a:lstStyle/>
            <a:p>
              <a:endParaRPr lang="de-DE"/>
            </a:p>
          </p:txBody>
        </p:sp>
        <p:sp>
          <p:nvSpPr>
            <p:cNvPr id="30898" name="Freeform 74"/>
            <p:cNvSpPr>
              <a:spLocks noEditPoints="1"/>
            </p:cNvSpPr>
            <p:nvPr/>
          </p:nvSpPr>
          <p:spPr bwMode="auto">
            <a:xfrm>
              <a:off x="2630" y="4042"/>
              <a:ext cx="73" cy="81"/>
            </a:xfrm>
            <a:custGeom>
              <a:avLst/>
              <a:gdLst>
                <a:gd name="T0" fmla="*/ 30 w 73"/>
                <a:gd name="T1" fmla="*/ 13 h 81"/>
                <a:gd name="T2" fmla="*/ 25 w 73"/>
                <a:gd name="T3" fmla="*/ 14 h 81"/>
                <a:gd name="T4" fmla="*/ 21 w 73"/>
                <a:gd name="T5" fmla="*/ 17 h 81"/>
                <a:gd name="T6" fmla="*/ 18 w 73"/>
                <a:gd name="T7" fmla="*/ 20 h 81"/>
                <a:gd name="T8" fmla="*/ 17 w 73"/>
                <a:gd name="T9" fmla="*/ 23 h 81"/>
                <a:gd name="T10" fmla="*/ 16 w 73"/>
                <a:gd name="T11" fmla="*/ 27 h 81"/>
                <a:gd name="T12" fmla="*/ 15 w 73"/>
                <a:gd name="T13" fmla="*/ 31 h 81"/>
                <a:gd name="T14" fmla="*/ 59 w 73"/>
                <a:gd name="T15" fmla="*/ 31 h 81"/>
                <a:gd name="T16" fmla="*/ 59 w 73"/>
                <a:gd name="T17" fmla="*/ 27 h 81"/>
                <a:gd name="T18" fmla="*/ 58 w 73"/>
                <a:gd name="T19" fmla="*/ 24 h 81"/>
                <a:gd name="T20" fmla="*/ 56 w 73"/>
                <a:gd name="T21" fmla="*/ 21 h 81"/>
                <a:gd name="T22" fmla="*/ 50 w 73"/>
                <a:gd name="T23" fmla="*/ 15 h 81"/>
                <a:gd name="T24" fmla="*/ 47 w 73"/>
                <a:gd name="T25" fmla="*/ 14 h 81"/>
                <a:gd name="T26" fmla="*/ 42 w 73"/>
                <a:gd name="T27" fmla="*/ 13 h 81"/>
                <a:gd name="T28" fmla="*/ 30 w 73"/>
                <a:gd name="T29" fmla="*/ 13 h 81"/>
                <a:gd name="T30" fmla="*/ 36 w 73"/>
                <a:gd name="T31" fmla="*/ 0 h 81"/>
                <a:gd name="T32" fmla="*/ 47 w 73"/>
                <a:gd name="T33" fmla="*/ 1 h 81"/>
                <a:gd name="T34" fmla="*/ 55 w 73"/>
                <a:gd name="T35" fmla="*/ 5 h 81"/>
                <a:gd name="T36" fmla="*/ 64 w 73"/>
                <a:gd name="T37" fmla="*/ 11 h 81"/>
                <a:gd name="T38" fmla="*/ 68 w 73"/>
                <a:gd name="T39" fmla="*/ 19 h 81"/>
                <a:gd name="T40" fmla="*/ 72 w 73"/>
                <a:gd name="T41" fmla="*/ 29 h 81"/>
                <a:gd name="T42" fmla="*/ 73 w 73"/>
                <a:gd name="T43" fmla="*/ 40 h 81"/>
                <a:gd name="T44" fmla="*/ 73 w 73"/>
                <a:gd name="T45" fmla="*/ 44 h 81"/>
                <a:gd name="T46" fmla="*/ 15 w 73"/>
                <a:gd name="T47" fmla="*/ 44 h 81"/>
                <a:gd name="T48" fmla="*/ 16 w 73"/>
                <a:gd name="T49" fmla="*/ 50 h 81"/>
                <a:gd name="T50" fmla="*/ 17 w 73"/>
                <a:gd name="T51" fmla="*/ 55 h 81"/>
                <a:gd name="T52" fmla="*/ 19 w 73"/>
                <a:gd name="T53" fmla="*/ 58 h 81"/>
                <a:gd name="T54" fmla="*/ 23 w 73"/>
                <a:gd name="T55" fmla="*/ 63 h 81"/>
                <a:gd name="T56" fmla="*/ 25 w 73"/>
                <a:gd name="T57" fmla="*/ 66 h 81"/>
                <a:gd name="T58" fmla="*/ 29 w 73"/>
                <a:gd name="T59" fmla="*/ 68 h 81"/>
                <a:gd name="T60" fmla="*/ 34 w 73"/>
                <a:gd name="T61" fmla="*/ 69 h 81"/>
                <a:gd name="T62" fmla="*/ 39 w 73"/>
                <a:gd name="T63" fmla="*/ 69 h 81"/>
                <a:gd name="T64" fmla="*/ 46 w 73"/>
                <a:gd name="T65" fmla="*/ 68 h 81"/>
                <a:gd name="T66" fmla="*/ 50 w 73"/>
                <a:gd name="T67" fmla="*/ 66 h 81"/>
                <a:gd name="T68" fmla="*/ 54 w 73"/>
                <a:gd name="T69" fmla="*/ 63 h 81"/>
                <a:gd name="T70" fmla="*/ 56 w 73"/>
                <a:gd name="T71" fmla="*/ 61 h 81"/>
                <a:gd name="T72" fmla="*/ 59 w 73"/>
                <a:gd name="T73" fmla="*/ 56 h 81"/>
                <a:gd name="T74" fmla="*/ 73 w 73"/>
                <a:gd name="T75" fmla="*/ 58 h 81"/>
                <a:gd name="T76" fmla="*/ 70 w 73"/>
                <a:gd name="T77" fmla="*/ 66 h 81"/>
                <a:gd name="T78" fmla="*/ 66 w 73"/>
                <a:gd name="T79" fmla="*/ 70 h 81"/>
                <a:gd name="T80" fmla="*/ 60 w 73"/>
                <a:gd name="T81" fmla="*/ 75 h 81"/>
                <a:gd name="T82" fmla="*/ 50 w 73"/>
                <a:gd name="T83" fmla="*/ 80 h 81"/>
                <a:gd name="T84" fmla="*/ 39 w 73"/>
                <a:gd name="T85" fmla="*/ 81 h 81"/>
                <a:gd name="T86" fmla="*/ 23 w 73"/>
                <a:gd name="T87" fmla="*/ 79 h 81"/>
                <a:gd name="T88" fmla="*/ 10 w 73"/>
                <a:gd name="T89" fmla="*/ 70 h 81"/>
                <a:gd name="T90" fmla="*/ 5 w 73"/>
                <a:gd name="T91" fmla="*/ 63 h 81"/>
                <a:gd name="T92" fmla="*/ 2 w 73"/>
                <a:gd name="T93" fmla="*/ 54 h 81"/>
                <a:gd name="T94" fmla="*/ 0 w 73"/>
                <a:gd name="T95" fmla="*/ 40 h 81"/>
                <a:gd name="T96" fmla="*/ 3 w 73"/>
                <a:gd name="T97" fmla="*/ 24 h 81"/>
                <a:gd name="T98" fmla="*/ 10 w 73"/>
                <a:gd name="T99" fmla="*/ 11 h 81"/>
                <a:gd name="T100" fmla="*/ 22 w 73"/>
                <a:gd name="T101" fmla="*/ 2 h 81"/>
                <a:gd name="T102" fmla="*/ 36 w 73"/>
                <a:gd name="T103" fmla="*/ 0 h 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
                <a:gd name="T157" fmla="*/ 0 h 81"/>
                <a:gd name="T158" fmla="*/ 73 w 73"/>
                <a:gd name="T159" fmla="*/ 81 h 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 h="81">
                  <a:moveTo>
                    <a:pt x="30" y="13"/>
                  </a:moveTo>
                  <a:lnTo>
                    <a:pt x="25" y="14"/>
                  </a:lnTo>
                  <a:lnTo>
                    <a:pt x="21" y="17"/>
                  </a:lnTo>
                  <a:lnTo>
                    <a:pt x="18" y="20"/>
                  </a:lnTo>
                  <a:lnTo>
                    <a:pt x="17" y="23"/>
                  </a:lnTo>
                  <a:lnTo>
                    <a:pt x="16" y="27"/>
                  </a:lnTo>
                  <a:lnTo>
                    <a:pt x="15" y="31"/>
                  </a:lnTo>
                  <a:lnTo>
                    <a:pt x="59" y="31"/>
                  </a:lnTo>
                  <a:lnTo>
                    <a:pt x="59" y="27"/>
                  </a:lnTo>
                  <a:lnTo>
                    <a:pt x="58" y="24"/>
                  </a:lnTo>
                  <a:lnTo>
                    <a:pt x="56" y="21"/>
                  </a:lnTo>
                  <a:lnTo>
                    <a:pt x="50" y="15"/>
                  </a:lnTo>
                  <a:lnTo>
                    <a:pt x="47" y="14"/>
                  </a:lnTo>
                  <a:lnTo>
                    <a:pt x="42" y="13"/>
                  </a:lnTo>
                  <a:lnTo>
                    <a:pt x="30" y="13"/>
                  </a:lnTo>
                  <a:close/>
                  <a:moveTo>
                    <a:pt x="36" y="0"/>
                  </a:moveTo>
                  <a:lnTo>
                    <a:pt x="47" y="1"/>
                  </a:lnTo>
                  <a:lnTo>
                    <a:pt x="55" y="5"/>
                  </a:lnTo>
                  <a:lnTo>
                    <a:pt x="64" y="11"/>
                  </a:lnTo>
                  <a:lnTo>
                    <a:pt x="68" y="19"/>
                  </a:lnTo>
                  <a:lnTo>
                    <a:pt x="72" y="29"/>
                  </a:lnTo>
                  <a:lnTo>
                    <a:pt x="73" y="40"/>
                  </a:lnTo>
                  <a:lnTo>
                    <a:pt x="73" y="44"/>
                  </a:lnTo>
                  <a:lnTo>
                    <a:pt x="15" y="44"/>
                  </a:lnTo>
                  <a:lnTo>
                    <a:pt x="16" y="50"/>
                  </a:lnTo>
                  <a:lnTo>
                    <a:pt x="17" y="55"/>
                  </a:lnTo>
                  <a:lnTo>
                    <a:pt x="19" y="58"/>
                  </a:lnTo>
                  <a:lnTo>
                    <a:pt x="23" y="63"/>
                  </a:lnTo>
                  <a:lnTo>
                    <a:pt x="25" y="66"/>
                  </a:lnTo>
                  <a:lnTo>
                    <a:pt x="29" y="68"/>
                  </a:lnTo>
                  <a:lnTo>
                    <a:pt x="34" y="69"/>
                  </a:lnTo>
                  <a:lnTo>
                    <a:pt x="39" y="69"/>
                  </a:lnTo>
                  <a:lnTo>
                    <a:pt x="46" y="68"/>
                  </a:lnTo>
                  <a:lnTo>
                    <a:pt x="50" y="66"/>
                  </a:lnTo>
                  <a:lnTo>
                    <a:pt x="54" y="63"/>
                  </a:lnTo>
                  <a:lnTo>
                    <a:pt x="56" y="61"/>
                  </a:lnTo>
                  <a:lnTo>
                    <a:pt x="59" y="56"/>
                  </a:lnTo>
                  <a:lnTo>
                    <a:pt x="73" y="58"/>
                  </a:lnTo>
                  <a:lnTo>
                    <a:pt x="70" y="66"/>
                  </a:lnTo>
                  <a:lnTo>
                    <a:pt x="66" y="70"/>
                  </a:lnTo>
                  <a:lnTo>
                    <a:pt x="60" y="75"/>
                  </a:lnTo>
                  <a:lnTo>
                    <a:pt x="50" y="80"/>
                  </a:lnTo>
                  <a:lnTo>
                    <a:pt x="39" y="81"/>
                  </a:lnTo>
                  <a:lnTo>
                    <a:pt x="23" y="79"/>
                  </a:lnTo>
                  <a:lnTo>
                    <a:pt x="10" y="70"/>
                  </a:lnTo>
                  <a:lnTo>
                    <a:pt x="5" y="63"/>
                  </a:lnTo>
                  <a:lnTo>
                    <a:pt x="2" y="54"/>
                  </a:lnTo>
                  <a:lnTo>
                    <a:pt x="0" y="40"/>
                  </a:lnTo>
                  <a:lnTo>
                    <a:pt x="3" y="24"/>
                  </a:lnTo>
                  <a:lnTo>
                    <a:pt x="10" y="11"/>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899" name="Freeform 75"/>
            <p:cNvSpPr>
              <a:spLocks/>
            </p:cNvSpPr>
            <p:nvPr/>
          </p:nvSpPr>
          <p:spPr bwMode="auto">
            <a:xfrm>
              <a:off x="2720" y="4042"/>
              <a:ext cx="40" cy="80"/>
            </a:xfrm>
            <a:custGeom>
              <a:avLst/>
              <a:gdLst>
                <a:gd name="T0" fmla="*/ 25 w 40"/>
                <a:gd name="T1" fmla="*/ 0 h 80"/>
                <a:gd name="T2" fmla="*/ 32 w 40"/>
                <a:gd name="T3" fmla="*/ 0 h 80"/>
                <a:gd name="T4" fmla="*/ 37 w 40"/>
                <a:gd name="T5" fmla="*/ 1 h 80"/>
                <a:gd name="T6" fmla="*/ 40 w 40"/>
                <a:gd name="T7" fmla="*/ 3 h 80"/>
                <a:gd name="T8" fmla="*/ 36 w 40"/>
                <a:gd name="T9" fmla="*/ 15 h 80"/>
                <a:gd name="T10" fmla="*/ 31 w 40"/>
                <a:gd name="T11" fmla="*/ 13 h 80"/>
                <a:gd name="T12" fmla="*/ 24 w 40"/>
                <a:gd name="T13" fmla="*/ 13 h 80"/>
                <a:gd name="T14" fmla="*/ 23 w 40"/>
                <a:gd name="T15" fmla="*/ 14 h 80"/>
                <a:gd name="T16" fmla="*/ 20 w 40"/>
                <a:gd name="T17" fmla="*/ 15 h 80"/>
                <a:gd name="T18" fmla="*/ 18 w 40"/>
                <a:gd name="T19" fmla="*/ 18 h 80"/>
                <a:gd name="T20" fmla="*/ 15 w 40"/>
                <a:gd name="T21" fmla="*/ 21 h 80"/>
                <a:gd name="T22" fmla="*/ 14 w 40"/>
                <a:gd name="T23" fmla="*/ 27 h 80"/>
                <a:gd name="T24" fmla="*/ 14 w 40"/>
                <a:gd name="T25" fmla="*/ 80 h 80"/>
                <a:gd name="T26" fmla="*/ 0 w 40"/>
                <a:gd name="T27" fmla="*/ 80 h 80"/>
                <a:gd name="T28" fmla="*/ 0 w 40"/>
                <a:gd name="T29" fmla="*/ 1 h 80"/>
                <a:gd name="T30" fmla="*/ 13 w 40"/>
                <a:gd name="T31" fmla="*/ 1 h 80"/>
                <a:gd name="T32" fmla="*/ 13 w 40"/>
                <a:gd name="T33" fmla="*/ 13 h 80"/>
                <a:gd name="T34" fmla="*/ 15 w 40"/>
                <a:gd name="T35" fmla="*/ 8 h 80"/>
                <a:gd name="T36" fmla="*/ 18 w 40"/>
                <a:gd name="T37" fmla="*/ 5 h 80"/>
                <a:gd name="T38" fmla="*/ 23 w 40"/>
                <a:gd name="T39" fmla="*/ 2 h 80"/>
                <a:gd name="T40" fmla="*/ 25 w 40"/>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80"/>
                <a:gd name="T65" fmla="*/ 40 w 40"/>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80">
                  <a:moveTo>
                    <a:pt x="25" y="0"/>
                  </a:moveTo>
                  <a:lnTo>
                    <a:pt x="32" y="0"/>
                  </a:lnTo>
                  <a:lnTo>
                    <a:pt x="37" y="1"/>
                  </a:lnTo>
                  <a:lnTo>
                    <a:pt x="40" y="3"/>
                  </a:lnTo>
                  <a:lnTo>
                    <a:pt x="36" y="15"/>
                  </a:lnTo>
                  <a:lnTo>
                    <a:pt x="31" y="13"/>
                  </a:lnTo>
                  <a:lnTo>
                    <a:pt x="24" y="13"/>
                  </a:lnTo>
                  <a:lnTo>
                    <a:pt x="23" y="14"/>
                  </a:lnTo>
                  <a:lnTo>
                    <a:pt x="20" y="15"/>
                  </a:lnTo>
                  <a:lnTo>
                    <a:pt x="18" y="18"/>
                  </a:lnTo>
                  <a:lnTo>
                    <a:pt x="15" y="21"/>
                  </a:lnTo>
                  <a:lnTo>
                    <a:pt x="14" y="27"/>
                  </a:lnTo>
                  <a:lnTo>
                    <a:pt x="14" y="80"/>
                  </a:lnTo>
                  <a:lnTo>
                    <a:pt x="0" y="80"/>
                  </a:lnTo>
                  <a:lnTo>
                    <a:pt x="0" y="1"/>
                  </a:lnTo>
                  <a:lnTo>
                    <a:pt x="13" y="1"/>
                  </a:lnTo>
                  <a:lnTo>
                    <a:pt x="13" y="13"/>
                  </a:lnTo>
                  <a:lnTo>
                    <a:pt x="15" y="8"/>
                  </a:lnTo>
                  <a:lnTo>
                    <a:pt x="18" y="5"/>
                  </a:lnTo>
                  <a:lnTo>
                    <a:pt x="23" y="2"/>
                  </a:lnTo>
                  <a:lnTo>
                    <a:pt x="25" y="0"/>
                  </a:lnTo>
                  <a:close/>
                </a:path>
              </a:pathLst>
            </a:custGeom>
            <a:solidFill>
              <a:srgbClr val="000000"/>
            </a:solidFill>
            <a:ln w="0">
              <a:solidFill>
                <a:srgbClr val="000000"/>
              </a:solidFill>
              <a:round/>
              <a:headEnd/>
              <a:tailEnd/>
            </a:ln>
          </p:spPr>
          <p:txBody>
            <a:bodyPr/>
            <a:lstStyle/>
            <a:p>
              <a:endParaRPr lang="de-DE"/>
            </a:p>
          </p:txBody>
        </p:sp>
        <p:sp>
          <p:nvSpPr>
            <p:cNvPr id="30900" name="Freeform 76"/>
            <p:cNvSpPr>
              <a:spLocks noEditPoints="1"/>
            </p:cNvSpPr>
            <p:nvPr/>
          </p:nvSpPr>
          <p:spPr bwMode="auto">
            <a:xfrm>
              <a:off x="2808" y="4042"/>
              <a:ext cx="70" cy="81"/>
            </a:xfrm>
            <a:custGeom>
              <a:avLst/>
              <a:gdLst>
                <a:gd name="T0" fmla="*/ 31 w 70"/>
                <a:gd name="T1" fmla="*/ 13 h 81"/>
                <a:gd name="T2" fmla="*/ 26 w 70"/>
                <a:gd name="T3" fmla="*/ 14 h 81"/>
                <a:gd name="T4" fmla="*/ 23 w 70"/>
                <a:gd name="T5" fmla="*/ 15 h 81"/>
                <a:gd name="T6" fmla="*/ 20 w 70"/>
                <a:gd name="T7" fmla="*/ 19 h 81"/>
                <a:gd name="T8" fmla="*/ 17 w 70"/>
                <a:gd name="T9" fmla="*/ 25 h 81"/>
                <a:gd name="T10" fmla="*/ 14 w 70"/>
                <a:gd name="T11" fmla="*/ 32 h 81"/>
                <a:gd name="T12" fmla="*/ 13 w 70"/>
                <a:gd name="T13" fmla="*/ 40 h 81"/>
                <a:gd name="T14" fmla="*/ 16 w 70"/>
                <a:gd name="T15" fmla="*/ 54 h 81"/>
                <a:gd name="T16" fmla="*/ 20 w 70"/>
                <a:gd name="T17" fmla="*/ 63 h 81"/>
                <a:gd name="T18" fmla="*/ 23 w 70"/>
                <a:gd name="T19" fmla="*/ 66 h 81"/>
                <a:gd name="T20" fmla="*/ 26 w 70"/>
                <a:gd name="T21" fmla="*/ 68 h 81"/>
                <a:gd name="T22" fmla="*/ 31 w 70"/>
                <a:gd name="T23" fmla="*/ 69 h 81"/>
                <a:gd name="T24" fmla="*/ 36 w 70"/>
                <a:gd name="T25" fmla="*/ 69 h 81"/>
                <a:gd name="T26" fmla="*/ 41 w 70"/>
                <a:gd name="T27" fmla="*/ 68 h 81"/>
                <a:gd name="T28" fmla="*/ 44 w 70"/>
                <a:gd name="T29" fmla="*/ 67 h 81"/>
                <a:gd name="T30" fmla="*/ 50 w 70"/>
                <a:gd name="T31" fmla="*/ 61 h 81"/>
                <a:gd name="T32" fmla="*/ 55 w 70"/>
                <a:gd name="T33" fmla="*/ 52 h 81"/>
                <a:gd name="T34" fmla="*/ 56 w 70"/>
                <a:gd name="T35" fmla="*/ 40 h 81"/>
                <a:gd name="T36" fmla="*/ 55 w 70"/>
                <a:gd name="T37" fmla="*/ 27 h 81"/>
                <a:gd name="T38" fmla="*/ 50 w 70"/>
                <a:gd name="T39" fmla="*/ 19 h 81"/>
                <a:gd name="T40" fmla="*/ 47 w 70"/>
                <a:gd name="T41" fmla="*/ 15 h 81"/>
                <a:gd name="T42" fmla="*/ 39 w 70"/>
                <a:gd name="T43" fmla="*/ 13 h 81"/>
                <a:gd name="T44" fmla="*/ 31 w 70"/>
                <a:gd name="T45" fmla="*/ 13 h 81"/>
                <a:gd name="T46" fmla="*/ 36 w 70"/>
                <a:gd name="T47" fmla="*/ 0 h 81"/>
                <a:gd name="T48" fmla="*/ 45 w 70"/>
                <a:gd name="T49" fmla="*/ 1 h 81"/>
                <a:gd name="T50" fmla="*/ 54 w 70"/>
                <a:gd name="T51" fmla="*/ 5 h 81"/>
                <a:gd name="T52" fmla="*/ 61 w 70"/>
                <a:gd name="T53" fmla="*/ 11 h 81"/>
                <a:gd name="T54" fmla="*/ 68 w 70"/>
                <a:gd name="T55" fmla="*/ 23 h 81"/>
                <a:gd name="T56" fmla="*/ 70 w 70"/>
                <a:gd name="T57" fmla="*/ 39 h 81"/>
                <a:gd name="T58" fmla="*/ 69 w 70"/>
                <a:gd name="T59" fmla="*/ 54 h 81"/>
                <a:gd name="T60" fmla="*/ 66 w 70"/>
                <a:gd name="T61" fmla="*/ 63 h 81"/>
                <a:gd name="T62" fmla="*/ 63 w 70"/>
                <a:gd name="T63" fmla="*/ 67 h 81"/>
                <a:gd name="T64" fmla="*/ 61 w 70"/>
                <a:gd name="T65" fmla="*/ 71 h 81"/>
                <a:gd name="T66" fmla="*/ 57 w 70"/>
                <a:gd name="T67" fmla="*/ 74 h 81"/>
                <a:gd name="T68" fmla="*/ 53 w 70"/>
                <a:gd name="T69" fmla="*/ 76 h 81"/>
                <a:gd name="T70" fmla="*/ 49 w 70"/>
                <a:gd name="T71" fmla="*/ 79 h 81"/>
                <a:gd name="T72" fmla="*/ 44 w 70"/>
                <a:gd name="T73" fmla="*/ 80 h 81"/>
                <a:gd name="T74" fmla="*/ 41 w 70"/>
                <a:gd name="T75" fmla="*/ 81 h 81"/>
                <a:gd name="T76" fmla="*/ 36 w 70"/>
                <a:gd name="T77" fmla="*/ 81 h 81"/>
                <a:gd name="T78" fmla="*/ 25 w 70"/>
                <a:gd name="T79" fmla="*/ 80 h 81"/>
                <a:gd name="T80" fmla="*/ 17 w 70"/>
                <a:gd name="T81" fmla="*/ 76 h 81"/>
                <a:gd name="T82" fmla="*/ 8 w 70"/>
                <a:gd name="T83" fmla="*/ 70 h 81"/>
                <a:gd name="T84" fmla="*/ 4 w 70"/>
                <a:gd name="T85" fmla="*/ 63 h 81"/>
                <a:gd name="T86" fmla="*/ 0 w 70"/>
                <a:gd name="T87" fmla="*/ 52 h 81"/>
                <a:gd name="T88" fmla="*/ 0 w 70"/>
                <a:gd name="T89" fmla="*/ 40 h 81"/>
                <a:gd name="T90" fmla="*/ 1 w 70"/>
                <a:gd name="T91" fmla="*/ 27 h 81"/>
                <a:gd name="T92" fmla="*/ 5 w 70"/>
                <a:gd name="T93" fmla="*/ 17 h 81"/>
                <a:gd name="T94" fmla="*/ 11 w 70"/>
                <a:gd name="T95" fmla="*/ 9 h 81"/>
                <a:gd name="T96" fmla="*/ 18 w 70"/>
                <a:gd name="T97" fmla="*/ 5 h 81"/>
                <a:gd name="T98" fmla="*/ 26 w 70"/>
                <a:gd name="T99" fmla="*/ 1 h 81"/>
                <a:gd name="T100" fmla="*/ 36 w 70"/>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81"/>
                <a:gd name="T155" fmla="*/ 70 w 70"/>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81">
                  <a:moveTo>
                    <a:pt x="31" y="13"/>
                  </a:moveTo>
                  <a:lnTo>
                    <a:pt x="26" y="14"/>
                  </a:lnTo>
                  <a:lnTo>
                    <a:pt x="23" y="15"/>
                  </a:lnTo>
                  <a:lnTo>
                    <a:pt x="20" y="19"/>
                  </a:lnTo>
                  <a:lnTo>
                    <a:pt x="17" y="25"/>
                  </a:lnTo>
                  <a:lnTo>
                    <a:pt x="14" y="32"/>
                  </a:lnTo>
                  <a:lnTo>
                    <a:pt x="13" y="40"/>
                  </a:lnTo>
                  <a:lnTo>
                    <a:pt x="16" y="54"/>
                  </a:lnTo>
                  <a:lnTo>
                    <a:pt x="20" y="63"/>
                  </a:lnTo>
                  <a:lnTo>
                    <a:pt x="23" y="66"/>
                  </a:lnTo>
                  <a:lnTo>
                    <a:pt x="26" y="68"/>
                  </a:lnTo>
                  <a:lnTo>
                    <a:pt x="31" y="69"/>
                  </a:lnTo>
                  <a:lnTo>
                    <a:pt x="36" y="69"/>
                  </a:lnTo>
                  <a:lnTo>
                    <a:pt x="41" y="68"/>
                  </a:lnTo>
                  <a:lnTo>
                    <a:pt x="44" y="67"/>
                  </a:lnTo>
                  <a:lnTo>
                    <a:pt x="50" y="61"/>
                  </a:lnTo>
                  <a:lnTo>
                    <a:pt x="55" y="52"/>
                  </a:lnTo>
                  <a:lnTo>
                    <a:pt x="56" y="40"/>
                  </a:lnTo>
                  <a:lnTo>
                    <a:pt x="55" y="27"/>
                  </a:lnTo>
                  <a:lnTo>
                    <a:pt x="50" y="19"/>
                  </a:lnTo>
                  <a:lnTo>
                    <a:pt x="47" y="15"/>
                  </a:lnTo>
                  <a:lnTo>
                    <a:pt x="39" y="13"/>
                  </a:lnTo>
                  <a:lnTo>
                    <a:pt x="31" y="13"/>
                  </a:lnTo>
                  <a:close/>
                  <a:moveTo>
                    <a:pt x="36" y="0"/>
                  </a:moveTo>
                  <a:lnTo>
                    <a:pt x="45" y="1"/>
                  </a:lnTo>
                  <a:lnTo>
                    <a:pt x="54" y="5"/>
                  </a:lnTo>
                  <a:lnTo>
                    <a:pt x="61" y="11"/>
                  </a:lnTo>
                  <a:lnTo>
                    <a:pt x="68" y="23"/>
                  </a:lnTo>
                  <a:lnTo>
                    <a:pt x="70" y="39"/>
                  </a:lnTo>
                  <a:lnTo>
                    <a:pt x="69" y="54"/>
                  </a:lnTo>
                  <a:lnTo>
                    <a:pt x="66" y="63"/>
                  </a:lnTo>
                  <a:lnTo>
                    <a:pt x="63" y="67"/>
                  </a:lnTo>
                  <a:lnTo>
                    <a:pt x="61" y="71"/>
                  </a:lnTo>
                  <a:lnTo>
                    <a:pt x="57" y="74"/>
                  </a:lnTo>
                  <a:lnTo>
                    <a:pt x="53" y="76"/>
                  </a:lnTo>
                  <a:lnTo>
                    <a:pt x="49" y="79"/>
                  </a:lnTo>
                  <a:lnTo>
                    <a:pt x="44" y="80"/>
                  </a:lnTo>
                  <a:lnTo>
                    <a:pt x="41" y="81"/>
                  </a:lnTo>
                  <a:lnTo>
                    <a:pt x="36" y="81"/>
                  </a:lnTo>
                  <a:lnTo>
                    <a:pt x="25" y="80"/>
                  </a:lnTo>
                  <a:lnTo>
                    <a:pt x="17" y="76"/>
                  </a:lnTo>
                  <a:lnTo>
                    <a:pt x="8" y="70"/>
                  </a:lnTo>
                  <a:lnTo>
                    <a:pt x="4" y="63"/>
                  </a:lnTo>
                  <a:lnTo>
                    <a:pt x="0" y="52"/>
                  </a:lnTo>
                  <a:lnTo>
                    <a:pt x="0" y="40"/>
                  </a:lnTo>
                  <a:lnTo>
                    <a:pt x="1" y="27"/>
                  </a:lnTo>
                  <a:lnTo>
                    <a:pt x="5" y="17"/>
                  </a:lnTo>
                  <a:lnTo>
                    <a:pt x="11" y="9"/>
                  </a:lnTo>
                  <a:lnTo>
                    <a:pt x="18" y="5"/>
                  </a:lnTo>
                  <a:lnTo>
                    <a:pt x="26" y="1"/>
                  </a:lnTo>
                  <a:lnTo>
                    <a:pt x="36" y="0"/>
                  </a:lnTo>
                  <a:close/>
                </a:path>
              </a:pathLst>
            </a:custGeom>
            <a:solidFill>
              <a:srgbClr val="000000"/>
            </a:solidFill>
            <a:ln w="0">
              <a:solidFill>
                <a:srgbClr val="000000"/>
              </a:solidFill>
              <a:round/>
              <a:headEnd/>
              <a:tailEnd/>
            </a:ln>
          </p:spPr>
          <p:txBody>
            <a:bodyPr/>
            <a:lstStyle/>
            <a:p>
              <a:endParaRPr lang="de-DE"/>
            </a:p>
          </p:txBody>
        </p:sp>
        <p:sp>
          <p:nvSpPr>
            <p:cNvPr id="30901" name="Freeform 77"/>
            <p:cNvSpPr>
              <a:spLocks/>
            </p:cNvSpPr>
            <p:nvPr/>
          </p:nvSpPr>
          <p:spPr bwMode="auto">
            <a:xfrm>
              <a:off x="2888" y="4012"/>
              <a:ext cx="45" cy="110"/>
            </a:xfrm>
            <a:custGeom>
              <a:avLst/>
              <a:gdLst>
                <a:gd name="T0" fmla="*/ 32 w 45"/>
                <a:gd name="T1" fmla="*/ 0 h 110"/>
                <a:gd name="T2" fmla="*/ 41 w 45"/>
                <a:gd name="T3" fmla="*/ 0 h 110"/>
                <a:gd name="T4" fmla="*/ 45 w 45"/>
                <a:gd name="T5" fmla="*/ 1 h 110"/>
                <a:gd name="T6" fmla="*/ 43 w 45"/>
                <a:gd name="T7" fmla="*/ 13 h 110"/>
                <a:gd name="T8" fmla="*/ 31 w 45"/>
                <a:gd name="T9" fmla="*/ 13 h 110"/>
                <a:gd name="T10" fmla="*/ 29 w 45"/>
                <a:gd name="T11" fmla="*/ 14 h 110"/>
                <a:gd name="T12" fmla="*/ 27 w 45"/>
                <a:gd name="T13" fmla="*/ 16 h 110"/>
                <a:gd name="T14" fmla="*/ 26 w 45"/>
                <a:gd name="T15" fmla="*/ 18 h 110"/>
                <a:gd name="T16" fmla="*/ 25 w 45"/>
                <a:gd name="T17" fmla="*/ 22 h 110"/>
                <a:gd name="T18" fmla="*/ 25 w 45"/>
                <a:gd name="T19" fmla="*/ 31 h 110"/>
                <a:gd name="T20" fmla="*/ 38 w 45"/>
                <a:gd name="T21" fmla="*/ 31 h 110"/>
                <a:gd name="T22" fmla="*/ 38 w 45"/>
                <a:gd name="T23" fmla="*/ 44 h 110"/>
                <a:gd name="T24" fmla="*/ 25 w 45"/>
                <a:gd name="T25" fmla="*/ 44 h 110"/>
                <a:gd name="T26" fmla="*/ 25 w 45"/>
                <a:gd name="T27" fmla="*/ 110 h 110"/>
                <a:gd name="T28" fmla="*/ 11 w 45"/>
                <a:gd name="T29" fmla="*/ 110 h 110"/>
                <a:gd name="T30" fmla="*/ 11 w 45"/>
                <a:gd name="T31" fmla="*/ 44 h 110"/>
                <a:gd name="T32" fmla="*/ 0 w 45"/>
                <a:gd name="T33" fmla="*/ 44 h 110"/>
                <a:gd name="T34" fmla="*/ 0 w 45"/>
                <a:gd name="T35" fmla="*/ 31 h 110"/>
                <a:gd name="T36" fmla="*/ 11 w 45"/>
                <a:gd name="T37" fmla="*/ 31 h 110"/>
                <a:gd name="T38" fmla="*/ 11 w 45"/>
                <a:gd name="T39" fmla="*/ 13 h 110"/>
                <a:gd name="T40" fmla="*/ 14 w 45"/>
                <a:gd name="T41" fmla="*/ 6 h 110"/>
                <a:gd name="T42" fmla="*/ 17 w 45"/>
                <a:gd name="T43" fmla="*/ 5 h 110"/>
                <a:gd name="T44" fmla="*/ 27 w 45"/>
                <a:gd name="T45" fmla="*/ 1 h 110"/>
                <a:gd name="T46" fmla="*/ 32 w 45"/>
                <a:gd name="T47" fmla="*/ 0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110"/>
                <a:gd name="T74" fmla="*/ 45 w 45"/>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110">
                  <a:moveTo>
                    <a:pt x="32" y="0"/>
                  </a:moveTo>
                  <a:lnTo>
                    <a:pt x="41" y="0"/>
                  </a:lnTo>
                  <a:lnTo>
                    <a:pt x="45" y="1"/>
                  </a:lnTo>
                  <a:lnTo>
                    <a:pt x="43" y="13"/>
                  </a:lnTo>
                  <a:lnTo>
                    <a:pt x="31" y="13"/>
                  </a:lnTo>
                  <a:lnTo>
                    <a:pt x="29" y="14"/>
                  </a:lnTo>
                  <a:lnTo>
                    <a:pt x="27" y="16"/>
                  </a:lnTo>
                  <a:lnTo>
                    <a:pt x="26" y="18"/>
                  </a:lnTo>
                  <a:lnTo>
                    <a:pt x="25" y="22"/>
                  </a:lnTo>
                  <a:lnTo>
                    <a:pt x="25" y="31"/>
                  </a:lnTo>
                  <a:lnTo>
                    <a:pt x="38" y="31"/>
                  </a:lnTo>
                  <a:lnTo>
                    <a:pt x="38" y="44"/>
                  </a:lnTo>
                  <a:lnTo>
                    <a:pt x="25" y="44"/>
                  </a:lnTo>
                  <a:lnTo>
                    <a:pt x="25" y="110"/>
                  </a:lnTo>
                  <a:lnTo>
                    <a:pt x="11" y="110"/>
                  </a:lnTo>
                  <a:lnTo>
                    <a:pt x="11" y="44"/>
                  </a:lnTo>
                  <a:lnTo>
                    <a:pt x="0" y="44"/>
                  </a:lnTo>
                  <a:lnTo>
                    <a:pt x="0" y="31"/>
                  </a:lnTo>
                  <a:lnTo>
                    <a:pt x="11" y="31"/>
                  </a:lnTo>
                  <a:lnTo>
                    <a:pt x="11" y="13"/>
                  </a:lnTo>
                  <a:lnTo>
                    <a:pt x="14" y="6"/>
                  </a:lnTo>
                  <a:lnTo>
                    <a:pt x="17" y="5"/>
                  </a:lnTo>
                  <a:lnTo>
                    <a:pt x="27" y="1"/>
                  </a:lnTo>
                  <a:lnTo>
                    <a:pt x="32" y="0"/>
                  </a:lnTo>
                  <a:close/>
                </a:path>
              </a:pathLst>
            </a:custGeom>
            <a:solidFill>
              <a:srgbClr val="000000"/>
            </a:solidFill>
            <a:ln w="0">
              <a:solidFill>
                <a:srgbClr val="000000"/>
              </a:solidFill>
              <a:round/>
              <a:headEnd/>
              <a:tailEnd/>
            </a:ln>
          </p:spPr>
          <p:txBody>
            <a:bodyPr/>
            <a:lstStyle/>
            <a:p>
              <a:endParaRPr lang="de-DE"/>
            </a:p>
          </p:txBody>
        </p:sp>
        <p:sp>
          <p:nvSpPr>
            <p:cNvPr id="30902" name="Freeform 78"/>
            <p:cNvSpPr>
              <a:spLocks/>
            </p:cNvSpPr>
            <p:nvPr/>
          </p:nvSpPr>
          <p:spPr bwMode="auto">
            <a:xfrm>
              <a:off x="2975" y="4042"/>
              <a:ext cx="65" cy="81"/>
            </a:xfrm>
            <a:custGeom>
              <a:avLst/>
              <a:gdLst>
                <a:gd name="T0" fmla="*/ 36 w 65"/>
                <a:gd name="T1" fmla="*/ 0 h 81"/>
                <a:gd name="T2" fmla="*/ 45 w 65"/>
                <a:gd name="T3" fmla="*/ 3 h 81"/>
                <a:gd name="T4" fmla="*/ 55 w 65"/>
                <a:gd name="T5" fmla="*/ 9 h 81"/>
                <a:gd name="T6" fmla="*/ 59 w 65"/>
                <a:gd name="T7" fmla="*/ 18 h 81"/>
                <a:gd name="T8" fmla="*/ 45 w 65"/>
                <a:gd name="T9" fmla="*/ 24 h 81"/>
                <a:gd name="T10" fmla="*/ 39 w 65"/>
                <a:gd name="T11" fmla="*/ 14 h 81"/>
                <a:gd name="T12" fmla="*/ 24 w 65"/>
                <a:gd name="T13" fmla="*/ 13 h 81"/>
                <a:gd name="T14" fmla="*/ 18 w 65"/>
                <a:gd name="T15" fmla="*/ 17 h 81"/>
                <a:gd name="T16" fmla="*/ 16 w 65"/>
                <a:gd name="T17" fmla="*/ 24 h 81"/>
                <a:gd name="T18" fmla="*/ 18 w 65"/>
                <a:gd name="T19" fmla="*/ 25 h 81"/>
                <a:gd name="T20" fmla="*/ 19 w 65"/>
                <a:gd name="T21" fmla="*/ 27 h 81"/>
                <a:gd name="T22" fmla="*/ 22 w 65"/>
                <a:gd name="T23" fmla="*/ 29 h 81"/>
                <a:gd name="T24" fmla="*/ 31 w 65"/>
                <a:gd name="T25" fmla="*/ 31 h 81"/>
                <a:gd name="T26" fmla="*/ 50 w 65"/>
                <a:gd name="T27" fmla="*/ 38 h 81"/>
                <a:gd name="T28" fmla="*/ 56 w 65"/>
                <a:gd name="T29" fmla="*/ 40 h 81"/>
                <a:gd name="T30" fmla="*/ 65 w 65"/>
                <a:gd name="T31" fmla="*/ 56 h 81"/>
                <a:gd name="T32" fmla="*/ 63 w 65"/>
                <a:gd name="T33" fmla="*/ 66 h 81"/>
                <a:gd name="T34" fmla="*/ 55 w 65"/>
                <a:gd name="T35" fmla="*/ 76 h 81"/>
                <a:gd name="T36" fmla="*/ 47 w 65"/>
                <a:gd name="T37" fmla="*/ 80 h 81"/>
                <a:gd name="T38" fmla="*/ 33 w 65"/>
                <a:gd name="T39" fmla="*/ 81 h 81"/>
                <a:gd name="T40" fmla="*/ 10 w 65"/>
                <a:gd name="T41" fmla="*/ 75 h 81"/>
                <a:gd name="T42" fmla="*/ 0 w 65"/>
                <a:gd name="T43" fmla="*/ 56 h 81"/>
                <a:gd name="T44" fmla="*/ 14 w 65"/>
                <a:gd name="T45" fmla="*/ 58 h 81"/>
                <a:gd name="T46" fmla="*/ 18 w 65"/>
                <a:gd name="T47" fmla="*/ 63 h 81"/>
                <a:gd name="T48" fmla="*/ 24 w 65"/>
                <a:gd name="T49" fmla="*/ 67 h 81"/>
                <a:gd name="T50" fmla="*/ 39 w 65"/>
                <a:gd name="T51" fmla="*/ 68 h 81"/>
                <a:gd name="T52" fmla="*/ 45 w 65"/>
                <a:gd name="T53" fmla="*/ 66 h 81"/>
                <a:gd name="T54" fmla="*/ 50 w 65"/>
                <a:gd name="T55" fmla="*/ 56 h 81"/>
                <a:gd name="T56" fmla="*/ 48 w 65"/>
                <a:gd name="T57" fmla="*/ 52 h 81"/>
                <a:gd name="T58" fmla="*/ 38 w 65"/>
                <a:gd name="T59" fmla="*/ 49 h 81"/>
                <a:gd name="T60" fmla="*/ 22 w 65"/>
                <a:gd name="T61" fmla="*/ 44 h 81"/>
                <a:gd name="T62" fmla="*/ 5 w 65"/>
                <a:gd name="T63" fmla="*/ 33 h 81"/>
                <a:gd name="T64" fmla="*/ 1 w 65"/>
                <a:gd name="T65" fmla="*/ 24 h 81"/>
                <a:gd name="T66" fmla="*/ 2 w 65"/>
                <a:gd name="T67" fmla="*/ 15 h 81"/>
                <a:gd name="T68" fmla="*/ 8 w 65"/>
                <a:gd name="T69" fmla="*/ 7 h 81"/>
                <a:gd name="T70" fmla="*/ 19 w 65"/>
                <a:gd name="T71" fmla="*/ 1 h 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5"/>
                <a:gd name="T109" fmla="*/ 0 h 81"/>
                <a:gd name="T110" fmla="*/ 65 w 65"/>
                <a:gd name="T111" fmla="*/ 81 h 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5" h="81">
                  <a:moveTo>
                    <a:pt x="24" y="0"/>
                  </a:moveTo>
                  <a:lnTo>
                    <a:pt x="36" y="0"/>
                  </a:lnTo>
                  <a:lnTo>
                    <a:pt x="41" y="1"/>
                  </a:lnTo>
                  <a:lnTo>
                    <a:pt x="45" y="3"/>
                  </a:lnTo>
                  <a:lnTo>
                    <a:pt x="50" y="5"/>
                  </a:lnTo>
                  <a:lnTo>
                    <a:pt x="55" y="9"/>
                  </a:lnTo>
                  <a:lnTo>
                    <a:pt x="56" y="13"/>
                  </a:lnTo>
                  <a:lnTo>
                    <a:pt x="59" y="18"/>
                  </a:lnTo>
                  <a:lnTo>
                    <a:pt x="60" y="21"/>
                  </a:lnTo>
                  <a:lnTo>
                    <a:pt x="45" y="24"/>
                  </a:lnTo>
                  <a:lnTo>
                    <a:pt x="45" y="20"/>
                  </a:lnTo>
                  <a:lnTo>
                    <a:pt x="39" y="14"/>
                  </a:lnTo>
                  <a:lnTo>
                    <a:pt x="37" y="13"/>
                  </a:lnTo>
                  <a:lnTo>
                    <a:pt x="24" y="13"/>
                  </a:lnTo>
                  <a:lnTo>
                    <a:pt x="19" y="15"/>
                  </a:lnTo>
                  <a:lnTo>
                    <a:pt x="18" y="17"/>
                  </a:lnTo>
                  <a:lnTo>
                    <a:pt x="16" y="21"/>
                  </a:lnTo>
                  <a:lnTo>
                    <a:pt x="16" y="24"/>
                  </a:lnTo>
                  <a:lnTo>
                    <a:pt x="17" y="25"/>
                  </a:lnTo>
                  <a:lnTo>
                    <a:pt x="18" y="25"/>
                  </a:lnTo>
                  <a:lnTo>
                    <a:pt x="19" y="26"/>
                  </a:lnTo>
                  <a:lnTo>
                    <a:pt x="19" y="27"/>
                  </a:lnTo>
                  <a:lnTo>
                    <a:pt x="20" y="27"/>
                  </a:lnTo>
                  <a:lnTo>
                    <a:pt x="22" y="29"/>
                  </a:lnTo>
                  <a:lnTo>
                    <a:pt x="24" y="29"/>
                  </a:lnTo>
                  <a:lnTo>
                    <a:pt x="31" y="31"/>
                  </a:lnTo>
                  <a:lnTo>
                    <a:pt x="43" y="34"/>
                  </a:lnTo>
                  <a:lnTo>
                    <a:pt x="50" y="38"/>
                  </a:lnTo>
                  <a:lnTo>
                    <a:pt x="54" y="39"/>
                  </a:lnTo>
                  <a:lnTo>
                    <a:pt x="56" y="40"/>
                  </a:lnTo>
                  <a:lnTo>
                    <a:pt x="61" y="45"/>
                  </a:lnTo>
                  <a:lnTo>
                    <a:pt x="65" y="56"/>
                  </a:lnTo>
                  <a:lnTo>
                    <a:pt x="65" y="61"/>
                  </a:lnTo>
                  <a:lnTo>
                    <a:pt x="63" y="66"/>
                  </a:lnTo>
                  <a:lnTo>
                    <a:pt x="59" y="73"/>
                  </a:lnTo>
                  <a:lnTo>
                    <a:pt x="55" y="76"/>
                  </a:lnTo>
                  <a:lnTo>
                    <a:pt x="50" y="79"/>
                  </a:lnTo>
                  <a:lnTo>
                    <a:pt x="47" y="80"/>
                  </a:lnTo>
                  <a:lnTo>
                    <a:pt x="42" y="81"/>
                  </a:lnTo>
                  <a:lnTo>
                    <a:pt x="33" y="81"/>
                  </a:lnTo>
                  <a:lnTo>
                    <a:pt x="20" y="80"/>
                  </a:lnTo>
                  <a:lnTo>
                    <a:pt x="10" y="75"/>
                  </a:lnTo>
                  <a:lnTo>
                    <a:pt x="5" y="70"/>
                  </a:lnTo>
                  <a:lnTo>
                    <a:pt x="0" y="56"/>
                  </a:lnTo>
                  <a:lnTo>
                    <a:pt x="14" y="55"/>
                  </a:lnTo>
                  <a:lnTo>
                    <a:pt x="14" y="58"/>
                  </a:lnTo>
                  <a:lnTo>
                    <a:pt x="17" y="61"/>
                  </a:lnTo>
                  <a:lnTo>
                    <a:pt x="18" y="63"/>
                  </a:lnTo>
                  <a:lnTo>
                    <a:pt x="20" y="66"/>
                  </a:lnTo>
                  <a:lnTo>
                    <a:pt x="24" y="67"/>
                  </a:lnTo>
                  <a:lnTo>
                    <a:pt x="33" y="69"/>
                  </a:lnTo>
                  <a:lnTo>
                    <a:pt x="39" y="68"/>
                  </a:lnTo>
                  <a:lnTo>
                    <a:pt x="43" y="67"/>
                  </a:lnTo>
                  <a:lnTo>
                    <a:pt x="45" y="66"/>
                  </a:lnTo>
                  <a:lnTo>
                    <a:pt x="50" y="61"/>
                  </a:lnTo>
                  <a:lnTo>
                    <a:pt x="50" y="56"/>
                  </a:lnTo>
                  <a:lnTo>
                    <a:pt x="49" y="55"/>
                  </a:lnTo>
                  <a:lnTo>
                    <a:pt x="48" y="52"/>
                  </a:lnTo>
                  <a:lnTo>
                    <a:pt x="45" y="51"/>
                  </a:lnTo>
                  <a:lnTo>
                    <a:pt x="38" y="49"/>
                  </a:lnTo>
                  <a:lnTo>
                    <a:pt x="33" y="46"/>
                  </a:lnTo>
                  <a:lnTo>
                    <a:pt x="22" y="44"/>
                  </a:lnTo>
                  <a:lnTo>
                    <a:pt x="10" y="38"/>
                  </a:lnTo>
                  <a:lnTo>
                    <a:pt x="5" y="33"/>
                  </a:lnTo>
                  <a:lnTo>
                    <a:pt x="2" y="29"/>
                  </a:lnTo>
                  <a:lnTo>
                    <a:pt x="1" y="24"/>
                  </a:lnTo>
                  <a:lnTo>
                    <a:pt x="1" y="19"/>
                  </a:lnTo>
                  <a:lnTo>
                    <a:pt x="2" y="15"/>
                  </a:lnTo>
                  <a:lnTo>
                    <a:pt x="5" y="11"/>
                  </a:lnTo>
                  <a:lnTo>
                    <a:pt x="8" y="7"/>
                  </a:lnTo>
                  <a:lnTo>
                    <a:pt x="16" y="3"/>
                  </a:lnTo>
                  <a:lnTo>
                    <a:pt x="19" y="1"/>
                  </a:lnTo>
                  <a:lnTo>
                    <a:pt x="24" y="0"/>
                  </a:lnTo>
                  <a:close/>
                </a:path>
              </a:pathLst>
            </a:custGeom>
            <a:solidFill>
              <a:srgbClr val="000000"/>
            </a:solidFill>
            <a:ln w="0">
              <a:solidFill>
                <a:srgbClr val="000000"/>
              </a:solidFill>
              <a:round/>
              <a:headEnd/>
              <a:tailEnd/>
            </a:ln>
          </p:spPr>
          <p:txBody>
            <a:bodyPr/>
            <a:lstStyle/>
            <a:p>
              <a:endParaRPr lang="de-DE"/>
            </a:p>
          </p:txBody>
        </p:sp>
        <p:sp>
          <p:nvSpPr>
            <p:cNvPr id="30903" name="Freeform 79"/>
            <p:cNvSpPr>
              <a:spLocks noEditPoints="1"/>
            </p:cNvSpPr>
            <p:nvPr/>
          </p:nvSpPr>
          <p:spPr bwMode="auto">
            <a:xfrm>
              <a:off x="3050" y="4042"/>
              <a:ext cx="72" cy="81"/>
            </a:xfrm>
            <a:custGeom>
              <a:avLst/>
              <a:gdLst>
                <a:gd name="T0" fmla="*/ 30 w 72"/>
                <a:gd name="T1" fmla="*/ 13 h 81"/>
                <a:gd name="T2" fmla="*/ 25 w 72"/>
                <a:gd name="T3" fmla="*/ 14 h 81"/>
                <a:gd name="T4" fmla="*/ 21 w 72"/>
                <a:gd name="T5" fmla="*/ 17 h 81"/>
                <a:gd name="T6" fmla="*/ 18 w 72"/>
                <a:gd name="T7" fmla="*/ 20 h 81"/>
                <a:gd name="T8" fmla="*/ 15 w 72"/>
                <a:gd name="T9" fmla="*/ 27 h 81"/>
                <a:gd name="T10" fmla="*/ 15 w 72"/>
                <a:gd name="T11" fmla="*/ 31 h 81"/>
                <a:gd name="T12" fmla="*/ 59 w 72"/>
                <a:gd name="T13" fmla="*/ 31 h 81"/>
                <a:gd name="T14" fmla="*/ 59 w 72"/>
                <a:gd name="T15" fmla="*/ 27 h 81"/>
                <a:gd name="T16" fmla="*/ 57 w 72"/>
                <a:gd name="T17" fmla="*/ 24 h 81"/>
                <a:gd name="T18" fmla="*/ 55 w 72"/>
                <a:gd name="T19" fmla="*/ 21 h 81"/>
                <a:gd name="T20" fmla="*/ 54 w 72"/>
                <a:gd name="T21" fmla="*/ 19 h 81"/>
                <a:gd name="T22" fmla="*/ 50 w 72"/>
                <a:gd name="T23" fmla="*/ 15 h 81"/>
                <a:gd name="T24" fmla="*/ 47 w 72"/>
                <a:gd name="T25" fmla="*/ 14 h 81"/>
                <a:gd name="T26" fmla="*/ 42 w 72"/>
                <a:gd name="T27" fmla="*/ 13 h 81"/>
                <a:gd name="T28" fmla="*/ 30 w 72"/>
                <a:gd name="T29" fmla="*/ 13 h 81"/>
                <a:gd name="T30" fmla="*/ 36 w 72"/>
                <a:gd name="T31" fmla="*/ 0 h 81"/>
                <a:gd name="T32" fmla="*/ 47 w 72"/>
                <a:gd name="T33" fmla="*/ 1 h 81"/>
                <a:gd name="T34" fmla="*/ 55 w 72"/>
                <a:gd name="T35" fmla="*/ 5 h 81"/>
                <a:gd name="T36" fmla="*/ 63 w 72"/>
                <a:gd name="T37" fmla="*/ 11 h 81"/>
                <a:gd name="T38" fmla="*/ 68 w 72"/>
                <a:gd name="T39" fmla="*/ 19 h 81"/>
                <a:gd name="T40" fmla="*/ 72 w 72"/>
                <a:gd name="T41" fmla="*/ 29 h 81"/>
                <a:gd name="T42" fmla="*/ 72 w 72"/>
                <a:gd name="T43" fmla="*/ 44 h 81"/>
                <a:gd name="T44" fmla="*/ 15 w 72"/>
                <a:gd name="T45" fmla="*/ 44 h 81"/>
                <a:gd name="T46" fmla="*/ 15 w 72"/>
                <a:gd name="T47" fmla="*/ 50 h 81"/>
                <a:gd name="T48" fmla="*/ 17 w 72"/>
                <a:gd name="T49" fmla="*/ 55 h 81"/>
                <a:gd name="T50" fmla="*/ 19 w 72"/>
                <a:gd name="T51" fmla="*/ 58 h 81"/>
                <a:gd name="T52" fmla="*/ 22 w 72"/>
                <a:gd name="T53" fmla="*/ 63 h 81"/>
                <a:gd name="T54" fmla="*/ 29 w 72"/>
                <a:gd name="T55" fmla="*/ 68 h 81"/>
                <a:gd name="T56" fmla="*/ 34 w 72"/>
                <a:gd name="T57" fmla="*/ 69 h 81"/>
                <a:gd name="T58" fmla="*/ 38 w 72"/>
                <a:gd name="T59" fmla="*/ 69 h 81"/>
                <a:gd name="T60" fmla="*/ 43 w 72"/>
                <a:gd name="T61" fmla="*/ 68 h 81"/>
                <a:gd name="T62" fmla="*/ 50 w 72"/>
                <a:gd name="T63" fmla="*/ 66 h 81"/>
                <a:gd name="T64" fmla="*/ 54 w 72"/>
                <a:gd name="T65" fmla="*/ 63 h 81"/>
                <a:gd name="T66" fmla="*/ 56 w 72"/>
                <a:gd name="T67" fmla="*/ 61 h 81"/>
                <a:gd name="T68" fmla="*/ 59 w 72"/>
                <a:gd name="T69" fmla="*/ 56 h 81"/>
                <a:gd name="T70" fmla="*/ 72 w 72"/>
                <a:gd name="T71" fmla="*/ 58 h 81"/>
                <a:gd name="T72" fmla="*/ 69 w 72"/>
                <a:gd name="T73" fmla="*/ 66 h 81"/>
                <a:gd name="T74" fmla="*/ 60 w 72"/>
                <a:gd name="T75" fmla="*/ 75 h 81"/>
                <a:gd name="T76" fmla="*/ 50 w 72"/>
                <a:gd name="T77" fmla="*/ 80 h 81"/>
                <a:gd name="T78" fmla="*/ 38 w 72"/>
                <a:gd name="T79" fmla="*/ 81 h 81"/>
                <a:gd name="T80" fmla="*/ 23 w 72"/>
                <a:gd name="T81" fmla="*/ 79 h 81"/>
                <a:gd name="T82" fmla="*/ 10 w 72"/>
                <a:gd name="T83" fmla="*/ 70 h 81"/>
                <a:gd name="T84" fmla="*/ 5 w 72"/>
                <a:gd name="T85" fmla="*/ 63 h 81"/>
                <a:gd name="T86" fmla="*/ 1 w 72"/>
                <a:gd name="T87" fmla="*/ 54 h 81"/>
                <a:gd name="T88" fmla="*/ 0 w 72"/>
                <a:gd name="T89" fmla="*/ 40 h 81"/>
                <a:gd name="T90" fmla="*/ 3 w 72"/>
                <a:gd name="T91" fmla="*/ 24 h 81"/>
                <a:gd name="T92" fmla="*/ 10 w 72"/>
                <a:gd name="T93" fmla="*/ 11 h 81"/>
                <a:gd name="T94" fmla="*/ 22 w 72"/>
                <a:gd name="T95" fmla="*/ 2 h 81"/>
                <a:gd name="T96" fmla="*/ 36 w 72"/>
                <a:gd name="T97" fmla="*/ 0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81"/>
                <a:gd name="T149" fmla="*/ 72 w 72"/>
                <a:gd name="T150" fmla="*/ 81 h 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81">
                  <a:moveTo>
                    <a:pt x="30" y="13"/>
                  </a:moveTo>
                  <a:lnTo>
                    <a:pt x="25" y="14"/>
                  </a:lnTo>
                  <a:lnTo>
                    <a:pt x="21" y="17"/>
                  </a:lnTo>
                  <a:lnTo>
                    <a:pt x="18" y="20"/>
                  </a:lnTo>
                  <a:lnTo>
                    <a:pt x="15" y="27"/>
                  </a:lnTo>
                  <a:lnTo>
                    <a:pt x="15" y="31"/>
                  </a:lnTo>
                  <a:lnTo>
                    <a:pt x="59" y="31"/>
                  </a:lnTo>
                  <a:lnTo>
                    <a:pt x="59" y="27"/>
                  </a:lnTo>
                  <a:lnTo>
                    <a:pt x="57" y="24"/>
                  </a:lnTo>
                  <a:lnTo>
                    <a:pt x="55" y="21"/>
                  </a:lnTo>
                  <a:lnTo>
                    <a:pt x="54" y="19"/>
                  </a:lnTo>
                  <a:lnTo>
                    <a:pt x="50" y="15"/>
                  </a:lnTo>
                  <a:lnTo>
                    <a:pt x="47" y="14"/>
                  </a:lnTo>
                  <a:lnTo>
                    <a:pt x="42" y="13"/>
                  </a:lnTo>
                  <a:lnTo>
                    <a:pt x="30" y="13"/>
                  </a:lnTo>
                  <a:close/>
                  <a:moveTo>
                    <a:pt x="36" y="0"/>
                  </a:moveTo>
                  <a:lnTo>
                    <a:pt x="47" y="1"/>
                  </a:lnTo>
                  <a:lnTo>
                    <a:pt x="55" y="5"/>
                  </a:lnTo>
                  <a:lnTo>
                    <a:pt x="63" y="11"/>
                  </a:lnTo>
                  <a:lnTo>
                    <a:pt x="68" y="19"/>
                  </a:lnTo>
                  <a:lnTo>
                    <a:pt x="72" y="29"/>
                  </a:lnTo>
                  <a:lnTo>
                    <a:pt x="72" y="44"/>
                  </a:lnTo>
                  <a:lnTo>
                    <a:pt x="15" y="44"/>
                  </a:lnTo>
                  <a:lnTo>
                    <a:pt x="15" y="50"/>
                  </a:lnTo>
                  <a:lnTo>
                    <a:pt x="17" y="55"/>
                  </a:lnTo>
                  <a:lnTo>
                    <a:pt x="19" y="58"/>
                  </a:lnTo>
                  <a:lnTo>
                    <a:pt x="22" y="63"/>
                  </a:lnTo>
                  <a:lnTo>
                    <a:pt x="29" y="68"/>
                  </a:lnTo>
                  <a:lnTo>
                    <a:pt x="34" y="69"/>
                  </a:lnTo>
                  <a:lnTo>
                    <a:pt x="38" y="69"/>
                  </a:lnTo>
                  <a:lnTo>
                    <a:pt x="43" y="68"/>
                  </a:lnTo>
                  <a:lnTo>
                    <a:pt x="50" y="66"/>
                  </a:lnTo>
                  <a:lnTo>
                    <a:pt x="54" y="63"/>
                  </a:lnTo>
                  <a:lnTo>
                    <a:pt x="56" y="61"/>
                  </a:lnTo>
                  <a:lnTo>
                    <a:pt x="59" y="56"/>
                  </a:lnTo>
                  <a:lnTo>
                    <a:pt x="72" y="58"/>
                  </a:lnTo>
                  <a:lnTo>
                    <a:pt x="69" y="66"/>
                  </a:lnTo>
                  <a:lnTo>
                    <a:pt x="60" y="75"/>
                  </a:lnTo>
                  <a:lnTo>
                    <a:pt x="50" y="80"/>
                  </a:lnTo>
                  <a:lnTo>
                    <a:pt x="38" y="81"/>
                  </a:lnTo>
                  <a:lnTo>
                    <a:pt x="23" y="79"/>
                  </a:lnTo>
                  <a:lnTo>
                    <a:pt x="10" y="70"/>
                  </a:lnTo>
                  <a:lnTo>
                    <a:pt x="5" y="63"/>
                  </a:lnTo>
                  <a:lnTo>
                    <a:pt x="1" y="54"/>
                  </a:lnTo>
                  <a:lnTo>
                    <a:pt x="0" y="40"/>
                  </a:lnTo>
                  <a:lnTo>
                    <a:pt x="3" y="24"/>
                  </a:lnTo>
                  <a:lnTo>
                    <a:pt x="10" y="11"/>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904" name="Freeform 80"/>
            <p:cNvSpPr>
              <a:spLocks/>
            </p:cNvSpPr>
            <p:nvPr/>
          </p:nvSpPr>
          <p:spPr bwMode="auto">
            <a:xfrm>
              <a:off x="3140" y="4042"/>
              <a:ext cx="61" cy="80"/>
            </a:xfrm>
            <a:custGeom>
              <a:avLst/>
              <a:gdLst>
                <a:gd name="T0" fmla="*/ 35 w 61"/>
                <a:gd name="T1" fmla="*/ 0 h 80"/>
                <a:gd name="T2" fmla="*/ 40 w 61"/>
                <a:gd name="T3" fmla="*/ 0 h 80"/>
                <a:gd name="T4" fmla="*/ 45 w 61"/>
                <a:gd name="T5" fmla="*/ 1 h 80"/>
                <a:gd name="T6" fmla="*/ 49 w 61"/>
                <a:gd name="T7" fmla="*/ 3 h 80"/>
                <a:gd name="T8" fmla="*/ 51 w 61"/>
                <a:gd name="T9" fmla="*/ 5 h 80"/>
                <a:gd name="T10" fmla="*/ 56 w 61"/>
                <a:gd name="T11" fmla="*/ 9 h 80"/>
                <a:gd name="T12" fmla="*/ 61 w 61"/>
                <a:gd name="T13" fmla="*/ 19 h 80"/>
                <a:gd name="T14" fmla="*/ 61 w 61"/>
                <a:gd name="T15" fmla="*/ 80 h 80"/>
                <a:gd name="T16" fmla="*/ 46 w 61"/>
                <a:gd name="T17" fmla="*/ 80 h 80"/>
                <a:gd name="T18" fmla="*/ 46 w 61"/>
                <a:gd name="T19" fmla="*/ 24 h 80"/>
                <a:gd name="T20" fmla="*/ 45 w 61"/>
                <a:gd name="T21" fmla="*/ 21 h 80"/>
                <a:gd name="T22" fmla="*/ 45 w 61"/>
                <a:gd name="T23" fmla="*/ 19 h 80"/>
                <a:gd name="T24" fmla="*/ 40 w 61"/>
                <a:gd name="T25" fmla="*/ 14 h 80"/>
                <a:gd name="T26" fmla="*/ 38 w 61"/>
                <a:gd name="T27" fmla="*/ 13 h 80"/>
                <a:gd name="T28" fmla="*/ 27 w 61"/>
                <a:gd name="T29" fmla="*/ 13 h 80"/>
                <a:gd name="T30" fmla="*/ 24 w 61"/>
                <a:gd name="T31" fmla="*/ 14 h 80"/>
                <a:gd name="T32" fmla="*/ 19 w 61"/>
                <a:gd name="T33" fmla="*/ 17 h 80"/>
                <a:gd name="T34" fmla="*/ 15 w 61"/>
                <a:gd name="T35" fmla="*/ 25 h 80"/>
                <a:gd name="T36" fmla="*/ 14 w 61"/>
                <a:gd name="T37" fmla="*/ 38 h 80"/>
                <a:gd name="T38" fmla="*/ 14 w 61"/>
                <a:gd name="T39" fmla="*/ 80 h 80"/>
                <a:gd name="T40" fmla="*/ 0 w 61"/>
                <a:gd name="T41" fmla="*/ 80 h 80"/>
                <a:gd name="T42" fmla="*/ 0 w 61"/>
                <a:gd name="T43" fmla="*/ 1 h 80"/>
                <a:gd name="T44" fmla="*/ 14 w 61"/>
                <a:gd name="T45" fmla="*/ 1 h 80"/>
                <a:gd name="T46" fmla="*/ 14 w 61"/>
                <a:gd name="T47" fmla="*/ 13 h 80"/>
                <a:gd name="T48" fmla="*/ 20 w 61"/>
                <a:gd name="T49" fmla="*/ 6 h 80"/>
                <a:gd name="T50" fmla="*/ 27 w 61"/>
                <a:gd name="T51" fmla="*/ 1 h 80"/>
                <a:gd name="T52" fmla="*/ 35 w 61"/>
                <a:gd name="T53" fmla="*/ 0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1"/>
                <a:gd name="T82" fmla="*/ 0 h 80"/>
                <a:gd name="T83" fmla="*/ 61 w 61"/>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1" h="80">
                  <a:moveTo>
                    <a:pt x="35" y="0"/>
                  </a:moveTo>
                  <a:lnTo>
                    <a:pt x="40" y="0"/>
                  </a:lnTo>
                  <a:lnTo>
                    <a:pt x="45" y="1"/>
                  </a:lnTo>
                  <a:lnTo>
                    <a:pt x="49" y="3"/>
                  </a:lnTo>
                  <a:lnTo>
                    <a:pt x="51" y="5"/>
                  </a:lnTo>
                  <a:lnTo>
                    <a:pt x="56" y="9"/>
                  </a:lnTo>
                  <a:lnTo>
                    <a:pt x="61" y="19"/>
                  </a:lnTo>
                  <a:lnTo>
                    <a:pt x="61" y="80"/>
                  </a:lnTo>
                  <a:lnTo>
                    <a:pt x="46" y="80"/>
                  </a:lnTo>
                  <a:lnTo>
                    <a:pt x="46" y="24"/>
                  </a:lnTo>
                  <a:lnTo>
                    <a:pt x="45" y="21"/>
                  </a:lnTo>
                  <a:lnTo>
                    <a:pt x="45" y="19"/>
                  </a:lnTo>
                  <a:lnTo>
                    <a:pt x="40" y="14"/>
                  </a:lnTo>
                  <a:lnTo>
                    <a:pt x="38" y="13"/>
                  </a:lnTo>
                  <a:lnTo>
                    <a:pt x="27" y="13"/>
                  </a:lnTo>
                  <a:lnTo>
                    <a:pt x="24" y="14"/>
                  </a:lnTo>
                  <a:lnTo>
                    <a:pt x="19" y="17"/>
                  </a:lnTo>
                  <a:lnTo>
                    <a:pt x="15" y="25"/>
                  </a:lnTo>
                  <a:lnTo>
                    <a:pt x="14" y="38"/>
                  </a:lnTo>
                  <a:lnTo>
                    <a:pt x="14" y="80"/>
                  </a:lnTo>
                  <a:lnTo>
                    <a:pt x="0" y="80"/>
                  </a:lnTo>
                  <a:lnTo>
                    <a:pt x="0" y="1"/>
                  </a:lnTo>
                  <a:lnTo>
                    <a:pt x="14" y="1"/>
                  </a:lnTo>
                  <a:lnTo>
                    <a:pt x="14" y="13"/>
                  </a:lnTo>
                  <a:lnTo>
                    <a:pt x="20" y="6"/>
                  </a:lnTo>
                  <a:lnTo>
                    <a:pt x="27" y="1"/>
                  </a:lnTo>
                  <a:lnTo>
                    <a:pt x="35" y="0"/>
                  </a:lnTo>
                  <a:close/>
                </a:path>
              </a:pathLst>
            </a:custGeom>
            <a:solidFill>
              <a:srgbClr val="000000"/>
            </a:solidFill>
            <a:ln w="0">
              <a:solidFill>
                <a:srgbClr val="000000"/>
              </a:solidFill>
              <a:round/>
              <a:headEnd/>
              <a:tailEnd/>
            </a:ln>
          </p:spPr>
          <p:txBody>
            <a:bodyPr/>
            <a:lstStyle/>
            <a:p>
              <a:endParaRPr lang="de-DE"/>
            </a:p>
          </p:txBody>
        </p:sp>
        <p:sp>
          <p:nvSpPr>
            <p:cNvPr id="30905" name="Freeform 81"/>
            <p:cNvSpPr>
              <a:spLocks/>
            </p:cNvSpPr>
            <p:nvPr/>
          </p:nvSpPr>
          <p:spPr bwMode="auto">
            <a:xfrm>
              <a:off x="3216" y="4042"/>
              <a:ext cx="64" cy="81"/>
            </a:xfrm>
            <a:custGeom>
              <a:avLst/>
              <a:gdLst>
                <a:gd name="T0" fmla="*/ 36 w 64"/>
                <a:gd name="T1" fmla="*/ 0 h 81"/>
                <a:gd name="T2" fmla="*/ 45 w 64"/>
                <a:gd name="T3" fmla="*/ 3 h 81"/>
                <a:gd name="T4" fmla="*/ 55 w 64"/>
                <a:gd name="T5" fmla="*/ 9 h 81"/>
                <a:gd name="T6" fmla="*/ 58 w 64"/>
                <a:gd name="T7" fmla="*/ 18 h 81"/>
                <a:gd name="T8" fmla="*/ 45 w 64"/>
                <a:gd name="T9" fmla="*/ 24 h 81"/>
                <a:gd name="T10" fmla="*/ 44 w 64"/>
                <a:gd name="T11" fmla="*/ 18 h 81"/>
                <a:gd name="T12" fmla="*/ 39 w 64"/>
                <a:gd name="T13" fmla="*/ 14 h 81"/>
                <a:gd name="T14" fmla="*/ 26 w 64"/>
                <a:gd name="T15" fmla="*/ 13 h 81"/>
                <a:gd name="T16" fmla="*/ 18 w 64"/>
                <a:gd name="T17" fmla="*/ 17 h 81"/>
                <a:gd name="T18" fmla="*/ 16 w 64"/>
                <a:gd name="T19" fmla="*/ 24 h 81"/>
                <a:gd name="T20" fmla="*/ 18 w 64"/>
                <a:gd name="T21" fmla="*/ 25 h 81"/>
                <a:gd name="T22" fmla="*/ 19 w 64"/>
                <a:gd name="T23" fmla="*/ 27 h 81"/>
                <a:gd name="T24" fmla="*/ 23 w 64"/>
                <a:gd name="T25" fmla="*/ 29 h 81"/>
                <a:gd name="T26" fmla="*/ 26 w 64"/>
                <a:gd name="T27" fmla="*/ 30 h 81"/>
                <a:gd name="T28" fmla="*/ 31 w 64"/>
                <a:gd name="T29" fmla="*/ 31 h 81"/>
                <a:gd name="T30" fmla="*/ 50 w 64"/>
                <a:gd name="T31" fmla="*/ 38 h 81"/>
                <a:gd name="T32" fmla="*/ 56 w 64"/>
                <a:gd name="T33" fmla="*/ 40 h 81"/>
                <a:gd name="T34" fmla="*/ 63 w 64"/>
                <a:gd name="T35" fmla="*/ 49 h 81"/>
                <a:gd name="T36" fmla="*/ 64 w 64"/>
                <a:gd name="T37" fmla="*/ 61 h 81"/>
                <a:gd name="T38" fmla="*/ 58 w 64"/>
                <a:gd name="T39" fmla="*/ 73 h 81"/>
                <a:gd name="T40" fmla="*/ 50 w 64"/>
                <a:gd name="T41" fmla="*/ 79 h 81"/>
                <a:gd name="T42" fmla="*/ 42 w 64"/>
                <a:gd name="T43" fmla="*/ 81 h 81"/>
                <a:gd name="T44" fmla="*/ 20 w 64"/>
                <a:gd name="T45" fmla="*/ 80 h 81"/>
                <a:gd name="T46" fmla="*/ 6 w 64"/>
                <a:gd name="T47" fmla="*/ 70 h 81"/>
                <a:gd name="T48" fmla="*/ 0 w 64"/>
                <a:gd name="T49" fmla="*/ 56 h 81"/>
                <a:gd name="T50" fmla="*/ 14 w 64"/>
                <a:gd name="T51" fmla="*/ 58 h 81"/>
                <a:gd name="T52" fmla="*/ 18 w 64"/>
                <a:gd name="T53" fmla="*/ 63 h 81"/>
                <a:gd name="T54" fmla="*/ 26 w 64"/>
                <a:gd name="T55" fmla="*/ 68 h 81"/>
                <a:gd name="T56" fmla="*/ 39 w 64"/>
                <a:gd name="T57" fmla="*/ 68 h 81"/>
                <a:gd name="T58" fmla="*/ 48 w 64"/>
                <a:gd name="T59" fmla="*/ 64 h 81"/>
                <a:gd name="T60" fmla="*/ 50 w 64"/>
                <a:gd name="T61" fmla="*/ 61 h 81"/>
                <a:gd name="T62" fmla="*/ 49 w 64"/>
                <a:gd name="T63" fmla="*/ 55 h 81"/>
                <a:gd name="T64" fmla="*/ 45 w 64"/>
                <a:gd name="T65" fmla="*/ 51 h 81"/>
                <a:gd name="T66" fmla="*/ 33 w 64"/>
                <a:gd name="T67" fmla="*/ 46 h 81"/>
                <a:gd name="T68" fmla="*/ 21 w 64"/>
                <a:gd name="T69" fmla="*/ 44 h 81"/>
                <a:gd name="T70" fmla="*/ 7 w 64"/>
                <a:gd name="T71" fmla="*/ 36 h 81"/>
                <a:gd name="T72" fmla="*/ 2 w 64"/>
                <a:gd name="T73" fmla="*/ 29 h 81"/>
                <a:gd name="T74" fmla="*/ 5 w 64"/>
                <a:gd name="T75" fmla="*/ 11 h 81"/>
                <a:gd name="T76" fmla="*/ 11 w 64"/>
                <a:gd name="T77" fmla="*/ 6 h 81"/>
                <a:gd name="T78" fmla="*/ 19 w 64"/>
                <a:gd name="T79" fmla="*/ 1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
                <a:gd name="T121" fmla="*/ 0 h 81"/>
                <a:gd name="T122" fmla="*/ 64 w 64"/>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 h="81">
                  <a:moveTo>
                    <a:pt x="24" y="0"/>
                  </a:moveTo>
                  <a:lnTo>
                    <a:pt x="36" y="0"/>
                  </a:lnTo>
                  <a:lnTo>
                    <a:pt x="41" y="1"/>
                  </a:lnTo>
                  <a:lnTo>
                    <a:pt x="45" y="3"/>
                  </a:lnTo>
                  <a:lnTo>
                    <a:pt x="50" y="5"/>
                  </a:lnTo>
                  <a:lnTo>
                    <a:pt x="55" y="9"/>
                  </a:lnTo>
                  <a:lnTo>
                    <a:pt x="56" y="13"/>
                  </a:lnTo>
                  <a:lnTo>
                    <a:pt x="58" y="18"/>
                  </a:lnTo>
                  <a:lnTo>
                    <a:pt x="60" y="21"/>
                  </a:lnTo>
                  <a:lnTo>
                    <a:pt x="45" y="24"/>
                  </a:lnTo>
                  <a:lnTo>
                    <a:pt x="45" y="20"/>
                  </a:lnTo>
                  <a:lnTo>
                    <a:pt x="44" y="18"/>
                  </a:lnTo>
                  <a:lnTo>
                    <a:pt x="41" y="15"/>
                  </a:lnTo>
                  <a:lnTo>
                    <a:pt x="39" y="14"/>
                  </a:lnTo>
                  <a:lnTo>
                    <a:pt x="37" y="13"/>
                  </a:lnTo>
                  <a:lnTo>
                    <a:pt x="26" y="13"/>
                  </a:lnTo>
                  <a:lnTo>
                    <a:pt x="19" y="15"/>
                  </a:lnTo>
                  <a:lnTo>
                    <a:pt x="18" y="17"/>
                  </a:lnTo>
                  <a:lnTo>
                    <a:pt x="16" y="21"/>
                  </a:lnTo>
                  <a:lnTo>
                    <a:pt x="16" y="24"/>
                  </a:lnTo>
                  <a:lnTo>
                    <a:pt x="17" y="25"/>
                  </a:lnTo>
                  <a:lnTo>
                    <a:pt x="18" y="25"/>
                  </a:lnTo>
                  <a:lnTo>
                    <a:pt x="19" y="26"/>
                  </a:lnTo>
                  <a:lnTo>
                    <a:pt x="19" y="27"/>
                  </a:lnTo>
                  <a:lnTo>
                    <a:pt x="20" y="27"/>
                  </a:lnTo>
                  <a:lnTo>
                    <a:pt x="23" y="29"/>
                  </a:lnTo>
                  <a:lnTo>
                    <a:pt x="24" y="29"/>
                  </a:lnTo>
                  <a:lnTo>
                    <a:pt x="26" y="30"/>
                  </a:lnTo>
                  <a:lnTo>
                    <a:pt x="29" y="30"/>
                  </a:lnTo>
                  <a:lnTo>
                    <a:pt x="31" y="31"/>
                  </a:lnTo>
                  <a:lnTo>
                    <a:pt x="43" y="34"/>
                  </a:lnTo>
                  <a:lnTo>
                    <a:pt x="50" y="38"/>
                  </a:lnTo>
                  <a:lnTo>
                    <a:pt x="54" y="39"/>
                  </a:lnTo>
                  <a:lnTo>
                    <a:pt x="56" y="40"/>
                  </a:lnTo>
                  <a:lnTo>
                    <a:pt x="61" y="45"/>
                  </a:lnTo>
                  <a:lnTo>
                    <a:pt x="63" y="49"/>
                  </a:lnTo>
                  <a:lnTo>
                    <a:pt x="64" y="52"/>
                  </a:lnTo>
                  <a:lnTo>
                    <a:pt x="64" y="61"/>
                  </a:lnTo>
                  <a:lnTo>
                    <a:pt x="63" y="66"/>
                  </a:lnTo>
                  <a:lnTo>
                    <a:pt x="58" y="73"/>
                  </a:lnTo>
                  <a:lnTo>
                    <a:pt x="55" y="76"/>
                  </a:lnTo>
                  <a:lnTo>
                    <a:pt x="50" y="79"/>
                  </a:lnTo>
                  <a:lnTo>
                    <a:pt x="47" y="80"/>
                  </a:lnTo>
                  <a:lnTo>
                    <a:pt x="42" y="81"/>
                  </a:lnTo>
                  <a:lnTo>
                    <a:pt x="33" y="81"/>
                  </a:lnTo>
                  <a:lnTo>
                    <a:pt x="20" y="80"/>
                  </a:lnTo>
                  <a:lnTo>
                    <a:pt x="10" y="75"/>
                  </a:lnTo>
                  <a:lnTo>
                    <a:pt x="6" y="70"/>
                  </a:lnTo>
                  <a:lnTo>
                    <a:pt x="2" y="63"/>
                  </a:lnTo>
                  <a:lnTo>
                    <a:pt x="0" y="56"/>
                  </a:lnTo>
                  <a:lnTo>
                    <a:pt x="14" y="55"/>
                  </a:lnTo>
                  <a:lnTo>
                    <a:pt x="14" y="58"/>
                  </a:lnTo>
                  <a:lnTo>
                    <a:pt x="17" y="61"/>
                  </a:lnTo>
                  <a:lnTo>
                    <a:pt x="18" y="63"/>
                  </a:lnTo>
                  <a:lnTo>
                    <a:pt x="20" y="66"/>
                  </a:lnTo>
                  <a:lnTo>
                    <a:pt x="26" y="68"/>
                  </a:lnTo>
                  <a:lnTo>
                    <a:pt x="33" y="69"/>
                  </a:lnTo>
                  <a:lnTo>
                    <a:pt x="39" y="68"/>
                  </a:lnTo>
                  <a:lnTo>
                    <a:pt x="43" y="67"/>
                  </a:lnTo>
                  <a:lnTo>
                    <a:pt x="48" y="64"/>
                  </a:lnTo>
                  <a:lnTo>
                    <a:pt x="49" y="62"/>
                  </a:lnTo>
                  <a:lnTo>
                    <a:pt x="50" y="61"/>
                  </a:lnTo>
                  <a:lnTo>
                    <a:pt x="50" y="56"/>
                  </a:lnTo>
                  <a:lnTo>
                    <a:pt x="49" y="55"/>
                  </a:lnTo>
                  <a:lnTo>
                    <a:pt x="48" y="52"/>
                  </a:lnTo>
                  <a:lnTo>
                    <a:pt x="45" y="51"/>
                  </a:lnTo>
                  <a:lnTo>
                    <a:pt x="38" y="49"/>
                  </a:lnTo>
                  <a:lnTo>
                    <a:pt x="33" y="46"/>
                  </a:lnTo>
                  <a:lnTo>
                    <a:pt x="26" y="45"/>
                  </a:lnTo>
                  <a:lnTo>
                    <a:pt x="21" y="44"/>
                  </a:lnTo>
                  <a:lnTo>
                    <a:pt x="14" y="40"/>
                  </a:lnTo>
                  <a:lnTo>
                    <a:pt x="7" y="36"/>
                  </a:lnTo>
                  <a:lnTo>
                    <a:pt x="5" y="33"/>
                  </a:lnTo>
                  <a:lnTo>
                    <a:pt x="2" y="29"/>
                  </a:lnTo>
                  <a:lnTo>
                    <a:pt x="2" y="15"/>
                  </a:lnTo>
                  <a:lnTo>
                    <a:pt x="5" y="11"/>
                  </a:lnTo>
                  <a:lnTo>
                    <a:pt x="8" y="7"/>
                  </a:lnTo>
                  <a:lnTo>
                    <a:pt x="11" y="6"/>
                  </a:lnTo>
                  <a:lnTo>
                    <a:pt x="14" y="3"/>
                  </a:lnTo>
                  <a:lnTo>
                    <a:pt x="19" y="1"/>
                  </a:lnTo>
                  <a:lnTo>
                    <a:pt x="24" y="0"/>
                  </a:lnTo>
                  <a:close/>
                </a:path>
              </a:pathLst>
            </a:custGeom>
            <a:solidFill>
              <a:srgbClr val="000000"/>
            </a:solidFill>
            <a:ln w="0">
              <a:solidFill>
                <a:srgbClr val="000000"/>
              </a:solidFill>
              <a:round/>
              <a:headEnd/>
              <a:tailEnd/>
            </a:ln>
          </p:spPr>
          <p:txBody>
            <a:bodyPr/>
            <a:lstStyle/>
            <a:p>
              <a:endParaRPr lang="de-DE"/>
            </a:p>
          </p:txBody>
        </p:sp>
        <p:sp>
          <p:nvSpPr>
            <p:cNvPr id="30906" name="Freeform 82"/>
            <p:cNvSpPr>
              <a:spLocks noEditPoints="1"/>
            </p:cNvSpPr>
            <p:nvPr/>
          </p:nvSpPr>
          <p:spPr bwMode="auto">
            <a:xfrm>
              <a:off x="3294" y="4042"/>
              <a:ext cx="70" cy="81"/>
            </a:xfrm>
            <a:custGeom>
              <a:avLst/>
              <a:gdLst>
                <a:gd name="T0" fmla="*/ 31 w 70"/>
                <a:gd name="T1" fmla="*/ 13 h 81"/>
                <a:gd name="T2" fmla="*/ 26 w 70"/>
                <a:gd name="T3" fmla="*/ 14 h 81"/>
                <a:gd name="T4" fmla="*/ 22 w 70"/>
                <a:gd name="T5" fmla="*/ 15 h 81"/>
                <a:gd name="T6" fmla="*/ 20 w 70"/>
                <a:gd name="T7" fmla="*/ 19 h 81"/>
                <a:gd name="T8" fmla="*/ 16 w 70"/>
                <a:gd name="T9" fmla="*/ 25 h 81"/>
                <a:gd name="T10" fmla="*/ 14 w 70"/>
                <a:gd name="T11" fmla="*/ 32 h 81"/>
                <a:gd name="T12" fmla="*/ 13 w 70"/>
                <a:gd name="T13" fmla="*/ 40 h 81"/>
                <a:gd name="T14" fmla="*/ 14 w 70"/>
                <a:gd name="T15" fmla="*/ 54 h 81"/>
                <a:gd name="T16" fmla="*/ 20 w 70"/>
                <a:gd name="T17" fmla="*/ 63 h 81"/>
                <a:gd name="T18" fmla="*/ 22 w 70"/>
                <a:gd name="T19" fmla="*/ 66 h 81"/>
                <a:gd name="T20" fmla="*/ 26 w 70"/>
                <a:gd name="T21" fmla="*/ 68 h 81"/>
                <a:gd name="T22" fmla="*/ 31 w 70"/>
                <a:gd name="T23" fmla="*/ 69 h 81"/>
                <a:gd name="T24" fmla="*/ 35 w 70"/>
                <a:gd name="T25" fmla="*/ 69 h 81"/>
                <a:gd name="T26" fmla="*/ 40 w 70"/>
                <a:gd name="T27" fmla="*/ 68 h 81"/>
                <a:gd name="T28" fmla="*/ 44 w 70"/>
                <a:gd name="T29" fmla="*/ 67 h 81"/>
                <a:gd name="T30" fmla="*/ 50 w 70"/>
                <a:gd name="T31" fmla="*/ 61 h 81"/>
                <a:gd name="T32" fmla="*/ 54 w 70"/>
                <a:gd name="T33" fmla="*/ 52 h 81"/>
                <a:gd name="T34" fmla="*/ 56 w 70"/>
                <a:gd name="T35" fmla="*/ 40 h 81"/>
                <a:gd name="T36" fmla="*/ 54 w 70"/>
                <a:gd name="T37" fmla="*/ 27 h 81"/>
                <a:gd name="T38" fmla="*/ 50 w 70"/>
                <a:gd name="T39" fmla="*/ 19 h 81"/>
                <a:gd name="T40" fmla="*/ 46 w 70"/>
                <a:gd name="T41" fmla="*/ 15 h 81"/>
                <a:gd name="T42" fmla="*/ 39 w 70"/>
                <a:gd name="T43" fmla="*/ 13 h 81"/>
                <a:gd name="T44" fmla="*/ 31 w 70"/>
                <a:gd name="T45" fmla="*/ 13 h 81"/>
                <a:gd name="T46" fmla="*/ 35 w 70"/>
                <a:gd name="T47" fmla="*/ 0 h 81"/>
                <a:gd name="T48" fmla="*/ 45 w 70"/>
                <a:gd name="T49" fmla="*/ 1 h 81"/>
                <a:gd name="T50" fmla="*/ 53 w 70"/>
                <a:gd name="T51" fmla="*/ 5 h 81"/>
                <a:gd name="T52" fmla="*/ 60 w 70"/>
                <a:gd name="T53" fmla="*/ 11 h 81"/>
                <a:gd name="T54" fmla="*/ 68 w 70"/>
                <a:gd name="T55" fmla="*/ 23 h 81"/>
                <a:gd name="T56" fmla="*/ 70 w 70"/>
                <a:gd name="T57" fmla="*/ 39 h 81"/>
                <a:gd name="T58" fmla="*/ 69 w 70"/>
                <a:gd name="T59" fmla="*/ 54 h 81"/>
                <a:gd name="T60" fmla="*/ 65 w 70"/>
                <a:gd name="T61" fmla="*/ 63 h 81"/>
                <a:gd name="T62" fmla="*/ 63 w 70"/>
                <a:gd name="T63" fmla="*/ 67 h 81"/>
                <a:gd name="T64" fmla="*/ 59 w 70"/>
                <a:gd name="T65" fmla="*/ 71 h 81"/>
                <a:gd name="T66" fmla="*/ 57 w 70"/>
                <a:gd name="T67" fmla="*/ 74 h 81"/>
                <a:gd name="T68" fmla="*/ 52 w 70"/>
                <a:gd name="T69" fmla="*/ 76 h 81"/>
                <a:gd name="T70" fmla="*/ 48 w 70"/>
                <a:gd name="T71" fmla="*/ 79 h 81"/>
                <a:gd name="T72" fmla="*/ 44 w 70"/>
                <a:gd name="T73" fmla="*/ 80 h 81"/>
                <a:gd name="T74" fmla="*/ 40 w 70"/>
                <a:gd name="T75" fmla="*/ 81 h 81"/>
                <a:gd name="T76" fmla="*/ 35 w 70"/>
                <a:gd name="T77" fmla="*/ 81 h 81"/>
                <a:gd name="T78" fmla="*/ 25 w 70"/>
                <a:gd name="T79" fmla="*/ 80 h 81"/>
                <a:gd name="T80" fmla="*/ 16 w 70"/>
                <a:gd name="T81" fmla="*/ 76 h 81"/>
                <a:gd name="T82" fmla="*/ 8 w 70"/>
                <a:gd name="T83" fmla="*/ 70 h 81"/>
                <a:gd name="T84" fmla="*/ 3 w 70"/>
                <a:gd name="T85" fmla="*/ 63 h 81"/>
                <a:gd name="T86" fmla="*/ 0 w 70"/>
                <a:gd name="T87" fmla="*/ 52 h 81"/>
                <a:gd name="T88" fmla="*/ 0 w 70"/>
                <a:gd name="T89" fmla="*/ 40 h 81"/>
                <a:gd name="T90" fmla="*/ 1 w 70"/>
                <a:gd name="T91" fmla="*/ 27 h 81"/>
                <a:gd name="T92" fmla="*/ 3 w 70"/>
                <a:gd name="T93" fmla="*/ 17 h 81"/>
                <a:gd name="T94" fmla="*/ 10 w 70"/>
                <a:gd name="T95" fmla="*/ 9 h 81"/>
                <a:gd name="T96" fmla="*/ 17 w 70"/>
                <a:gd name="T97" fmla="*/ 5 h 81"/>
                <a:gd name="T98" fmla="*/ 26 w 70"/>
                <a:gd name="T99" fmla="*/ 1 h 81"/>
                <a:gd name="T100" fmla="*/ 35 w 70"/>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81"/>
                <a:gd name="T155" fmla="*/ 70 w 70"/>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81">
                  <a:moveTo>
                    <a:pt x="31" y="13"/>
                  </a:moveTo>
                  <a:lnTo>
                    <a:pt x="26" y="14"/>
                  </a:lnTo>
                  <a:lnTo>
                    <a:pt x="22" y="15"/>
                  </a:lnTo>
                  <a:lnTo>
                    <a:pt x="20" y="19"/>
                  </a:lnTo>
                  <a:lnTo>
                    <a:pt x="16" y="25"/>
                  </a:lnTo>
                  <a:lnTo>
                    <a:pt x="14" y="32"/>
                  </a:lnTo>
                  <a:lnTo>
                    <a:pt x="13" y="40"/>
                  </a:lnTo>
                  <a:lnTo>
                    <a:pt x="14" y="54"/>
                  </a:lnTo>
                  <a:lnTo>
                    <a:pt x="20" y="63"/>
                  </a:lnTo>
                  <a:lnTo>
                    <a:pt x="22" y="66"/>
                  </a:lnTo>
                  <a:lnTo>
                    <a:pt x="26" y="68"/>
                  </a:lnTo>
                  <a:lnTo>
                    <a:pt x="31" y="69"/>
                  </a:lnTo>
                  <a:lnTo>
                    <a:pt x="35" y="69"/>
                  </a:lnTo>
                  <a:lnTo>
                    <a:pt x="40" y="68"/>
                  </a:lnTo>
                  <a:lnTo>
                    <a:pt x="44" y="67"/>
                  </a:lnTo>
                  <a:lnTo>
                    <a:pt x="50" y="61"/>
                  </a:lnTo>
                  <a:lnTo>
                    <a:pt x="54" y="52"/>
                  </a:lnTo>
                  <a:lnTo>
                    <a:pt x="56" y="40"/>
                  </a:lnTo>
                  <a:lnTo>
                    <a:pt x="54" y="27"/>
                  </a:lnTo>
                  <a:lnTo>
                    <a:pt x="50" y="19"/>
                  </a:lnTo>
                  <a:lnTo>
                    <a:pt x="46" y="15"/>
                  </a:lnTo>
                  <a:lnTo>
                    <a:pt x="39" y="13"/>
                  </a:lnTo>
                  <a:lnTo>
                    <a:pt x="31" y="13"/>
                  </a:lnTo>
                  <a:close/>
                  <a:moveTo>
                    <a:pt x="35" y="0"/>
                  </a:moveTo>
                  <a:lnTo>
                    <a:pt x="45" y="1"/>
                  </a:lnTo>
                  <a:lnTo>
                    <a:pt x="53" y="5"/>
                  </a:lnTo>
                  <a:lnTo>
                    <a:pt x="60" y="11"/>
                  </a:lnTo>
                  <a:lnTo>
                    <a:pt x="68" y="23"/>
                  </a:lnTo>
                  <a:lnTo>
                    <a:pt x="70" y="39"/>
                  </a:lnTo>
                  <a:lnTo>
                    <a:pt x="69" y="54"/>
                  </a:lnTo>
                  <a:lnTo>
                    <a:pt x="65" y="63"/>
                  </a:lnTo>
                  <a:lnTo>
                    <a:pt x="63" y="67"/>
                  </a:lnTo>
                  <a:lnTo>
                    <a:pt x="59" y="71"/>
                  </a:lnTo>
                  <a:lnTo>
                    <a:pt x="57" y="74"/>
                  </a:lnTo>
                  <a:lnTo>
                    <a:pt x="52" y="76"/>
                  </a:lnTo>
                  <a:lnTo>
                    <a:pt x="48" y="79"/>
                  </a:lnTo>
                  <a:lnTo>
                    <a:pt x="44" y="80"/>
                  </a:lnTo>
                  <a:lnTo>
                    <a:pt x="40" y="81"/>
                  </a:lnTo>
                  <a:lnTo>
                    <a:pt x="35" y="81"/>
                  </a:lnTo>
                  <a:lnTo>
                    <a:pt x="25" y="80"/>
                  </a:lnTo>
                  <a:lnTo>
                    <a:pt x="16" y="76"/>
                  </a:lnTo>
                  <a:lnTo>
                    <a:pt x="8" y="70"/>
                  </a:lnTo>
                  <a:lnTo>
                    <a:pt x="3" y="63"/>
                  </a:lnTo>
                  <a:lnTo>
                    <a:pt x="0" y="52"/>
                  </a:lnTo>
                  <a:lnTo>
                    <a:pt x="0" y="40"/>
                  </a:lnTo>
                  <a:lnTo>
                    <a:pt x="1" y="27"/>
                  </a:lnTo>
                  <a:lnTo>
                    <a:pt x="3" y="17"/>
                  </a:lnTo>
                  <a:lnTo>
                    <a:pt x="10" y="9"/>
                  </a:lnTo>
                  <a:lnTo>
                    <a:pt x="17" y="5"/>
                  </a:lnTo>
                  <a:lnTo>
                    <a:pt x="26" y="1"/>
                  </a:lnTo>
                  <a:lnTo>
                    <a:pt x="35" y="0"/>
                  </a:lnTo>
                  <a:close/>
                </a:path>
              </a:pathLst>
            </a:custGeom>
            <a:solidFill>
              <a:srgbClr val="000000"/>
            </a:solidFill>
            <a:ln w="0">
              <a:solidFill>
                <a:srgbClr val="000000"/>
              </a:solidFill>
              <a:round/>
              <a:headEnd/>
              <a:tailEnd/>
            </a:ln>
          </p:spPr>
          <p:txBody>
            <a:bodyPr/>
            <a:lstStyle/>
            <a:p>
              <a:endParaRPr lang="de-DE"/>
            </a:p>
          </p:txBody>
        </p:sp>
        <p:sp>
          <p:nvSpPr>
            <p:cNvPr id="30907" name="Freeform 83"/>
            <p:cNvSpPr>
              <a:spLocks/>
            </p:cNvSpPr>
            <p:nvPr/>
          </p:nvSpPr>
          <p:spPr bwMode="auto">
            <a:xfrm>
              <a:off x="3381" y="4042"/>
              <a:ext cx="40" cy="80"/>
            </a:xfrm>
            <a:custGeom>
              <a:avLst/>
              <a:gdLst>
                <a:gd name="T0" fmla="*/ 25 w 40"/>
                <a:gd name="T1" fmla="*/ 0 h 80"/>
                <a:gd name="T2" fmla="*/ 32 w 40"/>
                <a:gd name="T3" fmla="*/ 0 h 80"/>
                <a:gd name="T4" fmla="*/ 37 w 40"/>
                <a:gd name="T5" fmla="*/ 1 h 80"/>
                <a:gd name="T6" fmla="*/ 40 w 40"/>
                <a:gd name="T7" fmla="*/ 3 h 80"/>
                <a:gd name="T8" fmla="*/ 35 w 40"/>
                <a:gd name="T9" fmla="*/ 15 h 80"/>
                <a:gd name="T10" fmla="*/ 31 w 40"/>
                <a:gd name="T11" fmla="*/ 13 h 80"/>
                <a:gd name="T12" fmla="*/ 23 w 40"/>
                <a:gd name="T13" fmla="*/ 13 h 80"/>
                <a:gd name="T14" fmla="*/ 22 w 40"/>
                <a:gd name="T15" fmla="*/ 14 h 80"/>
                <a:gd name="T16" fmla="*/ 20 w 40"/>
                <a:gd name="T17" fmla="*/ 15 h 80"/>
                <a:gd name="T18" fmla="*/ 18 w 40"/>
                <a:gd name="T19" fmla="*/ 18 h 80"/>
                <a:gd name="T20" fmla="*/ 15 w 40"/>
                <a:gd name="T21" fmla="*/ 21 h 80"/>
                <a:gd name="T22" fmla="*/ 14 w 40"/>
                <a:gd name="T23" fmla="*/ 27 h 80"/>
                <a:gd name="T24" fmla="*/ 14 w 40"/>
                <a:gd name="T25" fmla="*/ 80 h 80"/>
                <a:gd name="T26" fmla="*/ 0 w 40"/>
                <a:gd name="T27" fmla="*/ 80 h 80"/>
                <a:gd name="T28" fmla="*/ 0 w 40"/>
                <a:gd name="T29" fmla="*/ 1 h 80"/>
                <a:gd name="T30" fmla="*/ 13 w 40"/>
                <a:gd name="T31" fmla="*/ 1 h 80"/>
                <a:gd name="T32" fmla="*/ 13 w 40"/>
                <a:gd name="T33" fmla="*/ 13 h 80"/>
                <a:gd name="T34" fmla="*/ 15 w 40"/>
                <a:gd name="T35" fmla="*/ 8 h 80"/>
                <a:gd name="T36" fmla="*/ 18 w 40"/>
                <a:gd name="T37" fmla="*/ 5 h 80"/>
                <a:gd name="T38" fmla="*/ 22 w 40"/>
                <a:gd name="T39" fmla="*/ 2 h 80"/>
                <a:gd name="T40" fmla="*/ 25 w 40"/>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80"/>
                <a:gd name="T65" fmla="*/ 40 w 40"/>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80">
                  <a:moveTo>
                    <a:pt x="25" y="0"/>
                  </a:moveTo>
                  <a:lnTo>
                    <a:pt x="32" y="0"/>
                  </a:lnTo>
                  <a:lnTo>
                    <a:pt x="37" y="1"/>
                  </a:lnTo>
                  <a:lnTo>
                    <a:pt x="40" y="3"/>
                  </a:lnTo>
                  <a:lnTo>
                    <a:pt x="35" y="15"/>
                  </a:lnTo>
                  <a:lnTo>
                    <a:pt x="31" y="13"/>
                  </a:lnTo>
                  <a:lnTo>
                    <a:pt x="23" y="13"/>
                  </a:lnTo>
                  <a:lnTo>
                    <a:pt x="22" y="14"/>
                  </a:lnTo>
                  <a:lnTo>
                    <a:pt x="20" y="15"/>
                  </a:lnTo>
                  <a:lnTo>
                    <a:pt x="18" y="18"/>
                  </a:lnTo>
                  <a:lnTo>
                    <a:pt x="15" y="21"/>
                  </a:lnTo>
                  <a:lnTo>
                    <a:pt x="14" y="27"/>
                  </a:lnTo>
                  <a:lnTo>
                    <a:pt x="14" y="80"/>
                  </a:lnTo>
                  <a:lnTo>
                    <a:pt x="0" y="80"/>
                  </a:lnTo>
                  <a:lnTo>
                    <a:pt x="0" y="1"/>
                  </a:lnTo>
                  <a:lnTo>
                    <a:pt x="13" y="1"/>
                  </a:lnTo>
                  <a:lnTo>
                    <a:pt x="13" y="13"/>
                  </a:lnTo>
                  <a:lnTo>
                    <a:pt x="15" y="8"/>
                  </a:lnTo>
                  <a:lnTo>
                    <a:pt x="18" y="5"/>
                  </a:lnTo>
                  <a:lnTo>
                    <a:pt x="22" y="2"/>
                  </a:lnTo>
                  <a:lnTo>
                    <a:pt x="25" y="0"/>
                  </a:lnTo>
                  <a:close/>
                </a:path>
              </a:pathLst>
            </a:custGeom>
            <a:solidFill>
              <a:srgbClr val="000000"/>
            </a:solidFill>
            <a:ln w="0">
              <a:solidFill>
                <a:srgbClr val="000000"/>
              </a:solidFill>
              <a:round/>
              <a:headEnd/>
              <a:tailEnd/>
            </a:ln>
          </p:spPr>
          <p:txBody>
            <a:bodyPr/>
            <a:lstStyle/>
            <a:p>
              <a:endParaRPr lang="de-DE"/>
            </a:p>
          </p:txBody>
        </p:sp>
        <p:sp>
          <p:nvSpPr>
            <p:cNvPr id="30908" name="Freeform 84"/>
            <p:cNvSpPr>
              <a:spLocks/>
            </p:cNvSpPr>
            <p:nvPr/>
          </p:nvSpPr>
          <p:spPr bwMode="auto">
            <a:xfrm>
              <a:off x="3425" y="4042"/>
              <a:ext cx="64" cy="81"/>
            </a:xfrm>
            <a:custGeom>
              <a:avLst/>
              <a:gdLst>
                <a:gd name="T0" fmla="*/ 36 w 64"/>
                <a:gd name="T1" fmla="*/ 0 h 81"/>
                <a:gd name="T2" fmla="*/ 45 w 64"/>
                <a:gd name="T3" fmla="*/ 3 h 81"/>
                <a:gd name="T4" fmla="*/ 52 w 64"/>
                <a:gd name="T5" fmla="*/ 7 h 81"/>
                <a:gd name="T6" fmla="*/ 56 w 64"/>
                <a:gd name="T7" fmla="*/ 13 h 81"/>
                <a:gd name="T8" fmla="*/ 59 w 64"/>
                <a:gd name="T9" fmla="*/ 21 h 81"/>
                <a:gd name="T10" fmla="*/ 44 w 64"/>
                <a:gd name="T11" fmla="*/ 20 h 81"/>
                <a:gd name="T12" fmla="*/ 40 w 64"/>
                <a:gd name="T13" fmla="*/ 15 h 81"/>
                <a:gd name="T14" fmla="*/ 34 w 64"/>
                <a:gd name="T15" fmla="*/ 13 h 81"/>
                <a:gd name="T16" fmla="*/ 16 w 64"/>
                <a:gd name="T17" fmla="*/ 17 h 81"/>
                <a:gd name="T18" fmla="*/ 15 w 64"/>
                <a:gd name="T19" fmla="*/ 25 h 81"/>
                <a:gd name="T20" fmla="*/ 19 w 64"/>
                <a:gd name="T21" fmla="*/ 27 h 81"/>
                <a:gd name="T22" fmla="*/ 21 w 64"/>
                <a:gd name="T23" fmla="*/ 29 h 81"/>
                <a:gd name="T24" fmla="*/ 31 w 64"/>
                <a:gd name="T25" fmla="*/ 31 h 81"/>
                <a:gd name="T26" fmla="*/ 42 w 64"/>
                <a:gd name="T27" fmla="*/ 34 h 81"/>
                <a:gd name="T28" fmla="*/ 53 w 64"/>
                <a:gd name="T29" fmla="*/ 39 h 81"/>
                <a:gd name="T30" fmla="*/ 61 w 64"/>
                <a:gd name="T31" fmla="*/ 45 h 81"/>
                <a:gd name="T32" fmla="*/ 63 w 64"/>
                <a:gd name="T33" fmla="*/ 63 h 81"/>
                <a:gd name="T34" fmla="*/ 53 w 64"/>
                <a:gd name="T35" fmla="*/ 76 h 81"/>
                <a:gd name="T36" fmla="*/ 46 w 64"/>
                <a:gd name="T37" fmla="*/ 80 h 81"/>
                <a:gd name="T38" fmla="*/ 32 w 64"/>
                <a:gd name="T39" fmla="*/ 81 h 81"/>
                <a:gd name="T40" fmla="*/ 9 w 64"/>
                <a:gd name="T41" fmla="*/ 75 h 81"/>
                <a:gd name="T42" fmla="*/ 1 w 64"/>
                <a:gd name="T43" fmla="*/ 62 h 81"/>
                <a:gd name="T44" fmla="*/ 14 w 64"/>
                <a:gd name="T45" fmla="*/ 55 h 81"/>
                <a:gd name="T46" fmla="*/ 15 w 64"/>
                <a:gd name="T47" fmla="*/ 61 h 81"/>
                <a:gd name="T48" fmla="*/ 27 w 64"/>
                <a:gd name="T49" fmla="*/ 68 h 81"/>
                <a:gd name="T50" fmla="*/ 38 w 64"/>
                <a:gd name="T51" fmla="*/ 68 h 81"/>
                <a:gd name="T52" fmla="*/ 45 w 64"/>
                <a:gd name="T53" fmla="*/ 66 h 81"/>
                <a:gd name="T54" fmla="*/ 50 w 64"/>
                <a:gd name="T55" fmla="*/ 58 h 81"/>
                <a:gd name="T56" fmla="*/ 45 w 64"/>
                <a:gd name="T57" fmla="*/ 51 h 81"/>
                <a:gd name="T58" fmla="*/ 32 w 64"/>
                <a:gd name="T59" fmla="*/ 46 h 81"/>
                <a:gd name="T60" fmla="*/ 16 w 64"/>
                <a:gd name="T61" fmla="*/ 42 h 81"/>
                <a:gd name="T62" fmla="*/ 10 w 64"/>
                <a:gd name="T63" fmla="*/ 39 h 81"/>
                <a:gd name="T64" fmla="*/ 6 w 64"/>
                <a:gd name="T65" fmla="*/ 36 h 81"/>
                <a:gd name="T66" fmla="*/ 1 w 64"/>
                <a:gd name="T67" fmla="*/ 24 h 81"/>
                <a:gd name="T68" fmla="*/ 2 w 64"/>
                <a:gd name="T69" fmla="*/ 13 h 81"/>
                <a:gd name="T70" fmla="*/ 7 w 64"/>
                <a:gd name="T71" fmla="*/ 8 h 81"/>
                <a:gd name="T72" fmla="*/ 15 w 64"/>
                <a:gd name="T73" fmla="*/ 3 h 81"/>
                <a:gd name="T74" fmla="*/ 21 w 64"/>
                <a:gd name="T75" fmla="*/ 0 h 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
                <a:gd name="T115" fmla="*/ 0 h 81"/>
                <a:gd name="T116" fmla="*/ 64 w 64"/>
                <a:gd name="T117" fmla="*/ 81 h 8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 h="81">
                  <a:moveTo>
                    <a:pt x="21" y="0"/>
                  </a:moveTo>
                  <a:lnTo>
                    <a:pt x="36" y="0"/>
                  </a:lnTo>
                  <a:lnTo>
                    <a:pt x="40" y="1"/>
                  </a:lnTo>
                  <a:lnTo>
                    <a:pt x="45" y="3"/>
                  </a:lnTo>
                  <a:lnTo>
                    <a:pt x="49" y="5"/>
                  </a:lnTo>
                  <a:lnTo>
                    <a:pt x="52" y="7"/>
                  </a:lnTo>
                  <a:lnTo>
                    <a:pt x="55" y="9"/>
                  </a:lnTo>
                  <a:lnTo>
                    <a:pt x="56" y="13"/>
                  </a:lnTo>
                  <a:lnTo>
                    <a:pt x="57" y="18"/>
                  </a:lnTo>
                  <a:lnTo>
                    <a:pt x="59" y="21"/>
                  </a:lnTo>
                  <a:lnTo>
                    <a:pt x="45" y="24"/>
                  </a:lnTo>
                  <a:lnTo>
                    <a:pt x="44" y="20"/>
                  </a:lnTo>
                  <a:lnTo>
                    <a:pt x="43" y="18"/>
                  </a:lnTo>
                  <a:lnTo>
                    <a:pt x="40" y="15"/>
                  </a:lnTo>
                  <a:lnTo>
                    <a:pt x="38" y="14"/>
                  </a:lnTo>
                  <a:lnTo>
                    <a:pt x="34" y="13"/>
                  </a:lnTo>
                  <a:lnTo>
                    <a:pt x="24" y="13"/>
                  </a:lnTo>
                  <a:lnTo>
                    <a:pt x="16" y="17"/>
                  </a:lnTo>
                  <a:lnTo>
                    <a:pt x="15" y="19"/>
                  </a:lnTo>
                  <a:lnTo>
                    <a:pt x="15" y="25"/>
                  </a:lnTo>
                  <a:lnTo>
                    <a:pt x="16" y="25"/>
                  </a:lnTo>
                  <a:lnTo>
                    <a:pt x="19" y="27"/>
                  </a:lnTo>
                  <a:lnTo>
                    <a:pt x="20" y="27"/>
                  </a:lnTo>
                  <a:lnTo>
                    <a:pt x="21" y="29"/>
                  </a:lnTo>
                  <a:lnTo>
                    <a:pt x="24" y="29"/>
                  </a:lnTo>
                  <a:lnTo>
                    <a:pt x="31" y="31"/>
                  </a:lnTo>
                  <a:lnTo>
                    <a:pt x="37" y="33"/>
                  </a:lnTo>
                  <a:lnTo>
                    <a:pt x="42" y="34"/>
                  </a:lnTo>
                  <a:lnTo>
                    <a:pt x="46" y="37"/>
                  </a:lnTo>
                  <a:lnTo>
                    <a:pt x="53" y="39"/>
                  </a:lnTo>
                  <a:lnTo>
                    <a:pt x="57" y="43"/>
                  </a:lnTo>
                  <a:lnTo>
                    <a:pt x="61" y="45"/>
                  </a:lnTo>
                  <a:lnTo>
                    <a:pt x="64" y="56"/>
                  </a:lnTo>
                  <a:lnTo>
                    <a:pt x="63" y="63"/>
                  </a:lnTo>
                  <a:lnTo>
                    <a:pt x="61" y="69"/>
                  </a:lnTo>
                  <a:lnTo>
                    <a:pt x="53" y="76"/>
                  </a:lnTo>
                  <a:lnTo>
                    <a:pt x="50" y="79"/>
                  </a:lnTo>
                  <a:lnTo>
                    <a:pt x="46" y="80"/>
                  </a:lnTo>
                  <a:lnTo>
                    <a:pt x="42" y="81"/>
                  </a:lnTo>
                  <a:lnTo>
                    <a:pt x="32" y="81"/>
                  </a:lnTo>
                  <a:lnTo>
                    <a:pt x="19" y="80"/>
                  </a:lnTo>
                  <a:lnTo>
                    <a:pt x="9" y="75"/>
                  </a:lnTo>
                  <a:lnTo>
                    <a:pt x="6" y="71"/>
                  </a:lnTo>
                  <a:lnTo>
                    <a:pt x="1" y="62"/>
                  </a:lnTo>
                  <a:lnTo>
                    <a:pt x="0" y="56"/>
                  </a:lnTo>
                  <a:lnTo>
                    <a:pt x="14" y="55"/>
                  </a:lnTo>
                  <a:lnTo>
                    <a:pt x="14" y="58"/>
                  </a:lnTo>
                  <a:lnTo>
                    <a:pt x="15" y="61"/>
                  </a:lnTo>
                  <a:lnTo>
                    <a:pt x="20" y="66"/>
                  </a:lnTo>
                  <a:lnTo>
                    <a:pt x="27" y="68"/>
                  </a:lnTo>
                  <a:lnTo>
                    <a:pt x="32" y="69"/>
                  </a:lnTo>
                  <a:lnTo>
                    <a:pt x="38" y="68"/>
                  </a:lnTo>
                  <a:lnTo>
                    <a:pt x="43" y="67"/>
                  </a:lnTo>
                  <a:lnTo>
                    <a:pt x="45" y="66"/>
                  </a:lnTo>
                  <a:lnTo>
                    <a:pt x="47" y="63"/>
                  </a:lnTo>
                  <a:lnTo>
                    <a:pt x="50" y="58"/>
                  </a:lnTo>
                  <a:lnTo>
                    <a:pt x="49" y="55"/>
                  </a:lnTo>
                  <a:lnTo>
                    <a:pt x="45" y="51"/>
                  </a:lnTo>
                  <a:lnTo>
                    <a:pt x="38" y="49"/>
                  </a:lnTo>
                  <a:lnTo>
                    <a:pt x="32" y="46"/>
                  </a:lnTo>
                  <a:lnTo>
                    <a:pt x="20" y="44"/>
                  </a:lnTo>
                  <a:lnTo>
                    <a:pt x="16" y="42"/>
                  </a:lnTo>
                  <a:lnTo>
                    <a:pt x="14" y="40"/>
                  </a:lnTo>
                  <a:lnTo>
                    <a:pt x="10" y="39"/>
                  </a:lnTo>
                  <a:lnTo>
                    <a:pt x="8" y="37"/>
                  </a:lnTo>
                  <a:lnTo>
                    <a:pt x="6" y="36"/>
                  </a:lnTo>
                  <a:lnTo>
                    <a:pt x="2" y="29"/>
                  </a:lnTo>
                  <a:lnTo>
                    <a:pt x="1" y="24"/>
                  </a:lnTo>
                  <a:lnTo>
                    <a:pt x="1" y="15"/>
                  </a:lnTo>
                  <a:lnTo>
                    <a:pt x="2" y="13"/>
                  </a:lnTo>
                  <a:lnTo>
                    <a:pt x="5" y="9"/>
                  </a:lnTo>
                  <a:lnTo>
                    <a:pt x="7" y="8"/>
                  </a:lnTo>
                  <a:lnTo>
                    <a:pt x="10" y="6"/>
                  </a:lnTo>
                  <a:lnTo>
                    <a:pt x="15" y="3"/>
                  </a:lnTo>
                  <a:lnTo>
                    <a:pt x="19" y="1"/>
                  </a:lnTo>
                  <a:lnTo>
                    <a:pt x="21" y="0"/>
                  </a:lnTo>
                  <a:close/>
                </a:path>
              </a:pathLst>
            </a:custGeom>
            <a:solidFill>
              <a:srgbClr val="000000"/>
            </a:solidFill>
            <a:ln w="0">
              <a:solidFill>
                <a:srgbClr val="000000"/>
              </a:solidFill>
              <a:round/>
              <a:headEnd/>
              <a:tailEnd/>
            </a:ln>
          </p:spPr>
          <p:txBody>
            <a:bodyPr/>
            <a:lstStyle/>
            <a:p>
              <a:endParaRPr lang="de-DE"/>
            </a:p>
          </p:txBody>
        </p:sp>
        <p:sp>
          <p:nvSpPr>
            <p:cNvPr id="30909" name="Freeform 85"/>
            <p:cNvSpPr>
              <a:spLocks noEditPoints="1"/>
            </p:cNvSpPr>
            <p:nvPr/>
          </p:nvSpPr>
          <p:spPr bwMode="auto">
            <a:xfrm>
              <a:off x="3546" y="4042"/>
              <a:ext cx="68" cy="110"/>
            </a:xfrm>
            <a:custGeom>
              <a:avLst/>
              <a:gdLst>
                <a:gd name="T0" fmla="*/ 30 w 68"/>
                <a:gd name="T1" fmla="*/ 13 h 110"/>
                <a:gd name="T2" fmla="*/ 27 w 68"/>
                <a:gd name="T3" fmla="*/ 14 h 110"/>
                <a:gd name="T4" fmla="*/ 23 w 68"/>
                <a:gd name="T5" fmla="*/ 17 h 110"/>
                <a:gd name="T6" fmla="*/ 21 w 68"/>
                <a:gd name="T7" fmla="*/ 20 h 110"/>
                <a:gd name="T8" fmla="*/ 16 w 68"/>
                <a:gd name="T9" fmla="*/ 29 h 110"/>
                <a:gd name="T10" fmla="*/ 15 w 68"/>
                <a:gd name="T11" fmla="*/ 40 h 110"/>
                <a:gd name="T12" fmla="*/ 16 w 68"/>
                <a:gd name="T13" fmla="*/ 54 h 110"/>
                <a:gd name="T14" fmla="*/ 21 w 68"/>
                <a:gd name="T15" fmla="*/ 63 h 110"/>
                <a:gd name="T16" fmla="*/ 23 w 68"/>
                <a:gd name="T17" fmla="*/ 66 h 110"/>
                <a:gd name="T18" fmla="*/ 27 w 68"/>
                <a:gd name="T19" fmla="*/ 68 h 110"/>
                <a:gd name="T20" fmla="*/ 30 w 68"/>
                <a:gd name="T21" fmla="*/ 69 h 110"/>
                <a:gd name="T22" fmla="*/ 39 w 68"/>
                <a:gd name="T23" fmla="*/ 69 h 110"/>
                <a:gd name="T24" fmla="*/ 42 w 68"/>
                <a:gd name="T25" fmla="*/ 68 h 110"/>
                <a:gd name="T26" fmla="*/ 45 w 68"/>
                <a:gd name="T27" fmla="*/ 66 h 110"/>
                <a:gd name="T28" fmla="*/ 48 w 68"/>
                <a:gd name="T29" fmla="*/ 63 h 110"/>
                <a:gd name="T30" fmla="*/ 53 w 68"/>
                <a:gd name="T31" fmla="*/ 54 h 110"/>
                <a:gd name="T32" fmla="*/ 54 w 68"/>
                <a:gd name="T33" fmla="*/ 40 h 110"/>
                <a:gd name="T34" fmla="*/ 53 w 68"/>
                <a:gd name="T35" fmla="*/ 27 h 110"/>
                <a:gd name="T36" fmla="*/ 48 w 68"/>
                <a:gd name="T37" fmla="*/ 19 h 110"/>
                <a:gd name="T38" fmla="*/ 46 w 68"/>
                <a:gd name="T39" fmla="*/ 15 h 110"/>
                <a:gd name="T40" fmla="*/ 39 w 68"/>
                <a:gd name="T41" fmla="*/ 13 h 110"/>
                <a:gd name="T42" fmla="*/ 30 w 68"/>
                <a:gd name="T43" fmla="*/ 13 h 110"/>
                <a:gd name="T44" fmla="*/ 31 w 68"/>
                <a:gd name="T45" fmla="*/ 0 h 110"/>
                <a:gd name="T46" fmla="*/ 42 w 68"/>
                <a:gd name="T47" fmla="*/ 0 h 110"/>
                <a:gd name="T48" fmla="*/ 54 w 68"/>
                <a:gd name="T49" fmla="*/ 5 h 110"/>
                <a:gd name="T50" fmla="*/ 58 w 68"/>
                <a:gd name="T51" fmla="*/ 7 h 110"/>
                <a:gd name="T52" fmla="*/ 60 w 68"/>
                <a:gd name="T53" fmla="*/ 12 h 110"/>
                <a:gd name="T54" fmla="*/ 62 w 68"/>
                <a:gd name="T55" fmla="*/ 15 h 110"/>
                <a:gd name="T56" fmla="*/ 65 w 68"/>
                <a:gd name="T57" fmla="*/ 20 h 110"/>
                <a:gd name="T58" fmla="*/ 67 w 68"/>
                <a:gd name="T59" fmla="*/ 30 h 110"/>
                <a:gd name="T60" fmla="*/ 68 w 68"/>
                <a:gd name="T61" fmla="*/ 40 h 110"/>
                <a:gd name="T62" fmla="*/ 67 w 68"/>
                <a:gd name="T63" fmla="*/ 51 h 110"/>
                <a:gd name="T64" fmla="*/ 64 w 68"/>
                <a:gd name="T65" fmla="*/ 61 h 110"/>
                <a:gd name="T66" fmla="*/ 59 w 68"/>
                <a:gd name="T67" fmla="*/ 70 h 110"/>
                <a:gd name="T68" fmla="*/ 53 w 68"/>
                <a:gd name="T69" fmla="*/ 76 h 110"/>
                <a:gd name="T70" fmla="*/ 48 w 68"/>
                <a:gd name="T71" fmla="*/ 79 h 110"/>
                <a:gd name="T72" fmla="*/ 43 w 68"/>
                <a:gd name="T73" fmla="*/ 80 h 110"/>
                <a:gd name="T74" fmla="*/ 40 w 68"/>
                <a:gd name="T75" fmla="*/ 81 h 110"/>
                <a:gd name="T76" fmla="*/ 29 w 68"/>
                <a:gd name="T77" fmla="*/ 81 h 110"/>
                <a:gd name="T78" fmla="*/ 25 w 68"/>
                <a:gd name="T79" fmla="*/ 80 h 110"/>
                <a:gd name="T80" fmla="*/ 23 w 68"/>
                <a:gd name="T81" fmla="*/ 79 h 110"/>
                <a:gd name="T82" fmla="*/ 19 w 68"/>
                <a:gd name="T83" fmla="*/ 76 h 110"/>
                <a:gd name="T84" fmla="*/ 17 w 68"/>
                <a:gd name="T85" fmla="*/ 74 h 110"/>
                <a:gd name="T86" fmla="*/ 15 w 68"/>
                <a:gd name="T87" fmla="*/ 70 h 110"/>
                <a:gd name="T88" fmla="*/ 15 w 68"/>
                <a:gd name="T89" fmla="*/ 110 h 110"/>
                <a:gd name="T90" fmla="*/ 0 w 68"/>
                <a:gd name="T91" fmla="*/ 110 h 110"/>
                <a:gd name="T92" fmla="*/ 0 w 68"/>
                <a:gd name="T93" fmla="*/ 1 h 110"/>
                <a:gd name="T94" fmla="*/ 15 w 68"/>
                <a:gd name="T95" fmla="*/ 1 h 110"/>
                <a:gd name="T96" fmla="*/ 15 w 68"/>
                <a:gd name="T97" fmla="*/ 14 h 110"/>
                <a:gd name="T98" fmla="*/ 18 w 68"/>
                <a:gd name="T99" fmla="*/ 9 h 110"/>
                <a:gd name="T100" fmla="*/ 21 w 68"/>
                <a:gd name="T101" fmla="*/ 6 h 110"/>
                <a:gd name="T102" fmla="*/ 24 w 68"/>
                <a:gd name="T103" fmla="*/ 3 h 110"/>
                <a:gd name="T104" fmla="*/ 28 w 68"/>
                <a:gd name="T105" fmla="*/ 2 h 110"/>
                <a:gd name="T106" fmla="*/ 31 w 68"/>
                <a:gd name="T107" fmla="*/ 0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
                <a:gd name="T163" fmla="*/ 0 h 110"/>
                <a:gd name="T164" fmla="*/ 68 w 68"/>
                <a:gd name="T165" fmla="*/ 110 h 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 h="110">
                  <a:moveTo>
                    <a:pt x="30" y="13"/>
                  </a:moveTo>
                  <a:lnTo>
                    <a:pt x="27" y="14"/>
                  </a:lnTo>
                  <a:lnTo>
                    <a:pt x="23" y="17"/>
                  </a:lnTo>
                  <a:lnTo>
                    <a:pt x="21" y="20"/>
                  </a:lnTo>
                  <a:lnTo>
                    <a:pt x="16" y="29"/>
                  </a:lnTo>
                  <a:lnTo>
                    <a:pt x="15" y="40"/>
                  </a:lnTo>
                  <a:lnTo>
                    <a:pt x="16" y="54"/>
                  </a:lnTo>
                  <a:lnTo>
                    <a:pt x="21" y="63"/>
                  </a:lnTo>
                  <a:lnTo>
                    <a:pt x="23" y="66"/>
                  </a:lnTo>
                  <a:lnTo>
                    <a:pt x="27" y="68"/>
                  </a:lnTo>
                  <a:lnTo>
                    <a:pt x="30" y="69"/>
                  </a:lnTo>
                  <a:lnTo>
                    <a:pt x="39" y="69"/>
                  </a:lnTo>
                  <a:lnTo>
                    <a:pt x="42" y="68"/>
                  </a:lnTo>
                  <a:lnTo>
                    <a:pt x="45" y="66"/>
                  </a:lnTo>
                  <a:lnTo>
                    <a:pt x="48" y="63"/>
                  </a:lnTo>
                  <a:lnTo>
                    <a:pt x="53" y="54"/>
                  </a:lnTo>
                  <a:lnTo>
                    <a:pt x="54" y="40"/>
                  </a:lnTo>
                  <a:lnTo>
                    <a:pt x="53" y="27"/>
                  </a:lnTo>
                  <a:lnTo>
                    <a:pt x="48" y="19"/>
                  </a:lnTo>
                  <a:lnTo>
                    <a:pt x="46" y="15"/>
                  </a:lnTo>
                  <a:lnTo>
                    <a:pt x="39" y="13"/>
                  </a:lnTo>
                  <a:lnTo>
                    <a:pt x="30" y="13"/>
                  </a:lnTo>
                  <a:close/>
                  <a:moveTo>
                    <a:pt x="31" y="0"/>
                  </a:moveTo>
                  <a:lnTo>
                    <a:pt x="42" y="0"/>
                  </a:lnTo>
                  <a:lnTo>
                    <a:pt x="54" y="5"/>
                  </a:lnTo>
                  <a:lnTo>
                    <a:pt x="58" y="7"/>
                  </a:lnTo>
                  <a:lnTo>
                    <a:pt x="60" y="12"/>
                  </a:lnTo>
                  <a:lnTo>
                    <a:pt x="62" y="15"/>
                  </a:lnTo>
                  <a:lnTo>
                    <a:pt x="65" y="20"/>
                  </a:lnTo>
                  <a:lnTo>
                    <a:pt x="67" y="30"/>
                  </a:lnTo>
                  <a:lnTo>
                    <a:pt x="68" y="40"/>
                  </a:lnTo>
                  <a:lnTo>
                    <a:pt x="67" y="51"/>
                  </a:lnTo>
                  <a:lnTo>
                    <a:pt x="64" y="61"/>
                  </a:lnTo>
                  <a:lnTo>
                    <a:pt x="59" y="70"/>
                  </a:lnTo>
                  <a:lnTo>
                    <a:pt x="53" y="76"/>
                  </a:lnTo>
                  <a:lnTo>
                    <a:pt x="48" y="79"/>
                  </a:lnTo>
                  <a:lnTo>
                    <a:pt x="43" y="80"/>
                  </a:lnTo>
                  <a:lnTo>
                    <a:pt x="40" y="81"/>
                  </a:lnTo>
                  <a:lnTo>
                    <a:pt x="29" y="81"/>
                  </a:lnTo>
                  <a:lnTo>
                    <a:pt x="25" y="80"/>
                  </a:lnTo>
                  <a:lnTo>
                    <a:pt x="23" y="79"/>
                  </a:lnTo>
                  <a:lnTo>
                    <a:pt x="19" y="76"/>
                  </a:lnTo>
                  <a:lnTo>
                    <a:pt x="17" y="74"/>
                  </a:lnTo>
                  <a:lnTo>
                    <a:pt x="15" y="70"/>
                  </a:lnTo>
                  <a:lnTo>
                    <a:pt x="15" y="110"/>
                  </a:lnTo>
                  <a:lnTo>
                    <a:pt x="0" y="110"/>
                  </a:lnTo>
                  <a:lnTo>
                    <a:pt x="0" y="1"/>
                  </a:lnTo>
                  <a:lnTo>
                    <a:pt x="15" y="1"/>
                  </a:lnTo>
                  <a:lnTo>
                    <a:pt x="15" y="14"/>
                  </a:lnTo>
                  <a:lnTo>
                    <a:pt x="18" y="9"/>
                  </a:lnTo>
                  <a:lnTo>
                    <a:pt x="21" y="6"/>
                  </a:lnTo>
                  <a:lnTo>
                    <a:pt x="24" y="3"/>
                  </a:lnTo>
                  <a:lnTo>
                    <a:pt x="28" y="2"/>
                  </a:lnTo>
                  <a:lnTo>
                    <a:pt x="31" y="0"/>
                  </a:lnTo>
                  <a:close/>
                </a:path>
              </a:pathLst>
            </a:custGeom>
            <a:solidFill>
              <a:srgbClr val="000000"/>
            </a:solidFill>
            <a:ln w="0">
              <a:solidFill>
                <a:srgbClr val="000000"/>
              </a:solidFill>
              <a:round/>
              <a:headEnd/>
              <a:tailEnd/>
            </a:ln>
          </p:spPr>
          <p:txBody>
            <a:bodyPr/>
            <a:lstStyle/>
            <a:p>
              <a:endParaRPr lang="de-DE"/>
            </a:p>
          </p:txBody>
        </p:sp>
        <p:sp>
          <p:nvSpPr>
            <p:cNvPr id="30910" name="Rectangle 86"/>
            <p:cNvSpPr>
              <a:spLocks noChangeArrowheads="1"/>
            </p:cNvSpPr>
            <p:nvPr/>
          </p:nvSpPr>
          <p:spPr bwMode="auto">
            <a:xfrm>
              <a:off x="3631" y="4013"/>
              <a:ext cx="14" cy="109"/>
            </a:xfrm>
            <a:prstGeom prst="rect">
              <a:avLst/>
            </a:prstGeom>
            <a:solidFill>
              <a:srgbClr val="000000"/>
            </a:solidFill>
            <a:ln w="0">
              <a:solidFill>
                <a:srgbClr val="000000"/>
              </a:solidFill>
              <a:miter lim="800000"/>
              <a:headEnd/>
              <a:tailEnd/>
            </a:ln>
          </p:spPr>
          <p:txBody>
            <a:bodyPr/>
            <a:lstStyle/>
            <a:p>
              <a:endParaRPr lang="de-DE"/>
            </a:p>
          </p:txBody>
        </p:sp>
        <p:sp>
          <p:nvSpPr>
            <p:cNvPr id="30911" name="Freeform 87"/>
            <p:cNvSpPr>
              <a:spLocks noEditPoints="1"/>
            </p:cNvSpPr>
            <p:nvPr/>
          </p:nvSpPr>
          <p:spPr bwMode="auto">
            <a:xfrm>
              <a:off x="3660" y="4042"/>
              <a:ext cx="70" cy="81"/>
            </a:xfrm>
            <a:custGeom>
              <a:avLst/>
              <a:gdLst>
                <a:gd name="T0" fmla="*/ 41 w 70"/>
                <a:gd name="T1" fmla="*/ 44 h 81"/>
                <a:gd name="T2" fmla="*/ 27 w 70"/>
                <a:gd name="T3" fmla="*/ 46 h 81"/>
                <a:gd name="T4" fmla="*/ 21 w 70"/>
                <a:gd name="T5" fmla="*/ 49 h 81"/>
                <a:gd name="T6" fmla="*/ 14 w 70"/>
                <a:gd name="T7" fmla="*/ 55 h 81"/>
                <a:gd name="T8" fmla="*/ 16 w 70"/>
                <a:gd name="T9" fmla="*/ 66 h 81"/>
                <a:gd name="T10" fmla="*/ 32 w 70"/>
                <a:gd name="T11" fmla="*/ 68 h 81"/>
                <a:gd name="T12" fmla="*/ 40 w 70"/>
                <a:gd name="T13" fmla="*/ 66 h 81"/>
                <a:gd name="T14" fmla="*/ 46 w 70"/>
                <a:gd name="T15" fmla="*/ 61 h 81"/>
                <a:gd name="T16" fmla="*/ 50 w 70"/>
                <a:gd name="T17" fmla="*/ 51 h 81"/>
                <a:gd name="T18" fmla="*/ 36 w 70"/>
                <a:gd name="T19" fmla="*/ 0 h 81"/>
                <a:gd name="T20" fmla="*/ 49 w 70"/>
                <a:gd name="T21" fmla="*/ 1 h 81"/>
                <a:gd name="T22" fmla="*/ 56 w 70"/>
                <a:gd name="T23" fmla="*/ 3 h 81"/>
                <a:gd name="T24" fmla="*/ 63 w 70"/>
                <a:gd name="T25" fmla="*/ 13 h 81"/>
                <a:gd name="T26" fmla="*/ 65 w 70"/>
                <a:gd name="T27" fmla="*/ 61 h 81"/>
                <a:gd name="T28" fmla="*/ 67 w 70"/>
                <a:gd name="T29" fmla="*/ 73 h 81"/>
                <a:gd name="T30" fmla="*/ 70 w 70"/>
                <a:gd name="T31" fmla="*/ 80 h 81"/>
                <a:gd name="T32" fmla="*/ 53 w 70"/>
                <a:gd name="T33" fmla="*/ 76 h 81"/>
                <a:gd name="T34" fmla="*/ 51 w 70"/>
                <a:gd name="T35" fmla="*/ 70 h 81"/>
                <a:gd name="T36" fmla="*/ 34 w 70"/>
                <a:gd name="T37" fmla="*/ 80 h 81"/>
                <a:gd name="T38" fmla="*/ 25 w 70"/>
                <a:gd name="T39" fmla="*/ 81 h 81"/>
                <a:gd name="T40" fmla="*/ 6 w 70"/>
                <a:gd name="T41" fmla="*/ 75 h 81"/>
                <a:gd name="T42" fmla="*/ 0 w 70"/>
                <a:gd name="T43" fmla="*/ 66 h 81"/>
                <a:gd name="T44" fmla="*/ 1 w 70"/>
                <a:gd name="T45" fmla="*/ 51 h 81"/>
                <a:gd name="T46" fmla="*/ 4 w 70"/>
                <a:gd name="T47" fmla="*/ 45 h 81"/>
                <a:gd name="T48" fmla="*/ 9 w 70"/>
                <a:gd name="T49" fmla="*/ 40 h 81"/>
                <a:gd name="T50" fmla="*/ 14 w 70"/>
                <a:gd name="T51" fmla="*/ 38 h 81"/>
                <a:gd name="T52" fmla="*/ 20 w 70"/>
                <a:gd name="T53" fmla="*/ 36 h 81"/>
                <a:gd name="T54" fmla="*/ 27 w 70"/>
                <a:gd name="T55" fmla="*/ 34 h 81"/>
                <a:gd name="T56" fmla="*/ 50 w 70"/>
                <a:gd name="T57" fmla="*/ 30 h 81"/>
                <a:gd name="T58" fmla="*/ 47 w 70"/>
                <a:gd name="T59" fmla="*/ 19 h 81"/>
                <a:gd name="T60" fmla="*/ 43 w 70"/>
                <a:gd name="T61" fmla="*/ 14 h 81"/>
                <a:gd name="T62" fmla="*/ 27 w 70"/>
                <a:gd name="T63" fmla="*/ 13 h 81"/>
                <a:gd name="T64" fmla="*/ 21 w 70"/>
                <a:gd name="T65" fmla="*/ 15 h 81"/>
                <a:gd name="T66" fmla="*/ 16 w 70"/>
                <a:gd name="T67" fmla="*/ 21 h 81"/>
                <a:gd name="T68" fmla="*/ 1 w 70"/>
                <a:gd name="T69" fmla="*/ 24 h 81"/>
                <a:gd name="T70" fmla="*/ 4 w 70"/>
                <a:gd name="T71" fmla="*/ 14 h 81"/>
                <a:gd name="T72" fmla="*/ 9 w 70"/>
                <a:gd name="T73" fmla="*/ 8 h 81"/>
                <a:gd name="T74" fmla="*/ 18 w 70"/>
                <a:gd name="T75" fmla="*/ 3 h 81"/>
                <a:gd name="T76" fmla="*/ 36 w 70"/>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
                <a:gd name="T118" fmla="*/ 0 h 81"/>
                <a:gd name="T119" fmla="*/ 70 w 70"/>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 h="81">
                  <a:moveTo>
                    <a:pt x="50" y="42"/>
                  </a:moveTo>
                  <a:lnTo>
                    <a:pt x="41" y="44"/>
                  </a:lnTo>
                  <a:lnTo>
                    <a:pt x="31" y="46"/>
                  </a:lnTo>
                  <a:lnTo>
                    <a:pt x="27" y="46"/>
                  </a:lnTo>
                  <a:lnTo>
                    <a:pt x="24" y="48"/>
                  </a:lnTo>
                  <a:lnTo>
                    <a:pt x="21" y="49"/>
                  </a:lnTo>
                  <a:lnTo>
                    <a:pt x="20" y="49"/>
                  </a:lnTo>
                  <a:lnTo>
                    <a:pt x="14" y="55"/>
                  </a:lnTo>
                  <a:lnTo>
                    <a:pt x="14" y="61"/>
                  </a:lnTo>
                  <a:lnTo>
                    <a:pt x="16" y="66"/>
                  </a:lnTo>
                  <a:lnTo>
                    <a:pt x="27" y="69"/>
                  </a:lnTo>
                  <a:lnTo>
                    <a:pt x="32" y="68"/>
                  </a:lnTo>
                  <a:lnTo>
                    <a:pt x="36" y="67"/>
                  </a:lnTo>
                  <a:lnTo>
                    <a:pt x="40" y="66"/>
                  </a:lnTo>
                  <a:lnTo>
                    <a:pt x="43" y="63"/>
                  </a:lnTo>
                  <a:lnTo>
                    <a:pt x="46" y="61"/>
                  </a:lnTo>
                  <a:lnTo>
                    <a:pt x="47" y="58"/>
                  </a:lnTo>
                  <a:lnTo>
                    <a:pt x="50" y="51"/>
                  </a:lnTo>
                  <a:lnTo>
                    <a:pt x="50" y="42"/>
                  </a:lnTo>
                  <a:close/>
                  <a:moveTo>
                    <a:pt x="36" y="0"/>
                  </a:moveTo>
                  <a:lnTo>
                    <a:pt x="44" y="0"/>
                  </a:lnTo>
                  <a:lnTo>
                    <a:pt x="49" y="1"/>
                  </a:lnTo>
                  <a:lnTo>
                    <a:pt x="51" y="1"/>
                  </a:lnTo>
                  <a:lnTo>
                    <a:pt x="56" y="3"/>
                  </a:lnTo>
                  <a:lnTo>
                    <a:pt x="61" y="8"/>
                  </a:lnTo>
                  <a:lnTo>
                    <a:pt x="63" y="13"/>
                  </a:lnTo>
                  <a:lnTo>
                    <a:pt x="65" y="17"/>
                  </a:lnTo>
                  <a:lnTo>
                    <a:pt x="65" y="61"/>
                  </a:lnTo>
                  <a:lnTo>
                    <a:pt x="67" y="69"/>
                  </a:lnTo>
                  <a:lnTo>
                    <a:pt x="67" y="73"/>
                  </a:lnTo>
                  <a:lnTo>
                    <a:pt x="68" y="76"/>
                  </a:lnTo>
                  <a:lnTo>
                    <a:pt x="70" y="80"/>
                  </a:lnTo>
                  <a:lnTo>
                    <a:pt x="56" y="80"/>
                  </a:lnTo>
                  <a:lnTo>
                    <a:pt x="53" y="76"/>
                  </a:lnTo>
                  <a:lnTo>
                    <a:pt x="51" y="74"/>
                  </a:lnTo>
                  <a:lnTo>
                    <a:pt x="51" y="70"/>
                  </a:lnTo>
                  <a:lnTo>
                    <a:pt x="46" y="74"/>
                  </a:lnTo>
                  <a:lnTo>
                    <a:pt x="34" y="80"/>
                  </a:lnTo>
                  <a:lnTo>
                    <a:pt x="31" y="81"/>
                  </a:lnTo>
                  <a:lnTo>
                    <a:pt x="25" y="81"/>
                  </a:lnTo>
                  <a:lnTo>
                    <a:pt x="14" y="80"/>
                  </a:lnTo>
                  <a:lnTo>
                    <a:pt x="6" y="75"/>
                  </a:lnTo>
                  <a:lnTo>
                    <a:pt x="2" y="70"/>
                  </a:lnTo>
                  <a:lnTo>
                    <a:pt x="0" y="66"/>
                  </a:lnTo>
                  <a:lnTo>
                    <a:pt x="0" y="55"/>
                  </a:lnTo>
                  <a:lnTo>
                    <a:pt x="1" y="51"/>
                  </a:lnTo>
                  <a:lnTo>
                    <a:pt x="2" y="49"/>
                  </a:lnTo>
                  <a:lnTo>
                    <a:pt x="4" y="45"/>
                  </a:lnTo>
                  <a:lnTo>
                    <a:pt x="6" y="43"/>
                  </a:lnTo>
                  <a:lnTo>
                    <a:pt x="9" y="40"/>
                  </a:lnTo>
                  <a:lnTo>
                    <a:pt x="10" y="39"/>
                  </a:lnTo>
                  <a:lnTo>
                    <a:pt x="14" y="38"/>
                  </a:lnTo>
                  <a:lnTo>
                    <a:pt x="16" y="36"/>
                  </a:lnTo>
                  <a:lnTo>
                    <a:pt x="20" y="36"/>
                  </a:lnTo>
                  <a:lnTo>
                    <a:pt x="24" y="34"/>
                  </a:lnTo>
                  <a:lnTo>
                    <a:pt x="27" y="34"/>
                  </a:lnTo>
                  <a:lnTo>
                    <a:pt x="40" y="32"/>
                  </a:lnTo>
                  <a:lnTo>
                    <a:pt x="50" y="30"/>
                  </a:lnTo>
                  <a:lnTo>
                    <a:pt x="50" y="26"/>
                  </a:lnTo>
                  <a:lnTo>
                    <a:pt x="47" y="19"/>
                  </a:lnTo>
                  <a:lnTo>
                    <a:pt x="46" y="17"/>
                  </a:lnTo>
                  <a:lnTo>
                    <a:pt x="43" y="14"/>
                  </a:lnTo>
                  <a:lnTo>
                    <a:pt x="38" y="13"/>
                  </a:lnTo>
                  <a:lnTo>
                    <a:pt x="27" y="13"/>
                  </a:lnTo>
                  <a:lnTo>
                    <a:pt x="24" y="14"/>
                  </a:lnTo>
                  <a:lnTo>
                    <a:pt x="21" y="15"/>
                  </a:lnTo>
                  <a:lnTo>
                    <a:pt x="19" y="18"/>
                  </a:lnTo>
                  <a:lnTo>
                    <a:pt x="16" y="21"/>
                  </a:lnTo>
                  <a:lnTo>
                    <a:pt x="15" y="25"/>
                  </a:lnTo>
                  <a:lnTo>
                    <a:pt x="1" y="24"/>
                  </a:lnTo>
                  <a:lnTo>
                    <a:pt x="2" y="19"/>
                  </a:lnTo>
                  <a:lnTo>
                    <a:pt x="4" y="14"/>
                  </a:lnTo>
                  <a:lnTo>
                    <a:pt x="7" y="11"/>
                  </a:lnTo>
                  <a:lnTo>
                    <a:pt x="9" y="8"/>
                  </a:lnTo>
                  <a:lnTo>
                    <a:pt x="14" y="5"/>
                  </a:lnTo>
                  <a:lnTo>
                    <a:pt x="18" y="3"/>
                  </a:lnTo>
                  <a:lnTo>
                    <a:pt x="26" y="1"/>
                  </a:lnTo>
                  <a:lnTo>
                    <a:pt x="36" y="0"/>
                  </a:lnTo>
                  <a:close/>
                </a:path>
              </a:pathLst>
            </a:custGeom>
            <a:solidFill>
              <a:srgbClr val="000000"/>
            </a:solidFill>
            <a:ln w="0">
              <a:solidFill>
                <a:srgbClr val="000000"/>
              </a:solidFill>
              <a:round/>
              <a:headEnd/>
              <a:tailEnd/>
            </a:ln>
          </p:spPr>
          <p:txBody>
            <a:bodyPr/>
            <a:lstStyle/>
            <a:p>
              <a:endParaRPr lang="de-DE"/>
            </a:p>
          </p:txBody>
        </p:sp>
        <p:sp>
          <p:nvSpPr>
            <p:cNvPr id="30912" name="Freeform 88"/>
            <p:cNvSpPr>
              <a:spLocks/>
            </p:cNvSpPr>
            <p:nvPr/>
          </p:nvSpPr>
          <p:spPr bwMode="auto">
            <a:xfrm>
              <a:off x="3742" y="4042"/>
              <a:ext cx="68" cy="81"/>
            </a:xfrm>
            <a:custGeom>
              <a:avLst/>
              <a:gdLst>
                <a:gd name="T0" fmla="*/ 29 w 68"/>
                <a:gd name="T1" fmla="*/ 0 h 81"/>
                <a:gd name="T2" fmla="*/ 35 w 68"/>
                <a:gd name="T3" fmla="*/ 0 h 81"/>
                <a:gd name="T4" fmla="*/ 47 w 68"/>
                <a:gd name="T5" fmla="*/ 1 h 81"/>
                <a:gd name="T6" fmla="*/ 55 w 68"/>
                <a:gd name="T7" fmla="*/ 6 h 81"/>
                <a:gd name="T8" fmla="*/ 62 w 68"/>
                <a:gd name="T9" fmla="*/ 14 h 81"/>
                <a:gd name="T10" fmla="*/ 66 w 68"/>
                <a:gd name="T11" fmla="*/ 25 h 81"/>
                <a:gd name="T12" fmla="*/ 53 w 68"/>
                <a:gd name="T13" fmla="*/ 26 h 81"/>
                <a:gd name="T14" fmla="*/ 50 w 68"/>
                <a:gd name="T15" fmla="*/ 23 h 81"/>
                <a:gd name="T16" fmla="*/ 49 w 68"/>
                <a:gd name="T17" fmla="*/ 19 h 81"/>
                <a:gd name="T18" fmla="*/ 45 w 68"/>
                <a:gd name="T19" fmla="*/ 15 h 81"/>
                <a:gd name="T20" fmla="*/ 43 w 68"/>
                <a:gd name="T21" fmla="*/ 14 h 81"/>
                <a:gd name="T22" fmla="*/ 39 w 68"/>
                <a:gd name="T23" fmla="*/ 13 h 81"/>
                <a:gd name="T24" fmla="*/ 30 w 68"/>
                <a:gd name="T25" fmla="*/ 13 h 81"/>
                <a:gd name="T26" fmla="*/ 26 w 68"/>
                <a:gd name="T27" fmla="*/ 14 h 81"/>
                <a:gd name="T28" fmla="*/ 24 w 68"/>
                <a:gd name="T29" fmla="*/ 15 h 81"/>
                <a:gd name="T30" fmla="*/ 20 w 68"/>
                <a:gd name="T31" fmla="*/ 19 h 81"/>
                <a:gd name="T32" fmla="*/ 16 w 68"/>
                <a:gd name="T33" fmla="*/ 29 h 81"/>
                <a:gd name="T34" fmla="*/ 14 w 68"/>
                <a:gd name="T35" fmla="*/ 40 h 81"/>
                <a:gd name="T36" fmla="*/ 16 w 68"/>
                <a:gd name="T37" fmla="*/ 54 h 81"/>
                <a:gd name="T38" fmla="*/ 20 w 68"/>
                <a:gd name="T39" fmla="*/ 63 h 81"/>
                <a:gd name="T40" fmla="*/ 23 w 68"/>
                <a:gd name="T41" fmla="*/ 66 h 81"/>
                <a:gd name="T42" fmla="*/ 26 w 68"/>
                <a:gd name="T43" fmla="*/ 68 h 81"/>
                <a:gd name="T44" fmla="*/ 30 w 68"/>
                <a:gd name="T45" fmla="*/ 69 h 81"/>
                <a:gd name="T46" fmla="*/ 35 w 68"/>
                <a:gd name="T47" fmla="*/ 69 h 81"/>
                <a:gd name="T48" fmla="*/ 44 w 68"/>
                <a:gd name="T49" fmla="*/ 67 h 81"/>
                <a:gd name="T50" fmla="*/ 48 w 68"/>
                <a:gd name="T51" fmla="*/ 64 h 81"/>
                <a:gd name="T52" fmla="*/ 53 w 68"/>
                <a:gd name="T53" fmla="*/ 57 h 81"/>
                <a:gd name="T54" fmla="*/ 54 w 68"/>
                <a:gd name="T55" fmla="*/ 51 h 81"/>
                <a:gd name="T56" fmla="*/ 68 w 68"/>
                <a:gd name="T57" fmla="*/ 54 h 81"/>
                <a:gd name="T58" fmla="*/ 64 w 68"/>
                <a:gd name="T59" fmla="*/ 66 h 81"/>
                <a:gd name="T60" fmla="*/ 57 w 68"/>
                <a:gd name="T61" fmla="*/ 74 h 81"/>
                <a:gd name="T62" fmla="*/ 47 w 68"/>
                <a:gd name="T63" fmla="*/ 80 h 81"/>
                <a:gd name="T64" fmla="*/ 35 w 68"/>
                <a:gd name="T65" fmla="*/ 81 h 81"/>
                <a:gd name="T66" fmla="*/ 25 w 68"/>
                <a:gd name="T67" fmla="*/ 80 h 81"/>
                <a:gd name="T68" fmla="*/ 17 w 68"/>
                <a:gd name="T69" fmla="*/ 76 h 81"/>
                <a:gd name="T70" fmla="*/ 10 w 68"/>
                <a:gd name="T71" fmla="*/ 70 h 81"/>
                <a:gd name="T72" fmla="*/ 5 w 68"/>
                <a:gd name="T73" fmla="*/ 63 h 81"/>
                <a:gd name="T74" fmla="*/ 1 w 68"/>
                <a:gd name="T75" fmla="*/ 52 h 81"/>
                <a:gd name="T76" fmla="*/ 0 w 68"/>
                <a:gd name="T77" fmla="*/ 40 h 81"/>
                <a:gd name="T78" fmla="*/ 1 w 68"/>
                <a:gd name="T79" fmla="*/ 29 h 81"/>
                <a:gd name="T80" fmla="*/ 5 w 68"/>
                <a:gd name="T81" fmla="*/ 19 h 81"/>
                <a:gd name="T82" fmla="*/ 7 w 68"/>
                <a:gd name="T83" fmla="*/ 14 h 81"/>
                <a:gd name="T84" fmla="*/ 10 w 68"/>
                <a:gd name="T85" fmla="*/ 11 h 81"/>
                <a:gd name="T86" fmla="*/ 13 w 68"/>
                <a:gd name="T87" fmla="*/ 7 h 81"/>
                <a:gd name="T88" fmla="*/ 23 w 68"/>
                <a:gd name="T89" fmla="*/ 2 h 81"/>
                <a:gd name="T90" fmla="*/ 29 w 68"/>
                <a:gd name="T91" fmla="*/ 0 h 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8"/>
                <a:gd name="T139" fmla="*/ 0 h 81"/>
                <a:gd name="T140" fmla="*/ 68 w 68"/>
                <a:gd name="T141" fmla="*/ 81 h 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8" h="81">
                  <a:moveTo>
                    <a:pt x="29" y="0"/>
                  </a:moveTo>
                  <a:lnTo>
                    <a:pt x="35" y="0"/>
                  </a:lnTo>
                  <a:lnTo>
                    <a:pt x="47" y="1"/>
                  </a:lnTo>
                  <a:lnTo>
                    <a:pt x="55" y="6"/>
                  </a:lnTo>
                  <a:lnTo>
                    <a:pt x="62" y="14"/>
                  </a:lnTo>
                  <a:lnTo>
                    <a:pt x="66" y="25"/>
                  </a:lnTo>
                  <a:lnTo>
                    <a:pt x="53" y="26"/>
                  </a:lnTo>
                  <a:lnTo>
                    <a:pt x="50" y="23"/>
                  </a:lnTo>
                  <a:lnTo>
                    <a:pt x="49" y="19"/>
                  </a:lnTo>
                  <a:lnTo>
                    <a:pt x="45" y="15"/>
                  </a:lnTo>
                  <a:lnTo>
                    <a:pt x="43" y="14"/>
                  </a:lnTo>
                  <a:lnTo>
                    <a:pt x="39" y="13"/>
                  </a:lnTo>
                  <a:lnTo>
                    <a:pt x="30" y="13"/>
                  </a:lnTo>
                  <a:lnTo>
                    <a:pt x="26" y="14"/>
                  </a:lnTo>
                  <a:lnTo>
                    <a:pt x="24" y="15"/>
                  </a:lnTo>
                  <a:lnTo>
                    <a:pt x="20" y="19"/>
                  </a:lnTo>
                  <a:lnTo>
                    <a:pt x="16" y="29"/>
                  </a:lnTo>
                  <a:lnTo>
                    <a:pt x="14" y="40"/>
                  </a:lnTo>
                  <a:lnTo>
                    <a:pt x="16" y="54"/>
                  </a:lnTo>
                  <a:lnTo>
                    <a:pt x="20" y="63"/>
                  </a:lnTo>
                  <a:lnTo>
                    <a:pt x="23" y="66"/>
                  </a:lnTo>
                  <a:lnTo>
                    <a:pt x="26" y="68"/>
                  </a:lnTo>
                  <a:lnTo>
                    <a:pt x="30" y="69"/>
                  </a:lnTo>
                  <a:lnTo>
                    <a:pt x="35" y="69"/>
                  </a:lnTo>
                  <a:lnTo>
                    <a:pt x="44" y="67"/>
                  </a:lnTo>
                  <a:lnTo>
                    <a:pt x="48" y="64"/>
                  </a:lnTo>
                  <a:lnTo>
                    <a:pt x="53" y="57"/>
                  </a:lnTo>
                  <a:lnTo>
                    <a:pt x="54" y="51"/>
                  </a:lnTo>
                  <a:lnTo>
                    <a:pt x="68" y="54"/>
                  </a:lnTo>
                  <a:lnTo>
                    <a:pt x="64" y="66"/>
                  </a:lnTo>
                  <a:lnTo>
                    <a:pt x="57" y="74"/>
                  </a:lnTo>
                  <a:lnTo>
                    <a:pt x="47" y="80"/>
                  </a:lnTo>
                  <a:lnTo>
                    <a:pt x="35" y="81"/>
                  </a:lnTo>
                  <a:lnTo>
                    <a:pt x="25" y="80"/>
                  </a:lnTo>
                  <a:lnTo>
                    <a:pt x="17" y="76"/>
                  </a:lnTo>
                  <a:lnTo>
                    <a:pt x="10" y="70"/>
                  </a:lnTo>
                  <a:lnTo>
                    <a:pt x="5" y="63"/>
                  </a:lnTo>
                  <a:lnTo>
                    <a:pt x="1" y="52"/>
                  </a:lnTo>
                  <a:lnTo>
                    <a:pt x="0" y="40"/>
                  </a:lnTo>
                  <a:lnTo>
                    <a:pt x="1" y="29"/>
                  </a:lnTo>
                  <a:lnTo>
                    <a:pt x="5" y="19"/>
                  </a:lnTo>
                  <a:lnTo>
                    <a:pt x="7" y="14"/>
                  </a:lnTo>
                  <a:lnTo>
                    <a:pt x="10" y="11"/>
                  </a:lnTo>
                  <a:lnTo>
                    <a:pt x="13" y="7"/>
                  </a:lnTo>
                  <a:lnTo>
                    <a:pt x="23" y="2"/>
                  </a:lnTo>
                  <a:lnTo>
                    <a:pt x="29" y="0"/>
                  </a:lnTo>
                  <a:close/>
                </a:path>
              </a:pathLst>
            </a:custGeom>
            <a:solidFill>
              <a:srgbClr val="000000"/>
            </a:solidFill>
            <a:ln w="0">
              <a:solidFill>
                <a:srgbClr val="000000"/>
              </a:solidFill>
              <a:round/>
              <a:headEnd/>
              <a:tailEnd/>
            </a:ln>
          </p:spPr>
          <p:txBody>
            <a:bodyPr/>
            <a:lstStyle/>
            <a:p>
              <a:endParaRPr lang="de-DE"/>
            </a:p>
          </p:txBody>
        </p:sp>
        <p:sp>
          <p:nvSpPr>
            <p:cNvPr id="30913" name="Freeform 89"/>
            <p:cNvSpPr>
              <a:spLocks noEditPoints="1"/>
            </p:cNvSpPr>
            <p:nvPr/>
          </p:nvSpPr>
          <p:spPr bwMode="auto">
            <a:xfrm>
              <a:off x="3816" y="4042"/>
              <a:ext cx="72" cy="81"/>
            </a:xfrm>
            <a:custGeom>
              <a:avLst/>
              <a:gdLst>
                <a:gd name="T0" fmla="*/ 30 w 72"/>
                <a:gd name="T1" fmla="*/ 13 h 81"/>
                <a:gd name="T2" fmla="*/ 25 w 72"/>
                <a:gd name="T3" fmla="*/ 14 h 81"/>
                <a:gd name="T4" fmla="*/ 20 w 72"/>
                <a:gd name="T5" fmla="*/ 17 h 81"/>
                <a:gd name="T6" fmla="*/ 18 w 72"/>
                <a:gd name="T7" fmla="*/ 20 h 81"/>
                <a:gd name="T8" fmla="*/ 15 w 72"/>
                <a:gd name="T9" fmla="*/ 23 h 81"/>
                <a:gd name="T10" fmla="*/ 14 w 72"/>
                <a:gd name="T11" fmla="*/ 27 h 81"/>
                <a:gd name="T12" fmla="*/ 14 w 72"/>
                <a:gd name="T13" fmla="*/ 31 h 81"/>
                <a:gd name="T14" fmla="*/ 58 w 72"/>
                <a:gd name="T15" fmla="*/ 31 h 81"/>
                <a:gd name="T16" fmla="*/ 57 w 72"/>
                <a:gd name="T17" fmla="*/ 27 h 81"/>
                <a:gd name="T18" fmla="*/ 57 w 72"/>
                <a:gd name="T19" fmla="*/ 24 h 81"/>
                <a:gd name="T20" fmla="*/ 55 w 72"/>
                <a:gd name="T21" fmla="*/ 21 h 81"/>
                <a:gd name="T22" fmla="*/ 54 w 72"/>
                <a:gd name="T23" fmla="*/ 19 h 81"/>
                <a:gd name="T24" fmla="*/ 50 w 72"/>
                <a:gd name="T25" fmla="*/ 15 h 81"/>
                <a:gd name="T26" fmla="*/ 45 w 72"/>
                <a:gd name="T27" fmla="*/ 14 h 81"/>
                <a:gd name="T28" fmla="*/ 42 w 72"/>
                <a:gd name="T29" fmla="*/ 13 h 81"/>
                <a:gd name="T30" fmla="*/ 30 w 72"/>
                <a:gd name="T31" fmla="*/ 13 h 81"/>
                <a:gd name="T32" fmla="*/ 36 w 72"/>
                <a:gd name="T33" fmla="*/ 0 h 81"/>
                <a:gd name="T34" fmla="*/ 46 w 72"/>
                <a:gd name="T35" fmla="*/ 1 h 81"/>
                <a:gd name="T36" fmla="*/ 55 w 72"/>
                <a:gd name="T37" fmla="*/ 5 h 81"/>
                <a:gd name="T38" fmla="*/ 62 w 72"/>
                <a:gd name="T39" fmla="*/ 11 h 81"/>
                <a:gd name="T40" fmla="*/ 68 w 72"/>
                <a:gd name="T41" fmla="*/ 19 h 81"/>
                <a:gd name="T42" fmla="*/ 70 w 72"/>
                <a:gd name="T43" fmla="*/ 29 h 81"/>
                <a:gd name="T44" fmla="*/ 72 w 72"/>
                <a:gd name="T45" fmla="*/ 40 h 81"/>
                <a:gd name="T46" fmla="*/ 72 w 72"/>
                <a:gd name="T47" fmla="*/ 44 h 81"/>
                <a:gd name="T48" fmla="*/ 14 w 72"/>
                <a:gd name="T49" fmla="*/ 44 h 81"/>
                <a:gd name="T50" fmla="*/ 14 w 72"/>
                <a:gd name="T51" fmla="*/ 50 h 81"/>
                <a:gd name="T52" fmla="*/ 17 w 72"/>
                <a:gd name="T53" fmla="*/ 55 h 81"/>
                <a:gd name="T54" fmla="*/ 19 w 72"/>
                <a:gd name="T55" fmla="*/ 58 h 81"/>
                <a:gd name="T56" fmla="*/ 21 w 72"/>
                <a:gd name="T57" fmla="*/ 63 h 81"/>
                <a:gd name="T58" fmla="*/ 29 w 72"/>
                <a:gd name="T59" fmla="*/ 68 h 81"/>
                <a:gd name="T60" fmla="*/ 33 w 72"/>
                <a:gd name="T61" fmla="*/ 69 h 81"/>
                <a:gd name="T62" fmla="*/ 37 w 72"/>
                <a:gd name="T63" fmla="*/ 69 h 81"/>
                <a:gd name="T64" fmla="*/ 46 w 72"/>
                <a:gd name="T65" fmla="*/ 67 h 81"/>
                <a:gd name="T66" fmla="*/ 50 w 72"/>
                <a:gd name="T67" fmla="*/ 66 h 81"/>
                <a:gd name="T68" fmla="*/ 54 w 72"/>
                <a:gd name="T69" fmla="*/ 63 h 81"/>
                <a:gd name="T70" fmla="*/ 56 w 72"/>
                <a:gd name="T71" fmla="*/ 61 h 81"/>
                <a:gd name="T72" fmla="*/ 58 w 72"/>
                <a:gd name="T73" fmla="*/ 56 h 81"/>
                <a:gd name="T74" fmla="*/ 72 w 72"/>
                <a:gd name="T75" fmla="*/ 58 h 81"/>
                <a:gd name="T76" fmla="*/ 69 w 72"/>
                <a:gd name="T77" fmla="*/ 66 h 81"/>
                <a:gd name="T78" fmla="*/ 60 w 72"/>
                <a:gd name="T79" fmla="*/ 75 h 81"/>
                <a:gd name="T80" fmla="*/ 50 w 72"/>
                <a:gd name="T81" fmla="*/ 80 h 81"/>
                <a:gd name="T82" fmla="*/ 37 w 72"/>
                <a:gd name="T83" fmla="*/ 81 h 81"/>
                <a:gd name="T84" fmla="*/ 23 w 72"/>
                <a:gd name="T85" fmla="*/ 79 h 81"/>
                <a:gd name="T86" fmla="*/ 10 w 72"/>
                <a:gd name="T87" fmla="*/ 70 h 81"/>
                <a:gd name="T88" fmla="*/ 5 w 72"/>
                <a:gd name="T89" fmla="*/ 63 h 81"/>
                <a:gd name="T90" fmla="*/ 1 w 72"/>
                <a:gd name="T91" fmla="*/ 54 h 81"/>
                <a:gd name="T92" fmla="*/ 0 w 72"/>
                <a:gd name="T93" fmla="*/ 40 h 81"/>
                <a:gd name="T94" fmla="*/ 2 w 72"/>
                <a:gd name="T95" fmla="*/ 24 h 81"/>
                <a:gd name="T96" fmla="*/ 10 w 72"/>
                <a:gd name="T97" fmla="*/ 11 h 81"/>
                <a:gd name="T98" fmla="*/ 21 w 72"/>
                <a:gd name="T99" fmla="*/ 2 h 81"/>
                <a:gd name="T100" fmla="*/ 36 w 72"/>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
                <a:gd name="T154" fmla="*/ 0 h 81"/>
                <a:gd name="T155" fmla="*/ 72 w 72"/>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 h="81">
                  <a:moveTo>
                    <a:pt x="30" y="13"/>
                  </a:moveTo>
                  <a:lnTo>
                    <a:pt x="25" y="14"/>
                  </a:lnTo>
                  <a:lnTo>
                    <a:pt x="20" y="17"/>
                  </a:lnTo>
                  <a:lnTo>
                    <a:pt x="18" y="20"/>
                  </a:lnTo>
                  <a:lnTo>
                    <a:pt x="15" y="23"/>
                  </a:lnTo>
                  <a:lnTo>
                    <a:pt x="14" y="27"/>
                  </a:lnTo>
                  <a:lnTo>
                    <a:pt x="14" y="31"/>
                  </a:lnTo>
                  <a:lnTo>
                    <a:pt x="58" y="31"/>
                  </a:lnTo>
                  <a:lnTo>
                    <a:pt x="57" y="27"/>
                  </a:lnTo>
                  <a:lnTo>
                    <a:pt x="57" y="24"/>
                  </a:lnTo>
                  <a:lnTo>
                    <a:pt x="55" y="21"/>
                  </a:lnTo>
                  <a:lnTo>
                    <a:pt x="54" y="19"/>
                  </a:lnTo>
                  <a:lnTo>
                    <a:pt x="50" y="15"/>
                  </a:lnTo>
                  <a:lnTo>
                    <a:pt x="45" y="14"/>
                  </a:lnTo>
                  <a:lnTo>
                    <a:pt x="42" y="13"/>
                  </a:lnTo>
                  <a:lnTo>
                    <a:pt x="30" y="13"/>
                  </a:lnTo>
                  <a:close/>
                  <a:moveTo>
                    <a:pt x="36" y="0"/>
                  </a:moveTo>
                  <a:lnTo>
                    <a:pt x="46" y="1"/>
                  </a:lnTo>
                  <a:lnTo>
                    <a:pt x="55" y="5"/>
                  </a:lnTo>
                  <a:lnTo>
                    <a:pt x="62" y="11"/>
                  </a:lnTo>
                  <a:lnTo>
                    <a:pt x="68" y="19"/>
                  </a:lnTo>
                  <a:lnTo>
                    <a:pt x="70" y="29"/>
                  </a:lnTo>
                  <a:lnTo>
                    <a:pt x="72" y="40"/>
                  </a:lnTo>
                  <a:lnTo>
                    <a:pt x="72" y="44"/>
                  </a:lnTo>
                  <a:lnTo>
                    <a:pt x="14" y="44"/>
                  </a:lnTo>
                  <a:lnTo>
                    <a:pt x="14" y="50"/>
                  </a:lnTo>
                  <a:lnTo>
                    <a:pt x="17" y="55"/>
                  </a:lnTo>
                  <a:lnTo>
                    <a:pt x="19" y="58"/>
                  </a:lnTo>
                  <a:lnTo>
                    <a:pt x="21" y="63"/>
                  </a:lnTo>
                  <a:lnTo>
                    <a:pt x="29" y="68"/>
                  </a:lnTo>
                  <a:lnTo>
                    <a:pt x="33" y="69"/>
                  </a:lnTo>
                  <a:lnTo>
                    <a:pt x="37" y="69"/>
                  </a:lnTo>
                  <a:lnTo>
                    <a:pt x="46" y="67"/>
                  </a:lnTo>
                  <a:lnTo>
                    <a:pt x="50" y="66"/>
                  </a:lnTo>
                  <a:lnTo>
                    <a:pt x="54" y="63"/>
                  </a:lnTo>
                  <a:lnTo>
                    <a:pt x="56" y="61"/>
                  </a:lnTo>
                  <a:lnTo>
                    <a:pt x="58" y="56"/>
                  </a:lnTo>
                  <a:lnTo>
                    <a:pt x="72" y="58"/>
                  </a:lnTo>
                  <a:lnTo>
                    <a:pt x="69" y="66"/>
                  </a:lnTo>
                  <a:lnTo>
                    <a:pt x="60" y="75"/>
                  </a:lnTo>
                  <a:lnTo>
                    <a:pt x="50" y="80"/>
                  </a:lnTo>
                  <a:lnTo>
                    <a:pt x="37" y="81"/>
                  </a:lnTo>
                  <a:lnTo>
                    <a:pt x="23" y="79"/>
                  </a:lnTo>
                  <a:lnTo>
                    <a:pt x="10" y="70"/>
                  </a:lnTo>
                  <a:lnTo>
                    <a:pt x="5" y="63"/>
                  </a:lnTo>
                  <a:lnTo>
                    <a:pt x="1" y="54"/>
                  </a:lnTo>
                  <a:lnTo>
                    <a:pt x="0" y="40"/>
                  </a:lnTo>
                  <a:lnTo>
                    <a:pt x="2" y="24"/>
                  </a:lnTo>
                  <a:lnTo>
                    <a:pt x="10" y="11"/>
                  </a:lnTo>
                  <a:lnTo>
                    <a:pt x="21" y="2"/>
                  </a:lnTo>
                  <a:lnTo>
                    <a:pt x="36" y="0"/>
                  </a:lnTo>
                  <a:close/>
                </a:path>
              </a:pathLst>
            </a:custGeom>
            <a:solidFill>
              <a:srgbClr val="000000"/>
            </a:solidFill>
            <a:ln w="0">
              <a:solidFill>
                <a:srgbClr val="000000"/>
              </a:solidFill>
              <a:round/>
              <a:headEnd/>
              <a:tailEnd/>
            </a:ln>
          </p:spPr>
          <p:txBody>
            <a:bodyPr/>
            <a:lstStyle/>
            <a:p>
              <a:endParaRPr lang="de-DE"/>
            </a:p>
          </p:txBody>
        </p:sp>
        <p:sp>
          <p:nvSpPr>
            <p:cNvPr id="30914" name="Freeform 90"/>
            <p:cNvSpPr>
              <a:spLocks noEditPoints="1"/>
            </p:cNvSpPr>
            <p:nvPr/>
          </p:nvSpPr>
          <p:spPr bwMode="auto">
            <a:xfrm>
              <a:off x="3899" y="4013"/>
              <a:ext cx="67" cy="110"/>
            </a:xfrm>
            <a:custGeom>
              <a:avLst/>
              <a:gdLst>
                <a:gd name="T0" fmla="*/ 29 w 67"/>
                <a:gd name="T1" fmla="*/ 42 h 110"/>
                <a:gd name="T2" fmla="*/ 26 w 67"/>
                <a:gd name="T3" fmla="*/ 43 h 110"/>
                <a:gd name="T4" fmla="*/ 23 w 67"/>
                <a:gd name="T5" fmla="*/ 44 h 110"/>
                <a:gd name="T6" fmla="*/ 21 w 67"/>
                <a:gd name="T7" fmla="*/ 48 h 110"/>
                <a:gd name="T8" fmla="*/ 17 w 67"/>
                <a:gd name="T9" fmla="*/ 54 h 110"/>
                <a:gd name="T10" fmla="*/ 15 w 67"/>
                <a:gd name="T11" fmla="*/ 61 h 110"/>
                <a:gd name="T12" fmla="*/ 14 w 67"/>
                <a:gd name="T13" fmla="*/ 69 h 110"/>
                <a:gd name="T14" fmla="*/ 15 w 67"/>
                <a:gd name="T15" fmla="*/ 83 h 110"/>
                <a:gd name="T16" fmla="*/ 21 w 67"/>
                <a:gd name="T17" fmla="*/ 92 h 110"/>
                <a:gd name="T18" fmla="*/ 23 w 67"/>
                <a:gd name="T19" fmla="*/ 95 h 110"/>
                <a:gd name="T20" fmla="*/ 27 w 67"/>
                <a:gd name="T21" fmla="*/ 97 h 110"/>
                <a:gd name="T22" fmla="*/ 30 w 67"/>
                <a:gd name="T23" fmla="*/ 98 h 110"/>
                <a:gd name="T24" fmla="*/ 37 w 67"/>
                <a:gd name="T25" fmla="*/ 98 h 110"/>
                <a:gd name="T26" fmla="*/ 41 w 67"/>
                <a:gd name="T27" fmla="*/ 97 h 110"/>
                <a:gd name="T28" fmla="*/ 45 w 67"/>
                <a:gd name="T29" fmla="*/ 95 h 110"/>
                <a:gd name="T30" fmla="*/ 47 w 67"/>
                <a:gd name="T31" fmla="*/ 92 h 110"/>
                <a:gd name="T32" fmla="*/ 52 w 67"/>
                <a:gd name="T33" fmla="*/ 84 h 110"/>
                <a:gd name="T34" fmla="*/ 53 w 67"/>
                <a:gd name="T35" fmla="*/ 71 h 110"/>
                <a:gd name="T36" fmla="*/ 52 w 67"/>
                <a:gd name="T37" fmla="*/ 58 h 110"/>
                <a:gd name="T38" fmla="*/ 47 w 67"/>
                <a:gd name="T39" fmla="*/ 49 h 110"/>
                <a:gd name="T40" fmla="*/ 45 w 67"/>
                <a:gd name="T41" fmla="*/ 46 h 110"/>
                <a:gd name="T42" fmla="*/ 41 w 67"/>
                <a:gd name="T43" fmla="*/ 43 h 110"/>
                <a:gd name="T44" fmla="*/ 37 w 67"/>
                <a:gd name="T45" fmla="*/ 42 h 110"/>
                <a:gd name="T46" fmla="*/ 29 w 67"/>
                <a:gd name="T47" fmla="*/ 42 h 110"/>
                <a:gd name="T48" fmla="*/ 53 w 67"/>
                <a:gd name="T49" fmla="*/ 0 h 110"/>
                <a:gd name="T50" fmla="*/ 67 w 67"/>
                <a:gd name="T51" fmla="*/ 0 h 110"/>
                <a:gd name="T52" fmla="*/ 67 w 67"/>
                <a:gd name="T53" fmla="*/ 109 h 110"/>
                <a:gd name="T54" fmla="*/ 53 w 67"/>
                <a:gd name="T55" fmla="*/ 109 h 110"/>
                <a:gd name="T56" fmla="*/ 53 w 67"/>
                <a:gd name="T57" fmla="*/ 96 h 110"/>
                <a:gd name="T58" fmla="*/ 48 w 67"/>
                <a:gd name="T59" fmla="*/ 104 h 110"/>
                <a:gd name="T60" fmla="*/ 41 w 67"/>
                <a:gd name="T61" fmla="*/ 109 h 110"/>
                <a:gd name="T62" fmla="*/ 33 w 67"/>
                <a:gd name="T63" fmla="*/ 110 h 110"/>
                <a:gd name="T64" fmla="*/ 27 w 67"/>
                <a:gd name="T65" fmla="*/ 110 h 110"/>
                <a:gd name="T66" fmla="*/ 21 w 67"/>
                <a:gd name="T67" fmla="*/ 109 h 110"/>
                <a:gd name="T68" fmla="*/ 16 w 67"/>
                <a:gd name="T69" fmla="*/ 105 h 110"/>
                <a:gd name="T70" fmla="*/ 12 w 67"/>
                <a:gd name="T71" fmla="*/ 103 h 110"/>
                <a:gd name="T72" fmla="*/ 9 w 67"/>
                <a:gd name="T73" fmla="*/ 99 h 110"/>
                <a:gd name="T74" fmla="*/ 4 w 67"/>
                <a:gd name="T75" fmla="*/ 92 h 110"/>
                <a:gd name="T76" fmla="*/ 0 w 67"/>
                <a:gd name="T77" fmla="*/ 81 h 110"/>
                <a:gd name="T78" fmla="*/ 0 w 67"/>
                <a:gd name="T79" fmla="*/ 59 h 110"/>
                <a:gd name="T80" fmla="*/ 3 w 67"/>
                <a:gd name="T81" fmla="*/ 49 h 110"/>
                <a:gd name="T82" fmla="*/ 5 w 67"/>
                <a:gd name="T83" fmla="*/ 44 h 110"/>
                <a:gd name="T84" fmla="*/ 8 w 67"/>
                <a:gd name="T85" fmla="*/ 41 h 110"/>
                <a:gd name="T86" fmla="*/ 11 w 67"/>
                <a:gd name="T87" fmla="*/ 36 h 110"/>
                <a:gd name="T88" fmla="*/ 21 w 67"/>
                <a:gd name="T89" fmla="*/ 31 h 110"/>
                <a:gd name="T90" fmla="*/ 27 w 67"/>
                <a:gd name="T91" fmla="*/ 29 h 110"/>
                <a:gd name="T92" fmla="*/ 37 w 67"/>
                <a:gd name="T93" fmla="*/ 29 h 110"/>
                <a:gd name="T94" fmla="*/ 41 w 67"/>
                <a:gd name="T95" fmla="*/ 30 h 110"/>
                <a:gd name="T96" fmla="*/ 43 w 67"/>
                <a:gd name="T97" fmla="*/ 32 h 110"/>
                <a:gd name="T98" fmla="*/ 48 w 67"/>
                <a:gd name="T99" fmla="*/ 35 h 110"/>
                <a:gd name="T100" fmla="*/ 53 w 67"/>
                <a:gd name="T101" fmla="*/ 42 h 110"/>
                <a:gd name="T102" fmla="*/ 53 w 67"/>
                <a:gd name="T103" fmla="*/ 0 h 1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10"/>
                <a:gd name="T158" fmla="*/ 67 w 67"/>
                <a:gd name="T159" fmla="*/ 110 h 1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10">
                  <a:moveTo>
                    <a:pt x="29" y="42"/>
                  </a:moveTo>
                  <a:lnTo>
                    <a:pt x="26" y="43"/>
                  </a:lnTo>
                  <a:lnTo>
                    <a:pt x="23" y="44"/>
                  </a:lnTo>
                  <a:lnTo>
                    <a:pt x="21" y="48"/>
                  </a:lnTo>
                  <a:lnTo>
                    <a:pt x="17" y="54"/>
                  </a:lnTo>
                  <a:lnTo>
                    <a:pt x="15" y="61"/>
                  </a:lnTo>
                  <a:lnTo>
                    <a:pt x="14" y="69"/>
                  </a:lnTo>
                  <a:lnTo>
                    <a:pt x="15" y="83"/>
                  </a:lnTo>
                  <a:lnTo>
                    <a:pt x="21" y="92"/>
                  </a:lnTo>
                  <a:lnTo>
                    <a:pt x="23" y="95"/>
                  </a:lnTo>
                  <a:lnTo>
                    <a:pt x="27" y="97"/>
                  </a:lnTo>
                  <a:lnTo>
                    <a:pt x="30" y="98"/>
                  </a:lnTo>
                  <a:lnTo>
                    <a:pt x="37" y="98"/>
                  </a:lnTo>
                  <a:lnTo>
                    <a:pt x="41" y="97"/>
                  </a:lnTo>
                  <a:lnTo>
                    <a:pt x="45" y="95"/>
                  </a:lnTo>
                  <a:lnTo>
                    <a:pt x="47" y="92"/>
                  </a:lnTo>
                  <a:lnTo>
                    <a:pt x="52" y="84"/>
                  </a:lnTo>
                  <a:lnTo>
                    <a:pt x="53" y="71"/>
                  </a:lnTo>
                  <a:lnTo>
                    <a:pt x="52" y="58"/>
                  </a:lnTo>
                  <a:lnTo>
                    <a:pt x="47" y="49"/>
                  </a:lnTo>
                  <a:lnTo>
                    <a:pt x="45" y="46"/>
                  </a:lnTo>
                  <a:lnTo>
                    <a:pt x="41" y="43"/>
                  </a:lnTo>
                  <a:lnTo>
                    <a:pt x="37" y="42"/>
                  </a:lnTo>
                  <a:lnTo>
                    <a:pt x="29" y="42"/>
                  </a:lnTo>
                  <a:close/>
                  <a:moveTo>
                    <a:pt x="53" y="0"/>
                  </a:moveTo>
                  <a:lnTo>
                    <a:pt x="67" y="0"/>
                  </a:lnTo>
                  <a:lnTo>
                    <a:pt x="67" y="109"/>
                  </a:lnTo>
                  <a:lnTo>
                    <a:pt x="53" y="109"/>
                  </a:lnTo>
                  <a:lnTo>
                    <a:pt x="53" y="96"/>
                  </a:lnTo>
                  <a:lnTo>
                    <a:pt x="48" y="104"/>
                  </a:lnTo>
                  <a:lnTo>
                    <a:pt x="41" y="109"/>
                  </a:lnTo>
                  <a:lnTo>
                    <a:pt x="33" y="110"/>
                  </a:lnTo>
                  <a:lnTo>
                    <a:pt x="27" y="110"/>
                  </a:lnTo>
                  <a:lnTo>
                    <a:pt x="21" y="109"/>
                  </a:lnTo>
                  <a:lnTo>
                    <a:pt x="16" y="105"/>
                  </a:lnTo>
                  <a:lnTo>
                    <a:pt x="12" y="103"/>
                  </a:lnTo>
                  <a:lnTo>
                    <a:pt x="9" y="99"/>
                  </a:lnTo>
                  <a:lnTo>
                    <a:pt x="4" y="92"/>
                  </a:lnTo>
                  <a:lnTo>
                    <a:pt x="0" y="81"/>
                  </a:lnTo>
                  <a:lnTo>
                    <a:pt x="0" y="59"/>
                  </a:lnTo>
                  <a:lnTo>
                    <a:pt x="3" y="49"/>
                  </a:lnTo>
                  <a:lnTo>
                    <a:pt x="5" y="44"/>
                  </a:lnTo>
                  <a:lnTo>
                    <a:pt x="8" y="41"/>
                  </a:lnTo>
                  <a:lnTo>
                    <a:pt x="11" y="36"/>
                  </a:lnTo>
                  <a:lnTo>
                    <a:pt x="21" y="31"/>
                  </a:lnTo>
                  <a:lnTo>
                    <a:pt x="27" y="29"/>
                  </a:lnTo>
                  <a:lnTo>
                    <a:pt x="37" y="29"/>
                  </a:lnTo>
                  <a:lnTo>
                    <a:pt x="41" y="30"/>
                  </a:lnTo>
                  <a:lnTo>
                    <a:pt x="43" y="32"/>
                  </a:lnTo>
                  <a:lnTo>
                    <a:pt x="48" y="35"/>
                  </a:lnTo>
                  <a:lnTo>
                    <a:pt x="53" y="42"/>
                  </a:lnTo>
                  <a:lnTo>
                    <a:pt x="53" y="0"/>
                  </a:lnTo>
                  <a:close/>
                </a:path>
              </a:pathLst>
            </a:custGeom>
            <a:solidFill>
              <a:srgbClr val="000000"/>
            </a:solidFill>
            <a:ln w="0">
              <a:solidFill>
                <a:srgbClr val="000000"/>
              </a:solidFill>
              <a:round/>
              <a:headEnd/>
              <a:tailEnd/>
            </a:ln>
          </p:spPr>
          <p:txBody>
            <a:bodyPr/>
            <a:lstStyle/>
            <a:p>
              <a:endParaRPr lang="de-DE"/>
            </a:p>
          </p:txBody>
        </p:sp>
        <p:sp>
          <p:nvSpPr>
            <p:cNvPr id="30915" name="Freeform 91"/>
            <p:cNvSpPr>
              <a:spLocks/>
            </p:cNvSpPr>
            <p:nvPr/>
          </p:nvSpPr>
          <p:spPr bwMode="auto">
            <a:xfrm>
              <a:off x="1273" y="3135"/>
              <a:ext cx="109" cy="103"/>
            </a:xfrm>
            <a:custGeom>
              <a:avLst/>
              <a:gdLst>
                <a:gd name="T0" fmla="*/ 0 w 109"/>
                <a:gd name="T1" fmla="*/ 0 h 103"/>
                <a:gd name="T2" fmla="*/ 109 w 109"/>
                <a:gd name="T3" fmla="*/ 0 h 103"/>
                <a:gd name="T4" fmla="*/ 109 w 109"/>
                <a:gd name="T5" fmla="*/ 15 h 103"/>
                <a:gd name="T6" fmla="*/ 17 w 109"/>
                <a:gd name="T7" fmla="*/ 15 h 103"/>
                <a:gd name="T8" fmla="*/ 109 w 109"/>
                <a:gd name="T9" fmla="*/ 43 h 103"/>
                <a:gd name="T10" fmla="*/ 109 w 109"/>
                <a:gd name="T11" fmla="*/ 60 h 103"/>
                <a:gd name="T12" fmla="*/ 17 w 109"/>
                <a:gd name="T13" fmla="*/ 89 h 103"/>
                <a:gd name="T14" fmla="*/ 109 w 109"/>
                <a:gd name="T15" fmla="*/ 89 h 103"/>
                <a:gd name="T16" fmla="*/ 109 w 109"/>
                <a:gd name="T17" fmla="*/ 103 h 103"/>
                <a:gd name="T18" fmla="*/ 0 w 109"/>
                <a:gd name="T19" fmla="*/ 103 h 103"/>
                <a:gd name="T20" fmla="*/ 0 w 109"/>
                <a:gd name="T21" fmla="*/ 80 h 103"/>
                <a:gd name="T22" fmla="*/ 78 w 109"/>
                <a:gd name="T23" fmla="*/ 58 h 103"/>
                <a:gd name="T24" fmla="*/ 84 w 109"/>
                <a:gd name="T25" fmla="*/ 55 h 103"/>
                <a:gd name="T26" fmla="*/ 93 w 109"/>
                <a:gd name="T27" fmla="*/ 50 h 103"/>
                <a:gd name="T28" fmla="*/ 90 w 109"/>
                <a:gd name="T29" fmla="*/ 50 h 103"/>
                <a:gd name="T30" fmla="*/ 86 w 109"/>
                <a:gd name="T31" fmla="*/ 49 h 103"/>
                <a:gd name="T32" fmla="*/ 81 w 109"/>
                <a:gd name="T33" fmla="*/ 48 h 103"/>
                <a:gd name="T34" fmla="*/ 75 w 109"/>
                <a:gd name="T35" fmla="*/ 47 h 103"/>
                <a:gd name="T36" fmla="*/ 0 w 109"/>
                <a:gd name="T37" fmla="*/ 23 h 103"/>
                <a:gd name="T38" fmla="*/ 0 w 109"/>
                <a:gd name="T39" fmla="*/ 0 h 1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9"/>
                <a:gd name="T61" fmla="*/ 0 h 103"/>
                <a:gd name="T62" fmla="*/ 109 w 109"/>
                <a:gd name="T63" fmla="*/ 103 h 1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9" h="103">
                  <a:moveTo>
                    <a:pt x="0" y="0"/>
                  </a:moveTo>
                  <a:lnTo>
                    <a:pt x="109" y="0"/>
                  </a:lnTo>
                  <a:lnTo>
                    <a:pt x="109" y="15"/>
                  </a:lnTo>
                  <a:lnTo>
                    <a:pt x="17" y="15"/>
                  </a:lnTo>
                  <a:lnTo>
                    <a:pt x="109" y="43"/>
                  </a:lnTo>
                  <a:lnTo>
                    <a:pt x="109" y="60"/>
                  </a:lnTo>
                  <a:lnTo>
                    <a:pt x="17" y="89"/>
                  </a:lnTo>
                  <a:lnTo>
                    <a:pt x="109" y="89"/>
                  </a:lnTo>
                  <a:lnTo>
                    <a:pt x="109" y="103"/>
                  </a:lnTo>
                  <a:lnTo>
                    <a:pt x="0" y="103"/>
                  </a:lnTo>
                  <a:lnTo>
                    <a:pt x="0" y="80"/>
                  </a:lnTo>
                  <a:lnTo>
                    <a:pt x="78" y="58"/>
                  </a:lnTo>
                  <a:lnTo>
                    <a:pt x="84" y="55"/>
                  </a:lnTo>
                  <a:lnTo>
                    <a:pt x="93" y="50"/>
                  </a:lnTo>
                  <a:lnTo>
                    <a:pt x="90" y="50"/>
                  </a:lnTo>
                  <a:lnTo>
                    <a:pt x="86" y="49"/>
                  </a:lnTo>
                  <a:lnTo>
                    <a:pt x="81" y="48"/>
                  </a:lnTo>
                  <a:lnTo>
                    <a:pt x="75" y="47"/>
                  </a:lnTo>
                  <a:lnTo>
                    <a:pt x="0" y="23"/>
                  </a:lnTo>
                  <a:lnTo>
                    <a:pt x="0" y="0"/>
                  </a:lnTo>
                  <a:close/>
                </a:path>
              </a:pathLst>
            </a:custGeom>
            <a:solidFill>
              <a:srgbClr val="000000"/>
            </a:solidFill>
            <a:ln w="0">
              <a:solidFill>
                <a:srgbClr val="000000"/>
              </a:solidFill>
              <a:round/>
              <a:headEnd/>
              <a:tailEnd/>
            </a:ln>
          </p:spPr>
          <p:txBody>
            <a:bodyPr/>
            <a:lstStyle/>
            <a:p>
              <a:endParaRPr lang="de-DE"/>
            </a:p>
          </p:txBody>
        </p:sp>
        <p:sp>
          <p:nvSpPr>
            <p:cNvPr id="30916" name="Freeform 92"/>
            <p:cNvSpPr>
              <a:spLocks/>
            </p:cNvSpPr>
            <p:nvPr/>
          </p:nvSpPr>
          <p:spPr bwMode="auto">
            <a:xfrm>
              <a:off x="1303" y="3053"/>
              <a:ext cx="80" cy="61"/>
            </a:xfrm>
            <a:custGeom>
              <a:avLst/>
              <a:gdLst>
                <a:gd name="T0" fmla="*/ 0 w 80"/>
                <a:gd name="T1" fmla="*/ 0 h 61"/>
                <a:gd name="T2" fmla="*/ 79 w 80"/>
                <a:gd name="T3" fmla="*/ 0 h 61"/>
                <a:gd name="T4" fmla="*/ 79 w 80"/>
                <a:gd name="T5" fmla="*/ 14 h 61"/>
                <a:gd name="T6" fmla="*/ 65 w 80"/>
                <a:gd name="T7" fmla="*/ 14 h 61"/>
                <a:gd name="T8" fmla="*/ 74 w 80"/>
                <a:gd name="T9" fmla="*/ 20 h 61"/>
                <a:gd name="T10" fmla="*/ 79 w 80"/>
                <a:gd name="T11" fmla="*/ 27 h 61"/>
                <a:gd name="T12" fmla="*/ 80 w 80"/>
                <a:gd name="T13" fmla="*/ 36 h 61"/>
                <a:gd name="T14" fmla="*/ 80 w 80"/>
                <a:gd name="T15" fmla="*/ 43 h 61"/>
                <a:gd name="T16" fmla="*/ 79 w 80"/>
                <a:gd name="T17" fmla="*/ 45 h 61"/>
                <a:gd name="T18" fmla="*/ 77 w 80"/>
                <a:gd name="T19" fmla="*/ 49 h 61"/>
                <a:gd name="T20" fmla="*/ 75 w 80"/>
                <a:gd name="T21" fmla="*/ 51 h 61"/>
                <a:gd name="T22" fmla="*/ 74 w 80"/>
                <a:gd name="T23" fmla="*/ 54 h 61"/>
                <a:gd name="T24" fmla="*/ 70 w 80"/>
                <a:gd name="T25" fmla="*/ 56 h 61"/>
                <a:gd name="T26" fmla="*/ 65 w 80"/>
                <a:gd name="T27" fmla="*/ 58 h 61"/>
                <a:gd name="T28" fmla="*/ 62 w 80"/>
                <a:gd name="T29" fmla="*/ 61 h 61"/>
                <a:gd name="T30" fmla="*/ 0 w 80"/>
                <a:gd name="T31" fmla="*/ 61 h 61"/>
                <a:gd name="T32" fmla="*/ 0 w 80"/>
                <a:gd name="T33" fmla="*/ 46 h 61"/>
                <a:gd name="T34" fmla="*/ 57 w 80"/>
                <a:gd name="T35" fmla="*/ 46 h 61"/>
                <a:gd name="T36" fmla="*/ 64 w 80"/>
                <a:gd name="T37" fmla="*/ 42 h 61"/>
                <a:gd name="T38" fmla="*/ 67 w 80"/>
                <a:gd name="T39" fmla="*/ 37 h 61"/>
                <a:gd name="T40" fmla="*/ 68 w 80"/>
                <a:gd name="T41" fmla="*/ 32 h 61"/>
                <a:gd name="T42" fmla="*/ 64 w 80"/>
                <a:gd name="T43" fmla="*/ 21 h 61"/>
                <a:gd name="T44" fmla="*/ 60 w 80"/>
                <a:gd name="T45" fmla="*/ 17 h 61"/>
                <a:gd name="T46" fmla="*/ 57 w 80"/>
                <a:gd name="T47" fmla="*/ 15 h 61"/>
                <a:gd name="T48" fmla="*/ 54 w 80"/>
                <a:gd name="T49" fmla="*/ 14 h 61"/>
                <a:gd name="T50" fmla="*/ 0 w 80"/>
                <a:gd name="T51" fmla="*/ 14 h 61"/>
                <a:gd name="T52" fmla="*/ 0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0" y="0"/>
                  </a:moveTo>
                  <a:lnTo>
                    <a:pt x="79" y="0"/>
                  </a:lnTo>
                  <a:lnTo>
                    <a:pt x="79" y="14"/>
                  </a:lnTo>
                  <a:lnTo>
                    <a:pt x="65" y="14"/>
                  </a:lnTo>
                  <a:lnTo>
                    <a:pt x="74" y="20"/>
                  </a:lnTo>
                  <a:lnTo>
                    <a:pt x="79" y="27"/>
                  </a:lnTo>
                  <a:lnTo>
                    <a:pt x="80" y="36"/>
                  </a:lnTo>
                  <a:lnTo>
                    <a:pt x="80" y="43"/>
                  </a:lnTo>
                  <a:lnTo>
                    <a:pt x="79" y="45"/>
                  </a:lnTo>
                  <a:lnTo>
                    <a:pt x="77" y="49"/>
                  </a:lnTo>
                  <a:lnTo>
                    <a:pt x="75" y="51"/>
                  </a:lnTo>
                  <a:lnTo>
                    <a:pt x="74" y="54"/>
                  </a:lnTo>
                  <a:lnTo>
                    <a:pt x="70" y="56"/>
                  </a:lnTo>
                  <a:lnTo>
                    <a:pt x="65" y="58"/>
                  </a:lnTo>
                  <a:lnTo>
                    <a:pt x="62" y="61"/>
                  </a:lnTo>
                  <a:lnTo>
                    <a:pt x="0" y="61"/>
                  </a:lnTo>
                  <a:lnTo>
                    <a:pt x="0" y="46"/>
                  </a:lnTo>
                  <a:lnTo>
                    <a:pt x="57" y="46"/>
                  </a:lnTo>
                  <a:lnTo>
                    <a:pt x="64" y="42"/>
                  </a:lnTo>
                  <a:lnTo>
                    <a:pt x="67" y="37"/>
                  </a:lnTo>
                  <a:lnTo>
                    <a:pt x="68" y="32"/>
                  </a:lnTo>
                  <a:lnTo>
                    <a:pt x="64" y="21"/>
                  </a:lnTo>
                  <a:lnTo>
                    <a:pt x="60" y="17"/>
                  </a:lnTo>
                  <a:lnTo>
                    <a:pt x="57" y="15"/>
                  </a:lnTo>
                  <a:lnTo>
                    <a:pt x="5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917" name="Freeform 93"/>
            <p:cNvSpPr>
              <a:spLocks/>
            </p:cNvSpPr>
            <p:nvPr/>
          </p:nvSpPr>
          <p:spPr bwMode="auto">
            <a:xfrm>
              <a:off x="1277" y="3002"/>
              <a:ext cx="106" cy="37"/>
            </a:xfrm>
            <a:custGeom>
              <a:avLst/>
              <a:gdLst>
                <a:gd name="T0" fmla="*/ 106 w 106"/>
                <a:gd name="T1" fmla="*/ 0 h 37"/>
                <a:gd name="T2" fmla="*/ 106 w 106"/>
                <a:gd name="T3" fmla="*/ 18 h 37"/>
                <a:gd name="T4" fmla="*/ 105 w 106"/>
                <a:gd name="T5" fmla="*/ 20 h 37"/>
                <a:gd name="T6" fmla="*/ 99 w 106"/>
                <a:gd name="T7" fmla="*/ 26 h 37"/>
                <a:gd name="T8" fmla="*/ 95 w 106"/>
                <a:gd name="T9" fmla="*/ 27 h 37"/>
                <a:gd name="T10" fmla="*/ 39 w 106"/>
                <a:gd name="T11" fmla="*/ 27 h 37"/>
                <a:gd name="T12" fmla="*/ 39 w 106"/>
                <a:gd name="T13" fmla="*/ 37 h 37"/>
                <a:gd name="T14" fmla="*/ 26 w 106"/>
                <a:gd name="T15" fmla="*/ 37 h 37"/>
                <a:gd name="T16" fmla="*/ 26 w 106"/>
                <a:gd name="T17" fmla="*/ 27 h 37"/>
                <a:gd name="T18" fmla="*/ 8 w 106"/>
                <a:gd name="T19" fmla="*/ 27 h 37"/>
                <a:gd name="T20" fmla="*/ 0 w 106"/>
                <a:gd name="T21" fmla="*/ 13 h 37"/>
                <a:gd name="T22" fmla="*/ 26 w 106"/>
                <a:gd name="T23" fmla="*/ 13 h 37"/>
                <a:gd name="T24" fmla="*/ 26 w 106"/>
                <a:gd name="T25" fmla="*/ 1 h 37"/>
                <a:gd name="T26" fmla="*/ 39 w 106"/>
                <a:gd name="T27" fmla="*/ 1 h 37"/>
                <a:gd name="T28" fmla="*/ 39 w 106"/>
                <a:gd name="T29" fmla="*/ 13 h 37"/>
                <a:gd name="T30" fmla="*/ 90 w 106"/>
                <a:gd name="T31" fmla="*/ 13 h 37"/>
                <a:gd name="T32" fmla="*/ 91 w 106"/>
                <a:gd name="T33" fmla="*/ 12 h 37"/>
                <a:gd name="T34" fmla="*/ 91 w 106"/>
                <a:gd name="T35" fmla="*/ 10 h 37"/>
                <a:gd name="T36" fmla="*/ 94 w 106"/>
                <a:gd name="T37" fmla="*/ 8 h 37"/>
                <a:gd name="T38" fmla="*/ 94 w 106"/>
                <a:gd name="T39" fmla="*/ 1 h 37"/>
                <a:gd name="T40" fmla="*/ 106 w 106"/>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7"/>
                <a:gd name="T65" fmla="*/ 106 w 106"/>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7">
                  <a:moveTo>
                    <a:pt x="106" y="0"/>
                  </a:moveTo>
                  <a:lnTo>
                    <a:pt x="106" y="18"/>
                  </a:lnTo>
                  <a:lnTo>
                    <a:pt x="105" y="20"/>
                  </a:lnTo>
                  <a:lnTo>
                    <a:pt x="99" y="26"/>
                  </a:lnTo>
                  <a:lnTo>
                    <a:pt x="95" y="27"/>
                  </a:lnTo>
                  <a:lnTo>
                    <a:pt x="39" y="27"/>
                  </a:lnTo>
                  <a:lnTo>
                    <a:pt x="39" y="37"/>
                  </a:lnTo>
                  <a:lnTo>
                    <a:pt x="26" y="37"/>
                  </a:lnTo>
                  <a:lnTo>
                    <a:pt x="26" y="27"/>
                  </a:lnTo>
                  <a:lnTo>
                    <a:pt x="8" y="27"/>
                  </a:lnTo>
                  <a:lnTo>
                    <a:pt x="0" y="13"/>
                  </a:lnTo>
                  <a:lnTo>
                    <a:pt x="26" y="13"/>
                  </a:lnTo>
                  <a:lnTo>
                    <a:pt x="26" y="1"/>
                  </a:lnTo>
                  <a:lnTo>
                    <a:pt x="39" y="1"/>
                  </a:lnTo>
                  <a:lnTo>
                    <a:pt x="39" y="13"/>
                  </a:lnTo>
                  <a:lnTo>
                    <a:pt x="90" y="13"/>
                  </a:lnTo>
                  <a:lnTo>
                    <a:pt x="91" y="12"/>
                  </a:lnTo>
                  <a:lnTo>
                    <a:pt x="91" y="10"/>
                  </a:lnTo>
                  <a:lnTo>
                    <a:pt x="94" y="8"/>
                  </a:lnTo>
                  <a:lnTo>
                    <a:pt x="94" y="1"/>
                  </a:lnTo>
                  <a:lnTo>
                    <a:pt x="106" y="0"/>
                  </a:lnTo>
                  <a:close/>
                </a:path>
              </a:pathLst>
            </a:custGeom>
            <a:solidFill>
              <a:srgbClr val="000000"/>
            </a:solidFill>
            <a:ln w="0">
              <a:solidFill>
                <a:srgbClr val="000000"/>
              </a:solidFill>
              <a:round/>
              <a:headEnd/>
              <a:tailEnd/>
            </a:ln>
          </p:spPr>
          <p:txBody>
            <a:bodyPr/>
            <a:lstStyle/>
            <a:p>
              <a:endParaRPr lang="de-DE"/>
            </a:p>
          </p:txBody>
        </p:sp>
        <p:sp>
          <p:nvSpPr>
            <p:cNvPr id="30918" name="Freeform 94"/>
            <p:cNvSpPr>
              <a:spLocks/>
            </p:cNvSpPr>
            <p:nvPr/>
          </p:nvSpPr>
          <p:spPr bwMode="auto">
            <a:xfrm>
              <a:off x="1303" y="2928"/>
              <a:ext cx="80" cy="61"/>
            </a:xfrm>
            <a:custGeom>
              <a:avLst/>
              <a:gdLst>
                <a:gd name="T0" fmla="*/ 0 w 80"/>
                <a:gd name="T1" fmla="*/ 0 h 61"/>
                <a:gd name="T2" fmla="*/ 79 w 80"/>
                <a:gd name="T3" fmla="*/ 0 h 61"/>
                <a:gd name="T4" fmla="*/ 79 w 80"/>
                <a:gd name="T5" fmla="*/ 14 h 61"/>
                <a:gd name="T6" fmla="*/ 65 w 80"/>
                <a:gd name="T7" fmla="*/ 14 h 61"/>
                <a:gd name="T8" fmla="*/ 74 w 80"/>
                <a:gd name="T9" fmla="*/ 20 h 61"/>
                <a:gd name="T10" fmla="*/ 79 w 80"/>
                <a:gd name="T11" fmla="*/ 27 h 61"/>
                <a:gd name="T12" fmla="*/ 80 w 80"/>
                <a:gd name="T13" fmla="*/ 35 h 61"/>
                <a:gd name="T14" fmla="*/ 80 w 80"/>
                <a:gd name="T15" fmla="*/ 43 h 61"/>
                <a:gd name="T16" fmla="*/ 79 w 80"/>
                <a:gd name="T17" fmla="*/ 45 h 61"/>
                <a:gd name="T18" fmla="*/ 77 w 80"/>
                <a:gd name="T19" fmla="*/ 49 h 61"/>
                <a:gd name="T20" fmla="*/ 75 w 80"/>
                <a:gd name="T21" fmla="*/ 51 h 61"/>
                <a:gd name="T22" fmla="*/ 74 w 80"/>
                <a:gd name="T23" fmla="*/ 53 h 61"/>
                <a:gd name="T24" fmla="*/ 70 w 80"/>
                <a:gd name="T25" fmla="*/ 56 h 61"/>
                <a:gd name="T26" fmla="*/ 65 w 80"/>
                <a:gd name="T27" fmla="*/ 58 h 61"/>
                <a:gd name="T28" fmla="*/ 62 w 80"/>
                <a:gd name="T29" fmla="*/ 61 h 61"/>
                <a:gd name="T30" fmla="*/ 0 w 80"/>
                <a:gd name="T31" fmla="*/ 61 h 61"/>
                <a:gd name="T32" fmla="*/ 0 w 80"/>
                <a:gd name="T33" fmla="*/ 46 h 61"/>
                <a:gd name="T34" fmla="*/ 57 w 80"/>
                <a:gd name="T35" fmla="*/ 46 h 61"/>
                <a:gd name="T36" fmla="*/ 64 w 80"/>
                <a:gd name="T37" fmla="*/ 41 h 61"/>
                <a:gd name="T38" fmla="*/ 67 w 80"/>
                <a:gd name="T39" fmla="*/ 37 h 61"/>
                <a:gd name="T40" fmla="*/ 68 w 80"/>
                <a:gd name="T41" fmla="*/ 32 h 61"/>
                <a:gd name="T42" fmla="*/ 64 w 80"/>
                <a:gd name="T43" fmla="*/ 21 h 61"/>
                <a:gd name="T44" fmla="*/ 60 w 80"/>
                <a:gd name="T45" fmla="*/ 16 h 61"/>
                <a:gd name="T46" fmla="*/ 57 w 80"/>
                <a:gd name="T47" fmla="*/ 15 h 61"/>
                <a:gd name="T48" fmla="*/ 54 w 80"/>
                <a:gd name="T49" fmla="*/ 14 h 61"/>
                <a:gd name="T50" fmla="*/ 0 w 80"/>
                <a:gd name="T51" fmla="*/ 14 h 61"/>
                <a:gd name="T52" fmla="*/ 0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0" y="0"/>
                  </a:moveTo>
                  <a:lnTo>
                    <a:pt x="79" y="0"/>
                  </a:lnTo>
                  <a:lnTo>
                    <a:pt x="79" y="14"/>
                  </a:lnTo>
                  <a:lnTo>
                    <a:pt x="65" y="14"/>
                  </a:lnTo>
                  <a:lnTo>
                    <a:pt x="74" y="20"/>
                  </a:lnTo>
                  <a:lnTo>
                    <a:pt x="79" y="27"/>
                  </a:lnTo>
                  <a:lnTo>
                    <a:pt x="80" y="35"/>
                  </a:lnTo>
                  <a:lnTo>
                    <a:pt x="80" y="43"/>
                  </a:lnTo>
                  <a:lnTo>
                    <a:pt x="79" y="45"/>
                  </a:lnTo>
                  <a:lnTo>
                    <a:pt x="77" y="49"/>
                  </a:lnTo>
                  <a:lnTo>
                    <a:pt x="75" y="51"/>
                  </a:lnTo>
                  <a:lnTo>
                    <a:pt x="74" y="53"/>
                  </a:lnTo>
                  <a:lnTo>
                    <a:pt x="70" y="56"/>
                  </a:lnTo>
                  <a:lnTo>
                    <a:pt x="65" y="58"/>
                  </a:lnTo>
                  <a:lnTo>
                    <a:pt x="62" y="61"/>
                  </a:lnTo>
                  <a:lnTo>
                    <a:pt x="0" y="61"/>
                  </a:lnTo>
                  <a:lnTo>
                    <a:pt x="0" y="46"/>
                  </a:lnTo>
                  <a:lnTo>
                    <a:pt x="57" y="46"/>
                  </a:lnTo>
                  <a:lnTo>
                    <a:pt x="64" y="41"/>
                  </a:lnTo>
                  <a:lnTo>
                    <a:pt x="67" y="37"/>
                  </a:lnTo>
                  <a:lnTo>
                    <a:pt x="68" y="32"/>
                  </a:lnTo>
                  <a:lnTo>
                    <a:pt x="64" y="21"/>
                  </a:lnTo>
                  <a:lnTo>
                    <a:pt x="60" y="16"/>
                  </a:lnTo>
                  <a:lnTo>
                    <a:pt x="57" y="15"/>
                  </a:lnTo>
                  <a:lnTo>
                    <a:pt x="5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919" name="Freeform 95"/>
            <p:cNvSpPr>
              <a:spLocks noEditPoints="1"/>
            </p:cNvSpPr>
            <p:nvPr/>
          </p:nvSpPr>
          <p:spPr bwMode="auto">
            <a:xfrm>
              <a:off x="1302" y="2839"/>
              <a:ext cx="81" cy="71"/>
            </a:xfrm>
            <a:custGeom>
              <a:avLst/>
              <a:gdLst>
                <a:gd name="T0" fmla="*/ 44 w 81"/>
                <a:gd name="T1" fmla="*/ 29 h 71"/>
                <a:gd name="T2" fmla="*/ 46 w 81"/>
                <a:gd name="T3" fmla="*/ 43 h 71"/>
                <a:gd name="T4" fmla="*/ 49 w 81"/>
                <a:gd name="T5" fmla="*/ 49 h 71"/>
                <a:gd name="T6" fmla="*/ 56 w 81"/>
                <a:gd name="T7" fmla="*/ 58 h 71"/>
                <a:gd name="T8" fmla="*/ 65 w 81"/>
                <a:gd name="T9" fmla="*/ 54 h 71"/>
                <a:gd name="T10" fmla="*/ 68 w 81"/>
                <a:gd name="T11" fmla="*/ 39 h 71"/>
                <a:gd name="T12" fmla="*/ 65 w 81"/>
                <a:gd name="T13" fmla="*/ 30 h 71"/>
                <a:gd name="T14" fmla="*/ 61 w 81"/>
                <a:gd name="T15" fmla="*/ 24 h 71"/>
                <a:gd name="T16" fmla="*/ 55 w 81"/>
                <a:gd name="T17" fmla="*/ 22 h 71"/>
                <a:gd name="T18" fmla="*/ 46 w 81"/>
                <a:gd name="T19" fmla="*/ 21 h 71"/>
                <a:gd name="T20" fmla="*/ 80 w 81"/>
                <a:gd name="T21" fmla="*/ 0 h 71"/>
                <a:gd name="T22" fmla="*/ 76 w 81"/>
                <a:gd name="T23" fmla="*/ 17 h 71"/>
                <a:gd name="T24" fmla="*/ 70 w 81"/>
                <a:gd name="T25" fmla="*/ 19 h 71"/>
                <a:gd name="T26" fmla="*/ 80 w 81"/>
                <a:gd name="T27" fmla="*/ 36 h 71"/>
                <a:gd name="T28" fmla="*/ 81 w 81"/>
                <a:gd name="T29" fmla="*/ 46 h 71"/>
                <a:gd name="T30" fmla="*/ 75 w 81"/>
                <a:gd name="T31" fmla="*/ 65 h 71"/>
                <a:gd name="T32" fmla="*/ 65 w 81"/>
                <a:gd name="T33" fmla="*/ 71 h 71"/>
                <a:gd name="T34" fmla="*/ 49 w 81"/>
                <a:gd name="T35" fmla="*/ 68 h 71"/>
                <a:gd name="T36" fmla="*/ 40 w 81"/>
                <a:gd name="T37" fmla="*/ 62 h 71"/>
                <a:gd name="T38" fmla="*/ 35 w 81"/>
                <a:gd name="T39" fmla="*/ 54 h 71"/>
                <a:gd name="T40" fmla="*/ 34 w 81"/>
                <a:gd name="T41" fmla="*/ 47 h 71"/>
                <a:gd name="T42" fmla="*/ 32 w 81"/>
                <a:gd name="T43" fmla="*/ 30 h 71"/>
                <a:gd name="T44" fmla="*/ 26 w 81"/>
                <a:gd name="T45" fmla="*/ 21 h 71"/>
                <a:gd name="T46" fmla="*/ 16 w 81"/>
                <a:gd name="T47" fmla="*/ 24 h 71"/>
                <a:gd name="T48" fmla="*/ 13 w 81"/>
                <a:gd name="T49" fmla="*/ 33 h 71"/>
                <a:gd name="T50" fmla="*/ 14 w 81"/>
                <a:gd name="T51" fmla="*/ 47 h 71"/>
                <a:gd name="T52" fmla="*/ 18 w 81"/>
                <a:gd name="T53" fmla="*/ 52 h 71"/>
                <a:gd name="T54" fmla="*/ 25 w 81"/>
                <a:gd name="T55" fmla="*/ 55 h 71"/>
                <a:gd name="T56" fmla="*/ 19 w 81"/>
                <a:gd name="T57" fmla="*/ 68 h 71"/>
                <a:gd name="T58" fmla="*/ 10 w 81"/>
                <a:gd name="T59" fmla="*/ 64 h 71"/>
                <a:gd name="T60" fmla="*/ 3 w 81"/>
                <a:gd name="T61" fmla="*/ 53 h 71"/>
                <a:gd name="T62" fmla="*/ 0 w 81"/>
                <a:gd name="T63" fmla="*/ 41 h 71"/>
                <a:gd name="T64" fmla="*/ 1 w 81"/>
                <a:gd name="T65" fmla="*/ 23 h 71"/>
                <a:gd name="T66" fmla="*/ 6 w 81"/>
                <a:gd name="T67" fmla="*/ 12 h 71"/>
                <a:gd name="T68" fmla="*/ 13 w 81"/>
                <a:gd name="T69" fmla="*/ 8 h 71"/>
                <a:gd name="T70" fmla="*/ 61 w 81"/>
                <a:gd name="T71" fmla="*/ 5 h 71"/>
                <a:gd name="T72" fmla="*/ 72 w 81"/>
                <a:gd name="T73" fmla="*/ 4 h 71"/>
                <a:gd name="T74" fmla="*/ 80 w 81"/>
                <a:gd name="T75" fmla="*/ 0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
                <a:gd name="T115" fmla="*/ 0 h 71"/>
                <a:gd name="T116" fmla="*/ 81 w 81"/>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 h="71">
                  <a:moveTo>
                    <a:pt x="41" y="21"/>
                  </a:moveTo>
                  <a:lnTo>
                    <a:pt x="44" y="29"/>
                  </a:lnTo>
                  <a:lnTo>
                    <a:pt x="46" y="40"/>
                  </a:lnTo>
                  <a:lnTo>
                    <a:pt x="46" y="43"/>
                  </a:lnTo>
                  <a:lnTo>
                    <a:pt x="47" y="47"/>
                  </a:lnTo>
                  <a:lnTo>
                    <a:pt x="49" y="49"/>
                  </a:lnTo>
                  <a:lnTo>
                    <a:pt x="49" y="51"/>
                  </a:lnTo>
                  <a:lnTo>
                    <a:pt x="56" y="58"/>
                  </a:lnTo>
                  <a:lnTo>
                    <a:pt x="58" y="58"/>
                  </a:lnTo>
                  <a:lnTo>
                    <a:pt x="65" y="54"/>
                  </a:lnTo>
                  <a:lnTo>
                    <a:pt x="69" y="43"/>
                  </a:lnTo>
                  <a:lnTo>
                    <a:pt x="68" y="39"/>
                  </a:lnTo>
                  <a:lnTo>
                    <a:pt x="66" y="35"/>
                  </a:lnTo>
                  <a:lnTo>
                    <a:pt x="65" y="30"/>
                  </a:lnTo>
                  <a:lnTo>
                    <a:pt x="63" y="28"/>
                  </a:lnTo>
                  <a:lnTo>
                    <a:pt x="61" y="24"/>
                  </a:lnTo>
                  <a:lnTo>
                    <a:pt x="58" y="23"/>
                  </a:lnTo>
                  <a:lnTo>
                    <a:pt x="55" y="22"/>
                  </a:lnTo>
                  <a:lnTo>
                    <a:pt x="51" y="22"/>
                  </a:lnTo>
                  <a:lnTo>
                    <a:pt x="46" y="21"/>
                  </a:lnTo>
                  <a:lnTo>
                    <a:pt x="41" y="21"/>
                  </a:lnTo>
                  <a:close/>
                  <a:moveTo>
                    <a:pt x="80" y="0"/>
                  </a:moveTo>
                  <a:lnTo>
                    <a:pt x="80" y="15"/>
                  </a:lnTo>
                  <a:lnTo>
                    <a:pt x="76" y="17"/>
                  </a:lnTo>
                  <a:lnTo>
                    <a:pt x="74" y="19"/>
                  </a:lnTo>
                  <a:lnTo>
                    <a:pt x="70" y="19"/>
                  </a:lnTo>
                  <a:lnTo>
                    <a:pt x="74" y="24"/>
                  </a:lnTo>
                  <a:lnTo>
                    <a:pt x="80" y="36"/>
                  </a:lnTo>
                  <a:lnTo>
                    <a:pt x="81" y="40"/>
                  </a:lnTo>
                  <a:lnTo>
                    <a:pt x="81" y="46"/>
                  </a:lnTo>
                  <a:lnTo>
                    <a:pt x="80" y="56"/>
                  </a:lnTo>
                  <a:lnTo>
                    <a:pt x="75" y="65"/>
                  </a:lnTo>
                  <a:lnTo>
                    <a:pt x="70" y="68"/>
                  </a:lnTo>
                  <a:lnTo>
                    <a:pt x="65" y="71"/>
                  </a:lnTo>
                  <a:lnTo>
                    <a:pt x="53" y="71"/>
                  </a:lnTo>
                  <a:lnTo>
                    <a:pt x="49" y="68"/>
                  </a:lnTo>
                  <a:lnTo>
                    <a:pt x="45" y="67"/>
                  </a:lnTo>
                  <a:lnTo>
                    <a:pt x="40" y="62"/>
                  </a:lnTo>
                  <a:lnTo>
                    <a:pt x="38" y="59"/>
                  </a:lnTo>
                  <a:lnTo>
                    <a:pt x="35" y="54"/>
                  </a:lnTo>
                  <a:lnTo>
                    <a:pt x="35" y="51"/>
                  </a:lnTo>
                  <a:lnTo>
                    <a:pt x="34" y="47"/>
                  </a:lnTo>
                  <a:lnTo>
                    <a:pt x="34" y="43"/>
                  </a:lnTo>
                  <a:lnTo>
                    <a:pt x="32" y="30"/>
                  </a:lnTo>
                  <a:lnTo>
                    <a:pt x="30" y="21"/>
                  </a:lnTo>
                  <a:lnTo>
                    <a:pt x="26" y="21"/>
                  </a:lnTo>
                  <a:lnTo>
                    <a:pt x="19" y="23"/>
                  </a:lnTo>
                  <a:lnTo>
                    <a:pt x="16" y="24"/>
                  </a:lnTo>
                  <a:lnTo>
                    <a:pt x="14" y="28"/>
                  </a:lnTo>
                  <a:lnTo>
                    <a:pt x="13" y="33"/>
                  </a:lnTo>
                  <a:lnTo>
                    <a:pt x="13" y="43"/>
                  </a:lnTo>
                  <a:lnTo>
                    <a:pt x="14" y="47"/>
                  </a:lnTo>
                  <a:lnTo>
                    <a:pt x="15" y="49"/>
                  </a:lnTo>
                  <a:lnTo>
                    <a:pt x="18" y="52"/>
                  </a:lnTo>
                  <a:lnTo>
                    <a:pt x="21" y="54"/>
                  </a:lnTo>
                  <a:lnTo>
                    <a:pt x="25" y="55"/>
                  </a:lnTo>
                  <a:lnTo>
                    <a:pt x="24" y="70"/>
                  </a:lnTo>
                  <a:lnTo>
                    <a:pt x="19" y="68"/>
                  </a:lnTo>
                  <a:lnTo>
                    <a:pt x="14" y="66"/>
                  </a:lnTo>
                  <a:lnTo>
                    <a:pt x="10" y="64"/>
                  </a:lnTo>
                  <a:lnTo>
                    <a:pt x="4" y="58"/>
                  </a:lnTo>
                  <a:lnTo>
                    <a:pt x="3" y="53"/>
                  </a:lnTo>
                  <a:lnTo>
                    <a:pt x="2" y="47"/>
                  </a:lnTo>
                  <a:lnTo>
                    <a:pt x="0" y="41"/>
                  </a:lnTo>
                  <a:lnTo>
                    <a:pt x="0" y="27"/>
                  </a:lnTo>
                  <a:lnTo>
                    <a:pt x="1" y="23"/>
                  </a:lnTo>
                  <a:lnTo>
                    <a:pt x="1" y="19"/>
                  </a:lnTo>
                  <a:lnTo>
                    <a:pt x="6" y="12"/>
                  </a:lnTo>
                  <a:lnTo>
                    <a:pt x="8" y="10"/>
                  </a:lnTo>
                  <a:lnTo>
                    <a:pt x="13" y="8"/>
                  </a:lnTo>
                  <a:lnTo>
                    <a:pt x="16" y="5"/>
                  </a:lnTo>
                  <a:lnTo>
                    <a:pt x="61" y="5"/>
                  </a:lnTo>
                  <a:lnTo>
                    <a:pt x="69" y="4"/>
                  </a:lnTo>
                  <a:lnTo>
                    <a:pt x="72" y="4"/>
                  </a:lnTo>
                  <a:lnTo>
                    <a:pt x="76" y="3"/>
                  </a:lnTo>
                  <a:lnTo>
                    <a:pt x="80" y="0"/>
                  </a:lnTo>
                  <a:close/>
                </a:path>
              </a:pathLst>
            </a:custGeom>
            <a:solidFill>
              <a:srgbClr val="000000"/>
            </a:solidFill>
            <a:ln w="0">
              <a:solidFill>
                <a:srgbClr val="000000"/>
              </a:solidFill>
              <a:round/>
              <a:headEnd/>
              <a:tailEnd/>
            </a:ln>
          </p:spPr>
          <p:txBody>
            <a:bodyPr/>
            <a:lstStyle/>
            <a:p>
              <a:endParaRPr lang="de-DE"/>
            </a:p>
          </p:txBody>
        </p:sp>
        <p:sp>
          <p:nvSpPr>
            <p:cNvPr id="30920" name="Rectangle 96"/>
            <p:cNvSpPr>
              <a:spLocks noChangeArrowheads="1"/>
            </p:cNvSpPr>
            <p:nvPr/>
          </p:nvSpPr>
          <p:spPr bwMode="auto">
            <a:xfrm>
              <a:off x="1273" y="2808"/>
              <a:ext cx="109" cy="15"/>
            </a:xfrm>
            <a:prstGeom prst="rect">
              <a:avLst/>
            </a:prstGeom>
            <a:solidFill>
              <a:srgbClr val="000000"/>
            </a:solidFill>
            <a:ln w="0">
              <a:solidFill>
                <a:srgbClr val="000000"/>
              </a:solidFill>
              <a:miter lim="800000"/>
              <a:headEnd/>
              <a:tailEnd/>
            </a:ln>
          </p:spPr>
          <p:txBody>
            <a:bodyPr/>
            <a:lstStyle/>
            <a:p>
              <a:endParaRPr lang="de-DE"/>
            </a:p>
          </p:txBody>
        </p:sp>
        <p:sp>
          <p:nvSpPr>
            <p:cNvPr id="30921" name="Freeform 97"/>
            <p:cNvSpPr>
              <a:spLocks noEditPoints="1"/>
            </p:cNvSpPr>
            <p:nvPr/>
          </p:nvSpPr>
          <p:spPr bwMode="auto">
            <a:xfrm>
              <a:off x="1273" y="2733"/>
              <a:ext cx="109" cy="15"/>
            </a:xfrm>
            <a:custGeom>
              <a:avLst/>
              <a:gdLst>
                <a:gd name="T0" fmla="*/ 30 w 109"/>
                <a:gd name="T1" fmla="*/ 0 h 15"/>
                <a:gd name="T2" fmla="*/ 109 w 109"/>
                <a:gd name="T3" fmla="*/ 0 h 15"/>
                <a:gd name="T4" fmla="*/ 109 w 109"/>
                <a:gd name="T5" fmla="*/ 15 h 15"/>
                <a:gd name="T6" fmla="*/ 30 w 109"/>
                <a:gd name="T7" fmla="*/ 15 h 15"/>
                <a:gd name="T8" fmla="*/ 30 w 109"/>
                <a:gd name="T9" fmla="*/ 0 h 15"/>
                <a:gd name="T10" fmla="*/ 0 w 109"/>
                <a:gd name="T11" fmla="*/ 0 h 15"/>
                <a:gd name="T12" fmla="*/ 14 w 109"/>
                <a:gd name="T13" fmla="*/ 0 h 15"/>
                <a:gd name="T14" fmla="*/ 14 w 109"/>
                <a:gd name="T15" fmla="*/ 15 h 15"/>
                <a:gd name="T16" fmla="*/ 0 w 109"/>
                <a:gd name="T17" fmla="*/ 15 h 15"/>
                <a:gd name="T18" fmla="*/ 0 w 109"/>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15"/>
                <a:gd name="T32" fmla="*/ 109 w 10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15">
                  <a:moveTo>
                    <a:pt x="30" y="0"/>
                  </a:moveTo>
                  <a:lnTo>
                    <a:pt x="109" y="0"/>
                  </a:lnTo>
                  <a:lnTo>
                    <a:pt x="109" y="15"/>
                  </a:lnTo>
                  <a:lnTo>
                    <a:pt x="30" y="15"/>
                  </a:lnTo>
                  <a:lnTo>
                    <a:pt x="30" y="0"/>
                  </a:lnTo>
                  <a:close/>
                  <a:moveTo>
                    <a:pt x="0" y="0"/>
                  </a:moveTo>
                  <a:lnTo>
                    <a:pt x="14" y="0"/>
                  </a:lnTo>
                  <a:lnTo>
                    <a:pt x="14" y="15"/>
                  </a:lnTo>
                  <a:lnTo>
                    <a:pt x="0" y="15"/>
                  </a:lnTo>
                  <a:lnTo>
                    <a:pt x="0" y="0"/>
                  </a:lnTo>
                  <a:close/>
                </a:path>
              </a:pathLst>
            </a:custGeom>
            <a:solidFill>
              <a:srgbClr val="000000"/>
            </a:solidFill>
            <a:ln w="0">
              <a:solidFill>
                <a:srgbClr val="000000"/>
              </a:solidFill>
              <a:round/>
              <a:headEnd/>
              <a:tailEnd/>
            </a:ln>
          </p:spPr>
          <p:txBody>
            <a:bodyPr/>
            <a:lstStyle/>
            <a:p>
              <a:endParaRPr lang="de-DE"/>
            </a:p>
          </p:txBody>
        </p:sp>
        <p:sp>
          <p:nvSpPr>
            <p:cNvPr id="30922" name="Freeform 98"/>
            <p:cNvSpPr>
              <a:spLocks/>
            </p:cNvSpPr>
            <p:nvPr/>
          </p:nvSpPr>
          <p:spPr bwMode="auto">
            <a:xfrm>
              <a:off x="1302" y="2653"/>
              <a:ext cx="80" cy="61"/>
            </a:xfrm>
            <a:custGeom>
              <a:avLst/>
              <a:gdLst>
                <a:gd name="T0" fmla="*/ 19 w 80"/>
                <a:gd name="T1" fmla="*/ 0 h 61"/>
                <a:gd name="T2" fmla="*/ 80 w 80"/>
                <a:gd name="T3" fmla="*/ 0 h 61"/>
                <a:gd name="T4" fmla="*/ 80 w 80"/>
                <a:gd name="T5" fmla="*/ 15 h 61"/>
                <a:gd name="T6" fmla="*/ 26 w 80"/>
                <a:gd name="T7" fmla="*/ 15 h 61"/>
                <a:gd name="T8" fmla="*/ 24 w 80"/>
                <a:gd name="T9" fmla="*/ 16 h 61"/>
                <a:gd name="T10" fmla="*/ 21 w 80"/>
                <a:gd name="T11" fmla="*/ 16 h 61"/>
                <a:gd name="T12" fmla="*/ 16 w 80"/>
                <a:gd name="T13" fmla="*/ 18 h 61"/>
                <a:gd name="T14" fmla="*/ 14 w 80"/>
                <a:gd name="T15" fmla="*/ 21 h 61"/>
                <a:gd name="T16" fmla="*/ 13 w 80"/>
                <a:gd name="T17" fmla="*/ 23 h 61"/>
                <a:gd name="T18" fmla="*/ 13 w 80"/>
                <a:gd name="T19" fmla="*/ 34 h 61"/>
                <a:gd name="T20" fmla="*/ 14 w 80"/>
                <a:gd name="T21" fmla="*/ 38 h 61"/>
                <a:gd name="T22" fmla="*/ 16 w 80"/>
                <a:gd name="T23" fmla="*/ 43 h 61"/>
                <a:gd name="T24" fmla="*/ 25 w 80"/>
                <a:gd name="T25" fmla="*/ 47 h 61"/>
                <a:gd name="T26" fmla="*/ 38 w 80"/>
                <a:gd name="T27" fmla="*/ 48 h 61"/>
                <a:gd name="T28" fmla="*/ 80 w 80"/>
                <a:gd name="T29" fmla="*/ 48 h 61"/>
                <a:gd name="T30" fmla="*/ 80 w 80"/>
                <a:gd name="T31" fmla="*/ 61 h 61"/>
                <a:gd name="T32" fmla="*/ 1 w 80"/>
                <a:gd name="T33" fmla="*/ 61 h 61"/>
                <a:gd name="T34" fmla="*/ 1 w 80"/>
                <a:gd name="T35" fmla="*/ 48 h 61"/>
                <a:gd name="T36" fmla="*/ 13 w 80"/>
                <a:gd name="T37" fmla="*/ 48 h 61"/>
                <a:gd name="T38" fmla="*/ 3 w 80"/>
                <a:gd name="T39" fmla="*/ 38 h 61"/>
                <a:gd name="T40" fmla="*/ 0 w 80"/>
                <a:gd name="T41" fmla="*/ 25 h 61"/>
                <a:gd name="T42" fmla="*/ 0 w 80"/>
                <a:gd name="T43" fmla="*/ 21 h 61"/>
                <a:gd name="T44" fmla="*/ 1 w 80"/>
                <a:gd name="T45" fmla="*/ 17 h 61"/>
                <a:gd name="T46" fmla="*/ 3 w 80"/>
                <a:gd name="T47" fmla="*/ 13 h 61"/>
                <a:gd name="T48" fmla="*/ 4 w 80"/>
                <a:gd name="T49" fmla="*/ 10 h 61"/>
                <a:gd name="T50" fmla="*/ 9 w 80"/>
                <a:gd name="T51" fmla="*/ 5 h 61"/>
                <a:gd name="T52" fmla="*/ 19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19" y="0"/>
                  </a:moveTo>
                  <a:lnTo>
                    <a:pt x="80" y="0"/>
                  </a:lnTo>
                  <a:lnTo>
                    <a:pt x="80" y="15"/>
                  </a:lnTo>
                  <a:lnTo>
                    <a:pt x="26" y="15"/>
                  </a:lnTo>
                  <a:lnTo>
                    <a:pt x="24" y="16"/>
                  </a:lnTo>
                  <a:lnTo>
                    <a:pt x="21" y="16"/>
                  </a:lnTo>
                  <a:lnTo>
                    <a:pt x="16" y="18"/>
                  </a:lnTo>
                  <a:lnTo>
                    <a:pt x="14" y="21"/>
                  </a:lnTo>
                  <a:lnTo>
                    <a:pt x="13" y="23"/>
                  </a:lnTo>
                  <a:lnTo>
                    <a:pt x="13" y="34"/>
                  </a:lnTo>
                  <a:lnTo>
                    <a:pt x="14" y="38"/>
                  </a:lnTo>
                  <a:lnTo>
                    <a:pt x="16" y="43"/>
                  </a:lnTo>
                  <a:lnTo>
                    <a:pt x="25" y="47"/>
                  </a:lnTo>
                  <a:lnTo>
                    <a:pt x="38" y="48"/>
                  </a:lnTo>
                  <a:lnTo>
                    <a:pt x="80" y="48"/>
                  </a:lnTo>
                  <a:lnTo>
                    <a:pt x="80" y="61"/>
                  </a:lnTo>
                  <a:lnTo>
                    <a:pt x="1" y="61"/>
                  </a:lnTo>
                  <a:lnTo>
                    <a:pt x="1" y="48"/>
                  </a:lnTo>
                  <a:lnTo>
                    <a:pt x="13" y="48"/>
                  </a:lnTo>
                  <a:lnTo>
                    <a:pt x="3" y="38"/>
                  </a:lnTo>
                  <a:lnTo>
                    <a:pt x="0" y="25"/>
                  </a:lnTo>
                  <a:lnTo>
                    <a:pt x="0" y="21"/>
                  </a:lnTo>
                  <a:lnTo>
                    <a:pt x="1" y="17"/>
                  </a:lnTo>
                  <a:lnTo>
                    <a:pt x="3" y="13"/>
                  </a:lnTo>
                  <a:lnTo>
                    <a:pt x="4" y="10"/>
                  </a:lnTo>
                  <a:lnTo>
                    <a:pt x="9" y="5"/>
                  </a:lnTo>
                  <a:lnTo>
                    <a:pt x="19" y="0"/>
                  </a:lnTo>
                  <a:close/>
                </a:path>
              </a:pathLst>
            </a:custGeom>
            <a:solidFill>
              <a:srgbClr val="000000"/>
            </a:solidFill>
            <a:ln w="0">
              <a:solidFill>
                <a:srgbClr val="000000"/>
              </a:solidFill>
              <a:round/>
              <a:headEnd/>
              <a:tailEnd/>
            </a:ln>
          </p:spPr>
          <p:txBody>
            <a:bodyPr/>
            <a:lstStyle/>
            <a:p>
              <a:endParaRPr lang="de-DE"/>
            </a:p>
          </p:txBody>
        </p:sp>
        <p:sp>
          <p:nvSpPr>
            <p:cNvPr id="30923" name="Freeform 99"/>
            <p:cNvSpPr>
              <a:spLocks/>
            </p:cNvSpPr>
            <p:nvPr/>
          </p:nvSpPr>
          <p:spPr bwMode="auto">
            <a:xfrm>
              <a:off x="1272" y="2594"/>
              <a:ext cx="110" cy="45"/>
            </a:xfrm>
            <a:custGeom>
              <a:avLst/>
              <a:gdLst>
                <a:gd name="T0" fmla="*/ 1 w 110"/>
                <a:gd name="T1" fmla="*/ 0 h 45"/>
                <a:gd name="T2" fmla="*/ 13 w 110"/>
                <a:gd name="T3" fmla="*/ 2 h 45"/>
                <a:gd name="T4" fmla="*/ 13 w 110"/>
                <a:gd name="T5" fmla="*/ 14 h 45"/>
                <a:gd name="T6" fmla="*/ 14 w 110"/>
                <a:gd name="T7" fmla="*/ 16 h 45"/>
                <a:gd name="T8" fmla="*/ 15 w 110"/>
                <a:gd name="T9" fmla="*/ 18 h 45"/>
                <a:gd name="T10" fmla="*/ 18 w 110"/>
                <a:gd name="T11" fmla="*/ 19 h 45"/>
                <a:gd name="T12" fmla="*/ 21 w 110"/>
                <a:gd name="T13" fmla="*/ 20 h 45"/>
                <a:gd name="T14" fmla="*/ 31 w 110"/>
                <a:gd name="T15" fmla="*/ 20 h 45"/>
                <a:gd name="T16" fmla="*/ 31 w 110"/>
                <a:gd name="T17" fmla="*/ 7 h 45"/>
                <a:gd name="T18" fmla="*/ 44 w 110"/>
                <a:gd name="T19" fmla="*/ 7 h 45"/>
                <a:gd name="T20" fmla="*/ 44 w 110"/>
                <a:gd name="T21" fmla="*/ 20 h 45"/>
                <a:gd name="T22" fmla="*/ 110 w 110"/>
                <a:gd name="T23" fmla="*/ 20 h 45"/>
                <a:gd name="T24" fmla="*/ 110 w 110"/>
                <a:gd name="T25" fmla="*/ 34 h 45"/>
                <a:gd name="T26" fmla="*/ 44 w 110"/>
                <a:gd name="T27" fmla="*/ 34 h 45"/>
                <a:gd name="T28" fmla="*/ 44 w 110"/>
                <a:gd name="T29" fmla="*/ 45 h 45"/>
                <a:gd name="T30" fmla="*/ 31 w 110"/>
                <a:gd name="T31" fmla="*/ 45 h 45"/>
                <a:gd name="T32" fmla="*/ 31 w 110"/>
                <a:gd name="T33" fmla="*/ 34 h 45"/>
                <a:gd name="T34" fmla="*/ 13 w 110"/>
                <a:gd name="T35" fmla="*/ 34 h 45"/>
                <a:gd name="T36" fmla="*/ 6 w 110"/>
                <a:gd name="T37" fmla="*/ 31 h 45"/>
                <a:gd name="T38" fmla="*/ 5 w 110"/>
                <a:gd name="T39" fmla="*/ 28 h 45"/>
                <a:gd name="T40" fmla="*/ 1 w 110"/>
                <a:gd name="T41" fmla="*/ 18 h 45"/>
                <a:gd name="T42" fmla="*/ 0 w 110"/>
                <a:gd name="T43" fmla="*/ 13 h 45"/>
                <a:gd name="T44" fmla="*/ 0 w 110"/>
                <a:gd name="T45" fmla="*/ 4 h 45"/>
                <a:gd name="T46" fmla="*/ 1 w 110"/>
                <a:gd name="T47" fmla="*/ 0 h 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0"/>
                <a:gd name="T73" fmla="*/ 0 h 45"/>
                <a:gd name="T74" fmla="*/ 110 w 110"/>
                <a:gd name="T75" fmla="*/ 45 h 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0" h="45">
                  <a:moveTo>
                    <a:pt x="1" y="0"/>
                  </a:moveTo>
                  <a:lnTo>
                    <a:pt x="13" y="2"/>
                  </a:lnTo>
                  <a:lnTo>
                    <a:pt x="13" y="14"/>
                  </a:lnTo>
                  <a:lnTo>
                    <a:pt x="14" y="16"/>
                  </a:lnTo>
                  <a:lnTo>
                    <a:pt x="15" y="18"/>
                  </a:lnTo>
                  <a:lnTo>
                    <a:pt x="18" y="19"/>
                  </a:lnTo>
                  <a:lnTo>
                    <a:pt x="21" y="20"/>
                  </a:lnTo>
                  <a:lnTo>
                    <a:pt x="31" y="20"/>
                  </a:lnTo>
                  <a:lnTo>
                    <a:pt x="31" y="7"/>
                  </a:lnTo>
                  <a:lnTo>
                    <a:pt x="44" y="7"/>
                  </a:lnTo>
                  <a:lnTo>
                    <a:pt x="44" y="20"/>
                  </a:lnTo>
                  <a:lnTo>
                    <a:pt x="110" y="20"/>
                  </a:lnTo>
                  <a:lnTo>
                    <a:pt x="110" y="34"/>
                  </a:lnTo>
                  <a:lnTo>
                    <a:pt x="44" y="34"/>
                  </a:lnTo>
                  <a:lnTo>
                    <a:pt x="44" y="45"/>
                  </a:lnTo>
                  <a:lnTo>
                    <a:pt x="31" y="45"/>
                  </a:lnTo>
                  <a:lnTo>
                    <a:pt x="31" y="34"/>
                  </a:lnTo>
                  <a:lnTo>
                    <a:pt x="13" y="34"/>
                  </a:lnTo>
                  <a:lnTo>
                    <a:pt x="6" y="31"/>
                  </a:lnTo>
                  <a:lnTo>
                    <a:pt x="5" y="28"/>
                  </a:lnTo>
                  <a:lnTo>
                    <a:pt x="1" y="18"/>
                  </a:lnTo>
                  <a:lnTo>
                    <a:pt x="0" y="13"/>
                  </a:lnTo>
                  <a:lnTo>
                    <a:pt x="0" y="4"/>
                  </a:lnTo>
                  <a:lnTo>
                    <a:pt x="1" y="0"/>
                  </a:lnTo>
                  <a:close/>
                </a:path>
              </a:pathLst>
            </a:custGeom>
            <a:solidFill>
              <a:srgbClr val="000000"/>
            </a:solidFill>
            <a:ln w="0">
              <a:solidFill>
                <a:srgbClr val="000000"/>
              </a:solidFill>
              <a:round/>
              <a:headEnd/>
              <a:tailEnd/>
            </a:ln>
          </p:spPr>
          <p:txBody>
            <a:bodyPr/>
            <a:lstStyle/>
            <a:p>
              <a:endParaRPr lang="de-DE"/>
            </a:p>
          </p:txBody>
        </p:sp>
        <p:sp>
          <p:nvSpPr>
            <p:cNvPr id="30924" name="Freeform 100"/>
            <p:cNvSpPr>
              <a:spLocks noEditPoints="1"/>
            </p:cNvSpPr>
            <p:nvPr/>
          </p:nvSpPr>
          <p:spPr bwMode="auto">
            <a:xfrm>
              <a:off x="1302" y="2522"/>
              <a:ext cx="81" cy="70"/>
            </a:xfrm>
            <a:custGeom>
              <a:avLst/>
              <a:gdLst>
                <a:gd name="T0" fmla="*/ 40 w 81"/>
                <a:gd name="T1" fmla="*/ 14 h 70"/>
                <a:gd name="T2" fmla="*/ 27 w 81"/>
                <a:gd name="T3" fmla="*/ 16 h 70"/>
                <a:gd name="T4" fmla="*/ 19 w 81"/>
                <a:gd name="T5" fmla="*/ 20 h 70"/>
                <a:gd name="T6" fmla="*/ 14 w 81"/>
                <a:gd name="T7" fmla="*/ 25 h 70"/>
                <a:gd name="T8" fmla="*/ 13 w 81"/>
                <a:gd name="T9" fmla="*/ 29 h 70"/>
                <a:gd name="T10" fmla="*/ 13 w 81"/>
                <a:gd name="T11" fmla="*/ 39 h 70"/>
                <a:gd name="T12" fmla="*/ 14 w 81"/>
                <a:gd name="T13" fmla="*/ 43 h 70"/>
                <a:gd name="T14" fmla="*/ 15 w 81"/>
                <a:gd name="T15" fmla="*/ 48 h 70"/>
                <a:gd name="T16" fmla="*/ 19 w 81"/>
                <a:gd name="T17" fmla="*/ 50 h 70"/>
                <a:gd name="T18" fmla="*/ 25 w 81"/>
                <a:gd name="T19" fmla="*/ 54 h 70"/>
                <a:gd name="T20" fmla="*/ 32 w 81"/>
                <a:gd name="T21" fmla="*/ 56 h 70"/>
                <a:gd name="T22" fmla="*/ 40 w 81"/>
                <a:gd name="T23" fmla="*/ 56 h 70"/>
                <a:gd name="T24" fmla="*/ 53 w 81"/>
                <a:gd name="T25" fmla="*/ 55 h 70"/>
                <a:gd name="T26" fmla="*/ 63 w 81"/>
                <a:gd name="T27" fmla="*/ 50 h 70"/>
                <a:gd name="T28" fmla="*/ 65 w 81"/>
                <a:gd name="T29" fmla="*/ 48 h 70"/>
                <a:gd name="T30" fmla="*/ 68 w 81"/>
                <a:gd name="T31" fmla="*/ 43 h 70"/>
                <a:gd name="T32" fmla="*/ 69 w 81"/>
                <a:gd name="T33" fmla="*/ 39 h 70"/>
                <a:gd name="T34" fmla="*/ 69 w 81"/>
                <a:gd name="T35" fmla="*/ 35 h 70"/>
                <a:gd name="T36" fmla="*/ 68 w 81"/>
                <a:gd name="T37" fmla="*/ 30 h 70"/>
                <a:gd name="T38" fmla="*/ 66 w 81"/>
                <a:gd name="T39" fmla="*/ 26 h 70"/>
                <a:gd name="T40" fmla="*/ 64 w 81"/>
                <a:gd name="T41" fmla="*/ 23 h 70"/>
                <a:gd name="T42" fmla="*/ 61 w 81"/>
                <a:gd name="T43" fmla="*/ 20 h 70"/>
                <a:gd name="T44" fmla="*/ 52 w 81"/>
                <a:gd name="T45" fmla="*/ 16 h 70"/>
                <a:gd name="T46" fmla="*/ 40 w 81"/>
                <a:gd name="T47" fmla="*/ 14 h 70"/>
                <a:gd name="T48" fmla="*/ 39 w 81"/>
                <a:gd name="T49" fmla="*/ 0 h 70"/>
                <a:gd name="T50" fmla="*/ 53 w 81"/>
                <a:gd name="T51" fmla="*/ 1 h 70"/>
                <a:gd name="T52" fmla="*/ 63 w 81"/>
                <a:gd name="T53" fmla="*/ 5 h 70"/>
                <a:gd name="T54" fmla="*/ 66 w 81"/>
                <a:gd name="T55" fmla="*/ 7 h 70"/>
                <a:gd name="T56" fmla="*/ 71 w 81"/>
                <a:gd name="T57" fmla="*/ 10 h 70"/>
                <a:gd name="T58" fmla="*/ 76 w 81"/>
                <a:gd name="T59" fmla="*/ 17 h 70"/>
                <a:gd name="T60" fmla="*/ 81 w 81"/>
                <a:gd name="T61" fmla="*/ 29 h 70"/>
                <a:gd name="T62" fmla="*/ 81 w 81"/>
                <a:gd name="T63" fmla="*/ 35 h 70"/>
                <a:gd name="T64" fmla="*/ 80 w 81"/>
                <a:gd name="T65" fmla="*/ 45 h 70"/>
                <a:gd name="T66" fmla="*/ 76 w 81"/>
                <a:gd name="T67" fmla="*/ 54 h 70"/>
                <a:gd name="T68" fmla="*/ 70 w 81"/>
                <a:gd name="T69" fmla="*/ 61 h 70"/>
                <a:gd name="T70" fmla="*/ 63 w 81"/>
                <a:gd name="T71" fmla="*/ 66 h 70"/>
                <a:gd name="T72" fmla="*/ 52 w 81"/>
                <a:gd name="T73" fmla="*/ 69 h 70"/>
                <a:gd name="T74" fmla="*/ 40 w 81"/>
                <a:gd name="T75" fmla="*/ 70 h 70"/>
                <a:gd name="T76" fmla="*/ 27 w 81"/>
                <a:gd name="T77" fmla="*/ 69 h 70"/>
                <a:gd name="T78" fmla="*/ 16 w 81"/>
                <a:gd name="T79" fmla="*/ 66 h 70"/>
                <a:gd name="T80" fmla="*/ 9 w 81"/>
                <a:gd name="T81" fmla="*/ 60 h 70"/>
                <a:gd name="T82" fmla="*/ 2 w 81"/>
                <a:gd name="T83" fmla="*/ 48 h 70"/>
                <a:gd name="T84" fmla="*/ 0 w 81"/>
                <a:gd name="T85" fmla="*/ 35 h 70"/>
                <a:gd name="T86" fmla="*/ 1 w 81"/>
                <a:gd name="T87" fmla="*/ 25 h 70"/>
                <a:gd name="T88" fmla="*/ 4 w 81"/>
                <a:gd name="T89" fmla="*/ 17 h 70"/>
                <a:gd name="T90" fmla="*/ 10 w 81"/>
                <a:gd name="T91" fmla="*/ 10 h 70"/>
                <a:gd name="T92" fmla="*/ 22 w 81"/>
                <a:gd name="T93" fmla="*/ 2 h 70"/>
                <a:gd name="T94" fmla="*/ 39 w 81"/>
                <a:gd name="T95" fmla="*/ 0 h 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1"/>
                <a:gd name="T145" fmla="*/ 0 h 70"/>
                <a:gd name="T146" fmla="*/ 81 w 81"/>
                <a:gd name="T147" fmla="*/ 70 h 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1" h="70">
                  <a:moveTo>
                    <a:pt x="40" y="14"/>
                  </a:moveTo>
                  <a:lnTo>
                    <a:pt x="27" y="16"/>
                  </a:lnTo>
                  <a:lnTo>
                    <a:pt x="19" y="20"/>
                  </a:lnTo>
                  <a:lnTo>
                    <a:pt x="14" y="25"/>
                  </a:lnTo>
                  <a:lnTo>
                    <a:pt x="13" y="29"/>
                  </a:lnTo>
                  <a:lnTo>
                    <a:pt x="13" y="39"/>
                  </a:lnTo>
                  <a:lnTo>
                    <a:pt x="14" y="43"/>
                  </a:lnTo>
                  <a:lnTo>
                    <a:pt x="15" y="48"/>
                  </a:lnTo>
                  <a:lnTo>
                    <a:pt x="19" y="50"/>
                  </a:lnTo>
                  <a:lnTo>
                    <a:pt x="25" y="54"/>
                  </a:lnTo>
                  <a:lnTo>
                    <a:pt x="32" y="56"/>
                  </a:lnTo>
                  <a:lnTo>
                    <a:pt x="40" y="56"/>
                  </a:lnTo>
                  <a:lnTo>
                    <a:pt x="53" y="55"/>
                  </a:lnTo>
                  <a:lnTo>
                    <a:pt x="63" y="50"/>
                  </a:lnTo>
                  <a:lnTo>
                    <a:pt x="65" y="48"/>
                  </a:lnTo>
                  <a:lnTo>
                    <a:pt x="68" y="43"/>
                  </a:lnTo>
                  <a:lnTo>
                    <a:pt x="69" y="39"/>
                  </a:lnTo>
                  <a:lnTo>
                    <a:pt x="69" y="35"/>
                  </a:lnTo>
                  <a:lnTo>
                    <a:pt x="68" y="30"/>
                  </a:lnTo>
                  <a:lnTo>
                    <a:pt x="66" y="26"/>
                  </a:lnTo>
                  <a:lnTo>
                    <a:pt x="64" y="23"/>
                  </a:lnTo>
                  <a:lnTo>
                    <a:pt x="61" y="20"/>
                  </a:lnTo>
                  <a:lnTo>
                    <a:pt x="52" y="16"/>
                  </a:lnTo>
                  <a:lnTo>
                    <a:pt x="40" y="14"/>
                  </a:lnTo>
                  <a:close/>
                  <a:moveTo>
                    <a:pt x="39" y="0"/>
                  </a:moveTo>
                  <a:lnTo>
                    <a:pt x="53" y="1"/>
                  </a:lnTo>
                  <a:lnTo>
                    <a:pt x="63" y="5"/>
                  </a:lnTo>
                  <a:lnTo>
                    <a:pt x="66" y="7"/>
                  </a:lnTo>
                  <a:lnTo>
                    <a:pt x="71" y="10"/>
                  </a:lnTo>
                  <a:lnTo>
                    <a:pt x="76" y="17"/>
                  </a:lnTo>
                  <a:lnTo>
                    <a:pt x="81" y="29"/>
                  </a:lnTo>
                  <a:lnTo>
                    <a:pt x="81" y="35"/>
                  </a:lnTo>
                  <a:lnTo>
                    <a:pt x="80" y="45"/>
                  </a:lnTo>
                  <a:lnTo>
                    <a:pt x="76" y="54"/>
                  </a:lnTo>
                  <a:lnTo>
                    <a:pt x="70" y="61"/>
                  </a:lnTo>
                  <a:lnTo>
                    <a:pt x="63" y="66"/>
                  </a:lnTo>
                  <a:lnTo>
                    <a:pt x="52" y="69"/>
                  </a:lnTo>
                  <a:lnTo>
                    <a:pt x="40" y="70"/>
                  </a:lnTo>
                  <a:lnTo>
                    <a:pt x="27" y="69"/>
                  </a:lnTo>
                  <a:lnTo>
                    <a:pt x="16" y="66"/>
                  </a:lnTo>
                  <a:lnTo>
                    <a:pt x="9" y="60"/>
                  </a:lnTo>
                  <a:lnTo>
                    <a:pt x="2" y="48"/>
                  </a:lnTo>
                  <a:lnTo>
                    <a:pt x="0" y="35"/>
                  </a:lnTo>
                  <a:lnTo>
                    <a:pt x="1" y="25"/>
                  </a:lnTo>
                  <a:lnTo>
                    <a:pt x="4" y="17"/>
                  </a:lnTo>
                  <a:lnTo>
                    <a:pt x="10" y="10"/>
                  </a:lnTo>
                  <a:lnTo>
                    <a:pt x="22" y="2"/>
                  </a:lnTo>
                  <a:lnTo>
                    <a:pt x="39" y="0"/>
                  </a:lnTo>
                  <a:close/>
                </a:path>
              </a:pathLst>
            </a:custGeom>
            <a:solidFill>
              <a:srgbClr val="000000"/>
            </a:solidFill>
            <a:ln w="0">
              <a:solidFill>
                <a:srgbClr val="000000"/>
              </a:solidFill>
              <a:round/>
              <a:headEnd/>
              <a:tailEnd/>
            </a:ln>
          </p:spPr>
          <p:txBody>
            <a:bodyPr/>
            <a:lstStyle/>
            <a:p>
              <a:endParaRPr lang="de-DE"/>
            </a:p>
          </p:txBody>
        </p:sp>
        <p:sp>
          <p:nvSpPr>
            <p:cNvPr id="30925" name="Freeform 101"/>
            <p:cNvSpPr>
              <a:spLocks/>
            </p:cNvSpPr>
            <p:nvPr/>
          </p:nvSpPr>
          <p:spPr bwMode="auto">
            <a:xfrm>
              <a:off x="1302" y="2464"/>
              <a:ext cx="80" cy="40"/>
            </a:xfrm>
            <a:custGeom>
              <a:avLst/>
              <a:gdLst>
                <a:gd name="T0" fmla="*/ 3 w 80"/>
                <a:gd name="T1" fmla="*/ 0 h 40"/>
                <a:gd name="T2" fmla="*/ 15 w 80"/>
                <a:gd name="T3" fmla="*/ 4 h 40"/>
                <a:gd name="T4" fmla="*/ 14 w 80"/>
                <a:gd name="T5" fmla="*/ 7 h 40"/>
                <a:gd name="T6" fmla="*/ 13 w 80"/>
                <a:gd name="T7" fmla="*/ 10 h 40"/>
                <a:gd name="T8" fmla="*/ 13 w 80"/>
                <a:gd name="T9" fmla="*/ 15 h 40"/>
                <a:gd name="T10" fmla="*/ 15 w 80"/>
                <a:gd name="T11" fmla="*/ 20 h 40"/>
                <a:gd name="T12" fmla="*/ 18 w 80"/>
                <a:gd name="T13" fmla="*/ 22 h 40"/>
                <a:gd name="T14" fmla="*/ 21 w 80"/>
                <a:gd name="T15" fmla="*/ 25 h 40"/>
                <a:gd name="T16" fmla="*/ 27 w 80"/>
                <a:gd name="T17" fmla="*/ 26 h 40"/>
                <a:gd name="T18" fmla="*/ 32 w 80"/>
                <a:gd name="T19" fmla="*/ 27 h 40"/>
                <a:gd name="T20" fmla="*/ 80 w 80"/>
                <a:gd name="T21" fmla="*/ 27 h 40"/>
                <a:gd name="T22" fmla="*/ 80 w 80"/>
                <a:gd name="T23" fmla="*/ 40 h 40"/>
                <a:gd name="T24" fmla="*/ 1 w 80"/>
                <a:gd name="T25" fmla="*/ 40 h 40"/>
                <a:gd name="T26" fmla="*/ 1 w 80"/>
                <a:gd name="T27" fmla="*/ 28 h 40"/>
                <a:gd name="T28" fmla="*/ 13 w 80"/>
                <a:gd name="T29" fmla="*/ 28 h 40"/>
                <a:gd name="T30" fmla="*/ 9 w 80"/>
                <a:gd name="T31" fmla="*/ 26 h 40"/>
                <a:gd name="T32" fmla="*/ 7 w 80"/>
                <a:gd name="T33" fmla="*/ 25 h 40"/>
                <a:gd name="T34" fmla="*/ 4 w 80"/>
                <a:gd name="T35" fmla="*/ 22 h 40"/>
                <a:gd name="T36" fmla="*/ 2 w 80"/>
                <a:gd name="T37" fmla="*/ 18 h 40"/>
                <a:gd name="T38" fmla="*/ 0 w 80"/>
                <a:gd name="T39" fmla="*/ 15 h 40"/>
                <a:gd name="T40" fmla="*/ 0 w 80"/>
                <a:gd name="T41" fmla="*/ 8 h 40"/>
                <a:gd name="T42" fmla="*/ 1 w 80"/>
                <a:gd name="T43" fmla="*/ 4 h 40"/>
                <a:gd name="T44" fmla="*/ 3 w 80"/>
                <a:gd name="T45" fmla="*/ 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40"/>
                <a:gd name="T71" fmla="*/ 80 w 80"/>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40">
                  <a:moveTo>
                    <a:pt x="3" y="0"/>
                  </a:moveTo>
                  <a:lnTo>
                    <a:pt x="15" y="4"/>
                  </a:lnTo>
                  <a:lnTo>
                    <a:pt x="14" y="7"/>
                  </a:lnTo>
                  <a:lnTo>
                    <a:pt x="13" y="10"/>
                  </a:lnTo>
                  <a:lnTo>
                    <a:pt x="13" y="15"/>
                  </a:lnTo>
                  <a:lnTo>
                    <a:pt x="15" y="20"/>
                  </a:lnTo>
                  <a:lnTo>
                    <a:pt x="18" y="22"/>
                  </a:lnTo>
                  <a:lnTo>
                    <a:pt x="21" y="25"/>
                  </a:lnTo>
                  <a:lnTo>
                    <a:pt x="27" y="26"/>
                  </a:lnTo>
                  <a:lnTo>
                    <a:pt x="32" y="27"/>
                  </a:lnTo>
                  <a:lnTo>
                    <a:pt x="80" y="27"/>
                  </a:lnTo>
                  <a:lnTo>
                    <a:pt x="80" y="40"/>
                  </a:lnTo>
                  <a:lnTo>
                    <a:pt x="1" y="40"/>
                  </a:lnTo>
                  <a:lnTo>
                    <a:pt x="1" y="28"/>
                  </a:lnTo>
                  <a:lnTo>
                    <a:pt x="13" y="28"/>
                  </a:lnTo>
                  <a:lnTo>
                    <a:pt x="9" y="26"/>
                  </a:lnTo>
                  <a:lnTo>
                    <a:pt x="7" y="25"/>
                  </a:lnTo>
                  <a:lnTo>
                    <a:pt x="4" y="22"/>
                  </a:lnTo>
                  <a:lnTo>
                    <a:pt x="2" y="18"/>
                  </a:lnTo>
                  <a:lnTo>
                    <a:pt x="0" y="15"/>
                  </a:lnTo>
                  <a:lnTo>
                    <a:pt x="0" y="8"/>
                  </a:lnTo>
                  <a:lnTo>
                    <a:pt x="1" y="4"/>
                  </a:lnTo>
                  <a:lnTo>
                    <a:pt x="3" y="0"/>
                  </a:lnTo>
                  <a:close/>
                </a:path>
              </a:pathLst>
            </a:custGeom>
            <a:solidFill>
              <a:srgbClr val="000000"/>
            </a:solidFill>
            <a:ln w="0">
              <a:solidFill>
                <a:srgbClr val="000000"/>
              </a:solidFill>
              <a:round/>
              <a:headEnd/>
              <a:tailEnd/>
            </a:ln>
          </p:spPr>
          <p:txBody>
            <a:bodyPr/>
            <a:lstStyle/>
            <a:p>
              <a:endParaRPr lang="de-DE"/>
            </a:p>
          </p:txBody>
        </p:sp>
        <p:sp>
          <p:nvSpPr>
            <p:cNvPr id="30926" name="Freeform 102"/>
            <p:cNvSpPr>
              <a:spLocks/>
            </p:cNvSpPr>
            <p:nvPr/>
          </p:nvSpPr>
          <p:spPr bwMode="auto">
            <a:xfrm>
              <a:off x="1302" y="2348"/>
              <a:ext cx="80" cy="108"/>
            </a:xfrm>
            <a:custGeom>
              <a:avLst/>
              <a:gdLst>
                <a:gd name="T0" fmla="*/ 26 w 80"/>
                <a:gd name="T1" fmla="*/ 0 h 108"/>
                <a:gd name="T2" fmla="*/ 80 w 80"/>
                <a:gd name="T3" fmla="*/ 0 h 108"/>
                <a:gd name="T4" fmla="*/ 80 w 80"/>
                <a:gd name="T5" fmla="*/ 14 h 108"/>
                <a:gd name="T6" fmla="*/ 25 w 80"/>
                <a:gd name="T7" fmla="*/ 14 h 108"/>
                <a:gd name="T8" fmla="*/ 22 w 80"/>
                <a:gd name="T9" fmla="*/ 15 h 108"/>
                <a:gd name="T10" fmla="*/ 20 w 80"/>
                <a:gd name="T11" fmla="*/ 15 h 108"/>
                <a:gd name="T12" fmla="*/ 15 w 80"/>
                <a:gd name="T13" fmla="*/ 18 h 108"/>
                <a:gd name="T14" fmla="*/ 13 w 80"/>
                <a:gd name="T15" fmla="*/ 23 h 108"/>
                <a:gd name="T16" fmla="*/ 13 w 80"/>
                <a:gd name="T17" fmla="*/ 33 h 108"/>
                <a:gd name="T18" fmla="*/ 14 w 80"/>
                <a:gd name="T19" fmla="*/ 38 h 108"/>
                <a:gd name="T20" fmla="*/ 16 w 80"/>
                <a:gd name="T21" fmla="*/ 43 h 108"/>
                <a:gd name="T22" fmla="*/ 20 w 80"/>
                <a:gd name="T23" fmla="*/ 45 h 108"/>
                <a:gd name="T24" fmla="*/ 25 w 80"/>
                <a:gd name="T25" fmla="*/ 46 h 108"/>
                <a:gd name="T26" fmla="*/ 28 w 80"/>
                <a:gd name="T27" fmla="*/ 46 h 108"/>
                <a:gd name="T28" fmla="*/ 34 w 80"/>
                <a:gd name="T29" fmla="*/ 48 h 108"/>
                <a:gd name="T30" fmla="*/ 80 w 80"/>
                <a:gd name="T31" fmla="*/ 48 h 108"/>
                <a:gd name="T32" fmla="*/ 80 w 80"/>
                <a:gd name="T33" fmla="*/ 61 h 108"/>
                <a:gd name="T34" fmla="*/ 26 w 80"/>
                <a:gd name="T35" fmla="*/ 61 h 108"/>
                <a:gd name="T36" fmla="*/ 22 w 80"/>
                <a:gd name="T37" fmla="*/ 62 h 108"/>
                <a:gd name="T38" fmla="*/ 20 w 80"/>
                <a:gd name="T39" fmla="*/ 63 h 108"/>
                <a:gd name="T40" fmla="*/ 16 w 80"/>
                <a:gd name="T41" fmla="*/ 64 h 108"/>
                <a:gd name="T42" fmla="*/ 15 w 80"/>
                <a:gd name="T43" fmla="*/ 66 h 108"/>
                <a:gd name="T44" fmla="*/ 13 w 80"/>
                <a:gd name="T45" fmla="*/ 69 h 108"/>
                <a:gd name="T46" fmla="*/ 13 w 80"/>
                <a:gd name="T47" fmla="*/ 79 h 108"/>
                <a:gd name="T48" fmla="*/ 14 w 80"/>
                <a:gd name="T49" fmla="*/ 81 h 108"/>
                <a:gd name="T50" fmla="*/ 15 w 80"/>
                <a:gd name="T51" fmla="*/ 85 h 108"/>
                <a:gd name="T52" fmla="*/ 19 w 80"/>
                <a:gd name="T53" fmla="*/ 89 h 108"/>
                <a:gd name="T54" fmla="*/ 24 w 80"/>
                <a:gd name="T55" fmla="*/ 93 h 108"/>
                <a:gd name="T56" fmla="*/ 28 w 80"/>
                <a:gd name="T57" fmla="*/ 94 h 108"/>
                <a:gd name="T58" fmla="*/ 80 w 80"/>
                <a:gd name="T59" fmla="*/ 94 h 108"/>
                <a:gd name="T60" fmla="*/ 80 w 80"/>
                <a:gd name="T61" fmla="*/ 108 h 108"/>
                <a:gd name="T62" fmla="*/ 1 w 80"/>
                <a:gd name="T63" fmla="*/ 108 h 108"/>
                <a:gd name="T64" fmla="*/ 1 w 80"/>
                <a:gd name="T65" fmla="*/ 94 h 108"/>
                <a:gd name="T66" fmla="*/ 14 w 80"/>
                <a:gd name="T67" fmla="*/ 94 h 108"/>
                <a:gd name="T68" fmla="*/ 9 w 80"/>
                <a:gd name="T69" fmla="*/ 91 h 108"/>
                <a:gd name="T70" fmla="*/ 6 w 80"/>
                <a:gd name="T71" fmla="*/ 88 h 108"/>
                <a:gd name="T72" fmla="*/ 3 w 80"/>
                <a:gd name="T73" fmla="*/ 85 h 108"/>
                <a:gd name="T74" fmla="*/ 1 w 80"/>
                <a:gd name="T75" fmla="*/ 77 h 108"/>
                <a:gd name="T76" fmla="*/ 0 w 80"/>
                <a:gd name="T77" fmla="*/ 70 h 108"/>
                <a:gd name="T78" fmla="*/ 0 w 80"/>
                <a:gd name="T79" fmla="*/ 66 h 108"/>
                <a:gd name="T80" fmla="*/ 1 w 80"/>
                <a:gd name="T81" fmla="*/ 61 h 108"/>
                <a:gd name="T82" fmla="*/ 3 w 80"/>
                <a:gd name="T83" fmla="*/ 56 h 108"/>
                <a:gd name="T84" fmla="*/ 6 w 80"/>
                <a:gd name="T85" fmla="*/ 54 h 108"/>
                <a:gd name="T86" fmla="*/ 9 w 80"/>
                <a:gd name="T87" fmla="*/ 51 h 108"/>
                <a:gd name="T88" fmla="*/ 14 w 80"/>
                <a:gd name="T89" fmla="*/ 49 h 108"/>
                <a:gd name="T90" fmla="*/ 3 w 80"/>
                <a:gd name="T91" fmla="*/ 38 h 108"/>
                <a:gd name="T92" fmla="*/ 0 w 80"/>
                <a:gd name="T93" fmla="*/ 25 h 108"/>
                <a:gd name="T94" fmla="*/ 0 w 80"/>
                <a:gd name="T95" fmla="*/ 19 h 108"/>
                <a:gd name="T96" fmla="*/ 1 w 80"/>
                <a:gd name="T97" fmla="*/ 14 h 108"/>
                <a:gd name="T98" fmla="*/ 3 w 80"/>
                <a:gd name="T99" fmla="*/ 11 h 108"/>
                <a:gd name="T100" fmla="*/ 6 w 80"/>
                <a:gd name="T101" fmla="*/ 6 h 108"/>
                <a:gd name="T102" fmla="*/ 14 w 80"/>
                <a:gd name="T103" fmla="*/ 1 h 108"/>
                <a:gd name="T104" fmla="*/ 26 w 80"/>
                <a:gd name="T105" fmla="*/ 0 h 1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08"/>
                <a:gd name="T161" fmla="*/ 80 w 80"/>
                <a:gd name="T162" fmla="*/ 108 h 1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08">
                  <a:moveTo>
                    <a:pt x="26" y="0"/>
                  </a:moveTo>
                  <a:lnTo>
                    <a:pt x="80" y="0"/>
                  </a:lnTo>
                  <a:lnTo>
                    <a:pt x="80" y="14"/>
                  </a:lnTo>
                  <a:lnTo>
                    <a:pt x="25" y="14"/>
                  </a:lnTo>
                  <a:lnTo>
                    <a:pt x="22" y="15"/>
                  </a:lnTo>
                  <a:lnTo>
                    <a:pt x="20" y="15"/>
                  </a:lnTo>
                  <a:lnTo>
                    <a:pt x="15" y="18"/>
                  </a:lnTo>
                  <a:lnTo>
                    <a:pt x="13" y="23"/>
                  </a:lnTo>
                  <a:lnTo>
                    <a:pt x="13" y="33"/>
                  </a:lnTo>
                  <a:lnTo>
                    <a:pt x="14" y="38"/>
                  </a:lnTo>
                  <a:lnTo>
                    <a:pt x="16" y="43"/>
                  </a:lnTo>
                  <a:lnTo>
                    <a:pt x="20" y="45"/>
                  </a:lnTo>
                  <a:lnTo>
                    <a:pt x="25" y="46"/>
                  </a:lnTo>
                  <a:lnTo>
                    <a:pt x="28" y="46"/>
                  </a:lnTo>
                  <a:lnTo>
                    <a:pt x="34" y="48"/>
                  </a:lnTo>
                  <a:lnTo>
                    <a:pt x="80" y="48"/>
                  </a:lnTo>
                  <a:lnTo>
                    <a:pt x="80" y="61"/>
                  </a:lnTo>
                  <a:lnTo>
                    <a:pt x="26" y="61"/>
                  </a:lnTo>
                  <a:lnTo>
                    <a:pt x="22" y="62"/>
                  </a:lnTo>
                  <a:lnTo>
                    <a:pt x="20" y="63"/>
                  </a:lnTo>
                  <a:lnTo>
                    <a:pt x="16" y="64"/>
                  </a:lnTo>
                  <a:lnTo>
                    <a:pt x="15" y="66"/>
                  </a:lnTo>
                  <a:lnTo>
                    <a:pt x="13" y="69"/>
                  </a:lnTo>
                  <a:lnTo>
                    <a:pt x="13" y="79"/>
                  </a:lnTo>
                  <a:lnTo>
                    <a:pt x="14" y="81"/>
                  </a:lnTo>
                  <a:lnTo>
                    <a:pt x="15" y="85"/>
                  </a:lnTo>
                  <a:lnTo>
                    <a:pt x="19" y="89"/>
                  </a:lnTo>
                  <a:lnTo>
                    <a:pt x="24" y="93"/>
                  </a:lnTo>
                  <a:lnTo>
                    <a:pt x="28" y="94"/>
                  </a:lnTo>
                  <a:lnTo>
                    <a:pt x="80" y="94"/>
                  </a:lnTo>
                  <a:lnTo>
                    <a:pt x="80" y="108"/>
                  </a:lnTo>
                  <a:lnTo>
                    <a:pt x="1" y="108"/>
                  </a:lnTo>
                  <a:lnTo>
                    <a:pt x="1" y="94"/>
                  </a:lnTo>
                  <a:lnTo>
                    <a:pt x="14" y="94"/>
                  </a:lnTo>
                  <a:lnTo>
                    <a:pt x="9" y="91"/>
                  </a:lnTo>
                  <a:lnTo>
                    <a:pt x="6" y="88"/>
                  </a:lnTo>
                  <a:lnTo>
                    <a:pt x="3" y="85"/>
                  </a:lnTo>
                  <a:lnTo>
                    <a:pt x="1" y="77"/>
                  </a:lnTo>
                  <a:lnTo>
                    <a:pt x="0" y="70"/>
                  </a:lnTo>
                  <a:lnTo>
                    <a:pt x="0" y="66"/>
                  </a:lnTo>
                  <a:lnTo>
                    <a:pt x="1" y="61"/>
                  </a:lnTo>
                  <a:lnTo>
                    <a:pt x="3" y="56"/>
                  </a:lnTo>
                  <a:lnTo>
                    <a:pt x="6" y="54"/>
                  </a:lnTo>
                  <a:lnTo>
                    <a:pt x="9" y="51"/>
                  </a:lnTo>
                  <a:lnTo>
                    <a:pt x="14" y="49"/>
                  </a:lnTo>
                  <a:lnTo>
                    <a:pt x="3" y="38"/>
                  </a:lnTo>
                  <a:lnTo>
                    <a:pt x="0" y="25"/>
                  </a:lnTo>
                  <a:lnTo>
                    <a:pt x="0" y="19"/>
                  </a:lnTo>
                  <a:lnTo>
                    <a:pt x="1" y="14"/>
                  </a:lnTo>
                  <a:lnTo>
                    <a:pt x="3" y="11"/>
                  </a:lnTo>
                  <a:lnTo>
                    <a:pt x="6" y="6"/>
                  </a:lnTo>
                  <a:lnTo>
                    <a:pt x="14" y="1"/>
                  </a:lnTo>
                  <a:lnTo>
                    <a:pt x="26" y="0"/>
                  </a:lnTo>
                  <a:close/>
                </a:path>
              </a:pathLst>
            </a:custGeom>
            <a:solidFill>
              <a:srgbClr val="000000"/>
            </a:solidFill>
            <a:ln w="0">
              <a:solidFill>
                <a:srgbClr val="000000"/>
              </a:solidFill>
              <a:round/>
              <a:headEnd/>
              <a:tailEnd/>
            </a:ln>
          </p:spPr>
          <p:txBody>
            <a:bodyPr/>
            <a:lstStyle/>
            <a:p>
              <a:endParaRPr lang="de-DE"/>
            </a:p>
          </p:txBody>
        </p:sp>
        <p:sp>
          <p:nvSpPr>
            <p:cNvPr id="30927" name="Freeform 103"/>
            <p:cNvSpPr>
              <a:spLocks noEditPoints="1"/>
            </p:cNvSpPr>
            <p:nvPr/>
          </p:nvSpPr>
          <p:spPr bwMode="auto">
            <a:xfrm>
              <a:off x="1302" y="2261"/>
              <a:ext cx="81" cy="70"/>
            </a:xfrm>
            <a:custGeom>
              <a:avLst/>
              <a:gdLst>
                <a:gd name="T0" fmla="*/ 44 w 81"/>
                <a:gd name="T1" fmla="*/ 25 h 70"/>
                <a:gd name="T2" fmla="*/ 46 w 81"/>
                <a:gd name="T3" fmla="*/ 39 h 70"/>
                <a:gd name="T4" fmla="*/ 49 w 81"/>
                <a:gd name="T5" fmla="*/ 48 h 70"/>
                <a:gd name="T6" fmla="*/ 53 w 81"/>
                <a:gd name="T7" fmla="*/ 55 h 70"/>
                <a:gd name="T8" fmla="*/ 61 w 81"/>
                <a:gd name="T9" fmla="*/ 56 h 70"/>
                <a:gd name="T10" fmla="*/ 65 w 81"/>
                <a:gd name="T11" fmla="*/ 52 h 70"/>
                <a:gd name="T12" fmla="*/ 68 w 81"/>
                <a:gd name="T13" fmla="*/ 46 h 70"/>
                <a:gd name="T14" fmla="*/ 68 w 81"/>
                <a:gd name="T15" fmla="*/ 38 h 70"/>
                <a:gd name="T16" fmla="*/ 65 w 81"/>
                <a:gd name="T17" fmla="*/ 30 h 70"/>
                <a:gd name="T18" fmla="*/ 58 w 81"/>
                <a:gd name="T19" fmla="*/ 21 h 70"/>
                <a:gd name="T20" fmla="*/ 41 w 81"/>
                <a:gd name="T21" fmla="*/ 20 h 70"/>
                <a:gd name="T22" fmla="*/ 80 w 81"/>
                <a:gd name="T23" fmla="*/ 14 h 70"/>
                <a:gd name="T24" fmla="*/ 70 w 81"/>
                <a:gd name="T25" fmla="*/ 18 h 70"/>
                <a:gd name="T26" fmla="*/ 75 w 81"/>
                <a:gd name="T27" fmla="*/ 25 h 70"/>
                <a:gd name="T28" fmla="*/ 78 w 81"/>
                <a:gd name="T29" fmla="*/ 32 h 70"/>
                <a:gd name="T30" fmla="*/ 81 w 81"/>
                <a:gd name="T31" fmla="*/ 38 h 70"/>
                <a:gd name="T32" fmla="*/ 80 w 81"/>
                <a:gd name="T33" fmla="*/ 56 h 70"/>
                <a:gd name="T34" fmla="*/ 75 w 81"/>
                <a:gd name="T35" fmla="*/ 64 h 70"/>
                <a:gd name="T36" fmla="*/ 65 w 81"/>
                <a:gd name="T37" fmla="*/ 69 h 70"/>
                <a:gd name="T38" fmla="*/ 55 w 81"/>
                <a:gd name="T39" fmla="*/ 69 h 70"/>
                <a:gd name="T40" fmla="*/ 49 w 81"/>
                <a:gd name="T41" fmla="*/ 67 h 70"/>
                <a:gd name="T42" fmla="*/ 40 w 81"/>
                <a:gd name="T43" fmla="*/ 61 h 70"/>
                <a:gd name="T44" fmla="*/ 35 w 81"/>
                <a:gd name="T45" fmla="*/ 52 h 70"/>
                <a:gd name="T46" fmla="*/ 34 w 81"/>
                <a:gd name="T47" fmla="*/ 46 h 70"/>
                <a:gd name="T48" fmla="*/ 32 w 81"/>
                <a:gd name="T49" fmla="*/ 28 h 70"/>
                <a:gd name="T50" fmla="*/ 22 w 81"/>
                <a:gd name="T51" fmla="*/ 20 h 70"/>
                <a:gd name="T52" fmla="*/ 16 w 81"/>
                <a:gd name="T53" fmla="*/ 22 h 70"/>
                <a:gd name="T54" fmla="*/ 13 w 81"/>
                <a:gd name="T55" fmla="*/ 31 h 70"/>
                <a:gd name="T56" fmla="*/ 14 w 81"/>
                <a:gd name="T57" fmla="*/ 45 h 70"/>
                <a:gd name="T58" fmla="*/ 18 w 81"/>
                <a:gd name="T59" fmla="*/ 51 h 70"/>
                <a:gd name="T60" fmla="*/ 25 w 81"/>
                <a:gd name="T61" fmla="*/ 55 h 70"/>
                <a:gd name="T62" fmla="*/ 19 w 81"/>
                <a:gd name="T63" fmla="*/ 67 h 70"/>
                <a:gd name="T64" fmla="*/ 10 w 81"/>
                <a:gd name="T65" fmla="*/ 62 h 70"/>
                <a:gd name="T66" fmla="*/ 6 w 81"/>
                <a:gd name="T67" fmla="*/ 58 h 70"/>
                <a:gd name="T68" fmla="*/ 2 w 81"/>
                <a:gd name="T69" fmla="*/ 46 h 70"/>
                <a:gd name="T70" fmla="*/ 0 w 81"/>
                <a:gd name="T71" fmla="*/ 25 h 70"/>
                <a:gd name="T72" fmla="*/ 1 w 81"/>
                <a:gd name="T73" fmla="*/ 18 h 70"/>
                <a:gd name="T74" fmla="*/ 13 w 81"/>
                <a:gd name="T75" fmla="*/ 7 h 70"/>
                <a:gd name="T76" fmla="*/ 61 w 81"/>
                <a:gd name="T77" fmla="*/ 5 h 70"/>
                <a:gd name="T78" fmla="*/ 71 w 81"/>
                <a:gd name="T79" fmla="*/ 2 h 70"/>
                <a:gd name="T80" fmla="*/ 77 w 81"/>
                <a:gd name="T81" fmla="*/ 1 h 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
                <a:gd name="T124" fmla="*/ 0 h 70"/>
                <a:gd name="T125" fmla="*/ 81 w 81"/>
                <a:gd name="T126" fmla="*/ 70 h 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 h="70">
                  <a:moveTo>
                    <a:pt x="41" y="20"/>
                  </a:moveTo>
                  <a:lnTo>
                    <a:pt x="44" y="25"/>
                  </a:lnTo>
                  <a:lnTo>
                    <a:pt x="45" y="31"/>
                  </a:lnTo>
                  <a:lnTo>
                    <a:pt x="46" y="39"/>
                  </a:lnTo>
                  <a:lnTo>
                    <a:pt x="46" y="43"/>
                  </a:lnTo>
                  <a:lnTo>
                    <a:pt x="49" y="48"/>
                  </a:lnTo>
                  <a:lnTo>
                    <a:pt x="49" y="50"/>
                  </a:lnTo>
                  <a:lnTo>
                    <a:pt x="53" y="55"/>
                  </a:lnTo>
                  <a:lnTo>
                    <a:pt x="56" y="56"/>
                  </a:lnTo>
                  <a:lnTo>
                    <a:pt x="61" y="56"/>
                  </a:lnTo>
                  <a:lnTo>
                    <a:pt x="63" y="55"/>
                  </a:lnTo>
                  <a:lnTo>
                    <a:pt x="65" y="52"/>
                  </a:lnTo>
                  <a:lnTo>
                    <a:pt x="66" y="50"/>
                  </a:lnTo>
                  <a:lnTo>
                    <a:pt x="68" y="46"/>
                  </a:lnTo>
                  <a:lnTo>
                    <a:pt x="69" y="42"/>
                  </a:lnTo>
                  <a:lnTo>
                    <a:pt x="68" y="38"/>
                  </a:lnTo>
                  <a:lnTo>
                    <a:pt x="66" y="33"/>
                  </a:lnTo>
                  <a:lnTo>
                    <a:pt x="65" y="30"/>
                  </a:lnTo>
                  <a:lnTo>
                    <a:pt x="63" y="26"/>
                  </a:lnTo>
                  <a:lnTo>
                    <a:pt x="58" y="21"/>
                  </a:lnTo>
                  <a:lnTo>
                    <a:pt x="55" y="20"/>
                  </a:lnTo>
                  <a:lnTo>
                    <a:pt x="41" y="20"/>
                  </a:lnTo>
                  <a:close/>
                  <a:moveTo>
                    <a:pt x="80" y="0"/>
                  </a:moveTo>
                  <a:lnTo>
                    <a:pt x="80" y="14"/>
                  </a:lnTo>
                  <a:lnTo>
                    <a:pt x="75" y="18"/>
                  </a:lnTo>
                  <a:lnTo>
                    <a:pt x="70" y="18"/>
                  </a:lnTo>
                  <a:lnTo>
                    <a:pt x="74" y="21"/>
                  </a:lnTo>
                  <a:lnTo>
                    <a:pt x="75" y="25"/>
                  </a:lnTo>
                  <a:lnTo>
                    <a:pt x="77" y="28"/>
                  </a:lnTo>
                  <a:lnTo>
                    <a:pt x="78" y="32"/>
                  </a:lnTo>
                  <a:lnTo>
                    <a:pt x="80" y="34"/>
                  </a:lnTo>
                  <a:lnTo>
                    <a:pt x="81" y="38"/>
                  </a:lnTo>
                  <a:lnTo>
                    <a:pt x="81" y="51"/>
                  </a:lnTo>
                  <a:lnTo>
                    <a:pt x="80" y="56"/>
                  </a:lnTo>
                  <a:lnTo>
                    <a:pt x="78" y="59"/>
                  </a:lnTo>
                  <a:lnTo>
                    <a:pt x="75" y="64"/>
                  </a:lnTo>
                  <a:lnTo>
                    <a:pt x="70" y="68"/>
                  </a:lnTo>
                  <a:lnTo>
                    <a:pt x="65" y="69"/>
                  </a:lnTo>
                  <a:lnTo>
                    <a:pt x="59" y="70"/>
                  </a:lnTo>
                  <a:lnTo>
                    <a:pt x="55" y="69"/>
                  </a:lnTo>
                  <a:lnTo>
                    <a:pt x="51" y="68"/>
                  </a:lnTo>
                  <a:lnTo>
                    <a:pt x="49" y="67"/>
                  </a:lnTo>
                  <a:lnTo>
                    <a:pt x="45" y="65"/>
                  </a:lnTo>
                  <a:lnTo>
                    <a:pt x="40" y="61"/>
                  </a:lnTo>
                  <a:lnTo>
                    <a:pt x="38" y="56"/>
                  </a:lnTo>
                  <a:lnTo>
                    <a:pt x="35" y="52"/>
                  </a:lnTo>
                  <a:lnTo>
                    <a:pt x="35" y="50"/>
                  </a:lnTo>
                  <a:lnTo>
                    <a:pt x="34" y="46"/>
                  </a:lnTo>
                  <a:lnTo>
                    <a:pt x="34" y="42"/>
                  </a:lnTo>
                  <a:lnTo>
                    <a:pt x="32" y="28"/>
                  </a:lnTo>
                  <a:lnTo>
                    <a:pt x="30" y="20"/>
                  </a:lnTo>
                  <a:lnTo>
                    <a:pt x="22" y="20"/>
                  </a:lnTo>
                  <a:lnTo>
                    <a:pt x="19" y="21"/>
                  </a:lnTo>
                  <a:lnTo>
                    <a:pt x="16" y="22"/>
                  </a:lnTo>
                  <a:lnTo>
                    <a:pt x="14" y="26"/>
                  </a:lnTo>
                  <a:lnTo>
                    <a:pt x="13" y="31"/>
                  </a:lnTo>
                  <a:lnTo>
                    <a:pt x="13" y="42"/>
                  </a:lnTo>
                  <a:lnTo>
                    <a:pt x="14" y="45"/>
                  </a:lnTo>
                  <a:lnTo>
                    <a:pt x="15" y="48"/>
                  </a:lnTo>
                  <a:lnTo>
                    <a:pt x="18" y="51"/>
                  </a:lnTo>
                  <a:lnTo>
                    <a:pt x="21" y="52"/>
                  </a:lnTo>
                  <a:lnTo>
                    <a:pt x="25" y="55"/>
                  </a:lnTo>
                  <a:lnTo>
                    <a:pt x="24" y="68"/>
                  </a:lnTo>
                  <a:lnTo>
                    <a:pt x="19" y="67"/>
                  </a:lnTo>
                  <a:lnTo>
                    <a:pt x="14" y="64"/>
                  </a:lnTo>
                  <a:lnTo>
                    <a:pt x="10" y="62"/>
                  </a:lnTo>
                  <a:lnTo>
                    <a:pt x="8" y="61"/>
                  </a:lnTo>
                  <a:lnTo>
                    <a:pt x="6" y="58"/>
                  </a:lnTo>
                  <a:lnTo>
                    <a:pt x="3" y="51"/>
                  </a:lnTo>
                  <a:lnTo>
                    <a:pt x="2" y="46"/>
                  </a:lnTo>
                  <a:lnTo>
                    <a:pt x="0" y="40"/>
                  </a:lnTo>
                  <a:lnTo>
                    <a:pt x="0" y="25"/>
                  </a:lnTo>
                  <a:lnTo>
                    <a:pt x="1" y="21"/>
                  </a:lnTo>
                  <a:lnTo>
                    <a:pt x="1" y="18"/>
                  </a:lnTo>
                  <a:lnTo>
                    <a:pt x="6" y="11"/>
                  </a:lnTo>
                  <a:lnTo>
                    <a:pt x="13" y="7"/>
                  </a:lnTo>
                  <a:lnTo>
                    <a:pt x="16" y="5"/>
                  </a:lnTo>
                  <a:lnTo>
                    <a:pt x="61" y="5"/>
                  </a:lnTo>
                  <a:lnTo>
                    <a:pt x="69" y="2"/>
                  </a:lnTo>
                  <a:lnTo>
                    <a:pt x="71" y="2"/>
                  </a:lnTo>
                  <a:lnTo>
                    <a:pt x="74" y="1"/>
                  </a:lnTo>
                  <a:lnTo>
                    <a:pt x="77" y="1"/>
                  </a:lnTo>
                  <a:lnTo>
                    <a:pt x="80" y="0"/>
                  </a:lnTo>
                  <a:close/>
                </a:path>
              </a:pathLst>
            </a:custGeom>
            <a:solidFill>
              <a:srgbClr val="000000"/>
            </a:solidFill>
            <a:ln w="0">
              <a:solidFill>
                <a:srgbClr val="000000"/>
              </a:solidFill>
              <a:round/>
              <a:headEnd/>
              <a:tailEnd/>
            </a:ln>
          </p:spPr>
          <p:txBody>
            <a:bodyPr/>
            <a:lstStyle/>
            <a:p>
              <a:endParaRPr lang="de-DE"/>
            </a:p>
          </p:txBody>
        </p:sp>
        <p:sp>
          <p:nvSpPr>
            <p:cNvPr id="30928" name="Freeform 104"/>
            <p:cNvSpPr>
              <a:spLocks/>
            </p:cNvSpPr>
            <p:nvPr/>
          </p:nvSpPr>
          <p:spPr bwMode="auto">
            <a:xfrm>
              <a:off x="1277" y="2213"/>
              <a:ext cx="106" cy="38"/>
            </a:xfrm>
            <a:custGeom>
              <a:avLst/>
              <a:gdLst>
                <a:gd name="T0" fmla="*/ 106 w 106"/>
                <a:gd name="T1" fmla="*/ 0 h 38"/>
                <a:gd name="T2" fmla="*/ 106 w 106"/>
                <a:gd name="T3" fmla="*/ 19 h 38"/>
                <a:gd name="T4" fmla="*/ 105 w 106"/>
                <a:gd name="T5" fmla="*/ 20 h 38"/>
                <a:gd name="T6" fmla="*/ 103 w 106"/>
                <a:gd name="T7" fmla="*/ 23 h 38"/>
                <a:gd name="T8" fmla="*/ 101 w 106"/>
                <a:gd name="T9" fmla="*/ 24 h 38"/>
                <a:gd name="T10" fmla="*/ 100 w 106"/>
                <a:gd name="T11" fmla="*/ 26 h 38"/>
                <a:gd name="T12" fmla="*/ 99 w 106"/>
                <a:gd name="T13" fmla="*/ 28 h 38"/>
                <a:gd name="T14" fmla="*/ 95 w 106"/>
                <a:gd name="T15" fmla="*/ 29 h 38"/>
                <a:gd name="T16" fmla="*/ 39 w 106"/>
                <a:gd name="T17" fmla="*/ 29 h 38"/>
                <a:gd name="T18" fmla="*/ 39 w 106"/>
                <a:gd name="T19" fmla="*/ 38 h 38"/>
                <a:gd name="T20" fmla="*/ 26 w 106"/>
                <a:gd name="T21" fmla="*/ 38 h 38"/>
                <a:gd name="T22" fmla="*/ 26 w 106"/>
                <a:gd name="T23" fmla="*/ 29 h 38"/>
                <a:gd name="T24" fmla="*/ 8 w 106"/>
                <a:gd name="T25" fmla="*/ 29 h 38"/>
                <a:gd name="T26" fmla="*/ 0 w 106"/>
                <a:gd name="T27" fmla="*/ 14 h 38"/>
                <a:gd name="T28" fmla="*/ 26 w 106"/>
                <a:gd name="T29" fmla="*/ 14 h 38"/>
                <a:gd name="T30" fmla="*/ 26 w 106"/>
                <a:gd name="T31" fmla="*/ 2 h 38"/>
                <a:gd name="T32" fmla="*/ 39 w 106"/>
                <a:gd name="T33" fmla="*/ 2 h 38"/>
                <a:gd name="T34" fmla="*/ 39 w 106"/>
                <a:gd name="T35" fmla="*/ 14 h 38"/>
                <a:gd name="T36" fmla="*/ 90 w 106"/>
                <a:gd name="T37" fmla="*/ 14 h 38"/>
                <a:gd name="T38" fmla="*/ 91 w 106"/>
                <a:gd name="T39" fmla="*/ 13 h 38"/>
                <a:gd name="T40" fmla="*/ 91 w 106"/>
                <a:gd name="T41" fmla="*/ 12 h 38"/>
                <a:gd name="T42" fmla="*/ 94 w 106"/>
                <a:gd name="T43" fmla="*/ 10 h 38"/>
                <a:gd name="T44" fmla="*/ 94 w 106"/>
                <a:gd name="T45" fmla="*/ 2 h 38"/>
                <a:gd name="T46" fmla="*/ 106 w 106"/>
                <a:gd name="T47" fmla="*/ 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8"/>
                <a:gd name="T74" fmla="*/ 106 w 106"/>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8">
                  <a:moveTo>
                    <a:pt x="106" y="0"/>
                  </a:moveTo>
                  <a:lnTo>
                    <a:pt x="106" y="19"/>
                  </a:lnTo>
                  <a:lnTo>
                    <a:pt x="105" y="20"/>
                  </a:lnTo>
                  <a:lnTo>
                    <a:pt x="103" y="23"/>
                  </a:lnTo>
                  <a:lnTo>
                    <a:pt x="101" y="24"/>
                  </a:lnTo>
                  <a:lnTo>
                    <a:pt x="100" y="26"/>
                  </a:lnTo>
                  <a:lnTo>
                    <a:pt x="99" y="28"/>
                  </a:lnTo>
                  <a:lnTo>
                    <a:pt x="95" y="29"/>
                  </a:lnTo>
                  <a:lnTo>
                    <a:pt x="39" y="29"/>
                  </a:lnTo>
                  <a:lnTo>
                    <a:pt x="39" y="38"/>
                  </a:lnTo>
                  <a:lnTo>
                    <a:pt x="26" y="38"/>
                  </a:lnTo>
                  <a:lnTo>
                    <a:pt x="26" y="29"/>
                  </a:lnTo>
                  <a:lnTo>
                    <a:pt x="8" y="29"/>
                  </a:lnTo>
                  <a:lnTo>
                    <a:pt x="0" y="14"/>
                  </a:lnTo>
                  <a:lnTo>
                    <a:pt x="26" y="14"/>
                  </a:lnTo>
                  <a:lnTo>
                    <a:pt x="26" y="2"/>
                  </a:lnTo>
                  <a:lnTo>
                    <a:pt x="39" y="2"/>
                  </a:lnTo>
                  <a:lnTo>
                    <a:pt x="39" y="14"/>
                  </a:lnTo>
                  <a:lnTo>
                    <a:pt x="90" y="14"/>
                  </a:lnTo>
                  <a:lnTo>
                    <a:pt x="91" y="13"/>
                  </a:lnTo>
                  <a:lnTo>
                    <a:pt x="91" y="12"/>
                  </a:lnTo>
                  <a:lnTo>
                    <a:pt x="94" y="10"/>
                  </a:lnTo>
                  <a:lnTo>
                    <a:pt x="94" y="2"/>
                  </a:lnTo>
                  <a:lnTo>
                    <a:pt x="106" y="0"/>
                  </a:lnTo>
                  <a:close/>
                </a:path>
              </a:pathLst>
            </a:custGeom>
            <a:solidFill>
              <a:srgbClr val="000000"/>
            </a:solidFill>
            <a:ln w="0">
              <a:solidFill>
                <a:srgbClr val="000000"/>
              </a:solidFill>
              <a:round/>
              <a:headEnd/>
              <a:tailEnd/>
            </a:ln>
          </p:spPr>
          <p:txBody>
            <a:bodyPr/>
            <a:lstStyle/>
            <a:p>
              <a:endParaRPr lang="de-DE"/>
            </a:p>
          </p:txBody>
        </p:sp>
        <p:sp>
          <p:nvSpPr>
            <p:cNvPr id="30929" name="Freeform 105"/>
            <p:cNvSpPr>
              <a:spLocks noEditPoints="1"/>
            </p:cNvSpPr>
            <p:nvPr/>
          </p:nvSpPr>
          <p:spPr bwMode="auto">
            <a:xfrm>
              <a:off x="1273" y="2187"/>
              <a:ext cx="109" cy="14"/>
            </a:xfrm>
            <a:custGeom>
              <a:avLst/>
              <a:gdLst>
                <a:gd name="T0" fmla="*/ 30 w 109"/>
                <a:gd name="T1" fmla="*/ 0 h 14"/>
                <a:gd name="T2" fmla="*/ 109 w 109"/>
                <a:gd name="T3" fmla="*/ 0 h 14"/>
                <a:gd name="T4" fmla="*/ 109 w 109"/>
                <a:gd name="T5" fmla="*/ 14 h 14"/>
                <a:gd name="T6" fmla="*/ 30 w 109"/>
                <a:gd name="T7" fmla="*/ 14 h 14"/>
                <a:gd name="T8" fmla="*/ 30 w 109"/>
                <a:gd name="T9" fmla="*/ 0 h 14"/>
                <a:gd name="T10" fmla="*/ 0 w 109"/>
                <a:gd name="T11" fmla="*/ 0 h 14"/>
                <a:gd name="T12" fmla="*/ 14 w 109"/>
                <a:gd name="T13" fmla="*/ 0 h 14"/>
                <a:gd name="T14" fmla="*/ 14 w 109"/>
                <a:gd name="T15" fmla="*/ 14 h 14"/>
                <a:gd name="T16" fmla="*/ 0 w 109"/>
                <a:gd name="T17" fmla="*/ 14 h 14"/>
                <a:gd name="T18" fmla="*/ 0 w 10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14"/>
                <a:gd name="T32" fmla="*/ 109 w 10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14">
                  <a:moveTo>
                    <a:pt x="30" y="0"/>
                  </a:moveTo>
                  <a:lnTo>
                    <a:pt x="109" y="0"/>
                  </a:lnTo>
                  <a:lnTo>
                    <a:pt x="109" y="14"/>
                  </a:lnTo>
                  <a:lnTo>
                    <a:pt x="30" y="14"/>
                  </a:lnTo>
                  <a:lnTo>
                    <a:pt x="30" y="0"/>
                  </a:lnTo>
                  <a:close/>
                  <a:moveTo>
                    <a:pt x="0" y="0"/>
                  </a:moveTo>
                  <a:lnTo>
                    <a:pt x="14" y="0"/>
                  </a:lnTo>
                  <a:lnTo>
                    <a:pt x="1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930" name="Freeform 106"/>
            <p:cNvSpPr>
              <a:spLocks noEditPoints="1"/>
            </p:cNvSpPr>
            <p:nvPr/>
          </p:nvSpPr>
          <p:spPr bwMode="auto">
            <a:xfrm>
              <a:off x="1302" y="2102"/>
              <a:ext cx="81" cy="71"/>
            </a:xfrm>
            <a:custGeom>
              <a:avLst/>
              <a:gdLst>
                <a:gd name="T0" fmla="*/ 40 w 81"/>
                <a:gd name="T1" fmla="*/ 14 h 71"/>
                <a:gd name="T2" fmla="*/ 27 w 81"/>
                <a:gd name="T3" fmla="*/ 16 h 71"/>
                <a:gd name="T4" fmla="*/ 19 w 81"/>
                <a:gd name="T5" fmla="*/ 20 h 71"/>
                <a:gd name="T6" fmla="*/ 15 w 81"/>
                <a:gd name="T7" fmla="*/ 24 h 71"/>
                <a:gd name="T8" fmla="*/ 13 w 81"/>
                <a:gd name="T9" fmla="*/ 31 h 71"/>
                <a:gd name="T10" fmla="*/ 13 w 81"/>
                <a:gd name="T11" fmla="*/ 40 h 71"/>
                <a:gd name="T12" fmla="*/ 14 w 81"/>
                <a:gd name="T13" fmla="*/ 44 h 71"/>
                <a:gd name="T14" fmla="*/ 15 w 81"/>
                <a:gd name="T15" fmla="*/ 48 h 71"/>
                <a:gd name="T16" fmla="*/ 19 w 81"/>
                <a:gd name="T17" fmla="*/ 50 h 71"/>
                <a:gd name="T18" fmla="*/ 25 w 81"/>
                <a:gd name="T19" fmla="*/ 54 h 71"/>
                <a:gd name="T20" fmla="*/ 32 w 81"/>
                <a:gd name="T21" fmla="*/ 56 h 71"/>
                <a:gd name="T22" fmla="*/ 40 w 81"/>
                <a:gd name="T23" fmla="*/ 56 h 71"/>
                <a:gd name="T24" fmla="*/ 53 w 81"/>
                <a:gd name="T25" fmla="*/ 55 h 71"/>
                <a:gd name="T26" fmla="*/ 63 w 81"/>
                <a:gd name="T27" fmla="*/ 50 h 71"/>
                <a:gd name="T28" fmla="*/ 65 w 81"/>
                <a:gd name="T29" fmla="*/ 48 h 71"/>
                <a:gd name="T30" fmla="*/ 68 w 81"/>
                <a:gd name="T31" fmla="*/ 44 h 71"/>
                <a:gd name="T32" fmla="*/ 69 w 81"/>
                <a:gd name="T33" fmla="*/ 40 h 71"/>
                <a:gd name="T34" fmla="*/ 69 w 81"/>
                <a:gd name="T35" fmla="*/ 35 h 71"/>
                <a:gd name="T36" fmla="*/ 68 w 81"/>
                <a:gd name="T37" fmla="*/ 30 h 71"/>
                <a:gd name="T38" fmla="*/ 66 w 81"/>
                <a:gd name="T39" fmla="*/ 26 h 71"/>
                <a:gd name="T40" fmla="*/ 64 w 81"/>
                <a:gd name="T41" fmla="*/ 23 h 71"/>
                <a:gd name="T42" fmla="*/ 61 w 81"/>
                <a:gd name="T43" fmla="*/ 20 h 71"/>
                <a:gd name="T44" fmla="*/ 52 w 81"/>
                <a:gd name="T45" fmla="*/ 16 h 71"/>
                <a:gd name="T46" fmla="*/ 40 w 81"/>
                <a:gd name="T47" fmla="*/ 14 h 71"/>
                <a:gd name="T48" fmla="*/ 39 w 81"/>
                <a:gd name="T49" fmla="*/ 0 h 71"/>
                <a:gd name="T50" fmla="*/ 53 w 81"/>
                <a:gd name="T51" fmla="*/ 1 h 71"/>
                <a:gd name="T52" fmla="*/ 63 w 81"/>
                <a:gd name="T53" fmla="*/ 5 h 71"/>
                <a:gd name="T54" fmla="*/ 66 w 81"/>
                <a:gd name="T55" fmla="*/ 7 h 71"/>
                <a:gd name="T56" fmla="*/ 71 w 81"/>
                <a:gd name="T57" fmla="*/ 10 h 71"/>
                <a:gd name="T58" fmla="*/ 74 w 81"/>
                <a:gd name="T59" fmla="*/ 13 h 71"/>
                <a:gd name="T60" fmla="*/ 76 w 81"/>
                <a:gd name="T61" fmla="*/ 18 h 71"/>
                <a:gd name="T62" fmla="*/ 78 w 81"/>
                <a:gd name="T63" fmla="*/ 22 h 71"/>
                <a:gd name="T64" fmla="*/ 80 w 81"/>
                <a:gd name="T65" fmla="*/ 25 h 71"/>
                <a:gd name="T66" fmla="*/ 81 w 81"/>
                <a:gd name="T67" fmla="*/ 30 h 71"/>
                <a:gd name="T68" fmla="*/ 81 w 81"/>
                <a:gd name="T69" fmla="*/ 35 h 71"/>
                <a:gd name="T70" fmla="*/ 80 w 81"/>
                <a:gd name="T71" fmla="*/ 45 h 71"/>
                <a:gd name="T72" fmla="*/ 76 w 81"/>
                <a:gd name="T73" fmla="*/ 54 h 71"/>
                <a:gd name="T74" fmla="*/ 70 w 81"/>
                <a:gd name="T75" fmla="*/ 61 h 71"/>
                <a:gd name="T76" fmla="*/ 63 w 81"/>
                <a:gd name="T77" fmla="*/ 67 h 71"/>
                <a:gd name="T78" fmla="*/ 52 w 81"/>
                <a:gd name="T79" fmla="*/ 69 h 71"/>
                <a:gd name="T80" fmla="*/ 40 w 81"/>
                <a:gd name="T81" fmla="*/ 71 h 71"/>
                <a:gd name="T82" fmla="*/ 27 w 81"/>
                <a:gd name="T83" fmla="*/ 69 h 71"/>
                <a:gd name="T84" fmla="*/ 16 w 81"/>
                <a:gd name="T85" fmla="*/ 66 h 71"/>
                <a:gd name="T86" fmla="*/ 9 w 81"/>
                <a:gd name="T87" fmla="*/ 60 h 71"/>
                <a:gd name="T88" fmla="*/ 4 w 81"/>
                <a:gd name="T89" fmla="*/ 53 h 71"/>
                <a:gd name="T90" fmla="*/ 1 w 81"/>
                <a:gd name="T91" fmla="*/ 44 h 71"/>
                <a:gd name="T92" fmla="*/ 0 w 81"/>
                <a:gd name="T93" fmla="*/ 35 h 71"/>
                <a:gd name="T94" fmla="*/ 1 w 81"/>
                <a:gd name="T95" fmla="*/ 25 h 71"/>
                <a:gd name="T96" fmla="*/ 4 w 81"/>
                <a:gd name="T97" fmla="*/ 17 h 71"/>
                <a:gd name="T98" fmla="*/ 10 w 81"/>
                <a:gd name="T99" fmla="*/ 10 h 71"/>
                <a:gd name="T100" fmla="*/ 22 w 81"/>
                <a:gd name="T101" fmla="*/ 3 h 71"/>
                <a:gd name="T102" fmla="*/ 39 w 81"/>
                <a:gd name="T103" fmla="*/ 0 h 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
                <a:gd name="T157" fmla="*/ 0 h 71"/>
                <a:gd name="T158" fmla="*/ 81 w 81"/>
                <a:gd name="T159" fmla="*/ 71 h 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 h="71">
                  <a:moveTo>
                    <a:pt x="40" y="14"/>
                  </a:moveTo>
                  <a:lnTo>
                    <a:pt x="27" y="16"/>
                  </a:lnTo>
                  <a:lnTo>
                    <a:pt x="19" y="20"/>
                  </a:lnTo>
                  <a:lnTo>
                    <a:pt x="15" y="24"/>
                  </a:lnTo>
                  <a:lnTo>
                    <a:pt x="13" y="31"/>
                  </a:lnTo>
                  <a:lnTo>
                    <a:pt x="13" y="40"/>
                  </a:lnTo>
                  <a:lnTo>
                    <a:pt x="14" y="44"/>
                  </a:lnTo>
                  <a:lnTo>
                    <a:pt x="15" y="48"/>
                  </a:lnTo>
                  <a:lnTo>
                    <a:pt x="19" y="50"/>
                  </a:lnTo>
                  <a:lnTo>
                    <a:pt x="25" y="54"/>
                  </a:lnTo>
                  <a:lnTo>
                    <a:pt x="32" y="56"/>
                  </a:lnTo>
                  <a:lnTo>
                    <a:pt x="40" y="56"/>
                  </a:lnTo>
                  <a:lnTo>
                    <a:pt x="53" y="55"/>
                  </a:lnTo>
                  <a:lnTo>
                    <a:pt x="63" y="50"/>
                  </a:lnTo>
                  <a:lnTo>
                    <a:pt x="65" y="48"/>
                  </a:lnTo>
                  <a:lnTo>
                    <a:pt x="68" y="44"/>
                  </a:lnTo>
                  <a:lnTo>
                    <a:pt x="69" y="40"/>
                  </a:lnTo>
                  <a:lnTo>
                    <a:pt x="69" y="35"/>
                  </a:lnTo>
                  <a:lnTo>
                    <a:pt x="68" y="30"/>
                  </a:lnTo>
                  <a:lnTo>
                    <a:pt x="66" y="26"/>
                  </a:lnTo>
                  <a:lnTo>
                    <a:pt x="64" y="23"/>
                  </a:lnTo>
                  <a:lnTo>
                    <a:pt x="61" y="20"/>
                  </a:lnTo>
                  <a:lnTo>
                    <a:pt x="52" y="16"/>
                  </a:lnTo>
                  <a:lnTo>
                    <a:pt x="40" y="14"/>
                  </a:lnTo>
                  <a:close/>
                  <a:moveTo>
                    <a:pt x="39" y="0"/>
                  </a:moveTo>
                  <a:lnTo>
                    <a:pt x="53" y="1"/>
                  </a:lnTo>
                  <a:lnTo>
                    <a:pt x="63" y="5"/>
                  </a:lnTo>
                  <a:lnTo>
                    <a:pt x="66" y="7"/>
                  </a:lnTo>
                  <a:lnTo>
                    <a:pt x="71" y="10"/>
                  </a:lnTo>
                  <a:lnTo>
                    <a:pt x="74" y="13"/>
                  </a:lnTo>
                  <a:lnTo>
                    <a:pt x="76" y="18"/>
                  </a:lnTo>
                  <a:lnTo>
                    <a:pt x="78" y="22"/>
                  </a:lnTo>
                  <a:lnTo>
                    <a:pt x="80" y="25"/>
                  </a:lnTo>
                  <a:lnTo>
                    <a:pt x="81" y="30"/>
                  </a:lnTo>
                  <a:lnTo>
                    <a:pt x="81" y="35"/>
                  </a:lnTo>
                  <a:lnTo>
                    <a:pt x="80" y="45"/>
                  </a:lnTo>
                  <a:lnTo>
                    <a:pt x="76" y="54"/>
                  </a:lnTo>
                  <a:lnTo>
                    <a:pt x="70" y="61"/>
                  </a:lnTo>
                  <a:lnTo>
                    <a:pt x="63" y="67"/>
                  </a:lnTo>
                  <a:lnTo>
                    <a:pt x="52" y="69"/>
                  </a:lnTo>
                  <a:lnTo>
                    <a:pt x="40" y="71"/>
                  </a:lnTo>
                  <a:lnTo>
                    <a:pt x="27" y="69"/>
                  </a:lnTo>
                  <a:lnTo>
                    <a:pt x="16" y="66"/>
                  </a:lnTo>
                  <a:lnTo>
                    <a:pt x="9" y="60"/>
                  </a:lnTo>
                  <a:lnTo>
                    <a:pt x="4" y="53"/>
                  </a:lnTo>
                  <a:lnTo>
                    <a:pt x="1" y="44"/>
                  </a:lnTo>
                  <a:lnTo>
                    <a:pt x="0" y="35"/>
                  </a:lnTo>
                  <a:lnTo>
                    <a:pt x="1" y="25"/>
                  </a:lnTo>
                  <a:lnTo>
                    <a:pt x="4" y="17"/>
                  </a:lnTo>
                  <a:lnTo>
                    <a:pt x="10" y="10"/>
                  </a:lnTo>
                  <a:lnTo>
                    <a:pt x="22" y="3"/>
                  </a:lnTo>
                  <a:lnTo>
                    <a:pt x="39" y="0"/>
                  </a:lnTo>
                  <a:close/>
                </a:path>
              </a:pathLst>
            </a:custGeom>
            <a:solidFill>
              <a:srgbClr val="000000"/>
            </a:solidFill>
            <a:ln w="0">
              <a:solidFill>
                <a:srgbClr val="000000"/>
              </a:solidFill>
              <a:round/>
              <a:headEnd/>
              <a:tailEnd/>
            </a:ln>
          </p:spPr>
          <p:txBody>
            <a:bodyPr/>
            <a:lstStyle/>
            <a:p>
              <a:endParaRPr lang="de-DE"/>
            </a:p>
          </p:txBody>
        </p:sp>
        <p:sp>
          <p:nvSpPr>
            <p:cNvPr id="30931" name="Freeform 107"/>
            <p:cNvSpPr>
              <a:spLocks/>
            </p:cNvSpPr>
            <p:nvPr/>
          </p:nvSpPr>
          <p:spPr bwMode="auto">
            <a:xfrm>
              <a:off x="1302" y="2025"/>
              <a:ext cx="80" cy="60"/>
            </a:xfrm>
            <a:custGeom>
              <a:avLst/>
              <a:gdLst>
                <a:gd name="T0" fmla="*/ 19 w 80"/>
                <a:gd name="T1" fmla="*/ 0 h 60"/>
                <a:gd name="T2" fmla="*/ 80 w 80"/>
                <a:gd name="T3" fmla="*/ 0 h 60"/>
                <a:gd name="T4" fmla="*/ 80 w 80"/>
                <a:gd name="T5" fmla="*/ 13 h 60"/>
                <a:gd name="T6" fmla="*/ 26 w 80"/>
                <a:gd name="T7" fmla="*/ 13 h 60"/>
                <a:gd name="T8" fmla="*/ 21 w 80"/>
                <a:gd name="T9" fmla="*/ 15 h 60"/>
                <a:gd name="T10" fmla="*/ 19 w 80"/>
                <a:gd name="T11" fmla="*/ 15 h 60"/>
                <a:gd name="T12" fmla="*/ 16 w 80"/>
                <a:gd name="T13" fmla="*/ 16 h 60"/>
                <a:gd name="T14" fmla="*/ 14 w 80"/>
                <a:gd name="T15" fmla="*/ 20 h 60"/>
                <a:gd name="T16" fmla="*/ 13 w 80"/>
                <a:gd name="T17" fmla="*/ 21 h 60"/>
                <a:gd name="T18" fmla="*/ 13 w 80"/>
                <a:gd name="T19" fmla="*/ 32 h 60"/>
                <a:gd name="T20" fmla="*/ 14 w 80"/>
                <a:gd name="T21" fmla="*/ 37 h 60"/>
                <a:gd name="T22" fmla="*/ 16 w 80"/>
                <a:gd name="T23" fmla="*/ 41 h 60"/>
                <a:gd name="T24" fmla="*/ 25 w 80"/>
                <a:gd name="T25" fmla="*/ 45 h 60"/>
                <a:gd name="T26" fmla="*/ 38 w 80"/>
                <a:gd name="T27" fmla="*/ 46 h 60"/>
                <a:gd name="T28" fmla="*/ 80 w 80"/>
                <a:gd name="T29" fmla="*/ 46 h 60"/>
                <a:gd name="T30" fmla="*/ 80 w 80"/>
                <a:gd name="T31" fmla="*/ 60 h 60"/>
                <a:gd name="T32" fmla="*/ 1 w 80"/>
                <a:gd name="T33" fmla="*/ 60 h 60"/>
                <a:gd name="T34" fmla="*/ 1 w 80"/>
                <a:gd name="T35" fmla="*/ 46 h 60"/>
                <a:gd name="T36" fmla="*/ 13 w 80"/>
                <a:gd name="T37" fmla="*/ 46 h 60"/>
                <a:gd name="T38" fmla="*/ 6 w 80"/>
                <a:gd name="T39" fmla="*/ 40 h 60"/>
                <a:gd name="T40" fmla="*/ 1 w 80"/>
                <a:gd name="T41" fmla="*/ 33 h 60"/>
                <a:gd name="T42" fmla="*/ 0 w 80"/>
                <a:gd name="T43" fmla="*/ 25 h 60"/>
                <a:gd name="T44" fmla="*/ 0 w 80"/>
                <a:gd name="T45" fmla="*/ 20 h 60"/>
                <a:gd name="T46" fmla="*/ 1 w 80"/>
                <a:gd name="T47" fmla="*/ 15 h 60"/>
                <a:gd name="T48" fmla="*/ 3 w 80"/>
                <a:gd name="T49" fmla="*/ 12 h 60"/>
                <a:gd name="T50" fmla="*/ 4 w 80"/>
                <a:gd name="T51" fmla="*/ 8 h 60"/>
                <a:gd name="T52" fmla="*/ 9 w 80"/>
                <a:gd name="T53" fmla="*/ 3 h 60"/>
                <a:gd name="T54" fmla="*/ 14 w 80"/>
                <a:gd name="T55" fmla="*/ 1 h 60"/>
                <a:gd name="T56" fmla="*/ 19 w 80"/>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19" y="0"/>
                  </a:moveTo>
                  <a:lnTo>
                    <a:pt x="80" y="0"/>
                  </a:lnTo>
                  <a:lnTo>
                    <a:pt x="80" y="13"/>
                  </a:lnTo>
                  <a:lnTo>
                    <a:pt x="26" y="13"/>
                  </a:lnTo>
                  <a:lnTo>
                    <a:pt x="21" y="15"/>
                  </a:lnTo>
                  <a:lnTo>
                    <a:pt x="19" y="15"/>
                  </a:lnTo>
                  <a:lnTo>
                    <a:pt x="16" y="16"/>
                  </a:lnTo>
                  <a:lnTo>
                    <a:pt x="14" y="20"/>
                  </a:lnTo>
                  <a:lnTo>
                    <a:pt x="13" y="21"/>
                  </a:lnTo>
                  <a:lnTo>
                    <a:pt x="13" y="32"/>
                  </a:lnTo>
                  <a:lnTo>
                    <a:pt x="14" y="37"/>
                  </a:lnTo>
                  <a:lnTo>
                    <a:pt x="16" y="41"/>
                  </a:lnTo>
                  <a:lnTo>
                    <a:pt x="25" y="45"/>
                  </a:lnTo>
                  <a:lnTo>
                    <a:pt x="38" y="46"/>
                  </a:lnTo>
                  <a:lnTo>
                    <a:pt x="80" y="46"/>
                  </a:lnTo>
                  <a:lnTo>
                    <a:pt x="80" y="60"/>
                  </a:lnTo>
                  <a:lnTo>
                    <a:pt x="1" y="60"/>
                  </a:lnTo>
                  <a:lnTo>
                    <a:pt x="1" y="46"/>
                  </a:lnTo>
                  <a:lnTo>
                    <a:pt x="13" y="46"/>
                  </a:lnTo>
                  <a:lnTo>
                    <a:pt x="6" y="40"/>
                  </a:lnTo>
                  <a:lnTo>
                    <a:pt x="1" y="33"/>
                  </a:lnTo>
                  <a:lnTo>
                    <a:pt x="0" y="25"/>
                  </a:lnTo>
                  <a:lnTo>
                    <a:pt x="0" y="20"/>
                  </a:lnTo>
                  <a:lnTo>
                    <a:pt x="1" y="15"/>
                  </a:lnTo>
                  <a:lnTo>
                    <a:pt x="3" y="12"/>
                  </a:lnTo>
                  <a:lnTo>
                    <a:pt x="4" y="8"/>
                  </a:lnTo>
                  <a:lnTo>
                    <a:pt x="9" y="3"/>
                  </a:lnTo>
                  <a:lnTo>
                    <a:pt x="14" y="1"/>
                  </a:lnTo>
                  <a:lnTo>
                    <a:pt x="19" y="0"/>
                  </a:lnTo>
                  <a:close/>
                </a:path>
              </a:pathLst>
            </a:custGeom>
            <a:solidFill>
              <a:srgbClr val="000000"/>
            </a:solidFill>
            <a:ln w="0">
              <a:solidFill>
                <a:srgbClr val="000000"/>
              </a:solidFill>
              <a:round/>
              <a:headEnd/>
              <a:tailEnd/>
            </a:ln>
          </p:spPr>
          <p:txBody>
            <a:bodyPr/>
            <a:lstStyle/>
            <a:p>
              <a:endParaRPr lang="de-DE"/>
            </a:p>
          </p:txBody>
        </p:sp>
      </p:grpSp>
      <p:grpSp>
        <p:nvGrpSpPr>
          <p:cNvPr id="4" name="Group 108"/>
          <p:cNvGrpSpPr>
            <a:grpSpLocks/>
          </p:cNvGrpSpPr>
          <p:nvPr/>
        </p:nvGrpSpPr>
        <p:grpSpPr bwMode="auto">
          <a:xfrm>
            <a:off x="762000" y="1219200"/>
            <a:ext cx="5378450" cy="4348163"/>
            <a:chOff x="1272" y="1413"/>
            <a:chExt cx="3388" cy="2739"/>
          </a:xfrm>
        </p:grpSpPr>
        <p:sp>
          <p:nvSpPr>
            <p:cNvPr id="30732" name="Line 109"/>
            <p:cNvSpPr>
              <a:spLocks noChangeShapeType="1"/>
            </p:cNvSpPr>
            <p:nvPr/>
          </p:nvSpPr>
          <p:spPr bwMode="auto">
            <a:xfrm flipV="1">
              <a:off x="1569" y="1465"/>
              <a:ext cx="0" cy="2337"/>
            </a:xfrm>
            <a:prstGeom prst="line">
              <a:avLst/>
            </a:prstGeom>
            <a:noFill/>
            <a:ln w="7938">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33" name="Line 110"/>
            <p:cNvSpPr>
              <a:spLocks noChangeShapeType="1"/>
            </p:cNvSpPr>
            <p:nvPr/>
          </p:nvSpPr>
          <p:spPr bwMode="auto">
            <a:xfrm>
              <a:off x="1569" y="1465"/>
              <a:ext cx="3057" cy="0"/>
            </a:xfrm>
            <a:prstGeom prst="line">
              <a:avLst/>
            </a:prstGeom>
            <a:noFill/>
            <a:ln w="7938">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34" name="Line 111"/>
            <p:cNvSpPr>
              <a:spLocks noChangeShapeType="1"/>
            </p:cNvSpPr>
            <p:nvPr/>
          </p:nvSpPr>
          <p:spPr bwMode="auto">
            <a:xfrm>
              <a:off x="4626" y="1465"/>
              <a:ext cx="0" cy="2337"/>
            </a:xfrm>
            <a:prstGeom prst="line">
              <a:avLst/>
            </a:prstGeom>
            <a:noFill/>
            <a:ln w="7938">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35" name="Line 112"/>
            <p:cNvSpPr>
              <a:spLocks noChangeShapeType="1"/>
            </p:cNvSpPr>
            <p:nvPr/>
          </p:nvSpPr>
          <p:spPr bwMode="auto">
            <a:xfrm flipH="1">
              <a:off x="1569" y="3802"/>
              <a:ext cx="3057" cy="0"/>
            </a:xfrm>
            <a:prstGeom prst="line">
              <a:avLst/>
            </a:prstGeom>
            <a:noFill/>
            <a:ln w="7938">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36" name="Line 113"/>
            <p:cNvSpPr>
              <a:spLocks noChangeShapeType="1"/>
            </p:cNvSpPr>
            <p:nvPr/>
          </p:nvSpPr>
          <p:spPr bwMode="auto">
            <a:xfrm>
              <a:off x="1569" y="1465"/>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37" name="Line 114"/>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38" name="Line 115"/>
            <p:cNvSpPr>
              <a:spLocks noChangeShapeType="1"/>
            </p:cNvSpPr>
            <p:nvPr/>
          </p:nvSpPr>
          <p:spPr bwMode="auto">
            <a:xfrm flipV="1">
              <a:off x="4626"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39" name="Line 116"/>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40" name="Line 117"/>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41" name="Line 118"/>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42" name="Line 119"/>
            <p:cNvSpPr>
              <a:spLocks noChangeShapeType="1"/>
            </p:cNvSpPr>
            <p:nvPr/>
          </p:nvSpPr>
          <p:spPr bwMode="auto">
            <a:xfrm flipV="1">
              <a:off x="1569"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43" name="Line 120"/>
            <p:cNvSpPr>
              <a:spLocks noChangeShapeType="1"/>
            </p:cNvSpPr>
            <p:nvPr/>
          </p:nvSpPr>
          <p:spPr bwMode="auto">
            <a:xfrm>
              <a:off x="1569"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44" name="Freeform 121"/>
            <p:cNvSpPr>
              <a:spLocks/>
            </p:cNvSpPr>
            <p:nvPr/>
          </p:nvSpPr>
          <p:spPr bwMode="auto">
            <a:xfrm>
              <a:off x="1543" y="3861"/>
              <a:ext cx="39" cy="108"/>
            </a:xfrm>
            <a:custGeom>
              <a:avLst/>
              <a:gdLst>
                <a:gd name="T0" fmla="*/ 29 w 39"/>
                <a:gd name="T1" fmla="*/ 0 h 108"/>
                <a:gd name="T2" fmla="*/ 39 w 39"/>
                <a:gd name="T3" fmla="*/ 0 h 108"/>
                <a:gd name="T4" fmla="*/ 39 w 39"/>
                <a:gd name="T5" fmla="*/ 108 h 108"/>
                <a:gd name="T6" fmla="*/ 25 w 39"/>
                <a:gd name="T7" fmla="*/ 108 h 108"/>
                <a:gd name="T8" fmla="*/ 25 w 39"/>
                <a:gd name="T9" fmla="*/ 23 h 108"/>
                <a:gd name="T10" fmla="*/ 21 w 39"/>
                <a:gd name="T11" fmla="*/ 27 h 108"/>
                <a:gd name="T12" fmla="*/ 18 w 39"/>
                <a:gd name="T13" fmla="*/ 29 h 108"/>
                <a:gd name="T14" fmla="*/ 13 w 39"/>
                <a:gd name="T15" fmla="*/ 33 h 108"/>
                <a:gd name="T16" fmla="*/ 3 w 39"/>
                <a:gd name="T17" fmla="*/ 38 h 108"/>
                <a:gd name="T18" fmla="*/ 0 w 39"/>
                <a:gd name="T19" fmla="*/ 39 h 108"/>
                <a:gd name="T20" fmla="*/ 0 w 39"/>
                <a:gd name="T21" fmla="*/ 27 h 108"/>
                <a:gd name="T22" fmla="*/ 7 w 39"/>
                <a:gd name="T23" fmla="*/ 23 h 108"/>
                <a:gd name="T24" fmla="*/ 19 w 39"/>
                <a:gd name="T25" fmla="*/ 14 h 108"/>
                <a:gd name="T26" fmla="*/ 23 w 39"/>
                <a:gd name="T27" fmla="*/ 9 h 108"/>
                <a:gd name="T28" fmla="*/ 27 w 39"/>
                <a:gd name="T29" fmla="*/ 4 h 108"/>
                <a:gd name="T30" fmla="*/ 29 w 39"/>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08"/>
                <a:gd name="T50" fmla="*/ 39 w 39"/>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08">
                  <a:moveTo>
                    <a:pt x="29" y="0"/>
                  </a:moveTo>
                  <a:lnTo>
                    <a:pt x="39" y="0"/>
                  </a:lnTo>
                  <a:lnTo>
                    <a:pt x="39" y="108"/>
                  </a:lnTo>
                  <a:lnTo>
                    <a:pt x="25" y="108"/>
                  </a:lnTo>
                  <a:lnTo>
                    <a:pt x="25" y="23"/>
                  </a:lnTo>
                  <a:lnTo>
                    <a:pt x="21" y="27"/>
                  </a:lnTo>
                  <a:lnTo>
                    <a:pt x="18" y="29"/>
                  </a:lnTo>
                  <a:lnTo>
                    <a:pt x="13" y="33"/>
                  </a:lnTo>
                  <a:lnTo>
                    <a:pt x="3" y="38"/>
                  </a:lnTo>
                  <a:lnTo>
                    <a:pt x="0" y="39"/>
                  </a:lnTo>
                  <a:lnTo>
                    <a:pt x="0" y="27"/>
                  </a:lnTo>
                  <a:lnTo>
                    <a:pt x="7" y="23"/>
                  </a:lnTo>
                  <a:lnTo>
                    <a:pt x="19" y="14"/>
                  </a:lnTo>
                  <a:lnTo>
                    <a:pt x="23" y="9"/>
                  </a:lnTo>
                  <a:lnTo>
                    <a:pt x="27" y="4"/>
                  </a:lnTo>
                  <a:lnTo>
                    <a:pt x="29" y="0"/>
                  </a:lnTo>
                  <a:close/>
                </a:path>
              </a:pathLst>
            </a:custGeom>
            <a:solidFill>
              <a:srgbClr val="000000"/>
            </a:solidFill>
            <a:ln w="0">
              <a:solidFill>
                <a:srgbClr val="000000"/>
              </a:solidFill>
              <a:round/>
              <a:headEnd/>
              <a:tailEnd/>
            </a:ln>
          </p:spPr>
          <p:txBody>
            <a:bodyPr/>
            <a:lstStyle/>
            <a:p>
              <a:endParaRPr lang="de-DE"/>
            </a:p>
          </p:txBody>
        </p:sp>
        <p:sp>
          <p:nvSpPr>
            <p:cNvPr id="30745" name="Line 122"/>
            <p:cNvSpPr>
              <a:spLocks noChangeShapeType="1"/>
            </p:cNvSpPr>
            <p:nvPr/>
          </p:nvSpPr>
          <p:spPr bwMode="auto">
            <a:xfrm flipV="1">
              <a:off x="2332"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46" name="Line 123"/>
            <p:cNvSpPr>
              <a:spLocks noChangeShapeType="1"/>
            </p:cNvSpPr>
            <p:nvPr/>
          </p:nvSpPr>
          <p:spPr bwMode="auto">
            <a:xfrm>
              <a:off x="2332"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47" name="Freeform 124"/>
            <p:cNvSpPr>
              <a:spLocks/>
            </p:cNvSpPr>
            <p:nvPr/>
          </p:nvSpPr>
          <p:spPr bwMode="auto">
            <a:xfrm>
              <a:off x="2296" y="3861"/>
              <a:ext cx="71" cy="108"/>
            </a:xfrm>
            <a:custGeom>
              <a:avLst/>
              <a:gdLst>
                <a:gd name="T0" fmla="*/ 36 w 71"/>
                <a:gd name="T1" fmla="*/ 0 h 108"/>
                <a:gd name="T2" fmla="*/ 49 w 71"/>
                <a:gd name="T3" fmla="*/ 2 h 108"/>
                <a:gd name="T4" fmla="*/ 60 w 71"/>
                <a:gd name="T5" fmla="*/ 8 h 108"/>
                <a:gd name="T6" fmla="*/ 67 w 71"/>
                <a:gd name="T7" fmla="*/ 19 h 108"/>
                <a:gd name="T8" fmla="*/ 70 w 71"/>
                <a:gd name="T9" fmla="*/ 29 h 108"/>
                <a:gd name="T10" fmla="*/ 68 w 71"/>
                <a:gd name="T11" fmla="*/ 34 h 108"/>
                <a:gd name="T12" fmla="*/ 67 w 71"/>
                <a:gd name="T13" fmla="*/ 38 h 108"/>
                <a:gd name="T14" fmla="*/ 66 w 71"/>
                <a:gd name="T15" fmla="*/ 43 h 108"/>
                <a:gd name="T16" fmla="*/ 64 w 71"/>
                <a:gd name="T17" fmla="*/ 50 h 108"/>
                <a:gd name="T18" fmla="*/ 59 w 71"/>
                <a:gd name="T19" fmla="*/ 54 h 108"/>
                <a:gd name="T20" fmla="*/ 52 w 71"/>
                <a:gd name="T21" fmla="*/ 63 h 108"/>
                <a:gd name="T22" fmla="*/ 40 w 71"/>
                <a:gd name="T23" fmla="*/ 74 h 108"/>
                <a:gd name="T24" fmla="*/ 34 w 71"/>
                <a:gd name="T25" fmla="*/ 78 h 108"/>
                <a:gd name="T26" fmla="*/ 22 w 71"/>
                <a:gd name="T27" fmla="*/ 90 h 108"/>
                <a:gd name="T28" fmla="*/ 21 w 71"/>
                <a:gd name="T29" fmla="*/ 93 h 108"/>
                <a:gd name="T30" fmla="*/ 20 w 71"/>
                <a:gd name="T31" fmla="*/ 94 h 108"/>
                <a:gd name="T32" fmla="*/ 71 w 71"/>
                <a:gd name="T33" fmla="*/ 94 h 108"/>
                <a:gd name="T34" fmla="*/ 71 w 71"/>
                <a:gd name="T35" fmla="*/ 108 h 108"/>
                <a:gd name="T36" fmla="*/ 0 w 71"/>
                <a:gd name="T37" fmla="*/ 108 h 108"/>
                <a:gd name="T38" fmla="*/ 0 w 71"/>
                <a:gd name="T39" fmla="*/ 103 h 108"/>
                <a:gd name="T40" fmla="*/ 2 w 71"/>
                <a:gd name="T41" fmla="*/ 99 h 108"/>
                <a:gd name="T42" fmla="*/ 4 w 71"/>
                <a:gd name="T43" fmla="*/ 94 h 108"/>
                <a:gd name="T44" fmla="*/ 6 w 71"/>
                <a:gd name="T45" fmla="*/ 88 h 108"/>
                <a:gd name="T46" fmla="*/ 14 w 71"/>
                <a:gd name="T47" fmla="*/ 78 h 108"/>
                <a:gd name="T48" fmla="*/ 20 w 71"/>
                <a:gd name="T49" fmla="*/ 74 h 108"/>
                <a:gd name="T50" fmla="*/ 27 w 71"/>
                <a:gd name="T51" fmla="*/ 68 h 108"/>
                <a:gd name="T52" fmla="*/ 36 w 71"/>
                <a:gd name="T53" fmla="*/ 59 h 108"/>
                <a:gd name="T54" fmla="*/ 45 w 71"/>
                <a:gd name="T55" fmla="*/ 51 h 108"/>
                <a:gd name="T56" fmla="*/ 49 w 71"/>
                <a:gd name="T57" fmla="*/ 45 h 108"/>
                <a:gd name="T58" fmla="*/ 54 w 71"/>
                <a:gd name="T59" fmla="*/ 38 h 108"/>
                <a:gd name="T60" fmla="*/ 55 w 71"/>
                <a:gd name="T61" fmla="*/ 34 h 108"/>
                <a:gd name="T62" fmla="*/ 55 w 71"/>
                <a:gd name="T63" fmla="*/ 29 h 108"/>
                <a:gd name="T64" fmla="*/ 54 w 71"/>
                <a:gd name="T65" fmla="*/ 25 h 108"/>
                <a:gd name="T66" fmla="*/ 53 w 71"/>
                <a:gd name="T67" fmla="*/ 21 h 108"/>
                <a:gd name="T68" fmla="*/ 51 w 71"/>
                <a:gd name="T69" fmla="*/ 17 h 108"/>
                <a:gd name="T70" fmla="*/ 41 w 71"/>
                <a:gd name="T71" fmla="*/ 13 h 108"/>
                <a:gd name="T72" fmla="*/ 30 w 71"/>
                <a:gd name="T73" fmla="*/ 13 h 108"/>
                <a:gd name="T74" fmla="*/ 25 w 71"/>
                <a:gd name="T75" fmla="*/ 15 h 108"/>
                <a:gd name="T76" fmla="*/ 22 w 71"/>
                <a:gd name="T77" fmla="*/ 17 h 108"/>
                <a:gd name="T78" fmla="*/ 20 w 71"/>
                <a:gd name="T79" fmla="*/ 20 h 108"/>
                <a:gd name="T80" fmla="*/ 17 w 71"/>
                <a:gd name="T81" fmla="*/ 23 h 108"/>
                <a:gd name="T82" fmla="*/ 16 w 71"/>
                <a:gd name="T83" fmla="*/ 27 h 108"/>
                <a:gd name="T84" fmla="*/ 16 w 71"/>
                <a:gd name="T85" fmla="*/ 32 h 108"/>
                <a:gd name="T86" fmla="*/ 2 w 71"/>
                <a:gd name="T87" fmla="*/ 29 h 108"/>
                <a:gd name="T88" fmla="*/ 5 w 71"/>
                <a:gd name="T89" fmla="*/ 17 h 108"/>
                <a:gd name="T90" fmla="*/ 12 w 71"/>
                <a:gd name="T91" fmla="*/ 8 h 108"/>
                <a:gd name="T92" fmla="*/ 23 w 71"/>
                <a:gd name="T93" fmla="*/ 2 h 108"/>
                <a:gd name="T94" fmla="*/ 36 w 71"/>
                <a:gd name="T95" fmla="*/ 0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
                <a:gd name="T145" fmla="*/ 0 h 108"/>
                <a:gd name="T146" fmla="*/ 71 w 71"/>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 h="108">
                  <a:moveTo>
                    <a:pt x="36" y="0"/>
                  </a:moveTo>
                  <a:lnTo>
                    <a:pt x="49" y="2"/>
                  </a:lnTo>
                  <a:lnTo>
                    <a:pt x="60" y="8"/>
                  </a:lnTo>
                  <a:lnTo>
                    <a:pt x="67" y="19"/>
                  </a:lnTo>
                  <a:lnTo>
                    <a:pt x="70" y="29"/>
                  </a:lnTo>
                  <a:lnTo>
                    <a:pt x="68" y="34"/>
                  </a:lnTo>
                  <a:lnTo>
                    <a:pt x="67" y="38"/>
                  </a:lnTo>
                  <a:lnTo>
                    <a:pt x="66" y="43"/>
                  </a:lnTo>
                  <a:lnTo>
                    <a:pt x="64" y="50"/>
                  </a:lnTo>
                  <a:lnTo>
                    <a:pt x="59" y="54"/>
                  </a:lnTo>
                  <a:lnTo>
                    <a:pt x="52" y="63"/>
                  </a:lnTo>
                  <a:lnTo>
                    <a:pt x="40" y="74"/>
                  </a:lnTo>
                  <a:lnTo>
                    <a:pt x="34" y="78"/>
                  </a:lnTo>
                  <a:lnTo>
                    <a:pt x="22" y="90"/>
                  </a:lnTo>
                  <a:lnTo>
                    <a:pt x="21" y="93"/>
                  </a:lnTo>
                  <a:lnTo>
                    <a:pt x="20" y="94"/>
                  </a:lnTo>
                  <a:lnTo>
                    <a:pt x="71" y="94"/>
                  </a:lnTo>
                  <a:lnTo>
                    <a:pt x="71" y="108"/>
                  </a:lnTo>
                  <a:lnTo>
                    <a:pt x="0" y="108"/>
                  </a:lnTo>
                  <a:lnTo>
                    <a:pt x="0" y="103"/>
                  </a:lnTo>
                  <a:lnTo>
                    <a:pt x="2" y="99"/>
                  </a:lnTo>
                  <a:lnTo>
                    <a:pt x="4" y="94"/>
                  </a:lnTo>
                  <a:lnTo>
                    <a:pt x="6" y="88"/>
                  </a:lnTo>
                  <a:lnTo>
                    <a:pt x="14" y="78"/>
                  </a:lnTo>
                  <a:lnTo>
                    <a:pt x="20" y="74"/>
                  </a:lnTo>
                  <a:lnTo>
                    <a:pt x="27" y="68"/>
                  </a:lnTo>
                  <a:lnTo>
                    <a:pt x="36" y="59"/>
                  </a:lnTo>
                  <a:lnTo>
                    <a:pt x="45" y="51"/>
                  </a:lnTo>
                  <a:lnTo>
                    <a:pt x="49" y="45"/>
                  </a:lnTo>
                  <a:lnTo>
                    <a:pt x="54" y="38"/>
                  </a:lnTo>
                  <a:lnTo>
                    <a:pt x="55" y="34"/>
                  </a:lnTo>
                  <a:lnTo>
                    <a:pt x="55" y="29"/>
                  </a:lnTo>
                  <a:lnTo>
                    <a:pt x="54" y="25"/>
                  </a:lnTo>
                  <a:lnTo>
                    <a:pt x="53" y="21"/>
                  </a:lnTo>
                  <a:lnTo>
                    <a:pt x="51" y="17"/>
                  </a:lnTo>
                  <a:lnTo>
                    <a:pt x="41" y="13"/>
                  </a:lnTo>
                  <a:lnTo>
                    <a:pt x="30" y="13"/>
                  </a:lnTo>
                  <a:lnTo>
                    <a:pt x="25" y="15"/>
                  </a:lnTo>
                  <a:lnTo>
                    <a:pt x="22" y="17"/>
                  </a:lnTo>
                  <a:lnTo>
                    <a:pt x="20" y="20"/>
                  </a:lnTo>
                  <a:lnTo>
                    <a:pt x="17" y="23"/>
                  </a:lnTo>
                  <a:lnTo>
                    <a:pt x="16" y="27"/>
                  </a:lnTo>
                  <a:lnTo>
                    <a:pt x="16" y="32"/>
                  </a:lnTo>
                  <a:lnTo>
                    <a:pt x="2" y="29"/>
                  </a:lnTo>
                  <a:lnTo>
                    <a:pt x="5" y="17"/>
                  </a:lnTo>
                  <a:lnTo>
                    <a:pt x="12" y="8"/>
                  </a:lnTo>
                  <a:lnTo>
                    <a:pt x="23" y="2"/>
                  </a:lnTo>
                  <a:lnTo>
                    <a:pt x="36" y="0"/>
                  </a:lnTo>
                  <a:close/>
                </a:path>
              </a:pathLst>
            </a:custGeom>
            <a:solidFill>
              <a:srgbClr val="000000"/>
            </a:solidFill>
            <a:ln w="0">
              <a:solidFill>
                <a:srgbClr val="000000"/>
              </a:solidFill>
              <a:round/>
              <a:headEnd/>
              <a:tailEnd/>
            </a:ln>
          </p:spPr>
          <p:txBody>
            <a:bodyPr/>
            <a:lstStyle/>
            <a:p>
              <a:endParaRPr lang="de-DE"/>
            </a:p>
          </p:txBody>
        </p:sp>
        <p:sp>
          <p:nvSpPr>
            <p:cNvPr id="30748" name="Line 125"/>
            <p:cNvSpPr>
              <a:spLocks noChangeShapeType="1"/>
            </p:cNvSpPr>
            <p:nvPr/>
          </p:nvSpPr>
          <p:spPr bwMode="auto">
            <a:xfrm flipV="1">
              <a:off x="3097"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49" name="Line 126"/>
            <p:cNvSpPr>
              <a:spLocks noChangeShapeType="1"/>
            </p:cNvSpPr>
            <p:nvPr/>
          </p:nvSpPr>
          <p:spPr bwMode="auto">
            <a:xfrm>
              <a:off x="3097"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50" name="Freeform 127"/>
            <p:cNvSpPr>
              <a:spLocks/>
            </p:cNvSpPr>
            <p:nvPr/>
          </p:nvSpPr>
          <p:spPr bwMode="auto">
            <a:xfrm>
              <a:off x="3061" y="3861"/>
              <a:ext cx="70" cy="109"/>
            </a:xfrm>
            <a:custGeom>
              <a:avLst/>
              <a:gdLst>
                <a:gd name="T0" fmla="*/ 39 w 70"/>
                <a:gd name="T1" fmla="*/ 1 h 109"/>
                <a:gd name="T2" fmla="*/ 54 w 70"/>
                <a:gd name="T3" fmla="*/ 7 h 109"/>
                <a:gd name="T4" fmla="*/ 63 w 70"/>
                <a:gd name="T5" fmla="*/ 19 h 109"/>
                <a:gd name="T6" fmla="*/ 64 w 70"/>
                <a:gd name="T7" fmla="*/ 32 h 109"/>
                <a:gd name="T8" fmla="*/ 61 w 70"/>
                <a:gd name="T9" fmla="*/ 39 h 109"/>
                <a:gd name="T10" fmla="*/ 55 w 70"/>
                <a:gd name="T11" fmla="*/ 46 h 109"/>
                <a:gd name="T12" fmla="*/ 56 w 70"/>
                <a:gd name="T13" fmla="*/ 51 h 109"/>
                <a:gd name="T14" fmla="*/ 64 w 70"/>
                <a:gd name="T15" fmla="*/ 58 h 109"/>
                <a:gd name="T16" fmla="*/ 70 w 70"/>
                <a:gd name="T17" fmla="*/ 71 h 109"/>
                <a:gd name="T18" fmla="*/ 68 w 70"/>
                <a:gd name="T19" fmla="*/ 88 h 109"/>
                <a:gd name="T20" fmla="*/ 49 w 70"/>
                <a:gd name="T21" fmla="*/ 107 h 109"/>
                <a:gd name="T22" fmla="*/ 21 w 70"/>
                <a:gd name="T23" fmla="*/ 107 h 109"/>
                <a:gd name="T24" fmla="*/ 4 w 70"/>
                <a:gd name="T25" fmla="*/ 93 h 109"/>
                <a:gd name="T26" fmla="*/ 14 w 70"/>
                <a:gd name="T27" fmla="*/ 78 h 109"/>
                <a:gd name="T28" fmla="*/ 17 w 70"/>
                <a:gd name="T29" fmla="*/ 87 h 109"/>
                <a:gd name="T30" fmla="*/ 26 w 70"/>
                <a:gd name="T31" fmla="*/ 95 h 109"/>
                <a:gd name="T32" fmla="*/ 35 w 70"/>
                <a:gd name="T33" fmla="*/ 97 h 109"/>
                <a:gd name="T34" fmla="*/ 44 w 70"/>
                <a:gd name="T35" fmla="*/ 96 h 109"/>
                <a:gd name="T36" fmla="*/ 54 w 70"/>
                <a:gd name="T37" fmla="*/ 88 h 109"/>
                <a:gd name="T38" fmla="*/ 57 w 70"/>
                <a:gd name="T39" fmla="*/ 75 h 109"/>
                <a:gd name="T40" fmla="*/ 55 w 70"/>
                <a:gd name="T41" fmla="*/ 66 h 109"/>
                <a:gd name="T42" fmla="*/ 50 w 70"/>
                <a:gd name="T43" fmla="*/ 62 h 109"/>
                <a:gd name="T44" fmla="*/ 41 w 70"/>
                <a:gd name="T45" fmla="*/ 56 h 109"/>
                <a:gd name="T46" fmla="*/ 31 w 70"/>
                <a:gd name="T47" fmla="*/ 54 h 109"/>
                <a:gd name="T48" fmla="*/ 29 w 70"/>
                <a:gd name="T49" fmla="*/ 44 h 109"/>
                <a:gd name="T50" fmla="*/ 44 w 70"/>
                <a:gd name="T51" fmla="*/ 41 h 109"/>
                <a:gd name="T52" fmla="*/ 49 w 70"/>
                <a:gd name="T53" fmla="*/ 35 h 109"/>
                <a:gd name="T54" fmla="*/ 50 w 70"/>
                <a:gd name="T55" fmla="*/ 23 h 109"/>
                <a:gd name="T56" fmla="*/ 45 w 70"/>
                <a:gd name="T57" fmla="*/ 17 h 109"/>
                <a:gd name="T58" fmla="*/ 39 w 70"/>
                <a:gd name="T59" fmla="*/ 13 h 109"/>
                <a:gd name="T60" fmla="*/ 23 w 70"/>
                <a:gd name="T61" fmla="*/ 17 h 109"/>
                <a:gd name="T62" fmla="*/ 15 w 70"/>
                <a:gd name="T63" fmla="*/ 29 h 109"/>
                <a:gd name="T64" fmla="*/ 6 w 70"/>
                <a:gd name="T65" fmla="*/ 16 h 109"/>
                <a:gd name="T66" fmla="*/ 23 w 70"/>
                <a:gd name="T67" fmla="*/ 2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109"/>
                <a:gd name="T104" fmla="*/ 70 w 70"/>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109">
                  <a:moveTo>
                    <a:pt x="33" y="0"/>
                  </a:moveTo>
                  <a:lnTo>
                    <a:pt x="39" y="1"/>
                  </a:lnTo>
                  <a:lnTo>
                    <a:pt x="49" y="3"/>
                  </a:lnTo>
                  <a:lnTo>
                    <a:pt x="54" y="7"/>
                  </a:lnTo>
                  <a:lnTo>
                    <a:pt x="61" y="14"/>
                  </a:lnTo>
                  <a:lnTo>
                    <a:pt x="63" y="19"/>
                  </a:lnTo>
                  <a:lnTo>
                    <a:pt x="64" y="22"/>
                  </a:lnTo>
                  <a:lnTo>
                    <a:pt x="64" y="32"/>
                  </a:lnTo>
                  <a:lnTo>
                    <a:pt x="63" y="35"/>
                  </a:lnTo>
                  <a:lnTo>
                    <a:pt x="61" y="39"/>
                  </a:lnTo>
                  <a:lnTo>
                    <a:pt x="58" y="44"/>
                  </a:lnTo>
                  <a:lnTo>
                    <a:pt x="55" y="46"/>
                  </a:lnTo>
                  <a:lnTo>
                    <a:pt x="50" y="48"/>
                  </a:lnTo>
                  <a:lnTo>
                    <a:pt x="56" y="51"/>
                  </a:lnTo>
                  <a:lnTo>
                    <a:pt x="61" y="53"/>
                  </a:lnTo>
                  <a:lnTo>
                    <a:pt x="64" y="58"/>
                  </a:lnTo>
                  <a:lnTo>
                    <a:pt x="68" y="62"/>
                  </a:lnTo>
                  <a:lnTo>
                    <a:pt x="70" y="71"/>
                  </a:lnTo>
                  <a:lnTo>
                    <a:pt x="70" y="75"/>
                  </a:lnTo>
                  <a:lnTo>
                    <a:pt x="68" y="88"/>
                  </a:lnTo>
                  <a:lnTo>
                    <a:pt x="60" y="100"/>
                  </a:lnTo>
                  <a:lnTo>
                    <a:pt x="49" y="107"/>
                  </a:lnTo>
                  <a:lnTo>
                    <a:pt x="35" y="109"/>
                  </a:lnTo>
                  <a:lnTo>
                    <a:pt x="21" y="107"/>
                  </a:lnTo>
                  <a:lnTo>
                    <a:pt x="11" y="102"/>
                  </a:lnTo>
                  <a:lnTo>
                    <a:pt x="4" y="93"/>
                  </a:lnTo>
                  <a:lnTo>
                    <a:pt x="0" y="79"/>
                  </a:lnTo>
                  <a:lnTo>
                    <a:pt x="14" y="78"/>
                  </a:lnTo>
                  <a:lnTo>
                    <a:pt x="15" y="83"/>
                  </a:lnTo>
                  <a:lnTo>
                    <a:pt x="17" y="87"/>
                  </a:lnTo>
                  <a:lnTo>
                    <a:pt x="19" y="90"/>
                  </a:lnTo>
                  <a:lnTo>
                    <a:pt x="26" y="95"/>
                  </a:lnTo>
                  <a:lnTo>
                    <a:pt x="30" y="96"/>
                  </a:lnTo>
                  <a:lnTo>
                    <a:pt x="35" y="97"/>
                  </a:lnTo>
                  <a:lnTo>
                    <a:pt x="39" y="97"/>
                  </a:lnTo>
                  <a:lnTo>
                    <a:pt x="44" y="96"/>
                  </a:lnTo>
                  <a:lnTo>
                    <a:pt x="48" y="94"/>
                  </a:lnTo>
                  <a:lnTo>
                    <a:pt x="54" y="88"/>
                  </a:lnTo>
                  <a:lnTo>
                    <a:pt x="55" y="84"/>
                  </a:lnTo>
                  <a:lnTo>
                    <a:pt x="57" y="75"/>
                  </a:lnTo>
                  <a:lnTo>
                    <a:pt x="56" y="71"/>
                  </a:lnTo>
                  <a:lnTo>
                    <a:pt x="55" y="66"/>
                  </a:lnTo>
                  <a:lnTo>
                    <a:pt x="54" y="64"/>
                  </a:lnTo>
                  <a:lnTo>
                    <a:pt x="50" y="62"/>
                  </a:lnTo>
                  <a:lnTo>
                    <a:pt x="48" y="58"/>
                  </a:lnTo>
                  <a:lnTo>
                    <a:pt x="41" y="56"/>
                  </a:lnTo>
                  <a:lnTo>
                    <a:pt x="36" y="54"/>
                  </a:lnTo>
                  <a:lnTo>
                    <a:pt x="31" y="54"/>
                  </a:lnTo>
                  <a:lnTo>
                    <a:pt x="27" y="57"/>
                  </a:lnTo>
                  <a:lnTo>
                    <a:pt x="29" y="44"/>
                  </a:lnTo>
                  <a:lnTo>
                    <a:pt x="35" y="44"/>
                  </a:lnTo>
                  <a:lnTo>
                    <a:pt x="44" y="41"/>
                  </a:lnTo>
                  <a:lnTo>
                    <a:pt x="46" y="39"/>
                  </a:lnTo>
                  <a:lnTo>
                    <a:pt x="49" y="35"/>
                  </a:lnTo>
                  <a:lnTo>
                    <a:pt x="50" y="32"/>
                  </a:lnTo>
                  <a:lnTo>
                    <a:pt x="50" y="23"/>
                  </a:lnTo>
                  <a:lnTo>
                    <a:pt x="48" y="21"/>
                  </a:lnTo>
                  <a:lnTo>
                    <a:pt x="45" y="17"/>
                  </a:lnTo>
                  <a:lnTo>
                    <a:pt x="43" y="15"/>
                  </a:lnTo>
                  <a:lnTo>
                    <a:pt x="39" y="13"/>
                  </a:lnTo>
                  <a:lnTo>
                    <a:pt x="30" y="13"/>
                  </a:lnTo>
                  <a:lnTo>
                    <a:pt x="23" y="17"/>
                  </a:lnTo>
                  <a:lnTo>
                    <a:pt x="18" y="25"/>
                  </a:lnTo>
                  <a:lnTo>
                    <a:pt x="15" y="29"/>
                  </a:lnTo>
                  <a:lnTo>
                    <a:pt x="2" y="28"/>
                  </a:lnTo>
                  <a:lnTo>
                    <a:pt x="6" y="16"/>
                  </a:lnTo>
                  <a:lnTo>
                    <a:pt x="13" y="8"/>
                  </a:lnTo>
                  <a:lnTo>
                    <a:pt x="23" y="2"/>
                  </a:lnTo>
                  <a:lnTo>
                    <a:pt x="33" y="0"/>
                  </a:lnTo>
                  <a:close/>
                </a:path>
              </a:pathLst>
            </a:custGeom>
            <a:solidFill>
              <a:srgbClr val="000000"/>
            </a:solidFill>
            <a:ln w="0">
              <a:solidFill>
                <a:srgbClr val="000000"/>
              </a:solidFill>
              <a:round/>
              <a:headEnd/>
              <a:tailEnd/>
            </a:ln>
          </p:spPr>
          <p:txBody>
            <a:bodyPr/>
            <a:lstStyle/>
            <a:p>
              <a:endParaRPr lang="de-DE"/>
            </a:p>
          </p:txBody>
        </p:sp>
        <p:sp>
          <p:nvSpPr>
            <p:cNvPr id="30751" name="Line 128"/>
            <p:cNvSpPr>
              <a:spLocks noChangeShapeType="1"/>
            </p:cNvSpPr>
            <p:nvPr/>
          </p:nvSpPr>
          <p:spPr bwMode="auto">
            <a:xfrm flipV="1">
              <a:off x="3861"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52" name="Line 129"/>
            <p:cNvSpPr>
              <a:spLocks noChangeShapeType="1"/>
            </p:cNvSpPr>
            <p:nvPr/>
          </p:nvSpPr>
          <p:spPr bwMode="auto">
            <a:xfrm>
              <a:off x="3861"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53" name="Freeform 130"/>
            <p:cNvSpPr>
              <a:spLocks noEditPoints="1"/>
            </p:cNvSpPr>
            <p:nvPr/>
          </p:nvSpPr>
          <p:spPr bwMode="auto">
            <a:xfrm>
              <a:off x="3821" y="3863"/>
              <a:ext cx="75" cy="106"/>
            </a:xfrm>
            <a:custGeom>
              <a:avLst/>
              <a:gdLst>
                <a:gd name="T0" fmla="*/ 49 w 75"/>
                <a:gd name="T1" fmla="*/ 26 h 106"/>
                <a:gd name="T2" fmla="*/ 18 w 75"/>
                <a:gd name="T3" fmla="*/ 67 h 106"/>
                <a:gd name="T4" fmla="*/ 49 w 75"/>
                <a:gd name="T5" fmla="*/ 67 h 106"/>
                <a:gd name="T6" fmla="*/ 49 w 75"/>
                <a:gd name="T7" fmla="*/ 26 h 106"/>
                <a:gd name="T8" fmla="*/ 52 w 75"/>
                <a:gd name="T9" fmla="*/ 0 h 106"/>
                <a:gd name="T10" fmla="*/ 63 w 75"/>
                <a:gd name="T11" fmla="*/ 0 h 106"/>
                <a:gd name="T12" fmla="*/ 63 w 75"/>
                <a:gd name="T13" fmla="*/ 67 h 106"/>
                <a:gd name="T14" fmla="*/ 75 w 75"/>
                <a:gd name="T15" fmla="*/ 67 h 106"/>
                <a:gd name="T16" fmla="*/ 75 w 75"/>
                <a:gd name="T17" fmla="*/ 81 h 106"/>
                <a:gd name="T18" fmla="*/ 63 w 75"/>
                <a:gd name="T19" fmla="*/ 81 h 106"/>
                <a:gd name="T20" fmla="*/ 63 w 75"/>
                <a:gd name="T21" fmla="*/ 106 h 106"/>
                <a:gd name="T22" fmla="*/ 49 w 75"/>
                <a:gd name="T23" fmla="*/ 106 h 106"/>
                <a:gd name="T24" fmla="*/ 49 w 75"/>
                <a:gd name="T25" fmla="*/ 81 h 106"/>
                <a:gd name="T26" fmla="*/ 0 w 75"/>
                <a:gd name="T27" fmla="*/ 81 h 106"/>
                <a:gd name="T28" fmla="*/ 0 w 75"/>
                <a:gd name="T29" fmla="*/ 67 h 106"/>
                <a:gd name="T30" fmla="*/ 52 w 7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06"/>
                <a:gd name="T50" fmla="*/ 75 w 7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06">
                  <a:moveTo>
                    <a:pt x="49" y="26"/>
                  </a:moveTo>
                  <a:lnTo>
                    <a:pt x="18" y="67"/>
                  </a:lnTo>
                  <a:lnTo>
                    <a:pt x="49" y="67"/>
                  </a:lnTo>
                  <a:lnTo>
                    <a:pt x="49" y="26"/>
                  </a:lnTo>
                  <a:close/>
                  <a:moveTo>
                    <a:pt x="52" y="0"/>
                  </a:moveTo>
                  <a:lnTo>
                    <a:pt x="63" y="0"/>
                  </a:lnTo>
                  <a:lnTo>
                    <a:pt x="63" y="67"/>
                  </a:lnTo>
                  <a:lnTo>
                    <a:pt x="75" y="67"/>
                  </a:lnTo>
                  <a:lnTo>
                    <a:pt x="75" y="81"/>
                  </a:lnTo>
                  <a:lnTo>
                    <a:pt x="63" y="81"/>
                  </a:lnTo>
                  <a:lnTo>
                    <a:pt x="63" y="106"/>
                  </a:lnTo>
                  <a:lnTo>
                    <a:pt x="49" y="106"/>
                  </a:lnTo>
                  <a:lnTo>
                    <a:pt x="49" y="81"/>
                  </a:lnTo>
                  <a:lnTo>
                    <a:pt x="0" y="81"/>
                  </a:lnTo>
                  <a:lnTo>
                    <a:pt x="0" y="67"/>
                  </a:lnTo>
                  <a:lnTo>
                    <a:pt x="52" y="0"/>
                  </a:lnTo>
                  <a:close/>
                </a:path>
              </a:pathLst>
            </a:custGeom>
            <a:solidFill>
              <a:srgbClr val="000000"/>
            </a:solidFill>
            <a:ln w="0">
              <a:solidFill>
                <a:srgbClr val="000000"/>
              </a:solidFill>
              <a:round/>
              <a:headEnd/>
              <a:tailEnd/>
            </a:ln>
          </p:spPr>
          <p:txBody>
            <a:bodyPr/>
            <a:lstStyle/>
            <a:p>
              <a:endParaRPr lang="de-DE"/>
            </a:p>
          </p:txBody>
        </p:sp>
        <p:sp>
          <p:nvSpPr>
            <p:cNvPr id="30754" name="Line 131"/>
            <p:cNvSpPr>
              <a:spLocks noChangeShapeType="1"/>
            </p:cNvSpPr>
            <p:nvPr/>
          </p:nvSpPr>
          <p:spPr bwMode="auto">
            <a:xfrm flipV="1">
              <a:off x="4626" y="3771"/>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55" name="Line 132"/>
            <p:cNvSpPr>
              <a:spLocks noChangeShapeType="1"/>
            </p:cNvSpPr>
            <p:nvPr/>
          </p:nvSpPr>
          <p:spPr bwMode="auto">
            <a:xfrm>
              <a:off x="4626" y="1465"/>
              <a:ext cx="0" cy="31"/>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56" name="Freeform 133"/>
            <p:cNvSpPr>
              <a:spLocks/>
            </p:cNvSpPr>
            <p:nvPr/>
          </p:nvSpPr>
          <p:spPr bwMode="auto">
            <a:xfrm>
              <a:off x="4590" y="3863"/>
              <a:ext cx="70" cy="107"/>
            </a:xfrm>
            <a:custGeom>
              <a:avLst/>
              <a:gdLst>
                <a:gd name="T0" fmla="*/ 13 w 70"/>
                <a:gd name="T1" fmla="*/ 0 h 107"/>
                <a:gd name="T2" fmla="*/ 64 w 70"/>
                <a:gd name="T3" fmla="*/ 0 h 107"/>
                <a:gd name="T4" fmla="*/ 64 w 70"/>
                <a:gd name="T5" fmla="*/ 14 h 107"/>
                <a:gd name="T6" fmla="*/ 24 w 70"/>
                <a:gd name="T7" fmla="*/ 14 h 107"/>
                <a:gd name="T8" fmla="*/ 19 w 70"/>
                <a:gd name="T9" fmla="*/ 42 h 107"/>
                <a:gd name="T10" fmla="*/ 25 w 70"/>
                <a:gd name="T11" fmla="*/ 38 h 107"/>
                <a:gd name="T12" fmla="*/ 32 w 70"/>
                <a:gd name="T13" fmla="*/ 35 h 107"/>
                <a:gd name="T14" fmla="*/ 38 w 70"/>
                <a:gd name="T15" fmla="*/ 35 h 107"/>
                <a:gd name="T16" fmla="*/ 51 w 70"/>
                <a:gd name="T17" fmla="*/ 37 h 107"/>
                <a:gd name="T18" fmla="*/ 61 w 70"/>
                <a:gd name="T19" fmla="*/ 43 h 107"/>
                <a:gd name="T20" fmla="*/ 68 w 70"/>
                <a:gd name="T21" fmla="*/ 55 h 107"/>
                <a:gd name="T22" fmla="*/ 70 w 70"/>
                <a:gd name="T23" fmla="*/ 68 h 107"/>
                <a:gd name="T24" fmla="*/ 69 w 70"/>
                <a:gd name="T25" fmla="*/ 79 h 107"/>
                <a:gd name="T26" fmla="*/ 67 w 70"/>
                <a:gd name="T27" fmla="*/ 87 h 107"/>
                <a:gd name="T28" fmla="*/ 63 w 70"/>
                <a:gd name="T29" fmla="*/ 95 h 107"/>
                <a:gd name="T30" fmla="*/ 50 w 70"/>
                <a:gd name="T31" fmla="*/ 105 h 107"/>
                <a:gd name="T32" fmla="*/ 35 w 70"/>
                <a:gd name="T33" fmla="*/ 107 h 107"/>
                <a:gd name="T34" fmla="*/ 22 w 70"/>
                <a:gd name="T35" fmla="*/ 105 h 107"/>
                <a:gd name="T36" fmla="*/ 11 w 70"/>
                <a:gd name="T37" fmla="*/ 100 h 107"/>
                <a:gd name="T38" fmla="*/ 4 w 70"/>
                <a:gd name="T39" fmla="*/ 91 h 107"/>
                <a:gd name="T40" fmla="*/ 0 w 70"/>
                <a:gd name="T41" fmla="*/ 77 h 107"/>
                <a:gd name="T42" fmla="*/ 14 w 70"/>
                <a:gd name="T43" fmla="*/ 76 h 107"/>
                <a:gd name="T44" fmla="*/ 16 w 70"/>
                <a:gd name="T45" fmla="*/ 82 h 107"/>
                <a:gd name="T46" fmla="*/ 18 w 70"/>
                <a:gd name="T47" fmla="*/ 87 h 107"/>
                <a:gd name="T48" fmla="*/ 20 w 70"/>
                <a:gd name="T49" fmla="*/ 91 h 107"/>
                <a:gd name="T50" fmla="*/ 24 w 70"/>
                <a:gd name="T51" fmla="*/ 93 h 107"/>
                <a:gd name="T52" fmla="*/ 29 w 70"/>
                <a:gd name="T53" fmla="*/ 94 h 107"/>
                <a:gd name="T54" fmla="*/ 35 w 70"/>
                <a:gd name="T55" fmla="*/ 95 h 107"/>
                <a:gd name="T56" fmla="*/ 39 w 70"/>
                <a:gd name="T57" fmla="*/ 95 h 107"/>
                <a:gd name="T58" fmla="*/ 44 w 70"/>
                <a:gd name="T59" fmla="*/ 94 h 107"/>
                <a:gd name="T60" fmla="*/ 48 w 70"/>
                <a:gd name="T61" fmla="*/ 92 h 107"/>
                <a:gd name="T62" fmla="*/ 50 w 70"/>
                <a:gd name="T63" fmla="*/ 89 h 107"/>
                <a:gd name="T64" fmla="*/ 55 w 70"/>
                <a:gd name="T65" fmla="*/ 81 h 107"/>
                <a:gd name="T66" fmla="*/ 57 w 70"/>
                <a:gd name="T67" fmla="*/ 70 h 107"/>
                <a:gd name="T68" fmla="*/ 56 w 70"/>
                <a:gd name="T69" fmla="*/ 64 h 107"/>
                <a:gd name="T70" fmla="*/ 56 w 70"/>
                <a:gd name="T71" fmla="*/ 61 h 107"/>
                <a:gd name="T72" fmla="*/ 54 w 70"/>
                <a:gd name="T73" fmla="*/ 56 h 107"/>
                <a:gd name="T74" fmla="*/ 53 w 70"/>
                <a:gd name="T75" fmla="*/ 52 h 107"/>
                <a:gd name="T76" fmla="*/ 49 w 70"/>
                <a:gd name="T77" fmla="*/ 50 h 107"/>
                <a:gd name="T78" fmla="*/ 44 w 70"/>
                <a:gd name="T79" fmla="*/ 48 h 107"/>
                <a:gd name="T80" fmla="*/ 41 w 70"/>
                <a:gd name="T81" fmla="*/ 46 h 107"/>
                <a:gd name="T82" fmla="*/ 31 w 70"/>
                <a:gd name="T83" fmla="*/ 46 h 107"/>
                <a:gd name="T84" fmla="*/ 27 w 70"/>
                <a:gd name="T85" fmla="*/ 48 h 107"/>
                <a:gd name="T86" fmla="*/ 24 w 70"/>
                <a:gd name="T87" fmla="*/ 50 h 107"/>
                <a:gd name="T88" fmla="*/ 20 w 70"/>
                <a:gd name="T89" fmla="*/ 51 h 107"/>
                <a:gd name="T90" fmla="*/ 16 w 70"/>
                <a:gd name="T91" fmla="*/ 56 h 107"/>
                <a:gd name="T92" fmla="*/ 2 w 70"/>
                <a:gd name="T93" fmla="*/ 55 h 107"/>
                <a:gd name="T94" fmla="*/ 13 w 70"/>
                <a:gd name="T95" fmla="*/ 0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7"/>
                <a:gd name="T146" fmla="*/ 70 w 70"/>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7">
                  <a:moveTo>
                    <a:pt x="13" y="0"/>
                  </a:moveTo>
                  <a:lnTo>
                    <a:pt x="64" y="0"/>
                  </a:lnTo>
                  <a:lnTo>
                    <a:pt x="64" y="14"/>
                  </a:lnTo>
                  <a:lnTo>
                    <a:pt x="24" y="14"/>
                  </a:lnTo>
                  <a:lnTo>
                    <a:pt x="19" y="42"/>
                  </a:lnTo>
                  <a:lnTo>
                    <a:pt x="25" y="38"/>
                  </a:lnTo>
                  <a:lnTo>
                    <a:pt x="32" y="35"/>
                  </a:lnTo>
                  <a:lnTo>
                    <a:pt x="38" y="35"/>
                  </a:lnTo>
                  <a:lnTo>
                    <a:pt x="51" y="37"/>
                  </a:lnTo>
                  <a:lnTo>
                    <a:pt x="61" y="43"/>
                  </a:lnTo>
                  <a:lnTo>
                    <a:pt x="68" y="55"/>
                  </a:lnTo>
                  <a:lnTo>
                    <a:pt x="70" y="68"/>
                  </a:lnTo>
                  <a:lnTo>
                    <a:pt x="69" y="79"/>
                  </a:lnTo>
                  <a:lnTo>
                    <a:pt x="67" y="87"/>
                  </a:lnTo>
                  <a:lnTo>
                    <a:pt x="63" y="95"/>
                  </a:lnTo>
                  <a:lnTo>
                    <a:pt x="50" y="105"/>
                  </a:lnTo>
                  <a:lnTo>
                    <a:pt x="35" y="107"/>
                  </a:lnTo>
                  <a:lnTo>
                    <a:pt x="22" y="105"/>
                  </a:lnTo>
                  <a:lnTo>
                    <a:pt x="11" y="100"/>
                  </a:lnTo>
                  <a:lnTo>
                    <a:pt x="4" y="91"/>
                  </a:lnTo>
                  <a:lnTo>
                    <a:pt x="0" y="77"/>
                  </a:lnTo>
                  <a:lnTo>
                    <a:pt x="14" y="76"/>
                  </a:lnTo>
                  <a:lnTo>
                    <a:pt x="16" y="82"/>
                  </a:lnTo>
                  <a:lnTo>
                    <a:pt x="18" y="87"/>
                  </a:lnTo>
                  <a:lnTo>
                    <a:pt x="20" y="91"/>
                  </a:lnTo>
                  <a:lnTo>
                    <a:pt x="24" y="93"/>
                  </a:lnTo>
                  <a:lnTo>
                    <a:pt x="29" y="94"/>
                  </a:lnTo>
                  <a:lnTo>
                    <a:pt x="35" y="95"/>
                  </a:lnTo>
                  <a:lnTo>
                    <a:pt x="39" y="95"/>
                  </a:lnTo>
                  <a:lnTo>
                    <a:pt x="44" y="94"/>
                  </a:lnTo>
                  <a:lnTo>
                    <a:pt x="48" y="92"/>
                  </a:lnTo>
                  <a:lnTo>
                    <a:pt x="50" y="89"/>
                  </a:lnTo>
                  <a:lnTo>
                    <a:pt x="55" y="81"/>
                  </a:lnTo>
                  <a:lnTo>
                    <a:pt x="57" y="70"/>
                  </a:lnTo>
                  <a:lnTo>
                    <a:pt x="56" y="64"/>
                  </a:lnTo>
                  <a:lnTo>
                    <a:pt x="56" y="61"/>
                  </a:lnTo>
                  <a:lnTo>
                    <a:pt x="54" y="56"/>
                  </a:lnTo>
                  <a:lnTo>
                    <a:pt x="53" y="52"/>
                  </a:lnTo>
                  <a:lnTo>
                    <a:pt x="49" y="50"/>
                  </a:lnTo>
                  <a:lnTo>
                    <a:pt x="44" y="48"/>
                  </a:lnTo>
                  <a:lnTo>
                    <a:pt x="41" y="46"/>
                  </a:lnTo>
                  <a:lnTo>
                    <a:pt x="31" y="46"/>
                  </a:lnTo>
                  <a:lnTo>
                    <a:pt x="27" y="48"/>
                  </a:lnTo>
                  <a:lnTo>
                    <a:pt x="24" y="50"/>
                  </a:lnTo>
                  <a:lnTo>
                    <a:pt x="20" y="51"/>
                  </a:lnTo>
                  <a:lnTo>
                    <a:pt x="16" y="56"/>
                  </a:lnTo>
                  <a:lnTo>
                    <a:pt x="2" y="55"/>
                  </a:lnTo>
                  <a:lnTo>
                    <a:pt x="13" y="0"/>
                  </a:lnTo>
                  <a:close/>
                </a:path>
              </a:pathLst>
            </a:custGeom>
            <a:solidFill>
              <a:srgbClr val="000000"/>
            </a:solidFill>
            <a:ln w="0">
              <a:solidFill>
                <a:srgbClr val="000000"/>
              </a:solidFill>
              <a:round/>
              <a:headEnd/>
              <a:tailEnd/>
            </a:ln>
          </p:spPr>
          <p:txBody>
            <a:bodyPr/>
            <a:lstStyle/>
            <a:p>
              <a:endParaRPr lang="de-DE"/>
            </a:p>
          </p:txBody>
        </p:sp>
        <p:sp>
          <p:nvSpPr>
            <p:cNvPr id="30757" name="Line 134"/>
            <p:cNvSpPr>
              <a:spLocks noChangeShapeType="1"/>
            </p:cNvSpPr>
            <p:nvPr/>
          </p:nvSpPr>
          <p:spPr bwMode="auto">
            <a:xfrm>
              <a:off x="1569" y="3802"/>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58" name="Line 135"/>
            <p:cNvSpPr>
              <a:spLocks noChangeShapeType="1"/>
            </p:cNvSpPr>
            <p:nvPr/>
          </p:nvSpPr>
          <p:spPr bwMode="auto">
            <a:xfrm flipH="1">
              <a:off x="4595" y="3802"/>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59" name="Freeform 136"/>
            <p:cNvSpPr>
              <a:spLocks/>
            </p:cNvSpPr>
            <p:nvPr/>
          </p:nvSpPr>
          <p:spPr bwMode="auto">
            <a:xfrm>
              <a:off x="1463" y="3750"/>
              <a:ext cx="70" cy="108"/>
            </a:xfrm>
            <a:custGeom>
              <a:avLst/>
              <a:gdLst>
                <a:gd name="T0" fmla="*/ 36 w 70"/>
                <a:gd name="T1" fmla="*/ 0 h 108"/>
                <a:gd name="T2" fmla="*/ 49 w 70"/>
                <a:gd name="T3" fmla="*/ 2 h 108"/>
                <a:gd name="T4" fmla="*/ 59 w 70"/>
                <a:gd name="T5" fmla="*/ 8 h 108"/>
                <a:gd name="T6" fmla="*/ 67 w 70"/>
                <a:gd name="T7" fmla="*/ 19 h 108"/>
                <a:gd name="T8" fmla="*/ 69 w 70"/>
                <a:gd name="T9" fmla="*/ 29 h 108"/>
                <a:gd name="T10" fmla="*/ 68 w 70"/>
                <a:gd name="T11" fmla="*/ 34 h 108"/>
                <a:gd name="T12" fmla="*/ 67 w 70"/>
                <a:gd name="T13" fmla="*/ 38 h 108"/>
                <a:gd name="T14" fmla="*/ 65 w 70"/>
                <a:gd name="T15" fmla="*/ 43 h 108"/>
                <a:gd name="T16" fmla="*/ 63 w 70"/>
                <a:gd name="T17" fmla="*/ 50 h 108"/>
                <a:gd name="T18" fmla="*/ 58 w 70"/>
                <a:gd name="T19" fmla="*/ 54 h 108"/>
                <a:gd name="T20" fmla="*/ 51 w 70"/>
                <a:gd name="T21" fmla="*/ 63 h 108"/>
                <a:gd name="T22" fmla="*/ 39 w 70"/>
                <a:gd name="T23" fmla="*/ 74 h 108"/>
                <a:gd name="T24" fmla="*/ 33 w 70"/>
                <a:gd name="T25" fmla="*/ 78 h 108"/>
                <a:gd name="T26" fmla="*/ 21 w 70"/>
                <a:gd name="T27" fmla="*/ 90 h 108"/>
                <a:gd name="T28" fmla="*/ 20 w 70"/>
                <a:gd name="T29" fmla="*/ 93 h 108"/>
                <a:gd name="T30" fmla="*/ 19 w 70"/>
                <a:gd name="T31" fmla="*/ 94 h 108"/>
                <a:gd name="T32" fmla="*/ 70 w 70"/>
                <a:gd name="T33" fmla="*/ 94 h 108"/>
                <a:gd name="T34" fmla="*/ 70 w 70"/>
                <a:gd name="T35" fmla="*/ 108 h 108"/>
                <a:gd name="T36" fmla="*/ 0 w 70"/>
                <a:gd name="T37" fmla="*/ 108 h 108"/>
                <a:gd name="T38" fmla="*/ 0 w 70"/>
                <a:gd name="T39" fmla="*/ 103 h 108"/>
                <a:gd name="T40" fmla="*/ 1 w 70"/>
                <a:gd name="T41" fmla="*/ 99 h 108"/>
                <a:gd name="T42" fmla="*/ 3 w 70"/>
                <a:gd name="T43" fmla="*/ 94 h 108"/>
                <a:gd name="T44" fmla="*/ 6 w 70"/>
                <a:gd name="T45" fmla="*/ 88 h 108"/>
                <a:gd name="T46" fmla="*/ 13 w 70"/>
                <a:gd name="T47" fmla="*/ 78 h 108"/>
                <a:gd name="T48" fmla="*/ 19 w 70"/>
                <a:gd name="T49" fmla="*/ 74 h 108"/>
                <a:gd name="T50" fmla="*/ 26 w 70"/>
                <a:gd name="T51" fmla="*/ 68 h 108"/>
                <a:gd name="T52" fmla="*/ 36 w 70"/>
                <a:gd name="T53" fmla="*/ 59 h 108"/>
                <a:gd name="T54" fmla="*/ 44 w 70"/>
                <a:gd name="T55" fmla="*/ 51 h 108"/>
                <a:gd name="T56" fmla="*/ 49 w 70"/>
                <a:gd name="T57" fmla="*/ 45 h 108"/>
                <a:gd name="T58" fmla="*/ 53 w 70"/>
                <a:gd name="T59" fmla="*/ 38 h 108"/>
                <a:gd name="T60" fmla="*/ 55 w 70"/>
                <a:gd name="T61" fmla="*/ 34 h 108"/>
                <a:gd name="T62" fmla="*/ 55 w 70"/>
                <a:gd name="T63" fmla="*/ 29 h 108"/>
                <a:gd name="T64" fmla="*/ 53 w 70"/>
                <a:gd name="T65" fmla="*/ 25 h 108"/>
                <a:gd name="T66" fmla="*/ 52 w 70"/>
                <a:gd name="T67" fmla="*/ 21 h 108"/>
                <a:gd name="T68" fmla="*/ 50 w 70"/>
                <a:gd name="T69" fmla="*/ 18 h 108"/>
                <a:gd name="T70" fmla="*/ 40 w 70"/>
                <a:gd name="T71" fmla="*/ 13 h 108"/>
                <a:gd name="T72" fmla="*/ 30 w 70"/>
                <a:gd name="T73" fmla="*/ 13 h 108"/>
                <a:gd name="T74" fmla="*/ 25 w 70"/>
                <a:gd name="T75" fmla="*/ 15 h 108"/>
                <a:gd name="T76" fmla="*/ 21 w 70"/>
                <a:gd name="T77" fmla="*/ 18 h 108"/>
                <a:gd name="T78" fmla="*/ 19 w 70"/>
                <a:gd name="T79" fmla="*/ 20 h 108"/>
                <a:gd name="T80" fmla="*/ 16 w 70"/>
                <a:gd name="T81" fmla="*/ 23 h 108"/>
                <a:gd name="T82" fmla="*/ 15 w 70"/>
                <a:gd name="T83" fmla="*/ 27 h 108"/>
                <a:gd name="T84" fmla="*/ 15 w 70"/>
                <a:gd name="T85" fmla="*/ 32 h 108"/>
                <a:gd name="T86" fmla="*/ 1 w 70"/>
                <a:gd name="T87" fmla="*/ 29 h 108"/>
                <a:gd name="T88" fmla="*/ 4 w 70"/>
                <a:gd name="T89" fmla="*/ 18 h 108"/>
                <a:gd name="T90" fmla="*/ 12 w 70"/>
                <a:gd name="T91" fmla="*/ 8 h 108"/>
                <a:gd name="T92" fmla="*/ 22 w 70"/>
                <a:gd name="T93" fmla="*/ 2 h 108"/>
                <a:gd name="T94" fmla="*/ 36 w 70"/>
                <a:gd name="T95" fmla="*/ 0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8"/>
                <a:gd name="T146" fmla="*/ 70 w 70"/>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8">
                  <a:moveTo>
                    <a:pt x="36" y="0"/>
                  </a:moveTo>
                  <a:lnTo>
                    <a:pt x="49" y="2"/>
                  </a:lnTo>
                  <a:lnTo>
                    <a:pt x="59" y="8"/>
                  </a:lnTo>
                  <a:lnTo>
                    <a:pt x="67" y="19"/>
                  </a:lnTo>
                  <a:lnTo>
                    <a:pt x="69" y="29"/>
                  </a:lnTo>
                  <a:lnTo>
                    <a:pt x="68" y="34"/>
                  </a:lnTo>
                  <a:lnTo>
                    <a:pt x="67" y="38"/>
                  </a:lnTo>
                  <a:lnTo>
                    <a:pt x="65" y="43"/>
                  </a:lnTo>
                  <a:lnTo>
                    <a:pt x="63" y="50"/>
                  </a:lnTo>
                  <a:lnTo>
                    <a:pt x="58" y="54"/>
                  </a:lnTo>
                  <a:lnTo>
                    <a:pt x="51" y="63"/>
                  </a:lnTo>
                  <a:lnTo>
                    <a:pt x="39" y="74"/>
                  </a:lnTo>
                  <a:lnTo>
                    <a:pt x="33" y="78"/>
                  </a:lnTo>
                  <a:lnTo>
                    <a:pt x="21" y="90"/>
                  </a:lnTo>
                  <a:lnTo>
                    <a:pt x="20" y="93"/>
                  </a:lnTo>
                  <a:lnTo>
                    <a:pt x="19" y="94"/>
                  </a:lnTo>
                  <a:lnTo>
                    <a:pt x="70" y="94"/>
                  </a:lnTo>
                  <a:lnTo>
                    <a:pt x="70" y="108"/>
                  </a:lnTo>
                  <a:lnTo>
                    <a:pt x="0" y="108"/>
                  </a:lnTo>
                  <a:lnTo>
                    <a:pt x="0" y="103"/>
                  </a:lnTo>
                  <a:lnTo>
                    <a:pt x="1" y="99"/>
                  </a:lnTo>
                  <a:lnTo>
                    <a:pt x="3" y="94"/>
                  </a:lnTo>
                  <a:lnTo>
                    <a:pt x="6" y="88"/>
                  </a:lnTo>
                  <a:lnTo>
                    <a:pt x="13" y="78"/>
                  </a:lnTo>
                  <a:lnTo>
                    <a:pt x="19" y="74"/>
                  </a:lnTo>
                  <a:lnTo>
                    <a:pt x="26" y="68"/>
                  </a:lnTo>
                  <a:lnTo>
                    <a:pt x="36" y="59"/>
                  </a:lnTo>
                  <a:lnTo>
                    <a:pt x="44" y="51"/>
                  </a:lnTo>
                  <a:lnTo>
                    <a:pt x="49" y="45"/>
                  </a:lnTo>
                  <a:lnTo>
                    <a:pt x="53" y="38"/>
                  </a:lnTo>
                  <a:lnTo>
                    <a:pt x="55" y="34"/>
                  </a:lnTo>
                  <a:lnTo>
                    <a:pt x="55" y="29"/>
                  </a:lnTo>
                  <a:lnTo>
                    <a:pt x="53" y="25"/>
                  </a:lnTo>
                  <a:lnTo>
                    <a:pt x="52" y="21"/>
                  </a:lnTo>
                  <a:lnTo>
                    <a:pt x="50" y="18"/>
                  </a:lnTo>
                  <a:lnTo>
                    <a:pt x="40" y="13"/>
                  </a:lnTo>
                  <a:lnTo>
                    <a:pt x="30" y="13"/>
                  </a:lnTo>
                  <a:lnTo>
                    <a:pt x="25" y="15"/>
                  </a:lnTo>
                  <a:lnTo>
                    <a:pt x="21" y="18"/>
                  </a:lnTo>
                  <a:lnTo>
                    <a:pt x="19" y="20"/>
                  </a:lnTo>
                  <a:lnTo>
                    <a:pt x="16" y="23"/>
                  </a:lnTo>
                  <a:lnTo>
                    <a:pt x="15" y="27"/>
                  </a:lnTo>
                  <a:lnTo>
                    <a:pt x="15" y="32"/>
                  </a:lnTo>
                  <a:lnTo>
                    <a:pt x="1" y="29"/>
                  </a:lnTo>
                  <a:lnTo>
                    <a:pt x="4" y="18"/>
                  </a:lnTo>
                  <a:lnTo>
                    <a:pt x="12" y="8"/>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760" name="Line 137"/>
            <p:cNvSpPr>
              <a:spLocks noChangeShapeType="1"/>
            </p:cNvSpPr>
            <p:nvPr/>
          </p:nvSpPr>
          <p:spPr bwMode="auto">
            <a:xfrm>
              <a:off x="1569" y="3468"/>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61" name="Line 138"/>
            <p:cNvSpPr>
              <a:spLocks noChangeShapeType="1"/>
            </p:cNvSpPr>
            <p:nvPr/>
          </p:nvSpPr>
          <p:spPr bwMode="auto">
            <a:xfrm flipH="1">
              <a:off x="4595" y="3468"/>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62" name="Freeform 139"/>
            <p:cNvSpPr>
              <a:spLocks/>
            </p:cNvSpPr>
            <p:nvPr/>
          </p:nvSpPr>
          <p:spPr bwMode="auto">
            <a:xfrm>
              <a:off x="1464" y="3416"/>
              <a:ext cx="70" cy="109"/>
            </a:xfrm>
            <a:custGeom>
              <a:avLst/>
              <a:gdLst>
                <a:gd name="T0" fmla="*/ 39 w 70"/>
                <a:gd name="T1" fmla="*/ 1 h 109"/>
                <a:gd name="T2" fmla="*/ 54 w 70"/>
                <a:gd name="T3" fmla="*/ 7 h 109"/>
                <a:gd name="T4" fmla="*/ 63 w 70"/>
                <a:gd name="T5" fmla="*/ 19 h 109"/>
                <a:gd name="T6" fmla="*/ 64 w 70"/>
                <a:gd name="T7" fmla="*/ 32 h 109"/>
                <a:gd name="T8" fmla="*/ 61 w 70"/>
                <a:gd name="T9" fmla="*/ 39 h 109"/>
                <a:gd name="T10" fmla="*/ 55 w 70"/>
                <a:gd name="T11" fmla="*/ 46 h 109"/>
                <a:gd name="T12" fmla="*/ 56 w 70"/>
                <a:gd name="T13" fmla="*/ 51 h 109"/>
                <a:gd name="T14" fmla="*/ 64 w 70"/>
                <a:gd name="T15" fmla="*/ 58 h 109"/>
                <a:gd name="T16" fmla="*/ 70 w 70"/>
                <a:gd name="T17" fmla="*/ 71 h 109"/>
                <a:gd name="T18" fmla="*/ 68 w 70"/>
                <a:gd name="T19" fmla="*/ 88 h 109"/>
                <a:gd name="T20" fmla="*/ 49 w 70"/>
                <a:gd name="T21" fmla="*/ 107 h 109"/>
                <a:gd name="T22" fmla="*/ 21 w 70"/>
                <a:gd name="T23" fmla="*/ 107 h 109"/>
                <a:gd name="T24" fmla="*/ 3 w 70"/>
                <a:gd name="T25" fmla="*/ 93 h 109"/>
                <a:gd name="T26" fmla="*/ 14 w 70"/>
                <a:gd name="T27" fmla="*/ 78 h 109"/>
                <a:gd name="T28" fmla="*/ 17 w 70"/>
                <a:gd name="T29" fmla="*/ 87 h 109"/>
                <a:gd name="T30" fmla="*/ 26 w 70"/>
                <a:gd name="T31" fmla="*/ 95 h 109"/>
                <a:gd name="T32" fmla="*/ 35 w 70"/>
                <a:gd name="T33" fmla="*/ 97 h 109"/>
                <a:gd name="T34" fmla="*/ 44 w 70"/>
                <a:gd name="T35" fmla="*/ 96 h 109"/>
                <a:gd name="T36" fmla="*/ 54 w 70"/>
                <a:gd name="T37" fmla="*/ 88 h 109"/>
                <a:gd name="T38" fmla="*/ 57 w 70"/>
                <a:gd name="T39" fmla="*/ 75 h 109"/>
                <a:gd name="T40" fmla="*/ 55 w 70"/>
                <a:gd name="T41" fmla="*/ 66 h 109"/>
                <a:gd name="T42" fmla="*/ 50 w 70"/>
                <a:gd name="T43" fmla="*/ 62 h 109"/>
                <a:gd name="T44" fmla="*/ 40 w 70"/>
                <a:gd name="T45" fmla="*/ 56 h 109"/>
                <a:gd name="T46" fmla="*/ 31 w 70"/>
                <a:gd name="T47" fmla="*/ 54 h 109"/>
                <a:gd name="T48" fmla="*/ 29 w 70"/>
                <a:gd name="T49" fmla="*/ 44 h 109"/>
                <a:gd name="T50" fmla="*/ 44 w 70"/>
                <a:gd name="T51" fmla="*/ 41 h 109"/>
                <a:gd name="T52" fmla="*/ 49 w 70"/>
                <a:gd name="T53" fmla="*/ 35 h 109"/>
                <a:gd name="T54" fmla="*/ 50 w 70"/>
                <a:gd name="T55" fmla="*/ 23 h 109"/>
                <a:gd name="T56" fmla="*/ 45 w 70"/>
                <a:gd name="T57" fmla="*/ 17 h 109"/>
                <a:gd name="T58" fmla="*/ 39 w 70"/>
                <a:gd name="T59" fmla="*/ 13 h 109"/>
                <a:gd name="T60" fmla="*/ 23 w 70"/>
                <a:gd name="T61" fmla="*/ 17 h 109"/>
                <a:gd name="T62" fmla="*/ 15 w 70"/>
                <a:gd name="T63" fmla="*/ 29 h 109"/>
                <a:gd name="T64" fmla="*/ 6 w 70"/>
                <a:gd name="T65" fmla="*/ 16 h 109"/>
                <a:gd name="T66" fmla="*/ 23 w 70"/>
                <a:gd name="T67" fmla="*/ 2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109"/>
                <a:gd name="T104" fmla="*/ 70 w 70"/>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109">
                  <a:moveTo>
                    <a:pt x="33" y="0"/>
                  </a:moveTo>
                  <a:lnTo>
                    <a:pt x="39" y="1"/>
                  </a:lnTo>
                  <a:lnTo>
                    <a:pt x="49" y="3"/>
                  </a:lnTo>
                  <a:lnTo>
                    <a:pt x="54" y="7"/>
                  </a:lnTo>
                  <a:lnTo>
                    <a:pt x="61" y="14"/>
                  </a:lnTo>
                  <a:lnTo>
                    <a:pt x="63" y="19"/>
                  </a:lnTo>
                  <a:lnTo>
                    <a:pt x="64" y="22"/>
                  </a:lnTo>
                  <a:lnTo>
                    <a:pt x="64" y="32"/>
                  </a:lnTo>
                  <a:lnTo>
                    <a:pt x="63" y="35"/>
                  </a:lnTo>
                  <a:lnTo>
                    <a:pt x="61" y="39"/>
                  </a:lnTo>
                  <a:lnTo>
                    <a:pt x="58" y="44"/>
                  </a:lnTo>
                  <a:lnTo>
                    <a:pt x="55" y="46"/>
                  </a:lnTo>
                  <a:lnTo>
                    <a:pt x="50" y="49"/>
                  </a:lnTo>
                  <a:lnTo>
                    <a:pt x="56" y="51"/>
                  </a:lnTo>
                  <a:lnTo>
                    <a:pt x="61" y="53"/>
                  </a:lnTo>
                  <a:lnTo>
                    <a:pt x="64" y="58"/>
                  </a:lnTo>
                  <a:lnTo>
                    <a:pt x="68" y="62"/>
                  </a:lnTo>
                  <a:lnTo>
                    <a:pt x="70" y="71"/>
                  </a:lnTo>
                  <a:lnTo>
                    <a:pt x="70" y="75"/>
                  </a:lnTo>
                  <a:lnTo>
                    <a:pt x="68" y="88"/>
                  </a:lnTo>
                  <a:lnTo>
                    <a:pt x="60" y="100"/>
                  </a:lnTo>
                  <a:lnTo>
                    <a:pt x="49" y="107"/>
                  </a:lnTo>
                  <a:lnTo>
                    <a:pt x="35" y="109"/>
                  </a:lnTo>
                  <a:lnTo>
                    <a:pt x="21" y="107"/>
                  </a:lnTo>
                  <a:lnTo>
                    <a:pt x="11" y="102"/>
                  </a:lnTo>
                  <a:lnTo>
                    <a:pt x="3" y="93"/>
                  </a:lnTo>
                  <a:lnTo>
                    <a:pt x="0" y="80"/>
                  </a:lnTo>
                  <a:lnTo>
                    <a:pt x="14" y="78"/>
                  </a:lnTo>
                  <a:lnTo>
                    <a:pt x="15" y="83"/>
                  </a:lnTo>
                  <a:lnTo>
                    <a:pt x="17" y="87"/>
                  </a:lnTo>
                  <a:lnTo>
                    <a:pt x="19" y="90"/>
                  </a:lnTo>
                  <a:lnTo>
                    <a:pt x="26" y="95"/>
                  </a:lnTo>
                  <a:lnTo>
                    <a:pt x="30" y="96"/>
                  </a:lnTo>
                  <a:lnTo>
                    <a:pt x="35" y="97"/>
                  </a:lnTo>
                  <a:lnTo>
                    <a:pt x="39" y="97"/>
                  </a:lnTo>
                  <a:lnTo>
                    <a:pt x="44" y="96"/>
                  </a:lnTo>
                  <a:lnTo>
                    <a:pt x="48" y="94"/>
                  </a:lnTo>
                  <a:lnTo>
                    <a:pt x="54" y="88"/>
                  </a:lnTo>
                  <a:lnTo>
                    <a:pt x="55" y="84"/>
                  </a:lnTo>
                  <a:lnTo>
                    <a:pt x="57" y="75"/>
                  </a:lnTo>
                  <a:lnTo>
                    <a:pt x="56" y="71"/>
                  </a:lnTo>
                  <a:lnTo>
                    <a:pt x="55" y="66"/>
                  </a:lnTo>
                  <a:lnTo>
                    <a:pt x="54" y="64"/>
                  </a:lnTo>
                  <a:lnTo>
                    <a:pt x="50" y="62"/>
                  </a:lnTo>
                  <a:lnTo>
                    <a:pt x="48" y="58"/>
                  </a:lnTo>
                  <a:lnTo>
                    <a:pt x="40" y="56"/>
                  </a:lnTo>
                  <a:lnTo>
                    <a:pt x="36" y="54"/>
                  </a:lnTo>
                  <a:lnTo>
                    <a:pt x="31" y="54"/>
                  </a:lnTo>
                  <a:lnTo>
                    <a:pt x="27" y="57"/>
                  </a:lnTo>
                  <a:lnTo>
                    <a:pt x="29" y="44"/>
                  </a:lnTo>
                  <a:lnTo>
                    <a:pt x="35" y="44"/>
                  </a:lnTo>
                  <a:lnTo>
                    <a:pt x="44" y="41"/>
                  </a:lnTo>
                  <a:lnTo>
                    <a:pt x="46" y="39"/>
                  </a:lnTo>
                  <a:lnTo>
                    <a:pt x="49" y="35"/>
                  </a:lnTo>
                  <a:lnTo>
                    <a:pt x="50" y="32"/>
                  </a:lnTo>
                  <a:lnTo>
                    <a:pt x="50" y="23"/>
                  </a:lnTo>
                  <a:lnTo>
                    <a:pt x="48" y="21"/>
                  </a:lnTo>
                  <a:lnTo>
                    <a:pt x="45" y="17"/>
                  </a:lnTo>
                  <a:lnTo>
                    <a:pt x="43" y="15"/>
                  </a:lnTo>
                  <a:lnTo>
                    <a:pt x="39" y="13"/>
                  </a:lnTo>
                  <a:lnTo>
                    <a:pt x="30" y="13"/>
                  </a:lnTo>
                  <a:lnTo>
                    <a:pt x="23" y="17"/>
                  </a:lnTo>
                  <a:lnTo>
                    <a:pt x="18" y="25"/>
                  </a:lnTo>
                  <a:lnTo>
                    <a:pt x="15" y="29"/>
                  </a:lnTo>
                  <a:lnTo>
                    <a:pt x="2" y="28"/>
                  </a:lnTo>
                  <a:lnTo>
                    <a:pt x="6" y="16"/>
                  </a:lnTo>
                  <a:lnTo>
                    <a:pt x="13" y="8"/>
                  </a:lnTo>
                  <a:lnTo>
                    <a:pt x="23" y="2"/>
                  </a:lnTo>
                  <a:lnTo>
                    <a:pt x="33" y="0"/>
                  </a:lnTo>
                  <a:close/>
                </a:path>
              </a:pathLst>
            </a:custGeom>
            <a:solidFill>
              <a:srgbClr val="000000"/>
            </a:solidFill>
            <a:ln w="0">
              <a:solidFill>
                <a:srgbClr val="000000"/>
              </a:solidFill>
              <a:round/>
              <a:headEnd/>
              <a:tailEnd/>
            </a:ln>
          </p:spPr>
          <p:txBody>
            <a:bodyPr/>
            <a:lstStyle/>
            <a:p>
              <a:endParaRPr lang="de-DE"/>
            </a:p>
          </p:txBody>
        </p:sp>
        <p:sp>
          <p:nvSpPr>
            <p:cNvPr id="30763" name="Line 140"/>
            <p:cNvSpPr>
              <a:spLocks noChangeShapeType="1"/>
            </p:cNvSpPr>
            <p:nvPr/>
          </p:nvSpPr>
          <p:spPr bwMode="auto">
            <a:xfrm>
              <a:off x="1569" y="3135"/>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64" name="Line 141"/>
            <p:cNvSpPr>
              <a:spLocks noChangeShapeType="1"/>
            </p:cNvSpPr>
            <p:nvPr/>
          </p:nvSpPr>
          <p:spPr bwMode="auto">
            <a:xfrm flipH="1">
              <a:off x="4595" y="3135"/>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65" name="Freeform 142"/>
            <p:cNvSpPr>
              <a:spLocks noEditPoints="1"/>
            </p:cNvSpPr>
            <p:nvPr/>
          </p:nvSpPr>
          <p:spPr bwMode="auto">
            <a:xfrm>
              <a:off x="1459" y="3084"/>
              <a:ext cx="75" cy="106"/>
            </a:xfrm>
            <a:custGeom>
              <a:avLst/>
              <a:gdLst>
                <a:gd name="T0" fmla="*/ 49 w 75"/>
                <a:gd name="T1" fmla="*/ 26 h 106"/>
                <a:gd name="T2" fmla="*/ 18 w 75"/>
                <a:gd name="T3" fmla="*/ 67 h 106"/>
                <a:gd name="T4" fmla="*/ 49 w 75"/>
                <a:gd name="T5" fmla="*/ 67 h 106"/>
                <a:gd name="T6" fmla="*/ 49 w 75"/>
                <a:gd name="T7" fmla="*/ 26 h 106"/>
                <a:gd name="T8" fmla="*/ 53 w 75"/>
                <a:gd name="T9" fmla="*/ 0 h 106"/>
                <a:gd name="T10" fmla="*/ 63 w 75"/>
                <a:gd name="T11" fmla="*/ 0 h 106"/>
                <a:gd name="T12" fmla="*/ 63 w 75"/>
                <a:gd name="T13" fmla="*/ 67 h 106"/>
                <a:gd name="T14" fmla="*/ 75 w 75"/>
                <a:gd name="T15" fmla="*/ 67 h 106"/>
                <a:gd name="T16" fmla="*/ 75 w 75"/>
                <a:gd name="T17" fmla="*/ 81 h 106"/>
                <a:gd name="T18" fmla="*/ 63 w 75"/>
                <a:gd name="T19" fmla="*/ 81 h 106"/>
                <a:gd name="T20" fmla="*/ 63 w 75"/>
                <a:gd name="T21" fmla="*/ 106 h 106"/>
                <a:gd name="T22" fmla="*/ 49 w 75"/>
                <a:gd name="T23" fmla="*/ 106 h 106"/>
                <a:gd name="T24" fmla="*/ 49 w 75"/>
                <a:gd name="T25" fmla="*/ 81 h 106"/>
                <a:gd name="T26" fmla="*/ 0 w 75"/>
                <a:gd name="T27" fmla="*/ 81 h 106"/>
                <a:gd name="T28" fmla="*/ 0 w 75"/>
                <a:gd name="T29" fmla="*/ 67 h 106"/>
                <a:gd name="T30" fmla="*/ 53 w 7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06"/>
                <a:gd name="T50" fmla="*/ 75 w 7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06">
                  <a:moveTo>
                    <a:pt x="49" y="26"/>
                  </a:moveTo>
                  <a:lnTo>
                    <a:pt x="18" y="67"/>
                  </a:lnTo>
                  <a:lnTo>
                    <a:pt x="49" y="67"/>
                  </a:lnTo>
                  <a:lnTo>
                    <a:pt x="49" y="26"/>
                  </a:lnTo>
                  <a:close/>
                  <a:moveTo>
                    <a:pt x="53" y="0"/>
                  </a:moveTo>
                  <a:lnTo>
                    <a:pt x="63" y="0"/>
                  </a:lnTo>
                  <a:lnTo>
                    <a:pt x="63" y="67"/>
                  </a:lnTo>
                  <a:lnTo>
                    <a:pt x="75" y="67"/>
                  </a:lnTo>
                  <a:lnTo>
                    <a:pt x="75" y="81"/>
                  </a:lnTo>
                  <a:lnTo>
                    <a:pt x="63" y="81"/>
                  </a:lnTo>
                  <a:lnTo>
                    <a:pt x="63" y="106"/>
                  </a:lnTo>
                  <a:lnTo>
                    <a:pt x="49" y="106"/>
                  </a:lnTo>
                  <a:lnTo>
                    <a:pt x="49" y="81"/>
                  </a:lnTo>
                  <a:lnTo>
                    <a:pt x="0" y="81"/>
                  </a:lnTo>
                  <a:lnTo>
                    <a:pt x="0" y="67"/>
                  </a:lnTo>
                  <a:lnTo>
                    <a:pt x="53" y="0"/>
                  </a:lnTo>
                  <a:close/>
                </a:path>
              </a:pathLst>
            </a:custGeom>
            <a:solidFill>
              <a:srgbClr val="000000"/>
            </a:solidFill>
            <a:ln w="0">
              <a:solidFill>
                <a:srgbClr val="000000"/>
              </a:solidFill>
              <a:round/>
              <a:headEnd/>
              <a:tailEnd/>
            </a:ln>
          </p:spPr>
          <p:txBody>
            <a:bodyPr/>
            <a:lstStyle/>
            <a:p>
              <a:endParaRPr lang="de-DE"/>
            </a:p>
          </p:txBody>
        </p:sp>
        <p:sp>
          <p:nvSpPr>
            <p:cNvPr id="30766" name="Line 143"/>
            <p:cNvSpPr>
              <a:spLocks noChangeShapeType="1"/>
            </p:cNvSpPr>
            <p:nvPr/>
          </p:nvSpPr>
          <p:spPr bwMode="auto">
            <a:xfrm>
              <a:off x="1569" y="2800"/>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67" name="Line 144"/>
            <p:cNvSpPr>
              <a:spLocks noChangeShapeType="1"/>
            </p:cNvSpPr>
            <p:nvPr/>
          </p:nvSpPr>
          <p:spPr bwMode="auto">
            <a:xfrm flipH="1">
              <a:off x="4595" y="2800"/>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68" name="Freeform 145"/>
            <p:cNvSpPr>
              <a:spLocks/>
            </p:cNvSpPr>
            <p:nvPr/>
          </p:nvSpPr>
          <p:spPr bwMode="auto">
            <a:xfrm>
              <a:off x="1464" y="2750"/>
              <a:ext cx="70" cy="107"/>
            </a:xfrm>
            <a:custGeom>
              <a:avLst/>
              <a:gdLst>
                <a:gd name="T0" fmla="*/ 13 w 70"/>
                <a:gd name="T1" fmla="*/ 0 h 107"/>
                <a:gd name="T2" fmla="*/ 64 w 70"/>
                <a:gd name="T3" fmla="*/ 0 h 107"/>
                <a:gd name="T4" fmla="*/ 64 w 70"/>
                <a:gd name="T5" fmla="*/ 14 h 107"/>
                <a:gd name="T6" fmla="*/ 24 w 70"/>
                <a:gd name="T7" fmla="*/ 14 h 107"/>
                <a:gd name="T8" fmla="*/ 19 w 70"/>
                <a:gd name="T9" fmla="*/ 42 h 107"/>
                <a:gd name="T10" fmla="*/ 25 w 70"/>
                <a:gd name="T11" fmla="*/ 38 h 107"/>
                <a:gd name="T12" fmla="*/ 32 w 70"/>
                <a:gd name="T13" fmla="*/ 35 h 107"/>
                <a:gd name="T14" fmla="*/ 38 w 70"/>
                <a:gd name="T15" fmla="*/ 35 h 107"/>
                <a:gd name="T16" fmla="*/ 51 w 70"/>
                <a:gd name="T17" fmla="*/ 37 h 107"/>
                <a:gd name="T18" fmla="*/ 61 w 70"/>
                <a:gd name="T19" fmla="*/ 43 h 107"/>
                <a:gd name="T20" fmla="*/ 68 w 70"/>
                <a:gd name="T21" fmla="*/ 55 h 107"/>
                <a:gd name="T22" fmla="*/ 70 w 70"/>
                <a:gd name="T23" fmla="*/ 68 h 107"/>
                <a:gd name="T24" fmla="*/ 69 w 70"/>
                <a:gd name="T25" fmla="*/ 79 h 107"/>
                <a:gd name="T26" fmla="*/ 67 w 70"/>
                <a:gd name="T27" fmla="*/ 87 h 107"/>
                <a:gd name="T28" fmla="*/ 63 w 70"/>
                <a:gd name="T29" fmla="*/ 95 h 107"/>
                <a:gd name="T30" fmla="*/ 50 w 70"/>
                <a:gd name="T31" fmla="*/ 105 h 107"/>
                <a:gd name="T32" fmla="*/ 35 w 70"/>
                <a:gd name="T33" fmla="*/ 107 h 107"/>
                <a:gd name="T34" fmla="*/ 21 w 70"/>
                <a:gd name="T35" fmla="*/ 105 h 107"/>
                <a:gd name="T36" fmla="*/ 11 w 70"/>
                <a:gd name="T37" fmla="*/ 100 h 107"/>
                <a:gd name="T38" fmla="*/ 3 w 70"/>
                <a:gd name="T39" fmla="*/ 91 h 107"/>
                <a:gd name="T40" fmla="*/ 0 w 70"/>
                <a:gd name="T41" fmla="*/ 77 h 107"/>
                <a:gd name="T42" fmla="*/ 14 w 70"/>
                <a:gd name="T43" fmla="*/ 76 h 107"/>
                <a:gd name="T44" fmla="*/ 15 w 70"/>
                <a:gd name="T45" fmla="*/ 82 h 107"/>
                <a:gd name="T46" fmla="*/ 18 w 70"/>
                <a:gd name="T47" fmla="*/ 87 h 107"/>
                <a:gd name="T48" fmla="*/ 20 w 70"/>
                <a:gd name="T49" fmla="*/ 91 h 107"/>
                <a:gd name="T50" fmla="*/ 24 w 70"/>
                <a:gd name="T51" fmla="*/ 93 h 107"/>
                <a:gd name="T52" fmla="*/ 29 w 70"/>
                <a:gd name="T53" fmla="*/ 94 h 107"/>
                <a:gd name="T54" fmla="*/ 35 w 70"/>
                <a:gd name="T55" fmla="*/ 95 h 107"/>
                <a:gd name="T56" fmla="*/ 39 w 70"/>
                <a:gd name="T57" fmla="*/ 95 h 107"/>
                <a:gd name="T58" fmla="*/ 44 w 70"/>
                <a:gd name="T59" fmla="*/ 94 h 107"/>
                <a:gd name="T60" fmla="*/ 48 w 70"/>
                <a:gd name="T61" fmla="*/ 92 h 107"/>
                <a:gd name="T62" fmla="*/ 50 w 70"/>
                <a:gd name="T63" fmla="*/ 89 h 107"/>
                <a:gd name="T64" fmla="*/ 55 w 70"/>
                <a:gd name="T65" fmla="*/ 81 h 107"/>
                <a:gd name="T66" fmla="*/ 57 w 70"/>
                <a:gd name="T67" fmla="*/ 70 h 107"/>
                <a:gd name="T68" fmla="*/ 56 w 70"/>
                <a:gd name="T69" fmla="*/ 64 h 107"/>
                <a:gd name="T70" fmla="*/ 56 w 70"/>
                <a:gd name="T71" fmla="*/ 61 h 107"/>
                <a:gd name="T72" fmla="*/ 54 w 70"/>
                <a:gd name="T73" fmla="*/ 56 h 107"/>
                <a:gd name="T74" fmla="*/ 52 w 70"/>
                <a:gd name="T75" fmla="*/ 52 h 107"/>
                <a:gd name="T76" fmla="*/ 49 w 70"/>
                <a:gd name="T77" fmla="*/ 50 h 107"/>
                <a:gd name="T78" fmla="*/ 44 w 70"/>
                <a:gd name="T79" fmla="*/ 48 h 107"/>
                <a:gd name="T80" fmla="*/ 40 w 70"/>
                <a:gd name="T81" fmla="*/ 46 h 107"/>
                <a:gd name="T82" fmla="*/ 31 w 70"/>
                <a:gd name="T83" fmla="*/ 46 h 107"/>
                <a:gd name="T84" fmla="*/ 27 w 70"/>
                <a:gd name="T85" fmla="*/ 48 h 107"/>
                <a:gd name="T86" fmla="*/ 24 w 70"/>
                <a:gd name="T87" fmla="*/ 50 h 107"/>
                <a:gd name="T88" fmla="*/ 20 w 70"/>
                <a:gd name="T89" fmla="*/ 51 h 107"/>
                <a:gd name="T90" fmla="*/ 15 w 70"/>
                <a:gd name="T91" fmla="*/ 56 h 107"/>
                <a:gd name="T92" fmla="*/ 2 w 70"/>
                <a:gd name="T93" fmla="*/ 55 h 107"/>
                <a:gd name="T94" fmla="*/ 13 w 70"/>
                <a:gd name="T95" fmla="*/ 0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107"/>
                <a:gd name="T146" fmla="*/ 70 w 70"/>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107">
                  <a:moveTo>
                    <a:pt x="13" y="0"/>
                  </a:moveTo>
                  <a:lnTo>
                    <a:pt x="64" y="0"/>
                  </a:lnTo>
                  <a:lnTo>
                    <a:pt x="64" y="14"/>
                  </a:lnTo>
                  <a:lnTo>
                    <a:pt x="24" y="14"/>
                  </a:lnTo>
                  <a:lnTo>
                    <a:pt x="19" y="42"/>
                  </a:lnTo>
                  <a:lnTo>
                    <a:pt x="25" y="38"/>
                  </a:lnTo>
                  <a:lnTo>
                    <a:pt x="32" y="35"/>
                  </a:lnTo>
                  <a:lnTo>
                    <a:pt x="38" y="35"/>
                  </a:lnTo>
                  <a:lnTo>
                    <a:pt x="51" y="37"/>
                  </a:lnTo>
                  <a:lnTo>
                    <a:pt x="61" y="43"/>
                  </a:lnTo>
                  <a:lnTo>
                    <a:pt x="68" y="55"/>
                  </a:lnTo>
                  <a:lnTo>
                    <a:pt x="70" y="68"/>
                  </a:lnTo>
                  <a:lnTo>
                    <a:pt x="69" y="79"/>
                  </a:lnTo>
                  <a:lnTo>
                    <a:pt x="67" y="87"/>
                  </a:lnTo>
                  <a:lnTo>
                    <a:pt x="63" y="95"/>
                  </a:lnTo>
                  <a:lnTo>
                    <a:pt x="50" y="105"/>
                  </a:lnTo>
                  <a:lnTo>
                    <a:pt x="35" y="107"/>
                  </a:lnTo>
                  <a:lnTo>
                    <a:pt x="21" y="105"/>
                  </a:lnTo>
                  <a:lnTo>
                    <a:pt x="11" y="100"/>
                  </a:lnTo>
                  <a:lnTo>
                    <a:pt x="3" y="91"/>
                  </a:lnTo>
                  <a:lnTo>
                    <a:pt x="0" y="77"/>
                  </a:lnTo>
                  <a:lnTo>
                    <a:pt x="14" y="76"/>
                  </a:lnTo>
                  <a:lnTo>
                    <a:pt x="15" y="82"/>
                  </a:lnTo>
                  <a:lnTo>
                    <a:pt x="18" y="87"/>
                  </a:lnTo>
                  <a:lnTo>
                    <a:pt x="20" y="91"/>
                  </a:lnTo>
                  <a:lnTo>
                    <a:pt x="24" y="93"/>
                  </a:lnTo>
                  <a:lnTo>
                    <a:pt x="29" y="94"/>
                  </a:lnTo>
                  <a:lnTo>
                    <a:pt x="35" y="95"/>
                  </a:lnTo>
                  <a:lnTo>
                    <a:pt x="39" y="95"/>
                  </a:lnTo>
                  <a:lnTo>
                    <a:pt x="44" y="94"/>
                  </a:lnTo>
                  <a:lnTo>
                    <a:pt x="48" y="92"/>
                  </a:lnTo>
                  <a:lnTo>
                    <a:pt x="50" y="89"/>
                  </a:lnTo>
                  <a:lnTo>
                    <a:pt x="55" y="81"/>
                  </a:lnTo>
                  <a:lnTo>
                    <a:pt x="57" y="70"/>
                  </a:lnTo>
                  <a:lnTo>
                    <a:pt x="56" y="64"/>
                  </a:lnTo>
                  <a:lnTo>
                    <a:pt x="56" y="61"/>
                  </a:lnTo>
                  <a:lnTo>
                    <a:pt x="54" y="56"/>
                  </a:lnTo>
                  <a:lnTo>
                    <a:pt x="52" y="52"/>
                  </a:lnTo>
                  <a:lnTo>
                    <a:pt x="49" y="50"/>
                  </a:lnTo>
                  <a:lnTo>
                    <a:pt x="44" y="48"/>
                  </a:lnTo>
                  <a:lnTo>
                    <a:pt x="40" y="46"/>
                  </a:lnTo>
                  <a:lnTo>
                    <a:pt x="31" y="46"/>
                  </a:lnTo>
                  <a:lnTo>
                    <a:pt x="27" y="48"/>
                  </a:lnTo>
                  <a:lnTo>
                    <a:pt x="24" y="50"/>
                  </a:lnTo>
                  <a:lnTo>
                    <a:pt x="20" y="51"/>
                  </a:lnTo>
                  <a:lnTo>
                    <a:pt x="15" y="56"/>
                  </a:lnTo>
                  <a:lnTo>
                    <a:pt x="2" y="55"/>
                  </a:lnTo>
                  <a:lnTo>
                    <a:pt x="13" y="0"/>
                  </a:lnTo>
                  <a:close/>
                </a:path>
              </a:pathLst>
            </a:custGeom>
            <a:solidFill>
              <a:srgbClr val="000000"/>
            </a:solidFill>
            <a:ln w="0">
              <a:solidFill>
                <a:srgbClr val="000000"/>
              </a:solidFill>
              <a:round/>
              <a:headEnd/>
              <a:tailEnd/>
            </a:ln>
          </p:spPr>
          <p:txBody>
            <a:bodyPr/>
            <a:lstStyle/>
            <a:p>
              <a:endParaRPr lang="de-DE"/>
            </a:p>
          </p:txBody>
        </p:sp>
        <p:sp>
          <p:nvSpPr>
            <p:cNvPr id="30769" name="Line 146"/>
            <p:cNvSpPr>
              <a:spLocks noChangeShapeType="1"/>
            </p:cNvSpPr>
            <p:nvPr/>
          </p:nvSpPr>
          <p:spPr bwMode="auto">
            <a:xfrm>
              <a:off x="1569" y="2467"/>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70" name="Line 147"/>
            <p:cNvSpPr>
              <a:spLocks noChangeShapeType="1"/>
            </p:cNvSpPr>
            <p:nvPr/>
          </p:nvSpPr>
          <p:spPr bwMode="auto">
            <a:xfrm flipH="1">
              <a:off x="4595" y="2467"/>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71" name="Freeform 148"/>
            <p:cNvSpPr>
              <a:spLocks noEditPoints="1"/>
            </p:cNvSpPr>
            <p:nvPr/>
          </p:nvSpPr>
          <p:spPr bwMode="auto">
            <a:xfrm>
              <a:off x="1463" y="2414"/>
              <a:ext cx="71" cy="109"/>
            </a:xfrm>
            <a:custGeom>
              <a:avLst/>
              <a:gdLst>
                <a:gd name="T0" fmla="*/ 30 w 71"/>
                <a:gd name="T1" fmla="*/ 51 h 109"/>
                <a:gd name="T2" fmla="*/ 20 w 71"/>
                <a:gd name="T3" fmla="*/ 57 h 109"/>
                <a:gd name="T4" fmla="*/ 14 w 71"/>
                <a:gd name="T5" fmla="*/ 66 h 109"/>
                <a:gd name="T6" fmla="*/ 16 w 71"/>
                <a:gd name="T7" fmla="*/ 84 h 109"/>
                <a:gd name="T8" fmla="*/ 21 w 71"/>
                <a:gd name="T9" fmla="*/ 91 h 109"/>
                <a:gd name="T10" fmla="*/ 28 w 71"/>
                <a:gd name="T11" fmla="*/ 95 h 109"/>
                <a:gd name="T12" fmla="*/ 37 w 71"/>
                <a:gd name="T13" fmla="*/ 97 h 109"/>
                <a:gd name="T14" fmla="*/ 45 w 71"/>
                <a:gd name="T15" fmla="*/ 96 h 109"/>
                <a:gd name="T16" fmla="*/ 55 w 71"/>
                <a:gd name="T17" fmla="*/ 88 h 109"/>
                <a:gd name="T18" fmla="*/ 56 w 71"/>
                <a:gd name="T19" fmla="*/ 64 h 109"/>
                <a:gd name="T20" fmla="*/ 46 w 71"/>
                <a:gd name="T21" fmla="*/ 52 h 109"/>
                <a:gd name="T22" fmla="*/ 39 w 71"/>
                <a:gd name="T23" fmla="*/ 51 h 109"/>
                <a:gd name="T24" fmla="*/ 39 w 71"/>
                <a:gd name="T25" fmla="*/ 0 h 109"/>
                <a:gd name="T26" fmla="*/ 61 w 71"/>
                <a:gd name="T27" fmla="*/ 8 h 109"/>
                <a:gd name="T28" fmla="*/ 70 w 71"/>
                <a:gd name="T29" fmla="*/ 28 h 109"/>
                <a:gd name="T30" fmla="*/ 55 w 71"/>
                <a:gd name="T31" fmla="*/ 25 h 109"/>
                <a:gd name="T32" fmla="*/ 49 w 71"/>
                <a:gd name="T33" fmla="*/ 16 h 109"/>
                <a:gd name="T34" fmla="*/ 43 w 71"/>
                <a:gd name="T35" fmla="*/ 13 h 109"/>
                <a:gd name="T36" fmla="*/ 30 w 71"/>
                <a:gd name="T37" fmla="*/ 14 h 109"/>
                <a:gd name="T38" fmla="*/ 24 w 71"/>
                <a:gd name="T39" fmla="*/ 19 h 109"/>
                <a:gd name="T40" fmla="*/ 15 w 71"/>
                <a:gd name="T41" fmla="*/ 38 h 109"/>
                <a:gd name="T42" fmla="*/ 16 w 71"/>
                <a:gd name="T43" fmla="*/ 48 h 109"/>
                <a:gd name="T44" fmla="*/ 22 w 71"/>
                <a:gd name="T45" fmla="*/ 44 h 109"/>
                <a:gd name="T46" fmla="*/ 30 w 71"/>
                <a:gd name="T47" fmla="*/ 39 h 109"/>
                <a:gd name="T48" fmla="*/ 40 w 71"/>
                <a:gd name="T49" fmla="*/ 38 h 109"/>
                <a:gd name="T50" fmla="*/ 62 w 71"/>
                <a:gd name="T51" fmla="*/ 47 h 109"/>
                <a:gd name="T52" fmla="*/ 70 w 71"/>
                <a:gd name="T53" fmla="*/ 63 h 109"/>
                <a:gd name="T54" fmla="*/ 71 w 71"/>
                <a:gd name="T55" fmla="*/ 79 h 109"/>
                <a:gd name="T56" fmla="*/ 67 w 71"/>
                <a:gd name="T57" fmla="*/ 91 h 109"/>
                <a:gd name="T58" fmla="*/ 62 w 71"/>
                <a:gd name="T59" fmla="*/ 100 h 109"/>
                <a:gd name="T60" fmla="*/ 50 w 71"/>
                <a:gd name="T61" fmla="*/ 107 h 109"/>
                <a:gd name="T62" fmla="*/ 37 w 71"/>
                <a:gd name="T63" fmla="*/ 109 h 109"/>
                <a:gd name="T64" fmla="*/ 10 w 71"/>
                <a:gd name="T65" fmla="*/ 97 h 109"/>
                <a:gd name="T66" fmla="*/ 1 w 71"/>
                <a:gd name="T67" fmla="*/ 75 h 109"/>
                <a:gd name="T68" fmla="*/ 1 w 71"/>
                <a:gd name="T69" fmla="*/ 39 h 109"/>
                <a:gd name="T70" fmla="*/ 12 w 71"/>
                <a:gd name="T71" fmla="*/ 13 h 109"/>
                <a:gd name="T72" fmla="*/ 39 w 71"/>
                <a:gd name="T73" fmla="*/ 0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109"/>
                <a:gd name="T113" fmla="*/ 71 w 71"/>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109">
                  <a:moveTo>
                    <a:pt x="36" y="50"/>
                  </a:moveTo>
                  <a:lnTo>
                    <a:pt x="30" y="51"/>
                  </a:lnTo>
                  <a:lnTo>
                    <a:pt x="25" y="53"/>
                  </a:lnTo>
                  <a:lnTo>
                    <a:pt x="20" y="57"/>
                  </a:lnTo>
                  <a:lnTo>
                    <a:pt x="16" y="62"/>
                  </a:lnTo>
                  <a:lnTo>
                    <a:pt x="14" y="66"/>
                  </a:lnTo>
                  <a:lnTo>
                    <a:pt x="14" y="77"/>
                  </a:lnTo>
                  <a:lnTo>
                    <a:pt x="16" y="84"/>
                  </a:lnTo>
                  <a:lnTo>
                    <a:pt x="19" y="89"/>
                  </a:lnTo>
                  <a:lnTo>
                    <a:pt x="21" y="91"/>
                  </a:lnTo>
                  <a:lnTo>
                    <a:pt x="25" y="94"/>
                  </a:lnTo>
                  <a:lnTo>
                    <a:pt x="28" y="95"/>
                  </a:lnTo>
                  <a:lnTo>
                    <a:pt x="33" y="96"/>
                  </a:lnTo>
                  <a:lnTo>
                    <a:pt x="37" y="97"/>
                  </a:lnTo>
                  <a:lnTo>
                    <a:pt x="41" y="97"/>
                  </a:lnTo>
                  <a:lnTo>
                    <a:pt x="45" y="96"/>
                  </a:lnTo>
                  <a:lnTo>
                    <a:pt x="49" y="94"/>
                  </a:lnTo>
                  <a:lnTo>
                    <a:pt x="55" y="88"/>
                  </a:lnTo>
                  <a:lnTo>
                    <a:pt x="58" y="73"/>
                  </a:lnTo>
                  <a:lnTo>
                    <a:pt x="56" y="64"/>
                  </a:lnTo>
                  <a:lnTo>
                    <a:pt x="55" y="60"/>
                  </a:lnTo>
                  <a:lnTo>
                    <a:pt x="46" y="52"/>
                  </a:lnTo>
                  <a:lnTo>
                    <a:pt x="43" y="51"/>
                  </a:lnTo>
                  <a:lnTo>
                    <a:pt x="39" y="51"/>
                  </a:lnTo>
                  <a:lnTo>
                    <a:pt x="36" y="50"/>
                  </a:lnTo>
                  <a:close/>
                  <a:moveTo>
                    <a:pt x="39" y="0"/>
                  </a:moveTo>
                  <a:lnTo>
                    <a:pt x="51" y="2"/>
                  </a:lnTo>
                  <a:lnTo>
                    <a:pt x="61" y="8"/>
                  </a:lnTo>
                  <a:lnTo>
                    <a:pt x="67" y="16"/>
                  </a:lnTo>
                  <a:lnTo>
                    <a:pt x="70" y="28"/>
                  </a:lnTo>
                  <a:lnTo>
                    <a:pt x="56" y="29"/>
                  </a:lnTo>
                  <a:lnTo>
                    <a:pt x="55" y="25"/>
                  </a:lnTo>
                  <a:lnTo>
                    <a:pt x="53" y="21"/>
                  </a:lnTo>
                  <a:lnTo>
                    <a:pt x="49" y="16"/>
                  </a:lnTo>
                  <a:lnTo>
                    <a:pt x="45" y="14"/>
                  </a:lnTo>
                  <a:lnTo>
                    <a:pt x="43" y="13"/>
                  </a:lnTo>
                  <a:lnTo>
                    <a:pt x="34" y="13"/>
                  </a:lnTo>
                  <a:lnTo>
                    <a:pt x="30" y="14"/>
                  </a:lnTo>
                  <a:lnTo>
                    <a:pt x="26" y="16"/>
                  </a:lnTo>
                  <a:lnTo>
                    <a:pt x="24" y="19"/>
                  </a:lnTo>
                  <a:lnTo>
                    <a:pt x="16" y="28"/>
                  </a:lnTo>
                  <a:lnTo>
                    <a:pt x="15" y="38"/>
                  </a:lnTo>
                  <a:lnTo>
                    <a:pt x="14" y="52"/>
                  </a:lnTo>
                  <a:lnTo>
                    <a:pt x="16" y="48"/>
                  </a:lnTo>
                  <a:lnTo>
                    <a:pt x="19" y="46"/>
                  </a:lnTo>
                  <a:lnTo>
                    <a:pt x="22" y="44"/>
                  </a:lnTo>
                  <a:lnTo>
                    <a:pt x="25" y="41"/>
                  </a:lnTo>
                  <a:lnTo>
                    <a:pt x="30" y="39"/>
                  </a:lnTo>
                  <a:lnTo>
                    <a:pt x="34" y="38"/>
                  </a:lnTo>
                  <a:lnTo>
                    <a:pt x="40" y="38"/>
                  </a:lnTo>
                  <a:lnTo>
                    <a:pt x="52" y="40"/>
                  </a:lnTo>
                  <a:lnTo>
                    <a:pt x="62" y="47"/>
                  </a:lnTo>
                  <a:lnTo>
                    <a:pt x="68" y="54"/>
                  </a:lnTo>
                  <a:lnTo>
                    <a:pt x="70" y="63"/>
                  </a:lnTo>
                  <a:lnTo>
                    <a:pt x="71" y="72"/>
                  </a:lnTo>
                  <a:lnTo>
                    <a:pt x="71" y="79"/>
                  </a:lnTo>
                  <a:lnTo>
                    <a:pt x="70" y="85"/>
                  </a:lnTo>
                  <a:lnTo>
                    <a:pt x="67" y="91"/>
                  </a:lnTo>
                  <a:lnTo>
                    <a:pt x="64" y="95"/>
                  </a:lnTo>
                  <a:lnTo>
                    <a:pt x="62" y="100"/>
                  </a:lnTo>
                  <a:lnTo>
                    <a:pt x="55" y="104"/>
                  </a:lnTo>
                  <a:lnTo>
                    <a:pt x="50" y="107"/>
                  </a:lnTo>
                  <a:lnTo>
                    <a:pt x="44" y="109"/>
                  </a:lnTo>
                  <a:lnTo>
                    <a:pt x="37" y="109"/>
                  </a:lnTo>
                  <a:lnTo>
                    <a:pt x="22" y="106"/>
                  </a:lnTo>
                  <a:lnTo>
                    <a:pt x="10" y="97"/>
                  </a:lnTo>
                  <a:lnTo>
                    <a:pt x="4" y="88"/>
                  </a:lnTo>
                  <a:lnTo>
                    <a:pt x="1" y="75"/>
                  </a:lnTo>
                  <a:lnTo>
                    <a:pt x="0" y="58"/>
                  </a:lnTo>
                  <a:lnTo>
                    <a:pt x="1" y="39"/>
                  </a:lnTo>
                  <a:lnTo>
                    <a:pt x="6" y="25"/>
                  </a:lnTo>
                  <a:lnTo>
                    <a:pt x="12" y="13"/>
                  </a:lnTo>
                  <a:lnTo>
                    <a:pt x="24" y="3"/>
                  </a:lnTo>
                  <a:lnTo>
                    <a:pt x="39" y="0"/>
                  </a:lnTo>
                  <a:close/>
                </a:path>
              </a:pathLst>
            </a:custGeom>
            <a:solidFill>
              <a:srgbClr val="000000"/>
            </a:solidFill>
            <a:ln w="0">
              <a:solidFill>
                <a:srgbClr val="000000"/>
              </a:solidFill>
              <a:round/>
              <a:headEnd/>
              <a:tailEnd/>
            </a:ln>
          </p:spPr>
          <p:txBody>
            <a:bodyPr/>
            <a:lstStyle/>
            <a:p>
              <a:endParaRPr lang="de-DE"/>
            </a:p>
          </p:txBody>
        </p:sp>
        <p:sp>
          <p:nvSpPr>
            <p:cNvPr id="30772" name="Line 149"/>
            <p:cNvSpPr>
              <a:spLocks noChangeShapeType="1"/>
            </p:cNvSpPr>
            <p:nvPr/>
          </p:nvSpPr>
          <p:spPr bwMode="auto">
            <a:xfrm>
              <a:off x="1569" y="2133"/>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73" name="Line 150"/>
            <p:cNvSpPr>
              <a:spLocks noChangeShapeType="1"/>
            </p:cNvSpPr>
            <p:nvPr/>
          </p:nvSpPr>
          <p:spPr bwMode="auto">
            <a:xfrm flipH="1">
              <a:off x="4595" y="2133"/>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74" name="Freeform 151"/>
            <p:cNvSpPr>
              <a:spLocks/>
            </p:cNvSpPr>
            <p:nvPr/>
          </p:nvSpPr>
          <p:spPr bwMode="auto">
            <a:xfrm>
              <a:off x="1466" y="2082"/>
              <a:ext cx="68" cy="106"/>
            </a:xfrm>
            <a:custGeom>
              <a:avLst/>
              <a:gdLst>
                <a:gd name="T0" fmla="*/ 0 w 68"/>
                <a:gd name="T1" fmla="*/ 0 h 106"/>
                <a:gd name="T2" fmla="*/ 68 w 68"/>
                <a:gd name="T3" fmla="*/ 0 h 106"/>
                <a:gd name="T4" fmla="*/ 68 w 68"/>
                <a:gd name="T5" fmla="*/ 11 h 106"/>
                <a:gd name="T6" fmla="*/ 59 w 68"/>
                <a:gd name="T7" fmla="*/ 24 h 106"/>
                <a:gd name="T8" fmla="*/ 50 w 68"/>
                <a:gd name="T9" fmla="*/ 40 h 106"/>
                <a:gd name="T10" fmla="*/ 41 w 68"/>
                <a:gd name="T11" fmla="*/ 57 h 106"/>
                <a:gd name="T12" fmla="*/ 34 w 68"/>
                <a:gd name="T13" fmla="*/ 76 h 106"/>
                <a:gd name="T14" fmla="*/ 30 w 68"/>
                <a:gd name="T15" fmla="*/ 91 h 106"/>
                <a:gd name="T16" fmla="*/ 30 w 68"/>
                <a:gd name="T17" fmla="*/ 106 h 106"/>
                <a:gd name="T18" fmla="*/ 16 w 68"/>
                <a:gd name="T19" fmla="*/ 106 h 106"/>
                <a:gd name="T20" fmla="*/ 17 w 68"/>
                <a:gd name="T21" fmla="*/ 93 h 106"/>
                <a:gd name="T22" fmla="*/ 21 w 68"/>
                <a:gd name="T23" fmla="*/ 76 h 106"/>
                <a:gd name="T24" fmla="*/ 27 w 68"/>
                <a:gd name="T25" fmla="*/ 58 h 106"/>
                <a:gd name="T26" fmla="*/ 34 w 68"/>
                <a:gd name="T27" fmla="*/ 42 h 106"/>
                <a:gd name="T28" fmla="*/ 44 w 68"/>
                <a:gd name="T29" fmla="*/ 26 h 106"/>
                <a:gd name="T30" fmla="*/ 55 w 68"/>
                <a:gd name="T31" fmla="*/ 14 h 106"/>
                <a:gd name="T32" fmla="*/ 0 w 68"/>
                <a:gd name="T33" fmla="*/ 14 h 106"/>
                <a:gd name="T34" fmla="*/ 0 w 68"/>
                <a:gd name="T35" fmla="*/ 0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06"/>
                <a:gd name="T56" fmla="*/ 68 w 68"/>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06">
                  <a:moveTo>
                    <a:pt x="0" y="0"/>
                  </a:moveTo>
                  <a:lnTo>
                    <a:pt x="68" y="0"/>
                  </a:lnTo>
                  <a:lnTo>
                    <a:pt x="68" y="11"/>
                  </a:lnTo>
                  <a:lnTo>
                    <a:pt x="59" y="24"/>
                  </a:lnTo>
                  <a:lnTo>
                    <a:pt x="50" y="40"/>
                  </a:lnTo>
                  <a:lnTo>
                    <a:pt x="41" y="57"/>
                  </a:lnTo>
                  <a:lnTo>
                    <a:pt x="34" y="76"/>
                  </a:lnTo>
                  <a:lnTo>
                    <a:pt x="30" y="91"/>
                  </a:lnTo>
                  <a:lnTo>
                    <a:pt x="30" y="106"/>
                  </a:lnTo>
                  <a:lnTo>
                    <a:pt x="16" y="106"/>
                  </a:lnTo>
                  <a:lnTo>
                    <a:pt x="17" y="93"/>
                  </a:lnTo>
                  <a:lnTo>
                    <a:pt x="21" y="76"/>
                  </a:lnTo>
                  <a:lnTo>
                    <a:pt x="27" y="58"/>
                  </a:lnTo>
                  <a:lnTo>
                    <a:pt x="34" y="42"/>
                  </a:lnTo>
                  <a:lnTo>
                    <a:pt x="44" y="26"/>
                  </a:lnTo>
                  <a:lnTo>
                    <a:pt x="55"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775" name="Line 152"/>
            <p:cNvSpPr>
              <a:spLocks noChangeShapeType="1"/>
            </p:cNvSpPr>
            <p:nvPr/>
          </p:nvSpPr>
          <p:spPr bwMode="auto">
            <a:xfrm>
              <a:off x="1569" y="1799"/>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76" name="Line 153"/>
            <p:cNvSpPr>
              <a:spLocks noChangeShapeType="1"/>
            </p:cNvSpPr>
            <p:nvPr/>
          </p:nvSpPr>
          <p:spPr bwMode="auto">
            <a:xfrm flipH="1">
              <a:off x="4595" y="1799"/>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77" name="Freeform 154"/>
            <p:cNvSpPr>
              <a:spLocks noEditPoints="1"/>
            </p:cNvSpPr>
            <p:nvPr/>
          </p:nvSpPr>
          <p:spPr bwMode="auto">
            <a:xfrm>
              <a:off x="1464" y="1747"/>
              <a:ext cx="69" cy="109"/>
            </a:xfrm>
            <a:custGeom>
              <a:avLst/>
              <a:gdLst>
                <a:gd name="T0" fmla="*/ 29 w 69"/>
                <a:gd name="T1" fmla="*/ 56 h 109"/>
                <a:gd name="T2" fmla="*/ 17 w 69"/>
                <a:gd name="T3" fmla="*/ 64 h 109"/>
                <a:gd name="T4" fmla="*/ 14 w 69"/>
                <a:gd name="T5" fmla="*/ 83 h 109"/>
                <a:gd name="T6" fmla="*/ 19 w 69"/>
                <a:gd name="T7" fmla="*/ 90 h 109"/>
                <a:gd name="T8" fmla="*/ 35 w 69"/>
                <a:gd name="T9" fmla="*/ 97 h 109"/>
                <a:gd name="T10" fmla="*/ 45 w 69"/>
                <a:gd name="T11" fmla="*/ 95 h 109"/>
                <a:gd name="T12" fmla="*/ 52 w 69"/>
                <a:gd name="T13" fmla="*/ 88 h 109"/>
                <a:gd name="T14" fmla="*/ 55 w 69"/>
                <a:gd name="T15" fmla="*/ 72 h 109"/>
                <a:gd name="T16" fmla="*/ 51 w 69"/>
                <a:gd name="T17" fmla="*/ 64 h 109"/>
                <a:gd name="T18" fmla="*/ 46 w 69"/>
                <a:gd name="T19" fmla="*/ 58 h 109"/>
                <a:gd name="T20" fmla="*/ 35 w 69"/>
                <a:gd name="T21" fmla="*/ 55 h 109"/>
                <a:gd name="T22" fmla="*/ 23 w 69"/>
                <a:gd name="T23" fmla="*/ 18 h 109"/>
                <a:gd name="T24" fmla="*/ 18 w 69"/>
                <a:gd name="T25" fmla="*/ 24 h 109"/>
                <a:gd name="T26" fmla="*/ 19 w 69"/>
                <a:gd name="T27" fmla="*/ 34 h 109"/>
                <a:gd name="T28" fmla="*/ 27 w 69"/>
                <a:gd name="T29" fmla="*/ 41 h 109"/>
                <a:gd name="T30" fmla="*/ 39 w 69"/>
                <a:gd name="T31" fmla="*/ 43 h 109"/>
                <a:gd name="T32" fmla="*/ 45 w 69"/>
                <a:gd name="T33" fmla="*/ 40 h 109"/>
                <a:gd name="T34" fmla="*/ 51 w 69"/>
                <a:gd name="T35" fmla="*/ 33 h 109"/>
                <a:gd name="T36" fmla="*/ 51 w 69"/>
                <a:gd name="T37" fmla="*/ 24 h 109"/>
                <a:gd name="T38" fmla="*/ 48 w 69"/>
                <a:gd name="T39" fmla="*/ 18 h 109"/>
                <a:gd name="T40" fmla="*/ 39 w 69"/>
                <a:gd name="T41" fmla="*/ 13 h 109"/>
                <a:gd name="T42" fmla="*/ 35 w 69"/>
                <a:gd name="T43" fmla="*/ 0 h 109"/>
                <a:gd name="T44" fmla="*/ 57 w 69"/>
                <a:gd name="T45" fmla="*/ 8 h 109"/>
                <a:gd name="T46" fmla="*/ 63 w 69"/>
                <a:gd name="T47" fmla="*/ 16 h 109"/>
                <a:gd name="T48" fmla="*/ 66 w 69"/>
                <a:gd name="T49" fmla="*/ 32 h 109"/>
                <a:gd name="T50" fmla="*/ 61 w 69"/>
                <a:gd name="T51" fmla="*/ 39 h 109"/>
                <a:gd name="T52" fmla="*/ 57 w 69"/>
                <a:gd name="T53" fmla="*/ 45 h 109"/>
                <a:gd name="T54" fmla="*/ 50 w 69"/>
                <a:gd name="T55" fmla="*/ 49 h 109"/>
                <a:gd name="T56" fmla="*/ 58 w 69"/>
                <a:gd name="T57" fmla="*/ 52 h 109"/>
                <a:gd name="T58" fmla="*/ 67 w 69"/>
                <a:gd name="T59" fmla="*/ 63 h 109"/>
                <a:gd name="T60" fmla="*/ 69 w 69"/>
                <a:gd name="T61" fmla="*/ 71 h 109"/>
                <a:gd name="T62" fmla="*/ 67 w 69"/>
                <a:gd name="T63" fmla="*/ 90 h 109"/>
                <a:gd name="T64" fmla="*/ 49 w 69"/>
                <a:gd name="T65" fmla="*/ 107 h 109"/>
                <a:gd name="T66" fmla="*/ 25 w 69"/>
                <a:gd name="T67" fmla="*/ 108 h 109"/>
                <a:gd name="T68" fmla="*/ 9 w 69"/>
                <a:gd name="T69" fmla="*/ 100 h 109"/>
                <a:gd name="T70" fmla="*/ 0 w 69"/>
                <a:gd name="T71" fmla="*/ 77 h 109"/>
                <a:gd name="T72" fmla="*/ 5 w 69"/>
                <a:gd name="T73" fmla="*/ 58 h 109"/>
                <a:gd name="T74" fmla="*/ 15 w 69"/>
                <a:gd name="T75" fmla="*/ 50 h 109"/>
                <a:gd name="T76" fmla="*/ 17 w 69"/>
                <a:gd name="T77" fmla="*/ 47 h 109"/>
                <a:gd name="T78" fmla="*/ 8 w 69"/>
                <a:gd name="T79" fmla="*/ 39 h 109"/>
                <a:gd name="T80" fmla="*/ 5 w 69"/>
                <a:gd name="T81" fmla="*/ 33 h 109"/>
                <a:gd name="T82" fmla="*/ 3 w 69"/>
                <a:gd name="T83" fmla="*/ 27 h 109"/>
                <a:gd name="T84" fmla="*/ 11 w 69"/>
                <a:gd name="T85" fmla="*/ 8 h 109"/>
                <a:gd name="T86" fmla="*/ 35 w 69"/>
                <a:gd name="T87" fmla="*/ 0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109"/>
                <a:gd name="T134" fmla="*/ 69 w 69"/>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109">
                  <a:moveTo>
                    <a:pt x="35" y="55"/>
                  </a:moveTo>
                  <a:lnTo>
                    <a:pt x="29" y="56"/>
                  </a:lnTo>
                  <a:lnTo>
                    <a:pt x="24" y="57"/>
                  </a:lnTo>
                  <a:lnTo>
                    <a:pt x="17" y="64"/>
                  </a:lnTo>
                  <a:lnTo>
                    <a:pt x="14" y="71"/>
                  </a:lnTo>
                  <a:lnTo>
                    <a:pt x="14" y="83"/>
                  </a:lnTo>
                  <a:lnTo>
                    <a:pt x="15" y="87"/>
                  </a:lnTo>
                  <a:lnTo>
                    <a:pt x="19" y="90"/>
                  </a:lnTo>
                  <a:lnTo>
                    <a:pt x="24" y="94"/>
                  </a:lnTo>
                  <a:lnTo>
                    <a:pt x="35" y="97"/>
                  </a:lnTo>
                  <a:lnTo>
                    <a:pt x="40" y="96"/>
                  </a:lnTo>
                  <a:lnTo>
                    <a:pt x="45" y="95"/>
                  </a:lnTo>
                  <a:lnTo>
                    <a:pt x="50" y="92"/>
                  </a:lnTo>
                  <a:lnTo>
                    <a:pt x="52" y="88"/>
                  </a:lnTo>
                  <a:lnTo>
                    <a:pt x="55" y="83"/>
                  </a:lnTo>
                  <a:lnTo>
                    <a:pt x="55" y="72"/>
                  </a:lnTo>
                  <a:lnTo>
                    <a:pt x="54" y="68"/>
                  </a:lnTo>
                  <a:lnTo>
                    <a:pt x="51" y="64"/>
                  </a:lnTo>
                  <a:lnTo>
                    <a:pt x="49" y="62"/>
                  </a:lnTo>
                  <a:lnTo>
                    <a:pt x="46" y="58"/>
                  </a:lnTo>
                  <a:lnTo>
                    <a:pt x="39" y="56"/>
                  </a:lnTo>
                  <a:lnTo>
                    <a:pt x="35" y="55"/>
                  </a:lnTo>
                  <a:close/>
                  <a:moveTo>
                    <a:pt x="30" y="13"/>
                  </a:moveTo>
                  <a:lnTo>
                    <a:pt x="23" y="18"/>
                  </a:lnTo>
                  <a:lnTo>
                    <a:pt x="20" y="21"/>
                  </a:lnTo>
                  <a:lnTo>
                    <a:pt x="18" y="24"/>
                  </a:lnTo>
                  <a:lnTo>
                    <a:pt x="18" y="31"/>
                  </a:lnTo>
                  <a:lnTo>
                    <a:pt x="19" y="34"/>
                  </a:lnTo>
                  <a:lnTo>
                    <a:pt x="25" y="40"/>
                  </a:lnTo>
                  <a:lnTo>
                    <a:pt x="27" y="41"/>
                  </a:lnTo>
                  <a:lnTo>
                    <a:pt x="31" y="43"/>
                  </a:lnTo>
                  <a:lnTo>
                    <a:pt x="39" y="43"/>
                  </a:lnTo>
                  <a:lnTo>
                    <a:pt x="42" y="41"/>
                  </a:lnTo>
                  <a:lnTo>
                    <a:pt x="45" y="40"/>
                  </a:lnTo>
                  <a:lnTo>
                    <a:pt x="48" y="38"/>
                  </a:lnTo>
                  <a:lnTo>
                    <a:pt x="51" y="33"/>
                  </a:lnTo>
                  <a:lnTo>
                    <a:pt x="52" y="28"/>
                  </a:lnTo>
                  <a:lnTo>
                    <a:pt x="51" y="24"/>
                  </a:lnTo>
                  <a:lnTo>
                    <a:pt x="50" y="21"/>
                  </a:lnTo>
                  <a:lnTo>
                    <a:pt x="48" y="18"/>
                  </a:lnTo>
                  <a:lnTo>
                    <a:pt x="44" y="15"/>
                  </a:lnTo>
                  <a:lnTo>
                    <a:pt x="39" y="13"/>
                  </a:lnTo>
                  <a:lnTo>
                    <a:pt x="30" y="13"/>
                  </a:lnTo>
                  <a:close/>
                  <a:moveTo>
                    <a:pt x="35" y="0"/>
                  </a:moveTo>
                  <a:lnTo>
                    <a:pt x="48" y="2"/>
                  </a:lnTo>
                  <a:lnTo>
                    <a:pt x="57" y="8"/>
                  </a:lnTo>
                  <a:lnTo>
                    <a:pt x="61" y="12"/>
                  </a:lnTo>
                  <a:lnTo>
                    <a:pt x="63" y="16"/>
                  </a:lnTo>
                  <a:lnTo>
                    <a:pt x="66" y="22"/>
                  </a:lnTo>
                  <a:lnTo>
                    <a:pt x="66" y="32"/>
                  </a:lnTo>
                  <a:lnTo>
                    <a:pt x="64" y="35"/>
                  </a:lnTo>
                  <a:lnTo>
                    <a:pt x="61" y="39"/>
                  </a:lnTo>
                  <a:lnTo>
                    <a:pt x="60" y="43"/>
                  </a:lnTo>
                  <a:lnTo>
                    <a:pt x="57" y="45"/>
                  </a:lnTo>
                  <a:lnTo>
                    <a:pt x="54" y="47"/>
                  </a:lnTo>
                  <a:lnTo>
                    <a:pt x="50" y="49"/>
                  </a:lnTo>
                  <a:lnTo>
                    <a:pt x="55" y="50"/>
                  </a:lnTo>
                  <a:lnTo>
                    <a:pt x="58" y="52"/>
                  </a:lnTo>
                  <a:lnTo>
                    <a:pt x="62" y="56"/>
                  </a:lnTo>
                  <a:lnTo>
                    <a:pt x="67" y="63"/>
                  </a:lnTo>
                  <a:lnTo>
                    <a:pt x="68" y="68"/>
                  </a:lnTo>
                  <a:lnTo>
                    <a:pt x="69" y="71"/>
                  </a:lnTo>
                  <a:lnTo>
                    <a:pt x="69" y="77"/>
                  </a:lnTo>
                  <a:lnTo>
                    <a:pt x="67" y="90"/>
                  </a:lnTo>
                  <a:lnTo>
                    <a:pt x="60" y="100"/>
                  </a:lnTo>
                  <a:lnTo>
                    <a:pt x="49" y="107"/>
                  </a:lnTo>
                  <a:lnTo>
                    <a:pt x="35" y="109"/>
                  </a:lnTo>
                  <a:lnTo>
                    <a:pt x="25" y="108"/>
                  </a:lnTo>
                  <a:lnTo>
                    <a:pt x="17" y="106"/>
                  </a:lnTo>
                  <a:lnTo>
                    <a:pt x="9" y="100"/>
                  </a:lnTo>
                  <a:lnTo>
                    <a:pt x="2" y="90"/>
                  </a:lnTo>
                  <a:lnTo>
                    <a:pt x="0" y="77"/>
                  </a:lnTo>
                  <a:lnTo>
                    <a:pt x="1" y="66"/>
                  </a:lnTo>
                  <a:lnTo>
                    <a:pt x="5" y="58"/>
                  </a:lnTo>
                  <a:lnTo>
                    <a:pt x="8" y="55"/>
                  </a:lnTo>
                  <a:lnTo>
                    <a:pt x="15" y="50"/>
                  </a:lnTo>
                  <a:lnTo>
                    <a:pt x="20" y="49"/>
                  </a:lnTo>
                  <a:lnTo>
                    <a:pt x="17" y="47"/>
                  </a:lnTo>
                  <a:lnTo>
                    <a:pt x="9" y="43"/>
                  </a:lnTo>
                  <a:lnTo>
                    <a:pt x="8" y="39"/>
                  </a:lnTo>
                  <a:lnTo>
                    <a:pt x="6" y="37"/>
                  </a:lnTo>
                  <a:lnTo>
                    <a:pt x="5" y="33"/>
                  </a:lnTo>
                  <a:lnTo>
                    <a:pt x="3" y="31"/>
                  </a:lnTo>
                  <a:lnTo>
                    <a:pt x="3" y="27"/>
                  </a:lnTo>
                  <a:lnTo>
                    <a:pt x="6" y="16"/>
                  </a:lnTo>
                  <a:lnTo>
                    <a:pt x="11" y="8"/>
                  </a:lnTo>
                  <a:lnTo>
                    <a:pt x="21" y="2"/>
                  </a:lnTo>
                  <a:lnTo>
                    <a:pt x="35" y="0"/>
                  </a:lnTo>
                  <a:close/>
                </a:path>
              </a:pathLst>
            </a:custGeom>
            <a:solidFill>
              <a:srgbClr val="000000"/>
            </a:solidFill>
            <a:ln w="0">
              <a:solidFill>
                <a:srgbClr val="000000"/>
              </a:solidFill>
              <a:round/>
              <a:headEnd/>
              <a:tailEnd/>
            </a:ln>
          </p:spPr>
          <p:txBody>
            <a:bodyPr/>
            <a:lstStyle/>
            <a:p>
              <a:endParaRPr lang="de-DE"/>
            </a:p>
          </p:txBody>
        </p:sp>
        <p:sp>
          <p:nvSpPr>
            <p:cNvPr id="30778" name="Line 155"/>
            <p:cNvSpPr>
              <a:spLocks noChangeShapeType="1"/>
            </p:cNvSpPr>
            <p:nvPr/>
          </p:nvSpPr>
          <p:spPr bwMode="auto">
            <a:xfrm>
              <a:off x="1569" y="1465"/>
              <a:ext cx="30"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79" name="Line 156"/>
            <p:cNvSpPr>
              <a:spLocks noChangeShapeType="1"/>
            </p:cNvSpPr>
            <p:nvPr/>
          </p:nvSpPr>
          <p:spPr bwMode="auto">
            <a:xfrm flipH="1">
              <a:off x="4595" y="1465"/>
              <a:ext cx="31"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80" name="Freeform 157"/>
            <p:cNvSpPr>
              <a:spLocks noEditPoints="1"/>
            </p:cNvSpPr>
            <p:nvPr/>
          </p:nvSpPr>
          <p:spPr bwMode="auto">
            <a:xfrm>
              <a:off x="1464" y="1413"/>
              <a:ext cx="70" cy="109"/>
            </a:xfrm>
            <a:custGeom>
              <a:avLst/>
              <a:gdLst>
                <a:gd name="T0" fmla="*/ 27 w 70"/>
                <a:gd name="T1" fmla="*/ 14 h 109"/>
                <a:gd name="T2" fmla="*/ 18 w 70"/>
                <a:gd name="T3" fmla="*/ 22 h 109"/>
                <a:gd name="T4" fmla="*/ 14 w 70"/>
                <a:gd name="T5" fmla="*/ 32 h 109"/>
                <a:gd name="T6" fmla="*/ 15 w 70"/>
                <a:gd name="T7" fmla="*/ 44 h 109"/>
                <a:gd name="T8" fmla="*/ 20 w 70"/>
                <a:gd name="T9" fmla="*/ 53 h 109"/>
                <a:gd name="T10" fmla="*/ 26 w 70"/>
                <a:gd name="T11" fmla="*/ 58 h 109"/>
                <a:gd name="T12" fmla="*/ 40 w 70"/>
                <a:gd name="T13" fmla="*/ 59 h 109"/>
                <a:gd name="T14" fmla="*/ 50 w 70"/>
                <a:gd name="T15" fmla="*/ 53 h 109"/>
                <a:gd name="T16" fmla="*/ 55 w 70"/>
                <a:gd name="T17" fmla="*/ 46 h 109"/>
                <a:gd name="T18" fmla="*/ 56 w 70"/>
                <a:gd name="T19" fmla="*/ 31 h 109"/>
                <a:gd name="T20" fmla="*/ 54 w 70"/>
                <a:gd name="T21" fmla="*/ 22 h 109"/>
                <a:gd name="T22" fmla="*/ 44 w 70"/>
                <a:gd name="T23" fmla="*/ 14 h 109"/>
                <a:gd name="T24" fmla="*/ 31 w 70"/>
                <a:gd name="T25" fmla="*/ 13 h 109"/>
                <a:gd name="T26" fmla="*/ 40 w 70"/>
                <a:gd name="T27" fmla="*/ 1 h 109"/>
                <a:gd name="T28" fmla="*/ 54 w 70"/>
                <a:gd name="T29" fmla="*/ 7 h 109"/>
                <a:gd name="T30" fmla="*/ 61 w 70"/>
                <a:gd name="T31" fmla="*/ 13 h 109"/>
                <a:gd name="T32" fmla="*/ 66 w 70"/>
                <a:gd name="T33" fmla="*/ 22 h 109"/>
                <a:gd name="T34" fmla="*/ 70 w 70"/>
                <a:gd name="T35" fmla="*/ 40 h 109"/>
                <a:gd name="T36" fmla="*/ 69 w 70"/>
                <a:gd name="T37" fmla="*/ 71 h 109"/>
                <a:gd name="T38" fmla="*/ 61 w 70"/>
                <a:gd name="T39" fmla="*/ 95 h 109"/>
                <a:gd name="T40" fmla="*/ 43 w 70"/>
                <a:gd name="T41" fmla="*/ 108 h 109"/>
                <a:gd name="T42" fmla="*/ 21 w 70"/>
                <a:gd name="T43" fmla="*/ 107 h 109"/>
                <a:gd name="T44" fmla="*/ 5 w 70"/>
                <a:gd name="T45" fmla="*/ 94 h 109"/>
                <a:gd name="T46" fmla="*/ 15 w 70"/>
                <a:gd name="T47" fmla="*/ 80 h 109"/>
                <a:gd name="T48" fmla="*/ 18 w 70"/>
                <a:gd name="T49" fmla="*/ 88 h 109"/>
                <a:gd name="T50" fmla="*/ 29 w 70"/>
                <a:gd name="T51" fmla="*/ 96 h 109"/>
                <a:gd name="T52" fmla="*/ 44 w 70"/>
                <a:gd name="T53" fmla="*/ 94 h 109"/>
                <a:gd name="T54" fmla="*/ 49 w 70"/>
                <a:gd name="T55" fmla="*/ 90 h 109"/>
                <a:gd name="T56" fmla="*/ 55 w 70"/>
                <a:gd name="T57" fmla="*/ 77 h 109"/>
                <a:gd name="T58" fmla="*/ 56 w 70"/>
                <a:gd name="T59" fmla="*/ 66 h 109"/>
                <a:gd name="T60" fmla="*/ 57 w 70"/>
                <a:gd name="T61" fmla="*/ 58 h 109"/>
                <a:gd name="T62" fmla="*/ 40 w 70"/>
                <a:gd name="T63" fmla="*/ 70 h 109"/>
                <a:gd name="T64" fmla="*/ 32 w 70"/>
                <a:gd name="T65" fmla="*/ 72 h 109"/>
                <a:gd name="T66" fmla="*/ 15 w 70"/>
                <a:gd name="T67" fmla="*/ 68 h 109"/>
                <a:gd name="T68" fmla="*/ 2 w 70"/>
                <a:gd name="T69" fmla="*/ 51 h 109"/>
                <a:gd name="T70" fmla="*/ 1 w 70"/>
                <a:gd name="T71" fmla="*/ 26 h 109"/>
                <a:gd name="T72" fmla="*/ 9 w 70"/>
                <a:gd name="T73" fmla="*/ 9 h 109"/>
                <a:gd name="T74" fmla="*/ 35 w 70"/>
                <a:gd name="T75" fmla="*/ 0 h 1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109"/>
                <a:gd name="T116" fmla="*/ 70 w 70"/>
                <a:gd name="T117" fmla="*/ 109 h 1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109">
                  <a:moveTo>
                    <a:pt x="31" y="13"/>
                  </a:moveTo>
                  <a:lnTo>
                    <a:pt x="27" y="14"/>
                  </a:lnTo>
                  <a:lnTo>
                    <a:pt x="20" y="19"/>
                  </a:lnTo>
                  <a:lnTo>
                    <a:pt x="18" y="22"/>
                  </a:lnTo>
                  <a:lnTo>
                    <a:pt x="15" y="27"/>
                  </a:lnTo>
                  <a:lnTo>
                    <a:pt x="14" y="32"/>
                  </a:lnTo>
                  <a:lnTo>
                    <a:pt x="14" y="38"/>
                  </a:lnTo>
                  <a:lnTo>
                    <a:pt x="15" y="44"/>
                  </a:lnTo>
                  <a:lnTo>
                    <a:pt x="17" y="49"/>
                  </a:lnTo>
                  <a:lnTo>
                    <a:pt x="20" y="53"/>
                  </a:lnTo>
                  <a:lnTo>
                    <a:pt x="23" y="57"/>
                  </a:lnTo>
                  <a:lnTo>
                    <a:pt x="26" y="58"/>
                  </a:lnTo>
                  <a:lnTo>
                    <a:pt x="31" y="59"/>
                  </a:lnTo>
                  <a:lnTo>
                    <a:pt x="40" y="59"/>
                  </a:lnTo>
                  <a:lnTo>
                    <a:pt x="48" y="57"/>
                  </a:lnTo>
                  <a:lnTo>
                    <a:pt x="50" y="53"/>
                  </a:lnTo>
                  <a:lnTo>
                    <a:pt x="54" y="50"/>
                  </a:lnTo>
                  <a:lnTo>
                    <a:pt x="55" y="46"/>
                  </a:lnTo>
                  <a:lnTo>
                    <a:pt x="57" y="37"/>
                  </a:lnTo>
                  <a:lnTo>
                    <a:pt x="56" y="31"/>
                  </a:lnTo>
                  <a:lnTo>
                    <a:pt x="55" y="26"/>
                  </a:lnTo>
                  <a:lnTo>
                    <a:pt x="54" y="22"/>
                  </a:lnTo>
                  <a:lnTo>
                    <a:pt x="48" y="16"/>
                  </a:lnTo>
                  <a:lnTo>
                    <a:pt x="44" y="14"/>
                  </a:lnTo>
                  <a:lnTo>
                    <a:pt x="40" y="13"/>
                  </a:lnTo>
                  <a:lnTo>
                    <a:pt x="31" y="13"/>
                  </a:lnTo>
                  <a:close/>
                  <a:moveTo>
                    <a:pt x="35" y="0"/>
                  </a:moveTo>
                  <a:lnTo>
                    <a:pt x="40" y="1"/>
                  </a:lnTo>
                  <a:lnTo>
                    <a:pt x="48" y="3"/>
                  </a:lnTo>
                  <a:lnTo>
                    <a:pt x="54" y="7"/>
                  </a:lnTo>
                  <a:lnTo>
                    <a:pt x="57" y="9"/>
                  </a:lnTo>
                  <a:lnTo>
                    <a:pt x="61" y="13"/>
                  </a:lnTo>
                  <a:lnTo>
                    <a:pt x="63" y="16"/>
                  </a:lnTo>
                  <a:lnTo>
                    <a:pt x="66" y="22"/>
                  </a:lnTo>
                  <a:lnTo>
                    <a:pt x="68" y="29"/>
                  </a:lnTo>
                  <a:lnTo>
                    <a:pt x="70" y="40"/>
                  </a:lnTo>
                  <a:lnTo>
                    <a:pt x="70" y="52"/>
                  </a:lnTo>
                  <a:lnTo>
                    <a:pt x="69" y="71"/>
                  </a:lnTo>
                  <a:lnTo>
                    <a:pt x="66" y="84"/>
                  </a:lnTo>
                  <a:lnTo>
                    <a:pt x="61" y="95"/>
                  </a:lnTo>
                  <a:lnTo>
                    <a:pt x="54" y="103"/>
                  </a:lnTo>
                  <a:lnTo>
                    <a:pt x="43" y="108"/>
                  </a:lnTo>
                  <a:lnTo>
                    <a:pt x="32" y="109"/>
                  </a:lnTo>
                  <a:lnTo>
                    <a:pt x="21" y="107"/>
                  </a:lnTo>
                  <a:lnTo>
                    <a:pt x="11" y="102"/>
                  </a:lnTo>
                  <a:lnTo>
                    <a:pt x="5" y="94"/>
                  </a:lnTo>
                  <a:lnTo>
                    <a:pt x="2" y="82"/>
                  </a:lnTo>
                  <a:lnTo>
                    <a:pt x="15" y="80"/>
                  </a:lnTo>
                  <a:lnTo>
                    <a:pt x="17" y="84"/>
                  </a:lnTo>
                  <a:lnTo>
                    <a:pt x="18" y="88"/>
                  </a:lnTo>
                  <a:lnTo>
                    <a:pt x="25" y="95"/>
                  </a:lnTo>
                  <a:lnTo>
                    <a:pt x="29" y="96"/>
                  </a:lnTo>
                  <a:lnTo>
                    <a:pt x="33" y="97"/>
                  </a:lnTo>
                  <a:lnTo>
                    <a:pt x="44" y="94"/>
                  </a:lnTo>
                  <a:lnTo>
                    <a:pt x="46" y="93"/>
                  </a:lnTo>
                  <a:lnTo>
                    <a:pt x="49" y="90"/>
                  </a:lnTo>
                  <a:lnTo>
                    <a:pt x="52" y="83"/>
                  </a:lnTo>
                  <a:lnTo>
                    <a:pt x="55" y="77"/>
                  </a:lnTo>
                  <a:lnTo>
                    <a:pt x="56" y="72"/>
                  </a:lnTo>
                  <a:lnTo>
                    <a:pt x="56" y="66"/>
                  </a:lnTo>
                  <a:lnTo>
                    <a:pt x="57" y="62"/>
                  </a:lnTo>
                  <a:lnTo>
                    <a:pt x="57" y="58"/>
                  </a:lnTo>
                  <a:lnTo>
                    <a:pt x="50" y="65"/>
                  </a:lnTo>
                  <a:lnTo>
                    <a:pt x="40" y="70"/>
                  </a:lnTo>
                  <a:lnTo>
                    <a:pt x="36" y="71"/>
                  </a:lnTo>
                  <a:lnTo>
                    <a:pt x="32" y="72"/>
                  </a:lnTo>
                  <a:lnTo>
                    <a:pt x="24" y="71"/>
                  </a:lnTo>
                  <a:lnTo>
                    <a:pt x="15" y="68"/>
                  </a:lnTo>
                  <a:lnTo>
                    <a:pt x="9" y="63"/>
                  </a:lnTo>
                  <a:lnTo>
                    <a:pt x="2" y="51"/>
                  </a:lnTo>
                  <a:lnTo>
                    <a:pt x="0" y="37"/>
                  </a:lnTo>
                  <a:lnTo>
                    <a:pt x="1" y="26"/>
                  </a:lnTo>
                  <a:lnTo>
                    <a:pt x="5" y="18"/>
                  </a:lnTo>
                  <a:lnTo>
                    <a:pt x="9" y="9"/>
                  </a:lnTo>
                  <a:lnTo>
                    <a:pt x="20" y="2"/>
                  </a:lnTo>
                  <a:lnTo>
                    <a:pt x="35" y="0"/>
                  </a:lnTo>
                  <a:close/>
                </a:path>
              </a:pathLst>
            </a:custGeom>
            <a:solidFill>
              <a:srgbClr val="000000"/>
            </a:solidFill>
            <a:ln w="0">
              <a:solidFill>
                <a:srgbClr val="000000"/>
              </a:solidFill>
              <a:round/>
              <a:headEnd/>
              <a:tailEnd/>
            </a:ln>
          </p:spPr>
          <p:txBody>
            <a:bodyPr/>
            <a:lstStyle/>
            <a:p>
              <a:endParaRPr lang="de-DE"/>
            </a:p>
          </p:txBody>
        </p:sp>
        <p:sp>
          <p:nvSpPr>
            <p:cNvPr id="30781" name="Line 158"/>
            <p:cNvSpPr>
              <a:spLocks noChangeShapeType="1"/>
            </p:cNvSpPr>
            <p:nvPr/>
          </p:nvSpPr>
          <p:spPr bwMode="auto">
            <a:xfrm>
              <a:off x="1569" y="1465"/>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82" name="Line 159"/>
            <p:cNvSpPr>
              <a:spLocks noChangeShapeType="1"/>
            </p:cNvSpPr>
            <p:nvPr/>
          </p:nvSpPr>
          <p:spPr bwMode="auto">
            <a:xfrm>
              <a:off x="1569" y="3802"/>
              <a:ext cx="3057" cy="0"/>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83" name="Line 160"/>
            <p:cNvSpPr>
              <a:spLocks noChangeShapeType="1"/>
            </p:cNvSpPr>
            <p:nvPr/>
          </p:nvSpPr>
          <p:spPr bwMode="auto">
            <a:xfrm flipV="1">
              <a:off x="4626"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84" name="Line 161"/>
            <p:cNvSpPr>
              <a:spLocks noChangeShapeType="1"/>
            </p:cNvSpPr>
            <p:nvPr/>
          </p:nvSpPr>
          <p:spPr bwMode="auto">
            <a:xfrm flipV="1">
              <a:off x="1569" y="1465"/>
              <a:ext cx="0" cy="2337"/>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0785" name="Freeform 162"/>
            <p:cNvSpPr>
              <a:spLocks/>
            </p:cNvSpPr>
            <p:nvPr/>
          </p:nvSpPr>
          <p:spPr bwMode="auto">
            <a:xfrm>
              <a:off x="1569" y="1701"/>
              <a:ext cx="3058" cy="1845"/>
            </a:xfrm>
            <a:custGeom>
              <a:avLst/>
              <a:gdLst>
                <a:gd name="T0" fmla="*/ 3056 w 3058"/>
                <a:gd name="T1" fmla="*/ 0 h 1845"/>
                <a:gd name="T2" fmla="*/ 3058 w 3058"/>
                <a:gd name="T3" fmla="*/ 7 h 1845"/>
                <a:gd name="T4" fmla="*/ 3058 w 3058"/>
                <a:gd name="T5" fmla="*/ 19 h 1845"/>
                <a:gd name="T6" fmla="*/ 2297 w 3058"/>
                <a:gd name="T7" fmla="*/ 277 h 1845"/>
                <a:gd name="T8" fmla="*/ 1535 w 3058"/>
                <a:gd name="T9" fmla="*/ 615 h 1845"/>
                <a:gd name="T10" fmla="*/ 770 w 3058"/>
                <a:gd name="T11" fmla="*/ 1162 h 1845"/>
                <a:gd name="T12" fmla="*/ 770 w 3058"/>
                <a:gd name="T13" fmla="*/ 1161 h 1845"/>
                <a:gd name="T14" fmla="*/ 6 w 3058"/>
                <a:gd name="T15" fmla="*/ 1845 h 1845"/>
                <a:gd name="T16" fmla="*/ 0 w 3058"/>
                <a:gd name="T17" fmla="*/ 1837 h 1845"/>
                <a:gd name="T18" fmla="*/ 0 w 3058"/>
                <a:gd name="T19" fmla="*/ 1826 h 1845"/>
                <a:gd name="T20" fmla="*/ 758 w 3058"/>
                <a:gd name="T21" fmla="*/ 1147 h 1845"/>
                <a:gd name="T22" fmla="*/ 760 w 3058"/>
                <a:gd name="T23" fmla="*/ 1147 h 1845"/>
                <a:gd name="T24" fmla="*/ 1524 w 3058"/>
                <a:gd name="T25" fmla="*/ 599 h 1845"/>
                <a:gd name="T26" fmla="*/ 1525 w 3058"/>
                <a:gd name="T27" fmla="*/ 598 h 1845"/>
                <a:gd name="T28" fmla="*/ 2290 w 3058"/>
                <a:gd name="T29" fmla="*/ 259 h 1845"/>
                <a:gd name="T30" fmla="*/ 2291 w 3058"/>
                <a:gd name="T31" fmla="*/ 259 h 1845"/>
                <a:gd name="T32" fmla="*/ 3056 w 3058"/>
                <a:gd name="T33" fmla="*/ 0 h 18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58"/>
                <a:gd name="T52" fmla="*/ 0 h 1845"/>
                <a:gd name="T53" fmla="*/ 3058 w 3058"/>
                <a:gd name="T54" fmla="*/ 1845 h 18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58" h="1845">
                  <a:moveTo>
                    <a:pt x="3056" y="0"/>
                  </a:moveTo>
                  <a:lnTo>
                    <a:pt x="3058" y="7"/>
                  </a:lnTo>
                  <a:lnTo>
                    <a:pt x="3058" y="19"/>
                  </a:lnTo>
                  <a:lnTo>
                    <a:pt x="2297" y="277"/>
                  </a:lnTo>
                  <a:lnTo>
                    <a:pt x="1535" y="615"/>
                  </a:lnTo>
                  <a:lnTo>
                    <a:pt x="770" y="1162"/>
                  </a:lnTo>
                  <a:lnTo>
                    <a:pt x="770" y="1161"/>
                  </a:lnTo>
                  <a:lnTo>
                    <a:pt x="6" y="1845"/>
                  </a:lnTo>
                  <a:lnTo>
                    <a:pt x="0" y="1837"/>
                  </a:lnTo>
                  <a:lnTo>
                    <a:pt x="0" y="1826"/>
                  </a:lnTo>
                  <a:lnTo>
                    <a:pt x="758" y="1147"/>
                  </a:lnTo>
                  <a:lnTo>
                    <a:pt x="760" y="1147"/>
                  </a:lnTo>
                  <a:lnTo>
                    <a:pt x="1524" y="599"/>
                  </a:lnTo>
                  <a:lnTo>
                    <a:pt x="1525" y="598"/>
                  </a:lnTo>
                  <a:lnTo>
                    <a:pt x="2290" y="259"/>
                  </a:lnTo>
                  <a:lnTo>
                    <a:pt x="2291" y="259"/>
                  </a:lnTo>
                  <a:lnTo>
                    <a:pt x="3056" y="0"/>
                  </a:lnTo>
                  <a:close/>
                </a:path>
              </a:pathLst>
            </a:custGeom>
            <a:solidFill>
              <a:srgbClr val="0000FF"/>
            </a:solidFill>
            <a:ln w="0">
              <a:solidFill>
                <a:srgbClr val="0000FF"/>
              </a:solidFill>
              <a:round/>
              <a:headEnd/>
              <a:tailEnd/>
            </a:ln>
          </p:spPr>
          <p:txBody>
            <a:bodyPr/>
            <a:lstStyle/>
            <a:p>
              <a:endParaRPr lang="de-DE"/>
            </a:p>
          </p:txBody>
        </p:sp>
        <p:sp>
          <p:nvSpPr>
            <p:cNvPr id="30786" name="Freeform 163"/>
            <p:cNvSpPr>
              <a:spLocks noEditPoints="1"/>
            </p:cNvSpPr>
            <p:nvPr/>
          </p:nvSpPr>
          <p:spPr bwMode="auto">
            <a:xfrm>
              <a:off x="1537" y="3506"/>
              <a:ext cx="64" cy="65"/>
            </a:xfrm>
            <a:custGeom>
              <a:avLst/>
              <a:gdLst>
                <a:gd name="T0" fmla="*/ 19 w 64"/>
                <a:gd name="T1" fmla="*/ 19 h 65"/>
                <a:gd name="T2" fmla="*/ 19 w 64"/>
                <a:gd name="T3" fmla="*/ 46 h 65"/>
                <a:gd name="T4" fmla="*/ 45 w 64"/>
                <a:gd name="T5" fmla="*/ 46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6"/>
                  </a:lnTo>
                  <a:lnTo>
                    <a:pt x="45" y="46"/>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787" name="Freeform 164"/>
            <p:cNvSpPr>
              <a:spLocks noEditPoints="1"/>
            </p:cNvSpPr>
            <p:nvPr/>
          </p:nvSpPr>
          <p:spPr bwMode="auto">
            <a:xfrm>
              <a:off x="2300" y="2823"/>
              <a:ext cx="64" cy="64"/>
            </a:xfrm>
            <a:custGeom>
              <a:avLst/>
              <a:gdLst>
                <a:gd name="T0" fmla="*/ 19 w 64"/>
                <a:gd name="T1" fmla="*/ 19 h 64"/>
                <a:gd name="T2" fmla="*/ 19 w 64"/>
                <a:gd name="T3" fmla="*/ 45 h 64"/>
                <a:gd name="T4" fmla="*/ 45 w 64"/>
                <a:gd name="T5" fmla="*/ 45 h 64"/>
                <a:gd name="T6" fmla="*/ 45 w 64"/>
                <a:gd name="T7" fmla="*/ 19 h 64"/>
                <a:gd name="T8" fmla="*/ 19 w 64"/>
                <a:gd name="T9" fmla="*/ 19 h 64"/>
                <a:gd name="T10" fmla="*/ 0 w 64"/>
                <a:gd name="T11" fmla="*/ 0 h 64"/>
                <a:gd name="T12" fmla="*/ 64 w 64"/>
                <a:gd name="T13" fmla="*/ 0 h 64"/>
                <a:gd name="T14" fmla="*/ 64 w 64"/>
                <a:gd name="T15" fmla="*/ 64 h 64"/>
                <a:gd name="T16" fmla="*/ 0 w 64"/>
                <a:gd name="T17" fmla="*/ 64 h 64"/>
                <a:gd name="T18" fmla="*/ 0 w 64"/>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4"/>
                <a:gd name="T32" fmla="*/ 64 w 64"/>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4">
                  <a:moveTo>
                    <a:pt x="19" y="19"/>
                  </a:moveTo>
                  <a:lnTo>
                    <a:pt x="19" y="45"/>
                  </a:lnTo>
                  <a:lnTo>
                    <a:pt x="45" y="45"/>
                  </a:lnTo>
                  <a:lnTo>
                    <a:pt x="45" y="19"/>
                  </a:lnTo>
                  <a:lnTo>
                    <a:pt x="19" y="19"/>
                  </a:lnTo>
                  <a:close/>
                  <a:moveTo>
                    <a:pt x="0" y="0"/>
                  </a:moveTo>
                  <a:lnTo>
                    <a:pt x="64" y="0"/>
                  </a:lnTo>
                  <a:lnTo>
                    <a:pt x="64" y="64"/>
                  </a:lnTo>
                  <a:lnTo>
                    <a:pt x="0" y="64"/>
                  </a:lnTo>
                  <a:lnTo>
                    <a:pt x="0" y="0"/>
                  </a:lnTo>
                  <a:close/>
                </a:path>
              </a:pathLst>
            </a:custGeom>
            <a:solidFill>
              <a:srgbClr val="0000FF"/>
            </a:solidFill>
            <a:ln w="0">
              <a:solidFill>
                <a:srgbClr val="0000FF"/>
              </a:solidFill>
              <a:round/>
              <a:headEnd/>
              <a:tailEnd/>
            </a:ln>
          </p:spPr>
          <p:txBody>
            <a:bodyPr/>
            <a:lstStyle/>
            <a:p>
              <a:endParaRPr lang="de-DE"/>
            </a:p>
          </p:txBody>
        </p:sp>
        <p:sp>
          <p:nvSpPr>
            <p:cNvPr id="30788" name="Freeform 165"/>
            <p:cNvSpPr>
              <a:spLocks noEditPoints="1"/>
            </p:cNvSpPr>
            <p:nvPr/>
          </p:nvSpPr>
          <p:spPr bwMode="auto">
            <a:xfrm>
              <a:off x="3065" y="2275"/>
              <a:ext cx="64" cy="65"/>
            </a:xfrm>
            <a:custGeom>
              <a:avLst/>
              <a:gdLst>
                <a:gd name="T0" fmla="*/ 19 w 64"/>
                <a:gd name="T1" fmla="*/ 19 h 65"/>
                <a:gd name="T2" fmla="*/ 19 w 64"/>
                <a:gd name="T3" fmla="*/ 45 h 65"/>
                <a:gd name="T4" fmla="*/ 45 w 64"/>
                <a:gd name="T5" fmla="*/ 45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5"/>
                  </a:lnTo>
                  <a:lnTo>
                    <a:pt x="45" y="45"/>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789" name="Freeform 166"/>
            <p:cNvSpPr>
              <a:spLocks noEditPoints="1"/>
            </p:cNvSpPr>
            <p:nvPr/>
          </p:nvSpPr>
          <p:spPr bwMode="auto">
            <a:xfrm>
              <a:off x="3829" y="1936"/>
              <a:ext cx="64" cy="65"/>
            </a:xfrm>
            <a:custGeom>
              <a:avLst/>
              <a:gdLst>
                <a:gd name="T0" fmla="*/ 19 w 64"/>
                <a:gd name="T1" fmla="*/ 19 h 65"/>
                <a:gd name="T2" fmla="*/ 19 w 64"/>
                <a:gd name="T3" fmla="*/ 46 h 65"/>
                <a:gd name="T4" fmla="*/ 45 w 64"/>
                <a:gd name="T5" fmla="*/ 46 h 65"/>
                <a:gd name="T6" fmla="*/ 45 w 64"/>
                <a:gd name="T7" fmla="*/ 19 h 65"/>
                <a:gd name="T8" fmla="*/ 19 w 64"/>
                <a:gd name="T9" fmla="*/ 19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19"/>
                  </a:moveTo>
                  <a:lnTo>
                    <a:pt x="19" y="46"/>
                  </a:lnTo>
                  <a:lnTo>
                    <a:pt x="45" y="46"/>
                  </a:lnTo>
                  <a:lnTo>
                    <a:pt x="45" y="19"/>
                  </a:lnTo>
                  <a:lnTo>
                    <a:pt x="19" y="19"/>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790" name="Freeform 167"/>
            <p:cNvSpPr>
              <a:spLocks noEditPoints="1"/>
            </p:cNvSpPr>
            <p:nvPr/>
          </p:nvSpPr>
          <p:spPr bwMode="auto">
            <a:xfrm>
              <a:off x="4594" y="1677"/>
              <a:ext cx="64" cy="65"/>
            </a:xfrm>
            <a:custGeom>
              <a:avLst/>
              <a:gdLst>
                <a:gd name="T0" fmla="*/ 19 w 64"/>
                <a:gd name="T1" fmla="*/ 20 h 65"/>
                <a:gd name="T2" fmla="*/ 19 w 64"/>
                <a:gd name="T3" fmla="*/ 46 h 65"/>
                <a:gd name="T4" fmla="*/ 45 w 64"/>
                <a:gd name="T5" fmla="*/ 46 h 65"/>
                <a:gd name="T6" fmla="*/ 45 w 64"/>
                <a:gd name="T7" fmla="*/ 20 h 65"/>
                <a:gd name="T8" fmla="*/ 19 w 64"/>
                <a:gd name="T9" fmla="*/ 20 h 65"/>
                <a:gd name="T10" fmla="*/ 0 w 64"/>
                <a:gd name="T11" fmla="*/ 0 h 65"/>
                <a:gd name="T12" fmla="*/ 64 w 64"/>
                <a:gd name="T13" fmla="*/ 0 h 65"/>
                <a:gd name="T14" fmla="*/ 64 w 64"/>
                <a:gd name="T15" fmla="*/ 65 h 65"/>
                <a:gd name="T16" fmla="*/ 0 w 64"/>
                <a:gd name="T17" fmla="*/ 65 h 65"/>
                <a:gd name="T18" fmla="*/ 0 w 64"/>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65"/>
                <a:gd name="T32" fmla="*/ 64 w 6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65">
                  <a:moveTo>
                    <a:pt x="19" y="20"/>
                  </a:moveTo>
                  <a:lnTo>
                    <a:pt x="19" y="46"/>
                  </a:lnTo>
                  <a:lnTo>
                    <a:pt x="45" y="46"/>
                  </a:lnTo>
                  <a:lnTo>
                    <a:pt x="45" y="20"/>
                  </a:lnTo>
                  <a:lnTo>
                    <a:pt x="19" y="20"/>
                  </a:lnTo>
                  <a:close/>
                  <a:moveTo>
                    <a:pt x="0" y="0"/>
                  </a:moveTo>
                  <a:lnTo>
                    <a:pt x="64" y="0"/>
                  </a:lnTo>
                  <a:lnTo>
                    <a:pt x="64" y="65"/>
                  </a:lnTo>
                  <a:lnTo>
                    <a:pt x="0" y="65"/>
                  </a:lnTo>
                  <a:lnTo>
                    <a:pt x="0" y="0"/>
                  </a:lnTo>
                  <a:close/>
                </a:path>
              </a:pathLst>
            </a:custGeom>
            <a:solidFill>
              <a:srgbClr val="0000FF"/>
            </a:solidFill>
            <a:ln w="0">
              <a:solidFill>
                <a:srgbClr val="0000FF"/>
              </a:solidFill>
              <a:round/>
              <a:headEnd/>
              <a:tailEnd/>
            </a:ln>
          </p:spPr>
          <p:txBody>
            <a:bodyPr/>
            <a:lstStyle/>
            <a:p>
              <a:endParaRPr lang="de-DE"/>
            </a:p>
          </p:txBody>
        </p:sp>
        <p:sp>
          <p:nvSpPr>
            <p:cNvPr id="30791" name="Freeform 168"/>
            <p:cNvSpPr>
              <a:spLocks/>
            </p:cNvSpPr>
            <p:nvPr/>
          </p:nvSpPr>
          <p:spPr bwMode="auto">
            <a:xfrm>
              <a:off x="2237" y="4013"/>
              <a:ext cx="82" cy="109"/>
            </a:xfrm>
            <a:custGeom>
              <a:avLst/>
              <a:gdLst>
                <a:gd name="T0" fmla="*/ 0 w 82"/>
                <a:gd name="T1" fmla="*/ 0 h 109"/>
                <a:gd name="T2" fmla="*/ 15 w 82"/>
                <a:gd name="T3" fmla="*/ 0 h 109"/>
                <a:gd name="T4" fmla="*/ 68 w 82"/>
                <a:gd name="T5" fmla="*/ 84 h 109"/>
                <a:gd name="T6" fmla="*/ 68 w 82"/>
                <a:gd name="T7" fmla="*/ 0 h 109"/>
                <a:gd name="T8" fmla="*/ 82 w 82"/>
                <a:gd name="T9" fmla="*/ 0 h 109"/>
                <a:gd name="T10" fmla="*/ 82 w 82"/>
                <a:gd name="T11" fmla="*/ 109 h 109"/>
                <a:gd name="T12" fmla="*/ 67 w 82"/>
                <a:gd name="T13" fmla="*/ 109 h 109"/>
                <a:gd name="T14" fmla="*/ 13 w 82"/>
                <a:gd name="T15" fmla="*/ 25 h 109"/>
                <a:gd name="T16" fmla="*/ 13 w 82"/>
                <a:gd name="T17" fmla="*/ 109 h 109"/>
                <a:gd name="T18" fmla="*/ 0 w 82"/>
                <a:gd name="T19" fmla="*/ 109 h 109"/>
                <a:gd name="T20" fmla="*/ 0 w 82"/>
                <a:gd name="T21" fmla="*/ 0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109"/>
                <a:gd name="T35" fmla="*/ 82 w 82"/>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109">
                  <a:moveTo>
                    <a:pt x="0" y="0"/>
                  </a:moveTo>
                  <a:lnTo>
                    <a:pt x="15" y="0"/>
                  </a:lnTo>
                  <a:lnTo>
                    <a:pt x="68" y="84"/>
                  </a:lnTo>
                  <a:lnTo>
                    <a:pt x="68" y="0"/>
                  </a:lnTo>
                  <a:lnTo>
                    <a:pt x="82" y="0"/>
                  </a:lnTo>
                  <a:lnTo>
                    <a:pt x="82" y="109"/>
                  </a:lnTo>
                  <a:lnTo>
                    <a:pt x="67" y="109"/>
                  </a:lnTo>
                  <a:lnTo>
                    <a:pt x="13" y="25"/>
                  </a:lnTo>
                  <a:lnTo>
                    <a:pt x="13" y="109"/>
                  </a:lnTo>
                  <a:lnTo>
                    <a:pt x="0" y="109"/>
                  </a:lnTo>
                  <a:lnTo>
                    <a:pt x="0" y="0"/>
                  </a:lnTo>
                  <a:close/>
                </a:path>
              </a:pathLst>
            </a:custGeom>
            <a:solidFill>
              <a:srgbClr val="000000"/>
            </a:solidFill>
            <a:ln w="0">
              <a:solidFill>
                <a:srgbClr val="000000"/>
              </a:solidFill>
              <a:round/>
              <a:headEnd/>
              <a:tailEnd/>
            </a:ln>
          </p:spPr>
          <p:txBody>
            <a:bodyPr/>
            <a:lstStyle/>
            <a:p>
              <a:endParaRPr lang="de-DE"/>
            </a:p>
          </p:txBody>
        </p:sp>
        <p:sp>
          <p:nvSpPr>
            <p:cNvPr id="30792" name="Freeform 169"/>
            <p:cNvSpPr>
              <a:spLocks/>
            </p:cNvSpPr>
            <p:nvPr/>
          </p:nvSpPr>
          <p:spPr bwMode="auto">
            <a:xfrm>
              <a:off x="2343" y="4043"/>
              <a:ext cx="61" cy="80"/>
            </a:xfrm>
            <a:custGeom>
              <a:avLst/>
              <a:gdLst>
                <a:gd name="T0" fmla="*/ 0 w 61"/>
                <a:gd name="T1" fmla="*/ 0 h 80"/>
                <a:gd name="T2" fmla="*/ 14 w 61"/>
                <a:gd name="T3" fmla="*/ 0 h 80"/>
                <a:gd name="T4" fmla="*/ 14 w 61"/>
                <a:gd name="T5" fmla="*/ 57 h 80"/>
                <a:gd name="T6" fmla="*/ 19 w 61"/>
                <a:gd name="T7" fmla="*/ 65 h 80"/>
                <a:gd name="T8" fmla="*/ 24 w 61"/>
                <a:gd name="T9" fmla="*/ 67 h 80"/>
                <a:gd name="T10" fmla="*/ 27 w 61"/>
                <a:gd name="T11" fmla="*/ 68 h 80"/>
                <a:gd name="T12" fmla="*/ 31 w 61"/>
                <a:gd name="T13" fmla="*/ 67 h 80"/>
                <a:gd name="T14" fmla="*/ 36 w 61"/>
                <a:gd name="T15" fmla="*/ 66 h 80"/>
                <a:gd name="T16" fmla="*/ 39 w 61"/>
                <a:gd name="T17" fmla="*/ 65 h 80"/>
                <a:gd name="T18" fmla="*/ 42 w 61"/>
                <a:gd name="T19" fmla="*/ 62 h 80"/>
                <a:gd name="T20" fmla="*/ 43 w 61"/>
                <a:gd name="T21" fmla="*/ 60 h 80"/>
                <a:gd name="T22" fmla="*/ 45 w 61"/>
                <a:gd name="T23" fmla="*/ 57 h 80"/>
                <a:gd name="T24" fmla="*/ 46 w 61"/>
                <a:gd name="T25" fmla="*/ 54 h 80"/>
                <a:gd name="T26" fmla="*/ 46 w 61"/>
                <a:gd name="T27" fmla="*/ 0 h 80"/>
                <a:gd name="T28" fmla="*/ 61 w 61"/>
                <a:gd name="T29" fmla="*/ 0 h 80"/>
                <a:gd name="T30" fmla="*/ 61 w 61"/>
                <a:gd name="T31" fmla="*/ 79 h 80"/>
                <a:gd name="T32" fmla="*/ 46 w 61"/>
                <a:gd name="T33" fmla="*/ 79 h 80"/>
                <a:gd name="T34" fmla="*/ 46 w 61"/>
                <a:gd name="T35" fmla="*/ 66 h 80"/>
                <a:gd name="T36" fmla="*/ 41 w 61"/>
                <a:gd name="T37" fmla="*/ 74 h 80"/>
                <a:gd name="T38" fmla="*/ 33 w 61"/>
                <a:gd name="T39" fmla="*/ 79 h 80"/>
                <a:gd name="T40" fmla="*/ 25 w 61"/>
                <a:gd name="T41" fmla="*/ 80 h 80"/>
                <a:gd name="T42" fmla="*/ 18 w 61"/>
                <a:gd name="T43" fmla="*/ 80 h 80"/>
                <a:gd name="T44" fmla="*/ 14 w 61"/>
                <a:gd name="T45" fmla="*/ 79 h 80"/>
                <a:gd name="T46" fmla="*/ 12 w 61"/>
                <a:gd name="T47" fmla="*/ 78 h 80"/>
                <a:gd name="T48" fmla="*/ 9 w 61"/>
                <a:gd name="T49" fmla="*/ 75 h 80"/>
                <a:gd name="T50" fmla="*/ 6 w 61"/>
                <a:gd name="T51" fmla="*/ 74 h 80"/>
                <a:gd name="T52" fmla="*/ 5 w 61"/>
                <a:gd name="T53" fmla="*/ 70 h 80"/>
                <a:gd name="T54" fmla="*/ 2 w 61"/>
                <a:gd name="T55" fmla="*/ 66 h 80"/>
                <a:gd name="T56" fmla="*/ 0 w 61"/>
                <a:gd name="T57" fmla="*/ 62 h 80"/>
                <a:gd name="T58" fmla="*/ 0 w 61"/>
                <a:gd name="T59" fmla="*/ 0 h 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
                <a:gd name="T91" fmla="*/ 0 h 80"/>
                <a:gd name="T92" fmla="*/ 61 w 61"/>
                <a:gd name="T93" fmla="*/ 80 h 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 h="80">
                  <a:moveTo>
                    <a:pt x="0" y="0"/>
                  </a:moveTo>
                  <a:lnTo>
                    <a:pt x="14" y="0"/>
                  </a:lnTo>
                  <a:lnTo>
                    <a:pt x="14" y="57"/>
                  </a:lnTo>
                  <a:lnTo>
                    <a:pt x="19" y="65"/>
                  </a:lnTo>
                  <a:lnTo>
                    <a:pt x="24" y="67"/>
                  </a:lnTo>
                  <a:lnTo>
                    <a:pt x="27" y="68"/>
                  </a:lnTo>
                  <a:lnTo>
                    <a:pt x="31" y="67"/>
                  </a:lnTo>
                  <a:lnTo>
                    <a:pt x="36" y="66"/>
                  </a:lnTo>
                  <a:lnTo>
                    <a:pt x="39" y="65"/>
                  </a:lnTo>
                  <a:lnTo>
                    <a:pt x="42" y="62"/>
                  </a:lnTo>
                  <a:lnTo>
                    <a:pt x="43" y="60"/>
                  </a:lnTo>
                  <a:lnTo>
                    <a:pt x="45" y="57"/>
                  </a:lnTo>
                  <a:lnTo>
                    <a:pt x="46" y="54"/>
                  </a:lnTo>
                  <a:lnTo>
                    <a:pt x="46" y="0"/>
                  </a:lnTo>
                  <a:lnTo>
                    <a:pt x="61" y="0"/>
                  </a:lnTo>
                  <a:lnTo>
                    <a:pt x="61" y="79"/>
                  </a:lnTo>
                  <a:lnTo>
                    <a:pt x="46" y="79"/>
                  </a:lnTo>
                  <a:lnTo>
                    <a:pt x="46" y="66"/>
                  </a:lnTo>
                  <a:lnTo>
                    <a:pt x="41" y="74"/>
                  </a:lnTo>
                  <a:lnTo>
                    <a:pt x="33" y="79"/>
                  </a:lnTo>
                  <a:lnTo>
                    <a:pt x="25" y="80"/>
                  </a:lnTo>
                  <a:lnTo>
                    <a:pt x="18" y="80"/>
                  </a:lnTo>
                  <a:lnTo>
                    <a:pt x="14" y="79"/>
                  </a:lnTo>
                  <a:lnTo>
                    <a:pt x="12" y="78"/>
                  </a:lnTo>
                  <a:lnTo>
                    <a:pt x="9" y="75"/>
                  </a:lnTo>
                  <a:lnTo>
                    <a:pt x="6" y="74"/>
                  </a:lnTo>
                  <a:lnTo>
                    <a:pt x="5" y="70"/>
                  </a:lnTo>
                  <a:lnTo>
                    <a:pt x="2" y="66"/>
                  </a:lnTo>
                  <a:lnTo>
                    <a:pt x="0" y="62"/>
                  </a:lnTo>
                  <a:lnTo>
                    <a:pt x="0" y="0"/>
                  </a:lnTo>
                  <a:close/>
                </a:path>
              </a:pathLst>
            </a:custGeom>
            <a:solidFill>
              <a:srgbClr val="000000"/>
            </a:solidFill>
            <a:ln w="0">
              <a:solidFill>
                <a:srgbClr val="000000"/>
              </a:solidFill>
              <a:round/>
              <a:headEnd/>
              <a:tailEnd/>
            </a:ln>
          </p:spPr>
          <p:txBody>
            <a:bodyPr/>
            <a:lstStyle/>
            <a:p>
              <a:endParaRPr lang="de-DE"/>
            </a:p>
          </p:txBody>
        </p:sp>
        <p:sp>
          <p:nvSpPr>
            <p:cNvPr id="30793" name="Freeform 170"/>
            <p:cNvSpPr>
              <a:spLocks/>
            </p:cNvSpPr>
            <p:nvPr/>
          </p:nvSpPr>
          <p:spPr bwMode="auto">
            <a:xfrm>
              <a:off x="2424" y="4042"/>
              <a:ext cx="109" cy="80"/>
            </a:xfrm>
            <a:custGeom>
              <a:avLst/>
              <a:gdLst>
                <a:gd name="T0" fmla="*/ 38 w 109"/>
                <a:gd name="T1" fmla="*/ 0 h 80"/>
                <a:gd name="T2" fmla="*/ 43 w 109"/>
                <a:gd name="T3" fmla="*/ 0 h 80"/>
                <a:gd name="T4" fmla="*/ 47 w 109"/>
                <a:gd name="T5" fmla="*/ 1 h 80"/>
                <a:gd name="T6" fmla="*/ 51 w 109"/>
                <a:gd name="T7" fmla="*/ 3 h 80"/>
                <a:gd name="T8" fmla="*/ 55 w 109"/>
                <a:gd name="T9" fmla="*/ 6 h 80"/>
                <a:gd name="T10" fmla="*/ 57 w 109"/>
                <a:gd name="T11" fmla="*/ 9 h 80"/>
                <a:gd name="T12" fmla="*/ 60 w 109"/>
                <a:gd name="T13" fmla="*/ 14 h 80"/>
                <a:gd name="T14" fmla="*/ 67 w 109"/>
                <a:gd name="T15" fmla="*/ 6 h 80"/>
                <a:gd name="T16" fmla="*/ 74 w 109"/>
                <a:gd name="T17" fmla="*/ 1 h 80"/>
                <a:gd name="T18" fmla="*/ 84 w 109"/>
                <a:gd name="T19" fmla="*/ 0 h 80"/>
                <a:gd name="T20" fmla="*/ 88 w 109"/>
                <a:gd name="T21" fmla="*/ 0 h 80"/>
                <a:gd name="T22" fmla="*/ 94 w 109"/>
                <a:gd name="T23" fmla="*/ 1 h 80"/>
                <a:gd name="T24" fmla="*/ 101 w 109"/>
                <a:gd name="T25" fmla="*/ 6 h 80"/>
                <a:gd name="T26" fmla="*/ 106 w 109"/>
                <a:gd name="T27" fmla="*/ 14 h 80"/>
                <a:gd name="T28" fmla="*/ 109 w 109"/>
                <a:gd name="T29" fmla="*/ 26 h 80"/>
                <a:gd name="T30" fmla="*/ 109 w 109"/>
                <a:gd name="T31" fmla="*/ 80 h 80"/>
                <a:gd name="T32" fmla="*/ 94 w 109"/>
                <a:gd name="T33" fmla="*/ 80 h 80"/>
                <a:gd name="T34" fmla="*/ 94 w 109"/>
                <a:gd name="T35" fmla="*/ 25 h 80"/>
                <a:gd name="T36" fmla="*/ 92 w 109"/>
                <a:gd name="T37" fmla="*/ 20 h 80"/>
                <a:gd name="T38" fmla="*/ 92 w 109"/>
                <a:gd name="T39" fmla="*/ 18 h 80"/>
                <a:gd name="T40" fmla="*/ 91 w 109"/>
                <a:gd name="T41" fmla="*/ 15 h 80"/>
                <a:gd name="T42" fmla="*/ 86 w 109"/>
                <a:gd name="T43" fmla="*/ 13 h 80"/>
                <a:gd name="T44" fmla="*/ 75 w 109"/>
                <a:gd name="T45" fmla="*/ 13 h 80"/>
                <a:gd name="T46" fmla="*/ 70 w 109"/>
                <a:gd name="T47" fmla="*/ 14 h 80"/>
                <a:gd name="T48" fmla="*/ 66 w 109"/>
                <a:gd name="T49" fmla="*/ 17 h 80"/>
                <a:gd name="T50" fmla="*/ 63 w 109"/>
                <a:gd name="T51" fmla="*/ 20 h 80"/>
                <a:gd name="T52" fmla="*/ 62 w 109"/>
                <a:gd name="T53" fmla="*/ 25 h 80"/>
                <a:gd name="T54" fmla="*/ 61 w 109"/>
                <a:gd name="T55" fmla="*/ 29 h 80"/>
                <a:gd name="T56" fmla="*/ 61 w 109"/>
                <a:gd name="T57" fmla="*/ 80 h 80"/>
                <a:gd name="T58" fmla="*/ 47 w 109"/>
                <a:gd name="T59" fmla="*/ 80 h 80"/>
                <a:gd name="T60" fmla="*/ 47 w 109"/>
                <a:gd name="T61" fmla="*/ 23 h 80"/>
                <a:gd name="T62" fmla="*/ 45 w 109"/>
                <a:gd name="T63" fmla="*/ 20 h 80"/>
                <a:gd name="T64" fmla="*/ 44 w 109"/>
                <a:gd name="T65" fmla="*/ 17 h 80"/>
                <a:gd name="T66" fmla="*/ 42 w 109"/>
                <a:gd name="T67" fmla="*/ 15 h 80"/>
                <a:gd name="T68" fmla="*/ 39 w 109"/>
                <a:gd name="T69" fmla="*/ 13 h 80"/>
                <a:gd name="T70" fmla="*/ 30 w 109"/>
                <a:gd name="T71" fmla="*/ 13 h 80"/>
                <a:gd name="T72" fmla="*/ 26 w 109"/>
                <a:gd name="T73" fmla="*/ 14 h 80"/>
                <a:gd name="T74" fmla="*/ 24 w 109"/>
                <a:gd name="T75" fmla="*/ 15 h 80"/>
                <a:gd name="T76" fmla="*/ 20 w 109"/>
                <a:gd name="T77" fmla="*/ 18 h 80"/>
                <a:gd name="T78" fmla="*/ 18 w 109"/>
                <a:gd name="T79" fmla="*/ 20 h 80"/>
                <a:gd name="T80" fmla="*/ 16 w 109"/>
                <a:gd name="T81" fmla="*/ 24 h 80"/>
                <a:gd name="T82" fmla="*/ 14 w 109"/>
                <a:gd name="T83" fmla="*/ 29 h 80"/>
                <a:gd name="T84" fmla="*/ 14 w 109"/>
                <a:gd name="T85" fmla="*/ 80 h 80"/>
                <a:gd name="T86" fmla="*/ 0 w 109"/>
                <a:gd name="T87" fmla="*/ 80 h 80"/>
                <a:gd name="T88" fmla="*/ 0 w 109"/>
                <a:gd name="T89" fmla="*/ 1 h 80"/>
                <a:gd name="T90" fmla="*/ 14 w 109"/>
                <a:gd name="T91" fmla="*/ 1 h 80"/>
                <a:gd name="T92" fmla="*/ 14 w 109"/>
                <a:gd name="T93" fmla="*/ 14 h 80"/>
                <a:gd name="T94" fmla="*/ 18 w 109"/>
                <a:gd name="T95" fmla="*/ 9 h 80"/>
                <a:gd name="T96" fmla="*/ 20 w 109"/>
                <a:gd name="T97" fmla="*/ 6 h 80"/>
                <a:gd name="T98" fmla="*/ 24 w 109"/>
                <a:gd name="T99" fmla="*/ 3 h 80"/>
                <a:gd name="T100" fmla="*/ 31 w 109"/>
                <a:gd name="T101" fmla="*/ 1 h 80"/>
                <a:gd name="T102" fmla="*/ 38 w 109"/>
                <a:gd name="T103" fmla="*/ 0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9"/>
                <a:gd name="T157" fmla="*/ 0 h 80"/>
                <a:gd name="T158" fmla="*/ 109 w 109"/>
                <a:gd name="T159" fmla="*/ 80 h 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9" h="80">
                  <a:moveTo>
                    <a:pt x="38" y="0"/>
                  </a:moveTo>
                  <a:lnTo>
                    <a:pt x="43" y="0"/>
                  </a:lnTo>
                  <a:lnTo>
                    <a:pt x="47" y="1"/>
                  </a:lnTo>
                  <a:lnTo>
                    <a:pt x="51" y="3"/>
                  </a:lnTo>
                  <a:lnTo>
                    <a:pt x="55" y="6"/>
                  </a:lnTo>
                  <a:lnTo>
                    <a:pt x="57" y="9"/>
                  </a:lnTo>
                  <a:lnTo>
                    <a:pt x="60" y="14"/>
                  </a:lnTo>
                  <a:lnTo>
                    <a:pt x="67" y="6"/>
                  </a:lnTo>
                  <a:lnTo>
                    <a:pt x="74" y="1"/>
                  </a:lnTo>
                  <a:lnTo>
                    <a:pt x="84" y="0"/>
                  </a:lnTo>
                  <a:lnTo>
                    <a:pt x="88" y="0"/>
                  </a:lnTo>
                  <a:lnTo>
                    <a:pt x="94" y="1"/>
                  </a:lnTo>
                  <a:lnTo>
                    <a:pt x="101" y="6"/>
                  </a:lnTo>
                  <a:lnTo>
                    <a:pt x="106" y="14"/>
                  </a:lnTo>
                  <a:lnTo>
                    <a:pt x="109" y="26"/>
                  </a:lnTo>
                  <a:lnTo>
                    <a:pt x="109" y="80"/>
                  </a:lnTo>
                  <a:lnTo>
                    <a:pt x="94" y="80"/>
                  </a:lnTo>
                  <a:lnTo>
                    <a:pt x="94" y="25"/>
                  </a:lnTo>
                  <a:lnTo>
                    <a:pt x="92" y="20"/>
                  </a:lnTo>
                  <a:lnTo>
                    <a:pt x="92" y="18"/>
                  </a:lnTo>
                  <a:lnTo>
                    <a:pt x="91" y="15"/>
                  </a:lnTo>
                  <a:lnTo>
                    <a:pt x="86" y="13"/>
                  </a:lnTo>
                  <a:lnTo>
                    <a:pt x="75" y="13"/>
                  </a:lnTo>
                  <a:lnTo>
                    <a:pt x="70" y="14"/>
                  </a:lnTo>
                  <a:lnTo>
                    <a:pt x="66" y="17"/>
                  </a:lnTo>
                  <a:lnTo>
                    <a:pt x="63" y="20"/>
                  </a:lnTo>
                  <a:lnTo>
                    <a:pt x="62" y="25"/>
                  </a:lnTo>
                  <a:lnTo>
                    <a:pt x="61" y="29"/>
                  </a:lnTo>
                  <a:lnTo>
                    <a:pt x="61" y="80"/>
                  </a:lnTo>
                  <a:lnTo>
                    <a:pt x="47" y="80"/>
                  </a:lnTo>
                  <a:lnTo>
                    <a:pt x="47" y="23"/>
                  </a:lnTo>
                  <a:lnTo>
                    <a:pt x="45" y="20"/>
                  </a:lnTo>
                  <a:lnTo>
                    <a:pt x="44" y="17"/>
                  </a:lnTo>
                  <a:lnTo>
                    <a:pt x="42" y="15"/>
                  </a:lnTo>
                  <a:lnTo>
                    <a:pt x="39" y="13"/>
                  </a:lnTo>
                  <a:lnTo>
                    <a:pt x="30" y="13"/>
                  </a:lnTo>
                  <a:lnTo>
                    <a:pt x="26" y="14"/>
                  </a:lnTo>
                  <a:lnTo>
                    <a:pt x="24" y="15"/>
                  </a:lnTo>
                  <a:lnTo>
                    <a:pt x="20" y="18"/>
                  </a:lnTo>
                  <a:lnTo>
                    <a:pt x="18" y="20"/>
                  </a:lnTo>
                  <a:lnTo>
                    <a:pt x="16" y="24"/>
                  </a:lnTo>
                  <a:lnTo>
                    <a:pt x="14" y="29"/>
                  </a:lnTo>
                  <a:lnTo>
                    <a:pt x="14" y="80"/>
                  </a:lnTo>
                  <a:lnTo>
                    <a:pt x="0" y="80"/>
                  </a:lnTo>
                  <a:lnTo>
                    <a:pt x="0" y="1"/>
                  </a:lnTo>
                  <a:lnTo>
                    <a:pt x="14" y="1"/>
                  </a:lnTo>
                  <a:lnTo>
                    <a:pt x="14" y="14"/>
                  </a:lnTo>
                  <a:lnTo>
                    <a:pt x="18" y="9"/>
                  </a:lnTo>
                  <a:lnTo>
                    <a:pt x="20" y="6"/>
                  </a:lnTo>
                  <a:lnTo>
                    <a:pt x="24" y="3"/>
                  </a:lnTo>
                  <a:lnTo>
                    <a:pt x="31" y="1"/>
                  </a:lnTo>
                  <a:lnTo>
                    <a:pt x="38" y="0"/>
                  </a:lnTo>
                  <a:close/>
                </a:path>
              </a:pathLst>
            </a:custGeom>
            <a:solidFill>
              <a:srgbClr val="000000"/>
            </a:solidFill>
            <a:ln w="0">
              <a:solidFill>
                <a:srgbClr val="000000"/>
              </a:solidFill>
              <a:round/>
              <a:headEnd/>
              <a:tailEnd/>
            </a:ln>
          </p:spPr>
          <p:txBody>
            <a:bodyPr/>
            <a:lstStyle/>
            <a:p>
              <a:endParaRPr lang="de-DE"/>
            </a:p>
          </p:txBody>
        </p:sp>
        <p:sp>
          <p:nvSpPr>
            <p:cNvPr id="30794" name="Freeform 171"/>
            <p:cNvSpPr>
              <a:spLocks noEditPoints="1"/>
            </p:cNvSpPr>
            <p:nvPr/>
          </p:nvSpPr>
          <p:spPr bwMode="auto">
            <a:xfrm>
              <a:off x="2553" y="4013"/>
              <a:ext cx="67" cy="110"/>
            </a:xfrm>
            <a:custGeom>
              <a:avLst/>
              <a:gdLst>
                <a:gd name="T0" fmla="*/ 30 w 67"/>
                <a:gd name="T1" fmla="*/ 42 h 110"/>
                <a:gd name="T2" fmla="*/ 26 w 67"/>
                <a:gd name="T3" fmla="*/ 43 h 110"/>
                <a:gd name="T4" fmla="*/ 23 w 67"/>
                <a:gd name="T5" fmla="*/ 46 h 110"/>
                <a:gd name="T6" fmla="*/ 20 w 67"/>
                <a:gd name="T7" fmla="*/ 49 h 110"/>
                <a:gd name="T8" fmla="*/ 15 w 67"/>
                <a:gd name="T9" fmla="*/ 58 h 110"/>
                <a:gd name="T10" fmla="*/ 13 w 67"/>
                <a:gd name="T11" fmla="*/ 69 h 110"/>
                <a:gd name="T12" fmla="*/ 15 w 67"/>
                <a:gd name="T13" fmla="*/ 84 h 110"/>
                <a:gd name="T14" fmla="*/ 17 w 67"/>
                <a:gd name="T15" fmla="*/ 89 h 110"/>
                <a:gd name="T16" fmla="*/ 24 w 67"/>
                <a:gd name="T17" fmla="*/ 96 h 110"/>
                <a:gd name="T18" fmla="*/ 28 w 67"/>
                <a:gd name="T19" fmla="*/ 97 h 110"/>
                <a:gd name="T20" fmla="*/ 32 w 67"/>
                <a:gd name="T21" fmla="*/ 98 h 110"/>
                <a:gd name="T22" fmla="*/ 37 w 67"/>
                <a:gd name="T23" fmla="*/ 97 h 110"/>
                <a:gd name="T24" fmla="*/ 40 w 67"/>
                <a:gd name="T25" fmla="*/ 96 h 110"/>
                <a:gd name="T26" fmla="*/ 44 w 67"/>
                <a:gd name="T27" fmla="*/ 93 h 110"/>
                <a:gd name="T28" fmla="*/ 46 w 67"/>
                <a:gd name="T29" fmla="*/ 90 h 110"/>
                <a:gd name="T30" fmla="*/ 51 w 67"/>
                <a:gd name="T31" fmla="*/ 81 h 110"/>
                <a:gd name="T32" fmla="*/ 52 w 67"/>
                <a:gd name="T33" fmla="*/ 69 h 110"/>
                <a:gd name="T34" fmla="*/ 51 w 67"/>
                <a:gd name="T35" fmla="*/ 56 h 110"/>
                <a:gd name="T36" fmla="*/ 46 w 67"/>
                <a:gd name="T37" fmla="*/ 48 h 110"/>
                <a:gd name="T38" fmla="*/ 44 w 67"/>
                <a:gd name="T39" fmla="*/ 44 h 110"/>
                <a:gd name="T40" fmla="*/ 37 w 67"/>
                <a:gd name="T41" fmla="*/ 42 h 110"/>
                <a:gd name="T42" fmla="*/ 30 w 67"/>
                <a:gd name="T43" fmla="*/ 42 h 110"/>
                <a:gd name="T44" fmla="*/ 0 w 67"/>
                <a:gd name="T45" fmla="*/ 0 h 110"/>
                <a:gd name="T46" fmla="*/ 13 w 67"/>
                <a:gd name="T47" fmla="*/ 0 h 110"/>
                <a:gd name="T48" fmla="*/ 13 w 67"/>
                <a:gd name="T49" fmla="*/ 42 h 110"/>
                <a:gd name="T50" fmla="*/ 23 w 67"/>
                <a:gd name="T51" fmla="*/ 32 h 110"/>
                <a:gd name="T52" fmla="*/ 34 w 67"/>
                <a:gd name="T53" fmla="*/ 29 h 110"/>
                <a:gd name="T54" fmla="*/ 39 w 67"/>
                <a:gd name="T55" fmla="*/ 29 h 110"/>
                <a:gd name="T56" fmla="*/ 43 w 67"/>
                <a:gd name="T57" fmla="*/ 30 h 110"/>
                <a:gd name="T58" fmla="*/ 48 w 67"/>
                <a:gd name="T59" fmla="*/ 32 h 110"/>
                <a:gd name="T60" fmla="*/ 51 w 67"/>
                <a:gd name="T61" fmla="*/ 34 h 110"/>
                <a:gd name="T62" fmla="*/ 54 w 67"/>
                <a:gd name="T63" fmla="*/ 36 h 110"/>
                <a:gd name="T64" fmla="*/ 56 w 67"/>
                <a:gd name="T65" fmla="*/ 37 h 110"/>
                <a:gd name="T66" fmla="*/ 57 w 67"/>
                <a:gd name="T67" fmla="*/ 40 h 110"/>
                <a:gd name="T68" fmla="*/ 62 w 67"/>
                <a:gd name="T69" fmla="*/ 46 h 110"/>
                <a:gd name="T70" fmla="*/ 65 w 67"/>
                <a:gd name="T71" fmla="*/ 53 h 110"/>
                <a:gd name="T72" fmla="*/ 67 w 67"/>
                <a:gd name="T73" fmla="*/ 58 h 110"/>
                <a:gd name="T74" fmla="*/ 67 w 67"/>
                <a:gd name="T75" fmla="*/ 68 h 110"/>
                <a:gd name="T76" fmla="*/ 65 w 67"/>
                <a:gd name="T77" fmla="*/ 81 h 110"/>
                <a:gd name="T78" fmla="*/ 63 w 67"/>
                <a:gd name="T79" fmla="*/ 91 h 110"/>
                <a:gd name="T80" fmla="*/ 57 w 67"/>
                <a:gd name="T81" fmla="*/ 99 h 110"/>
                <a:gd name="T82" fmla="*/ 50 w 67"/>
                <a:gd name="T83" fmla="*/ 105 h 110"/>
                <a:gd name="T84" fmla="*/ 43 w 67"/>
                <a:gd name="T85" fmla="*/ 109 h 110"/>
                <a:gd name="T86" fmla="*/ 34 w 67"/>
                <a:gd name="T87" fmla="*/ 110 h 110"/>
                <a:gd name="T88" fmla="*/ 23 w 67"/>
                <a:gd name="T89" fmla="*/ 106 h 110"/>
                <a:gd name="T90" fmla="*/ 13 w 67"/>
                <a:gd name="T91" fmla="*/ 98 h 110"/>
                <a:gd name="T92" fmla="*/ 13 w 67"/>
                <a:gd name="T93" fmla="*/ 109 h 110"/>
                <a:gd name="T94" fmla="*/ 0 w 67"/>
                <a:gd name="T95" fmla="*/ 109 h 110"/>
                <a:gd name="T96" fmla="*/ 0 w 67"/>
                <a:gd name="T97" fmla="*/ 0 h 1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110"/>
                <a:gd name="T149" fmla="*/ 67 w 67"/>
                <a:gd name="T150" fmla="*/ 110 h 1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110">
                  <a:moveTo>
                    <a:pt x="30" y="42"/>
                  </a:moveTo>
                  <a:lnTo>
                    <a:pt x="26" y="43"/>
                  </a:lnTo>
                  <a:lnTo>
                    <a:pt x="23" y="46"/>
                  </a:lnTo>
                  <a:lnTo>
                    <a:pt x="20" y="49"/>
                  </a:lnTo>
                  <a:lnTo>
                    <a:pt x="15" y="58"/>
                  </a:lnTo>
                  <a:lnTo>
                    <a:pt x="13" y="69"/>
                  </a:lnTo>
                  <a:lnTo>
                    <a:pt x="15" y="84"/>
                  </a:lnTo>
                  <a:lnTo>
                    <a:pt x="17" y="89"/>
                  </a:lnTo>
                  <a:lnTo>
                    <a:pt x="24" y="96"/>
                  </a:lnTo>
                  <a:lnTo>
                    <a:pt x="28" y="97"/>
                  </a:lnTo>
                  <a:lnTo>
                    <a:pt x="32" y="98"/>
                  </a:lnTo>
                  <a:lnTo>
                    <a:pt x="37" y="97"/>
                  </a:lnTo>
                  <a:lnTo>
                    <a:pt x="40" y="96"/>
                  </a:lnTo>
                  <a:lnTo>
                    <a:pt x="44" y="93"/>
                  </a:lnTo>
                  <a:lnTo>
                    <a:pt x="46" y="90"/>
                  </a:lnTo>
                  <a:lnTo>
                    <a:pt x="51" y="81"/>
                  </a:lnTo>
                  <a:lnTo>
                    <a:pt x="52" y="69"/>
                  </a:lnTo>
                  <a:lnTo>
                    <a:pt x="51" y="56"/>
                  </a:lnTo>
                  <a:lnTo>
                    <a:pt x="46" y="48"/>
                  </a:lnTo>
                  <a:lnTo>
                    <a:pt x="44" y="44"/>
                  </a:lnTo>
                  <a:lnTo>
                    <a:pt x="37" y="42"/>
                  </a:lnTo>
                  <a:lnTo>
                    <a:pt x="30" y="42"/>
                  </a:lnTo>
                  <a:close/>
                  <a:moveTo>
                    <a:pt x="0" y="0"/>
                  </a:moveTo>
                  <a:lnTo>
                    <a:pt x="13" y="0"/>
                  </a:lnTo>
                  <a:lnTo>
                    <a:pt x="13" y="42"/>
                  </a:lnTo>
                  <a:lnTo>
                    <a:pt x="23" y="32"/>
                  </a:lnTo>
                  <a:lnTo>
                    <a:pt x="34" y="29"/>
                  </a:lnTo>
                  <a:lnTo>
                    <a:pt x="39" y="29"/>
                  </a:lnTo>
                  <a:lnTo>
                    <a:pt x="43" y="30"/>
                  </a:lnTo>
                  <a:lnTo>
                    <a:pt x="48" y="32"/>
                  </a:lnTo>
                  <a:lnTo>
                    <a:pt x="51" y="34"/>
                  </a:lnTo>
                  <a:lnTo>
                    <a:pt x="54" y="36"/>
                  </a:lnTo>
                  <a:lnTo>
                    <a:pt x="56" y="37"/>
                  </a:lnTo>
                  <a:lnTo>
                    <a:pt x="57" y="40"/>
                  </a:lnTo>
                  <a:lnTo>
                    <a:pt x="62" y="46"/>
                  </a:lnTo>
                  <a:lnTo>
                    <a:pt x="65" y="53"/>
                  </a:lnTo>
                  <a:lnTo>
                    <a:pt x="67" y="58"/>
                  </a:lnTo>
                  <a:lnTo>
                    <a:pt x="67" y="68"/>
                  </a:lnTo>
                  <a:lnTo>
                    <a:pt x="65" y="81"/>
                  </a:lnTo>
                  <a:lnTo>
                    <a:pt x="63" y="91"/>
                  </a:lnTo>
                  <a:lnTo>
                    <a:pt x="57" y="99"/>
                  </a:lnTo>
                  <a:lnTo>
                    <a:pt x="50" y="105"/>
                  </a:lnTo>
                  <a:lnTo>
                    <a:pt x="43" y="109"/>
                  </a:lnTo>
                  <a:lnTo>
                    <a:pt x="34" y="110"/>
                  </a:lnTo>
                  <a:lnTo>
                    <a:pt x="23" y="106"/>
                  </a:lnTo>
                  <a:lnTo>
                    <a:pt x="13" y="98"/>
                  </a:lnTo>
                  <a:lnTo>
                    <a:pt x="13" y="109"/>
                  </a:lnTo>
                  <a:lnTo>
                    <a:pt x="0" y="109"/>
                  </a:lnTo>
                  <a:lnTo>
                    <a:pt x="0" y="0"/>
                  </a:lnTo>
                  <a:close/>
                </a:path>
              </a:pathLst>
            </a:custGeom>
            <a:solidFill>
              <a:srgbClr val="000000"/>
            </a:solidFill>
            <a:ln w="0">
              <a:solidFill>
                <a:srgbClr val="000000"/>
              </a:solidFill>
              <a:round/>
              <a:headEnd/>
              <a:tailEnd/>
            </a:ln>
          </p:spPr>
          <p:txBody>
            <a:bodyPr/>
            <a:lstStyle/>
            <a:p>
              <a:endParaRPr lang="de-DE"/>
            </a:p>
          </p:txBody>
        </p:sp>
        <p:sp>
          <p:nvSpPr>
            <p:cNvPr id="30795" name="Freeform 172"/>
            <p:cNvSpPr>
              <a:spLocks noEditPoints="1"/>
            </p:cNvSpPr>
            <p:nvPr/>
          </p:nvSpPr>
          <p:spPr bwMode="auto">
            <a:xfrm>
              <a:off x="2630" y="4042"/>
              <a:ext cx="73" cy="81"/>
            </a:xfrm>
            <a:custGeom>
              <a:avLst/>
              <a:gdLst>
                <a:gd name="T0" fmla="*/ 30 w 73"/>
                <a:gd name="T1" fmla="*/ 13 h 81"/>
                <a:gd name="T2" fmla="*/ 25 w 73"/>
                <a:gd name="T3" fmla="*/ 14 h 81"/>
                <a:gd name="T4" fmla="*/ 21 w 73"/>
                <a:gd name="T5" fmla="*/ 17 h 81"/>
                <a:gd name="T6" fmla="*/ 18 w 73"/>
                <a:gd name="T7" fmla="*/ 20 h 81"/>
                <a:gd name="T8" fmla="*/ 17 w 73"/>
                <a:gd name="T9" fmla="*/ 23 h 81"/>
                <a:gd name="T10" fmla="*/ 16 w 73"/>
                <a:gd name="T11" fmla="*/ 27 h 81"/>
                <a:gd name="T12" fmla="*/ 15 w 73"/>
                <a:gd name="T13" fmla="*/ 31 h 81"/>
                <a:gd name="T14" fmla="*/ 59 w 73"/>
                <a:gd name="T15" fmla="*/ 31 h 81"/>
                <a:gd name="T16" fmla="*/ 59 w 73"/>
                <a:gd name="T17" fmla="*/ 27 h 81"/>
                <a:gd name="T18" fmla="*/ 58 w 73"/>
                <a:gd name="T19" fmla="*/ 24 h 81"/>
                <a:gd name="T20" fmla="*/ 56 w 73"/>
                <a:gd name="T21" fmla="*/ 21 h 81"/>
                <a:gd name="T22" fmla="*/ 50 w 73"/>
                <a:gd name="T23" fmla="*/ 15 h 81"/>
                <a:gd name="T24" fmla="*/ 47 w 73"/>
                <a:gd name="T25" fmla="*/ 14 h 81"/>
                <a:gd name="T26" fmla="*/ 42 w 73"/>
                <a:gd name="T27" fmla="*/ 13 h 81"/>
                <a:gd name="T28" fmla="*/ 30 w 73"/>
                <a:gd name="T29" fmla="*/ 13 h 81"/>
                <a:gd name="T30" fmla="*/ 36 w 73"/>
                <a:gd name="T31" fmla="*/ 0 h 81"/>
                <a:gd name="T32" fmla="*/ 47 w 73"/>
                <a:gd name="T33" fmla="*/ 1 h 81"/>
                <a:gd name="T34" fmla="*/ 55 w 73"/>
                <a:gd name="T35" fmla="*/ 5 h 81"/>
                <a:gd name="T36" fmla="*/ 64 w 73"/>
                <a:gd name="T37" fmla="*/ 11 h 81"/>
                <a:gd name="T38" fmla="*/ 68 w 73"/>
                <a:gd name="T39" fmla="*/ 19 h 81"/>
                <a:gd name="T40" fmla="*/ 72 w 73"/>
                <a:gd name="T41" fmla="*/ 29 h 81"/>
                <a:gd name="T42" fmla="*/ 73 w 73"/>
                <a:gd name="T43" fmla="*/ 40 h 81"/>
                <a:gd name="T44" fmla="*/ 73 w 73"/>
                <a:gd name="T45" fmla="*/ 44 h 81"/>
                <a:gd name="T46" fmla="*/ 15 w 73"/>
                <a:gd name="T47" fmla="*/ 44 h 81"/>
                <a:gd name="T48" fmla="*/ 16 w 73"/>
                <a:gd name="T49" fmla="*/ 50 h 81"/>
                <a:gd name="T50" fmla="*/ 17 w 73"/>
                <a:gd name="T51" fmla="*/ 55 h 81"/>
                <a:gd name="T52" fmla="*/ 19 w 73"/>
                <a:gd name="T53" fmla="*/ 58 h 81"/>
                <a:gd name="T54" fmla="*/ 23 w 73"/>
                <a:gd name="T55" fmla="*/ 63 h 81"/>
                <a:gd name="T56" fmla="*/ 25 w 73"/>
                <a:gd name="T57" fmla="*/ 66 h 81"/>
                <a:gd name="T58" fmla="*/ 29 w 73"/>
                <a:gd name="T59" fmla="*/ 68 h 81"/>
                <a:gd name="T60" fmla="*/ 34 w 73"/>
                <a:gd name="T61" fmla="*/ 69 h 81"/>
                <a:gd name="T62" fmla="*/ 39 w 73"/>
                <a:gd name="T63" fmla="*/ 69 h 81"/>
                <a:gd name="T64" fmla="*/ 46 w 73"/>
                <a:gd name="T65" fmla="*/ 68 h 81"/>
                <a:gd name="T66" fmla="*/ 50 w 73"/>
                <a:gd name="T67" fmla="*/ 66 h 81"/>
                <a:gd name="T68" fmla="*/ 54 w 73"/>
                <a:gd name="T69" fmla="*/ 63 h 81"/>
                <a:gd name="T70" fmla="*/ 56 w 73"/>
                <a:gd name="T71" fmla="*/ 61 h 81"/>
                <a:gd name="T72" fmla="*/ 59 w 73"/>
                <a:gd name="T73" fmla="*/ 56 h 81"/>
                <a:gd name="T74" fmla="*/ 73 w 73"/>
                <a:gd name="T75" fmla="*/ 58 h 81"/>
                <a:gd name="T76" fmla="*/ 70 w 73"/>
                <a:gd name="T77" fmla="*/ 66 h 81"/>
                <a:gd name="T78" fmla="*/ 66 w 73"/>
                <a:gd name="T79" fmla="*/ 70 h 81"/>
                <a:gd name="T80" fmla="*/ 60 w 73"/>
                <a:gd name="T81" fmla="*/ 75 h 81"/>
                <a:gd name="T82" fmla="*/ 50 w 73"/>
                <a:gd name="T83" fmla="*/ 80 h 81"/>
                <a:gd name="T84" fmla="*/ 39 w 73"/>
                <a:gd name="T85" fmla="*/ 81 h 81"/>
                <a:gd name="T86" fmla="*/ 23 w 73"/>
                <a:gd name="T87" fmla="*/ 79 h 81"/>
                <a:gd name="T88" fmla="*/ 10 w 73"/>
                <a:gd name="T89" fmla="*/ 70 h 81"/>
                <a:gd name="T90" fmla="*/ 5 w 73"/>
                <a:gd name="T91" fmla="*/ 63 h 81"/>
                <a:gd name="T92" fmla="*/ 2 w 73"/>
                <a:gd name="T93" fmla="*/ 54 h 81"/>
                <a:gd name="T94" fmla="*/ 0 w 73"/>
                <a:gd name="T95" fmla="*/ 40 h 81"/>
                <a:gd name="T96" fmla="*/ 3 w 73"/>
                <a:gd name="T97" fmla="*/ 24 h 81"/>
                <a:gd name="T98" fmla="*/ 10 w 73"/>
                <a:gd name="T99" fmla="*/ 11 h 81"/>
                <a:gd name="T100" fmla="*/ 22 w 73"/>
                <a:gd name="T101" fmla="*/ 2 h 81"/>
                <a:gd name="T102" fmla="*/ 36 w 73"/>
                <a:gd name="T103" fmla="*/ 0 h 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
                <a:gd name="T157" fmla="*/ 0 h 81"/>
                <a:gd name="T158" fmla="*/ 73 w 73"/>
                <a:gd name="T159" fmla="*/ 81 h 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 h="81">
                  <a:moveTo>
                    <a:pt x="30" y="13"/>
                  </a:moveTo>
                  <a:lnTo>
                    <a:pt x="25" y="14"/>
                  </a:lnTo>
                  <a:lnTo>
                    <a:pt x="21" y="17"/>
                  </a:lnTo>
                  <a:lnTo>
                    <a:pt x="18" y="20"/>
                  </a:lnTo>
                  <a:lnTo>
                    <a:pt x="17" y="23"/>
                  </a:lnTo>
                  <a:lnTo>
                    <a:pt x="16" y="27"/>
                  </a:lnTo>
                  <a:lnTo>
                    <a:pt x="15" y="31"/>
                  </a:lnTo>
                  <a:lnTo>
                    <a:pt x="59" y="31"/>
                  </a:lnTo>
                  <a:lnTo>
                    <a:pt x="59" y="27"/>
                  </a:lnTo>
                  <a:lnTo>
                    <a:pt x="58" y="24"/>
                  </a:lnTo>
                  <a:lnTo>
                    <a:pt x="56" y="21"/>
                  </a:lnTo>
                  <a:lnTo>
                    <a:pt x="50" y="15"/>
                  </a:lnTo>
                  <a:lnTo>
                    <a:pt x="47" y="14"/>
                  </a:lnTo>
                  <a:lnTo>
                    <a:pt x="42" y="13"/>
                  </a:lnTo>
                  <a:lnTo>
                    <a:pt x="30" y="13"/>
                  </a:lnTo>
                  <a:close/>
                  <a:moveTo>
                    <a:pt x="36" y="0"/>
                  </a:moveTo>
                  <a:lnTo>
                    <a:pt x="47" y="1"/>
                  </a:lnTo>
                  <a:lnTo>
                    <a:pt x="55" y="5"/>
                  </a:lnTo>
                  <a:lnTo>
                    <a:pt x="64" y="11"/>
                  </a:lnTo>
                  <a:lnTo>
                    <a:pt x="68" y="19"/>
                  </a:lnTo>
                  <a:lnTo>
                    <a:pt x="72" y="29"/>
                  </a:lnTo>
                  <a:lnTo>
                    <a:pt x="73" y="40"/>
                  </a:lnTo>
                  <a:lnTo>
                    <a:pt x="73" y="44"/>
                  </a:lnTo>
                  <a:lnTo>
                    <a:pt x="15" y="44"/>
                  </a:lnTo>
                  <a:lnTo>
                    <a:pt x="16" y="50"/>
                  </a:lnTo>
                  <a:lnTo>
                    <a:pt x="17" y="55"/>
                  </a:lnTo>
                  <a:lnTo>
                    <a:pt x="19" y="58"/>
                  </a:lnTo>
                  <a:lnTo>
                    <a:pt x="23" y="63"/>
                  </a:lnTo>
                  <a:lnTo>
                    <a:pt x="25" y="66"/>
                  </a:lnTo>
                  <a:lnTo>
                    <a:pt x="29" y="68"/>
                  </a:lnTo>
                  <a:lnTo>
                    <a:pt x="34" y="69"/>
                  </a:lnTo>
                  <a:lnTo>
                    <a:pt x="39" y="69"/>
                  </a:lnTo>
                  <a:lnTo>
                    <a:pt x="46" y="68"/>
                  </a:lnTo>
                  <a:lnTo>
                    <a:pt x="50" y="66"/>
                  </a:lnTo>
                  <a:lnTo>
                    <a:pt x="54" y="63"/>
                  </a:lnTo>
                  <a:lnTo>
                    <a:pt x="56" y="61"/>
                  </a:lnTo>
                  <a:lnTo>
                    <a:pt x="59" y="56"/>
                  </a:lnTo>
                  <a:lnTo>
                    <a:pt x="73" y="58"/>
                  </a:lnTo>
                  <a:lnTo>
                    <a:pt x="70" y="66"/>
                  </a:lnTo>
                  <a:lnTo>
                    <a:pt x="66" y="70"/>
                  </a:lnTo>
                  <a:lnTo>
                    <a:pt x="60" y="75"/>
                  </a:lnTo>
                  <a:lnTo>
                    <a:pt x="50" y="80"/>
                  </a:lnTo>
                  <a:lnTo>
                    <a:pt x="39" y="81"/>
                  </a:lnTo>
                  <a:lnTo>
                    <a:pt x="23" y="79"/>
                  </a:lnTo>
                  <a:lnTo>
                    <a:pt x="10" y="70"/>
                  </a:lnTo>
                  <a:lnTo>
                    <a:pt x="5" y="63"/>
                  </a:lnTo>
                  <a:lnTo>
                    <a:pt x="2" y="54"/>
                  </a:lnTo>
                  <a:lnTo>
                    <a:pt x="0" y="40"/>
                  </a:lnTo>
                  <a:lnTo>
                    <a:pt x="3" y="24"/>
                  </a:lnTo>
                  <a:lnTo>
                    <a:pt x="10" y="11"/>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796" name="Freeform 173"/>
            <p:cNvSpPr>
              <a:spLocks/>
            </p:cNvSpPr>
            <p:nvPr/>
          </p:nvSpPr>
          <p:spPr bwMode="auto">
            <a:xfrm>
              <a:off x="2720" y="4042"/>
              <a:ext cx="40" cy="80"/>
            </a:xfrm>
            <a:custGeom>
              <a:avLst/>
              <a:gdLst>
                <a:gd name="T0" fmla="*/ 25 w 40"/>
                <a:gd name="T1" fmla="*/ 0 h 80"/>
                <a:gd name="T2" fmla="*/ 32 w 40"/>
                <a:gd name="T3" fmla="*/ 0 h 80"/>
                <a:gd name="T4" fmla="*/ 37 w 40"/>
                <a:gd name="T5" fmla="*/ 1 h 80"/>
                <a:gd name="T6" fmla="*/ 40 w 40"/>
                <a:gd name="T7" fmla="*/ 3 h 80"/>
                <a:gd name="T8" fmla="*/ 36 w 40"/>
                <a:gd name="T9" fmla="*/ 15 h 80"/>
                <a:gd name="T10" fmla="*/ 31 w 40"/>
                <a:gd name="T11" fmla="*/ 13 h 80"/>
                <a:gd name="T12" fmla="*/ 24 w 40"/>
                <a:gd name="T13" fmla="*/ 13 h 80"/>
                <a:gd name="T14" fmla="*/ 23 w 40"/>
                <a:gd name="T15" fmla="*/ 14 h 80"/>
                <a:gd name="T16" fmla="*/ 20 w 40"/>
                <a:gd name="T17" fmla="*/ 15 h 80"/>
                <a:gd name="T18" fmla="*/ 18 w 40"/>
                <a:gd name="T19" fmla="*/ 18 h 80"/>
                <a:gd name="T20" fmla="*/ 15 w 40"/>
                <a:gd name="T21" fmla="*/ 21 h 80"/>
                <a:gd name="T22" fmla="*/ 14 w 40"/>
                <a:gd name="T23" fmla="*/ 27 h 80"/>
                <a:gd name="T24" fmla="*/ 14 w 40"/>
                <a:gd name="T25" fmla="*/ 80 h 80"/>
                <a:gd name="T26" fmla="*/ 0 w 40"/>
                <a:gd name="T27" fmla="*/ 80 h 80"/>
                <a:gd name="T28" fmla="*/ 0 w 40"/>
                <a:gd name="T29" fmla="*/ 1 h 80"/>
                <a:gd name="T30" fmla="*/ 13 w 40"/>
                <a:gd name="T31" fmla="*/ 1 h 80"/>
                <a:gd name="T32" fmla="*/ 13 w 40"/>
                <a:gd name="T33" fmla="*/ 13 h 80"/>
                <a:gd name="T34" fmla="*/ 15 w 40"/>
                <a:gd name="T35" fmla="*/ 8 h 80"/>
                <a:gd name="T36" fmla="*/ 18 w 40"/>
                <a:gd name="T37" fmla="*/ 5 h 80"/>
                <a:gd name="T38" fmla="*/ 23 w 40"/>
                <a:gd name="T39" fmla="*/ 2 h 80"/>
                <a:gd name="T40" fmla="*/ 25 w 40"/>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80"/>
                <a:gd name="T65" fmla="*/ 40 w 40"/>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80">
                  <a:moveTo>
                    <a:pt x="25" y="0"/>
                  </a:moveTo>
                  <a:lnTo>
                    <a:pt x="32" y="0"/>
                  </a:lnTo>
                  <a:lnTo>
                    <a:pt x="37" y="1"/>
                  </a:lnTo>
                  <a:lnTo>
                    <a:pt x="40" y="3"/>
                  </a:lnTo>
                  <a:lnTo>
                    <a:pt x="36" y="15"/>
                  </a:lnTo>
                  <a:lnTo>
                    <a:pt x="31" y="13"/>
                  </a:lnTo>
                  <a:lnTo>
                    <a:pt x="24" y="13"/>
                  </a:lnTo>
                  <a:lnTo>
                    <a:pt x="23" y="14"/>
                  </a:lnTo>
                  <a:lnTo>
                    <a:pt x="20" y="15"/>
                  </a:lnTo>
                  <a:lnTo>
                    <a:pt x="18" y="18"/>
                  </a:lnTo>
                  <a:lnTo>
                    <a:pt x="15" y="21"/>
                  </a:lnTo>
                  <a:lnTo>
                    <a:pt x="14" y="27"/>
                  </a:lnTo>
                  <a:lnTo>
                    <a:pt x="14" y="80"/>
                  </a:lnTo>
                  <a:lnTo>
                    <a:pt x="0" y="80"/>
                  </a:lnTo>
                  <a:lnTo>
                    <a:pt x="0" y="1"/>
                  </a:lnTo>
                  <a:lnTo>
                    <a:pt x="13" y="1"/>
                  </a:lnTo>
                  <a:lnTo>
                    <a:pt x="13" y="13"/>
                  </a:lnTo>
                  <a:lnTo>
                    <a:pt x="15" y="8"/>
                  </a:lnTo>
                  <a:lnTo>
                    <a:pt x="18" y="5"/>
                  </a:lnTo>
                  <a:lnTo>
                    <a:pt x="23" y="2"/>
                  </a:lnTo>
                  <a:lnTo>
                    <a:pt x="25" y="0"/>
                  </a:lnTo>
                  <a:close/>
                </a:path>
              </a:pathLst>
            </a:custGeom>
            <a:solidFill>
              <a:srgbClr val="000000"/>
            </a:solidFill>
            <a:ln w="0">
              <a:solidFill>
                <a:srgbClr val="000000"/>
              </a:solidFill>
              <a:round/>
              <a:headEnd/>
              <a:tailEnd/>
            </a:ln>
          </p:spPr>
          <p:txBody>
            <a:bodyPr/>
            <a:lstStyle/>
            <a:p>
              <a:endParaRPr lang="de-DE"/>
            </a:p>
          </p:txBody>
        </p:sp>
        <p:sp>
          <p:nvSpPr>
            <p:cNvPr id="30797" name="Freeform 174"/>
            <p:cNvSpPr>
              <a:spLocks noEditPoints="1"/>
            </p:cNvSpPr>
            <p:nvPr/>
          </p:nvSpPr>
          <p:spPr bwMode="auto">
            <a:xfrm>
              <a:off x="2808" y="4042"/>
              <a:ext cx="70" cy="81"/>
            </a:xfrm>
            <a:custGeom>
              <a:avLst/>
              <a:gdLst>
                <a:gd name="T0" fmla="*/ 31 w 70"/>
                <a:gd name="T1" fmla="*/ 13 h 81"/>
                <a:gd name="T2" fmla="*/ 26 w 70"/>
                <a:gd name="T3" fmla="*/ 14 h 81"/>
                <a:gd name="T4" fmla="*/ 23 w 70"/>
                <a:gd name="T5" fmla="*/ 15 h 81"/>
                <a:gd name="T6" fmla="*/ 20 w 70"/>
                <a:gd name="T7" fmla="*/ 19 h 81"/>
                <a:gd name="T8" fmla="*/ 17 w 70"/>
                <a:gd name="T9" fmla="*/ 25 h 81"/>
                <a:gd name="T10" fmla="*/ 14 w 70"/>
                <a:gd name="T11" fmla="*/ 32 h 81"/>
                <a:gd name="T12" fmla="*/ 13 w 70"/>
                <a:gd name="T13" fmla="*/ 40 h 81"/>
                <a:gd name="T14" fmla="*/ 16 w 70"/>
                <a:gd name="T15" fmla="*/ 54 h 81"/>
                <a:gd name="T16" fmla="*/ 20 w 70"/>
                <a:gd name="T17" fmla="*/ 63 h 81"/>
                <a:gd name="T18" fmla="*/ 23 w 70"/>
                <a:gd name="T19" fmla="*/ 66 h 81"/>
                <a:gd name="T20" fmla="*/ 26 w 70"/>
                <a:gd name="T21" fmla="*/ 68 h 81"/>
                <a:gd name="T22" fmla="*/ 31 w 70"/>
                <a:gd name="T23" fmla="*/ 69 h 81"/>
                <a:gd name="T24" fmla="*/ 36 w 70"/>
                <a:gd name="T25" fmla="*/ 69 h 81"/>
                <a:gd name="T26" fmla="*/ 41 w 70"/>
                <a:gd name="T27" fmla="*/ 68 h 81"/>
                <a:gd name="T28" fmla="*/ 44 w 70"/>
                <a:gd name="T29" fmla="*/ 67 h 81"/>
                <a:gd name="T30" fmla="*/ 50 w 70"/>
                <a:gd name="T31" fmla="*/ 61 h 81"/>
                <a:gd name="T32" fmla="*/ 55 w 70"/>
                <a:gd name="T33" fmla="*/ 52 h 81"/>
                <a:gd name="T34" fmla="*/ 56 w 70"/>
                <a:gd name="T35" fmla="*/ 40 h 81"/>
                <a:gd name="T36" fmla="*/ 55 w 70"/>
                <a:gd name="T37" fmla="*/ 27 h 81"/>
                <a:gd name="T38" fmla="*/ 50 w 70"/>
                <a:gd name="T39" fmla="*/ 19 h 81"/>
                <a:gd name="T40" fmla="*/ 47 w 70"/>
                <a:gd name="T41" fmla="*/ 15 h 81"/>
                <a:gd name="T42" fmla="*/ 39 w 70"/>
                <a:gd name="T43" fmla="*/ 13 h 81"/>
                <a:gd name="T44" fmla="*/ 31 w 70"/>
                <a:gd name="T45" fmla="*/ 13 h 81"/>
                <a:gd name="T46" fmla="*/ 36 w 70"/>
                <a:gd name="T47" fmla="*/ 0 h 81"/>
                <a:gd name="T48" fmla="*/ 45 w 70"/>
                <a:gd name="T49" fmla="*/ 1 h 81"/>
                <a:gd name="T50" fmla="*/ 54 w 70"/>
                <a:gd name="T51" fmla="*/ 5 h 81"/>
                <a:gd name="T52" fmla="*/ 61 w 70"/>
                <a:gd name="T53" fmla="*/ 11 h 81"/>
                <a:gd name="T54" fmla="*/ 68 w 70"/>
                <a:gd name="T55" fmla="*/ 23 h 81"/>
                <a:gd name="T56" fmla="*/ 70 w 70"/>
                <a:gd name="T57" fmla="*/ 39 h 81"/>
                <a:gd name="T58" fmla="*/ 69 w 70"/>
                <a:gd name="T59" fmla="*/ 54 h 81"/>
                <a:gd name="T60" fmla="*/ 66 w 70"/>
                <a:gd name="T61" fmla="*/ 63 h 81"/>
                <a:gd name="T62" fmla="*/ 63 w 70"/>
                <a:gd name="T63" fmla="*/ 67 h 81"/>
                <a:gd name="T64" fmla="*/ 61 w 70"/>
                <a:gd name="T65" fmla="*/ 71 h 81"/>
                <a:gd name="T66" fmla="*/ 57 w 70"/>
                <a:gd name="T67" fmla="*/ 74 h 81"/>
                <a:gd name="T68" fmla="*/ 53 w 70"/>
                <a:gd name="T69" fmla="*/ 76 h 81"/>
                <a:gd name="T70" fmla="*/ 49 w 70"/>
                <a:gd name="T71" fmla="*/ 79 h 81"/>
                <a:gd name="T72" fmla="*/ 44 w 70"/>
                <a:gd name="T73" fmla="*/ 80 h 81"/>
                <a:gd name="T74" fmla="*/ 41 w 70"/>
                <a:gd name="T75" fmla="*/ 81 h 81"/>
                <a:gd name="T76" fmla="*/ 36 w 70"/>
                <a:gd name="T77" fmla="*/ 81 h 81"/>
                <a:gd name="T78" fmla="*/ 25 w 70"/>
                <a:gd name="T79" fmla="*/ 80 h 81"/>
                <a:gd name="T80" fmla="*/ 17 w 70"/>
                <a:gd name="T81" fmla="*/ 76 h 81"/>
                <a:gd name="T82" fmla="*/ 8 w 70"/>
                <a:gd name="T83" fmla="*/ 70 h 81"/>
                <a:gd name="T84" fmla="*/ 4 w 70"/>
                <a:gd name="T85" fmla="*/ 63 h 81"/>
                <a:gd name="T86" fmla="*/ 0 w 70"/>
                <a:gd name="T87" fmla="*/ 52 h 81"/>
                <a:gd name="T88" fmla="*/ 0 w 70"/>
                <a:gd name="T89" fmla="*/ 40 h 81"/>
                <a:gd name="T90" fmla="*/ 1 w 70"/>
                <a:gd name="T91" fmla="*/ 27 h 81"/>
                <a:gd name="T92" fmla="*/ 5 w 70"/>
                <a:gd name="T93" fmla="*/ 17 h 81"/>
                <a:gd name="T94" fmla="*/ 11 w 70"/>
                <a:gd name="T95" fmla="*/ 9 h 81"/>
                <a:gd name="T96" fmla="*/ 18 w 70"/>
                <a:gd name="T97" fmla="*/ 5 h 81"/>
                <a:gd name="T98" fmla="*/ 26 w 70"/>
                <a:gd name="T99" fmla="*/ 1 h 81"/>
                <a:gd name="T100" fmla="*/ 36 w 70"/>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81"/>
                <a:gd name="T155" fmla="*/ 70 w 70"/>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81">
                  <a:moveTo>
                    <a:pt x="31" y="13"/>
                  </a:moveTo>
                  <a:lnTo>
                    <a:pt x="26" y="14"/>
                  </a:lnTo>
                  <a:lnTo>
                    <a:pt x="23" y="15"/>
                  </a:lnTo>
                  <a:lnTo>
                    <a:pt x="20" y="19"/>
                  </a:lnTo>
                  <a:lnTo>
                    <a:pt x="17" y="25"/>
                  </a:lnTo>
                  <a:lnTo>
                    <a:pt x="14" y="32"/>
                  </a:lnTo>
                  <a:lnTo>
                    <a:pt x="13" y="40"/>
                  </a:lnTo>
                  <a:lnTo>
                    <a:pt x="16" y="54"/>
                  </a:lnTo>
                  <a:lnTo>
                    <a:pt x="20" y="63"/>
                  </a:lnTo>
                  <a:lnTo>
                    <a:pt x="23" y="66"/>
                  </a:lnTo>
                  <a:lnTo>
                    <a:pt x="26" y="68"/>
                  </a:lnTo>
                  <a:lnTo>
                    <a:pt x="31" y="69"/>
                  </a:lnTo>
                  <a:lnTo>
                    <a:pt x="36" y="69"/>
                  </a:lnTo>
                  <a:lnTo>
                    <a:pt x="41" y="68"/>
                  </a:lnTo>
                  <a:lnTo>
                    <a:pt x="44" y="67"/>
                  </a:lnTo>
                  <a:lnTo>
                    <a:pt x="50" y="61"/>
                  </a:lnTo>
                  <a:lnTo>
                    <a:pt x="55" y="52"/>
                  </a:lnTo>
                  <a:lnTo>
                    <a:pt x="56" y="40"/>
                  </a:lnTo>
                  <a:lnTo>
                    <a:pt x="55" y="27"/>
                  </a:lnTo>
                  <a:lnTo>
                    <a:pt x="50" y="19"/>
                  </a:lnTo>
                  <a:lnTo>
                    <a:pt x="47" y="15"/>
                  </a:lnTo>
                  <a:lnTo>
                    <a:pt x="39" y="13"/>
                  </a:lnTo>
                  <a:lnTo>
                    <a:pt x="31" y="13"/>
                  </a:lnTo>
                  <a:close/>
                  <a:moveTo>
                    <a:pt x="36" y="0"/>
                  </a:moveTo>
                  <a:lnTo>
                    <a:pt x="45" y="1"/>
                  </a:lnTo>
                  <a:lnTo>
                    <a:pt x="54" y="5"/>
                  </a:lnTo>
                  <a:lnTo>
                    <a:pt x="61" y="11"/>
                  </a:lnTo>
                  <a:lnTo>
                    <a:pt x="68" y="23"/>
                  </a:lnTo>
                  <a:lnTo>
                    <a:pt x="70" y="39"/>
                  </a:lnTo>
                  <a:lnTo>
                    <a:pt x="69" y="54"/>
                  </a:lnTo>
                  <a:lnTo>
                    <a:pt x="66" y="63"/>
                  </a:lnTo>
                  <a:lnTo>
                    <a:pt x="63" y="67"/>
                  </a:lnTo>
                  <a:lnTo>
                    <a:pt x="61" y="71"/>
                  </a:lnTo>
                  <a:lnTo>
                    <a:pt x="57" y="74"/>
                  </a:lnTo>
                  <a:lnTo>
                    <a:pt x="53" y="76"/>
                  </a:lnTo>
                  <a:lnTo>
                    <a:pt x="49" y="79"/>
                  </a:lnTo>
                  <a:lnTo>
                    <a:pt x="44" y="80"/>
                  </a:lnTo>
                  <a:lnTo>
                    <a:pt x="41" y="81"/>
                  </a:lnTo>
                  <a:lnTo>
                    <a:pt x="36" y="81"/>
                  </a:lnTo>
                  <a:lnTo>
                    <a:pt x="25" y="80"/>
                  </a:lnTo>
                  <a:lnTo>
                    <a:pt x="17" y="76"/>
                  </a:lnTo>
                  <a:lnTo>
                    <a:pt x="8" y="70"/>
                  </a:lnTo>
                  <a:lnTo>
                    <a:pt x="4" y="63"/>
                  </a:lnTo>
                  <a:lnTo>
                    <a:pt x="0" y="52"/>
                  </a:lnTo>
                  <a:lnTo>
                    <a:pt x="0" y="40"/>
                  </a:lnTo>
                  <a:lnTo>
                    <a:pt x="1" y="27"/>
                  </a:lnTo>
                  <a:lnTo>
                    <a:pt x="5" y="17"/>
                  </a:lnTo>
                  <a:lnTo>
                    <a:pt x="11" y="9"/>
                  </a:lnTo>
                  <a:lnTo>
                    <a:pt x="18" y="5"/>
                  </a:lnTo>
                  <a:lnTo>
                    <a:pt x="26" y="1"/>
                  </a:lnTo>
                  <a:lnTo>
                    <a:pt x="36" y="0"/>
                  </a:lnTo>
                  <a:close/>
                </a:path>
              </a:pathLst>
            </a:custGeom>
            <a:solidFill>
              <a:srgbClr val="000000"/>
            </a:solidFill>
            <a:ln w="0">
              <a:solidFill>
                <a:srgbClr val="000000"/>
              </a:solidFill>
              <a:round/>
              <a:headEnd/>
              <a:tailEnd/>
            </a:ln>
          </p:spPr>
          <p:txBody>
            <a:bodyPr/>
            <a:lstStyle/>
            <a:p>
              <a:endParaRPr lang="de-DE"/>
            </a:p>
          </p:txBody>
        </p:sp>
        <p:sp>
          <p:nvSpPr>
            <p:cNvPr id="30798" name="Freeform 175"/>
            <p:cNvSpPr>
              <a:spLocks/>
            </p:cNvSpPr>
            <p:nvPr/>
          </p:nvSpPr>
          <p:spPr bwMode="auto">
            <a:xfrm>
              <a:off x="2888" y="4012"/>
              <a:ext cx="45" cy="110"/>
            </a:xfrm>
            <a:custGeom>
              <a:avLst/>
              <a:gdLst>
                <a:gd name="T0" fmla="*/ 32 w 45"/>
                <a:gd name="T1" fmla="*/ 0 h 110"/>
                <a:gd name="T2" fmla="*/ 41 w 45"/>
                <a:gd name="T3" fmla="*/ 0 h 110"/>
                <a:gd name="T4" fmla="*/ 45 w 45"/>
                <a:gd name="T5" fmla="*/ 1 h 110"/>
                <a:gd name="T6" fmla="*/ 43 w 45"/>
                <a:gd name="T7" fmla="*/ 13 h 110"/>
                <a:gd name="T8" fmla="*/ 31 w 45"/>
                <a:gd name="T9" fmla="*/ 13 h 110"/>
                <a:gd name="T10" fmla="*/ 29 w 45"/>
                <a:gd name="T11" fmla="*/ 14 h 110"/>
                <a:gd name="T12" fmla="*/ 27 w 45"/>
                <a:gd name="T13" fmla="*/ 16 h 110"/>
                <a:gd name="T14" fmla="*/ 26 w 45"/>
                <a:gd name="T15" fmla="*/ 18 h 110"/>
                <a:gd name="T16" fmla="*/ 25 w 45"/>
                <a:gd name="T17" fmla="*/ 22 h 110"/>
                <a:gd name="T18" fmla="*/ 25 w 45"/>
                <a:gd name="T19" fmla="*/ 31 h 110"/>
                <a:gd name="T20" fmla="*/ 38 w 45"/>
                <a:gd name="T21" fmla="*/ 31 h 110"/>
                <a:gd name="T22" fmla="*/ 38 w 45"/>
                <a:gd name="T23" fmla="*/ 44 h 110"/>
                <a:gd name="T24" fmla="*/ 25 w 45"/>
                <a:gd name="T25" fmla="*/ 44 h 110"/>
                <a:gd name="T26" fmla="*/ 25 w 45"/>
                <a:gd name="T27" fmla="*/ 110 h 110"/>
                <a:gd name="T28" fmla="*/ 11 w 45"/>
                <a:gd name="T29" fmla="*/ 110 h 110"/>
                <a:gd name="T30" fmla="*/ 11 w 45"/>
                <a:gd name="T31" fmla="*/ 44 h 110"/>
                <a:gd name="T32" fmla="*/ 0 w 45"/>
                <a:gd name="T33" fmla="*/ 44 h 110"/>
                <a:gd name="T34" fmla="*/ 0 w 45"/>
                <a:gd name="T35" fmla="*/ 31 h 110"/>
                <a:gd name="T36" fmla="*/ 11 w 45"/>
                <a:gd name="T37" fmla="*/ 31 h 110"/>
                <a:gd name="T38" fmla="*/ 11 w 45"/>
                <a:gd name="T39" fmla="*/ 13 h 110"/>
                <a:gd name="T40" fmla="*/ 14 w 45"/>
                <a:gd name="T41" fmla="*/ 6 h 110"/>
                <a:gd name="T42" fmla="*/ 17 w 45"/>
                <a:gd name="T43" fmla="*/ 5 h 110"/>
                <a:gd name="T44" fmla="*/ 27 w 45"/>
                <a:gd name="T45" fmla="*/ 1 h 110"/>
                <a:gd name="T46" fmla="*/ 32 w 45"/>
                <a:gd name="T47" fmla="*/ 0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110"/>
                <a:gd name="T74" fmla="*/ 45 w 45"/>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110">
                  <a:moveTo>
                    <a:pt x="32" y="0"/>
                  </a:moveTo>
                  <a:lnTo>
                    <a:pt x="41" y="0"/>
                  </a:lnTo>
                  <a:lnTo>
                    <a:pt x="45" y="1"/>
                  </a:lnTo>
                  <a:lnTo>
                    <a:pt x="43" y="13"/>
                  </a:lnTo>
                  <a:lnTo>
                    <a:pt x="31" y="13"/>
                  </a:lnTo>
                  <a:lnTo>
                    <a:pt x="29" y="14"/>
                  </a:lnTo>
                  <a:lnTo>
                    <a:pt x="27" y="16"/>
                  </a:lnTo>
                  <a:lnTo>
                    <a:pt x="26" y="18"/>
                  </a:lnTo>
                  <a:lnTo>
                    <a:pt x="25" y="22"/>
                  </a:lnTo>
                  <a:lnTo>
                    <a:pt x="25" y="31"/>
                  </a:lnTo>
                  <a:lnTo>
                    <a:pt x="38" y="31"/>
                  </a:lnTo>
                  <a:lnTo>
                    <a:pt x="38" y="44"/>
                  </a:lnTo>
                  <a:lnTo>
                    <a:pt x="25" y="44"/>
                  </a:lnTo>
                  <a:lnTo>
                    <a:pt x="25" y="110"/>
                  </a:lnTo>
                  <a:lnTo>
                    <a:pt x="11" y="110"/>
                  </a:lnTo>
                  <a:lnTo>
                    <a:pt x="11" y="44"/>
                  </a:lnTo>
                  <a:lnTo>
                    <a:pt x="0" y="44"/>
                  </a:lnTo>
                  <a:lnTo>
                    <a:pt x="0" y="31"/>
                  </a:lnTo>
                  <a:lnTo>
                    <a:pt x="11" y="31"/>
                  </a:lnTo>
                  <a:lnTo>
                    <a:pt x="11" y="13"/>
                  </a:lnTo>
                  <a:lnTo>
                    <a:pt x="14" y="6"/>
                  </a:lnTo>
                  <a:lnTo>
                    <a:pt x="17" y="5"/>
                  </a:lnTo>
                  <a:lnTo>
                    <a:pt x="27" y="1"/>
                  </a:lnTo>
                  <a:lnTo>
                    <a:pt x="32" y="0"/>
                  </a:lnTo>
                  <a:close/>
                </a:path>
              </a:pathLst>
            </a:custGeom>
            <a:solidFill>
              <a:srgbClr val="000000"/>
            </a:solidFill>
            <a:ln w="0">
              <a:solidFill>
                <a:srgbClr val="000000"/>
              </a:solidFill>
              <a:round/>
              <a:headEnd/>
              <a:tailEnd/>
            </a:ln>
          </p:spPr>
          <p:txBody>
            <a:bodyPr/>
            <a:lstStyle/>
            <a:p>
              <a:endParaRPr lang="de-DE"/>
            </a:p>
          </p:txBody>
        </p:sp>
        <p:sp>
          <p:nvSpPr>
            <p:cNvPr id="30799" name="Freeform 176"/>
            <p:cNvSpPr>
              <a:spLocks/>
            </p:cNvSpPr>
            <p:nvPr/>
          </p:nvSpPr>
          <p:spPr bwMode="auto">
            <a:xfrm>
              <a:off x="2975" y="4042"/>
              <a:ext cx="65" cy="81"/>
            </a:xfrm>
            <a:custGeom>
              <a:avLst/>
              <a:gdLst>
                <a:gd name="T0" fmla="*/ 36 w 65"/>
                <a:gd name="T1" fmla="*/ 0 h 81"/>
                <a:gd name="T2" fmla="*/ 45 w 65"/>
                <a:gd name="T3" fmla="*/ 3 h 81"/>
                <a:gd name="T4" fmla="*/ 55 w 65"/>
                <a:gd name="T5" fmla="*/ 9 h 81"/>
                <a:gd name="T6" fmla="*/ 59 w 65"/>
                <a:gd name="T7" fmla="*/ 18 h 81"/>
                <a:gd name="T8" fmla="*/ 45 w 65"/>
                <a:gd name="T9" fmla="*/ 24 h 81"/>
                <a:gd name="T10" fmla="*/ 39 w 65"/>
                <a:gd name="T11" fmla="*/ 14 h 81"/>
                <a:gd name="T12" fmla="*/ 24 w 65"/>
                <a:gd name="T13" fmla="*/ 13 h 81"/>
                <a:gd name="T14" fmla="*/ 18 w 65"/>
                <a:gd name="T15" fmla="*/ 17 h 81"/>
                <a:gd name="T16" fmla="*/ 16 w 65"/>
                <a:gd name="T17" fmla="*/ 24 h 81"/>
                <a:gd name="T18" fmla="*/ 18 w 65"/>
                <a:gd name="T19" fmla="*/ 25 h 81"/>
                <a:gd name="T20" fmla="*/ 19 w 65"/>
                <a:gd name="T21" fmla="*/ 27 h 81"/>
                <a:gd name="T22" fmla="*/ 22 w 65"/>
                <a:gd name="T23" fmla="*/ 29 h 81"/>
                <a:gd name="T24" fmla="*/ 31 w 65"/>
                <a:gd name="T25" fmla="*/ 31 h 81"/>
                <a:gd name="T26" fmla="*/ 50 w 65"/>
                <a:gd name="T27" fmla="*/ 38 h 81"/>
                <a:gd name="T28" fmla="*/ 56 w 65"/>
                <a:gd name="T29" fmla="*/ 40 h 81"/>
                <a:gd name="T30" fmla="*/ 65 w 65"/>
                <a:gd name="T31" fmla="*/ 56 h 81"/>
                <a:gd name="T32" fmla="*/ 63 w 65"/>
                <a:gd name="T33" fmla="*/ 66 h 81"/>
                <a:gd name="T34" fmla="*/ 55 w 65"/>
                <a:gd name="T35" fmla="*/ 76 h 81"/>
                <a:gd name="T36" fmla="*/ 47 w 65"/>
                <a:gd name="T37" fmla="*/ 80 h 81"/>
                <a:gd name="T38" fmla="*/ 33 w 65"/>
                <a:gd name="T39" fmla="*/ 81 h 81"/>
                <a:gd name="T40" fmla="*/ 10 w 65"/>
                <a:gd name="T41" fmla="*/ 75 h 81"/>
                <a:gd name="T42" fmla="*/ 0 w 65"/>
                <a:gd name="T43" fmla="*/ 56 h 81"/>
                <a:gd name="T44" fmla="*/ 14 w 65"/>
                <a:gd name="T45" fmla="*/ 58 h 81"/>
                <a:gd name="T46" fmla="*/ 18 w 65"/>
                <a:gd name="T47" fmla="*/ 63 h 81"/>
                <a:gd name="T48" fmla="*/ 24 w 65"/>
                <a:gd name="T49" fmla="*/ 67 h 81"/>
                <a:gd name="T50" fmla="*/ 39 w 65"/>
                <a:gd name="T51" fmla="*/ 68 h 81"/>
                <a:gd name="T52" fmla="*/ 45 w 65"/>
                <a:gd name="T53" fmla="*/ 66 h 81"/>
                <a:gd name="T54" fmla="*/ 50 w 65"/>
                <a:gd name="T55" fmla="*/ 56 h 81"/>
                <a:gd name="T56" fmla="*/ 48 w 65"/>
                <a:gd name="T57" fmla="*/ 52 h 81"/>
                <a:gd name="T58" fmla="*/ 38 w 65"/>
                <a:gd name="T59" fmla="*/ 49 h 81"/>
                <a:gd name="T60" fmla="*/ 22 w 65"/>
                <a:gd name="T61" fmla="*/ 44 h 81"/>
                <a:gd name="T62" fmla="*/ 5 w 65"/>
                <a:gd name="T63" fmla="*/ 33 h 81"/>
                <a:gd name="T64" fmla="*/ 1 w 65"/>
                <a:gd name="T65" fmla="*/ 24 h 81"/>
                <a:gd name="T66" fmla="*/ 2 w 65"/>
                <a:gd name="T67" fmla="*/ 15 h 81"/>
                <a:gd name="T68" fmla="*/ 8 w 65"/>
                <a:gd name="T69" fmla="*/ 7 h 81"/>
                <a:gd name="T70" fmla="*/ 19 w 65"/>
                <a:gd name="T71" fmla="*/ 1 h 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5"/>
                <a:gd name="T109" fmla="*/ 0 h 81"/>
                <a:gd name="T110" fmla="*/ 65 w 65"/>
                <a:gd name="T111" fmla="*/ 81 h 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5" h="81">
                  <a:moveTo>
                    <a:pt x="24" y="0"/>
                  </a:moveTo>
                  <a:lnTo>
                    <a:pt x="36" y="0"/>
                  </a:lnTo>
                  <a:lnTo>
                    <a:pt x="41" y="1"/>
                  </a:lnTo>
                  <a:lnTo>
                    <a:pt x="45" y="3"/>
                  </a:lnTo>
                  <a:lnTo>
                    <a:pt x="50" y="5"/>
                  </a:lnTo>
                  <a:lnTo>
                    <a:pt x="55" y="9"/>
                  </a:lnTo>
                  <a:lnTo>
                    <a:pt x="56" y="13"/>
                  </a:lnTo>
                  <a:lnTo>
                    <a:pt x="59" y="18"/>
                  </a:lnTo>
                  <a:lnTo>
                    <a:pt x="60" y="21"/>
                  </a:lnTo>
                  <a:lnTo>
                    <a:pt x="45" y="24"/>
                  </a:lnTo>
                  <a:lnTo>
                    <a:pt x="45" y="20"/>
                  </a:lnTo>
                  <a:lnTo>
                    <a:pt x="39" y="14"/>
                  </a:lnTo>
                  <a:lnTo>
                    <a:pt x="37" y="13"/>
                  </a:lnTo>
                  <a:lnTo>
                    <a:pt x="24" y="13"/>
                  </a:lnTo>
                  <a:lnTo>
                    <a:pt x="19" y="15"/>
                  </a:lnTo>
                  <a:lnTo>
                    <a:pt x="18" y="17"/>
                  </a:lnTo>
                  <a:lnTo>
                    <a:pt x="16" y="21"/>
                  </a:lnTo>
                  <a:lnTo>
                    <a:pt x="16" y="24"/>
                  </a:lnTo>
                  <a:lnTo>
                    <a:pt x="17" y="25"/>
                  </a:lnTo>
                  <a:lnTo>
                    <a:pt x="18" y="25"/>
                  </a:lnTo>
                  <a:lnTo>
                    <a:pt x="19" y="26"/>
                  </a:lnTo>
                  <a:lnTo>
                    <a:pt x="19" y="27"/>
                  </a:lnTo>
                  <a:lnTo>
                    <a:pt x="20" y="27"/>
                  </a:lnTo>
                  <a:lnTo>
                    <a:pt x="22" y="29"/>
                  </a:lnTo>
                  <a:lnTo>
                    <a:pt x="24" y="29"/>
                  </a:lnTo>
                  <a:lnTo>
                    <a:pt x="31" y="31"/>
                  </a:lnTo>
                  <a:lnTo>
                    <a:pt x="43" y="34"/>
                  </a:lnTo>
                  <a:lnTo>
                    <a:pt x="50" y="38"/>
                  </a:lnTo>
                  <a:lnTo>
                    <a:pt x="54" y="39"/>
                  </a:lnTo>
                  <a:lnTo>
                    <a:pt x="56" y="40"/>
                  </a:lnTo>
                  <a:lnTo>
                    <a:pt x="61" y="45"/>
                  </a:lnTo>
                  <a:lnTo>
                    <a:pt x="65" y="56"/>
                  </a:lnTo>
                  <a:lnTo>
                    <a:pt x="65" y="61"/>
                  </a:lnTo>
                  <a:lnTo>
                    <a:pt x="63" y="66"/>
                  </a:lnTo>
                  <a:lnTo>
                    <a:pt x="59" y="73"/>
                  </a:lnTo>
                  <a:lnTo>
                    <a:pt x="55" y="76"/>
                  </a:lnTo>
                  <a:lnTo>
                    <a:pt x="50" y="79"/>
                  </a:lnTo>
                  <a:lnTo>
                    <a:pt x="47" y="80"/>
                  </a:lnTo>
                  <a:lnTo>
                    <a:pt x="42" y="81"/>
                  </a:lnTo>
                  <a:lnTo>
                    <a:pt x="33" y="81"/>
                  </a:lnTo>
                  <a:lnTo>
                    <a:pt x="20" y="80"/>
                  </a:lnTo>
                  <a:lnTo>
                    <a:pt x="10" y="75"/>
                  </a:lnTo>
                  <a:lnTo>
                    <a:pt x="5" y="70"/>
                  </a:lnTo>
                  <a:lnTo>
                    <a:pt x="0" y="56"/>
                  </a:lnTo>
                  <a:lnTo>
                    <a:pt x="14" y="55"/>
                  </a:lnTo>
                  <a:lnTo>
                    <a:pt x="14" y="58"/>
                  </a:lnTo>
                  <a:lnTo>
                    <a:pt x="17" y="61"/>
                  </a:lnTo>
                  <a:lnTo>
                    <a:pt x="18" y="63"/>
                  </a:lnTo>
                  <a:lnTo>
                    <a:pt x="20" y="66"/>
                  </a:lnTo>
                  <a:lnTo>
                    <a:pt x="24" y="67"/>
                  </a:lnTo>
                  <a:lnTo>
                    <a:pt x="33" y="69"/>
                  </a:lnTo>
                  <a:lnTo>
                    <a:pt x="39" y="68"/>
                  </a:lnTo>
                  <a:lnTo>
                    <a:pt x="43" y="67"/>
                  </a:lnTo>
                  <a:lnTo>
                    <a:pt x="45" y="66"/>
                  </a:lnTo>
                  <a:lnTo>
                    <a:pt x="50" y="61"/>
                  </a:lnTo>
                  <a:lnTo>
                    <a:pt x="50" y="56"/>
                  </a:lnTo>
                  <a:lnTo>
                    <a:pt x="49" y="55"/>
                  </a:lnTo>
                  <a:lnTo>
                    <a:pt x="48" y="52"/>
                  </a:lnTo>
                  <a:lnTo>
                    <a:pt x="45" y="51"/>
                  </a:lnTo>
                  <a:lnTo>
                    <a:pt x="38" y="49"/>
                  </a:lnTo>
                  <a:lnTo>
                    <a:pt x="33" y="46"/>
                  </a:lnTo>
                  <a:lnTo>
                    <a:pt x="22" y="44"/>
                  </a:lnTo>
                  <a:lnTo>
                    <a:pt x="10" y="38"/>
                  </a:lnTo>
                  <a:lnTo>
                    <a:pt x="5" y="33"/>
                  </a:lnTo>
                  <a:lnTo>
                    <a:pt x="2" y="29"/>
                  </a:lnTo>
                  <a:lnTo>
                    <a:pt x="1" y="24"/>
                  </a:lnTo>
                  <a:lnTo>
                    <a:pt x="1" y="19"/>
                  </a:lnTo>
                  <a:lnTo>
                    <a:pt x="2" y="15"/>
                  </a:lnTo>
                  <a:lnTo>
                    <a:pt x="5" y="11"/>
                  </a:lnTo>
                  <a:lnTo>
                    <a:pt x="8" y="7"/>
                  </a:lnTo>
                  <a:lnTo>
                    <a:pt x="16" y="3"/>
                  </a:lnTo>
                  <a:lnTo>
                    <a:pt x="19" y="1"/>
                  </a:lnTo>
                  <a:lnTo>
                    <a:pt x="24" y="0"/>
                  </a:lnTo>
                  <a:close/>
                </a:path>
              </a:pathLst>
            </a:custGeom>
            <a:solidFill>
              <a:srgbClr val="000000"/>
            </a:solidFill>
            <a:ln w="0">
              <a:solidFill>
                <a:srgbClr val="000000"/>
              </a:solidFill>
              <a:round/>
              <a:headEnd/>
              <a:tailEnd/>
            </a:ln>
          </p:spPr>
          <p:txBody>
            <a:bodyPr/>
            <a:lstStyle/>
            <a:p>
              <a:endParaRPr lang="de-DE"/>
            </a:p>
          </p:txBody>
        </p:sp>
        <p:sp>
          <p:nvSpPr>
            <p:cNvPr id="30800" name="Freeform 177"/>
            <p:cNvSpPr>
              <a:spLocks noEditPoints="1"/>
            </p:cNvSpPr>
            <p:nvPr/>
          </p:nvSpPr>
          <p:spPr bwMode="auto">
            <a:xfrm>
              <a:off x="3050" y="4042"/>
              <a:ext cx="72" cy="81"/>
            </a:xfrm>
            <a:custGeom>
              <a:avLst/>
              <a:gdLst>
                <a:gd name="T0" fmla="*/ 30 w 72"/>
                <a:gd name="T1" fmla="*/ 13 h 81"/>
                <a:gd name="T2" fmla="*/ 25 w 72"/>
                <a:gd name="T3" fmla="*/ 14 h 81"/>
                <a:gd name="T4" fmla="*/ 21 w 72"/>
                <a:gd name="T5" fmla="*/ 17 h 81"/>
                <a:gd name="T6" fmla="*/ 18 w 72"/>
                <a:gd name="T7" fmla="*/ 20 h 81"/>
                <a:gd name="T8" fmla="*/ 15 w 72"/>
                <a:gd name="T9" fmla="*/ 27 h 81"/>
                <a:gd name="T10" fmla="*/ 15 w 72"/>
                <a:gd name="T11" fmla="*/ 31 h 81"/>
                <a:gd name="T12" fmla="*/ 59 w 72"/>
                <a:gd name="T13" fmla="*/ 31 h 81"/>
                <a:gd name="T14" fmla="*/ 59 w 72"/>
                <a:gd name="T15" fmla="*/ 27 h 81"/>
                <a:gd name="T16" fmla="*/ 57 w 72"/>
                <a:gd name="T17" fmla="*/ 24 h 81"/>
                <a:gd name="T18" fmla="*/ 55 w 72"/>
                <a:gd name="T19" fmla="*/ 21 h 81"/>
                <a:gd name="T20" fmla="*/ 54 w 72"/>
                <a:gd name="T21" fmla="*/ 19 h 81"/>
                <a:gd name="T22" fmla="*/ 50 w 72"/>
                <a:gd name="T23" fmla="*/ 15 h 81"/>
                <a:gd name="T24" fmla="*/ 47 w 72"/>
                <a:gd name="T25" fmla="*/ 14 h 81"/>
                <a:gd name="T26" fmla="*/ 42 w 72"/>
                <a:gd name="T27" fmla="*/ 13 h 81"/>
                <a:gd name="T28" fmla="*/ 30 w 72"/>
                <a:gd name="T29" fmla="*/ 13 h 81"/>
                <a:gd name="T30" fmla="*/ 36 w 72"/>
                <a:gd name="T31" fmla="*/ 0 h 81"/>
                <a:gd name="T32" fmla="*/ 47 w 72"/>
                <a:gd name="T33" fmla="*/ 1 h 81"/>
                <a:gd name="T34" fmla="*/ 55 w 72"/>
                <a:gd name="T35" fmla="*/ 5 h 81"/>
                <a:gd name="T36" fmla="*/ 63 w 72"/>
                <a:gd name="T37" fmla="*/ 11 h 81"/>
                <a:gd name="T38" fmla="*/ 68 w 72"/>
                <a:gd name="T39" fmla="*/ 19 h 81"/>
                <a:gd name="T40" fmla="*/ 72 w 72"/>
                <a:gd name="T41" fmla="*/ 29 h 81"/>
                <a:gd name="T42" fmla="*/ 72 w 72"/>
                <a:gd name="T43" fmla="*/ 44 h 81"/>
                <a:gd name="T44" fmla="*/ 15 w 72"/>
                <a:gd name="T45" fmla="*/ 44 h 81"/>
                <a:gd name="T46" fmla="*/ 15 w 72"/>
                <a:gd name="T47" fmla="*/ 50 h 81"/>
                <a:gd name="T48" fmla="*/ 17 w 72"/>
                <a:gd name="T49" fmla="*/ 55 h 81"/>
                <a:gd name="T50" fmla="*/ 19 w 72"/>
                <a:gd name="T51" fmla="*/ 58 h 81"/>
                <a:gd name="T52" fmla="*/ 22 w 72"/>
                <a:gd name="T53" fmla="*/ 63 h 81"/>
                <a:gd name="T54" fmla="*/ 29 w 72"/>
                <a:gd name="T55" fmla="*/ 68 h 81"/>
                <a:gd name="T56" fmla="*/ 34 w 72"/>
                <a:gd name="T57" fmla="*/ 69 h 81"/>
                <a:gd name="T58" fmla="*/ 38 w 72"/>
                <a:gd name="T59" fmla="*/ 69 h 81"/>
                <a:gd name="T60" fmla="*/ 43 w 72"/>
                <a:gd name="T61" fmla="*/ 68 h 81"/>
                <a:gd name="T62" fmla="*/ 50 w 72"/>
                <a:gd name="T63" fmla="*/ 66 h 81"/>
                <a:gd name="T64" fmla="*/ 54 w 72"/>
                <a:gd name="T65" fmla="*/ 63 h 81"/>
                <a:gd name="T66" fmla="*/ 56 w 72"/>
                <a:gd name="T67" fmla="*/ 61 h 81"/>
                <a:gd name="T68" fmla="*/ 59 w 72"/>
                <a:gd name="T69" fmla="*/ 56 h 81"/>
                <a:gd name="T70" fmla="*/ 72 w 72"/>
                <a:gd name="T71" fmla="*/ 58 h 81"/>
                <a:gd name="T72" fmla="*/ 69 w 72"/>
                <a:gd name="T73" fmla="*/ 66 h 81"/>
                <a:gd name="T74" fmla="*/ 60 w 72"/>
                <a:gd name="T75" fmla="*/ 75 h 81"/>
                <a:gd name="T76" fmla="*/ 50 w 72"/>
                <a:gd name="T77" fmla="*/ 80 h 81"/>
                <a:gd name="T78" fmla="*/ 38 w 72"/>
                <a:gd name="T79" fmla="*/ 81 h 81"/>
                <a:gd name="T80" fmla="*/ 23 w 72"/>
                <a:gd name="T81" fmla="*/ 79 h 81"/>
                <a:gd name="T82" fmla="*/ 10 w 72"/>
                <a:gd name="T83" fmla="*/ 70 h 81"/>
                <a:gd name="T84" fmla="*/ 5 w 72"/>
                <a:gd name="T85" fmla="*/ 63 h 81"/>
                <a:gd name="T86" fmla="*/ 1 w 72"/>
                <a:gd name="T87" fmla="*/ 54 h 81"/>
                <a:gd name="T88" fmla="*/ 0 w 72"/>
                <a:gd name="T89" fmla="*/ 40 h 81"/>
                <a:gd name="T90" fmla="*/ 3 w 72"/>
                <a:gd name="T91" fmla="*/ 24 h 81"/>
                <a:gd name="T92" fmla="*/ 10 w 72"/>
                <a:gd name="T93" fmla="*/ 11 h 81"/>
                <a:gd name="T94" fmla="*/ 22 w 72"/>
                <a:gd name="T95" fmla="*/ 2 h 81"/>
                <a:gd name="T96" fmla="*/ 36 w 72"/>
                <a:gd name="T97" fmla="*/ 0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81"/>
                <a:gd name="T149" fmla="*/ 72 w 72"/>
                <a:gd name="T150" fmla="*/ 81 h 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81">
                  <a:moveTo>
                    <a:pt x="30" y="13"/>
                  </a:moveTo>
                  <a:lnTo>
                    <a:pt x="25" y="14"/>
                  </a:lnTo>
                  <a:lnTo>
                    <a:pt x="21" y="17"/>
                  </a:lnTo>
                  <a:lnTo>
                    <a:pt x="18" y="20"/>
                  </a:lnTo>
                  <a:lnTo>
                    <a:pt x="15" y="27"/>
                  </a:lnTo>
                  <a:lnTo>
                    <a:pt x="15" y="31"/>
                  </a:lnTo>
                  <a:lnTo>
                    <a:pt x="59" y="31"/>
                  </a:lnTo>
                  <a:lnTo>
                    <a:pt x="59" y="27"/>
                  </a:lnTo>
                  <a:lnTo>
                    <a:pt x="57" y="24"/>
                  </a:lnTo>
                  <a:lnTo>
                    <a:pt x="55" y="21"/>
                  </a:lnTo>
                  <a:lnTo>
                    <a:pt x="54" y="19"/>
                  </a:lnTo>
                  <a:lnTo>
                    <a:pt x="50" y="15"/>
                  </a:lnTo>
                  <a:lnTo>
                    <a:pt x="47" y="14"/>
                  </a:lnTo>
                  <a:lnTo>
                    <a:pt x="42" y="13"/>
                  </a:lnTo>
                  <a:lnTo>
                    <a:pt x="30" y="13"/>
                  </a:lnTo>
                  <a:close/>
                  <a:moveTo>
                    <a:pt x="36" y="0"/>
                  </a:moveTo>
                  <a:lnTo>
                    <a:pt x="47" y="1"/>
                  </a:lnTo>
                  <a:lnTo>
                    <a:pt x="55" y="5"/>
                  </a:lnTo>
                  <a:lnTo>
                    <a:pt x="63" y="11"/>
                  </a:lnTo>
                  <a:lnTo>
                    <a:pt x="68" y="19"/>
                  </a:lnTo>
                  <a:lnTo>
                    <a:pt x="72" y="29"/>
                  </a:lnTo>
                  <a:lnTo>
                    <a:pt x="72" y="44"/>
                  </a:lnTo>
                  <a:lnTo>
                    <a:pt x="15" y="44"/>
                  </a:lnTo>
                  <a:lnTo>
                    <a:pt x="15" y="50"/>
                  </a:lnTo>
                  <a:lnTo>
                    <a:pt x="17" y="55"/>
                  </a:lnTo>
                  <a:lnTo>
                    <a:pt x="19" y="58"/>
                  </a:lnTo>
                  <a:lnTo>
                    <a:pt x="22" y="63"/>
                  </a:lnTo>
                  <a:lnTo>
                    <a:pt x="29" y="68"/>
                  </a:lnTo>
                  <a:lnTo>
                    <a:pt x="34" y="69"/>
                  </a:lnTo>
                  <a:lnTo>
                    <a:pt x="38" y="69"/>
                  </a:lnTo>
                  <a:lnTo>
                    <a:pt x="43" y="68"/>
                  </a:lnTo>
                  <a:lnTo>
                    <a:pt x="50" y="66"/>
                  </a:lnTo>
                  <a:lnTo>
                    <a:pt x="54" y="63"/>
                  </a:lnTo>
                  <a:lnTo>
                    <a:pt x="56" y="61"/>
                  </a:lnTo>
                  <a:lnTo>
                    <a:pt x="59" y="56"/>
                  </a:lnTo>
                  <a:lnTo>
                    <a:pt x="72" y="58"/>
                  </a:lnTo>
                  <a:lnTo>
                    <a:pt x="69" y="66"/>
                  </a:lnTo>
                  <a:lnTo>
                    <a:pt x="60" y="75"/>
                  </a:lnTo>
                  <a:lnTo>
                    <a:pt x="50" y="80"/>
                  </a:lnTo>
                  <a:lnTo>
                    <a:pt x="38" y="81"/>
                  </a:lnTo>
                  <a:lnTo>
                    <a:pt x="23" y="79"/>
                  </a:lnTo>
                  <a:lnTo>
                    <a:pt x="10" y="70"/>
                  </a:lnTo>
                  <a:lnTo>
                    <a:pt x="5" y="63"/>
                  </a:lnTo>
                  <a:lnTo>
                    <a:pt x="1" y="54"/>
                  </a:lnTo>
                  <a:lnTo>
                    <a:pt x="0" y="40"/>
                  </a:lnTo>
                  <a:lnTo>
                    <a:pt x="3" y="24"/>
                  </a:lnTo>
                  <a:lnTo>
                    <a:pt x="10" y="11"/>
                  </a:lnTo>
                  <a:lnTo>
                    <a:pt x="22" y="2"/>
                  </a:lnTo>
                  <a:lnTo>
                    <a:pt x="36" y="0"/>
                  </a:lnTo>
                  <a:close/>
                </a:path>
              </a:pathLst>
            </a:custGeom>
            <a:solidFill>
              <a:srgbClr val="000000"/>
            </a:solidFill>
            <a:ln w="0">
              <a:solidFill>
                <a:srgbClr val="000000"/>
              </a:solidFill>
              <a:round/>
              <a:headEnd/>
              <a:tailEnd/>
            </a:ln>
          </p:spPr>
          <p:txBody>
            <a:bodyPr/>
            <a:lstStyle/>
            <a:p>
              <a:endParaRPr lang="de-DE"/>
            </a:p>
          </p:txBody>
        </p:sp>
        <p:sp>
          <p:nvSpPr>
            <p:cNvPr id="30801" name="Freeform 178"/>
            <p:cNvSpPr>
              <a:spLocks/>
            </p:cNvSpPr>
            <p:nvPr/>
          </p:nvSpPr>
          <p:spPr bwMode="auto">
            <a:xfrm>
              <a:off x="3140" y="4042"/>
              <a:ext cx="61" cy="80"/>
            </a:xfrm>
            <a:custGeom>
              <a:avLst/>
              <a:gdLst>
                <a:gd name="T0" fmla="*/ 35 w 61"/>
                <a:gd name="T1" fmla="*/ 0 h 80"/>
                <a:gd name="T2" fmla="*/ 40 w 61"/>
                <a:gd name="T3" fmla="*/ 0 h 80"/>
                <a:gd name="T4" fmla="*/ 45 w 61"/>
                <a:gd name="T5" fmla="*/ 1 h 80"/>
                <a:gd name="T6" fmla="*/ 49 w 61"/>
                <a:gd name="T7" fmla="*/ 3 h 80"/>
                <a:gd name="T8" fmla="*/ 51 w 61"/>
                <a:gd name="T9" fmla="*/ 5 h 80"/>
                <a:gd name="T10" fmla="*/ 56 w 61"/>
                <a:gd name="T11" fmla="*/ 9 h 80"/>
                <a:gd name="T12" fmla="*/ 61 w 61"/>
                <a:gd name="T13" fmla="*/ 19 h 80"/>
                <a:gd name="T14" fmla="*/ 61 w 61"/>
                <a:gd name="T15" fmla="*/ 80 h 80"/>
                <a:gd name="T16" fmla="*/ 46 w 61"/>
                <a:gd name="T17" fmla="*/ 80 h 80"/>
                <a:gd name="T18" fmla="*/ 46 w 61"/>
                <a:gd name="T19" fmla="*/ 24 h 80"/>
                <a:gd name="T20" fmla="*/ 45 w 61"/>
                <a:gd name="T21" fmla="*/ 21 h 80"/>
                <a:gd name="T22" fmla="*/ 45 w 61"/>
                <a:gd name="T23" fmla="*/ 19 h 80"/>
                <a:gd name="T24" fmla="*/ 40 w 61"/>
                <a:gd name="T25" fmla="*/ 14 h 80"/>
                <a:gd name="T26" fmla="*/ 38 w 61"/>
                <a:gd name="T27" fmla="*/ 13 h 80"/>
                <a:gd name="T28" fmla="*/ 27 w 61"/>
                <a:gd name="T29" fmla="*/ 13 h 80"/>
                <a:gd name="T30" fmla="*/ 24 w 61"/>
                <a:gd name="T31" fmla="*/ 14 h 80"/>
                <a:gd name="T32" fmla="*/ 19 w 61"/>
                <a:gd name="T33" fmla="*/ 17 h 80"/>
                <a:gd name="T34" fmla="*/ 15 w 61"/>
                <a:gd name="T35" fmla="*/ 25 h 80"/>
                <a:gd name="T36" fmla="*/ 14 w 61"/>
                <a:gd name="T37" fmla="*/ 38 h 80"/>
                <a:gd name="T38" fmla="*/ 14 w 61"/>
                <a:gd name="T39" fmla="*/ 80 h 80"/>
                <a:gd name="T40" fmla="*/ 0 w 61"/>
                <a:gd name="T41" fmla="*/ 80 h 80"/>
                <a:gd name="T42" fmla="*/ 0 w 61"/>
                <a:gd name="T43" fmla="*/ 1 h 80"/>
                <a:gd name="T44" fmla="*/ 14 w 61"/>
                <a:gd name="T45" fmla="*/ 1 h 80"/>
                <a:gd name="T46" fmla="*/ 14 w 61"/>
                <a:gd name="T47" fmla="*/ 13 h 80"/>
                <a:gd name="T48" fmla="*/ 20 w 61"/>
                <a:gd name="T49" fmla="*/ 6 h 80"/>
                <a:gd name="T50" fmla="*/ 27 w 61"/>
                <a:gd name="T51" fmla="*/ 1 h 80"/>
                <a:gd name="T52" fmla="*/ 35 w 61"/>
                <a:gd name="T53" fmla="*/ 0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1"/>
                <a:gd name="T82" fmla="*/ 0 h 80"/>
                <a:gd name="T83" fmla="*/ 61 w 61"/>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1" h="80">
                  <a:moveTo>
                    <a:pt x="35" y="0"/>
                  </a:moveTo>
                  <a:lnTo>
                    <a:pt x="40" y="0"/>
                  </a:lnTo>
                  <a:lnTo>
                    <a:pt x="45" y="1"/>
                  </a:lnTo>
                  <a:lnTo>
                    <a:pt x="49" y="3"/>
                  </a:lnTo>
                  <a:lnTo>
                    <a:pt x="51" y="5"/>
                  </a:lnTo>
                  <a:lnTo>
                    <a:pt x="56" y="9"/>
                  </a:lnTo>
                  <a:lnTo>
                    <a:pt x="61" y="19"/>
                  </a:lnTo>
                  <a:lnTo>
                    <a:pt x="61" y="80"/>
                  </a:lnTo>
                  <a:lnTo>
                    <a:pt x="46" y="80"/>
                  </a:lnTo>
                  <a:lnTo>
                    <a:pt x="46" y="24"/>
                  </a:lnTo>
                  <a:lnTo>
                    <a:pt x="45" y="21"/>
                  </a:lnTo>
                  <a:lnTo>
                    <a:pt x="45" y="19"/>
                  </a:lnTo>
                  <a:lnTo>
                    <a:pt x="40" y="14"/>
                  </a:lnTo>
                  <a:lnTo>
                    <a:pt x="38" y="13"/>
                  </a:lnTo>
                  <a:lnTo>
                    <a:pt x="27" y="13"/>
                  </a:lnTo>
                  <a:lnTo>
                    <a:pt x="24" y="14"/>
                  </a:lnTo>
                  <a:lnTo>
                    <a:pt x="19" y="17"/>
                  </a:lnTo>
                  <a:lnTo>
                    <a:pt x="15" y="25"/>
                  </a:lnTo>
                  <a:lnTo>
                    <a:pt x="14" y="38"/>
                  </a:lnTo>
                  <a:lnTo>
                    <a:pt x="14" y="80"/>
                  </a:lnTo>
                  <a:lnTo>
                    <a:pt x="0" y="80"/>
                  </a:lnTo>
                  <a:lnTo>
                    <a:pt x="0" y="1"/>
                  </a:lnTo>
                  <a:lnTo>
                    <a:pt x="14" y="1"/>
                  </a:lnTo>
                  <a:lnTo>
                    <a:pt x="14" y="13"/>
                  </a:lnTo>
                  <a:lnTo>
                    <a:pt x="20" y="6"/>
                  </a:lnTo>
                  <a:lnTo>
                    <a:pt x="27" y="1"/>
                  </a:lnTo>
                  <a:lnTo>
                    <a:pt x="35" y="0"/>
                  </a:lnTo>
                  <a:close/>
                </a:path>
              </a:pathLst>
            </a:custGeom>
            <a:solidFill>
              <a:srgbClr val="000000"/>
            </a:solidFill>
            <a:ln w="0">
              <a:solidFill>
                <a:srgbClr val="000000"/>
              </a:solidFill>
              <a:round/>
              <a:headEnd/>
              <a:tailEnd/>
            </a:ln>
          </p:spPr>
          <p:txBody>
            <a:bodyPr/>
            <a:lstStyle/>
            <a:p>
              <a:endParaRPr lang="de-DE"/>
            </a:p>
          </p:txBody>
        </p:sp>
        <p:sp>
          <p:nvSpPr>
            <p:cNvPr id="30802" name="Freeform 179"/>
            <p:cNvSpPr>
              <a:spLocks/>
            </p:cNvSpPr>
            <p:nvPr/>
          </p:nvSpPr>
          <p:spPr bwMode="auto">
            <a:xfrm>
              <a:off x="3216" y="4042"/>
              <a:ext cx="64" cy="81"/>
            </a:xfrm>
            <a:custGeom>
              <a:avLst/>
              <a:gdLst>
                <a:gd name="T0" fmla="*/ 36 w 64"/>
                <a:gd name="T1" fmla="*/ 0 h 81"/>
                <a:gd name="T2" fmla="*/ 45 w 64"/>
                <a:gd name="T3" fmla="*/ 3 h 81"/>
                <a:gd name="T4" fmla="*/ 55 w 64"/>
                <a:gd name="T5" fmla="*/ 9 h 81"/>
                <a:gd name="T6" fmla="*/ 58 w 64"/>
                <a:gd name="T7" fmla="*/ 18 h 81"/>
                <a:gd name="T8" fmla="*/ 45 w 64"/>
                <a:gd name="T9" fmla="*/ 24 h 81"/>
                <a:gd name="T10" fmla="*/ 44 w 64"/>
                <a:gd name="T11" fmla="*/ 18 h 81"/>
                <a:gd name="T12" fmla="*/ 39 w 64"/>
                <a:gd name="T13" fmla="*/ 14 h 81"/>
                <a:gd name="T14" fmla="*/ 26 w 64"/>
                <a:gd name="T15" fmla="*/ 13 h 81"/>
                <a:gd name="T16" fmla="*/ 18 w 64"/>
                <a:gd name="T17" fmla="*/ 17 h 81"/>
                <a:gd name="T18" fmla="*/ 16 w 64"/>
                <a:gd name="T19" fmla="*/ 24 h 81"/>
                <a:gd name="T20" fmla="*/ 18 w 64"/>
                <a:gd name="T21" fmla="*/ 25 h 81"/>
                <a:gd name="T22" fmla="*/ 19 w 64"/>
                <a:gd name="T23" fmla="*/ 27 h 81"/>
                <a:gd name="T24" fmla="*/ 23 w 64"/>
                <a:gd name="T25" fmla="*/ 29 h 81"/>
                <a:gd name="T26" fmla="*/ 26 w 64"/>
                <a:gd name="T27" fmla="*/ 30 h 81"/>
                <a:gd name="T28" fmla="*/ 31 w 64"/>
                <a:gd name="T29" fmla="*/ 31 h 81"/>
                <a:gd name="T30" fmla="*/ 50 w 64"/>
                <a:gd name="T31" fmla="*/ 38 h 81"/>
                <a:gd name="T32" fmla="*/ 56 w 64"/>
                <a:gd name="T33" fmla="*/ 40 h 81"/>
                <a:gd name="T34" fmla="*/ 63 w 64"/>
                <a:gd name="T35" fmla="*/ 49 h 81"/>
                <a:gd name="T36" fmla="*/ 64 w 64"/>
                <a:gd name="T37" fmla="*/ 61 h 81"/>
                <a:gd name="T38" fmla="*/ 58 w 64"/>
                <a:gd name="T39" fmla="*/ 73 h 81"/>
                <a:gd name="T40" fmla="*/ 50 w 64"/>
                <a:gd name="T41" fmla="*/ 79 h 81"/>
                <a:gd name="T42" fmla="*/ 42 w 64"/>
                <a:gd name="T43" fmla="*/ 81 h 81"/>
                <a:gd name="T44" fmla="*/ 20 w 64"/>
                <a:gd name="T45" fmla="*/ 80 h 81"/>
                <a:gd name="T46" fmla="*/ 6 w 64"/>
                <a:gd name="T47" fmla="*/ 70 h 81"/>
                <a:gd name="T48" fmla="*/ 0 w 64"/>
                <a:gd name="T49" fmla="*/ 56 h 81"/>
                <a:gd name="T50" fmla="*/ 14 w 64"/>
                <a:gd name="T51" fmla="*/ 58 h 81"/>
                <a:gd name="T52" fmla="*/ 18 w 64"/>
                <a:gd name="T53" fmla="*/ 63 h 81"/>
                <a:gd name="T54" fmla="*/ 26 w 64"/>
                <a:gd name="T55" fmla="*/ 68 h 81"/>
                <a:gd name="T56" fmla="*/ 39 w 64"/>
                <a:gd name="T57" fmla="*/ 68 h 81"/>
                <a:gd name="T58" fmla="*/ 48 w 64"/>
                <a:gd name="T59" fmla="*/ 64 h 81"/>
                <a:gd name="T60" fmla="*/ 50 w 64"/>
                <a:gd name="T61" fmla="*/ 61 h 81"/>
                <a:gd name="T62" fmla="*/ 49 w 64"/>
                <a:gd name="T63" fmla="*/ 55 h 81"/>
                <a:gd name="T64" fmla="*/ 45 w 64"/>
                <a:gd name="T65" fmla="*/ 51 h 81"/>
                <a:gd name="T66" fmla="*/ 33 w 64"/>
                <a:gd name="T67" fmla="*/ 46 h 81"/>
                <a:gd name="T68" fmla="*/ 21 w 64"/>
                <a:gd name="T69" fmla="*/ 44 h 81"/>
                <a:gd name="T70" fmla="*/ 7 w 64"/>
                <a:gd name="T71" fmla="*/ 36 h 81"/>
                <a:gd name="T72" fmla="*/ 2 w 64"/>
                <a:gd name="T73" fmla="*/ 29 h 81"/>
                <a:gd name="T74" fmla="*/ 5 w 64"/>
                <a:gd name="T75" fmla="*/ 11 h 81"/>
                <a:gd name="T76" fmla="*/ 11 w 64"/>
                <a:gd name="T77" fmla="*/ 6 h 81"/>
                <a:gd name="T78" fmla="*/ 19 w 64"/>
                <a:gd name="T79" fmla="*/ 1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
                <a:gd name="T121" fmla="*/ 0 h 81"/>
                <a:gd name="T122" fmla="*/ 64 w 64"/>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 h="81">
                  <a:moveTo>
                    <a:pt x="24" y="0"/>
                  </a:moveTo>
                  <a:lnTo>
                    <a:pt x="36" y="0"/>
                  </a:lnTo>
                  <a:lnTo>
                    <a:pt x="41" y="1"/>
                  </a:lnTo>
                  <a:lnTo>
                    <a:pt x="45" y="3"/>
                  </a:lnTo>
                  <a:lnTo>
                    <a:pt x="50" y="5"/>
                  </a:lnTo>
                  <a:lnTo>
                    <a:pt x="55" y="9"/>
                  </a:lnTo>
                  <a:lnTo>
                    <a:pt x="56" y="13"/>
                  </a:lnTo>
                  <a:lnTo>
                    <a:pt x="58" y="18"/>
                  </a:lnTo>
                  <a:lnTo>
                    <a:pt x="60" y="21"/>
                  </a:lnTo>
                  <a:lnTo>
                    <a:pt x="45" y="24"/>
                  </a:lnTo>
                  <a:lnTo>
                    <a:pt x="45" y="20"/>
                  </a:lnTo>
                  <a:lnTo>
                    <a:pt x="44" y="18"/>
                  </a:lnTo>
                  <a:lnTo>
                    <a:pt x="41" y="15"/>
                  </a:lnTo>
                  <a:lnTo>
                    <a:pt x="39" y="14"/>
                  </a:lnTo>
                  <a:lnTo>
                    <a:pt x="37" y="13"/>
                  </a:lnTo>
                  <a:lnTo>
                    <a:pt x="26" y="13"/>
                  </a:lnTo>
                  <a:lnTo>
                    <a:pt x="19" y="15"/>
                  </a:lnTo>
                  <a:lnTo>
                    <a:pt x="18" y="17"/>
                  </a:lnTo>
                  <a:lnTo>
                    <a:pt x="16" y="21"/>
                  </a:lnTo>
                  <a:lnTo>
                    <a:pt x="16" y="24"/>
                  </a:lnTo>
                  <a:lnTo>
                    <a:pt x="17" y="25"/>
                  </a:lnTo>
                  <a:lnTo>
                    <a:pt x="18" y="25"/>
                  </a:lnTo>
                  <a:lnTo>
                    <a:pt x="19" y="26"/>
                  </a:lnTo>
                  <a:lnTo>
                    <a:pt x="19" y="27"/>
                  </a:lnTo>
                  <a:lnTo>
                    <a:pt x="20" y="27"/>
                  </a:lnTo>
                  <a:lnTo>
                    <a:pt x="23" y="29"/>
                  </a:lnTo>
                  <a:lnTo>
                    <a:pt x="24" y="29"/>
                  </a:lnTo>
                  <a:lnTo>
                    <a:pt x="26" y="30"/>
                  </a:lnTo>
                  <a:lnTo>
                    <a:pt x="29" y="30"/>
                  </a:lnTo>
                  <a:lnTo>
                    <a:pt x="31" y="31"/>
                  </a:lnTo>
                  <a:lnTo>
                    <a:pt x="43" y="34"/>
                  </a:lnTo>
                  <a:lnTo>
                    <a:pt x="50" y="38"/>
                  </a:lnTo>
                  <a:lnTo>
                    <a:pt x="54" y="39"/>
                  </a:lnTo>
                  <a:lnTo>
                    <a:pt x="56" y="40"/>
                  </a:lnTo>
                  <a:lnTo>
                    <a:pt x="61" y="45"/>
                  </a:lnTo>
                  <a:lnTo>
                    <a:pt x="63" y="49"/>
                  </a:lnTo>
                  <a:lnTo>
                    <a:pt x="64" y="52"/>
                  </a:lnTo>
                  <a:lnTo>
                    <a:pt x="64" y="61"/>
                  </a:lnTo>
                  <a:lnTo>
                    <a:pt x="63" y="66"/>
                  </a:lnTo>
                  <a:lnTo>
                    <a:pt x="58" y="73"/>
                  </a:lnTo>
                  <a:lnTo>
                    <a:pt x="55" y="76"/>
                  </a:lnTo>
                  <a:lnTo>
                    <a:pt x="50" y="79"/>
                  </a:lnTo>
                  <a:lnTo>
                    <a:pt x="47" y="80"/>
                  </a:lnTo>
                  <a:lnTo>
                    <a:pt x="42" y="81"/>
                  </a:lnTo>
                  <a:lnTo>
                    <a:pt x="33" y="81"/>
                  </a:lnTo>
                  <a:lnTo>
                    <a:pt x="20" y="80"/>
                  </a:lnTo>
                  <a:lnTo>
                    <a:pt x="10" y="75"/>
                  </a:lnTo>
                  <a:lnTo>
                    <a:pt x="6" y="70"/>
                  </a:lnTo>
                  <a:lnTo>
                    <a:pt x="2" y="63"/>
                  </a:lnTo>
                  <a:lnTo>
                    <a:pt x="0" y="56"/>
                  </a:lnTo>
                  <a:lnTo>
                    <a:pt x="14" y="55"/>
                  </a:lnTo>
                  <a:lnTo>
                    <a:pt x="14" y="58"/>
                  </a:lnTo>
                  <a:lnTo>
                    <a:pt x="17" y="61"/>
                  </a:lnTo>
                  <a:lnTo>
                    <a:pt x="18" y="63"/>
                  </a:lnTo>
                  <a:lnTo>
                    <a:pt x="20" y="66"/>
                  </a:lnTo>
                  <a:lnTo>
                    <a:pt x="26" y="68"/>
                  </a:lnTo>
                  <a:lnTo>
                    <a:pt x="33" y="69"/>
                  </a:lnTo>
                  <a:lnTo>
                    <a:pt x="39" y="68"/>
                  </a:lnTo>
                  <a:lnTo>
                    <a:pt x="43" y="67"/>
                  </a:lnTo>
                  <a:lnTo>
                    <a:pt x="48" y="64"/>
                  </a:lnTo>
                  <a:lnTo>
                    <a:pt x="49" y="62"/>
                  </a:lnTo>
                  <a:lnTo>
                    <a:pt x="50" y="61"/>
                  </a:lnTo>
                  <a:lnTo>
                    <a:pt x="50" y="56"/>
                  </a:lnTo>
                  <a:lnTo>
                    <a:pt x="49" y="55"/>
                  </a:lnTo>
                  <a:lnTo>
                    <a:pt x="48" y="52"/>
                  </a:lnTo>
                  <a:lnTo>
                    <a:pt x="45" y="51"/>
                  </a:lnTo>
                  <a:lnTo>
                    <a:pt x="38" y="49"/>
                  </a:lnTo>
                  <a:lnTo>
                    <a:pt x="33" y="46"/>
                  </a:lnTo>
                  <a:lnTo>
                    <a:pt x="26" y="45"/>
                  </a:lnTo>
                  <a:lnTo>
                    <a:pt x="21" y="44"/>
                  </a:lnTo>
                  <a:lnTo>
                    <a:pt x="14" y="40"/>
                  </a:lnTo>
                  <a:lnTo>
                    <a:pt x="7" y="36"/>
                  </a:lnTo>
                  <a:lnTo>
                    <a:pt x="5" y="33"/>
                  </a:lnTo>
                  <a:lnTo>
                    <a:pt x="2" y="29"/>
                  </a:lnTo>
                  <a:lnTo>
                    <a:pt x="2" y="15"/>
                  </a:lnTo>
                  <a:lnTo>
                    <a:pt x="5" y="11"/>
                  </a:lnTo>
                  <a:lnTo>
                    <a:pt x="8" y="7"/>
                  </a:lnTo>
                  <a:lnTo>
                    <a:pt x="11" y="6"/>
                  </a:lnTo>
                  <a:lnTo>
                    <a:pt x="14" y="3"/>
                  </a:lnTo>
                  <a:lnTo>
                    <a:pt x="19" y="1"/>
                  </a:lnTo>
                  <a:lnTo>
                    <a:pt x="24" y="0"/>
                  </a:lnTo>
                  <a:close/>
                </a:path>
              </a:pathLst>
            </a:custGeom>
            <a:solidFill>
              <a:srgbClr val="000000"/>
            </a:solidFill>
            <a:ln w="0">
              <a:solidFill>
                <a:srgbClr val="000000"/>
              </a:solidFill>
              <a:round/>
              <a:headEnd/>
              <a:tailEnd/>
            </a:ln>
          </p:spPr>
          <p:txBody>
            <a:bodyPr/>
            <a:lstStyle/>
            <a:p>
              <a:endParaRPr lang="de-DE"/>
            </a:p>
          </p:txBody>
        </p:sp>
        <p:sp>
          <p:nvSpPr>
            <p:cNvPr id="30803" name="Freeform 180"/>
            <p:cNvSpPr>
              <a:spLocks noEditPoints="1"/>
            </p:cNvSpPr>
            <p:nvPr/>
          </p:nvSpPr>
          <p:spPr bwMode="auto">
            <a:xfrm>
              <a:off x="3294" y="4042"/>
              <a:ext cx="70" cy="81"/>
            </a:xfrm>
            <a:custGeom>
              <a:avLst/>
              <a:gdLst>
                <a:gd name="T0" fmla="*/ 31 w 70"/>
                <a:gd name="T1" fmla="*/ 13 h 81"/>
                <a:gd name="T2" fmla="*/ 26 w 70"/>
                <a:gd name="T3" fmla="*/ 14 h 81"/>
                <a:gd name="T4" fmla="*/ 22 w 70"/>
                <a:gd name="T5" fmla="*/ 15 h 81"/>
                <a:gd name="T6" fmla="*/ 20 w 70"/>
                <a:gd name="T7" fmla="*/ 19 h 81"/>
                <a:gd name="T8" fmla="*/ 16 w 70"/>
                <a:gd name="T9" fmla="*/ 25 h 81"/>
                <a:gd name="T10" fmla="*/ 14 w 70"/>
                <a:gd name="T11" fmla="*/ 32 h 81"/>
                <a:gd name="T12" fmla="*/ 13 w 70"/>
                <a:gd name="T13" fmla="*/ 40 h 81"/>
                <a:gd name="T14" fmla="*/ 14 w 70"/>
                <a:gd name="T15" fmla="*/ 54 h 81"/>
                <a:gd name="T16" fmla="*/ 20 w 70"/>
                <a:gd name="T17" fmla="*/ 63 h 81"/>
                <a:gd name="T18" fmla="*/ 22 w 70"/>
                <a:gd name="T19" fmla="*/ 66 h 81"/>
                <a:gd name="T20" fmla="*/ 26 w 70"/>
                <a:gd name="T21" fmla="*/ 68 h 81"/>
                <a:gd name="T22" fmla="*/ 31 w 70"/>
                <a:gd name="T23" fmla="*/ 69 h 81"/>
                <a:gd name="T24" fmla="*/ 35 w 70"/>
                <a:gd name="T25" fmla="*/ 69 h 81"/>
                <a:gd name="T26" fmla="*/ 40 w 70"/>
                <a:gd name="T27" fmla="*/ 68 h 81"/>
                <a:gd name="T28" fmla="*/ 44 w 70"/>
                <a:gd name="T29" fmla="*/ 67 h 81"/>
                <a:gd name="T30" fmla="*/ 50 w 70"/>
                <a:gd name="T31" fmla="*/ 61 h 81"/>
                <a:gd name="T32" fmla="*/ 54 w 70"/>
                <a:gd name="T33" fmla="*/ 52 h 81"/>
                <a:gd name="T34" fmla="*/ 56 w 70"/>
                <a:gd name="T35" fmla="*/ 40 h 81"/>
                <a:gd name="T36" fmla="*/ 54 w 70"/>
                <a:gd name="T37" fmla="*/ 27 h 81"/>
                <a:gd name="T38" fmla="*/ 50 w 70"/>
                <a:gd name="T39" fmla="*/ 19 h 81"/>
                <a:gd name="T40" fmla="*/ 46 w 70"/>
                <a:gd name="T41" fmla="*/ 15 h 81"/>
                <a:gd name="T42" fmla="*/ 39 w 70"/>
                <a:gd name="T43" fmla="*/ 13 h 81"/>
                <a:gd name="T44" fmla="*/ 31 w 70"/>
                <a:gd name="T45" fmla="*/ 13 h 81"/>
                <a:gd name="T46" fmla="*/ 35 w 70"/>
                <a:gd name="T47" fmla="*/ 0 h 81"/>
                <a:gd name="T48" fmla="*/ 45 w 70"/>
                <a:gd name="T49" fmla="*/ 1 h 81"/>
                <a:gd name="T50" fmla="*/ 53 w 70"/>
                <a:gd name="T51" fmla="*/ 5 h 81"/>
                <a:gd name="T52" fmla="*/ 60 w 70"/>
                <a:gd name="T53" fmla="*/ 11 h 81"/>
                <a:gd name="T54" fmla="*/ 68 w 70"/>
                <a:gd name="T55" fmla="*/ 23 h 81"/>
                <a:gd name="T56" fmla="*/ 70 w 70"/>
                <a:gd name="T57" fmla="*/ 39 h 81"/>
                <a:gd name="T58" fmla="*/ 69 w 70"/>
                <a:gd name="T59" fmla="*/ 54 h 81"/>
                <a:gd name="T60" fmla="*/ 65 w 70"/>
                <a:gd name="T61" fmla="*/ 63 h 81"/>
                <a:gd name="T62" fmla="*/ 63 w 70"/>
                <a:gd name="T63" fmla="*/ 67 h 81"/>
                <a:gd name="T64" fmla="*/ 59 w 70"/>
                <a:gd name="T65" fmla="*/ 71 h 81"/>
                <a:gd name="T66" fmla="*/ 57 w 70"/>
                <a:gd name="T67" fmla="*/ 74 h 81"/>
                <a:gd name="T68" fmla="*/ 52 w 70"/>
                <a:gd name="T69" fmla="*/ 76 h 81"/>
                <a:gd name="T70" fmla="*/ 48 w 70"/>
                <a:gd name="T71" fmla="*/ 79 h 81"/>
                <a:gd name="T72" fmla="*/ 44 w 70"/>
                <a:gd name="T73" fmla="*/ 80 h 81"/>
                <a:gd name="T74" fmla="*/ 40 w 70"/>
                <a:gd name="T75" fmla="*/ 81 h 81"/>
                <a:gd name="T76" fmla="*/ 35 w 70"/>
                <a:gd name="T77" fmla="*/ 81 h 81"/>
                <a:gd name="T78" fmla="*/ 25 w 70"/>
                <a:gd name="T79" fmla="*/ 80 h 81"/>
                <a:gd name="T80" fmla="*/ 16 w 70"/>
                <a:gd name="T81" fmla="*/ 76 h 81"/>
                <a:gd name="T82" fmla="*/ 8 w 70"/>
                <a:gd name="T83" fmla="*/ 70 h 81"/>
                <a:gd name="T84" fmla="*/ 3 w 70"/>
                <a:gd name="T85" fmla="*/ 63 h 81"/>
                <a:gd name="T86" fmla="*/ 0 w 70"/>
                <a:gd name="T87" fmla="*/ 52 h 81"/>
                <a:gd name="T88" fmla="*/ 0 w 70"/>
                <a:gd name="T89" fmla="*/ 40 h 81"/>
                <a:gd name="T90" fmla="*/ 1 w 70"/>
                <a:gd name="T91" fmla="*/ 27 h 81"/>
                <a:gd name="T92" fmla="*/ 3 w 70"/>
                <a:gd name="T93" fmla="*/ 17 h 81"/>
                <a:gd name="T94" fmla="*/ 10 w 70"/>
                <a:gd name="T95" fmla="*/ 9 h 81"/>
                <a:gd name="T96" fmla="*/ 17 w 70"/>
                <a:gd name="T97" fmla="*/ 5 h 81"/>
                <a:gd name="T98" fmla="*/ 26 w 70"/>
                <a:gd name="T99" fmla="*/ 1 h 81"/>
                <a:gd name="T100" fmla="*/ 35 w 70"/>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81"/>
                <a:gd name="T155" fmla="*/ 70 w 70"/>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81">
                  <a:moveTo>
                    <a:pt x="31" y="13"/>
                  </a:moveTo>
                  <a:lnTo>
                    <a:pt x="26" y="14"/>
                  </a:lnTo>
                  <a:lnTo>
                    <a:pt x="22" y="15"/>
                  </a:lnTo>
                  <a:lnTo>
                    <a:pt x="20" y="19"/>
                  </a:lnTo>
                  <a:lnTo>
                    <a:pt x="16" y="25"/>
                  </a:lnTo>
                  <a:lnTo>
                    <a:pt x="14" y="32"/>
                  </a:lnTo>
                  <a:lnTo>
                    <a:pt x="13" y="40"/>
                  </a:lnTo>
                  <a:lnTo>
                    <a:pt x="14" y="54"/>
                  </a:lnTo>
                  <a:lnTo>
                    <a:pt x="20" y="63"/>
                  </a:lnTo>
                  <a:lnTo>
                    <a:pt x="22" y="66"/>
                  </a:lnTo>
                  <a:lnTo>
                    <a:pt x="26" y="68"/>
                  </a:lnTo>
                  <a:lnTo>
                    <a:pt x="31" y="69"/>
                  </a:lnTo>
                  <a:lnTo>
                    <a:pt x="35" y="69"/>
                  </a:lnTo>
                  <a:lnTo>
                    <a:pt x="40" y="68"/>
                  </a:lnTo>
                  <a:lnTo>
                    <a:pt x="44" y="67"/>
                  </a:lnTo>
                  <a:lnTo>
                    <a:pt x="50" y="61"/>
                  </a:lnTo>
                  <a:lnTo>
                    <a:pt x="54" y="52"/>
                  </a:lnTo>
                  <a:lnTo>
                    <a:pt x="56" y="40"/>
                  </a:lnTo>
                  <a:lnTo>
                    <a:pt x="54" y="27"/>
                  </a:lnTo>
                  <a:lnTo>
                    <a:pt x="50" y="19"/>
                  </a:lnTo>
                  <a:lnTo>
                    <a:pt x="46" y="15"/>
                  </a:lnTo>
                  <a:lnTo>
                    <a:pt x="39" y="13"/>
                  </a:lnTo>
                  <a:lnTo>
                    <a:pt x="31" y="13"/>
                  </a:lnTo>
                  <a:close/>
                  <a:moveTo>
                    <a:pt x="35" y="0"/>
                  </a:moveTo>
                  <a:lnTo>
                    <a:pt x="45" y="1"/>
                  </a:lnTo>
                  <a:lnTo>
                    <a:pt x="53" y="5"/>
                  </a:lnTo>
                  <a:lnTo>
                    <a:pt x="60" y="11"/>
                  </a:lnTo>
                  <a:lnTo>
                    <a:pt x="68" y="23"/>
                  </a:lnTo>
                  <a:lnTo>
                    <a:pt x="70" y="39"/>
                  </a:lnTo>
                  <a:lnTo>
                    <a:pt x="69" y="54"/>
                  </a:lnTo>
                  <a:lnTo>
                    <a:pt x="65" y="63"/>
                  </a:lnTo>
                  <a:lnTo>
                    <a:pt x="63" y="67"/>
                  </a:lnTo>
                  <a:lnTo>
                    <a:pt x="59" y="71"/>
                  </a:lnTo>
                  <a:lnTo>
                    <a:pt x="57" y="74"/>
                  </a:lnTo>
                  <a:lnTo>
                    <a:pt x="52" y="76"/>
                  </a:lnTo>
                  <a:lnTo>
                    <a:pt x="48" y="79"/>
                  </a:lnTo>
                  <a:lnTo>
                    <a:pt x="44" y="80"/>
                  </a:lnTo>
                  <a:lnTo>
                    <a:pt x="40" y="81"/>
                  </a:lnTo>
                  <a:lnTo>
                    <a:pt x="35" y="81"/>
                  </a:lnTo>
                  <a:lnTo>
                    <a:pt x="25" y="80"/>
                  </a:lnTo>
                  <a:lnTo>
                    <a:pt x="16" y="76"/>
                  </a:lnTo>
                  <a:lnTo>
                    <a:pt x="8" y="70"/>
                  </a:lnTo>
                  <a:lnTo>
                    <a:pt x="3" y="63"/>
                  </a:lnTo>
                  <a:lnTo>
                    <a:pt x="0" y="52"/>
                  </a:lnTo>
                  <a:lnTo>
                    <a:pt x="0" y="40"/>
                  </a:lnTo>
                  <a:lnTo>
                    <a:pt x="1" y="27"/>
                  </a:lnTo>
                  <a:lnTo>
                    <a:pt x="3" y="17"/>
                  </a:lnTo>
                  <a:lnTo>
                    <a:pt x="10" y="9"/>
                  </a:lnTo>
                  <a:lnTo>
                    <a:pt x="17" y="5"/>
                  </a:lnTo>
                  <a:lnTo>
                    <a:pt x="26" y="1"/>
                  </a:lnTo>
                  <a:lnTo>
                    <a:pt x="35" y="0"/>
                  </a:lnTo>
                  <a:close/>
                </a:path>
              </a:pathLst>
            </a:custGeom>
            <a:solidFill>
              <a:srgbClr val="000000"/>
            </a:solidFill>
            <a:ln w="0">
              <a:solidFill>
                <a:srgbClr val="000000"/>
              </a:solidFill>
              <a:round/>
              <a:headEnd/>
              <a:tailEnd/>
            </a:ln>
          </p:spPr>
          <p:txBody>
            <a:bodyPr/>
            <a:lstStyle/>
            <a:p>
              <a:endParaRPr lang="de-DE"/>
            </a:p>
          </p:txBody>
        </p:sp>
        <p:sp>
          <p:nvSpPr>
            <p:cNvPr id="30804" name="Freeform 181"/>
            <p:cNvSpPr>
              <a:spLocks/>
            </p:cNvSpPr>
            <p:nvPr/>
          </p:nvSpPr>
          <p:spPr bwMode="auto">
            <a:xfrm>
              <a:off x="3381" y="4042"/>
              <a:ext cx="40" cy="80"/>
            </a:xfrm>
            <a:custGeom>
              <a:avLst/>
              <a:gdLst>
                <a:gd name="T0" fmla="*/ 25 w 40"/>
                <a:gd name="T1" fmla="*/ 0 h 80"/>
                <a:gd name="T2" fmla="*/ 32 w 40"/>
                <a:gd name="T3" fmla="*/ 0 h 80"/>
                <a:gd name="T4" fmla="*/ 37 w 40"/>
                <a:gd name="T5" fmla="*/ 1 h 80"/>
                <a:gd name="T6" fmla="*/ 40 w 40"/>
                <a:gd name="T7" fmla="*/ 3 h 80"/>
                <a:gd name="T8" fmla="*/ 35 w 40"/>
                <a:gd name="T9" fmla="*/ 15 h 80"/>
                <a:gd name="T10" fmla="*/ 31 w 40"/>
                <a:gd name="T11" fmla="*/ 13 h 80"/>
                <a:gd name="T12" fmla="*/ 23 w 40"/>
                <a:gd name="T13" fmla="*/ 13 h 80"/>
                <a:gd name="T14" fmla="*/ 22 w 40"/>
                <a:gd name="T15" fmla="*/ 14 h 80"/>
                <a:gd name="T16" fmla="*/ 20 w 40"/>
                <a:gd name="T17" fmla="*/ 15 h 80"/>
                <a:gd name="T18" fmla="*/ 18 w 40"/>
                <a:gd name="T19" fmla="*/ 18 h 80"/>
                <a:gd name="T20" fmla="*/ 15 w 40"/>
                <a:gd name="T21" fmla="*/ 21 h 80"/>
                <a:gd name="T22" fmla="*/ 14 w 40"/>
                <a:gd name="T23" fmla="*/ 27 h 80"/>
                <a:gd name="T24" fmla="*/ 14 w 40"/>
                <a:gd name="T25" fmla="*/ 80 h 80"/>
                <a:gd name="T26" fmla="*/ 0 w 40"/>
                <a:gd name="T27" fmla="*/ 80 h 80"/>
                <a:gd name="T28" fmla="*/ 0 w 40"/>
                <a:gd name="T29" fmla="*/ 1 h 80"/>
                <a:gd name="T30" fmla="*/ 13 w 40"/>
                <a:gd name="T31" fmla="*/ 1 h 80"/>
                <a:gd name="T32" fmla="*/ 13 w 40"/>
                <a:gd name="T33" fmla="*/ 13 h 80"/>
                <a:gd name="T34" fmla="*/ 15 w 40"/>
                <a:gd name="T35" fmla="*/ 8 h 80"/>
                <a:gd name="T36" fmla="*/ 18 w 40"/>
                <a:gd name="T37" fmla="*/ 5 h 80"/>
                <a:gd name="T38" fmla="*/ 22 w 40"/>
                <a:gd name="T39" fmla="*/ 2 h 80"/>
                <a:gd name="T40" fmla="*/ 25 w 40"/>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80"/>
                <a:gd name="T65" fmla="*/ 40 w 40"/>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80">
                  <a:moveTo>
                    <a:pt x="25" y="0"/>
                  </a:moveTo>
                  <a:lnTo>
                    <a:pt x="32" y="0"/>
                  </a:lnTo>
                  <a:lnTo>
                    <a:pt x="37" y="1"/>
                  </a:lnTo>
                  <a:lnTo>
                    <a:pt x="40" y="3"/>
                  </a:lnTo>
                  <a:lnTo>
                    <a:pt x="35" y="15"/>
                  </a:lnTo>
                  <a:lnTo>
                    <a:pt x="31" y="13"/>
                  </a:lnTo>
                  <a:lnTo>
                    <a:pt x="23" y="13"/>
                  </a:lnTo>
                  <a:lnTo>
                    <a:pt x="22" y="14"/>
                  </a:lnTo>
                  <a:lnTo>
                    <a:pt x="20" y="15"/>
                  </a:lnTo>
                  <a:lnTo>
                    <a:pt x="18" y="18"/>
                  </a:lnTo>
                  <a:lnTo>
                    <a:pt x="15" y="21"/>
                  </a:lnTo>
                  <a:lnTo>
                    <a:pt x="14" y="27"/>
                  </a:lnTo>
                  <a:lnTo>
                    <a:pt x="14" y="80"/>
                  </a:lnTo>
                  <a:lnTo>
                    <a:pt x="0" y="80"/>
                  </a:lnTo>
                  <a:lnTo>
                    <a:pt x="0" y="1"/>
                  </a:lnTo>
                  <a:lnTo>
                    <a:pt x="13" y="1"/>
                  </a:lnTo>
                  <a:lnTo>
                    <a:pt x="13" y="13"/>
                  </a:lnTo>
                  <a:lnTo>
                    <a:pt x="15" y="8"/>
                  </a:lnTo>
                  <a:lnTo>
                    <a:pt x="18" y="5"/>
                  </a:lnTo>
                  <a:lnTo>
                    <a:pt x="22" y="2"/>
                  </a:lnTo>
                  <a:lnTo>
                    <a:pt x="25" y="0"/>
                  </a:lnTo>
                  <a:close/>
                </a:path>
              </a:pathLst>
            </a:custGeom>
            <a:solidFill>
              <a:srgbClr val="000000"/>
            </a:solidFill>
            <a:ln w="0">
              <a:solidFill>
                <a:srgbClr val="000000"/>
              </a:solidFill>
              <a:round/>
              <a:headEnd/>
              <a:tailEnd/>
            </a:ln>
          </p:spPr>
          <p:txBody>
            <a:bodyPr/>
            <a:lstStyle/>
            <a:p>
              <a:endParaRPr lang="de-DE"/>
            </a:p>
          </p:txBody>
        </p:sp>
        <p:sp>
          <p:nvSpPr>
            <p:cNvPr id="30805" name="Freeform 182"/>
            <p:cNvSpPr>
              <a:spLocks/>
            </p:cNvSpPr>
            <p:nvPr/>
          </p:nvSpPr>
          <p:spPr bwMode="auto">
            <a:xfrm>
              <a:off x="3425" y="4042"/>
              <a:ext cx="64" cy="81"/>
            </a:xfrm>
            <a:custGeom>
              <a:avLst/>
              <a:gdLst>
                <a:gd name="T0" fmla="*/ 36 w 64"/>
                <a:gd name="T1" fmla="*/ 0 h 81"/>
                <a:gd name="T2" fmla="*/ 45 w 64"/>
                <a:gd name="T3" fmla="*/ 3 h 81"/>
                <a:gd name="T4" fmla="*/ 52 w 64"/>
                <a:gd name="T5" fmla="*/ 7 h 81"/>
                <a:gd name="T6" fmla="*/ 56 w 64"/>
                <a:gd name="T7" fmla="*/ 13 h 81"/>
                <a:gd name="T8" fmla="*/ 59 w 64"/>
                <a:gd name="T9" fmla="*/ 21 h 81"/>
                <a:gd name="T10" fmla="*/ 44 w 64"/>
                <a:gd name="T11" fmla="*/ 20 h 81"/>
                <a:gd name="T12" fmla="*/ 40 w 64"/>
                <a:gd name="T13" fmla="*/ 15 h 81"/>
                <a:gd name="T14" fmla="*/ 34 w 64"/>
                <a:gd name="T15" fmla="*/ 13 h 81"/>
                <a:gd name="T16" fmla="*/ 16 w 64"/>
                <a:gd name="T17" fmla="*/ 17 h 81"/>
                <a:gd name="T18" fmla="*/ 15 w 64"/>
                <a:gd name="T19" fmla="*/ 25 h 81"/>
                <a:gd name="T20" fmla="*/ 19 w 64"/>
                <a:gd name="T21" fmla="*/ 27 h 81"/>
                <a:gd name="T22" fmla="*/ 21 w 64"/>
                <a:gd name="T23" fmla="*/ 29 h 81"/>
                <a:gd name="T24" fmla="*/ 31 w 64"/>
                <a:gd name="T25" fmla="*/ 31 h 81"/>
                <a:gd name="T26" fmla="*/ 42 w 64"/>
                <a:gd name="T27" fmla="*/ 34 h 81"/>
                <a:gd name="T28" fmla="*/ 53 w 64"/>
                <a:gd name="T29" fmla="*/ 39 h 81"/>
                <a:gd name="T30" fmla="*/ 61 w 64"/>
                <a:gd name="T31" fmla="*/ 45 h 81"/>
                <a:gd name="T32" fmla="*/ 63 w 64"/>
                <a:gd name="T33" fmla="*/ 63 h 81"/>
                <a:gd name="T34" fmla="*/ 53 w 64"/>
                <a:gd name="T35" fmla="*/ 76 h 81"/>
                <a:gd name="T36" fmla="*/ 46 w 64"/>
                <a:gd name="T37" fmla="*/ 80 h 81"/>
                <a:gd name="T38" fmla="*/ 32 w 64"/>
                <a:gd name="T39" fmla="*/ 81 h 81"/>
                <a:gd name="T40" fmla="*/ 9 w 64"/>
                <a:gd name="T41" fmla="*/ 75 h 81"/>
                <a:gd name="T42" fmla="*/ 1 w 64"/>
                <a:gd name="T43" fmla="*/ 62 h 81"/>
                <a:gd name="T44" fmla="*/ 14 w 64"/>
                <a:gd name="T45" fmla="*/ 55 h 81"/>
                <a:gd name="T46" fmla="*/ 15 w 64"/>
                <a:gd name="T47" fmla="*/ 61 h 81"/>
                <a:gd name="T48" fmla="*/ 27 w 64"/>
                <a:gd name="T49" fmla="*/ 68 h 81"/>
                <a:gd name="T50" fmla="*/ 38 w 64"/>
                <a:gd name="T51" fmla="*/ 68 h 81"/>
                <a:gd name="T52" fmla="*/ 45 w 64"/>
                <a:gd name="T53" fmla="*/ 66 h 81"/>
                <a:gd name="T54" fmla="*/ 50 w 64"/>
                <a:gd name="T55" fmla="*/ 58 h 81"/>
                <a:gd name="T56" fmla="*/ 45 w 64"/>
                <a:gd name="T57" fmla="*/ 51 h 81"/>
                <a:gd name="T58" fmla="*/ 32 w 64"/>
                <a:gd name="T59" fmla="*/ 46 h 81"/>
                <a:gd name="T60" fmla="*/ 16 w 64"/>
                <a:gd name="T61" fmla="*/ 42 h 81"/>
                <a:gd name="T62" fmla="*/ 10 w 64"/>
                <a:gd name="T63" fmla="*/ 39 h 81"/>
                <a:gd name="T64" fmla="*/ 6 w 64"/>
                <a:gd name="T65" fmla="*/ 36 h 81"/>
                <a:gd name="T66" fmla="*/ 1 w 64"/>
                <a:gd name="T67" fmla="*/ 24 h 81"/>
                <a:gd name="T68" fmla="*/ 2 w 64"/>
                <a:gd name="T69" fmla="*/ 13 h 81"/>
                <a:gd name="T70" fmla="*/ 7 w 64"/>
                <a:gd name="T71" fmla="*/ 8 h 81"/>
                <a:gd name="T72" fmla="*/ 15 w 64"/>
                <a:gd name="T73" fmla="*/ 3 h 81"/>
                <a:gd name="T74" fmla="*/ 21 w 64"/>
                <a:gd name="T75" fmla="*/ 0 h 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
                <a:gd name="T115" fmla="*/ 0 h 81"/>
                <a:gd name="T116" fmla="*/ 64 w 64"/>
                <a:gd name="T117" fmla="*/ 81 h 8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 h="81">
                  <a:moveTo>
                    <a:pt x="21" y="0"/>
                  </a:moveTo>
                  <a:lnTo>
                    <a:pt x="36" y="0"/>
                  </a:lnTo>
                  <a:lnTo>
                    <a:pt x="40" y="1"/>
                  </a:lnTo>
                  <a:lnTo>
                    <a:pt x="45" y="3"/>
                  </a:lnTo>
                  <a:lnTo>
                    <a:pt x="49" y="5"/>
                  </a:lnTo>
                  <a:lnTo>
                    <a:pt x="52" y="7"/>
                  </a:lnTo>
                  <a:lnTo>
                    <a:pt x="55" y="9"/>
                  </a:lnTo>
                  <a:lnTo>
                    <a:pt x="56" y="13"/>
                  </a:lnTo>
                  <a:lnTo>
                    <a:pt x="57" y="18"/>
                  </a:lnTo>
                  <a:lnTo>
                    <a:pt x="59" y="21"/>
                  </a:lnTo>
                  <a:lnTo>
                    <a:pt x="45" y="24"/>
                  </a:lnTo>
                  <a:lnTo>
                    <a:pt x="44" y="20"/>
                  </a:lnTo>
                  <a:lnTo>
                    <a:pt x="43" y="18"/>
                  </a:lnTo>
                  <a:lnTo>
                    <a:pt x="40" y="15"/>
                  </a:lnTo>
                  <a:lnTo>
                    <a:pt x="38" y="14"/>
                  </a:lnTo>
                  <a:lnTo>
                    <a:pt x="34" y="13"/>
                  </a:lnTo>
                  <a:lnTo>
                    <a:pt x="24" y="13"/>
                  </a:lnTo>
                  <a:lnTo>
                    <a:pt x="16" y="17"/>
                  </a:lnTo>
                  <a:lnTo>
                    <a:pt x="15" y="19"/>
                  </a:lnTo>
                  <a:lnTo>
                    <a:pt x="15" y="25"/>
                  </a:lnTo>
                  <a:lnTo>
                    <a:pt x="16" y="25"/>
                  </a:lnTo>
                  <a:lnTo>
                    <a:pt x="19" y="27"/>
                  </a:lnTo>
                  <a:lnTo>
                    <a:pt x="20" y="27"/>
                  </a:lnTo>
                  <a:lnTo>
                    <a:pt x="21" y="29"/>
                  </a:lnTo>
                  <a:lnTo>
                    <a:pt x="24" y="29"/>
                  </a:lnTo>
                  <a:lnTo>
                    <a:pt x="31" y="31"/>
                  </a:lnTo>
                  <a:lnTo>
                    <a:pt x="37" y="33"/>
                  </a:lnTo>
                  <a:lnTo>
                    <a:pt x="42" y="34"/>
                  </a:lnTo>
                  <a:lnTo>
                    <a:pt x="46" y="37"/>
                  </a:lnTo>
                  <a:lnTo>
                    <a:pt x="53" y="39"/>
                  </a:lnTo>
                  <a:lnTo>
                    <a:pt x="57" y="43"/>
                  </a:lnTo>
                  <a:lnTo>
                    <a:pt x="61" y="45"/>
                  </a:lnTo>
                  <a:lnTo>
                    <a:pt x="64" y="56"/>
                  </a:lnTo>
                  <a:lnTo>
                    <a:pt x="63" y="63"/>
                  </a:lnTo>
                  <a:lnTo>
                    <a:pt x="61" y="69"/>
                  </a:lnTo>
                  <a:lnTo>
                    <a:pt x="53" y="76"/>
                  </a:lnTo>
                  <a:lnTo>
                    <a:pt x="50" y="79"/>
                  </a:lnTo>
                  <a:lnTo>
                    <a:pt x="46" y="80"/>
                  </a:lnTo>
                  <a:lnTo>
                    <a:pt x="42" y="81"/>
                  </a:lnTo>
                  <a:lnTo>
                    <a:pt x="32" y="81"/>
                  </a:lnTo>
                  <a:lnTo>
                    <a:pt x="19" y="80"/>
                  </a:lnTo>
                  <a:lnTo>
                    <a:pt x="9" y="75"/>
                  </a:lnTo>
                  <a:lnTo>
                    <a:pt x="6" y="71"/>
                  </a:lnTo>
                  <a:lnTo>
                    <a:pt x="1" y="62"/>
                  </a:lnTo>
                  <a:lnTo>
                    <a:pt x="0" y="56"/>
                  </a:lnTo>
                  <a:lnTo>
                    <a:pt x="14" y="55"/>
                  </a:lnTo>
                  <a:lnTo>
                    <a:pt x="14" y="58"/>
                  </a:lnTo>
                  <a:lnTo>
                    <a:pt x="15" y="61"/>
                  </a:lnTo>
                  <a:lnTo>
                    <a:pt x="20" y="66"/>
                  </a:lnTo>
                  <a:lnTo>
                    <a:pt x="27" y="68"/>
                  </a:lnTo>
                  <a:lnTo>
                    <a:pt x="32" y="69"/>
                  </a:lnTo>
                  <a:lnTo>
                    <a:pt x="38" y="68"/>
                  </a:lnTo>
                  <a:lnTo>
                    <a:pt x="43" y="67"/>
                  </a:lnTo>
                  <a:lnTo>
                    <a:pt x="45" y="66"/>
                  </a:lnTo>
                  <a:lnTo>
                    <a:pt x="47" y="63"/>
                  </a:lnTo>
                  <a:lnTo>
                    <a:pt x="50" y="58"/>
                  </a:lnTo>
                  <a:lnTo>
                    <a:pt x="49" y="55"/>
                  </a:lnTo>
                  <a:lnTo>
                    <a:pt x="45" y="51"/>
                  </a:lnTo>
                  <a:lnTo>
                    <a:pt x="38" y="49"/>
                  </a:lnTo>
                  <a:lnTo>
                    <a:pt x="32" y="46"/>
                  </a:lnTo>
                  <a:lnTo>
                    <a:pt x="20" y="44"/>
                  </a:lnTo>
                  <a:lnTo>
                    <a:pt x="16" y="42"/>
                  </a:lnTo>
                  <a:lnTo>
                    <a:pt x="14" y="40"/>
                  </a:lnTo>
                  <a:lnTo>
                    <a:pt x="10" y="39"/>
                  </a:lnTo>
                  <a:lnTo>
                    <a:pt x="8" y="37"/>
                  </a:lnTo>
                  <a:lnTo>
                    <a:pt x="6" y="36"/>
                  </a:lnTo>
                  <a:lnTo>
                    <a:pt x="2" y="29"/>
                  </a:lnTo>
                  <a:lnTo>
                    <a:pt x="1" y="24"/>
                  </a:lnTo>
                  <a:lnTo>
                    <a:pt x="1" y="15"/>
                  </a:lnTo>
                  <a:lnTo>
                    <a:pt x="2" y="13"/>
                  </a:lnTo>
                  <a:lnTo>
                    <a:pt x="5" y="9"/>
                  </a:lnTo>
                  <a:lnTo>
                    <a:pt x="7" y="8"/>
                  </a:lnTo>
                  <a:lnTo>
                    <a:pt x="10" y="6"/>
                  </a:lnTo>
                  <a:lnTo>
                    <a:pt x="15" y="3"/>
                  </a:lnTo>
                  <a:lnTo>
                    <a:pt x="19" y="1"/>
                  </a:lnTo>
                  <a:lnTo>
                    <a:pt x="21" y="0"/>
                  </a:lnTo>
                  <a:close/>
                </a:path>
              </a:pathLst>
            </a:custGeom>
            <a:solidFill>
              <a:srgbClr val="000000"/>
            </a:solidFill>
            <a:ln w="0">
              <a:solidFill>
                <a:srgbClr val="000000"/>
              </a:solidFill>
              <a:round/>
              <a:headEnd/>
              <a:tailEnd/>
            </a:ln>
          </p:spPr>
          <p:txBody>
            <a:bodyPr/>
            <a:lstStyle/>
            <a:p>
              <a:endParaRPr lang="de-DE"/>
            </a:p>
          </p:txBody>
        </p:sp>
        <p:sp>
          <p:nvSpPr>
            <p:cNvPr id="30806" name="Freeform 183"/>
            <p:cNvSpPr>
              <a:spLocks noEditPoints="1"/>
            </p:cNvSpPr>
            <p:nvPr/>
          </p:nvSpPr>
          <p:spPr bwMode="auto">
            <a:xfrm>
              <a:off x="3546" y="4042"/>
              <a:ext cx="68" cy="110"/>
            </a:xfrm>
            <a:custGeom>
              <a:avLst/>
              <a:gdLst>
                <a:gd name="T0" fmla="*/ 30 w 68"/>
                <a:gd name="T1" fmla="*/ 13 h 110"/>
                <a:gd name="T2" fmla="*/ 27 w 68"/>
                <a:gd name="T3" fmla="*/ 14 h 110"/>
                <a:gd name="T4" fmla="*/ 23 w 68"/>
                <a:gd name="T5" fmla="*/ 17 h 110"/>
                <a:gd name="T6" fmla="*/ 21 w 68"/>
                <a:gd name="T7" fmla="*/ 20 h 110"/>
                <a:gd name="T8" fmla="*/ 16 w 68"/>
                <a:gd name="T9" fmla="*/ 29 h 110"/>
                <a:gd name="T10" fmla="*/ 15 w 68"/>
                <a:gd name="T11" fmla="*/ 40 h 110"/>
                <a:gd name="T12" fmla="*/ 16 w 68"/>
                <a:gd name="T13" fmla="*/ 54 h 110"/>
                <a:gd name="T14" fmla="*/ 21 w 68"/>
                <a:gd name="T15" fmla="*/ 63 h 110"/>
                <a:gd name="T16" fmla="*/ 23 w 68"/>
                <a:gd name="T17" fmla="*/ 66 h 110"/>
                <a:gd name="T18" fmla="*/ 27 w 68"/>
                <a:gd name="T19" fmla="*/ 68 h 110"/>
                <a:gd name="T20" fmla="*/ 30 w 68"/>
                <a:gd name="T21" fmla="*/ 69 h 110"/>
                <a:gd name="T22" fmla="*/ 39 w 68"/>
                <a:gd name="T23" fmla="*/ 69 h 110"/>
                <a:gd name="T24" fmla="*/ 42 w 68"/>
                <a:gd name="T25" fmla="*/ 68 h 110"/>
                <a:gd name="T26" fmla="*/ 45 w 68"/>
                <a:gd name="T27" fmla="*/ 66 h 110"/>
                <a:gd name="T28" fmla="*/ 48 w 68"/>
                <a:gd name="T29" fmla="*/ 63 h 110"/>
                <a:gd name="T30" fmla="*/ 53 w 68"/>
                <a:gd name="T31" fmla="*/ 54 h 110"/>
                <a:gd name="T32" fmla="*/ 54 w 68"/>
                <a:gd name="T33" fmla="*/ 40 h 110"/>
                <a:gd name="T34" fmla="*/ 53 w 68"/>
                <a:gd name="T35" fmla="*/ 27 h 110"/>
                <a:gd name="T36" fmla="*/ 48 w 68"/>
                <a:gd name="T37" fmla="*/ 19 h 110"/>
                <a:gd name="T38" fmla="*/ 46 w 68"/>
                <a:gd name="T39" fmla="*/ 15 h 110"/>
                <a:gd name="T40" fmla="*/ 39 w 68"/>
                <a:gd name="T41" fmla="*/ 13 h 110"/>
                <a:gd name="T42" fmla="*/ 30 w 68"/>
                <a:gd name="T43" fmla="*/ 13 h 110"/>
                <a:gd name="T44" fmla="*/ 31 w 68"/>
                <a:gd name="T45" fmla="*/ 0 h 110"/>
                <a:gd name="T46" fmla="*/ 42 w 68"/>
                <a:gd name="T47" fmla="*/ 0 h 110"/>
                <a:gd name="T48" fmla="*/ 54 w 68"/>
                <a:gd name="T49" fmla="*/ 5 h 110"/>
                <a:gd name="T50" fmla="*/ 58 w 68"/>
                <a:gd name="T51" fmla="*/ 7 h 110"/>
                <a:gd name="T52" fmla="*/ 60 w 68"/>
                <a:gd name="T53" fmla="*/ 12 h 110"/>
                <a:gd name="T54" fmla="*/ 62 w 68"/>
                <a:gd name="T55" fmla="*/ 15 h 110"/>
                <a:gd name="T56" fmla="*/ 65 w 68"/>
                <a:gd name="T57" fmla="*/ 20 h 110"/>
                <a:gd name="T58" fmla="*/ 67 w 68"/>
                <a:gd name="T59" fmla="*/ 30 h 110"/>
                <a:gd name="T60" fmla="*/ 68 w 68"/>
                <a:gd name="T61" fmla="*/ 40 h 110"/>
                <a:gd name="T62" fmla="*/ 67 w 68"/>
                <a:gd name="T63" fmla="*/ 51 h 110"/>
                <a:gd name="T64" fmla="*/ 64 w 68"/>
                <a:gd name="T65" fmla="*/ 61 h 110"/>
                <a:gd name="T66" fmla="*/ 59 w 68"/>
                <a:gd name="T67" fmla="*/ 70 h 110"/>
                <a:gd name="T68" fmla="*/ 53 w 68"/>
                <a:gd name="T69" fmla="*/ 76 h 110"/>
                <a:gd name="T70" fmla="*/ 48 w 68"/>
                <a:gd name="T71" fmla="*/ 79 h 110"/>
                <a:gd name="T72" fmla="*/ 43 w 68"/>
                <a:gd name="T73" fmla="*/ 80 h 110"/>
                <a:gd name="T74" fmla="*/ 40 w 68"/>
                <a:gd name="T75" fmla="*/ 81 h 110"/>
                <a:gd name="T76" fmla="*/ 29 w 68"/>
                <a:gd name="T77" fmla="*/ 81 h 110"/>
                <a:gd name="T78" fmla="*/ 25 w 68"/>
                <a:gd name="T79" fmla="*/ 80 h 110"/>
                <a:gd name="T80" fmla="*/ 23 w 68"/>
                <a:gd name="T81" fmla="*/ 79 h 110"/>
                <a:gd name="T82" fmla="*/ 19 w 68"/>
                <a:gd name="T83" fmla="*/ 76 h 110"/>
                <a:gd name="T84" fmla="*/ 17 w 68"/>
                <a:gd name="T85" fmla="*/ 74 h 110"/>
                <a:gd name="T86" fmla="*/ 15 w 68"/>
                <a:gd name="T87" fmla="*/ 70 h 110"/>
                <a:gd name="T88" fmla="*/ 15 w 68"/>
                <a:gd name="T89" fmla="*/ 110 h 110"/>
                <a:gd name="T90" fmla="*/ 0 w 68"/>
                <a:gd name="T91" fmla="*/ 110 h 110"/>
                <a:gd name="T92" fmla="*/ 0 w 68"/>
                <a:gd name="T93" fmla="*/ 1 h 110"/>
                <a:gd name="T94" fmla="*/ 15 w 68"/>
                <a:gd name="T95" fmla="*/ 1 h 110"/>
                <a:gd name="T96" fmla="*/ 15 w 68"/>
                <a:gd name="T97" fmla="*/ 14 h 110"/>
                <a:gd name="T98" fmla="*/ 18 w 68"/>
                <a:gd name="T99" fmla="*/ 9 h 110"/>
                <a:gd name="T100" fmla="*/ 21 w 68"/>
                <a:gd name="T101" fmla="*/ 6 h 110"/>
                <a:gd name="T102" fmla="*/ 24 w 68"/>
                <a:gd name="T103" fmla="*/ 3 h 110"/>
                <a:gd name="T104" fmla="*/ 28 w 68"/>
                <a:gd name="T105" fmla="*/ 2 h 110"/>
                <a:gd name="T106" fmla="*/ 31 w 68"/>
                <a:gd name="T107" fmla="*/ 0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
                <a:gd name="T163" fmla="*/ 0 h 110"/>
                <a:gd name="T164" fmla="*/ 68 w 68"/>
                <a:gd name="T165" fmla="*/ 110 h 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 h="110">
                  <a:moveTo>
                    <a:pt x="30" y="13"/>
                  </a:moveTo>
                  <a:lnTo>
                    <a:pt x="27" y="14"/>
                  </a:lnTo>
                  <a:lnTo>
                    <a:pt x="23" y="17"/>
                  </a:lnTo>
                  <a:lnTo>
                    <a:pt x="21" y="20"/>
                  </a:lnTo>
                  <a:lnTo>
                    <a:pt x="16" y="29"/>
                  </a:lnTo>
                  <a:lnTo>
                    <a:pt x="15" y="40"/>
                  </a:lnTo>
                  <a:lnTo>
                    <a:pt x="16" y="54"/>
                  </a:lnTo>
                  <a:lnTo>
                    <a:pt x="21" y="63"/>
                  </a:lnTo>
                  <a:lnTo>
                    <a:pt x="23" y="66"/>
                  </a:lnTo>
                  <a:lnTo>
                    <a:pt x="27" y="68"/>
                  </a:lnTo>
                  <a:lnTo>
                    <a:pt x="30" y="69"/>
                  </a:lnTo>
                  <a:lnTo>
                    <a:pt x="39" y="69"/>
                  </a:lnTo>
                  <a:lnTo>
                    <a:pt x="42" y="68"/>
                  </a:lnTo>
                  <a:lnTo>
                    <a:pt x="45" y="66"/>
                  </a:lnTo>
                  <a:lnTo>
                    <a:pt x="48" y="63"/>
                  </a:lnTo>
                  <a:lnTo>
                    <a:pt x="53" y="54"/>
                  </a:lnTo>
                  <a:lnTo>
                    <a:pt x="54" y="40"/>
                  </a:lnTo>
                  <a:lnTo>
                    <a:pt x="53" y="27"/>
                  </a:lnTo>
                  <a:lnTo>
                    <a:pt x="48" y="19"/>
                  </a:lnTo>
                  <a:lnTo>
                    <a:pt x="46" y="15"/>
                  </a:lnTo>
                  <a:lnTo>
                    <a:pt x="39" y="13"/>
                  </a:lnTo>
                  <a:lnTo>
                    <a:pt x="30" y="13"/>
                  </a:lnTo>
                  <a:close/>
                  <a:moveTo>
                    <a:pt x="31" y="0"/>
                  </a:moveTo>
                  <a:lnTo>
                    <a:pt x="42" y="0"/>
                  </a:lnTo>
                  <a:lnTo>
                    <a:pt x="54" y="5"/>
                  </a:lnTo>
                  <a:lnTo>
                    <a:pt x="58" y="7"/>
                  </a:lnTo>
                  <a:lnTo>
                    <a:pt x="60" y="12"/>
                  </a:lnTo>
                  <a:lnTo>
                    <a:pt x="62" y="15"/>
                  </a:lnTo>
                  <a:lnTo>
                    <a:pt x="65" y="20"/>
                  </a:lnTo>
                  <a:lnTo>
                    <a:pt x="67" y="30"/>
                  </a:lnTo>
                  <a:lnTo>
                    <a:pt x="68" y="40"/>
                  </a:lnTo>
                  <a:lnTo>
                    <a:pt x="67" y="51"/>
                  </a:lnTo>
                  <a:lnTo>
                    <a:pt x="64" y="61"/>
                  </a:lnTo>
                  <a:lnTo>
                    <a:pt x="59" y="70"/>
                  </a:lnTo>
                  <a:lnTo>
                    <a:pt x="53" y="76"/>
                  </a:lnTo>
                  <a:lnTo>
                    <a:pt x="48" y="79"/>
                  </a:lnTo>
                  <a:lnTo>
                    <a:pt x="43" y="80"/>
                  </a:lnTo>
                  <a:lnTo>
                    <a:pt x="40" y="81"/>
                  </a:lnTo>
                  <a:lnTo>
                    <a:pt x="29" y="81"/>
                  </a:lnTo>
                  <a:lnTo>
                    <a:pt x="25" y="80"/>
                  </a:lnTo>
                  <a:lnTo>
                    <a:pt x="23" y="79"/>
                  </a:lnTo>
                  <a:lnTo>
                    <a:pt x="19" y="76"/>
                  </a:lnTo>
                  <a:lnTo>
                    <a:pt x="17" y="74"/>
                  </a:lnTo>
                  <a:lnTo>
                    <a:pt x="15" y="70"/>
                  </a:lnTo>
                  <a:lnTo>
                    <a:pt x="15" y="110"/>
                  </a:lnTo>
                  <a:lnTo>
                    <a:pt x="0" y="110"/>
                  </a:lnTo>
                  <a:lnTo>
                    <a:pt x="0" y="1"/>
                  </a:lnTo>
                  <a:lnTo>
                    <a:pt x="15" y="1"/>
                  </a:lnTo>
                  <a:lnTo>
                    <a:pt x="15" y="14"/>
                  </a:lnTo>
                  <a:lnTo>
                    <a:pt x="18" y="9"/>
                  </a:lnTo>
                  <a:lnTo>
                    <a:pt x="21" y="6"/>
                  </a:lnTo>
                  <a:lnTo>
                    <a:pt x="24" y="3"/>
                  </a:lnTo>
                  <a:lnTo>
                    <a:pt x="28" y="2"/>
                  </a:lnTo>
                  <a:lnTo>
                    <a:pt x="31" y="0"/>
                  </a:lnTo>
                  <a:close/>
                </a:path>
              </a:pathLst>
            </a:custGeom>
            <a:solidFill>
              <a:srgbClr val="000000"/>
            </a:solidFill>
            <a:ln w="0">
              <a:solidFill>
                <a:srgbClr val="000000"/>
              </a:solidFill>
              <a:round/>
              <a:headEnd/>
              <a:tailEnd/>
            </a:ln>
          </p:spPr>
          <p:txBody>
            <a:bodyPr/>
            <a:lstStyle/>
            <a:p>
              <a:endParaRPr lang="de-DE"/>
            </a:p>
          </p:txBody>
        </p:sp>
        <p:sp>
          <p:nvSpPr>
            <p:cNvPr id="30807" name="Rectangle 184"/>
            <p:cNvSpPr>
              <a:spLocks noChangeArrowheads="1"/>
            </p:cNvSpPr>
            <p:nvPr/>
          </p:nvSpPr>
          <p:spPr bwMode="auto">
            <a:xfrm>
              <a:off x="3631" y="4013"/>
              <a:ext cx="14" cy="109"/>
            </a:xfrm>
            <a:prstGeom prst="rect">
              <a:avLst/>
            </a:prstGeom>
            <a:solidFill>
              <a:srgbClr val="000000"/>
            </a:solidFill>
            <a:ln w="0">
              <a:solidFill>
                <a:srgbClr val="000000"/>
              </a:solidFill>
              <a:miter lim="800000"/>
              <a:headEnd/>
              <a:tailEnd/>
            </a:ln>
          </p:spPr>
          <p:txBody>
            <a:bodyPr/>
            <a:lstStyle/>
            <a:p>
              <a:endParaRPr lang="de-DE"/>
            </a:p>
          </p:txBody>
        </p:sp>
        <p:sp>
          <p:nvSpPr>
            <p:cNvPr id="30808" name="Freeform 185"/>
            <p:cNvSpPr>
              <a:spLocks noEditPoints="1"/>
            </p:cNvSpPr>
            <p:nvPr/>
          </p:nvSpPr>
          <p:spPr bwMode="auto">
            <a:xfrm>
              <a:off x="3660" y="4042"/>
              <a:ext cx="70" cy="81"/>
            </a:xfrm>
            <a:custGeom>
              <a:avLst/>
              <a:gdLst>
                <a:gd name="T0" fmla="*/ 41 w 70"/>
                <a:gd name="T1" fmla="*/ 44 h 81"/>
                <a:gd name="T2" fmla="*/ 27 w 70"/>
                <a:gd name="T3" fmla="*/ 46 h 81"/>
                <a:gd name="T4" fmla="*/ 21 w 70"/>
                <a:gd name="T5" fmla="*/ 49 h 81"/>
                <a:gd name="T6" fmla="*/ 14 w 70"/>
                <a:gd name="T7" fmla="*/ 55 h 81"/>
                <a:gd name="T8" fmla="*/ 16 w 70"/>
                <a:gd name="T9" fmla="*/ 66 h 81"/>
                <a:gd name="T10" fmla="*/ 32 w 70"/>
                <a:gd name="T11" fmla="*/ 68 h 81"/>
                <a:gd name="T12" fmla="*/ 40 w 70"/>
                <a:gd name="T13" fmla="*/ 66 h 81"/>
                <a:gd name="T14" fmla="*/ 46 w 70"/>
                <a:gd name="T15" fmla="*/ 61 h 81"/>
                <a:gd name="T16" fmla="*/ 50 w 70"/>
                <a:gd name="T17" fmla="*/ 51 h 81"/>
                <a:gd name="T18" fmla="*/ 36 w 70"/>
                <a:gd name="T19" fmla="*/ 0 h 81"/>
                <a:gd name="T20" fmla="*/ 49 w 70"/>
                <a:gd name="T21" fmla="*/ 1 h 81"/>
                <a:gd name="T22" fmla="*/ 56 w 70"/>
                <a:gd name="T23" fmla="*/ 3 h 81"/>
                <a:gd name="T24" fmla="*/ 63 w 70"/>
                <a:gd name="T25" fmla="*/ 13 h 81"/>
                <a:gd name="T26" fmla="*/ 65 w 70"/>
                <a:gd name="T27" fmla="*/ 61 h 81"/>
                <a:gd name="T28" fmla="*/ 67 w 70"/>
                <a:gd name="T29" fmla="*/ 73 h 81"/>
                <a:gd name="T30" fmla="*/ 70 w 70"/>
                <a:gd name="T31" fmla="*/ 80 h 81"/>
                <a:gd name="T32" fmla="*/ 53 w 70"/>
                <a:gd name="T33" fmla="*/ 76 h 81"/>
                <a:gd name="T34" fmla="*/ 51 w 70"/>
                <a:gd name="T35" fmla="*/ 70 h 81"/>
                <a:gd name="T36" fmla="*/ 34 w 70"/>
                <a:gd name="T37" fmla="*/ 80 h 81"/>
                <a:gd name="T38" fmla="*/ 25 w 70"/>
                <a:gd name="T39" fmla="*/ 81 h 81"/>
                <a:gd name="T40" fmla="*/ 6 w 70"/>
                <a:gd name="T41" fmla="*/ 75 h 81"/>
                <a:gd name="T42" fmla="*/ 0 w 70"/>
                <a:gd name="T43" fmla="*/ 66 h 81"/>
                <a:gd name="T44" fmla="*/ 1 w 70"/>
                <a:gd name="T45" fmla="*/ 51 h 81"/>
                <a:gd name="T46" fmla="*/ 4 w 70"/>
                <a:gd name="T47" fmla="*/ 45 h 81"/>
                <a:gd name="T48" fmla="*/ 9 w 70"/>
                <a:gd name="T49" fmla="*/ 40 h 81"/>
                <a:gd name="T50" fmla="*/ 14 w 70"/>
                <a:gd name="T51" fmla="*/ 38 h 81"/>
                <a:gd name="T52" fmla="*/ 20 w 70"/>
                <a:gd name="T53" fmla="*/ 36 h 81"/>
                <a:gd name="T54" fmla="*/ 27 w 70"/>
                <a:gd name="T55" fmla="*/ 34 h 81"/>
                <a:gd name="T56" fmla="*/ 50 w 70"/>
                <a:gd name="T57" fmla="*/ 30 h 81"/>
                <a:gd name="T58" fmla="*/ 47 w 70"/>
                <a:gd name="T59" fmla="*/ 19 h 81"/>
                <a:gd name="T60" fmla="*/ 43 w 70"/>
                <a:gd name="T61" fmla="*/ 14 h 81"/>
                <a:gd name="T62" fmla="*/ 27 w 70"/>
                <a:gd name="T63" fmla="*/ 13 h 81"/>
                <a:gd name="T64" fmla="*/ 21 w 70"/>
                <a:gd name="T65" fmla="*/ 15 h 81"/>
                <a:gd name="T66" fmla="*/ 16 w 70"/>
                <a:gd name="T67" fmla="*/ 21 h 81"/>
                <a:gd name="T68" fmla="*/ 1 w 70"/>
                <a:gd name="T69" fmla="*/ 24 h 81"/>
                <a:gd name="T70" fmla="*/ 4 w 70"/>
                <a:gd name="T71" fmla="*/ 14 h 81"/>
                <a:gd name="T72" fmla="*/ 9 w 70"/>
                <a:gd name="T73" fmla="*/ 8 h 81"/>
                <a:gd name="T74" fmla="*/ 18 w 70"/>
                <a:gd name="T75" fmla="*/ 3 h 81"/>
                <a:gd name="T76" fmla="*/ 36 w 70"/>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
                <a:gd name="T118" fmla="*/ 0 h 81"/>
                <a:gd name="T119" fmla="*/ 70 w 70"/>
                <a:gd name="T120" fmla="*/ 81 h 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 h="81">
                  <a:moveTo>
                    <a:pt x="50" y="42"/>
                  </a:moveTo>
                  <a:lnTo>
                    <a:pt x="41" y="44"/>
                  </a:lnTo>
                  <a:lnTo>
                    <a:pt x="31" y="46"/>
                  </a:lnTo>
                  <a:lnTo>
                    <a:pt x="27" y="46"/>
                  </a:lnTo>
                  <a:lnTo>
                    <a:pt x="24" y="48"/>
                  </a:lnTo>
                  <a:lnTo>
                    <a:pt x="21" y="49"/>
                  </a:lnTo>
                  <a:lnTo>
                    <a:pt x="20" y="49"/>
                  </a:lnTo>
                  <a:lnTo>
                    <a:pt x="14" y="55"/>
                  </a:lnTo>
                  <a:lnTo>
                    <a:pt x="14" y="61"/>
                  </a:lnTo>
                  <a:lnTo>
                    <a:pt x="16" y="66"/>
                  </a:lnTo>
                  <a:lnTo>
                    <a:pt x="27" y="69"/>
                  </a:lnTo>
                  <a:lnTo>
                    <a:pt x="32" y="68"/>
                  </a:lnTo>
                  <a:lnTo>
                    <a:pt x="36" y="67"/>
                  </a:lnTo>
                  <a:lnTo>
                    <a:pt x="40" y="66"/>
                  </a:lnTo>
                  <a:lnTo>
                    <a:pt x="43" y="63"/>
                  </a:lnTo>
                  <a:lnTo>
                    <a:pt x="46" y="61"/>
                  </a:lnTo>
                  <a:lnTo>
                    <a:pt x="47" y="58"/>
                  </a:lnTo>
                  <a:lnTo>
                    <a:pt x="50" y="51"/>
                  </a:lnTo>
                  <a:lnTo>
                    <a:pt x="50" y="42"/>
                  </a:lnTo>
                  <a:close/>
                  <a:moveTo>
                    <a:pt x="36" y="0"/>
                  </a:moveTo>
                  <a:lnTo>
                    <a:pt x="44" y="0"/>
                  </a:lnTo>
                  <a:lnTo>
                    <a:pt x="49" y="1"/>
                  </a:lnTo>
                  <a:lnTo>
                    <a:pt x="51" y="1"/>
                  </a:lnTo>
                  <a:lnTo>
                    <a:pt x="56" y="3"/>
                  </a:lnTo>
                  <a:lnTo>
                    <a:pt x="61" y="8"/>
                  </a:lnTo>
                  <a:lnTo>
                    <a:pt x="63" y="13"/>
                  </a:lnTo>
                  <a:lnTo>
                    <a:pt x="65" y="17"/>
                  </a:lnTo>
                  <a:lnTo>
                    <a:pt x="65" y="61"/>
                  </a:lnTo>
                  <a:lnTo>
                    <a:pt x="67" y="69"/>
                  </a:lnTo>
                  <a:lnTo>
                    <a:pt x="67" y="73"/>
                  </a:lnTo>
                  <a:lnTo>
                    <a:pt x="68" y="76"/>
                  </a:lnTo>
                  <a:lnTo>
                    <a:pt x="70" y="80"/>
                  </a:lnTo>
                  <a:lnTo>
                    <a:pt x="56" y="80"/>
                  </a:lnTo>
                  <a:lnTo>
                    <a:pt x="53" y="76"/>
                  </a:lnTo>
                  <a:lnTo>
                    <a:pt x="51" y="74"/>
                  </a:lnTo>
                  <a:lnTo>
                    <a:pt x="51" y="70"/>
                  </a:lnTo>
                  <a:lnTo>
                    <a:pt x="46" y="74"/>
                  </a:lnTo>
                  <a:lnTo>
                    <a:pt x="34" y="80"/>
                  </a:lnTo>
                  <a:lnTo>
                    <a:pt x="31" y="81"/>
                  </a:lnTo>
                  <a:lnTo>
                    <a:pt x="25" y="81"/>
                  </a:lnTo>
                  <a:lnTo>
                    <a:pt x="14" y="80"/>
                  </a:lnTo>
                  <a:lnTo>
                    <a:pt x="6" y="75"/>
                  </a:lnTo>
                  <a:lnTo>
                    <a:pt x="2" y="70"/>
                  </a:lnTo>
                  <a:lnTo>
                    <a:pt x="0" y="66"/>
                  </a:lnTo>
                  <a:lnTo>
                    <a:pt x="0" y="55"/>
                  </a:lnTo>
                  <a:lnTo>
                    <a:pt x="1" y="51"/>
                  </a:lnTo>
                  <a:lnTo>
                    <a:pt x="2" y="49"/>
                  </a:lnTo>
                  <a:lnTo>
                    <a:pt x="4" y="45"/>
                  </a:lnTo>
                  <a:lnTo>
                    <a:pt x="6" y="43"/>
                  </a:lnTo>
                  <a:lnTo>
                    <a:pt x="9" y="40"/>
                  </a:lnTo>
                  <a:lnTo>
                    <a:pt x="10" y="39"/>
                  </a:lnTo>
                  <a:lnTo>
                    <a:pt x="14" y="38"/>
                  </a:lnTo>
                  <a:lnTo>
                    <a:pt x="16" y="36"/>
                  </a:lnTo>
                  <a:lnTo>
                    <a:pt x="20" y="36"/>
                  </a:lnTo>
                  <a:lnTo>
                    <a:pt x="24" y="34"/>
                  </a:lnTo>
                  <a:lnTo>
                    <a:pt x="27" y="34"/>
                  </a:lnTo>
                  <a:lnTo>
                    <a:pt x="40" y="32"/>
                  </a:lnTo>
                  <a:lnTo>
                    <a:pt x="50" y="30"/>
                  </a:lnTo>
                  <a:lnTo>
                    <a:pt x="50" y="26"/>
                  </a:lnTo>
                  <a:lnTo>
                    <a:pt x="47" y="19"/>
                  </a:lnTo>
                  <a:lnTo>
                    <a:pt x="46" y="17"/>
                  </a:lnTo>
                  <a:lnTo>
                    <a:pt x="43" y="14"/>
                  </a:lnTo>
                  <a:lnTo>
                    <a:pt x="38" y="13"/>
                  </a:lnTo>
                  <a:lnTo>
                    <a:pt x="27" y="13"/>
                  </a:lnTo>
                  <a:lnTo>
                    <a:pt x="24" y="14"/>
                  </a:lnTo>
                  <a:lnTo>
                    <a:pt x="21" y="15"/>
                  </a:lnTo>
                  <a:lnTo>
                    <a:pt x="19" y="18"/>
                  </a:lnTo>
                  <a:lnTo>
                    <a:pt x="16" y="21"/>
                  </a:lnTo>
                  <a:lnTo>
                    <a:pt x="15" y="25"/>
                  </a:lnTo>
                  <a:lnTo>
                    <a:pt x="1" y="24"/>
                  </a:lnTo>
                  <a:lnTo>
                    <a:pt x="2" y="19"/>
                  </a:lnTo>
                  <a:lnTo>
                    <a:pt x="4" y="14"/>
                  </a:lnTo>
                  <a:lnTo>
                    <a:pt x="7" y="11"/>
                  </a:lnTo>
                  <a:lnTo>
                    <a:pt x="9" y="8"/>
                  </a:lnTo>
                  <a:lnTo>
                    <a:pt x="14" y="5"/>
                  </a:lnTo>
                  <a:lnTo>
                    <a:pt x="18" y="3"/>
                  </a:lnTo>
                  <a:lnTo>
                    <a:pt x="26" y="1"/>
                  </a:lnTo>
                  <a:lnTo>
                    <a:pt x="36" y="0"/>
                  </a:lnTo>
                  <a:close/>
                </a:path>
              </a:pathLst>
            </a:custGeom>
            <a:solidFill>
              <a:srgbClr val="000000"/>
            </a:solidFill>
            <a:ln w="0">
              <a:solidFill>
                <a:srgbClr val="000000"/>
              </a:solidFill>
              <a:round/>
              <a:headEnd/>
              <a:tailEnd/>
            </a:ln>
          </p:spPr>
          <p:txBody>
            <a:bodyPr/>
            <a:lstStyle/>
            <a:p>
              <a:endParaRPr lang="de-DE"/>
            </a:p>
          </p:txBody>
        </p:sp>
        <p:sp>
          <p:nvSpPr>
            <p:cNvPr id="30809" name="Freeform 186"/>
            <p:cNvSpPr>
              <a:spLocks/>
            </p:cNvSpPr>
            <p:nvPr/>
          </p:nvSpPr>
          <p:spPr bwMode="auto">
            <a:xfrm>
              <a:off x="3742" y="4042"/>
              <a:ext cx="68" cy="81"/>
            </a:xfrm>
            <a:custGeom>
              <a:avLst/>
              <a:gdLst>
                <a:gd name="T0" fmla="*/ 29 w 68"/>
                <a:gd name="T1" fmla="*/ 0 h 81"/>
                <a:gd name="T2" fmla="*/ 35 w 68"/>
                <a:gd name="T3" fmla="*/ 0 h 81"/>
                <a:gd name="T4" fmla="*/ 47 w 68"/>
                <a:gd name="T5" fmla="*/ 1 h 81"/>
                <a:gd name="T6" fmla="*/ 55 w 68"/>
                <a:gd name="T7" fmla="*/ 6 h 81"/>
                <a:gd name="T8" fmla="*/ 62 w 68"/>
                <a:gd name="T9" fmla="*/ 14 h 81"/>
                <a:gd name="T10" fmla="*/ 66 w 68"/>
                <a:gd name="T11" fmla="*/ 25 h 81"/>
                <a:gd name="T12" fmla="*/ 53 w 68"/>
                <a:gd name="T13" fmla="*/ 26 h 81"/>
                <a:gd name="T14" fmla="*/ 50 w 68"/>
                <a:gd name="T15" fmla="*/ 23 h 81"/>
                <a:gd name="T16" fmla="*/ 49 w 68"/>
                <a:gd name="T17" fmla="*/ 19 h 81"/>
                <a:gd name="T18" fmla="*/ 45 w 68"/>
                <a:gd name="T19" fmla="*/ 15 h 81"/>
                <a:gd name="T20" fmla="*/ 43 w 68"/>
                <a:gd name="T21" fmla="*/ 14 h 81"/>
                <a:gd name="T22" fmla="*/ 39 w 68"/>
                <a:gd name="T23" fmla="*/ 13 h 81"/>
                <a:gd name="T24" fmla="*/ 30 w 68"/>
                <a:gd name="T25" fmla="*/ 13 h 81"/>
                <a:gd name="T26" fmla="*/ 26 w 68"/>
                <a:gd name="T27" fmla="*/ 14 h 81"/>
                <a:gd name="T28" fmla="*/ 24 w 68"/>
                <a:gd name="T29" fmla="*/ 15 h 81"/>
                <a:gd name="T30" fmla="*/ 20 w 68"/>
                <a:gd name="T31" fmla="*/ 19 h 81"/>
                <a:gd name="T32" fmla="*/ 16 w 68"/>
                <a:gd name="T33" fmla="*/ 29 h 81"/>
                <a:gd name="T34" fmla="*/ 14 w 68"/>
                <a:gd name="T35" fmla="*/ 40 h 81"/>
                <a:gd name="T36" fmla="*/ 16 w 68"/>
                <a:gd name="T37" fmla="*/ 54 h 81"/>
                <a:gd name="T38" fmla="*/ 20 w 68"/>
                <a:gd name="T39" fmla="*/ 63 h 81"/>
                <a:gd name="T40" fmla="*/ 23 w 68"/>
                <a:gd name="T41" fmla="*/ 66 h 81"/>
                <a:gd name="T42" fmla="*/ 26 w 68"/>
                <a:gd name="T43" fmla="*/ 68 h 81"/>
                <a:gd name="T44" fmla="*/ 30 w 68"/>
                <a:gd name="T45" fmla="*/ 69 h 81"/>
                <a:gd name="T46" fmla="*/ 35 w 68"/>
                <a:gd name="T47" fmla="*/ 69 h 81"/>
                <a:gd name="T48" fmla="*/ 44 w 68"/>
                <a:gd name="T49" fmla="*/ 67 h 81"/>
                <a:gd name="T50" fmla="*/ 48 w 68"/>
                <a:gd name="T51" fmla="*/ 64 h 81"/>
                <a:gd name="T52" fmla="*/ 53 w 68"/>
                <a:gd name="T53" fmla="*/ 57 h 81"/>
                <a:gd name="T54" fmla="*/ 54 w 68"/>
                <a:gd name="T55" fmla="*/ 51 h 81"/>
                <a:gd name="T56" fmla="*/ 68 w 68"/>
                <a:gd name="T57" fmla="*/ 54 h 81"/>
                <a:gd name="T58" fmla="*/ 64 w 68"/>
                <a:gd name="T59" fmla="*/ 66 h 81"/>
                <a:gd name="T60" fmla="*/ 57 w 68"/>
                <a:gd name="T61" fmla="*/ 74 h 81"/>
                <a:gd name="T62" fmla="*/ 47 w 68"/>
                <a:gd name="T63" fmla="*/ 80 h 81"/>
                <a:gd name="T64" fmla="*/ 35 w 68"/>
                <a:gd name="T65" fmla="*/ 81 h 81"/>
                <a:gd name="T66" fmla="*/ 25 w 68"/>
                <a:gd name="T67" fmla="*/ 80 h 81"/>
                <a:gd name="T68" fmla="*/ 17 w 68"/>
                <a:gd name="T69" fmla="*/ 76 h 81"/>
                <a:gd name="T70" fmla="*/ 10 w 68"/>
                <a:gd name="T71" fmla="*/ 70 h 81"/>
                <a:gd name="T72" fmla="*/ 5 w 68"/>
                <a:gd name="T73" fmla="*/ 63 h 81"/>
                <a:gd name="T74" fmla="*/ 1 w 68"/>
                <a:gd name="T75" fmla="*/ 52 h 81"/>
                <a:gd name="T76" fmla="*/ 0 w 68"/>
                <a:gd name="T77" fmla="*/ 40 h 81"/>
                <a:gd name="T78" fmla="*/ 1 w 68"/>
                <a:gd name="T79" fmla="*/ 29 h 81"/>
                <a:gd name="T80" fmla="*/ 5 w 68"/>
                <a:gd name="T81" fmla="*/ 19 h 81"/>
                <a:gd name="T82" fmla="*/ 7 w 68"/>
                <a:gd name="T83" fmla="*/ 14 h 81"/>
                <a:gd name="T84" fmla="*/ 10 w 68"/>
                <a:gd name="T85" fmla="*/ 11 h 81"/>
                <a:gd name="T86" fmla="*/ 13 w 68"/>
                <a:gd name="T87" fmla="*/ 7 h 81"/>
                <a:gd name="T88" fmla="*/ 23 w 68"/>
                <a:gd name="T89" fmla="*/ 2 h 81"/>
                <a:gd name="T90" fmla="*/ 29 w 68"/>
                <a:gd name="T91" fmla="*/ 0 h 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8"/>
                <a:gd name="T139" fmla="*/ 0 h 81"/>
                <a:gd name="T140" fmla="*/ 68 w 68"/>
                <a:gd name="T141" fmla="*/ 81 h 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8" h="81">
                  <a:moveTo>
                    <a:pt x="29" y="0"/>
                  </a:moveTo>
                  <a:lnTo>
                    <a:pt x="35" y="0"/>
                  </a:lnTo>
                  <a:lnTo>
                    <a:pt x="47" y="1"/>
                  </a:lnTo>
                  <a:lnTo>
                    <a:pt x="55" y="6"/>
                  </a:lnTo>
                  <a:lnTo>
                    <a:pt x="62" y="14"/>
                  </a:lnTo>
                  <a:lnTo>
                    <a:pt x="66" y="25"/>
                  </a:lnTo>
                  <a:lnTo>
                    <a:pt x="53" y="26"/>
                  </a:lnTo>
                  <a:lnTo>
                    <a:pt x="50" y="23"/>
                  </a:lnTo>
                  <a:lnTo>
                    <a:pt x="49" y="19"/>
                  </a:lnTo>
                  <a:lnTo>
                    <a:pt x="45" y="15"/>
                  </a:lnTo>
                  <a:lnTo>
                    <a:pt x="43" y="14"/>
                  </a:lnTo>
                  <a:lnTo>
                    <a:pt x="39" y="13"/>
                  </a:lnTo>
                  <a:lnTo>
                    <a:pt x="30" y="13"/>
                  </a:lnTo>
                  <a:lnTo>
                    <a:pt x="26" y="14"/>
                  </a:lnTo>
                  <a:lnTo>
                    <a:pt x="24" y="15"/>
                  </a:lnTo>
                  <a:lnTo>
                    <a:pt x="20" y="19"/>
                  </a:lnTo>
                  <a:lnTo>
                    <a:pt x="16" y="29"/>
                  </a:lnTo>
                  <a:lnTo>
                    <a:pt x="14" y="40"/>
                  </a:lnTo>
                  <a:lnTo>
                    <a:pt x="16" y="54"/>
                  </a:lnTo>
                  <a:lnTo>
                    <a:pt x="20" y="63"/>
                  </a:lnTo>
                  <a:lnTo>
                    <a:pt x="23" y="66"/>
                  </a:lnTo>
                  <a:lnTo>
                    <a:pt x="26" y="68"/>
                  </a:lnTo>
                  <a:lnTo>
                    <a:pt x="30" y="69"/>
                  </a:lnTo>
                  <a:lnTo>
                    <a:pt x="35" y="69"/>
                  </a:lnTo>
                  <a:lnTo>
                    <a:pt x="44" y="67"/>
                  </a:lnTo>
                  <a:lnTo>
                    <a:pt x="48" y="64"/>
                  </a:lnTo>
                  <a:lnTo>
                    <a:pt x="53" y="57"/>
                  </a:lnTo>
                  <a:lnTo>
                    <a:pt x="54" y="51"/>
                  </a:lnTo>
                  <a:lnTo>
                    <a:pt x="68" y="54"/>
                  </a:lnTo>
                  <a:lnTo>
                    <a:pt x="64" y="66"/>
                  </a:lnTo>
                  <a:lnTo>
                    <a:pt x="57" y="74"/>
                  </a:lnTo>
                  <a:lnTo>
                    <a:pt x="47" y="80"/>
                  </a:lnTo>
                  <a:lnTo>
                    <a:pt x="35" y="81"/>
                  </a:lnTo>
                  <a:lnTo>
                    <a:pt x="25" y="80"/>
                  </a:lnTo>
                  <a:lnTo>
                    <a:pt x="17" y="76"/>
                  </a:lnTo>
                  <a:lnTo>
                    <a:pt x="10" y="70"/>
                  </a:lnTo>
                  <a:lnTo>
                    <a:pt x="5" y="63"/>
                  </a:lnTo>
                  <a:lnTo>
                    <a:pt x="1" y="52"/>
                  </a:lnTo>
                  <a:lnTo>
                    <a:pt x="0" y="40"/>
                  </a:lnTo>
                  <a:lnTo>
                    <a:pt x="1" y="29"/>
                  </a:lnTo>
                  <a:lnTo>
                    <a:pt x="5" y="19"/>
                  </a:lnTo>
                  <a:lnTo>
                    <a:pt x="7" y="14"/>
                  </a:lnTo>
                  <a:lnTo>
                    <a:pt x="10" y="11"/>
                  </a:lnTo>
                  <a:lnTo>
                    <a:pt x="13" y="7"/>
                  </a:lnTo>
                  <a:lnTo>
                    <a:pt x="23" y="2"/>
                  </a:lnTo>
                  <a:lnTo>
                    <a:pt x="29" y="0"/>
                  </a:lnTo>
                  <a:close/>
                </a:path>
              </a:pathLst>
            </a:custGeom>
            <a:solidFill>
              <a:srgbClr val="000000"/>
            </a:solidFill>
            <a:ln w="0">
              <a:solidFill>
                <a:srgbClr val="000000"/>
              </a:solidFill>
              <a:round/>
              <a:headEnd/>
              <a:tailEnd/>
            </a:ln>
          </p:spPr>
          <p:txBody>
            <a:bodyPr/>
            <a:lstStyle/>
            <a:p>
              <a:endParaRPr lang="de-DE"/>
            </a:p>
          </p:txBody>
        </p:sp>
        <p:sp>
          <p:nvSpPr>
            <p:cNvPr id="30810" name="Freeform 187"/>
            <p:cNvSpPr>
              <a:spLocks noEditPoints="1"/>
            </p:cNvSpPr>
            <p:nvPr/>
          </p:nvSpPr>
          <p:spPr bwMode="auto">
            <a:xfrm>
              <a:off x="3816" y="4042"/>
              <a:ext cx="72" cy="81"/>
            </a:xfrm>
            <a:custGeom>
              <a:avLst/>
              <a:gdLst>
                <a:gd name="T0" fmla="*/ 30 w 72"/>
                <a:gd name="T1" fmla="*/ 13 h 81"/>
                <a:gd name="T2" fmla="*/ 25 w 72"/>
                <a:gd name="T3" fmla="*/ 14 h 81"/>
                <a:gd name="T4" fmla="*/ 20 w 72"/>
                <a:gd name="T5" fmla="*/ 17 h 81"/>
                <a:gd name="T6" fmla="*/ 18 w 72"/>
                <a:gd name="T7" fmla="*/ 20 h 81"/>
                <a:gd name="T8" fmla="*/ 15 w 72"/>
                <a:gd name="T9" fmla="*/ 23 h 81"/>
                <a:gd name="T10" fmla="*/ 14 w 72"/>
                <a:gd name="T11" fmla="*/ 27 h 81"/>
                <a:gd name="T12" fmla="*/ 14 w 72"/>
                <a:gd name="T13" fmla="*/ 31 h 81"/>
                <a:gd name="T14" fmla="*/ 58 w 72"/>
                <a:gd name="T15" fmla="*/ 31 h 81"/>
                <a:gd name="T16" fmla="*/ 57 w 72"/>
                <a:gd name="T17" fmla="*/ 27 h 81"/>
                <a:gd name="T18" fmla="*/ 57 w 72"/>
                <a:gd name="T19" fmla="*/ 24 h 81"/>
                <a:gd name="T20" fmla="*/ 55 w 72"/>
                <a:gd name="T21" fmla="*/ 21 h 81"/>
                <a:gd name="T22" fmla="*/ 54 w 72"/>
                <a:gd name="T23" fmla="*/ 19 h 81"/>
                <a:gd name="T24" fmla="*/ 50 w 72"/>
                <a:gd name="T25" fmla="*/ 15 h 81"/>
                <a:gd name="T26" fmla="*/ 45 w 72"/>
                <a:gd name="T27" fmla="*/ 14 h 81"/>
                <a:gd name="T28" fmla="*/ 42 w 72"/>
                <a:gd name="T29" fmla="*/ 13 h 81"/>
                <a:gd name="T30" fmla="*/ 30 w 72"/>
                <a:gd name="T31" fmla="*/ 13 h 81"/>
                <a:gd name="T32" fmla="*/ 36 w 72"/>
                <a:gd name="T33" fmla="*/ 0 h 81"/>
                <a:gd name="T34" fmla="*/ 46 w 72"/>
                <a:gd name="T35" fmla="*/ 1 h 81"/>
                <a:gd name="T36" fmla="*/ 55 w 72"/>
                <a:gd name="T37" fmla="*/ 5 h 81"/>
                <a:gd name="T38" fmla="*/ 62 w 72"/>
                <a:gd name="T39" fmla="*/ 11 h 81"/>
                <a:gd name="T40" fmla="*/ 68 w 72"/>
                <a:gd name="T41" fmla="*/ 19 h 81"/>
                <a:gd name="T42" fmla="*/ 70 w 72"/>
                <a:gd name="T43" fmla="*/ 29 h 81"/>
                <a:gd name="T44" fmla="*/ 72 w 72"/>
                <a:gd name="T45" fmla="*/ 40 h 81"/>
                <a:gd name="T46" fmla="*/ 72 w 72"/>
                <a:gd name="T47" fmla="*/ 44 h 81"/>
                <a:gd name="T48" fmla="*/ 14 w 72"/>
                <a:gd name="T49" fmla="*/ 44 h 81"/>
                <a:gd name="T50" fmla="*/ 14 w 72"/>
                <a:gd name="T51" fmla="*/ 50 h 81"/>
                <a:gd name="T52" fmla="*/ 17 w 72"/>
                <a:gd name="T53" fmla="*/ 55 h 81"/>
                <a:gd name="T54" fmla="*/ 19 w 72"/>
                <a:gd name="T55" fmla="*/ 58 h 81"/>
                <a:gd name="T56" fmla="*/ 21 w 72"/>
                <a:gd name="T57" fmla="*/ 63 h 81"/>
                <a:gd name="T58" fmla="*/ 29 w 72"/>
                <a:gd name="T59" fmla="*/ 68 h 81"/>
                <a:gd name="T60" fmla="*/ 33 w 72"/>
                <a:gd name="T61" fmla="*/ 69 h 81"/>
                <a:gd name="T62" fmla="*/ 37 w 72"/>
                <a:gd name="T63" fmla="*/ 69 h 81"/>
                <a:gd name="T64" fmla="*/ 46 w 72"/>
                <a:gd name="T65" fmla="*/ 67 h 81"/>
                <a:gd name="T66" fmla="*/ 50 w 72"/>
                <a:gd name="T67" fmla="*/ 66 h 81"/>
                <a:gd name="T68" fmla="*/ 54 w 72"/>
                <a:gd name="T69" fmla="*/ 63 h 81"/>
                <a:gd name="T70" fmla="*/ 56 w 72"/>
                <a:gd name="T71" fmla="*/ 61 h 81"/>
                <a:gd name="T72" fmla="*/ 58 w 72"/>
                <a:gd name="T73" fmla="*/ 56 h 81"/>
                <a:gd name="T74" fmla="*/ 72 w 72"/>
                <a:gd name="T75" fmla="*/ 58 h 81"/>
                <a:gd name="T76" fmla="*/ 69 w 72"/>
                <a:gd name="T77" fmla="*/ 66 h 81"/>
                <a:gd name="T78" fmla="*/ 60 w 72"/>
                <a:gd name="T79" fmla="*/ 75 h 81"/>
                <a:gd name="T80" fmla="*/ 50 w 72"/>
                <a:gd name="T81" fmla="*/ 80 h 81"/>
                <a:gd name="T82" fmla="*/ 37 w 72"/>
                <a:gd name="T83" fmla="*/ 81 h 81"/>
                <a:gd name="T84" fmla="*/ 23 w 72"/>
                <a:gd name="T85" fmla="*/ 79 h 81"/>
                <a:gd name="T86" fmla="*/ 10 w 72"/>
                <a:gd name="T87" fmla="*/ 70 h 81"/>
                <a:gd name="T88" fmla="*/ 5 w 72"/>
                <a:gd name="T89" fmla="*/ 63 h 81"/>
                <a:gd name="T90" fmla="*/ 1 w 72"/>
                <a:gd name="T91" fmla="*/ 54 h 81"/>
                <a:gd name="T92" fmla="*/ 0 w 72"/>
                <a:gd name="T93" fmla="*/ 40 h 81"/>
                <a:gd name="T94" fmla="*/ 2 w 72"/>
                <a:gd name="T95" fmla="*/ 24 h 81"/>
                <a:gd name="T96" fmla="*/ 10 w 72"/>
                <a:gd name="T97" fmla="*/ 11 h 81"/>
                <a:gd name="T98" fmla="*/ 21 w 72"/>
                <a:gd name="T99" fmla="*/ 2 h 81"/>
                <a:gd name="T100" fmla="*/ 36 w 72"/>
                <a:gd name="T101" fmla="*/ 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
                <a:gd name="T154" fmla="*/ 0 h 81"/>
                <a:gd name="T155" fmla="*/ 72 w 72"/>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 h="81">
                  <a:moveTo>
                    <a:pt x="30" y="13"/>
                  </a:moveTo>
                  <a:lnTo>
                    <a:pt x="25" y="14"/>
                  </a:lnTo>
                  <a:lnTo>
                    <a:pt x="20" y="17"/>
                  </a:lnTo>
                  <a:lnTo>
                    <a:pt x="18" y="20"/>
                  </a:lnTo>
                  <a:lnTo>
                    <a:pt x="15" y="23"/>
                  </a:lnTo>
                  <a:lnTo>
                    <a:pt x="14" y="27"/>
                  </a:lnTo>
                  <a:lnTo>
                    <a:pt x="14" y="31"/>
                  </a:lnTo>
                  <a:lnTo>
                    <a:pt x="58" y="31"/>
                  </a:lnTo>
                  <a:lnTo>
                    <a:pt x="57" y="27"/>
                  </a:lnTo>
                  <a:lnTo>
                    <a:pt x="57" y="24"/>
                  </a:lnTo>
                  <a:lnTo>
                    <a:pt x="55" y="21"/>
                  </a:lnTo>
                  <a:lnTo>
                    <a:pt x="54" y="19"/>
                  </a:lnTo>
                  <a:lnTo>
                    <a:pt x="50" y="15"/>
                  </a:lnTo>
                  <a:lnTo>
                    <a:pt x="45" y="14"/>
                  </a:lnTo>
                  <a:lnTo>
                    <a:pt x="42" y="13"/>
                  </a:lnTo>
                  <a:lnTo>
                    <a:pt x="30" y="13"/>
                  </a:lnTo>
                  <a:close/>
                  <a:moveTo>
                    <a:pt x="36" y="0"/>
                  </a:moveTo>
                  <a:lnTo>
                    <a:pt x="46" y="1"/>
                  </a:lnTo>
                  <a:lnTo>
                    <a:pt x="55" y="5"/>
                  </a:lnTo>
                  <a:lnTo>
                    <a:pt x="62" y="11"/>
                  </a:lnTo>
                  <a:lnTo>
                    <a:pt x="68" y="19"/>
                  </a:lnTo>
                  <a:lnTo>
                    <a:pt x="70" y="29"/>
                  </a:lnTo>
                  <a:lnTo>
                    <a:pt x="72" y="40"/>
                  </a:lnTo>
                  <a:lnTo>
                    <a:pt x="72" y="44"/>
                  </a:lnTo>
                  <a:lnTo>
                    <a:pt x="14" y="44"/>
                  </a:lnTo>
                  <a:lnTo>
                    <a:pt x="14" y="50"/>
                  </a:lnTo>
                  <a:lnTo>
                    <a:pt x="17" y="55"/>
                  </a:lnTo>
                  <a:lnTo>
                    <a:pt x="19" y="58"/>
                  </a:lnTo>
                  <a:lnTo>
                    <a:pt x="21" y="63"/>
                  </a:lnTo>
                  <a:lnTo>
                    <a:pt x="29" y="68"/>
                  </a:lnTo>
                  <a:lnTo>
                    <a:pt x="33" y="69"/>
                  </a:lnTo>
                  <a:lnTo>
                    <a:pt x="37" y="69"/>
                  </a:lnTo>
                  <a:lnTo>
                    <a:pt x="46" y="67"/>
                  </a:lnTo>
                  <a:lnTo>
                    <a:pt x="50" y="66"/>
                  </a:lnTo>
                  <a:lnTo>
                    <a:pt x="54" y="63"/>
                  </a:lnTo>
                  <a:lnTo>
                    <a:pt x="56" y="61"/>
                  </a:lnTo>
                  <a:lnTo>
                    <a:pt x="58" y="56"/>
                  </a:lnTo>
                  <a:lnTo>
                    <a:pt x="72" y="58"/>
                  </a:lnTo>
                  <a:lnTo>
                    <a:pt x="69" y="66"/>
                  </a:lnTo>
                  <a:lnTo>
                    <a:pt x="60" y="75"/>
                  </a:lnTo>
                  <a:lnTo>
                    <a:pt x="50" y="80"/>
                  </a:lnTo>
                  <a:lnTo>
                    <a:pt x="37" y="81"/>
                  </a:lnTo>
                  <a:lnTo>
                    <a:pt x="23" y="79"/>
                  </a:lnTo>
                  <a:lnTo>
                    <a:pt x="10" y="70"/>
                  </a:lnTo>
                  <a:lnTo>
                    <a:pt x="5" y="63"/>
                  </a:lnTo>
                  <a:lnTo>
                    <a:pt x="1" y="54"/>
                  </a:lnTo>
                  <a:lnTo>
                    <a:pt x="0" y="40"/>
                  </a:lnTo>
                  <a:lnTo>
                    <a:pt x="2" y="24"/>
                  </a:lnTo>
                  <a:lnTo>
                    <a:pt x="10" y="11"/>
                  </a:lnTo>
                  <a:lnTo>
                    <a:pt x="21" y="2"/>
                  </a:lnTo>
                  <a:lnTo>
                    <a:pt x="36" y="0"/>
                  </a:lnTo>
                  <a:close/>
                </a:path>
              </a:pathLst>
            </a:custGeom>
            <a:solidFill>
              <a:srgbClr val="000000"/>
            </a:solidFill>
            <a:ln w="0">
              <a:solidFill>
                <a:srgbClr val="000000"/>
              </a:solidFill>
              <a:round/>
              <a:headEnd/>
              <a:tailEnd/>
            </a:ln>
          </p:spPr>
          <p:txBody>
            <a:bodyPr/>
            <a:lstStyle/>
            <a:p>
              <a:endParaRPr lang="de-DE"/>
            </a:p>
          </p:txBody>
        </p:sp>
        <p:sp>
          <p:nvSpPr>
            <p:cNvPr id="30811" name="Freeform 188"/>
            <p:cNvSpPr>
              <a:spLocks noEditPoints="1"/>
            </p:cNvSpPr>
            <p:nvPr/>
          </p:nvSpPr>
          <p:spPr bwMode="auto">
            <a:xfrm>
              <a:off x="3899" y="4013"/>
              <a:ext cx="67" cy="110"/>
            </a:xfrm>
            <a:custGeom>
              <a:avLst/>
              <a:gdLst>
                <a:gd name="T0" fmla="*/ 29 w 67"/>
                <a:gd name="T1" fmla="*/ 42 h 110"/>
                <a:gd name="T2" fmla="*/ 26 w 67"/>
                <a:gd name="T3" fmla="*/ 43 h 110"/>
                <a:gd name="T4" fmla="*/ 23 w 67"/>
                <a:gd name="T5" fmla="*/ 44 h 110"/>
                <a:gd name="T6" fmla="*/ 21 w 67"/>
                <a:gd name="T7" fmla="*/ 48 h 110"/>
                <a:gd name="T8" fmla="*/ 17 w 67"/>
                <a:gd name="T9" fmla="*/ 54 h 110"/>
                <a:gd name="T10" fmla="*/ 15 w 67"/>
                <a:gd name="T11" fmla="*/ 61 h 110"/>
                <a:gd name="T12" fmla="*/ 14 w 67"/>
                <a:gd name="T13" fmla="*/ 69 h 110"/>
                <a:gd name="T14" fmla="*/ 15 w 67"/>
                <a:gd name="T15" fmla="*/ 83 h 110"/>
                <a:gd name="T16" fmla="*/ 21 w 67"/>
                <a:gd name="T17" fmla="*/ 92 h 110"/>
                <a:gd name="T18" fmla="*/ 23 w 67"/>
                <a:gd name="T19" fmla="*/ 95 h 110"/>
                <a:gd name="T20" fmla="*/ 27 w 67"/>
                <a:gd name="T21" fmla="*/ 97 h 110"/>
                <a:gd name="T22" fmla="*/ 30 w 67"/>
                <a:gd name="T23" fmla="*/ 98 h 110"/>
                <a:gd name="T24" fmla="*/ 37 w 67"/>
                <a:gd name="T25" fmla="*/ 98 h 110"/>
                <a:gd name="T26" fmla="*/ 41 w 67"/>
                <a:gd name="T27" fmla="*/ 97 h 110"/>
                <a:gd name="T28" fmla="*/ 45 w 67"/>
                <a:gd name="T29" fmla="*/ 95 h 110"/>
                <a:gd name="T30" fmla="*/ 47 w 67"/>
                <a:gd name="T31" fmla="*/ 92 h 110"/>
                <a:gd name="T32" fmla="*/ 52 w 67"/>
                <a:gd name="T33" fmla="*/ 84 h 110"/>
                <a:gd name="T34" fmla="*/ 53 w 67"/>
                <a:gd name="T35" fmla="*/ 71 h 110"/>
                <a:gd name="T36" fmla="*/ 52 w 67"/>
                <a:gd name="T37" fmla="*/ 58 h 110"/>
                <a:gd name="T38" fmla="*/ 47 w 67"/>
                <a:gd name="T39" fmla="*/ 49 h 110"/>
                <a:gd name="T40" fmla="*/ 45 w 67"/>
                <a:gd name="T41" fmla="*/ 46 h 110"/>
                <a:gd name="T42" fmla="*/ 41 w 67"/>
                <a:gd name="T43" fmla="*/ 43 h 110"/>
                <a:gd name="T44" fmla="*/ 37 w 67"/>
                <a:gd name="T45" fmla="*/ 42 h 110"/>
                <a:gd name="T46" fmla="*/ 29 w 67"/>
                <a:gd name="T47" fmla="*/ 42 h 110"/>
                <a:gd name="T48" fmla="*/ 53 w 67"/>
                <a:gd name="T49" fmla="*/ 0 h 110"/>
                <a:gd name="T50" fmla="*/ 67 w 67"/>
                <a:gd name="T51" fmla="*/ 0 h 110"/>
                <a:gd name="T52" fmla="*/ 67 w 67"/>
                <a:gd name="T53" fmla="*/ 109 h 110"/>
                <a:gd name="T54" fmla="*/ 53 w 67"/>
                <a:gd name="T55" fmla="*/ 109 h 110"/>
                <a:gd name="T56" fmla="*/ 53 w 67"/>
                <a:gd name="T57" fmla="*/ 96 h 110"/>
                <a:gd name="T58" fmla="*/ 48 w 67"/>
                <a:gd name="T59" fmla="*/ 104 h 110"/>
                <a:gd name="T60" fmla="*/ 41 w 67"/>
                <a:gd name="T61" fmla="*/ 109 h 110"/>
                <a:gd name="T62" fmla="*/ 33 w 67"/>
                <a:gd name="T63" fmla="*/ 110 h 110"/>
                <a:gd name="T64" fmla="*/ 27 w 67"/>
                <a:gd name="T65" fmla="*/ 110 h 110"/>
                <a:gd name="T66" fmla="*/ 21 w 67"/>
                <a:gd name="T67" fmla="*/ 109 h 110"/>
                <a:gd name="T68" fmla="*/ 16 w 67"/>
                <a:gd name="T69" fmla="*/ 105 h 110"/>
                <a:gd name="T70" fmla="*/ 12 w 67"/>
                <a:gd name="T71" fmla="*/ 103 h 110"/>
                <a:gd name="T72" fmla="*/ 9 w 67"/>
                <a:gd name="T73" fmla="*/ 99 h 110"/>
                <a:gd name="T74" fmla="*/ 4 w 67"/>
                <a:gd name="T75" fmla="*/ 92 h 110"/>
                <a:gd name="T76" fmla="*/ 0 w 67"/>
                <a:gd name="T77" fmla="*/ 81 h 110"/>
                <a:gd name="T78" fmla="*/ 0 w 67"/>
                <a:gd name="T79" fmla="*/ 59 h 110"/>
                <a:gd name="T80" fmla="*/ 3 w 67"/>
                <a:gd name="T81" fmla="*/ 49 h 110"/>
                <a:gd name="T82" fmla="*/ 5 w 67"/>
                <a:gd name="T83" fmla="*/ 44 h 110"/>
                <a:gd name="T84" fmla="*/ 8 w 67"/>
                <a:gd name="T85" fmla="*/ 41 h 110"/>
                <a:gd name="T86" fmla="*/ 11 w 67"/>
                <a:gd name="T87" fmla="*/ 36 h 110"/>
                <a:gd name="T88" fmla="*/ 21 w 67"/>
                <a:gd name="T89" fmla="*/ 31 h 110"/>
                <a:gd name="T90" fmla="*/ 27 w 67"/>
                <a:gd name="T91" fmla="*/ 29 h 110"/>
                <a:gd name="T92" fmla="*/ 37 w 67"/>
                <a:gd name="T93" fmla="*/ 29 h 110"/>
                <a:gd name="T94" fmla="*/ 41 w 67"/>
                <a:gd name="T95" fmla="*/ 30 h 110"/>
                <a:gd name="T96" fmla="*/ 43 w 67"/>
                <a:gd name="T97" fmla="*/ 32 h 110"/>
                <a:gd name="T98" fmla="*/ 48 w 67"/>
                <a:gd name="T99" fmla="*/ 35 h 110"/>
                <a:gd name="T100" fmla="*/ 53 w 67"/>
                <a:gd name="T101" fmla="*/ 42 h 110"/>
                <a:gd name="T102" fmla="*/ 53 w 67"/>
                <a:gd name="T103" fmla="*/ 0 h 1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110"/>
                <a:gd name="T158" fmla="*/ 67 w 67"/>
                <a:gd name="T159" fmla="*/ 110 h 1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110">
                  <a:moveTo>
                    <a:pt x="29" y="42"/>
                  </a:moveTo>
                  <a:lnTo>
                    <a:pt x="26" y="43"/>
                  </a:lnTo>
                  <a:lnTo>
                    <a:pt x="23" y="44"/>
                  </a:lnTo>
                  <a:lnTo>
                    <a:pt x="21" y="48"/>
                  </a:lnTo>
                  <a:lnTo>
                    <a:pt x="17" y="54"/>
                  </a:lnTo>
                  <a:lnTo>
                    <a:pt x="15" y="61"/>
                  </a:lnTo>
                  <a:lnTo>
                    <a:pt x="14" y="69"/>
                  </a:lnTo>
                  <a:lnTo>
                    <a:pt x="15" y="83"/>
                  </a:lnTo>
                  <a:lnTo>
                    <a:pt x="21" y="92"/>
                  </a:lnTo>
                  <a:lnTo>
                    <a:pt x="23" y="95"/>
                  </a:lnTo>
                  <a:lnTo>
                    <a:pt x="27" y="97"/>
                  </a:lnTo>
                  <a:lnTo>
                    <a:pt x="30" y="98"/>
                  </a:lnTo>
                  <a:lnTo>
                    <a:pt x="37" y="98"/>
                  </a:lnTo>
                  <a:lnTo>
                    <a:pt x="41" y="97"/>
                  </a:lnTo>
                  <a:lnTo>
                    <a:pt x="45" y="95"/>
                  </a:lnTo>
                  <a:lnTo>
                    <a:pt x="47" y="92"/>
                  </a:lnTo>
                  <a:lnTo>
                    <a:pt x="52" y="84"/>
                  </a:lnTo>
                  <a:lnTo>
                    <a:pt x="53" y="71"/>
                  </a:lnTo>
                  <a:lnTo>
                    <a:pt x="52" y="58"/>
                  </a:lnTo>
                  <a:lnTo>
                    <a:pt x="47" y="49"/>
                  </a:lnTo>
                  <a:lnTo>
                    <a:pt x="45" y="46"/>
                  </a:lnTo>
                  <a:lnTo>
                    <a:pt x="41" y="43"/>
                  </a:lnTo>
                  <a:lnTo>
                    <a:pt x="37" y="42"/>
                  </a:lnTo>
                  <a:lnTo>
                    <a:pt x="29" y="42"/>
                  </a:lnTo>
                  <a:close/>
                  <a:moveTo>
                    <a:pt x="53" y="0"/>
                  </a:moveTo>
                  <a:lnTo>
                    <a:pt x="67" y="0"/>
                  </a:lnTo>
                  <a:lnTo>
                    <a:pt x="67" y="109"/>
                  </a:lnTo>
                  <a:lnTo>
                    <a:pt x="53" y="109"/>
                  </a:lnTo>
                  <a:lnTo>
                    <a:pt x="53" y="96"/>
                  </a:lnTo>
                  <a:lnTo>
                    <a:pt x="48" y="104"/>
                  </a:lnTo>
                  <a:lnTo>
                    <a:pt x="41" y="109"/>
                  </a:lnTo>
                  <a:lnTo>
                    <a:pt x="33" y="110"/>
                  </a:lnTo>
                  <a:lnTo>
                    <a:pt x="27" y="110"/>
                  </a:lnTo>
                  <a:lnTo>
                    <a:pt x="21" y="109"/>
                  </a:lnTo>
                  <a:lnTo>
                    <a:pt x="16" y="105"/>
                  </a:lnTo>
                  <a:lnTo>
                    <a:pt x="12" y="103"/>
                  </a:lnTo>
                  <a:lnTo>
                    <a:pt x="9" y="99"/>
                  </a:lnTo>
                  <a:lnTo>
                    <a:pt x="4" y="92"/>
                  </a:lnTo>
                  <a:lnTo>
                    <a:pt x="0" y="81"/>
                  </a:lnTo>
                  <a:lnTo>
                    <a:pt x="0" y="59"/>
                  </a:lnTo>
                  <a:lnTo>
                    <a:pt x="3" y="49"/>
                  </a:lnTo>
                  <a:lnTo>
                    <a:pt x="5" y="44"/>
                  </a:lnTo>
                  <a:lnTo>
                    <a:pt x="8" y="41"/>
                  </a:lnTo>
                  <a:lnTo>
                    <a:pt x="11" y="36"/>
                  </a:lnTo>
                  <a:lnTo>
                    <a:pt x="21" y="31"/>
                  </a:lnTo>
                  <a:lnTo>
                    <a:pt x="27" y="29"/>
                  </a:lnTo>
                  <a:lnTo>
                    <a:pt x="37" y="29"/>
                  </a:lnTo>
                  <a:lnTo>
                    <a:pt x="41" y="30"/>
                  </a:lnTo>
                  <a:lnTo>
                    <a:pt x="43" y="32"/>
                  </a:lnTo>
                  <a:lnTo>
                    <a:pt x="48" y="35"/>
                  </a:lnTo>
                  <a:lnTo>
                    <a:pt x="53" y="42"/>
                  </a:lnTo>
                  <a:lnTo>
                    <a:pt x="53" y="0"/>
                  </a:lnTo>
                  <a:close/>
                </a:path>
              </a:pathLst>
            </a:custGeom>
            <a:solidFill>
              <a:srgbClr val="000000"/>
            </a:solidFill>
            <a:ln w="0">
              <a:solidFill>
                <a:srgbClr val="000000"/>
              </a:solidFill>
              <a:round/>
              <a:headEnd/>
              <a:tailEnd/>
            </a:ln>
          </p:spPr>
          <p:txBody>
            <a:bodyPr/>
            <a:lstStyle/>
            <a:p>
              <a:endParaRPr lang="de-DE"/>
            </a:p>
          </p:txBody>
        </p:sp>
        <p:sp>
          <p:nvSpPr>
            <p:cNvPr id="30812" name="Freeform 189"/>
            <p:cNvSpPr>
              <a:spLocks/>
            </p:cNvSpPr>
            <p:nvPr/>
          </p:nvSpPr>
          <p:spPr bwMode="auto">
            <a:xfrm>
              <a:off x="1273" y="3135"/>
              <a:ext cx="109" cy="103"/>
            </a:xfrm>
            <a:custGeom>
              <a:avLst/>
              <a:gdLst>
                <a:gd name="T0" fmla="*/ 0 w 109"/>
                <a:gd name="T1" fmla="*/ 0 h 103"/>
                <a:gd name="T2" fmla="*/ 109 w 109"/>
                <a:gd name="T3" fmla="*/ 0 h 103"/>
                <a:gd name="T4" fmla="*/ 109 w 109"/>
                <a:gd name="T5" fmla="*/ 15 h 103"/>
                <a:gd name="T6" fmla="*/ 17 w 109"/>
                <a:gd name="T7" fmla="*/ 15 h 103"/>
                <a:gd name="T8" fmla="*/ 109 w 109"/>
                <a:gd name="T9" fmla="*/ 43 h 103"/>
                <a:gd name="T10" fmla="*/ 109 w 109"/>
                <a:gd name="T11" fmla="*/ 60 h 103"/>
                <a:gd name="T12" fmla="*/ 17 w 109"/>
                <a:gd name="T13" fmla="*/ 89 h 103"/>
                <a:gd name="T14" fmla="*/ 109 w 109"/>
                <a:gd name="T15" fmla="*/ 89 h 103"/>
                <a:gd name="T16" fmla="*/ 109 w 109"/>
                <a:gd name="T17" fmla="*/ 103 h 103"/>
                <a:gd name="T18" fmla="*/ 0 w 109"/>
                <a:gd name="T19" fmla="*/ 103 h 103"/>
                <a:gd name="T20" fmla="*/ 0 w 109"/>
                <a:gd name="T21" fmla="*/ 80 h 103"/>
                <a:gd name="T22" fmla="*/ 78 w 109"/>
                <a:gd name="T23" fmla="*/ 58 h 103"/>
                <a:gd name="T24" fmla="*/ 84 w 109"/>
                <a:gd name="T25" fmla="*/ 55 h 103"/>
                <a:gd name="T26" fmla="*/ 93 w 109"/>
                <a:gd name="T27" fmla="*/ 50 h 103"/>
                <a:gd name="T28" fmla="*/ 90 w 109"/>
                <a:gd name="T29" fmla="*/ 50 h 103"/>
                <a:gd name="T30" fmla="*/ 86 w 109"/>
                <a:gd name="T31" fmla="*/ 49 h 103"/>
                <a:gd name="T32" fmla="*/ 81 w 109"/>
                <a:gd name="T33" fmla="*/ 48 h 103"/>
                <a:gd name="T34" fmla="*/ 75 w 109"/>
                <a:gd name="T35" fmla="*/ 47 h 103"/>
                <a:gd name="T36" fmla="*/ 0 w 109"/>
                <a:gd name="T37" fmla="*/ 23 h 103"/>
                <a:gd name="T38" fmla="*/ 0 w 109"/>
                <a:gd name="T39" fmla="*/ 0 h 1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9"/>
                <a:gd name="T61" fmla="*/ 0 h 103"/>
                <a:gd name="T62" fmla="*/ 109 w 109"/>
                <a:gd name="T63" fmla="*/ 103 h 1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9" h="103">
                  <a:moveTo>
                    <a:pt x="0" y="0"/>
                  </a:moveTo>
                  <a:lnTo>
                    <a:pt x="109" y="0"/>
                  </a:lnTo>
                  <a:lnTo>
                    <a:pt x="109" y="15"/>
                  </a:lnTo>
                  <a:lnTo>
                    <a:pt x="17" y="15"/>
                  </a:lnTo>
                  <a:lnTo>
                    <a:pt x="109" y="43"/>
                  </a:lnTo>
                  <a:lnTo>
                    <a:pt x="109" y="60"/>
                  </a:lnTo>
                  <a:lnTo>
                    <a:pt x="17" y="89"/>
                  </a:lnTo>
                  <a:lnTo>
                    <a:pt x="109" y="89"/>
                  </a:lnTo>
                  <a:lnTo>
                    <a:pt x="109" y="103"/>
                  </a:lnTo>
                  <a:lnTo>
                    <a:pt x="0" y="103"/>
                  </a:lnTo>
                  <a:lnTo>
                    <a:pt x="0" y="80"/>
                  </a:lnTo>
                  <a:lnTo>
                    <a:pt x="78" y="58"/>
                  </a:lnTo>
                  <a:lnTo>
                    <a:pt x="84" y="55"/>
                  </a:lnTo>
                  <a:lnTo>
                    <a:pt x="93" y="50"/>
                  </a:lnTo>
                  <a:lnTo>
                    <a:pt x="90" y="50"/>
                  </a:lnTo>
                  <a:lnTo>
                    <a:pt x="86" y="49"/>
                  </a:lnTo>
                  <a:lnTo>
                    <a:pt x="81" y="48"/>
                  </a:lnTo>
                  <a:lnTo>
                    <a:pt x="75" y="47"/>
                  </a:lnTo>
                  <a:lnTo>
                    <a:pt x="0" y="23"/>
                  </a:lnTo>
                  <a:lnTo>
                    <a:pt x="0" y="0"/>
                  </a:lnTo>
                  <a:close/>
                </a:path>
              </a:pathLst>
            </a:custGeom>
            <a:solidFill>
              <a:srgbClr val="000000"/>
            </a:solidFill>
            <a:ln w="0">
              <a:solidFill>
                <a:srgbClr val="000000"/>
              </a:solidFill>
              <a:round/>
              <a:headEnd/>
              <a:tailEnd/>
            </a:ln>
          </p:spPr>
          <p:txBody>
            <a:bodyPr/>
            <a:lstStyle/>
            <a:p>
              <a:endParaRPr lang="de-DE"/>
            </a:p>
          </p:txBody>
        </p:sp>
        <p:sp>
          <p:nvSpPr>
            <p:cNvPr id="30813" name="Freeform 190"/>
            <p:cNvSpPr>
              <a:spLocks/>
            </p:cNvSpPr>
            <p:nvPr/>
          </p:nvSpPr>
          <p:spPr bwMode="auto">
            <a:xfrm>
              <a:off x="1303" y="3053"/>
              <a:ext cx="80" cy="61"/>
            </a:xfrm>
            <a:custGeom>
              <a:avLst/>
              <a:gdLst>
                <a:gd name="T0" fmla="*/ 0 w 80"/>
                <a:gd name="T1" fmla="*/ 0 h 61"/>
                <a:gd name="T2" fmla="*/ 79 w 80"/>
                <a:gd name="T3" fmla="*/ 0 h 61"/>
                <a:gd name="T4" fmla="*/ 79 w 80"/>
                <a:gd name="T5" fmla="*/ 14 h 61"/>
                <a:gd name="T6" fmla="*/ 65 w 80"/>
                <a:gd name="T7" fmla="*/ 14 h 61"/>
                <a:gd name="T8" fmla="*/ 74 w 80"/>
                <a:gd name="T9" fmla="*/ 20 h 61"/>
                <a:gd name="T10" fmla="*/ 79 w 80"/>
                <a:gd name="T11" fmla="*/ 27 h 61"/>
                <a:gd name="T12" fmla="*/ 80 w 80"/>
                <a:gd name="T13" fmla="*/ 36 h 61"/>
                <a:gd name="T14" fmla="*/ 80 w 80"/>
                <a:gd name="T15" fmla="*/ 43 h 61"/>
                <a:gd name="T16" fmla="*/ 79 w 80"/>
                <a:gd name="T17" fmla="*/ 45 h 61"/>
                <a:gd name="T18" fmla="*/ 77 w 80"/>
                <a:gd name="T19" fmla="*/ 49 h 61"/>
                <a:gd name="T20" fmla="*/ 75 w 80"/>
                <a:gd name="T21" fmla="*/ 51 h 61"/>
                <a:gd name="T22" fmla="*/ 74 w 80"/>
                <a:gd name="T23" fmla="*/ 54 h 61"/>
                <a:gd name="T24" fmla="*/ 70 w 80"/>
                <a:gd name="T25" fmla="*/ 56 h 61"/>
                <a:gd name="T26" fmla="*/ 65 w 80"/>
                <a:gd name="T27" fmla="*/ 58 h 61"/>
                <a:gd name="T28" fmla="*/ 62 w 80"/>
                <a:gd name="T29" fmla="*/ 61 h 61"/>
                <a:gd name="T30" fmla="*/ 0 w 80"/>
                <a:gd name="T31" fmla="*/ 61 h 61"/>
                <a:gd name="T32" fmla="*/ 0 w 80"/>
                <a:gd name="T33" fmla="*/ 46 h 61"/>
                <a:gd name="T34" fmla="*/ 57 w 80"/>
                <a:gd name="T35" fmla="*/ 46 h 61"/>
                <a:gd name="T36" fmla="*/ 64 w 80"/>
                <a:gd name="T37" fmla="*/ 42 h 61"/>
                <a:gd name="T38" fmla="*/ 67 w 80"/>
                <a:gd name="T39" fmla="*/ 37 h 61"/>
                <a:gd name="T40" fmla="*/ 68 w 80"/>
                <a:gd name="T41" fmla="*/ 32 h 61"/>
                <a:gd name="T42" fmla="*/ 64 w 80"/>
                <a:gd name="T43" fmla="*/ 21 h 61"/>
                <a:gd name="T44" fmla="*/ 60 w 80"/>
                <a:gd name="T45" fmla="*/ 17 h 61"/>
                <a:gd name="T46" fmla="*/ 57 w 80"/>
                <a:gd name="T47" fmla="*/ 15 h 61"/>
                <a:gd name="T48" fmla="*/ 54 w 80"/>
                <a:gd name="T49" fmla="*/ 14 h 61"/>
                <a:gd name="T50" fmla="*/ 0 w 80"/>
                <a:gd name="T51" fmla="*/ 14 h 61"/>
                <a:gd name="T52" fmla="*/ 0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0" y="0"/>
                  </a:moveTo>
                  <a:lnTo>
                    <a:pt x="79" y="0"/>
                  </a:lnTo>
                  <a:lnTo>
                    <a:pt x="79" y="14"/>
                  </a:lnTo>
                  <a:lnTo>
                    <a:pt x="65" y="14"/>
                  </a:lnTo>
                  <a:lnTo>
                    <a:pt x="74" y="20"/>
                  </a:lnTo>
                  <a:lnTo>
                    <a:pt x="79" y="27"/>
                  </a:lnTo>
                  <a:lnTo>
                    <a:pt x="80" y="36"/>
                  </a:lnTo>
                  <a:lnTo>
                    <a:pt x="80" y="43"/>
                  </a:lnTo>
                  <a:lnTo>
                    <a:pt x="79" y="45"/>
                  </a:lnTo>
                  <a:lnTo>
                    <a:pt x="77" y="49"/>
                  </a:lnTo>
                  <a:lnTo>
                    <a:pt x="75" y="51"/>
                  </a:lnTo>
                  <a:lnTo>
                    <a:pt x="74" y="54"/>
                  </a:lnTo>
                  <a:lnTo>
                    <a:pt x="70" y="56"/>
                  </a:lnTo>
                  <a:lnTo>
                    <a:pt x="65" y="58"/>
                  </a:lnTo>
                  <a:lnTo>
                    <a:pt x="62" y="61"/>
                  </a:lnTo>
                  <a:lnTo>
                    <a:pt x="0" y="61"/>
                  </a:lnTo>
                  <a:lnTo>
                    <a:pt x="0" y="46"/>
                  </a:lnTo>
                  <a:lnTo>
                    <a:pt x="57" y="46"/>
                  </a:lnTo>
                  <a:lnTo>
                    <a:pt x="64" y="42"/>
                  </a:lnTo>
                  <a:lnTo>
                    <a:pt x="67" y="37"/>
                  </a:lnTo>
                  <a:lnTo>
                    <a:pt x="68" y="32"/>
                  </a:lnTo>
                  <a:lnTo>
                    <a:pt x="64" y="21"/>
                  </a:lnTo>
                  <a:lnTo>
                    <a:pt x="60" y="17"/>
                  </a:lnTo>
                  <a:lnTo>
                    <a:pt x="57" y="15"/>
                  </a:lnTo>
                  <a:lnTo>
                    <a:pt x="5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814" name="Freeform 191"/>
            <p:cNvSpPr>
              <a:spLocks/>
            </p:cNvSpPr>
            <p:nvPr/>
          </p:nvSpPr>
          <p:spPr bwMode="auto">
            <a:xfrm>
              <a:off x="1277" y="3002"/>
              <a:ext cx="106" cy="37"/>
            </a:xfrm>
            <a:custGeom>
              <a:avLst/>
              <a:gdLst>
                <a:gd name="T0" fmla="*/ 106 w 106"/>
                <a:gd name="T1" fmla="*/ 0 h 37"/>
                <a:gd name="T2" fmla="*/ 106 w 106"/>
                <a:gd name="T3" fmla="*/ 18 h 37"/>
                <a:gd name="T4" fmla="*/ 105 w 106"/>
                <a:gd name="T5" fmla="*/ 20 h 37"/>
                <a:gd name="T6" fmla="*/ 99 w 106"/>
                <a:gd name="T7" fmla="*/ 26 h 37"/>
                <a:gd name="T8" fmla="*/ 95 w 106"/>
                <a:gd name="T9" fmla="*/ 27 h 37"/>
                <a:gd name="T10" fmla="*/ 39 w 106"/>
                <a:gd name="T11" fmla="*/ 27 h 37"/>
                <a:gd name="T12" fmla="*/ 39 w 106"/>
                <a:gd name="T13" fmla="*/ 37 h 37"/>
                <a:gd name="T14" fmla="*/ 26 w 106"/>
                <a:gd name="T15" fmla="*/ 37 h 37"/>
                <a:gd name="T16" fmla="*/ 26 w 106"/>
                <a:gd name="T17" fmla="*/ 27 h 37"/>
                <a:gd name="T18" fmla="*/ 8 w 106"/>
                <a:gd name="T19" fmla="*/ 27 h 37"/>
                <a:gd name="T20" fmla="*/ 0 w 106"/>
                <a:gd name="T21" fmla="*/ 13 h 37"/>
                <a:gd name="T22" fmla="*/ 26 w 106"/>
                <a:gd name="T23" fmla="*/ 13 h 37"/>
                <a:gd name="T24" fmla="*/ 26 w 106"/>
                <a:gd name="T25" fmla="*/ 1 h 37"/>
                <a:gd name="T26" fmla="*/ 39 w 106"/>
                <a:gd name="T27" fmla="*/ 1 h 37"/>
                <a:gd name="T28" fmla="*/ 39 w 106"/>
                <a:gd name="T29" fmla="*/ 13 h 37"/>
                <a:gd name="T30" fmla="*/ 90 w 106"/>
                <a:gd name="T31" fmla="*/ 13 h 37"/>
                <a:gd name="T32" fmla="*/ 91 w 106"/>
                <a:gd name="T33" fmla="*/ 12 h 37"/>
                <a:gd name="T34" fmla="*/ 91 w 106"/>
                <a:gd name="T35" fmla="*/ 10 h 37"/>
                <a:gd name="T36" fmla="*/ 94 w 106"/>
                <a:gd name="T37" fmla="*/ 8 h 37"/>
                <a:gd name="T38" fmla="*/ 94 w 106"/>
                <a:gd name="T39" fmla="*/ 1 h 37"/>
                <a:gd name="T40" fmla="*/ 106 w 106"/>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7"/>
                <a:gd name="T65" fmla="*/ 106 w 106"/>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7">
                  <a:moveTo>
                    <a:pt x="106" y="0"/>
                  </a:moveTo>
                  <a:lnTo>
                    <a:pt x="106" y="18"/>
                  </a:lnTo>
                  <a:lnTo>
                    <a:pt x="105" y="20"/>
                  </a:lnTo>
                  <a:lnTo>
                    <a:pt x="99" y="26"/>
                  </a:lnTo>
                  <a:lnTo>
                    <a:pt x="95" y="27"/>
                  </a:lnTo>
                  <a:lnTo>
                    <a:pt x="39" y="27"/>
                  </a:lnTo>
                  <a:lnTo>
                    <a:pt x="39" y="37"/>
                  </a:lnTo>
                  <a:lnTo>
                    <a:pt x="26" y="37"/>
                  </a:lnTo>
                  <a:lnTo>
                    <a:pt x="26" y="27"/>
                  </a:lnTo>
                  <a:lnTo>
                    <a:pt x="8" y="27"/>
                  </a:lnTo>
                  <a:lnTo>
                    <a:pt x="0" y="13"/>
                  </a:lnTo>
                  <a:lnTo>
                    <a:pt x="26" y="13"/>
                  </a:lnTo>
                  <a:lnTo>
                    <a:pt x="26" y="1"/>
                  </a:lnTo>
                  <a:lnTo>
                    <a:pt x="39" y="1"/>
                  </a:lnTo>
                  <a:lnTo>
                    <a:pt x="39" y="13"/>
                  </a:lnTo>
                  <a:lnTo>
                    <a:pt x="90" y="13"/>
                  </a:lnTo>
                  <a:lnTo>
                    <a:pt x="91" y="12"/>
                  </a:lnTo>
                  <a:lnTo>
                    <a:pt x="91" y="10"/>
                  </a:lnTo>
                  <a:lnTo>
                    <a:pt x="94" y="8"/>
                  </a:lnTo>
                  <a:lnTo>
                    <a:pt x="94" y="1"/>
                  </a:lnTo>
                  <a:lnTo>
                    <a:pt x="106" y="0"/>
                  </a:lnTo>
                  <a:close/>
                </a:path>
              </a:pathLst>
            </a:custGeom>
            <a:solidFill>
              <a:srgbClr val="000000"/>
            </a:solidFill>
            <a:ln w="0">
              <a:solidFill>
                <a:srgbClr val="000000"/>
              </a:solidFill>
              <a:round/>
              <a:headEnd/>
              <a:tailEnd/>
            </a:ln>
          </p:spPr>
          <p:txBody>
            <a:bodyPr/>
            <a:lstStyle/>
            <a:p>
              <a:endParaRPr lang="de-DE"/>
            </a:p>
          </p:txBody>
        </p:sp>
        <p:sp>
          <p:nvSpPr>
            <p:cNvPr id="30815" name="Freeform 192"/>
            <p:cNvSpPr>
              <a:spLocks/>
            </p:cNvSpPr>
            <p:nvPr/>
          </p:nvSpPr>
          <p:spPr bwMode="auto">
            <a:xfrm>
              <a:off x="1303" y="2928"/>
              <a:ext cx="80" cy="61"/>
            </a:xfrm>
            <a:custGeom>
              <a:avLst/>
              <a:gdLst>
                <a:gd name="T0" fmla="*/ 0 w 80"/>
                <a:gd name="T1" fmla="*/ 0 h 61"/>
                <a:gd name="T2" fmla="*/ 79 w 80"/>
                <a:gd name="T3" fmla="*/ 0 h 61"/>
                <a:gd name="T4" fmla="*/ 79 w 80"/>
                <a:gd name="T5" fmla="*/ 14 h 61"/>
                <a:gd name="T6" fmla="*/ 65 w 80"/>
                <a:gd name="T7" fmla="*/ 14 h 61"/>
                <a:gd name="T8" fmla="*/ 74 w 80"/>
                <a:gd name="T9" fmla="*/ 20 h 61"/>
                <a:gd name="T10" fmla="*/ 79 w 80"/>
                <a:gd name="T11" fmla="*/ 27 h 61"/>
                <a:gd name="T12" fmla="*/ 80 w 80"/>
                <a:gd name="T13" fmla="*/ 35 h 61"/>
                <a:gd name="T14" fmla="*/ 80 w 80"/>
                <a:gd name="T15" fmla="*/ 43 h 61"/>
                <a:gd name="T16" fmla="*/ 79 w 80"/>
                <a:gd name="T17" fmla="*/ 45 h 61"/>
                <a:gd name="T18" fmla="*/ 77 w 80"/>
                <a:gd name="T19" fmla="*/ 49 h 61"/>
                <a:gd name="T20" fmla="*/ 75 w 80"/>
                <a:gd name="T21" fmla="*/ 51 h 61"/>
                <a:gd name="T22" fmla="*/ 74 w 80"/>
                <a:gd name="T23" fmla="*/ 53 h 61"/>
                <a:gd name="T24" fmla="*/ 70 w 80"/>
                <a:gd name="T25" fmla="*/ 56 h 61"/>
                <a:gd name="T26" fmla="*/ 65 w 80"/>
                <a:gd name="T27" fmla="*/ 58 h 61"/>
                <a:gd name="T28" fmla="*/ 62 w 80"/>
                <a:gd name="T29" fmla="*/ 61 h 61"/>
                <a:gd name="T30" fmla="*/ 0 w 80"/>
                <a:gd name="T31" fmla="*/ 61 h 61"/>
                <a:gd name="T32" fmla="*/ 0 w 80"/>
                <a:gd name="T33" fmla="*/ 46 h 61"/>
                <a:gd name="T34" fmla="*/ 57 w 80"/>
                <a:gd name="T35" fmla="*/ 46 h 61"/>
                <a:gd name="T36" fmla="*/ 64 w 80"/>
                <a:gd name="T37" fmla="*/ 41 h 61"/>
                <a:gd name="T38" fmla="*/ 67 w 80"/>
                <a:gd name="T39" fmla="*/ 37 h 61"/>
                <a:gd name="T40" fmla="*/ 68 w 80"/>
                <a:gd name="T41" fmla="*/ 32 h 61"/>
                <a:gd name="T42" fmla="*/ 64 w 80"/>
                <a:gd name="T43" fmla="*/ 21 h 61"/>
                <a:gd name="T44" fmla="*/ 60 w 80"/>
                <a:gd name="T45" fmla="*/ 16 h 61"/>
                <a:gd name="T46" fmla="*/ 57 w 80"/>
                <a:gd name="T47" fmla="*/ 15 h 61"/>
                <a:gd name="T48" fmla="*/ 54 w 80"/>
                <a:gd name="T49" fmla="*/ 14 h 61"/>
                <a:gd name="T50" fmla="*/ 0 w 80"/>
                <a:gd name="T51" fmla="*/ 14 h 61"/>
                <a:gd name="T52" fmla="*/ 0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0" y="0"/>
                  </a:moveTo>
                  <a:lnTo>
                    <a:pt x="79" y="0"/>
                  </a:lnTo>
                  <a:lnTo>
                    <a:pt x="79" y="14"/>
                  </a:lnTo>
                  <a:lnTo>
                    <a:pt x="65" y="14"/>
                  </a:lnTo>
                  <a:lnTo>
                    <a:pt x="74" y="20"/>
                  </a:lnTo>
                  <a:lnTo>
                    <a:pt x="79" y="27"/>
                  </a:lnTo>
                  <a:lnTo>
                    <a:pt x="80" y="35"/>
                  </a:lnTo>
                  <a:lnTo>
                    <a:pt x="80" y="43"/>
                  </a:lnTo>
                  <a:lnTo>
                    <a:pt x="79" y="45"/>
                  </a:lnTo>
                  <a:lnTo>
                    <a:pt x="77" y="49"/>
                  </a:lnTo>
                  <a:lnTo>
                    <a:pt x="75" y="51"/>
                  </a:lnTo>
                  <a:lnTo>
                    <a:pt x="74" y="53"/>
                  </a:lnTo>
                  <a:lnTo>
                    <a:pt x="70" y="56"/>
                  </a:lnTo>
                  <a:lnTo>
                    <a:pt x="65" y="58"/>
                  </a:lnTo>
                  <a:lnTo>
                    <a:pt x="62" y="61"/>
                  </a:lnTo>
                  <a:lnTo>
                    <a:pt x="0" y="61"/>
                  </a:lnTo>
                  <a:lnTo>
                    <a:pt x="0" y="46"/>
                  </a:lnTo>
                  <a:lnTo>
                    <a:pt x="57" y="46"/>
                  </a:lnTo>
                  <a:lnTo>
                    <a:pt x="64" y="41"/>
                  </a:lnTo>
                  <a:lnTo>
                    <a:pt x="67" y="37"/>
                  </a:lnTo>
                  <a:lnTo>
                    <a:pt x="68" y="32"/>
                  </a:lnTo>
                  <a:lnTo>
                    <a:pt x="64" y="21"/>
                  </a:lnTo>
                  <a:lnTo>
                    <a:pt x="60" y="16"/>
                  </a:lnTo>
                  <a:lnTo>
                    <a:pt x="57" y="15"/>
                  </a:lnTo>
                  <a:lnTo>
                    <a:pt x="5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816" name="Freeform 193"/>
            <p:cNvSpPr>
              <a:spLocks noEditPoints="1"/>
            </p:cNvSpPr>
            <p:nvPr/>
          </p:nvSpPr>
          <p:spPr bwMode="auto">
            <a:xfrm>
              <a:off x="1302" y="2839"/>
              <a:ext cx="81" cy="71"/>
            </a:xfrm>
            <a:custGeom>
              <a:avLst/>
              <a:gdLst>
                <a:gd name="T0" fmla="*/ 44 w 81"/>
                <a:gd name="T1" fmla="*/ 29 h 71"/>
                <a:gd name="T2" fmla="*/ 46 w 81"/>
                <a:gd name="T3" fmla="*/ 43 h 71"/>
                <a:gd name="T4" fmla="*/ 49 w 81"/>
                <a:gd name="T5" fmla="*/ 49 h 71"/>
                <a:gd name="T6" fmla="*/ 56 w 81"/>
                <a:gd name="T7" fmla="*/ 58 h 71"/>
                <a:gd name="T8" fmla="*/ 65 w 81"/>
                <a:gd name="T9" fmla="*/ 54 h 71"/>
                <a:gd name="T10" fmla="*/ 68 w 81"/>
                <a:gd name="T11" fmla="*/ 39 h 71"/>
                <a:gd name="T12" fmla="*/ 65 w 81"/>
                <a:gd name="T13" fmla="*/ 30 h 71"/>
                <a:gd name="T14" fmla="*/ 61 w 81"/>
                <a:gd name="T15" fmla="*/ 24 h 71"/>
                <a:gd name="T16" fmla="*/ 55 w 81"/>
                <a:gd name="T17" fmla="*/ 22 h 71"/>
                <a:gd name="T18" fmla="*/ 46 w 81"/>
                <a:gd name="T19" fmla="*/ 21 h 71"/>
                <a:gd name="T20" fmla="*/ 80 w 81"/>
                <a:gd name="T21" fmla="*/ 0 h 71"/>
                <a:gd name="T22" fmla="*/ 76 w 81"/>
                <a:gd name="T23" fmla="*/ 17 h 71"/>
                <a:gd name="T24" fmla="*/ 70 w 81"/>
                <a:gd name="T25" fmla="*/ 19 h 71"/>
                <a:gd name="T26" fmla="*/ 80 w 81"/>
                <a:gd name="T27" fmla="*/ 36 h 71"/>
                <a:gd name="T28" fmla="*/ 81 w 81"/>
                <a:gd name="T29" fmla="*/ 46 h 71"/>
                <a:gd name="T30" fmla="*/ 75 w 81"/>
                <a:gd name="T31" fmla="*/ 65 h 71"/>
                <a:gd name="T32" fmla="*/ 65 w 81"/>
                <a:gd name="T33" fmla="*/ 71 h 71"/>
                <a:gd name="T34" fmla="*/ 49 w 81"/>
                <a:gd name="T35" fmla="*/ 68 h 71"/>
                <a:gd name="T36" fmla="*/ 40 w 81"/>
                <a:gd name="T37" fmla="*/ 62 h 71"/>
                <a:gd name="T38" fmla="*/ 35 w 81"/>
                <a:gd name="T39" fmla="*/ 54 h 71"/>
                <a:gd name="T40" fmla="*/ 34 w 81"/>
                <a:gd name="T41" fmla="*/ 47 h 71"/>
                <a:gd name="T42" fmla="*/ 32 w 81"/>
                <a:gd name="T43" fmla="*/ 30 h 71"/>
                <a:gd name="T44" fmla="*/ 26 w 81"/>
                <a:gd name="T45" fmla="*/ 21 h 71"/>
                <a:gd name="T46" fmla="*/ 16 w 81"/>
                <a:gd name="T47" fmla="*/ 24 h 71"/>
                <a:gd name="T48" fmla="*/ 13 w 81"/>
                <a:gd name="T49" fmla="*/ 33 h 71"/>
                <a:gd name="T50" fmla="*/ 14 w 81"/>
                <a:gd name="T51" fmla="*/ 47 h 71"/>
                <a:gd name="T52" fmla="*/ 18 w 81"/>
                <a:gd name="T53" fmla="*/ 52 h 71"/>
                <a:gd name="T54" fmla="*/ 25 w 81"/>
                <a:gd name="T55" fmla="*/ 55 h 71"/>
                <a:gd name="T56" fmla="*/ 19 w 81"/>
                <a:gd name="T57" fmla="*/ 68 h 71"/>
                <a:gd name="T58" fmla="*/ 10 w 81"/>
                <a:gd name="T59" fmla="*/ 64 h 71"/>
                <a:gd name="T60" fmla="*/ 3 w 81"/>
                <a:gd name="T61" fmla="*/ 53 h 71"/>
                <a:gd name="T62" fmla="*/ 0 w 81"/>
                <a:gd name="T63" fmla="*/ 41 h 71"/>
                <a:gd name="T64" fmla="*/ 1 w 81"/>
                <a:gd name="T65" fmla="*/ 23 h 71"/>
                <a:gd name="T66" fmla="*/ 6 w 81"/>
                <a:gd name="T67" fmla="*/ 12 h 71"/>
                <a:gd name="T68" fmla="*/ 13 w 81"/>
                <a:gd name="T69" fmla="*/ 8 h 71"/>
                <a:gd name="T70" fmla="*/ 61 w 81"/>
                <a:gd name="T71" fmla="*/ 5 h 71"/>
                <a:gd name="T72" fmla="*/ 72 w 81"/>
                <a:gd name="T73" fmla="*/ 4 h 71"/>
                <a:gd name="T74" fmla="*/ 80 w 81"/>
                <a:gd name="T75" fmla="*/ 0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
                <a:gd name="T115" fmla="*/ 0 h 71"/>
                <a:gd name="T116" fmla="*/ 81 w 81"/>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 h="71">
                  <a:moveTo>
                    <a:pt x="41" y="21"/>
                  </a:moveTo>
                  <a:lnTo>
                    <a:pt x="44" y="29"/>
                  </a:lnTo>
                  <a:lnTo>
                    <a:pt x="46" y="40"/>
                  </a:lnTo>
                  <a:lnTo>
                    <a:pt x="46" y="43"/>
                  </a:lnTo>
                  <a:lnTo>
                    <a:pt x="47" y="47"/>
                  </a:lnTo>
                  <a:lnTo>
                    <a:pt x="49" y="49"/>
                  </a:lnTo>
                  <a:lnTo>
                    <a:pt x="49" y="51"/>
                  </a:lnTo>
                  <a:lnTo>
                    <a:pt x="56" y="58"/>
                  </a:lnTo>
                  <a:lnTo>
                    <a:pt x="58" y="58"/>
                  </a:lnTo>
                  <a:lnTo>
                    <a:pt x="65" y="54"/>
                  </a:lnTo>
                  <a:lnTo>
                    <a:pt x="69" y="43"/>
                  </a:lnTo>
                  <a:lnTo>
                    <a:pt x="68" y="39"/>
                  </a:lnTo>
                  <a:lnTo>
                    <a:pt x="66" y="35"/>
                  </a:lnTo>
                  <a:lnTo>
                    <a:pt x="65" y="30"/>
                  </a:lnTo>
                  <a:lnTo>
                    <a:pt x="63" y="28"/>
                  </a:lnTo>
                  <a:lnTo>
                    <a:pt x="61" y="24"/>
                  </a:lnTo>
                  <a:lnTo>
                    <a:pt x="58" y="23"/>
                  </a:lnTo>
                  <a:lnTo>
                    <a:pt x="55" y="22"/>
                  </a:lnTo>
                  <a:lnTo>
                    <a:pt x="51" y="22"/>
                  </a:lnTo>
                  <a:lnTo>
                    <a:pt x="46" y="21"/>
                  </a:lnTo>
                  <a:lnTo>
                    <a:pt x="41" y="21"/>
                  </a:lnTo>
                  <a:close/>
                  <a:moveTo>
                    <a:pt x="80" y="0"/>
                  </a:moveTo>
                  <a:lnTo>
                    <a:pt x="80" y="15"/>
                  </a:lnTo>
                  <a:lnTo>
                    <a:pt x="76" y="17"/>
                  </a:lnTo>
                  <a:lnTo>
                    <a:pt x="74" y="19"/>
                  </a:lnTo>
                  <a:lnTo>
                    <a:pt x="70" y="19"/>
                  </a:lnTo>
                  <a:lnTo>
                    <a:pt x="74" y="24"/>
                  </a:lnTo>
                  <a:lnTo>
                    <a:pt x="80" y="36"/>
                  </a:lnTo>
                  <a:lnTo>
                    <a:pt x="81" y="40"/>
                  </a:lnTo>
                  <a:lnTo>
                    <a:pt x="81" y="46"/>
                  </a:lnTo>
                  <a:lnTo>
                    <a:pt x="80" y="56"/>
                  </a:lnTo>
                  <a:lnTo>
                    <a:pt x="75" y="65"/>
                  </a:lnTo>
                  <a:lnTo>
                    <a:pt x="70" y="68"/>
                  </a:lnTo>
                  <a:lnTo>
                    <a:pt x="65" y="71"/>
                  </a:lnTo>
                  <a:lnTo>
                    <a:pt x="53" y="71"/>
                  </a:lnTo>
                  <a:lnTo>
                    <a:pt x="49" y="68"/>
                  </a:lnTo>
                  <a:lnTo>
                    <a:pt x="45" y="67"/>
                  </a:lnTo>
                  <a:lnTo>
                    <a:pt x="40" y="62"/>
                  </a:lnTo>
                  <a:lnTo>
                    <a:pt x="38" y="59"/>
                  </a:lnTo>
                  <a:lnTo>
                    <a:pt x="35" y="54"/>
                  </a:lnTo>
                  <a:lnTo>
                    <a:pt x="35" y="51"/>
                  </a:lnTo>
                  <a:lnTo>
                    <a:pt x="34" y="47"/>
                  </a:lnTo>
                  <a:lnTo>
                    <a:pt x="34" y="43"/>
                  </a:lnTo>
                  <a:lnTo>
                    <a:pt x="32" y="30"/>
                  </a:lnTo>
                  <a:lnTo>
                    <a:pt x="30" y="21"/>
                  </a:lnTo>
                  <a:lnTo>
                    <a:pt x="26" y="21"/>
                  </a:lnTo>
                  <a:lnTo>
                    <a:pt x="19" y="23"/>
                  </a:lnTo>
                  <a:lnTo>
                    <a:pt x="16" y="24"/>
                  </a:lnTo>
                  <a:lnTo>
                    <a:pt x="14" y="28"/>
                  </a:lnTo>
                  <a:lnTo>
                    <a:pt x="13" y="33"/>
                  </a:lnTo>
                  <a:lnTo>
                    <a:pt x="13" y="43"/>
                  </a:lnTo>
                  <a:lnTo>
                    <a:pt x="14" y="47"/>
                  </a:lnTo>
                  <a:lnTo>
                    <a:pt x="15" y="49"/>
                  </a:lnTo>
                  <a:lnTo>
                    <a:pt x="18" y="52"/>
                  </a:lnTo>
                  <a:lnTo>
                    <a:pt x="21" y="54"/>
                  </a:lnTo>
                  <a:lnTo>
                    <a:pt x="25" y="55"/>
                  </a:lnTo>
                  <a:lnTo>
                    <a:pt x="24" y="70"/>
                  </a:lnTo>
                  <a:lnTo>
                    <a:pt x="19" y="68"/>
                  </a:lnTo>
                  <a:lnTo>
                    <a:pt x="14" y="66"/>
                  </a:lnTo>
                  <a:lnTo>
                    <a:pt x="10" y="64"/>
                  </a:lnTo>
                  <a:lnTo>
                    <a:pt x="4" y="58"/>
                  </a:lnTo>
                  <a:lnTo>
                    <a:pt x="3" y="53"/>
                  </a:lnTo>
                  <a:lnTo>
                    <a:pt x="2" y="47"/>
                  </a:lnTo>
                  <a:lnTo>
                    <a:pt x="0" y="41"/>
                  </a:lnTo>
                  <a:lnTo>
                    <a:pt x="0" y="27"/>
                  </a:lnTo>
                  <a:lnTo>
                    <a:pt x="1" y="23"/>
                  </a:lnTo>
                  <a:lnTo>
                    <a:pt x="1" y="19"/>
                  </a:lnTo>
                  <a:lnTo>
                    <a:pt x="6" y="12"/>
                  </a:lnTo>
                  <a:lnTo>
                    <a:pt x="8" y="10"/>
                  </a:lnTo>
                  <a:lnTo>
                    <a:pt x="13" y="8"/>
                  </a:lnTo>
                  <a:lnTo>
                    <a:pt x="16" y="5"/>
                  </a:lnTo>
                  <a:lnTo>
                    <a:pt x="61" y="5"/>
                  </a:lnTo>
                  <a:lnTo>
                    <a:pt x="69" y="4"/>
                  </a:lnTo>
                  <a:lnTo>
                    <a:pt x="72" y="4"/>
                  </a:lnTo>
                  <a:lnTo>
                    <a:pt x="76" y="3"/>
                  </a:lnTo>
                  <a:lnTo>
                    <a:pt x="80" y="0"/>
                  </a:lnTo>
                  <a:close/>
                </a:path>
              </a:pathLst>
            </a:custGeom>
            <a:solidFill>
              <a:srgbClr val="000000"/>
            </a:solidFill>
            <a:ln w="0">
              <a:solidFill>
                <a:srgbClr val="000000"/>
              </a:solidFill>
              <a:round/>
              <a:headEnd/>
              <a:tailEnd/>
            </a:ln>
          </p:spPr>
          <p:txBody>
            <a:bodyPr/>
            <a:lstStyle/>
            <a:p>
              <a:endParaRPr lang="de-DE"/>
            </a:p>
          </p:txBody>
        </p:sp>
        <p:sp>
          <p:nvSpPr>
            <p:cNvPr id="30817" name="Rectangle 194"/>
            <p:cNvSpPr>
              <a:spLocks noChangeArrowheads="1"/>
            </p:cNvSpPr>
            <p:nvPr/>
          </p:nvSpPr>
          <p:spPr bwMode="auto">
            <a:xfrm>
              <a:off x="1273" y="2808"/>
              <a:ext cx="109" cy="15"/>
            </a:xfrm>
            <a:prstGeom prst="rect">
              <a:avLst/>
            </a:prstGeom>
            <a:solidFill>
              <a:srgbClr val="000000"/>
            </a:solidFill>
            <a:ln w="0">
              <a:solidFill>
                <a:srgbClr val="000000"/>
              </a:solidFill>
              <a:miter lim="800000"/>
              <a:headEnd/>
              <a:tailEnd/>
            </a:ln>
          </p:spPr>
          <p:txBody>
            <a:bodyPr/>
            <a:lstStyle/>
            <a:p>
              <a:endParaRPr lang="de-DE"/>
            </a:p>
          </p:txBody>
        </p:sp>
        <p:sp>
          <p:nvSpPr>
            <p:cNvPr id="30818" name="Freeform 195"/>
            <p:cNvSpPr>
              <a:spLocks noEditPoints="1"/>
            </p:cNvSpPr>
            <p:nvPr/>
          </p:nvSpPr>
          <p:spPr bwMode="auto">
            <a:xfrm>
              <a:off x="1273" y="2733"/>
              <a:ext cx="109" cy="15"/>
            </a:xfrm>
            <a:custGeom>
              <a:avLst/>
              <a:gdLst>
                <a:gd name="T0" fmla="*/ 30 w 109"/>
                <a:gd name="T1" fmla="*/ 0 h 15"/>
                <a:gd name="T2" fmla="*/ 109 w 109"/>
                <a:gd name="T3" fmla="*/ 0 h 15"/>
                <a:gd name="T4" fmla="*/ 109 w 109"/>
                <a:gd name="T5" fmla="*/ 15 h 15"/>
                <a:gd name="T6" fmla="*/ 30 w 109"/>
                <a:gd name="T7" fmla="*/ 15 h 15"/>
                <a:gd name="T8" fmla="*/ 30 w 109"/>
                <a:gd name="T9" fmla="*/ 0 h 15"/>
                <a:gd name="T10" fmla="*/ 0 w 109"/>
                <a:gd name="T11" fmla="*/ 0 h 15"/>
                <a:gd name="T12" fmla="*/ 14 w 109"/>
                <a:gd name="T13" fmla="*/ 0 h 15"/>
                <a:gd name="T14" fmla="*/ 14 w 109"/>
                <a:gd name="T15" fmla="*/ 15 h 15"/>
                <a:gd name="T16" fmla="*/ 0 w 109"/>
                <a:gd name="T17" fmla="*/ 15 h 15"/>
                <a:gd name="T18" fmla="*/ 0 w 109"/>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15"/>
                <a:gd name="T32" fmla="*/ 109 w 10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15">
                  <a:moveTo>
                    <a:pt x="30" y="0"/>
                  </a:moveTo>
                  <a:lnTo>
                    <a:pt x="109" y="0"/>
                  </a:lnTo>
                  <a:lnTo>
                    <a:pt x="109" y="15"/>
                  </a:lnTo>
                  <a:lnTo>
                    <a:pt x="30" y="15"/>
                  </a:lnTo>
                  <a:lnTo>
                    <a:pt x="30" y="0"/>
                  </a:lnTo>
                  <a:close/>
                  <a:moveTo>
                    <a:pt x="0" y="0"/>
                  </a:moveTo>
                  <a:lnTo>
                    <a:pt x="14" y="0"/>
                  </a:lnTo>
                  <a:lnTo>
                    <a:pt x="14" y="15"/>
                  </a:lnTo>
                  <a:lnTo>
                    <a:pt x="0" y="15"/>
                  </a:lnTo>
                  <a:lnTo>
                    <a:pt x="0" y="0"/>
                  </a:lnTo>
                  <a:close/>
                </a:path>
              </a:pathLst>
            </a:custGeom>
            <a:solidFill>
              <a:srgbClr val="000000"/>
            </a:solidFill>
            <a:ln w="0">
              <a:solidFill>
                <a:srgbClr val="000000"/>
              </a:solidFill>
              <a:round/>
              <a:headEnd/>
              <a:tailEnd/>
            </a:ln>
          </p:spPr>
          <p:txBody>
            <a:bodyPr/>
            <a:lstStyle/>
            <a:p>
              <a:endParaRPr lang="de-DE"/>
            </a:p>
          </p:txBody>
        </p:sp>
        <p:sp>
          <p:nvSpPr>
            <p:cNvPr id="30819" name="Freeform 196"/>
            <p:cNvSpPr>
              <a:spLocks/>
            </p:cNvSpPr>
            <p:nvPr/>
          </p:nvSpPr>
          <p:spPr bwMode="auto">
            <a:xfrm>
              <a:off x="1302" y="2653"/>
              <a:ext cx="80" cy="61"/>
            </a:xfrm>
            <a:custGeom>
              <a:avLst/>
              <a:gdLst>
                <a:gd name="T0" fmla="*/ 19 w 80"/>
                <a:gd name="T1" fmla="*/ 0 h 61"/>
                <a:gd name="T2" fmla="*/ 80 w 80"/>
                <a:gd name="T3" fmla="*/ 0 h 61"/>
                <a:gd name="T4" fmla="*/ 80 w 80"/>
                <a:gd name="T5" fmla="*/ 15 h 61"/>
                <a:gd name="T6" fmla="*/ 26 w 80"/>
                <a:gd name="T7" fmla="*/ 15 h 61"/>
                <a:gd name="T8" fmla="*/ 24 w 80"/>
                <a:gd name="T9" fmla="*/ 16 h 61"/>
                <a:gd name="T10" fmla="*/ 21 w 80"/>
                <a:gd name="T11" fmla="*/ 16 h 61"/>
                <a:gd name="T12" fmla="*/ 16 w 80"/>
                <a:gd name="T13" fmla="*/ 18 h 61"/>
                <a:gd name="T14" fmla="*/ 14 w 80"/>
                <a:gd name="T15" fmla="*/ 21 h 61"/>
                <a:gd name="T16" fmla="*/ 13 w 80"/>
                <a:gd name="T17" fmla="*/ 23 h 61"/>
                <a:gd name="T18" fmla="*/ 13 w 80"/>
                <a:gd name="T19" fmla="*/ 34 h 61"/>
                <a:gd name="T20" fmla="*/ 14 w 80"/>
                <a:gd name="T21" fmla="*/ 38 h 61"/>
                <a:gd name="T22" fmla="*/ 16 w 80"/>
                <a:gd name="T23" fmla="*/ 43 h 61"/>
                <a:gd name="T24" fmla="*/ 25 w 80"/>
                <a:gd name="T25" fmla="*/ 47 h 61"/>
                <a:gd name="T26" fmla="*/ 38 w 80"/>
                <a:gd name="T27" fmla="*/ 48 h 61"/>
                <a:gd name="T28" fmla="*/ 80 w 80"/>
                <a:gd name="T29" fmla="*/ 48 h 61"/>
                <a:gd name="T30" fmla="*/ 80 w 80"/>
                <a:gd name="T31" fmla="*/ 61 h 61"/>
                <a:gd name="T32" fmla="*/ 1 w 80"/>
                <a:gd name="T33" fmla="*/ 61 h 61"/>
                <a:gd name="T34" fmla="*/ 1 w 80"/>
                <a:gd name="T35" fmla="*/ 48 h 61"/>
                <a:gd name="T36" fmla="*/ 13 w 80"/>
                <a:gd name="T37" fmla="*/ 48 h 61"/>
                <a:gd name="T38" fmla="*/ 3 w 80"/>
                <a:gd name="T39" fmla="*/ 38 h 61"/>
                <a:gd name="T40" fmla="*/ 0 w 80"/>
                <a:gd name="T41" fmla="*/ 25 h 61"/>
                <a:gd name="T42" fmla="*/ 0 w 80"/>
                <a:gd name="T43" fmla="*/ 21 h 61"/>
                <a:gd name="T44" fmla="*/ 1 w 80"/>
                <a:gd name="T45" fmla="*/ 17 h 61"/>
                <a:gd name="T46" fmla="*/ 3 w 80"/>
                <a:gd name="T47" fmla="*/ 13 h 61"/>
                <a:gd name="T48" fmla="*/ 4 w 80"/>
                <a:gd name="T49" fmla="*/ 10 h 61"/>
                <a:gd name="T50" fmla="*/ 9 w 80"/>
                <a:gd name="T51" fmla="*/ 5 h 61"/>
                <a:gd name="T52" fmla="*/ 19 w 80"/>
                <a:gd name="T53" fmla="*/ 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61"/>
                <a:gd name="T83" fmla="*/ 80 w 80"/>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61">
                  <a:moveTo>
                    <a:pt x="19" y="0"/>
                  </a:moveTo>
                  <a:lnTo>
                    <a:pt x="80" y="0"/>
                  </a:lnTo>
                  <a:lnTo>
                    <a:pt x="80" y="15"/>
                  </a:lnTo>
                  <a:lnTo>
                    <a:pt x="26" y="15"/>
                  </a:lnTo>
                  <a:lnTo>
                    <a:pt x="24" y="16"/>
                  </a:lnTo>
                  <a:lnTo>
                    <a:pt x="21" y="16"/>
                  </a:lnTo>
                  <a:lnTo>
                    <a:pt x="16" y="18"/>
                  </a:lnTo>
                  <a:lnTo>
                    <a:pt x="14" y="21"/>
                  </a:lnTo>
                  <a:lnTo>
                    <a:pt x="13" y="23"/>
                  </a:lnTo>
                  <a:lnTo>
                    <a:pt x="13" y="34"/>
                  </a:lnTo>
                  <a:lnTo>
                    <a:pt x="14" y="38"/>
                  </a:lnTo>
                  <a:lnTo>
                    <a:pt x="16" y="43"/>
                  </a:lnTo>
                  <a:lnTo>
                    <a:pt x="25" y="47"/>
                  </a:lnTo>
                  <a:lnTo>
                    <a:pt x="38" y="48"/>
                  </a:lnTo>
                  <a:lnTo>
                    <a:pt x="80" y="48"/>
                  </a:lnTo>
                  <a:lnTo>
                    <a:pt x="80" y="61"/>
                  </a:lnTo>
                  <a:lnTo>
                    <a:pt x="1" y="61"/>
                  </a:lnTo>
                  <a:lnTo>
                    <a:pt x="1" y="48"/>
                  </a:lnTo>
                  <a:lnTo>
                    <a:pt x="13" y="48"/>
                  </a:lnTo>
                  <a:lnTo>
                    <a:pt x="3" y="38"/>
                  </a:lnTo>
                  <a:lnTo>
                    <a:pt x="0" y="25"/>
                  </a:lnTo>
                  <a:lnTo>
                    <a:pt x="0" y="21"/>
                  </a:lnTo>
                  <a:lnTo>
                    <a:pt x="1" y="17"/>
                  </a:lnTo>
                  <a:lnTo>
                    <a:pt x="3" y="13"/>
                  </a:lnTo>
                  <a:lnTo>
                    <a:pt x="4" y="10"/>
                  </a:lnTo>
                  <a:lnTo>
                    <a:pt x="9" y="5"/>
                  </a:lnTo>
                  <a:lnTo>
                    <a:pt x="19" y="0"/>
                  </a:lnTo>
                  <a:close/>
                </a:path>
              </a:pathLst>
            </a:custGeom>
            <a:solidFill>
              <a:srgbClr val="000000"/>
            </a:solidFill>
            <a:ln w="0">
              <a:solidFill>
                <a:srgbClr val="000000"/>
              </a:solidFill>
              <a:round/>
              <a:headEnd/>
              <a:tailEnd/>
            </a:ln>
          </p:spPr>
          <p:txBody>
            <a:bodyPr/>
            <a:lstStyle/>
            <a:p>
              <a:endParaRPr lang="de-DE"/>
            </a:p>
          </p:txBody>
        </p:sp>
        <p:sp>
          <p:nvSpPr>
            <p:cNvPr id="30820" name="Freeform 197"/>
            <p:cNvSpPr>
              <a:spLocks/>
            </p:cNvSpPr>
            <p:nvPr/>
          </p:nvSpPr>
          <p:spPr bwMode="auto">
            <a:xfrm>
              <a:off x="1272" y="2594"/>
              <a:ext cx="110" cy="45"/>
            </a:xfrm>
            <a:custGeom>
              <a:avLst/>
              <a:gdLst>
                <a:gd name="T0" fmla="*/ 1 w 110"/>
                <a:gd name="T1" fmla="*/ 0 h 45"/>
                <a:gd name="T2" fmla="*/ 13 w 110"/>
                <a:gd name="T3" fmla="*/ 2 h 45"/>
                <a:gd name="T4" fmla="*/ 13 w 110"/>
                <a:gd name="T5" fmla="*/ 14 h 45"/>
                <a:gd name="T6" fmla="*/ 14 w 110"/>
                <a:gd name="T7" fmla="*/ 16 h 45"/>
                <a:gd name="T8" fmla="*/ 15 w 110"/>
                <a:gd name="T9" fmla="*/ 18 h 45"/>
                <a:gd name="T10" fmla="*/ 18 w 110"/>
                <a:gd name="T11" fmla="*/ 19 h 45"/>
                <a:gd name="T12" fmla="*/ 21 w 110"/>
                <a:gd name="T13" fmla="*/ 20 h 45"/>
                <a:gd name="T14" fmla="*/ 31 w 110"/>
                <a:gd name="T15" fmla="*/ 20 h 45"/>
                <a:gd name="T16" fmla="*/ 31 w 110"/>
                <a:gd name="T17" fmla="*/ 7 h 45"/>
                <a:gd name="T18" fmla="*/ 44 w 110"/>
                <a:gd name="T19" fmla="*/ 7 h 45"/>
                <a:gd name="T20" fmla="*/ 44 w 110"/>
                <a:gd name="T21" fmla="*/ 20 h 45"/>
                <a:gd name="T22" fmla="*/ 110 w 110"/>
                <a:gd name="T23" fmla="*/ 20 h 45"/>
                <a:gd name="T24" fmla="*/ 110 w 110"/>
                <a:gd name="T25" fmla="*/ 34 h 45"/>
                <a:gd name="T26" fmla="*/ 44 w 110"/>
                <a:gd name="T27" fmla="*/ 34 h 45"/>
                <a:gd name="T28" fmla="*/ 44 w 110"/>
                <a:gd name="T29" fmla="*/ 45 h 45"/>
                <a:gd name="T30" fmla="*/ 31 w 110"/>
                <a:gd name="T31" fmla="*/ 45 h 45"/>
                <a:gd name="T32" fmla="*/ 31 w 110"/>
                <a:gd name="T33" fmla="*/ 34 h 45"/>
                <a:gd name="T34" fmla="*/ 13 w 110"/>
                <a:gd name="T35" fmla="*/ 34 h 45"/>
                <a:gd name="T36" fmla="*/ 6 w 110"/>
                <a:gd name="T37" fmla="*/ 31 h 45"/>
                <a:gd name="T38" fmla="*/ 5 w 110"/>
                <a:gd name="T39" fmla="*/ 28 h 45"/>
                <a:gd name="T40" fmla="*/ 1 w 110"/>
                <a:gd name="T41" fmla="*/ 18 h 45"/>
                <a:gd name="T42" fmla="*/ 0 w 110"/>
                <a:gd name="T43" fmla="*/ 13 h 45"/>
                <a:gd name="T44" fmla="*/ 0 w 110"/>
                <a:gd name="T45" fmla="*/ 4 h 45"/>
                <a:gd name="T46" fmla="*/ 1 w 110"/>
                <a:gd name="T47" fmla="*/ 0 h 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0"/>
                <a:gd name="T73" fmla="*/ 0 h 45"/>
                <a:gd name="T74" fmla="*/ 110 w 110"/>
                <a:gd name="T75" fmla="*/ 45 h 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0" h="45">
                  <a:moveTo>
                    <a:pt x="1" y="0"/>
                  </a:moveTo>
                  <a:lnTo>
                    <a:pt x="13" y="2"/>
                  </a:lnTo>
                  <a:lnTo>
                    <a:pt x="13" y="14"/>
                  </a:lnTo>
                  <a:lnTo>
                    <a:pt x="14" y="16"/>
                  </a:lnTo>
                  <a:lnTo>
                    <a:pt x="15" y="18"/>
                  </a:lnTo>
                  <a:lnTo>
                    <a:pt x="18" y="19"/>
                  </a:lnTo>
                  <a:lnTo>
                    <a:pt x="21" y="20"/>
                  </a:lnTo>
                  <a:lnTo>
                    <a:pt x="31" y="20"/>
                  </a:lnTo>
                  <a:lnTo>
                    <a:pt x="31" y="7"/>
                  </a:lnTo>
                  <a:lnTo>
                    <a:pt x="44" y="7"/>
                  </a:lnTo>
                  <a:lnTo>
                    <a:pt x="44" y="20"/>
                  </a:lnTo>
                  <a:lnTo>
                    <a:pt x="110" y="20"/>
                  </a:lnTo>
                  <a:lnTo>
                    <a:pt x="110" y="34"/>
                  </a:lnTo>
                  <a:lnTo>
                    <a:pt x="44" y="34"/>
                  </a:lnTo>
                  <a:lnTo>
                    <a:pt x="44" y="45"/>
                  </a:lnTo>
                  <a:lnTo>
                    <a:pt x="31" y="45"/>
                  </a:lnTo>
                  <a:lnTo>
                    <a:pt x="31" y="34"/>
                  </a:lnTo>
                  <a:lnTo>
                    <a:pt x="13" y="34"/>
                  </a:lnTo>
                  <a:lnTo>
                    <a:pt x="6" y="31"/>
                  </a:lnTo>
                  <a:lnTo>
                    <a:pt x="5" y="28"/>
                  </a:lnTo>
                  <a:lnTo>
                    <a:pt x="1" y="18"/>
                  </a:lnTo>
                  <a:lnTo>
                    <a:pt x="0" y="13"/>
                  </a:lnTo>
                  <a:lnTo>
                    <a:pt x="0" y="4"/>
                  </a:lnTo>
                  <a:lnTo>
                    <a:pt x="1" y="0"/>
                  </a:lnTo>
                  <a:close/>
                </a:path>
              </a:pathLst>
            </a:custGeom>
            <a:solidFill>
              <a:srgbClr val="000000"/>
            </a:solidFill>
            <a:ln w="0">
              <a:solidFill>
                <a:srgbClr val="000000"/>
              </a:solidFill>
              <a:round/>
              <a:headEnd/>
              <a:tailEnd/>
            </a:ln>
          </p:spPr>
          <p:txBody>
            <a:bodyPr/>
            <a:lstStyle/>
            <a:p>
              <a:endParaRPr lang="de-DE"/>
            </a:p>
          </p:txBody>
        </p:sp>
        <p:sp>
          <p:nvSpPr>
            <p:cNvPr id="30821" name="Freeform 198"/>
            <p:cNvSpPr>
              <a:spLocks noEditPoints="1"/>
            </p:cNvSpPr>
            <p:nvPr/>
          </p:nvSpPr>
          <p:spPr bwMode="auto">
            <a:xfrm>
              <a:off x="1302" y="2522"/>
              <a:ext cx="81" cy="70"/>
            </a:xfrm>
            <a:custGeom>
              <a:avLst/>
              <a:gdLst>
                <a:gd name="T0" fmla="*/ 40 w 81"/>
                <a:gd name="T1" fmla="*/ 14 h 70"/>
                <a:gd name="T2" fmla="*/ 27 w 81"/>
                <a:gd name="T3" fmla="*/ 16 h 70"/>
                <a:gd name="T4" fmla="*/ 19 w 81"/>
                <a:gd name="T5" fmla="*/ 20 h 70"/>
                <a:gd name="T6" fmla="*/ 14 w 81"/>
                <a:gd name="T7" fmla="*/ 25 h 70"/>
                <a:gd name="T8" fmla="*/ 13 w 81"/>
                <a:gd name="T9" fmla="*/ 29 h 70"/>
                <a:gd name="T10" fmla="*/ 13 w 81"/>
                <a:gd name="T11" fmla="*/ 39 h 70"/>
                <a:gd name="T12" fmla="*/ 14 w 81"/>
                <a:gd name="T13" fmla="*/ 43 h 70"/>
                <a:gd name="T14" fmla="*/ 15 w 81"/>
                <a:gd name="T15" fmla="*/ 48 h 70"/>
                <a:gd name="T16" fmla="*/ 19 w 81"/>
                <a:gd name="T17" fmla="*/ 50 h 70"/>
                <a:gd name="T18" fmla="*/ 25 w 81"/>
                <a:gd name="T19" fmla="*/ 54 h 70"/>
                <a:gd name="T20" fmla="*/ 32 w 81"/>
                <a:gd name="T21" fmla="*/ 56 h 70"/>
                <a:gd name="T22" fmla="*/ 40 w 81"/>
                <a:gd name="T23" fmla="*/ 56 h 70"/>
                <a:gd name="T24" fmla="*/ 53 w 81"/>
                <a:gd name="T25" fmla="*/ 55 h 70"/>
                <a:gd name="T26" fmla="*/ 63 w 81"/>
                <a:gd name="T27" fmla="*/ 50 h 70"/>
                <a:gd name="T28" fmla="*/ 65 w 81"/>
                <a:gd name="T29" fmla="*/ 48 h 70"/>
                <a:gd name="T30" fmla="*/ 68 w 81"/>
                <a:gd name="T31" fmla="*/ 43 h 70"/>
                <a:gd name="T32" fmla="*/ 69 w 81"/>
                <a:gd name="T33" fmla="*/ 39 h 70"/>
                <a:gd name="T34" fmla="*/ 69 w 81"/>
                <a:gd name="T35" fmla="*/ 35 h 70"/>
                <a:gd name="T36" fmla="*/ 68 w 81"/>
                <a:gd name="T37" fmla="*/ 30 h 70"/>
                <a:gd name="T38" fmla="*/ 66 w 81"/>
                <a:gd name="T39" fmla="*/ 26 h 70"/>
                <a:gd name="T40" fmla="*/ 64 w 81"/>
                <a:gd name="T41" fmla="*/ 23 h 70"/>
                <a:gd name="T42" fmla="*/ 61 w 81"/>
                <a:gd name="T43" fmla="*/ 20 h 70"/>
                <a:gd name="T44" fmla="*/ 52 w 81"/>
                <a:gd name="T45" fmla="*/ 16 h 70"/>
                <a:gd name="T46" fmla="*/ 40 w 81"/>
                <a:gd name="T47" fmla="*/ 14 h 70"/>
                <a:gd name="T48" fmla="*/ 39 w 81"/>
                <a:gd name="T49" fmla="*/ 0 h 70"/>
                <a:gd name="T50" fmla="*/ 53 w 81"/>
                <a:gd name="T51" fmla="*/ 1 h 70"/>
                <a:gd name="T52" fmla="*/ 63 w 81"/>
                <a:gd name="T53" fmla="*/ 5 h 70"/>
                <a:gd name="T54" fmla="*/ 66 w 81"/>
                <a:gd name="T55" fmla="*/ 7 h 70"/>
                <a:gd name="T56" fmla="*/ 71 w 81"/>
                <a:gd name="T57" fmla="*/ 10 h 70"/>
                <a:gd name="T58" fmla="*/ 76 w 81"/>
                <a:gd name="T59" fmla="*/ 17 h 70"/>
                <a:gd name="T60" fmla="*/ 81 w 81"/>
                <a:gd name="T61" fmla="*/ 29 h 70"/>
                <a:gd name="T62" fmla="*/ 81 w 81"/>
                <a:gd name="T63" fmla="*/ 35 h 70"/>
                <a:gd name="T64" fmla="*/ 80 w 81"/>
                <a:gd name="T65" fmla="*/ 45 h 70"/>
                <a:gd name="T66" fmla="*/ 76 w 81"/>
                <a:gd name="T67" fmla="*/ 54 h 70"/>
                <a:gd name="T68" fmla="*/ 70 w 81"/>
                <a:gd name="T69" fmla="*/ 61 h 70"/>
                <a:gd name="T70" fmla="*/ 63 w 81"/>
                <a:gd name="T71" fmla="*/ 66 h 70"/>
                <a:gd name="T72" fmla="*/ 52 w 81"/>
                <a:gd name="T73" fmla="*/ 69 h 70"/>
                <a:gd name="T74" fmla="*/ 40 w 81"/>
                <a:gd name="T75" fmla="*/ 70 h 70"/>
                <a:gd name="T76" fmla="*/ 27 w 81"/>
                <a:gd name="T77" fmla="*/ 69 h 70"/>
                <a:gd name="T78" fmla="*/ 16 w 81"/>
                <a:gd name="T79" fmla="*/ 66 h 70"/>
                <a:gd name="T80" fmla="*/ 9 w 81"/>
                <a:gd name="T81" fmla="*/ 60 h 70"/>
                <a:gd name="T82" fmla="*/ 2 w 81"/>
                <a:gd name="T83" fmla="*/ 48 h 70"/>
                <a:gd name="T84" fmla="*/ 0 w 81"/>
                <a:gd name="T85" fmla="*/ 35 h 70"/>
                <a:gd name="T86" fmla="*/ 1 w 81"/>
                <a:gd name="T87" fmla="*/ 25 h 70"/>
                <a:gd name="T88" fmla="*/ 4 w 81"/>
                <a:gd name="T89" fmla="*/ 17 h 70"/>
                <a:gd name="T90" fmla="*/ 10 w 81"/>
                <a:gd name="T91" fmla="*/ 10 h 70"/>
                <a:gd name="T92" fmla="*/ 22 w 81"/>
                <a:gd name="T93" fmla="*/ 2 h 70"/>
                <a:gd name="T94" fmla="*/ 39 w 81"/>
                <a:gd name="T95" fmla="*/ 0 h 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1"/>
                <a:gd name="T145" fmla="*/ 0 h 70"/>
                <a:gd name="T146" fmla="*/ 81 w 81"/>
                <a:gd name="T147" fmla="*/ 70 h 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1" h="70">
                  <a:moveTo>
                    <a:pt x="40" y="14"/>
                  </a:moveTo>
                  <a:lnTo>
                    <a:pt x="27" y="16"/>
                  </a:lnTo>
                  <a:lnTo>
                    <a:pt x="19" y="20"/>
                  </a:lnTo>
                  <a:lnTo>
                    <a:pt x="14" y="25"/>
                  </a:lnTo>
                  <a:lnTo>
                    <a:pt x="13" y="29"/>
                  </a:lnTo>
                  <a:lnTo>
                    <a:pt x="13" y="39"/>
                  </a:lnTo>
                  <a:lnTo>
                    <a:pt x="14" y="43"/>
                  </a:lnTo>
                  <a:lnTo>
                    <a:pt x="15" y="48"/>
                  </a:lnTo>
                  <a:lnTo>
                    <a:pt x="19" y="50"/>
                  </a:lnTo>
                  <a:lnTo>
                    <a:pt x="25" y="54"/>
                  </a:lnTo>
                  <a:lnTo>
                    <a:pt x="32" y="56"/>
                  </a:lnTo>
                  <a:lnTo>
                    <a:pt x="40" y="56"/>
                  </a:lnTo>
                  <a:lnTo>
                    <a:pt x="53" y="55"/>
                  </a:lnTo>
                  <a:lnTo>
                    <a:pt x="63" y="50"/>
                  </a:lnTo>
                  <a:lnTo>
                    <a:pt x="65" y="48"/>
                  </a:lnTo>
                  <a:lnTo>
                    <a:pt x="68" y="43"/>
                  </a:lnTo>
                  <a:lnTo>
                    <a:pt x="69" y="39"/>
                  </a:lnTo>
                  <a:lnTo>
                    <a:pt x="69" y="35"/>
                  </a:lnTo>
                  <a:lnTo>
                    <a:pt x="68" y="30"/>
                  </a:lnTo>
                  <a:lnTo>
                    <a:pt x="66" y="26"/>
                  </a:lnTo>
                  <a:lnTo>
                    <a:pt x="64" y="23"/>
                  </a:lnTo>
                  <a:lnTo>
                    <a:pt x="61" y="20"/>
                  </a:lnTo>
                  <a:lnTo>
                    <a:pt x="52" y="16"/>
                  </a:lnTo>
                  <a:lnTo>
                    <a:pt x="40" y="14"/>
                  </a:lnTo>
                  <a:close/>
                  <a:moveTo>
                    <a:pt x="39" y="0"/>
                  </a:moveTo>
                  <a:lnTo>
                    <a:pt x="53" y="1"/>
                  </a:lnTo>
                  <a:lnTo>
                    <a:pt x="63" y="5"/>
                  </a:lnTo>
                  <a:lnTo>
                    <a:pt x="66" y="7"/>
                  </a:lnTo>
                  <a:lnTo>
                    <a:pt x="71" y="10"/>
                  </a:lnTo>
                  <a:lnTo>
                    <a:pt x="76" y="17"/>
                  </a:lnTo>
                  <a:lnTo>
                    <a:pt x="81" y="29"/>
                  </a:lnTo>
                  <a:lnTo>
                    <a:pt x="81" y="35"/>
                  </a:lnTo>
                  <a:lnTo>
                    <a:pt x="80" y="45"/>
                  </a:lnTo>
                  <a:lnTo>
                    <a:pt x="76" y="54"/>
                  </a:lnTo>
                  <a:lnTo>
                    <a:pt x="70" y="61"/>
                  </a:lnTo>
                  <a:lnTo>
                    <a:pt x="63" y="66"/>
                  </a:lnTo>
                  <a:lnTo>
                    <a:pt x="52" y="69"/>
                  </a:lnTo>
                  <a:lnTo>
                    <a:pt x="40" y="70"/>
                  </a:lnTo>
                  <a:lnTo>
                    <a:pt x="27" y="69"/>
                  </a:lnTo>
                  <a:lnTo>
                    <a:pt x="16" y="66"/>
                  </a:lnTo>
                  <a:lnTo>
                    <a:pt x="9" y="60"/>
                  </a:lnTo>
                  <a:lnTo>
                    <a:pt x="2" y="48"/>
                  </a:lnTo>
                  <a:lnTo>
                    <a:pt x="0" y="35"/>
                  </a:lnTo>
                  <a:lnTo>
                    <a:pt x="1" y="25"/>
                  </a:lnTo>
                  <a:lnTo>
                    <a:pt x="4" y="17"/>
                  </a:lnTo>
                  <a:lnTo>
                    <a:pt x="10" y="10"/>
                  </a:lnTo>
                  <a:lnTo>
                    <a:pt x="22" y="2"/>
                  </a:lnTo>
                  <a:lnTo>
                    <a:pt x="39" y="0"/>
                  </a:lnTo>
                  <a:close/>
                </a:path>
              </a:pathLst>
            </a:custGeom>
            <a:solidFill>
              <a:srgbClr val="000000"/>
            </a:solidFill>
            <a:ln w="0">
              <a:solidFill>
                <a:srgbClr val="000000"/>
              </a:solidFill>
              <a:round/>
              <a:headEnd/>
              <a:tailEnd/>
            </a:ln>
          </p:spPr>
          <p:txBody>
            <a:bodyPr/>
            <a:lstStyle/>
            <a:p>
              <a:endParaRPr lang="de-DE"/>
            </a:p>
          </p:txBody>
        </p:sp>
        <p:sp>
          <p:nvSpPr>
            <p:cNvPr id="30822" name="Freeform 199"/>
            <p:cNvSpPr>
              <a:spLocks/>
            </p:cNvSpPr>
            <p:nvPr/>
          </p:nvSpPr>
          <p:spPr bwMode="auto">
            <a:xfrm>
              <a:off x="1302" y="2464"/>
              <a:ext cx="80" cy="40"/>
            </a:xfrm>
            <a:custGeom>
              <a:avLst/>
              <a:gdLst>
                <a:gd name="T0" fmla="*/ 3 w 80"/>
                <a:gd name="T1" fmla="*/ 0 h 40"/>
                <a:gd name="T2" fmla="*/ 15 w 80"/>
                <a:gd name="T3" fmla="*/ 4 h 40"/>
                <a:gd name="T4" fmla="*/ 14 w 80"/>
                <a:gd name="T5" fmla="*/ 7 h 40"/>
                <a:gd name="T6" fmla="*/ 13 w 80"/>
                <a:gd name="T7" fmla="*/ 10 h 40"/>
                <a:gd name="T8" fmla="*/ 13 w 80"/>
                <a:gd name="T9" fmla="*/ 15 h 40"/>
                <a:gd name="T10" fmla="*/ 15 w 80"/>
                <a:gd name="T11" fmla="*/ 20 h 40"/>
                <a:gd name="T12" fmla="*/ 18 w 80"/>
                <a:gd name="T13" fmla="*/ 22 h 40"/>
                <a:gd name="T14" fmla="*/ 21 w 80"/>
                <a:gd name="T15" fmla="*/ 25 h 40"/>
                <a:gd name="T16" fmla="*/ 27 w 80"/>
                <a:gd name="T17" fmla="*/ 26 h 40"/>
                <a:gd name="T18" fmla="*/ 32 w 80"/>
                <a:gd name="T19" fmla="*/ 27 h 40"/>
                <a:gd name="T20" fmla="*/ 80 w 80"/>
                <a:gd name="T21" fmla="*/ 27 h 40"/>
                <a:gd name="T22" fmla="*/ 80 w 80"/>
                <a:gd name="T23" fmla="*/ 40 h 40"/>
                <a:gd name="T24" fmla="*/ 1 w 80"/>
                <a:gd name="T25" fmla="*/ 40 h 40"/>
                <a:gd name="T26" fmla="*/ 1 w 80"/>
                <a:gd name="T27" fmla="*/ 28 h 40"/>
                <a:gd name="T28" fmla="*/ 13 w 80"/>
                <a:gd name="T29" fmla="*/ 28 h 40"/>
                <a:gd name="T30" fmla="*/ 9 w 80"/>
                <a:gd name="T31" fmla="*/ 26 h 40"/>
                <a:gd name="T32" fmla="*/ 7 w 80"/>
                <a:gd name="T33" fmla="*/ 25 h 40"/>
                <a:gd name="T34" fmla="*/ 4 w 80"/>
                <a:gd name="T35" fmla="*/ 22 h 40"/>
                <a:gd name="T36" fmla="*/ 2 w 80"/>
                <a:gd name="T37" fmla="*/ 18 h 40"/>
                <a:gd name="T38" fmla="*/ 0 w 80"/>
                <a:gd name="T39" fmla="*/ 15 h 40"/>
                <a:gd name="T40" fmla="*/ 0 w 80"/>
                <a:gd name="T41" fmla="*/ 8 h 40"/>
                <a:gd name="T42" fmla="*/ 1 w 80"/>
                <a:gd name="T43" fmla="*/ 4 h 40"/>
                <a:gd name="T44" fmla="*/ 3 w 80"/>
                <a:gd name="T45" fmla="*/ 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40"/>
                <a:gd name="T71" fmla="*/ 80 w 80"/>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40">
                  <a:moveTo>
                    <a:pt x="3" y="0"/>
                  </a:moveTo>
                  <a:lnTo>
                    <a:pt x="15" y="4"/>
                  </a:lnTo>
                  <a:lnTo>
                    <a:pt x="14" y="7"/>
                  </a:lnTo>
                  <a:lnTo>
                    <a:pt x="13" y="10"/>
                  </a:lnTo>
                  <a:lnTo>
                    <a:pt x="13" y="15"/>
                  </a:lnTo>
                  <a:lnTo>
                    <a:pt x="15" y="20"/>
                  </a:lnTo>
                  <a:lnTo>
                    <a:pt x="18" y="22"/>
                  </a:lnTo>
                  <a:lnTo>
                    <a:pt x="21" y="25"/>
                  </a:lnTo>
                  <a:lnTo>
                    <a:pt x="27" y="26"/>
                  </a:lnTo>
                  <a:lnTo>
                    <a:pt x="32" y="27"/>
                  </a:lnTo>
                  <a:lnTo>
                    <a:pt x="80" y="27"/>
                  </a:lnTo>
                  <a:lnTo>
                    <a:pt x="80" y="40"/>
                  </a:lnTo>
                  <a:lnTo>
                    <a:pt x="1" y="40"/>
                  </a:lnTo>
                  <a:lnTo>
                    <a:pt x="1" y="28"/>
                  </a:lnTo>
                  <a:lnTo>
                    <a:pt x="13" y="28"/>
                  </a:lnTo>
                  <a:lnTo>
                    <a:pt x="9" y="26"/>
                  </a:lnTo>
                  <a:lnTo>
                    <a:pt x="7" y="25"/>
                  </a:lnTo>
                  <a:lnTo>
                    <a:pt x="4" y="22"/>
                  </a:lnTo>
                  <a:lnTo>
                    <a:pt x="2" y="18"/>
                  </a:lnTo>
                  <a:lnTo>
                    <a:pt x="0" y="15"/>
                  </a:lnTo>
                  <a:lnTo>
                    <a:pt x="0" y="8"/>
                  </a:lnTo>
                  <a:lnTo>
                    <a:pt x="1" y="4"/>
                  </a:lnTo>
                  <a:lnTo>
                    <a:pt x="3" y="0"/>
                  </a:lnTo>
                  <a:close/>
                </a:path>
              </a:pathLst>
            </a:custGeom>
            <a:solidFill>
              <a:srgbClr val="000000"/>
            </a:solidFill>
            <a:ln w="0">
              <a:solidFill>
                <a:srgbClr val="000000"/>
              </a:solidFill>
              <a:round/>
              <a:headEnd/>
              <a:tailEnd/>
            </a:ln>
          </p:spPr>
          <p:txBody>
            <a:bodyPr/>
            <a:lstStyle/>
            <a:p>
              <a:endParaRPr lang="de-DE"/>
            </a:p>
          </p:txBody>
        </p:sp>
        <p:sp>
          <p:nvSpPr>
            <p:cNvPr id="30823" name="Freeform 200"/>
            <p:cNvSpPr>
              <a:spLocks/>
            </p:cNvSpPr>
            <p:nvPr/>
          </p:nvSpPr>
          <p:spPr bwMode="auto">
            <a:xfrm>
              <a:off x="1302" y="2348"/>
              <a:ext cx="80" cy="108"/>
            </a:xfrm>
            <a:custGeom>
              <a:avLst/>
              <a:gdLst>
                <a:gd name="T0" fmla="*/ 26 w 80"/>
                <a:gd name="T1" fmla="*/ 0 h 108"/>
                <a:gd name="T2" fmla="*/ 80 w 80"/>
                <a:gd name="T3" fmla="*/ 0 h 108"/>
                <a:gd name="T4" fmla="*/ 80 w 80"/>
                <a:gd name="T5" fmla="*/ 14 h 108"/>
                <a:gd name="T6" fmla="*/ 25 w 80"/>
                <a:gd name="T7" fmla="*/ 14 h 108"/>
                <a:gd name="T8" fmla="*/ 22 w 80"/>
                <a:gd name="T9" fmla="*/ 15 h 108"/>
                <a:gd name="T10" fmla="*/ 20 w 80"/>
                <a:gd name="T11" fmla="*/ 15 h 108"/>
                <a:gd name="T12" fmla="*/ 15 w 80"/>
                <a:gd name="T13" fmla="*/ 18 h 108"/>
                <a:gd name="T14" fmla="*/ 13 w 80"/>
                <a:gd name="T15" fmla="*/ 23 h 108"/>
                <a:gd name="T16" fmla="*/ 13 w 80"/>
                <a:gd name="T17" fmla="*/ 33 h 108"/>
                <a:gd name="T18" fmla="*/ 14 w 80"/>
                <a:gd name="T19" fmla="*/ 38 h 108"/>
                <a:gd name="T20" fmla="*/ 16 w 80"/>
                <a:gd name="T21" fmla="*/ 43 h 108"/>
                <a:gd name="T22" fmla="*/ 20 w 80"/>
                <a:gd name="T23" fmla="*/ 45 h 108"/>
                <a:gd name="T24" fmla="*/ 25 w 80"/>
                <a:gd name="T25" fmla="*/ 46 h 108"/>
                <a:gd name="T26" fmla="*/ 28 w 80"/>
                <a:gd name="T27" fmla="*/ 46 h 108"/>
                <a:gd name="T28" fmla="*/ 34 w 80"/>
                <a:gd name="T29" fmla="*/ 48 h 108"/>
                <a:gd name="T30" fmla="*/ 80 w 80"/>
                <a:gd name="T31" fmla="*/ 48 h 108"/>
                <a:gd name="T32" fmla="*/ 80 w 80"/>
                <a:gd name="T33" fmla="*/ 61 h 108"/>
                <a:gd name="T34" fmla="*/ 26 w 80"/>
                <a:gd name="T35" fmla="*/ 61 h 108"/>
                <a:gd name="T36" fmla="*/ 22 w 80"/>
                <a:gd name="T37" fmla="*/ 62 h 108"/>
                <a:gd name="T38" fmla="*/ 20 w 80"/>
                <a:gd name="T39" fmla="*/ 63 h 108"/>
                <a:gd name="T40" fmla="*/ 16 w 80"/>
                <a:gd name="T41" fmla="*/ 64 h 108"/>
                <a:gd name="T42" fmla="*/ 15 w 80"/>
                <a:gd name="T43" fmla="*/ 66 h 108"/>
                <a:gd name="T44" fmla="*/ 13 w 80"/>
                <a:gd name="T45" fmla="*/ 69 h 108"/>
                <a:gd name="T46" fmla="*/ 13 w 80"/>
                <a:gd name="T47" fmla="*/ 79 h 108"/>
                <a:gd name="T48" fmla="*/ 14 w 80"/>
                <a:gd name="T49" fmla="*/ 81 h 108"/>
                <a:gd name="T50" fmla="*/ 15 w 80"/>
                <a:gd name="T51" fmla="*/ 85 h 108"/>
                <a:gd name="T52" fmla="*/ 19 w 80"/>
                <a:gd name="T53" fmla="*/ 89 h 108"/>
                <a:gd name="T54" fmla="*/ 24 w 80"/>
                <a:gd name="T55" fmla="*/ 93 h 108"/>
                <a:gd name="T56" fmla="*/ 28 w 80"/>
                <a:gd name="T57" fmla="*/ 94 h 108"/>
                <a:gd name="T58" fmla="*/ 80 w 80"/>
                <a:gd name="T59" fmla="*/ 94 h 108"/>
                <a:gd name="T60" fmla="*/ 80 w 80"/>
                <a:gd name="T61" fmla="*/ 108 h 108"/>
                <a:gd name="T62" fmla="*/ 1 w 80"/>
                <a:gd name="T63" fmla="*/ 108 h 108"/>
                <a:gd name="T64" fmla="*/ 1 w 80"/>
                <a:gd name="T65" fmla="*/ 94 h 108"/>
                <a:gd name="T66" fmla="*/ 14 w 80"/>
                <a:gd name="T67" fmla="*/ 94 h 108"/>
                <a:gd name="T68" fmla="*/ 9 w 80"/>
                <a:gd name="T69" fmla="*/ 91 h 108"/>
                <a:gd name="T70" fmla="*/ 6 w 80"/>
                <a:gd name="T71" fmla="*/ 88 h 108"/>
                <a:gd name="T72" fmla="*/ 3 w 80"/>
                <a:gd name="T73" fmla="*/ 85 h 108"/>
                <a:gd name="T74" fmla="*/ 1 w 80"/>
                <a:gd name="T75" fmla="*/ 77 h 108"/>
                <a:gd name="T76" fmla="*/ 0 w 80"/>
                <a:gd name="T77" fmla="*/ 70 h 108"/>
                <a:gd name="T78" fmla="*/ 0 w 80"/>
                <a:gd name="T79" fmla="*/ 66 h 108"/>
                <a:gd name="T80" fmla="*/ 1 w 80"/>
                <a:gd name="T81" fmla="*/ 61 h 108"/>
                <a:gd name="T82" fmla="*/ 3 w 80"/>
                <a:gd name="T83" fmla="*/ 56 h 108"/>
                <a:gd name="T84" fmla="*/ 6 w 80"/>
                <a:gd name="T85" fmla="*/ 54 h 108"/>
                <a:gd name="T86" fmla="*/ 9 w 80"/>
                <a:gd name="T87" fmla="*/ 51 h 108"/>
                <a:gd name="T88" fmla="*/ 14 w 80"/>
                <a:gd name="T89" fmla="*/ 49 h 108"/>
                <a:gd name="T90" fmla="*/ 3 w 80"/>
                <a:gd name="T91" fmla="*/ 38 h 108"/>
                <a:gd name="T92" fmla="*/ 0 w 80"/>
                <a:gd name="T93" fmla="*/ 25 h 108"/>
                <a:gd name="T94" fmla="*/ 0 w 80"/>
                <a:gd name="T95" fmla="*/ 19 h 108"/>
                <a:gd name="T96" fmla="*/ 1 w 80"/>
                <a:gd name="T97" fmla="*/ 14 h 108"/>
                <a:gd name="T98" fmla="*/ 3 w 80"/>
                <a:gd name="T99" fmla="*/ 11 h 108"/>
                <a:gd name="T100" fmla="*/ 6 w 80"/>
                <a:gd name="T101" fmla="*/ 6 h 108"/>
                <a:gd name="T102" fmla="*/ 14 w 80"/>
                <a:gd name="T103" fmla="*/ 1 h 108"/>
                <a:gd name="T104" fmla="*/ 26 w 80"/>
                <a:gd name="T105" fmla="*/ 0 h 1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08"/>
                <a:gd name="T161" fmla="*/ 80 w 80"/>
                <a:gd name="T162" fmla="*/ 108 h 1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08">
                  <a:moveTo>
                    <a:pt x="26" y="0"/>
                  </a:moveTo>
                  <a:lnTo>
                    <a:pt x="80" y="0"/>
                  </a:lnTo>
                  <a:lnTo>
                    <a:pt x="80" y="14"/>
                  </a:lnTo>
                  <a:lnTo>
                    <a:pt x="25" y="14"/>
                  </a:lnTo>
                  <a:lnTo>
                    <a:pt x="22" y="15"/>
                  </a:lnTo>
                  <a:lnTo>
                    <a:pt x="20" y="15"/>
                  </a:lnTo>
                  <a:lnTo>
                    <a:pt x="15" y="18"/>
                  </a:lnTo>
                  <a:lnTo>
                    <a:pt x="13" y="23"/>
                  </a:lnTo>
                  <a:lnTo>
                    <a:pt x="13" y="33"/>
                  </a:lnTo>
                  <a:lnTo>
                    <a:pt x="14" y="38"/>
                  </a:lnTo>
                  <a:lnTo>
                    <a:pt x="16" y="43"/>
                  </a:lnTo>
                  <a:lnTo>
                    <a:pt x="20" y="45"/>
                  </a:lnTo>
                  <a:lnTo>
                    <a:pt x="25" y="46"/>
                  </a:lnTo>
                  <a:lnTo>
                    <a:pt x="28" y="46"/>
                  </a:lnTo>
                  <a:lnTo>
                    <a:pt x="34" y="48"/>
                  </a:lnTo>
                  <a:lnTo>
                    <a:pt x="80" y="48"/>
                  </a:lnTo>
                  <a:lnTo>
                    <a:pt x="80" y="61"/>
                  </a:lnTo>
                  <a:lnTo>
                    <a:pt x="26" y="61"/>
                  </a:lnTo>
                  <a:lnTo>
                    <a:pt x="22" y="62"/>
                  </a:lnTo>
                  <a:lnTo>
                    <a:pt x="20" y="63"/>
                  </a:lnTo>
                  <a:lnTo>
                    <a:pt x="16" y="64"/>
                  </a:lnTo>
                  <a:lnTo>
                    <a:pt x="15" y="66"/>
                  </a:lnTo>
                  <a:lnTo>
                    <a:pt x="13" y="69"/>
                  </a:lnTo>
                  <a:lnTo>
                    <a:pt x="13" y="79"/>
                  </a:lnTo>
                  <a:lnTo>
                    <a:pt x="14" y="81"/>
                  </a:lnTo>
                  <a:lnTo>
                    <a:pt x="15" y="85"/>
                  </a:lnTo>
                  <a:lnTo>
                    <a:pt x="19" y="89"/>
                  </a:lnTo>
                  <a:lnTo>
                    <a:pt x="24" y="93"/>
                  </a:lnTo>
                  <a:lnTo>
                    <a:pt x="28" y="94"/>
                  </a:lnTo>
                  <a:lnTo>
                    <a:pt x="80" y="94"/>
                  </a:lnTo>
                  <a:lnTo>
                    <a:pt x="80" y="108"/>
                  </a:lnTo>
                  <a:lnTo>
                    <a:pt x="1" y="108"/>
                  </a:lnTo>
                  <a:lnTo>
                    <a:pt x="1" y="94"/>
                  </a:lnTo>
                  <a:lnTo>
                    <a:pt x="14" y="94"/>
                  </a:lnTo>
                  <a:lnTo>
                    <a:pt x="9" y="91"/>
                  </a:lnTo>
                  <a:lnTo>
                    <a:pt x="6" y="88"/>
                  </a:lnTo>
                  <a:lnTo>
                    <a:pt x="3" y="85"/>
                  </a:lnTo>
                  <a:lnTo>
                    <a:pt x="1" y="77"/>
                  </a:lnTo>
                  <a:lnTo>
                    <a:pt x="0" y="70"/>
                  </a:lnTo>
                  <a:lnTo>
                    <a:pt x="0" y="66"/>
                  </a:lnTo>
                  <a:lnTo>
                    <a:pt x="1" y="61"/>
                  </a:lnTo>
                  <a:lnTo>
                    <a:pt x="3" y="56"/>
                  </a:lnTo>
                  <a:lnTo>
                    <a:pt x="6" y="54"/>
                  </a:lnTo>
                  <a:lnTo>
                    <a:pt x="9" y="51"/>
                  </a:lnTo>
                  <a:lnTo>
                    <a:pt x="14" y="49"/>
                  </a:lnTo>
                  <a:lnTo>
                    <a:pt x="3" y="38"/>
                  </a:lnTo>
                  <a:lnTo>
                    <a:pt x="0" y="25"/>
                  </a:lnTo>
                  <a:lnTo>
                    <a:pt x="0" y="19"/>
                  </a:lnTo>
                  <a:lnTo>
                    <a:pt x="1" y="14"/>
                  </a:lnTo>
                  <a:lnTo>
                    <a:pt x="3" y="11"/>
                  </a:lnTo>
                  <a:lnTo>
                    <a:pt x="6" y="6"/>
                  </a:lnTo>
                  <a:lnTo>
                    <a:pt x="14" y="1"/>
                  </a:lnTo>
                  <a:lnTo>
                    <a:pt x="26" y="0"/>
                  </a:lnTo>
                  <a:close/>
                </a:path>
              </a:pathLst>
            </a:custGeom>
            <a:solidFill>
              <a:srgbClr val="000000"/>
            </a:solidFill>
            <a:ln w="0">
              <a:solidFill>
                <a:srgbClr val="000000"/>
              </a:solidFill>
              <a:round/>
              <a:headEnd/>
              <a:tailEnd/>
            </a:ln>
          </p:spPr>
          <p:txBody>
            <a:bodyPr/>
            <a:lstStyle/>
            <a:p>
              <a:endParaRPr lang="de-DE"/>
            </a:p>
          </p:txBody>
        </p:sp>
        <p:sp>
          <p:nvSpPr>
            <p:cNvPr id="30824" name="Freeform 201"/>
            <p:cNvSpPr>
              <a:spLocks noEditPoints="1"/>
            </p:cNvSpPr>
            <p:nvPr/>
          </p:nvSpPr>
          <p:spPr bwMode="auto">
            <a:xfrm>
              <a:off x="1302" y="2261"/>
              <a:ext cx="81" cy="70"/>
            </a:xfrm>
            <a:custGeom>
              <a:avLst/>
              <a:gdLst>
                <a:gd name="T0" fmla="*/ 44 w 81"/>
                <a:gd name="T1" fmla="*/ 25 h 70"/>
                <a:gd name="T2" fmla="*/ 46 w 81"/>
                <a:gd name="T3" fmla="*/ 39 h 70"/>
                <a:gd name="T4" fmla="*/ 49 w 81"/>
                <a:gd name="T5" fmla="*/ 48 h 70"/>
                <a:gd name="T6" fmla="*/ 53 w 81"/>
                <a:gd name="T7" fmla="*/ 55 h 70"/>
                <a:gd name="T8" fmla="*/ 61 w 81"/>
                <a:gd name="T9" fmla="*/ 56 h 70"/>
                <a:gd name="T10" fmla="*/ 65 w 81"/>
                <a:gd name="T11" fmla="*/ 52 h 70"/>
                <a:gd name="T12" fmla="*/ 68 w 81"/>
                <a:gd name="T13" fmla="*/ 46 h 70"/>
                <a:gd name="T14" fmla="*/ 68 w 81"/>
                <a:gd name="T15" fmla="*/ 38 h 70"/>
                <a:gd name="T16" fmla="*/ 65 w 81"/>
                <a:gd name="T17" fmla="*/ 30 h 70"/>
                <a:gd name="T18" fmla="*/ 58 w 81"/>
                <a:gd name="T19" fmla="*/ 21 h 70"/>
                <a:gd name="T20" fmla="*/ 41 w 81"/>
                <a:gd name="T21" fmla="*/ 20 h 70"/>
                <a:gd name="T22" fmla="*/ 80 w 81"/>
                <a:gd name="T23" fmla="*/ 14 h 70"/>
                <a:gd name="T24" fmla="*/ 70 w 81"/>
                <a:gd name="T25" fmla="*/ 18 h 70"/>
                <a:gd name="T26" fmla="*/ 75 w 81"/>
                <a:gd name="T27" fmla="*/ 25 h 70"/>
                <a:gd name="T28" fmla="*/ 78 w 81"/>
                <a:gd name="T29" fmla="*/ 32 h 70"/>
                <a:gd name="T30" fmla="*/ 81 w 81"/>
                <a:gd name="T31" fmla="*/ 38 h 70"/>
                <a:gd name="T32" fmla="*/ 80 w 81"/>
                <a:gd name="T33" fmla="*/ 56 h 70"/>
                <a:gd name="T34" fmla="*/ 75 w 81"/>
                <a:gd name="T35" fmla="*/ 64 h 70"/>
                <a:gd name="T36" fmla="*/ 65 w 81"/>
                <a:gd name="T37" fmla="*/ 69 h 70"/>
                <a:gd name="T38" fmla="*/ 55 w 81"/>
                <a:gd name="T39" fmla="*/ 69 h 70"/>
                <a:gd name="T40" fmla="*/ 49 w 81"/>
                <a:gd name="T41" fmla="*/ 67 h 70"/>
                <a:gd name="T42" fmla="*/ 40 w 81"/>
                <a:gd name="T43" fmla="*/ 61 h 70"/>
                <a:gd name="T44" fmla="*/ 35 w 81"/>
                <a:gd name="T45" fmla="*/ 52 h 70"/>
                <a:gd name="T46" fmla="*/ 34 w 81"/>
                <a:gd name="T47" fmla="*/ 46 h 70"/>
                <a:gd name="T48" fmla="*/ 32 w 81"/>
                <a:gd name="T49" fmla="*/ 28 h 70"/>
                <a:gd name="T50" fmla="*/ 22 w 81"/>
                <a:gd name="T51" fmla="*/ 20 h 70"/>
                <a:gd name="T52" fmla="*/ 16 w 81"/>
                <a:gd name="T53" fmla="*/ 22 h 70"/>
                <a:gd name="T54" fmla="*/ 13 w 81"/>
                <a:gd name="T55" fmla="*/ 31 h 70"/>
                <a:gd name="T56" fmla="*/ 14 w 81"/>
                <a:gd name="T57" fmla="*/ 45 h 70"/>
                <a:gd name="T58" fmla="*/ 18 w 81"/>
                <a:gd name="T59" fmla="*/ 51 h 70"/>
                <a:gd name="T60" fmla="*/ 25 w 81"/>
                <a:gd name="T61" fmla="*/ 55 h 70"/>
                <a:gd name="T62" fmla="*/ 19 w 81"/>
                <a:gd name="T63" fmla="*/ 67 h 70"/>
                <a:gd name="T64" fmla="*/ 10 w 81"/>
                <a:gd name="T65" fmla="*/ 62 h 70"/>
                <a:gd name="T66" fmla="*/ 6 w 81"/>
                <a:gd name="T67" fmla="*/ 58 h 70"/>
                <a:gd name="T68" fmla="*/ 2 w 81"/>
                <a:gd name="T69" fmla="*/ 46 h 70"/>
                <a:gd name="T70" fmla="*/ 0 w 81"/>
                <a:gd name="T71" fmla="*/ 25 h 70"/>
                <a:gd name="T72" fmla="*/ 1 w 81"/>
                <a:gd name="T73" fmla="*/ 18 h 70"/>
                <a:gd name="T74" fmla="*/ 13 w 81"/>
                <a:gd name="T75" fmla="*/ 7 h 70"/>
                <a:gd name="T76" fmla="*/ 61 w 81"/>
                <a:gd name="T77" fmla="*/ 5 h 70"/>
                <a:gd name="T78" fmla="*/ 71 w 81"/>
                <a:gd name="T79" fmla="*/ 2 h 70"/>
                <a:gd name="T80" fmla="*/ 77 w 81"/>
                <a:gd name="T81" fmla="*/ 1 h 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
                <a:gd name="T124" fmla="*/ 0 h 70"/>
                <a:gd name="T125" fmla="*/ 81 w 81"/>
                <a:gd name="T126" fmla="*/ 70 h 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 h="70">
                  <a:moveTo>
                    <a:pt x="41" y="20"/>
                  </a:moveTo>
                  <a:lnTo>
                    <a:pt x="44" y="25"/>
                  </a:lnTo>
                  <a:lnTo>
                    <a:pt x="45" y="31"/>
                  </a:lnTo>
                  <a:lnTo>
                    <a:pt x="46" y="39"/>
                  </a:lnTo>
                  <a:lnTo>
                    <a:pt x="46" y="43"/>
                  </a:lnTo>
                  <a:lnTo>
                    <a:pt x="49" y="48"/>
                  </a:lnTo>
                  <a:lnTo>
                    <a:pt x="49" y="50"/>
                  </a:lnTo>
                  <a:lnTo>
                    <a:pt x="53" y="55"/>
                  </a:lnTo>
                  <a:lnTo>
                    <a:pt x="56" y="56"/>
                  </a:lnTo>
                  <a:lnTo>
                    <a:pt x="61" y="56"/>
                  </a:lnTo>
                  <a:lnTo>
                    <a:pt x="63" y="55"/>
                  </a:lnTo>
                  <a:lnTo>
                    <a:pt x="65" y="52"/>
                  </a:lnTo>
                  <a:lnTo>
                    <a:pt x="66" y="50"/>
                  </a:lnTo>
                  <a:lnTo>
                    <a:pt x="68" y="46"/>
                  </a:lnTo>
                  <a:lnTo>
                    <a:pt x="69" y="42"/>
                  </a:lnTo>
                  <a:lnTo>
                    <a:pt x="68" y="38"/>
                  </a:lnTo>
                  <a:lnTo>
                    <a:pt x="66" y="33"/>
                  </a:lnTo>
                  <a:lnTo>
                    <a:pt x="65" y="30"/>
                  </a:lnTo>
                  <a:lnTo>
                    <a:pt x="63" y="26"/>
                  </a:lnTo>
                  <a:lnTo>
                    <a:pt x="58" y="21"/>
                  </a:lnTo>
                  <a:lnTo>
                    <a:pt x="55" y="20"/>
                  </a:lnTo>
                  <a:lnTo>
                    <a:pt x="41" y="20"/>
                  </a:lnTo>
                  <a:close/>
                  <a:moveTo>
                    <a:pt x="80" y="0"/>
                  </a:moveTo>
                  <a:lnTo>
                    <a:pt x="80" y="14"/>
                  </a:lnTo>
                  <a:lnTo>
                    <a:pt x="75" y="18"/>
                  </a:lnTo>
                  <a:lnTo>
                    <a:pt x="70" y="18"/>
                  </a:lnTo>
                  <a:lnTo>
                    <a:pt x="74" y="21"/>
                  </a:lnTo>
                  <a:lnTo>
                    <a:pt x="75" y="25"/>
                  </a:lnTo>
                  <a:lnTo>
                    <a:pt x="77" y="28"/>
                  </a:lnTo>
                  <a:lnTo>
                    <a:pt x="78" y="32"/>
                  </a:lnTo>
                  <a:lnTo>
                    <a:pt x="80" y="34"/>
                  </a:lnTo>
                  <a:lnTo>
                    <a:pt x="81" y="38"/>
                  </a:lnTo>
                  <a:lnTo>
                    <a:pt x="81" y="51"/>
                  </a:lnTo>
                  <a:lnTo>
                    <a:pt x="80" y="56"/>
                  </a:lnTo>
                  <a:lnTo>
                    <a:pt x="78" y="59"/>
                  </a:lnTo>
                  <a:lnTo>
                    <a:pt x="75" y="64"/>
                  </a:lnTo>
                  <a:lnTo>
                    <a:pt x="70" y="68"/>
                  </a:lnTo>
                  <a:lnTo>
                    <a:pt x="65" y="69"/>
                  </a:lnTo>
                  <a:lnTo>
                    <a:pt x="59" y="70"/>
                  </a:lnTo>
                  <a:lnTo>
                    <a:pt x="55" y="69"/>
                  </a:lnTo>
                  <a:lnTo>
                    <a:pt x="51" y="68"/>
                  </a:lnTo>
                  <a:lnTo>
                    <a:pt x="49" y="67"/>
                  </a:lnTo>
                  <a:lnTo>
                    <a:pt x="45" y="65"/>
                  </a:lnTo>
                  <a:lnTo>
                    <a:pt x="40" y="61"/>
                  </a:lnTo>
                  <a:lnTo>
                    <a:pt x="38" y="56"/>
                  </a:lnTo>
                  <a:lnTo>
                    <a:pt x="35" y="52"/>
                  </a:lnTo>
                  <a:lnTo>
                    <a:pt x="35" y="50"/>
                  </a:lnTo>
                  <a:lnTo>
                    <a:pt x="34" y="46"/>
                  </a:lnTo>
                  <a:lnTo>
                    <a:pt x="34" y="42"/>
                  </a:lnTo>
                  <a:lnTo>
                    <a:pt x="32" y="28"/>
                  </a:lnTo>
                  <a:lnTo>
                    <a:pt x="30" y="20"/>
                  </a:lnTo>
                  <a:lnTo>
                    <a:pt x="22" y="20"/>
                  </a:lnTo>
                  <a:lnTo>
                    <a:pt x="19" y="21"/>
                  </a:lnTo>
                  <a:lnTo>
                    <a:pt x="16" y="22"/>
                  </a:lnTo>
                  <a:lnTo>
                    <a:pt x="14" y="26"/>
                  </a:lnTo>
                  <a:lnTo>
                    <a:pt x="13" y="31"/>
                  </a:lnTo>
                  <a:lnTo>
                    <a:pt x="13" y="42"/>
                  </a:lnTo>
                  <a:lnTo>
                    <a:pt x="14" y="45"/>
                  </a:lnTo>
                  <a:lnTo>
                    <a:pt x="15" y="48"/>
                  </a:lnTo>
                  <a:lnTo>
                    <a:pt x="18" y="51"/>
                  </a:lnTo>
                  <a:lnTo>
                    <a:pt x="21" y="52"/>
                  </a:lnTo>
                  <a:lnTo>
                    <a:pt x="25" y="55"/>
                  </a:lnTo>
                  <a:lnTo>
                    <a:pt x="24" y="68"/>
                  </a:lnTo>
                  <a:lnTo>
                    <a:pt x="19" y="67"/>
                  </a:lnTo>
                  <a:lnTo>
                    <a:pt x="14" y="64"/>
                  </a:lnTo>
                  <a:lnTo>
                    <a:pt x="10" y="62"/>
                  </a:lnTo>
                  <a:lnTo>
                    <a:pt x="8" y="61"/>
                  </a:lnTo>
                  <a:lnTo>
                    <a:pt x="6" y="58"/>
                  </a:lnTo>
                  <a:lnTo>
                    <a:pt x="3" y="51"/>
                  </a:lnTo>
                  <a:lnTo>
                    <a:pt x="2" y="46"/>
                  </a:lnTo>
                  <a:lnTo>
                    <a:pt x="0" y="40"/>
                  </a:lnTo>
                  <a:lnTo>
                    <a:pt x="0" y="25"/>
                  </a:lnTo>
                  <a:lnTo>
                    <a:pt x="1" y="21"/>
                  </a:lnTo>
                  <a:lnTo>
                    <a:pt x="1" y="18"/>
                  </a:lnTo>
                  <a:lnTo>
                    <a:pt x="6" y="11"/>
                  </a:lnTo>
                  <a:lnTo>
                    <a:pt x="13" y="7"/>
                  </a:lnTo>
                  <a:lnTo>
                    <a:pt x="16" y="5"/>
                  </a:lnTo>
                  <a:lnTo>
                    <a:pt x="61" y="5"/>
                  </a:lnTo>
                  <a:lnTo>
                    <a:pt x="69" y="2"/>
                  </a:lnTo>
                  <a:lnTo>
                    <a:pt x="71" y="2"/>
                  </a:lnTo>
                  <a:lnTo>
                    <a:pt x="74" y="1"/>
                  </a:lnTo>
                  <a:lnTo>
                    <a:pt x="77" y="1"/>
                  </a:lnTo>
                  <a:lnTo>
                    <a:pt x="80" y="0"/>
                  </a:lnTo>
                  <a:close/>
                </a:path>
              </a:pathLst>
            </a:custGeom>
            <a:solidFill>
              <a:srgbClr val="000000"/>
            </a:solidFill>
            <a:ln w="0">
              <a:solidFill>
                <a:srgbClr val="000000"/>
              </a:solidFill>
              <a:round/>
              <a:headEnd/>
              <a:tailEnd/>
            </a:ln>
          </p:spPr>
          <p:txBody>
            <a:bodyPr/>
            <a:lstStyle/>
            <a:p>
              <a:endParaRPr lang="de-DE"/>
            </a:p>
          </p:txBody>
        </p:sp>
        <p:sp>
          <p:nvSpPr>
            <p:cNvPr id="30825" name="Freeform 202"/>
            <p:cNvSpPr>
              <a:spLocks/>
            </p:cNvSpPr>
            <p:nvPr/>
          </p:nvSpPr>
          <p:spPr bwMode="auto">
            <a:xfrm>
              <a:off x="1277" y="2213"/>
              <a:ext cx="106" cy="38"/>
            </a:xfrm>
            <a:custGeom>
              <a:avLst/>
              <a:gdLst>
                <a:gd name="T0" fmla="*/ 106 w 106"/>
                <a:gd name="T1" fmla="*/ 0 h 38"/>
                <a:gd name="T2" fmla="*/ 106 w 106"/>
                <a:gd name="T3" fmla="*/ 19 h 38"/>
                <a:gd name="T4" fmla="*/ 105 w 106"/>
                <a:gd name="T5" fmla="*/ 20 h 38"/>
                <a:gd name="T6" fmla="*/ 103 w 106"/>
                <a:gd name="T7" fmla="*/ 23 h 38"/>
                <a:gd name="T8" fmla="*/ 101 w 106"/>
                <a:gd name="T9" fmla="*/ 24 h 38"/>
                <a:gd name="T10" fmla="*/ 100 w 106"/>
                <a:gd name="T11" fmla="*/ 26 h 38"/>
                <a:gd name="T12" fmla="*/ 99 w 106"/>
                <a:gd name="T13" fmla="*/ 28 h 38"/>
                <a:gd name="T14" fmla="*/ 95 w 106"/>
                <a:gd name="T15" fmla="*/ 29 h 38"/>
                <a:gd name="T16" fmla="*/ 39 w 106"/>
                <a:gd name="T17" fmla="*/ 29 h 38"/>
                <a:gd name="T18" fmla="*/ 39 w 106"/>
                <a:gd name="T19" fmla="*/ 38 h 38"/>
                <a:gd name="T20" fmla="*/ 26 w 106"/>
                <a:gd name="T21" fmla="*/ 38 h 38"/>
                <a:gd name="T22" fmla="*/ 26 w 106"/>
                <a:gd name="T23" fmla="*/ 29 h 38"/>
                <a:gd name="T24" fmla="*/ 8 w 106"/>
                <a:gd name="T25" fmla="*/ 29 h 38"/>
                <a:gd name="T26" fmla="*/ 0 w 106"/>
                <a:gd name="T27" fmla="*/ 14 h 38"/>
                <a:gd name="T28" fmla="*/ 26 w 106"/>
                <a:gd name="T29" fmla="*/ 14 h 38"/>
                <a:gd name="T30" fmla="*/ 26 w 106"/>
                <a:gd name="T31" fmla="*/ 2 h 38"/>
                <a:gd name="T32" fmla="*/ 39 w 106"/>
                <a:gd name="T33" fmla="*/ 2 h 38"/>
                <a:gd name="T34" fmla="*/ 39 w 106"/>
                <a:gd name="T35" fmla="*/ 14 h 38"/>
                <a:gd name="T36" fmla="*/ 90 w 106"/>
                <a:gd name="T37" fmla="*/ 14 h 38"/>
                <a:gd name="T38" fmla="*/ 91 w 106"/>
                <a:gd name="T39" fmla="*/ 13 h 38"/>
                <a:gd name="T40" fmla="*/ 91 w 106"/>
                <a:gd name="T41" fmla="*/ 12 h 38"/>
                <a:gd name="T42" fmla="*/ 94 w 106"/>
                <a:gd name="T43" fmla="*/ 10 h 38"/>
                <a:gd name="T44" fmla="*/ 94 w 106"/>
                <a:gd name="T45" fmla="*/ 2 h 38"/>
                <a:gd name="T46" fmla="*/ 106 w 106"/>
                <a:gd name="T47" fmla="*/ 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8"/>
                <a:gd name="T74" fmla="*/ 106 w 106"/>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8">
                  <a:moveTo>
                    <a:pt x="106" y="0"/>
                  </a:moveTo>
                  <a:lnTo>
                    <a:pt x="106" y="19"/>
                  </a:lnTo>
                  <a:lnTo>
                    <a:pt x="105" y="20"/>
                  </a:lnTo>
                  <a:lnTo>
                    <a:pt x="103" y="23"/>
                  </a:lnTo>
                  <a:lnTo>
                    <a:pt x="101" y="24"/>
                  </a:lnTo>
                  <a:lnTo>
                    <a:pt x="100" y="26"/>
                  </a:lnTo>
                  <a:lnTo>
                    <a:pt x="99" y="28"/>
                  </a:lnTo>
                  <a:lnTo>
                    <a:pt x="95" y="29"/>
                  </a:lnTo>
                  <a:lnTo>
                    <a:pt x="39" y="29"/>
                  </a:lnTo>
                  <a:lnTo>
                    <a:pt x="39" y="38"/>
                  </a:lnTo>
                  <a:lnTo>
                    <a:pt x="26" y="38"/>
                  </a:lnTo>
                  <a:lnTo>
                    <a:pt x="26" y="29"/>
                  </a:lnTo>
                  <a:lnTo>
                    <a:pt x="8" y="29"/>
                  </a:lnTo>
                  <a:lnTo>
                    <a:pt x="0" y="14"/>
                  </a:lnTo>
                  <a:lnTo>
                    <a:pt x="26" y="14"/>
                  </a:lnTo>
                  <a:lnTo>
                    <a:pt x="26" y="2"/>
                  </a:lnTo>
                  <a:lnTo>
                    <a:pt x="39" y="2"/>
                  </a:lnTo>
                  <a:lnTo>
                    <a:pt x="39" y="14"/>
                  </a:lnTo>
                  <a:lnTo>
                    <a:pt x="90" y="14"/>
                  </a:lnTo>
                  <a:lnTo>
                    <a:pt x="91" y="13"/>
                  </a:lnTo>
                  <a:lnTo>
                    <a:pt x="91" y="12"/>
                  </a:lnTo>
                  <a:lnTo>
                    <a:pt x="94" y="10"/>
                  </a:lnTo>
                  <a:lnTo>
                    <a:pt x="94" y="2"/>
                  </a:lnTo>
                  <a:lnTo>
                    <a:pt x="106" y="0"/>
                  </a:lnTo>
                  <a:close/>
                </a:path>
              </a:pathLst>
            </a:custGeom>
            <a:solidFill>
              <a:srgbClr val="000000"/>
            </a:solidFill>
            <a:ln w="0">
              <a:solidFill>
                <a:srgbClr val="000000"/>
              </a:solidFill>
              <a:round/>
              <a:headEnd/>
              <a:tailEnd/>
            </a:ln>
          </p:spPr>
          <p:txBody>
            <a:bodyPr/>
            <a:lstStyle/>
            <a:p>
              <a:endParaRPr lang="de-DE"/>
            </a:p>
          </p:txBody>
        </p:sp>
        <p:sp>
          <p:nvSpPr>
            <p:cNvPr id="30826" name="Freeform 203"/>
            <p:cNvSpPr>
              <a:spLocks noEditPoints="1"/>
            </p:cNvSpPr>
            <p:nvPr/>
          </p:nvSpPr>
          <p:spPr bwMode="auto">
            <a:xfrm>
              <a:off x="1273" y="2187"/>
              <a:ext cx="109" cy="14"/>
            </a:xfrm>
            <a:custGeom>
              <a:avLst/>
              <a:gdLst>
                <a:gd name="T0" fmla="*/ 30 w 109"/>
                <a:gd name="T1" fmla="*/ 0 h 14"/>
                <a:gd name="T2" fmla="*/ 109 w 109"/>
                <a:gd name="T3" fmla="*/ 0 h 14"/>
                <a:gd name="T4" fmla="*/ 109 w 109"/>
                <a:gd name="T5" fmla="*/ 14 h 14"/>
                <a:gd name="T6" fmla="*/ 30 w 109"/>
                <a:gd name="T7" fmla="*/ 14 h 14"/>
                <a:gd name="T8" fmla="*/ 30 w 109"/>
                <a:gd name="T9" fmla="*/ 0 h 14"/>
                <a:gd name="T10" fmla="*/ 0 w 109"/>
                <a:gd name="T11" fmla="*/ 0 h 14"/>
                <a:gd name="T12" fmla="*/ 14 w 109"/>
                <a:gd name="T13" fmla="*/ 0 h 14"/>
                <a:gd name="T14" fmla="*/ 14 w 109"/>
                <a:gd name="T15" fmla="*/ 14 h 14"/>
                <a:gd name="T16" fmla="*/ 0 w 109"/>
                <a:gd name="T17" fmla="*/ 14 h 14"/>
                <a:gd name="T18" fmla="*/ 0 w 10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14"/>
                <a:gd name="T32" fmla="*/ 109 w 10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14">
                  <a:moveTo>
                    <a:pt x="30" y="0"/>
                  </a:moveTo>
                  <a:lnTo>
                    <a:pt x="109" y="0"/>
                  </a:lnTo>
                  <a:lnTo>
                    <a:pt x="109" y="14"/>
                  </a:lnTo>
                  <a:lnTo>
                    <a:pt x="30" y="14"/>
                  </a:lnTo>
                  <a:lnTo>
                    <a:pt x="30" y="0"/>
                  </a:lnTo>
                  <a:close/>
                  <a:moveTo>
                    <a:pt x="0" y="0"/>
                  </a:moveTo>
                  <a:lnTo>
                    <a:pt x="14" y="0"/>
                  </a:lnTo>
                  <a:lnTo>
                    <a:pt x="14" y="14"/>
                  </a:lnTo>
                  <a:lnTo>
                    <a:pt x="0" y="14"/>
                  </a:lnTo>
                  <a:lnTo>
                    <a:pt x="0" y="0"/>
                  </a:lnTo>
                  <a:close/>
                </a:path>
              </a:pathLst>
            </a:custGeom>
            <a:solidFill>
              <a:srgbClr val="000000"/>
            </a:solidFill>
            <a:ln w="0">
              <a:solidFill>
                <a:srgbClr val="000000"/>
              </a:solidFill>
              <a:round/>
              <a:headEnd/>
              <a:tailEnd/>
            </a:ln>
          </p:spPr>
          <p:txBody>
            <a:bodyPr/>
            <a:lstStyle/>
            <a:p>
              <a:endParaRPr lang="de-DE"/>
            </a:p>
          </p:txBody>
        </p:sp>
        <p:sp>
          <p:nvSpPr>
            <p:cNvPr id="30827" name="Freeform 204"/>
            <p:cNvSpPr>
              <a:spLocks noEditPoints="1"/>
            </p:cNvSpPr>
            <p:nvPr/>
          </p:nvSpPr>
          <p:spPr bwMode="auto">
            <a:xfrm>
              <a:off x="1302" y="2102"/>
              <a:ext cx="81" cy="71"/>
            </a:xfrm>
            <a:custGeom>
              <a:avLst/>
              <a:gdLst>
                <a:gd name="T0" fmla="*/ 40 w 81"/>
                <a:gd name="T1" fmla="*/ 14 h 71"/>
                <a:gd name="T2" fmla="*/ 27 w 81"/>
                <a:gd name="T3" fmla="*/ 16 h 71"/>
                <a:gd name="T4" fmla="*/ 19 w 81"/>
                <a:gd name="T5" fmla="*/ 20 h 71"/>
                <a:gd name="T6" fmla="*/ 15 w 81"/>
                <a:gd name="T7" fmla="*/ 24 h 71"/>
                <a:gd name="T8" fmla="*/ 13 w 81"/>
                <a:gd name="T9" fmla="*/ 31 h 71"/>
                <a:gd name="T10" fmla="*/ 13 w 81"/>
                <a:gd name="T11" fmla="*/ 40 h 71"/>
                <a:gd name="T12" fmla="*/ 14 w 81"/>
                <a:gd name="T13" fmla="*/ 44 h 71"/>
                <a:gd name="T14" fmla="*/ 15 w 81"/>
                <a:gd name="T15" fmla="*/ 48 h 71"/>
                <a:gd name="T16" fmla="*/ 19 w 81"/>
                <a:gd name="T17" fmla="*/ 50 h 71"/>
                <a:gd name="T18" fmla="*/ 25 w 81"/>
                <a:gd name="T19" fmla="*/ 54 h 71"/>
                <a:gd name="T20" fmla="*/ 32 w 81"/>
                <a:gd name="T21" fmla="*/ 56 h 71"/>
                <a:gd name="T22" fmla="*/ 40 w 81"/>
                <a:gd name="T23" fmla="*/ 56 h 71"/>
                <a:gd name="T24" fmla="*/ 53 w 81"/>
                <a:gd name="T25" fmla="*/ 55 h 71"/>
                <a:gd name="T26" fmla="*/ 63 w 81"/>
                <a:gd name="T27" fmla="*/ 50 h 71"/>
                <a:gd name="T28" fmla="*/ 65 w 81"/>
                <a:gd name="T29" fmla="*/ 48 h 71"/>
                <a:gd name="T30" fmla="*/ 68 w 81"/>
                <a:gd name="T31" fmla="*/ 44 h 71"/>
                <a:gd name="T32" fmla="*/ 69 w 81"/>
                <a:gd name="T33" fmla="*/ 40 h 71"/>
                <a:gd name="T34" fmla="*/ 69 w 81"/>
                <a:gd name="T35" fmla="*/ 35 h 71"/>
                <a:gd name="T36" fmla="*/ 68 w 81"/>
                <a:gd name="T37" fmla="*/ 30 h 71"/>
                <a:gd name="T38" fmla="*/ 66 w 81"/>
                <a:gd name="T39" fmla="*/ 26 h 71"/>
                <a:gd name="T40" fmla="*/ 64 w 81"/>
                <a:gd name="T41" fmla="*/ 23 h 71"/>
                <a:gd name="T42" fmla="*/ 61 w 81"/>
                <a:gd name="T43" fmla="*/ 20 h 71"/>
                <a:gd name="T44" fmla="*/ 52 w 81"/>
                <a:gd name="T45" fmla="*/ 16 h 71"/>
                <a:gd name="T46" fmla="*/ 40 w 81"/>
                <a:gd name="T47" fmla="*/ 14 h 71"/>
                <a:gd name="T48" fmla="*/ 39 w 81"/>
                <a:gd name="T49" fmla="*/ 0 h 71"/>
                <a:gd name="T50" fmla="*/ 53 w 81"/>
                <a:gd name="T51" fmla="*/ 1 h 71"/>
                <a:gd name="T52" fmla="*/ 63 w 81"/>
                <a:gd name="T53" fmla="*/ 5 h 71"/>
                <a:gd name="T54" fmla="*/ 66 w 81"/>
                <a:gd name="T55" fmla="*/ 7 h 71"/>
                <a:gd name="T56" fmla="*/ 71 w 81"/>
                <a:gd name="T57" fmla="*/ 10 h 71"/>
                <a:gd name="T58" fmla="*/ 74 w 81"/>
                <a:gd name="T59" fmla="*/ 13 h 71"/>
                <a:gd name="T60" fmla="*/ 76 w 81"/>
                <a:gd name="T61" fmla="*/ 18 h 71"/>
                <a:gd name="T62" fmla="*/ 78 w 81"/>
                <a:gd name="T63" fmla="*/ 22 h 71"/>
                <a:gd name="T64" fmla="*/ 80 w 81"/>
                <a:gd name="T65" fmla="*/ 25 h 71"/>
                <a:gd name="T66" fmla="*/ 81 w 81"/>
                <a:gd name="T67" fmla="*/ 30 h 71"/>
                <a:gd name="T68" fmla="*/ 81 w 81"/>
                <a:gd name="T69" fmla="*/ 35 h 71"/>
                <a:gd name="T70" fmla="*/ 80 w 81"/>
                <a:gd name="T71" fmla="*/ 45 h 71"/>
                <a:gd name="T72" fmla="*/ 76 w 81"/>
                <a:gd name="T73" fmla="*/ 54 h 71"/>
                <a:gd name="T74" fmla="*/ 70 w 81"/>
                <a:gd name="T75" fmla="*/ 61 h 71"/>
                <a:gd name="T76" fmla="*/ 63 w 81"/>
                <a:gd name="T77" fmla="*/ 67 h 71"/>
                <a:gd name="T78" fmla="*/ 52 w 81"/>
                <a:gd name="T79" fmla="*/ 69 h 71"/>
                <a:gd name="T80" fmla="*/ 40 w 81"/>
                <a:gd name="T81" fmla="*/ 71 h 71"/>
                <a:gd name="T82" fmla="*/ 27 w 81"/>
                <a:gd name="T83" fmla="*/ 69 h 71"/>
                <a:gd name="T84" fmla="*/ 16 w 81"/>
                <a:gd name="T85" fmla="*/ 66 h 71"/>
                <a:gd name="T86" fmla="*/ 9 w 81"/>
                <a:gd name="T87" fmla="*/ 60 h 71"/>
                <a:gd name="T88" fmla="*/ 4 w 81"/>
                <a:gd name="T89" fmla="*/ 53 h 71"/>
                <a:gd name="T90" fmla="*/ 1 w 81"/>
                <a:gd name="T91" fmla="*/ 44 h 71"/>
                <a:gd name="T92" fmla="*/ 0 w 81"/>
                <a:gd name="T93" fmla="*/ 35 h 71"/>
                <a:gd name="T94" fmla="*/ 1 w 81"/>
                <a:gd name="T95" fmla="*/ 25 h 71"/>
                <a:gd name="T96" fmla="*/ 4 w 81"/>
                <a:gd name="T97" fmla="*/ 17 h 71"/>
                <a:gd name="T98" fmla="*/ 10 w 81"/>
                <a:gd name="T99" fmla="*/ 10 h 71"/>
                <a:gd name="T100" fmla="*/ 22 w 81"/>
                <a:gd name="T101" fmla="*/ 3 h 71"/>
                <a:gd name="T102" fmla="*/ 39 w 81"/>
                <a:gd name="T103" fmla="*/ 0 h 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
                <a:gd name="T157" fmla="*/ 0 h 71"/>
                <a:gd name="T158" fmla="*/ 81 w 81"/>
                <a:gd name="T159" fmla="*/ 71 h 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 h="71">
                  <a:moveTo>
                    <a:pt x="40" y="14"/>
                  </a:moveTo>
                  <a:lnTo>
                    <a:pt x="27" y="16"/>
                  </a:lnTo>
                  <a:lnTo>
                    <a:pt x="19" y="20"/>
                  </a:lnTo>
                  <a:lnTo>
                    <a:pt x="15" y="24"/>
                  </a:lnTo>
                  <a:lnTo>
                    <a:pt x="13" y="31"/>
                  </a:lnTo>
                  <a:lnTo>
                    <a:pt x="13" y="40"/>
                  </a:lnTo>
                  <a:lnTo>
                    <a:pt x="14" y="44"/>
                  </a:lnTo>
                  <a:lnTo>
                    <a:pt x="15" y="48"/>
                  </a:lnTo>
                  <a:lnTo>
                    <a:pt x="19" y="50"/>
                  </a:lnTo>
                  <a:lnTo>
                    <a:pt x="25" y="54"/>
                  </a:lnTo>
                  <a:lnTo>
                    <a:pt x="32" y="56"/>
                  </a:lnTo>
                  <a:lnTo>
                    <a:pt x="40" y="56"/>
                  </a:lnTo>
                  <a:lnTo>
                    <a:pt x="53" y="55"/>
                  </a:lnTo>
                  <a:lnTo>
                    <a:pt x="63" y="50"/>
                  </a:lnTo>
                  <a:lnTo>
                    <a:pt x="65" y="48"/>
                  </a:lnTo>
                  <a:lnTo>
                    <a:pt x="68" y="44"/>
                  </a:lnTo>
                  <a:lnTo>
                    <a:pt x="69" y="40"/>
                  </a:lnTo>
                  <a:lnTo>
                    <a:pt x="69" y="35"/>
                  </a:lnTo>
                  <a:lnTo>
                    <a:pt x="68" y="30"/>
                  </a:lnTo>
                  <a:lnTo>
                    <a:pt x="66" y="26"/>
                  </a:lnTo>
                  <a:lnTo>
                    <a:pt x="64" y="23"/>
                  </a:lnTo>
                  <a:lnTo>
                    <a:pt x="61" y="20"/>
                  </a:lnTo>
                  <a:lnTo>
                    <a:pt x="52" y="16"/>
                  </a:lnTo>
                  <a:lnTo>
                    <a:pt x="40" y="14"/>
                  </a:lnTo>
                  <a:close/>
                  <a:moveTo>
                    <a:pt x="39" y="0"/>
                  </a:moveTo>
                  <a:lnTo>
                    <a:pt x="53" y="1"/>
                  </a:lnTo>
                  <a:lnTo>
                    <a:pt x="63" y="5"/>
                  </a:lnTo>
                  <a:lnTo>
                    <a:pt x="66" y="7"/>
                  </a:lnTo>
                  <a:lnTo>
                    <a:pt x="71" y="10"/>
                  </a:lnTo>
                  <a:lnTo>
                    <a:pt x="74" y="13"/>
                  </a:lnTo>
                  <a:lnTo>
                    <a:pt x="76" y="18"/>
                  </a:lnTo>
                  <a:lnTo>
                    <a:pt x="78" y="22"/>
                  </a:lnTo>
                  <a:lnTo>
                    <a:pt x="80" y="25"/>
                  </a:lnTo>
                  <a:lnTo>
                    <a:pt x="81" y="30"/>
                  </a:lnTo>
                  <a:lnTo>
                    <a:pt x="81" y="35"/>
                  </a:lnTo>
                  <a:lnTo>
                    <a:pt x="80" y="45"/>
                  </a:lnTo>
                  <a:lnTo>
                    <a:pt x="76" y="54"/>
                  </a:lnTo>
                  <a:lnTo>
                    <a:pt x="70" y="61"/>
                  </a:lnTo>
                  <a:lnTo>
                    <a:pt x="63" y="67"/>
                  </a:lnTo>
                  <a:lnTo>
                    <a:pt x="52" y="69"/>
                  </a:lnTo>
                  <a:lnTo>
                    <a:pt x="40" y="71"/>
                  </a:lnTo>
                  <a:lnTo>
                    <a:pt x="27" y="69"/>
                  </a:lnTo>
                  <a:lnTo>
                    <a:pt x="16" y="66"/>
                  </a:lnTo>
                  <a:lnTo>
                    <a:pt x="9" y="60"/>
                  </a:lnTo>
                  <a:lnTo>
                    <a:pt x="4" y="53"/>
                  </a:lnTo>
                  <a:lnTo>
                    <a:pt x="1" y="44"/>
                  </a:lnTo>
                  <a:lnTo>
                    <a:pt x="0" y="35"/>
                  </a:lnTo>
                  <a:lnTo>
                    <a:pt x="1" y="25"/>
                  </a:lnTo>
                  <a:lnTo>
                    <a:pt x="4" y="17"/>
                  </a:lnTo>
                  <a:lnTo>
                    <a:pt x="10" y="10"/>
                  </a:lnTo>
                  <a:lnTo>
                    <a:pt x="22" y="3"/>
                  </a:lnTo>
                  <a:lnTo>
                    <a:pt x="39" y="0"/>
                  </a:lnTo>
                  <a:close/>
                </a:path>
              </a:pathLst>
            </a:custGeom>
            <a:solidFill>
              <a:srgbClr val="000000"/>
            </a:solidFill>
            <a:ln w="0">
              <a:solidFill>
                <a:srgbClr val="000000"/>
              </a:solidFill>
              <a:round/>
              <a:headEnd/>
              <a:tailEnd/>
            </a:ln>
          </p:spPr>
          <p:txBody>
            <a:bodyPr/>
            <a:lstStyle/>
            <a:p>
              <a:endParaRPr lang="de-DE"/>
            </a:p>
          </p:txBody>
        </p:sp>
        <p:sp>
          <p:nvSpPr>
            <p:cNvPr id="30828" name="Freeform 205"/>
            <p:cNvSpPr>
              <a:spLocks/>
            </p:cNvSpPr>
            <p:nvPr/>
          </p:nvSpPr>
          <p:spPr bwMode="auto">
            <a:xfrm>
              <a:off x="1302" y="2025"/>
              <a:ext cx="80" cy="60"/>
            </a:xfrm>
            <a:custGeom>
              <a:avLst/>
              <a:gdLst>
                <a:gd name="T0" fmla="*/ 19 w 80"/>
                <a:gd name="T1" fmla="*/ 0 h 60"/>
                <a:gd name="T2" fmla="*/ 80 w 80"/>
                <a:gd name="T3" fmla="*/ 0 h 60"/>
                <a:gd name="T4" fmla="*/ 80 w 80"/>
                <a:gd name="T5" fmla="*/ 13 h 60"/>
                <a:gd name="T6" fmla="*/ 26 w 80"/>
                <a:gd name="T7" fmla="*/ 13 h 60"/>
                <a:gd name="T8" fmla="*/ 21 w 80"/>
                <a:gd name="T9" fmla="*/ 15 h 60"/>
                <a:gd name="T10" fmla="*/ 19 w 80"/>
                <a:gd name="T11" fmla="*/ 15 h 60"/>
                <a:gd name="T12" fmla="*/ 16 w 80"/>
                <a:gd name="T13" fmla="*/ 16 h 60"/>
                <a:gd name="T14" fmla="*/ 14 w 80"/>
                <a:gd name="T15" fmla="*/ 20 h 60"/>
                <a:gd name="T16" fmla="*/ 13 w 80"/>
                <a:gd name="T17" fmla="*/ 21 h 60"/>
                <a:gd name="T18" fmla="*/ 13 w 80"/>
                <a:gd name="T19" fmla="*/ 32 h 60"/>
                <a:gd name="T20" fmla="*/ 14 w 80"/>
                <a:gd name="T21" fmla="*/ 37 h 60"/>
                <a:gd name="T22" fmla="*/ 16 w 80"/>
                <a:gd name="T23" fmla="*/ 41 h 60"/>
                <a:gd name="T24" fmla="*/ 25 w 80"/>
                <a:gd name="T25" fmla="*/ 45 h 60"/>
                <a:gd name="T26" fmla="*/ 38 w 80"/>
                <a:gd name="T27" fmla="*/ 46 h 60"/>
                <a:gd name="T28" fmla="*/ 80 w 80"/>
                <a:gd name="T29" fmla="*/ 46 h 60"/>
                <a:gd name="T30" fmla="*/ 80 w 80"/>
                <a:gd name="T31" fmla="*/ 60 h 60"/>
                <a:gd name="T32" fmla="*/ 1 w 80"/>
                <a:gd name="T33" fmla="*/ 60 h 60"/>
                <a:gd name="T34" fmla="*/ 1 w 80"/>
                <a:gd name="T35" fmla="*/ 46 h 60"/>
                <a:gd name="T36" fmla="*/ 13 w 80"/>
                <a:gd name="T37" fmla="*/ 46 h 60"/>
                <a:gd name="T38" fmla="*/ 6 w 80"/>
                <a:gd name="T39" fmla="*/ 40 h 60"/>
                <a:gd name="T40" fmla="*/ 1 w 80"/>
                <a:gd name="T41" fmla="*/ 33 h 60"/>
                <a:gd name="T42" fmla="*/ 0 w 80"/>
                <a:gd name="T43" fmla="*/ 25 h 60"/>
                <a:gd name="T44" fmla="*/ 0 w 80"/>
                <a:gd name="T45" fmla="*/ 20 h 60"/>
                <a:gd name="T46" fmla="*/ 1 w 80"/>
                <a:gd name="T47" fmla="*/ 15 h 60"/>
                <a:gd name="T48" fmla="*/ 3 w 80"/>
                <a:gd name="T49" fmla="*/ 12 h 60"/>
                <a:gd name="T50" fmla="*/ 4 w 80"/>
                <a:gd name="T51" fmla="*/ 8 h 60"/>
                <a:gd name="T52" fmla="*/ 9 w 80"/>
                <a:gd name="T53" fmla="*/ 3 h 60"/>
                <a:gd name="T54" fmla="*/ 14 w 80"/>
                <a:gd name="T55" fmla="*/ 1 h 60"/>
                <a:gd name="T56" fmla="*/ 19 w 80"/>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19" y="0"/>
                  </a:moveTo>
                  <a:lnTo>
                    <a:pt x="80" y="0"/>
                  </a:lnTo>
                  <a:lnTo>
                    <a:pt x="80" y="13"/>
                  </a:lnTo>
                  <a:lnTo>
                    <a:pt x="26" y="13"/>
                  </a:lnTo>
                  <a:lnTo>
                    <a:pt x="21" y="15"/>
                  </a:lnTo>
                  <a:lnTo>
                    <a:pt x="19" y="15"/>
                  </a:lnTo>
                  <a:lnTo>
                    <a:pt x="16" y="16"/>
                  </a:lnTo>
                  <a:lnTo>
                    <a:pt x="14" y="20"/>
                  </a:lnTo>
                  <a:lnTo>
                    <a:pt x="13" y="21"/>
                  </a:lnTo>
                  <a:lnTo>
                    <a:pt x="13" y="32"/>
                  </a:lnTo>
                  <a:lnTo>
                    <a:pt x="14" y="37"/>
                  </a:lnTo>
                  <a:lnTo>
                    <a:pt x="16" y="41"/>
                  </a:lnTo>
                  <a:lnTo>
                    <a:pt x="25" y="45"/>
                  </a:lnTo>
                  <a:lnTo>
                    <a:pt x="38" y="46"/>
                  </a:lnTo>
                  <a:lnTo>
                    <a:pt x="80" y="46"/>
                  </a:lnTo>
                  <a:lnTo>
                    <a:pt x="80" y="60"/>
                  </a:lnTo>
                  <a:lnTo>
                    <a:pt x="1" y="60"/>
                  </a:lnTo>
                  <a:lnTo>
                    <a:pt x="1" y="46"/>
                  </a:lnTo>
                  <a:lnTo>
                    <a:pt x="13" y="46"/>
                  </a:lnTo>
                  <a:lnTo>
                    <a:pt x="6" y="40"/>
                  </a:lnTo>
                  <a:lnTo>
                    <a:pt x="1" y="33"/>
                  </a:lnTo>
                  <a:lnTo>
                    <a:pt x="0" y="25"/>
                  </a:lnTo>
                  <a:lnTo>
                    <a:pt x="0" y="20"/>
                  </a:lnTo>
                  <a:lnTo>
                    <a:pt x="1" y="15"/>
                  </a:lnTo>
                  <a:lnTo>
                    <a:pt x="3" y="12"/>
                  </a:lnTo>
                  <a:lnTo>
                    <a:pt x="4" y="8"/>
                  </a:lnTo>
                  <a:lnTo>
                    <a:pt x="9" y="3"/>
                  </a:lnTo>
                  <a:lnTo>
                    <a:pt x="14" y="1"/>
                  </a:lnTo>
                  <a:lnTo>
                    <a:pt x="19" y="0"/>
                  </a:lnTo>
                  <a:close/>
                </a:path>
              </a:pathLst>
            </a:custGeom>
            <a:solidFill>
              <a:srgbClr val="000000"/>
            </a:solidFill>
            <a:ln w="0">
              <a:solidFill>
                <a:srgbClr val="000000"/>
              </a:solidFill>
              <a:round/>
              <a:headEnd/>
              <a:tailEnd/>
            </a:ln>
          </p:spPr>
          <p:txBody>
            <a:bodyPr/>
            <a:lstStyle/>
            <a:p>
              <a:endParaRPr lang="de-DE"/>
            </a:p>
          </p:txBody>
        </p:sp>
      </p:grpSp>
      <p:sp>
        <p:nvSpPr>
          <p:cNvPr id="30726" name="Text Box 206"/>
          <p:cNvSpPr txBox="1">
            <a:spLocks noChangeArrowheads="1"/>
          </p:cNvSpPr>
          <p:nvPr/>
        </p:nvSpPr>
        <p:spPr bwMode="auto">
          <a:xfrm>
            <a:off x="4525963" y="2630488"/>
            <a:ext cx="10858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a:t>Greedy</a:t>
            </a:r>
          </a:p>
        </p:txBody>
      </p:sp>
      <p:sp>
        <p:nvSpPr>
          <p:cNvPr id="30727" name="Line 207"/>
          <p:cNvSpPr>
            <a:spLocks noChangeShapeType="1"/>
          </p:cNvSpPr>
          <p:nvPr/>
        </p:nvSpPr>
        <p:spPr bwMode="auto">
          <a:xfrm flipH="1" flipV="1">
            <a:off x="4953000" y="2133600"/>
            <a:ext cx="1524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1427664" name="Line 208"/>
          <p:cNvSpPr>
            <a:spLocks noChangeShapeType="1"/>
          </p:cNvSpPr>
          <p:nvPr/>
        </p:nvSpPr>
        <p:spPr bwMode="auto">
          <a:xfrm>
            <a:off x="5029200" y="1600200"/>
            <a:ext cx="5334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1427665" name="Text Box 209"/>
          <p:cNvSpPr txBox="1">
            <a:spLocks noChangeArrowheads="1"/>
          </p:cNvSpPr>
          <p:nvPr/>
        </p:nvSpPr>
        <p:spPr bwMode="auto">
          <a:xfrm>
            <a:off x="3833813" y="1301750"/>
            <a:ext cx="1176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a:t>Optimal</a:t>
            </a:r>
          </a:p>
        </p:txBody>
      </p:sp>
      <p:pic>
        <p:nvPicPr>
          <p:cNvPr id="30730" name="Picture 210"/>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6553200" y="1295400"/>
            <a:ext cx="2438400"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1" name="Rectangle 211"/>
          <p:cNvSpPr>
            <a:spLocks noChangeArrowheads="1"/>
          </p:cNvSpPr>
          <p:nvPr/>
        </p:nvSpPr>
        <p:spPr bwMode="auto">
          <a:xfrm>
            <a:off x="6272213" y="2673350"/>
            <a:ext cx="27781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r>
              <a:rPr lang="en-US"/>
              <a:t>Temperature data</a:t>
            </a:r>
            <a:br>
              <a:rPr lang="en-US"/>
            </a:br>
            <a:r>
              <a:rPr lang="en-US"/>
              <a:t>from sensor network</a:t>
            </a:r>
          </a:p>
        </p:txBody>
      </p:sp>
      <p:sp>
        <p:nvSpPr>
          <p:cNvPr id="3" name="Textfeld 2"/>
          <p:cNvSpPr txBox="1"/>
          <p:nvPr/>
        </p:nvSpPr>
        <p:spPr>
          <a:xfrm rot="16200000">
            <a:off x="-580035" y="2876215"/>
            <a:ext cx="2618049" cy="523220"/>
          </a:xfrm>
          <a:prstGeom prst="rect">
            <a:avLst/>
          </a:prstGeom>
          <a:solidFill>
            <a:schemeClr val="bg1"/>
          </a:solidFill>
        </p:spPr>
        <p:txBody>
          <a:bodyPr wrap="none" rtlCol="0">
            <a:spAutoFit/>
          </a:bodyPr>
          <a:lstStyle/>
          <a:p>
            <a:r>
              <a:rPr lang="de-DE" dirty="0" smtClean="0"/>
              <a:t>Information </a:t>
            </a:r>
            <a:r>
              <a:rPr lang="de-DE" dirty="0" err="1" smtClean="0"/>
              <a:t>gain</a:t>
            </a:r>
            <a:endParaRPr lang="de-DE" dirty="0"/>
          </a:p>
        </p:txBody>
      </p:sp>
    </p:spTree>
    <p:custDataLst>
      <p:tags r:id="rId1"/>
    </p:custDataLst>
    <p:extLst>
      <p:ext uri="{BB962C8B-B14F-4D97-AF65-F5344CB8AC3E}">
        <p14:creationId xmlns:p14="http://schemas.microsoft.com/office/powerpoint/2010/main" xmlns="" val="1067076289"/>
      </p:ext>
    </p:extLst>
  </p:cSld>
  <p:clrMapOvr>
    <a:masterClrMapping/>
  </p:clrMapOvr>
  <p:transition spd="slow" advTm="318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76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76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274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459" grpId="0" build="p"/>
      <p:bldP spid="1427664" grpId="0" animBg="1"/>
      <p:bldP spid="142766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200025"/>
            <a:ext cx="8534400" cy="762000"/>
          </a:xfrm>
        </p:spPr>
        <p:txBody>
          <a:bodyPr/>
          <a:lstStyle/>
          <a:p>
            <a:pPr eaLnBrk="1" hangingPunct="1"/>
            <a:r>
              <a:rPr lang="en-US">
                <a:latin typeface="Calibri" charset="0"/>
                <a:ea typeface="ＭＳ Ｐゴシック" charset="0"/>
                <a:cs typeface="ＭＳ Ｐゴシック" charset="0"/>
              </a:rPr>
              <a:t>One reason submodularity is useful</a:t>
            </a:r>
          </a:p>
        </p:txBody>
      </p:sp>
      <p:sp>
        <p:nvSpPr>
          <p:cNvPr id="1429507" name="Rectangle 3"/>
          <p:cNvSpPr>
            <a:spLocks noGrp="1" noChangeArrowheads="1"/>
          </p:cNvSpPr>
          <p:nvPr>
            <p:ph idx="1"/>
          </p:nvPr>
        </p:nvSpPr>
        <p:spPr>
          <a:xfrm>
            <a:off x="228600" y="1257300"/>
            <a:ext cx="8991600" cy="4914900"/>
          </a:xfrm>
          <a:noFill/>
        </p:spPr>
        <p:txBody>
          <a:bodyPr/>
          <a:lstStyle/>
          <a:p>
            <a:pPr eaLnBrk="1" hangingPunct="1">
              <a:buFont typeface="Wingdings" charset="0"/>
              <a:buNone/>
            </a:pPr>
            <a:r>
              <a:rPr lang="en-US" b="1" dirty="0">
                <a:solidFill>
                  <a:srgbClr val="336600"/>
                </a:solidFill>
                <a:latin typeface="Calibri" charset="0"/>
                <a:ea typeface="ＭＳ Ｐゴシック" charset="0"/>
                <a:cs typeface="ＭＳ Ｐゴシック" charset="0"/>
              </a:rPr>
              <a:t>	Theorem</a:t>
            </a:r>
            <a:r>
              <a:rPr lang="en-US" dirty="0">
                <a:solidFill>
                  <a:srgbClr val="336600"/>
                </a:solidFill>
                <a:latin typeface="Calibri" charset="0"/>
                <a:ea typeface="ＭＳ Ｐゴシック" charset="0"/>
                <a:cs typeface="ＭＳ Ｐゴシック" charset="0"/>
              </a:rPr>
              <a:t> [</a:t>
            </a:r>
            <a:r>
              <a:rPr lang="en-US" dirty="0" err="1" smtClean="0">
                <a:solidFill>
                  <a:srgbClr val="336600"/>
                </a:solidFill>
                <a:latin typeface="Calibri" charset="0"/>
                <a:ea typeface="ＭＳ Ｐゴシック" charset="0"/>
                <a:cs typeface="ＭＳ Ｐゴシック" charset="0"/>
              </a:rPr>
              <a:t>Nemhauser</a:t>
            </a:r>
            <a:r>
              <a:rPr lang="en-US" dirty="0" smtClean="0">
                <a:solidFill>
                  <a:srgbClr val="336600"/>
                </a:solidFill>
                <a:latin typeface="Calibri" charset="0"/>
                <a:ea typeface="ＭＳ Ｐゴシック" charset="0"/>
                <a:cs typeface="ＭＳ Ｐゴシック" charset="0"/>
              </a:rPr>
              <a:t>, Fisher &amp; Wolsey </a:t>
            </a:r>
            <a:r>
              <a:rPr lang="fr-FR" altLang="ja-JP" dirty="0" smtClean="0">
                <a:solidFill>
                  <a:srgbClr val="336600"/>
                </a:solidFill>
                <a:latin typeface="Calibri" charset="0"/>
                <a:ea typeface="ＭＳ Ｐゴシック" charset="0"/>
                <a:cs typeface="ＭＳ Ｐゴシック" charset="0"/>
              </a:rPr>
              <a:t>’</a:t>
            </a:r>
            <a:r>
              <a:rPr lang="en-US" altLang="ja-JP" dirty="0" smtClean="0">
                <a:solidFill>
                  <a:srgbClr val="336600"/>
                </a:solidFill>
                <a:latin typeface="Calibri" charset="0"/>
                <a:ea typeface="ＭＳ Ｐゴシック" charset="0"/>
                <a:cs typeface="ＭＳ Ｐゴシック" charset="0"/>
              </a:rPr>
              <a:t>78]</a:t>
            </a:r>
            <a:endParaRPr lang="en-US" altLang="ja-JP" dirty="0">
              <a:solidFill>
                <a:srgbClr val="336600"/>
              </a:solidFill>
              <a:latin typeface="Calibri" charset="0"/>
              <a:ea typeface="ＭＳ Ｐゴシック" charset="0"/>
              <a:cs typeface="ＭＳ Ｐゴシック" charset="0"/>
            </a:endParaRPr>
          </a:p>
          <a:p>
            <a:pPr eaLnBrk="1" hangingPunct="1">
              <a:buFont typeface="Wingdings" charset="0"/>
              <a:buNone/>
            </a:pPr>
            <a:r>
              <a:rPr lang="en-US" dirty="0">
                <a:solidFill>
                  <a:srgbClr val="336600"/>
                </a:solidFill>
                <a:latin typeface="Calibri" charset="0"/>
                <a:ea typeface="ＭＳ Ｐゴシック" charset="0"/>
                <a:cs typeface="ＭＳ Ｐゴシック" charset="0"/>
              </a:rPr>
              <a:t>	</a:t>
            </a:r>
            <a:r>
              <a:rPr lang="en-US" dirty="0" smtClean="0">
                <a:solidFill>
                  <a:srgbClr val="336600"/>
                </a:solidFill>
                <a:latin typeface="Calibri" charset="0"/>
                <a:ea typeface="ＭＳ Ｐゴシック" charset="0"/>
                <a:cs typeface="ＭＳ Ｐゴシック" charset="0"/>
              </a:rPr>
              <a:t>For monotonic </a:t>
            </a:r>
            <a:r>
              <a:rPr lang="en-US" dirty="0" err="1" smtClean="0">
                <a:solidFill>
                  <a:srgbClr val="336600"/>
                </a:solidFill>
                <a:latin typeface="Calibri" charset="0"/>
                <a:ea typeface="ＭＳ Ｐゴシック" charset="0"/>
                <a:cs typeface="ＭＳ Ｐゴシック" charset="0"/>
              </a:rPr>
              <a:t>submodular</a:t>
            </a:r>
            <a:r>
              <a:rPr lang="en-US" dirty="0" smtClean="0">
                <a:solidFill>
                  <a:srgbClr val="336600"/>
                </a:solidFill>
                <a:latin typeface="Calibri" charset="0"/>
                <a:ea typeface="ＭＳ Ｐゴシック" charset="0"/>
                <a:cs typeface="ＭＳ Ｐゴシック" charset="0"/>
              </a:rPr>
              <a:t> functions,</a:t>
            </a:r>
            <a:br>
              <a:rPr lang="en-US" dirty="0" smtClean="0">
                <a:solidFill>
                  <a:srgbClr val="336600"/>
                </a:solidFill>
                <a:latin typeface="Calibri" charset="0"/>
                <a:ea typeface="ＭＳ Ｐゴシック" charset="0"/>
                <a:cs typeface="ＭＳ Ｐゴシック" charset="0"/>
              </a:rPr>
            </a:br>
            <a:r>
              <a:rPr lang="en-US" dirty="0" smtClean="0">
                <a:solidFill>
                  <a:srgbClr val="336600"/>
                </a:solidFill>
                <a:latin typeface="Calibri" charset="0"/>
                <a:ea typeface="ＭＳ Ｐゴシック" charset="0"/>
                <a:cs typeface="ＭＳ Ｐゴシック" charset="0"/>
              </a:rPr>
              <a:t>Greedy </a:t>
            </a:r>
            <a:r>
              <a:rPr lang="en-US" dirty="0">
                <a:solidFill>
                  <a:srgbClr val="336600"/>
                </a:solidFill>
                <a:latin typeface="Calibri" charset="0"/>
                <a:ea typeface="ＭＳ Ｐゴシック" charset="0"/>
                <a:cs typeface="ＭＳ Ｐゴシック" charset="0"/>
              </a:rPr>
              <a:t>algorithm gives constant factor approximation</a:t>
            </a:r>
          </a:p>
          <a:p>
            <a:pPr eaLnBrk="1" hangingPunct="1">
              <a:buFont typeface="Wingdings" charset="0"/>
              <a:buNone/>
            </a:pPr>
            <a:r>
              <a:rPr lang="en-US" sz="3600" dirty="0">
                <a:solidFill>
                  <a:srgbClr val="336600"/>
                </a:solidFill>
                <a:latin typeface="Calibri" charset="0"/>
                <a:ea typeface="ＭＳ Ｐゴシック" charset="0"/>
                <a:cs typeface="ＭＳ Ｐゴシック" charset="0"/>
              </a:rPr>
              <a:t>		F(</a:t>
            </a:r>
            <a:r>
              <a:rPr lang="en-US" sz="3600" dirty="0" err="1">
                <a:solidFill>
                  <a:srgbClr val="336600"/>
                </a:solidFill>
                <a:latin typeface="Calibri" charset="0"/>
                <a:ea typeface="ＭＳ Ｐゴシック" charset="0"/>
                <a:cs typeface="ＭＳ Ｐゴシック" charset="0"/>
              </a:rPr>
              <a:t>A</a:t>
            </a:r>
            <a:r>
              <a:rPr lang="en-US" sz="3600" baseline="-25000" dirty="0" err="1">
                <a:solidFill>
                  <a:srgbClr val="336600"/>
                </a:solidFill>
                <a:latin typeface="Calibri" charset="0"/>
                <a:ea typeface="ＭＳ Ｐゴシック" charset="0"/>
                <a:cs typeface="ＭＳ Ｐゴシック" charset="0"/>
              </a:rPr>
              <a:t>greedy</a:t>
            </a:r>
            <a:r>
              <a:rPr lang="en-US" sz="3600" dirty="0">
                <a:solidFill>
                  <a:srgbClr val="336600"/>
                </a:solidFill>
                <a:latin typeface="Calibri" charset="0"/>
                <a:ea typeface="ＭＳ Ｐゴシック" charset="0"/>
                <a:cs typeface="ＭＳ Ｐゴシック" charset="0"/>
              </a:rPr>
              <a:t>) </a:t>
            </a:r>
            <a:r>
              <a:rPr lang="en-US" sz="3600" dirty="0">
                <a:solidFill>
                  <a:srgbClr val="336600"/>
                </a:solidFill>
                <a:latin typeface="cmsy10" charset="0"/>
                <a:ea typeface="ＭＳ Ｐゴシック" charset="0"/>
                <a:cs typeface="ＭＳ Ｐゴシック" charset="0"/>
              </a:rPr>
              <a:t>≥ </a:t>
            </a:r>
            <a:r>
              <a:rPr lang="en-US" sz="3600" dirty="0">
                <a:solidFill>
                  <a:srgbClr val="336600"/>
                </a:solidFill>
                <a:latin typeface="Calibri" charset="0"/>
                <a:ea typeface="ＭＳ Ｐゴシック" charset="0"/>
                <a:cs typeface="ＭＳ Ｐゴシック" charset="0"/>
              </a:rPr>
              <a:t>(1-1/e) F(</a:t>
            </a:r>
            <a:r>
              <a:rPr lang="en-US" sz="3600" dirty="0" err="1">
                <a:solidFill>
                  <a:srgbClr val="336600"/>
                </a:solidFill>
                <a:latin typeface="Calibri" charset="0"/>
                <a:ea typeface="ＭＳ Ｐゴシック" charset="0"/>
                <a:cs typeface="ＭＳ Ｐゴシック" charset="0"/>
              </a:rPr>
              <a:t>A</a:t>
            </a:r>
            <a:r>
              <a:rPr lang="en-US" sz="3600" baseline="-25000" dirty="0" err="1">
                <a:solidFill>
                  <a:srgbClr val="336600"/>
                </a:solidFill>
                <a:latin typeface="Calibri" charset="0"/>
                <a:ea typeface="ＭＳ Ｐゴシック" charset="0"/>
                <a:cs typeface="ＭＳ Ｐゴシック" charset="0"/>
              </a:rPr>
              <a:t>opt</a:t>
            </a:r>
            <a:r>
              <a:rPr lang="en-US" sz="3600" dirty="0">
                <a:solidFill>
                  <a:srgbClr val="336600"/>
                </a:solidFill>
                <a:latin typeface="Calibri" charset="0"/>
                <a:ea typeface="ＭＳ Ｐゴシック" charset="0"/>
                <a:cs typeface="ＭＳ Ｐゴシック" charset="0"/>
              </a:rPr>
              <a:t>)</a:t>
            </a:r>
          </a:p>
          <a:p>
            <a:pPr eaLnBrk="1" hangingPunct="1"/>
            <a:endParaRPr lang="en-US" dirty="0">
              <a:latin typeface="Calibri" charset="0"/>
              <a:ea typeface="ＭＳ Ｐゴシック" charset="0"/>
              <a:cs typeface="ＭＳ Ｐゴシック" charset="0"/>
            </a:endParaRPr>
          </a:p>
          <a:p>
            <a:pPr eaLnBrk="1" hangingPunct="1"/>
            <a:endParaRPr lang="en-US" dirty="0">
              <a:latin typeface="Calibri" charset="0"/>
              <a:ea typeface="ＭＳ Ｐゴシック" charset="0"/>
              <a:cs typeface="ＭＳ Ｐゴシック" charset="0"/>
            </a:endParaRPr>
          </a:p>
          <a:p>
            <a:pPr eaLnBrk="1" hangingPunct="1"/>
            <a:r>
              <a:rPr lang="en-US" sz="2400" dirty="0">
                <a:latin typeface="Calibri" charset="0"/>
                <a:ea typeface="ＭＳ Ｐゴシック" charset="0"/>
                <a:cs typeface="ＭＳ Ｐゴシック" charset="0"/>
              </a:rPr>
              <a:t>Greedy algorithm gives </a:t>
            </a:r>
            <a:r>
              <a:rPr lang="en-US" sz="2400" dirty="0">
                <a:solidFill>
                  <a:srgbClr val="0080FF"/>
                </a:solidFill>
                <a:latin typeface="Calibri" charset="0"/>
                <a:ea typeface="ＭＳ Ｐゴシック" charset="0"/>
                <a:cs typeface="ＭＳ Ｐゴシック" charset="0"/>
              </a:rPr>
              <a:t>near-optimal </a:t>
            </a:r>
            <a:r>
              <a:rPr lang="en-US" sz="2400" dirty="0">
                <a:latin typeface="Calibri" charset="0"/>
                <a:ea typeface="ＭＳ Ｐゴシック" charset="0"/>
                <a:cs typeface="ＭＳ Ｐゴシック" charset="0"/>
              </a:rPr>
              <a:t>solution!</a:t>
            </a:r>
          </a:p>
          <a:p>
            <a:pPr eaLnBrk="1" hangingPunct="1"/>
            <a:r>
              <a:rPr lang="en-US" altLang="ja-JP" sz="2400" dirty="0" smtClean="0">
                <a:latin typeface="Calibri" charset="0"/>
                <a:ea typeface="ＭＳ Ｐゴシック" charset="0"/>
                <a:cs typeface="ＭＳ Ｐゴシック" charset="0"/>
              </a:rPr>
              <a:t>In general, need to evaluate </a:t>
            </a:r>
            <a:r>
              <a:rPr lang="en-US" altLang="ja-JP" sz="2400" dirty="0" smtClean="0">
                <a:solidFill>
                  <a:srgbClr val="0080FF"/>
                </a:solidFill>
                <a:latin typeface="Calibri" charset="0"/>
                <a:ea typeface="ＭＳ Ｐゴシック" charset="0"/>
                <a:cs typeface="ＭＳ Ｐゴシック" charset="0"/>
              </a:rPr>
              <a:t>exponentially many </a:t>
            </a:r>
            <a:r>
              <a:rPr lang="en-US" altLang="ja-JP" sz="2400" dirty="0" smtClean="0">
                <a:latin typeface="Calibri" charset="0"/>
                <a:ea typeface="ＭＳ Ｐゴシック" charset="0"/>
                <a:cs typeface="ＭＳ Ｐゴシック" charset="0"/>
              </a:rPr>
              <a:t>sets to do better!</a:t>
            </a:r>
            <a:br>
              <a:rPr lang="en-US" altLang="ja-JP" sz="2400" dirty="0" smtClean="0">
                <a:latin typeface="Calibri" charset="0"/>
                <a:ea typeface="ＭＳ Ｐゴシック" charset="0"/>
                <a:cs typeface="ＭＳ Ｐゴシック" charset="0"/>
              </a:rPr>
            </a:br>
            <a:r>
              <a:rPr lang="en-US" altLang="ja-JP" sz="2000" dirty="0" smtClean="0">
                <a:latin typeface="Calibri" charset="0"/>
                <a:ea typeface="ＭＳ Ｐゴシック" charset="0"/>
                <a:cs typeface="ＭＳ Ｐゴシック" charset="0"/>
              </a:rPr>
              <a:t>[</a:t>
            </a:r>
            <a:r>
              <a:rPr lang="en-US" altLang="ja-JP" sz="2000" dirty="0" err="1" smtClean="0">
                <a:latin typeface="Calibri" charset="0"/>
                <a:ea typeface="ＭＳ Ｐゴシック" charset="0"/>
                <a:cs typeface="ＭＳ Ｐゴシック" charset="0"/>
              </a:rPr>
              <a:t>Nemhauser</a:t>
            </a:r>
            <a:r>
              <a:rPr lang="en-US" altLang="ja-JP" sz="2000" dirty="0" smtClean="0">
                <a:latin typeface="Calibri" charset="0"/>
                <a:ea typeface="ＭＳ Ｐゴシック" charset="0"/>
                <a:cs typeface="ＭＳ Ｐゴシック" charset="0"/>
              </a:rPr>
              <a:t> &amp; Wolsey </a:t>
            </a:r>
            <a:r>
              <a:rPr lang="fr-FR" altLang="ja-JP" sz="2000" dirty="0" smtClean="0">
                <a:latin typeface="Calibri" charset="0"/>
                <a:ea typeface="ＭＳ Ｐゴシック" charset="0"/>
                <a:cs typeface="ＭＳ Ｐゴシック" charset="0"/>
              </a:rPr>
              <a:t>’</a:t>
            </a:r>
            <a:r>
              <a:rPr lang="en-US" altLang="ja-JP" sz="2000" dirty="0" smtClean="0">
                <a:latin typeface="Calibri" charset="0"/>
                <a:ea typeface="ＭＳ Ｐゴシック" charset="0"/>
                <a:cs typeface="ＭＳ Ｐゴシック" charset="0"/>
              </a:rPr>
              <a:t>78]</a:t>
            </a:r>
            <a:endParaRPr lang="en-US" altLang="ja-JP" sz="2400" dirty="0">
              <a:latin typeface="Calibri" charset="0"/>
              <a:ea typeface="ＭＳ Ｐゴシック" charset="0"/>
              <a:cs typeface="ＭＳ Ｐゴシック" charset="0"/>
            </a:endParaRPr>
          </a:p>
          <a:p>
            <a:pPr eaLnBrk="1" hangingPunct="1"/>
            <a:r>
              <a:rPr lang="en-US" altLang="ja-JP" sz="2400" dirty="0" smtClean="0">
                <a:latin typeface="Calibri" charset="0"/>
                <a:ea typeface="ＭＳ Ｐゴシック" charset="0"/>
                <a:cs typeface="ＭＳ Ｐゴシック" charset="0"/>
              </a:rPr>
              <a:t>Also many special cases are hard (set cover, mutual information, …)</a:t>
            </a:r>
            <a:endParaRPr lang="en-US" altLang="ja-JP" sz="2400" dirty="0">
              <a:latin typeface="Calibri" charset="0"/>
              <a:ea typeface="ＭＳ Ｐゴシック" charset="0"/>
              <a:cs typeface="ＭＳ Ｐゴシック" charset="0"/>
            </a:endParaRPr>
          </a:p>
        </p:txBody>
      </p:sp>
      <p:sp>
        <p:nvSpPr>
          <p:cNvPr id="32769"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91E15541-F6E3-8849-ADF3-F013E257BDA0}" type="slidenum">
              <a:rPr lang="en-US" sz="1400"/>
              <a:pPr eaLnBrk="1" hangingPunct="1"/>
              <a:t>166</a:t>
            </a:fld>
            <a:endParaRPr lang="en-US" sz="1400"/>
          </a:p>
        </p:txBody>
      </p:sp>
      <p:sp>
        <p:nvSpPr>
          <p:cNvPr id="32772" name="Rectangle 4"/>
          <p:cNvSpPr>
            <a:spLocks noChangeArrowheads="1"/>
          </p:cNvSpPr>
          <p:nvPr/>
        </p:nvSpPr>
        <p:spPr bwMode="auto">
          <a:xfrm>
            <a:off x="323850" y="1219200"/>
            <a:ext cx="8362950" cy="2209800"/>
          </a:xfrm>
          <a:prstGeom prst="rect">
            <a:avLst/>
          </a:prstGeom>
          <a:noFill/>
          <a:ln w="635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grpSp>
        <p:nvGrpSpPr>
          <p:cNvPr id="2" name="Group 5"/>
          <p:cNvGrpSpPr>
            <a:grpSpLocks/>
          </p:cNvGrpSpPr>
          <p:nvPr/>
        </p:nvGrpSpPr>
        <p:grpSpPr bwMode="auto">
          <a:xfrm>
            <a:off x="3109912" y="3429004"/>
            <a:ext cx="1690688" cy="828676"/>
            <a:chOff x="1719" y="2016"/>
            <a:chExt cx="777" cy="522"/>
          </a:xfrm>
        </p:grpSpPr>
        <p:sp>
          <p:nvSpPr>
            <p:cNvPr id="32774" name="Text Box 6"/>
            <p:cNvSpPr txBox="1">
              <a:spLocks noChangeArrowheads="1"/>
            </p:cNvSpPr>
            <p:nvPr/>
          </p:nvSpPr>
          <p:spPr bwMode="auto">
            <a:xfrm>
              <a:off x="1749" y="2208"/>
              <a:ext cx="74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b="1">
                  <a:solidFill>
                    <a:srgbClr val="008300"/>
                  </a:solidFill>
                  <a:latin typeface="Tahoma" charset="0"/>
                </a:rPr>
                <a:t>~63%</a:t>
              </a:r>
            </a:p>
          </p:txBody>
        </p:sp>
        <p:sp>
          <p:nvSpPr>
            <p:cNvPr id="32775" name="AutoShape 7"/>
            <p:cNvSpPr>
              <a:spLocks/>
            </p:cNvSpPr>
            <p:nvPr/>
          </p:nvSpPr>
          <p:spPr bwMode="auto">
            <a:xfrm rot="5400000">
              <a:off x="2010" y="1725"/>
              <a:ext cx="190" cy="772"/>
            </a:xfrm>
            <a:prstGeom prst="rightBrace">
              <a:avLst>
                <a:gd name="adj1" fmla="val 33860"/>
                <a:gd name="adj2" fmla="val 50000"/>
              </a:avLst>
            </a:prstGeom>
            <a:noFill/>
            <a:ln w="57150">
              <a:solidFill>
                <a:srgbClr val="008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sz="3200"/>
            </a:p>
          </p:txBody>
        </p:sp>
      </p:grpSp>
    </p:spTree>
    <p:custDataLst>
      <p:tags r:id="rId1"/>
    </p:custDataLst>
    <p:extLst>
      <p:ext uri="{BB962C8B-B14F-4D97-AF65-F5344CB8AC3E}">
        <p14:creationId xmlns:p14="http://schemas.microsoft.com/office/powerpoint/2010/main" xmlns="" val="133414945"/>
      </p:ext>
    </p:extLst>
  </p:cSld>
  <p:clrMapOvr>
    <a:masterClrMapping/>
  </p:clrMapOvr>
  <p:transition spd="slow" advTm="276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42950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9507">
                                            <p:txEl>
                                              <p:pRg st="6" end="6"/>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4295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BEE13C8-C201-E64C-AD89-AC9E81F43CF9}" type="slidenum">
              <a:rPr lang="en-US" sz="1400">
                <a:solidFill>
                  <a:srgbClr val="000000"/>
                </a:solidFill>
              </a:rPr>
              <a:pPr eaLnBrk="1" hangingPunct="1"/>
              <a:t>167</a:t>
            </a:fld>
            <a:endParaRPr lang="en-US" sz="1400">
              <a:solidFill>
                <a:srgbClr val="000000"/>
              </a:solidFill>
            </a:endParaRPr>
          </a:p>
        </p:txBody>
      </p:sp>
      <p:sp>
        <p:nvSpPr>
          <p:cNvPr id="92163" name="Rectangle 2"/>
          <p:cNvSpPr>
            <a:spLocks noGrp="1" noChangeArrowheads="1"/>
          </p:cNvSpPr>
          <p:nvPr>
            <p:ph type="title"/>
          </p:nvPr>
        </p:nvSpPr>
        <p:spPr>
          <a:xfrm>
            <a:off x="-257175" y="133350"/>
            <a:ext cx="9782176" cy="762000"/>
          </a:xfrm>
        </p:spPr>
        <p:txBody>
          <a:bodyPr/>
          <a:lstStyle/>
          <a:p>
            <a:pPr eaLnBrk="1" hangingPunct="1"/>
            <a:r>
              <a:rPr lang="en-US" sz="3600" dirty="0">
                <a:latin typeface="Calibri" charset="0"/>
              </a:rPr>
              <a:t>Scaling up </a:t>
            </a:r>
            <a:r>
              <a:rPr lang="en-US" sz="3600" dirty="0" smtClean="0">
                <a:latin typeface="Calibri" charset="0"/>
              </a:rPr>
              <a:t>the greedy </a:t>
            </a:r>
            <a:r>
              <a:rPr lang="en-US" sz="3600" dirty="0">
                <a:latin typeface="Calibri" charset="0"/>
              </a:rPr>
              <a:t>algorithm </a:t>
            </a:r>
            <a:r>
              <a:rPr lang="en-US" sz="3200" dirty="0">
                <a:latin typeface="Calibri" charset="0"/>
              </a:rPr>
              <a:t>[</a:t>
            </a:r>
            <a:r>
              <a:rPr lang="en-US" sz="3200" dirty="0" err="1">
                <a:latin typeface="Calibri" charset="0"/>
              </a:rPr>
              <a:t>Minoux</a:t>
            </a:r>
            <a:r>
              <a:rPr lang="en-US" sz="3200" dirty="0">
                <a:latin typeface="Calibri" charset="0"/>
              </a:rPr>
              <a:t> </a:t>
            </a:r>
            <a:r>
              <a:rPr lang="ja-JP" altLang="en-US" sz="3200" dirty="0">
                <a:latin typeface="Calibri" charset="0"/>
              </a:rPr>
              <a:t>’</a:t>
            </a:r>
            <a:r>
              <a:rPr lang="en-US" sz="3200" dirty="0">
                <a:latin typeface="Calibri" charset="0"/>
              </a:rPr>
              <a:t>78]</a:t>
            </a:r>
          </a:p>
        </p:txBody>
      </p:sp>
      <p:sp>
        <p:nvSpPr>
          <p:cNvPr id="1445891" name="Rectangle 3"/>
          <p:cNvSpPr>
            <a:spLocks noGrp="1" noChangeArrowheads="1"/>
          </p:cNvSpPr>
          <p:nvPr>
            <p:ph type="body" idx="1"/>
          </p:nvPr>
        </p:nvSpPr>
        <p:spPr>
          <a:xfrm>
            <a:off x="457200" y="990600"/>
            <a:ext cx="8305800" cy="5638800"/>
          </a:xfrm>
        </p:spPr>
        <p:txBody>
          <a:bodyPr/>
          <a:lstStyle/>
          <a:p>
            <a:pPr eaLnBrk="1" hangingPunct="1">
              <a:lnSpc>
                <a:spcPct val="90000"/>
              </a:lnSpc>
              <a:buFont typeface="Wingdings" charset="0"/>
              <a:buNone/>
            </a:pPr>
            <a:r>
              <a:rPr lang="en-US" dirty="0">
                <a:latin typeface="Calibri" charset="0"/>
              </a:rPr>
              <a:t>	In round i+1, </a:t>
            </a:r>
          </a:p>
          <a:p>
            <a:pPr lvl="1" eaLnBrk="1" hangingPunct="1">
              <a:lnSpc>
                <a:spcPct val="90000"/>
              </a:lnSpc>
            </a:pPr>
            <a:r>
              <a:rPr lang="en-US" dirty="0">
                <a:latin typeface="Calibri" charset="0"/>
              </a:rPr>
              <a:t>have picked A</a:t>
            </a:r>
            <a:r>
              <a:rPr lang="en-US" baseline="-25000" dirty="0">
                <a:latin typeface="Calibri" charset="0"/>
              </a:rPr>
              <a:t>i</a:t>
            </a:r>
            <a:r>
              <a:rPr lang="en-US" dirty="0">
                <a:latin typeface="Calibri" charset="0"/>
              </a:rPr>
              <a:t> = {s</a:t>
            </a:r>
            <a:r>
              <a:rPr lang="en-US" baseline="-25000" dirty="0">
                <a:latin typeface="Calibri" charset="0"/>
              </a:rPr>
              <a:t>1</a:t>
            </a:r>
            <a:r>
              <a:rPr lang="en-US" dirty="0">
                <a:latin typeface="Calibri" charset="0"/>
              </a:rPr>
              <a:t>,…,</a:t>
            </a:r>
            <a:r>
              <a:rPr lang="en-US" dirty="0" err="1">
                <a:latin typeface="Calibri" charset="0"/>
              </a:rPr>
              <a:t>s</a:t>
            </a:r>
            <a:r>
              <a:rPr lang="en-US" baseline="-25000" dirty="0" err="1">
                <a:latin typeface="Calibri" charset="0"/>
              </a:rPr>
              <a:t>i</a:t>
            </a:r>
            <a:r>
              <a:rPr lang="en-US" dirty="0">
                <a:latin typeface="Calibri" charset="0"/>
              </a:rPr>
              <a:t>}</a:t>
            </a:r>
          </a:p>
          <a:p>
            <a:pPr lvl="1" eaLnBrk="1" hangingPunct="1">
              <a:lnSpc>
                <a:spcPct val="90000"/>
              </a:lnSpc>
            </a:pPr>
            <a:r>
              <a:rPr lang="en-US" dirty="0">
                <a:latin typeface="Calibri" charset="0"/>
              </a:rPr>
              <a:t>pick s</a:t>
            </a:r>
            <a:r>
              <a:rPr lang="en-US" baseline="-25000" dirty="0">
                <a:latin typeface="Calibri" charset="0"/>
              </a:rPr>
              <a:t>i+1</a:t>
            </a:r>
            <a:r>
              <a:rPr lang="en-US" dirty="0">
                <a:latin typeface="Calibri" charset="0"/>
              </a:rPr>
              <a:t> = </a:t>
            </a:r>
            <a:r>
              <a:rPr lang="en-US" dirty="0" err="1">
                <a:latin typeface="Calibri" charset="0"/>
              </a:rPr>
              <a:t>argmax</a:t>
            </a:r>
            <a:r>
              <a:rPr lang="en-US" baseline="-25000" dirty="0" err="1">
                <a:latin typeface="Calibri" charset="0"/>
              </a:rPr>
              <a:t>s</a:t>
            </a:r>
            <a:r>
              <a:rPr lang="en-US" dirty="0">
                <a:latin typeface="Calibri" charset="0"/>
              </a:rPr>
              <a:t> F(A</a:t>
            </a:r>
            <a:r>
              <a:rPr lang="en-US" baseline="-25000" dirty="0">
                <a:latin typeface="Calibri" charset="0"/>
              </a:rPr>
              <a:t>i</a:t>
            </a:r>
            <a:r>
              <a:rPr lang="en-US" dirty="0">
                <a:latin typeface="Calibri" charset="0"/>
              </a:rPr>
              <a:t> </a:t>
            </a:r>
            <a:r>
              <a:rPr lang="en-US" dirty="0" smtClean="0">
                <a:latin typeface="cmsy10" charset="0"/>
              </a:rPr>
              <a:t>U</a:t>
            </a:r>
            <a:r>
              <a:rPr lang="en-US" dirty="0" smtClean="0">
                <a:latin typeface="Calibri" charset="0"/>
              </a:rPr>
              <a:t> </a:t>
            </a:r>
            <a:r>
              <a:rPr lang="en-US" dirty="0">
                <a:latin typeface="Calibri" charset="0"/>
              </a:rPr>
              <a:t>{s})-F(A</a:t>
            </a:r>
            <a:r>
              <a:rPr lang="en-US" baseline="-25000" dirty="0">
                <a:latin typeface="Calibri" charset="0"/>
              </a:rPr>
              <a:t>i</a:t>
            </a:r>
            <a:r>
              <a:rPr lang="en-US" dirty="0">
                <a:latin typeface="Calibri" charset="0"/>
              </a:rPr>
              <a:t>)</a:t>
            </a:r>
          </a:p>
          <a:p>
            <a:pPr eaLnBrk="1" hangingPunct="1">
              <a:lnSpc>
                <a:spcPct val="90000"/>
              </a:lnSpc>
              <a:buNone/>
            </a:pPr>
            <a:r>
              <a:rPr lang="en-US" dirty="0">
                <a:latin typeface="Calibri" charset="0"/>
              </a:rPr>
              <a:t>	I.e., maximize </a:t>
            </a:r>
            <a:r>
              <a:rPr lang="ja-JP" altLang="en-US" dirty="0">
                <a:latin typeface="Calibri" charset="0"/>
              </a:rPr>
              <a:t>“</a:t>
            </a:r>
            <a:r>
              <a:rPr lang="en-US" dirty="0">
                <a:latin typeface="Calibri" charset="0"/>
              </a:rPr>
              <a:t>marginal benefit</a:t>
            </a:r>
            <a:r>
              <a:rPr lang="ja-JP" altLang="en-US" dirty="0">
                <a:latin typeface="Calibri" charset="0"/>
              </a:rPr>
              <a:t>”</a:t>
            </a:r>
            <a:r>
              <a:rPr lang="en-US" dirty="0">
                <a:latin typeface="Calibri" charset="0"/>
              </a:rPr>
              <a:t> </a:t>
            </a:r>
            <a:r>
              <a:rPr lang="en-US" dirty="0" err="1" smtClean="0">
                <a:latin typeface="Symbol" charset="0"/>
                <a:sym typeface="Symbol" charset="0"/>
              </a:rPr>
              <a:t>Δ</a:t>
            </a:r>
            <a:r>
              <a:rPr lang="en-US" dirty="0" smtClean="0">
                <a:latin typeface="Calibri" charset="0"/>
              </a:rPr>
              <a:t>(s | A</a:t>
            </a:r>
            <a:r>
              <a:rPr lang="en-US" baseline="-25000" dirty="0" smtClean="0">
                <a:latin typeface="Calibri" charset="0"/>
              </a:rPr>
              <a:t>i</a:t>
            </a:r>
            <a:r>
              <a:rPr lang="en-US" dirty="0">
                <a:latin typeface="Calibri" charset="0"/>
              </a:rPr>
              <a:t>)</a:t>
            </a:r>
            <a:br>
              <a:rPr lang="en-US" dirty="0">
                <a:latin typeface="Calibri" charset="0"/>
              </a:rPr>
            </a:br>
            <a:r>
              <a:rPr lang="en-US" dirty="0">
                <a:latin typeface="Calibri" charset="0"/>
              </a:rPr>
              <a:t/>
            </a:r>
            <a:br>
              <a:rPr lang="en-US" dirty="0">
                <a:latin typeface="Calibri" charset="0"/>
              </a:rPr>
            </a:br>
            <a:r>
              <a:rPr lang="en-US" dirty="0">
                <a:solidFill>
                  <a:srgbClr val="0080FF"/>
                </a:solidFill>
                <a:latin typeface="Calibri" charset="0"/>
              </a:rPr>
              <a:t>	</a:t>
            </a:r>
            <a:r>
              <a:rPr lang="en-US" dirty="0" err="1" smtClean="0">
                <a:solidFill>
                  <a:srgbClr val="0080FF"/>
                </a:solidFill>
                <a:latin typeface="Symbol" charset="0"/>
                <a:sym typeface="Symbol" charset="0"/>
              </a:rPr>
              <a:t>Δ</a:t>
            </a:r>
            <a:r>
              <a:rPr lang="en-US" dirty="0" smtClean="0">
                <a:solidFill>
                  <a:srgbClr val="0080FF"/>
                </a:solidFill>
                <a:latin typeface="Calibri" charset="0"/>
              </a:rPr>
              <a:t>(s | A</a:t>
            </a:r>
            <a:r>
              <a:rPr lang="en-US" baseline="-25000" dirty="0" smtClean="0">
                <a:solidFill>
                  <a:srgbClr val="0080FF"/>
                </a:solidFill>
                <a:latin typeface="Calibri" charset="0"/>
              </a:rPr>
              <a:t>i</a:t>
            </a:r>
            <a:r>
              <a:rPr lang="en-US" dirty="0">
                <a:solidFill>
                  <a:srgbClr val="0080FF"/>
                </a:solidFill>
                <a:latin typeface="Calibri" charset="0"/>
              </a:rPr>
              <a:t>) = F(A</a:t>
            </a:r>
            <a:r>
              <a:rPr lang="en-US" baseline="-25000" dirty="0">
                <a:solidFill>
                  <a:srgbClr val="0080FF"/>
                </a:solidFill>
                <a:latin typeface="Calibri" charset="0"/>
              </a:rPr>
              <a:t>i</a:t>
            </a:r>
            <a:r>
              <a:rPr lang="en-US" dirty="0">
                <a:solidFill>
                  <a:srgbClr val="0080FF"/>
                </a:solidFill>
                <a:latin typeface="Calibri" charset="0"/>
              </a:rPr>
              <a:t> </a:t>
            </a:r>
            <a:r>
              <a:rPr lang="en-US" dirty="0" smtClean="0">
                <a:solidFill>
                  <a:srgbClr val="0080FF"/>
                </a:solidFill>
                <a:latin typeface="cmsy10" charset="0"/>
              </a:rPr>
              <a:t>U</a:t>
            </a:r>
            <a:r>
              <a:rPr lang="en-US" dirty="0" smtClean="0">
                <a:solidFill>
                  <a:srgbClr val="0080FF"/>
                </a:solidFill>
                <a:latin typeface="Calibri" charset="0"/>
              </a:rPr>
              <a:t> </a:t>
            </a:r>
            <a:r>
              <a:rPr lang="en-US" dirty="0">
                <a:solidFill>
                  <a:srgbClr val="0080FF"/>
                </a:solidFill>
                <a:latin typeface="Calibri" charset="0"/>
              </a:rPr>
              <a:t>{s})-F(A</a:t>
            </a:r>
            <a:r>
              <a:rPr lang="en-US" baseline="-25000" dirty="0">
                <a:solidFill>
                  <a:srgbClr val="0080FF"/>
                </a:solidFill>
                <a:latin typeface="Calibri" charset="0"/>
              </a:rPr>
              <a:t>i</a:t>
            </a:r>
            <a:r>
              <a:rPr lang="en-US" dirty="0">
                <a:solidFill>
                  <a:srgbClr val="0080FF"/>
                </a:solidFill>
                <a:latin typeface="Calibri" charset="0"/>
              </a:rPr>
              <a:t>)</a:t>
            </a:r>
          </a:p>
          <a:p>
            <a:pPr eaLnBrk="1" hangingPunct="1">
              <a:lnSpc>
                <a:spcPct val="90000"/>
              </a:lnSpc>
            </a:pPr>
            <a:endParaRPr lang="en-US" dirty="0">
              <a:solidFill>
                <a:schemeClr val="folHlink"/>
              </a:solidFill>
              <a:latin typeface="Calibri" charset="0"/>
            </a:endParaRPr>
          </a:p>
          <a:p>
            <a:pPr eaLnBrk="1" hangingPunct="1">
              <a:lnSpc>
                <a:spcPct val="90000"/>
              </a:lnSpc>
              <a:buNone/>
            </a:pPr>
            <a:r>
              <a:rPr lang="en-US" dirty="0">
                <a:latin typeface="Calibri" charset="0"/>
              </a:rPr>
              <a:t>	</a:t>
            </a:r>
            <a:r>
              <a:rPr lang="en-US" b="1" dirty="0">
                <a:latin typeface="Calibri" charset="0"/>
              </a:rPr>
              <a:t>Key observation:</a:t>
            </a:r>
            <a:r>
              <a:rPr lang="en-US" dirty="0">
                <a:latin typeface="Calibri" charset="0"/>
              </a:rPr>
              <a:t> </a:t>
            </a:r>
            <a:r>
              <a:rPr lang="en-US" dirty="0" err="1">
                <a:latin typeface="Calibri" charset="0"/>
              </a:rPr>
              <a:t>Submodularity</a:t>
            </a:r>
            <a:r>
              <a:rPr lang="en-US" dirty="0">
                <a:latin typeface="Calibri" charset="0"/>
              </a:rPr>
              <a:t> implies </a:t>
            </a:r>
            <a:br>
              <a:rPr lang="en-US" dirty="0">
                <a:latin typeface="Calibri" charset="0"/>
              </a:rPr>
            </a:br>
            <a:r>
              <a:rPr lang="en-US" dirty="0">
                <a:latin typeface="Calibri" charset="0"/>
              </a:rPr>
              <a:t/>
            </a:r>
            <a:br>
              <a:rPr lang="en-US" dirty="0">
                <a:latin typeface="Calibri" charset="0"/>
              </a:rPr>
            </a:br>
            <a:r>
              <a:rPr lang="en-US" dirty="0">
                <a:latin typeface="Calibri" charset="0"/>
              </a:rPr>
              <a:t>	</a:t>
            </a:r>
            <a:r>
              <a:rPr lang="en-US" dirty="0" err="1">
                <a:latin typeface="Calibri" charset="0"/>
              </a:rPr>
              <a:t>i</a:t>
            </a:r>
            <a:r>
              <a:rPr lang="en-US" dirty="0">
                <a:latin typeface="Calibri" charset="0"/>
              </a:rPr>
              <a:t> </a:t>
            </a:r>
            <a:r>
              <a:rPr lang="en-US" dirty="0" smtClean="0">
                <a:latin typeface="cmsy10" charset="0"/>
              </a:rPr>
              <a:t>≤</a:t>
            </a:r>
            <a:r>
              <a:rPr lang="en-US" dirty="0" smtClean="0">
                <a:latin typeface="Calibri" charset="0"/>
              </a:rPr>
              <a:t> </a:t>
            </a:r>
            <a:r>
              <a:rPr lang="en-US" dirty="0">
                <a:latin typeface="Calibri" charset="0"/>
              </a:rPr>
              <a:t>j </a:t>
            </a:r>
            <a:r>
              <a:rPr lang="en-US" dirty="0" smtClean="0">
                <a:latin typeface="Calibri" charset="0"/>
              </a:rPr>
              <a:t>  </a:t>
            </a:r>
            <a:r>
              <a:rPr lang="en-US" dirty="0" smtClean="0">
                <a:latin typeface="cmsy10" charset="0"/>
              </a:rPr>
              <a:t>=&gt;</a:t>
            </a:r>
            <a:r>
              <a:rPr lang="en-US" dirty="0" smtClean="0">
                <a:latin typeface="Calibri" charset="0"/>
              </a:rPr>
              <a:t>   </a:t>
            </a:r>
            <a:r>
              <a:rPr lang="en-US" dirty="0" err="1" smtClean="0">
                <a:latin typeface="Symbol" charset="0"/>
                <a:sym typeface="Symbol" charset="0"/>
              </a:rPr>
              <a:t>Δ</a:t>
            </a:r>
            <a:r>
              <a:rPr lang="en-US" dirty="0" smtClean="0">
                <a:latin typeface="Calibri" charset="0"/>
              </a:rPr>
              <a:t>(s | A</a:t>
            </a:r>
            <a:r>
              <a:rPr lang="en-US" baseline="-25000" dirty="0" smtClean="0">
                <a:latin typeface="Calibri" charset="0"/>
              </a:rPr>
              <a:t>i</a:t>
            </a:r>
            <a:r>
              <a:rPr lang="en-US" dirty="0">
                <a:latin typeface="Calibri" charset="0"/>
              </a:rPr>
              <a:t>) </a:t>
            </a:r>
            <a:r>
              <a:rPr lang="en-US" dirty="0" smtClean="0">
                <a:latin typeface="cmsy10" charset="0"/>
              </a:rPr>
              <a:t>≥</a:t>
            </a:r>
            <a:r>
              <a:rPr lang="en-US" dirty="0" smtClean="0">
                <a:latin typeface="Calibri" charset="0"/>
              </a:rPr>
              <a:t> </a:t>
            </a:r>
            <a:r>
              <a:rPr lang="en-US" dirty="0" err="1" smtClean="0">
                <a:latin typeface="Symbol" charset="0"/>
                <a:sym typeface="Symbol" charset="0"/>
              </a:rPr>
              <a:t>Δ</a:t>
            </a:r>
            <a:r>
              <a:rPr lang="en-US" dirty="0" smtClean="0">
                <a:latin typeface="Calibri" charset="0"/>
              </a:rPr>
              <a:t>(s | </a:t>
            </a:r>
            <a:r>
              <a:rPr lang="en-US" dirty="0" err="1" smtClean="0">
                <a:latin typeface="Calibri" charset="0"/>
              </a:rPr>
              <a:t>A</a:t>
            </a:r>
            <a:r>
              <a:rPr lang="en-US" baseline="-25000" dirty="0" err="1" smtClean="0">
                <a:latin typeface="Calibri" charset="0"/>
              </a:rPr>
              <a:t>j</a:t>
            </a:r>
            <a:r>
              <a:rPr lang="en-US" dirty="0">
                <a:latin typeface="Calibri" charset="0"/>
              </a:rPr>
              <a:t>)</a:t>
            </a:r>
          </a:p>
          <a:p>
            <a:pPr eaLnBrk="1" hangingPunct="1">
              <a:lnSpc>
                <a:spcPct val="90000"/>
              </a:lnSpc>
            </a:pPr>
            <a:endParaRPr lang="en-US" dirty="0">
              <a:latin typeface="Calibri" charset="0"/>
            </a:endParaRPr>
          </a:p>
          <a:p>
            <a:pPr eaLnBrk="1" hangingPunct="1">
              <a:lnSpc>
                <a:spcPct val="90000"/>
              </a:lnSpc>
              <a:buFont typeface="Wingdings" charset="0"/>
              <a:buNone/>
            </a:pPr>
            <a:r>
              <a:rPr lang="en-US" dirty="0">
                <a:solidFill>
                  <a:srgbClr val="008300"/>
                </a:solidFill>
                <a:latin typeface="Calibri" charset="0"/>
              </a:rPr>
              <a:t>	Marginal benefits can never increase!</a:t>
            </a:r>
          </a:p>
        </p:txBody>
      </p:sp>
      <p:sp>
        <p:nvSpPr>
          <p:cNvPr id="1445892" name="Rectangle 23"/>
          <p:cNvSpPr>
            <a:spLocks noChangeArrowheads="1"/>
          </p:cNvSpPr>
          <p:nvPr/>
        </p:nvSpPr>
        <p:spPr bwMode="auto">
          <a:xfrm>
            <a:off x="6970713" y="5105400"/>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1445893" name="Text Box 24"/>
          <p:cNvSpPr txBox="1">
            <a:spLocks noChangeArrowheads="1"/>
          </p:cNvSpPr>
          <p:nvPr/>
        </p:nvSpPr>
        <p:spPr bwMode="auto">
          <a:xfrm>
            <a:off x="6659563" y="5106988"/>
            <a:ext cx="273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s</a:t>
            </a:r>
          </a:p>
        </p:txBody>
      </p:sp>
      <p:sp>
        <p:nvSpPr>
          <p:cNvPr id="7" name="Rectangle 26"/>
          <p:cNvSpPr>
            <a:spLocks noChangeArrowheads="1"/>
          </p:cNvSpPr>
          <p:nvPr/>
        </p:nvSpPr>
        <p:spPr bwMode="auto">
          <a:xfrm>
            <a:off x="6969125" y="5105400"/>
            <a:ext cx="541338" cy="381000"/>
          </a:xfrm>
          <a:prstGeom prst="rect">
            <a:avLst/>
          </a:prstGeom>
          <a:solidFill>
            <a:srgbClr val="FF6600"/>
          </a:solidFill>
          <a:ln w="9525">
            <a:solidFill>
              <a:schemeClr val="tx1"/>
            </a:solidFill>
            <a:miter lim="800000"/>
            <a:headEnd/>
            <a:tailEnd/>
          </a:ln>
        </p:spPr>
        <p:txBody>
          <a:bodyPr wrap="none" anchor="ctr"/>
          <a:lstStyle/>
          <a:p>
            <a:pPr algn="l"/>
            <a:endParaRPr lang="en-US" sz="1800" smtClean="0">
              <a:solidFill>
                <a:srgbClr val="FF6600"/>
              </a:solidFill>
              <a:latin typeface="Arial" charset="0"/>
              <a:ea typeface="ＭＳ Ｐゴシック" charset="0"/>
              <a:cs typeface="Arial" charset="0"/>
            </a:endParaRPr>
          </a:p>
        </p:txBody>
      </p:sp>
      <p:sp>
        <p:nvSpPr>
          <p:cNvPr id="8" name="Rectangle 32"/>
          <p:cNvSpPr>
            <a:spLocks noChangeArrowheads="1"/>
          </p:cNvSpPr>
          <p:nvPr/>
        </p:nvSpPr>
        <p:spPr bwMode="auto">
          <a:xfrm>
            <a:off x="6962775" y="5105400"/>
            <a:ext cx="228600" cy="381000"/>
          </a:xfrm>
          <a:prstGeom prst="rect">
            <a:avLst/>
          </a:prstGeom>
          <a:solidFill>
            <a:srgbClr val="0080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1445896" name="Text Box 30"/>
          <p:cNvSpPr txBox="1">
            <a:spLocks noChangeArrowheads="1"/>
          </p:cNvSpPr>
          <p:nvPr/>
        </p:nvSpPr>
        <p:spPr bwMode="auto">
          <a:xfrm>
            <a:off x="6324600" y="4572000"/>
            <a:ext cx="104450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b="1" dirty="0" err="1" smtClean="0">
                <a:solidFill>
                  <a:srgbClr val="FF6600"/>
                </a:solidFill>
                <a:latin typeface="Symbol" charset="0"/>
                <a:cs typeface="Arial" charset="0"/>
                <a:sym typeface="Symbol" charset="0"/>
              </a:rPr>
              <a:t>Δ</a:t>
            </a:r>
            <a:r>
              <a:rPr lang="en-US" sz="1800" b="1" baseline="-25000" dirty="0" smtClean="0">
                <a:solidFill>
                  <a:srgbClr val="FF6600"/>
                </a:solidFill>
                <a:latin typeface="Arial" charset="0"/>
                <a:cs typeface="Arial" charset="0"/>
                <a:sym typeface="Symbol" charset="0"/>
              </a:rPr>
              <a:t> </a:t>
            </a:r>
            <a:r>
              <a:rPr lang="en-US" sz="1800" b="1" dirty="0" smtClean="0">
                <a:solidFill>
                  <a:srgbClr val="FF6600"/>
                </a:solidFill>
                <a:latin typeface="Arial" charset="0"/>
                <a:cs typeface="Arial" charset="0"/>
              </a:rPr>
              <a:t>(s | A</a:t>
            </a:r>
            <a:r>
              <a:rPr lang="en-US" sz="1800" b="1" baseline="-25000" dirty="0" smtClean="0">
                <a:solidFill>
                  <a:srgbClr val="FF6600"/>
                </a:solidFill>
                <a:latin typeface="Arial" charset="0"/>
                <a:cs typeface="Arial" charset="0"/>
              </a:rPr>
              <a:t>i</a:t>
            </a:r>
            <a:r>
              <a:rPr lang="en-US" sz="1800" b="1" dirty="0" smtClean="0">
                <a:solidFill>
                  <a:srgbClr val="FF6600"/>
                </a:solidFill>
                <a:latin typeface="Arial" charset="0"/>
                <a:cs typeface="Arial" charset="0"/>
              </a:rPr>
              <a:t>)</a:t>
            </a:r>
          </a:p>
        </p:txBody>
      </p:sp>
      <p:sp>
        <p:nvSpPr>
          <p:cNvPr id="1445898" name="Rectangle 10"/>
          <p:cNvSpPr>
            <a:spLocks noChangeArrowheads="1"/>
          </p:cNvSpPr>
          <p:nvPr/>
        </p:nvSpPr>
        <p:spPr bwMode="auto">
          <a:xfrm>
            <a:off x="7239000" y="4581525"/>
            <a:ext cx="13680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p>
            <a:pPr algn="r"/>
            <a:r>
              <a:rPr lang="en-US" sz="1800" dirty="0" smtClean="0">
                <a:solidFill>
                  <a:srgbClr val="000000"/>
                </a:solidFill>
                <a:latin typeface="cmsy10" charset="0"/>
                <a:ea typeface="ＭＳ Ｐゴシック" charset="0"/>
                <a:cs typeface="Arial" charset="0"/>
              </a:rPr>
              <a:t>≥</a:t>
            </a:r>
            <a:r>
              <a:rPr lang="en-US" sz="1800" dirty="0" smtClean="0">
                <a:solidFill>
                  <a:srgbClr val="000000"/>
                </a:solidFill>
                <a:latin typeface="Arial" charset="0"/>
                <a:ea typeface="ＭＳ Ｐゴシック" charset="0"/>
                <a:cs typeface="Arial" charset="0"/>
              </a:rPr>
              <a:t> </a:t>
            </a:r>
            <a:r>
              <a:rPr lang="en-US" sz="1800" b="1" dirty="0" err="1" smtClean="0">
                <a:solidFill>
                  <a:srgbClr val="008300"/>
                </a:solidFill>
                <a:latin typeface="Symbol" charset="0"/>
                <a:ea typeface="ＭＳ Ｐゴシック" charset="0"/>
                <a:cs typeface="Arial" charset="0"/>
                <a:sym typeface="Symbol" charset="0"/>
              </a:rPr>
              <a:t>Δ</a:t>
            </a:r>
            <a:r>
              <a:rPr lang="en-US" sz="1800" b="1" dirty="0" smtClean="0">
                <a:solidFill>
                  <a:srgbClr val="008300"/>
                </a:solidFill>
                <a:latin typeface="Arial" charset="0"/>
                <a:ea typeface="ＭＳ Ｐゴシック" charset="0"/>
                <a:cs typeface="Arial" charset="0"/>
              </a:rPr>
              <a:t>(s | A</a:t>
            </a:r>
            <a:r>
              <a:rPr lang="en-US" sz="1800" b="1" baseline="-25000" dirty="0" smtClean="0">
                <a:solidFill>
                  <a:srgbClr val="008300"/>
                </a:solidFill>
                <a:latin typeface="Arial" charset="0"/>
                <a:ea typeface="ＭＳ Ｐゴシック" charset="0"/>
                <a:cs typeface="Arial" charset="0"/>
              </a:rPr>
              <a:t>i+1</a:t>
            </a:r>
            <a:r>
              <a:rPr lang="en-US" sz="1800" b="1" dirty="0" smtClean="0">
                <a:solidFill>
                  <a:srgbClr val="008300"/>
                </a:solidFill>
                <a:latin typeface="Arial" charset="0"/>
                <a:ea typeface="ＭＳ Ｐゴシック" charset="0"/>
                <a:cs typeface="Arial" charset="0"/>
              </a:rPr>
              <a:t>)</a:t>
            </a:r>
          </a:p>
        </p:txBody>
      </p:sp>
    </p:spTree>
    <p:custDataLst>
      <p:tags r:id="rId1"/>
    </p:custDataLst>
    <p:extLst>
      <p:ext uri="{BB962C8B-B14F-4D97-AF65-F5344CB8AC3E}">
        <p14:creationId xmlns:p14="http://schemas.microsoft.com/office/powerpoint/2010/main" xmlns="" val="1769610954"/>
      </p:ext>
    </p:extLst>
  </p:cSld>
  <p:clrMapOvr>
    <a:masterClrMapping/>
  </p:clrMapOvr>
  <mc:AlternateContent xmlns:mc="http://schemas.openxmlformats.org/markup-compatibility/2006">
    <mc:Choice xmlns:p14="http://schemas.microsoft.com/office/powerpoint/2010/main" xmlns="" Requires="p14">
      <p:transition spd="slow" p14:dur="2000" advTm="51779"/>
    </mc:Choice>
    <mc:Fallback>
      <p:transition spd="slow" advTm="5177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589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5891">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58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458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4589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458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458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891" grpId="0" build="p"/>
      <p:bldP spid="1445892" grpId="0" animBg="1"/>
      <p:bldP spid="1445893" grpId="0"/>
      <p:bldP spid="7" grpId="0" animBg="1"/>
      <p:bldP spid="8" grpId="0" animBg="1"/>
      <p:bldP spid="1445896" grpId="0"/>
      <p:bldP spid="1445898"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A487466-9B42-A440-A502-56A6F1952826}" type="slidenum">
              <a:rPr lang="en-US" sz="1400">
                <a:solidFill>
                  <a:srgbClr val="000000"/>
                </a:solidFill>
              </a:rPr>
              <a:pPr eaLnBrk="1" hangingPunct="1"/>
              <a:t>168</a:t>
            </a:fld>
            <a:endParaRPr lang="en-US" sz="1400">
              <a:solidFill>
                <a:srgbClr val="000000"/>
              </a:solidFill>
            </a:endParaRPr>
          </a:p>
        </p:txBody>
      </p:sp>
      <p:sp>
        <p:nvSpPr>
          <p:cNvPr id="93187" name="Rectangle 2"/>
          <p:cNvSpPr>
            <a:spLocks noGrp="1" noChangeArrowheads="1"/>
          </p:cNvSpPr>
          <p:nvPr>
            <p:ph type="title" idx="4294967295"/>
          </p:nvPr>
        </p:nvSpPr>
        <p:spPr>
          <a:xfrm>
            <a:off x="-123825" y="228600"/>
            <a:ext cx="9267826" cy="762000"/>
          </a:xfrm>
        </p:spPr>
        <p:txBody>
          <a:bodyPr anchor="ctr"/>
          <a:lstStyle/>
          <a:p>
            <a:pPr eaLnBrk="1" hangingPunct="1"/>
            <a:r>
              <a:rPr lang="ja-JP" altLang="en-US" sz="4000" dirty="0">
                <a:latin typeface="Calibri" charset="0"/>
              </a:rPr>
              <a:t>“</a:t>
            </a:r>
            <a:r>
              <a:rPr lang="en-US" sz="4000" dirty="0">
                <a:latin typeface="Calibri" charset="0"/>
              </a:rPr>
              <a:t>Lazy</a:t>
            </a:r>
            <a:r>
              <a:rPr lang="ja-JP" altLang="en-US" sz="4000" dirty="0">
                <a:latin typeface="Calibri" charset="0"/>
              </a:rPr>
              <a:t>”</a:t>
            </a:r>
            <a:r>
              <a:rPr lang="en-US" sz="4000" dirty="0">
                <a:latin typeface="Calibri" charset="0"/>
              </a:rPr>
              <a:t> greedy algorithm </a:t>
            </a:r>
            <a:r>
              <a:rPr lang="en-US" sz="3200" dirty="0">
                <a:latin typeface="Calibri" charset="0"/>
              </a:rPr>
              <a:t>[</a:t>
            </a:r>
            <a:r>
              <a:rPr lang="en-US" sz="3200" dirty="0" err="1">
                <a:latin typeface="Calibri" charset="0"/>
              </a:rPr>
              <a:t>Minoux</a:t>
            </a:r>
            <a:r>
              <a:rPr lang="en-US" sz="3200" dirty="0">
                <a:latin typeface="Calibri" charset="0"/>
              </a:rPr>
              <a:t> </a:t>
            </a:r>
            <a:r>
              <a:rPr lang="ja-JP" altLang="en-US" sz="3200" dirty="0">
                <a:latin typeface="Calibri" charset="0"/>
              </a:rPr>
              <a:t>’</a:t>
            </a:r>
            <a:r>
              <a:rPr lang="en-US" sz="3200" dirty="0">
                <a:latin typeface="Calibri" charset="0"/>
              </a:rPr>
              <a:t>78]</a:t>
            </a:r>
          </a:p>
        </p:txBody>
      </p:sp>
      <p:sp>
        <p:nvSpPr>
          <p:cNvPr id="949251" name="Rectangle 3"/>
          <p:cNvSpPr>
            <a:spLocks noGrp="1" noChangeArrowheads="1"/>
          </p:cNvSpPr>
          <p:nvPr>
            <p:ph idx="4294967295"/>
          </p:nvPr>
        </p:nvSpPr>
        <p:spPr>
          <a:xfrm>
            <a:off x="457200" y="1600200"/>
            <a:ext cx="5181600" cy="2971800"/>
          </a:xfrm>
        </p:spPr>
        <p:txBody>
          <a:bodyPr/>
          <a:lstStyle/>
          <a:p>
            <a:pPr eaLnBrk="1" hangingPunct="1">
              <a:buClr>
                <a:srgbClr val="FF6600"/>
              </a:buClr>
              <a:buFont typeface="Wingdings" charset="0"/>
              <a:buNone/>
            </a:pPr>
            <a:r>
              <a:rPr lang="en-US" dirty="0">
                <a:solidFill>
                  <a:schemeClr val="folHlink"/>
                </a:solidFill>
                <a:latin typeface="Calibri" charset="0"/>
              </a:rPr>
              <a:t>	</a:t>
            </a:r>
            <a:r>
              <a:rPr lang="en-US" dirty="0">
                <a:solidFill>
                  <a:srgbClr val="0080FF"/>
                </a:solidFill>
                <a:latin typeface="Calibri" charset="0"/>
              </a:rPr>
              <a:t>Lazy greedy </a:t>
            </a:r>
            <a:r>
              <a:rPr lang="en-US" dirty="0">
                <a:latin typeface="Calibri" charset="0"/>
              </a:rPr>
              <a:t>algorithm:</a:t>
            </a:r>
          </a:p>
          <a:p>
            <a:pPr lvl="1" eaLnBrk="1" hangingPunct="1">
              <a:buClr>
                <a:srgbClr val="FF6600"/>
              </a:buClr>
              <a:buFont typeface="Wingdings" charset="0"/>
              <a:buChar char="§"/>
            </a:pPr>
            <a:r>
              <a:rPr lang="en-US" dirty="0">
                <a:latin typeface="Calibri" charset="0"/>
              </a:rPr>
              <a:t>First iteration as usual</a:t>
            </a:r>
          </a:p>
          <a:p>
            <a:pPr lvl="1" eaLnBrk="1" hangingPunct="1">
              <a:buClr>
                <a:srgbClr val="7030A0"/>
              </a:buClr>
              <a:buFont typeface="Wingdings" charset="0"/>
              <a:buChar char="§"/>
            </a:pPr>
            <a:r>
              <a:rPr lang="en-US" dirty="0">
                <a:latin typeface="Calibri" charset="0"/>
              </a:rPr>
              <a:t>Keep an </a:t>
            </a:r>
            <a:r>
              <a:rPr lang="en-US" dirty="0">
                <a:solidFill>
                  <a:srgbClr val="0080FF"/>
                </a:solidFill>
                <a:latin typeface="Calibri" charset="0"/>
              </a:rPr>
              <a:t>ordered list </a:t>
            </a:r>
            <a:r>
              <a:rPr lang="en-US" dirty="0">
                <a:latin typeface="Calibri" charset="0"/>
              </a:rPr>
              <a:t>of marginal benefits </a:t>
            </a:r>
            <a:r>
              <a:rPr lang="en-US" dirty="0" err="1" smtClean="0">
                <a:latin typeface="Symbol" charset="0"/>
                <a:sym typeface="Symbol" charset="0"/>
              </a:rPr>
              <a:t>Δ</a:t>
            </a:r>
            <a:r>
              <a:rPr lang="en-US" b="1" baseline="-25000" dirty="0" err="1" smtClean="0">
                <a:latin typeface="Calibri" charset="0"/>
                <a:sym typeface="Symbol" charset="0"/>
              </a:rPr>
              <a:t>i</a:t>
            </a:r>
            <a:r>
              <a:rPr lang="en-US" i="1" dirty="0" smtClean="0">
                <a:latin typeface="Times New Roman" charset="0"/>
              </a:rPr>
              <a:t> </a:t>
            </a:r>
            <a:r>
              <a:rPr lang="en-US" dirty="0">
                <a:latin typeface="Calibri" charset="0"/>
              </a:rPr>
              <a:t>from previous iteration</a:t>
            </a:r>
          </a:p>
          <a:p>
            <a:pPr lvl="1" eaLnBrk="1" hangingPunct="1">
              <a:buClr>
                <a:srgbClr val="7030A0"/>
              </a:buClr>
              <a:buFont typeface="Wingdings" charset="0"/>
              <a:buChar char="§"/>
            </a:pPr>
            <a:r>
              <a:rPr lang="en-US" dirty="0">
                <a:latin typeface="Calibri" charset="0"/>
              </a:rPr>
              <a:t>Re-evaluate </a:t>
            </a:r>
            <a:r>
              <a:rPr lang="en-US" dirty="0" err="1" smtClean="0">
                <a:latin typeface="Symbol" charset="0"/>
                <a:sym typeface="Symbol" charset="0"/>
              </a:rPr>
              <a:t>Δ</a:t>
            </a:r>
            <a:r>
              <a:rPr lang="en-US" b="1" baseline="-25000" dirty="0" err="1" smtClean="0">
                <a:latin typeface="Calibri" charset="0"/>
                <a:sym typeface="Symbol" charset="0"/>
              </a:rPr>
              <a:t>i</a:t>
            </a:r>
            <a:r>
              <a:rPr lang="en-US" dirty="0" smtClean="0">
                <a:latin typeface="Calibri" charset="0"/>
              </a:rPr>
              <a:t> </a:t>
            </a:r>
            <a:r>
              <a:rPr lang="en-US" dirty="0">
                <a:solidFill>
                  <a:srgbClr val="0080FF"/>
                </a:solidFill>
                <a:latin typeface="Calibri" charset="0"/>
              </a:rPr>
              <a:t>only </a:t>
            </a:r>
            <a:r>
              <a:rPr lang="en-US" dirty="0">
                <a:latin typeface="Calibri" charset="0"/>
              </a:rPr>
              <a:t>for top element</a:t>
            </a:r>
          </a:p>
          <a:p>
            <a:pPr lvl="1" eaLnBrk="1" hangingPunct="1">
              <a:buClr>
                <a:srgbClr val="7030A0"/>
              </a:buClr>
              <a:buFont typeface="Wingdings" charset="0"/>
              <a:buChar char="§"/>
            </a:pPr>
            <a:r>
              <a:rPr lang="en-US" dirty="0">
                <a:latin typeface="Calibri" charset="0"/>
              </a:rPr>
              <a:t>If </a:t>
            </a:r>
            <a:r>
              <a:rPr lang="en-US" dirty="0" err="1" smtClean="0">
                <a:latin typeface="Symbol" charset="0"/>
                <a:sym typeface="Symbol" charset="0"/>
              </a:rPr>
              <a:t>Δ</a:t>
            </a:r>
            <a:r>
              <a:rPr lang="en-US" baseline="-25000" dirty="0" err="1" smtClean="0">
                <a:latin typeface="Calibri" charset="0"/>
                <a:sym typeface="Symbol" charset="0"/>
              </a:rPr>
              <a:t>i</a:t>
            </a:r>
            <a:r>
              <a:rPr lang="en-US" dirty="0" smtClean="0">
                <a:solidFill>
                  <a:schemeClr val="folHlink"/>
                </a:solidFill>
                <a:latin typeface="Calibri" charset="0"/>
              </a:rPr>
              <a:t> </a:t>
            </a:r>
            <a:r>
              <a:rPr lang="en-US" dirty="0">
                <a:solidFill>
                  <a:srgbClr val="0080FF"/>
                </a:solidFill>
                <a:latin typeface="Calibri" charset="0"/>
              </a:rPr>
              <a:t>stays</a:t>
            </a:r>
            <a:r>
              <a:rPr lang="en-US" dirty="0">
                <a:solidFill>
                  <a:schemeClr val="folHlink"/>
                </a:solidFill>
                <a:latin typeface="Calibri" charset="0"/>
              </a:rPr>
              <a:t> </a:t>
            </a:r>
            <a:r>
              <a:rPr lang="en-US" dirty="0">
                <a:latin typeface="Calibri" charset="0"/>
              </a:rPr>
              <a:t>on top, use it,</a:t>
            </a:r>
            <a:r>
              <a:rPr lang="en-US" dirty="0">
                <a:solidFill>
                  <a:schemeClr val="folHlink"/>
                </a:solidFill>
                <a:latin typeface="Calibri" charset="0"/>
              </a:rPr>
              <a:t/>
            </a:r>
            <a:br>
              <a:rPr lang="en-US" dirty="0">
                <a:solidFill>
                  <a:schemeClr val="folHlink"/>
                </a:solidFill>
                <a:latin typeface="Calibri" charset="0"/>
              </a:rPr>
            </a:br>
            <a:r>
              <a:rPr lang="en-US" dirty="0">
                <a:latin typeface="Calibri" charset="0"/>
              </a:rPr>
              <a:t>otherwise</a:t>
            </a:r>
            <a:r>
              <a:rPr lang="en-US" dirty="0">
                <a:solidFill>
                  <a:schemeClr val="folHlink"/>
                </a:solidFill>
                <a:latin typeface="Calibri" charset="0"/>
              </a:rPr>
              <a:t> </a:t>
            </a:r>
            <a:r>
              <a:rPr lang="en-US" dirty="0">
                <a:solidFill>
                  <a:srgbClr val="0080FF"/>
                </a:solidFill>
                <a:latin typeface="Calibri" charset="0"/>
              </a:rPr>
              <a:t>re-sort</a:t>
            </a:r>
          </a:p>
        </p:txBody>
      </p:sp>
      <p:sp>
        <p:nvSpPr>
          <p:cNvPr id="949258" name="Rectangle 9"/>
          <p:cNvSpPr>
            <a:spLocks noChangeArrowheads="1"/>
          </p:cNvSpPr>
          <p:nvPr/>
        </p:nvSpPr>
        <p:spPr bwMode="auto">
          <a:xfrm>
            <a:off x="7007225" y="2514600"/>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59" name="Rectangle 10"/>
          <p:cNvSpPr>
            <a:spLocks noChangeArrowheads="1"/>
          </p:cNvSpPr>
          <p:nvPr/>
        </p:nvSpPr>
        <p:spPr bwMode="auto">
          <a:xfrm>
            <a:off x="7007225" y="3048000"/>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60" name="Rectangle 11"/>
          <p:cNvSpPr>
            <a:spLocks noChangeArrowheads="1"/>
          </p:cNvSpPr>
          <p:nvPr/>
        </p:nvSpPr>
        <p:spPr bwMode="auto">
          <a:xfrm>
            <a:off x="7007225" y="3581400"/>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61" name="Text Box 12"/>
          <p:cNvSpPr txBox="1">
            <a:spLocks noChangeArrowheads="1"/>
          </p:cNvSpPr>
          <p:nvPr/>
        </p:nvSpPr>
        <p:spPr bwMode="auto">
          <a:xfrm>
            <a:off x="6686550" y="2476500"/>
            <a:ext cx="285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a</a:t>
            </a:r>
          </a:p>
        </p:txBody>
      </p:sp>
      <p:sp>
        <p:nvSpPr>
          <p:cNvPr id="949262" name="Text Box 13"/>
          <p:cNvSpPr txBox="1">
            <a:spLocks noChangeArrowheads="1"/>
          </p:cNvSpPr>
          <p:nvPr/>
        </p:nvSpPr>
        <p:spPr bwMode="auto">
          <a:xfrm>
            <a:off x="6696075" y="3049588"/>
            <a:ext cx="298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b</a:t>
            </a:r>
          </a:p>
        </p:txBody>
      </p:sp>
      <p:sp>
        <p:nvSpPr>
          <p:cNvPr id="949263" name="Text Box 14"/>
          <p:cNvSpPr txBox="1">
            <a:spLocks noChangeArrowheads="1"/>
          </p:cNvSpPr>
          <p:nvPr/>
        </p:nvSpPr>
        <p:spPr bwMode="auto">
          <a:xfrm>
            <a:off x="6696075" y="3582988"/>
            <a:ext cx="285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c</a:t>
            </a:r>
          </a:p>
        </p:txBody>
      </p:sp>
      <p:sp>
        <p:nvSpPr>
          <p:cNvPr id="949272" name="Rectangle 23"/>
          <p:cNvSpPr>
            <a:spLocks noChangeArrowheads="1"/>
          </p:cNvSpPr>
          <p:nvPr/>
        </p:nvSpPr>
        <p:spPr bwMode="auto">
          <a:xfrm>
            <a:off x="6999288" y="4114800"/>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73" name="Text Box 24"/>
          <p:cNvSpPr txBox="1">
            <a:spLocks noChangeArrowheads="1"/>
          </p:cNvSpPr>
          <p:nvPr/>
        </p:nvSpPr>
        <p:spPr bwMode="auto">
          <a:xfrm>
            <a:off x="6688138" y="4116388"/>
            <a:ext cx="298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d</a:t>
            </a:r>
          </a:p>
        </p:txBody>
      </p:sp>
      <p:sp>
        <p:nvSpPr>
          <p:cNvPr id="269338" name="Rectangle 26"/>
          <p:cNvSpPr>
            <a:spLocks noChangeArrowheads="1"/>
          </p:cNvSpPr>
          <p:nvPr/>
        </p:nvSpPr>
        <p:spPr bwMode="auto">
          <a:xfrm>
            <a:off x="6997700" y="4114800"/>
            <a:ext cx="541338"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69339" name="Rectangle 27"/>
          <p:cNvSpPr>
            <a:spLocks noChangeArrowheads="1"/>
          </p:cNvSpPr>
          <p:nvPr/>
        </p:nvSpPr>
        <p:spPr bwMode="auto">
          <a:xfrm>
            <a:off x="7005638" y="2514600"/>
            <a:ext cx="671512"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69340" name="Rectangle 28"/>
          <p:cNvSpPr>
            <a:spLocks noChangeArrowheads="1"/>
          </p:cNvSpPr>
          <p:nvPr/>
        </p:nvSpPr>
        <p:spPr bwMode="auto">
          <a:xfrm>
            <a:off x="7005638" y="3048000"/>
            <a:ext cx="366712"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69341" name="Rectangle 29"/>
          <p:cNvSpPr>
            <a:spLocks noChangeArrowheads="1"/>
          </p:cNvSpPr>
          <p:nvPr/>
        </p:nvSpPr>
        <p:spPr bwMode="auto">
          <a:xfrm>
            <a:off x="7005638" y="3581400"/>
            <a:ext cx="152400"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01" name="Text Box 30"/>
          <p:cNvSpPr txBox="1">
            <a:spLocks noChangeArrowheads="1"/>
          </p:cNvSpPr>
          <p:nvPr/>
        </p:nvSpPr>
        <p:spPr bwMode="auto">
          <a:xfrm>
            <a:off x="6929438" y="2093913"/>
            <a:ext cx="17072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dirty="0" smtClean="0">
                <a:solidFill>
                  <a:srgbClr val="000000"/>
                </a:solidFill>
                <a:latin typeface="Arial" charset="0"/>
                <a:cs typeface="Arial" charset="0"/>
              </a:rPr>
              <a:t>Benefit </a:t>
            </a:r>
            <a:r>
              <a:rPr lang="en-US" sz="1800" dirty="0" err="1" smtClean="0">
                <a:latin typeface="Symbol" charset="0"/>
                <a:sym typeface="Symbol" charset="0"/>
              </a:rPr>
              <a:t>Δ</a:t>
            </a:r>
            <a:r>
              <a:rPr lang="en-US" sz="1800" dirty="0" smtClean="0">
                <a:solidFill>
                  <a:srgbClr val="000000"/>
                </a:solidFill>
                <a:latin typeface="Arial" charset="0"/>
                <a:cs typeface="Arial" charset="0"/>
              </a:rPr>
              <a:t>(s | A)</a:t>
            </a:r>
          </a:p>
        </p:txBody>
      </p:sp>
      <p:sp>
        <p:nvSpPr>
          <p:cNvPr id="949280" name="Rectangle 38"/>
          <p:cNvSpPr>
            <a:spLocks noChangeArrowheads="1"/>
          </p:cNvSpPr>
          <p:nvPr/>
        </p:nvSpPr>
        <p:spPr bwMode="auto">
          <a:xfrm>
            <a:off x="6997700" y="4648200"/>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281" name="Text Box 39"/>
          <p:cNvSpPr txBox="1">
            <a:spLocks noChangeArrowheads="1"/>
          </p:cNvSpPr>
          <p:nvPr/>
        </p:nvSpPr>
        <p:spPr bwMode="auto">
          <a:xfrm>
            <a:off x="6686550" y="4649788"/>
            <a:ext cx="285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e</a:t>
            </a:r>
          </a:p>
        </p:txBody>
      </p:sp>
      <p:sp>
        <p:nvSpPr>
          <p:cNvPr id="269352" name="Rectangle 40"/>
          <p:cNvSpPr>
            <a:spLocks noChangeArrowheads="1"/>
          </p:cNvSpPr>
          <p:nvPr/>
        </p:nvSpPr>
        <p:spPr bwMode="auto">
          <a:xfrm>
            <a:off x="6996113" y="4648200"/>
            <a:ext cx="300037"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36" name="Rectangle 9"/>
          <p:cNvSpPr>
            <a:spLocks noChangeArrowheads="1"/>
          </p:cNvSpPr>
          <p:nvPr/>
        </p:nvSpPr>
        <p:spPr bwMode="auto">
          <a:xfrm>
            <a:off x="7007225" y="2514600"/>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37" name="Text Box 12"/>
          <p:cNvSpPr txBox="1">
            <a:spLocks noChangeArrowheads="1"/>
          </p:cNvSpPr>
          <p:nvPr/>
        </p:nvSpPr>
        <p:spPr bwMode="auto">
          <a:xfrm>
            <a:off x="6686550" y="2476500"/>
            <a:ext cx="285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a</a:t>
            </a:r>
          </a:p>
        </p:txBody>
      </p:sp>
      <p:grpSp>
        <p:nvGrpSpPr>
          <p:cNvPr id="2" name="Group 36"/>
          <p:cNvGrpSpPr>
            <a:grpSpLocks/>
          </p:cNvGrpSpPr>
          <p:nvPr/>
        </p:nvGrpSpPr>
        <p:grpSpPr bwMode="auto">
          <a:xfrm>
            <a:off x="6688138" y="4114800"/>
            <a:ext cx="1073150" cy="381000"/>
            <a:chOff x="3889" y="2592"/>
            <a:chExt cx="676" cy="240"/>
          </a:xfrm>
        </p:grpSpPr>
        <p:sp>
          <p:nvSpPr>
            <p:cNvPr id="93248" name="Rectangle 23"/>
            <p:cNvSpPr>
              <a:spLocks noChangeArrowheads="1"/>
            </p:cNvSpPr>
            <p:nvPr/>
          </p:nvSpPr>
          <p:spPr bwMode="auto">
            <a:xfrm>
              <a:off x="4085" y="2592"/>
              <a:ext cx="480" cy="24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49" name="Text Box 24"/>
            <p:cNvSpPr txBox="1">
              <a:spLocks noChangeArrowheads="1"/>
            </p:cNvSpPr>
            <p:nvPr/>
          </p:nvSpPr>
          <p:spPr bwMode="auto">
            <a:xfrm>
              <a:off x="3889" y="2593"/>
              <a:ext cx="18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d</a:t>
              </a:r>
            </a:p>
          </p:txBody>
        </p:sp>
        <p:sp>
          <p:nvSpPr>
            <p:cNvPr id="93250" name="Rectangle 26"/>
            <p:cNvSpPr>
              <a:spLocks noChangeArrowheads="1"/>
            </p:cNvSpPr>
            <p:nvPr/>
          </p:nvSpPr>
          <p:spPr bwMode="auto">
            <a:xfrm>
              <a:off x="4084" y="2592"/>
              <a:ext cx="341"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sp>
        <p:nvSpPr>
          <p:cNvPr id="949442" name="Rectangle 27"/>
          <p:cNvSpPr>
            <a:spLocks noChangeArrowheads="1"/>
          </p:cNvSpPr>
          <p:nvPr/>
        </p:nvSpPr>
        <p:spPr bwMode="auto">
          <a:xfrm>
            <a:off x="7005638" y="2514600"/>
            <a:ext cx="671512"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nvGrpSpPr>
          <p:cNvPr id="3" name="Group 38"/>
          <p:cNvGrpSpPr>
            <a:grpSpLocks/>
          </p:cNvGrpSpPr>
          <p:nvPr/>
        </p:nvGrpSpPr>
        <p:grpSpPr bwMode="auto">
          <a:xfrm>
            <a:off x="6696075" y="3048000"/>
            <a:ext cx="1073150" cy="381000"/>
            <a:chOff x="3894" y="1920"/>
            <a:chExt cx="676" cy="240"/>
          </a:xfrm>
        </p:grpSpPr>
        <p:sp>
          <p:nvSpPr>
            <p:cNvPr id="93245" name="Rectangle 10"/>
            <p:cNvSpPr>
              <a:spLocks noChangeArrowheads="1"/>
            </p:cNvSpPr>
            <p:nvPr/>
          </p:nvSpPr>
          <p:spPr bwMode="auto">
            <a:xfrm>
              <a:off x="4090" y="1920"/>
              <a:ext cx="480" cy="24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46" name="Text Box 13"/>
            <p:cNvSpPr txBox="1">
              <a:spLocks noChangeArrowheads="1"/>
            </p:cNvSpPr>
            <p:nvPr/>
          </p:nvSpPr>
          <p:spPr bwMode="auto">
            <a:xfrm>
              <a:off x="3894" y="1921"/>
              <a:ext cx="18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b</a:t>
              </a:r>
            </a:p>
          </p:txBody>
        </p:sp>
        <p:sp>
          <p:nvSpPr>
            <p:cNvPr id="93247" name="Rectangle 28"/>
            <p:cNvSpPr>
              <a:spLocks noChangeArrowheads="1"/>
            </p:cNvSpPr>
            <p:nvPr/>
          </p:nvSpPr>
          <p:spPr bwMode="auto">
            <a:xfrm>
              <a:off x="4089" y="1920"/>
              <a:ext cx="231"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grpSp>
        <p:nvGrpSpPr>
          <p:cNvPr id="4" name="Group 37"/>
          <p:cNvGrpSpPr>
            <a:grpSpLocks/>
          </p:cNvGrpSpPr>
          <p:nvPr/>
        </p:nvGrpSpPr>
        <p:grpSpPr bwMode="auto">
          <a:xfrm>
            <a:off x="6696075" y="3581400"/>
            <a:ext cx="1073150" cy="381000"/>
            <a:chOff x="3894" y="2256"/>
            <a:chExt cx="676" cy="240"/>
          </a:xfrm>
        </p:grpSpPr>
        <p:sp>
          <p:nvSpPr>
            <p:cNvPr id="93242" name="Rectangle 11"/>
            <p:cNvSpPr>
              <a:spLocks noChangeArrowheads="1"/>
            </p:cNvSpPr>
            <p:nvPr/>
          </p:nvSpPr>
          <p:spPr bwMode="auto">
            <a:xfrm>
              <a:off x="4090" y="2256"/>
              <a:ext cx="480" cy="24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43" name="Text Box 14"/>
            <p:cNvSpPr txBox="1">
              <a:spLocks noChangeArrowheads="1"/>
            </p:cNvSpPr>
            <p:nvPr/>
          </p:nvSpPr>
          <p:spPr bwMode="auto">
            <a:xfrm>
              <a:off x="3894" y="2257"/>
              <a:ext cx="1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c</a:t>
              </a:r>
            </a:p>
          </p:txBody>
        </p:sp>
        <p:sp>
          <p:nvSpPr>
            <p:cNvPr id="93244" name="Rectangle 29"/>
            <p:cNvSpPr>
              <a:spLocks noChangeArrowheads="1"/>
            </p:cNvSpPr>
            <p:nvPr/>
          </p:nvSpPr>
          <p:spPr bwMode="auto">
            <a:xfrm>
              <a:off x="4089" y="2256"/>
              <a:ext cx="96"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grpSp>
        <p:nvGrpSpPr>
          <p:cNvPr id="5" name="Group 35"/>
          <p:cNvGrpSpPr>
            <a:grpSpLocks/>
          </p:cNvGrpSpPr>
          <p:nvPr/>
        </p:nvGrpSpPr>
        <p:grpSpPr bwMode="auto">
          <a:xfrm>
            <a:off x="6686550" y="4648200"/>
            <a:ext cx="1073150" cy="381000"/>
            <a:chOff x="3888" y="2928"/>
            <a:chExt cx="676" cy="240"/>
          </a:xfrm>
        </p:grpSpPr>
        <p:sp>
          <p:nvSpPr>
            <p:cNvPr id="93239" name="Rectangle 31"/>
            <p:cNvSpPr>
              <a:spLocks noChangeArrowheads="1"/>
            </p:cNvSpPr>
            <p:nvPr/>
          </p:nvSpPr>
          <p:spPr bwMode="auto">
            <a:xfrm>
              <a:off x="4084" y="2928"/>
              <a:ext cx="480" cy="24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40" name="Text Box 32"/>
            <p:cNvSpPr txBox="1">
              <a:spLocks noChangeArrowheads="1"/>
            </p:cNvSpPr>
            <p:nvPr/>
          </p:nvSpPr>
          <p:spPr bwMode="auto">
            <a:xfrm>
              <a:off x="3888" y="2929"/>
              <a:ext cx="1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e</a:t>
              </a:r>
            </a:p>
          </p:txBody>
        </p:sp>
        <p:sp>
          <p:nvSpPr>
            <p:cNvPr id="93241" name="Rectangle 33"/>
            <p:cNvSpPr>
              <a:spLocks noChangeArrowheads="1"/>
            </p:cNvSpPr>
            <p:nvPr/>
          </p:nvSpPr>
          <p:spPr bwMode="auto">
            <a:xfrm>
              <a:off x="4083" y="2928"/>
              <a:ext cx="189"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sp>
        <p:nvSpPr>
          <p:cNvPr id="949455" name="Rectangle 40"/>
          <p:cNvSpPr>
            <a:spLocks noChangeArrowheads="1"/>
          </p:cNvSpPr>
          <p:nvPr/>
        </p:nvSpPr>
        <p:spPr bwMode="auto">
          <a:xfrm>
            <a:off x="7010400" y="2514600"/>
            <a:ext cx="685800" cy="381000"/>
          </a:xfrm>
          <a:prstGeom prst="rect">
            <a:avLst/>
          </a:prstGeom>
          <a:solidFill>
            <a:srgbClr val="FF66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77" name="Rectangle 9"/>
          <p:cNvSpPr>
            <a:spLocks noChangeArrowheads="1"/>
          </p:cNvSpPr>
          <p:nvPr/>
        </p:nvSpPr>
        <p:spPr bwMode="auto">
          <a:xfrm>
            <a:off x="7007225" y="2514600"/>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78" name="Rectangle 11"/>
          <p:cNvSpPr>
            <a:spLocks noChangeArrowheads="1"/>
          </p:cNvSpPr>
          <p:nvPr/>
        </p:nvSpPr>
        <p:spPr bwMode="auto">
          <a:xfrm>
            <a:off x="6991350" y="4572000"/>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79" name="Text Box 12"/>
          <p:cNvSpPr txBox="1">
            <a:spLocks noChangeArrowheads="1"/>
          </p:cNvSpPr>
          <p:nvPr/>
        </p:nvSpPr>
        <p:spPr bwMode="auto">
          <a:xfrm>
            <a:off x="6686550" y="2476500"/>
            <a:ext cx="285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a</a:t>
            </a:r>
          </a:p>
        </p:txBody>
      </p:sp>
      <p:sp>
        <p:nvSpPr>
          <p:cNvPr id="949480" name="Text Box 14"/>
          <p:cNvSpPr txBox="1">
            <a:spLocks noChangeArrowheads="1"/>
          </p:cNvSpPr>
          <p:nvPr/>
        </p:nvSpPr>
        <p:spPr bwMode="auto">
          <a:xfrm>
            <a:off x="6680200" y="4573588"/>
            <a:ext cx="285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c</a:t>
            </a:r>
          </a:p>
        </p:txBody>
      </p:sp>
      <p:sp>
        <p:nvSpPr>
          <p:cNvPr id="270359" name="Rectangle 23"/>
          <p:cNvSpPr>
            <a:spLocks noChangeArrowheads="1"/>
          </p:cNvSpPr>
          <p:nvPr/>
        </p:nvSpPr>
        <p:spPr bwMode="auto">
          <a:xfrm>
            <a:off x="6991350" y="3063875"/>
            <a:ext cx="762000" cy="381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70360" name="Text Box 24"/>
          <p:cNvSpPr txBox="1">
            <a:spLocks noChangeArrowheads="1"/>
          </p:cNvSpPr>
          <p:nvPr/>
        </p:nvSpPr>
        <p:spPr bwMode="auto">
          <a:xfrm>
            <a:off x="6680200" y="3065463"/>
            <a:ext cx="298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d</a:t>
            </a:r>
          </a:p>
        </p:txBody>
      </p:sp>
      <p:sp>
        <p:nvSpPr>
          <p:cNvPr id="270362" name="Rectangle 26"/>
          <p:cNvSpPr>
            <a:spLocks noChangeArrowheads="1"/>
          </p:cNvSpPr>
          <p:nvPr/>
        </p:nvSpPr>
        <p:spPr bwMode="auto">
          <a:xfrm>
            <a:off x="6989763" y="3063875"/>
            <a:ext cx="541337"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84" name="Rectangle 27"/>
          <p:cNvSpPr>
            <a:spLocks noChangeArrowheads="1"/>
          </p:cNvSpPr>
          <p:nvPr/>
        </p:nvSpPr>
        <p:spPr bwMode="auto">
          <a:xfrm>
            <a:off x="7005638" y="2514600"/>
            <a:ext cx="671512" cy="381000"/>
          </a:xfrm>
          <a:prstGeom prst="rect">
            <a:avLst/>
          </a:prstGeom>
          <a:solidFill>
            <a:schemeClr val="accent1"/>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nvGrpSpPr>
          <p:cNvPr id="6" name="Group 43"/>
          <p:cNvGrpSpPr>
            <a:grpSpLocks/>
          </p:cNvGrpSpPr>
          <p:nvPr/>
        </p:nvGrpSpPr>
        <p:grpSpPr bwMode="auto">
          <a:xfrm>
            <a:off x="6680200" y="3581400"/>
            <a:ext cx="1073150" cy="381000"/>
            <a:chOff x="3884" y="2256"/>
            <a:chExt cx="676" cy="240"/>
          </a:xfrm>
        </p:grpSpPr>
        <p:sp>
          <p:nvSpPr>
            <p:cNvPr id="93236" name="Rectangle 10"/>
            <p:cNvSpPr>
              <a:spLocks noChangeArrowheads="1"/>
            </p:cNvSpPr>
            <p:nvPr/>
          </p:nvSpPr>
          <p:spPr bwMode="auto">
            <a:xfrm>
              <a:off x="4080" y="2256"/>
              <a:ext cx="480" cy="24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37" name="Text Box 13"/>
            <p:cNvSpPr txBox="1">
              <a:spLocks noChangeArrowheads="1"/>
            </p:cNvSpPr>
            <p:nvPr/>
          </p:nvSpPr>
          <p:spPr bwMode="auto">
            <a:xfrm>
              <a:off x="3884" y="2257"/>
              <a:ext cx="18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b</a:t>
              </a:r>
            </a:p>
          </p:txBody>
        </p:sp>
        <p:sp>
          <p:nvSpPr>
            <p:cNvPr id="93238" name="Rectangle 28"/>
            <p:cNvSpPr>
              <a:spLocks noChangeArrowheads="1"/>
            </p:cNvSpPr>
            <p:nvPr/>
          </p:nvSpPr>
          <p:spPr bwMode="auto">
            <a:xfrm>
              <a:off x="4079" y="2256"/>
              <a:ext cx="231"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sp>
        <p:nvSpPr>
          <p:cNvPr id="949489" name="Rectangle 29"/>
          <p:cNvSpPr>
            <a:spLocks noChangeArrowheads="1"/>
          </p:cNvSpPr>
          <p:nvPr/>
        </p:nvSpPr>
        <p:spPr bwMode="auto">
          <a:xfrm>
            <a:off x="6991350" y="4572000"/>
            <a:ext cx="152400" cy="38100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70368" name="Rectangle 32"/>
          <p:cNvSpPr>
            <a:spLocks noChangeArrowheads="1"/>
          </p:cNvSpPr>
          <p:nvPr/>
        </p:nvSpPr>
        <p:spPr bwMode="auto">
          <a:xfrm>
            <a:off x="6983413" y="3063875"/>
            <a:ext cx="160337" cy="381000"/>
          </a:xfrm>
          <a:prstGeom prst="rect">
            <a:avLst/>
          </a:prstGeom>
          <a:solidFill>
            <a:srgbClr val="0083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70369" name="Rectangle 33"/>
          <p:cNvSpPr>
            <a:spLocks noChangeArrowheads="1"/>
          </p:cNvSpPr>
          <p:nvPr/>
        </p:nvSpPr>
        <p:spPr bwMode="auto">
          <a:xfrm>
            <a:off x="6983413" y="3057525"/>
            <a:ext cx="381000" cy="381000"/>
          </a:xfrm>
          <a:prstGeom prst="rect">
            <a:avLst/>
          </a:prstGeom>
          <a:solidFill>
            <a:srgbClr val="0083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49492" name="Rectangle 35"/>
          <p:cNvSpPr>
            <a:spLocks noChangeArrowheads="1"/>
          </p:cNvSpPr>
          <p:nvPr/>
        </p:nvSpPr>
        <p:spPr bwMode="auto">
          <a:xfrm>
            <a:off x="7010400" y="2514600"/>
            <a:ext cx="685800" cy="381000"/>
          </a:xfrm>
          <a:prstGeom prst="rect">
            <a:avLst/>
          </a:prstGeom>
          <a:solidFill>
            <a:srgbClr val="FF66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270372" name="Rectangle 36"/>
          <p:cNvSpPr>
            <a:spLocks noChangeArrowheads="1"/>
          </p:cNvSpPr>
          <p:nvPr/>
        </p:nvSpPr>
        <p:spPr bwMode="auto">
          <a:xfrm>
            <a:off x="6985000" y="3057525"/>
            <a:ext cx="377825" cy="381000"/>
          </a:xfrm>
          <a:prstGeom prst="rect">
            <a:avLst/>
          </a:prstGeom>
          <a:solidFill>
            <a:srgbClr val="FF6600"/>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nvGrpSpPr>
          <p:cNvPr id="7" name="Group 44"/>
          <p:cNvGrpSpPr>
            <a:grpSpLocks/>
          </p:cNvGrpSpPr>
          <p:nvPr/>
        </p:nvGrpSpPr>
        <p:grpSpPr bwMode="auto">
          <a:xfrm>
            <a:off x="6680200" y="4114800"/>
            <a:ext cx="1073150" cy="381000"/>
            <a:chOff x="3884" y="2559"/>
            <a:chExt cx="676" cy="240"/>
          </a:xfrm>
        </p:grpSpPr>
        <p:sp>
          <p:nvSpPr>
            <p:cNvPr id="93233" name="Rectangle 38"/>
            <p:cNvSpPr>
              <a:spLocks noChangeArrowheads="1"/>
            </p:cNvSpPr>
            <p:nvPr/>
          </p:nvSpPr>
          <p:spPr bwMode="auto">
            <a:xfrm>
              <a:off x="4080" y="2559"/>
              <a:ext cx="480" cy="24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smtClean="0">
                <a:solidFill>
                  <a:srgbClr val="000000"/>
                </a:solidFill>
                <a:latin typeface="Arial" charset="0"/>
                <a:ea typeface="ＭＳ Ｐゴシック" charset="0"/>
                <a:cs typeface="Arial" charset="0"/>
              </a:endParaRPr>
            </a:p>
          </p:txBody>
        </p:sp>
        <p:sp>
          <p:nvSpPr>
            <p:cNvPr id="93234" name="Text Box 39"/>
            <p:cNvSpPr txBox="1">
              <a:spLocks noChangeArrowheads="1"/>
            </p:cNvSpPr>
            <p:nvPr/>
          </p:nvSpPr>
          <p:spPr bwMode="auto">
            <a:xfrm>
              <a:off x="3884" y="2560"/>
              <a:ext cx="1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sz="1800" smtClean="0">
                  <a:solidFill>
                    <a:srgbClr val="000000"/>
                  </a:solidFill>
                  <a:latin typeface="Times New Roman" charset="0"/>
                  <a:cs typeface="Arial" charset="0"/>
                </a:rPr>
                <a:t>e</a:t>
              </a:r>
            </a:p>
          </p:txBody>
        </p:sp>
        <p:sp>
          <p:nvSpPr>
            <p:cNvPr id="93235" name="Rectangle 40"/>
            <p:cNvSpPr>
              <a:spLocks noChangeArrowheads="1"/>
            </p:cNvSpPr>
            <p:nvPr/>
          </p:nvSpPr>
          <p:spPr bwMode="auto">
            <a:xfrm>
              <a:off x="4079" y="2559"/>
              <a:ext cx="189" cy="240"/>
            </a:xfrm>
            <a:prstGeom prst="rect">
              <a:avLst/>
            </a:prstGeom>
            <a:solidFill>
              <a:schemeClr val="accent2"/>
            </a:solidFill>
            <a:ln w="9525">
              <a:solidFill>
                <a:schemeClr val="tx1"/>
              </a:solidFill>
              <a:miter lim="800000"/>
              <a:headEnd/>
              <a:tailEnd/>
            </a:ln>
          </p:spPr>
          <p:txBody>
            <a:bodyPr wrap="none" anchor="ctr"/>
            <a:lstStyle/>
            <a:p>
              <a:pPr algn="l"/>
              <a:endParaRPr lang="en-US" sz="1800" smtClean="0">
                <a:solidFill>
                  <a:srgbClr val="000000"/>
                </a:solidFill>
                <a:latin typeface="Arial" charset="0"/>
                <a:ea typeface="ＭＳ Ｐゴシック" charset="0"/>
                <a:cs typeface="Arial" charset="0"/>
              </a:endParaRPr>
            </a:p>
          </p:txBody>
        </p:sp>
      </p:grpSp>
      <p:sp>
        <p:nvSpPr>
          <p:cNvPr id="93228" name="Rectangle 250"/>
          <p:cNvSpPr>
            <a:spLocks noChangeArrowheads="1"/>
          </p:cNvSpPr>
          <p:nvPr/>
        </p:nvSpPr>
        <p:spPr bwMode="auto">
          <a:xfrm>
            <a:off x="457200" y="990600"/>
            <a:ext cx="83058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lgn="l">
              <a:lnSpc>
                <a:spcPct val="90000"/>
              </a:lnSpc>
              <a:spcBef>
                <a:spcPct val="20000"/>
              </a:spcBef>
              <a:buClr>
                <a:srgbClr val="3333CC"/>
              </a:buClr>
              <a:buSzPct val="70000"/>
              <a:buFont typeface="Wingdings" charset="0"/>
              <a:buBlip>
                <a:blip r:embed="rId4"/>
              </a:buBlip>
            </a:pPr>
            <a:endParaRPr lang="en-US" smtClean="0">
              <a:solidFill>
                <a:srgbClr val="000000"/>
              </a:solidFill>
              <a:ea typeface="ＭＳ Ｐゴシック" charset="0"/>
              <a:cs typeface="+mn-cs"/>
            </a:endParaRPr>
          </a:p>
        </p:txBody>
      </p:sp>
      <p:sp>
        <p:nvSpPr>
          <p:cNvPr id="949499" name="Text Box 251"/>
          <p:cNvSpPr txBox="1">
            <a:spLocks noChangeArrowheads="1"/>
          </p:cNvSpPr>
          <p:nvPr/>
        </p:nvSpPr>
        <p:spPr bwMode="auto">
          <a:xfrm>
            <a:off x="420688" y="5715000"/>
            <a:ext cx="84240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algn="r" eaLnBrk="0" fontAlgn="base" hangingPunct="0">
              <a:spcBef>
                <a:spcPct val="0"/>
              </a:spcBef>
              <a:spcAft>
                <a:spcPct val="0"/>
              </a:spcAft>
              <a:defRPr sz="2400">
                <a:solidFill>
                  <a:schemeClr val="tx1"/>
                </a:solidFill>
                <a:latin typeface="Calibri" charset="0"/>
                <a:ea typeface="ＭＳ Ｐゴシック" charset="0"/>
              </a:defRPr>
            </a:lvl6pPr>
            <a:lvl7pPr marL="2971800" indent="-228600" algn="r" eaLnBrk="0" fontAlgn="base" hangingPunct="0">
              <a:spcBef>
                <a:spcPct val="0"/>
              </a:spcBef>
              <a:spcAft>
                <a:spcPct val="0"/>
              </a:spcAft>
              <a:defRPr sz="2400">
                <a:solidFill>
                  <a:schemeClr val="tx1"/>
                </a:solidFill>
                <a:latin typeface="Calibri" charset="0"/>
                <a:ea typeface="ＭＳ Ｐゴシック" charset="0"/>
              </a:defRPr>
            </a:lvl7pPr>
            <a:lvl8pPr marL="3429000" indent="-228600" algn="r" eaLnBrk="0" fontAlgn="base" hangingPunct="0">
              <a:spcBef>
                <a:spcPct val="0"/>
              </a:spcBef>
              <a:spcAft>
                <a:spcPct val="0"/>
              </a:spcAft>
              <a:defRPr sz="2400">
                <a:solidFill>
                  <a:schemeClr val="tx1"/>
                </a:solidFill>
                <a:latin typeface="Calibri" charset="0"/>
                <a:ea typeface="ＭＳ Ｐゴシック" charset="0"/>
              </a:defRPr>
            </a:lvl8pPr>
            <a:lvl9pPr marL="3886200" indent="-228600" algn="r"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US" dirty="0" smtClean="0">
                <a:solidFill>
                  <a:srgbClr val="5F5F5F"/>
                </a:solidFill>
                <a:cs typeface="+mn-cs"/>
              </a:rPr>
              <a:t>Note: 	Very easy to compute online bounds, lazy evaluations, etc.</a:t>
            </a:r>
            <a:br>
              <a:rPr lang="en-US" dirty="0" smtClean="0">
                <a:solidFill>
                  <a:srgbClr val="5F5F5F"/>
                </a:solidFill>
                <a:cs typeface="+mn-cs"/>
              </a:rPr>
            </a:br>
            <a:r>
              <a:rPr lang="en-US" dirty="0" smtClean="0">
                <a:solidFill>
                  <a:srgbClr val="5F5F5F"/>
                </a:solidFill>
                <a:cs typeface="+mn-cs"/>
              </a:rPr>
              <a:t>	[</a:t>
            </a:r>
            <a:r>
              <a:rPr lang="en-US" dirty="0" err="1" smtClean="0">
                <a:solidFill>
                  <a:srgbClr val="5F5F5F"/>
                </a:solidFill>
                <a:cs typeface="+mn-cs"/>
              </a:rPr>
              <a:t>Leskovec</a:t>
            </a:r>
            <a:r>
              <a:rPr lang="en-US" dirty="0" smtClean="0">
                <a:solidFill>
                  <a:srgbClr val="5F5F5F"/>
                </a:solidFill>
                <a:cs typeface="+mn-cs"/>
              </a:rPr>
              <a:t>, Krause et al. </a:t>
            </a:r>
            <a:r>
              <a:rPr lang="ja-JP" altLang="en-US" dirty="0" smtClean="0">
                <a:solidFill>
                  <a:srgbClr val="5F5F5F"/>
                </a:solidFill>
                <a:cs typeface="+mn-cs"/>
              </a:rPr>
              <a:t>’</a:t>
            </a:r>
            <a:r>
              <a:rPr lang="en-US" dirty="0" smtClean="0">
                <a:solidFill>
                  <a:srgbClr val="5F5F5F"/>
                </a:solidFill>
                <a:cs typeface="+mn-cs"/>
              </a:rPr>
              <a:t>07]</a:t>
            </a:r>
          </a:p>
        </p:txBody>
      </p:sp>
      <p:sp>
        <p:nvSpPr>
          <p:cNvPr id="93231" name="Rectangle 252"/>
          <p:cNvSpPr>
            <a:spLocks noChangeArrowheads="1"/>
          </p:cNvSpPr>
          <p:nvPr/>
        </p:nvSpPr>
        <p:spPr bwMode="auto">
          <a:xfrm>
            <a:off x="685800" y="1600200"/>
            <a:ext cx="5029200" cy="37528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r"/>
            <a:endParaRPr lang="en-US" sz="2400" smtClean="0">
              <a:solidFill>
                <a:srgbClr val="000000"/>
              </a:solidFill>
              <a:ea typeface="ＭＳ Ｐゴシック" charset="0"/>
              <a:cs typeface="+mn-cs"/>
            </a:endParaRPr>
          </a:p>
        </p:txBody>
      </p:sp>
    </p:spTree>
    <p:custDataLst>
      <p:tags r:id="rId1"/>
    </p:custDataLst>
    <p:extLst>
      <p:ext uri="{BB962C8B-B14F-4D97-AF65-F5344CB8AC3E}">
        <p14:creationId xmlns:p14="http://schemas.microsoft.com/office/powerpoint/2010/main" xmlns="" val="2539070466"/>
      </p:ext>
    </p:extLst>
  </p:cSld>
  <p:clrMapOvr>
    <a:masterClrMapping/>
  </p:clrMapOvr>
  <mc:AlternateContent xmlns:mc="http://schemas.openxmlformats.org/markup-compatibility/2006">
    <mc:Choice xmlns:p14="http://schemas.microsoft.com/office/powerpoint/2010/main" xmlns="" Requires="p14">
      <p:transition spd="slow" p14:dur="2000" advTm="65025"/>
    </mc:Choice>
    <mc:Fallback>
      <p:transition spd="slow" advTm="6502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9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93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93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93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492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4925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4926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94926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4926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94927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94927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933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6933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6934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6934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4928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4926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94928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6935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9494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494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494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945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949251">
                                            <p:txEl>
                                              <p:pRg st="2" end="2"/>
                                            </p:txEl>
                                          </p:spTgt>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51" presetClass="path" presetSubtype="0" accel="50000" decel="50000" fill="hold" nodeType="clickEffect">
                                  <p:stCondLst>
                                    <p:cond delay="0"/>
                                  </p:stCondLst>
                                  <p:childTnLst>
                                    <p:animMotion origin="layout" path="M -0.00139 -0.01666 L -0.04045 0.00833 C -0.04913 0.01342 -0.05399 0.02175 -0.05399 0.02984 C -0.05399 0.0391 -0.04913 0.04673 -0.04045 0.05182 L -0.00139 0.07774 " pathEditMode="relative" rAng="0" ptsTypes="FffFF">
                                      <p:cBhvr>
                                        <p:cTn id="74" dur="1000" fill="hold"/>
                                        <p:tgtEl>
                                          <p:spTgt spid="3"/>
                                        </p:tgtEl>
                                        <p:attrNameLst>
                                          <p:attrName>ppt_x</p:attrName>
                                          <p:attrName>ppt_y</p:attrName>
                                        </p:attrNameLst>
                                      </p:cBhvr>
                                      <p:rCtr x="-2600" y="4700"/>
                                    </p:animMotion>
                                  </p:childTnLst>
                                </p:cTn>
                              </p:par>
                              <p:par>
                                <p:cTn id="75" presetID="51" presetClass="path" presetSubtype="0" accel="50000" decel="50000" fill="hold" nodeType="withEffect">
                                  <p:stCondLst>
                                    <p:cond delay="0"/>
                                  </p:stCondLst>
                                  <p:childTnLst>
                                    <p:animMotion origin="layout" path="M -0.00139 -0.0111 L -0.04132 0.03193 C -0.05035 0.04095 -0.05538 0.05437 -0.05538 0.06849 C -0.05538 0.08468 -0.05035 0.09764 -0.04132 0.10667 L -0.00139 0.14993 " pathEditMode="relative" rAng="0" ptsTypes="FffFF">
                                      <p:cBhvr>
                                        <p:cTn id="76" dur="1000" fill="hold"/>
                                        <p:tgtEl>
                                          <p:spTgt spid="4"/>
                                        </p:tgtEl>
                                        <p:attrNameLst>
                                          <p:attrName>ppt_x</p:attrName>
                                          <p:attrName>ppt_y</p:attrName>
                                        </p:attrNameLst>
                                      </p:cBhvr>
                                      <p:rCtr x="-2700" y="8100"/>
                                    </p:animMotion>
                                  </p:childTnLst>
                                </p:cTn>
                              </p:par>
                              <p:par>
                                <p:cTn id="77" presetID="51" presetClass="path" presetSubtype="0" accel="50000" decel="50000" fill="hold" nodeType="withEffect">
                                  <p:stCondLst>
                                    <p:cond delay="0"/>
                                  </p:stCondLst>
                                  <p:childTnLst>
                                    <p:animMotion origin="layout" path="M -3.33333E-6 3.92411E-6 L -0.03698 -0.02129 C -0.04548 -0.02592 -0.05 -0.0324 -0.05 -0.03887 C -0.05 -0.04674 -0.04548 -0.05299 -0.03698 -0.05738 L -3.33333E-6 -0.07775 " pathEditMode="relative" rAng="0" ptsTypes="FffFF">
                                      <p:cBhvr>
                                        <p:cTn id="78" dur="1000" fill="hold"/>
                                        <p:tgtEl>
                                          <p:spTgt spid="5"/>
                                        </p:tgtEl>
                                        <p:attrNameLst>
                                          <p:attrName>ppt_x</p:attrName>
                                          <p:attrName>ppt_y</p:attrName>
                                        </p:attrNameLst>
                                      </p:cBhvr>
                                      <p:rCtr x="-2500" y="-3900"/>
                                    </p:animMotion>
                                  </p:childTnLst>
                                </p:cTn>
                              </p:par>
                              <p:par>
                                <p:cTn id="79" presetID="51" presetClass="path" presetSubtype="0" accel="50000" decel="50000" fill="hold" nodeType="withEffect">
                                  <p:stCondLst>
                                    <p:cond delay="0"/>
                                  </p:stCondLst>
                                  <p:childTnLst>
                                    <p:animMotion origin="layout" path="M -3.33333E-6 -1.30495E-6 L -0.03993 -0.04049 C -0.04895 -0.04882 -0.05399 -0.06154 -0.05399 -0.07473 C -0.05399 -0.08954 -0.04895 -0.10157 -0.03993 -0.1099 L -3.33333E-6 -0.14993 " pathEditMode="relative" rAng="0" ptsTypes="FffFF">
                                      <p:cBhvr>
                                        <p:cTn id="80" dur="1000" fill="hold"/>
                                        <p:tgtEl>
                                          <p:spTgt spid="2"/>
                                        </p:tgtEl>
                                        <p:attrNameLst>
                                          <p:attrName>ppt_x</p:attrName>
                                          <p:attrName>ppt_y</p:attrName>
                                        </p:attrNameLst>
                                      </p:cBhvr>
                                      <p:rCtr x="-2700" y="-7500"/>
                                    </p:animMotion>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949251">
                                            <p:txEl>
                                              <p:pRg st="3" end="3"/>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94943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949437"/>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949442"/>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949455"/>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94947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4947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4947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49480"/>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270359"/>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270360"/>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27036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49484"/>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49489"/>
                                        </p:tgtEl>
                                        <p:attrNameLst>
                                          <p:attrName>style.visibility</p:attrName>
                                        </p:attrNameLst>
                                      </p:cBhvr>
                                      <p:to>
                                        <p:strVal val="visible"/>
                                      </p:to>
                                    </p:set>
                                  </p:childTnLst>
                                </p:cTn>
                              </p:par>
                              <p:par>
                                <p:cTn id="123" presetID="1" presetClass="entr" presetSubtype="0" fill="hold" grpId="2" nodeType="withEffect">
                                  <p:stCondLst>
                                    <p:cond delay="0"/>
                                  </p:stCondLst>
                                  <p:childTnLst>
                                    <p:set>
                                      <p:cBhvr>
                                        <p:cTn id="124" dur="1" fill="hold">
                                          <p:stCondLst>
                                            <p:cond delay="0"/>
                                          </p:stCondLst>
                                        </p:cTn>
                                        <p:tgtEl>
                                          <p:spTgt spid="27036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4949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7"/>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949251">
                                            <p:txEl>
                                              <p:pRg st="4" end="4"/>
                                            </p:txEl>
                                          </p:spTgt>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70368"/>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51" presetClass="path" presetSubtype="0" accel="50000" decel="50000" fill="hold" grpId="0" nodeType="clickEffect">
                                  <p:stCondLst>
                                    <p:cond delay="0"/>
                                  </p:stCondLst>
                                  <p:childTnLst>
                                    <p:animMotion origin="layout" path="M 1.11022E-16 2.55437E-6 L -0.03993 0.03956 C -0.04896 0.04766 -0.05399 0.06015 -0.05399 0.07311 C -0.05399 0.08792 -0.04896 0.09972 -0.03993 0.10782 L 1.11022E-16 0.14761 " pathEditMode="relative" rAng="0" ptsTypes="FffFF">
                                      <p:cBhvr>
                                        <p:cTn id="138" dur="1000" fill="hold"/>
                                        <p:tgtEl>
                                          <p:spTgt spid="270359"/>
                                        </p:tgtEl>
                                        <p:attrNameLst>
                                          <p:attrName>ppt_x</p:attrName>
                                          <p:attrName>ppt_y</p:attrName>
                                        </p:attrNameLst>
                                      </p:cBhvr>
                                      <p:rCtr x="-2700" y="7400"/>
                                    </p:animMotion>
                                  </p:childTnLst>
                                </p:cTn>
                              </p:par>
                              <p:par>
                                <p:cTn id="139" presetID="51" presetClass="path" presetSubtype="0" accel="50000" decel="50000" fill="hold" grpId="0" nodeType="withEffect">
                                  <p:stCondLst>
                                    <p:cond delay="0"/>
                                  </p:stCondLst>
                                  <p:childTnLst>
                                    <p:animMotion origin="layout" path="M 5E-6 -1.94817E-6 L -0.03993 0.03957 C -0.04895 0.04767 -0.05399 0.06016 -0.05399 0.07312 C -0.05399 0.08792 -0.04895 0.09972 -0.03993 0.10782 L 5E-6 0.14762 " pathEditMode="relative" rAng="0" ptsTypes="FffFF">
                                      <p:cBhvr>
                                        <p:cTn id="140" dur="1000" fill="hold"/>
                                        <p:tgtEl>
                                          <p:spTgt spid="270360"/>
                                        </p:tgtEl>
                                        <p:attrNameLst>
                                          <p:attrName>ppt_x</p:attrName>
                                          <p:attrName>ppt_y</p:attrName>
                                        </p:attrNameLst>
                                      </p:cBhvr>
                                      <p:rCtr x="-2700" y="7400"/>
                                    </p:animMotion>
                                  </p:childTnLst>
                                </p:cTn>
                              </p:par>
                              <p:par>
                                <p:cTn id="141" presetID="51" presetClass="path" presetSubtype="0" accel="50000" decel="50000" fill="hold" grpId="0" nodeType="withEffect">
                                  <p:stCondLst>
                                    <p:cond delay="0"/>
                                  </p:stCondLst>
                                  <p:childTnLst>
                                    <p:animMotion origin="layout" path="M -3.61111E-6 2.55437E-6 L -0.03993 0.03956 C -0.04895 0.04766 -0.05399 0.06015 -0.05399 0.07311 C -0.05399 0.08792 -0.04895 0.09972 -0.03993 0.10782 L -3.61111E-6 0.14761 " pathEditMode="relative" rAng="0" ptsTypes="FffFF">
                                      <p:cBhvr>
                                        <p:cTn id="142" dur="1000" fill="hold"/>
                                        <p:tgtEl>
                                          <p:spTgt spid="270362"/>
                                        </p:tgtEl>
                                        <p:attrNameLst>
                                          <p:attrName>ppt_x</p:attrName>
                                          <p:attrName>ppt_y</p:attrName>
                                        </p:attrNameLst>
                                      </p:cBhvr>
                                      <p:rCtr x="-2700" y="7400"/>
                                    </p:animMotion>
                                  </p:childTnLst>
                                </p:cTn>
                              </p:par>
                              <p:par>
                                <p:cTn id="143" presetID="51" presetClass="path" presetSubtype="0" accel="50000" decel="50000" fill="hold" grpId="1" nodeType="withEffect">
                                  <p:stCondLst>
                                    <p:cond delay="0"/>
                                  </p:stCondLst>
                                  <p:childTnLst>
                                    <p:animMotion origin="layout" path="M 4.16667E-6 2.55437E-6 L -0.03993 0.03956 C -0.04896 0.04766 -0.054 0.06015 -0.054 0.07311 C -0.054 0.08792 -0.04896 0.09972 -0.03993 0.10782 L 4.16667E-6 0.14761 " pathEditMode="relative" rAng="0" ptsTypes="FffFF">
                                      <p:cBhvr>
                                        <p:cTn id="144" dur="1000" fill="hold"/>
                                        <p:tgtEl>
                                          <p:spTgt spid="270368"/>
                                        </p:tgtEl>
                                        <p:attrNameLst>
                                          <p:attrName>ppt_x</p:attrName>
                                          <p:attrName>ppt_y</p:attrName>
                                        </p:attrNameLst>
                                      </p:cBhvr>
                                      <p:rCtr x="-2700" y="7400"/>
                                    </p:animMotion>
                                  </p:childTnLst>
                                </p:cTn>
                              </p:par>
                              <p:par>
                                <p:cTn id="145" presetID="64" presetClass="path" presetSubtype="0" accel="50000" decel="50000" fill="hold" nodeType="withEffect">
                                  <p:stCondLst>
                                    <p:cond delay="0"/>
                                  </p:stCondLst>
                                  <p:childTnLst>
                                    <p:animMotion origin="layout" path="M 3.88889E-6 -0.00324 L 0.00034 -0.07543 " pathEditMode="relative" rAng="0" ptsTypes="AA">
                                      <p:cBhvr>
                                        <p:cTn id="146" dur="1000" fill="hold"/>
                                        <p:tgtEl>
                                          <p:spTgt spid="6"/>
                                        </p:tgtEl>
                                        <p:attrNameLst>
                                          <p:attrName>ppt_x</p:attrName>
                                          <p:attrName>ppt_y</p:attrName>
                                        </p:attrNameLst>
                                      </p:cBhvr>
                                      <p:rCtr x="0" y="-3600"/>
                                    </p:animMotion>
                                  </p:childTnLst>
                                </p:cTn>
                              </p:par>
                              <p:par>
                                <p:cTn id="147" presetID="64" presetClass="path" presetSubtype="0" accel="50000" decel="50000" fill="hold" nodeType="withEffect">
                                  <p:stCondLst>
                                    <p:cond delay="0"/>
                                  </p:stCondLst>
                                  <p:childTnLst>
                                    <p:animMotion origin="layout" path="M 0.00034 0.00208 L 0.00069 -0.07358 " pathEditMode="relative" rAng="0" ptsTypes="AA">
                                      <p:cBhvr>
                                        <p:cTn id="148" dur="1000" fill="hold"/>
                                        <p:tgtEl>
                                          <p:spTgt spid="7"/>
                                        </p:tgtEl>
                                        <p:attrNameLst>
                                          <p:attrName>ppt_x</p:attrName>
                                          <p:attrName>ppt_y</p:attrName>
                                        </p:attrNameLst>
                                      </p:cBhvr>
                                      <p:rCtr x="0" y="-3800"/>
                                    </p:animMotion>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270369"/>
                                        </p:tgtEl>
                                        <p:attrNameLst>
                                          <p:attrName>style.visibility</p:attrName>
                                        </p:attrNameLst>
                                      </p:cBhvr>
                                      <p:to>
                                        <p:strVal val="visible"/>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270372"/>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949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8" grpId="0" animBg="1"/>
      <p:bldP spid="949259" grpId="0" animBg="1"/>
      <p:bldP spid="949260" grpId="0" animBg="1"/>
      <p:bldP spid="949261" grpId="0"/>
      <p:bldP spid="949262" grpId="0"/>
      <p:bldP spid="949263" grpId="0"/>
      <p:bldP spid="949272" grpId="0" animBg="1"/>
      <p:bldP spid="949273" grpId="0"/>
      <p:bldP spid="269338" grpId="0" animBg="1"/>
      <p:bldP spid="269338" grpId="1" animBg="1"/>
      <p:bldP spid="269339" grpId="0" animBg="1"/>
      <p:bldP spid="269339" grpId="1" animBg="1"/>
      <p:bldP spid="269340" grpId="0" animBg="1"/>
      <p:bldP spid="269340" grpId="1" animBg="1"/>
      <p:bldP spid="269341" grpId="0" animBg="1"/>
      <p:bldP spid="269341" grpId="1" animBg="1"/>
      <p:bldP spid="949280" grpId="0" animBg="1"/>
      <p:bldP spid="949281" grpId="0"/>
      <p:bldP spid="269352" grpId="0" animBg="1"/>
      <p:bldP spid="269352" grpId="1" animBg="1"/>
      <p:bldP spid="949436" grpId="0" animBg="1"/>
      <p:bldP spid="949436" grpId="1" animBg="1"/>
      <p:bldP spid="949437" grpId="0"/>
      <p:bldP spid="949437" grpId="1"/>
      <p:bldP spid="949442" grpId="0" animBg="1"/>
      <p:bldP spid="949442" grpId="1" animBg="1"/>
      <p:bldP spid="949455" grpId="0" animBg="1"/>
      <p:bldP spid="949455" grpId="1" animBg="1"/>
      <p:bldP spid="949477" grpId="0" animBg="1"/>
      <p:bldP spid="949478" grpId="0" animBg="1"/>
      <p:bldP spid="949479" grpId="0"/>
      <p:bldP spid="949480" grpId="0"/>
      <p:bldP spid="270359" grpId="0" animBg="1"/>
      <p:bldP spid="270359" grpId="1" animBg="1"/>
      <p:bldP spid="270360" grpId="0"/>
      <p:bldP spid="270360" grpId="1"/>
      <p:bldP spid="270362" grpId="0" animBg="1"/>
      <p:bldP spid="270362" grpId="1" animBg="1"/>
      <p:bldP spid="949484" grpId="0" animBg="1"/>
      <p:bldP spid="949489" grpId="0" animBg="1"/>
      <p:bldP spid="270368" grpId="0" animBg="1"/>
      <p:bldP spid="270368" grpId="1" animBg="1"/>
      <p:bldP spid="270368" grpId="2" animBg="1"/>
      <p:bldP spid="270369" grpId="0" animBg="1"/>
      <p:bldP spid="949492" grpId="0" animBg="1"/>
      <p:bldP spid="270372" grpId="0" animBg="1"/>
      <p:bldP spid="949499"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a:defRPr/>
            </a:pPr>
            <a:fld id="{F646F8E5-009E-E941-9A8B-7A67350E2BC9}" type="slidenum">
              <a:rPr lang="en-US" smtClean="0"/>
              <a:pPr>
                <a:defRPr/>
              </a:pPr>
              <a:t>169</a:t>
            </a:fld>
            <a:endParaRPr lang="en-US"/>
          </a:p>
        </p:txBody>
      </p:sp>
      <p:grpSp>
        <p:nvGrpSpPr>
          <p:cNvPr id="3" name="Group 135"/>
          <p:cNvGrpSpPr>
            <a:grpSpLocks/>
          </p:cNvGrpSpPr>
          <p:nvPr/>
        </p:nvGrpSpPr>
        <p:grpSpPr bwMode="auto">
          <a:xfrm>
            <a:off x="5638800" y="4648200"/>
            <a:ext cx="3124200" cy="685800"/>
            <a:chOff x="3552" y="2643"/>
            <a:chExt cx="1968" cy="432"/>
          </a:xfrm>
        </p:grpSpPr>
        <p:sp>
          <p:nvSpPr>
            <p:cNvPr id="4" name="Text Box 136"/>
            <p:cNvSpPr txBox="1">
              <a:spLocks noChangeArrowheads="1"/>
            </p:cNvSpPr>
            <p:nvPr/>
          </p:nvSpPr>
          <p:spPr bwMode="auto">
            <a:xfrm>
              <a:off x="3552" y="2643"/>
              <a:ext cx="120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t>Blog selection</a:t>
              </a:r>
            </a:p>
          </p:txBody>
        </p:sp>
        <p:pic>
          <p:nvPicPr>
            <p:cNvPr id="5" name="Picture 4"/>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866" y="2699"/>
              <a:ext cx="654" cy="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38"/>
          <p:cNvGrpSpPr>
            <a:grpSpLocks/>
          </p:cNvGrpSpPr>
          <p:nvPr/>
        </p:nvGrpSpPr>
        <p:grpSpPr bwMode="auto">
          <a:xfrm>
            <a:off x="4692650" y="1003300"/>
            <a:ext cx="4495800" cy="3189288"/>
            <a:chOff x="2956" y="632"/>
            <a:chExt cx="2832" cy="2009"/>
          </a:xfrm>
        </p:grpSpPr>
        <p:sp>
          <p:nvSpPr>
            <p:cNvPr id="7" name="Text Box 139"/>
            <p:cNvSpPr txBox="1">
              <a:spLocks noChangeArrowheads="1"/>
            </p:cNvSpPr>
            <p:nvPr/>
          </p:nvSpPr>
          <p:spPr bwMode="auto">
            <a:xfrm rot="16200000">
              <a:off x="2454" y="1271"/>
              <a:ext cx="12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t>Lower is better</a:t>
              </a:r>
            </a:p>
          </p:txBody>
        </p:sp>
        <p:sp>
          <p:nvSpPr>
            <p:cNvPr id="8" name="Line 140"/>
            <p:cNvSpPr>
              <a:spLocks noChangeShapeType="1"/>
            </p:cNvSpPr>
            <p:nvPr/>
          </p:nvSpPr>
          <p:spPr bwMode="auto">
            <a:xfrm>
              <a:off x="3192" y="816"/>
              <a:ext cx="0" cy="1488"/>
            </a:xfrm>
            <a:prstGeom prst="line">
              <a:avLst/>
            </a:prstGeom>
            <a:noFill/>
            <a:ln w="38100">
              <a:solidFill>
                <a:schemeClr val="folHlink"/>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9" name="Rectangle 141"/>
            <p:cNvSpPr>
              <a:spLocks noChangeArrowheads="1"/>
            </p:cNvSpPr>
            <p:nvPr/>
          </p:nvSpPr>
          <p:spPr bwMode="auto">
            <a:xfrm>
              <a:off x="3564" y="690"/>
              <a:ext cx="2136" cy="1638"/>
            </a:xfrm>
            <a:prstGeom prst="rect">
              <a:avLst/>
            </a:prstGeom>
            <a:noFill/>
            <a:ln w="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10" name="Line 142"/>
            <p:cNvSpPr>
              <a:spLocks noChangeShapeType="1"/>
            </p:cNvSpPr>
            <p:nvPr/>
          </p:nvSpPr>
          <p:spPr bwMode="auto">
            <a:xfrm>
              <a:off x="3564" y="690"/>
              <a:ext cx="2136"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1" name="Freeform 143"/>
            <p:cNvSpPr>
              <a:spLocks/>
            </p:cNvSpPr>
            <p:nvPr/>
          </p:nvSpPr>
          <p:spPr bwMode="auto">
            <a:xfrm>
              <a:off x="3564" y="690"/>
              <a:ext cx="2136" cy="1638"/>
            </a:xfrm>
            <a:custGeom>
              <a:avLst/>
              <a:gdLst>
                <a:gd name="T0" fmla="*/ 0 w 412"/>
                <a:gd name="T1" fmla="*/ 316 h 316"/>
                <a:gd name="T2" fmla="*/ 412 w 412"/>
                <a:gd name="T3" fmla="*/ 316 h 316"/>
                <a:gd name="T4" fmla="*/ 412 w 412"/>
                <a:gd name="T5" fmla="*/ 0 h 316"/>
              </a:gdLst>
              <a:ahLst/>
              <a:cxnLst>
                <a:cxn ang="0">
                  <a:pos x="T0" y="T1"/>
                </a:cxn>
                <a:cxn ang="0">
                  <a:pos x="T2" y="T3"/>
                </a:cxn>
                <a:cxn ang="0">
                  <a:pos x="T4" y="T5"/>
                </a:cxn>
              </a:cxnLst>
              <a:rect l="0" t="0" r="r" b="b"/>
              <a:pathLst>
                <a:path w="412" h="316">
                  <a:moveTo>
                    <a:pt x="0" y="316"/>
                  </a:moveTo>
                  <a:lnTo>
                    <a:pt x="412" y="316"/>
                  </a:lnTo>
                  <a:lnTo>
                    <a:pt x="412" y="0"/>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12" name="Line 144"/>
            <p:cNvSpPr>
              <a:spLocks noChangeShapeType="1"/>
            </p:cNvSpPr>
            <p:nvPr/>
          </p:nvSpPr>
          <p:spPr bwMode="auto">
            <a:xfrm flipV="1">
              <a:off x="3564" y="690"/>
              <a:ext cx="0" cy="163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 name="Line 145"/>
            <p:cNvSpPr>
              <a:spLocks noChangeShapeType="1"/>
            </p:cNvSpPr>
            <p:nvPr/>
          </p:nvSpPr>
          <p:spPr bwMode="auto">
            <a:xfrm>
              <a:off x="3564" y="2328"/>
              <a:ext cx="2136"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4" name="Line 146"/>
            <p:cNvSpPr>
              <a:spLocks noChangeShapeType="1"/>
            </p:cNvSpPr>
            <p:nvPr/>
          </p:nvSpPr>
          <p:spPr bwMode="auto">
            <a:xfrm flipV="1">
              <a:off x="3564" y="690"/>
              <a:ext cx="0" cy="163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5" name="Line 147"/>
            <p:cNvSpPr>
              <a:spLocks noChangeShapeType="1"/>
            </p:cNvSpPr>
            <p:nvPr/>
          </p:nvSpPr>
          <p:spPr bwMode="auto">
            <a:xfrm flipV="1">
              <a:off x="3564"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6" name="Line 148"/>
            <p:cNvSpPr>
              <a:spLocks noChangeShapeType="1"/>
            </p:cNvSpPr>
            <p:nvPr/>
          </p:nvSpPr>
          <p:spPr bwMode="auto">
            <a:xfrm>
              <a:off x="3564"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7" name="Rectangle 149"/>
            <p:cNvSpPr>
              <a:spLocks noChangeArrowheads="1"/>
            </p:cNvSpPr>
            <p:nvPr/>
          </p:nvSpPr>
          <p:spPr bwMode="auto">
            <a:xfrm>
              <a:off x="3563" y="2343"/>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1</a:t>
              </a:r>
              <a:endParaRPr lang="en-US"/>
            </a:p>
          </p:txBody>
        </p:sp>
        <p:sp>
          <p:nvSpPr>
            <p:cNvPr id="18" name="Line 150"/>
            <p:cNvSpPr>
              <a:spLocks noChangeShapeType="1"/>
            </p:cNvSpPr>
            <p:nvPr/>
          </p:nvSpPr>
          <p:spPr bwMode="auto">
            <a:xfrm flipV="1">
              <a:off x="3798"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9" name="Line 151"/>
            <p:cNvSpPr>
              <a:spLocks noChangeShapeType="1"/>
            </p:cNvSpPr>
            <p:nvPr/>
          </p:nvSpPr>
          <p:spPr bwMode="auto">
            <a:xfrm>
              <a:off x="3798"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0" name="Rectangle 152"/>
            <p:cNvSpPr>
              <a:spLocks noChangeArrowheads="1"/>
            </p:cNvSpPr>
            <p:nvPr/>
          </p:nvSpPr>
          <p:spPr bwMode="auto">
            <a:xfrm>
              <a:off x="3797" y="2343"/>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2</a:t>
              </a:r>
              <a:endParaRPr lang="en-US"/>
            </a:p>
          </p:txBody>
        </p:sp>
        <p:sp>
          <p:nvSpPr>
            <p:cNvPr id="21" name="Line 153"/>
            <p:cNvSpPr>
              <a:spLocks noChangeShapeType="1"/>
            </p:cNvSpPr>
            <p:nvPr/>
          </p:nvSpPr>
          <p:spPr bwMode="auto">
            <a:xfrm flipV="1">
              <a:off x="4036"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2" name="Line 154"/>
            <p:cNvSpPr>
              <a:spLocks noChangeShapeType="1"/>
            </p:cNvSpPr>
            <p:nvPr/>
          </p:nvSpPr>
          <p:spPr bwMode="auto">
            <a:xfrm>
              <a:off x="4036"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3" name="Rectangle 155"/>
            <p:cNvSpPr>
              <a:spLocks noChangeArrowheads="1"/>
            </p:cNvSpPr>
            <p:nvPr/>
          </p:nvSpPr>
          <p:spPr bwMode="auto">
            <a:xfrm>
              <a:off x="4035" y="2343"/>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3</a:t>
              </a:r>
              <a:endParaRPr lang="en-US"/>
            </a:p>
          </p:txBody>
        </p:sp>
        <p:sp>
          <p:nvSpPr>
            <p:cNvPr id="24" name="Line 156"/>
            <p:cNvSpPr>
              <a:spLocks noChangeShapeType="1"/>
            </p:cNvSpPr>
            <p:nvPr/>
          </p:nvSpPr>
          <p:spPr bwMode="auto">
            <a:xfrm flipV="1">
              <a:off x="4275"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5" name="Line 157"/>
            <p:cNvSpPr>
              <a:spLocks noChangeShapeType="1"/>
            </p:cNvSpPr>
            <p:nvPr/>
          </p:nvSpPr>
          <p:spPr bwMode="auto">
            <a:xfrm>
              <a:off x="4275"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6" name="Rectangle 158"/>
            <p:cNvSpPr>
              <a:spLocks noChangeArrowheads="1"/>
            </p:cNvSpPr>
            <p:nvPr/>
          </p:nvSpPr>
          <p:spPr bwMode="auto">
            <a:xfrm>
              <a:off x="4274" y="2343"/>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4</a:t>
              </a:r>
              <a:endParaRPr lang="en-US"/>
            </a:p>
          </p:txBody>
        </p:sp>
        <p:sp>
          <p:nvSpPr>
            <p:cNvPr id="27" name="Line 159"/>
            <p:cNvSpPr>
              <a:spLocks noChangeShapeType="1"/>
            </p:cNvSpPr>
            <p:nvPr/>
          </p:nvSpPr>
          <p:spPr bwMode="auto">
            <a:xfrm flipV="1">
              <a:off x="4513"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8" name="Line 160"/>
            <p:cNvSpPr>
              <a:spLocks noChangeShapeType="1"/>
            </p:cNvSpPr>
            <p:nvPr/>
          </p:nvSpPr>
          <p:spPr bwMode="auto">
            <a:xfrm>
              <a:off x="4513"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9" name="Rectangle 161"/>
            <p:cNvSpPr>
              <a:spLocks noChangeArrowheads="1"/>
            </p:cNvSpPr>
            <p:nvPr/>
          </p:nvSpPr>
          <p:spPr bwMode="auto">
            <a:xfrm>
              <a:off x="4512" y="2343"/>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5</a:t>
              </a:r>
              <a:endParaRPr lang="en-US"/>
            </a:p>
          </p:txBody>
        </p:sp>
        <p:sp>
          <p:nvSpPr>
            <p:cNvPr id="30" name="Line 162"/>
            <p:cNvSpPr>
              <a:spLocks noChangeShapeType="1"/>
            </p:cNvSpPr>
            <p:nvPr/>
          </p:nvSpPr>
          <p:spPr bwMode="auto">
            <a:xfrm flipV="1">
              <a:off x="4746"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1" name="Line 163"/>
            <p:cNvSpPr>
              <a:spLocks noChangeShapeType="1"/>
            </p:cNvSpPr>
            <p:nvPr/>
          </p:nvSpPr>
          <p:spPr bwMode="auto">
            <a:xfrm>
              <a:off x="4746"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2" name="Rectangle 164"/>
            <p:cNvSpPr>
              <a:spLocks noChangeArrowheads="1"/>
            </p:cNvSpPr>
            <p:nvPr/>
          </p:nvSpPr>
          <p:spPr bwMode="auto">
            <a:xfrm>
              <a:off x="4745" y="2343"/>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6</a:t>
              </a:r>
              <a:endParaRPr lang="en-US"/>
            </a:p>
          </p:txBody>
        </p:sp>
        <p:sp>
          <p:nvSpPr>
            <p:cNvPr id="33" name="Line 165"/>
            <p:cNvSpPr>
              <a:spLocks noChangeShapeType="1"/>
            </p:cNvSpPr>
            <p:nvPr/>
          </p:nvSpPr>
          <p:spPr bwMode="auto">
            <a:xfrm flipV="1">
              <a:off x="4985"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4" name="Line 166"/>
            <p:cNvSpPr>
              <a:spLocks noChangeShapeType="1"/>
            </p:cNvSpPr>
            <p:nvPr/>
          </p:nvSpPr>
          <p:spPr bwMode="auto">
            <a:xfrm>
              <a:off x="4985"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5" name="Rectangle 167"/>
            <p:cNvSpPr>
              <a:spLocks noChangeArrowheads="1"/>
            </p:cNvSpPr>
            <p:nvPr/>
          </p:nvSpPr>
          <p:spPr bwMode="auto">
            <a:xfrm>
              <a:off x="4984" y="2343"/>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7</a:t>
              </a:r>
              <a:endParaRPr lang="en-US"/>
            </a:p>
          </p:txBody>
        </p:sp>
        <p:sp>
          <p:nvSpPr>
            <p:cNvPr id="36" name="Line 168"/>
            <p:cNvSpPr>
              <a:spLocks noChangeShapeType="1"/>
            </p:cNvSpPr>
            <p:nvPr/>
          </p:nvSpPr>
          <p:spPr bwMode="auto">
            <a:xfrm flipV="1">
              <a:off x="5223"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7" name="Line 169"/>
            <p:cNvSpPr>
              <a:spLocks noChangeShapeType="1"/>
            </p:cNvSpPr>
            <p:nvPr/>
          </p:nvSpPr>
          <p:spPr bwMode="auto">
            <a:xfrm>
              <a:off x="5223"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38" name="Rectangle 170"/>
            <p:cNvSpPr>
              <a:spLocks noChangeArrowheads="1"/>
            </p:cNvSpPr>
            <p:nvPr/>
          </p:nvSpPr>
          <p:spPr bwMode="auto">
            <a:xfrm>
              <a:off x="5222" y="2343"/>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8</a:t>
              </a:r>
              <a:endParaRPr lang="en-US"/>
            </a:p>
          </p:txBody>
        </p:sp>
        <p:sp>
          <p:nvSpPr>
            <p:cNvPr id="39" name="Line 171"/>
            <p:cNvSpPr>
              <a:spLocks noChangeShapeType="1"/>
            </p:cNvSpPr>
            <p:nvPr/>
          </p:nvSpPr>
          <p:spPr bwMode="auto">
            <a:xfrm flipV="1">
              <a:off x="5462"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0" name="Line 172"/>
            <p:cNvSpPr>
              <a:spLocks noChangeShapeType="1"/>
            </p:cNvSpPr>
            <p:nvPr/>
          </p:nvSpPr>
          <p:spPr bwMode="auto">
            <a:xfrm>
              <a:off x="5462"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1" name="Rectangle 173"/>
            <p:cNvSpPr>
              <a:spLocks noChangeArrowheads="1"/>
            </p:cNvSpPr>
            <p:nvPr/>
          </p:nvSpPr>
          <p:spPr bwMode="auto">
            <a:xfrm>
              <a:off x="5461" y="2343"/>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9</a:t>
              </a:r>
              <a:endParaRPr lang="en-US"/>
            </a:p>
          </p:txBody>
        </p:sp>
        <p:sp>
          <p:nvSpPr>
            <p:cNvPr id="42" name="Line 174"/>
            <p:cNvSpPr>
              <a:spLocks noChangeShapeType="1"/>
            </p:cNvSpPr>
            <p:nvPr/>
          </p:nvSpPr>
          <p:spPr bwMode="auto">
            <a:xfrm flipV="1">
              <a:off x="5700" y="2271"/>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3" name="Line 175"/>
            <p:cNvSpPr>
              <a:spLocks noChangeShapeType="1"/>
            </p:cNvSpPr>
            <p:nvPr/>
          </p:nvSpPr>
          <p:spPr bwMode="auto">
            <a:xfrm>
              <a:off x="5700" y="695"/>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4" name="Rectangle 176"/>
            <p:cNvSpPr>
              <a:spLocks noChangeArrowheads="1"/>
            </p:cNvSpPr>
            <p:nvPr/>
          </p:nvSpPr>
          <p:spPr bwMode="auto">
            <a:xfrm>
              <a:off x="5674" y="2343"/>
              <a:ext cx="11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10</a:t>
              </a:r>
              <a:endParaRPr lang="en-US"/>
            </a:p>
          </p:txBody>
        </p:sp>
        <p:sp>
          <p:nvSpPr>
            <p:cNvPr id="45" name="Line 177"/>
            <p:cNvSpPr>
              <a:spLocks noChangeShapeType="1"/>
            </p:cNvSpPr>
            <p:nvPr/>
          </p:nvSpPr>
          <p:spPr bwMode="auto">
            <a:xfrm>
              <a:off x="3564" y="2250"/>
              <a:ext cx="52"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6" name="Line 178"/>
            <p:cNvSpPr>
              <a:spLocks noChangeShapeType="1"/>
            </p:cNvSpPr>
            <p:nvPr/>
          </p:nvSpPr>
          <p:spPr bwMode="auto">
            <a:xfrm flipH="1">
              <a:off x="5643" y="2250"/>
              <a:ext cx="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7" name="Rectangle 179"/>
            <p:cNvSpPr>
              <a:spLocks noChangeArrowheads="1"/>
            </p:cNvSpPr>
            <p:nvPr/>
          </p:nvSpPr>
          <p:spPr bwMode="auto">
            <a:xfrm>
              <a:off x="3512" y="2188"/>
              <a:ext cx="5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0</a:t>
              </a:r>
              <a:endParaRPr lang="en-US"/>
            </a:p>
          </p:txBody>
        </p:sp>
        <p:sp>
          <p:nvSpPr>
            <p:cNvPr id="48" name="Line 180"/>
            <p:cNvSpPr>
              <a:spLocks noChangeShapeType="1"/>
            </p:cNvSpPr>
            <p:nvPr/>
          </p:nvSpPr>
          <p:spPr bwMode="auto">
            <a:xfrm>
              <a:off x="3564" y="1861"/>
              <a:ext cx="52"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9" name="Line 181"/>
            <p:cNvSpPr>
              <a:spLocks noChangeShapeType="1"/>
            </p:cNvSpPr>
            <p:nvPr/>
          </p:nvSpPr>
          <p:spPr bwMode="auto">
            <a:xfrm flipH="1">
              <a:off x="5643" y="1861"/>
              <a:ext cx="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0" name="Rectangle 182"/>
            <p:cNvSpPr>
              <a:spLocks noChangeArrowheads="1"/>
            </p:cNvSpPr>
            <p:nvPr/>
          </p:nvSpPr>
          <p:spPr bwMode="auto">
            <a:xfrm>
              <a:off x="3367" y="1799"/>
              <a:ext cx="17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100</a:t>
              </a:r>
              <a:endParaRPr lang="en-US"/>
            </a:p>
          </p:txBody>
        </p:sp>
        <p:sp>
          <p:nvSpPr>
            <p:cNvPr id="51" name="Line 183"/>
            <p:cNvSpPr>
              <a:spLocks noChangeShapeType="1"/>
            </p:cNvSpPr>
            <p:nvPr/>
          </p:nvSpPr>
          <p:spPr bwMode="auto">
            <a:xfrm>
              <a:off x="3564" y="1472"/>
              <a:ext cx="52"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2" name="Line 184"/>
            <p:cNvSpPr>
              <a:spLocks noChangeShapeType="1"/>
            </p:cNvSpPr>
            <p:nvPr/>
          </p:nvSpPr>
          <p:spPr bwMode="auto">
            <a:xfrm flipH="1">
              <a:off x="5643" y="1472"/>
              <a:ext cx="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3" name="Rectangle 185"/>
            <p:cNvSpPr>
              <a:spLocks noChangeArrowheads="1"/>
            </p:cNvSpPr>
            <p:nvPr/>
          </p:nvSpPr>
          <p:spPr bwMode="auto">
            <a:xfrm>
              <a:off x="3367" y="1410"/>
              <a:ext cx="17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200</a:t>
              </a:r>
              <a:endParaRPr lang="en-US"/>
            </a:p>
          </p:txBody>
        </p:sp>
        <p:sp>
          <p:nvSpPr>
            <p:cNvPr id="54" name="Line 186"/>
            <p:cNvSpPr>
              <a:spLocks noChangeShapeType="1"/>
            </p:cNvSpPr>
            <p:nvPr/>
          </p:nvSpPr>
          <p:spPr bwMode="auto">
            <a:xfrm>
              <a:off x="3564" y="1084"/>
              <a:ext cx="52"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5" name="Line 187"/>
            <p:cNvSpPr>
              <a:spLocks noChangeShapeType="1"/>
            </p:cNvSpPr>
            <p:nvPr/>
          </p:nvSpPr>
          <p:spPr bwMode="auto">
            <a:xfrm flipH="1">
              <a:off x="5643" y="1084"/>
              <a:ext cx="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6" name="Rectangle 188"/>
            <p:cNvSpPr>
              <a:spLocks noChangeArrowheads="1"/>
            </p:cNvSpPr>
            <p:nvPr/>
          </p:nvSpPr>
          <p:spPr bwMode="auto">
            <a:xfrm>
              <a:off x="3367" y="1021"/>
              <a:ext cx="17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300</a:t>
              </a:r>
              <a:endParaRPr lang="en-US"/>
            </a:p>
          </p:txBody>
        </p:sp>
        <p:sp>
          <p:nvSpPr>
            <p:cNvPr id="57" name="Line 189"/>
            <p:cNvSpPr>
              <a:spLocks noChangeShapeType="1"/>
            </p:cNvSpPr>
            <p:nvPr/>
          </p:nvSpPr>
          <p:spPr bwMode="auto">
            <a:xfrm>
              <a:off x="3564" y="695"/>
              <a:ext cx="52"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8" name="Line 190"/>
            <p:cNvSpPr>
              <a:spLocks noChangeShapeType="1"/>
            </p:cNvSpPr>
            <p:nvPr/>
          </p:nvSpPr>
          <p:spPr bwMode="auto">
            <a:xfrm flipH="1">
              <a:off x="5643" y="695"/>
              <a:ext cx="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9" name="Rectangle 191"/>
            <p:cNvSpPr>
              <a:spLocks noChangeArrowheads="1"/>
            </p:cNvSpPr>
            <p:nvPr/>
          </p:nvSpPr>
          <p:spPr bwMode="auto">
            <a:xfrm>
              <a:off x="3367" y="632"/>
              <a:ext cx="17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400</a:t>
              </a:r>
              <a:endParaRPr lang="en-US"/>
            </a:p>
          </p:txBody>
        </p:sp>
        <p:sp>
          <p:nvSpPr>
            <p:cNvPr id="60" name="Line 192"/>
            <p:cNvSpPr>
              <a:spLocks noChangeShapeType="1"/>
            </p:cNvSpPr>
            <p:nvPr/>
          </p:nvSpPr>
          <p:spPr bwMode="auto">
            <a:xfrm>
              <a:off x="3564" y="690"/>
              <a:ext cx="2136"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61" name="Freeform 193"/>
            <p:cNvSpPr>
              <a:spLocks/>
            </p:cNvSpPr>
            <p:nvPr/>
          </p:nvSpPr>
          <p:spPr bwMode="auto">
            <a:xfrm>
              <a:off x="3564" y="690"/>
              <a:ext cx="2136" cy="1638"/>
            </a:xfrm>
            <a:custGeom>
              <a:avLst/>
              <a:gdLst>
                <a:gd name="T0" fmla="*/ 0 w 412"/>
                <a:gd name="T1" fmla="*/ 316 h 316"/>
                <a:gd name="T2" fmla="*/ 412 w 412"/>
                <a:gd name="T3" fmla="*/ 316 h 316"/>
                <a:gd name="T4" fmla="*/ 412 w 412"/>
                <a:gd name="T5" fmla="*/ 0 h 316"/>
              </a:gdLst>
              <a:ahLst/>
              <a:cxnLst>
                <a:cxn ang="0">
                  <a:pos x="T0" y="T1"/>
                </a:cxn>
                <a:cxn ang="0">
                  <a:pos x="T2" y="T3"/>
                </a:cxn>
                <a:cxn ang="0">
                  <a:pos x="T4" y="T5"/>
                </a:cxn>
              </a:cxnLst>
              <a:rect l="0" t="0" r="r" b="b"/>
              <a:pathLst>
                <a:path w="412" h="316">
                  <a:moveTo>
                    <a:pt x="0" y="316"/>
                  </a:moveTo>
                  <a:lnTo>
                    <a:pt x="412" y="316"/>
                  </a:lnTo>
                  <a:lnTo>
                    <a:pt x="412" y="0"/>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62" name="Line 194"/>
            <p:cNvSpPr>
              <a:spLocks noChangeShapeType="1"/>
            </p:cNvSpPr>
            <p:nvPr/>
          </p:nvSpPr>
          <p:spPr bwMode="auto">
            <a:xfrm flipV="1">
              <a:off x="3564" y="690"/>
              <a:ext cx="0" cy="163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63" name="Rectangle 195"/>
            <p:cNvSpPr>
              <a:spLocks noChangeArrowheads="1"/>
            </p:cNvSpPr>
            <p:nvPr/>
          </p:nvSpPr>
          <p:spPr bwMode="auto">
            <a:xfrm>
              <a:off x="3929" y="2468"/>
              <a:ext cx="150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000000"/>
                  </a:solidFill>
                </a:rPr>
                <a:t>Number of blogs selected</a:t>
              </a:r>
              <a:endParaRPr lang="en-US" sz="1800"/>
            </a:p>
          </p:txBody>
        </p:sp>
        <p:sp>
          <p:nvSpPr>
            <p:cNvPr id="64" name="Rectangle 196"/>
            <p:cNvSpPr>
              <a:spLocks noChangeArrowheads="1"/>
            </p:cNvSpPr>
            <p:nvPr/>
          </p:nvSpPr>
          <p:spPr bwMode="auto">
            <a:xfrm rot="16200000">
              <a:off x="2672" y="1372"/>
              <a:ext cx="122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Running time (seconds)</a:t>
              </a:r>
              <a:endParaRPr lang="en-US" sz="3200"/>
            </a:p>
          </p:txBody>
        </p:sp>
        <p:sp>
          <p:nvSpPr>
            <p:cNvPr id="65" name="Rectangle 197"/>
            <p:cNvSpPr>
              <a:spLocks noChangeArrowheads="1"/>
            </p:cNvSpPr>
            <p:nvPr/>
          </p:nvSpPr>
          <p:spPr bwMode="auto">
            <a:xfrm>
              <a:off x="3573" y="2291"/>
              <a:ext cx="1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800">
                  <a:solidFill>
                    <a:srgbClr val="000000"/>
                  </a:solidFill>
                </a:rPr>
                <a:t> </a:t>
              </a:r>
              <a:endParaRPr lang="en-US"/>
            </a:p>
          </p:txBody>
        </p:sp>
        <p:sp>
          <p:nvSpPr>
            <p:cNvPr id="66" name="Rectangle 198"/>
            <p:cNvSpPr>
              <a:spLocks noChangeArrowheads="1"/>
            </p:cNvSpPr>
            <p:nvPr/>
          </p:nvSpPr>
          <p:spPr bwMode="auto">
            <a:xfrm>
              <a:off x="5714" y="653"/>
              <a:ext cx="1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800">
                  <a:solidFill>
                    <a:srgbClr val="000000"/>
                  </a:solidFill>
                </a:rPr>
                <a:t> </a:t>
              </a:r>
              <a:endParaRPr lang="en-US"/>
            </a:p>
          </p:txBody>
        </p:sp>
      </p:grpSp>
      <p:grpSp>
        <p:nvGrpSpPr>
          <p:cNvPr id="67" name="Group 199"/>
          <p:cNvGrpSpPr>
            <a:grpSpLocks/>
          </p:cNvGrpSpPr>
          <p:nvPr/>
        </p:nvGrpSpPr>
        <p:grpSpPr bwMode="auto">
          <a:xfrm>
            <a:off x="5781675" y="1374775"/>
            <a:ext cx="1798638" cy="417513"/>
            <a:chOff x="3642" y="866"/>
            <a:chExt cx="1133" cy="263"/>
          </a:xfrm>
        </p:grpSpPr>
        <p:sp>
          <p:nvSpPr>
            <p:cNvPr id="68" name="Line 200"/>
            <p:cNvSpPr>
              <a:spLocks noChangeShapeType="1"/>
            </p:cNvSpPr>
            <p:nvPr/>
          </p:nvSpPr>
          <p:spPr bwMode="auto">
            <a:xfrm flipH="1">
              <a:off x="3684" y="995"/>
              <a:ext cx="171" cy="1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69" name="Freeform 201"/>
            <p:cNvSpPr>
              <a:spLocks/>
            </p:cNvSpPr>
            <p:nvPr/>
          </p:nvSpPr>
          <p:spPr bwMode="auto">
            <a:xfrm>
              <a:off x="3642" y="980"/>
              <a:ext cx="68" cy="52"/>
            </a:xfrm>
            <a:custGeom>
              <a:avLst/>
              <a:gdLst>
                <a:gd name="T0" fmla="*/ 68 w 68"/>
                <a:gd name="T1" fmla="*/ 52 h 52"/>
                <a:gd name="T2" fmla="*/ 0 w 68"/>
                <a:gd name="T3" fmla="*/ 31 h 52"/>
                <a:gd name="T4" fmla="*/ 62 w 68"/>
                <a:gd name="T5" fmla="*/ 0 h 52"/>
                <a:gd name="T6" fmla="*/ 42 w 68"/>
                <a:gd name="T7" fmla="*/ 26 h 52"/>
                <a:gd name="T8" fmla="*/ 68 w 68"/>
                <a:gd name="T9" fmla="*/ 52 h 52"/>
              </a:gdLst>
              <a:ahLst/>
              <a:cxnLst>
                <a:cxn ang="0">
                  <a:pos x="T0" y="T1"/>
                </a:cxn>
                <a:cxn ang="0">
                  <a:pos x="T2" y="T3"/>
                </a:cxn>
                <a:cxn ang="0">
                  <a:pos x="T4" y="T5"/>
                </a:cxn>
                <a:cxn ang="0">
                  <a:pos x="T6" y="T7"/>
                </a:cxn>
                <a:cxn ang="0">
                  <a:pos x="T8" y="T9"/>
                </a:cxn>
              </a:cxnLst>
              <a:rect l="0" t="0" r="r" b="b"/>
              <a:pathLst>
                <a:path w="68" h="52">
                  <a:moveTo>
                    <a:pt x="68" y="52"/>
                  </a:moveTo>
                  <a:lnTo>
                    <a:pt x="0" y="31"/>
                  </a:lnTo>
                  <a:lnTo>
                    <a:pt x="62" y="0"/>
                  </a:lnTo>
                  <a:lnTo>
                    <a:pt x="42" y="26"/>
                  </a:lnTo>
                  <a:lnTo>
                    <a:pt x="68"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a:p>
          </p:txBody>
        </p:sp>
        <p:sp>
          <p:nvSpPr>
            <p:cNvPr id="70" name="Rectangle 202"/>
            <p:cNvSpPr>
              <a:spLocks noChangeArrowheads="1"/>
            </p:cNvSpPr>
            <p:nvPr/>
          </p:nvSpPr>
          <p:spPr bwMode="auto">
            <a:xfrm>
              <a:off x="3960" y="866"/>
              <a:ext cx="8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Exhaustive search</a:t>
              </a:r>
              <a:endParaRPr lang="en-US"/>
            </a:p>
          </p:txBody>
        </p:sp>
        <p:sp>
          <p:nvSpPr>
            <p:cNvPr id="71" name="Rectangle 203"/>
            <p:cNvSpPr>
              <a:spLocks noChangeArrowheads="1"/>
            </p:cNvSpPr>
            <p:nvPr/>
          </p:nvSpPr>
          <p:spPr bwMode="auto">
            <a:xfrm>
              <a:off x="4075" y="995"/>
              <a:ext cx="55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(All subsets)</a:t>
              </a:r>
              <a:endParaRPr lang="en-US"/>
            </a:p>
          </p:txBody>
        </p:sp>
      </p:grpSp>
      <p:grpSp>
        <p:nvGrpSpPr>
          <p:cNvPr id="72" name="Group 204"/>
          <p:cNvGrpSpPr>
            <a:grpSpLocks/>
          </p:cNvGrpSpPr>
          <p:nvPr/>
        </p:nvGrpSpPr>
        <p:grpSpPr bwMode="auto">
          <a:xfrm>
            <a:off x="7158038" y="2065338"/>
            <a:ext cx="936625" cy="419100"/>
            <a:chOff x="4509" y="1301"/>
            <a:chExt cx="590" cy="264"/>
          </a:xfrm>
        </p:grpSpPr>
        <p:sp>
          <p:nvSpPr>
            <p:cNvPr id="73" name="Line 205"/>
            <p:cNvSpPr>
              <a:spLocks noChangeShapeType="1"/>
            </p:cNvSpPr>
            <p:nvPr/>
          </p:nvSpPr>
          <p:spPr bwMode="auto">
            <a:xfrm>
              <a:off x="4809" y="1431"/>
              <a:ext cx="243" cy="7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74" name="Freeform 206"/>
            <p:cNvSpPr>
              <a:spLocks/>
            </p:cNvSpPr>
            <p:nvPr/>
          </p:nvSpPr>
          <p:spPr bwMode="auto">
            <a:xfrm>
              <a:off x="5021" y="1472"/>
              <a:ext cx="78" cy="52"/>
            </a:xfrm>
            <a:custGeom>
              <a:avLst/>
              <a:gdLst>
                <a:gd name="T0" fmla="*/ 16 w 78"/>
                <a:gd name="T1" fmla="*/ 0 h 52"/>
                <a:gd name="T2" fmla="*/ 78 w 78"/>
                <a:gd name="T3" fmla="*/ 47 h 52"/>
                <a:gd name="T4" fmla="*/ 0 w 78"/>
                <a:gd name="T5" fmla="*/ 52 h 52"/>
                <a:gd name="T6" fmla="*/ 31 w 78"/>
                <a:gd name="T7" fmla="*/ 31 h 52"/>
                <a:gd name="T8" fmla="*/ 16 w 78"/>
                <a:gd name="T9" fmla="*/ 0 h 52"/>
              </a:gdLst>
              <a:ahLst/>
              <a:cxnLst>
                <a:cxn ang="0">
                  <a:pos x="T0" y="T1"/>
                </a:cxn>
                <a:cxn ang="0">
                  <a:pos x="T2" y="T3"/>
                </a:cxn>
                <a:cxn ang="0">
                  <a:pos x="T4" y="T5"/>
                </a:cxn>
                <a:cxn ang="0">
                  <a:pos x="T6" y="T7"/>
                </a:cxn>
                <a:cxn ang="0">
                  <a:pos x="T8" y="T9"/>
                </a:cxn>
              </a:cxnLst>
              <a:rect l="0" t="0" r="r" b="b"/>
              <a:pathLst>
                <a:path w="78" h="52">
                  <a:moveTo>
                    <a:pt x="16" y="0"/>
                  </a:moveTo>
                  <a:lnTo>
                    <a:pt x="78" y="47"/>
                  </a:lnTo>
                  <a:lnTo>
                    <a:pt x="0" y="52"/>
                  </a:lnTo>
                  <a:lnTo>
                    <a:pt x="31" y="31"/>
                  </a:lnTo>
                  <a:lnTo>
                    <a:pt x="1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a:p>
          </p:txBody>
        </p:sp>
        <p:sp>
          <p:nvSpPr>
            <p:cNvPr id="75" name="Rectangle 207"/>
            <p:cNvSpPr>
              <a:spLocks noChangeArrowheads="1"/>
            </p:cNvSpPr>
            <p:nvPr/>
          </p:nvSpPr>
          <p:spPr bwMode="auto">
            <a:xfrm>
              <a:off x="4536" y="1301"/>
              <a:ext cx="25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Naive</a:t>
              </a:r>
              <a:endParaRPr lang="en-US"/>
            </a:p>
          </p:txBody>
        </p:sp>
        <p:sp>
          <p:nvSpPr>
            <p:cNvPr id="76" name="Rectangle 208"/>
            <p:cNvSpPr>
              <a:spLocks noChangeArrowheads="1"/>
            </p:cNvSpPr>
            <p:nvPr/>
          </p:nvSpPr>
          <p:spPr bwMode="auto">
            <a:xfrm>
              <a:off x="4509" y="1431"/>
              <a:ext cx="31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greedy</a:t>
              </a:r>
              <a:endParaRPr lang="en-US"/>
            </a:p>
          </p:txBody>
        </p:sp>
      </p:grpSp>
      <p:grpSp>
        <p:nvGrpSpPr>
          <p:cNvPr id="77" name="Group 209"/>
          <p:cNvGrpSpPr>
            <a:grpSpLocks/>
          </p:cNvGrpSpPr>
          <p:nvPr/>
        </p:nvGrpSpPr>
        <p:grpSpPr bwMode="auto">
          <a:xfrm>
            <a:off x="7899400" y="2941638"/>
            <a:ext cx="1025525" cy="630237"/>
            <a:chOff x="4976" y="1853"/>
            <a:chExt cx="646" cy="397"/>
          </a:xfrm>
        </p:grpSpPr>
        <p:sp>
          <p:nvSpPr>
            <p:cNvPr id="78" name="Line 210"/>
            <p:cNvSpPr>
              <a:spLocks noChangeShapeType="1"/>
            </p:cNvSpPr>
            <p:nvPr/>
          </p:nvSpPr>
          <p:spPr bwMode="auto">
            <a:xfrm>
              <a:off x="5270" y="2048"/>
              <a:ext cx="21" cy="15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79" name="Freeform 211"/>
            <p:cNvSpPr>
              <a:spLocks/>
            </p:cNvSpPr>
            <p:nvPr/>
          </p:nvSpPr>
          <p:spPr bwMode="auto">
            <a:xfrm>
              <a:off x="5265" y="2177"/>
              <a:ext cx="46" cy="73"/>
            </a:xfrm>
            <a:custGeom>
              <a:avLst/>
              <a:gdLst>
                <a:gd name="T0" fmla="*/ 46 w 46"/>
                <a:gd name="T1" fmla="*/ 0 h 73"/>
                <a:gd name="T2" fmla="*/ 36 w 46"/>
                <a:gd name="T3" fmla="*/ 73 h 73"/>
                <a:gd name="T4" fmla="*/ 0 w 46"/>
                <a:gd name="T5" fmla="*/ 6 h 73"/>
                <a:gd name="T6" fmla="*/ 26 w 46"/>
                <a:gd name="T7" fmla="*/ 26 h 73"/>
                <a:gd name="T8" fmla="*/ 46 w 46"/>
                <a:gd name="T9" fmla="*/ 0 h 73"/>
              </a:gdLst>
              <a:ahLst/>
              <a:cxnLst>
                <a:cxn ang="0">
                  <a:pos x="T0" y="T1"/>
                </a:cxn>
                <a:cxn ang="0">
                  <a:pos x="T2" y="T3"/>
                </a:cxn>
                <a:cxn ang="0">
                  <a:pos x="T4" y="T5"/>
                </a:cxn>
                <a:cxn ang="0">
                  <a:pos x="T6" y="T7"/>
                </a:cxn>
                <a:cxn ang="0">
                  <a:pos x="T8" y="T9"/>
                </a:cxn>
              </a:cxnLst>
              <a:rect l="0" t="0" r="r" b="b"/>
              <a:pathLst>
                <a:path w="46" h="73">
                  <a:moveTo>
                    <a:pt x="46" y="0"/>
                  </a:moveTo>
                  <a:lnTo>
                    <a:pt x="36" y="73"/>
                  </a:lnTo>
                  <a:lnTo>
                    <a:pt x="0" y="6"/>
                  </a:lnTo>
                  <a:lnTo>
                    <a:pt x="26" y="26"/>
                  </a:lnTo>
                  <a:lnTo>
                    <a:pt x="4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a:p>
          </p:txBody>
        </p:sp>
        <p:sp>
          <p:nvSpPr>
            <p:cNvPr id="80" name="Rectangle 212"/>
            <p:cNvSpPr>
              <a:spLocks noChangeArrowheads="1"/>
            </p:cNvSpPr>
            <p:nvPr/>
          </p:nvSpPr>
          <p:spPr bwMode="auto">
            <a:xfrm>
              <a:off x="4976" y="1853"/>
              <a:ext cx="64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a:solidFill>
                    <a:srgbClr val="000000"/>
                  </a:solidFill>
                </a:rPr>
                <a:t>Fast greedy</a:t>
              </a:r>
              <a:endParaRPr lang="en-US"/>
            </a:p>
          </p:txBody>
        </p:sp>
      </p:grpSp>
      <p:grpSp>
        <p:nvGrpSpPr>
          <p:cNvPr id="81" name="Group 213"/>
          <p:cNvGrpSpPr>
            <a:grpSpLocks/>
          </p:cNvGrpSpPr>
          <p:nvPr/>
        </p:nvGrpSpPr>
        <p:grpSpPr bwMode="auto">
          <a:xfrm>
            <a:off x="5618163" y="1103313"/>
            <a:ext cx="180975" cy="2484437"/>
            <a:chOff x="3539" y="695"/>
            <a:chExt cx="114" cy="1565"/>
          </a:xfrm>
        </p:grpSpPr>
        <p:sp>
          <p:nvSpPr>
            <p:cNvPr id="82" name="Line 214"/>
            <p:cNvSpPr>
              <a:spLocks noChangeShapeType="1"/>
            </p:cNvSpPr>
            <p:nvPr/>
          </p:nvSpPr>
          <p:spPr bwMode="auto">
            <a:xfrm flipV="1">
              <a:off x="3564" y="695"/>
              <a:ext cx="89" cy="1550"/>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83" name="Freeform 215"/>
            <p:cNvSpPr>
              <a:spLocks/>
            </p:cNvSpPr>
            <p:nvPr/>
          </p:nvSpPr>
          <p:spPr bwMode="auto">
            <a:xfrm>
              <a:off x="3539" y="2219"/>
              <a:ext cx="51" cy="41"/>
            </a:xfrm>
            <a:custGeom>
              <a:avLst/>
              <a:gdLst>
                <a:gd name="T0" fmla="*/ 0 w 51"/>
                <a:gd name="T1" fmla="*/ 41 h 41"/>
                <a:gd name="T2" fmla="*/ 51 w 51"/>
                <a:gd name="T3" fmla="*/ 41 h 41"/>
                <a:gd name="T4" fmla="*/ 25 w 51"/>
                <a:gd name="T5" fmla="*/ 0 h 41"/>
                <a:gd name="T6" fmla="*/ 0 w 51"/>
                <a:gd name="T7" fmla="*/ 41 h 41"/>
              </a:gdLst>
              <a:ahLst/>
              <a:cxnLst>
                <a:cxn ang="0">
                  <a:pos x="T0" y="T1"/>
                </a:cxn>
                <a:cxn ang="0">
                  <a:pos x="T2" y="T3"/>
                </a:cxn>
                <a:cxn ang="0">
                  <a:pos x="T4" y="T5"/>
                </a:cxn>
                <a:cxn ang="0">
                  <a:pos x="T6" y="T7"/>
                </a:cxn>
              </a:cxnLst>
              <a:rect l="0" t="0" r="r" b="b"/>
              <a:pathLst>
                <a:path w="51" h="41">
                  <a:moveTo>
                    <a:pt x="0" y="41"/>
                  </a:moveTo>
                  <a:lnTo>
                    <a:pt x="51" y="41"/>
                  </a:lnTo>
                  <a:lnTo>
                    <a:pt x="25" y="0"/>
                  </a:lnTo>
                  <a:lnTo>
                    <a:pt x="0" y="41"/>
                  </a:lnTo>
                  <a:close/>
                </a:path>
              </a:pathLst>
            </a:custGeom>
            <a:solidFill>
              <a:srgbClr val="000000"/>
            </a:solidFill>
            <a:ln w="15875">
              <a:solidFill>
                <a:srgbClr val="000000"/>
              </a:solidFill>
              <a:prstDash val="solid"/>
              <a:round/>
              <a:headEnd/>
              <a:tailEnd/>
            </a:ln>
          </p:spPr>
          <p:txBody>
            <a:bodyPr/>
            <a:lstStyle/>
            <a:p>
              <a:endParaRPr lang="de-DE"/>
            </a:p>
          </p:txBody>
        </p:sp>
      </p:grpSp>
      <p:grpSp>
        <p:nvGrpSpPr>
          <p:cNvPr id="84" name="Group 216"/>
          <p:cNvGrpSpPr>
            <a:grpSpLocks/>
          </p:cNvGrpSpPr>
          <p:nvPr/>
        </p:nvGrpSpPr>
        <p:grpSpPr bwMode="auto">
          <a:xfrm>
            <a:off x="5657850" y="1439863"/>
            <a:ext cx="3424238" cy="2124075"/>
            <a:chOff x="3564" y="907"/>
            <a:chExt cx="2157" cy="1338"/>
          </a:xfrm>
        </p:grpSpPr>
        <p:sp>
          <p:nvSpPr>
            <p:cNvPr id="85" name="Freeform 217"/>
            <p:cNvSpPr>
              <a:spLocks/>
            </p:cNvSpPr>
            <p:nvPr/>
          </p:nvSpPr>
          <p:spPr bwMode="auto">
            <a:xfrm>
              <a:off x="3564" y="928"/>
              <a:ext cx="2136" cy="1317"/>
            </a:xfrm>
            <a:custGeom>
              <a:avLst/>
              <a:gdLst>
                <a:gd name="T0" fmla="*/ 0 w 2136"/>
                <a:gd name="T1" fmla="*/ 1317 h 1317"/>
                <a:gd name="T2" fmla="*/ 234 w 2136"/>
                <a:gd name="T3" fmla="*/ 1296 h 1317"/>
                <a:gd name="T4" fmla="*/ 472 w 2136"/>
                <a:gd name="T5" fmla="*/ 1239 h 1317"/>
                <a:gd name="T6" fmla="*/ 711 w 2136"/>
                <a:gd name="T7" fmla="*/ 1151 h 1317"/>
                <a:gd name="T8" fmla="*/ 949 w 2136"/>
                <a:gd name="T9" fmla="*/ 1016 h 1317"/>
                <a:gd name="T10" fmla="*/ 1182 w 2136"/>
                <a:gd name="T11" fmla="*/ 866 h 1317"/>
                <a:gd name="T12" fmla="*/ 1421 w 2136"/>
                <a:gd name="T13" fmla="*/ 679 h 1317"/>
                <a:gd name="T14" fmla="*/ 1659 w 2136"/>
                <a:gd name="T15" fmla="*/ 472 h 1317"/>
                <a:gd name="T16" fmla="*/ 1898 w 2136"/>
                <a:gd name="T17" fmla="*/ 244 h 1317"/>
                <a:gd name="T18" fmla="*/ 2136 w 2136"/>
                <a:gd name="T19" fmla="*/ 0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317">
                  <a:moveTo>
                    <a:pt x="0" y="1317"/>
                  </a:moveTo>
                  <a:lnTo>
                    <a:pt x="234" y="1296"/>
                  </a:lnTo>
                  <a:lnTo>
                    <a:pt x="472" y="1239"/>
                  </a:lnTo>
                  <a:lnTo>
                    <a:pt x="711" y="1151"/>
                  </a:lnTo>
                  <a:lnTo>
                    <a:pt x="949" y="1016"/>
                  </a:lnTo>
                  <a:lnTo>
                    <a:pt x="1182" y="866"/>
                  </a:lnTo>
                  <a:lnTo>
                    <a:pt x="1421" y="679"/>
                  </a:lnTo>
                  <a:lnTo>
                    <a:pt x="1659" y="472"/>
                  </a:lnTo>
                  <a:lnTo>
                    <a:pt x="1898" y="244"/>
                  </a:lnTo>
                  <a:lnTo>
                    <a:pt x="2136" y="0"/>
                  </a:lnTo>
                </a:path>
              </a:pathLst>
            </a:custGeom>
            <a:noFill/>
            <a:ln w="15875">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86" name="Rectangle 218"/>
            <p:cNvSpPr>
              <a:spLocks noChangeArrowheads="1"/>
            </p:cNvSpPr>
            <p:nvPr/>
          </p:nvSpPr>
          <p:spPr bwMode="auto">
            <a:xfrm>
              <a:off x="3777" y="2203"/>
              <a:ext cx="41" cy="42"/>
            </a:xfrm>
            <a:prstGeom prst="rect">
              <a:avLst/>
            </a:prstGeom>
            <a:solidFill>
              <a:srgbClr val="0000FF"/>
            </a:solidFill>
            <a:ln w="15875">
              <a:solidFill>
                <a:srgbClr val="0000FF"/>
              </a:solidFill>
              <a:miter lim="800000"/>
              <a:headEnd/>
              <a:tailEnd/>
            </a:ln>
          </p:spPr>
          <p:txBody>
            <a:bodyPr/>
            <a:lstStyle/>
            <a:p>
              <a:endParaRPr lang="de-DE"/>
            </a:p>
          </p:txBody>
        </p:sp>
        <p:sp>
          <p:nvSpPr>
            <p:cNvPr id="87" name="Rectangle 219"/>
            <p:cNvSpPr>
              <a:spLocks noChangeArrowheads="1"/>
            </p:cNvSpPr>
            <p:nvPr/>
          </p:nvSpPr>
          <p:spPr bwMode="auto">
            <a:xfrm>
              <a:off x="4015" y="2146"/>
              <a:ext cx="42" cy="42"/>
            </a:xfrm>
            <a:prstGeom prst="rect">
              <a:avLst/>
            </a:prstGeom>
            <a:solidFill>
              <a:srgbClr val="0000FF"/>
            </a:solidFill>
            <a:ln w="15875">
              <a:solidFill>
                <a:srgbClr val="0000FF"/>
              </a:solidFill>
              <a:miter lim="800000"/>
              <a:headEnd/>
              <a:tailEnd/>
            </a:ln>
          </p:spPr>
          <p:txBody>
            <a:bodyPr/>
            <a:lstStyle/>
            <a:p>
              <a:endParaRPr lang="de-DE"/>
            </a:p>
          </p:txBody>
        </p:sp>
        <p:sp>
          <p:nvSpPr>
            <p:cNvPr id="88" name="Rectangle 220"/>
            <p:cNvSpPr>
              <a:spLocks noChangeArrowheads="1"/>
            </p:cNvSpPr>
            <p:nvPr/>
          </p:nvSpPr>
          <p:spPr bwMode="auto">
            <a:xfrm>
              <a:off x="4254" y="2058"/>
              <a:ext cx="41" cy="42"/>
            </a:xfrm>
            <a:prstGeom prst="rect">
              <a:avLst/>
            </a:prstGeom>
            <a:solidFill>
              <a:srgbClr val="0000FF"/>
            </a:solidFill>
            <a:ln w="15875">
              <a:solidFill>
                <a:srgbClr val="0000FF"/>
              </a:solidFill>
              <a:miter lim="800000"/>
              <a:headEnd/>
              <a:tailEnd/>
            </a:ln>
          </p:spPr>
          <p:txBody>
            <a:bodyPr/>
            <a:lstStyle/>
            <a:p>
              <a:endParaRPr lang="de-DE"/>
            </a:p>
          </p:txBody>
        </p:sp>
        <p:sp>
          <p:nvSpPr>
            <p:cNvPr id="89" name="Rectangle 221"/>
            <p:cNvSpPr>
              <a:spLocks noChangeArrowheads="1"/>
            </p:cNvSpPr>
            <p:nvPr/>
          </p:nvSpPr>
          <p:spPr bwMode="auto">
            <a:xfrm>
              <a:off x="4492" y="1923"/>
              <a:ext cx="42" cy="42"/>
            </a:xfrm>
            <a:prstGeom prst="rect">
              <a:avLst/>
            </a:prstGeom>
            <a:solidFill>
              <a:srgbClr val="0000FF"/>
            </a:solidFill>
            <a:ln w="15875">
              <a:solidFill>
                <a:srgbClr val="0000FF"/>
              </a:solidFill>
              <a:miter lim="800000"/>
              <a:headEnd/>
              <a:tailEnd/>
            </a:ln>
          </p:spPr>
          <p:txBody>
            <a:bodyPr/>
            <a:lstStyle/>
            <a:p>
              <a:endParaRPr lang="de-DE"/>
            </a:p>
          </p:txBody>
        </p:sp>
        <p:sp>
          <p:nvSpPr>
            <p:cNvPr id="90" name="Rectangle 222"/>
            <p:cNvSpPr>
              <a:spLocks noChangeArrowheads="1"/>
            </p:cNvSpPr>
            <p:nvPr/>
          </p:nvSpPr>
          <p:spPr bwMode="auto">
            <a:xfrm>
              <a:off x="4726" y="1773"/>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91" name="Rectangle 223"/>
            <p:cNvSpPr>
              <a:spLocks noChangeArrowheads="1"/>
            </p:cNvSpPr>
            <p:nvPr/>
          </p:nvSpPr>
          <p:spPr bwMode="auto">
            <a:xfrm>
              <a:off x="4964" y="1586"/>
              <a:ext cx="42" cy="42"/>
            </a:xfrm>
            <a:prstGeom prst="rect">
              <a:avLst/>
            </a:prstGeom>
            <a:solidFill>
              <a:srgbClr val="0000FF"/>
            </a:solidFill>
            <a:ln w="15875">
              <a:solidFill>
                <a:srgbClr val="0000FF"/>
              </a:solidFill>
              <a:miter lim="800000"/>
              <a:headEnd/>
              <a:tailEnd/>
            </a:ln>
          </p:spPr>
          <p:txBody>
            <a:bodyPr/>
            <a:lstStyle/>
            <a:p>
              <a:endParaRPr lang="de-DE"/>
            </a:p>
          </p:txBody>
        </p:sp>
        <p:sp>
          <p:nvSpPr>
            <p:cNvPr id="92" name="Rectangle 224"/>
            <p:cNvSpPr>
              <a:spLocks noChangeArrowheads="1"/>
            </p:cNvSpPr>
            <p:nvPr/>
          </p:nvSpPr>
          <p:spPr bwMode="auto">
            <a:xfrm>
              <a:off x="5203" y="1379"/>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93" name="Rectangle 225"/>
            <p:cNvSpPr>
              <a:spLocks noChangeArrowheads="1"/>
            </p:cNvSpPr>
            <p:nvPr/>
          </p:nvSpPr>
          <p:spPr bwMode="auto">
            <a:xfrm>
              <a:off x="5441" y="1151"/>
              <a:ext cx="42" cy="41"/>
            </a:xfrm>
            <a:prstGeom prst="rect">
              <a:avLst/>
            </a:prstGeom>
            <a:solidFill>
              <a:srgbClr val="0000FF"/>
            </a:solidFill>
            <a:ln w="15875">
              <a:solidFill>
                <a:srgbClr val="0000FF"/>
              </a:solidFill>
              <a:miter lim="800000"/>
              <a:headEnd/>
              <a:tailEnd/>
            </a:ln>
          </p:spPr>
          <p:txBody>
            <a:bodyPr/>
            <a:lstStyle/>
            <a:p>
              <a:endParaRPr lang="de-DE"/>
            </a:p>
          </p:txBody>
        </p:sp>
        <p:sp>
          <p:nvSpPr>
            <p:cNvPr id="94" name="Rectangle 226"/>
            <p:cNvSpPr>
              <a:spLocks noChangeArrowheads="1"/>
            </p:cNvSpPr>
            <p:nvPr/>
          </p:nvSpPr>
          <p:spPr bwMode="auto">
            <a:xfrm>
              <a:off x="5680" y="907"/>
              <a:ext cx="41" cy="42"/>
            </a:xfrm>
            <a:prstGeom prst="rect">
              <a:avLst/>
            </a:prstGeom>
            <a:solidFill>
              <a:srgbClr val="0000FF"/>
            </a:solidFill>
            <a:ln w="15875">
              <a:solidFill>
                <a:srgbClr val="0000FF"/>
              </a:solidFill>
              <a:miter lim="800000"/>
              <a:headEnd/>
              <a:tailEnd/>
            </a:ln>
          </p:spPr>
          <p:txBody>
            <a:bodyPr/>
            <a:lstStyle/>
            <a:p>
              <a:endParaRPr lang="de-DE"/>
            </a:p>
          </p:txBody>
        </p:sp>
      </p:grpSp>
      <p:grpSp>
        <p:nvGrpSpPr>
          <p:cNvPr id="95" name="Group 227"/>
          <p:cNvGrpSpPr>
            <a:grpSpLocks/>
          </p:cNvGrpSpPr>
          <p:nvPr/>
        </p:nvGrpSpPr>
        <p:grpSpPr bwMode="auto">
          <a:xfrm>
            <a:off x="5657850" y="3522663"/>
            <a:ext cx="3424238" cy="82550"/>
            <a:chOff x="3564" y="2219"/>
            <a:chExt cx="2157" cy="52"/>
          </a:xfrm>
        </p:grpSpPr>
        <p:sp>
          <p:nvSpPr>
            <p:cNvPr id="96" name="Freeform 228"/>
            <p:cNvSpPr>
              <a:spLocks/>
            </p:cNvSpPr>
            <p:nvPr/>
          </p:nvSpPr>
          <p:spPr bwMode="auto">
            <a:xfrm>
              <a:off x="3564" y="2245"/>
              <a:ext cx="2136" cy="0"/>
            </a:xfrm>
            <a:custGeom>
              <a:avLst/>
              <a:gdLst>
                <a:gd name="T0" fmla="*/ 0 w 2136"/>
                <a:gd name="T1" fmla="*/ 234 w 2136"/>
                <a:gd name="T2" fmla="*/ 472 w 2136"/>
                <a:gd name="T3" fmla="*/ 711 w 2136"/>
                <a:gd name="T4" fmla="*/ 949 w 2136"/>
                <a:gd name="T5" fmla="*/ 1182 w 2136"/>
                <a:gd name="T6" fmla="*/ 1421 w 2136"/>
                <a:gd name="T7" fmla="*/ 1659 w 2136"/>
                <a:gd name="T8" fmla="*/ 1898 w 2136"/>
                <a:gd name="T9" fmla="*/ 2136 w 213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136">
                  <a:moveTo>
                    <a:pt x="0" y="0"/>
                  </a:moveTo>
                  <a:lnTo>
                    <a:pt x="234" y="0"/>
                  </a:lnTo>
                  <a:lnTo>
                    <a:pt x="472" y="0"/>
                  </a:lnTo>
                  <a:lnTo>
                    <a:pt x="711" y="0"/>
                  </a:lnTo>
                  <a:lnTo>
                    <a:pt x="949" y="0"/>
                  </a:lnTo>
                  <a:lnTo>
                    <a:pt x="1182" y="0"/>
                  </a:lnTo>
                  <a:lnTo>
                    <a:pt x="1421" y="0"/>
                  </a:lnTo>
                  <a:lnTo>
                    <a:pt x="1659" y="0"/>
                  </a:lnTo>
                  <a:lnTo>
                    <a:pt x="1898" y="0"/>
                  </a:lnTo>
                  <a:lnTo>
                    <a:pt x="2136" y="0"/>
                  </a:lnTo>
                </a:path>
              </a:pathLst>
            </a:custGeom>
            <a:noFill/>
            <a:ln w="15875">
              <a:solidFill>
                <a:srgbClr val="007F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97" name="Freeform 229"/>
            <p:cNvSpPr>
              <a:spLocks/>
            </p:cNvSpPr>
            <p:nvPr/>
          </p:nvSpPr>
          <p:spPr bwMode="auto">
            <a:xfrm>
              <a:off x="3777" y="2219"/>
              <a:ext cx="41" cy="52"/>
            </a:xfrm>
            <a:custGeom>
              <a:avLst/>
              <a:gdLst>
                <a:gd name="T0" fmla="*/ 21 w 41"/>
                <a:gd name="T1" fmla="*/ 52 h 52"/>
                <a:gd name="T2" fmla="*/ 41 w 41"/>
                <a:gd name="T3" fmla="*/ 26 h 52"/>
                <a:gd name="T4" fmla="*/ 21 w 41"/>
                <a:gd name="T5" fmla="*/ 0 h 52"/>
                <a:gd name="T6" fmla="*/ 0 w 41"/>
                <a:gd name="T7" fmla="*/ 26 h 52"/>
                <a:gd name="T8" fmla="*/ 21 w 41"/>
                <a:gd name="T9" fmla="*/ 52 h 52"/>
              </a:gdLst>
              <a:ahLst/>
              <a:cxnLst>
                <a:cxn ang="0">
                  <a:pos x="T0" y="T1"/>
                </a:cxn>
                <a:cxn ang="0">
                  <a:pos x="T2" y="T3"/>
                </a:cxn>
                <a:cxn ang="0">
                  <a:pos x="T4" y="T5"/>
                </a:cxn>
                <a:cxn ang="0">
                  <a:pos x="T6" y="T7"/>
                </a:cxn>
                <a:cxn ang="0">
                  <a:pos x="T8" y="T9"/>
                </a:cxn>
              </a:cxnLst>
              <a:rect l="0" t="0" r="r" b="b"/>
              <a:pathLst>
                <a:path w="41" h="52">
                  <a:moveTo>
                    <a:pt x="21" y="52"/>
                  </a:moveTo>
                  <a:lnTo>
                    <a:pt x="41"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98" name="Freeform 230"/>
            <p:cNvSpPr>
              <a:spLocks/>
            </p:cNvSpPr>
            <p:nvPr/>
          </p:nvSpPr>
          <p:spPr bwMode="auto">
            <a:xfrm>
              <a:off x="4015" y="2219"/>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99" name="Freeform 231"/>
            <p:cNvSpPr>
              <a:spLocks/>
            </p:cNvSpPr>
            <p:nvPr/>
          </p:nvSpPr>
          <p:spPr bwMode="auto">
            <a:xfrm>
              <a:off x="4254" y="2219"/>
              <a:ext cx="41" cy="52"/>
            </a:xfrm>
            <a:custGeom>
              <a:avLst/>
              <a:gdLst>
                <a:gd name="T0" fmla="*/ 21 w 41"/>
                <a:gd name="T1" fmla="*/ 52 h 52"/>
                <a:gd name="T2" fmla="*/ 41 w 41"/>
                <a:gd name="T3" fmla="*/ 26 h 52"/>
                <a:gd name="T4" fmla="*/ 21 w 41"/>
                <a:gd name="T5" fmla="*/ 0 h 52"/>
                <a:gd name="T6" fmla="*/ 0 w 41"/>
                <a:gd name="T7" fmla="*/ 26 h 52"/>
                <a:gd name="T8" fmla="*/ 21 w 41"/>
                <a:gd name="T9" fmla="*/ 52 h 52"/>
              </a:gdLst>
              <a:ahLst/>
              <a:cxnLst>
                <a:cxn ang="0">
                  <a:pos x="T0" y="T1"/>
                </a:cxn>
                <a:cxn ang="0">
                  <a:pos x="T2" y="T3"/>
                </a:cxn>
                <a:cxn ang="0">
                  <a:pos x="T4" y="T5"/>
                </a:cxn>
                <a:cxn ang="0">
                  <a:pos x="T6" y="T7"/>
                </a:cxn>
                <a:cxn ang="0">
                  <a:pos x="T8" y="T9"/>
                </a:cxn>
              </a:cxnLst>
              <a:rect l="0" t="0" r="r" b="b"/>
              <a:pathLst>
                <a:path w="41" h="52">
                  <a:moveTo>
                    <a:pt x="21" y="52"/>
                  </a:moveTo>
                  <a:lnTo>
                    <a:pt x="41"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00" name="Freeform 232"/>
            <p:cNvSpPr>
              <a:spLocks/>
            </p:cNvSpPr>
            <p:nvPr/>
          </p:nvSpPr>
          <p:spPr bwMode="auto">
            <a:xfrm>
              <a:off x="4492" y="2219"/>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01" name="Freeform 233"/>
            <p:cNvSpPr>
              <a:spLocks/>
            </p:cNvSpPr>
            <p:nvPr/>
          </p:nvSpPr>
          <p:spPr bwMode="auto">
            <a:xfrm>
              <a:off x="4726" y="2219"/>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02" name="Freeform 234"/>
            <p:cNvSpPr>
              <a:spLocks/>
            </p:cNvSpPr>
            <p:nvPr/>
          </p:nvSpPr>
          <p:spPr bwMode="auto">
            <a:xfrm>
              <a:off x="4964" y="2219"/>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03" name="Freeform 235"/>
            <p:cNvSpPr>
              <a:spLocks/>
            </p:cNvSpPr>
            <p:nvPr/>
          </p:nvSpPr>
          <p:spPr bwMode="auto">
            <a:xfrm>
              <a:off x="5203" y="2219"/>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04" name="Freeform 236"/>
            <p:cNvSpPr>
              <a:spLocks/>
            </p:cNvSpPr>
            <p:nvPr/>
          </p:nvSpPr>
          <p:spPr bwMode="auto">
            <a:xfrm>
              <a:off x="5441" y="2219"/>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05" name="Freeform 237"/>
            <p:cNvSpPr>
              <a:spLocks/>
            </p:cNvSpPr>
            <p:nvPr/>
          </p:nvSpPr>
          <p:spPr bwMode="auto">
            <a:xfrm>
              <a:off x="5680" y="2219"/>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grpSp>
      <p:sp>
        <p:nvSpPr>
          <p:cNvPr id="106" name="Text Box 7"/>
          <p:cNvSpPr txBox="1">
            <a:spLocks noChangeArrowheads="1"/>
          </p:cNvSpPr>
          <p:nvPr/>
        </p:nvSpPr>
        <p:spPr bwMode="auto">
          <a:xfrm rot="16200000">
            <a:off x="-946149" y="1973262"/>
            <a:ext cx="21971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latin typeface="Tahoma" charset="0"/>
              </a:rPr>
              <a:t>Lower is better</a:t>
            </a:r>
          </a:p>
        </p:txBody>
      </p:sp>
      <p:sp>
        <p:nvSpPr>
          <p:cNvPr id="107" name="Line 8"/>
          <p:cNvSpPr>
            <a:spLocks noChangeShapeType="1"/>
          </p:cNvSpPr>
          <p:nvPr/>
        </p:nvSpPr>
        <p:spPr bwMode="auto">
          <a:xfrm>
            <a:off x="381001" y="1020762"/>
            <a:ext cx="0" cy="2514600"/>
          </a:xfrm>
          <a:prstGeom prst="line">
            <a:avLst/>
          </a:prstGeom>
          <a:noFill/>
          <a:ln w="38100">
            <a:solidFill>
              <a:schemeClr val="folHlink"/>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grpSp>
        <p:nvGrpSpPr>
          <p:cNvPr id="108" name="Group 114"/>
          <p:cNvGrpSpPr>
            <a:grpSpLocks/>
          </p:cNvGrpSpPr>
          <p:nvPr/>
        </p:nvGrpSpPr>
        <p:grpSpPr bwMode="auto">
          <a:xfrm>
            <a:off x="596901" y="990600"/>
            <a:ext cx="4322763" cy="3211512"/>
            <a:chOff x="712" y="1607"/>
            <a:chExt cx="2723" cy="2023"/>
          </a:xfrm>
        </p:grpSpPr>
        <p:sp>
          <p:nvSpPr>
            <p:cNvPr id="109" name="Rectangle 115"/>
            <p:cNvSpPr>
              <a:spLocks noChangeArrowheads="1"/>
            </p:cNvSpPr>
            <p:nvPr/>
          </p:nvSpPr>
          <p:spPr bwMode="auto">
            <a:xfrm>
              <a:off x="1189" y="1649"/>
              <a:ext cx="2131" cy="1627"/>
            </a:xfrm>
            <a:prstGeom prst="rect">
              <a:avLst/>
            </a:prstGeom>
            <a:noFill/>
            <a:ln w="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110" name="Line 116"/>
            <p:cNvSpPr>
              <a:spLocks noChangeShapeType="1"/>
            </p:cNvSpPr>
            <p:nvPr/>
          </p:nvSpPr>
          <p:spPr bwMode="auto">
            <a:xfrm>
              <a:off x="1189" y="1649"/>
              <a:ext cx="213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11" name="Freeform 117"/>
            <p:cNvSpPr>
              <a:spLocks/>
            </p:cNvSpPr>
            <p:nvPr/>
          </p:nvSpPr>
          <p:spPr bwMode="auto">
            <a:xfrm>
              <a:off x="1189" y="1649"/>
              <a:ext cx="2131" cy="1627"/>
            </a:xfrm>
            <a:custGeom>
              <a:avLst/>
              <a:gdLst>
                <a:gd name="T0" fmla="*/ 0 w 411"/>
                <a:gd name="T1" fmla="*/ 314 h 314"/>
                <a:gd name="T2" fmla="*/ 411 w 411"/>
                <a:gd name="T3" fmla="*/ 314 h 314"/>
                <a:gd name="T4" fmla="*/ 411 w 411"/>
                <a:gd name="T5" fmla="*/ 0 h 314"/>
              </a:gdLst>
              <a:ahLst/>
              <a:cxnLst>
                <a:cxn ang="0">
                  <a:pos x="T0" y="T1"/>
                </a:cxn>
                <a:cxn ang="0">
                  <a:pos x="T2" y="T3"/>
                </a:cxn>
                <a:cxn ang="0">
                  <a:pos x="T4" y="T5"/>
                </a:cxn>
              </a:cxnLst>
              <a:rect l="0" t="0" r="r" b="b"/>
              <a:pathLst>
                <a:path w="411" h="314">
                  <a:moveTo>
                    <a:pt x="0" y="314"/>
                  </a:moveTo>
                  <a:lnTo>
                    <a:pt x="411" y="314"/>
                  </a:lnTo>
                  <a:lnTo>
                    <a:pt x="411" y="0"/>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112" name="Line 118"/>
            <p:cNvSpPr>
              <a:spLocks noChangeShapeType="1"/>
            </p:cNvSpPr>
            <p:nvPr/>
          </p:nvSpPr>
          <p:spPr bwMode="auto">
            <a:xfrm flipV="1">
              <a:off x="1189" y="1649"/>
              <a:ext cx="0" cy="16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13" name="Line 119"/>
            <p:cNvSpPr>
              <a:spLocks noChangeShapeType="1"/>
            </p:cNvSpPr>
            <p:nvPr/>
          </p:nvSpPr>
          <p:spPr bwMode="auto">
            <a:xfrm>
              <a:off x="1189" y="3276"/>
              <a:ext cx="213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14" name="Line 120"/>
            <p:cNvSpPr>
              <a:spLocks noChangeShapeType="1"/>
            </p:cNvSpPr>
            <p:nvPr/>
          </p:nvSpPr>
          <p:spPr bwMode="auto">
            <a:xfrm flipV="1">
              <a:off x="1189" y="1649"/>
              <a:ext cx="0" cy="16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15" name="Line 121"/>
            <p:cNvSpPr>
              <a:spLocks noChangeShapeType="1"/>
            </p:cNvSpPr>
            <p:nvPr/>
          </p:nvSpPr>
          <p:spPr bwMode="auto">
            <a:xfrm flipV="1">
              <a:off x="1298"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16" name="Line 122"/>
            <p:cNvSpPr>
              <a:spLocks noChangeShapeType="1"/>
            </p:cNvSpPr>
            <p:nvPr/>
          </p:nvSpPr>
          <p:spPr bwMode="auto">
            <a:xfrm>
              <a:off x="1298"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17" name="Rectangle 123"/>
            <p:cNvSpPr>
              <a:spLocks noChangeArrowheads="1"/>
            </p:cNvSpPr>
            <p:nvPr/>
          </p:nvSpPr>
          <p:spPr bwMode="auto">
            <a:xfrm>
              <a:off x="1293" y="3292"/>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1</a:t>
              </a:r>
              <a:endParaRPr lang="en-US"/>
            </a:p>
          </p:txBody>
        </p:sp>
        <p:sp>
          <p:nvSpPr>
            <p:cNvPr id="118" name="Line 124"/>
            <p:cNvSpPr>
              <a:spLocks noChangeShapeType="1"/>
            </p:cNvSpPr>
            <p:nvPr/>
          </p:nvSpPr>
          <p:spPr bwMode="auto">
            <a:xfrm flipV="1">
              <a:off x="1526"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19" name="Line 125"/>
            <p:cNvSpPr>
              <a:spLocks noChangeShapeType="1"/>
            </p:cNvSpPr>
            <p:nvPr/>
          </p:nvSpPr>
          <p:spPr bwMode="auto">
            <a:xfrm>
              <a:off x="1526"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20" name="Rectangle 126"/>
            <p:cNvSpPr>
              <a:spLocks noChangeArrowheads="1"/>
            </p:cNvSpPr>
            <p:nvPr/>
          </p:nvSpPr>
          <p:spPr bwMode="auto">
            <a:xfrm>
              <a:off x="1521" y="3292"/>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2</a:t>
              </a:r>
              <a:endParaRPr lang="en-US"/>
            </a:p>
          </p:txBody>
        </p:sp>
        <p:sp>
          <p:nvSpPr>
            <p:cNvPr id="121" name="Line 127"/>
            <p:cNvSpPr>
              <a:spLocks noChangeShapeType="1"/>
            </p:cNvSpPr>
            <p:nvPr/>
          </p:nvSpPr>
          <p:spPr bwMode="auto">
            <a:xfrm flipV="1">
              <a:off x="1749"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22" name="Line 128"/>
            <p:cNvSpPr>
              <a:spLocks noChangeShapeType="1"/>
            </p:cNvSpPr>
            <p:nvPr/>
          </p:nvSpPr>
          <p:spPr bwMode="auto">
            <a:xfrm>
              <a:off x="1749"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23" name="Rectangle 129"/>
            <p:cNvSpPr>
              <a:spLocks noChangeArrowheads="1"/>
            </p:cNvSpPr>
            <p:nvPr/>
          </p:nvSpPr>
          <p:spPr bwMode="auto">
            <a:xfrm>
              <a:off x="1744" y="3292"/>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3</a:t>
              </a:r>
              <a:endParaRPr lang="en-US"/>
            </a:p>
          </p:txBody>
        </p:sp>
        <p:sp>
          <p:nvSpPr>
            <p:cNvPr id="124" name="Line 130"/>
            <p:cNvSpPr>
              <a:spLocks noChangeShapeType="1"/>
            </p:cNvSpPr>
            <p:nvPr/>
          </p:nvSpPr>
          <p:spPr bwMode="auto">
            <a:xfrm flipV="1">
              <a:off x="1972"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25" name="Line 131"/>
            <p:cNvSpPr>
              <a:spLocks noChangeShapeType="1"/>
            </p:cNvSpPr>
            <p:nvPr/>
          </p:nvSpPr>
          <p:spPr bwMode="auto">
            <a:xfrm>
              <a:off x="1972"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26" name="Rectangle 132"/>
            <p:cNvSpPr>
              <a:spLocks noChangeArrowheads="1"/>
            </p:cNvSpPr>
            <p:nvPr/>
          </p:nvSpPr>
          <p:spPr bwMode="auto">
            <a:xfrm>
              <a:off x="1967" y="3292"/>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4</a:t>
              </a:r>
              <a:endParaRPr lang="en-US"/>
            </a:p>
          </p:txBody>
        </p:sp>
        <p:sp>
          <p:nvSpPr>
            <p:cNvPr id="127" name="Line 133"/>
            <p:cNvSpPr>
              <a:spLocks noChangeShapeType="1"/>
            </p:cNvSpPr>
            <p:nvPr/>
          </p:nvSpPr>
          <p:spPr bwMode="auto">
            <a:xfrm flipV="1">
              <a:off x="2200"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28" name="Line 134"/>
            <p:cNvSpPr>
              <a:spLocks noChangeShapeType="1"/>
            </p:cNvSpPr>
            <p:nvPr/>
          </p:nvSpPr>
          <p:spPr bwMode="auto">
            <a:xfrm>
              <a:off x="2200"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29" name="Rectangle 135"/>
            <p:cNvSpPr>
              <a:spLocks noChangeArrowheads="1"/>
            </p:cNvSpPr>
            <p:nvPr/>
          </p:nvSpPr>
          <p:spPr bwMode="auto">
            <a:xfrm>
              <a:off x="2195" y="3292"/>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5</a:t>
              </a:r>
              <a:endParaRPr lang="en-US"/>
            </a:p>
          </p:txBody>
        </p:sp>
        <p:sp>
          <p:nvSpPr>
            <p:cNvPr id="130" name="Line 136"/>
            <p:cNvSpPr>
              <a:spLocks noChangeShapeType="1"/>
            </p:cNvSpPr>
            <p:nvPr/>
          </p:nvSpPr>
          <p:spPr bwMode="auto">
            <a:xfrm flipV="1">
              <a:off x="2423"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1" name="Line 137"/>
            <p:cNvSpPr>
              <a:spLocks noChangeShapeType="1"/>
            </p:cNvSpPr>
            <p:nvPr/>
          </p:nvSpPr>
          <p:spPr bwMode="auto">
            <a:xfrm>
              <a:off x="2423"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2" name="Rectangle 138"/>
            <p:cNvSpPr>
              <a:spLocks noChangeArrowheads="1"/>
            </p:cNvSpPr>
            <p:nvPr/>
          </p:nvSpPr>
          <p:spPr bwMode="auto">
            <a:xfrm>
              <a:off x="2418" y="3292"/>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6</a:t>
              </a:r>
              <a:endParaRPr lang="en-US"/>
            </a:p>
          </p:txBody>
        </p:sp>
        <p:sp>
          <p:nvSpPr>
            <p:cNvPr id="133" name="Line 139"/>
            <p:cNvSpPr>
              <a:spLocks noChangeShapeType="1"/>
            </p:cNvSpPr>
            <p:nvPr/>
          </p:nvSpPr>
          <p:spPr bwMode="auto">
            <a:xfrm flipV="1">
              <a:off x="2646"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4" name="Line 140"/>
            <p:cNvSpPr>
              <a:spLocks noChangeShapeType="1"/>
            </p:cNvSpPr>
            <p:nvPr/>
          </p:nvSpPr>
          <p:spPr bwMode="auto">
            <a:xfrm>
              <a:off x="2646"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5" name="Rectangle 141"/>
            <p:cNvSpPr>
              <a:spLocks noChangeArrowheads="1"/>
            </p:cNvSpPr>
            <p:nvPr/>
          </p:nvSpPr>
          <p:spPr bwMode="auto">
            <a:xfrm>
              <a:off x="2641" y="3292"/>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7</a:t>
              </a:r>
              <a:endParaRPr lang="en-US"/>
            </a:p>
          </p:txBody>
        </p:sp>
        <p:sp>
          <p:nvSpPr>
            <p:cNvPr id="136" name="Line 142"/>
            <p:cNvSpPr>
              <a:spLocks noChangeShapeType="1"/>
            </p:cNvSpPr>
            <p:nvPr/>
          </p:nvSpPr>
          <p:spPr bwMode="auto">
            <a:xfrm flipV="1">
              <a:off x="2874"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7" name="Line 143"/>
            <p:cNvSpPr>
              <a:spLocks noChangeShapeType="1"/>
            </p:cNvSpPr>
            <p:nvPr/>
          </p:nvSpPr>
          <p:spPr bwMode="auto">
            <a:xfrm>
              <a:off x="2874"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8" name="Rectangle 144"/>
            <p:cNvSpPr>
              <a:spLocks noChangeArrowheads="1"/>
            </p:cNvSpPr>
            <p:nvPr/>
          </p:nvSpPr>
          <p:spPr bwMode="auto">
            <a:xfrm>
              <a:off x="2869" y="3292"/>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8</a:t>
              </a:r>
              <a:endParaRPr lang="en-US"/>
            </a:p>
          </p:txBody>
        </p:sp>
        <p:sp>
          <p:nvSpPr>
            <p:cNvPr id="139" name="Line 145"/>
            <p:cNvSpPr>
              <a:spLocks noChangeShapeType="1"/>
            </p:cNvSpPr>
            <p:nvPr/>
          </p:nvSpPr>
          <p:spPr bwMode="auto">
            <a:xfrm flipV="1">
              <a:off x="3097"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40" name="Line 146"/>
            <p:cNvSpPr>
              <a:spLocks noChangeShapeType="1"/>
            </p:cNvSpPr>
            <p:nvPr/>
          </p:nvSpPr>
          <p:spPr bwMode="auto">
            <a:xfrm>
              <a:off x="3097"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41" name="Rectangle 147"/>
            <p:cNvSpPr>
              <a:spLocks noChangeArrowheads="1"/>
            </p:cNvSpPr>
            <p:nvPr/>
          </p:nvSpPr>
          <p:spPr bwMode="auto">
            <a:xfrm>
              <a:off x="3092" y="3292"/>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9</a:t>
              </a:r>
              <a:endParaRPr lang="en-US"/>
            </a:p>
          </p:txBody>
        </p:sp>
        <p:sp>
          <p:nvSpPr>
            <p:cNvPr id="142" name="Line 148"/>
            <p:cNvSpPr>
              <a:spLocks noChangeShapeType="1"/>
            </p:cNvSpPr>
            <p:nvPr/>
          </p:nvSpPr>
          <p:spPr bwMode="auto">
            <a:xfrm flipV="1">
              <a:off x="3325" y="3219"/>
              <a:ext cx="0" cy="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43" name="Line 149"/>
            <p:cNvSpPr>
              <a:spLocks noChangeShapeType="1"/>
            </p:cNvSpPr>
            <p:nvPr/>
          </p:nvSpPr>
          <p:spPr bwMode="auto">
            <a:xfrm>
              <a:off x="3325" y="1649"/>
              <a:ext cx="0" cy="5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44" name="Rectangle 150"/>
            <p:cNvSpPr>
              <a:spLocks noChangeArrowheads="1"/>
            </p:cNvSpPr>
            <p:nvPr/>
          </p:nvSpPr>
          <p:spPr bwMode="auto">
            <a:xfrm>
              <a:off x="3281" y="3292"/>
              <a:ext cx="154"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10</a:t>
              </a:r>
              <a:endParaRPr lang="en-US"/>
            </a:p>
          </p:txBody>
        </p:sp>
        <p:sp>
          <p:nvSpPr>
            <p:cNvPr id="145" name="Line 151"/>
            <p:cNvSpPr>
              <a:spLocks noChangeShapeType="1"/>
            </p:cNvSpPr>
            <p:nvPr/>
          </p:nvSpPr>
          <p:spPr bwMode="auto">
            <a:xfrm>
              <a:off x="1189" y="3225"/>
              <a:ext cx="52"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46" name="Rectangle 152"/>
            <p:cNvSpPr>
              <a:spLocks noChangeArrowheads="1"/>
            </p:cNvSpPr>
            <p:nvPr/>
          </p:nvSpPr>
          <p:spPr bwMode="auto">
            <a:xfrm>
              <a:off x="1098" y="3137"/>
              <a:ext cx="77"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0</a:t>
              </a:r>
              <a:endParaRPr lang="en-US"/>
            </a:p>
          </p:txBody>
        </p:sp>
        <p:sp>
          <p:nvSpPr>
            <p:cNvPr id="147" name="Line 153"/>
            <p:cNvSpPr>
              <a:spLocks noChangeShapeType="1"/>
            </p:cNvSpPr>
            <p:nvPr/>
          </p:nvSpPr>
          <p:spPr bwMode="auto">
            <a:xfrm>
              <a:off x="1189" y="2753"/>
              <a:ext cx="52"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48" name="Line 154"/>
            <p:cNvSpPr>
              <a:spLocks noChangeShapeType="1"/>
            </p:cNvSpPr>
            <p:nvPr/>
          </p:nvSpPr>
          <p:spPr bwMode="auto">
            <a:xfrm flipH="1">
              <a:off x="3268" y="2753"/>
              <a:ext cx="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49" name="Rectangle 155"/>
            <p:cNvSpPr>
              <a:spLocks noChangeArrowheads="1"/>
            </p:cNvSpPr>
            <p:nvPr/>
          </p:nvSpPr>
          <p:spPr bwMode="auto">
            <a:xfrm>
              <a:off x="930" y="2665"/>
              <a:ext cx="23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100</a:t>
              </a:r>
              <a:endParaRPr lang="en-US"/>
            </a:p>
          </p:txBody>
        </p:sp>
        <p:sp>
          <p:nvSpPr>
            <p:cNvPr id="150" name="Line 156"/>
            <p:cNvSpPr>
              <a:spLocks noChangeShapeType="1"/>
            </p:cNvSpPr>
            <p:nvPr/>
          </p:nvSpPr>
          <p:spPr bwMode="auto">
            <a:xfrm>
              <a:off x="1189" y="2276"/>
              <a:ext cx="52"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51" name="Line 157"/>
            <p:cNvSpPr>
              <a:spLocks noChangeShapeType="1"/>
            </p:cNvSpPr>
            <p:nvPr/>
          </p:nvSpPr>
          <p:spPr bwMode="auto">
            <a:xfrm flipH="1">
              <a:off x="3268" y="2276"/>
              <a:ext cx="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52" name="Rectangle 158"/>
            <p:cNvSpPr>
              <a:spLocks noChangeArrowheads="1"/>
            </p:cNvSpPr>
            <p:nvPr/>
          </p:nvSpPr>
          <p:spPr bwMode="auto">
            <a:xfrm>
              <a:off x="930" y="2188"/>
              <a:ext cx="23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200</a:t>
              </a:r>
              <a:endParaRPr lang="en-US"/>
            </a:p>
          </p:txBody>
        </p:sp>
        <p:sp>
          <p:nvSpPr>
            <p:cNvPr id="153" name="Line 159"/>
            <p:cNvSpPr>
              <a:spLocks noChangeShapeType="1"/>
            </p:cNvSpPr>
            <p:nvPr/>
          </p:nvSpPr>
          <p:spPr bwMode="auto">
            <a:xfrm>
              <a:off x="1189" y="1804"/>
              <a:ext cx="52"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54" name="Line 160"/>
            <p:cNvSpPr>
              <a:spLocks noChangeShapeType="1"/>
            </p:cNvSpPr>
            <p:nvPr/>
          </p:nvSpPr>
          <p:spPr bwMode="auto">
            <a:xfrm flipH="1">
              <a:off x="3268" y="1804"/>
              <a:ext cx="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55" name="Rectangle 161"/>
            <p:cNvSpPr>
              <a:spLocks noChangeArrowheads="1"/>
            </p:cNvSpPr>
            <p:nvPr/>
          </p:nvSpPr>
          <p:spPr bwMode="auto">
            <a:xfrm>
              <a:off x="930" y="1716"/>
              <a:ext cx="23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300</a:t>
              </a:r>
              <a:endParaRPr lang="en-US"/>
            </a:p>
          </p:txBody>
        </p:sp>
        <p:sp>
          <p:nvSpPr>
            <p:cNvPr id="156" name="Line 162"/>
            <p:cNvSpPr>
              <a:spLocks noChangeShapeType="1"/>
            </p:cNvSpPr>
            <p:nvPr/>
          </p:nvSpPr>
          <p:spPr bwMode="auto">
            <a:xfrm>
              <a:off x="1189" y="1649"/>
              <a:ext cx="213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57" name="Freeform 163"/>
            <p:cNvSpPr>
              <a:spLocks/>
            </p:cNvSpPr>
            <p:nvPr/>
          </p:nvSpPr>
          <p:spPr bwMode="auto">
            <a:xfrm>
              <a:off x="1189" y="1649"/>
              <a:ext cx="2131" cy="1627"/>
            </a:xfrm>
            <a:custGeom>
              <a:avLst/>
              <a:gdLst>
                <a:gd name="T0" fmla="*/ 0 w 411"/>
                <a:gd name="T1" fmla="*/ 314 h 314"/>
                <a:gd name="T2" fmla="*/ 411 w 411"/>
                <a:gd name="T3" fmla="*/ 314 h 314"/>
                <a:gd name="T4" fmla="*/ 411 w 411"/>
                <a:gd name="T5" fmla="*/ 0 h 314"/>
              </a:gdLst>
              <a:ahLst/>
              <a:cxnLst>
                <a:cxn ang="0">
                  <a:pos x="T0" y="T1"/>
                </a:cxn>
                <a:cxn ang="0">
                  <a:pos x="T2" y="T3"/>
                </a:cxn>
                <a:cxn ang="0">
                  <a:pos x="T4" y="T5"/>
                </a:cxn>
              </a:cxnLst>
              <a:rect l="0" t="0" r="r" b="b"/>
              <a:pathLst>
                <a:path w="411" h="314">
                  <a:moveTo>
                    <a:pt x="0" y="314"/>
                  </a:moveTo>
                  <a:lnTo>
                    <a:pt x="411" y="314"/>
                  </a:lnTo>
                  <a:lnTo>
                    <a:pt x="411" y="0"/>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158" name="Line 164"/>
            <p:cNvSpPr>
              <a:spLocks noChangeShapeType="1"/>
            </p:cNvSpPr>
            <p:nvPr/>
          </p:nvSpPr>
          <p:spPr bwMode="auto">
            <a:xfrm flipV="1">
              <a:off x="1189" y="1649"/>
              <a:ext cx="0" cy="16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59" name="Rectangle 165"/>
            <p:cNvSpPr>
              <a:spLocks noChangeArrowheads="1"/>
            </p:cNvSpPr>
            <p:nvPr/>
          </p:nvSpPr>
          <p:spPr bwMode="auto">
            <a:xfrm>
              <a:off x="1426" y="3448"/>
              <a:ext cx="1719"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Number of sensors selected</a:t>
              </a:r>
              <a:endParaRPr lang="en-US"/>
            </a:p>
          </p:txBody>
        </p:sp>
        <p:sp>
          <p:nvSpPr>
            <p:cNvPr id="160" name="Rectangle 166"/>
            <p:cNvSpPr>
              <a:spLocks noChangeArrowheads="1"/>
            </p:cNvSpPr>
            <p:nvPr/>
          </p:nvSpPr>
          <p:spPr bwMode="auto">
            <a:xfrm rot="16200000">
              <a:off x="75" y="2347"/>
              <a:ext cx="145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000000"/>
                  </a:solidFill>
                </a:rPr>
                <a:t>Running time (minutes)</a:t>
              </a:r>
              <a:endParaRPr lang="en-US"/>
            </a:p>
          </p:txBody>
        </p:sp>
        <p:sp>
          <p:nvSpPr>
            <p:cNvPr id="161" name="Rectangle 167"/>
            <p:cNvSpPr>
              <a:spLocks noChangeArrowheads="1"/>
            </p:cNvSpPr>
            <p:nvPr/>
          </p:nvSpPr>
          <p:spPr bwMode="auto">
            <a:xfrm>
              <a:off x="1198" y="3240"/>
              <a:ext cx="1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800">
                  <a:solidFill>
                    <a:srgbClr val="000000"/>
                  </a:solidFill>
                </a:rPr>
                <a:t> </a:t>
              </a:r>
              <a:endParaRPr lang="en-US"/>
            </a:p>
          </p:txBody>
        </p:sp>
        <p:sp>
          <p:nvSpPr>
            <p:cNvPr id="162" name="Rectangle 168"/>
            <p:cNvSpPr>
              <a:spLocks noChangeArrowheads="1"/>
            </p:cNvSpPr>
            <p:nvPr/>
          </p:nvSpPr>
          <p:spPr bwMode="auto">
            <a:xfrm>
              <a:off x="3339" y="1607"/>
              <a:ext cx="1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800">
                  <a:solidFill>
                    <a:srgbClr val="000000"/>
                  </a:solidFill>
                </a:rPr>
                <a:t> </a:t>
              </a:r>
              <a:endParaRPr lang="en-US"/>
            </a:p>
          </p:txBody>
        </p:sp>
      </p:grpSp>
      <p:grpSp>
        <p:nvGrpSpPr>
          <p:cNvPr id="163" name="Group 169"/>
          <p:cNvGrpSpPr>
            <a:grpSpLocks/>
          </p:cNvGrpSpPr>
          <p:nvPr/>
        </p:nvGrpSpPr>
        <p:grpSpPr bwMode="auto">
          <a:xfrm>
            <a:off x="1485901" y="1057275"/>
            <a:ext cx="82550" cy="2517775"/>
            <a:chOff x="1272" y="1649"/>
            <a:chExt cx="52" cy="1586"/>
          </a:xfrm>
        </p:grpSpPr>
        <p:sp>
          <p:nvSpPr>
            <p:cNvPr id="164" name="Line 170"/>
            <p:cNvSpPr>
              <a:spLocks noChangeShapeType="1"/>
            </p:cNvSpPr>
            <p:nvPr/>
          </p:nvSpPr>
          <p:spPr bwMode="auto">
            <a:xfrm flipV="1">
              <a:off x="1298" y="1649"/>
              <a:ext cx="6" cy="1570"/>
            </a:xfrm>
            <a:prstGeom prst="line">
              <a:avLst/>
            </a:prstGeom>
            <a:noFill/>
            <a:ln w="15875">
              <a:solidFill>
                <a:srgbClr val="000000"/>
              </a:solidFill>
              <a:prstDash val="sysDash"/>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65" name="Freeform 171"/>
            <p:cNvSpPr>
              <a:spLocks/>
            </p:cNvSpPr>
            <p:nvPr/>
          </p:nvSpPr>
          <p:spPr bwMode="auto">
            <a:xfrm>
              <a:off x="1272" y="3194"/>
              <a:ext cx="52" cy="41"/>
            </a:xfrm>
            <a:custGeom>
              <a:avLst/>
              <a:gdLst>
                <a:gd name="T0" fmla="*/ 0 w 52"/>
                <a:gd name="T1" fmla="*/ 41 h 41"/>
                <a:gd name="T2" fmla="*/ 52 w 52"/>
                <a:gd name="T3" fmla="*/ 41 h 41"/>
                <a:gd name="T4" fmla="*/ 26 w 52"/>
                <a:gd name="T5" fmla="*/ 0 h 41"/>
                <a:gd name="T6" fmla="*/ 0 w 52"/>
                <a:gd name="T7" fmla="*/ 41 h 41"/>
              </a:gdLst>
              <a:ahLst/>
              <a:cxnLst>
                <a:cxn ang="0">
                  <a:pos x="T0" y="T1"/>
                </a:cxn>
                <a:cxn ang="0">
                  <a:pos x="T2" y="T3"/>
                </a:cxn>
                <a:cxn ang="0">
                  <a:pos x="T4" y="T5"/>
                </a:cxn>
                <a:cxn ang="0">
                  <a:pos x="T6" y="T7"/>
                </a:cxn>
              </a:cxnLst>
              <a:rect l="0" t="0" r="r" b="b"/>
              <a:pathLst>
                <a:path w="52" h="41">
                  <a:moveTo>
                    <a:pt x="0" y="41"/>
                  </a:moveTo>
                  <a:lnTo>
                    <a:pt x="52" y="41"/>
                  </a:lnTo>
                  <a:lnTo>
                    <a:pt x="26" y="0"/>
                  </a:lnTo>
                  <a:lnTo>
                    <a:pt x="0" y="41"/>
                  </a:lnTo>
                  <a:close/>
                </a:path>
              </a:pathLst>
            </a:custGeom>
            <a:solidFill>
              <a:srgbClr val="000000"/>
            </a:solidFill>
            <a:ln w="15875">
              <a:solidFill>
                <a:srgbClr val="000000"/>
              </a:solidFill>
              <a:prstDash val="solid"/>
              <a:round/>
              <a:headEnd/>
              <a:tailEnd/>
            </a:ln>
          </p:spPr>
          <p:txBody>
            <a:bodyPr/>
            <a:lstStyle/>
            <a:p>
              <a:endParaRPr lang="de-DE"/>
            </a:p>
          </p:txBody>
        </p:sp>
      </p:grpSp>
      <p:grpSp>
        <p:nvGrpSpPr>
          <p:cNvPr id="166" name="Group 172"/>
          <p:cNvGrpSpPr>
            <a:grpSpLocks/>
          </p:cNvGrpSpPr>
          <p:nvPr/>
        </p:nvGrpSpPr>
        <p:grpSpPr bwMode="auto">
          <a:xfrm>
            <a:off x="1560514" y="1385887"/>
            <a:ext cx="1941512" cy="428625"/>
            <a:chOff x="1319" y="1856"/>
            <a:chExt cx="1223" cy="270"/>
          </a:xfrm>
        </p:grpSpPr>
        <p:sp>
          <p:nvSpPr>
            <p:cNvPr id="167" name="Line 173"/>
            <p:cNvSpPr>
              <a:spLocks noChangeShapeType="1"/>
            </p:cNvSpPr>
            <p:nvPr/>
          </p:nvSpPr>
          <p:spPr bwMode="auto">
            <a:xfrm flipH="1">
              <a:off x="1361" y="1986"/>
              <a:ext cx="212" cy="114"/>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68" name="Freeform 174"/>
            <p:cNvSpPr>
              <a:spLocks/>
            </p:cNvSpPr>
            <p:nvPr/>
          </p:nvSpPr>
          <p:spPr bwMode="auto">
            <a:xfrm>
              <a:off x="1319" y="2069"/>
              <a:ext cx="78" cy="57"/>
            </a:xfrm>
            <a:custGeom>
              <a:avLst/>
              <a:gdLst>
                <a:gd name="T0" fmla="*/ 78 w 78"/>
                <a:gd name="T1" fmla="*/ 41 h 57"/>
                <a:gd name="T2" fmla="*/ 0 w 78"/>
                <a:gd name="T3" fmla="*/ 57 h 57"/>
                <a:gd name="T4" fmla="*/ 52 w 78"/>
                <a:gd name="T5" fmla="*/ 0 h 57"/>
                <a:gd name="T6" fmla="*/ 42 w 78"/>
                <a:gd name="T7" fmla="*/ 31 h 57"/>
                <a:gd name="T8" fmla="*/ 78 w 78"/>
                <a:gd name="T9" fmla="*/ 41 h 57"/>
              </a:gdLst>
              <a:ahLst/>
              <a:cxnLst>
                <a:cxn ang="0">
                  <a:pos x="T0" y="T1"/>
                </a:cxn>
                <a:cxn ang="0">
                  <a:pos x="T2" y="T3"/>
                </a:cxn>
                <a:cxn ang="0">
                  <a:pos x="T4" y="T5"/>
                </a:cxn>
                <a:cxn ang="0">
                  <a:pos x="T6" y="T7"/>
                </a:cxn>
                <a:cxn ang="0">
                  <a:pos x="T8" y="T9"/>
                </a:cxn>
              </a:cxnLst>
              <a:rect l="0" t="0" r="r" b="b"/>
              <a:pathLst>
                <a:path w="78" h="57">
                  <a:moveTo>
                    <a:pt x="78" y="41"/>
                  </a:moveTo>
                  <a:lnTo>
                    <a:pt x="0" y="57"/>
                  </a:lnTo>
                  <a:lnTo>
                    <a:pt x="52" y="0"/>
                  </a:lnTo>
                  <a:lnTo>
                    <a:pt x="42" y="31"/>
                  </a:lnTo>
                  <a:lnTo>
                    <a:pt x="78" y="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a:p>
          </p:txBody>
        </p:sp>
        <p:sp>
          <p:nvSpPr>
            <p:cNvPr id="169" name="Rectangle 175"/>
            <p:cNvSpPr>
              <a:spLocks noChangeArrowheads="1"/>
            </p:cNvSpPr>
            <p:nvPr/>
          </p:nvSpPr>
          <p:spPr bwMode="auto">
            <a:xfrm>
              <a:off x="1629" y="1856"/>
              <a:ext cx="91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charset="0"/>
                </a:rPr>
                <a:t>Exhaustive search</a:t>
              </a:r>
              <a:endParaRPr lang="en-US">
                <a:latin typeface="Tahoma" charset="0"/>
              </a:endParaRPr>
            </a:p>
          </p:txBody>
        </p:sp>
        <p:sp>
          <p:nvSpPr>
            <p:cNvPr id="170" name="Rectangle 176"/>
            <p:cNvSpPr>
              <a:spLocks noChangeArrowheads="1"/>
            </p:cNvSpPr>
            <p:nvPr/>
          </p:nvSpPr>
          <p:spPr bwMode="auto">
            <a:xfrm>
              <a:off x="1763" y="1986"/>
              <a:ext cx="6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charset="0"/>
                </a:rPr>
                <a:t>(All subsets)</a:t>
              </a:r>
              <a:endParaRPr lang="en-US">
                <a:latin typeface="Tahoma" charset="0"/>
              </a:endParaRPr>
            </a:p>
          </p:txBody>
        </p:sp>
      </p:grpSp>
      <p:grpSp>
        <p:nvGrpSpPr>
          <p:cNvPr id="171" name="Group 177"/>
          <p:cNvGrpSpPr>
            <a:grpSpLocks/>
          </p:cNvGrpSpPr>
          <p:nvPr/>
        </p:nvGrpSpPr>
        <p:grpSpPr bwMode="auto">
          <a:xfrm>
            <a:off x="1495426" y="1204912"/>
            <a:ext cx="3275013" cy="2378075"/>
            <a:chOff x="1278" y="1742"/>
            <a:chExt cx="2063" cy="1498"/>
          </a:xfrm>
        </p:grpSpPr>
        <p:sp>
          <p:nvSpPr>
            <p:cNvPr id="172" name="Freeform 178"/>
            <p:cNvSpPr>
              <a:spLocks/>
            </p:cNvSpPr>
            <p:nvPr/>
          </p:nvSpPr>
          <p:spPr bwMode="auto">
            <a:xfrm>
              <a:off x="1298" y="1763"/>
              <a:ext cx="2022" cy="1456"/>
            </a:xfrm>
            <a:custGeom>
              <a:avLst/>
              <a:gdLst>
                <a:gd name="T0" fmla="*/ 0 w 2022"/>
                <a:gd name="T1" fmla="*/ 1456 h 1456"/>
                <a:gd name="T2" fmla="*/ 228 w 2022"/>
                <a:gd name="T3" fmla="*/ 1410 h 1456"/>
                <a:gd name="T4" fmla="*/ 451 w 2022"/>
                <a:gd name="T5" fmla="*/ 1322 h 1456"/>
                <a:gd name="T6" fmla="*/ 674 w 2022"/>
                <a:gd name="T7" fmla="*/ 1182 h 1456"/>
                <a:gd name="T8" fmla="*/ 902 w 2022"/>
                <a:gd name="T9" fmla="*/ 1016 h 1456"/>
                <a:gd name="T10" fmla="*/ 1125 w 2022"/>
                <a:gd name="T11" fmla="*/ 840 h 1456"/>
                <a:gd name="T12" fmla="*/ 1348 w 2022"/>
                <a:gd name="T13" fmla="*/ 648 h 1456"/>
                <a:gd name="T14" fmla="*/ 1576 w 2022"/>
                <a:gd name="T15" fmla="*/ 451 h 1456"/>
                <a:gd name="T16" fmla="*/ 1799 w 2022"/>
                <a:gd name="T17" fmla="*/ 228 h 1456"/>
                <a:gd name="T18" fmla="*/ 2022 w 2022"/>
                <a:gd name="T19"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1456">
                  <a:moveTo>
                    <a:pt x="0" y="1456"/>
                  </a:moveTo>
                  <a:lnTo>
                    <a:pt x="228" y="1410"/>
                  </a:lnTo>
                  <a:lnTo>
                    <a:pt x="451" y="1322"/>
                  </a:lnTo>
                  <a:lnTo>
                    <a:pt x="674" y="1182"/>
                  </a:lnTo>
                  <a:lnTo>
                    <a:pt x="902" y="1016"/>
                  </a:lnTo>
                  <a:lnTo>
                    <a:pt x="1125" y="840"/>
                  </a:lnTo>
                  <a:lnTo>
                    <a:pt x="1348" y="648"/>
                  </a:lnTo>
                  <a:lnTo>
                    <a:pt x="1576" y="451"/>
                  </a:lnTo>
                  <a:lnTo>
                    <a:pt x="1799" y="228"/>
                  </a:lnTo>
                  <a:lnTo>
                    <a:pt x="2022" y="0"/>
                  </a:lnTo>
                </a:path>
              </a:pathLst>
            </a:custGeom>
            <a:noFill/>
            <a:ln w="15875">
              <a:solidFill>
                <a:srgbClr val="0000FF"/>
              </a:solidFill>
              <a:prstDash val="sysDashDot"/>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173" name="Rectangle 179"/>
            <p:cNvSpPr>
              <a:spLocks noChangeArrowheads="1"/>
            </p:cNvSpPr>
            <p:nvPr/>
          </p:nvSpPr>
          <p:spPr bwMode="auto">
            <a:xfrm>
              <a:off x="1278" y="3199"/>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74" name="Rectangle 180"/>
            <p:cNvSpPr>
              <a:spLocks noChangeArrowheads="1"/>
            </p:cNvSpPr>
            <p:nvPr/>
          </p:nvSpPr>
          <p:spPr bwMode="auto">
            <a:xfrm>
              <a:off x="1506" y="3152"/>
              <a:ext cx="41" cy="42"/>
            </a:xfrm>
            <a:prstGeom prst="rect">
              <a:avLst/>
            </a:prstGeom>
            <a:solidFill>
              <a:srgbClr val="0000FF"/>
            </a:solidFill>
            <a:ln w="15875">
              <a:solidFill>
                <a:srgbClr val="0000FF"/>
              </a:solidFill>
              <a:miter lim="800000"/>
              <a:headEnd/>
              <a:tailEnd/>
            </a:ln>
          </p:spPr>
          <p:txBody>
            <a:bodyPr/>
            <a:lstStyle/>
            <a:p>
              <a:endParaRPr lang="de-DE"/>
            </a:p>
          </p:txBody>
        </p:sp>
        <p:sp>
          <p:nvSpPr>
            <p:cNvPr id="175" name="Rectangle 181"/>
            <p:cNvSpPr>
              <a:spLocks noChangeArrowheads="1"/>
            </p:cNvSpPr>
            <p:nvPr/>
          </p:nvSpPr>
          <p:spPr bwMode="auto">
            <a:xfrm>
              <a:off x="1729" y="3064"/>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76" name="Rectangle 182"/>
            <p:cNvSpPr>
              <a:spLocks noChangeArrowheads="1"/>
            </p:cNvSpPr>
            <p:nvPr/>
          </p:nvSpPr>
          <p:spPr bwMode="auto">
            <a:xfrm>
              <a:off x="1952" y="2924"/>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77" name="Rectangle 183"/>
            <p:cNvSpPr>
              <a:spLocks noChangeArrowheads="1"/>
            </p:cNvSpPr>
            <p:nvPr/>
          </p:nvSpPr>
          <p:spPr bwMode="auto">
            <a:xfrm>
              <a:off x="2180" y="2758"/>
              <a:ext cx="41" cy="42"/>
            </a:xfrm>
            <a:prstGeom prst="rect">
              <a:avLst/>
            </a:prstGeom>
            <a:solidFill>
              <a:srgbClr val="0000FF"/>
            </a:solidFill>
            <a:ln w="15875">
              <a:solidFill>
                <a:srgbClr val="0000FF"/>
              </a:solidFill>
              <a:miter lim="800000"/>
              <a:headEnd/>
              <a:tailEnd/>
            </a:ln>
          </p:spPr>
          <p:txBody>
            <a:bodyPr/>
            <a:lstStyle/>
            <a:p>
              <a:endParaRPr lang="de-DE"/>
            </a:p>
          </p:txBody>
        </p:sp>
        <p:sp>
          <p:nvSpPr>
            <p:cNvPr id="178" name="Rectangle 184"/>
            <p:cNvSpPr>
              <a:spLocks noChangeArrowheads="1"/>
            </p:cNvSpPr>
            <p:nvPr/>
          </p:nvSpPr>
          <p:spPr bwMode="auto">
            <a:xfrm>
              <a:off x="2403" y="2582"/>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79" name="Rectangle 185"/>
            <p:cNvSpPr>
              <a:spLocks noChangeArrowheads="1"/>
            </p:cNvSpPr>
            <p:nvPr/>
          </p:nvSpPr>
          <p:spPr bwMode="auto">
            <a:xfrm>
              <a:off x="2625" y="2390"/>
              <a:ext cx="42" cy="41"/>
            </a:xfrm>
            <a:prstGeom prst="rect">
              <a:avLst/>
            </a:prstGeom>
            <a:solidFill>
              <a:srgbClr val="0000FF"/>
            </a:solidFill>
            <a:ln w="15875">
              <a:solidFill>
                <a:srgbClr val="0000FF"/>
              </a:solidFill>
              <a:miter lim="800000"/>
              <a:headEnd/>
              <a:tailEnd/>
            </a:ln>
          </p:spPr>
          <p:txBody>
            <a:bodyPr/>
            <a:lstStyle/>
            <a:p>
              <a:endParaRPr lang="de-DE"/>
            </a:p>
          </p:txBody>
        </p:sp>
        <p:sp>
          <p:nvSpPr>
            <p:cNvPr id="180" name="Rectangle 186"/>
            <p:cNvSpPr>
              <a:spLocks noChangeArrowheads="1"/>
            </p:cNvSpPr>
            <p:nvPr/>
          </p:nvSpPr>
          <p:spPr bwMode="auto">
            <a:xfrm>
              <a:off x="2854" y="2193"/>
              <a:ext cx="41" cy="41"/>
            </a:xfrm>
            <a:prstGeom prst="rect">
              <a:avLst/>
            </a:prstGeom>
            <a:solidFill>
              <a:srgbClr val="0000FF"/>
            </a:solidFill>
            <a:ln w="15875">
              <a:solidFill>
                <a:srgbClr val="0000FF"/>
              </a:solidFill>
              <a:miter lim="800000"/>
              <a:headEnd/>
              <a:tailEnd/>
            </a:ln>
          </p:spPr>
          <p:txBody>
            <a:bodyPr/>
            <a:lstStyle/>
            <a:p>
              <a:endParaRPr lang="de-DE"/>
            </a:p>
          </p:txBody>
        </p:sp>
        <p:sp>
          <p:nvSpPr>
            <p:cNvPr id="181" name="Rectangle 187"/>
            <p:cNvSpPr>
              <a:spLocks noChangeArrowheads="1"/>
            </p:cNvSpPr>
            <p:nvPr/>
          </p:nvSpPr>
          <p:spPr bwMode="auto">
            <a:xfrm>
              <a:off x="3076" y="1970"/>
              <a:ext cx="42" cy="42"/>
            </a:xfrm>
            <a:prstGeom prst="rect">
              <a:avLst/>
            </a:prstGeom>
            <a:solidFill>
              <a:srgbClr val="0000FF"/>
            </a:solidFill>
            <a:ln w="15875">
              <a:solidFill>
                <a:srgbClr val="0000FF"/>
              </a:solidFill>
              <a:miter lim="800000"/>
              <a:headEnd/>
              <a:tailEnd/>
            </a:ln>
          </p:spPr>
          <p:txBody>
            <a:bodyPr/>
            <a:lstStyle/>
            <a:p>
              <a:endParaRPr lang="de-DE"/>
            </a:p>
          </p:txBody>
        </p:sp>
        <p:sp>
          <p:nvSpPr>
            <p:cNvPr id="182" name="Rectangle 188"/>
            <p:cNvSpPr>
              <a:spLocks noChangeArrowheads="1"/>
            </p:cNvSpPr>
            <p:nvPr/>
          </p:nvSpPr>
          <p:spPr bwMode="auto">
            <a:xfrm>
              <a:off x="3299" y="1742"/>
              <a:ext cx="42" cy="41"/>
            </a:xfrm>
            <a:prstGeom prst="rect">
              <a:avLst/>
            </a:prstGeom>
            <a:solidFill>
              <a:srgbClr val="0000FF"/>
            </a:solidFill>
            <a:ln w="15875">
              <a:solidFill>
                <a:srgbClr val="0000FF"/>
              </a:solidFill>
              <a:miter lim="800000"/>
              <a:headEnd/>
              <a:tailEnd/>
            </a:ln>
          </p:spPr>
          <p:txBody>
            <a:bodyPr/>
            <a:lstStyle/>
            <a:p>
              <a:endParaRPr lang="de-DE"/>
            </a:p>
          </p:txBody>
        </p:sp>
      </p:grpSp>
      <p:grpSp>
        <p:nvGrpSpPr>
          <p:cNvPr id="183" name="Group 189"/>
          <p:cNvGrpSpPr>
            <a:grpSpLocks/>
          </p:cNvGrpSpPr>
          <p:nvPr/>
        </p:nvGrpSpPr>
        <p:grpSpPr bwMode="auto">
          <a:xfrm>
            <a:off x="2668589" y="2036762"/>
            <a:ext cx="957262" cy="417513"/>
            <a:chOff x="2017" y="2266"/>
            <a:chExt cx="603" cy="263"/>
          </a:xfrm>
        </p:grpSpPr>
        <p:sp>
          <p:nvSpPr>
            <p:cNvPr id="184" name="Line 190"/>
            <p:cNvSpPr>
              <a:spLocks noChangeShapeType="1"/>
            </p:cNvSpPr>
            <p:nvPr/>
          </p:nvSpPr>
          <p:spPr bwMode="auto">
            <a:xfrm>
              <a:off x="2330" y="2395"/>
              <a:ext cx="244" cy="36"/>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85" name="Freeform 191"/>
            <p:cNvSpPr>
              <a:spLocks/>
            </p:cNvSpPr>
            <p:nvPr/>
          </p:nvSpPr>
          <p:spPr bwMode="auto">
            <a:xfrm>
              <a:off x="2548" y="2400"/>
              <a:ext cx="72" cy="52"/>
            </a:xfrm>
            <a:custGeom>
              <a:avLst/>
              <a:gdLst>
                <a:gd name="T0" fmla="*/ 5 w 72"/>
                <a:gd name="T1" fmla="*/ 0 h 52"/>
                <a:gd name="T2" fmla="*/ 72 w 72"/>
                <a:gd name="T3" fmla="*/ 42 h 52"/>
                <a:gd name="T4" fmla="*/ 0 w 72"/>
                <a:gd name="T5" fmla="*/ 52 h 52"/>
                <a:gd name="T6" fmla="*/ 26 w 72"/>
                <a:gd name="T7" fmla="*/ 31 h 52"/>
                <a:gd name="T8" fmla="*/ 5 w 72"/>
                <a:gd name="T9" fmla="*/ 0 h 52"/>
              </a:gdLst>
              <a:ahLst/>
              <a:cxnLst>
                <a:cxn ang="0">
                  <a:pos x="T0" y="T1"/>
                </a:cxn>
                <a:cxn ang="0">
                  <a:pos x="T2" y="T3"/>
                </a:cxn>
                <a:cxn ang="0">
                  <a:pos x="T4" y="T5"/>
                </a:cxn>
                <a:cxn ang="0">
                  <a:pos x="T6" y="T7"/>
                </a:cxn>
                <a:cxn ang="0">
                  <a:pos x="T8" y="T9"/>
                </a:cxn>
              </a:cxnLst>
              <a:rect l="0" t="0" r="r" b="b"/>
              <a:pathLst>
                <a:path w="72" h="52">
                  <a:moveTo>
                    <a:pt x="5" y="0"/>
                  </a:moveTo>
                  <a:lnTo>
                    <a:pt x="72" y="42"/>
                  </a:lnTo>
                  <a:lnTo>
                    <a:pt x="0" y="52"/>
                  </a:lnTo>
                  <a:lnTo>
                    <a:pt x="26" y="31"/>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a:p>
          </p:txBody>
        </p:sp>
        <p:sp>
          <p:nvSpPr>
            <p:cNvPr id="186" name="Rectangle 192"/>
            <p:cNvSpPr>
              <a:spLocks noChangeArrowheads="1"/>
            </p:cNvSpPr>
            <p:nvPr/>
          </p:nvSpPr>
          <p:spPr bwMode="auto">
            <a:xfrm>
              <a:off x="2045" y="2266"/>
              <a:ext cx="28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charset="0"/>
                </a:rPr>
                <a:t>Naive</a:t>
              </a:r>
              <a:endParaRPr lang="en-US">
                <a:latin typeface="Tahoma" charset="0"/>
              </a:endParaRPr>
            </a:p>
          </p:txBody>
        </p:sp>
        <p:sp>
          <p:nvSpPr>
            <p:cNvPr id="187" name="Rectangle 193"/>
            <p:cNvSpPr>
              <a:spLocks noChangeArrowheads="1"/>
            </p:cNvSpPr>
            <p:nvPr/>
          </p:nvSpPr>
          <p:spPr bwMode="auto">
            <a:xfrm>
              <a:off x="2017" y="2395"/>
              <a:ext cx="34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charset="0"/>
                </a:rPr>
                <a:t>greedy</a:t>
              </a:r>
              <a:endParaRPr lang="en-US">
                <a:latin typeface="Tahoma" charset="0"/>
              </a:endParaRPr>
            </a:p>
          </p:txBody>
        </p:sp>
      </p:grpSp>
      <p:grpSp>
        <p:nvGrpSpPr>
          <p:cNvPr id="188" name="Group 194"/>
          <p:cNvGrpSpPr>
            <a:grpSpLocks/>
          </p:cNvGrpSpPr>
          <p:nvPr/>
        </p:nvGrpSpPr>
        <p:grpSpPr bwMode="auto">
          <a:xfrm>
            <a:off x="1495426" y="3254375"/>
            <a:ext cx="3275013" cy="336550"/>
            <a:chOff x="1278" y="3033"/>
            <a:chExt cx="2063" cy="212"/>
          </a:xfrm>
        </p:grpSpPr>
        <p:sp>
          <p:nvSpPr>
            <p:cNvPr id="189" name="Line 195"/>
            <p:cNvSpPr>
              <a:spLocks noChangeShapeType="1"/>
            </p:cNvSpPr>
            <p:nvPr/>
          </p:nvSpPr>
          <p:spPr bwMode="auto">
            <a:xfrm flipH="1">
              <a:off x="3312" y="3225"/>
              <a:ext cx="13"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90" name="Freeform 196"/>
            <p:cNvSpPr>
              <a:spLocks/>
            </p:cNvSpPr>
            <p:nvPr/>
          </p:nvSpPr>
          <p:spPr bwMode="auto">
            <a:xfrm>
              <a:off x="1298" y="3059"/>
              <a:ext cx="2022" cy="160"/>
            </a:xfrm>
            <a:custGeom>
              <a:avLst/>
              <a:gdLst>
                <a:gd name="T0" fmla="*/ 0 w 2022"/>
                <a:gd name="T1" fmla="*/ 160 h 160"/>
                <a:gd name="T2" fmla="*/ 228 w 2022"/>
                <a:gd name="T3" fmla="*/ 155 h 160"/>
                <a:gd name="T4" fmla="*/ 451 w 2022"/>
                <a:gd name="T5" fmla="*/ 135 h 160"/>
                <a:gd name="T6" fmla="*/ 674 w 2022"/>
                <a:gd name="T7" fmla="*/ 119 h 160"/>
                <a:gd name="T8" fmla="*/ 902 w 2022"/>
                <a:gd name="T9" fmla="*/ 78 h 160"/>
                <a:gd name="T10" fmla="*/ 1125 w 2022"/>
                <a:gd name="T11" fmla="*/ 46 h 160"/>
                <a:gd name="T12" fmla="*/ 1348 w 2022"/>
                <a:gd name="T13" fmla="*/ 41 h 160"/>
                <a:gd name="T14" fmla="*/ 1576 w 2022"/>
                <a:gd name="T15" fmla="*/ 41 h 160"/>
                <a:gd name="T16" fmla="*/ 1799 w 2022"/>
                <a:gd name="T17" fmla="*/ 31 h 160"/>
                <a:gd name="T18" fmla="*/ 2022 w 2022"/>
                <a:gd name="T1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2" h="160">
                  <a:moveTo>
                    <a:pt x="0" y="160"/>
                  </a:moveTo>
                  <a:lnTo>
                    <a:pt x="228" y="155"/>
                  </a:lnTo>
                  <a:lnTo>
                    <a:pt x="451" y="135"/>
                  </a:lnTo>
                  <a:lnTo>
                    <a:pt x="674" y="119"/>
                  </a:lnTo>
                  <a:lnTo>
                    <a:pt x="902" y="78"/>
                  </a:lnTo>
                  <a:lnTo>
                    <a:pt x="1125" y="46"/>
                  </a:lnTo>
                  <a:lnTo>
                    <a:pt x="1348" y="41"/>
                  </a:lnTo>
                  <a:lnTo>
                    <a:pt x="1576" y="41"/>
                  </a:lnTo>
                  <a:lnTo>
                    <a:pt x="1799" y="31"/>
                  </a:lnTo>
                  <a:lnTo>
                    <a:pt x="2022" y="0"/>
                  </a:lnTo>
                </a:path>
              </a:pathLst>
            </a:custGeom>
            <a:noFill/>
            <a:ln w="15875">
              <a:solidFill>
                <a:srgbClr val="007F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191" name="Freeform 197"/>
            <p:cNvSpPr>
              <a:spLocks/>
            </p:cNvSpPr>
            <p:nvPr/>
          </p:nvSpPr>
          <p:spPr bwMode="auto">
            <a:xfrm>
              <a:off x="1278" y="3194"/>
              <a:ext cx="41" cy="51"/>
            </a:xfrm>
            <a:custGeom>
              <a:avLst/>
              <a:gdLst>
                <a:gd name="T0" fmla="*/ 20 w 41"/>
                <a:gd name="T1" fmla="*/ 51 h 51"/>
                <a:gd name="T2" fmla="*/ 41 w 41"/>
                <a:gd name="T3" fmla="*/ 25 h 51"/>
                <a:gd name="T4" fmla="*/ 20 w 41"/>
                <a:gd name="T5" fmla="*/ 0 h 51"/>
                <a:gd name="T6" fmla="*/ 0 w 41"/>
                <a:gd name="T7" fmla="*/ 25 h 51"/>
                <a:gd name="T8" fmla="*/ 20 w 41"/>
                <a:gd name="T9" fmla="*/ 51 h 51"/>
              </a:gdLst>
              <a:ahLst/>
              <a:cxnLst>
                <a:cxn ang="0">
                  <a:pos x="T0" y="T1"/>
                </a:cxn>
                <a:cxn ang="0">
                  <a:pos x="T2" y="T3"/>
                </a:cxn>
                <a:cxn ang="0">
                  <a:pos x="T4" y="T5"/>
                </a:cxn>
                <a:cxn ang="0">
                  <a:pos x="T6" y="T7"/>
                </a:cxn>
                <a:cxn ang="0">
                  <a:pos x="T8" y="T9"/>
                </a:cxn>
              </a:cxnLst>
              <a:rect l="0" t="0" r="r" b="b"/>
              <a:pathLst>
                <a:path w="41" h="51">
                  <a:moveTo>
                    <a:pt x="20" y="51"/>
                  </a:moveTo>
                  <a:lnTo>
                    <a:pt x="41" y="25"/>
                  </a:lnTo>
                  <a:lnTo>
                    <a:pt x="20" y="0"/>
                  </a:lnTo>
                  <a:lnTo>
                    <a:pt x="0" y="25"/>
                  </a:lnTo>
                  <a:lnTo>
                    <a:pt x="20" y="51"/>
                  </a:lnTo>
                  <a:close/>
                </a:path>
              </a:pathLst>
            </a:custGeom>
            <a:solidFill>
              <a:srgbClr val="007F00"/>
            </a:solidFill>
            <a:ln w="15875">
              <a:solidFill>
                <a:srgbClr val="007F00"/>
              </a:solidFill>
              <a:prstDash val="solid"/>
              <a:round/>
              <a:headEnd/>
              <a:tailEnd/>
            </a:ln>
          </p:spPr>
          <p:txBody>
            <a:bodyPr/>
            <a:lstStyle/>
            <a:p>
              <a:endParaRPr lang="de-DE"/>
            </a:p>
          </p:txBody>
        </p:sp>
        <p:sp>
          <p:nvSpPr>
            <p:cNvPr id="192" name="Freeform 198"/>
            <p:cNvSpPr>
              <a:spLocks/>
            </p:cNvSpPr>
            <p:nvPr/>
          </p:nvSpPr>
          <p:spPr bwMode="auto">
            <a:xfrm>
              <a:off x="1506" y="3188"/>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93" name="Freeform 199"/>
            <p:cNvSpPr>
              <a:spLocks/>
            </p:cNvSpPr>
            <p:nvPr/>
          </p:nvSpPr>
          <p:spPr bwMode="auto">
            <a:xfrm>
              <a:off x="1729" y="3168"/>
              <a:ext cx="41" cy="51"/>
            </a:xfrm>
            <a:custGeom>
              <a:avLst/>
              <a:gdLst>
                <a:gd name="T0" fmla="*/ 20 w 41"/>
                <a:gd name="T1" fmla="*/ 51 h 51"/>
                <a:gd name="T2" fmla="*/ 41 w 41"/>
                <a:gd name="T3" fmla="*/ 26 h 51"/>
                <a:gd name="T4" fmla="*/ 20 w 41"/>
                <a:gd name="T5" fmla="*/ 0 h 51"/>
                <a:gd name="T6" fmla="*/ 0 w 41"/>
                <a:gd name="T7" fmla="*/ 26 h 51"/>
                <a:gd name="T8" fmla="*/ 20 w 41"/>
                <a:gd name="T9" fmla="*/ 51 h 51"/>
              </a:gdLst>
              <a:ahLst/>
              <a:cxnLst>
                <a:cxn ang="0">
                  <a:pos x="T0" y="T1"/>
                </a:cxn>
                <a:cxn ang="0">
                  <a:pos x="T2" y="T3"/>
                </a:cxn>
                <a:cxn ang="0">
                  <a:pos x="T4" y="T5"/>
                </a:cxn>
                <a:cxn ang="0">
                  <a:pos x="T6" y="T7"/>
                </a:cxn>
                <a:cxn ang="0">
                  <a:pos x="T8" y="T9"/>
                </a:cxn>
              </a:cxnLst>
              <a:rect l="0" t="0" r="r" b="b"/>
              <a:pathLst>
                <a:path w="41" h="51">
                  <a:moveTo>
                    <a:pt x="20" y="51"/>
                  </a:moveTo>
                  <a:lnTo>
                    <a:pt x="41" y="26"/>
                  </a:lnTo>
                  <a:lnTo>
                    <a:pt x="20" y="0"/>
                  </a:lnTo>
                  <a:lnTo>
                    <a:pt x="0" y="26"/>
                  </a:lnTo>
                  <a:lnTo>
                    <a:pt x="20" y="51"/>
                  </a:lnTo>
                  <a:close/>
                </a:path>
              </a:pathLst>
            </a:custGeom>
            <a:solidFill>
              <a:srgbClr val="007F00"/>
            </a:solidFill>
            <a:ln w="15875">
              <a:solidFill>
                <a:srgbClr val="007F00"/>
              </a:solidFill>
              <a:prstDash val="solid"/>
              <a:round/>
              <a:headEnd/>
              <a:tailEnd/>
            </a:ln>
          </p:spPr>
          <p:txBody>
            <a:bodyPr/>
            <a:lstStyle/>
            <a:p>
              <a:endParaRPr lang="de-DE"/>
            </a:p>
          </p:txBody>
        </p:sp>
        <p:sp>
          <p:nvSpPr>
            <p:cNvPr id="194" name="Freeform 200"/>
            <p:cNvSpPr>
              <a:spLocks/>
            </p:cNvSpPr>
            <p:nvPr/>
          </p:nvSpPr>
          <p:spPr bwMode="auto">
            <a:xfrm>
              <a:off x="1952" y="3152"/>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95" name="Freeform 201"/>
            <p:cNvSpPr>
              <a:spLocks/>
            </p:cNvSpPr>
            <p:nvPr/>
          </p:nvSpPr>
          <p:spPr bwMode="auto">
            <a:xfrm>
              <a:off x="2180" y="3111"/>
              <a:ext cx="41" cy="51"/>
            </a:xfrm>
            <a:custGeom>
              <a:avLst/>
              <a:gdLst>
                <a:gd name="T0" fmla="*/ 20 w 41"/>
                <a:gd name="T1" fmla="*/ 51 h 51"/>
                <a:gd name="T2" fmla="*/ 41 w 41"/>
                <a:gd name="T3" fmla="*/ 26 h 51"/>
                <a:gd name="T4" fmla="*/ 20 w 41"/>
                <a:gd name="T5" fmla="*/ 0 h 51"/>
                <a:gd name="T6" fmla="*/ 0 w 41"/>
                <a:gd name="T7" fmla="*/ 26 h 51"/>
                <a:gd name="T8" fmla="*/ 20 w 41"/>
                <a:gd name="T9" fmla="*/ 51 h 51"/>
              </a:gdLst>
              <a:ahLst/>
              <a:cxnLst>
                <a:cxn ang="0">
                  <a:pos x="T0" y="T1"/>
                </a:cxn>
                <a:cxn ang="0">
                  <a:pos x="T2" y="T3"/>
                </a:cxn>
                <a:cxn ang="0">
                  <a:pos x="T4" y="T5"/>
                </a:cxn>
                <a:cxn ang="0">
                  <a:pos x="T6" y="T7"/>
                </a:cxn>
                <a:cxn ang="0">
                  <a:pos x="T8" y="T9"/>
                </a:cxn>
              </a:cxnLst>
              <a:rect l="0" t="0" r="r" b="b"/>
              <a:pathLst>
                <a:path w="41" h="51">
                  <a:moveTo>
                    <a:pt x="20" y="51"/>
                  </a:moveTo>
                  <a:lnTo>
                    <a:pt x="41" y="26"/>
                  </a:lnTo>
                  <a:lnTo>
                    <a:pt x="20" y="0"/>
                  </a:lnTo>
                  <a:lnTo>
                    <a:pt x="0" y="26"/>
                  </a:lnTo>
                  <a:lnTo>
                    <a:pt x="20" y="51"/>
                  </a:lnTo>
                  <a:close/>
                </a:path>
              </a:pathLst>
            </a:custGeom>
            <a:solidFill>
              <a:srgbClr val="007F00"/>
            </a:solidFill>
            <a:ln w="15875">
              <a:solidFill>
                <a:srgbClr val="007F00"/>
              </a:solidFill>
              <a:prstDash val="solid"/>
              <a:round/>
              <a:headEnd/>
              <a:tailEnd/>
            </a:ln>
          </p:spPr>
          <p:txBody>
            <a:bodyPr/>
            <a:lstStyle/>
            <a:p>
              <a:endParaRPr lang="de-DE"/>
            </a:p>
          </p:txBody>
        </p:sp>
        <p:sp>
          <p:nvSpPr>
            <p:cNvPr id="196" name="Freeform 202"/>
            <p:cNvSpPr>
              <a:spLocks/>
            </p:cNvSpPr>
            <p:nvPr/>
          </p:nvSpPr>
          <p:spPr bwMode="auto">
            <a:xfrm>
              <a:off x="2403" y="3079"/>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97" name="Freeform 203"/>
            <p:cNvSpPr>
              <a:spLocks/>
            </p:cNvSpPr>
            <p:nvPr/>
          </p:nvSpPr>
          <p:spPr bwMode="auto">
            <a:xfrm>
              <a:off x="2625" y="3074"/>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198" name="Freeform 204"/>
            <p:cNvSpPr>
              <a:spLocks/>
            </p:cNvSpPr>
            <p:nvPr/>
          </p:nvSpPr>
          <p:spPr bwMode="auto">
            <a:xfrm>
              <a:off x="2854" y="3074"/>
              <a:ext cx="41" cy="52"/>
            </a:xfrm>
            <a:custGeom>
              <a:avLst/>
              <a:gdLst>
                <a:gd name="T0" fmla="*/ 20 w 41"/>
                <a:gd name="T1" fmla="*/ 52 h 52"/>
                <a:gd name="T2" fmla="*/ 41 w 41"/>
                <a:gd name="T3" fmla="*/ 26 h 52"/>
                <a:gd name="T4" fmla="*/ 20 w 41"/>
                <a:gd name="T5" fmla="*/ 0 h 52"/>
                <a:gd name="T6" fmla="*/ 0 w 41"/>
                <a:gd name="T7" fmla="*/ 26 h 52"/>
                <a:gd name="T8" fmla="*/ 20 w 41"/>
                <a:gd name="T9" fmla="*/ 52 h 52"/>
              </a:gdLst>
              <a:ahLst/>
              <a:cxnLst>
                <a:cxn ang="0">
                  <a:pos x="T0" y="T1"/>
                </a:cxn>
                <a:cxn ang="0">
                  <a:pos x="T2" y="T3"/>
                </a:cxn>
                <a:cxn ang="0">
                  <a:pos x="T4" y="T5"/>
                </a:cxn>
                <a:cxn ang="0">
                  <a:pos x="T6" y="T7"/>
                </a:cxn>
                <a:cxn ang="0">
                  <a:pos x="T8" y="T9"/>
                </a:cxn>
              </a:cxnLst>
              <a:rect l="0" t="0" r="r" b="b"/>
              <a:pathLst>
                <a:path w="41" h="52">
                  <a:moveTo>
                    <a:pt x="20" y="52"/>
                  </a:moveTo>
                  <a:lnTo>
                    <a:pt x="41" y="26"/>
                  </a:lnTo>
                  <a:lnTo>
                    <a:pt x="20" y="0"/>
                  </a:lnTo>
                  <a:lnTo>
                    <a:pt x="0" y="26"/>
                  </a:lnTo>
                  <a:lnTo>
                    <a:pt x="20" y="52"/>
                  </a:lnTo>
                  <a:close/>
                </a:path>
              </a:pathLst>
            </a:custGeom>
            <a:solidFill>
              <a:srgbClr val="007F00"/>
            </a:solidFill>
            <a:ln w="15875">
              <a:solidFill>
                <a:srgbClr val="007F00"/>
              </a:solidFill>
              <a:prstDash val="solid"/>
              <a:round/>
              <a:headEnd/>
              <a:tailEnd/>
            </a:ln>
          </p:spPr>
          <p:txBody>
            <a:bodyPr/>
            <a:lstStyle/>
            <a:p>
              <a:endParaRPr lang="de-DE"/>
            </a:p>
          </p:txBody>
        </p:sp>
        <p:sp>
          <p:nvSpPr>
            <p:cNvPr id="199" name="Freeform 205"/>
            <p:cNvSpPr>
              <a:spLocks/>
            </p:cNvSpPr>
            <p:nvPr/>
          </p:nvSpPr>
          <p:spPr bwMode="auto">
            <a:xfrm>
              <a:off x="3076" y="3064"/>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sp>
          <p:nvSpPr>
            <p:cNvPr id="200" name="Freeform 206"/>
            <p:cNvSpPr>
              <a:spLocks/>
            </p:cNvSpPr>
            <p:nvPr/>
          </p:nvSpPr>
          <p:spPr bwMode="auto">
            <a:xfrm>
              <a:off x="3299" y="3033"/>
              <a:ext cx="42" cy="52"/>
            </a:xfrm>
            <a:custGeom>
              <a:avLst/>
              <a:gdLst>
                <a:gd name="T0" fmla="*/ 21 w 42"/>
                <a:gd name="T1" fmla="*/ 52 h 52"/>
                <a:gd name="T2" fmla="*/ 42 w 42"/>
                <a:gd name="T3" fmla="*/ 26 h 52"/>
                <a:gd name="T4" fmla="*/ 21 w 42"/>
                <a:gd name="T5" fmla="*/ 0 h 52"/>
                <a:gd name="T6" fmla="*/ 0 w 42"/>
                <a:gd name="T7" fmla="*/ 26 h 52"/>
                <a:gd name="T8" fmla="*/ 21 w 42"/>
                <a:gd name="T9" fmla="*/ 52 h 52"/>
              </a:gdLst>
              <a:ahLst/>
              <a:cxnLst>
                <a:cxn ang="0">
                  <a:pos x="T0" y="T1"/>
                </a:cxn>
                <a:cxn ang="0">
                  <a:pos x="T2" y="T3"/>
                </a:cxn>
                <a:cxn ang="0">
                  <a:pos x="T4" y="T5"/>
                </a:cxn>
                <a:cxn ang="0">
                  <a:pos x="T6" y="T7"/>
                </a:cxn>
                <a:cxn ang="0">
                  <a:pos x="T8" y="T9"/>
                </a:cxn>
              </a:cxnLst>
              <a:rect l="0" t="0" r="r" b="b"/>
              <a:pathLst>
                <a:path w="42" h="52">
                  <a:moveTo>
                    <a:pt x="21" y="52"/>
                  </a:moveTo>
                  <a:lnTo>
                    <a:pt x="42" y="26"/>
                  </a:lnTo>
                  <a:lnTo>
                    <a:pt x="21" y="0"/>
                  </a:lnTo>
                  <a:lnTo>
                    <a:pt x="0" y="26"/>
                  </a:lnTo>
                  <a:lnTo>
                    <a:pt x="21" y="52"/>
                  </a:lnTo>
                  <a:close/>
                </a:path>
              </a:pathLst>
            </a:custGeom>
            <a:solidFill>
              <a:srgbClr val="007F00"/>
            </a:solidFill>
            <a:ln w="15875">
              <a:solidFill>
                <a:srgbClr val="007F00"/>
              </a:solidFill>
              <a:prstDash val="solid"/>
              <a:round/>
              <a:headEnd/>
              <a:tailEnd/>
            </a:ln>
          </p:spPr>
          <p:txBody>
            <a:bodyPr/>
            <a:lstStyle/>
            <a:p>
              <a:endParaRPr lang="de-DE"/>
            </a:p>
          </p:txBody>
        </p:sp>
      </p:grpSp>
      <p:grpSp>
        <p:nvGrpSpPr>
          <p:cNvPr id="201" name="Group 207"/>
          <p:cNvGrpSpPr>
            <a:grpSpLocks/>
          </p:cNvGrpSpPr>
          <p:nvPr/>
        </p:nvGrpSpPr>
        <p:grpSpPr bwMode="auto">
          <a:xfrm>
            <a:off x="3425826" y="2771775"/>
            <a:ext cx="1214438" cy="614362"/>
            <a:chOff x="2494" y="2729"/>
            <a:chExt cx="765" cy="387"/>
          </a:xfrm>
        </p:grpSpPr>
        <p:sp>
          <p:nvSpPr>
            <p:cNvPr id="202" name="Rectangle 208"/>
            <p:cNvSpPr>
              <a:spLocks noChangeArrowheads="1"/>
            </p:cNvSpPr>
            <p:nvPr/>
          </p:nvSpPr>
          <p:spPr bwMode="auto">
            <a:xfrm>
              <a:off x="2544" y="2790"/>
              <a:ext cx="542" cy="154"/>
            </a:xfrm>
            <a:prstGeom prst="rect">
              <a:avLst/>
            </a:prstGeom>
            <a:solidFill>
              <a:schemeClr val="accent1"/>
            </a:solidFill>
            <a:ln>
              <a:noFill/>
            </a:ln>
            <a:effectLst/>
            <a:extLs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203" name="Line 209"/>
            <p:cNvSpPr>
              <a:spLocks noChangeShapeType="1"/>
            </p:cNvSpPr>
            <p:nvPr/>
          </p:nvSpPr>
          <p:spPr bwMode="auto">
            <a:xfrm flipH="1">
              <a:off x="2790" y="2940"/>
              <a:ext cx="58" cy="13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04" name="Freeform 210"/>
            <p:cNvSpPr>
              <a:spLocks/>
            </p:cNvSpPr>
            <p:nvPr/>
          </p:nvSpPr>
          <p:spPr bwMode="auto">
            <a:xfrm>
              <a:off x="2776" y="3038"/>
              <a:ext cx="46" cy="78"/>
            </a:xfrm>
            <a:custGeom>
              <a:avLst/>
              <a:gdLst>
                <a:gd name="T0" fmla="*/ 46 w 46"/>
                <a:gd name="T1" fmla="*/ 21 h 78"/>
                <a:gd name="T2" fmla="*/ 0 w 46"/>
                <a:gd name="T3" fmla="*/ 78 h 78"/>
                <a:gd name="T4" fmla="*/ 0 w 46"/>
                <a:gd name="T5" fmla="*/ 0 h 78"/>
                <a:gd name="T6" fmla="*/ 15 w 46"/>
                <a:gd name="T7" fmla="*/ 31 h 78"/>
                <a:gd name="T8" fmla="*/ 46 w 46"/>
                <a:gd name="T9" fmla="*/ 21 h 78"/>
              </a:gdLst>
              <a:ahLst/>
              <a:cxnLst>
                <a:cxn ang="0">
                  <a:pos x="T0" y="T1"/>
                </a:cxn>
                <a:cxn ang="0">
                  <a:pos x="T2" y="T3"/>
                </a:cxn>
                <a:cxn ang="0">
                  <a:pos x="T4" y="T5"/>
                </a:cxn>
                <a:cxn ang="0">
                  <a:pos x="T6" y="T7"/>
                </a:cxn>
                <a:cxn ang="0">
                  <a:pos x="T8" y="T9"/>
                </a:cxn>
              </a:cxnLst>
              <a:rect l="0" t="0" r="r" b="b"/>
              <a:pathLst>
                <a:path w="46" h="78">
                  <a:moveTo>
                    <a:pt x="46" y="21"/>
                  </a:moveTo>
                  <a:lnTo>
                    <a:pt x="0" y="78"/>
                  </a:lnTo>
                  <a:lnTo>
                    <a:pt x="0" y="0"/>
                  </a:lnTo>
                  <a:lnTo>
                    <a:pt x="15" y="31"/>
                  </a:lnTo>
                  <a:lnTo>
                    <a:pt x="46"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a:p>
          </p:txBody>
        </p:sp>
        <p:sp>
          <p:nvSpPr>
            <p:cNvPr id="205" name="Rectangle 211"/>
            <p:cNvSpPr>
              <a:spLocks noChangeArrowheads="1"/>
            </p:cNvSpPr>
            <p:nvPr/>
          </p:nvSpPr>
          <p:spPr bwMode="auto">
            <a:xfrm>
              <a:off x="2494" y="2729"/>
              <a:ext cx="76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700" b="1" dirty="0">
                  <a:solidFill>
                    <a:srgbClr val="000000"/>
                  </a:solidFill>
                  <a:latin typeface="Helvetica" charset="0"/>
                </a:rPr>
                <a:t>Fast greedy</a:t>
              </a:r>
              <a:endParaRPr lang="en-US" dirty="0">
                <a:latin typeface="Tahoma" charset="0"/>
              </a:endParaRPr>
            </a:p>
          </p:txBody>
        </p:sp>
      </p:grpSp>
      <p:pic>
        <p:nvPicPr>
          <p:cNvPr id="206" name="Picture 4" descr="waternet-fin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xmlns=""/>
              </a:ext>
            </a:extLst>
          </a:blip>
          <a:srcRect l="14279" t="8333" r="10976" b="11856"/>
          <a:stretch>
            <a:fillRect/>
          </a:stretch>
        </p:blipFill>
        <p:spPr bwMode="auto">
          <a:xfrm>
            <a:off x="3200400" y="4419600"/>
            <a:ext cx="1600200" cy="1282769"/>
          </a:xfrm>
          <a:prstGeom prst="rect">
            <a:avLst/>
          </a:prstGeom>
          <a:noFill/>
          <a:extLst>
            <a:ext uri="{909E8E84-426E-40dd-AFC4-6F175D3DCCD1}">
              <a14:hiddenFill xmlns:a14="http://schemas.microsoft.com/office/drawing/2010/main" xmlns="">
                <a:solidFill>
                  <a:srgbClr val="FFFFFF"/>
                </a:solidFill>
              </a14:hiddenFill>
            </a:ext>
          </a:extLst>
        </p:spPr>
      </p:pic>
      <p:sp>
        <p:nvSpPr>
          <p:cNvPr id="207" name="Text Box 136"/>
          <p:cNvSpPr txBox="1">
            <a:spLocks noChangeArrowheads="1"/>
          </p:cNvSpPr>
          <p:nvPr/>
        </p:nvSpPr>
        <p:spPr bwMode="auto">
          <a:xfrm>
            <a:off x="838200" y="4572000"/>
            <a:ext cx="242731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t>Sensor placement</a:t>
            </a:r>
            <a:endParaRPr lang="en-US" sz="2400" dirty="0"/>
          </a:p>
        </p:txBody>
      </p:sp>
      <p:sp>
        <p:nvSpPr>
          <p:cNvPr id="208" name="Rectangle 2"/>
          <p:cNvSpPr txBox="1">
            <a:spLocks noChangeArrowheads="1"/>
          </p:cNvSpPr>
          <p:nvPr/>
        </p:nvSpPr>
        <p:spPr>
          <a:xfrm>
            <a:off x="-257175" y="133350"/>
            <a:ext cx="9782176" cy="762000"/>
          </a:xfrm>
          <a:prstGeom prst="rect">
            <a:avLst/>
          </a:prstGeom>
        </p:spPr>
        <p:txBody>
          <a:bodyPr/>
          <a:lstStyle>
            <a:lvl1pPr algn="ctr" rtl="0" eaLnBrk="0" fontAlgn="base" hangingPunct="0">
              <a:spcBef>
                <a:spcPct val="0"/>
              </a:spcBef>
              <a:spcAft>
                <a:spcPct val="0"/>
              </a:spcAft>
              <a:defRPr sz="4400">
                <a:solidFill>
                  <a:srgbClr val="0080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0080FF"/>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rgbClr val="0080FF"/>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rgbClr val="0080FF"/>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rgbClr val="0080FF"/>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Calibri" charset="0"/>
              </a:defRPr>
            </a:lvl6pPr>
            <a:lvl7pPr marL="914400" algn="ctr" rtl="0" fontAlgn="base">
              <a:spcBef>
                <a:spcPct val="0"/>
              </a:spcBef>
              <a:spcAft>
                <a:spcPct val="0"/>
              </a:spcAft>
              <a:defRPr sz="4400">
                <a:solidFill>
                  <a:schemeClr val="bg1"/>
                </a:solidFill>
                <a:latin typeface="Calibri" charset="0"/>
              </a:defRPr>
            </a:lvl7pPr>
            <a:lvl8pPr marL="1371600" algn="ctr" rtl="0" fontAlgn="base">
              <a:spcBef>
                <a:spcPct val="0"/>
              </a:spcBef>
              <a:spcAft>
                <a:spcPct val="0"/>
              </a:spcAft>
              <a:defRPr sz="4400">
                <a:solidFill>
                  <a:schemeClr val="bg1"/>
                </a:solidFill>
                <a:latin typeface="Calibri" charset="0"/>
              </a:defRPr>
            </a:lvl8pPr>
            <a:lvl9pPr marL="1828800" algn="ctr" rtl="0" fontAlgn="base">
              <a:spcBef>
                <a:spcPct val="0"/>
              </a:spcBef>
              <a:spcAft>
                <a:spcPct val="0"/>
              </a:spcAft>
              <a:defRPr sz="4400">
                <a:solidFill>
                  <a:schemeClr val="bg1"/>
                </a:solidFill>
                <a:latin typeface="Calibri" charset="0"/>
              </a:defRPr>
            </a:lvl9pPr>
          </a:lstStyle>
          <a:p>
            <a:pPr eaLnBrk="1" hangingPunct="1"/>
            <a:r>
              <a:rPr lang="en-US" sz="3600" dirty="0" smtClean="0">
                <a:latin typeface="Calibri" charset="0"/>
              </a:rPr>
              <a:t>Empirical improvements </a:t>
            </a:r>
            <a:r>
              <a:rPr lang="en-US" sz="3200" dirty="0" smtClean="0">
                <a:latin typeface="Calibri" charset="0"/>
              </a:rPr>
              <a:t>[</a:t>
            </a:r>
            <a:r>
              <a:rPr lang="en-US" sz="3200" dirty="0" err="1" smtClean="0">
                <a:latin typeface="Calibri" charset="0"/>
              </a:rPr>
              <a:t>Leskovec</a:t>
            </a:r>
            <a:r>
              <a:rPr lang="en-US" sz="3200" dirty="0" smtClean="0">
                <a:latin typeface="Calibri" charset="0"/>
              </a:rPr>
              <a:t>, Krause et al’06]</a:t>
            </a:r>
            <a:endParaRPr lang="en-US" sz="3200" dirty="0">
              <a:latin typeface="Calibri" charset="0"/>
            </a:endParaRPr>
          </a:p>
        </p:txBody>
      </p:sp>
      <p:sp>
        <p:nvSpPr>
          <p:cNvPr id="209" name="Textfeld 208"/>
          <p:cNvSpPr txBox="1"/>
          <p:nvPr/>
        </p:nvSpPr>
        <p:spPr>
          <a:xfrm>
            <a:off x="1740480" y="5943600"/>
            <a:ext cx="2037712" cy="523220"/>
          </a:xfrm>
          <a:prstGeom prst="rect">
            <a:avLst/>
          </a:prstGeom>
          <a:noFill/>
        </p:spPr>
        <p:txBody>
          <a:bodyPr wrap="none" rtlCol="0">
            <a:spAutoFit/>
          </a:bodyPr>
          <a:lstStyle/>
          <a:p>
            <a:r>
              <a:rPr lang="de-DE" dirty="0" smtClean="0"/>
              <a:t>30x </a:t>
            </a:r>
            <a:r>
              <a:rPr lang="de-DE" dirty="0" err="1" smtClean="0"/>
              <a:t>speedup</a:t>
            </a:r>
            <a:endParaRPr lang="de-DE" dirty="0"/>
          </a:p>
        </p:txBody>
      </p:sp>
      <p:sp>
        <p:nvSpPr>
          <p:cNvPr id="210" name="Textfeld 209"/>
          <p:cNvSpPr txBox="1"/>
          <p:nvPr/>
        </p:nvSpPr>
        <p:spPr>
          <a:xfrm>
            <a:off x="5852605" y="5943600"/>
            <a:ext cx="2219703" cy="523220"/>
          </a:xfrm>
          <a:prstGeom prst="rect">
            <a:avLst/>
          </a:prstGeom>
          <a:noFill/>
        </p:spPr>
        <p:txBody>
          <a:bodyPr wrap="none" rtlCol="0">
            <a:spAutoFit/>
          </a:bodyPr>
          <a:lstStyle/>
          <a:p>
            <a:r>
              <a:rPr lang="de-DE" dirty="0" smtClean="0"/>
              <a:t>700x </a:t>
            </a:r>
            <a:r>
              <a:rPr lang="de-DE" dirty="0" err="1" smtClean="0"/>
              <a:t>speedup</a:t>
            </a:r>
            <a:endParaRPr lang="de-DE" dirty="0"/>
          </a:p>
        </p:txBody>
      </p:sp>
    </p:spTree>
    <p:extLst>
      <p:ext uri="{BB962C8B-B14F-4D97-AF65-F5344CB8AC3E}">
        <p14:creationId xmlns:p14="http://schemas.microsoft.com/office/powerpoint/2010/main" xmlns="" val="384447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animEffect transition="in" filter="wipe(down)">
                                      <p:cBhvr>
                                        <p:cTn id="15" dur="500"/>
                                        <p:tgtEl>
                                          <p:spTgt spid="171"/>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wipe(left)">
                                      <p:cBhvr>
                                        <p:cTn id="23" dur="500"/>
                                        <p:tgtEl>
                                          <p:spTgt spid="188"/>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wipe(down)">
                                      <p:cBhvr>
                                        <p:cTn id="37" dur="500"/>
                                        <p:tgtEl>
                                          <p:spTgt spid="81"/>
                                        </p:tgtEl>
                                      </p:cBhvr>
                                    </p:animEffec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wipe(down)">
                                      <p:cBhvr>
                                        <p:cTn id="45" dur="500"/>
                                        <p:tgtEl>
                                          <p:spTgt spid="84"/>
                                        </p:tgtEl>
                                      </p:cBhvr>
                                    </p:animEffec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wipe(left)">
                                      <p:cBhvr>
                                        <p:cTn id="53" dur="500"/>
                                        <p:tgtEl>
                                          <p:spTgt spid="95"/>
                                        </p:tgtEl>
                                      </p:cBhvr>
                                    </p:animEffec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9"/>
                                        </p:tgtEl>
                                        <p:attrNameLst>
                                          <p:attrName>style.visibility</p:attrName>
                                        </p:attrNameLst>
                                      </p:cBhvr>
                                      <p:to>
                                        <p:strVal val="visible"/>
                                      </p:to>
                                    </p:set>
                                    <p:animEffect transition="in" filter="fade">
                                      <p:cBhvr>
                                        <p:cTn id="61" dur="500"/>
                                        <p:tgtEl>
                                          <p:spTgt spid="20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fade">
                                      <p:cBhvr>
                                        <p:cTn id="64"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2800" dirty="0"/>
              <a:t>— </a:t>
            </a:r>
            <a:r>
              <a:rPr lang="en-US" altLang="zh-CN" sz="3200" dirty="0" smtClean="0"/>
              <a:t>K-densest </a:t>
            </a:r>
            <a:r>
              <a:rPr lang="en-US" altLang="zh-CN" sz="3200" dirty="0" err="1" smtClean="0"/>
              <a:t>subgraph</a:t>
            </a:r>
            <a:r>
              <a:rPr lang="en-US" altLang="zh-CN" sz="3200" dirty="0" smtClean="0"/>
              <a:t> (cont.)</a:t>
            </a:r>
            <a:endParaRPr lang="en-US" sz="3200" dirty="0"/>
          </a:p>
        </p:txBody>
      </p:sp>
      <p:sp>
        <p:nvSpPr>
          <p:cNvPr id="3" name="Content Placeholder 2"/>
          <p:cNvSpPr>
            <a:spLocks noGrp="1"/>
          </p:cNvSpPr>
          <p:nvPr>
            <p:ph idx="1"/>
          </p:nvPr>
        </p:nvSpPr>
        <p:spPr/>
        <p:txBody>
          <a:bodyPr/>
          <a:lstStyle/>
          <a:p>
            <a:r>
              <a:rPr lang="en-US" dirty="0" smtClean="0"/>
              <a:t>A linear </a:t>
            </a:r>
            <a:r>
              <a:rPr lang="en-US" dirty="0"/>
              <a:t>p</a:t>
            </a:r>
            <a:r>
              <a:rPr lang="en-US" dirty="0" smtClean="0"/>
              <a:t>rogramming based solution</a:t>
            </a:r>
          </a:p>
          <a:p>
            <a:pPr lvl="1"/>
            <a:r>
              <a:rPr lang="en-US" dirty="0" smtClean="0"/>
              <a:t>Approximation ratio: </a:t>
            </a:r>
          </a:p>
          <a:p>
            <a:pPr lvl="1"/>
            <a:endParaRPr lang="en-US" dirty="0" smtClean="0"/>
          </a:p>
          <a:p>
            <a:endParaRPr lang="en-US" dirty="0" smtClean="0"/>
          </a:p>
        </p:txBody>
      </p:sp>
      <p:pic>
        <p:nvPicPr>
          <p:cNvPr id="8" name="Picture 7"/>
          <p:cNvPicPr>
            <a:picLocks noChangeAspect="1"/>
          </p:cNvPicPr>
          <p:nvPr/>
        </p:nvPicPr>
        <p:blipFill>
          <a:blip r:embed="rId3"/>
          <a:stretch>
            <a:fillRect/>
          </a:stretch>
        </p:blipFill>
        <p:spPr>
          <a:xfrm>
            <a:off x="914400" y="2362200"/>
            <a:ext cx="7061200" cy="4102100"/>
          </a:xfrm>
          <a:prstGeom prst="rect">
            <a:avLst/>
          </a:prstGeom>
        </p:spPr>
      </p:pic>
      <p:pic>
        <p:nvPicPr>
          <p:cNvPr id="10" name="Picture 9"/>
          <p:cNvPicPr>
            <a:picLocks noChangeAspect="1"/>
          </p:cNvPicPr>
          <p:nvPr/>
        </p:nvPicPr>
        <p:blipFill>
          <a:blip r:embed="rId4"/>
          <a:stretch>
            <a:fillRect/>
          </a:stretch>
        </p:blipFill>
        <p:spPr>
          <a:xfrm>
            <a:off x="4278923" y="1905002"/>
            <a:ext cx="1066800" cy="323273"/>
          </a:xfrm>
          <a:prstGeom prst="rect">
            <a:avLst/>
          </a:prstGeom>
        </p:spPr>
      </p:pic>
      <p:sp>
        <p:nvSpPr>
          <p:cNvPr id="6" name="矩形 7"/>
          <p:cNvSpPr/>
          <p:nvPr/>
        </p:nvSpPr>
        <p:spPr>
          <a:xfrm>
            <a:off x="5908431" y="2057400"/>
            <a:ext cx="2532185" cy="923330"/>
          </a:xfrm>
          <a:prstGeom prst="rect">
            <a:avLst/>
          </a:prstGeom>
          <a:solidFill>
            <a:schemeClr val="bg1"/>
          </a:solidFill>
          <a:ln>
            <a:solidFill>
              <a:schemeClr val="tx1"/>
            </a:solidFill>
          </a:ln>
        </p:spPr>
        <p:txBody>
          <a:bodyPr wrap="square">
            <a:spAutoFit/>
          </a:bodyPr>
          <a:lstStyle/>
          <a:p>
            <a:pPr>
              <a:buNone/>
            </a:pPr>
            <a:r>
              <a:rPr lang="en-US" altLang="zh-CN" dirty="0" smtClean="0">
                <a:solidFill>
                  <a:srgbClr val="000090"/>
                </a:solidFill>
              </a:rPr>
              <a:t>Find the </a:t>
            </a:r>
            <a:r>
              <a:rPr lang="en-US" altLang="zh-CN" dirty="0" err="1" smtClean="0">
                <a:solidFill>
                  <a:srgbClr val="000090"/>
                </a:solidFill>
              </a:rPr>
              <a:t>subgraph</a:t>
            </a:r>
            <a:r>
              <a:rPr lang="en-US" altLang="zh-CN" dirty="0" smtClean="0">
                <a:solidFill>
                  <a:srgbClr val="000090"/>
                </a:solidFill>
              </a:rPr>
              <a:t> with the largest average degree in </a:t>
            </a:r>
            <a:r>
              <a:rPr lang="en-US" altLang="zh-CN" dirty="0" err="1" smtClean="0">
                <a:solidFill>
                  <a:srgbClr val="000090"/>
                </a:solidFill>
              </a:rPr>
              <a:t>subgraph</a:t>
            </a:r>
            <a:r>
              <a:rPr lang="en-US" altLang="zh-CN" dirty="0" smtClean="0">
                <a:solidFill>
                  <a:srgbClr val="000090"/>
                </a:solidFill>
              </a:rPr>
              <a:t> S</a:t>
            </a:r>
            <a:r>
              <a:rPr lang="en-US" altLang="zh-CN" baseline="-25000" dirty="0" smtClean="0">
                <a:solidFill>
                  <a:srgbClr val="000090"/>
                </a:solidFill>
              </a:rPr>
              <a:t>t-1</a:t>
            </a:r>
            <a:endParaRPr lang="en-US" altLang="zh-CN" baseline="-25000" dirty="0">
              <a:solidFill>
                <a:srgbClr val="000090"/>
              </a:solidFill>
            </a:endParaRPr>
          </a:p>
        </p:txBody>
      </p:sp>
      <p:cxnSp>
        <p:nvCxnSpPr>
          <p:cNvPr id="5" name="Straight Arrow Connector 4"/>
          <p:cNvCxnSpPr>
            <a:stCxn id="14" idx="3"/>
          </p:cNvCxnSpPr>
          <p:nvPr/>
        </p:nvCxnSpPr>
        <p:spPr>
          <a:xfrm>
            <a:off x="4431323" y="3668762"/>
            <a:ext cx="2461846" cy="4460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矩形 7"/>
          <p:cNvSpPr/>
          <p:nvPr/>
        </p:nvSpPr>
        <p:spPr>
          <a:xfrm>
            <a:off x="6330462" y="5486401"/>
            <a:ext cx="1899138" cy="646331"/>
          </a:xfrm>
          <a:prstGeom prst="rect">
            <a:avLst/>
          </a:prstGeom>
          <a:solidFill>
            <a:schemeClr val="bg1"/>
          </a:solidFill>
          <a:ln>
            <a:solidFill>
              <a:schemeClr val="tx1"/>
            </a:solidFill>
          </a:ln>
        </p:spPr>
        <p:txBody>
          <a:bodyPr wrap="square">
            <a:spAutoFit/>
          </a:bodyPr>
          <a:lstStyle/>
          <a:p>
            <a:pPr>
              <a:buNone/>
            </a:pPr>
            <a:r>
              <a:rPr lang="en-US" altLang="zh-CN" dirty="0" smtClean="0">
                <a:solidFill>
                  <a:srgbClr val="000090"/>
                </a:solidFill>
              </a:rPr>
              <a:t>Replace S</a:t>
            </a:r>
            <a:r>
              <a:rPr lang="en-US" altLang="zh-CN" baseline="-25000" dirty="0" smtClean="0">
                <a:solidFill>
                  <a:srgbClr val="000090"/>
                </a:solidFill>
              </a:rPr>
              <a:t>t </a:t>
            </a:r>
            <a:r>
              <a:rPr lang="en-US" altLang="zh-CN" dirty="0" smtClean="0">
                <a:solidFill>
                  <a:srgbClr val="000090"/>
                </a:solidFill>
              </a:rPr>
              <a:t>by neighbors of S</a:t>
            </a:r>
            <a:r>
              <a:rPr lang="en-US" altLang="zh-CN" baseline="-25000" dirty="0" smtClean="0">
                <a:solidFill>
                  <a:srgbClr val="000090"/>
                </a:solidFill>
              </a:rPr>
              <a:t>t-1</a:t>
            </a:r>
            <a:endParaRPr lang="en-US" altLang="zh-CN" baseline="-25000" dirty="0">
              <a:solidFill>
                <a:srgbClr val="000090"/>
              </a:solidFill>
            </a:endParaRPr>
          </a:p>
        </p:txBody>
      </p:sp>
      <p:cxnSp>
        <p:nvCxnSpPr>
          <p:cNvPr id="15" name="Straight Arrow Connector 14"/>
          <p:cNvCxnSpPr>
            <a:stCxn id="11" idx="1"/>
          </p:cNvCxnSpPr>
          <p:nvPr/>
        </p:nvCxnSpPr>
        <p:spPr>
          <a:xfrm flipH="1" flipV="1">
            <a:off x="5064369" y="5715000"/>
            <a:ext cx="1266092" cy="945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19"/>
          <p:cNvGrpSpPr/>
          <p:nvPr/>
        </p:nvGrpSpPr>
        <p:grpSpPr>
          <a:xfrm>
            <a:off x="140677" y="2514600"/>
            <a:ext cx="4290646" cy="2308324"/>
            <a:chOff x="-1752600" y="-762000"/>
            <a:chExt cx="4648200" cy="2308324"/>
          </a:xfrm>
        </p:grpSpPr>
        <p:sp>
          <p:nvSpPr>
            <p:cNvPr id="14" name="矩形 7"/>
            <p:cNvSpPr/>
            <p:nvPr/>
          </p:nvSpPr>
          <p:spPr>
            <a:xfrm>
              <a:off x="-1752600" y="-762000"/>
              <a:ext cx="4648200" cy="2308324"/>
            </a:xfrm>
            <a:prstGeom prst="rect">
              <a:avLst/>
            </a:prstGeom>
            <a:solidFill>
              <a:schemeClr val="bg1"/>
            </a:solidFill>
            <a:ln>
              <a:solidFill>
                <a:schemeClr val="tx1"/>
              </a:solidFill>
            </a:ln>
          </p:spPr>
          <p:txBody>
            <a:bodyPr wrap="square">
              <a:spAutoFit/>
            </a:bodyPr>
            <a:lstStyle/>
            <a:p>
              <a:pPr>
                <a:buNone/>
              </a:pPr>
              <a:r>
                <a:rPr lang="en-US" altLang="zh-CN" dirty="0" smtClean="0">
                  <a:solidFill>
                    <a:srgbClr val="000090"/>
                  </a:solidFill>
                </a:rPr>
                <a:t>Find j which satisfy:</a:t>
              </a:r>
            </a:p>
            <a:p>
              <a:pPr>
                <a:buNone/>
              </a:pPr>
              <a:endParaRPr lang="en-US" altLang="zh-CN" dirty="0">
                <a:solidFill>
                  <a:srgbClr val="000090"/>
                </a:solidFill>
              </a:endParaRPr>
            </a:p>
            <a:p>
              <a:pPr>
                <a:buNone/>
              </a:pPr>
              <a:endParaRPr lang="en-US" altLang="zh-CN" dirty="0" smtClean="0">
                <a:solidFill>
                  <a:srgbClr val="000090"/>
                </a:solidFill>
              </a:endParaRPr>
            </a:p>
            <a:p>
              <a:pPr>
                <a:buNone/>
              </a:pPr>
              <a:endParaRPr lang="en-US" altLang="zh-CN" dirty="0">
                <a:solidFill>
                  <a:srgbClr val="000090"/>
                </a:solidFill>
              </a:endParaRPr>
            </a:p>
            <a:p>
              <a:pPr>
                <a:buNone/>
              </a:pPr>
              <a:endParaRPr lang="en-US" altLang="zh-CN" dirty="0" smtClean="0">
                <a:solidFill>
                  <a:srgbClr val="000090"/>
                </a:solidFill>
              </a:endParaRPr>
            </a:p>
            <a:p>
              <a:pPr>
                <a:buNone/>
              </a:pPr>
              <a:endParaRPr lang="en-US" altLang="zh-CN" dirty="0">
                <a:solidFill>
                  <a:srgbClr val="000090"/>
                </a:solidFill>
              </a:endParaRPr>
            </a:p>
            <a:p>
              <a:pPr>
                <a:buNone/>
              </a:pPr>
              <a:r>
                <a:rPr lang="en-US" altLang="zh-CN" dirty="0" smtClean="0">
                  <a:solidFill>
                    <a:srgbClr val="000090"/>
                  </a:solidFill>
                </a:rPr>
                <a:t> </a:t>
              </a:r>
            </a:p>
            <a:p>
              <a:pPr>
                <a:buNone/>
              </a:pPr>
              <a:r>
                <a:rPr lang="en-US" altLang="zh-CN" dirty="0" smtClean="0">
                  <a:solidFill>
                    <a:srgbClr val="000090"/>
                  </a:solidFill>
                </a:rPr>
                <a:t>Update S by j’s neighbors.</a:t>
              </a:r>
              <a:endParaRPr lang="en-US" altLang="zh-CN" dirty="0">
                <a:solidFill>
                  <a:srgbClr val="000090"/>
                </a:solidFill>
              </a:endParaRPr>
            </a:p>
          </p:txBody>
        </p:sp>
        <p:pic>
          <p:nvPicPr>
            <p:cNvPr id="16" name="Picture 15"/>
            <p:cNvPicPr>
              <a:picLocks noChangeAspect="1"/>
            </p:cNvPicPr>
            <p:nvPr/>
          </p:nvPicPr>
          <p:blipFill>
            <a:blip r:embed="rId5"/>
            <a:stretch>
              <a:fillRect/>
            </a:stretch>
          </p:blipFill>
          <p:spPr>
            <a:xfrm>
              <a:off x="-1752600" y="-304800"/>
              <a:ext cx="4559300" cy="1270000"/>
            </a:xfrm>
            <a:prstGeom prst="rect">
              <a:avLst/>
            </a:prstGeom>
            <a:ln>
              <a:noFill/>
            </a:ln>
          </p:spPr>
        </p:pic>
      </p:grpSp>
      <p:cxnSp>
        <p:nvCxnSpPr>
          <p:cNvPr id="24" name="Straight Arrow Connector 23"/>
          <p:cNvCxnSpPr/>
          <p:nvPr/>
        </p:nvCxnSpPr>
        <p:spPr>
          <a:xfrm flipH="1">
            <a:off x="6260123" y="2971800"/>
            <a:ext cx="281354"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42598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 y="200025"/>
            <a:ext cx="8839200" cy="762000"/>
          </a:xfrm>
        </p:spPr>
        <p:txBody>
          <a:bodyPr/>
          <a:lstStyle/>
          <a:p>
            <a:r>
              <a:rPr lang="de-DE" sz="3600" dirty="0" err="1" smtClean="0"/>
              <a:t>Document</a:t>
            </a:r>
            <a:r>
              <a:rPr lang="de-DE" sz="3600" dirty="0" smtClean="0"/>
              <a:t> </a:t>
            </a:r>
            <a:r>
              <a:rPr lang="de-DE" sz="3600" dirty="0" err="1" smtClean="0"/>
              <a:t>summarization</a:t>
            </a:r>
            <a:r>
              <a:rPr lang="de-DE" sz="3600" dirty="0" smtClean="0"/>
              <a:t> [Lin &amp; </a:t>
            </a:r>
            <a:r>
              <a:rPr lang="de-DE" sz="3600" dirty="0" err="1" smtClean="0"/>
              <a:t>Bilmes</a:t>
            </a:r>
            <a:r>
              <a:rPr lang="de-DE" sz="3600" dirty="0" smtClean="0"/>
              <a:t> ‘11]</a:t>
            </a:r>
            <a:r>
              <a:rPr lang="de-DE" sz="4000" dirty="0" smtClean="0"/>
              <a:t> </a:t>
            </a:r>
            <a:endParaRPr lang="de-DE" sz="4000" dirty="0"/>
          </a:p>
        </p:txBody>
      </p:sp>
      <p:sp>
        <p:nvSpPr>
          <p:cNvPr id="3" name="Inhaltsplatzhalter 2"/>
          <p:cNvSpPr>
            <a:spLocks noGrp="1"/>
          </p:cNvSpPr>
          <p:nvPr>
            <p:ph idx="1"/>
          </p:nvPr>
        </p:nvSpPr>
        <p:spPr>
          <a:xfrm>
            <a:off x="381000" y="5867400"/>
            <a:ext cx="8305800" cy="569913"/>
          </a:xfrm>
        </p:spPr>
        <p:txBody>
          <a:bodyPr/>
          <a:lstStyle/>
          <a:p>
            <a:r>
              <a:rPr lang="de-DE" dirty="0" err="1" smtClean="0"/>
              <a:t>Which</a:t>
            </a:r>
            <a:r>
              <a:rPr lang="de-DE" dirty="0" smtClean="0"/>
              <a:t> </a:t>
            </a:r>
            <a:r>
              <a:rPr lang="de-DE" dirty="0" err="1" smtClean="0"/>
              <a:t>sentences</a:t>
            </a:r>
            <a:r>
              <a:rPr lang="de-DE" dirty="0" smtClean="0"/>
              <a:t> </a:t>
            </a:r>
            <a:r>
              <a:rPr lang="de-DE" dirty="0" err="1" smtClean="0"/>
              <a:t>should</a:t>
            </a:r>
            <a:r>
              <a:rPr lang="de-DE" dirty="0" smtClean="0"/>
              <a:t> </a:t>
            </a:r>
            <a:r>
              <a:rPr lang="de-DE" dirty="0" err="1" smtClean="0"/>
              <a:t>we</a:t>
            </a:r>
            <a:r>
              <a:rPr lang="de-DE" dirty="0" smtClean="0"/>
              <a:t> </a:t>
            </a:r>
            <a:r>
              <a:rPr lang="de-DE" dirty="0" err="1" smtClean="0"/>
              <a:t>select</a:t>
            </a:r>
            <a:r>
              <a:rPr lang="de-DE" dirty="0" smtClean="0"/>
              <a:t> </a:t>
            </a:r>
            <a:r>
              <a:rPr lang="de-DE" dirty="0" err="1" smtClean="0"/>
              <a:t>that</a:t>
            </a:r>
            <a:r>
              <a:rPr lang="de-DE" dirty="0" smtClean="0"/>
              <a:t> </a:t>
            </a:r>
            <a:r>
              <a:rPr lang="de-DE" dirty="0" err="1" smtClean="0"/>
              <a:t>best</a:t>
            </a:r>
            <a:r>
              <a:rPr lang="de-DE" dirty="0" smtClean="0"/>
              <a:t> </a:t>
            </a:r>
            <a:r>
              <a:rPr lang="de-DE" dirty="0" err="1" smtClean="0"/>
              <a:t>summarize</a:t>
            </a:r>
            <a:r>
              <a:rPr lang="de-DE" dirty="0" smtClean="0"/>
              <a:t> a </a:t>
            </a:r>
            <a:r>
              <a:rPr lang="de-DE" dirty="0" err="1" smtClean="0"/>
              <a:t>document</a:t>
            </a:r>
            <a:r>
              <a:rPr lang="de-DE" dirty="0" smtClean="0"/>
              <a:t>?</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170</a:t>
            </a:fld>
            <a:endParaRPr lang="en-US"/>
          </a:p>
        </p:txBody>
      </p:sp>
      <p:pic>
        <p:nvPicPr>
          <p:cNvPr id="5" name="Bild 4"/>
          <p:cNvPicPr>
            <a:picLocks noChangeAspect="1"/>
          </p:cNvPicPr>
          <p:nvPr/>
        </p:nvPicPr>
        <p:blipFill>
          <a:blip r:embed="rId2"/>
          <a:stretch>
            <a:fillRect/>
          </a:stretch>
        </p:blipFill>
        <p:spPr>
          <a:xfrm>
            <a:off x="2349500" y="1333500"/>
            <a:ext cx="4432300" cy="4178300"/>
          </a:xfrm>
          <a:prstGeom prst="rect">
            <a:avLst/>
          </a:prstGeom>
        </p:spPr>
      </p:pic>
      <p:pic>
        <p:nvPicPr>
          <p:cNvPr id="6" name="Bild 5"/>
          <p:cNvPicPr>
            <a:picLocks noChangeAspect="1"/>
          </p:cNvPicPr>
          <p:nvPr/>
        </p:nvPicPr>
        <p:blipFill>
          <a:blip r:embed="rId3"/>
          <a:stretch>
            <a:fillRect/>
          </a:stretch>
        </p:blipFill>
        <p:spPr>
          <a:xfrm>
            <a:off x="2400300" y="1333500"/>
            <a:ext cx="4305300" cy="4102100"/>
          </a:xfrm>
          <a:prstGeom prst="rect">
            <a:avLst/>
          </a:prstGeom>
        </p:spPr>
      </p:pic>
      <p:pic>
        <p:nvPicPr>
          <p:cNvPr id="8" name="Bild 7"/>
          <p:cNvPicPr>
            <a:picLocks noChangeAspect="1"/>
          </p:cNvPicPr>
          <p:nvPr/>
        </p:nvPicPr>
        <p:blipFill>
          <a:blip r:embed="rId4"/>
          <a:stretch>
            <a:fillRect/>
          </a:stretch>
        </p:blipFill>
        <p:spPr>
          <a:xfrm>
            <a:off x="2362200" y="1282700"/>
            <a:ext cx="4864100" cy="4711700"/>
          </a:xfrm>
          <a:prstGeom prst="rect">
            <a:avLst/>
          </a:prstGeom>
        </p:spPr>
      </p:pic>
    </p:spTree>
    <p:extLst>
      <p:ext uri="{BB962C8B-B14F-4D97-AF65-F5344CB8AC3E}">
        <p14:creationId xmlns:p14="http://schemas.microsoft.com/office/powerpoint/2010/main" xmlns="" val="24477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Marginal </a:t>
            </a:r>
            <a:r>
              <a:rPr lang="de-DE" dirty="0" err="1" smtClean="0"/>
              <a:t>gain</a:t>
            </a:r>
            <a:r>
              <a:rPr lang="de-DE" dirty="0" smtClean="0"/>
              <a:t> </a:t>
            </a:r>
            <a:r>
              <a:rPr lang="de-DE" dirty="0" err="1" smtClean="0"/>
              <a:t>of</a:t>
            </a:r>
            <a:r>
              <a:rPr lang="de-DE" dirty="0" smtClean="0"/>
              <a:t> a </a:t>
            </a:r>
            <a:r>
              <a:rPr lang="de-DE" dirty="0" err="1" smtClean="0"/>
              <a:t>sentence</a:t>
            </a:r>
            <a:endParaRPr lang="de-DE" dirty="0"/>
          </a:p>
        </p:txBody>
      </p:sp>
      <p:sp>
        <p:nvSpPr>
          <p:cNvPr id="3" name="Inhaltsplatzhalter 2"/>
          <p:cNvSpPr>
            <a:spLocks noGrp="1"/>
          </p:cNvSpPr>
          <p:nvPr>
            <p:ph idx="1"/>
          </p:nvPr>
        </p:nvSpPr>
        <p:spPr>
          <a:xfrm>
            <a:off x="457200" y="4419600"/>
            <a:ext cx="8305800" cy="874713"/>
          </a:xfrm>
        </p:spPr>
        <p:txBody>
          <a:bodyPr/>
          <a:lstStyle/>
          <a:p>
            <a:r>
              <a:rPr lang="de-DE" dirty="0" err="1" smtClean="0"/>
              <a:t>Many</a:t>
            </a:r>
            <a:r>
              <a:rPr lang="de-DE" dirty="0" smtClean="0"/>
              <a:t> </a:t>
            </a:r>
            <a:r>
              <a:rPr lang="de-DE" dirty="0" err="1" smtClean="0"/>
              <a:t>natural</a:t>
            </a:r>
            <a:r>
              <a:rPr lang="de-DE" dirty="0" smtClean="0"/>
              <a:t> </a:t>
            </a:r>
            <a:r>
              <a:rPr lang="de-DE" dirty="0" err="1" smtClean="0"/>
              <a:t>notions</a:t>
            </a:r>
            <a:r>
              <a:rPr lang="de-DE" dirty="0" smtClean="0"/>
              <a:t> </a:t>
            </a:r>
            <a:r>
              <a:rPr lang="de-DE" dirty="0" err="1" smtClean="0"/>
              <a:t>of</a:t>
            </a:r>
            <a:r>
              <a:rPr lang="de-DE" dirty="0" smtClean="0"/>
              <a:t> „</a:t>
            </a:r>
            <a:r>
              <a:rPr lang="de-DE" dirty="0" err="1" smtClean="0"/>
              <a:t>document</a:t>
            </a:r>
            <a:r>
              <a:rPr lang="de-DE" dirty="0" smtClean="0"/>
              <a:t> </a:t>
            </a:r>
            <a:r>
              <a:rPr lang="de-DE" dirty="0" err="1" smtClean="0"/>
              <a:t>coverage</a:t>
            </a:r>
            <a:r>
              <a:rPr lang="de-DE" dirty="0" smtClean="0"/>
              <a:t>“ </a:t>
            </a:r>
            <a:r>
              <a:rPr lang="de-DE" dirty="0" err="1" smtClean="0"/>
              <a:t>are</a:t>
            </a:r>
            <a:r>
              <a:rPr lang="de-DE" dirty="0" smtClean="0"/>
              <a:t> submodular [Lin &amp; </a:t>
            </a:r>
            <a:r>
              <a:rPr lang="de-DE" dirty="0" err="1" smtClean="0"/>
              <a:t>Bilmes</a:t>
            </a:r>
            <a:r>
              <a:rPr lang="de-DE" dirty="0" smtClean="0"/>
              <a:t> ‘11]</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171</a:t>
            </a:fld>
            <a:endParaRPr lang="en-US"/>
          </a:p>
        </p:txBody>
      </p:sp>
      <p:pic>
        <p:nvPicPr>
          <p:cNvPr id="5" name="Bild 4"/>
          <p:cNvPicPr>
            <a:picLocks noChangeAspect="1"/>
          </p:cNvPicPr>
          <p:nvPr/>
        </p:nvPicPr>
        <p:blipFill>
          <a:blip r:embed="rId2"/>
          <a:stretch>
            <a:fillRect/>
          </a:stretch>
        </p:blipFill>
        <p:spPr>
          <a:xfrm>
            <a:off x="12700" y="1270000"/>
            <a:ext cx="9144000" cy="2846997"/>
          </a:xfrm>
          <a:prstGeom prst="rect">
            <a:avLst/>
          </a:prstGeom>
        </p:spPr>
      </p:pic>
      <p:pic>
        <p:nvPicPr>
          <p:cNvPr id="7" name="Bild 6"/>
          <p:cNvPicPr>
            <a:picLocks noChangeAspect="1"/>
          </p:cNvPicPr>
          <p:nvPr/>
        </p:nvPicPr>
        <p:blipFill>
          <a:blip r:embed="rId3"/>
          <a:stretch>
            <a:fillRect/>
          </a:stretch>
        </p:blipFill>
        <p:spPr>
          <a:xfrm>
            <a:off x="0" y="1295400"/>
            <a:ext cx="9004300" cy="2722001"/>
          </a:xfrm>
          <a:prstGeom prst="rect">
            <a:avLst/>
          </a:prstGeom>
        </p:spPr>
      </p:pic>
    </p:spTree>
    <p:extLst>
      <p:ext uri="{BB962C8B-B14F-4D97-AF65-F5344CB8AC3E}">
        <p14:creationId xmlns:p14="http://schemas.microsoft.com/office/powerpoint/2010/main" xmlns="" val="41340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a:latin typeface="Calibri" charset="0"/>
                <a:ea typeface="ＭＳ Ｐゴシック" charset="0"/>
                <a:cs typeface="ＭＳ Ｐゴシック" charset="0"/>
              </a:rPr>
              <a:t>Submodular Sensing </a:t>
            </a:r>
            <a:r>
              <a:rPr lang="en-US" dirty="0" smtClean="0">
                <a:latin typeface="Calibri" charset="0"/>
                <a:ea typeface="ＭＳ Ｐゴシック" charset="0"/>
                <a:cs typeface="ＭＳ Ｐゴシック" charset="0"/>
              </a:rPr>
              <a:t>Problems</a:t>
            </a:r>
            <a:br>
              <a:rPr lang="en-US" dirty="0" smtClean="0">
                <a:latin typeface="Calibri" charset="0"/>
                <a:ea typeface="ＭＳ Ｐゴシック" charset="0"/>
                <a:cs typeface="ＭＳ Ｐゴシック" charset="0"/>
              </a:rPr>
            </a:br>
            <a:r>
              <a:rPr lang="en-US" sz="2800" dirty="0" smtClean="0">
                <a:latin typeface="Calibri" charset="0"/>
                <a:ea typeface="ＭＳ Ｐゴシック" charset="0"/>
                <a:cs typeface="ＭＳ Ｐゴシック" charset="0"/>
              </a:rPr>
              <a:t>[with </a:t>
            </a:r>
            <a:r>
              <a:rPr lang="en-US" sz="2800" dirty="0" err="1" smtClean="0">
                <a:latin typeface="Calibri" charset="0"/>
                <a:ea typeface="ＭＳ Ｐゴシック" charset="0"/>
                <a:cs typeface="ＭＳ Ｐゴシック" charset="0"/>
              </a:rPr>
              <a:t>Guestrin</a:t>
            </a:r>
            <a:r>
              <a:rPr lang="en-US" sz="2800" dirty="0" smtClean="0">
                <a:latin typeface="Calibri" charset="0"/>
                <a:ea typeface="ＭＳ Ｐゴシック" charset="0"/>
                <a:cs typeface="ＭＳ Ｐゴシック" charset="0"/>
              </a:rPr>
              <a:t>, </a:t>
            </a:r>
            <a:r>
              <a:rPr lang="en-US" sz="2800" dirty="0" err="1" smtClean="0">
                <a:latin typeface="Calibri" charset="0"/>
                <a:ea typeface="ＭＳ Ｐゴシック" charset="0"/>
                <a:cs typeface="ＭＳ Ｐゴシック" charset="0"/>
              </a:rPr>
              <a:t>Leskovec</a:t>
            </a:r>
            <a:r>
              <a:rPr lang="en-US" sz="2800" dirty="0" smtClean="0">
                <a:latin typeface="Calibri" charset="0"/>
                <a:ea typeface="ＭＳ Ｐゴシック" charset="0"/>
                <a:cs typeface="ＭＳ Ｐゴシック" charset="0"/>
              </a:rPr>
              <a:t>, Singh, </a:t>
            </a:r>
            <a:r>
              <a:rPr lang="en-US" sz="2800" dirty="0" err="1" smtClean="0">
                <a:latin typeface="Calibri" charset="0"/>
                <a:ea typeface="ＭＳ Ｐゴシック" charset="0"/>
                <a:cs typeface="ＭＳ Ｐゴシック" charset="0"/>
              </a:rPr>
              <a:t>Sukhatme</a:t>
            </a:r>
            <a:r>
              <a:rPr lang="en-US" sz="2800" dirty="0" smtClean="0">
                <a:latin typeface="Calibri" charset="0"/>
                <a:ea typeface="ＭＳ Ｐゴシック" charset="0"/>
                <a:cs typeface="ＭＳ Ｐゴシック" charset="0"/>
              </a:rPr>
              <a:t>, …]</a:t>
            </a:r>
            <a:endParaRPr lang="en-US" sz="4800" dirty="0">
              <a:latin typeface="Calibri" charset="0"/>
              <a:ea typeface="ＭＳ Ｐゴシック" charset="0"/>
              <a:cs typeface="ＭＳ Ｐゴシック" charset="0"/>
            </a:endParaRPr>
          </a:p>
        </p:txBody>
      </p:sp>
      <p:sp>
        <p:nvSpPr>
          <p:cNvPr id="38916" name="Rectangle 3"/>
          <p:cNvSpPr>
            <a:spLocks noGrp="1" noChangeArrowheads="1"/>
          </p:cNvSpPr>
          <p:nvPr>
            <p:ph idx="1"/>
          </p:nvPr>
        </p:nvSpPr>
        <p:spPr>
          <a:xfrm>
            <a:off x="228600" y="5562600"/>
            <a:ext cx="8915400" cy="1447800"/>
          </a:xfrm>
        </p:spPr>
        <p:txBody>
          <a:bodyPr/>
          <a:lstStyle/>
          <a:p>
            <a:pPr marL="0" indent="0" eaLnBrk="1" hangingPunct="1">
              <a:lnSpc>
                <a:spcPct val="90000"/>
              </a:lnSpc>
              <a:buNone/>
            </a:pPr>
            <a:r>
              <a:rPr lang="en-US" dirty="0" smtClean="0">
                <a:solidFill>
                  <a:srgbClr val="008000"/>
                </a:solidFill>
                <a:latin typeface="Calibri" charset="0"/>
                <a:ea typeface="ＭＳ Ｐゴシック" charset="0"/>
                <a:cs typeface="ＭＳ Ｐゴシック" charset="0"/>
              </a:rPr>
              <a:t>Can all be reduced to monotonic submodular maximization</a:t>
            </a:r>
          </a:p>
          <a:p>
            <a:pPr marL="0" indent="0" eaLnBrk="1" hangingPunct="1">
              <a:lnSpc>
                <a:spcPct val="90000"/>
              </a:lnSpc>
              <a:buNone/>
            </a:pPr>
            <a:endParaRPr lang="en-US" dirty="0">
              <a:latin typeface="Calibri" charset="0"/>
              <a:ea typeface="ＭＳ Ｐゴシック" charset="0"/>
              <a:cs typeface="ＭＳ Ｐゴシック" charset="0"/>
            </a:endParaRPr>
          </a:p>
        </p:txBody>
      </p:sp>
      <p:sp>
        <p:nvSpPr>
          <p:cNvPr id="3481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2E53345C-D650-F342-8B2C-19690B30589C}" type="slidenum">
              <a:rPr lang="en-US" sz="1400"/>
              <a:pPr eaLnBrk="1" hangingPunct="1"/>
              <a:t>172</a:t>
            </a:fld>
            <a:endParaRPr lang="en-US" sz="1400"/>
          </a:p>
        </p:txBody>
      </p:sp>
      <p:grpSp>
        <p:nvGrpSpPr>
          <p:cNvPr id="2" name="Gruppierung 25"/>
          <p:cNvGrpSpPr/>
          <p:nvPr/>
        </p:nvGrpSpPr>
        <p:grpSpPr>
          <a:xfrm>
            <a:off x="931741" y="3330575"/>
            <a:ext cx="2660679" cy="2130691"/>
            <a:chOff x="-70423" y="3554428"/>
            <a:chExt cx="2970060" cy="2378446"/>
          </a:xfrm>
        </p:grpSpPr>
        <p:pic>
          <p:nvPicPr>
            <p:cNvPr id="27" name="Bild 26"/>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57200" y="3554428"/>
              <a:ext cx="1752600" cy="1627172"/>
            </a:xfrm>
            <a:prstGeom prst="rect">
              <a:avLst/>
            </a:prstGeom>
          </p:spPr>
        </p:pic>
        <p:sp>
          <p:nvSpPr>
            <p:cNvPr id="28" name="Text Box 16"/>
            <p:cNvSpPr txBox="1">
              <a:spLocks noChangeArrowheads="1"/>
            </p:cNvSpPr>
            <p:nvPr/>
          </p:nvSpPr>
          <p:spPr bwMode="auto">
            <a:xfrm>
              <a:off x="-70423" y="5073963"/>
              <a:ext cx="2970060" cy="858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t>Experiment design </a:t>
              </a:r>
              <a:br>
                <a:rPr lang="en-US" sz="2400" dirty="0" smtClean="0"/>
              </a:br>
              <a:r>
                <a:rPr lang="en-US" sz="2000" dirty="0" smtClean="0"/>
                <a:t>[NIPS ‘10, </a:t>
              </a:r>
              <a:r>
                <a:rPr lang="fr-FR" sz="2000" dirty="0" smtClean="0"/>
                <a:t>’</a:t>
              </a:r>
              <a:r>
                <a:rPr lang="en-US" sz="2000" dirty="0" smtClean="0"/>
                <a:t>11, PNAS’13]</a:t>
              </a:r>
              <a:endParaRPr lang="en-US" sz="2400" dirty="0"/>
            </a:p>
          </p:txBody>
        </p:sp>
      </p:grpSp>
      <p:grpSp>
        <p:nvGrpSpPr>
          <p:cNvPr id="3" name="Group 17"/>
          <p:cNvGrpSpPr>
            <a:grpSpLocks/>
          </p:cNvGrpSpPr>
          <p:nvPr/>
        </p:nvGrpSpPr>
        <p:grpSpPr bwMode="auto">
          <a:xfrm>
            <a:off x="4424399" y="3178176"/>
            <a:ext cx="3876603" cy="1953671"/>
            <a:chOff x="3388" y="1869"/>
            <a:chExt cx="2649" cy="1335"/>
          </a:xfrm>
        </p:grpSpPr>
        <p:grpSp>
          <p:nvGrpSpPr>
            <p:cNvPr id="4" name="Group 18"/>
            <p:cNvGrpSpPr>
              <a:grpSpLocks/>
            </p:cNvGrpSpPr>
            <p:nvPr/>
          </p:nvGrpSpPr>
          <p:grpSpPr bwMode="auto">
            <a:xfrm>
              <a:off x="3840" y="1869"/>
              <a:ext cx="1872" cy="834"/>
              <a:chOff x="4046" y="2745"/>
              <a:chExt cx="1282" cy="571"/>
            </a:xfrm>
          </p:grpSpPr>
          <p:pic>
            <p:nvPicPr>
              <p:cNvPr id="32" name="Picture 19"/>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xmlns=""/>
                  </a:ext>
                </a:extLst>
              </a:blip>
              <a:srcRect/>
              <a:stretch>
                <a:fillRect/>
              </a:stretch>
            </p:blipFill>
            <p:spPr bwMode="auto">
              <a:xfrm>
                <a:off x="4390" y="3129"/>
                <a:ext cx="751" cy="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33" name="Picture 20"/>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4155" y="2991"/>
                <a:ext cx="571"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34" name="Picture 21"/>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4046" y="2797"/>
                <a:ext cx="63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35" name="Picture 22"/>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4726" y="2745"/>
                <a:ext cx="602"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36" name="Picture 23"/>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4803" y="2967"/>
                <a:ext cx="451"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grpSp>
        <p:sp>
          <p:nvSpPr>
            <p:cNvPr id="31" name="Text Box 24"/>
            <p:cNvSpPr txBox="1">
              <a:spLocks noChangeArrowheads="1"/>
            </p:cNvSpPr>
            <p:nvPr/>
          </p:nvSpPr>
          <p:spPr bwMode="auto">
            <a:xfrm>
              <a:off x="3388" y="2678"/>
              <a:ext cx="264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smtClean="0"/>
                <a:t>Recommending blogs &amp; news</a:t>
              </a:r>
              <a:br>
                <a:rPr lang="en-US" sz="2400" dirty="0" smtClean="0"/>
              </a:br>
              <a:r>
                <a:rPr lang="en-US" sz="2000" dirty="0" smtClean="0"/>
                <a:t>[KDD ‘07, </a:t>
              </a:r>
              <a:r>
                <a:rPr lang="fr-FR" sz="2000" dirty="0" smtClean="0"/>
                <a:t>’</a:t>
              </a:r>
              <a:r>
                <a:rPr lang="en-US" sz="2000" dirty="0" smtClean="0"/>
                <a:t>10]</a:t>
              </a:r>
              <a:endParaRPr lang="en-US" sz="2400" dirty="0"/>
            </a:p>
          </p:txBody>
        </p:sp>
      </p:grpSp>
      <p:grpSp>
        <p:nvGrpSpPr>
          <p:cNvPr id="5" name="Group 25"/>
          <p:cNvGrpSpPr>
            <a:grpSpLocks/>
          </p:cNvGrpSpPr>
          <p:nvPr/>
        </p:nvGrpSpPr>
        <p:grpSpPr bwMode="auto">
          <a:xfrm>
            <a:off x="4313649" y="892176"/>
            <a:ext cx="3728362" cy="2111150"/>
            <a:chOff x="1405" y="2064"/>
            <a:chExt cx="2506" cy="1419"/>
          </a:xfrm>
        </p:grpSpPr>
        <p:pic>
          <p:nvPicPr>
            <p:cNvPr id="38" name="Picture 26" descr="waternet-fine"/>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xmlns=""/>
                </a:ext>
              </a:extLst>
            </a:blip>
            <a:srcRect l="14279" t="8333" r="10976" b="11856"/>
            <a:stretch>
              <a:fillRect/>
            </a:stretch>
          </p:blipFill>
          <p:spPr bwMode="auto">
            <a:xfrm>
              <a:off x="1968" y="2064"/>
              <a:ext cx="1248" cy="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 Box 27"/>
            <p:cNvSpPr txBox="1">
              <a:spLocks noChangeArrowheads="1"/>
            </p:cNvSpPr>
            <p:nvPr/>
          </p:nvSpPr>
          <p:spPr bwMode="auto">
            <a:xfrm>
              <a:off x="1405" y="2966"/>
              <a:ext cx="2506" cy="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Water distribution </a:t>
              </a:r>
              <a:r>
                <a:rPr lang="en-US" sz="2400" dirty="0" smtClean="0"/>
                <a:t>networks</a:t>
              </a:r>
              <a:br>
                <a:rPr lang="en-US" sz="2400" dirty="0" smtClean="0"/>
              </a:br>
              <a:r>
                <a:rPr lang="en-US" sz="2000" dirty="0" smtClean="0"/>
                <a:t>[J WRPM </a:t>
              </a:r>
              <a:r>
                <a:rPr lang="fr-FR" sz="2000" dirty="0" smtClean="0"/>
                <a:t>’</a:t>
              </a:r>
              <a:r>
                <a:rPr lang="en-US" sz="2000" dirty="0" smtClean="0"/>
                <a:t>08]</a:t>
              </a:r>
              <a:endParaRPr lang="en-US" sz="2400" dirty="0"/>
            </a:p>
          </p:txBody>
        </p:sp>
      </p:grpSp>
      <p:grpSp>
        <p:nvGrpSpPr>
          <p:cNvPr id="6" name="Gruppierung 39"/>
          <p:cNvGrpSpPr/>
          <p:nvPr/>
        </p:nvGrpSpPr>
        <p:grpSpPr>
          <a:xfrm>
            <a:off x="268780" y="1044576"/>
            <a:ext cx="3480440" cy="2199448"/>
            <a:chOff x="1720584" y="3048000"/>
            <a:chExt cx="3578758" cy="2261579"/>
          </a:xfrm>
        </p:grpSpPr>
        <p:sp>
          <p:nvSpPr>
            <p:cNvPr id="41" name="Text Box 9"/>
            <p:cNvSpPr txBox="1">
              <a:spLocks noChangeArrowheads="1"/>
            </p:cNvSpPr>
            <p:nvPr/>
          </p:nvSpPr>
          <p:spPr bwMode="auto">
            <a:xfrm>
              <a:off x="1720584" y="4518402"/>
              <a:ext cx="3578758" cy="791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Environmental </a:t>
              </a:r>
              <a:r>
                <a:rPr lang="en-US" sz="2400" dirty="0" smtClean="0"/>
                <a:t>monitoring</a:t>
              </a:r>
              <a:br>
                <a:rPr lang="en-US" sz="2400" dirty="0" smtClean="0"/>
              </a:br>
              <a:r>
                <a:rPr lang="en-US" sz="2000" dirty="0" smtClean="0"/>
                <a:t>[UAI’05, JAIR </a:t>
              </a:r>
              <a:r>
                <a:rPr lang="fr-FR" sz="2000" dirty="0" smtClean="0"/>
                <a:t>’</a:t>
              </a:r>
              <a:r>
                <a:rPr lang="en-US" sz="2000" dirty="0" smtClean="0"/>
                <a:t>08, ICRA ‘10]</a:t>
              </a:r>
              <a:endParaRPr lang="en-US" sz="2400" dirty="0"/>
            </a:p>
          </p:txBody>
        </p:sp>
        <p:pic>
          <p:nvPicPr>
            <p:cNvPr id="42" name="Picture 28"/>
            <p:cNvPicPr>
              <a:picLocks noChangeAspect="1"/>
            </p:cNvPicPr>
            <p:nvPr/>
          </p:nvPicPr>
          <p:blipFill>
            <a:blip r:embed="rId10">
              <a:extLst>
                <a:ext uri="{28A0092B-C50C-407E-A947-70E740481C1C}">
                  <a14:useLocalDpi xmlns:a14="http://schemas.microsoft.com/office/drawing/2010/main" xmlns=""/>
                </a:ext>
              </a:extLst>
            </a:blip>
            <a:srcRect/>
            <a:stretch>
              <a:fillRect/>
            </a:stretch>
          </p:blipFill>
          <p:spPr bwMode="auto">
            <a:xfrm>
              <a:off x="2057400" y="3048000"/>
              <a:ext cx="270827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736679161"/>
      </p:ext>
    </p:extLst>
  </p:cSld>
  <p:clrMapOvr>
    <a:masterClrMapping/>
  </p:clrMapOvr>
  <p:transition spd="slow" advTm="765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More </a:t>
            </a:r>
            <a:r>
              <a:rPr lang="de-DE" dirty="0" err="1" smtClean="0"/>
              <a:t>complex</a:t>
            </a:r>
            <a:r>
              <a:rPr lang="de-DE" dirty="0" smtClean="0"/>
              <a:t> </a:t>
            </a:r>
            <a:r>
              <a:rPr lang="de-DE" dirty="0" err="1" smtClean="0"/>
              <a:t>constraints</a:t>
            </a:r>
            <a:endParaRPr lang="de-DE" dirty="0"/>
          </a:p>
        </p:txBody>
      </p:sp>
      <p:sp>
        <p:nvSpPr>
          <p:cNvPr id="3" name="Inhaltsplatzhalter 2"/>
          <p:cNvSpPr>
            <a:spLocks noGrp="1"/>
          </p:cNvSpPr>
          <p:nvPr>
            <p:ph idx="1"/>
          </p:nvPr>
        </p:nvSpPr>
        <p:spPr/>
        <p:txBody>
          <a:bodyPr/>
          <a:lstStyle/>
          <a:p>
            <a:r>
              <a:rPr lang="de-DE" dirty="0" smtClean="0"/>
              <a:t>So </a:t>
            </a:r>
            <a:r>
              <a:rPr lang="de-DE" dirty="0" err="1" smtClean="0"/>
              <a:t>far</a:t>
            </a:r>
            <a:r>
              <a:rPr lang="de-DE" dirty="0" smtClean="0"/>
              <a:t>:</a:t>
            </a:r>
          </a:p>
          <a:p>
            <a:endParaRPr lang="de-DE" dirty="0"/>
          </a:p>
          <a:p>
            <a:endParaRPr lang="de-DE" dirty="0" smtClean="0"/>
          </a:p>
          <a:p>
            <a:endParaRPr lang="de-DE" dirty="0"/>
          </a:p>
          <a:p>
            <a:r>
              <a:rPr lang="de-DE" dirty="0" smtClean="0"/>
              <a:t>Can </a:t>
            </a:r>
            <a:r>
              <a:rPr lang="de-DE" dirty="0" err="1" smtClean="0"/>
              <a:t>one</a:t>
            </a:r>
            <a:r>
              <a:rPr lang="de-DE" dirty="0" smtClean="0"/>
              <a:t> handle </a:t>
            </a:r>
            <a:r>
              <a:rPr lang="de-DE" dirty="0" err="1" smtClean="0"/>
              <a:t>more</a:t>
            </a:r>
            <a:r>
              <a:rPr lang="de-DE" dirty="0" smtClean="0"/>
              <a:t> </a:t>
            </a:r>
            <a:r>
              <a:rPr lang="de-DE" dirty="0" err="1" smtClean="0"/>
              <a:t>complex</a:t>
            </a:r>
            <a:r>
              <a:rPr lang="de-DE" dirty="0" smtClean="0"/>
              <a:t> </a:t>
            </a:r>
            <a:r>
              <a:rPr lang="de-DE" dirty="0" err="1" smtClean="0"/>
              <a:t>constraints</a:t>
            </a:r>
            <a:r>
              <a:rPr lang="de-DE" dirty="0" smtClean="0"/>
              <a:t>?</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173</a:t>
            </a:fld>
            <a:endParaRPr lang="en-US"/>
          </a:p>
        </p:txBody>
      </p:sp>
      <p:pic>
        <p:nvPicPr>
          <p:cNvPr id="5" name="Picture 4" descr="TP_tmp"/>
          <p:cNvPicPr>
            <a:picLocks noChangeAspect="1" noChangeArrowheads="1"/>
          </p:cNvPicPr>
          <p:nvPr>
            <p:custDataLst>
              <p:tags r:id="rId1"/>
            </p:custDataLst>
          </p:nvPr>
        </p:nvPicPr>
        <p:blipFill>
          <a:blip r:embed="rId3">
            <a:extLst>
              <a:ext uri="{28A0092B-C50C-407E-A947-70E740481C1C}">
                <a14:useLocalDpi xmlns:a14="http://schemas.microsoft.com/office/drawing/2010/main" xmlns=""/>
              </a:ext>
            </a:extLst>
          </a:blip>
          <a:srcRect/>
          <a:stretch>
            <a:fillRect/>
          </a:stretch>
        </p:blipFill>
        <p:spPr bwMode="auto">
          <a:xfrm>
            <a:off x="2318660" y="1143000"/>
            <a:ext cx="499654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Tree>
    <p:extLst>
      <p:ext uri="{BB962C8B-B14F-4D97-AF65-F5344CB8AC3E}">
        <p14:creationId xmlns:p14="http://schemas.microsoft.com/office/powerpoint/2010/main" xmlns="" val="43935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uildingMonitoring.pn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4800600" y="3505200"/>
            <a:ext cx="3818734" cy="2974296"/>
          </a:xfrm>
          <a:prstGeom prst="rect">
            <a:avLst/>
          </a:prstGeom>
        </p:spPr>
      </p:pic>
      <p:sp>
        <p:nvSpPr>
          <p:cNvPr id="3" name="Content Placeholder 2"/>
          <p:cNvSpPr>
            <a:spLocks noGrp="1"/>
          </p:cNvSpPr>
          <p:nvPr>
            <p:ph idx="4294967295"/>
          </p:nvPr>
        </p:nvSpPr>
        <p:spPr>
          <a:xfrm>
            <a:off x="381000" y="1143000"/>
            <a:ext cx="7467600" cy="5105400"/>
          </a:xfrm>
        </p:spPr>
        <p:txBody>
          <a:bodyPr>
            <a:normAutofit/>
          </a:bodyPr>
          <a:lstStyle/>
          <a:p>
            <a:pPr>
              <a:buNone/>
            </a:pPr>
            <a:r>
              <a:rPr lang="en-US" dirty="0" smtClean="0"/>
              <a:t>Ground set</a:t>
            </a:r>
            <a:endParaRPr lang="en-US" sz="2800" dirty="0" smtClean="0"/>
          </a:p>
          <a:p>
            <a:pPr>
              <a:buNone/>
            </a:pPr>
            <a:r>
              <a:rPr lang="en-US" dirty="0" smtClean="0"/>
              <a:t>Configuration:</a:t>
            </a:r>
            <a:endParaRPr lang="en-US" sz="2800" dirty="0" smtClean="0"/>
          </a:p>
          <a:p>
            <a:pPr>
              <a:buNone/>
            </a:pPr>
            <a:r>
              <a:rPr lang="en-US" sz="2800" dirty="0" smtClean="0"/>
              <a:t>Sensing quality model</a:t>
            </a:r>
          </a:p>
          <a:p>
            <a:pPr>
              <a:buNone/>
            </a:pPr>
            <a:r>
              <a:rPr lang="en-US" dirty="0" smtClean="0"/>
              <a:t>Configuration is feasible if no camera is pointed in two directions at once</a:t>
            </a:r>
          </a:p>
          <a:p>
            <a:pPr>
              <a:buNone/>
            </a:pPr>
            <a:endParaRPr lang="en-US" dirty="0"/>
          </a:p>
        </p:txBody>
      </p:sp>
      <p:pic>
        <p:nvPicPr>
          <p:cNvPr id="32" name="Picture 31" descr="addin_tmp.png"/>
          <p:cNvPicPr>
            <a:picLocks noChangeAspect="1"/>
          </p:cNvPicPr>
          <p:nvPr>
            <p:custDataLst>
              <p:tags r:id="rId2"/>
            </p:custDataLst>
          </p:nvPr>
        </p:nvPicPr>
        <p:blipFill>
          <a:blip r:embed="rId7" cstate="screen">
            <a:extLst>
              <a:ext uri="{28A0092B-C50C-407E-A947-70E740481C1C}">
                <a14:useLocalDpi xmlns:a14="http://schemas.microsoft.com/office/drawing/2010/main" xmlns=""/>
              </a:ext>
            </a:extLst>
          </a:blip>
          <a:stretch>
            <a:fillRect/>
          </a:stretch>
        </p:blipFill>
        <p:spPr>
          <a:xfrm>
            <a:off x="3962400" y="2286762"/>
            <a:ext cx="1784223" cy="304038"/>
          </a:xfrm>
          <a:prstGeom prst="rect">
            <a:avLst/>
          </a:prstGeom>
        </p:spPr>
      </p:pic>
      <p:pic>
        <p:nvPicPr>
          <p:cNvPr id="77" name="Picture 76" descr="addin_tmp.png"/>
          <p:cNvPicPr>
            <a:picLocks noChangeAspect="1"/>
          </p:cNvPicPr>
          <p:nvPr>
            <p:custDataLst>
              <p:tags r:id="rId3"/>
            </p:custDataLst>
          </p:nvPr>
        </p:nvPicPr>
        <p:blipFill>
          <a:blip r:embed="rId8" cstate="screen">
            <a:extLst>
              <a:ext uri="{28A0092B-C50C-407E-A947-70E740481C1C}">
                <a14:useLocalDpi xmlns:a14="http://schemas.microsoft.com/office/drawing/2010/main" xmlns=""/>
              </a:ext>
            </a:extLst>
          </a:blip>
          <a:stretch>
            <a:fillRect/>
          </a:stretch>
        </p:blipFill>
        <p:spPr>
          <a:xfrm>
            <a:off x="3991737" y="1752600"/>
            <a:ext cx="2332863" cy="364045"/>
          </a:xfrm>
          <a:prstGeom prst="rect">
            <a:avLst/>
          </a:prstGeom>
        </p:spPr>
      </p:pic>
      <p:sp>
        <p:nvSpPr>
          <p:cNvPr id="78" name="Slide Number Placeholder 1"/>
          <p:cNvSpPr>
            <a:spLocks noGrp="1"/>
          </p:cNvSpPr>
          <p:nvPr>
            <p:ph type="sldNum" sz="quarter" idx="12"/>
          </p:nvPr>
        </p:nvSpPr>
        <p:spPr>
          <a:xfrm>
            <a:off x="8305800" y="6356350"/>
            <a:ext cx="381000" cy="365125"/>
          </a:xfrm>
        </p:spPr>
        <p:txBody>
          <a:bodyPr/>
          <a:lstStyle/>
          <a:p>
            <a:fld id="{65E3480D-8867-4650-B634-31D61DE15060}" type="slidenum">
              <a:rPr lang="en-US" smtClean="0"/>
              <a:pPr/>
              <a:t>174</a:t>
            </a:fld>
            <a:endParaRPr lang="en-US" dirty="0"/>
          </a:p>
        </p:txBody>
      </p:sp>
      <p:sp>
        <p:nvSpPr>
          <p:cNvPr id="26" name="TextBox 2"/>
          <p:cNvSpPr txBox="1"/>
          <p:nvPr/>
        </p:nvSpPr>
        <p:spPr>
          <a:xfrm>
            <a:off x="0" y="83403"/>
            <a:ext cx="9144000" cy="830997"/>
          </a:xfrm>
          <a:prstGeom prst="rect">
            <a:avLst/>
          </a:prstGeom>
          <a:noFill/>
        </p:spPr>
        <p:txBody>
          <a:bodyPr wrap="square" rtlCol="0">
            <a:spAutoFit/>
          </a:bodyPr>
          <a:lstStyle/>
          <a:p>
            <a:pPr algn="ctr"/>
            <a:r>
              <a:rPr lang="en-US" sz="4800" dirty="0" smtClean="0">
                <a:solidFill>
                  <a:srgbClr val="0080FF"/>
                </a:solidFill>
              </a:rPr>
              <a:t>Example: Camera network</a:t>
            </a:r>
            <a:endParaRPr lang="en-US" sz="4800" dirty="0">
              <a:solidFill>
                <a:srgbClr val="0080FF"/>
              </a:solidFill>
            </a:endParaRPr>
          </a:p>
        </p:txBody>
      </p:sp>
      <p:grpSp>
        <p:nvGrpSpPr>
          <p:cNvPr id="4" name="Gruppierung 11"/>
          <p:cNvGrpSpPr/>
          <p:nvPr/>
        </p:nvGrpSpPr>
        <p:grpSpPr>
          <a:xfrm>
            <a:off x="5747447" y="4198227"/>
            <a:ext cx="990600" cy="457200"/>
            <a:chOff x="5747447" y="4198227"/>
            <a:chExt cx="990600" cy="457200"/>
          </a:xfrm>
        </p:grpSpPr>
        <p:sp>
          <p:nvSpPr>
            <p:cNvPr id="27" name="Trapez 26"/>
            <p:cNvSpPr/>
            <p:nvPr/>
          </p:nvSpPr>
          <p:spPr bwMode="auto">
            <a:xfrm rot="15593154">
              <a:off x="6014147" y="3931527"/>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7" name="Bild 6" descr="latex-image-1.pdf"/>
            <p:cNvPicPr>
              <a:picLocks noChangeAspect="1"/>
            </p:cNvPicPr>
            <p:nvPr/>
          </p:nvPicPr>
          <p:blipFill>
            <a:blip r:embed="rId9">
              <a:extLst>
                <a:ext uri="{28A0092B-C50C-407E-A947-70E740481C1C}">
                  <a14:useLocalDpi xmlns:a14="http://schemas.microsoft.com/office/drawing/2010/main" xmlns=""/>
                </a:ext>
              </a:extLst>
            </a:blip>
            <a:stretch>
              <a:fillRect/>
            </a:stretch>
          </p:blipFill>
          <p:spPr>
            <a:xfrm>
              <a:off x="6311900" y="4248150"/>
              <a:ext cx="254000" cy="266700"/>
            </a:xfrm>
            <a:prstGeom prst="rect">
              <a:avLst/>
            </a:prstGeom>
          </p:spPr>
        </p:pic>
      </p:grpSp>
      <p:grpSp>
        <p:nvGrpSpPr>
          <p:cNvPr id="5" name="Gruppierung 13"/>
          <p:cNvGrpSpPr/>
          <p:nvPr/>
        </p:nvGrpSpPr>
        <p:grpSpPr>
          <a:xfrm>
            <a:off x="5749247" y="4585182"/>
            <a:ext cx="990600" cy="457200"/>
            <a:chOff x="5749247" y="4585182"/>
            <a:chExt cx="990600" cy="457200"/>
          </a:xfrm>
        </p:grpSpPr>
        <p:sp>
          <p:nvSpPr>
            <p:cNvPr id="2" name="Trapez 1"/>
            <p:cNvSpPr/>
            <p:nvPr/>
          </p:nvSpPr>
          <p:spPr bwMode="auto">
            <a:xfrm rot="17115364">
              <a:off x="6015947" y="431848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8" name="Bild 7" descr="latex-image-1.pdf"/>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6267450" y="4718050"/>
              <a:ext cx="241300" cy="266700"/>
            </a:xfrm>
            <a:prstGeom prst="rect">
              <a:avLst/>
            </a:prstGeom>
          </p:spPr>
        </p:pic>
      </p:grpSp>
      <p:grpSp>
        <p:nvGrpSpPr>
          <p:cNvPr id="6" name="Gruppierung 15"/>
          <p:cNvGrpSpPr/>
          <p:nvPr/>
        </p:nvGrpSpPr>
        <p:grpSpPr>
          <a:xfrm>
            <a:off x="7523199" y="4611822"/>
            <a:ext cx="457200" cy="990600"/>
            <a:chOff x="7523199" y="4611822"/>
            <a:chExt cx="457200" cy="990600"/>
          </a:xfrm>
        </p:grpSpPr>
        <p:sp>
          <p:nvSpPr>
            <p:cNvPr id="29" name="Trapez 28"/>
            <p:cNvSpPr/>
            <p:nvPr/>
          </p:nvSpPr>
          <p:spPr bwMode="auto">
            <a:xfrm rot="710708">
              <a:off x="7523199" y="461182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9" name="Bild 8" descr="latex-image-1.pdf"/>
            <p:cNvPicPr>
              <a:picLocks noChangeAspect="1"/>
            </p:cNvPicPr>
            <p:nvPr/>
          </p:nvPicPr>
          <p:blipFill>
            <a:blip r:embed="rId11">
              <a:extLst>
                <a:ext uri="{28A0092B-C50C-407E-A947-70E740481C1C}">
                  <a14:useLocalDpi xmlns:a14="http://schemas.microsoft.com/office/drawing/2010/main" xmlns=""/>
                </a:ext>
              </a:extLst>
            </a:blip>
            <a:stretch>
              <a:fillRect/>
            </a:stretch>
          </p:blipFill>
          <p:spPr>
            <a:xfrm>
              <a:off x="7670800" y="4984750"/>
              <a:ext cx="254000" cy="266700"/>
            </a:xfrm>
            <a:prstGeom prst="rect">
              <a:avLst/>
            </a:prstGeom>
          </p:spPr>
        </p:pic>
      </p:grpSp>
      <p:grpSp>
        <p:nvGrpSpPr>
          <p:cNvPr id="12" name="Gruppierung 14"/>
          <p:cNvGrpSpPr/>
          <p:nvPr/>
        </p:nvGrpSpPr>
        <p:grpSpPr>
          <a:xfrm>
            <a:off x="6828540" y="4333684"/>
            <a:ext cx="990600" cy="457200"/>
            <a:chOff x="6828540" y="4333684"/>
            <a:chExt cx="990600" cy="457200"/>
          </a:xfrm>
        </p:grpSpPr>
        <p:sp>
          <p:nvSpPr>
            <p:cNvPr id="28" name="Trapez 27"/>
            <p:cNvSpPr/>
            <p:nvPr/>
          </p:nvSpPr>
          <p:spPr bwMode="auto">
            <a:xfrm rot="5685308">
              <a:off x="7095240" y="4066984"/>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10" name="Bild 9" descr="latex-image-1.pdf"/>
            <p:cNvPicPr>
              <a:picLocks noChangeAspect="1"/>
            </p:cNvPicPr>
            <p:nvPr/>
          </p:nvPicPr>
          <p:blipFill>
            <a:blip r:embed="rId12">
              <a:extLst>
                <a:ext uri="{28A0092B-C50C-407E-A947-70E740481C1C}">
                  <a14:useLocalDpi xmlns:a14="http://schemas.microsoft.com/office/drawing/2010/main" xmlns=""/>
                </a:ext>
              </a:extLst>
            </a:blip>
            <a:stretch>
              <a:fillRect/>
            </a:stretch>
          </p:blipFill>
          <p:spPr>
            <a:xfrm>
              <a:off x="7143750" y="4438650"/>
              <a:ext cx="266700" cy="266700"/>
            </a:xfrm>
            <a:prstGeom prst="rect">
              <a:avLst/>
            </a:prstGeom>
          </p:spPr>
        </p:pic>
      </p:grpSp>
      <p:pic>
        <p:nvPicPr>
          <p:cNvPr id="11" name="Bild 10" descr="latex-image-1.pdf"/>
          <p:cNvPicPr>
            <a:picLocks noChangeAspect="1"/>
          </p:cNvPicPr>
          <p:nvPr/>
        </p:nvPicPr>
        <p:blipFill>
          <a:blip r:embed="rId13">
            <a:extLst>
              <a:ext uri="{28A0092B-C50C-407E-A947-70E740481C1C}">
                <a14:useLocalDpi xmlns:a14="http://schemas.microsoft.com/office/drawing/2010/main" xmlns=""/>
              </a:ext>
            </a:extLst>
          </a:blip>
          <a:stretch>
            <a:fillRect/>
          </a:stretch>
        </p:blipFill>
        <p:spPr>
          <a:xfrm>
            <a:off x="4006850" y="1276350"/>
            <a:ext cx="3517900" cy="368300"/>
          </a:xfrm>
          <a:prstGeom prst="rect">
            <a:avLst/>
          </a:prstGeom>
        </p:spPr>
      </p:pic>
    </p:spTree>
    <p:custDataLst>
      <p:tags r:id="rId1"/>
    </p:custDataLst>
    <p:extLst>
      <p:ext uri="{BB962C8B-B14F-4D97-AF65-F5344CB8AC3E}">
        <p14:creationId xmlns:p14="http://schemas.microsoft.com/office/powerpoint/2010/main" xmlns="" val="1661916634"/>
      </p:ext>
    </p:extLst>
  </p:cSld>
  <p:clrMapOvr>
    <a:masterClrMapping/>
  </p:clrMapOvr>
  <p:transition advTm="547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cTn>
                              </p:par>
                              <p:par>
                                <p:cTn id="24" presetID="9" presetClass="emph" presetSubtype="0" nodeType="withEffect">
                                  <p:stCondLst>
                                    <p:cond delay="0"/>
                                  </p:stCondLst>
                                  <p:childTnLst>
                                    <p:set>
                                      <p:cBhvr rctx="PPT">
                                        <p:cTn id="25" dur="indefinite"/>
                                        <p:tgtEl>
                                          <p:spTgt spid="12"/>
                                        </p:tgtEl>
                                        <p:attrNameLst>
                                          <p:attrName>style.opacity</p:attrName>
                                        </p:attrNameLst>
                                      </p:cBhvr>
                                      <p:to>
                                        <p:strVal val="0.5"/>
                                      </p:to>
                                    </p:set>
                                    <p:animEffect filter="image" prLst="opacity: 0.5">
                                      <p:cBhvr rctx="IE">
                                        <p:cTn id="2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Matroid</a:t>
            </a:r>
            <a:r>
              <a:rPr lang="en-US" dirty="0" err="1"/>
              <a:t>s</a:t>
            </a:r>
            <a:endParaRPr lang="en-US" dirty="0"/>
          </a:p>
        </p:txBody>
      </p:sp>
      <p:sp>
        <p:nvSpPr>
          <p:cNvPr id="3" name="Content Placeholder 2"/>
          <p:cNvSpPr>
            <a:spLocks noGrp="1"/>
          </p:cNvSpPr>
          <p:nvPr>
            <p:ph idx="1"/>
          </p:nvPr>
        </p:nvSpPr>
        <p:spPr>
          <a:ln>
            <a:noFill/>
          </a:ln>
        </p:spPr>
        <p:txBody>
          <a:bodyPr/>
          <a:lstStyle/>
          <a:p>
            <a:r>
              <a:rPr lang="en-US" dirty="0" smtClean="0"/>
              <a:t>Abstract notion of feasibility: </a:t>
            </a:r>
            <a:r>
              <a:rPr lang="en-US" dirty="0" smtClean="0">
                <a:solidFill>
                  <a:srgbClr val="1589FF"/>
                </a:solidFill>
              </a:rPr>
              <a:t>independence</a:t>
            </a:r>
            <a:endParaRPr lang="en-US" dirty="0">
              <a:solidFill>
                <a:srgbClr val="1589FF"/>
              </a:solidFill>
            </a:endParaRPr>
          </a:p>
        </p:txBody>
      </p:sp>
      <p:sp>
        <p:nvSpPr>
          <p:cNvPr id="4" name="Slide Number Placeholder 3"/>
          <p:cNvSpPr>
            <a:spLocks noGrp="1"/>
          </p:cNvSpPr>
          <p:nvPr>
            <p:ph type="sldNum" sz="quarter" idx="12"/>
          </p:nvPr>
        </p:nvSpPr>
        <p:spPr/>
        <p:txBody>
          <a:bodyPr/>
          <a:lstStyle/>
          <a:p>
            <a:pPr>
              <a:defRPr/>
            </a:pPr>
            <a:fld id="{9D53E6B5-CF7F-8F47-88DD-ACCD4B412D54}" type="slidenum">
              <a:rPr lang="en-US" smtClean="0"/>
              <a:pPr>
                <a:defRPr/>
              </a:pPr>
              <a:t>175</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xmlns="" val="3728972696"/>
              </p:ext>
            </p:extLst>
          </p:nvPr>
        </p:nvGraphicFramePr>
        <p:xfrm>
          <a:off x="228600" y="1676400"/>
          <a:ext cx="8686800" cy="2589301"/>
        </p:xfrm>
        <a:graphic>
          <a:graphicData uri="http://schemas.openxmlformats.org/drawingml/2006/table">
            <a:tbl>
              <a:tblPr firstRow="1" bandRow="1">
                <a:tableStyleId>{C083E6E3-FA7D-4D7B-A595-EF9225AFEA82}</a:tableStyleId>
              </a:tblPr>
              <a:tblGrid>
                <a:gridCol w="2895600"/>
                <a:gridCol w="2895600"/>
                <a:gridCol w="2895600"/>
              </a:tblGrid>
              <a:tr h="519659">
                <a:tc gridSpan="3">
                  <a:txBody>
                    <a:bodyPr/>
                    <a:lstStyle/>
                    <a:p>
                      <a:r>
                        <a:rPr lang="en-US" sz="2400" b="0" dirty="0" smtClean="0"/>
                        <a:t>S is independent if …</a:t>
                      </a:r>
                    </a:p>
                    <a:p>
                      <a:endParaRPr lang="en-US" sz="1400" b="0" dirty="0"/>
                    </a:p>
                  </a:txBody>
                  <a:tcPr marL="252000" marR="252000"/>
                </a:tc>
                <a:tc hMerge="1">
                  <a:txBody>
                    <a:bodyPr/>
                    <a:lstStyle/>
                    <a:p>
                      <a:endParaRPr lang="en-US" dirty="0"/>
                    </a:p>
                  </a:txBody>
                  <a:tcPr/>
                </a:tc>
                <a:tc hMerge="1">
                  <a:txBody>
                    <a:bodyPr/>
                    <a:lstStyle/>
                    <a:p>
                      <a:endParaRPr lang="en-US" dirty="0"/>
                    </a:p>
                  </a:txBody>
                  <a:tcPr/>
                </a:tc>
              </a:tr>
              <a:tr h="1918741">
                <a:tc>
                  <a:txBody>
                    <a:bodyPr/>
                    <a:lstStyle/>
                    <a:p>
                      <a:endParaRPr lang="en-US" dirty="0" smtClean="0"/>
                    </a:p>
                    <a:p>
                      <a:endParaRPr lang="en-US" dirty="0" smtClean="0"/>
                    </a:p>
                    <a:p>
                      <a:endParaRPr lang="en-US" dirty="0" smtClean="0"/>
                    </a:p>
                    <a:p>
                      <a:pPr algn="l"/>
                      <a:endParaRPr lang="en-US" dirty="0" smtClean="0"/>
                    </a:p>
                    <a:p>
                      <a:pPr algn="l"/>
                      <a:endParaRPr lang="en-US" dirty="0" smtClean="0"/>
                    </a:p>
                    <a:p>
                      <a:pPr algn="l"/>
                      <a:endParaRPr lang="en-US" sz="800" dirty="0" smtClean="0"/>
                    </a:p>
                    <a:p>
                      <a:pPr algn="l"/>
                      <a:endParaRPr lang="en-US" sz="1800" i="0" dirty="0"/>
                    </a:p>
                  </a:txBody>
                  <a:tcPr marL="432000" marR="432000">
                    <a:solidFill>
                      <a:srgbClr val="BFBFBF">
                        <a:alpha val="20000"/>
                      </a:srgbClr>
                    </a:solidFill>
                  </a:tcPr>
                </a:tc>
                <a:tc>
                  <a:txBody>
                    <a:bodyPr/>
                    <a:lstStyle/>
                    <a:p>
                      <a:endParaRPr lang="en-US" dirty="0" smtClean="0"/>
                    </a:p>
                    <a:p>
                      <a:endParaRPr lang="en-US" dirty="0" smtClean="0"/>
                    </a:p>
                    <a:p>
                      <a:endParaRPr lang="en-US" dirty="0" smtClean="0"/>
                    </a:p>
                    <a:p>
                      <a:endParaRPr lang="en-US" dirty="0" smtClean="0"/>
                    </a:p>
                    <a:p>
                      <a:endParaRPr lang="en-US" sz="800" dirty="0" smtClean="0"/>
                    </a:p>
                    <a:p>
                      <a:endParaRPr lang="en-US" dirty="0"/>
                    </a:p>
                  </a:txBody>
                  <a:tcPr marL="252000" marR="252000"/>
                </a:tc>
                <a:tc>
                  <a:txBody>
                    <a:bodyPr/>
                    <a:lstStyle/>
                    <a:p>
                      <a:endParaRPr lang="en-US" dirty="0" smtClean="0"/>
                    </a:p>
                    <a:p>
                      <a:endParaRPr lang="en-US" dirty="0" smtClean="0"/>
                    </a:p>
                    <a:p>
                      <a:endParaRPr lang="en-US" dirty="0" smtClean="0"/>
                    </a:p>
                    <a:p>
                      <a:r>
                        <a:rPr lang="en-US" dirty="0" smtClean="0"/>
                        <a:t>    </a:t>
                      </a:r>
                    </a:p>
                  </a:txBody>
                  <a:tcPr marL="252000" marR="252000">
                    <a:solidFill>
                      <a:schemeClr val="bg1">
                        <a:lumMod val="75000"/>
                        <a:alpha val="20000"/>
                      </a:schemeClr>
                    </a:solidFill>
                  </a:tcPr>
                </a:tc>
              </a:tr>
            </a:tbl>
          </a:graphicData>
        </a:graphic>
      </p:graphicFrame>
      <p:grpSp>
        <p:nvGrpSpPr>
          <p:cNvPr id="5" name="Group 37"/>
          <p:cNvGrpSpPr/>
          <p:nvPr/>
        </p:nvGrpSpPr>
        <p:grpSpPr>
          <a:xfrm>
            <a:off x="3429000" y="2362200"/>
            <a:ext cx="2362200" cy="685800"/>
            <a:chOff x="3352800" y="2667000"/>
            <a:chExt cx="2438400" cy="762000"/>
          </a:xfrm>
        </p:grpSpPr>
        <p:sp>
          <p:nvSpPr>
            <p:cNvPr id="9" name="Rectangle 8"/>
            <p:cNvSpPr/>
            <p:nvPr/>
          </p:nvSpPr>
          <p:spPr bwMode="auto">
            <a:xfrm>
              <a:off x="3352800" y="2667000"/>
              <a:ext cx="2438400" cy="762000"/>
            </a:xfrm>
            <a:prstGeom prst="rect">
              <a:avLst/>
            </a:prstGeom>
            <a:solidFill>
              <a:schemeClr val="tx2">
                <a:lumMod val="20000"/>
                <a:lumOff val="80000"/>
              </a:schemeClr>
            </a:solidFill>
            <a:ln w="2857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11" name="Straight Connector 10"/>
            <p:cNvCxnSpPr/>
            <p:nvPr/>
          </p:nvCxnSpPr>
          <p:spPr bwMode="auto">
            <a:xfrm>
              <a:off x="4114800" y="2667000"/>
              <a:ext cx="0" cy="762000"/>
            </a:xfrm>
            <a:prstGeom prst="line">
              <a:avLst/>
            </a:prstGeom>
            <a:noFill/>
            <a:ln w="28575" cap="flat" cmpd="sng" algn="ctr">
              <a:solidFill>
                <a:schemeClr val="tx2"/>
              </a:solidFill>
              <a:prstDash val="solid"/>
              <a:round/>
              <a:headEnd type="none" w="med" len="med"/>
              <a:tailEnd type="none" w="med" len="med"/>
            </a:ln>
            <a:effectLst/>
          </p:spPr>
        </p:cxnSp>
        <p:cxnSp>
          <p:nvCxnSpPr>
            <p:cNvPr id="12" name="Straight Connector 11"/>
            <p:cNvCxnSpPr/>
            <p:nvPr/>
          </p:nvCxnSpPr>
          <p:spPr bwMode="auto">
            <a:xfrm>
              <a:off x="4953000" y="2667000"/>
              <a:ext cx="0" cy="762000"/>
            </a:xfrm>
            <a:prstGeom prst="line">
              <a:avLst/>
            </a:prstGeom>
            <a:noFill/>
            <a:ln w="28575" cap="flat" cmpd="sng" algn="ctr">
              <a:solidFill>
                <a:schemeClr val="tx2"/>
              </a:solidFill>
              <a:prstDash val="solid"/>
              <a:round/>
              <a:headEnd type="none" w="med" len="med"/>
              <a:tailEnd type="none" w="med" len="med"/>
            </a:ln>
            <a:effectLst/>
          </p:spPr>
        </p:cxnSp>
        <p:sp>
          <p:nvSpPr>
            <p:cNvPr id="15" name="Oval 14"/>
            <p:cNvSpPr/>
            <p:nvPr/>
          </p:nvSpPr>
          <p:spPr bwMode="auto">
            <a:xfrm>
              <a:off x="3505200" y="28194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6" name="Oval 15"/>
            <p:cNvSpPr/>
            <p:nvPr/>
          </p:nvSpPr>
          <p:spPr bwMode="auto">
            <a:xfrm>
              <a:off x="4648200" y="28956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7" name="Oval 16"/>
            <p:cNvSpPr/>
            <p:nvPr/>
          </p:nvSpPr>
          <p:spPr bwMode="auto">
            <a:xfrm>
              <a:off x="3733800" y="31242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8" name="Oval 17"/>
            <p:cNvSpPr/>
            <p:nvPr/>
          </p:nvSpPr>
          <p:spPr bwMode="auto">
            <a:xfrm>
              <a:off x="43434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9" name="Oval 18"/>
            <p:cNvSpPr/>
            <p:nvPr/>
          </p:nvSpPr>
          <p:spPr bwMode="auto">
            <a:xfrm>
              <a:off x="4419600" y="32004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0" name="Oval 19"/>
            <p:cNvSpPr/>
            <p:nvPr/>
          </p:nvSpPr>
          <p:spPr bwMode="auto">
            <a:xfrm>
              <a:off x="5334000" y="28956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1" name="Oval 20"/>
            <p:cNvSpPr/>
            <p:nvPr/>
          </p:nvSpPr>
          <p:spPr bwMode="auto">
            <a:xfrm>
              <a:off x="5562600" y="32004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2" name="Oval 21"/>
            <p:cNvSpPr/>
            <p:nvPr/>
          </p:nvSpPr>
          <p:spPr bwMode="auto">
            <a:xfrm>
              <a:off x="5181600" y="3124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6" name="Group 32"/>
          <p:cNvGrpSpPr/>
          <p:nvPr/>
        </p:nvGrpSpPr>
        <p:grpSpPr>
          <a:xfrm>
            <a:off x="876300" y="2743200"/>
            <a:ext cx="304800" cy="76200"/>
            <a:chOff x="914400" y="2971800"/>
            <a:chExt cx="304800" cy="76200"/>
          </a:xfrm>
        </p:grpSpPr>
        <p:sp>
          <p:nvSpPr>
            <p:cNvPr id="23" name="Oval 22"/>
            <p:cNvSpPr/>
            <p:nvPr/>
          </p:nvSpPr>
          <p:spPr bwMode="auto">
            <a:xfrm>
              <a:off x="11430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4" name="Oval 23"/>
            <p:cNvSpPr/>
            <p:nvPr/>
          </p:nvSpPr>
          <p:spPr bwMode="auto">
            <a:xfrm>
              <a:off x="9144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25" name="Oval 24"/>
          <p:cNvSpPr/>
          <p:nvPr/>
        </p:nvSpPr>
        <p:spPr bwMode="auto">
          <a:xfrm>
            <a:off x="18288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6" name="Oval 25"/>
          <p:cNvSpPr/>
          <p:nvPr/>
        </p:nvSpPr>
        <p:spPr bwMode="auto">
          <a:xfrm>
            <a:off x="16002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7" name="Oval 26"/>
          <p:cNvSpPr/>
          <p:nvPr/>
        </p:nvSpPr>
        <p:spPr bwMode="auto">
          <a:xfrm>
            <a:off x="20574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7" name="Group 36"/>
          <p:cNvGrpSpPr/>
          <p:nvPr/>
        </p:nvGrpSpPr>
        <p:grpSpPr>
          <a:xfrm>
            <a:off x="762000" y="2590800"/>
            <a:ext cx="533400" cy="111600"/>
            <a:chOff x="762000" y="2819400"/>
            <a:chExt cx="533400" cy="111600"/>
          </a:xfrm>
        </p:grpSpPr>
        <p:cxnSp>
          <p:nvCxnSpPr>
            <p:cNvPr id="31" name="Straight Connector 30"/>
            <p:cNvCxnSpPr/>
            <p:nvPr/>
          </p:nvCxnSpPr>
          <p:spPr bwMode="auto">
            <a:xfrm>
              <a:off x="762000" y="2819400"/>
              <a:ext cx="533400" cy="0"/>
            </a:xfrm>
            <a:prstGeom prst="line">
              <a:avLst/>
            </a:prstGeom>
            <a:noFill/>
            <a:ln w="28575" cap="flat" cmpd="sng" algn="ctr">
              <a:solidFill>
                <a:schemeClr val="hlink"/>
              </a:solidFill>
              <a:prstDash val="solid"/>
              <a:round/>
              <a:headEnd type="none" w="med" len="med"/>
              <a:tailEnd type="none" w="med" len="med"/>
            </a:ln>
            <a:effectLst/>
          </p:spPr>
        </p:cxnSp>
        <p:cxnSp>
          <p:nvCxnSpPr>
            <p:cNvPr id="35" name="Straight Connector 34"/>
            <p:cNvCxnSpPr/>
            <p:nvPr/>
          </p:nvCxnSpPr>
          <p:spPr bwMode="auto">
            <a:xfrm>
              <a:off x="762000" y="2819400"/>
              <a:ext cx="0" cy="111600"/>
            </a:xfrm>
            <a:prstGeom prst="line">
              <a:avLst/>
            </a:prstGeom>
            <a:noFill/>
            <a:ln w="38100" cap="flat" cmpd="sng" algn="ctr">
              <a:solidFill>
                <a:schemeClr val="hlink"/>
              </a:solidFill>
              <a:prstDash val="solid"/>
              <a:round/>
              <a:headEnd type="none" w="med" len="med"/>
              <a:tailEnd type="none" w="med" len="med"/>
            </a:ln>
            <a:effectLst/>
          </p:spPr>
        </p:cxnSp>
        <p:cxnSp>
          <p:nvCxnSpPr>
            <p:cNvPr id="36" name="Straight Connector 35"/>
            <p:cNvCxnSpPr/>
            <p:nvPr/>
          </p:nvCxnSpPr>
          <p:spPr bwMode="auto">
            <a:xfrm>
              <a:off x="1295400" y="2819400"/>
              <a:ext cx="0" cy="111600"/>
            </a:xfrm>
            <a:prstGeom prst="line">
              <a:avLst/>
            </a:prstGeom>
            <a:noFill/>
            <a:ln w="38100" cap="flat" cmpd="sng" algn="ctr">
              <a:solidFill>
                <a:schemeClr val="hlink"/>
              </a:solidFill>
              <a:prstDash val="solid"/>
              <a:round/>
              <a:headEnd type="none" w="med" len="med"/>
              <a:tailEnd type="none" w="med" len="med"/>
            </a:ln>
            <a:effectLst/>
          </p:spPr>
        </p:cxnSp>
      </p:grpSp>
      <p:grpSp>
        <p:nvGrpSpPr>
          <p:cNvPr id="10" name="Group 68"/>
          <p:cNvGrpSpPr/>
          <p:nvPr/>
        </p:nvGrpSpPr>
        <p:grpSpPr>
          <a:xfrm>
            <a:off x="6934200" y="2438400"/>
            <a:ext cx="1295400" cy="609600"/>
            <a:chOff x="2133600" y="4572000"/>
            <a:chExt cx="1066800" cy="457200"/>
          </a:xfrm>
        </p:grpSpPr>
        <p:cxnSp>
          <p:nvCxnSpPr>
            <p:cNvPr id="49" name="Straight Connector 48"/>
            <p:cNvCxnSpPr>
              <a:stCxn id="40" idx="2"/>
              <a:endCxn id="41" idx="2"/>
            </p:cNvCxnSpPr>
            <p:nvPr/>
          </p:nvCxnSpPr>
          <p:spPr bwMode="auto">
            <a:xfrm>
              <a:off x="2133600" y="4610100"/>
              <a:ext cx="533400" cy="152400"/>
            </a:xfrm>
            <a:prstGeom prst="line">
              <a:avLst/>
            </a:prstGeom>
            <a:noFill/>
            <a:ln w="19050" cap="flat" cmpd="sng" algn="ctr">
              <a:solidFill>
                <a:srgbClr val="FF0000"/>
              </a:solidFill>
              <a:prstDash val="solid"/>
              <a:round/>
              <a:headEnd type="none" w="med" len="med"/>
              <a:tailEnd type="none" w="med" len="med"/>
            </a:ln>
            <a:effectLst/>
          </p:spPr>
        </p:cxnSp>
        <p:cxnSp>
          <p:nvCxnSpPr>
            <p:cNvPr id="54" name="Straight Connector 53"/>
            <p:cNvCxnSpPr>
              <a:stCxn id="39" idx="7"/>
              <a:endCxn id="41" idx="6"/>
            </p:cNvCxnSpPr>
            <p:nvPr/>
          </p:nvCxnSpPr>
          <p:spPr bwMode="auto">
            <a:xfrm flipV="1">
              <a:off x="2198641" y="4762500"/>
              <a:ext cx="544559" cy="201659"/>
            </a:xfrm>
            <a:prstGeom prst="line">
              <a:avLst/>
            </a:prstGeom>
            <a:noFill/>
            <a:ln w="19050" cap="flat" cmpd="sng" algn="ctr">
              <a:solidFill>
                <a:srgbClr val="FF0000"/>
              </a:solidFill>
              <a:prstDash val="solid"/>
              <a:round/>
              <a:headEnd type="none" w="med" len="med"/>
              <a:tailEnd type="none" w="med" len="med"/>
            </a:ln>
            <a:effectLst/>
          </p:spPr>
        </p:cxnSp>
        <p:cxnSp>
          <p:nvCxnSpPr>
            <p:cNvPr id="56" name="Straight Connector 55"/>
            <p:cNvCxnSpPr>
              <a:stCxn id="41" idx="5"/>
              <a:endCxn id="43" idx="1"/>
            </p:cNvCxnSpPr>
            <p:nvPr/>
          </p:nvCxnSpPr>
          <p:spPr bwMode="auto">
            <a:xfrm>
              <a:off x="2732041" y="4789441"/>
              <a:ext cx="403318" cy="174718"/>
            </a:xfrm>
            <a:prstGeom prst="line">
              <a:avLst/>
            </a:prstGeom>
            <a:noFill/>
            <a:ln w="19050" cap="flat" cmpd="sng" algn="ctr">
              <a:solidFill>
                <a:srgbClr val="FF0000"/>
              </a:solidFill>
              <a:prstDash val="solid"/>
              <a:round/>
              <a:headEnd type="none" w="med" len="med"/>
              <a:tailEnd type="none" w="med" len="med"/>
            </a:ln>
            <a:effectLst/>
          </p:spPr>
        </p:cxnSp>
        <p:sp>
          <p:nvSpPr>
            <p:cNvPr id="39" name="Oval 38"/>
            <p:cNvSpPr/>
            <p:nvPr/>
          </p:nvSpPr>
          <p:spPr bwMode="auto">
            <a:xfrm>
              <a:off x="2133600" y="4953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0" name="Oval 39"/>
            <p:cNvSpPr/>
            <p:nvPr/>
          </p:nvSpPr>
          <p:spPr bwMode="auto">
            <a:xfrm>
              <a:off x="2133600" y="4572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1" name="Oval 40"/>
            <p:cNvSpPr/>
            <p:nvPr/>
          </p:nvSpPr>
          <p:spPr bwMode="auto">
            <a:xfrm>
              <a:off x="2667000" y="47244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2" name="Oval 41"/>
            <p:cNvSpPr/>
            <p:nvPr/>
          </p:nvSpPr>
          <p:spPr bwMode="auto">
            <a:xfrm>
              <a:off x="3124200" y="4572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3" name="Oval 42"/>
            <p:cNvSpPr/>
            <p:nvPr/>
          </p:nvSpPr>
          <p:spPr bwMode="auto">
            <a:xfrm>
              <a:off x="3124200" y="4953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51" name="Straight Connector 50"/>
            <p:cNvCxnSpPr>
              <a:stCxn id="41" idx="7"/>
              <a:endCxn id="42" idx="2"/>
            </p:cNvCxnSpPr>
            <p:nvPr/>
          </p:nvCxnSpPr>
          <p:spPr bwMode="auto">
            <a:xfrm flipV="1">
              <a:off x="2732041" y="4610100"/>
              <a:ext cx="392159" cy="125459"/>
            </a:xfrm>
            <a:prstGeom prst="line">
              <a:avLst/>
            </a:prstGeom>
            <a:noFill/>
            <a:ln w="19050"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2170800" y="4637041"/>
              <a:ext cx="0" cy="327118"/>
            </a:xfrm>
            <a:prstGeom prst="line">
              <a:avLst/>
            </a:prstGeom>
            <a:noFill/>
            <a:ln w="19050"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198641" y="4982400"/>
              <a:ext cx="936718" cy="0"/>
            </a:xfrm>
            <a:prstGeom prst="line">
              <a:avLst/>
            </a:prstGeom>
            <a:noFill/>
            <a:ln w="19050"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3164400" y="4637041"/>
              <a:ext cx="0" cy="327118"/>
            </a:xfrm>
            <a:prstGeom prst="line">
              <a:avLst/>
            </a:prstGeom>
            <a:noFill/>
            <a:ln w="19050" cap="flat" cmpd="sng" algn="ctr">
              <a:solidFill>
                <a:schemeClr val="tx1"/>
              </a:solidFill>
              <a:prstDash val="solid"/>
              <a:round/>
              <a:headEnd type="none" w="med" len="med"/>
              <a:tailEnd type="none" w="med" len="med"/>
            </a:ln>
            <a:effectLst/>
          </p:spPr>
        </p:cxnSp>
      </p:grpSp>
      <p:grpSp>
        <p:nvGrpSpPr>
          <p:cNvPr id="13" name="Group 80"/>
          <p:cNvGrpSpPr/>
          <p:nvPr/>
        </p:nvGrpSpPr>
        <p:grpSpPr>
          <a:xfrm>
            <a:off x="874800" y="2628000"/>
            <a:ext cx="7278600" cy="337357"/>
            <a:chOff x="874800" y="2628000"/>
            <a:chExt cx="7278600" cy="337357"/>
          </a:xfrm>
        </p:grpSpPr>
        <p:sp>
          <p:nvSpPr>
            <p:cNvPr id="72" name="Oval 71"/>
            <p:cNvSpPr/>
            <p:nvPr/>
          </p:nvSpPr>
          <p:spPr bwMode="auto">
            <a:xfrm>
              <a:off x="874800" y="2743200"/>
              <a:ext cx="76200" cy="76200"/>
            </a:xfrm>
            <a:prstGeom prst="ellipse">
              <a:avLst/>
            </a:prstGeom>
            <a:solidFill>
              <a:srgbClr val="1589FF"/>
            </a:solid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3" name="Oval 72"/>
            <p:cNvSpPr/>
            <p:nvPr/>
          </p:nvSpPr>
          <p:spPr bwMode="auto">
            <a:xfrm>
              <a:off x="3798000" y="2772000"/>
              <a:ext cx="76200" cy="76200"/>
            </a:xfrm>
            <a:prstGeom prst="ellipse">
              <a:avLst/>
            </a:prstGeom>
            <a:solidFill>
              <a:srgbClr val="1589FF"/>
            </a:solid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4" name="Oval 73"/>
            <p:cNvSpPr/>
            <p:nvPr/>
          </p:nvSpPr>
          <p:spPr bwMode="auto">
            <a:xfrm>
              <a:off x="4388400" y="2628000"/>
              <a:ext cx="76200" cy="76200"/>
            </a:xfrm>
            <a:prstGeom prst="ellipse">
              <a:avLst/>
            </a:prstGeom>
            <a:solidFill>
              <a:srgbClr val="1589FF"/>
            </a:solid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75" name="Straight Connector 74"/>
            <p:cNvCxnSpPr>
              <a:stCxn id="39" idx="7"/>
            </p:cNvCxnSpPr>
            <p:nvPr/>
          </p:nvCxnSpPr>
          <p:spPr bwMode="auto">
            <a:xfrm flipV="1">
              <a:off x="7013178" y="2728801"/>
              <a:ext cx="564822" cy="232478"/>
            </a:xfrm>
            <a:prstGeom prst="line">
              <a:avLst/>
            </a:prstGeom>
            <a:noFill/>
            <a:ln w="19050" cap="flat" cmpd="sng" algn="ctr">
              <a:solidFill>
                <a:srgbClr val="0080FF"/>
              </a:solidFill>
              <a:prstDash val="solid"/>
              <a:round/>
              <a:headEnd type="none" w="med" len="med"/>
              <a:tailEnd type="none" w="med" len="med"/>
            </a:ln>
            <a:effectLst/>
          </p:spPr>
        </p:cxnSp>
        <p:cxnSp>
          <p:nvCxnSpPr>
            <p:cNvPr id="80" name="Straight Connector 79"/>
            <p:cNvCxnSpPr/>
            <p:nvPr/>
          </p:nvCxnSpPr>
          <p:spPr bwMode="auto">
            <a:xfrm>
              <a:off x="7663657" y="2732400"/>
              <a:ext cx="489743" cy="232957"/>
            </a:xfrm>
            <a:prstGeom prst="line">
              <a:avLst/>
            </a:prstGeom>
            <a:noFill/>
            <a:ln w="19050" cap="flat" cmpd="sng" algn="ctr">
              <a:solidFill>
                <a:srgbClr val="0080FF"/>
              </a:solidFill>
              <a:prstDash val="solid"/>
              <a:round/>
              <a:headEnd type="none" w="med" len="med"/>
              <a:tailEnd type="none" w="med" len="med"/>
            </a:ln>
            <a:effectLst/>
          </p:spPr>
        </p:cxnSp>
      </p:grpSp>
      <p:sp>
        <p:nvSpPr>
          <p:cNvPr id="83" name="TextBox 82"/>
          <p:cNvSpPr txBox="1"/>
          <p:nvPr/>
        </p:nvSpPr>
        <p:spPr>
          <a:xfrm>
            <a:off x="597211" y="3144560"/>
            <a:ext cx="1764989" cy="1046440"/>
          </a:xfrm>
          <a:prstGeom prst="rect">
            <a:avLst/>
          </a:prstGeom>
          <a:noFill/>
        </p:spPr>
        <p:txBody>
          <a:bodyPr wrap="none" rtlCol="0">
            <a:spAutoFit/>
          </a:bodyPr>
          <a:lstStyle/>
          <a:p>
            <a:pPr algn="l"/>
            <a:r>
              <a:rPr lang="en-US" sz="1800" dirty="0"/>
              <a:t>… |S| ≤ k</a:t>
            </a:r>
          </a:p>
          <a:p>
            <a:pPr algn="l"/>
            <a:endParaRPr lang="en-US" sz="1800" dirty="0"/>
          </a:p>
          <a:p>
            <a:pPr algn="l"/>
            <a:endParaRPr lang="en-US" sz="800" dirty="0"/>
          </a:p>
          <a:p>
            <a:pPr algn="l"/>
            <a:r>
              <a:rPr lang="en-US" sz="1800" dirty="0">
                <a:solidFill>
                  <a:srgbClr val="0080FF"/>
                </a:solidFill>
              </a:rPr>
              <a:t>Uniform </a:t>
            </a:r>
            <a:r>
              <a:rPr lang="en-US" sz="1800" dirty="0" err="1" smtClean="0">
                <a:solidFill>
                  <a:srgbClr val="0080FF"/>
                </a:solidFill>
              </a:rPr>
              <a:t>matroid</a:t>
            </a:r>
            <a:endParaRPr lang="en-US" sz="1800" dirty="0">
              <a:solidFill>
                <a:srgbClr val="0080FF"/>
              </a:solidFill>
            </a:endParaRPr>
          </a:p>
        </p:txBody>
      </p:sp>
      <p:sp>
        <p:nvSpPr>
          <p:cNvPr id="85" name="TextBox 84"/>
          <p:cNvSpPr txBox="1"/>
          <p:nvPr/>
        </p:nvSpPr>
        <p:spPr>
          <a:xfrm>
            <a:off x="3200400" y="3191470"/>
            <a:ext cx="2666999" cy="1046440"/>
          </a:xfrm>
          <a:prstGeom prst="rect">
            <a:avLst/>
          </a:prstGeom>
          <a:noFill/>
        </p:spPr>
        <p:txBody>
          <a:bodyPr wrap="square" rtlCol="0">
            <a:spAutoFit/>
          </a:bodyPr>
          <a:lstStyle/>
          <a:p>
            <a:r>
              <a:rPr lang="en-US" sz="1800" dirty="0"/>
              <a:t>… S contains at most one element from each </a:t>
            </a:r>
            <a:r>
              <a:rPr lang="en-US" sz="1800" dirty="0" smtClean="0"/>
              <a:t>square</a:t>
            </a:r>
            <a:endParaRPr lang="en-US" sz="1800" dirty="0"/>
          </a:p>
          <a:p>
            <a:endParaRPr lang="en-US" sz="800" dirty="0"/>
          </a:p>
          <a:p>
            <a:r>
              <a:rPr lang="en-US" sz="1800" dirty="0">
                <a:solidFill>
                  <a:srgbClr val="0080FF"/>
                </a:solidFill>
              </a:rPr>
              <a:t>Partition </a:t>
            </a:r>
            <a:r>
              <a:rPr lang="en-US" sz="1800" dirty="0" err="1" smtClean="0">
                <a:solidFill>
                  <a:srgbClr val="0080FF"/>
                </a:solidFill>
              </a:rPr>
              <a:t>matroid</a:t>
            </a:r>
            <a:endParaRPr lang="en-US" sz="1800" dirty="0">
              <a:solidFill>
                <a:srgbClr val="0080FF"/>
              </a:solidFill>
            </a:endParaRPr>
          </a:p>
        </p:txBody>
      </p:sp>
      <p:sp>
        <p:nvSpPr>
          <p:cNvPr id="86" name="TextBox 85"/>
          <p:cNvSpPr txBox="1"/>
          <p:nvPr/>
        </p:nvSpPr>
        <p:spPr>
          <a:xfrm>
            <a:off x="6381925" y="3144560"/>
            <a:ext cx="2304875" cy="1046440"/>
          </a:xfrm>
          <a:prstGeom prst="rect">
            <a:avLst/>
          </a:prstGeom>
          <a:noFill/>
        </p:spPr>
        <p:txBody>
          <a:bodyPr wrap="none" rtlCol="0">
            <a:spAutoFit/>
          </a:bodyPr>
          <a:lstStyle/>
          <a:p>
            <a:r>
              <a:rPr lang="en-US" sz="1800" dirty="0"/>
              <a:t> … S contains no cycles</a:t>
            </a:r>
          </a:p>
          <a:p>
            <a:endParaRPr lang="en-US" sz="1800" dirty="0" smtClean="0"/>
          </a:p>
          <a:p>
            <a:endParaRPr lang="en-US" sz="800" dirty="0"/>
          </a:p>
          <a:p>
            <a:r>
              <a:rPr lang="en-US" sz="1800" dirty="0">
                <a:solidFill>
                  <a:srgbClr val="0080FF"/>
                </a:solidFill>
              </a:rPr>
              <a:t>     Graphic </a:t>
            </a:r>
            <a:r>
              <a:rPr lang="en-US" sz="1800" dirty="0" err="1" smtClean="0">
                <a:solidFill>
                  <a:srgbClr val="0080FF"/>
                </a:solidFill>
              </a:rPr>
              <a:t>matroid</a:t>
            </a:r>
            <a:endParaRPr lang="en-US" sz="1800" dirty="0">
              <a:solidFill>
                <a:srgbClr val="0080FF"/>
              </a:solidFill>
            </a:endParaRPr>
          </a:p>
        </p:txBody>
      </p:sp>
      <p:grpSp>
        <p:nvGrpSpPr>
          <p:cNvPr id="14" name="Group 88"/>
          <p:cNvGrpSpPr/>
          <p:nvPr/>
        </p:nvGrpSpPr>
        <p:grpSpPr>
          <a:xfrm>
            <a:off x="990600" y="4724400"/>
            <a:ext cx="7467600" cy="1831271"/>
            <a:chOff x="990600" y="4724400"/>
            <a:chExt cx="7467600" cy="1831271"/>
          </a:xfrm>
        </p:grpSpPr>
        <p:sp>
          <p:nvSpPr>
            <p:cNvPr id="87" name="TextBox 86"/>
            <p:cNvSpPr txBox="1"/>
            <p:nvPr/>
          </p:nvSpPr>
          <p:spPr>
            <a:xfrm>
              <a:off x="990600" y="4724400"/>
              <a:ext cx="7467600" cy="183127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l">
                <a:buFont typeface="Arial"/>
                <a:buChar char="•"/>
              </a:pPr>
              <a:r>
                <a:rPr lang="en-US" sz="2400" dirty="0" smtClean="0">
                  <a:solidFill>
                    <a:schemeClr val="tx1"/>
                  </a:solidFill>
                </a:rPr>
                <a:t>S</a:t>
              </a:r>
              <a:r>
                <a:rPr lang="en-US" sz="2400" dirty="0" smtClean="0"/>
                <a:t> independent   </a:t>
              </a:r>
              <a:r>
                <a:rPr lang="en-US" sz="2400" dirty="0" smtClean="0">
                  <a:sym typeface="Wingdings"/>
                </a:rPr>
                <a:t>   </a:t>
              </a:r>
              <a:r>
                <a:rPr lang="en-US" sz="2400" i="1" dirty="0" smtClean="0">
                  <a:solidFill>
                    <a:srgbClr val="0080FF"/>
                  </a:solidFill>
                  <a:sym typeface="Wingdings"/>
                </a:rPr>
                <a:t>T</a:t>
              </a:r>
              <a:r>
                <a:rPr lang="en-US" sz="2400" i="1" dirty="0" smtClean="0">
                  <a:solidFill>
                    <a:schemeClr val="tx1"/>
                  </a:solidFill>
                  <a:sym typeface="Wingdings"/>
                </a:rPr>
                <a:t>     </a:t>
              </a:r>
              <a:r>
                <a:rPr lang="en-US" sz="2400" i="1" dirty="0" smtClean="0">
                  <a:solidFill>
                    <a:srgbClr val="FF0000"/>
                  </a:solidFill>
                  <a:sym typeface="Wingdings"/>
                </a:rPr>
                <a:t>S</a:t>
              </a:r>
              <a:r>
                <a:rPr lang="en-US" sz="2400" dirty="0" smtClean="0">
                  <a:sym typeface="Wingdings"/>
                </a:rPr>
                <a:t> also independent</a:t>
              </a:r>
              <a:br>
                <a:rPr lang="en-US" sz="2400" dirty="0" smtClean="0">
                  <a:sym typeface="Wingdings"/>
                </a:rPr>
              </a:br>
              <a:endParaRPr lang="en-US" sz="800" dirty="0" smtClean="0">
                <a:sym typeface="Wingdings"/>
              </a:endParaRPr>
            </a:p>
            <a:p>
              <a:pPr marL="457200" indent="-457200" algn="l">
                <a:buFont typeface="Arial"/>
                <a:buChar char="•"/>
              </a:pPr>
              <a:r>
                <a:rPr lang="en-US" sz="2400" dirty="0" smtClean="0">
                  <a:solidFill>
                    <a:schemeClr val="bg1"/>
                  </a:solidFill>
                  <a:sym typeface="Wingdings"/>
                </a:rPr>
                <a:t>Exchange property:  </a:t>
              </a:r>
              <a:r>
                <a:rPr lang="en-US" sz="2400" i="1" dirty="0" smtClean="0">
                  <a:solidFill>
                    <a:schemeClr val="bg1"/>
                  </a:solidFill>
                  <a:sym typeface="Wingdings"/>
                </a:rPr>
                <a:t>S, U </a:t>
              </a:r>
              <a:r>
                <a:rPr lang="en-US" sz="2400" dirty="0" smtClean="0">
                  <a:solidFill>
                    <a:schemeClr val="bg1"/>
                  </a:solidFill>
                  <a:sym typeface="Wingdings"/>
                </a:rPr>
                <a:t>independent, |</a:t>
              </a:r>
              <a:r>
                <a:rPr lang="en-US" sz="2400" i="1" dirty="0" smtClean="0">
                  <a:solidFill>
                    <a:schemeClr val="bg1"/>
                  </a:solidFill>
                  <a:sym typeface="Wingdings"/>
                </a:rPr>
                <a:t>S</a:t>
              </a:r>
              <a:r>
                <a:rPr lang="en-US" sz="2400" dirty="0" smtClean="0">
                  <a:solidFill>
                    <a:schemeClr val="bg1"/>
                  </a:solidFill>
                  <a:sym typeface="Wingdings"/>
                </a:rPr>
                <a:t>| &gt; |</a:t>
              </a:r>
              <a:r>
                <a:rPr lang="en-US" sz="2400" i="1" dirty="0" smtClean="0">
                  <a:solidFill>
                    <a:schemeClr val="bg1"/>
                  </a:solidFill>
                  <a:sym typeface="Wingdings"/>
                </a:rPr>
                <a:t>U</a:t>
              </a:r>
              <a:r>
                <a:rPr lang="en-US" sz="2400" dirty="0" smtClean="0">
                  <a:solidFill>
                    <a:schemeClr val="bg1"/>
                  </a:solidFill>
                  <a:sym typeface="Wingdings"/>
                </a:rPr>
                <a:t>|</a:t>
              </a:r>
              <a:br>
                <a:rPr lang="en-US" sz="2400" dirty="0" smtClean="0">
                  <a:solidFill>
                    <a:schemeClr val="bg1"/>
                  </a:solidFill>
                  <a:sym typeface="Wingdings"/>
                </a:rPr>
              </a:br>
              <a:r>
                <a:rPr lang="en-US" sz="2400" dirty="0" smtClean="0">
                  <a:solidFill>
                    <a:schemeClr val="bg1"/>
                  </a:solidFill>
                  <a:sym typeface="Wingdings"/>
                </a:rPr>
                <a:t> some             can be added to </a:t>
              </a:r>
              <a:r>
                <a:rPr lang="en-US" sz="2400" i="1" dirty="0" smtClean="0">
                  <a:solidFill>
                    <a:schemeClr val="bg1"/>
                  </a:solidFill>
                  <a:sym typeface="Wingdings"/>
                </a:rPr>
                <a:t>U</a:t>
              </a:r>
              <a:r>
                <a:rPr lang="en-US" sz="2400" dirty="0">
                  <a:solidFill>
                    <a:schemeClr val="bg1"/>
                  </a:solidFill>
                  <a:sym typeface="Wingdings"/>
                </a:rPr>
                <a:t>:             </a:t>
              </a:r>
              <a:r>
                <a:rPr lang="en-US" sz="2400" dirty="0" smtClean="0">
                  <a:solidFill>
                    <a:schemeClr val="bg1"/>
                  </a:solidFill>
                  <a:sym typeface="Wingdings"/>
                </a:rPr>
                <a:t>independent</a:t>
              </a:r>
              <a:endParaRPr lang="en-US" sz="2400" dirty="0">
                <a:solidFill>
                  <a:schemeClr val="bg1"/>
                </a:solidFill>
                <a:sym typeface="Wingdings"/>
              </a:endParaRPr>
            </a:p>
            <a:p>
              <a:pPr marL="457200" indent="-457200" algn="l">
                <a:buFont typeface="Arial"/>
                <a:buChar char="•"/>
              </a:pPr>
              <a:endParaRPr lang="en-US" sz="600" dirty="0" smtClean="0">
                <a:solidFill>
                  <a:schemeClr val="bg1"/>
                </a:solidFill>
                <a:sym typeface="Wingdings"/>
              </a:endParaRPr>
            </a:p>
            <a:p>
              <a:pPr marL="457200" indent="-457200" algn="l">
                <a:buFont typeface="Arial"/>
                <a:buChar char="•"/>
              </a:pPr>
              <a:r>
                <a:rPr lang="en-US" sz="2400" dirty="0" smtClean="0">
                  <a:solidFill>
                    <a:schemeClr val="bg1"/>
                  </a:solidFill>
                  <a:sym typeface="Wingdings"/>
                </a:rPr>
                <a:t>All maximal independent sets have the same size</a:t>
              </a:r>
            </a:p>
          </p:txBody>
        </p:sp>
        <p:pic>
          <p:nvPicPr>
            <p:cNvPr id="88" name="Picture 87" descr="latex-image-1.pdf"/>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4305300" y="4851400"/>
              <a:ext cx="190500" cy="254000"/>
            </a:xfrm>
            <a:prstGeom prst="rect">
              <a:avLst/>
            </a:prstGeom>
          </p:spPr>
        </p:pic>
      </p:grpSp>
    </p:spTree>
    <p:extLst>
      <p:ext uri="{BB962C8B-B14F-4D97-AF65-F5344CB8AC3E}">
        <p14:creationId xmlns:p14="http://schemas.microsoft.com/office/powerpoint/2010/main" xmlns="" val="7073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83" grpId="0"/>
      <p:bldP spid="85" grpId="0"/>
      <p:bldP spid="8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Matroids</a:t>
            </a:r>
            <a:endParaRPr lang="en-US" dirty="0"/>
          </a:p>
        </p:txBody>
      </p:sp>
      <p:sp>
        <p:nvSpPr>
          <p:cNvPr id="3" name="Content Placeholder 2"/>
          <p:cNvSpPr>
            <a:spLocks noGrp="1"/>
          </p:cNvSpPr>
          <p:nvPr>
            <p:ph idx="1"/>
          </p:nvPr>
        </p:nvSpPr>
        <p:spPr>
          <a:ln>
            <a:noFill/>
          </a:ln>
        </p:spPr>
        <p:txBody>
          <a:bodyPr/>
          <a:lstStyle/>
          <a:p>
            <a:r>
              <a:rPr lang="en-US" dirty="0"/>
              <a:t>Abstract notion of feasibility: </a:t>
            </a:r>
            <a:r>
              <a:rPr lang="en-US" dirty="0">
                <a:solidFill>
                  <a:srgbClr val="1589FF"/>
                </a:solidFill>
              </a:rPr>
              <a:t>independence</a:t>
            </a:r>
          </a:p>
        </p:txBody>
      </p:sp>
      <p:sp>
        <p:nvSpPr>
          <p:cNvPr id="4" name="Slide Number Placeholder 3"/>
          <p:cNvSpPr>
            <a:spLocks noGrp="1"/>
          </p:cNvSpPr>
          <p:nvPr>
            <p:ph type="sldNum" sz="quarter" idx="12"/>
          </p:nvPr>
        </p:nvSpPr>
        <p:spPr/>
        <p:txBody>
          <a:bodyPr/>
          <a:lstStyle/>
          <a:p>
            <a:pPr>
              <a:defRPr/>
            </a:pPr>
            <a:fld id="{9D53E6B5-CF7F-8F47-88DD-ACCD4B412D54}" type="slidenum">
              <a:rPr lang="en-US" smtClean="0"/>
              <a:pPr>
                <a:defRPr/>
              </a:pPr>
              <a:t>176</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xmlns="" val="79843587"/>
              </p:ext>
            </p:extLst>
          </p:nvPr>
        </p:nvGraphicFramePr>
        <p:xfrm>
          <a:off x="228600" y="1676400"/>
          <a:ext cx="8686800" cy="2589301"/>
        </p:xfrm>
        <a:graphic>
          <a:graphicData uri="http://schemas.openxmlformats.org/drawingml/2006/table">
            <a:tbl>
              <a:tblPr firstRow="1" bandRow="1">
                <a:tableStyleId>{C083E6E3-FA7D-4D7B-A595-EF9225AFEA82}</a:tableStyleId>
              </a:tblPr>
              <a:tblGrid>
                <a:gridCol w="2895600"/>
                <a:gridCol w="2895600"/>
                <a:gridCol w="2895600"/>
              </a:tblGrid>
              <a:tr h="519659">
                <a:tc gridSpan="3">
                  <a:txBody>
                    <a:bodyPr/>
                    <a:lstStyle/>
                    <a:p>
                      <a:r>
                        <a:rPr lang="en-US" sz="2400" b="0" dirty="0" smtClean="0"/>
                        <a:t>S is independent if …</a:t>
                      </a:r>
                    </a:p>
                    <a:p>
                      <a:endParaRPr lang="en-US" sz="1400" b="0" dirty="0"/>
                    </a:p>
                  </a:txBody>
                  <a:tcPr marL="252000" marR="252000"/>
                </a:tc>
                <a:tc hMerge="1">
                  <a:txBody>
                    <a:bodyPr/>
                    <a:lstStyle/>
                    <a:p>
                      <a:endParaRPr lang="en-US" dirty="0"/>
                    </a:p>
                  </a:txBody>
                  <a:tcPr/>
                </a:tc>
                <a:tc hMerge="1">
                  <a:txBody>
                    <a:bodyPr/>
                    <a:lstStyle/>
                    <a:p>
                      <a:endParaRPr lang="en-US" dirty="0"/>
                    </a:p>
                  </a:txBody>
                  <a:tcPr/>
                </a:tc>
              </a:tr>
              <a:tr h="1918741">
                <a:tc>
                  <a:txBody>
                    <a:bodyPr/>
                    <a:lstStyle/>
                    <a:p>
                      <a:endParaRPr lang="en-US" dirty="0" smtClean="0"/>
                    </a:p>
                    <a:p>
                      <a:endParaRPr lang="en-US" dirty="0" smtClean="0"/>
                    </a:p>
                    <a:p>
                      <a:endParaRPr lang="en-US" dirty="0" smtClean="0"/>
                    </a:p>
                    <a:p>
                      <a:pPr algn="l"/>
                      <a:r>
                        <a:rPr lang="en-US" dirty="0" smtClean="0"/>
                        <a:t>… |S| ≤ k   </a:t>
                      </a:r>
                    </a:p>
                    <a:p>
                      <a:pPr algn="l"/>
                      <a:endParaRPr lang="en-US" dirty="0" smtClean="0"/>
                    </a:p>
                    <a:p>
                      <a:pPr algn="l"/>
                      <a:endParaRPr lang="en-US" sz="800" dirty="0" smtClean="0"/>
                    </a:p>
                    <a:p>
                      <a:pPr algn="l"/>
                      <a:r>
                        <a:rPr lang="en-US" sz="1800" dirty="0" smtClean="0">
                          <a:solidFill>
                            <a:srgbClr val="0080FF"/>
                          </a:solidFill>
                        </a:rPr>
                        <a:t>Uniform </a:t>
                      </a:r>
                      <a:r>
                        <a:rPr lang="en-US" sz="1800" dirty="0" err="1" smtClean="0">
                          <a:solidFill>
                            <a:srgbClr val="0080FF"/>
                          </a:solidFill>
                        </a:rPr>
                        <a:t>matroid</a:t>
                      </a:r>
                      <a:endParaRPr lang="en-US" sz="1800" i="0" dirty="0">
                        <a:solidFill>
                          <a:srgbClr val="0080FF"/>
                        </a:solidFill>
                      </a:endParaRPr>
                    </a:p>
                  </a:txBody>
                  <a:tcPr marL="432000" marR="432000">
                    <a:solidFill>
                      <a:srgbClr val="BFBFBF">
                        <a:alpha val="20000"/>
                      </a:srgbClr>
                    </a:solidFill>
                  </a:tcPr>
                </a:tc>
                <a:tc>
                  <a:txBody>
                    <a:bodyPr/>
                    <a:lstStyle/>
                    <a:p>
                      <a:endParaRPr lang="en-US" dirty="0" smtClean="0"/>
                    </a:p>
                    <a:p>
                      <a:endParaRPr lang="en-US" dirty="0" smtClean="0"/>
                    </a:p>
                    <a:p>
                      <a:endParaRPr lang="en-US" dirty="0" smtClean="0"/>
                    </a:p>
                    <a:p>
                      <a:pPr algn="ctr"/>
                      <a:r>
                        <a:rPr lang="en-US" dirty="0" smtClean="0"/>
                        <a:t>… S contains at most one element from each group</a:t>
                      </a:r>
                    </a:p>
                    <a:p>
                      <a:endParaRPr lang="en-US" sz="800" dirty="0" smtClean="0"/>
                    </a:p>
                    <a:p>
                      <a:pPr algn="ctr"/>
                      <a:r>
                        <a:rPr lang="en-US" dirty="0" smtClean="0">
                          <a:solidFill>
                            <a:srgbClr val="0080FF"/>
                          </a:solidFill>
                        </a:rPr>
                        <a:t>Partition </a:t>
                      </a:r>
                      <a:r>
                        <a:rPr lang="en-US" dirty="0" err="1" smtClean="0">
                          <a:solidFill>
                            <a:srgbClr val="0080FF"/>
                          </a:solidFill>
                        </a:rPr>
                        <a:t>matroid</a:t>
                      </a:r>
                      <a:endParaRPr lang="en-US" dirty="0">
                        <a:solidFill>
                          <a:srgbClr val="0080FF"/>
                        </a:solidFill>
                      </a:endParaRPr>
                    </a:p>
                  </a:txBody>
                  <a:tcPr marL="252000" marR="252000"/>
                </a:tc>
                <a:tc>
                  <a:txBody>
                    <a:bodyPr/>
                    <a:lstStyle/>
                    <a:p>
                      <a:endParaRPr lang="en-US" dirty="0" smtClean="0"/>
                    </a:p>
                    <a:p>
                      <a:endParaRPr lang="en-US" dirty="0" smtClean="0"/>
                    </a:p>
                    <a:p>
                      <a:endParaRPr lang="en-US" dirty="0" smtClean="0"/>
                    </a:p>
                    <a:p>
                      <a:pPr algn="ctr"/>
                      <a:r>
                        <a:rPr lang="en-US" dirty="0" smtClean="0"/>
                        <a:t>     … S contains no cycles</a:t>
                      </a:r>
                    </a:p>
                    <a:p>
                      <a:endParaRPr lang="en-US" dirty="0" smtClean="0"/>
                    </a:p>
                    <a:p>
                      <a:endParaRPr lang="en-US" sz="800" dirty="0" smtClean="0"/>
                    </a:p>
                    <a:p>
                      <a:pPr algn="ctr"/>
                      <a:r>
                        <a:rPr lang="en-US" dirty="0" smtClean="0">
                          <a:solidFill>
                            <a:srgbClr val="0080FF"/>
                          </a:solidFill>
                        </a:rPr>
                        <a:t>     Graphic </a:t>
                      </a:r>
                      <a:r>
                        <a:rPr lang="en-US" dirty="0" err="1" smtClean="0">
                          <a:solidFill>
                            <a:srgbClr val="0080FF"/>
                          </a:solidFill>
                        </a:rPr>
                        <a:t>matroid</a:t>
                      </a:r>
                      <a:endParaRPr lang="en-US" dirty="0">
                        <a:solidFill>
                          <a:srgbClr val="0080FF"/>
                        </a:solidFill>
                      </a:endParaRPr>
                    </a:p>
                  </a:txBody>
                  <a:tcPr marL="252000" marR="252000">
                    <a:solidFill>
                      <a:srgbClr val="BFBFBF">
                        <a:alpha val="20000"/>
                      </a:srgbClr>
                    </a:solidFill>
                  </a:tcPr>
                </a:tc>
              </a:tr>
            </a:tbl>
          </a:graphicData>
        </a:graphic>
      </p:graphicFrame>
      <p:grpSp>
        <p:nvGrpSpPr>
          <p:cNvPr id="5" name="Group 37"/>
          <p:cNvGrpSpPr/>
          <p:nvPr/>
        </p:nvGrpSpPr>
        <p:grpSpPr>
          <a:xfrm>
            <a:off x="3429000" y="2362200"/>
            <a:ext cx="2362200" cy="685800"/>
            <a:chOff x="3352800" y="2667000"/>
            <a:chExt cx="2438400" cy="762000"/>
          </a:xfrm>
        </p:grpSpPr>
        <p:sp>
          <p:nvSpPr>
            <p:cNvPr id="9" name="Rectangle 8"/>
            <p:cNvSpPr/>
            <p:nvPr/>
          </p:nvSpPr>
          <p:spPr bwMode="auto">
            <a:xfrm>
              <a:off x="3352800" y="2667000"/>
              <a:ext cx="2438400" cy="762000"/>
            </a:xfrm>
            <a:prstGeom prst="rect">
              <a:avLst/>
            </a:prstGeom>
            <a:solidFill>
              <a:schemeClr val="tx2">
                <a:lumMod val="20000"/>
                <a:lumOff val="80000"/>
              </a:schemeClr>
            </a:solidFill>
            <a:ln w="2857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11" name="Straight Connector 10"/>
            <p:cNvCxnSpPr/>
            <p:nvPr/>
          </p:nvCxnSpPr>
          <p:spPr bwMode="auto">
            <a:xfrm>
              <a:off x="4114800" y="2667000"/>
              <a:ext cx="0" cy="762000"/>
            </a:xfrm>
            <a:prstGeom prst="line">
              <a:avLst/>
            </a:prstGeom>
            <a:noFill/>
            <a:ln w="28575" cap="flat" cmpd="sng" algn="ctr">
              <a:solidFill>
                <a:schemeClr val="tx2"/>
              </a:solidFill>
              <a:prstDash val="solid"/>
              <a:round/>
              <a:headEnd type="none" w="med" len="med"/>
              <a:tailEnd type="none" w="med" len="med"/>
            </a:ln>
            <a:effectLst/>
          </p:spPr>
        </p:cxnSp>
        <p:cxnSp>
          <p:nvCxnSpPr>
            <p:cNvPr id="12" name="Straight Connector 11"/>
            <p:cNvCxnSpPr/>
            <p:nvPr/>
          </p:nvCxnSpPr>
          <p:spPr bwMode="auto">
            <a:xfrm>
              <a:off x="4953000" y="2667000"/>
              <a:ext cx="0" cy="762000"/>
            </a:xfrm>
            <a:prstGeom prst="line">
              <a:avLst/>
            </a:prstGeom>
            <a:noFill/>
            <a:ln w="28575" cap="flat" cmpd="sng" algn="ctr">
              <a:solidFill>
                <a:schemeClr val="tx2"/>
              </a:solidFill>
              <a:prstDash val="solid"/>
              <a:round/>
              <a:headEnd type="none" w="med" len="med"/>
              <a:tailEnd type="none" w="med" len="med"/>
            </a:ln>
            <a:effectLst/>
          </p:spPr>
        </p:cxnSp>
        <p:sp>
          <p:nvSpPr>
            <p:cNvPr id="15" name="Oval 14"/>
            <p:cNvSpPr/>
            <p:nvPr/>
          </p:nvSpPr>
          <p:spPr bwMode="auto">
            <a:xfrm>
              <a:off x="3505200" y="28194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6" name="Oval 15"/>
            <p:cNvSpPr/>
            <p:nvPr/>
          </p:nvSpPr>
          <p:spPr bwMode="auto">
            <a:xfrm>
              <a:off x="4648200" y="28956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7" name="Oval 16"/>
            <p:cNvSpPr/>
            <p:nvPr/>
          </p:nvSpPr>
          <p:spPr bwMode="auto">
            <a:xfrm>
              <a:off x="3733800" y="31242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8" name="Oval 17"/>
            <p:cNvSpPr/>
            <p:nvPr/>
          </p:nvSpPr>
          <p:spPr bwMode="auto">
            <a:xfrm>
              <a:off x="43434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9" name="Oval 18"/>
            <p:cNvSpPr/>
            <p:nvPr/>
          </p:nvSpPr>
          <p:spPr bwMode="auto">
            <a:xfrm>
              <a:off x="4419600" y="32004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0" name="Oval 19"/>
            <p:cNvSpPr/>
            <p:nvPr/>
          </p:nvSpPr>
          <p:spPr bwMode="auto">
            <a:xfrm>
              <a:off x="5334000" y="2895600"/>
              <a:ext cx="76200" cy="76200"/>
            </a:xfrm>
            <a:prstGeom prst="ellipse">
              <a:avLst/>
            </a:prstGeom>
            <a:solidFill>
              <a:srgbClr val="008000"/>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1" name="Oval 20"/>
            <p:cNvSpPr/>
            <p:nvPr/>
          </p:nvSpPr>
          <p:spPr bwMode="auto">
            <a:xfrm>
              <a:off x="5562600" y="32004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2" name="Oval 21"/>
            <p:cNvSpPr/>
            <p:nvPr/>
          </p:nvSpPr>
          <p:spPr bwMode="auto">
            <a:xfrm>
              <a:off x="5181600" y="3124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6" name="Group 32"/>
          <p:cNvGrpSpPr/>
          <p:nvPr/>
        </p:nvGrpSpPr>
        <p:grpSpPr>
          <a:xfrm>
            <a:off x="876300" y="2743200"/>
            <a:ext cx="304800" cy="76200"/>
            <a:chOff x="914400" y="2971800"/>
            <a:chExt cx="304800" cy="76200"/>
          </a:xfrm>
        </p:grpSpPr>
        <p:sp>
          <p:nvSpPr>
            <p:cNvPr id="23" name="Oval 22"/>
            <p:cNvSpPr/>
            <p:nvPr/>
          </p:nvSpPr>
          <p:spPr bwMode="auto">
            <a:xfrm>
              <a:off x="11430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4" name="Oval 23"/>
            <p:cNvSpPr/>
            <p:nvPr/>
          </p:nvSpPr>
          <p:spPr bwMode="auto">
            <a:xfrm>
              <a:off x="914400" y="2971800"/>
              <a:ext cx="76200" cy="76200"/>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25" name="Oval 24"/>
          <p:cNvSpPr/>
          <p:nvPr/>
        </p:nvSpPr>
        <p:spPr bwMode="auto">
          <a:xfrm>
            <a:off x="18288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6" name="Oval 25"/>
          <p:cNvSpPr/>
          <p:nvPr/>
        </p:nvSpPr>
        <p:spPr bwMode="auto">
          <a:xfrm>
            <a:off x="1600200" y="2743200"/>
            <a:ext cx="76200" cy="76200"/>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27" name="Oval 26"/>
          <p:cNvSpPr/>
          <p:nvPr/>
        </p:nvSpPr>
        <p:spPr bwMode="auto">
          <a:xfrm>
            <a:off x="2057400" y="2743200"/>
            <a:ext cx="76200" cy="76200"/>
          </a:xfrm>
          <a:prstGeom prst="ellipse">
            <a:avLst/>
          </a:prstGeom>
          <a:solidFill>
            <a:srgbClr val="008000"/>
          </a:solid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7" name="Group 36"/>
          <p:cNvGrpSpPr/>
          <p:nvPr/>
        </p:nvGrpSpPr>
        <p:grpSpPr>
          <a:xfrm>
            <a:off x="762000" y="2590800"/>
            <a:ext cx="533400" cy="111600"/>
            <a:chOff x="762000" y="2819400"/>
            <a:chExt cx="533400" cy="111600"/>
          </a:xfrm>
        </p:grpSpPr>
        <p:cxnSp>
          <p:nvCxnSpPr>
            <p:cNvPr id="31" name="Straight Connector 30"/>
            <p:cNvCxnSpPr/>
            <p:nvPr/>
          </p:nvCxnSpPr>
          <p:spPr bwMode="auto">
            <a:xfrm>
              <a:off x="762000" y="2819400"/>
              <a:ext cx="533400" cy="0"/>
            </a:xfrm>
            <a:prstGeom prst="line">
              <a:avLst/>
            </a:prstGeom>
            <a:noFill/>
            <a:ln w="28575" cap="flat" cmpd="sng" algn="ctr">
              <a:solidFill>
                <a:schemeClr val="hlink"/>
              </a:solidFill>
              <a:prstDash val="solid"/>
              <a:round/>
              <a:headEnd type="none" w="med" len="med"/>
              <a:tailEnd type="none" w="med" len="med"/>
            </a:ln>
            <a:effectLst/>
          </p:spPr>
        </p:cxnSp>
        <p:cxnSp>
          <p:nvCxnSpPr>
            <p:cNvPr id="35" name="Straight Connector 34"/>
            <p:cNvCxnSpPr/>
            <p:nvPr/>
          </p:nvCxnSpPr>
          <p:spPr bwMode="auto">
            <a:xfrm>
              <a:off x="762000" y="2819400"/>
              <a:ext cx="0" cy="111600"/>
            </a:xfrm>
            <a:prstGeom prst="line">
              <a:avLst/>
            </a:prstGeom>
            <a:noFill/>
            <a:ln w="38100" cap="flat" cmpd="sng" algn="ctr">
              <a:solidFill>
                <a:schemeClr val="hlink"/>
              </a:solidFill>
              <a:prstDash val="solid"/>
              <a:round/>
              <a:headEnd type="none" w="med" len="med"/>
              <a:tailEnd type="none" w="med" len="med"/>
            </a:ln>
            <a:effectLst/>
          </p:spPr>
        </p:cxnSp>
        <p:cxnSp>
          <p:nvCxnSpPr>
            <p:cNvPr id="36" name="Straight Connector 35"/>
            <p:cNvCxnSpPr/>
            <p:nvPr/>
          </p:nvCxnSpPr>
          <p:spPr bwMode="auto">
            <a:xfrm>
              <a:off x="1295400" y="2819400"/>
              <a:ext cx="0" cy="111600"/>
            </a:xfrm>
            <a:prstGeom prst="line">
              <a:avLst/>
            </a:prstGeom>
            <a:noFill/>
            <a:ln w="38100" cap="flat" cmpd="sng" algn="ctr">
              <a:solidFill>
                <a:schemeClr val="hlink"/>
              </a:solidFill>
              <a:prstDash val="solid"/>
              <a:round/>
              <a:headEnd type="none" w="med" len="med"/>
              <a:tailEnd type="none" w="med" len="med"/>
            </a:ln>
            <a:effectLst/>
          </p:spPr>
        </p:cxnSp>
      </p:grpSp>
      <p:grpSp>
        <p:nvGrpSpPr>
          <p:cNvPr id="10" name="Group 68"/>
          <p:cNvGrpSpPr/>
          <p:nvPr/>
        </p:nvGrpSpPr>
        <p:grpSpPr>
          <a:xfrm>
            <a:off x="6934200" y="2438400"/>
            <a:ext cx="1295400" cy="609600"/>
            <a:chOff x="2133600" y="4572000"/>
            <a:chExt cx="1066800" cy="457200"/>
          </a:xfrm>
        </p:grpSpPr>
        <p:cxnSp>
          <p:nvCxnSpPr>
            <p:cNvPr id="49" name="Straight Connector 48"/>
            <p:cNvCxnSpPr>
              <a:stCxn id="40" idx="2"/>
              <a:endCxn id="41" idx="2"/>
            </p:cNvCxnSpPr>
            <p:nvPr/>
          </p:nvCxnSpPr>
          <p:spPr bwMode="auto">
            <a:xfrm>
              <a:off x="2133600" y="4610100"/>
              <a:ext cx="533400" cy="152400"/>
            </a:xfrm>
            <a:prstGeom prst="line">
              <a:avLst/>
            </a:prstGeom>
            <a:noFill/>
            <a:ln w="19050" cap="flat" cmpd="sng" algn="ctr">
              <a:solidFill>
                <a:srgbClr val="FF0000"/>
              </a:solidFill>
              <a:prstDash val="solid"/>
              <a:round/>
              <a:headEnd type="none" w="med" len="med"/>
              <a:tailEnd type="none" w="med" len="med"/>
            </a:ln>
            <a:effectLst/>
          </p:spPr>
        </p:cxnSp>
        <p:cxnSp>
          <p:nvCxnSpPr>
            <p:cNvPr id="54" name="Straight Connector 53"/>
            <p:cNvCxnSpPr>
              <a:stCxn id="39" idx="7"/>
              <a:endCxn id="41" idx="6"/>
            </p:cNvCxnSpPr>
            <p:nvPr/>
          </p:nvCxnSpPr>
          <p:spPr bwMode="auto">
            <a:xfrm flipV="1">
              <a:off x="2198641" y="4762500"/>
              <a:ext cx="544559" cy="201659"/>
            </a:xfrm>
            <a:prstGeom prst="line">
              <a:avLst/>
            </a:prstGeom>
            <a:noFill/>
            <a:ln w="19050" cap="flat" cmpd="sng" algn="ctr">
              <a:solidFill>
                <a:srgbClr val="FF0000"/>
              </a:solidFill>
              <a:prstDash val="solid"/>
              <a:round/>
              <a:headEnd type="none" w="med" len="med"/>
              <a:tailEnd type="none" w="med" len="med"/>
            </a:ln>
            <a:effectLst/>
          </p:spPr>
        </p:cxnSp>
        <p:cxnSp>
          <p:nvCxnSpPr>
            <p:cNvPr id="56" name="Straight Connector 55"/>
            <p:cNvCxnSpPr>
              <a:stCxn id="41" idx="5"/>
              <a:endCxn id="43" idx="1"/>
            </p:cNvCxnSpPr>
            <p:nvPr/>
          </p:nvCxnSpPr>
          <p:spPr bwMode="auto">
            <a:xfrm>
              <a:off x="2732041" y="4789441"/>
              <a:ext cx="403318" cy="174718"/>
            </a:xfrm>
            <a:prstGeom prst="line">
              <a:avLst/>
            </a:prstGeom>
            <a:noFill/>
            <a:ln w="19050" cap="flat" cmpd="sng" algn="ctr">
              <a:solidFill>
                <a:srgbClr val="FF0000"/>
              </a:solidFill>
              <a:prstDash val="solid"/>
              <a:round/>
              <a:headEnd type="none" w="med" len="med"/>
              <a:tailEnd type="none" w="med" len="med"/>
            </a:ln>
            <a:effectLst/>
          </p:spPr>
        </p:cxnSp>
        <p:sp>
          <p:nvSpPr>
            <p:cNvPr id="39" name="Oval 38"/>
            <p:cNvSpPr/>
            <p:nvPr/>
          </p:nvSpPr>
          <p:spPr bwMode="auto">
            <a:xfrm>
              <a:off x="2133600" y="4953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0" name="Oval 39"/>
            <p:cNvSpPr/>
            <p:nvPr/>
          </p:nvSpPr>
          <p:spPr bwMode="auto">
            <a:xfrm>
              <a:off x="2133600" y="4572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1" name="Oval 40"/>
            <p:cNvSpPr/>
            <p:nvPr/>
          </p:nvSpPr>
          <p:spPr bwMode="auto">
            <a:xfrm>
              <a:off x="2667000" y="47244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2" name="Oval 41"/>
            <p:cNvSpPr/>
            <p:nvPr/>
          </p:nvSpPr>
          <p:spPr bwMode="auto">
            <a:xfrm>
              <a:off x="3124200" y="4572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43" name="Oval 42"/>
            <p:cNvSpPr/>
            <p:nvPr/>
          </p:nvSpPr>
          <p:spPr bwMode="auto">
            <a:xfrm>
              <a:off x="3124200" y="4953000"/>
              <a:ext cx="76200" cy="76200"/>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51" name="Straight Connector 50"/>
            <p:cNvCxnSpPr>
              <a:stCxn id="41" idx="7"/>
              <a:endCxn id="42" idx="2"/>
            </p:cNvCxnSpPr>
            <p:nvPr/>
          </p:nvCxnSpPr>
          <p:spPr bwMode="auto">
            <a:xfrm flipV="1">
              <a:off x="2732041" y="4610100"/>
              <a:ext cx="392159" cy="125459"/>
            </a:xfrm>
            <a:prstGeom prst="line">
              <a:avLst/>
            </a:prstGeom>
            <a:noFill/>
            <a:ln w="19050"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2170800" y="4637041"/>
              <a:ext cx="0" cy="327118"/>
            </a:xfrm>
            <a:prstGeom prst="line">
              <a:avLst/>
            </a:prstGeom>
            <a:noFill/>
            <a:ln w="19050"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2198641" y="4982400"/>
              <a:ext cx="936718" cy="0"/>
            </a:xfrm>
            <a:prstGeom prst="line">
              <a:avLst/>
            </a:prstGeom>
            <a:noFill/>
            <a:ln w="19050" cap="flat" cmpd="sng" algn="ctr">
              <a:solidFill>
                <a:srgbClr val="008000"/>
              </a:solidFill>
              <a:prstDash val="solid"/>
              <a:round/>
              <a:headEnd type="none" w="med" len="med"/>
              <a:tailEnd type="none" w="med" len="med"/>
            </a:ln>
            <a:effectLst/>
          </p:spPr>
        </p:cxnSp>
        <p:cxnSp>
          <p:nvCxnSpPr>
            <p:cNvPr id="62" name="Straight Connector 61"/>
            <p:cNvCxnSpPr/>
            <p:nvPr/>
          </p:nvCxnSpPr>
          <p:spPr bwMode="auto">
            <a:xfrm>
              <a:off x="3164400" y="4637041"/>
              <a:ext cx="0" cy="327118"/>
            </a:xfrm>
            <a:prstGeom prst="line">
              <a:avLst/>
            </a:prstGeom>
            <a:noFill/>
            <a:ln w="19050" cap="flat" cmpd="sng" algn="ctr">
              <a:solidFill>
                <a:schemeClr val="tx1"/>
              </a:solidFill>
              <a:prstDash val="solid"/>
              <a:round/>
              <a:headEnd type="none" w="med" len="med"/>
              <a:tailEnd type="none" w="med" len="med"/>
            </a:ln>
            <a:effectLst/>
          </p:spPr>
        </p:cxnSp>
      </p:grpSp>
      <p:sp>
        <p:nvSpPr>
          <p:cNvPr id="70" name="TextBox 69"/>
          <p:cNvSpPr txBox="1"/>
          <p:nvPr/>
        </p:nvSpPr>
        <p:spPr>
          <a:xfrm>
            <a:off x="990600" y="4724400"/>
            <a:ext cx="7467600" cy="183127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l">
              <a:buFont typeface="Arial"/>
              <a:buChar char="•"/>
            </a:pPr>
            <a:r>
              <a:rPr lang="en-US" sz="2400" dirty="0" smtClean="0">
                <a:solidFill>
                  <a:schemeClr val="tx1"/>
                </a:solidFill>
              </a:rPr>
              <a:t>S</a:t>
            </a:r>
            <a:r>
              <a:rPr lang="en-US" sz="2400" dirty="0" smtClean="0"/>
              <a:t> independent   </a:t>
            </a:r>
            <a:r>
              <a:rPr lang="en-US" sz="2400" dirty="0" smtClean="0">
                <a:sym typeface="Wingdings"/>
              </a:rPr>
              <a:t>   </a:t>
            </a:r>
            <a:r>
              <a:rPr lang="en-US" sz="2400" i="1" dirty="0" smtClean="0">
                <a:solidFill>
                  <a:schemeClr val="tx1"/>
                </a:solidFill>
                <a:sym typeface="Wingdings"/>
              </a:rPr>
              <a:t>T     S</a:t>
            </a:r>
            <a:r>
              <a:rPr lang="en-US" sz="2400" dirty="0" smtClean="0">
                <a:sym typeface="Wingdings"/>
              </a:rPr>
              <a:t> also independent</a:t>
            </a:r>
            <a:br>
              <a:rPr lang="en-US" sz="2400" dirty="0" smtClean="0">
                <a:sym typeface="Wingdings"/>
              </a:rPr>
            </a:br>
            <a:endParaRPr lang="en-US" sz="800" dirty="0" smtClean="0">
              <a:sym typeface="Wingdings"/>
            </a:endParaRPr>
          </a:p>
          <a:p>
            <a:pPr marL="457200" indent="-457200" algn="l">
              <a:buFont typeface="Arial"/>
              <a:buChar char="•"/>
            </a:pPr>
            <a:r>
              <a:rPr lang="en-US" sz="2400" dirty="0" smtClean="0">
                <a:sym typeface="Wingdings"/>
              </a:rPr>
              <a:t>Exchange property:  </a:t>
            </a:r>
            <a:r>
              <a:rPr lang="en-US" sz="2400" i="1" dirty="0" smtClean="0">
                <a:solidFill>
                  <a:srgbClr val="FF0000"/>
                </a:solidFill>
                <a:sym typeface="Wingdings"/>
              </a:rPr>
              <a:t>S</a:t>
            </a:r>
            <a:r>
              <a:rPr lang="en-US" sz="2400" i="1" dirty="0" smtClean="0">
                <a:sym typeface="Wingdings"/>
              </a:rPr>
              <a:t>, </a:t>
            </a:r>
            <a:r>
              <a:rPr lang="en-US" sz="2400" i="1" dirty="0" smtClean="0">
                <a:solidFill>
                  <a:srgbClr val="008000"/>
                </a:solidFill>
                <a:sym typeface="Wingdings"/>
              </a:rPr>
              <a:t>U</a:t>
            </a:r>
            <a:r>
              <a:rPr lang="en-US" sz="2400" i="1" dirty="0" smtClean="0">
                <a:sym typeface="Wingdings"/>
              </a:rPr>
              <a:t> </a:t>
            </a:r>
            <a:r>
              <a:rPr lang="en-US" sz="2400" dirty="0" smtClean="0">
                <a:sym typeface="Wingdings"/>
              </a:rPr>
              <a:t>independent, |</a:t>
            </a:r>
            <a:r>
              <a:rPr lang="en-US" sz="2400" i="1" dirty="0" smtClean="0">
                <a:sym typeface="Wingdings"/>
              </a:rPr>
              <a:t>S</a:t>
            </a:r>
            <a:r>
              <a:rPr lang="en-US" sz="2400" dirty="0" smtClean="0">
                <a:sym typeface="Wingdings"/>
              </a:rPr>
              <a:t>| &gt; |</a:t>
            </a:r>
            <a:r>
              <a:rPr lang="en-US" sz="2400" i="1" dirty="0" smtClean="0">
                <a:sym typeface="Wingdings"/>
              </a:rPr>
              <a:t>U</a:t>
            </a:r>
            <a:r>
              <a:rPr lang="en-US" sz="2400" dirty="0" smtClean="0">
                <a:sym typeface="Wingdings"/>
              </a:rPr>
              <a:t>|</a:t>
            </a:r>
            <a:br>
              <a:rPr lang="en-US" sz="2400" dirty="0" smtClean="0">
                <a:sym typeface="Wingdings"/>
              </a:rPr>
            </a:br>
            <a:r>
              <a:rPr lang="en-US" sz="2400" dirty="0" smtClean="0">
                <a:sym typeface="Wingdings"/>
              </a:rPr>
              <a:t> some             can be added to </a:t>
            </a:r>
            <a:r>
              <a:rPr lang="en-US" sz="2400" i="1" dirty="0" smtClean="0">
                <a:sym typeface="Wingdings"/>
              </a:rPr>
              <a:t>U</a:t>
            </a:r>
            <a:r>
              <a:rPr lang="en-US" sz="2400" dirty="0">
                <a:sym typeface="Wingdings"/>
              </a:rPr>
              <a:t>:             </a:t>
            </a:r>
            <a:r>
              <a:rPr lang="en-US" sz="2400" dirty="0" smtClean="0">
                <a:sym typeface="Wingdings"/>
              </a:rPr>
              <a:t>independent</a:t>
            </a:r>
            <a:endParaRPr lang="en-US" sz="2400" dirty="0">
              <a:sym typeface="Wingdings"/>
            </a:endParaRPr>
          </a:p>
          <a:p>
            <a:pPr marL="457200" indent="-457200" algn="l">
              <a:buFont typeface="Arial"/>
              <a:buChar char="•"/>
            </a:pPr>
            <a:endParaRPr lang="en-US" sz="600" dirty="0" smtClean="0">
              <a:sym typeface="Wingdings"/>
            </a:endParaRPr>
          </a:p>
          <a:p>
            <a:pPr marL="457200" indent="-457200" algn="l">
              <a:buFont typeface="Arial"/>
              <a:buChar char="•"/>
            </a:pPr>
            <a:r>
              <a:rPr lang="en-US" sz="2400" dirty="0" smtClean="0">
                <a:sym typeface="Wingdings"/>
              </a:rPr>
              <a:t>All maximal independent sets have the same size</a:t>
            </a:r>
          </a:p>
        </p:txBody>
      </p:sp>
      <p:pic>
        <p:nvPicPr>
          <p:cNvPr id="71" name="Picture 70" descr="latex-image-1.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4305300" y="4851400"/>
            <a:ext cx="190500" cy="254000"/>
          </a:xfrm>
          <a:prstGeom prst="rect">
            <a:avLst/>
          </a:prstGeom>
        </p:spPr>
      </p:pic>
      <p:grpSp>
        <p:nvGrpSpPr>
          <p:cNvPr id="14" name="Group 49"/>
          <p:cNvGrpSpPr/>
          <p:nvPr/>
        </p:nvGrpSpPr>
        <p:grpSpPr>
          <a:xfrm>
            <a:off x="1600200" y="2590800"/>
            <a:ext cx="533400" cy="111600"/>
            <a:chOff x="762000" y="2819400"/>
            <a:chExt cx="533400" cy="111600"/>
          </a:xfrm>
        </p:grpSpPr>
        <p:cxnSp>
          <p:nvCxnSpPr>
            <p:cNvPr id="52" name="Straight Connector 51"/>
            <p:cNvCxnSpPr/>
            <p:nvPr/>
          </p:nvCxnSpPr>
          <p:spPr bwMode="auto">
            <a:xfrm>
              <a:off x="762000" y="2819400"/>
              <a:ext cx="533400" cy="0"/>
            </a:xfrm>
            <a:prstGeom prst="line">
              <a:avLst/>
            </a:prstGeom>
            <a:noFill/>
            <a:ln w="28575" cap="flat" cmpd="sng" algn="ctr">
              <a:solidFill>
                <a:schemeClr val="hlink"/>
              </a:solidFill>
              <a:prstDash val="solid"/>
              <a:round/>
              <a:headEnd type="none" w="med" len="med"/>
              <a:tailEnd type="none" w="med" len="med"/>
            </a:ln>
            <a:effectLst/>
          </p:spPr>
        </p:cxnSp>
        <p:cxnSp>
          <p:nvCxnSpPr>
            <p:cNvPr id="53" name="Straight Connector 52"/>
            <p:cNvCxnSpPr/>
            <p:nvPr/>
          </p:nvCxnSpPr>
          <p:spPr bwMode="auto">
            <a:xfrm>
              <a:off x="762000" y="2819400"/>
              <a:ext cx="0" cy="111600"/>
            </a:xfrm>
            <a:prstGeom prst="line">
              <a:avLst/>
            </a:prstGeom>
            <a:noFill/>
            <a:ln w="38100" cap="flat" cmpd="sng" algn="ctr">
              <a:solidFill>
                <a:schemeClr val="hlink"/>
              </a:solidFill>
              <a:prstDash val="solid"/>
              <a:round/>
              <a:headEnd type="none" w="med" len="med"/>
              <a:tailEnd type="none" w="med" len="med"/>
            </a:ln>
            <a:effectLst/>
          </p:spPr>
        </p:cxnSp>
        <p:cxnSp>
          <p:nvCxnSpPr>
            <p:cNvPr id="55" name="Straight Connector 54"/>
            <p:cNvCxnSpPr/>
            <p:nvPr/>
          </p:nvCxnSpPr>
          <p:spPr bwMode="auto">
            <a:xfrm>
              <a:off x="1295400" y="2819400"/>
              <a:ext cx="0" cy="111600"/>
            </a:xfrm>
            <a:prstGeom prst="line">
              <a:avLst/>
            </a:prstGeom>
            <a:noFill/>
            <a:ln w="38100" cap="flat" cmpd="sng" algn="ctr">
              <a:solidFill>
                <a:schemeClr val="hlink"/>
              </a:solidFill>
              <a:prstDash val="solid"/>
              <a:round/>
              <a:headEnd type="none" w="med" len="med"/>
              <a:tailEnd type="none" w="med" len="med"/>
            </a:ln>
            <a:effectLst/>
          </p:spPr>
        </p:cxnSp>
      </p:grpSp>
      <p:grpSp>
        <p:nvGrpSpPr>
          <p:cNvPr id="28" name="Group 44"/>
          <p:cNvGrpSpPr/>
          <p:nvPr/>
        </p:nvGrpSpPr>
        <p:grpSpPr>
          <a:xfrm>
            <a:off x="1098000" y="2286000"/>
            <a:ext cx="6482700" cy="914400"/>
            <a:chOff x="1098000" y="2286000"/>
            <a:chExt cx="6482700" cy="914400"/>
          </a:xfrm>
        </p:grpSpPr>
        <p:sp>
          <p:nvSpPr>
            <p:cNvPr id="57" name="Oval 56"/>
            <p:cNvSpPr>
              <a:spLocks noChangeAspect="1"/>
            </p:cNvSpPr>
            <p:nvPr/>
          </p:nvSpPr>
          <p:spPr bwMode="auto">
            <a:xfrm>
              <a:off x="1098000" y="2736000"/>
              <a:ext cx="100584" cy="100584"/>
            </a:xfrm>
            <a:prstGeom prst="ellipse">
              <a:avLst/>
            </a:prstGeom>
            <a:noFill/>
            <a:ln w="254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59" name="Oval 58"/>
            <p:cNvSpPr>
              <a:spLocks noChangeAspect="1"/>
            </p:cNvSpPr>
            <p:nvPr/>
          </p:nvSpPr>
          <p:spPr bwMode="auto">
            <a:xfrm>
              <a:off x="3785616" y="2743200"/>
              <a:ext cx="100584" cy="100584"/>
            </a:xfrm>
            <a:prstGeom prst="ellipse">
              <a:avLst/>
            </a:prstGeom>
            <a:noFill/>
            <a:ln w="254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63" name="Straight Connector 62"/>
            <p:cNvCxnSpPr/>
            <p:nvPr/>
          </p:nvCxnSpPr>
          <p:spPr bwMode="auto">
            <a:xfrm>
              <a:off x="7009200" y="2502000"/>
              <a:ext cx="571500" cy="177800"/>
            </a:xfrm>
            <a:prstGeom prst="line">
              <a:avLst/>
            </a:prstGeom>
            <a:noFill/>
            <a:ln w="28575" cap="flat" cmpd="sng" algn="ctr">
              <a:solidFill>
                <a:srgbClr val="0080FF"/>
              </a:solidFill>
              <a:prstDash val="solid"/>
              <a:round/>
              <a:headEnd type="none" w="med" len="med"/>
              <a:tailEnd type="none" w="med" len="med"/>
            </a:ln>
            <a:effectLst/>
          </p:spPr>
        </p:cxnSp>
        <p:cxnSp>
          <p:nvCxnSpPr>
            <p:cNvPr id="13" name="Straight Arrow Connector 12"/>
            <p:cNvCxnSpPr/>
            <p:nvPr/>
          </p:nvCxnSpPr>
          <p:spPr bwMode="auto">
            <a:xfrm flipV="1">
              <a:off x="1143000" y="2895600"/>
              <a:ext cx="0" cy="304800"/>
            </a:xfrm>
            <a:prstGeom prst="straightConnector1">
              <a:avLst/>
            </a:prstGeom>
            <a:noFill/>
            <a:ln w="28575" cap="flat" cmpd="sng" algn="ctr">
              <a:solidFill>
                <a:srgbClr val="0080FF"/>
              </a:solidFill>
              <a:prstDash val="solid"/>
              <a:round/>
              <a:headEnd type="none" w="med" len="med"/>
              <a:tailEnd type="arrow" w="sm" len="med"/>
            </a:ln>
            <a:effectLst/>
          </p:spPr>
        </p:cxnSp>
        <p:cxnSp>
          <p:nvCxnSpPr>
            <p:cNvPr id="64" name="Straight Arrow Connector 63"/>
            <p:cNvCxnSpPr/>
            <p:nvPr/>
          </p:nvCxnSpPr>
          <p:spPr bwMode="auto">
            <a:xfrm flipV="1">
              <a:off x="3352800" y="2819400"/>
              <a:ext cx="381000" cy="152400"/>
            </a:xfrm>
            <a:prstGeom prst="straightConnector1">
              <a:avLst/>
            </a:prstGeom>
            <a:noFill/>
            <a:ln w="28575" cap="flat" cmpd="sng" algn="ctr">
              <a:solidFill>
                <a:srgbClr val="0080FF"/>
              </a:solidFill>
              <a:prstDash val="solid"/>
              <a:round/>
              <a:headEnd type="none" w="med" len="med"/>
              <a:tailEnd type="arrow" w="sm" len="med"/>
            </a:ln>
            <a:effectLst/>
            <a:scene3d>
              <a:camera prst="orthographicFront">
                <a:rot lat="0" lon="0" rev="0"/>
              </a:camera>
              <a:lightRig rig="threePt" dir="t"/>
            </a:scene3d>
          </p:spPr>
        </p:cxnSp>
        <p:cxnSp>
          <p:nvCxnSpPr>
            <p:cNvPr id="65" name="Straight Arrow Connector 64"/>
            <p:cNvCxnSpPr/>
            <p:nvPr/>
          </p:nvCxnSpPr>
          <p:spPr bwMode="auto">
            <a:xfrm flipH="1">
              <a:off x="7315200" y="2286000"/>
              <a:ext cx="228600" cy="228600"/>
            </a:xfrm>
            <a:prstGeom prst="straightConnector1">
              <a:avLst/>
            </a:prstGeom>
            <a:noFill/>
            <a:ln w="28575" cap="flat" cmpd="sng" algn="ctr">
              <a:solidFill>
                <a:srgbClr val="0080FF"/>
              </a:solidFill>
              <a:prstDash val="solid"/>
              <a:round/>
              <a:headEnd type="none" w="med" len="med"/>
              <a:tailEnd type="arrow" w="sm" len="med"/>
            </a:ln>
            <a:effectLst/>
          </p:spPr>
        </p:cxnSp>
      </p:grpSp>
      <p:pic>
        <p:nvPicPr>
          <p:cNvPr id="34" name="Picture 33"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683933" y="5702300"/>
            <a:ext cx="711200" cy="241300"/>
          </a:xfrm>
          <a:prstGeom prst="rect">
            <a:avLst/>
          </a:prstGeom>
        </p:spPr>
      </p:pic>
      <p:pic>
        <p:nvPicPr>
          <p:cNvPr id="44" name="Picture 43" descr="latex-image-1.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966883" y="5715000"/>
            <a:ext cx="698500" cy="228600"/>
          </a:xfrm>
          <a:prstGeom prst="rect">
            <a:avLst/>
          </a:prstGeom>
        </p:spPr>
      </p:pic>
    </p:spTree>
    <p:extLst>
      <p:ext uri="{BB962C8B-B14F-4D97-AF65-F5344CB8AC3E}">
        <p14:creationId xmlns:p14="http://schemas.microsoft.com/office/powerpoint/2010/main" xmlns="" val="30246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uildingMonitoring.pn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4800600" y="3505200"/>
            <a:ext cx="3818734" cy="2974296"/>
          </a:xfrm>
          <a:prstGeom prst="rect">
            <a:avLst/>
          </a:prstGeom>
        </p:spPr>
      </p:pic>
      <p:sp>
        <p:nvSpPr>
          <p:cNvPr id="3" name="Content Placeholder 2"/>
          <p:cNvSpPr>
            <a:spLocks noGrp="1"/>
          </p:cNvSpPr>
          <p:nvPr>
            <p:ph idx="4294967295"/>
          </p:nvPr>
        </p:nvSpPr>
        <p:spPr>
          <a:xfrm>
            <a:off x="381000" y="1143000"/>
            <a:ext cx="7467600" cy="5105400"/>
          </a:xfrm>
        </p:spPr>
        <p:txBody>
          <a:bodyPr>
            <a:normAutofit/>
          </a:bodyPr>
          <a:lstStyle/>
          <a:p>
            <a:pPr>
              <a:buNone/>
            </a:pPr>
            <a:r>
              <a:rPr lang="en-US" dirty="0" smtClean="0"/>
              <a:t>Ground set</a:t>
            </a:r>
            <a:endParaRPr lang="en-US" sz="2800" dirty="0" smtClean="0"/>
          </a:p>
          <a:p>
            <a:pPr>
              <a:buNone/>
            </a:pPr>
            <a:r>
              <a:rPr lang="en-US" dirty="0" smtClean="0"/>
              <a:t>Configuration:</a:t>
            </a:r>
            <a:endParaRPr lang="en-US" sz="2800" dirty="0" smtClean="0"/>
          </a:p>
          <a:p>
            <a:pPr>
              <a:buNone/>
            </a:pPr>
            <a:r>
              <a:rPr lang="en-US" sz="2800" dirty="0" smtClean="0"/>
              <a:t>Sensing quality model</a:t>
            </a:r>
          </a:p>
          <a:p>
            <a:pPr>
              <a:buNone/>
            </a:pPr>
            <a:r>
              <a:rPr lang="en-US" dirty="0" smtClean="0"/>
              <a:t>Configuration is feasible if no camera is pointed in two directions at once</a:t>
            </a:r>
          </a:p>
          <a:p>
            <a:pPr>
              <a:buNone/>
            </a:pPr>
            <a:endParaRPr lang="en-US" dirty="0"/>
          </a:p>
          <a:p>
            <a:pPr>
              <a:buNone/>
            </a:pPr>
            <a:r>
              <a:rPr lang="en-US" dirty="0" smtClean="0"/>
              <a:t>This is a partition </a:t>
            </a:r>
            <a:r>
              <a:rPr lang="en-US" dirty="0" err="1" smtClean="0"/>
              <a:t>matroid</a:t>
            </a:r>
            <a:r>
              <a:rPr lang="en-US" dirty="0" smtClean="0"/>
              <a:t>:</a:t>
            </a:r>
          </a:p>
          <a:p>
            <a:pPr>
              <a:buNone/>
            </a:pPr>
            <a:endParaRPr lang="en-US" dirty="0"/>
          </a:p>
          <a:p>
            <a:pPr>
              <a:buNone/>
            </a:pPr>
            <a:r>
              <a:rPr lang="en-US" dirty="0" smtClean="0"/>
              <a:t>Independence:</a:t>
            </a:r>
          </a:p>
        </p:txBody>
      </p:sp>
      <p:pic>
        <p:nvPicPr>
          <p:cNvPr id="32" name="Picture 31" descr="addin_tmp.png"/>
          <p:cNvPicPr>
            <a:picLocks noChangeAspect="1"/>
          </p:cNvPicPr>
          <p:nvPr>
            <p:custDataLst>
              <p:tags r:id="rId2"/>
            </p:custDataLst>
          </p:nvPr>
        </p:nvPicPr>
        <p:blipFill>
          <a:blip r:embed="rId7" cstate="screen">
            <a:extLst>
              <a:ext uri="{28A0092B-C50C-407E-A947-70E740481C1C}">
                <a14:useLocalDpi xmlns:a14="http://schemas.microsoft.com/office/drawing/2010/main" xmlns=""/>
              </a:ext>
            </a:extLst>
          </a:blip>
          <a:stretch>
            <a:fillRect/>
          </a:stretch>
        </p:blipFill>
        <p:spPr>
          <a:xfrm>
            <a:off x="3962400" y="2286762"/>
            <a:ext cx="1784223" cy="304038"/>
          </a:xfrm>
          <a:prstGeom prst="rect">
            <a:avLst/>
          </a:prstGeom>
        </p:spPr>
      </p:pic>
      <p:pic>
        <p:nvPicPr>
          <p:cNvPr id="77" name="Picture 76" descr="addin_tmp.png"/>
          <p:cNvPicPr>
            <a:picLocks noChangeAspect="1"/>
          </p:cNvPicPr>
          <p:nvPr>
            <p:custDataLst>
              <p:tags r:id="rId3"/>
            </p:custDataLst>
          </p:nvPr>
        </p:nvPicPr>
        <p:blipFill>
          <a:blip r:embed="rId8" cstate="screen">
            <a:extLst>
              <a:ext uri="{28A0092B-C50C-407E-A947-70E740481C1C}">
                <a14:useLocalDpi xmlns:a14="http://schemas.microsoft.com/office/drawing/2010/main" xmlns=""/>
              </a:ext>
            </a:extLst>
          </a:blip>
          <a:stretch>
            <a:fillRect/>
          </a:stretch>
        </p:blipFill>
        <p:spPr>
          <a:xfrm>
            <a:off x="3991737" y="1752600"/>
            <a:ext cx="2332863" cy="364045"/>
          </a:xfrm>
          <a:prstGeom prst="rect">
            <a:avLst/>
          </a:prstGeom>
        </p:spPr>
      </p:pic>
      <p:sp>
        <p:nvSpPr>
          <p:cNvPr id="78" name="Slide Number Placeholder 1"/>
          <p:cNvSpPr>
            <a:spLocks noGrp="1"/>
          </p:cNvSpPr>
          <p:nvPr>
            <p:ph type="sldNum" sz="quarter" idx="12"/>
          </p:nvPr>
        </p:nvSpPr>
        <p:spPr>
          <a:xfrm>
            <a:off x="8305800" y="6356350"/>
            <a:ext cx="381000" cy="365125"/>
          </a:xfrm>
        </p:spPr>
        <p:txBody>
          <a:bodyPr/>
          <a:lstStyle/>
          <a:p>
            <a:fld id="{65E3480D-8867-4650-B634-31D61DE15060}" type="slidenum">
              <a:rPr lang="en-US" smtClean="0"/>
              <a:pPr/>
              <a:t>177</a:t>
            </a:fld>
            <a:endParaRPr lang="en-US" dirty="0"/>
          </a:p>
        </p:txBody>
      </p:sp>
      <p:sp>
        <p:nvSpPr>
          <p:cNvPr id="26" name="TextBox 2"/>
          <p:cNvSpPr txBox="1"/>
          <p:nvPr/>
        </p:nvSpPr>
        <p:spPr>
          <a:xfrm>
            <a:off x="0" y="83403"/>
            <a:ext cx="9144000" cy="830997"/>
          </a:xfrm>
          <a:prstGeom prst="rect">
            <a:avLst/>
          </a:prstGeom>
          <a:noFill/>
        </p:spPr>
        <p:txBody>
          <a:bodyPr wrap="square" rtlCol="0">
            <a:spAutoFit/>
          </a:bodyPr>
          <a:lstStyle/>
          <a:p>
            <a:pPr algn="ctr"/>
            <a:r>
              <a:rPr lang="en-US" sz="4800" dirty="0" smtClean="0">
                <a:solidFill>
                  <a:srgbClr val="0080FF"/>
                </a:solidFill>
              </a:rPr>
              <a:t>Example: Camera network</a:t>
            </a:r>
            <a:endParaRPr lang="en-US" sz="4800" dirty="0">
              <a:solidFill>
                <a:srgbClr val="0080FF"/>
              </a:solidFill>
            </a:endParaRPr>
          </a:p>
        </p:txBody>
      </p:sp>
      <p:grpSp>
        <p:nvGrpSpPr>
          <p:cNvPr id="4" name="Gruppierung 11"/>
          <p:cNvGrpSpPr/>
          <p:nvPr/>
        </p:nvGrpSpPr>
        <p:grpSpPr>
          <a:xfrm>
            <a:off x="5747447" y="4198227"/>
            <a:ext cx="990600" cy="457200"/>
            <a:chOff x="5747447" y="4198227"/>
            <a:chExt cx="990600" cy="457200"/>
          </a:xfrm>
        </p:grpSpPr>
        <p:sp>
          <p:nvSpPr>
            <p:cNvPr id="27" name="Trapez 26"/>
            <p:cNvSpPr/>
            <p:nvPr/>
          </p:nvSpPr>
          <p:spPr bwMode="auto">
            <a:xfrm rot="15593154">
              <a:off x="6014147" y="3931527"/>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7" name="Bild 6" descr="latex-image-1.pdf"/>
            <p:cNvPicPr>
              <a:picLocks noChangeAspect="1"/>
            </p:cNvPicPr>
            <p:nvPr/>
          </p:nvPicPr>
          <p:blipFill>
            <a:blip r:embed="rId9">
              <a:extLst>
                <a:ext uri="{28A0092B-C50C-407E-A947-70E740481C1C}">
                  <a14:useLocalDpi xmlns:a14="http://schemas.microsoft.com/office/drawing/2010/main" xmlns=""/>
                </a:ext>
              </a:extLst>
            </a:blip>
            <a:stretch>
              <a:fillRect/>
            </a:stretch>
          </p:blipFill>
          <p:spPr>
            <a:xfrm>
              <a:off x="6311900" y="4248150"/>
              <a:ext cx="254000" cy="266700"/>
            </a:xfrm>
            <a:prstGeom prst="rect">
              <a:avLst/>
            </a:prstGeom>
          </p:spPr>
        </p:pic>
      </p:grpSp>
      <p:grpSp>
        <p:nvGrpSpPr>
          <p:cNvPr id="5" name="Gruppierung 13"/>
          <p:cNvGrpSpPr/>
          <p:nvPr/>
        </p:nvGrpSpPr>
        <p:grpSpPr>
          <a:xfrm>
            <a:off x="5749247" y="4585182"/>
            <a:ext cx="990600" cy="457200"/>
            <a:chOff x="5749247" y="4585182"/>
            <a:chExt cx="990600" cy="457200"/>
          </a:xfrm>
        </p:grpSpPr>
        <p:sp>
          <p:nvSpPr>
            <p:cNvPr id="2" name="Trapez 1"/>
            <p:cNvSpPr/>
            <p:nvPr/>
          </p:nvSpPr>
          <p:spPr bwMode="auto">
            <a:xfrm rot="17115364">
              <a:off x="6015947" y="431848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8" name="Bild 7" descr="latex-image-1.pdf"/>
            <p:cNvPicPr>
              <a:picLocks noChangeAspect="1"/>
            </p:cNvPicPr>
            <p:nvPr/>
          </p:nvPicPr>
          <p:blipFill>
            <a:blip r:embed="rId10">
              <a:extLst>
                <a:ext uri="{28A0092B-C50C-407E-A947-70E740481C1C}">
                  <a14:useLocalDpi xmlns:a14="http://schemas.microsoft.com/office/drawing/2010/main" xmlns=""/>
                </a:ext>
              </a:extLst>
            </a:blip>
            <a:stretch>
              <a:fillRect/>
            </a:stretch>
          </p:blipFill>
          <p:spPr>
            <a:xfrm>
              <a:off x="6267450" y="4718050"/>
              <a:ext cx="241300" cy="266700"/>
            </a:xfrm>
            <a:prstGeom prst="rect">
              <a:avLst/>
            </a:prstGeom>
          </p:spPr>
        </p:pic>
      </p:grpSp>
      <p:grpSp>
        <p:nvGrpSpPr>
          <p:cNvPr id="6" name="Gruppierung 15"/>
          <p:cNvGrpSpPr/>
          <p:nvPr/>
        </p:nvGrpSpPr>
        <p:grpSpPr>
          <a:xfrm>
            <a:off x="7523199" y="4611822"/>
            <a:ext cx="457200" cy="990600"/>
            <a:chOff x="7523199" y="4611822"/>
            <a:chExt cx="457200" cy="990600"/>
          </a:xfrm>
        </p:grpSpPr>
        <p:sp>
          <p:nvSpPr>
            <p:cNvPr id="29" name="Trapez 28"/>
            <p:cNvSpPr/>
            <p:nvPr/>
          </p:nvSpPr>
          <p:spPr bwMode="auto">
            <a:xfrm rot="710708">
              <a:off x="7523199" y="461182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9" name="Bild 8" descr="latex-image-1.pdf"/>
            <p:cNvPicPr>
              <a:picLocks noChangeAspect="1"/>
            </p:cNvPicPr>
            <p:nvPr/>
          </p:nvPicPr>
          <p:blipFill>
            <a:blip r:embed="rId11">
              <a:extLst>
                <a:ext uri="{28A0092B-C50C-407E-A947-70E740481C1C}">
                  <a14:useLocalDpi xmlns:a14="http://schemas.microsoft.com/office/drawing/2010/main" xmlns=""/>
                </a:ext>
              </a:extLst>
            </a:blip>
            <a:stretch>
              <a:fillRect/>
            </a:stretch>
          </p:blipFill>
          <p:spPr>
            <a:xfrm>
              <a:off x="7670800" y="4984750"/>
              <a:ext cx="254000" cy="266700"/>
            </a:xfrm>
            <a:prstGeom prst="rect">
              <a:avLst/>
            </a:prstGeom>
          </p:spPr>
        </p:pic>
      </p:grpSp>
      <p:grpSp>
        <p:nvGrpSpPr>
          <p:cNvPr id="12" name="Gruppierung 14"/>
          <p:cNvGrpSpPr/>
          <p:nvPr/>
        </p:nvGrpSpPr>
        <p:grpSpPr>
          <a:xfrm>
            <a:off x="6828540" y="4333684"/>
            <a:ext cx="990600" cy="457200"/>
            <a:chOff x="6828540" y="4333684"/>
            <a:chExt cx="990600" cy="457200"/>
          </a:xfrm>
        </p:grpSpPr>
        <p:sp>
          <p:nvSpPr>
            <p:cNvPr id="28" name="Trapez 27"/>
            <p:cNvSpPr/>
            <p:nvPr/>
          </p:nvSpPr>
          <p:spPr bwMode="auto">
            <a:xfrm rot="5685308">
              <a:off x="7095240" y="4066984"/>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10" name="Bild 9" descr="latex-image-1.pdf"/>
            <p:cNvPicPr>
              <a:picLocks noChangeAspect="1"/>
            </p:cNvPicPr>
            <p:nvPr/>
          </p:nvPicPr>
          <p:blipFill>
            <a:blip r:embed="rId12">
              <a:extLst>
                <a:ext uri="{28A0092B-C50C-407E-A947-70E740481C1C}">
                  <a14:useLocalDpi xmlns:a14="http://schemas.microsoft.com/office/drawing/2010/main" xmlns=""/>
                </a:ext>
              </a:extLst>
            </a:blip>
            <a:stretch>
              <a:fillRect/>
            </a:stretch>
          </p:blipFill>
          <p:spPr>
            <a:xfrm>
              <a:off x="7143750" y="4438650"/>
              <a:ext cx="266700" cy="266700"/>
            </a:xfrm>
            <a:prstGeom prst="rect">
              <a:avLst/>
            </a:prstGeom>
          </p:spPr>
        </p:pic>
      </p:grpSp>
      <p:pic>
        <p:nvPicPr>
          <p:cNvPr id="11" name="Bild 10" descr="latex-image-1.pdf"/>
          <p:cNvPicPr>
            <a:picLocks noChangeAspect="1"/>
          </p:cNvPicPr>
          <p:nvPr/>
        </p:nvPicPr>
        <p:blipFill>
          <a:blip r:embed="rId13">
            <a:extLst>
              <a:ext uri="{28A0092B-C50C-407E-A947-70E740481C1C}">
                <a14:useLocalDpi xmlns:a14="http://schemas.microsoft.com/office/drawing/2010/main" xmlns=""/>
              </a:ext>
            </a:extLst>
          </a:blip>
          <a:stretch>
            <a:fillRect/>
          </a:stretch>
        </p:blipFill>
        <p:spPr>
          <a:xfrm>
            <a:off x="4006850" y="1276350"/>
            <a:ext cx="3517900" cy="368300"/>
          </a:xfrm>
          <a:prstGeom prst="rect">
            <a:avLst/>
          </a:prstGeom>
        </p:spPr>
      </p:pic>
      <p:pic>
        <p:nvPicPr>
          <p:cNvPr id="17" name="Bild 16" descr="latex-image-1.pdf"/>
          <p:cNvPicPr>
            <a:picLocks noChangeAspect="1"/>
          </p:cNvPicPr>
          <p:nvPr/>
        </p:nvPicPr>
        <p:blipFill>
          <a:blip r:embed="rId14">
            <a:extLst>
              <a:ext uri="{28A0092B-C50C-407E-A947-70E740481C1C}">
                <a14:useLocalDpi xmlns:a14="http://schemas.microsoft.com/office/drawing/2010/main" xmlns=""/>
              </a:ext>
            </a:extLst>
          </a:blip>
          <a:stretch>
            <a:fillRect/>
          </a:stretch>
        </p:blipFill>
        <p:spPr>
          <a:xfrm>
            <a:off x="228600" y="4743450"/>
            <a:ext cx="4337050" cy="330117"/>
          </a:xfrm>
          <a:prstGeom prst="rect">
            <a:avLst/>
          </a:prstGeom>
        </p:spPr>
      </p:pic>
      <p:pic>
        <p:nvPicPr>
          <p:cNvPr id="19" name="Bild 18" descr="latex-image-1.pdf"/>
          <p:cNvPicPr>
            <a:picLocks noChangeAspect="1"/>
          </p:cNvPicPr>
          <p:nvPr/>
        </p:nvPicPr>
        <p:blipFill>
          <a:blip r:embed="rId15">
            <a:extLst>
              <a:ext uri="{28A0092B-C50C-407E-A947-70E740481C1C}">
                <a14:useLocalDpi xmlns:a14="http://schemas.microsoft.com/office/drawing/2010/main" xmlns=""/>
              </a:ext>
            </a:extLst>
          </a:blip>
          <a:stretch>
            <a:fillRect/>
          </a:stretch>
        </p:blipFill>
        <p:spPr>
          <a:xfrm>
            <a:off x="857250" y="5715000"/>
            <a:ext cx="1765300" cy="368300"/>
          </a:xfrm>
          <a:prstGeom prst="rect">
            <a:avLst/>
          </a:prstGeom>
        </p:spPr>
      </p:pic>
    </p:spTree>
    <p:custDataLst>
      <p:tags r:id="rId1"/>
    </p:custDataLst>
    <p:extLst>
      <p:ext uri="{BB962C8B-B14F-4D97-AF65-F5344CB8AC3E}">
        <p14:creationId xmlns:p14="http://schemas.microsoft.com/office/powerpoint/2010/main" xmlns="" val="2851935691"/>
      </p:ext>
    </p:extLst>
  </p:cSld>
  <p:clrMapOvr>
    <a:masterClrMapping/>
  </p:clrMapOvr>
  <p:transition advTm="547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E51C6DC7-00FE-274F-B139-209540D23465}" type="slidenum">
              <a:rPr lang="en-US" sz="1400"/>
              <a:pPr eaLnBrk="1" hangingPunct="1"/>
              <a:t>178</a:t>
            </a:fld>
            <a:endParaRPr lang="en-US" sz="1400"/>
          </a:p>
        </p:txBody>
      </p:sp>
      <p:sp>
        <p:nvSpPr>
          <p:cNvPr id="28674" name="Rectangle 2"/>
          <p:cNvSpPr>
            <a:spLocks noGrp="1" noChangeArrowheads="1"/>
          </p:cNvSpPr>
          <p:nvPr>
            <p:ph type="title"/>
          </p:nvPr>
        </p:nvSpPr>
        <p:spPr>
          <a:xfrm>
            <a:off x="457200" y="200025"/>
            <a:ext cx="8229600" cy="762000"/>
          </a:xfrm>
        </p:spPr>
        <p:txBody>
          <a:bodyPr/>
          <a:lstStyle/>
          <a:p>
            <a:pPr eaLnBrk="1" hangingPunct="1"/>
            <a:r>
              <a:rPr lang="en-US" sz="4000" dirty="0" smtClean="0">
                <a:latin typeface="Calibri" charset="0"/>
                <a:ea typeface="ＭＳ Ｐゴシック" charset="0"/>
                <a:cs typeface="ＭＳ Ｐゴシック" charset="0"/>
              </a:rPr>
              <a:t>Greedy algorithm for </a:t>
            </a:r>
            <a:r>
              <a:rPr lang="en-US" sz="4000" dirty="0" err="1" smtClean="0">
                <a:latin typeface="Calibri" charset="0"/>
                <a:ea typeface="ＭＳ Ｐゴシック" charset="0"/>
                <a:cs typeface="ＭＳ Ｐゴシック" charset="0"/>
              </a:rPr>
              <a:t>matroids</a:t>
            </a:r>
            <a:r>
              <a:rPr lang="en-US" sz="4000" dirty="0" smtClean="0">
                <a:latin typeface="Calibri" charset="0"/>
                <a:ea typeface="ＭＳ Ｐゴシック" charset="0"/>
                <a:cs typeface="ＭＳ Ｐゴシック" charset="0"/>
              </a:rPr>
              <a:t>:</a:t>
            </a:r>
            <a:endParaRPr lang="en-US" sz="4000" dirty="0">
              <a:latin typeface="Calibri" charset="0"/>
              <a:ea typeface="ＭＳ Ｐゴシック" charset="0"/>
              <a:cs typeface="ＭＳ Ｐゴシック" charset="0"/>
            </a:endParaRPr>
          </a:p>
        </p:txBody>
      </p:sp>
      <p:sp>
        <p:nvSpPr>
          <p:cNvPr id="1425411" name="Rectangle 3"/>
          <p:cNvSpPr>
            <a:spLocks noChangeArrowheads="1"/>
          </p:cNvSpPr>
          <p:nvPr/>
        </p:nvSpPr>
        <p:spPr bwMode="auto">
          <a:xfrm>
            <a:off x="152400" y="990600"/>
            <a:ext cx="89916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lgn="l">
              <a:spcBef>
                <a:spcPct val="20000"/>
              </a:spcBef>
              <a:buClr>
                <a:schemeClr val="folHlink"/>
              </a:buClr>
              <a:buSzPct val="70000"/>
              <a:buFont typeface="Wingdings" charset="0"/>
              <a:buBlip>
                <a:blip r:embed="rId4"/>
              </a:buBlip>
            </a:pPr>
            <a:r>
              <a:rPr lang="en-US" dirty="0"/>
              <a:t>Given: finite set </a:t>
            </a:r>
            <a:r>
              <a:rPr lang="en-US" dirty="0" smtClean="0"/>
              <a:t>V</a:t>
            </a:r>
          </a:p>
          <a:p>
            <a:pPr marL="285750" indent="-285750" algn="l">
              <a:spcBef>
                <a:spcPct val="20000"/>
              </a:spcBef>
              <a:buClr>
                <a:schemeClr val="folHlink"/>
              </a:buClr>
              <a:buSzPct val="70000"/>
              <a:buFont typeface="Wingdings" charset="0"/>
              <a:buBlip>
                <a:blip r:embed="rId4"/>
              </a:buBlip>
            </a:pPr>
            <a:r>
              <a:rPr lang="en-US" dirty="0" smtClean="0"/>
              <a:t>Want:       	           </a:t>
            </a:r>
            <a:r>
              <a:rPr lang="hu-HU" dirty="0" smtClean="0"/>
              <a:t>                </a:t>
            </a:r>
          </a:p>
          <a:p>
            <a:pPr marL="285750" indent="-285750" algn="l">
              <a:spcBef>
                <a:spcPct val="20000"/>
              </a:spcBef>
              <a:buClr>
                <a:schemeClr val="folHlink"/>
              </a:buClr>
              <a:buSzPct val="70000"/>
            </a:pPr>
            <a:r>
              <a:rPr lang="hu-HU" dirty="0" smtClean="0"/>
              <a:t>							</a:t>
            </a:r>
            <a:r>
              <a:rPr lang="en-US" dirty="0" smtClean="0"/>
              <a:t>such that	</a:t>
            </a:r>
          </a:p>
          <a:p>
            <a:pPr marL="285750" indent="-285750" algn="l">
              <a:spcBef>
                <a:spcPct val="20000"/>
              </a:spcBef>
              <a:buClr>
                <a:schemeClr val="folHlink"/>
              </a:buClr>
              <a:buSzPct val="70000"/>
              <a:buFont typeface="Wingdings" charset="0"/>
              <a:buNone/>
            </a:pPr>
            <a:endParaRPr lang="en-US" sz="1400" dirty="0">
              <a:solidFill>
                <a:schemeClr val="hlink"/>
              </a:solidFill>
            </a:endParaRPr>
          </a:p>
          <a:p>
            <a:pPr marL="285750" indent="-285750" algn="l">
              <a:spcBef>
                <a:spcPct val="20000"/>
              </a:spcBef>
              <a:buClr>
                <a:schemeClr val="folHlink"/>
              </a:buClr>
              <a:buSzPct val="70000"/>
              <a:buFont typeface="Wingdings" charset="0"/>
              <a:buNone/>
            </a:pPr>
            <a:endParaRPr lang="en-US" dirty="0">
              <a:solidFill>
                <a:schemeClr val="hlink"/>
              </a:solidFill>
            </a:endParaRPr>
          </a:p>
          <a:p>
            <a:pPr marL="285750" indent="-285750" algn="l">
              <a:spcBef>
                <a:spcPct val="20000"/>
              </a:spcBef>
              <a:buClr>
                <a:schemeClr val="folHlink"/>
              </a:buClr>
              <a:buSzPct val="70000"/>
              <a:buFont typeface="Wingdings" charset="0"/>
              <a:buNone/>
            </a:pPr>
            <a:r>
              <a:rPr lang="en-US" dirty="0"/>
              <a:t>	</a:t>
            </a:r>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None/>
            </a:pPr>
            <a:endParaRPr lang="en-US" dirty="0"/>
          </a:p>
          <a:p>
            <a:pPr marL="285750" indent="-285750" algn="l">
              <a:spcBef>
                <a:spcPct val="20000"/>
              </a:spcBef>
              <a:buClr>
                <a:schemeClr val="folHlink"/>
              </a:buClr>
              <a:buSzPct val="70000"/>
              <a:buFont typeface="Wingdings" charset="0"/>
              <a:buBlip>
                <a:blip r:embed="rId4"/>
              </a:buBlip>
            </a:pPr>
            <a:endParaRPr lang="en-US" dirty="0"/>
          </a:p>
          <a:p>
            <a:pPr marL="285750" indent="-285750" algn="l">
              <a:spcBef>
                <a:spcPct val="20000"/>
              </a:spcBef>
              <a:buClr>
                <a:schemeClr val="folHlink"/>
              </a:buClr>
              <a:buSzPct val="70000"/>
              <a:buFont typeface="Wingdings" charset="0"/>
              <a:buBlip>
                <a:blip r:embed="rId4"/>
              </a:buBlip>
            </a:pPr>
            <a:endParaRPr lang="en-US" sz="200" dirty="0"/>
          </a:p>
          <a:p>
            <a:pPr algn="l">
              <a:spcBef>
                <a:spcPct val="20000"/>
              </a:spcBef>
              <a:buClr>
                <a:schemeClr val="folHlink"/>
              </a:buClr>
              <a:buSzPct val="70000"/>
            </a:pPr>
            <a:endParaRPr lang="en-US" sz="1600" dirty="0"/>
          </a:p>
        </p:txBody>
      </p:sp>
      <p:sp>
        <p:nvSpPr>
          <p:cNvPr id="1425413" name="Rectangle 5"/>
          <p:cNvSpPr>
            <a:spLocks noChangeArrowheads="1"/>
          </p:cNvSpPr>
          <p:nvPr/>
        </p:nvSpPr>
        <p:spPr bwMode="auto">
          <a:xfrm>
            <a:off x="1524000" y="1450975"/>
            <a:ext cx="3962400" cy="1320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1425414" name="Rectangle 6"/>
          <p:cNvSpPr>
            <a:spLocks noChangeArrowheads="1"/>
          </p:cNvSpPr>
          <p:nvPr/>
        </p:nvSpPr>
        <p:spPr bwMode="auto">
          <a:xfrm>
            <a:off x="457200" y="3417888"/>
            <a:ext cx="4495800" cy="2960811"/>
          </a:xfrm>
          <a:prstGeom prst="rect">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algn="l">
              <a:spcBef>
                <a:spcPct val="20000"/>
              </a:spcBef>
              <a:buClr>
                <a:schemeClr val="folHlink"/>
              </a:buClr>
              <a:buSzPct val="70000"/>
              <a:buFont typeface="Wingdings" charset="0"/>
              <a:buNone/>
            </a:pPr>
            <a:r>
              <a:rPr lang="en-US" u="sng" dirty="0"/>
              <a:t>Greedy algorithm:</a:t>
            </a:r>
          </a:p>
          <a:p>
            <a:pPr lvl="1" algn="l">
              <a:spcBef>
                <a:spcPct val="20000"/>
              </a:spcBef>
              <a:buClr>
                <a:schemeClr val="hlink"/>
              </a:buClr>
              <a:buSzPct val="65000"/>
              <a:buFont typeface="Wingdings" charset="0"/>
              <a:buNone/>
            </a:pPr>
            <a:r>
              <a:rPr lang="en-US" dirty="0"/>
              <a:t>Start with</a:t>
            </a:r>
            <a:endParaRPr lang="en-US" dirty="0">
              <a:latin typeface="cmsy10" charset="0"/>
            </a:endParaRPr>
          </a:p>
          <a:p>
            <a:pPr lvl="1" algn="l">
              <a:spcBef>
                <a:spcPct val="20000"/>
              </a:spcBef>
              <a:buClr>
                <a:schemeClr val="hlink"/>
              </a:buClr>
              <a:buSzPct val="65000"/>
              <a:buFont typeface="Wingdings" charset="0"/>
              <a:buNone/>
            </a:pPr>
            <a:r>
              <a:rPr lang="en-US" dirty="0" smtClean="0"/>
              <a:t>While</a:t>
            </a:r>
            <a:endParaRPr lang="en-US" dirty="0"/>
          </a:p>
          <a:p>
            <a:pPr lvl="2" algn="l">
              <a:spcBef>
                <a:spcPct val="20000"/>
              </a:spcBef>
              <a:buClr>
                <a:schemeClr val="folHlink"/>
              </a:buClr>
              <a:buSzPct val="60000"/>
              <a:buFont typeface="Wingdings" charset="0"/>
              <a:buNone/>
            </a:pPr>
            <a:endParaRPr lang="en-US" dirty="0"/>
          </a:p>
          <a:p>
            <a:pPr lvl="2" algn="l">
              <a:spcBef>
                <a:spcPct val="20000"/>
              </a:spcBef>
              <a:buClr>
                <a:schemeClr val="folHlink"/>
              </a:buClr>
              <a:buSzPct val="60000"/>
              <a:buFont typeface="Wingdings" charset="0"/>
              <a:buNone/>
            </a:pPr>
            <a:endParaRPr lang="en-US" sz="2000" dirty="0"/>
          </a:p>
          <a:p>
            <a:pPr lvl="2" algn="l">
              <a:spcBef>
                <a:spcPct val="20000"/>
              </a:spcBef>
              <a:buClr>
                <a:schemeClr val="folHlink"/>
              </a:buClr>
              <a:buSzPct val="60000"/>
              <a:buFont typeface="Wingdings" charset="0"/>
              <a:buNone/>
            </a:pPr>
            <a:endParaRPr lang="en-US" dirty="0"/>
          </a:p>
        </p:txBody>
      </p:sp>
      <p:pic>
        <p:nvPicPr>
          <p:cNvPr id="28701" name="Picture 29" descr="latex-image-1.pdf"/>
          <p:cNvPicPr>
            <a:picLocks noChangeAspect="1"/>
          </p:cNvPicPr>
          <p:nvPr/>
        </p:nvPicPr>
        <p:blipFill>
          <a:blip r:embed="rId5">
            <a:extLst>
              <a:ext uri="{28A0092B-C50C-407E-A947-70E740481C1C}">
                <a14:useLocalDpi xmlns:a14="http://schemas.microsoft.com/office/drawing/2010/main" xmlns=""/>
              </a:ext>
            </a:extLst>
          </a:blip>
          <a:srcRect/>
          <a:stretch>
            <a:fillRect/>
          </a:stretch>
        </p:blipFill>
        <p:spPr bwMode="auto">
          <a:xfrm>
            <a:off x="1676400" y="1524000"/>
            <a:ext cx="1066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descr="latex-image-1.pdf"/>
          <p:cNvPicPr>
            <a:picLocks noChangeAspect="1"/>
          </p:cNvPicPr>
          <p:nvPr/>
        </p:nvPicPr>
        <p:blipFill>
          <a:blip r:embed="rId6">
            <a:extLst>
              <a:ext uri="{28A0092B-C50C-407E-A947-70E740481C1C}">
                <a14:useLocalDpi xmlns:a14="http://schemas.microsoft.com/office/drawing/2010/main" xmlns=""/>
              </a:ext>
            </a:extLst>
          </a:blip>
          <a:srcRect/>
          <a:stretch>
            <a:fillRect/>
          </a:stretch>
        </p:blipFill>
        <p:spPr bwMode="auto">
          <a:xfrm>
            <a:off x="2667000" y="4102100"/>
            <a:ext cx="9144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descr="latex-image-1.pdf"/>
          <p:cNvPicPr>
            <a:picLocks noChangeAspect="1"/>
          </p:cNvPicPr>
          <p:nvPr/>
        </p:nvPicPr>
        <p:blipFill>
          <a:blip r:embed="rId7">
            <a:extLst>
              <a:ext uri="{28A0092B-C50C-407E-A947-70E740481C1C}">
                <a14:useLocalDpi xmlns:a14="http://schemas.microsoft.com/office/drawing/2010/main" xmlns=""/>
              </a:ext>
            </a:extLst>
          </a:blip>
          <a:srcRect/>
          <a:stretch>
            <a:fillRect/>
          </a:stretch>
        </p:blipFill>
        <p:spPr bwMode="auto">
          <a:xfrm>
            <a:off x="1273175" y="5761037"/>
            <a:ext cx="1981200"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Bild 2" descr="latex-image-1.pdf"/>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1625600" y="2101850"/>
            <a:ext cx="3581400" cy="622300"/>
          </a:xfrm>
          <a:prstGeom prst="rect">
            <a:avLst/>
          </a:prstGeom>
        </p:spPr>
      </p:pic>
      <p:pic>
        <p:nvPicPr>
          <p:cNvPr id="5" name="Bild 4" descr="latex-image-1.pdf"/>
          <p:cNvPicPr>
            <a:picLocks noChangeAspect="1"/>
          </p:cNvPicPr>
          <p:nvPr/>
        </p:nvPicPr>
        <p:blipFill>
          <a:blip r:embed="rId9">
            <a:extLst>
              <a:ext uri="{28A0092B-C50C-407E-A947-70E740481C1C}">
                <a14:useLocalDpi xmlns:a14="http://schemas.microsoft.com/office/drawing/2010/main" xmlns=""/>
              </a:ext>
            </a:extLst>
          </a:blip>
          <a:stretch>
            <a:fillRect/>
          </a:stretch>
        </p:blipFill>
        <p:spPr>
          <a:xfrm>
            <a:off x="1987550" y="4540250"/>
            <a:ext cx="2857500" cy="368300"/>
          </a:xfrm>
          <a:prstGeom prst="rect">
            <a:avLst/>
          </a:prstGeom>
        </p:spPr>
      </p:pic>
      <p:pic>
        <p:nvPicPr>
          <p:cNvPr id="66" name="Picture 32" descr="BuildingMonitoring.png"/>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5172866" y="3200400"/>
            <a:ext cx="3818734" cy="2974296"/>
          </a:xfrm>
          <a:prstGeom prst="rect">
            <a:avLst/>
          </a:prstGeom>
        </p:spPr>
      </p:pic>
      <p:grpSp>
        <p:nvGrpSpPr>
          <p:cNvPr id="2" name="Gruppierung 66"/>
          <p:cNvGrpSpPr/>
          <p:nvPr/>
        </p:nvGrpSpPr>
        <p:grpSpPr>
          <a:xfrm rot="758887">
            <a:off x="6057836" y="4088095"/>
            <a:ext cx="990600" cy="457200"/>
            <a:chOff x="5747447" y="4198227"/>
            <a:chExt cx="990600" cy="457200"/>
          </a:xfrm>
        </p:grpSpPr>
        <p:sp>
          <p:nvSpPr>
            <p:cNvPr id="68" name="Trapez 67"/>
            <p:cNvSpPr/>
            <p:nvPr/>
          </p:nvSpPr>
          <p:spPr bwMode="auto">
            <a:xfrm rot="15593154">
              <a:off x="6014147" y="3931527"/>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69" name="Bild 68" descr="latex-image-1.pdf"/>
            <p:cNvPicPr>
              <a:picLocks noChangeAspect="1"/>
            </p:cNvPicPr>
            <p:nvPr/>
          </p:nvPicPr>
          <p:blipFill>
            <a:blip r:embed="rId11">
              <a:extLst>
                <a:ext uri="{28A0092B-C50C-407E-A947-70E740481C1C}">
                  <a14:useLocalDpi xmlns:a14="http://schemas.microsoft.com/office/drawing/2010/main" xmlns=""/>
                </a:ext>
              </a:extLst>
            </a:blip>
            <a:stretch>
              <a:fillRect/>
            </a:stretch>
          </p:blipFill>
          <p:spPr>
            <a:xfrm>
              <a:off x="6311900" y="4248150"/>
              <a:ext cx="254000" cy="266700"/>
            </a:xfrm>
            <a:prstGeom prst="rect">
              <a:avLst/>
            </a:prstGeom>
          </p:spPr>
        </p:pic>
      </p:grpSp>
      <p:grpSp>
        <p:nvGrpSpPr>
          <p:cNvPr id="4" name="Gruppierung 72"/>
          <p:cNvGrpSpPr/>
          <p:nvPr/>
        </p:nvGrpSpPr>
        <p:grpSpPr>
          <a:xfrm>
            <a:off x="7895465" y="4307022"/>
            <a:ext cx="457200" cy="990600"/>
            <a:chOff x="7523199" y="4611822"/>
            <a:chExt cx="457200" cy="990600"/>
          </a:xfrm>
        </p:grpSpPr>
        <p:sp>
          <p:nvSpPr>
            <p:cNvPr id="74" name="Trapez 73"/>
            <p:cNvSpPr/>
            <p:nvPr/>
          </p:nvSpPr>
          <p:spPr bwMode="auto">
            <a:xfrm rot="710708">
              <a:off x="7523199" y="4611822"/>
              <a:ext cx="457200" cy="990600"/>
            </a:xfrm>
            <a:prstGeom prst="trapezoid">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pic>
          <p:nvPicPr>
            <p:cNvPr id="75" name="Bild 74" descr="latex-image-1.pdf"/>
            <p:cNvPicPr>
              <a:picLocks noChangeAspect="1"/>
            </p:cNvPicPr>
            <p:nvPr/>
          </p:nvPicPr>
          <p:blipFill>
            <a:blip r:embed="rId12">
              <a:extLst>
                <a:ext uri="{28A0092B-C50C-407E-A947-70E740481C1C}">
                  <a14:useLocalDpi xmlns:a14="http://schemas.microsoft.com/office/drawing/2010/main" xmlns=""/>
                </a:ext>
              </a:extLst>
            </a:blip>
            <a:stretch>
              <a:fillRect/>
            </a:stretch>
          </p:blipFill>
          <p:spPr>
            <a:xfrm>
              <a:off x="7670800" y="4984750"/>
              <a:ext cx="254000" cy="266700"/>
            </a:xfrm>
            <a:prstGeom prst="rect">
              <a:avLst/>
            </a:prstGeom>
          </p:spPr>
        </p:pic>
      </p:grpSp>
      <p:pic>
        <p:nvPicPr>
          <p:cNvPr id="7" name="Bild 6" descr="latex-image-1.pdf"/>
          <p:cNvPicPr>
            <a:picLocks noChangeAspect="1"/>
          </p:cNvPicPr>
          <p:nvPr/>
        </p:nvPicPr>
        <p:blipFill>
          <a:blip r:embed="rId13">
            <a:extLst>
              <a:ext uri="{28A0092B-C50C-407E-A947-70E740481C1C}">
                <a14:useLocalDpi xmlns:a14="http://schemas.microsoft.com/office/drawing/2010/main" xmlns=""/>
              </a:ext>
            </a:extLst>
          </a:blip>
          <a:stretch>
            <a:fillRect/>
          </a:stretch>
        </p:blipFill>
        <p:spPr>
          <a:xfrm>
            <a:off x="1231900" y="5105400"/>
            <a:ext cx="3721100" cy="524243"/>
          </a:xfrm>
          <a:prstGeom prst="rect">
            <a:avLst/>
          </a:prstGeom>
        </p:spPr>
      </p:pic>
    </p:spTree>
    <p:custDataLst>
      <p:tags r:id="rId1"/>
    </p:custDataLst>
    <p:extLst>
      <p:ext uri="{BB962C8B-B14F-4D97-AF65-F5344CB8AC3E}">
        <p14:creationId xmlns:p14="http://schemas.microsoft.com/office/powerpoint/2010/main" xmlns="" val="31605004"/>
      </p:ext>
    </p:extLst>
  </p:cSld>
  <p:clrMapOvr>
    <a:masterClrMapping/>
  </p:clrMapOvr>
  <p:transition spd="slow" advTm="57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200025"/>
            <a:ext cx="8534400" cy="762000"/>
          </a:xfrm>
        </p:spPr>
        <p:txBody>
          <a:bodyPr/>
          <a:lstStyle/>
          <a:p>
            <a:pPr eaLnBrk="1" hangingPunct="1"/>
            <a:r>
              <a:rPr lang="en-US" dirty="0" smtClean="0">
                <a:latin typeface="Calibri" charset="0"/>
                <a:ea typeface="ＭＳ Ｐゴシック" charset="0"/>
                <a:cs typeface="ＭＳ Ｐゴシック" charset="0"/>
              </a:rPr>
              <a:t>Maximization over </a:t>
            </a:r>
            <a:r>
              <a:rPr lang="en-US" dirty="0" err="1" smtClean="0">
                <a:latin typeface="Calibri" charset="0"/>
                <a:ea typeface="ＭＳ Ｐゴシック" charset="0"/>
                <a:cs typeface="ＭＳ Ｐゴシック" charset="0"/>
              </a:rPr>
              <a:t>matroids</a:t>
            </a:r>
            <a:endParaRPr lang="en-US" dirty="0">
              <a:latin typeface="Calibri" charset="0"/>
              <a:ea typeface="ＭＳ Ｐゴシック" charset="0"/>
              <a:cs typeface="ＭＳ Ｐゴシック" charset="0"/>
            </a:endParaRPr>
          </a:p>
        </p:txBody>
      </p:sp>
      <p:sp>
        <p:nvSpPr>
          <p:cNvPr id="1429507" name="Rectangle 3"/>
          <p:cNvSpPr>
            <a:spLocks noGrp="1" noChangeArrowheads="1"/>
          </p:cNvSpPr>
          <p:nvPr>
            <p:ph idx="1"/>
          </p:nvPr>
        </p:nvSpPr>
        <p:spPr>
          <a:xfrm>
            <a:off x="228600" y="1257300"/>
            <a:ext cx="8991600" cy="4914900"/>
          </a:xfrm>
          <a:noFill/>
        </p:spPr>
        <p:txBody>
          <a:bodyPr/>
          <a:lstStyle/>
          <a:p>
            <a:pPr eaLnBrk="1" hangingPunct="1">
              <a:buFont typeface="Wingdings" charset="0"/>
              <a:buNone/>
            </a:pPr>
            <a:r>
              <a:rPr lang="en-US" b="1" dirty="0">
                <a:solidFill>
                  <a:srgbClr val="336600"/>
                </a:solidFill>
                <a:latin typeface="Calibri" charset="0"/>
                <a:ea typeface="ＭＳ Ｐゴシック" charset="0"/>
                <a:cs typeface="ＭＳ Ｐゴシック" charset="0"/>
              </a:rPr>
              <a:t>	Theorem</a:t>
            </a:r>
            <a:r>
              <a:rPr lang="en-US" dirty="0">
                <a:solidFill>
                  <a:srgbClr val="336600"/>
                </a:solidFill>
                <a:latin typeface="Calibri" charset="0"/>
                <a:ea typeface="ＭＳ Ｐゴシック" charset="0"/>
                <a:cs typeface="ＭＳ Ｐゴシック" charset="0"/>
              </a:rPr>
              <a:t> [</a:t>
            </a:r>
            <a:r>
              <a:rPr lang="en-US" dirty="0" err="1" smtClean="0">
                <a:solidFill>
                  <a:srgbClr val="336600"/>
                </a:solidFill>
                <a:latin typeface="Calibri" charset="0"/>
                <a:ea typeface="ＭＳ Ｐゴシック" charset="0"/>
                <a:cs typeface="ＭＳ Ｐゴシック" charset="0"/>
              </a:rPr>
              <a:t>Nemhauser</a:t>
            </a:r>
            <a:r>
              <a:rPr lang="en-US" dirty="0" smtClean="0">
                <a:solidFill>
                  <a:srgbClr val="336600"/>
                </a:solidFill>
                <a:latin typeface="Calibri" charset="0"/>
                <a:ea typeface="ＭＳ Ｐゴシック" charset="0"/>
                <a:cs typeface="ＭＳ Ｐゴシック" charset="0"/>
              </a:rPr>
              <a:t>, Fisher &amp; Wolsey </a:t>
            </a:r>
            <a:r>
              <a:rPr lang="fr-FR" altLang="ja-JP" dirty="0" smtClean="0">
                <a:solidFill>
                  <a:srgbClr val="336600"/>
                </a:solidFill>
                <a:latin typeface="Calibri" charset="0"/>
                <a:ea typeface="ＭＳ Ｐゴシック" charset="0"/>
                <a:cs typeface="ＭＳ Ｐゴシック" charset="0"/>
              </a:rPr>
              <a:t>’</a:t>
            </a:r>
            <a:r>
              <a:rPr lang="en-US" altLang="ja-JP" dirty="0" smtClean="0">
                <a:solidFill>
                  <a:srgbClr val="336600"/>
                </a:solidFill>
                <a:latin typeface="Calibri" charset="0"/>
                <a:ea typeface="ＭＳ Ｐゴシック" charset="0"/>
                <a:cs typeface="ＭＳ Ｐゴシック" charset="0"/>
              </a:rPr>
              <a:t>78]</a:t>
            </a:r>
            <a:endParaRPr lang="en-US" altLang="ja-JP" dirty="0">
              <a:solidFill>
                <a:srgbClr val="336600"/>
              </a:solidFill>
              <a:latin typeface="Calibri" charset="0"/>
              <a:ea typeface="ＭＳ Ｐゴシック" charset="0"/>
              <a:cs typeface="ＭＳ Ｐゴシック" charset="0"/>
            </a:endParaRPr>
          </a:p>
          <a:p>
            <a:pPr eaLnBrk="1" hangingPunct="1">
              <a:buFont typeface="Wingdings" charset="0"/>
              <a:buNone/>
            </a:pPr>
            <a:r>
              <a:rPr lang="en-US" dirty="0">
                <a:solidFill>
                  <a:srgbClr val="336600"/>
                </a:solidFill>
                <a:latin typeface="Calibri" charset="0"/>
                <a:ea typeface="ＭＳ Ｐゴシック" charset="0"/>
                <a:cs typeface="ＭＳ Ｐゴシック" charset="0"/>
              </a:rPr>
              <a:t>	</a:t>
            </a:r>
            <a:r>
              <a:rPr lang="en-US" dirty="0" smtClean="0">
                <a:solidFill>
                  <a:srgbClr val="336600"/>
                </a:solidFill>
                <a:latin typeface="Calibri" charset="0"/>
                <a:ea typeface="ＭＳ Ｐゴシック" charset="0"/>
                <a:cs typeface="ＭＳ Ｐゴシック" charset="0"/>
              </a:rPr>
              <a:t>For monotonic </a:t>
            </a:r>
            <a:r>
              <a:rPr lang="en-US" dirty="0" err="1" smtClean="0">
                <a:solidFill>
                  <a:srgbClr val="336600"/>
                </a:solidFill>
                <a:latin typeface="Calibri" charset="0"/>
                <a:ea typeface="ＭＳ Ｐゴシック" charset="0"/>
                <a:cs typeface="ＭＳ Ｐゴシック" charset="0"/>
              </a:rPr>
              <a:t>submodular</a:t>
            </a:r>
            <a:r>
              <a:rPr lang="en-US" dirty="0" smtClean="0">
                <a:solidFill>
                  <a:srgbClr val="336600"/>
                </a:solidFill>
                <a:latin typeface="Calibri" charset="0"/>
                <a:ea typeface="ＭＳ Ｐゴシック" charset="0"/>
                <a:cs typeface="ＭＳ Ｐゴシック" charset="0"/>
              </a:rPr>
              <a:t> functions,</a:t>
            </a:r>
            <a:br>
              <a:rPr lang="en-US" dirty="0" smtClean="0">
                <a:solidFill>
                  <a:srgbClr val="336600"/>
                </a:solidFill>
                <a:latin typeface="Calibri" charset="0"/>
                <a:ea typeface="ＭＳ Ｐゴシック" charset="0"/>
                <a:cs typeface="ＭＳ Ｐゴシック" charset="0"/>
              </a:rPr>
            </a:br>
            <a:r>
              <a:rPr lang="en-US" dirty="0" smtClean="0">
                <a:solidFill>
                  <a:srgbClr val="336600"/>
                </a:solidFill>
                <a:latin typeface="Calibri" charset="0"/>
                <a:ea typeface="ＭＳ Ｐゴシック" charset="0"/>
                <a:cs typeface="ＭＳ Ｐゴシック" charset="0"/>
              </a:rPr>
              <a:t>Greedy </a:t>
            </a:r>
            <a:r>
              <a:rPr lang="en-US" dirty="0">
                <a:solidFill>
                  <a:srgbClr val="336600"/>
                </a:solidFill>
                <a:latin typeface="Calibri" charset="0"/>
                <a:ea typeface="ＭＳ Ｐゴシック" charset="0"/>
                <a:cs typeface="ＭＳ Ｐゴシック" charset="0"/>
              </a:rPr>
              <a:t>algorithm gives constant factor approximation</a:t>
            </a:r>
          </a:p>
          <a:p>
            <a:pPr eaLnBrk="1" hangingPunct="1">
              <a:buFont typeface="Wingdings" charset="0"/>
              <a:buNone/>
            </a:pPr>
            <a:r>
              <a:rPr lang="en-US" sz="3600" dirty="0">
                <a:solidFill>
                  <a:srgbClr val="336600"/>
                </a:solidFill>
                <a:latin typeface="Calibri" charset="0"/>
                <a:ea typeface="ＭＳ Ｐゴシック" charset="0"/>
                <a:cs typeface="ＭＳ Ｐゴシック" charset="0"/>
              </a:rPr>
              <a:t>		F(</a:t>
            </a:r>
            <a:r>
              <a:rPr lang="en-US" sz="3600" dirty="0" err="1">
                <a:solidFill>
                  <a:srgbClr val="336600"/>
                </a:solidFill>
                <a:latin typeface="Calibri" charset="0"/>
                <a:ea typeface="ＭＳ Ｐゴシック" charset="0"/>
                <a:cs typeface="ＭＳ Ｐゴシック" charset="0"/>
              </a:rPr>
              <a:t>A</a:t>
            </a:r>
            <a:r>
              <a:rPr lang="en-US" sz="3600" baseline="-25000" dirty="0" err="1">
                <a:solidFill>
                  <a:srgbClr val="336600"/>
                </a:solidFill>
                <a:latin typeface="Calibri" charset="0"/>
                <a:ea typeface="ＭＳ Ｐゴシック" charset="0"/>
                <a:cs typeface="ＭＳ Ｐゴシック" charset="0"/>
              </a:rPr>
              <a:t>greedy</a:t>
            </a:r>
            <a:r>
              <a:rPr lang="en-US" sz="3600" dirty="0">
                <a:solidFill>
                  <a:srgbClr val="336600"/>
                </a:solidFill>
                <a:latin typeface="Calibri" charset="0"/>
                <a:ea typeface="ＭＳ Ｐゴシック" charset="0"/>
                <a:cs typeface="ＭＳ Ｐゴシック" charset="0"/>
              </a:rPr>
              <a:t>) </a:t>
            </a:r>
            <a:r>
              <a:rPr lang="en-US" sz="3600" dirty="0">
                <a:solidFill>
                  <a:srgbClr val="336600"/>
                </a:solidFill>
                <a:latin typeface="cmsy10" charset="0"/>
                <a:ea typeface="ＭＳ Ｐゴシック" charset="0"/>
                <a:cs typeface="ＭＳ Ｐゴシック" charset="0"/>
              </a:rPr>
              <a:t>≥ </a:t>
            </a:r>
            <a:r>
              <a:rPr lang="en-US" sz="3600" dirty="0" smtClean="0">
                <a:solidFill>
                  <a:srgbClr val="336600"/>
                </a:solidFill>
                <a:latin typeface="Calibri" charset="0"/>
                <a:ea typeface="ＭＳ Ｐゴシック" charset="0"/>
                <a:cs typeface="ＭＳ Ｐゴシック" charset="0"/>
              </a:rPr>
              <a:t>½  </a:t>
            </a:r>
            <a:r>
              <a:rPr lang="en-US" sz="3600" dirty="0">
                <a:solidFill>
                  <a:srgbClr val="336600"/>
                </a:solidFill>
                <a:latin typeface="Calibri" charset="0"/>
                <a:ea typeface="ＭＳ Ｐゴシック" charset="0"/>
                <a:cs typeface="ＭＳ Ｐゴシック" charset="0"/>
              </a:rPr>
              <a:t>F(</a:t>
            </a:r>
            <a:r>
              <a:rPr lang="en-US" sz="3600" dirty="0" err="1">
                <a:solidFill>
                  <a:srgbClr val="336600"/>
                </a:solidFill>
                <a:latin typeface="Calibri" charset="0"/>
                <a:ea typeface="ＭＳ Ｐゴシック" charset="0"/>
                <a:cs typeface="ＭＳ Ｐゴシック" charset="0"/>
              </a:rPr>
              <a:t>A</a:t>
            </a:r>
            <a:r>
              <a:rPr lang="en-US" sz="3600" baseline="-25000" dirty="0" err="1">
                <a:solidFill>
                  <a:srgbClr val="336600"/>
                </a:solidFill>
                <a:latin typeface="Calibri" charset="0"/>
                <a:ea typeface="ＭＳ Ｐゴシック" charset="0"/>
                <a:cs typeface="ＭＳ Ｐゴシック" charset="0"/>
              </a:rPr>
              <a:t>opt</a:t>
            </a:r>
            <a:r>
              <a:rPr lang="en-US" sz="3600" dirty="0">
                <a:solidFill>
                  <a:srgbClr val="336600"/>
                </a:solidFill>
                <a:latin typeface="Calibri" charset="0"/>
                <a:ea typeface="ＭＳ Ｐゴシック" charset="0"/>
                <a:cs typeface="ＭＳ Ｐゴシック" charset="0"/>
              </a:rPr>
              <a:t>)</a:t>
            </a:r>
          </a:p>
          <a:p>
            <a:pPr marL="0" indent="0" eaLnBrk="1" hangingPunct="1">
              <a:buNone/>
            </a:pPr>
            <a:endParaRPr lang="en-US" dirty="0">
              <a:latin typeface="Calibri" charset="0"/>
              <a:ea typeface="ＭＳ Ｐゴシック" charset="0"/>
              <a:cs typeface="ＭＳ Ｐゴシック" charset="0"/>
            </a:endParaRPr>
          </a:p>
          <a:p>
            <a:pPr eaLnBrk="1" hangingPunct="1"/>
            <a:r>
              <a:rPr lang="en-US" sz="2400" dirty="0" smtClean="0">
                <a:latin typeface="Calibri" charset="0"/>
                <a:ea typeface="ＭＳ Ｐゴシック" charset="0"/>
                <a:cs typeface="ＭＳ Ｐゴシック" charset="0"/>
              </a:rPr>
              <a:t>Greedy gives 1/(p+1) over intersection of p </a:t>
            </a:r>
            <a:r>
              <a:rPr lang="en-US" sz="2400" dirty="0" err="1" smtClean="0">
                <a:latin typeface="Calibri" charset="0"/>
                <a:ea typeface="ＭＳ Ｐゴシック" charset="0"/>
                <a:cs typeface="ＭＳ Ｐゴシック" charset="0"/>
              </a:rPr>
              <a:t>matroids</a:t>
            </a:r>
            <a:endParaRPr lang="en-US" sz="2000" dirty="0" smtClean="0">
              <a:latin typeface="Calibri" charset="0"/>
              <a:ea typeface="ＭＳ Ｐゴシック" charset="0"/>
              <a:cs typeface="ＭＳ Ｐゴシック" charset="0"/>
            </a:endParaRPr>
          </a:p>
          <a:p>
            <a:pPr lvl="1" eaLnBrk="1" hangingPunct="1"/>
            <a:r>
              <a:rPr lang="en-US" sz="2000" dirty="0" smtClean="0">
                <a:latin typeface="Calibri" charset="0"/>
                <a:ea typeface="ＭＳ Ｐゴシック" charset="0"/>
                <a:cs typeface="ＭＳ Ｐゴシック" charset="0"/>
              </a:rPr>
              <a:t>Can model </a:t>
            </a:r>
            <a:r>
              <a:rPr lang="en-US" sz="2000" dirty="0" err="1" smtClean="0">
                <a:latin typeface="Calibri" charset="0"/>
                <a:ea typeface="ＭＳ Ｐゴシック" charset="0"/>
                <a:cs typeface="ＭＳ Ｐゴシック" charset="0"/>
              </a:rPr>
              <a:t>matchings</a:t>
            </a:r>
            <a:r>
              <a:rPr lang="en-US" sz="2000" dirty="0" smtClean="0">
                <a:latin typeface="Calibri" charset="0"/>
                <a:ea typeface="ＭＳ Ｐゴシック" charset="0"/>
                <a:cs typeface="ＭＳ Ｐゴシック" charset="0"/>
              </a:rPr>
              <a:t> / rankings with p=2:</a:t>
            </a:r>
            <a:br>
              <a:rPr lang="en-US" sz="2000" dirty="0" smtClean="0">
                <a:latin typeface="Calibri" charset="0"/>
                <a:ea typeface="ＭＳ Ｐゴシック" charset="0"/>
                <a:cs typeface="ＭＳ Ｐゴシック" charset="0"/>
              </a:rPr>
            </a:br>
            <a:r>
              <a:rPr lang="en-US" sz="2000" dirty="0" smtClean="0">
                <a:latin typeface="Calibri" charset="0"/>
                <a:ea typeface="ＭＳ Ｐゴシック" charset="0"/>
                <a:cs typeface="ＭＳ Ｐゴシック" charset="0"/>
              </a:rPr>
              <a:t>Each item can be assigned ≤ 1 rank, each rank can </a:t>
            </a:r>
            <a:r>
              <a:rPr lang="en-US" sz="2000" dirty="0">
                <a:latin typeface="Calibri" charset="0"/>
                <a:ea typeface="ＭＳ Ｐゴシック" charset="0"/>
                <a:cs typeface="ＭＳ Ｐゴシック" charset="0"/>
              </a:rPr>
              <a:t>take ≤ </a:t>
            </a:r>
            <a:r>
              <a:rPr lang="en-US" sz="2000" dirty="0" smtClean="0">
                <a:latin typeface="Calibri" charset="0"/>
                <a:ea typeface="ＭＳ Ｐゴシック" charset="0"/>
                <a:cs typeface="ＭＳ Ｐゴシック" charset="0"/>
              </a:rPr>
              <a:t>1 item</a:t>
            </a:r>
          </a:p>
          <a:p>
            <a:pPr eaLnBrk="1" hangingPunct="1"/>
            <a:r>
              <a:rPr lang="en-US" sz="2400" dirty="0" smtClean="0">
                <a:latin typeface="Calibri" charset="0"/>
                <a:ea typeface="ＭＳ Ｐゴシック" charset="0"/>
                <a:cs typeface="ＭＳ Ｐゴシック" charset="0"/>
              </a:rPr>
              <a:t>Can get also obtain (1-1/e) for arbitrary </a:t>
            </a:r>
            <a:r>
              <a:rPr lang="en-US" sz="2400" dirty="0" err="1" smtClean="0">
                <a:latin typeface="Calibri" charset="0"/>
                <a:ea typeface="ＭＳ Ｐゴシック" charset="0"/>
                <a:cs typeface="ＭＳ Ｐゴシック" charset="0"/>
              </a:rPr>
              <a:t>matroids</a:t>
            </a:r>
            <a:r>
              <a:rPr lang="en-US" sz="2400" dirty="0" smtClean="0">
                <a:latin typeface="Calibri" charset="0"/>
                <a:ea typeface="ＭＳ Ｐゴシック" charset="0"/>
                <a:cs typeface="ＭＳ Ｐゴシック" charset="0"/>
              </a:rPr>
              <a:t> [</a:t>
            </a:r>
            <a:r>
              <a:rPr lang="en-US" sz="2400" dirty="0" err="1" smtClean="0">
                <a:latin typeface="Calibri" charset="0"/>
                <a:ea typeface="ＭＳ Ｐゴシック" charset="0"/>
                <a:cs typeface="ＭＳ Ｐゴシック" charset="0"/>
              </a:rPr>
              <a:t>Vondrak</a:t>
            </a:r>
            <a:r>
              <a:rPr lang="en-US" sz="2400" dirty="0" smtClean="0">
                <a:latin typeface="Calibri" charset="0"/>
                <a:ea typeface="ＭＳ Ｐゴシック" charset="0"/>
                <a:cs typeface="ＭＳ Ｐゴシック" charset="0"/>
              </a:rPr>
              <a:t> et al ’08]</a:t>
            </a:r>
            <a:br>
              <a:rPr lang="en-US" sz="2400" dirty="0" smtClean="0">
                <a:latin typeface="Calibri" charset="0"/>
                <a:ea typeface="ＭＳ Ｐゴシック" charset="0"/>
                <a:cs typeface="ＭＳ Ｐゴシック" charset="0"/>
              </a:rPr>
            </a:br>
            <a:r>
              <a:rPr lang="en-US" sz="2400" dirty="0" smtClean="0">
                <a:latin typeface="Calibri" charset="0"/>
                <a:ea typeface="ＭＳ Ｐゴシック" charset="0"/>
                <a:cs typeface="ＭＳ Ｐゴシック" charset="0"/>
              </a:rPr>
              <a:t>using continuous greedy algorithm</a:t>
            </a:r>
          </a:p>
          <a:p>
            <a:pPr eaLnBrk="1" hangingPunct="1"/>
            <a:endParaRPr lang="en-US" altLang="ja-JP" sz="2400" dirty="0" smtClean="0">
              <a:latin typeface="Calibri" charset="0"/>
              <a:ea typeface="ＭＳ Ｐゴシック" charset="0"/>
              <a:cs typeface="ＭＳ Ｐゴシック" charset="0"/>
            </a:endParaRPr>
          </a:p>
          <a:p>
            <a:pPr marL="0" indent="0" eaLnBrk="1" hangingPunct="1">
              <a:buNone/>
            </a:pPr>
            <a:endParaRPr lang="en-US" altLang="ja-JP" sz="2400" dirty="0">
              <a:latin typeface="Calibri" charset="0"/>
              <a:ea typeface="ＭＳ Ｐゴシック" charset="0"/>
              <a:cs typeface="ＭＳ Ｐゴシック" charset="0"/>
            </a:endParaRPr>
          </a:p>
        </p:txBody>
      </p:sp>
      <p:sp>
        <p:nvSpPr>
          <p:cNvPr id="32769"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fld id="{91E15541-F6E3-8849-ADF3-F013E257BDA0}" type="slidenum">
              <a:rPr lang="en-US" sz="1400"/>
              <a:pPr eaLnBrk="1" hangingPunct="1"/>
              <a:t>179</a:t>
            </a:fld>
            <a:endParaRPr lang="en-US" sz="1400"/>
          </a:p>
        </p:txBody>
      </p:sp>
      <p:sp>
        <p:nvSpPr>
          <p:cNvPr id="32772" name="Rectangle 4"/>
          <p:cNvSpPr>
            <a:spLocks noChangeArrowheads="1"/>
          </p:cNvSpPr>
          <p:nvPr/>
        </p:nvSpPr>
        <p:spPr bwMode="auto">
          <a:xfrm>
            <a:off x="323850" y="1219200"/>
            <a:ext cx="8362950" cy="2209800"/>
          </a:xfrm>
          <a:prstGeom prst="rect">
            <a:avLst/>
          </a:prstGeom>
          <a:noFill/>
          <a:ln w="635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Tree>
    <p:custDataLst>
      <p:tags r:id="rId1"/>
    </p:custDataLst>
    <p:extLst>
      <p:ext uri="{BB962C8B-B14F-4D97-AF65-F5344CB8AC3E}">
        <p14:creationId xmlns:p14="http://schemas.microsoft.com/office/powerpoint/2010/main" xmlns="" val="3028126063"/>
      </p:ext>
    </p:extLst>
  </p:cSld>
  <p:clrMapOvr>
    <a:masterClrMapping/>
  </p:clrMapOvr>
  <p:transition spd="slow" advTm="276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withEffect">
                                  <p:stCondLst>
                                    <p:cond delay="0"/>
                                  </p:stCondLst>
                                  <p:childTnLst>
                                    <p:set>
                                      <p:cBhvr>
                                        <p:cTn id="6" dur="1" fill="hold">
                                          <p:stCondLst>
                                            <p:cond delay="0"/>
                                          </p:stCondLst>
                                        </p:cTn>
                                        <p:tgtEl>
                                          <p:spTgt spid="14295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Algorithm </a:t>
            </a:r>
            <a:r>
              <a:rPr lang="en-US" altLang="zh-CN" sz="2800" dirty="0"/>
              <a:t>— </a:t>
            </a:r>
            <a:r>
              <a:rPr lang="en-US" altLang="zh-CN" sz="3200" dirty="0" smtClean="0"/>
              <a:t>Set Cover</a:t>
            </a:r>
            <a:endParaRPr lang="en-US" sz="3200" dirty="0"/>
          </a:p>
        </p:txBody>
      </p:sp>
      <p:sp>
        <p:nvSpPr>
          <p:cNvPr id="3" name="Content Placeholder 2"/>
          <p:cNvSpPr>
            <a:spLocks noGrp="1"/>
          </p:cNvSpPr>
          <p:nvPr>
            <p:ph idx="1"/>
          </p:nvPr>
        </p:nvSpPr>
        <p:spPr>
          <a:xfrm>
            <a:off x="323860" y="1066800"/>
            <a:ext cx="5514237" cy="5410200"/>
          </a:xfrm>
        </p:spPr>
        <p:txBody>
          <a:bodyPr/>
          <a:lstStyle/>
          <a:p>
            <a:r>
              <a:rPr lang="en-US" sz="2800" dirty="0" smtClean="0"/>
              <a:t>Another NP problem</a:t>
            </a:r>
          </a:p>
          <a:p>
            <a:pPr lvl="1"/>
            <a:r>
              <a:rPr lang="en-US" sz="2400" dirty="0" smtClean="0"/>
              <a:t>Given a set of elements (universe) and a set </a:t>
            </a:r>
            <a:r>
              <a:rPr lang="en-US" sz="2400" i="1" dirty="0" smtClean="0"/>
              <a:t>S</a:t>
            </a:r>
            <a:r>
              <a:rPr lang="en-US" sz="2400" dirty="0" smtClean="0"/>
              <a:t> of </a:t>
            </a:r>
            <a:r>
              <a:rPr lang="en-US" sz="2400" i="1" dirty="0" smtClean="0"/>
              <a:t>n</a:t>
            </a:r>
            <a:r>
              <a:rPr lang="en-US" sz="2400" dirty="0" smtClean="0"/>
              <a:t> sets whose union equals the universe;</a:t>
            </a:r>
          </a:p>
          <a:p>
            <a:pPr lvl="1"/>
            <a:r>
              <a:rPr lang="en-US" sz="2400" dirty="0" smtClean="0"/>
              <a:t>Find the smallest subset of </a:t>
            </a:r>
            <a:r>
              <a:rPr lang="en-US" sz="2400" i="1" dirty="0" smtClean="0"/>
              <a:t>S</a:t>
            </a:r>
            <a:r>
              <a:rPr lang="en-US" sz="2400" dirty="0" smtClean="0"/>
              <a:t> t</a:t>
            </a:r>
            <a:r>
              <a:rPr lang="hu-HU" sz="2400" dirty="0" smtClean="0"/>
              <a:t>hat</a:t>
            </a:r>
            <a:r>
              <a:rPr lang="en-US" sz="2400" dirty="0" smtClean="0"/>
              <a:t> contains all elements in the universe;</a:t>
            </a:r>
          </a:p>
          <a:p>
            <a:pPr lvl="1"/>
            <a:r>
              <a:rPr lang="en-US" sz="2400" dirty="0" smtClean="0"/>
              <a:t>The decision version is NP-complete.</a:t>
            </a:r>
          </a:p>
          <a:p>
            <a:r>
              <a:rPr lang="en-US" sz="2800" dirty="0" smtClean="0"/>
              <a:t>Greedy</a:t>
            </a:r>
          </a:p>
          <a:p>
            <a:pPr lvl="1"/>
            <a:r>
              <a:rPr lang="en-US" sz="2400" dirty="0" smtClean="0"/>
              <a:t>Choose the set containing the most uncovered elements;</a:t>
            </a:r>
          </a:p>
          <a:p>
            <a:pPr lvl="1"/>
            <a:r>
              <a:rPr lang="en-US" sz="2400" dirty="0" smtClean="0"/>
              <a:t>Approximation ratio: </a:t>
            </a:r>
            <a:r>
              <a:rPr lang="en-US" sz="2400" i="1" dirty="0" smtClean="0"/>
              <a:t>H</a:t>
            </a:r>
            <a:r>
              <a:rPr lang="en-US" sz="2400" dirty="0" smtClean="0"/>
              <a:t>(size(</a:t>
            </a:r>
            <a:r>
              <a:rPr lang="en-US" sz="2400" i="1" dirty="0" smtClean="0"/>
              <a:t>S</a:t>
            </a:r>
            <a:r>
              <a:rPr lang="en-US" sz="2400" dirty="0" smtClean="0"/>
              <a:t>)), where </a:t>
            </a:r>
            <a:r>
              <a:rPr lang="en-US" sz="2400" i="1" dirty="0" smtClean="0"/>
              <a:t>H</a:t>
            </a:r>
            <a:r>
              <a:rPr lang="en-US" sz="2400" dirty="0" smtClean="0"/>
              <a:t>(</a:t>
            </a:r>
            <a:r>
              <a:rPr lang="en-US" sz="2400" i="1" dirty="0" smtClean="0"/>
              <a:t>n</a:t>
            </a:r>
            <a:r>
              <a:rPr lang="en-US" sz="2400" dirty="0" smtClean="0"/>
              <a:t>) is the n-</a:t>
            </a:r>
            <a:r>
              <a:rPr lang="en-US" sz="2400" dirty="0" err="1" smtClean="0"/>
              <a:t>th</a:t>
            </a:r>
            <a:r>
              <a:rPr lang="en-US" sz="2400" dirty="0" smtClean="0"/>
              <a:t> harmonic number.</a:t>
            </a:r>
          </a:p>
        </p:txBody>
      </p:sp>
      <p:pic>
        <p:nvPicPr>
          <p:cNvPr id="4" name="Picture 3"/>
          <p:cNvPicPr>
            <a:picLocks noChangeAspect="1"/>
          </p:cNvPicPr>
          <p:nvPr/>
        </p:nvPicPr>
        <p:blipFill>
          <a:blip r:embed="rId3"/>
          <a:stretch>
            <a:fillRect/>
          </a:stretch>
        </p:blipFill>
        <p:spPr>
          <a:xfrm>
            <a:off x="5439510" y="5638800"/>
            <a:ext cx="3493477" cy="622300"/>
          </a:xfrm>
          <a:prstGeom prst="rect">
            <a:avLst/>
          </a:prstGeom>
        </p:spPr>
      </p:pic>
      <p:pic>
        <p:nvPicPr>
          <p:cNvPr id="5" name="Picture 4"/>
          <p:cNvPicPr>
            <a:picLocks noChangeAspect="1"/>
          </p:cNvPicPr>
          <p:nvPr/>
        </p:nvPicPr>
        <p:blipFill>
          <a:blip r:embed="rId4"/>
          <a:stretch>
            <a:fillRect/>
          </a:stretch>
        </p:blipFill>
        <p:spPr>
          <a:xfrm>
            <a:off x="5870289" y="914400"/>
            <a:ext cx="3273715" cy="3187700"/>
          </a:xfrm>
          <a:prstGeom prst="rect">
            <a:avLst/>
          </a:prstGeom>
        </p:spPr>
      </p:pic>
    </p:spTree>
    <p:extLst>
      <p:ext uri="{BB962C8B-B14F-4D97-AF65-F5344CB8AC3E}">
        <p14:creationId xmlns:p14="http://schemas.microsoft.com/office/powerpoint/2010/main" xmlns="" val="3366599272"/>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00025"/>
            <a:ext cx="9601200" cy="762000"/>
          </a:xfrm>
        </p:spPr>
        <p:txBody>
          <a:bodyPr/>
          <a:lstStyle/>
          <a:p>
            <a:r>
              <a:rPr lang="de-DE" sz="4000" dirty="0" err="1" smtClean="0"/>
              <a:t>Maximization</a:t>
            </a:r>
            <a:r>
              <a:rPr lang="de-DE" sz="4000" dirty="0" smtClean="0"/>
              <a:t>: More </a:t>
            </a:r>
            <a:r>
              <a:rPr lang="de-DE" sz="4000" dirty="0" err="1" smtClean="0"/>
              <a:t>complex</a:t>
            </a:r>
            <a:r>
              <a:rPr lang="de-DE" sz="4000" dirty="0" smtClean="0"/>
              <a:t> </a:t>
            </a:r>
            <a:r>
              <a:rPr lang="de-DE" sz="4000" dirty="0" err="1" smtClean="0"/>
              <a:t>constraints</a:t>
            </a:r>
            <a:endParaRPr lang="de-DE" sz="4000" dirty="0"/>
          </a:p>
        </p:txBody>
      </p:sp>
      <p:sp>
        <p:nvSpPr>
          <p:cNvPr id="3" name="Inhaltsplatzhalter 2"/>
          <p:cNvSpPr>
            <a:spLocks noGrp="1"/>
          </p:cNvSpPr>
          <p:nvPr>
            <p:ph idx="1"/>
          </p:nvPr>
        </p:nvSpPr>
        <p:spPr>
          <a:xfrm>
            <a:off x="444500" y="954087"/>
            <a:ext cx="8851900" cy="5141913"/>
          </a:xfrm>
        </p:spPr>
        <p:txBody>
          <a:bodyPr/>
          <a:lstStyle/>
          <a:p>
            <a:r>
              <a:rPr lang="de-DE" dirty="0" err="1" smtClean="0"/>
              <a:t>Approximate</a:t>
            </a:r>
            <a:r>
              <a:rPr lang="de-DE" dirty="0" smtClean="0"/>
              <a:t> submodular </a:t>
            </a:r>
            <a:r>
              <a:rPr lang="de-DE" dirty="0" err="1" smtClean="0"/>
              <a:t>maximization</a:t>
            </a:r>
            <a:r>
              <a:rPr lang="de-DE" dirty="0" smtClean="0"/>
              <a:t> </a:t>
            </a:r>
            <a:r>
              <a:rPr lang="de-DE" dirty="0" err="1" smtClean="0"/>
              <a:t>possible</a:t>
            </a:r>
            <a:r>
              <a:rPr lang="de-DE" dirty="0" smtClean="0"/>
              <a:t> </a:t>
            </a:r>
            <a:br>
              <a:rPr lang="de-DE" dirty="0" smtClean="0"/>
            </a:br>
            <a:r>
              <a:rPr lang="de-DE" dirty="0" err="1" smtClean="0"/>
              <a:t>under</a:t>
            </a:r>
            <a:r>
              <a:rPr lang="de-DE" dirty="0" smtClean="0"/>
              <a:t> a </a:t>
            </a:r>
            <a:r>
              <a:rPr lang="de-DE" dirty="0" err="1" smtClean="0"/>
              <a:t>variety</a:t>
            </a:r>
            <a:r>
              <a:rPr lang="de-DE" dirty="0" smtClean="0"/>
              <a:t> </a:t>
            </a:r>
            <a:r>
              <a:rPr lang="de-DE" dirty="0" err="1" smtClean="0"/>
              <a:t>of</a:t>
            </a:r>
            <a:r>
              <a:rPr lang="de-DE" dirty="0" smtClean="0"/>
              <a:t> </a:t>
            </a:r>
            <a:r>
              <a:rPr lang="de-DE" dirty="0" err="1" smtClean="0"/>
              <a:t>constraints</a:t>
            </a:r>
            <a:r>
              <a:rPr lang="de-DE" dirty="0" smtClean="0"/>
              <a:t>:</a:t>
            </a:r>
          </a:p>
          <a:p>
            <a:pPr lvl="1"/>
            <a:r>
              <a:rPr lang="de-DE" dirty="0" smtClean="0"/>
              <a:t>(Multiple) </a:t>
            </a:r>
            <a:r>
              <a:rPr lang="de-DE" dirty="0" err="1"/>
              <a:t>m</a:t>
            </a:r>
            <a:r>
              <a:rPr lang="de-DE" dirty="0" err="1" smtClean="0"/>
              <a:t>atroid</a:t>
            </a:r>
            <a:r>
              <a:rPr lang="de-DE" dirty="0" smtClean="0"/>
              <a:t> </a:t>
            </a:r>
            <a:r>
              <a:rPr lang="de-DE" dirty="0" err="1" smtClean="0"/>
              <a:t>constraints</a:t>
            </a:r>
            <a:endParaRPr lang="de-DE" dirty="0" smtClean="0"/>
          </a:p>
          <a:p>
            <a:pPr lvl="1"/>
            <a:r>
              <a:rPr lang="de-DE" dirty="0" err="1" smtClean="0"/>
              <a:t>Knapsack</a:t>
            </a:r>
            <a:r>
              <a:rPr lang="de-DE" dirty="0" smtClean="0"/>
              <a:t> (non-</a:t>
            </a:r>
            <a:r>
              <a:rPr lang="de-DE" dirty="0" err="1" smtClean="0"/>
              <a:t>constant</a:t>
            </a:r>
            <a:r>
              <a:rPr lang="de-DE" dirty="0" smtClean="0"/>
              <a:t> </a:t>
            </a:r>
            <a:r>
              <a:rPr lang="de-DE" dirty="0" err="1" smtClean="0"/>
              <a:t>cost</a:t>
            </a:r>
            <a:r>
              <a:rPr lang="de-DE" dirty="0" smtClean="0"/>
              <a:t> </a:t>
            </a:r>
            <a:r>
              <a:rPr lang="de-DE" dirty="0" err="1" smtClean="0"/>
              <a:t>functions</a:t>
            </a:r>
            <a:r>
              <a:rPr lang="de-DE" dirty="0" smtClean="0"/>
              <a:t>)</a:t>
            </a:r>
            <a:endParaRPr lang="de-DE" dirty="0"/>
          </a:p>
          <a:p>
            <a:pPr lvl="1"/>
            <a:r>
              <a:rPr lang="de-DE" dirty="0" smtClean="0"/>
              <a:t>Multiple </a:t>
            </a:r>
            <a:r>
              <a:rPr lang="de-DE" dirty="0" err="1" smtClean="0"/>
              <a:t>matroid</a:t>
            </a:r>
            <a:r>
              <a:rPr lang="de-DE" dirty="0" smtClean="0"/>
              <a:t> </a:t>
            </a:r>
            <a:r>
              <a:rPr lang="de-DE" dirty="0" err="1" smtClean="0"/>
              <a:t>and</a:t>
            </a:r>
            <a:r>
              <a:rPr lang="de-DE" dirty="0" smtClean="0"/>
              <a:t> </a:t>
            </a:r>
            <a:r>
              <a:rPr lang="de-DE" dirty="0" err="1" smtClean="0"/>
              <a:t>knapsack</a:t>
            </a:r>
            <a:r>
              <a:rPr lang="de-DE" dirty="0" smtClean="0"/>
              <a:t> </a:t>
            </a:r>
            <a:r>
              <a:rPr lang="de-DE" dirty="0" err="1" smtClean="0"/>
              <a:t>constraints</a:t>
            </a:r>
            <a:endParaRPr lang="de-DE" dirty="0" smtClean="0"/>
          </a:p>
          <a:p>
            <a:pPr lvl="1"/>
            <a:r>
              <a:rPr lang="de-DE" dirty="0" smtClean="0"/>
              <a:t>Path </a:t>
            </a:r>
            <a:r>
              <a:rPr lang="de-DE" dirty="0" err="1" smtClean="0"/>
              <a:t>constraints</a:t>
            </a:r>
            <a:r>
              <a:rPr lang="de-DE" dirty="0" smtClean="0"/>
              <a:t> (Submodular </a:t>
            </a:r>
            <a:r>
              <a:rPr lang="de-DE" dirty="0" err="1" smtClean="0"/>
              <a:t>orienteering</a:t>
            </a:r>
            <a:r>
              <a:rPr lang="de-DE" dirty="0" smtClean="0"/>
              <a:t>)</a:t>
            </a:r>
          </a:p>
          <a:p>
            <a:pPr lvl="1"/>
            <a:r>
              <a:rPr lang="de-DE" dirty="0" err="1" smtClean="0"/>
              <a:t>Connectedness</a:t>
            </a:r>
            <a:r>
              <a:rPr lang="de-DE" dirty="0" smtClean="0"/>
              <a:t> (Submodular Steiner)</a:t>
            </a:r>
          </a:p>
          <a:p>
            <a:pPr lvl="1"/>
            <a:r>
              <a:rPr lang="de-DE" dirty="0" err="1" smtClean="0"/>
              <a:t>Robustness</a:t>
            </a:r>
            <a:r>
              <a:rPr lang="de-DE" dirty="0" smtClean="0"/>
              <a:t> (</a:t>
            </a:r>
            <a:r>
              <a:rPr lang="de-DE" dirty="0" err="1" smtClean="0"/>
              <a:t>minimax</a:t>
            </a:r>
            <a:r>
              <a:rPr lang="de-DE" dirty="0" smtClean="0"/>
              <a:t>)</a:t>
            </a:r>
          </a:p>
          <a:p>
            <a:pPr lvl="1"/>
            <a:r>
              <a:rPr lang="de-DE" dirty="0" smtClean="0"/>
              <a:t>...</a:t>
            </a:r>
            <a:endParaRPr lang="de-DE" dirty="0"/>
          </a:p>
          <a:p>
            <a:pPr lvl="1"/>
            <a:endParaRPr lang="de-DE" dirty="0" smtClean="0"/>
          </a:p>
          <a:p>
            <a:r>
              <a:rPr lang="de-DE" dirty="0" smtClean="0">
                <a:solidFill>
                  <a:srgbClr val="0080FF"/>
                </a:solidFill>
              </a:rPr>
              <a:t>Survey</a:t>
            </a:r>
            <a:r>
              <a:rPr lang="de-DE" dirty="0" smtClean="0"/>
              <a:t> on „Submodular </a:t>
            </a:r>
            <a:r>
              <a:rPr lang="de-DE" dirty="0" err="1" smtClean="0"/>
              <a:t>Function</a:t>
            </a:r>
            <a:r>
              <a:rPr lang="de-DE" dirty="0" smtClean="0"/>
              <a:t> </a:t>
            </a:r>
            <a:r>
              <a:rPr lang="de-DE" dirty="0" err="1" smtClean="0"/>
              <a:t>Maximization</a:t>
            </a:r>
            <a:r>
              <a:rPr lang="de-DE" dirty="0" smtClean="0"/>
              <a:t>“ </a:t>
            </a:r>
            <a:br>
              <a:rPr lang="de-DE" dirty="0" smtClean="0"/>
            </a:br>
            <a:r>
              <a:rPr lang="de-DE" sz="2400" dirty="0" smtClean="0"/>
              <a:t>[Krause &amp; </a:t>
            </a:r>
            <a:r>
              <a:rPr lang="de-DE" sz="2400" dirty="0" err="1" smtClean="0"/>
              <a:t>Golovin</a:t>
            </a:r>
            <a:r>
              <a:rPr lang="de-DE" sz="2400" dirty="0" smtClean="0"/>
              <a:t> ‘12] </a:t>
            </a:r>
            <a:r>
              <a:rPr lang="de-DE" dirty="0" smtClean="0"/>
              <a:t>on </a:t>
            </a:r>
            <a:r>
              <a:rPr lang="de-DE" dirty="0" err="1" smtClean="0">
                <a:solidFill>
                  <a:srgbClr val="0080FF"/>
                </a:solidFill>
              </a:rPr>
              <a:t>submodularity.org</a:t>
            </a:r>
            <a:endParaRPr lang="de-DE" dirty="0" smtClean="0">
              <a:solidFill>
                <a:srgbClr val="0080FF"/>
              </a:solidFill>
            </a:endParaRPr>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180</a:t>
            </a:fld>
            <a:endParaRPr lang="en-US"/>
          </a:p>
        </p:txBody>
      </p:sp>
      <p:sp>
        <p:nvSpPr>
          <p:cNvPr id="5" name="Geschweifte Klammer rechts 4"/>
          <p:cNvSpPr/>
          <p:nvPr/>
        </p:nvSpPr>
        <p:spPr bwMode="auto">
          <a:xfrm>
            <a:off x="6705600" y="1905000"/>
            <a:ext cx="228600" cy="838200"/>
          </a:xfrm>
          <a:prstGeom prst="rightBrace">
            <a:avLst/>
          </a:prstGeom>
          <a:no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6" name="Geschweifte Klammer rechts 5"/>
          <p:cNvSpPr/>
          <p:nvPr/>
        </p:nvSpPr>
        <p:spPr bwMode="auto">
          <a:xfrm>
            <a:off x="6705600" y="2895600"/>
            <a:ext cx="228600" cy="1676400"/>
          </a:xfrm>
          <a:prstGeom prst="rightBrace">
            <a:avLst/>
          </a:prstGeom>
          <a:noFill/>
          <a:ln w="38100" cap="flat" cmpd="sng" algn="ctr">
            <a:solidFill>
              <a:srgbClr val="008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7" name="Textfeld 6"/>
          <p:cNvSpPr txBox="1"/>
          <p:nvPr/>
        </p:nvSpPr>
        <p:spPr>
          <a:xfrm>
            <a:off x="7098319" y="1828800"/>
            <a:ext cx="1740881" cy="954107"/>
          </a:xfrm>
          <a:prstGeom prst="rect">
            <a:avLst/>
          </a:prstGeom>
          <a:noFill/>
          <a:ln>
            <a:noFill/>
          </a:ln>
        </p:spPr>
        <p:txBody>
          <a:bodyPr wrap="none" rtlCol="0">
            <a:spAutoFit/>
          </a:bodyPr>
          <a:lstStyle/>
          <a:p>
            <a:r>
              <a:rPr lang="de-DE" dirty="0" err="1" smtClean="0">
                <a:solidFill>
                  <a:srgbClr val="008000"/>
                </a:solidFill>
              </a:rPr>
              <a:t>Greedy</a:t>
            </a:r>
            <a:r>
              <a:rPr lang="de-DE" dirty="0">
                <a:solidFill>
                  <a:srgbClr val="008000"/>
                </a:solidFill>
              </a:rPr>
              <a:t/>
            </a:r>
            <a:br>
              <a:rPr lang="de-DE" dirty="0">
                <a:solidFill>
                  <a:srgbClr val="008000"/>
                </a:solidFill>
              </a:rPr>
            </a:br>
            <a:r>
              <a:rPr lang="de-DE" dirty="0" err="1" smtClean="0">
                <a:solidFill>
                  <a:srgbClr val="008000"/>
                </a:solidFill>
              </a:rPr>
              <a:t>works</a:t>
            </a:r>
            <a:r>
              <a:rPr lang="de-DE" dirty="0" smtClean="0">
                <a:solidFill>
                  <a:srgbClr val="008000"/>
                </a:solidFill>
              </a:rPr>
              <a:t> </a:t>
            </a:r>
            <a:r>
              <a:rPr lang="de-DE" dirty="0" err="1" smtClean="0">
                <a:solidFill>
                  <a:srgbClr val="008000"/>
                </a:solidFill>
              </a:rPr>
              <a:t>well</a:t>
            </a:r>
            <a:endParaRPr lang="de-DE" dirty="0">
              <a:solidFill>
                <a:srgbClr val="008000"/>
              </a:solidFill>
            </a:endParaRPr>
          </a:p>
        </p:txBody>
      </p:sp>
      <p:sp>
        <p:nvSpPr>
          <p:cNvPr id="8" name="Textfeld 7"/>
          <p:cNvSpPr txBox="1"/>
          <p:nvPr/>
        </p:nvSpPr>
        <p:spPr>
          <a:xfrm>
            <a:off x="7024736" y="3048000"/>
            <a:ext cx="1864613" cy="1384995"/>
          </a:xfrm>
          <a:prstGeom prst="rect">
            <a:avLst/>
          </a:prstGeom>
          <a:noFill/>
        </p:spPr>
        <p:txBody>
          <a:bodyPr wrap="none" rtlCol="0">
            <a:spAutoFit/>
          </a:bodyPr>
          <a:lstStyle/>
          <a:p>
            <a:r>
              <a:rPr lang="de-DE" dirty="0" smtClean="0">
                <a:solidFill>
                  <a:srgbClr val="FF0000"/>
                </a:solidFill>
              </a:rPr>
              <a:t>Need</a:t>
            </a:r>
            <a:r>
              <a:rPr lang="de-DE" dirty="0">
                <a:solidFill>
                  <a:srgbClr val="FF0000"/>
                </a:solidFill>
              </a:rPr>
              <a:t/>
            </a:r>
            <a:br>
              <a:rPr lang="de-DE" dirty="0">
                <a:solidFill>
                  <a:srgbClr val="FF0000"/>
                </a:solidFill>
              </a:rPr>
            </a:br>
            <a:r>
              <a:rPr lang="de-DE" dirty="0" smtClean="0">
                <a:solidFill>
                  <a:srgbClr val="FF0000"/>
                </a:solidFill>
              </a:rPr>
              <a:t>non-</a:t>
            </a:r>
            <a:r>
              <a:rPr lang="de-DE" dirty="0" err="1" smtClean="0">
                <a:solidFill>
                  <a:srgbClr val="FF0000"/>
                </a:solidFill>
              </a:rPr>
              <a:t>greedy</a:t>
            </a:r>
            <a:r>
              <a:rPr lang="de-DE" dirty="0" smtClean="0">
                <a:solidFill>
                  <a:srgbClr val="FF0000"/>
                </a:solidFill>
              </a:rPr>
              <a:t/>
            </a:r>
            <a:br>
              <a:rPr lang="de-DE" dirty="0" smtClean="0">
                <a:solidFill>
                  <a:srgbClr val="FF0000"/>
                </a:solidFill>
              </a:rPr>
            </a:br>
            <a:r>
              <a:rPr lang="de-DE" dirty="0" err="1" smtClean="0">
                <a:solidFill>
                  <a:srgbClr val="FF0000"/>
                </a:solidFill>
              </a:rPr>
              <a:t>algorithms</a:t>
            </a:r>
            <a:endParaRPr lang="de-DE" dirty="0">
              <a:solidFill>
                <a:srgbClr val="FF0000"/>
              </a:solidFill>
            </a:endParaRPr>
          </a:p>
        </p:txBody>
      </p:sp>
    </p:spTree>
    <p:extLst>
      <p:ext uri="{BB962C8B-B14F-4D97-AF65-F5344CB8AC3E}">
        <p14:creationId xmlns:p14="http://schemas.microsoft.com/office/powerpoint/2010/main" xmlns="" val="42584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00025"/>
            <a:ext cx="9601200" cy="762000"/>
          </a:xfrm>
        </p:spPr>
        <p:txBody>
          <a:bodyPr/>
          <a:lstStyle/>
          <a:p>
            <a:r>
              <a:rPr lang="de-DE" dirty="0" smtClean="0"/>
              <a:t>Key </a:t>
            </a:r>
            <a:r>
              <a:rPr lang="de-DE" dirty="0" err="1" smtClean="0"/>
              <a:t>intuition</a:t>
            </a:r>
            <a:r>
              <a:rPr lang="de-DE" dirty="0" smtClean="0"/>
              <a:t> </a:t>
            </a:r>
            <a:r>
              <a:rPr lang="de-DE" dirty="0" err="1" smtClean="0"/>
              <a:t>for</a:t>
            </a:r>
            <a:r>
              <a:rPr lang="de-DE" dirty="0" smtClean="0"/>
              <a:t> </a:t>
            </a:r>
            <a:r>
              <a:rPr lang="de-DE" dirty="0" err="1" smtClean="0"/>
              <a:t>approx</a:t>
            </a:r>
            <a:r>
              <a:rPr lang="de-DE" dirty="0" smtClean="0"/>
              <a:t>. </a:t>
            </a:r>
            <a:r>
              <a:rPr lang="de-DE" dirty="0" err="1" smtClean="0"/>
              <a:t>maximization</a:t>
            </a:r>
            <a:endParaRPr lang="de-DE" dirty="0"/>
          </a:p>
        </p:txBody>
      </p:sp>
      <p:sp>
        <p:nvSpPr>
          <p:cNvPr id="3" name="Inhaltsplatzhalter 2"/>
          <p:cNvSpPr>
            <a:spLocks noGrp="1"/>
          </p:cNvSpPr>
          <p:nvPr>
            <p:ph idx="1"/>
          </p:nvPr>
        </p:nvSpPr>
        <p:spPr>
          <a:xfrm>
            <a:off x="457200" y="4154487"/>
            <a:ext cx="8305800" cy="646113"/>
          </a:xfrm>
        </p:spPr>
        <p:txBody>
          <a:bodyPr/>
          <a:lstStyle/>
          <a:p>
            <a:r>
              <a:rPr lang="de-DE" dirty="0" smtClean="0"/>
              <a:t>E.g., all </a:t>
            </a:r>
            <a:r>
              <a:rPr lang="de-DE" dirty="0" err="1" smtClean="0">
                <a:solidFill>
                  <a:srgbClr val="0080FF"/>
                </a:solidFill>
              </a:rPr>
              <a:t>local</a:t>
            </a:r>
            <a:r>
              <a:rPr lang="de-DE" dirty="0" smtClean="0">
                <a:solidFill>
                  <a:srgbClr val="0080FF"/>
                </a:solidFill>
              </a:rPr>
              <a:t> </a:t>
            </a:r>
            <a:r>
              <a:rPr lang="de-DE" dirty="0" err="1" smtClean="0">
                <a:solidFill>
                  <a:srgbClr val="0080FF"/>
                </a:solidFill>
              </a:rPr>
              <a:t>maxima</a:t>
            </a:r>
            <a:r>
              <a:rPr lang="de-DE" dirty="0" smtClean="0">
                <a:solidFill>
                  <a:srgbClr val="0080FF"/>
                </a:solidFill>
              </a:rPr>
              <a:t> </a:t>
            </a:r>
            <a:r>
              <a:rPr lang="de-DE" dirty="0" err="1" smtClean="0"/>
              <a:t>under</a:t>
            </a:r>
            <a:r>
              <a:rPr lang="de-DE" dirty="0" smtClean="0"/>
              <a:t> </a:t>
            </a:r>
            <a:r>
              <a:rPr lang="de-DE" dirty="0" err="1" smtClean="0"/>
              <a:t>cardinality</a:t>
            </a:r>
            <a:r>
              <a:rPr lang="de-DE" dirty="0" smtClean="0"/>
              <a:t> </a:t>
            </a:r>
            <a:r>
              <a:rPr lang="de-DE" dirty="0" err="1" smtClean="0"/>
              <a:t>constraints</a:t>
            </a:r>
            <a:r>
              <a:rPr lang="de-DE" dirty="0" smtClean="0"/>
              <a:t/>
            </a:r>
            <a:br>
              <a:rPr lang="de-DE" dirty="0" smtClean="0"/>
            </a:br>
            <a:r>
              <a:rPr lang="de-DE" dirty="0" err="1" smtClean="0"/>
              <a:t>are</a:t>
            </a:r>
            <a:r>
              <a:rPr lang="de-DE" dirty="0" smtClean="0"/>
              <a:t> </a:t>
            </a:r>
            <a:r>
              <a:rPr lang="de-DE" dirty="0" err="1" smtClean="0">
                <a:solidFill>
                  <a:srgbClr val="0080FF"/>
                </a:solidFill>
              </a:rPr>
              <a:t>within</a:t>
            </a:r>
            <a:r>
              <a:rPr lang="de-DE" dirty="0" smtClean="0">
                <a:solidFill>
                  <a:srgbClr val="0080FF"/>
                </a:solidFill>
              </a:rPr>
              <a:t> </a:t>
            </a:r>
            <a:r>
              <a:rPr lang="de-DE" dirty="0" err="1" smtClean="0">
                <a:solidFill>
                  <a:srgbClr val="0080FF"/>
                </a:solidFill>
              </a:rPr>
              <a:t>factor</a:t>
            </a:r>
            <a:r>
              <a:rPr lang="de-DE" dirty="0" smtClean="0">
                <a:solidFill>
                  <a:srgbClr val="0080FF"/>
                </a:solidFill>
              </a:rPr>
              <a:t> 2 </a:t>
            </a:r>
            <a:r>
              <a:rPr lang="de-DE" dirty="0" err="1" smtClean="0"/>
              <a:t>of</a:t>
            </a:r>
            <a:r>
              <a:rPr lang="de-DE" dirty="0" smtClean="0"/>
              <a:t> global </a:t>
            </a:r>
            <a:r>
              <a:rPr lang="de-DE" dirty="0" err="1" smtClean="0"/>
              <a:t>maximum</a:t>
            </a:r>
            <a:endParaRPr lang="de-DE" dirty="0" smtClean="0"/>
          </a:p>
          <a:p>
            <a:r>
              <a:rPr lang="de-DE" dirty="0" smtClean="0"/>
              <a:t>Key </a:t>
            </a:r>
            <a:r>
              <a:rPr lang="de-DE" dirty="0" err="1" smtClean="0"/>
              <a:t>insight</a:t>
            </a:r>
            <a:r>
              <a:rPr lang="de-DE" dirty="0" smtClean="0"/>
              <a:t> </a:t>
            </a:r>
            <a:r>
              <a:rPr lang="de-DE" dirty="0" err="1" smtClean="0"/>
              <a:t>for</a:t>
            </a:r>
            <a:r>
              <a:rPr lang="de-DE" dirty="0" smtClean="0"/>
              <a:t> </a:t>
            </a:r>
            <a:r>
              <a:rPr lang="de-DE" dirty="0" err="1" smtClean="0"/>
              <a:t>more</a:t>
            </a:r>
            <a:r>
              <a:rPr lang="de-DE" dirty="0" smtClean="0"/>
              <a:t> </a:t>
            </a:r>
            <a:r>
              <a:rPr lang="de-DE" dirty="0" err="1" smtClean="0"/>
              <a:t>complex</a:t>
            </a:r>
            <a:r>
              <a:rPr lang="de-DE" dirty="0" smtClean="0"/>
              <a:t> </a:t>
            </a:r>
            <a:r>
              <a:rPr lang="de-DE" dirty="0" err="1" smtClean="0"/>
              <a:t>maximization</a:t>
            </a:r>
            <a:r>
              <a:rPr lang="de-DE" dirty="0"/>
              <a:t/>
            </a:r>
            <a:br>
              <a:rPr lang="de-DE" dirty="0"/>
            </a:br>
            <a:r>
              <a:rPr lang="de-DE" dirty="0" smtClean="0">
                <a:sym typeface="Wingdings"/>
              </a:rPr>
              <a:t> </a:t>
            </a:r>
            <a:r>
              <a:rPr lang="de-DE" dirty="0" err="1" smtClean="0">
                <a:sym typeface="Wingdings"/>
              </a:rPr>
              <a:t>Greedy</a:t>
            </a:r>
            <a:r>
              <a:rPr lang="de-DE" dirty="0" smtClean="0">
                <a:sym typeface="Wingdings"/>
              </a:rPr>
              <a:t>, </a:t>
            </a:r>
            <a:r>
              <a:rPr lang="de-DE" dirty="0" err="1" smtClean="0">
                <a:sym typeface="Wingdings"/>
              </a:rPr>
              <a:t>local</a:t>
            </a:r>
            <a:r>
              <a:rPr lang="de-DE" dirty="0" smtClean="0">
                <a:sym typeface="Wingdings"/>
              </a:rPr>
              <a:t> </a:t>
            </a:r>
            <a:r>
              <a:rPr lang="de-DE" dirty="0" err="1" smtClean="0">
                <a:sym typeface="Wingdings"/>
              </a:rPr>
              <a:t>search</a:t>
            </a:r>
            <a:r>
              <a:rPr lang="de-DE" dirty="0" smtClean="0">
                <a:sym typeface="Wingdings"/>
              </a:rPr>
              <a:t>, </a:t>
            </a:r>
            <a:r>
              <a:rPr lang="de-DE" dirty="0" err="1" smtClean="0">
                <a:sym typeface="Wingdings"/>
              </a:rPr>
              <a:t>simulated</a:t>
            </a:r>
            <a:r>
              <a:rPr lang="de-DE" dirty="0" smtClean="0">
                <a:sym typeface="Wingdings"/>
              </a:rPr>
              <a:t> </a:t>
            </a:r>
            <a:r>
              <a:rPr lang="de-DE" dirty="0" err="1" smtClean="0">
                <a:sym typeface="Wingdings"/>
              </a:rPr>
              <a:t>annealing</a:t>
            </a:r>
            <a:r>
              <a:rPr lang="de-DE" dirty="0">
                <a:sym typeface="Wingdings"/>
              </a:rPr>
              <a:t/>
            </a:r>
            <a:br>
              <a:rPr lang="de-DE" dirty="0">
                <a:sym typeface="Wingdings"/>
              </a:rPr>
            </a:br>
            <a:r>
              <a:rPr lang="de-DE" dirty="0">
                <a:sym typeface="Wingdings"/>
              </a:rPr>
              <a:t> </a:t>
            </a:r>
            <a:r>
              <a:rPr lang="de-DE" dirty="0" smtClean="0">
                <a:sym typeface="Wingdings"/>
              </a:rPr>
              <a:t>     </a:t>
            </a:r>
            <a:r>
              <a:rPr lang="de-DE" dirty="0" err="1" smtClean="0">
                <a:sym typeface="Wingdings"/>
              </a:rPr>
              <a:t>for</a:t>
            </a:r>
            <a:r>
              <a:rPr lang="de-DE" dirty="0" smtClean="0">
                <a:sym typeface="Wingdings"/>
              </a:rPr>
              <a:t> </a:t>
            </a:r>
            <a:r>
              <a:rPr lang="de-DE" dirty="0" smtClean="0"/>
              <a:t>(non-monotone, </a:t>
            </a:r>
            <a:r>
              <a:rPr lang="de-DE" dirty="0" err="1" smtClean="0"/>
              <a:t>constrained</a:t>
            </a:r>
            <a:r>
              <a:rPr lang="de-DE" dirty="0" smtClean="0"/>
              <a:t>, ...)</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181</a:t>
            </a:fld>
            <a:endParaRPr lang="en-US"/>
          </a:p>
        </p:txBody>
      </p:sp>
      <p:cxnSp>
        <p:nvCxnSpPr>
          <p:cNvPr id="7" name="Gerade Verbindung mit Pfeil 6"/>
          <p:cNvCxnSpPr/>
          <p:nvPr/>
        </p:nvCxnSpPr>
        <p:spPr bwMode="auto">
          <a:xfrm flipV="1">
            <a:off x="685800" y="1143000"/>
            <a:ext cx="0" cy="2895600"/>
          </a:xfrm>
          <a:prstGeom prst="straightConnector1">
            <a:avLst/>
          </a:prstGeom>
          <a:noFill/>
          <a:ln w="6350" cap="flat" cmpd="sng" algn="ctr">
            <a:solidFill>
              <a:srgbClr val="000000"/>
            </a:solidFill>
            <a:prstDash val="solid"/>
            <a:round/>
            <a:headEnd type="none" w="med" len="med"/>
            <a:tailEnd type="arrow"/>
          </a:ln>
          <a:effectLst/>
        </p:spPr>
      </p:cxnSp>
      <p:cxnSp>
        <p:nvCxnSpPr>
          <p:cNvPr id="8" name="Gerade Verbindung mit Pfeil 7"/>
          <p:cNvCxnSpPr/>
          <p:nvPr/>
        </p:nvCxnSpPr>
        <p:spPr bwMode="auto">
          <a:xfrm>
            <a:off x="457200" y="3810000"/>
            <a:ext cx="3886200" cy="0"/>
          </a:xfrm>
          <a:prstGeom prst="straightConnector1">
            <a:avLst/>
          </a:prstGeom>
          <a:noFill/>
          <a:ln w="6350" cap="flat" cmpd="sng" algn="ctr">
            <a:solidFill>
              <a:srgbClr val="000000"/>
            </a:solidFill>
            <a:prstDash val="solid"/>
            <a:round/>
            <a:headEnd type="none" w="med" len="med"/>
            <a:tailEnd type="arrow"/>
          </a:ln>
          <a:effectLst/>
        </p:spPr>
      </p:cxnSp>
      <p:sp>
        <p:nvSpPr>
          <p:cNvPr id="9" name="Freihandform 8"/>
          <p:cNvSpPr/>
          <p:nvPr/>
        </p:nvSpPr>
        <p:spPr>
          <a:xfrm>
            <a:off x="762000" y="1608874"/>
            <a:ext cx="3390900" cy="1769326"/>
          </a:xfrm>
          <a:custGeom>
            <a:avLst/>
            <a:gdLst>
              <a:gd name="connsiteX0" fmla="*/ 0 w 3365500"/>
              <a:gd name="connsiteY0" fmla="*/ 1035067 h 1610344"/>
              <a:gd name="connsiteX1" fmla="*/ 1346200 w 3365500"/>
              <a:gd name="connsiteY1" fmla="*/ 6367 h 1610344"/>
              <a:gd name="connsiteX2" fmla="*/ 3365500 w 3365500"/>
              <a:gd name="connsiteY2" fmla="*/ 1466867 h 1610344"/>
              <a:gd name="connsiteX0" fmla="*/ 0 w 3149600"/>
              <a:gd name="connsiteY0" fmla="*/ 1028707 h 1207687"/>
              <a:gd name="connsiteX1" fmla="*/ 1346200 w 3149600"/>
              <a:gd name="connsiteY1" fmla="*/ 7 h 1207687"/>
              <a:gd name="connsiteX2" fmla="*/ 3149600 w 3149600"/>
              <a:gd name="connsiteY2" fmla="*/ 1041407 h 1207687"/>
              <a:gd name="connsiteX0" fmla="*/ 0 w 3149600"/>
              <a:gd name="connsiteY0" fmla="*/ 1035793 h 1048493"/>
              <a:gd name="connsiteX1" fmla="*/ 1346200 w 3149600"/>
              <a:gd name="connsiteY1" fmla="*/ 7093 h 1048493"/>
              <a:gd name="connsiteX2" fmla="*/ 2159000 w 3149600"/>
              <a:gd name="connsiteY2" fmla="*/ 603994 h 1048493"/>
              <a:gd name="connsiteX3" fmla="*/ 3149600 w 3149600"/>
              <a:gd name="connsiteY3" fmla="*/ 1048493 h 1048493"/>
              <a:gd name="connsiteX0" fmla="*/ 0 w 3149600"/>
              <a:gd name="connsiteY0" fmla="*/ 1035793 h 1048493"/>
              <a:gd name="connsiteX1" fmla="*/ 1346200 w 3149600"/>
              <a:gd name="connsiteY1" fmla="*/ 7093 h 1048493"/>
              <a:gd name="connsiteX2" fmla="*/ 2159000 w 3149600"/>
              <a:gd name="connsiteY2" fmla="*/ 603994 h 1048493"/>
              <a:gd name="connsiteX3" fmla="*/ 2565400 w 3149600"/>
              <a:gd name="connsiteY3" fmla="*/ 807194 h 1048493"/>
              <a:gd name="connsiteX4" fmla="*/ 3149600 w 3149600"/>
              <a:gd name="connsiteY4" fmla="*/ 1048493 h 1048493"/>
              <a:gd name="connsiteX0" fmla="*/ 0 w 3149600"/>
              <a:gd name="connsiteY0" fmla="*/ 1028704 h 1042177"/>
              <a:gd name="connsiteX1" fmla="*/ 1346200 w 3149600"/>
              <a:gd name="connsiteY1" fmla="*/ 4 h 1042177"/>
              <a:gd name="connsiteX2" fmla="*/ 2095500 w 3149600"/>
              <a:gd name="connsiteY2" fmla="*/ 1016005 h 1042177"/>
              <a:gd name="connsiteX3" fmla="*/ 2565400 w 3149600"/>
              <a:gd name="connsiteY3" fmla="*/ 800105 h 1042177"/>
              <a:gd name="connsiteX4" fmla="*/ 3149600 w 3149600"/>
              <a:gd name="connsiteY4" fmla="*/ 1041404 h 1042177"/>
              <a:gd name="connsiteX0" fmla="*/ 0 w 3149600"/>
              <a:gd name="connsiteY0" fmla="*/ 1028704 h 1041404"/>
              <a:gd name="connsiteX1" fmla="*/ 1346200 w 3149600"/>
              <a:gd name="connsiteY1" fmla="*/ 4 h 1041404"/>
              <a:gd name="connsiteX2" fmla="*/ 2095500 w 3149600"/>
              <a:gd name="connsiteY2" fmla="*/ 1016005 h 1041404"/>
              <a:gd name="connsiteX3" fmla="*/ 2565400 w 3149600"/>
              <a:gd name="connsiteY3" fmla="*/ 698505 h 1041404"/>
              <a:gd name="connsiteX4" fmla="*/ 3149600 w 3149600"/>
              <a:gd name="connsiteY4" fmla="*/ 1041404 h 1041404"/>
              <a:gd name="connsiteX0" fmla="*/ 0 w 3378200"/>
              <a:gd name="connsiteY0" fmla="*/ 1028704 h 1765304"/>
              <a:gd name="connsiteX1" fmla="*/ 1346200 w 3378200"/>
              <a:gd name="connsiteY1" fmla="*/ 4 h 1765304"/>
              <a:gd name="connsiteX2" fmla="*/ 2095500 w 3378200"/>
              <a:gd name="connsiteY2" fmla="*/ 1016005 h 1765304"/>
              <a:gd name="connsiteX3" fmla="*/ 2565400 w 3378200"/>
              <a:gd name="connsiteY3" fmla="*/ 698505 h 1765304"/>
              <a:gd name="connsiteX4" fmla="*/ 3378200 w 3378200"/>
              <a:gd name="connsiteY4" fmla="*/ 1765304 h 1765304"/>
              <a:gd name="connsiteX0" fmla="*/ 0 w 3378200"/>
              <a:gd name="connsiteY0" fmla="*/ 1028704 h 1765304"/>
              <a:gd name="connsiteX1" fmla="*/ 1346200 w 3378200"/>
              <a:gd name="connsiteY1" fmla="*/ 4 h 1765304"/>
              <a:gd name="connsiteX2" fmla="*/ 2095500 w 3378200"/>
              <a:gd name="connsiteY2" fmla="*/ 1016005 h 1765304"/>
              <a:gd name="connsiteX3" fmla="*/ 2717800 w 3378200"/>
              <a:gd name="connsiteY3" fmla="*/ 609605 h 1765304"/>
              <a:gd name="connsiteX4" fmla="*/ 3378200 w 3378200"/>
              <a:gd name="connsiteY4" fmla="*/ 1765304 h 1765304"/>
              <a:gd name="connsiteX0" fmla="*/ 0 w 3390900"/>
              <a:gd name="connsiteY0" fmla="*/ 1451826 h 1769326"/>
              <a:gd name="connsiteX1" fmla="*/ 1358900 w 3390900"/>
              <a:gd name="connsiteY1" fmla="*/ 4026 h 1769326"/>
              <a:gd name="connsiteX2" fmla="*/ 2108200 w 3390900"/>
              <a:gd name="connsiteY2" fmla="*/ 1020027 h 1769326"/>
              <a:gd name="connsiteX3" fmla="*/ 2730500 w 3390900"/>
              <a:gd name="connsiteY3" fmla="*/ 613627 h 1769326"/>
              <a:gd name="connsiteX4" fmla="*/ 3390900 w 3390900"/>
              <a:gd name="connsiteY4" fmla="*/ 1769326 h 176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00" h="1769326">
                <a:moveTo>
                  <a:pt x="0" y="1451826"/>
                </a:moveTo>
                <a:cubicBezTo>
                  <a:pt x="392641" y="901492"/>
                  <a:pt x="1007533" y="75993"/>
                  <a:pt x="1358900" y="4026"/>
                </a:cubicBezTo>
                <a:cubicBezTo>
                  <a:pt x="1710267" y="-67941"/>
                  <a:pt x="1807633" y="846460"/>
                  <a:pt x="2108200" y="1020027"/>
                </a:cubicBezTo>
                <a:cubicBezTo>
                  <a:pt x="2311400" y="1153377"/>
                  <a:pt x="2565400" y="539544"/>
                  <a:pt x="2730500" y="613627"/>
                </a:cubicBezTo>
                <a:cubicBezTo>
                  <a:pt x="2895600" y="687710"/>
                  <a:pt x="3293533" y="1729110"/>
                  <a:pt x="3390900" y="1769326"/>
                </a:cubicBezTo>
              </a:path>
            </a:pathLst>
          </a:custGeom>
          <a:ln w="28575" cmpd="sng">
            <a:solidFill>
              <a:srgbClr val="0000FF"/>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rgbClr val="FF0000"/>
              </a:solidFill>
              <a:effectLst/>
              <a:latin typeface="Calibri" charset="0"/>
            </a:endParaRPr>
          </a:p>
        </p:txBody>
      </p:sp>
      <p:sp>
        <p:nvSpPr>
          <p:cNvPr id="11" name="Pfeil nach oben und unten 10"/>
          <p:cNvSpPr/>
          <p:nvPr/>
        </p:nvSpPr>
        <p:spPr bwMode="auto">
          <a:xfrm>
            <a:off x="4038600" y="1600200"/>
            <a:ext cx="292100" cy="609600"/>
          </a:xfrm>
          <a:prstGeom prst="upDownArrow">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12" name="Textfeld 11"/>
          <p:cNvSpPr txBox="1"/>
          <p:nvPr/>
        </p:nvSpPr>
        <p:spPr>
          <a:xfrm>
            <a:off x="4641370" y="1282005"/>
            <a:ext cx="3588230" cy="1384995"/>
          </a:xfrm>
          <a:prstGeom prst="rect">
            <a:avLst/>
          </a:prstGeom>
          <a:noFill/>
        </p:spPr>
        <p:txBody>
          <a:bodyPr wrap="none" rtlCol="0">
            <a:spAutoFit/>
          </a:bodyPr>
          <a:lstStyle/>
          <a:p>
            <a:r>
              <a:rPr lang="de-DE" i="1" dirty="0" err="1" smtClean="0"/>
              <a:t>For</a:t>
            </a:r>
            <a:r>
              <a:rPr lang="de-DE" i="1" dirty="0" smtClean="0"/>
              <a:t> </a:t>
            </a:r>
            <a:r>
              <a:rPr lang="de-DE" i="1" dirty="0" err="1" smtClean="0"/>
              <a:t>submod</a:t>
            </a:r>
            <a:r>
              <a:rPr lang="de-DE" i="1" dirty="0" smtClean="0"/>
              <a:t>. </a:t>
            </a:r>
            <a:r>
              <a:rPr lang="de-DE" i="1" dirty="0" err="1" smtClean="0"/>
              <a:t>functions</a:t>
            </a:r>
            <a:r>
              <a:rPr lang="de-DE" i="1" dirty="0" smtClean="0"/>
              <a:t>,</a:t>
            </a:r>
            <a:br>
              <a:rPr lang="de-DE" i="1" dirty="0" smtClean="0"/>
            </a:br>
            <a:r>
              <a:rPr lang="de-DE" i="1" dirty="0" err="1" smtClean="0"/>
              <a:t>local</a:t>
            </a:r>
            <a:r>
              <a:rPr lang="de-DE" i="1" dirty="0" smtClean="0"/>
              <a:t> </a:t>
            </a:r>
            <a:r>
              <a:rPr lang="de-DE" i="1" dirty="0" err="1" smtClean="0"/>
              <a:t>maxima</a:t>
            </a:r>
            <a:r>
              <a:rPr lang="de-DE" i="1" dirty="0" smtClean="0"/>
              <a:t/>
            </a:r>
            <a:br>
              <a:rPr lang="de-DE" i="1" dirty="0" smtClean="0"/>
            </a:br>
            <a:r>
              <a:rPr lang="de-DE" i="1" dirty="0" err="1" smtClean="0"/>
              <a:t>can‘t</a:t>
            </a:r>
            <a:r>
              <a:rPr lang="de-DE" i="1" dirty="0" smtClean="0"/>
              <a:t> </a:t>
            </a:r>
            <a:r>
              <a:rPr lang="de-DE" i="1" dirty="0" err="1" smtClean="0"/>
              <a:t>be</a:t>
            </a:r>
            <a:r>
              <a:rPr lang="de-DE" i="1" dirty="0" smtClean="0"/>
              <a:t> </a:t>
            </a:r>
            <a:r>
              <a:rPr lang="de-DE" i="1" dirty="0" err="1" smtClean="0"/>
              <a:t>too</a:t>
            </a:r>
            <a:r>
              <a:rPr lang="de-DE" i="1" dirty="0" smtClean="0"/>
              <a:t> </a:t>
            </a:r>
            <a:r>
              <a:rPr lang="de-DE" i="1" dirty="0" err="1" smtClean="0"/>
              <a:t>bad</a:t>
            </a:r>
            <a:endParaRPr lang="de-DE" i="1" dirty="0"/>
          </a:p>
        </p:txBody>
      </p:sp>
      <p:cxnSp>
        <p:nvCxnSpPr>
          <p:cNvPr id="15" name="Gerade Verbindung 14"/>
          <p:cNvCxnSpPr>
            <a:endCxn id="11" idx="0"/>
          </p:cNvCxnSpPr>
          <p:nvPr/>
        </p:nvCxnSpPr>
        <p:spPr bwMode="auto">
          <a:xfrm>
            <a:off x="939800" y="1600200"/>
            <a:ext cx="3244850" cy="0"/>
          </a:xfrm>
          <a:prstGeom prst="line">
            <a:avLst/>
          </a:prstGeom>
          <a:noFill/>
          <a:ln w="6350" cap="flat" cmpd="sng" algn="ctr">
            <a:solidFill>
              <a:srgbClr val="000000"/>
            </a:solidFill>
            <a:prstDash val="dash"/>
            <a:round/>
            <a:headEnd type="none" w="med" len="med"/>
            <a:tailEnd type="none" w="med" len="med"/>
          </a:ln>
          <a:effectLst/>
        </p:spPr>
      </p:cxnSp>
      <p:cxnSp>
        <p:nvCxnSpPr>
          <p:cNvPr id="16" name="Gerade Verbindung 15"/>
          <p:cNvCxnSpPr/>
          <p:nvPr/>
        </p:nvCxnSpPr>
        <p:spPr bwMode="auto">
          <a:xfrm>
            <a:off x="2895600" y="2209800"/>
            <a:ext cx="1244600" cy="0"/>
          </a:xfrm>
          <a:prstGeom prst="line">
            <a:avLst/>
          </a:prstGeom>
          <a:noFill/>
          <a:ln w="6350" cap="flat" cmpd="sng" algn="ctr">
            <a:solidFill>
              <a:srgbClr val="000000"/>
            </a:solidFill>
            <a:prstDash val="dash"/>
            <a:round/>
            <a:headEnd type="none" w="med" len="med"/>
            <a:tailEnd type="none" w="med" len="med"/>
          </a:ln>
          <a:effectLst/>
        </p:spPr>
      </p:cxnSp>
    </p:spTree>
    <p:extLst>
      <p:ext uri="{BB962C8B-B14F-4D97-AF65-F5344CB8AC3E}">
        <p14:creationId xmlns:p14="http://schemas.microsoft.com/office/powerpoint/2010/main" xmlns="" val="102320147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lstStyle/>
          <a:p>
            <a:r>
              <a:rPr lang="de-DE" dirty="0" err="1" smtClean="0"/>
              <a:t>Two-faces</a:t>
            </a:r>
            <a:r>
              <a:rPr lang="de-DE" dirty="0" smtClean="0"/>
              <a:t> </a:t>
            </a:r>
            <a:r>
              <a:rPr lang="de-DE" dirty="0" err="1" smtClean="0"/>
              <a:t>of</a:t>
            </a:r>
            <a:r>
              <a:rPr lang="de-DE" dirty="0" smtClean="0"/>
              <a:t> submodular </a:t>
            </a:r>
            <a:r>
              <a:rPr lang="de-DE" dirty="0" err="1" smtClean="0"/>
              <a:t>functions</a:t>
            </a:r>
            <a:endParaRPr lang="de-DE" dirty="0"/>
          </a:p>
        </p:txBody>
      </p:sp>
      <p:sp>
        <p:nvSpPr>
          <p:cNvPr id="3" name="Inhaltsplatzhalter 2"/>
          <p:cNvSpPr>
            <a:spLocks noGrp="1"/>
          </p:cNvSpPr>
          <p:nvPr>
            <p:ph idx="1"/>
          </p:nvPr>
        </p:nvSpPr>
        <p:spPr>
          <a:xfrm>
            <a:off x="38100" y="7010400"/>
            <a:ext cx="8305800" cy="5141913"/>
          </a:xfrm>
        </p:spPr>
        <p:txBody>
          <a:bodyPr/>
          <a:lstStyle/>
          <a:p>
            <a:r>
              <a:rPr lang="de-DE" dirty="0" err="1"/>
              <a:t>Convex</a:t>
            </a:r>
            <a:r>
              <a:rPr lang="de-DE" dirty="0"/>
              <a:t> </a:t>
            </a:r>
            <a:r>
              <a:rPr lang="de-DE" dirty="0" err="1"/>
              <a:t>aspects</a:t>
            </a:r>
            <a:endParaRPr lang="de-DE" dirty="0"/>
          </a:p>
          <a:p>
            <a:pPr lvl="1"/>
            <a:r>
              <a:rPr lang="de-DE" dirty="0" err="1" smtClean="0"/>
              <a:t>Useful</a:t>
            </a:r>
            <a:r>
              <a:rPr lang="de-DE" dirty="0" smtClean="0"/>
              <a:t> </a:t>
            </a:r>
            <a:r>
              <a:rPr lang="de-DE" dirty="0" err="1" smtClean="0"/>
              <a:t>for</a:t>
            </a:r>
            <a:r>
              <a:rPr lang="de-DE" dirty="0" smtClean="0"/>
              <a:t> </a:t>
            </a:r>
            <a:r>
              <a:rPr lang="de-DE" dirty="0" err="1" smtClean="0"/>
              <a:t>minimization</a:t>
            </a:r>
            <a:endParaRPr lang="de-DE" dirty="0" smtClean="0"/>
          </a:p>
          <a:p>
            <a:pPr lvl="1"/>
            <a:r>
              <a:rPr lang="de-DE" dirty="0" err="1" smtClean="0"/>
              <a:t>Convex</a:t>
            </a:r>
            <a:r>
              <a:rPr lang="de-DE" dirty="0" smtClean="0"/>
              <a:t> </a:t>
            </a:r>
            <a:r>
              <a:rPr lang="de-DE" dirty="0" err="1" smtClean="0"/>
              <a:t>extension</a:t>
            </a:r>
            <a:endParaRPr lang="de-DE" dirty="0" smtClean="0"/>
          </a:p>
          <a:p>
            <a:r>
              <a:rPr lang="de-DE" dirty="0" err="1" smtClean="0"/>
              <a:t>Concave</a:t>
            </a:r>
            <a:r>
              <a:rPr lang="de-DE" dirty="0" smtClean="0"/>
              <a:t> </a:t>
            </a:r>
            <a:r>
              <a:rPr lang="de-DE" dirty="0" err="1" smtClean="0"/>
              <a:t>aspects</a:t>
            </a:r>
            <a:endParaRPr lang="de-DE" dirty="0" smtClean="0"/>
          </a:p>
          <a:p>
            <a:pPr lvl="1"/>
            <a:r>
              <a:rPr lang="de-DE" dirty="0" err="1" smtClean="0"/>
              <a:t>Useful</a:t>
            </a:r>
            <a:r>
              <a:rPr lang="de-DE" dirty="0" smtClean="0"/>
              <a:t> </a:t>
            </a:r>
            <a:r>
              <a:rPr lang="de-DE" dirty="0" err="1" smtClean="0"/>
              <a:t>for</a:t>
            </a:r>
            <a:r>
              <a:rPr lang="de-DE" dirty="0" smtClean="0"/>
              <a:t> </a:t>
            </a:r>
            <a:r>
              <a:rPr lang="de-DE" dirty="0" err="1" smtClean="0"/>
              <a:t>maximization</a:t>
            </a:r>
            <a:endParaRPr lang="de-DE" dirty="0" smtClean="0"/>
          </a:p>
          <a:p>
            <a:pPr lvl="1"/>
            <a:r>
              <a:rPr lang="de-DE" dirty="0" smtClean="0"/>
              <a:t>Multilinear </a:t>
            </a:r>
            <a:r>
              <a:rPr lang="de-DE" dirty="0" err="1" smtClean="0"/>
              <a:t>extension</a:t>
            </a:r>
            <a:endParaRPr lang="de-DE" dirty="0" smtClean="0"/>
          </a:p>
          <a:p>
            <a:pPr lvl="1"/>
            <a:endParaRPr lang="de-DE" dirty="0"/>
          </a:p>
          <a:p>
            <a:r>
              <a:rPr lang="de-DE" dirty="0" smtClean="0"/>
              <a:t>Not </a:t>
            </a:r>
            <a:r>
              <a:rPr lang="de-DE" dirty="0" err="1" smtClean="0"/>
              <a:t>closed</a:t>
            </a:r>
            <a:r>
              <a:rPr lang="de-DE" dirty="0" smtClean="0"/>
              <a:t> </a:t>
            </a:r>
            <a:r>
              <a:rPr lang="de-DE" dirty="0" err="1" smtClean="0"/>
              <a:t>under</a:t>
            </a:r>
            <a:r>
              <a:rPr lang="de-DE" dirty="0" smtClean="0"/>
              <a:t> </a:t>
            </a:r>
            <a:br>
              <a:rPr lang="de-DE" dirty="0" smtClean="0"/>
            </a:br>
            <a:r>
              <a:rPr lang="de-DE" dirty="0" err="1" smtClean="0"/>
              <a:t>minimum</a:t>
            </a:r>
            <a:r>
              <a:rPr lang="de-DE" dirty="0" smtClean="0"/>
              <a:t> </a:t>
            </a:r>
            <a:r>
              <a:rPr lang="de-DE" dirty="0" err="1" smtClean="0"/>
              <a:t>and</a:t>
            </a:r>
            <a:r>
              <a:rPr lang="de-DE" dirty="0" smtClean="0"/>
              <a:t> </a:t>
            </a:r>
            <a:r>
              <a:rPr lang="de-DE" dirty="0" err="1" smtClean="0"/>
              <a:t>maximum</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182</a:t>
            </a:fld>
            <a:endParaRPr lang="en-US" dirty="0"/>
          </a:p>
        </p:txBody>
      </p:sp>
      <p:grpSp>
        <p:nvGrpSpPr>
          <p:cNvPr id="5" name="Gruppierung 4"/>
          <p:cNvGrpSpPr/>
          <p:nvPr/>
        </p:nvGrpSpPr>
        <p:grpSpPr>
          <a:xfrm>
            <a:off x="3200400" y="2133600"/>
            <a:ext cx="3581400" cy="3581400"/>
            <a:chOff x="1676400" y="1219200"/>
            <a:chExt cx="5334000" cy="5334000"/>
          </a:xfrm>
        </p:grpSpPr>
        <p:grpSp>
          <p:nvGrpSpPr>
            <p:cNvPr id="7" name="Gruppierung 17"/>
            <p:cNvGrpSpPr/>
            <p:nvPr/>
          </p:nvGrpSpPr>
          <p:grpSpPr>
            <a:xfrm>
              <a:off x="1676400" y="1219200"/>
              <a:ext cx="5334000" cy="5334000"/>
              <a:chOff x="1752600" y="990600"/>
              <a:chExt cx="5334000" cy="5334000"/>
            </a:xfrm>
          </p:grpSpPr>
          <p:pic>
            <p:nvPicPr>
              <p:cNvPr id="15" name="Bild 14"/>
              <p:cNvPicPr>
                <a:picLocks noChangeAspect="1"/>
              </p:cNvPicPr>
              <p:nvPr/>
            </p:nvPicPr>
            <p:blipFill>
              <a:blip r:embed="rId2"/>
              <a:stretch>
                <a:fillRect/>
              </a:stretch>
            </p:blipFill>
            <p:spPr>
              <a:xfrm>
                <a:off x="1752600" y="990600"/>
                <a:ext cx="5334000" cy="5334000"/>
              </a:xfrm>
              <a:prstGeom prst="rect">
                <a:avLst/>
              </a:prstGeom>
            </p:spPr>
          </p:pic>
          <p:sp>
            <p:nvSpPr>
              <p:cNvPr id="16" name="Rechteck 15"/>
              <p:cNvSpPr/>
              <p:nvPr/>
            </p:nvSpPr>
            <p:spPr bwMode="auto">
              <a:xfrm>
                <a:off x="3962400" y="1905000"/>
                <a:ext cx="914400" cy="838200"/>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a:ln>
                    <a:noFill/>
                  </a:ln>
                  <a:solidFill>
                    <a:schemeClr val="tx1"/>
                  </a:solidFill>
                  <a:effectLst/>
                  <a:latin typeface="Calibri" charset="0"/>
                </a:endParaRPr>
              </a:p>
            </p:txBody>
          </p:sp>
          <p:sp>
            <p:nvSpPr>
              <p:cNvPr id="17" name="Rechteck 16"/>
              <p:cNvSpPr/>
              <p:nvPr/>
            </p:nvSpPr>
            <p:spPr bwMode="auto">
              <a:xfrm>
                <a:off x="3962400" y="4495800"/>
                <a:ext cx="914400" cy="838200"/>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a:ln>
                    <a:noFill/>
                  </a:ln>
                  <a:solidFill>
                    <a:schemeClr val="tx1"/>
                  </a:solidFill>
                  <a:effectLst/>
                  <a:latin typeface="Calibri" charset="0"/>
                </a:endParaRPr>
              </a:p>
            </p:txBody>
          </p:sp>
        </p:grpSp>
        <p:sp>
          <p:nvSpPr>
            <p:cNvPr id="6" name="Rechteck 5"/>
            <p:cNvSpPr/>
            <p:nvPr/>
          </p:nvSpPr>
          <p:spPr>
            <a:xfrm>
              <a:off x="2041784" y="2438400"/>
              <a:ext cx="3292216" cy="687586"/>
            </a:xfrm>
            <a:prstGeom prst="rect">
              <a:avLst/>
            </a:prstGeom>
          </p:spPr>
          <p:txBody>
            <a:bodyPr wrap="square">
              <a:spAutoFit/>
            </a:bodyPr>
            <a:lstStyle/>
            <a:p>
              <a:r>
                <a:rPr lang="de-DE" sz="2400" dirty="0" err="1" smtClean="0"/>
                <a:t>Convex</a:t>
              </a:r>
              <a:r>
                <a:rPr lang="de-DE" sz="2400" dirty="0" smtClean="0"/>
                <a:t> </a:t>
              </a:r>
              <a:r>
                <a:rPr lang="de-DE" sz="2400" dirty="0" err="1" smtClean="0"/>
                <a:t>aspects</a:t>
              </a:r>
              <a:endParaRPr lang="de-DE" sz="2400" dirty="0"/>
            </a:p>
          </p:txBody>
        </p:sp>
        <p:sp>
          <p:nvSpPr>
            <p:cNvPr id="9" name="Rechteck 8"/>
            <p:cNvSpPr/>
            <p:nvPr/>
          </p:nvSpPr>
          <p:spPr>
            <a:xfrm>
              <a:off x="2117984" y="3048001"/>
              <a:ext cx="3051339" cy="595909"/>
            </a:xfrm>
            <a:prstGeom prst="rect">
              <a:avLst/>
            </a:prstGeom>
          </p:spPr>
          <p:txBody>
            <a:bodyPr wrap="square">
              <a:spAutoFit/>
            </a:bodyPr>
            <a:lstStyle/>
            <a:p>
              <a:r>
                <a:rPr lang="de-DE" sz="2000" dirty="0" smtClean="0">
                  <a:sym typeface="Wingdings"/>
                </a:rPr>
                <a:t></a:t>
              </a:r>
              <a:r>
                <a:rPr lang="de-DE" sz="2000" dirty="0" err="1" smtClean="0"/>
                <a:t>minimization</a:t>
              </a:r>
              <a:r>
                <a:rPr lang="de-DE" sz="2000" dirty="0" smtClean="0"/>
                <a:t>!</a:t>
              </a:r>
              <a:endParaRPr lang="de-DE" sz="2000" dirty="0"/>
            </a:p>
          </p:txBody>
        </p:sp>
        <p:sp>
          <p:nvSpPr>
            <p:cNvPr id="10" name="Rechteck 9"/>
            <p:cNvSpPr/>
            <p:nvPr/>
          </p:nvSpPr>
          <p:spPr>
            <a:xfrm>
              <a:off x="2984173" y="4495800"/>
              <a:ext cx="3572270" cy="687586"/>
            </a:xfrm>
            <a:prstGeom prst="rect">
              <a:avLst/>
            </a:prstGeom>
          </p:spPr>
          <p:txBody>
            <a:bodyPr wrap="square">
              <a:spAutoFit/>
            </a:bodyPr>
            <a:lstStyle/>
            <a:p>
              <a:r>
                <a:rPr lang="de-DE" sz="2400" dirty="0" err="1" smtClean="0">
                  <a:solidFill>
                    <a:schemeClr val="bg1"/>
                  </a:solidFill>
                </a:rPr>
                <a:t>Concave</a:t>
              </a:r>
              <a:r>
                <a:rPr lang="de-DE" sz="2400" dirty="0" smtClean="0">
                  <a:solidFill>
                    <a:schemeClr val="bg1"/>
                  </a:solidFill>
                </a:rPr>
                <a:t> </a:t>
              </a:r>
              <a:r>
                <a:rPr lang="de-DE" sz="2400" dirty="0" err="1" smtClean="0">
                  <a:solidFill>
                    <a:schemeClr val="bg1"/>
                  </a:solidFill>
                </a:rPr>
                <a:t>aspects</a:t>
              </a:r>
              <a:endParaRPr lang="de-DE" sz="2400" dirty="0">
                <a:solidFill>
                  <a:schemeClr val="bg1"/>
                </a:solidFill>
              </a:endParaRPr>
            </a:p>
          </p:txBody>
        </p:sp>
        <p:sp>
          <p:nvSpPr>
            <p:cNvPr id="11" name="Rechteck 10"/>
            <p:cNvSpPr/>
            <p:nvPr/>
          </p:nvSpPr>
          <p:spPr>
            <a:xfrm>
              <a:off x="3200400" y="5105400"/>
              <a:ext cx="3051339" cy="595909"/>
            </a:xfrm>
            <a:prstGeom prst="rect">
              <a:avLst/>
            </a:prstGeom>
          </p:spPr>
          <p:txBody>
            <a:bodyPr wrap="square">
              <a:spAutoFit/>
            </a:bodyPr>
            <a:lstStyle/>
            <a:p>
              <a:r>
                <a:rPr lang="de-DE" sz="2000" dirty="0" smtClean="0">
                  <a:solidFill>
                    <a:schemeClr val="bg1"/>
                  </a:solidFill>
                  <a:sym typeface="Wingdings"/>
                </a:rPr>
                <a:t></a:t>
              </a:r>
              <a:r>
                <a:rPr lang="de-DE" sz="2000" dirty="0" err="1" smtClean="0">
                  <a:solidFill>
                    <a:schemeClr val="bg1"/>
                  </a:solidFill>
                </a:rPr>
                <a:t>maximization</a:t>
              </a:r>
              <a:r>
                <a:rPr lang="de-DE" sz="2000" dirty="0" smtClean="0">
                  <a:solidFill>
                    <a:schemeClr val="bg1"/>
                  </a:solidFill>
                </a:rPr>
                <a:t>!</a:t>
              </a:r>
              <a:endParaRPr lang="de-DE" sz="2000" dirty="0">
                <a:solidFill>
                  <a:schemeClr val="bg1"/>
                </a:solidFill>
              </a:endParaRPr>
            </a:p>
          </p:txBody>
        </p:sp>
      </p:grpSp>
      <p:sp>
        <p:nvSpPr>
          <p:cNvPr id="20" name="Oval 19"/>
          <p:cNvSpPr/>
          <p:nvPr/>
        </p:nvSpPr>
        <p:spPr bwMode="auto">
          <a:xfrm>
            <a:off x="2362200" y="33528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1" name="Oval 20"/>
          <p:cNvSpPr/>
          <p:nvPr/>
        </p:nvSpPr>
        <p:spPr bwMode="auto">
          <a:xfrm>
            <a:off x="2743200" y="33528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3" name="Oval 22"/>
          <p:cNvSpPr/>
          <p:nvPr/>
        </p:nvSpPr>
        <p:spPr bwMode="auto">
          <a:xfrm>
            <a:off x="2743200" y="47244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4" name="Oval 23"/>
          <p:cNvSpPr/>
          <p:nvPr/>
        </p:nvSpPr>
        <p:spPr bwMode="auto">
          <a:xfrm>
            <a:off x="3048000" y="44958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5" name="Wolke 24"/>
          <p:cNvSpPr/>
          <p:nvPr/>
        </p:nvSpPr>
        <p:spPr bwMode="auto">
          <a:xfrm>
            <a:off x="457200" y="1003300"/>
            <a:ext cx="2743200" cy="1524000"/>
          </a:xfrm>
          <a:prstGeom prst="cloud">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6" name="TextBox 5"/>
          <p:cNvSpPr txBox="1"/>
          <p:nvPr/>
        </p:nvSpPr>
        <p:spPr>
          <a:xfrm>
            <a:off x="762000" y="1066800"/>
            <a:ext cx="1981200" cy="1815882"/>
          </a:xfrm>
          <a:prstGeom prst="rect">
            <a:avLst/>
          </a:prstGeom>
          <a:noFill/>
        </p:spPr>
        <p:txBody>
          <a:bodyPr wrap="square" rtlCol="0">
            <a:spAutoFit/>
          </a:bodyPr>
          <a:lstStyle/>
          <a:p>
            <a:r>
              <a:rPr lang="en-US" dirty="0" smtClean="0">
                <a:solidFill>
                  <a:srgbClr val="0080FF"/>
                </a:solidFill>
              </a:rPr>
              <a:t>Cuts, clustering,</a:t>
            </a:r>
            <a:br>
              <a:rPr lang="en-US" dirty="0" smtClean="0">
                <a:solidFill>
                  <a:srgbClr val="0080FF"/>
                </a:solidFill>
              </a:rPr>
            </a:br>
            <a:r>
              <a:rPr lang="en-US" dirty="0" smtClean="0">
                <a:solidFill>
                  <a:srgbClr val="0080FF"/>
                </a:solidFill>
              </a:rPr>
              <a:t>similarity</a:t>
            </a:r>
          </a:p>
          <a:p>
            <a:endParaRPr lang="en-US" dirty="0">
              <a:solidFill>
                <a:srgbClr val="0080FF"/>
              </a:solidFill>
            </a:endParaRPr>
          </a:p>
        </p:txBody>
      </p:sp>
      <p:sp>
        <p:nvSpPr>
          <p:cNvPr id="28" name="Oval 27"/>
          <p:cNvSpPr/>
          <p:nvPr/>
        </p:nvSpPr>
        <p:spPr bwMode="auto">
          <a:xfrm>
            <a:off x="2971800" y="22860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9" name="Oval 28"/>
          <p:cNvSpPr/>
          <p:nvPr/>
        </p:nvSpPr>
        <p:spPr bwMode="auto">
          <a:xfrm>
            <a:off x="3276600" y="25146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0" name="Wolke 29"/>
          <p:cNvSpPr/>
          <p:nvPr/>
        </p:nvSpPr>
        <p:spPr bwMode="auto">
          <a:xfrm>
            <a:off x="6629400" y="914400"/>
            <a:ext cx="2438400" cy="1524000"/>
          </a:xfrm>
          <a:prstGeom prst="cloud">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1" name="TextBox 5"/>
          <p:cNvSpPr txBox="1"/>
          <p:nvPr/>
        </p:nvSpPr>
        <p:spPr>
          <a:xfrm>
            <a:off x="6934200" y="1205805"/>
            <a:ext cx="1981200" cy="1384995"/>
          </a:xfrm>
          <a:prstGeom prst="rect">
            <a:avLst/>
          </a:prstGeom>
          <a:noFill/>
        </p:spPr>
        <p:txBody>
          <a:bodyPr wrap="square" rtlCol="0">
            <a:spAutoFit/>
          </a:bodyPr>
          <a:lstStyle/>
          <a:p>
            <a:r>
              <a:rPr lang="en-US" dirty="0" smtClean="0">
                <a:solidFill>
                  <a:srgbClr val="0080FF"/>
                </a:solidFill>
              </a:rPr>
              <a:t>Coverage,</a:t>
            </a:r>
            <a:br>
              <a:rPr lang="en-US" dirty="0" smtClean="0">
                <a:solidFill>
                  <a:srgbClr val="0080FF"/>
                </a:solidFill>
              </a:rPr>
            </a:br>
            <a:r>
              <a:rPr lang="en-US" dirty="0" smtClean="0">
                <a:solidFill>
                  <a:srgbClr val="0080FF"/>
                </a:solidFill>
              </a:rPr>
              <a:t>diversity</a:t>
            </a:r>
          </a:p>
          <a:p>
            <a:endParaRPr lang="en-US" dirty="0">
              <a:solidFill>
                <a:srgbClr val="0080FF"/>
              </a:solidFill>
            </a:endParaRPr>
          </a:p>
        </p:txBody>
      </p:sp>
      <p:sp>
        <p:nvSpPr>
          <p:cNvPr id="32" name="Oval 31"/>
          <p:cNvSpPr/>
          <p:nvPr/>
        </p:nvSpPr>
        <p:spPr bwMode="auto">
          <a:xfrm>
            <a:off x="6248400" y="55626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3" name="Oval 32"/>
          <p:cNvSpPr/>
          <p:nvPr/>
        </p:nvSpPr>
        <p:spPr bwMode="auto">
          <a:xfrm>
            <a:off x="6019800" y="54864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6" name="Oval 35"/>
          <p:cNvSpPr/>
          <p:nvPr/>
        </p:nvSpPr>
        <p:spPr bwMode="auto">
          <a:xfrm>
            <a:off x="6400800" y="21336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37" name="Oval 36"/>
          <p:cNvSpPr/>
          <p:nvPr/>
        </p:nvSpPr>
        <p:spPr bwMode="auto">
          <a:xfrm>
            <a:off x="6248400" y="23622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40" name="Oval 39"/>
          <p:cNvSpPr/>
          <p:nvPr/>
        </p:nvSpPr>
        <p:spPr bwMode="auto">
          <a:xfrm>
            <a:off x="7086600" y="3352800"/>
            <a:ext cx="228600" cy="2286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41" name="Oval 40"/>
          <p:cNvSpPr/>
          <p:nvPr/>
        </p:nvSpPr>
        <p:spPr bwMode="auto">
          <a:xfrm>
            <a:off x="6781800" y="3352800"/>
            <a:ext cx="152400" cy="15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42" name="TextBox 3"/>
          <p:cNvSpPr txBox="1"/>
          <p:nvPr/>
        </p:nvSpPr>
        <p:spPr>
          <a:xfrm>
            <a:off x="841392" y="6187998"/>
            <a:ext cx="2130408" cy="707886"/>
          </a:xfrm>
          <a:prstGeom prst="rect">
            <a:avLst/>
          </a:prstGeom>
          <a:noFill/>
        </p:spPr>
        <p:txBody>
          <a:bodyPr wrap="square" rtlCol="0">
            <a:spAutoFit/>
          </a:bodyPr>
          <a:lstStyle/>
          <a:p>
            <a:pPr algn="ctr"/>
            <a:r>
              <a:rPr lang="en-US" sz="2000" dirty="0"/>
              <a:t>s</a:t>
            </a:r>
            <a:r>
              <a:rPr lang="en-US" sz="2000" dirty="0" smtClean="0"/>
              <a:t>tructured </a:t>
            </a:r>
            <a:r>
              <a:rPr lang="en-US" sz="2000" dirty="0" err="1" smtClean="0"/>
              <a:t>sparsity</a:t>
            </a:r>
            <a:r>
              <a:rPr lang="en-US" sz="2000" dirty="0" smtClean="0"/>
              <a:t/>
            </a:r>
            <a:br>
              <a:rPr lang="en-US" sz="2000" dirty="0" smtClean="0"/>
            </a:br>
            <a:r>
              <a:rPr lang="en-US" sz="2000" dirty="0" smtClean="0"/>
              <a:t>regularization</a:t>
            </a:r>
            <a:endParaRPr lang="en-US" sz="2000" dirty="0"/>
          </a:p>
        </p:txBody>
      </p:sp>
      <p:grpSp>
        <p:nvGrpSpPr>
          <p:cNvPr id="8" name="Group 4"/>
          <p:cNvGrpSpPr/>
          <p:nvPr/>
        </p:nvGrpSpPr>
        <p:grpSpPr>
          <a:xfrm>
            <a:off x="304800" y="4419600"/>
            <a:ext cx="2260600" cy="1834518"/>
            <a:chOff x="7924800" y="1828800"/>
            <a:chExt cx="1143000" cy="914400"/>
          </a:xfrm>
        </p:grpSpPr>
        <p:grpSp>
          <p:nvGrpSpPr>
            <p:cNvPr id="12" name="Group 5"/>
            <p:cNvGrpSpPr/>
            <p:nvPr/>
          </p:nvGrpSpPr>
          <p:grpSpPr>
            <a:xfrm>
              <a:off x="8077200" y="1905000"/>
              <a:ext cx="914400" cy="762000"/>
              <a:chOff x="7871012" y="2133600"/>
              <a:chExt cx="1120588" cy="914400"/>
            </a:xfrm>
          </p:grpSpPr>
          <p:cxnSp>
            <p:nvCxnSpPr>
              <p:cNvPr id="46" name="Straight Arrow Connector 7"/>
              <p:cNvCxnSpPr/>
              <p:nvPr/>
            </p:nvCxnSpPr>
            <p:spPr bwMode="auto">
              <a:xfrm flipH="1" flipV="1">
                <a:off x="8453718" y="2590800"/>
                <a:ext cx="403412" cy="130629"/>
              </a:xfrm>
              <a:prstGeom prst="straightConnector1">
                <a:avLst/>
              </a:prstGeom>
              <a:noFill/>
              <a:ln w="12700" cap="flat" cmpd="sng" algn="ctr">
                <a:solidFill>
                  <a:srgbClr val="A3A3E0"/>
                </a:solidFill>
                <a:prstDash val="solid"/>
                <a:round/>
                <a:headEnd type="none" w="med" len="med"/>
                <a:tailEnd type="arrow"/>
              </a:ln>
              <a:effectLst/>
            </p:spPr>
          </p:cxnSp>
          <p:cxnSp>
            <p:nvCxnSpPr>
              <p:cNvPr id="47" name="Straight Arrow Connector 8"/>
              <p:cNvCxnSpPr>
                <a:stCxn id="74" idx="1"/>
                <a:endCxn id="84" idx="6"/>
              </p:cNvCxnSpPr>
              <p:nvPr/>
            </p:nvCxnSpPr>
            <p:spPr bwMode="auto">
              <a:xfrm flipH="1" flipV="1">
                <a:off x="8543365" y="2895600"/>
                <a:ext cx="313765" cy="87086"/>
              </a:xfrm>
              <a:prstGeom prst="straightConnector1">
                <a:avLst/>
              </a:prstGeom>
              <a:noFill/>
              <a:ln w="12700" cap="flat" cmpd="sng" algn="ctr">
                <a:solidFill>
                  <a:srgbClr val="A3A3E0"/>
                </a:solidFill>
                <a:prstDash val="solid"/>
                <a:round/>
                <a:headEnd type="none" w="med" len="med"/>
                <a:tailEnd type="arrow"/>
              </a:ln>
              <a:effectLst/>
            </p:spPr>
          </p:cxnSp>
          <p:cxnSp>
            <p:nvCxnSpPr>
              <p:cNvPr id="48" name="Straight Arrow Connector 9"/>
              <p:cNvCxnSpPr/>
              <p:nvPr/>
            </p:nvCxnSpPr>
            <p:spPr bwMode="auto">
              <a:xfrm flipH="1">
                <a:off x="8026402" y="2394857"/>
                <a:ext cx="1493" cy="130629"/>
              </a:xfrm>
              <a:prstGeom prst="straightConnector1">
                <a:avLst/>
              </a:prstGeom>
              <a:noFill/>
              <a:ln w="12700" cap="flat" cmpd="sng" algn="ctr">
                <a:solidFill>
                  <a:schemeClr val="tx2">
                    <a:lumMod val="40000"/>
                    <a:lumOff val="60000"/>
                  </a:schemeClr>
                </a:solidFill>
                <a:prstDash val="solid"/>
                <a:round/>
                <a:headEnd type="none" w="med" len="med"/>
                <a:tailEnd type="arrow"/>
              </a:ln>
              <a:effectLst/>
            </p:spPr>
          </p:cxnSp>
          <p:cxnSp>
            <p:nvCxnSpPr>
              <p:cNvPr id="49" name="Straight Connector 10"/>
              <p:cNvCxnSpPr>
                <a:stCxn id="76" idx="1"/>
              </p:cNvCxnSpPr>
              <p:nvPr/>
            </p:nvCxnSpPr>
            <p:spPr bwMode="auto">
              <a:xfrm flipH="1">
                <a:off x="8027894" y="2329543"/>
                <a:ext cx="829235" cy="653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0" name="Straight Connector 11"/>
              <p:cNvCxnSpPr/>
              <p:nvPr/>
            </p:nvCxnSpPr>
            <p:spPr bwMode="auto">
              <a:xfrm>
                <a:off x="7915835" y="2677886"/>
                <a:ext cx="268941"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1" name="Straight Connector 12"/>
              <p:cNvCxnSpPr/>
              <p:nvPr/>
            </p:nvCxnSpPr>
            <p:spPr bwMode="auto">
              <a:xfrm flipV="1">
                <a:off x="8184776" y="2460171"/>
                <a:ext cx="0" cy="2177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2" name="Straight Connector 13"/>
              <p:cNvCxnSpPr>
                <a:endCxn id="66" idx="1"/>
              </p:cNvCxnSpPr>
              <p:nvPr/>
            </p:nvCxnSpPr>
            <p:spPr bwMode="auto">
              <a:xfrm>
                <a:off x="8184776" y="2460171"/>
                <a:ext cx="672353"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3" name="Straight Connector 14"/>
              <p:cNvCxnSpPr/>
              <p:nvPr/>
            </p:nvCxnSpPr>
            <p:spPr bwMode="auto">
              <a:xfrm>
                <a:off x="8117541" y="2699657"/>
                <a:ext cx="112059"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4" name="Straight Connector 15"/>
              <p:cNvCxnSpPr/>
              <p:nvPr/>
            </p:nvCxnSpPr>
            <p:spPr bwMode="auto">
              <a:xfrm flipV="1">
                <a:off x="8229600" y="2481943"/>
                <a:ext cx="0" cy="217714"/>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5" name="Straight Connector 16"/>
              <p:cNvCxnSpPr/>
              <p:nvPr/>
            </p:nvCxnSpPr>
            <p:spPr bwMode="auto">
              <a:xfrm>
                <a:off x="8229600" y="2481943"/>
                <a:ext cx="537882"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6" name="Straight Connector 17"/>
              <p:cNvCxnSpPr/>
              <p:nvPr/>
            </p:nvCxnSpPr>
            <p:spPr bwMode="auto">
              <a:xfrm>
                <a:off x="8767482" y="2481943"/>
                <a:ext cx="0" cy="108857"/>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7" name="Straight Connector 18"/>
              <p:cNvCxnSpPr>
                <a:endCxn id="67" idx="1"/>
              </p:cNvCxnSpPr>
              <p:nvPr/>
            </p:nvCxnSpPr>
            <p:spPr bwMode="auto">
              <a:xfrm>
                <a:off x="8767482" y="2590800"/>
                <a:ext cx="89647"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8" name="Straight Connector 19"/>
              <p:cNvCxnSpPr/>
              <p:nvPr/>
            </p:nvCxnSpPr>
            <p:spPr bwMode="auto">
              <a:xfrm>
                <a:off x="8319247" y="2743200"/>
                <a:ext cx="448235"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59" name="Straight Connector 20"/>
              <p:cNvCxnSpPr/>
              <p:nvPr/>
            </p:nvCxnSpPr>
            <p:spPr bwMode="auto">
              <a:xfrm>
                <a:off x="8767482" y="2743200"/>
                <a:ext cx="0" cy="108857"/>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60" name="Straight Connector 21"/>
              <p:cNvCxnSpPr>
                <a:endCxn id="69" idx="1"/>
              </p:cNvCxnSpPr>
              <p:nvPr/>
            </p:nvCxnSpPr>
            <p:spPr bwMode="auto">
              <a:xfrm>
                <a:off x="8767482" y="2852057"/>
                <a:ext cx="89647" cy="0"/>
              </a:xfrm>
              <a:prstGeom prst="line">
                <a:avLst/>
              </a:prstGeom>
              <a:noFill/>
              <a:ln w="12700" cap="flat" cmpd="sng" algn="ctr">
                <a:solidFill>
                  <a:schemeClr val="tx2">
                    <a:lumMod val="40000"/>
                    <a:lumOff val="60000"/>
                  </a:schemeClr>
                </a:solidFill>
                <a:prstDash val="solid"/>
                <a:round/>
                <a:headEnd type="none" w="med" len="med"/>
                <a:tailEnd type="none" w="med" len="med"/>
              </a:ln>
              <a:effectLst/>
            </p:spPr>
          </p:cxnSp>
          <p:cxnSp>
            <p:nvCxnSpPr>
              <p:cNvPr id="61" name="Straight Connector 22"/>
              <p:cNvCxnSpPr>
                <a:stCxn id="81" idx="4"/>
              </p:cNvCxnSpPr>
              <p:nvPr/>
            </p:nvCxnSpPr>
            <p:spPr bwMode="auto">
              <a:xfrm>
                <a:off x="8027894" y="2634343"/>
                <a:ext cx="89647" cy="217714"/>
              </a:xfrm>
              <a:prstGeom prst="line">
                <a:avLst/>
              </a:prstGeom>
              <a:noFill/>
              <a:ln w="12700" cap="flat" cmpd="sng" algn="ctr">
                <a:solidFill>
                  <a:srgbClr val="000000"/>
                </a:solidFill>
                <a:prstDash val="solid"/>
                <a:round/>
                <a:headEnd type="none" w="med" len="med"/>
                <a:tailEnd type="none" w="med" len="med"/>
              </a:ln>
              <a:effectLst/>
            </p:spPr>
          </p:cxnSp>
          <p:cxnSp>
            <p:nvCxnSpPr>
              <p:cNvPr id="62" name="Straight Connector 23"/>
              <p:cNvCxnSpPr>
                <a:stCxn id="83" idx="4"/>
              </p:cNvCxnSpPr>
              <p:nvPr/>
            </p:nvCxnSpPr>
            <p:spPr bwMode="auto">
              <a:xfrm flipH="1">
                <a:off x="8319247" y="2634343"/>
                <a:ext cx="89647" cy="217714"/>
              </a:xfrm>
              <a:prstGeom prst="line">
                <a:avLst/>
              </a:prstGeom>
              <a:noFill/>
              <a:ln w="12700" cap="flat" cmpd="sng" algn="ctr">
                <a:solidFill>
                  <a:srgbClr val="000000"/>
                </a:solidFill>
                <a:prstDash val="solid"/>
                <a:round/>
                <a:headEnd type="none" w="med" len="med"/>
                <a:tailEnd type="none" w="med" len="med"/>
              </a:ln>
              <a:effectLst/>
            </p:spPr>
          </p:cxnSp>
          <p:cxnSp>
            <p:nvCxnSpPr>
              <p:cNvPr id="63" name="Straight Connector 24"/>
              <p:cNvCxnSpPr>
                <a:stCxn id="83" idx="4"/>
              </p:cNvCxnSpPr>
              <p:nvPr/>
            </p:nvCxnSpPr>
            <p:spPr bwMode="auto">
              <a:xfrm>
                <a:off x="8408894" y="2634343"/>
                <a:ext cx="89647" cy="217714"/>
              </a:xfrm>
              <a:prstGeom prst="line">
                <a:avLst/>
              </a:prstGeom>
              <a:noFill/>
              <a:ln w="12700" cap="flat" cmpd="sng" algn="ctr">
                <a:solidFill>
                  <a:srgbClr val="000000"/>
                </a:solidFill>
                <a:prstDash val="solid"/>
                <a:round/>
                <a:headEnd type="none" w="med" len="med"/>
                <a:tailEnd type="none" w="med" len="med"/>
              </a:ln>
              <a:effectLst/>
            </p:spPr>
          </p:cxnSp>
          <p:sp>
            <p:nvSpPr>
              <p:cNvPr id="64" name="Rectangle 25"/>
              <p:cNvSpPr/>
              <p:nvPr/>
            </p:nvSpPr>
            <p:spPr bwMode="auto">
              <a:xfrm>
                <a:off x="8857129" y="2133600"/>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5" name="Rectangle 26"/>
              <p:cNvSpPr/>
              <p:nvPr/>
            </p:nvSpPr>
            <p:spPr bwMode="auto">
              <a:xfrm>
                <a:off x="8857129" y="2264229"/>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6" name="Rectangle 27"/>
              <p:cNvSpPr/>
              <p:nvPr/>
            </p:nvSpPr>
            <p:spPr bwMode="auto">
              <a:xfrm>
                <a:off x="8857129" y="2394857"/>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7" name="Rectangle 28"/>
              <p:cNvSpPr/>
              <p:nvPr/>
            </p:nvSpPr>
            <p:spPr bwMode="auto">
              <a:xfrm>
                <a:off x="8857129" y="2525486"/>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8" name="Rectangle 29"/>
              <p:cNvSpPr/>
              <p:nvPr/>
            </p:nvSpPr>
            <p:spPr bwMode="auto">
              <a:xfrm>
                <a:off x="8857129" y="2656114"/>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69" name="Rectangle 30"/>
              <p:cNvSpPr/>
              <p:nvPr/>
            </p:nvSpPr>
            <p:spPr bwMode="auto">
              <a:xfrm>
                <a:off x="8857129" y="2786743"/>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70" name="Straight Arrow Connector 31"/>
              <p:cNvCxnSpPr>
                <a:stCxn id="64" idx="1"/>
              </p:cNvCxnSpPr>
              <p:nvPr/>
            </p:nvCxnSpPr>
            <p:spPr bwMode="auto">
              <a:xfrm flipH="1">
                <a:off x="8305800" y="2198915"/>
                <a:ext cx="551329" cy="87085"/>
              </a:xfrm>
              <a:prstGeom prst="straightConnector1">
                <a:avLst/>
              </a:prstGeom>
              <a:noFill/>
              <a:ln w="12700" cap="flat" cmpd="sng" algn="ctr">
                <a:solidFill>
                  <a:srgbClr val="A3A3E0"/>
                </a:solidFill>
                <a:prstDash val="solid"/>
                <a:round/>
                <a:headEnd type="none" w="med" len="med"/>
                <a:tailEnd type="arrow"/>
              </a:ln>
              <a:effectLst/>
            </p:spPr>
          </p:cxnSp>
          <p:cxnSp>
            <p:nvCxnSpPr>
              <p:cNvPr id="71" name="Straight Arrow Connector 32"/>
              <p:cNvCxnSpPr/>
              <p:nvPr/>
            </p:nvCxnSpPr>
            <p:spPr bwMode="auto">
              <a:xfrm>
                <a:off x="7915835" y="2677886"/>
                <a:ext cx="1492" cy="152400"/>
              </a:xfrm>
              <a:prstGeom prst="straightConnector1">
                <a:avLst/>
              </a:prstGeom>
              <a:noFill/>
              <a:ln w="12700" cap="flat" cmpd="sng" algn="ctr">
                <a:solidFill>
                  <a:srgbClr val="A3A3E0"/>
                </a:solidFill>
                <a:prstDash val="solid"/>
                <a:round/>
                <a:headEnd type="none" w="med" len="med"/>
                <a:tailEnd type="arrow"/>
              </a:ln>
              <a:effectLst/>
            </p:spPr>
          </p:cxnSp>
          <p:cxnSp>
            <p:nvCxnSpPr>
              <p:cNvPr id="72" name="Straight Arrow Connector 33"/>
              <p:cNvCxnSpPr/>
              <p:nvPr/>
            </p:nvCxnSpPr>
            <p:spPr bwMode="auto">
              <a:xfrm>
                <a:off x="8117541" y="2699657"/>
                <a:ext cx="0" cy="130629"/>
              </a:xfrm>
              <a:prstGeom prst="straightConnector1">
                <a:avLst/>
              </a:prstGeom>
              <a:noFill/>
              <a:ln w="12700" cap="flat" cmpd="sng" algn="ctr">
                <a:solidFill>
                  <a:srgbClr val="A3A3E0"/>
                </a:solidFill>
                <a:prstDash val="solid"/>
                <a:round/>
                <a:headEnd type="none" w="med" len="med"/>
                <a:tailEnd type="arrow"/>
              </a:ln>
              <a:effectLst/>
            </p:spPr>
          </p:cxnSp>
          <p:cxnSp>
            <p:nvCxnSpPr>
              <p:cNvPr id="73" name="Straight Arrow Connector 34"/>
              <p:cNvCxnSpPr/>
              <p:nvPr/>
            </p:nvCxnSpPr>
            <p:spPr bwMode="auto">
              <a:xfrm>
                <a:off x="8319247" y="2743200"/>
                <a:ext cx="0" cy="87086"/>
              </a:xfrm>
              <a:prstGeom prst="straightConnector1">
                <a:avLst/>
              </a:prstGeom>
              <a:noFill/>
              <a:ln w="12700" cap="flat" cmpd="sng" algn="ctr">
                <a:solidFill>
                  <a:srgbClr val="A3A3E0"/>
                </a:solidFill>
                <a:prstDash val="solid"/>
                <a:round/>
                <a:headEnd type="none" w="med" len="med"/>
                <a:tailEnd type="arrow"/>
              </a:ln>
              <a:effectLst/>
            </p:spPr>
          </p:cxnSp>
          <p:sp>
            <p:nvSpPr>
              <p:cNvPr id="74" name="Rectangle 35"/>
              <p:cNvSpPr/>
              <p:nvPr/>
            </p:nvSpPr>
            <p:spPr bwMode="auto">
              <a:xfrm>
                <a:off x="8857129" y="2917371"/>
                <a:ext cx="134471" cy="130629"/>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5" name="Rectangle 36"/>
              <p:cNvSpPr/>
              <p:nvPr/>
            </p:nvSpPr>
            <p:spPr bwMode="auto">
              <a:xfrm>
                <a:off x="8857129" y="2133600"/>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6" name="Rectangle 37"/>
              <p:cNvSpPr/>
              <p:nvPr/>
            </p:nvSpPr>
            <p:spPr bwMode="auto">
              <a:xfrm>
                <a:off x="8857129" y="2264229"/>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7" name="Rectangle 38"/>
              <p:cNvSpPr/>
              <p:nvPr/>
            </p:nvSpPr>
            <p:spPr bwMode="auto">
              <a:xfrm>
                <a:off x="8857129" y="2394857"/>
                <a:ext cx="134471" cy="13062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8" name="Rectangle 39"/>
              <p:cNvSpPr/>
              <p:nvPr/>
            </p:nvSpPr>
            <p:spPr bwMode="auto">
              <a:xfrm>
                <a:off x="8857129" y="2525486"/>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79" name="Rectangle 40"/>
              <p:cNvSpPr/>
              <p:nvPr/>
            </p:nvSpPr>
            <p:spPr bwMode="auto">
              <a:xfrm>
                <a:off x="8857129" y="2786743"/>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0" name="Rectangle 41"/>
              <p:cNvSpPr/>
              <p:nvPr/>
            </p:nvSpPr>
            <p:spPr bwMode="auto">
              <a:xfrm>
                <a:off x="8857129" y="2917371"/>
                <a:ext cx="134471" cy="130629"/>
              </a:xfrm>
              <a:prstGeom prst="rect">
                <a:avLst/>
              </a:prstGeom>
              <a:solidFill>
                <a:srgbClr val="80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1" name="Oval 80"/>
              <p:cNvSpPr/>
              <p:nvPr/>
            </p:nvSpPr>
            <p:spPr bwMode="auto">
              <a:xfrm>
                <a:off x="7983071" y="25472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2" name="Oval 81"/>
              <p:cNvSpPr/>
              <p:nvPr/>
            </p:nvSpPr>
            <p:spPr bwMode="auto">
              <a:xfrm>
                <a:off x="8067236"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3" name="Oval 82"/>
              <p:cNvSpPr/>
              <p:nvPr/>
            </p:nvSpPr>
            <p:spPr bwMode="auto">
              <a:xfrm>
                <a:off x="8364071" y="25472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4" name="Oval 83"/>
              <p:cNvSpPr/>
              <p:nvPr/>
            </p:nvSpPr>
            <p:spPr bwMode="auto">
              <a:xfrm>
                <a:off x="8453718"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5" name="Oval 84"/>
              <p:cNvSpPr/>
              <p:nvPr/>
            </p:nvSpPr>
            <p:spPr bwMode="auto">
              <a:xfrm>
                <a:off x="8260477" y="28520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86" name="Straight Connector 47"/>
              <p:cNvCxnSpPr>
                <a:stCxn id="88" idx="4"/>
              </p:cNvCxnSpPr>
              <p:nvPr/>
            </p:nvCxnSpPr>
            <p:spPr bwMode="auto">
              <a:xfrm>
                <a:off x="8207188" y="2329543"/>
                <a:ext cx="179294" cy="217714"/>
              </a:xfrm>
              <a:prstGeom prst="line">
                <a:avLst/>
              </a:prstGeom>
              <a:noFill/>
              <a:ln w="12700" cap="flat" cmpd="sng" algn="ctr">
                <a:solidFill>
                  <a:schemeClr val="tx1"/>
                </a:solidFill>
                <a:prstDash val="solid"/>
                <a:round/>
                <a:headEnd type="none" w="med" len="med"/>
                <a:tailEnd type="none" w="med" len="med"/>
              </a:ln>
              <a:effectLst/>
            </p:spPr>
          </p:cxnSp>
          <p:cxnSp>
            <p:nvCxnSpPr>
              <p:cNvPr id="87" name="Straight Connector 48"/>
              <p:cNvCxnSpPr>
                <a:stCxn id="88" idx="4"/>
              </p:cNvCxnSpPr>
              <p:nvPr/>
            </p:nvCxnSpPr>
            <p:spPr bwMode="auto">
              <a:xfrm flipH="1">
                <a:off x="8050306" y="2329543"/>
                <a:ext cx="156882" cy="217714"/>
              </a:xfrm>
              <a:prstGeom prst="line">
                <a:avLst/>
              </a:prstGeom>
              <a:noFill/>
              <a:ln w="12700" cap="flat" cmpd="sng" algn="ctr">
                <a:solidFill>
                  <a:schemeClr val="tx1"/>
                </a:solidFill>
                <a:prstDash val="solid"/>
                <a:round/>
                <a:headEnd type="none" w="med" len="med"/>
                <a:tailEnd type="none" w="med" len="med"/>
              </a:ln>
              <a:effectLst/>
            </p:spPr>
          </p:cxnSp>
          <p:sp>
            <p:nvSpPr>
              <p:cNvPr id="88" name="Oval 87"/>
              <p:cNvSpPr/>
              <p:nvPr/>
            </p:nvSpPr>
            <p:spPr bwMode="auto">
              <a:xfrm>
                <a:off x="8162365" y="2242462"/>
                <a:ext cx="89647" cy="87086"/>
              </a:xfrm>
              <a:prstGeom prst="ellipse">
                <a:avLst/>
              </a:prstGeom>
              <a:solidFill>
                <a:schemeClr val="tx2"/>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89" name="Oval 88"/>
              <p:cNvSpPr/>
              <p:nvPr/>
            </p:nvSpPr>
            <p:spPr bwMode="auto">
              <a:xfrm>
                <a:off x="8165348" y="2242462"/>
                <a:ext cx="89647" cy="87086"/>
              </a:xfrm>
              <a:prstGeom prst="ellipse">
                <a:avLst/>
              </a:prstGeom>
              <a:solidFill>
                <a:srgbClr val="FF0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0" name="Oval 89"/>
              <p:cNvSpPr/>
              <p:nvPr/>
            </p:nvSpPr>
            <p:spPr bwMode="auto">
              <a:xfrm>
                <a:off x="7986054" y="2547252"/>
                <a:ext cx="89647" cy="87085"/>
              </a:xfrm>
              <a:prstGeom prst="ellipse">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1" name="Oval 90"/>
              <p:cNvSpPr/>
              <p:nvPr/>
            </p:nvSpPr>
            <p:spPr bwMode="auto">
              <a:xfrm>
                <a:off x="7871012" y="2852062"/>
                <a:ext cx="89647" cy="87086"/>
              </a:xfrm>
              <a:prstGeom prst="ellipse">
                <a:avLst/>
              </a:prstGeom>
              <a:solidFill>
                <a:srgbClr val="FF0000"/>
              </a:solid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92" name="Straight Connector 53"/>
              <p:cNvCxnSpPr/>
              <p:nvPr/>
            </p:nvCxnSpPr>
            <p:spPr bwMode="auto">
              <a:xfrm flipH="1">
                <a:off x="8050306" y="2329543"/>
                <a:ext cx="156882" cy="217714"/>
              </a:xfrm>
              <a:prstGeom prst="line">
                <a:avLst/>
              </a:prstGeom>
              <a:noFill/>
              <a:ln w="12700" cap="flat" cmpd="sng" algn="ctr">
                <a:solidFill>
                  <a:srgbClr val="FF0000"/>
                </a:solidFill>
                <a:prstDash val="solid"/>
                <a:round/>
                <a:headEnd type="none" w="med" len="med"/>
                <a:tailEnd type="none" w="med" len="med"/>
              </a:ln>
              <a:effectLst/>
            </p:spPr>
          </p:cxnSp>
          <p:cxnSp>
            <p:nvCxnSpPr>
              <p:cNvPr id="93" name="Straight Connector 54"/>
              <p:cNvCxnSpPr/>
              <p:nvPr/>
            </p:nvCxnSpPr>
            <p:spPr bwMode="auto">
              <a:xfrm flipH="1">
                <a:off x="7915835" y="2634343"/>
                <a:ext cx="110567" cy="221048"/>
              </a:xfrm>
              <a:prstGeom prst="line">
                <a:avLst/>
              </a:prstGeom>
              <a:noFill/>
              <a:ln w="12700" cap="flat" cmpd="sng" algn="ctr">
                <a:solidFill>
                  <a:srgbClr val="FF0000"/>
                </a:solidFill>
                <a:prstDash val="solid"/>
                <a:round/>
                <a:headEnd type="none" w="med" len="med"/>
                <a:tailEnd type="none" w="med" len="med"/>
              </a:ln>
              <a:effectLst/>
            </p:spPr>
          </p:cxnSp>
          <p:sp>
            <p:nvSpPr>
              <p:cNvPr id="94" name="Oval 93"/>
              <p:cNvSpPr/>
              <p:nvPr/>
            </p:nvSpPr>
            <p:spPr bwMode="auto">
              <a:xfrm>
                <a:off x="8064600"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5" name="Oval 94"/>
              <p:cNvSpPr/>
              <p:nvPr/>
            </p:nvSpPr>
            <p:spPr bwMode="auto">
              <a:xfrm>
                <a:off x="8262600"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96" name="Oval 95"/>
              <p:cNvSpPr/>
              <p:nvPr/>
            </p:nvSpPr>
            <p:spPr bwMode="auto">
              <a:xfrm>
                <a:off x="8453718" y="2852062"/>
                <a:ext cx="89647" cy="87086"/>
              </a:xfrm>
              <a:prstGeom prst="ellipse">
                <a:avLst/>
              </a:prstGeom>
              <a:solidFill>
                <a:srgbClr val="800000"/>
              </a:solidFill>
              <a:ln w="127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sp>
          <p:nvSpPr>
            <p:cNvPr id="45" name="Rectangle 6"/>
            <p:cNvSpPr/>
            <p:nvPr/>
          </p:nvSpPr>
          <p:spPr bwMode="auto">
            <a:xfrm>
              <a:off x="7924800" y="1828800"/>
              <a:ext cx="1143000" cy="914400"/>
            </a:xfrm>
            <a:prstGeom prst="rect">
              <a:avLst/>
            </a:prstGeom>
            <a:noFill/>
            <a:ln w="63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pic>
        <p:nvPicPr>
          <p:cNvPr id="97" name="Picture 62" descr="mrf_notext.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3971" y="2454245"/>
            <a:ext cx="2334429" cy="1549400"/>
          </a:xfrm>
          <a:prstGeom prst="rect">
            <a:avLst/>
          </a:prstGeom>
        </p:spPr>
      </p:pic>
      <p:sp>
        <p:nvSpPr>
          <p:cNvPr id="98" name="TextBox 63"/>
          <p:cNvSpPr txBox="1"/>
          <p:nvPr/>
        </p:nvSpPr>
        <p:spPr>
          <a:xfrm>
            <a:off x="319872" y="4095690"/>
            <a:ext cx="1730186" cy="400110"/>
          </a:xfrm>
          <a:prstGeom prst="rect">
            <a:avLst/>
          </a:prstGeom>
          <a:noFill/>
        </p:spPr>
        <p:txBody>
          <a:bodyPr wrap="none" rtlCol="0">
            <a:spAutoFit/>
          </a:bodyPr>
          <a:lstStyle/>
          <a:p>
            <a:r>
              <a:rPr lang="en-US" sz="2000" dirty="0" smtClean="0"/>
              <a:t>MAP inference</a:t>
            </a:r>
            <a:endParaRPr lang="en-US" sz="2000" dirty="0"/>
          </a:p>
        </p:txBody>
      </p:sp>
      <p:sp>
        <p:nvSpPr>
          <p:cNvPr id="99" name="TextBox 63"/>
          <p:cNvSpPr txBox="1"/>
          <p:nvPr/>
        </p:nvSpPr>
        <p:spPr>
          <a:xfrm>
            <a:off x="7463849" y="4105245"/>
            <a:ext cx="1737700" cy="400110"/>
          </a:xfrm>
          <a:prstGeom prst="rect">
            <a:avLst/>
          </a:prstGeom>
          <a:noFill/>
        </p:spPr>
        <p:txBody>
          <a:bodyPr wrap="none" rtlCol="0">
            <a:spAutoFit/>
          </a:bodyPr>
          <a:lstStyle/>
          <a:p>
            <a:r>
              <a:rPr lang="en-US" sz="2000" dirty="0" smtClean="0"/>
              <a:t>summarization</a:t>
            </a:r>
            <a:endParaRPr lang="en-US" sz="2000" dirty="0"/>
          </a:p>
        </p:txBody>
      </p:sp>
      <p:pic>
        <p:nvPicPr>
          <p:cNvPr id="100" name="Bild 99"/>
          <p:cNvPicPr>
            <a:picLocks noChangeAspect="1"/>
          </p:cNvPicPr>
          <p:nvPr/>
        </p:nvPicPr>
        <p:blipFill>
          <a:blip r:embed="rId4"/>
          <a:stretch>
            <a:fillRect/>
          </a:stretch>
        </p:blipFill>
        <p:spPr>
          <a:xfrm>
            <a:off x="7391400" y="2667000"/>
            <a:ext cx="1600200" cy="1550063"/>
          </a:xfrm>
          <a:prstGeom prst="rect">
            <a:avLst/>
          </a:prstGeom>
        </p:spPr>
      </p:pic>
      <p:sp>
        <p:nvSpPr>
          <p:cNvPr id="101" name="TextBox 3"/>
          <p:cNvSpPr txBox="1"/>
          <p:nvPr/>
        </p:nvSpPr>
        <p:spPr>
          <a:xfrm>
            <a:off x="6781800" y="6380603"/>
            <a:ext cx="2286000" cy="400110"/>
          </a:xfrm>
          <a:prstGeom prst="rect">
            <a:avLst/>
          </a:prstGeom>
          <a:noFill/>
        </p:spPr>
        <p:txBody>
          <a:bodyPr wrap="square" rtlCol="0">
            <a:spAutoFit/>
          </a:bodyPr>
          <a:lstStyle/>
          <a:p>
            <a:pPr algn="ctr"/>
            <a:r>
              <a:rPr lang="en-US" sz="2000" dirty="0" smtClean="0"/>
              <a:t>sensing</a:t>
            </a:r>
            <a:endParaRPr lang="en-US" sz="2000" dirty="0"/>
          </a:p>
        </p:txBody>
      </p:sp>
      <p:pic>
        <p:nvPicPr>
          <p:cNvPr id="102" name="Picture 26" descr="waternet-fine"/>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xmlns=""/>
              </a:ext>
            </a:extLst>
          </a:blip>
          <a:srcRect l="14279" t="8333" r="10976" b="11856"/>
          <a:stretch>
            <a:fillRect/>
          </a:stretch>
        </p:blipFill>
        <p:spPr bwMode="auto">
          <a:xfrm>
            <a:off x="6601458" y="4935097"/>
            <a:ext cx="2313942" cy="1846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4879185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 </a:t>
            </a:r>
            <a:r>
              <a:rPr lang="de-DE" dirty="0" err="1" smtClean="0"/>
              <a:t>Optimization</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183</a:t>
            </a:fld>
            <a:endParaRPr lang="en-US"/>
          </a:p>
        </p:txBody>
      </p:sp>
      <p:graphicFrame>
        <p:nvGraphicFramePr>
          <p:cNvPr id="13" name="Tabelle 12"/>
          <p:cNvGraphicFramePr>
            <a:graphicFrameLocks noGrp="1"/>
          </p:cNvGraphicFramePr>
          <p:nvPr>
            <p:extLst>
              <p:ext uri="{D42A27DB-BD31-4B8C-83A1-F6EECF244321}">
                <p14:modId xmlns:p14="http://schemas.microsoft.com/office/powerpoint/2010/main" xmlns="" val="315924469"/>
              </p:ext>
            </p:extLst>
          </p:nvPr>
        </p:nvGraphicFramePr>
        <p:xfrm>
          <a:off x="228600" y="228600"/>
          <a:ext cx="8763000" cy="5776802"/>
        </p:xfrm>
        <a:graphic>
          <a:graphicData uri="http://schemas.openxmlformats.org/drawingml/2006/table">
            <a:tbl>
              <a:tblPr firstRow="1" bandRow="1">
                <a:tableStyleId>{8A107856-5554-42FB-B03E-39F5DBC370BA}</a:tableStyleId>
              </a:tblPr>
              <a:tblGrid>
                <a:gridCol w="2133600"/>
                <a:gridCol w="3352800"/>
                <a:gridCol w="3276600"/>
              </a:tblGrid>
              <a:tr h="473282">
                <a:tc>
                  <a:txBody>
                    <a:bodyPr/>
                    <a:lstStyle/>
                    <a:p>
                      <a:endParaRPr lang="de-DE" sz="2400" dirty="0">
                        <a:solidFill>
                          <a:schemeClr val="tx1"/>
                        </a:solidFill>
                      </a:endParaRPr>
                    </a:p>
                  </a:txBody>
                  <a:tcPr/>
                </a:tc>
                <a:tc>
                  <a:txBody>
                    <a:bodyPr/>
                    <a:lstStyle/>
                    <a:p>
                      <a:r>
                        <a:rPr lang="de-DE" sz="2400" dirty="0" err="1" smtClean="0"/>
                        <a:t>Maximization</a:t>
                      </a:r>
                      <a:endParaRPr lang="de-DE" sz="2400" dirty="0">
                        <a:solidFill>
                          <a:schemeClr val="tx1"/>
                        </a:solidFill>
                      </a:endParaRPr>
                    </a:p>
                  </a:txBody>
                  <a:tcPr/>
                </a:tc>
                <a:tc>
                  <a:txBody>
                    <a:bodyPr/>
                    <a:lstStyle/>
                    <a:p>
                      <a:r>
                        <a:rPr lang="de-DE" sz="2400" dirty="0" err="1" smtClean="0"/>
                        <a:t>Minimization</a:t>
                      </a:r>
                      <a:endParaRPr lang="de-DE" sz="2400" dirty="0">
                        <a:solidFill>
                          <a:schemeClr val="tx1"/>
                        </a:solidFill>
                      </a:endParaRPr>
                    </a:p>
                  </a:txBody>
                  <a:tcPr/>
                </a:tc>
              </a:tr>
              <a:tr h="1845801">
                <a:tc>
                  <a:txBody>
                    <a:bodyPr/>
                    <a:lstStyle/>
                    <a:p>
                      <a:r>
                        <a:rPr lang="de-DE" sz="2400" dirty="0" err="1" smtClean="0"/>
                        <a:t>Unconstrained</a:t>
                      </a:r>
                      <a:endParaRPr lang="de-DE" sz="2400" dirty="0">
                        <a:solidFill>
                          <a:schemeClr val="tx1"/>
                        </a:solidFill>
                      </a:endParaRPr>
                    </a:p>
                  </a:txBody>
                  <a:tcPr/>
                </a:tc>
                <a:tc>
                  <a:txBody>
                    <a:bodyPr/>
                    <a:lstStyle/>
                    <a:p>
                      <a:r>
                        <a:rPr lang="de-DE" sz="2400" dirty="0" smtClean="0">
                          <a:solidFill>
                            <a:srgbClr val="FF0000"/>
                          </a:solidFill>
                        </a:rPr>
                        <a:t>NP</a:t>
                      </a:r>
                      <a:r>
                        <a:rPr lang="de-DE" sz="2400" baseline="0" dirty="0" smtClean="0">
                          <a:solidFill>
                            <a:srgbClr val="FF0000"/>
                          </a:solidFill>
                        </a:rPr>
                        <a:t>-</a:t>
                      </a:r>
                      <a:r>
                        <a:rPr lang="de-DE" sz="2400" baseline="0" dirty="0" err="1" smtClean="0">
                          <a:solidFill>
                            <a:srgbClr val="FF0000"/>
                          </a:solidFill>
                        </a:rPr>
                        <a:t>hard</a:t>
                      </a:r>
                      <a:r>
                        <a:rPr lang="de-DE" sz="2400" baseline="0" dirty="0" smtClean="0">
                          <a:solidFill>
                            <a:schemeClr val="tx1"/>
                          </a:solidFill>
                        </a:rPr>
                        <a:t>, but </a:t>
                      </a:r>
                      <a:br>
                        <a:rPr lang="de-DE" sz="2400" baseline="0" dirty="0" smtClean="0">
                          <a:solidFill>
                            <a:schemeClr val="tx1"/>
                          </a:solidFill>
                        </a:rPr>
                      </a:br>
                      <a:r>
                        <a:rPr lang="de-DE" sz="2400" baseline="0" dirty="0" smtClean="0">
                          <a:solidFill>
                            <a:srgbClr val="008000"/>
                          </a:solidFill>
                        </a:rPr>
                        <a:t>well-</a:t>
                      </a:r>
                      <a:r>
                        <a:rPr lang="de-DE" sz="2400" baseline="0" dirty="0" err="1" smtClean="0">
                          <a:solidFill>
                            <a:srgbClr val="008000"/>
                          </a:solidFill>
                        </a:rPr>
                        <a:t>approximable</a:t>
                      </a:r>
                      <a:r>
                        <a:rPr lang="de-DE" sz="2400" baseline="0" dirty="0" smtClean="0">
                          <a:solidFill>
                            <a:srgbClr val="008000"/>
                          </a:solidFill>
                        </a:rPr>
                        <a:t> </a:t>
                      </a:r>
                      <a:br>
                        <a:rPr lang="de-DE" sz="2400" baseline="0" dirty="0" smtClean="0">
                          <a:solidFill>
                            <a:srgbClr val="008000"/>
                          </a:solidFill>
                        </a:rPr>
                      </a:br>
                      <a:r>
                        <a:rPr lang="de-DE" sz="2400" baseline="0" dirty="0" smtClean="0">
                          <a:solidFill>
                            <a:schemeClr val="tx1"/>
                          </a:solidFill>
                        </a:rPr>
                        <a:t>(</a:t>
                      </a:r>
                      <a:r>
                        <a:rPr lang="de-DE" sz="2400" baseline="0" dirty="0" err="1" smtClean="0">
                          <a:solidFill>
                            <a:schemeClr val="tx1"/>
                          </a:solidFill>
                        </a:rPr>
                        <a:t>if</a:t>
                      </a:r>
                      <a:r>
                        <a:rPr lang="de-DE" sz="2400" baseline="0" dirty="0" smtClean="0">
                          <a:solidFill>
                            <a:schemeClr val="tx1"/>
                          </a:solidFill>
                        </a:rPr>
                        <a:t> </a:t>
                      </a:r>
                      <a:r>
                        <a:rPr lang="de-DE" sz="2400" baseline="0" dirty="0" err="1" smtClean="0">
                          <a:solidFill>
                            <a:schemeClr val="tx1"/>
                          </a:solidFill>
                        </a:rPr>
                        <a:t>nonnegative</a:t>
                      </a:r>
                      <a:r>
                        <a:rPr lang="de-DE" sz="2400" baseline="0" dirty="0" smtClean="0">
                          <a:solidFill>
                            <a:schemeClr val="tx1"/>
                          </a:solidFill>
                        </a:rPr>
                        <a:t>)</a:t>
                      </a:r>
                      <a:endParaRPr lang="de-DE" sz="2400" dirty="0">
                        <a:solidFill>
                          <a:schemeClr val="tx1"/>
                        </a:solidFill>
                      </a:endParaRPr>
                    </a:p>
                  </a:txBody>
                  <a:tcPr/>
                </a:tc>
                <a:tc>
                  <a:txBody>
                    <a:bodyPr/>
                    <a:lstStyle/>
                    <a:p>
                      <a:r>
                        <a:rPr lang="de-DE" sz="2400" dirty="0" err="1" smtClean="0">
                          <a:solidFill>
                            <a:srgbClr val="008000"/>
                          </a:solidFill>
                        </a:rPr>
                        <a:t>Polynomial</a:t>
                      </a:r>
                      <a:r>
                        <a:rPr lang="de-DE" sz="2400" dirty="0" smtClean="0">
                          <a:solidFill>
                            <a:srgbClr val="008000"/>
                          </a:solidFill>
                        </a:rPr>
                        <a:t> time!</a:t>
                      </a:r>
                    </a:p>
                    <a:p>
                      <a:r>
                        <a:rPr lang="de-DE" sz="2400" dirty="0" smtClean="0">
                          <a:solidFill>
                            <a:schemeClr val="tx1"/>
                          </a:solidFill>
                        </a:rPr>
                        <a:t>Generally </a:t>
                      </a:r>
                      <a:r>
                        <a:rPr lang="de-DE" sz="2400" dirty="0" err="1" smtClean="0">
                          <a:solidFill>
                            <a:schemeClr val="tx1"/>
                          </a:solidFill>
                        </a:rPr>
                        <a:t>inefficent</a:t>
                      </a:r>
                      <a:r>
                        <a:rPr lang="de-DE" sz="2400" dirty="0" smtClean="0">
                          <a:solidFill>
                            <a:schemeClr val="tx1"/>
                          </a:solidFill>
                        </a:rPr>
                        <a:t> (n^6), but </a:t>
                      </a:r>
                      <a:r>
                        <a:rPr lang="de-DE" sz="2400" dirty="0" err="1" smtClean="0">
                          <a:solidFill>
                            <a:schemeClr val="tx1"/>
                          </a:solidFill>
                        </a:rPr>
                        <a:t>can</a:t>
                      </a:r>
                      <a:r>
                        <a:rPr lang="de-DE" sz="2400" dirty="0" smtClean="0">
                          <a:solidFill>
                            <a:schemeClr val="tx1"/>
                          </a:solidFill>
                        </a:rPr>
                        <a:t> </a:t>
                      </a:r>
                      <a:r>
                        <a:rPr lang="de-DE" sz="2400" dirty="0" err="1" smtClean="0">
                          <a:solidFill>
                            <a:schemeClr val="tx1"/>
                          </a:solidFill>
                        </a:rPr>
                        <a:t>exploit</a:t>
                      </a:r>
                      <a:r>
                        <a:rPr lang="de-DE" sz="2400" baseline="0" dirty="0" smtClean="0">
                          <a:solidFill>
                            <a:schemeClr val="tx1"/>
                          </a:solidFill>
                        </a:rPr>
                        <a:t> </a:t>
                      </a:r>
                      <a:r>
                        <a:rPr lang="de-DE" sz="2400" baseline="0" dirty="0" err="1" smtClean="0">
                          <a:solidFill>
                            <a:schemeClr val="tx1"/>
                          </a:solidFill>
                        </a:rPr>
                        <a:t>special</a:t>
                      </a:r>
                      <a:r>
                        <a:rPr lang="de-DE" sz="2400" baseline="0" dirty="0" smtClean="0">
                          <a:solidFill>
                            <a:schemeClr val="tx1"/>
                          </a:solidFill>
                        </a:rPr>
                        <a:t> </a:t>
                      </a:r>
                      <a:r>
                        <a:rPr lang="de-DE" sz="2400" baseline="0" dirty="0" err="1" smtClean="0">
                          <a:solidFill>
                            <a:schemeClr val="tx1"/>
                          </a:solidFill>
                        </a:rPr>
                        <a:t>cases</a:t>
                      </a:r>
                      <a:endParaRPr lang="de-DE" sz="2400" baseline="0" dirty="0" smtClean="0">
                        <a:solidFill>
                          <a:schemeClr val="tx1"/>
                        </a:solidFill>
                      </a:endParaRPr>
                    </a:p>
                    <a:p>
                      <a:r>
                        <a:rPr lang="de-DE" sz="2400" baseline="0" dirty="0" smtClean="0">
                          <a:solidFill>
                            <a:schemeClr val="tx1"/>
                          </a:solidFill>
                        </a:rPr>
                        <a:t>(</a:t>
                      </a:r>
                      <a:r>
                        <a:rPr lang="de-DE" sz="2400" baseline="0" dirty="0" err="1" smtClean="0">
                          <a:solidFill>
                            <a:schemeClr val="tx1"/>
                          </a:solidFill>
                        </a:rPr>
                        <a:t>cuts</a:t>
                      </a:r>
                      <a:r>
                        <a:rPr lang="de-DE" sz="2400" baseline="0" dirty="0" smtClean="0">
                          <a:solidFill>
                            <a:schemeClr val="tx1"/>
                          </a:solidFill>
                        </a:rPr>
                        <a:t>; </a:t>
                      </a:r>
                      <a:r>
                        <a:rPr lang="de-DE" sz="2400" baseline="0" dirty="0" err="1" smtClean="0">
                          <a:solidFill>
                            <a:schemeClr val="tx1"/>
                          </a:solidFill>
                        </a:rPr>
                        <a:t>symmetry</a:t>
                      </a:r>
                      <a:r>
                        <a:rPr lang="de-DE" sz="2400" baseline="0" dirty="0" smtClean="0">
                          <a:solidFill>
                            <a:schemeClr val="tx1"/>
                          </a:solidFill>
                        </a:rPr>
                        <a:t>; </a:t>
                      </a:r>
                      <a:r>
                        <a:rPr lang="de-DE" sz="2400" baseline="0" dirty="0" err="1" smtClean="0">
                          <a:solidFill>
                            <a:schemeClr val="tx1"/>
                          </a:solidFill>
                        </a:rPr>
                        <a:t>decomposable</a:t>
                      </a:r>
                      <a:r>
                        <a:rPr lang="de-DE" sz="2400" baseline="0" dirty="0" smtClean="0">
                          <a:solidFill>
                            <a:schemeClr val="tx1"/>
                          </a:solidFill>
                        </a:rPr>
                        <a:t>; ...)</a:t>
                      </a:r>
                      <a:endParaRPr lang="de-DE" sz="2400" dirty="0">
                        <a:solidFill>
                          <a:schemeClr val="tx1"/>
                        </a:solidFill>
                      </a:endParaRPr>
                    </a:p>
                  </a:txBody>
                  <a:tcPr/>
                </a:tc>
              </a:tr>
              <a:tr h="1987786">
                <a:tc>
                  <a:txBody>
                    <a:bodyPr/>
                    <a:lstStyle/>
                    <a:p>
                      <a:r>
                        <a:rPr lang="de-DE" sz="2400" dirty="0" err="1" smtClean="0"/>
                        <a:t>Constrained</a:t>
                      </a:r>
                      <a:endParaRPr lang="de-DE" sz="2400" dirty="0">
                        <a:solidFill>
                          <a:schemeClr val="tx1"/>
                        </a:solidFill>
                      </a:endParaRPr>
                    </a:p>
                  </a:txBody>
                  <a:tcPr/>
                </a:tc>
                <a:tc>
                  <a:txBody>
                    <a:bodyPr/>
                    <a:lstStyle/>
                    <a:p>
                      <a:r>
                        <a:rPr lang="de-DE" sz="2400" dirty="0" smtClean="0">
                          <a:solidFill>
                            <a:srgbClr val="FF0000"/>
                          </a:solidFill>
                        </a:rPr>
                        <a:t>NP-</a:t>
                      </a:r>
                      <a:r>
                        <a:rPr lang="de-DE" sz="2400" dirty="0" err="1" smtClean="0">
                          <a:solidFill>
                            <a:srgbClr val="FF0000"/>
                          </a:solidFill>
                        </a:rPr>
                        <a:t>hard</a:t>
                      </a:r>
                      <a:r>
                        <a:rPr lang="de-DE" sz="2400" dirty="0" smtClean="0">
                          <a:solidFill>
                            <a:schemeClr val="tx1"/>
                          </a:solidFill>
                        </a:rPr>
                        <a:t> but </a:t>
                      </a:r>
                      <a:r>
                        <a:rPr lang="de-DE" sz="2400" dirty="0" smtClean="0">
                          <a:solidFill>
                            <a:srgbClr val="008000"/>
                          </a:solidFill>
                        </a:rPr>
                        <a:t>well-</a:t>
                      </a:r>
                      <a:r>
                        <a:rPr lang="de-DE" sz="2400" dirty="0" err="1" smtClean="0">
                          <a:solidFill>
                            <a:srgbClr val="008000"/>
                          </a:solidFill>
                        </a:rPr>
                        <a:t>approximable</a:t>
                      </a:r>
                      <a:endParaRPr lang="de-DE" sz="2400" dirty="0" smtClean="0">
                        <a:solidFill>
                          <a:srgbClr val="008000"/>
                        </a:solidFill>
                      </a:endParaRPr>
                    </a:p>
                    <a:p>
                      <a:r>
                        <a:rPr lang="de-DE" sz="2400" dirty="0" smtClean="0">
                          <a:solidFill>
                            <a:schemeClr val="tx1"/>
                          </a:solidFill>
                        </a:rPr>
                        <a:t>„</a:t>
                      </a:r>
                      <a:r>
                        <a:rPr lang="de-DE" sz="2400" dirty="0" err="1" smtClean="0">
                          <a:solidFill>
                            <a:schemeClr val="tx1"/>
                          </a:solidFill>
                        </a:rPr>
                        <a:t>Greedy</a:t>
                      </a:r>
                      <a:r>
                        <a:rPr lang="de-DE" sz="2400" dirty="0" smtClean="0">
                          <a:solidFill>
                            <a:schemeClr val="tx1"/>
                          </a:solidFill>
                        </a:rPr>
                        <a:t>-(</a:t>
                      </a:r>
                      <a:r>
                        <a:rPr lang="de-DE" sz="2400" dirty="0" err="1" smtClean="0">
                          <a:solidFill>
                            <a:schemeClr val="tx1"/>
                          </a:solidFill>
                        </a:rPr>
                        <a:t>like</a:t>
                      </a:r>
                      <a:r>
                        <a:rPr lang="de-DE" sz="2400" dirty="0" smtClean="0">
                          <a:solidFill>
                            <a:schemeClr val="tx1"/>
                          </a:solidFill>
                        </a:rPr>
                        <a:t>)“ </a:t>
                      </a:r>
                      <a:r>
                        <a:rPr lang="de-DE" sz="2400" dirty="0" err="1" smtClean="0">
                          <a:solidFill>
                            <a:schemeClr val="tx1"/>
                          </a:solidFill>
                        </a:rPr>
                        <a:t>for</a:t>
                      </a:r>
                      <a:r>
                        <a:rPr lang="de-DE" sz="2400" dirty="0" smtClean="0">
                          <a:solidFill>
                            <a:schemeClr val="tx1"/>
                          </a:solidFill>
                        </a:rPr>
                        <a:t> </a:t>
                      </a:r>
                      <a:r>
                        <a:rPr lang="de-DE" sz="2400" dirty="0" err="1" smtClean="0">
                          <a:solidFill>
                            <a:schemeClr val="tx1"/>
                          </a:solidFill>
                        </a:rPr>
                        <a:t>cardinality</a:t>
                      </a:r>
                      <a:r>
                        <a:rPr lang="de-DE" sz="2400" dirty="0" smtClean="0">
                          <a:solidFill>
                            <a:schemeClr val="tx1"/>
                          </a:solidFill>
                        </a:rPr>
                        <a:t>, </a:t>
                      </a:r>
                      <a:r>
                        <a:rPr lang="de-DE" sz="2400" dirty="0" err="1" smtClean="0">
                          <a:solidFill>
                            <a:schemeClr val="tx1"/>
                          </a:solidFill>
                        </a:rPr>
                        <a:t>matroid</a:t>
                      </a:r>
                      <a:r>
                        <a:rPr lang="de-DE" sz="2400" dirty="0" smtClean="0">
                          <a:solidFill>
                            <a:schemeClr val="tx1"/>
                          </a:solidFill>
                        </a:rPr>
                        <a:t> </a:t>
                      </a:r>
                      <a:r>
                        <a:rPr lang="de-DE" sz="2400" dirty="0" err="1" smtClean="0">
                          <a:solidFill>
                            <a:schemeClr val="tx1"/>
                          </a:solidFill>
                        </a:rPr>
                        <a:t>constraints</a:t>
                      </a:r>
                      <a:r>
                        <a:rPr lang="de-DE" sz="2400" dirty="0" smtClean="0">
                          <a:solidFill>
                            <a:schemeClr val="tx1"/>
                          </a:solidFill>
                        </a:rPr>
                        <a:t>;</a:t>
                      </a:r>
                    </a:p>
                    <a:p>
                      <a:r>
                        <a:rPr lang="de-DE" sz="2400" dirty="0" smtClean="0">
                          <a:solidFill>
                            <a:schemeClr val="tx1"/>
                          </a:solidFill>
                        </a:rPr>
                        <a:t>Non-</a:t>
                      </a:r>
                      <a:r>
                        <a:rPr lang="de-DE" sz="2400" dirty="0" err="1" smtClean="0">
                          <a:solidFill>
                            <a:schemeClr val="tx1"/>
                          </a:solidFill>
                        </a:rPr>
                        <a:t>greedy</a:t>
                      </a:r>
                      <a:r>
                        <a:rPr lang="de-DE" sz="2400" dirty="0" smtClean="0">
                          <a:solidFill>
                            <a:schemeClr val="tx1"/>
                          </a:solidFill>
                        </a:rPr>
                        <a:t> </a:t>
                      </a:r>
                      <a:r>
                        <a:rPr lang="de-DE" sz="2400" dirty="0" err="1" smtClean="0">
                          <a:solidFill>
                            <a:schemeClr val="tx1"/>
                          </a:solidFill>
                        </a:rPr>
                        <a:t>for</a:t>
                      </a:r>
                      <a:r>
                        <a:rPr lang="de-DE" sz="2400" dirty="0" smtClean="0">
                          <a:solidFill>
                            <a:schemeClr val="tx1"/>
                          </a:solidFill>
                        </a:rPr>
                        <a:t> </a:t>
                      </a:r>
                      <a:r>
                        <a:rPr lang="de-DE" sz="2400" dirty="0" err="1" smtClean="0">
                          <a:solidFill>
                            <a:schemeClr val="tx1"/>
                          </a:solidFill>
                        </a:rPr>
                        <a:t>more</a:t>
                      </a:r>
                      <a:r>
                        <a:rPr lang="de-DE" sz="2400" dirty="0" smtClean="0">
                          <a:solidFill>
                            <a:schemeClr val="tx1"/>
                          </a:solidFill>
                        </a:rPr>
                        <a:t> </a:t>
                      </a:r>
                      <a:r>
                        <a:rPr lang="de-DE" sz="2400" dirty="0" err="1" smtClean="0">
                          <a:solidFill>
                            <a:schemeClr val="tx1"/>
                          </a:solidFill>
                        </a:rPr>
                        <a:t>complex</a:t>
                      </a:r>
                      <a:r>
                        <a:rPr lang="de-DE" sz="2400" dirty="0" smtClean="0">
                          <a:solidFill>
                            <a:schemeClr val="tx1"/>
                          </a:solidFill>
                        </a:rPr>
                        <a:t> (e.g., </a:t>
                      </a:r>
                      <a:r>
                        <a:rPr lang="de-DE" sz="2400" dirty="0" err="1" smtClean="0">
                          <a:solidFill>
                            <a:schemeClr val="tx1"/>
                          </a:solidFill>
                        </a:rPr>
                        <a:t>connectivity</a:t>
                      </a:r>
                      <a:r>
                        <a:rPr lang="de-DE" sz="2400" dirty="0" smtClean="0">
                          <a:solidFill>
                            <a:schemeClr val="tx1"/>
                          </a:solidFill>
                        </a:rPr>
                        <a:t>) </a:t>
                      </a:r>
                      <a:r>
                        <a:rPr lang="de-DE" sz="2400" dirty="0" err="1" smtClean="0">
                          <a:solidFill>
                            <a:schemeClr val="tx1"/>
                          </a:solidFill>
                        </a:rPr>
                        <a:t>constraints</a:t>
                      </a:r>
                      <a:endParaRPr lang="de-DE" sz="2400" dirty="0">
                        <a:solidFill>
                          <a:schemeClr val="tx1"/>
                        </a:solidFill>
                      </a:endParaRPr>
                    </a:p>
                  </a:txBody>
                  <a:tcPr/>
                </a:tc>
                <a:tc>
                  <a:txBody>
                    <a:bodyPr/>
                    <a:lstStyle/>
                    <a:p>
                      <a:r>
                        <a:rPr lang="de-DE" sz="2400" dirty="0" smtClean="0">
                          <a:solidFill>
                            <a:srgbClr val="FF0000"/>
                          </a:solidFill>
                        </a:rPr>
                        <a:t>NP-</a:t>
                      </a:r>
                      <a:r>
                        <a:rPr lang="de-DE" sz="2400" dirty="0" err="1" smtClean="0">
                          <a:solidFill>
                            <a:srgbClr val="FF0000"/>
                          </a:solidFill>
                        </a:rPr>
                        <a:t>hard</a:t>
                      </a:r>
                      <a:r>
                        <a:rPr lang="de-DE" sz="2400" dirty="0" smtClean="0">
                          <a:solidFill>
                            <a:srgbClr val="FF0000"/>
                          </a:solidFill>
                        </a:rPr>
                        <a:t>; </a:t>
                      </a:r>
                      <a:r>
                        <a:rPr lang="de-DE" sz="2400" dirty="0" err="1" smtClean="0">
                          <a:solidFill>
                            <a:srgbClr val="FF0000"/>
                          </a:solidFill>
                        </a:rPr>
                        <a:t>hard</a:t>
                      </a:r>
                      <a:r>
                        <a:rPr lang="de-DE" sz="2400" dirty="0" smtClean="0">
                          <a:solidFill>
                            <a:srgbClr val="FF0000"/>
                          </a:solidFill>
                        </a:rPr>
                        <a:t> </a:t>
                      </a:r>
                      <a:r>
                        <a:rPr lang="de-DE" sz="2400" dirty="0" err="1" smtClean="0">
                          <a:solidFill>
                            <a:srgbClr val="FF0000"/>
                          </a:solidFill>
                        </a:rPr>
                        <a:t>to</a:t>
                      </a:r>
                      <a:r>
                        <a:rPr lang="de-DE" sz="2400" baseline="0" dirty="0" smtClean="0">
                          <a:solidFill>
                            <a:srgbClr val="FF0000"/>
                          </a:solidFill>
                        </a:rPr>
                        <a:t> </a:t>
                      </a:r>
                      <a:r>
                        <a:rPr lang="de-DE" sz="2400" dirty="0" err="1" smtClean="0">
                          <a:solidFill>
                            <a:srgbClr val="FF0000"/>
                          </a:solidFill>
                        </a:rPr>
                        <a:t>approximate</a:t>
                      </a:r>
                      <a:r>
                        <a:rPr lang="de-DE" sz="2400" dirty="0" smtClean="0">
                          <a:solidFill>
                            <a:schemeClr val="tx1"/>
                          </a:solidFill>
                        </a:rPr>
                        <a:t>,</a:t>
                      </a:r>
                      <a:r>
                        <a:rPr lang="de-DE" sz="2400" baseline="0" dirty="0" smtClean="0">
                          <a:solidFill>
                            <a:schemeClr val="tx1"/>
                          </a:solidFill>
                        </a:rPr>
                        <a:t> still </a:t>
                      </a:r>
                      <a:r>
                        <a:rPr lang="de-DE" sz="2400" baseline="0" dirty="0" err="1" smtClean="0">
                          <a:solidFill>
                            <a:srgbClr val="008000"/>
                          </a:solidFill>
                        </a:rPr>
                        <a:t>useful</a:t>
                      </a:r>
                      <a:r>
                        <a:rPr lang="de-DE" sz="2400" baseline="0" dirty="0" smtClean="0">
                          <a:solidFill>
                            <a:srgbClr val="008000"/>
                          </a:solidFill>
                        </a:rPr>
                        <a:t> </a:t>
                      </a:r>
                      <a:r>
                        <a:rPr lang="de-DE" sz="2400" baseline="0" dirty="0" err="1" smtClean="0">
                          <a:solidFill>
                            <a:srgbClr val="008000"/>
                          </a:solidFill>
                        </a:rPr>
                        <a:t>algorithms</a:t>
                      </a:r>
                      <a:endParaRPr lang="de-DE" sz="2400" dirty="0">
                        <a:solidFill>
                          <a:srgbClr val="008000"/>
                        </a:solidFill>
                      </a:endParaRPr>
                    </a:p>
                  </a:txBody>
                  <a:tcPr/>
                </a:tc>
              </a:tr>
            </a:tbl>
          </a:graphicData>
        </a:graphic>
      </p:graphicFrame>
    </p:spTree>
    <p:extLst>
      <p:ext uri="{BB962C8B-B14F-4D97-AF65-F5344CB8AC3E}">
        <p14:creationId xmlns:p14="http://schemas.microsoft.com/office/powerpoint/2010/main" xmlns="" val="207677174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lstStyle/>
          <a:p>
            <a:r>
              <a:rPr lang="de-DE" dirty="0" err="1" smtClean="0"/>
              <a:t>What</a:t>
            </a:r>
            <a:r>
              <a:rPr lang="de-DE" dirty="0" smtClean="0"/>
              <a:t> </a:t>
            </a:r>
            <a:r>
              <a:rPr lang="de-DE" dirty="0" err="1" smtClean="0"/>
              <a:t>to</a:t>
            </a:r>
            <a:r>
              <a:rPr lang="de-DE" dirty="0" smtClean="0"/>
              <a:t> do </a:t>
            </a:r>
            <a:r>
              <a:rPr lang="de-DE" dirty="0" err="1" smtClean="0"/>
              <a:t>with</a:t>
            </a:r>
            <a:r>
              <a:rPr lang="de-DE" dirty="0" smtClean="0"/>
              <a:t> submodular </a:t>
            </a:r>
            <a:r>
              <a:rPr lang="de-DE" dirty="0" err="1" smtClean="0"/>
              <a:t>functions</a:t>
            </a:r>
            <a:endParaRPr lang="de-DE" dirty="0"/>
          </a:p>
        </p:txBody>
      </p:sp>
      <p:sp>
        <p:nvSpPr>
          <p:cNvPr id="3" name="Inhaltsplatzhalter 2"/>
          <p:cNvSpPr>
            <a:spLocks noGrp="1"/>
          </p:cNvSpPr>
          <p:nvPr>
            <p:ph idx="1"/>
          </p:nvPr>
        </p:nvSpPr>
        <p:spPr/>
        <p:txBody>
          <a:bodyPr/>
          <a:lstStyle/>
          <a:p>
            <a:pPr marL="0" indent="0">
              <a:buNone/>
            </a:pP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184</a:t>
            </a:fld>
            <a:endParaRPr lang="en-US"/>
          </a:p>
        </p:txBody>
      </p:sp>
      <p:grpSp>
        <p:nvGrpSpPr>
          <p:cNvPr id="10" name="Gruppierung 9"/>
          <p:cNvGrpSpPr/>
          <p:nvPr/>
        </p:nvGrpSpPr>
        <p:grpSpPr>
          <a:xfrm>
            <a:off x="457201" y="1905000"/>
            <a:ext cx="8166651" cy="4419600"/>
            <a:chOff x="762001" y="1981200"/>
            <a:chExt cx="6476999" cy="3505200"/>
          </a:xfrm>
        </p:grpSpPr>
        <p:sp>
          <p:nvSpPr>
            <p:cNvPr id="5" name="Abgerundetes Rechteck 4"/>
            <p:cNvSpPr/>
            <p:nvPr/>
          </p:nvSpPr>
          <p:spPr bwMode="auto">
            <a:xfrm>
              <a:off x="762001" y="1981200"/>
              <a:ext cx="4713890" cy="3505200"/>
            </a:xfrm>
            <a:prstGeom prst="roundRect">
              <a:avLst/>
            </a:prstGeom>
            <a:solidFill>
              <a:srgbClr val="FFCF01">
                <a:alpha val="5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Optimization</a:t>
              </a:r>
              <a:r>
                <a:rPr lang="de-DE" sz="3600" dirty="0" smtClean="0"/>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6" name="Abgerundetes Rechteck 5"/>
            <p:cNvSpPr/>
            <p:nvPr/>
          </p:nvSpPr>
          <p:spPr bwMode="auto">
            <a:xfrm>
              <a:off x="914400" y="25146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Minimization</a:t>
              </a:r>
              <a:endParaRPr kumimoji="0" lang="de-DE" sz="3600" b="0" i="0" u="none" strike="noStrike" cap="none" normalizeH="0" baseline="0" dirty="0" smtClean="0">
                <a:ln>
                  <a:noFill/>
                </a:ln>
                <a:solidFill>
                  <a:schemeClr val="tx1"/>
                </a:solidFill>
                <a:effectLst/>
                <a:latin typeface="Calibri" charset="0"/>
              </a:endParaRPr>
            </a:p>
          </p:txBody>
        </p:sp>
        <p:sp>
          <p:nvSpPr>
            <p:cNvPr id="7" name="Abgerundetes Rechteck 6"/>
            <p:cNvSpPr/>
            <p:nvPr/>
          </p:nvSpPr>
          <p:spPr bwMode="auto">
            <a:xfrm>
              <a:off x="914400" y="3962400"/>
              <a:ext cx="2514600" cy="1371600"/>
            </a:xfrm>
            <a:prstGeom prst="roundRect">
              <a:avLst/>
            </a:prstGeom>
            <a:solidFill>
              <a:srgbClr val="FF8000">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solidFill>
                  <a:effectLst/>
                  <a:latin typeface="Calibri" charset="0"/>
                </a:rPr>
                <a:t>Maximization</a:t>
              </a:r>
              <a:endParaRPr kumimoji="0" lang="de-DE" sz="3600" b="0" i="0" u="none" strike="noStrike" cap="none" normalizeH="0" baseline="0" dirty="0" smtClean="0">
                <a:ln>
                  <a:noFill/>
                </a:ln>
                <a:solidFill>
                  <a:schemeClr val="tx1"/>
                </a:solidFill>
                <a:effectLst/>
                <a:latin typeface="Calibri" charset="0"/>
              </a:endParaRPr>
            </a:p>
          </p:txBody>
        </p:sp>
        <p:sp>
          <p:nvSpPr>
            <p:cNvPr id="8" name="Abgerundetes Rechteck 7"/>
            <p:cNvSpPr/>
            <p:nvPr/>
          </p:nvSpPr>
          <p:spPr bwMode="auto">
            <a:xfrm>
              <a:off x="3581400" y="2667000"/>
              <a:ext cx="3657600" cy="2743200"/>
            </a:xfrm>
            <a:prstGeom prst="roundRect">
              <a:avLst/>
            </a:prstGeom>
            <a:solidFill>
              <a:srgbClr val="66CCFF">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9" name="Abgerundetes Rechteck 8"/>
            <p:cNvSpPr/>
            <p:nvPr/>
          </p:nvSpPr>
          <p:spPr bwMode="auto">
            <a:xfrm>
              <a:off x="3770587" y="3276600"/>
              <a:ext cx="1524000" cy="1905000"/>
            </a:xfrm>
            <a:prstGeom prst="roundRect">
              <a:avLst/>
            </a:prstGeom>
            <a:solidFill>
              <a:srgbClr val="008000">
                <a:alpha val="25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latin typeface="Calibri" charset="0"/>
                </a:rPr>
                <a:t>Online/</a:t>
              </a:r>
              <a:br>
                <a:rPr kumimoji="0" lang="de-DE" sz="3600" b="0" i="0" u="none" strike="noStrike" cap="none" normalizeH="0" baseline="0" dirty="0" smtClean="0">
                  <a:ln>
                    <a:noFill/>
                  </a:ln>
                  <a:solidFill>
                    <a:schemeClr val="tx1"/>
                  </a:solidFill>
                  <a:effectLst/>
                  <a:latin typeface="Calibri" charset="0"/>
                </a:rPr>
              </a:br>
              <a:r>
                <a:rPr kumimoji="0" lang="de-DE" sz="3600" b="0" i="0" u="none" strike="noStrike" cap="none" normalizeH="0" baseline="0" dirty="0" smtClean="0">
                  <a:ln>
                    <a:noFill/>
                  </a:ln>
                  <a:solidFill>
                    <a:schemeClr val="tx1"/>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t>optim</a:t>
              </a:r>
              <a:r>
                <a:rPr lang="de-DE" sz="3600" dirty="0" smtClean="0"/>
                <a:t>.</a:t>
              </a:r>
              <a:endParaRPr kumimoji="0" lang="de-DE" sz="3600" b="0" i="0" u="none" strike="noStrike" cap="none" normalizeH="0" baseline="0" dirty="0" smtClean="0">
                <a:ln>
                  <a:noFill/>
                </a:ln>
                <a:solidFill>
                  <a:schemeClr val="tx1"/>
                </a:solidFill>
                <a:effectLst/>
                <a:latin typeface="Calibri" charset="0"/>
              </a:endParaRPr>
            </a:p>
          </p:txBody>
        </p:sp>
      </p:grpSp>
    </p:spTree>
    <p:extLst>
      <p:ext uri="{BB962C8B-B14F-4D97-AF65-F5344CB8AC3E}">
        <p14:creationId xmlns:p14="http://schemas.microsoft.com/office/powerpoint/2010/main" xmlns="" val="108225043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00025"/>
            <a:ext cx="9144000" cy="762000"/>
          </a:xfrm>
        </p:spPr>
        <p:txBody>
          <a:bodyPr/>
          <a:lstStyle/>
          <a:p>
            <a:r>
              <a:rPr lang="de-DE" dirty="0" err="1" smtClean="0"/>
              <a:t>What</a:t>
            </a:r>
            <a:r>
              <a:rPr lang="de-DE" dirty="0" smtClean="0"/>
              <a:t> </a:t>
            </a:r>
            <a:r>
              <a:rPr lang="de-DE" dirty="0" err="1" smtClean="0"/>
              <a:t>to</a:t>
            </a:r>
            <a:r>
              <a:rPr lang="de-DE" dirty="0" smtClean="0"/>
              <a:t> do </a:t>
            </a:r>
            <a:r>
              <a:rPr lang="de-DE" dirty="0" err="1" smtClean="0"/>
              <a:t>with</a:t>
            </a:r>
            <a:r>
              <a:rPr lang="de-DE" dirty="0" smtClean="0"/>
              <a:t> submodular </a:t>
            </a:r>
            <a:r>
              <a:rPr lang="de-DE" dirty="0" err="1" smtClean="0"/>
              <a:t>functions</a:t>
            </a:r>
            <a:endParaRPr lang="de-DE" dirty="0"/>
          </a:p>
        </p:txBody>
      </p:sp>
      <p:sp>
        <p:nvSpPr>
          <p:cNvPr id="3" name="Inhaltsplatzhalter 2"/>
          <p:cNvSpPr>
            <a:spLocks noGrp="1"/>
          </p:cNvSpPr>
          <p:nvPr>
            <p:ph idx="1"/>
          </p:nvPr>
        </p:nvSpPr>
        <p:spPr/>
        <p:txBody>
          <a:bodyPr/>
          <a:lstStyle/>
          <a:p>
            <a:pPr marL="0" indent="0">
              <a:buNone/>
            </a:pP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185</a:t>
            </a:fld>
            <a:endParaRPr lang="en-US"/>
          </a:p>
        </p:txBody>
      </p:sp>
      <p:sp>
        <p:nvSpPr>
          <p:cNvPr id="5" name="Abgerundetes Rechteck 4"/>
          <p:cNvSpPr/>
          <p:nvPr/>
        </p:nvSpPr>
        <p:spPr bwMode="auto">
          <a:xfrm>
            <a:off x="457201" y="1905000"/>
            <a:ext cx="5943600" cy="4419600"/>
          </a:xfrm>
          <a:prstGeom prst="roundRect">
            <a:avLst/>
          </a:prstGeom>
          <a:solidFill>
            <a:srgbClr val="FFCF01">
              <a:alpha val="10000"/>
            </a:srgbClr>
          </a:solidFill>
          <a:ln w="6350" cmpd="sng">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rgbClr val="FFCF01">
                    <a:alpha val="20000"/>
                  </a:srgbClr>
                </a:solidFill>
                <a:effectLst/>
                <a:latin typeface="Calibri" charset="0"/>
              </a:rPr>
              <a:t>Optimization</a:t>
            </a:r>
            <a:r>
              <a:rPr lang="de-DE" sz="3600" dirty="0" smtClean="0">
                <a:solidFill>
                  <a:srgbClr val="FFCF01">
                    <a:alpha val="20000"/>
                  </a:srgbClr>
                </a:solidFill>
              </a:rPr>
              <a:t> </a:t>
            </a: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Calibri"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Calibri" charset="0"/>
            </a:endParaRPr>
          </a:p>
        </p:txBody>
      </p:sp>
      <p:sp>
        <p:nvSpPr>
          <p:cNvPr id="6" name="Abgerundetes Rechteck 5"/>
          <p:cNvSpPr/>
          <p:nvPr/>
        </p:nvSpPr>
        <p:spPr bwMode="auto">
          <a:xfrm>
            <a:off x="649356" y="2577548"/>
            <a:ext cx="3170583" cy="1729409"/>
          </a:xfrm>
          <a:prstGeom prst="roundRect">
            <a:avLst/>
          </a:prstGeom>
          <a:solidFill>
            <a:srgbClr val="FFCF01">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20000"/>
                  </a:schemeClr>
                </a:solidFill>
                <a:effectLst/>
                <a:latin typeface="Calibri" charset="0"/>
              </a:rPr>
              <a:t>Minimization</a:t>
            </a:r>
            <a:endParaRPr kumimoji="0" lang="de-DE" sz="3600" b="0" i="0" u="none" strike="noStrike" cap="none" normalizeH="0" baseline="0" dirty="0" smtClean="0">
              <a:ln>
                <a:noFill/>
              </a:ln>
              <a:solidFill>
                <a:schemeClr val="tx1">
                  <a:alpha val="20000"/>
                </a:schemeClr>
              </a:solidFill>
              <a:effectLst/>
              <a:latin typeface="Calibri" charset="0"/>
            </a:endParaRPr>
          </a:p>
        </p:txBody>
      </p:sp>
      <p:sp>
        <p:nvSpPr>
          <p:cNvPr id="7" name="Abgerundetes Rechteck 6"/>
          <p:cNvSpPr/>
          <p:nvPr/>
        </p:nvSpPr>
        <p:spPr bwMode="auto">
          <a:xfrm>
            <a:off x="649356" y="4403035"/>
            <a:ext cx="3170583" cy="1729409"/>
          </a:xfrm>
          <a:prstGeom prst="roundRect">
            <a:avLst/>
          </a:prstGeom>
          <a:solidFill>
            <a:srgbClr val="FFCF01">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err="1" smtClean="0">
                <a:ln>
                  <a:noFill/>
                </a:ln>
                <a:solidFill>
                  <a:schemeClr val="tx1">
                    <a:alpha val="20000"/>
                  </a:schemeClr>
                </a:solidFill>
                <a:effectLst/>
                <a:latin typeface="Calibri" charset="0"/>
              </a:rPr>
              <a:t>Maximization</a:t>
            </a:r>
            <a:endParaRPr kumimoji="0" lang="de-DE" sz="3600" b="0" i="0" u="none" strike="noStrike" cap="none" normalizeH="0" baseline="0" dirty="0" smtClean="0">
              <a:ln>
                <a:noFill/>
              </a:ln>
              <a:solidFill>
                <a:schemeClr val="tx1">
                  <a:alpha val="20000"/>
                </a:schemeClr>
              </a:solidFill>
              <a:effectLst/>
              <a:latin typeface="Calibri" charset="0"/>
            </a:endParaRPr>
          </a:p>
        </p:txBody>
      </p:sp>
      <p:sp>
        <p:nvSpPr>
          <p:cNvPr id="8" name="Abgerundetes Rechteck 7"/>
          <p:cNvSpPr/>
          <p:nvPr/>
        </p:nvSpPr>
        <p:spPr bwMode="auto">
          <a:xfrm>
            <a:off x="4012095" y="2769704"/>
            <a:ext cx="4611757" cy="3458817"/>
          </a:xfrm>
          <a:prstGeom prst="roundRect">
            <a:avLst/>
          </a:prstGeom>
          <a:solidFill>
            <a:srgbClr val="66CCFF">
              <a:alpha val="5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solidFill>
                <a:effectLst/>
              </a:rPr>
              <a:t>                          </a:t>
            </a:r>
            <a:r>
              <a:rPr kumimoji="0" lang="de-DE" sz="3600" b="1" i="0" u="none" strike="noStrike" cap="none" normalizeH="0" baseline="0" dirty="0" smtClean="0">
                <a:ln>
                  <a:noFill/>
                </a:ln>
                <a:solidFill>
                  <a:schemeClr val="tx1"/>
                </a:solidFill>
                <a:effectLst/>
              </a:rPr>
              <a:t>Learning</a:t>
            </a: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de-DE" sz="3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endParaRPr>
          </a:p>
        </p:txBody>
      </p:sp>
      <p:sp>
        <p:nvSpPr>
          <p:cNvPr id="9" name="Abgerundetes Rechteck 8"/>
          <p:cNvSpPr/>
          <p:nvPr/>
        </p:nvSpPr>
        <p:spPr bwMode="auto">
          <a:xfrm>
            <a:off x="4250636" y="3538330"/>
            <a:ext cx="1921565" cy="2401957"/>
          </a:xfrm>
          <a:prstGeom prst="roundRect">
            <a:avLst/>
          </a:prstGeom>
          <a:solidFill>
            <a:srgbClr val="FFCF01">
              <a:alpha val="10000"/>
            </a:srgb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tx1">
                    <a:alpha val="20000"/>
                  </a:schemeClr>
                </a:solidFill>
                <a:effectLst/>
                <a:latin typeface="Calibri" charset="0"/>
              </a:rPr>
              <a:t>Online/</a:t>
            </a:r>
            <a:br>
              <a:rPr kumimoji="0" lang="de-DE" sz="3600" b="0" i="0" u="none" strike="noStrike" cap="none" normalizeH="0" baseline="0" dirty="0" smtClean="0">
                <a:ln>
                  <a:noFill/>
                </a:ln>
                <a:solidFill>
                  <a:schemeClr val="tx1">
                    <a:alpha val="20000"/>
                  </a:schemeClr>
                </a:solidFill>
                <a:effectLst/>
                <a:latin typeface="Calibri" charset="0"/>
              </a:rPr>
            </a:br>
            <a:r>
              <a:rPr kumimoji="0" lang="de-DE" sz="3600" b="0" i="0" u="none" strike="noStrike" cap="none" normalizeH="0" baseline="0" dirty="0" smtClean="0">
                <a:ln>
                  <a:noFill/>
                </a:ln>
                <a:solidFill>
                  <a:schemeClr val="tx1">
                    <a:alpha val="20000"/>
                  </a:schemeClr>
                </a:solidFill>
                <a:effectLst/>
                <a:latin typeface="Calibri" charset="0"/>
              </a:rPr>
              <a:t>adaptive</a:t>
            </a:r>
          </a:p>
          <a:p>
            <a:pPr marL="0" marR="0" indent="0" algn="ctr" defTabSz="914400" rtl="0" eaLnBrk="1" fontAlgn="base" latinLnBrk="0" hangingPunct="1">
              <a:lnSpc>
                <a:spcPct val="100000"/>
              </a:lnSpc>
              <a:spcBef>
                <a:spcPct val="0"/>
              </a:spcBef>
              <a:spcAft>
                <a:spcPct val="0"/>
              </a:spcAft>
              <a:buClrTx/>
              <a:buSzTx/>
              <a:buFontTx/>
              <a:buNone/>
              <a:tabLst/>
            </a:pPr>
            <a:r>
              <a:rPr lang="de-DE" sz="3600" dirty="0" err="1" smtClean="0">
                <a:solidFill>
                  <a:schemeClr val="tx1">
                    <a:alpha val="20000"/>
                  </a:schemeClr>
                </a:solidFill>
              </a:rPr>
              <a:t>optim</a:t>
            </a:r>
            <a:r>
              <a:rPr lang="de-DE" sz="3600" dirty="0" smtClean="0">
                <a:solidFill>
                  <a:schemeClr val="tx1">
                    <a:alpha val="20000"/>
                  </a:schemeClr>
                </a:solidFill>
              </a:rPr>
              <a:t>.</a:t>
            </a:r>
            <a:endParaRPr kumimoji="0" lang="de-DE" sz="3600" b="0" i="0" u="none" strike="noStrike" cap="none" normalizeH="0" baseline="0" dirty="0" smtClean="0">
              <a:ln>
                <a:noFill/>
              </a:ln>
              <a:solidFill>
                <a:schemeClr val="tx1">
                  <a:alpha val="20000"/>
                </a:schemeClr>
              </a:solidFill>
              <a:effectLst/>
            </a:endParaRPr>
          </a:p>
        </p:txBody>
      </p:sp>
    </p:spTree>
    <p:extLst>
      <p:ext uri="{BB962C8B-B14F-4D97-AF65-F5344CB8AC3E}">
        <p14:creationId xmlns:p14="http://schemas.microsoft.com/office/powerpoint/2010/main" xmlns="" val="99057095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9"/>
          <p:cNvSpPr/>
          <p:nvPr/>
        </p:nvSpPr>
        <p:spPr>
          <a:xfrm>
            <a:off x="304800" y="4191000"/>
            <a:ext cx="8001000" cy="1905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Rechteck 47"/>
          <p:cNvSpPr/>
          <p:nvPr/>
        </p:nvSpPr>
        <p:spPr bwMode="auto">
          <a:xfrm>
            <a:off x="381000" y="4267200"/>
            <a:ext cx="7391400" cy="1371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2" name="Title 1"/>
          <p:cNvSpPr>
            <a:spLocks noGrp="1"/>
          </p:cNvSpPr>
          <p:nvPr>
            <p:ph type="title"/>
          </p:nvPr>
        </p:nvSpPr>
        <p:spPr>
          <a:xfrm>
            <a:off x="-76200" y="200025"/>
            <a:ext cx="9296400" cy="762000"/>
          </a:xfrm>
        </p:spPr>
        <p:txBody>
          <a:bodyPr>
            <a:noAutofit/>
          </a:bodyPr>
          <a:lstStyle/>
          <a:p>
            <a:r>
              <a:rPr lang="en-US" sz="3600" dirty="0" smtClean="0"/>
              <a:t>General Problem: Learning Set Functions</a:t>
            </a:r>
            <a:endParaRPr lang="en-US" sz="3600" dirty="0"/>
          </a:p>
        </p:txBody>
      </p:sp>
      <p:sp>
        <p:nvSpPr>
          <p:cNvPr id="3" name="Content Placeholder 2"/>
          <p:cNvSpPr>
            <a:spLocks noGrp="1"/>
          </p:cNvSpPr>
          <p:nvPr>
            <p:ph idx="1"/>
          </p:nvPr>
        </p:nvSpPr>
        <p:spPr>
          <a:xfrm>
            <a:off x="457200" y="3962400"/>
            <a:ext cx="8229600" cy="2163763"/>
          </a:xfrm>
        </p:spPr>
        <p:txBody>
          <a:bodyPr anchor="ctr" anchorCtr="0">
            <a:normAutofit/>
          </a:bodyPr>
          <a:lstStyle/>
          <a:p>
            <a:pPr marL="0" indent="0">
              <a:buNone/>
            </a:pPr>
            <a:r>
              <a:rPr lang="en-US" dirty="0" smtClean="0"/>
              <a:t>Can we learn F from few measurements / data?</a:t>
            </a:r>
          </a:p>
          <a:p>
            <a:pPr lvl="1"/>
            <a:endParaRPr lang="en-US" dirty="0" smtClean="0"/>
          </a:p>
          <a:p>
            <a:pPr marL="457200" lvl="1" indent="0">
              <a:buNone/>
            </a:pPr>
            <a:endParaRPr lang="en-US" dirty="0"/>
          </a:p>
        </p:txBody>
      </p:sp>
      <p:sp>
        <p:nvSpPr>
          <p:cNvPr id="5" name="Slide Number Placeholder 4"/>
          <p:cNvSpPr>
            <a:spLocks noGrp="1"/>
          </p:cNvSpPr>
          <p:nvPr>
            <p:ph type="sldNum" sz="quarter" idx="12"/>
          </p:nvPr>
        </p:nvSpPr>
        <p:spPr/>
        <p:txBody>
          <a:bodyPr/>
          <a:lstStyle/>
          <a:p>
            <a:fld id="{F9B18158-4FD6-4DDD-BB2B-0416E0B4CBEA}" type="slidenum">
              <a:rPr lang="en-US" smtClean="0">
                <a:latin typeface="Abadi MT Condensed Light"/>
                <a:cs typeface="Abadi MT Condensed Light"/>
              </a:rPr>
              <a:pPr/>
              <a:t>186</a:t>
            </a:fld>
            <a:endParaRPr lang="en-US" dirty="0">
              <a:latin typeface="Abadi MT Condensed Light"/>
              <a:cs typeface="Abadi MT Condensed Light"/>
            </a:endParaRPr>
          </a:p>
        </p:txBody>
      </p:sp>
      <p:pic>
        <p:nvPicPr>
          <p:cNvPr id="14" name="Picture 13"/>
          <p:cNvPicPr>
            <a:picLocks noChangeAspect="1"/>
          </p:cNvPicPr>
          <p:nvPr>
            <p:custDataLst>
              <p:tags r:id="rId1"/>
            </p:custDataLst>
          </p:nvPr>
        </p:nvPicPr>
        <p:blipFill>
          <a:blip r:embed="rId4" cstate="screen">
            <a:extLst>
              <a:ext uri="{28A0092B-C50C-407E-A947-70E740481C1C}">
                <a14:useLocalDpi xmlns:a14="http://schemas.microsoft.com/office/drawing/2010/main" xmlns=""/>
              </a:ext>
            </a:extLst>
          </a:blip>
          <a:stretch>
            <a:fillRect/>
          </a:stretch>
        </p:blipFill>
        <p:spPr>
          <a:xfrm>
            <a:off x="2685327" y="1908360"/>
            <a:ext cx="234086" cy="231648"/>
          </a:xfrm>
          <a:prstGeom prst="rect">
            <a:avLst/>
          </a:prstGeom>
        </p:spPr>
      </p:pic>
      <p:sp>
        <p:nvSpPr>
          <p:cNvPr id="7" name="TextBox 6"/>
          <p:cNvSpPr txBox="1"/>
          <p:nvPr/>
        </p:nvSpPr>
        <p:spPr>
          <a:xfrm>
            <a:off x="861404" y="1729897"/>
            <a:ext cx="1729396" cy="584776"/>
          </a:xfrm>
          <a:prstGeom prst="rect">
            <a:avLst/>
          </a:prstGeom>
          <a:noFill/>
        </p:spPr>
        <p:txBody>
          <a:bodyPr wrap="square" rtlCol="0">
            <a:spAutoFit/>
          </a:bodyPr>
          <a:lstStyle/>
          <a:p>
            <a:r>
              <a:rPr lang="en-US" sz="3200" dirty="0" smtClean="0">
                <a:latin typeface="Calibri"/>
                <a:cs typeface="Calibri"/>
              </a:rPr>
              <a:t>Base Set</a:t>
            </a:r>
            <a:endParaRPr lang="en-US" sz="3200" dirty="0">
              <a:latin typeface="Calibri"/>
              <a:cs typeface="Calibri"/>
            </a:endParaRPr>
          </a:p>
        </p:txBody>
      </p:sp>
      <p:sp>
        <p:nvSpPr>
          <p:cNvPr id="16" name="TextBox 15"/>
          <p:cNvSpPr txBox="1"/>
          <p:nvPr/>
        </p:nvSpPr>
        <p:spPr>
          <a:xfrm>
            <a:off x="177669" y="2322919"/>
            <a:ext cx="2627008" cy="584776"/>
          </a:xfrm>
          <a:prstGeom prst="rect">
            <a:avLst/>
          </a:prstGeom>
          <a:noFill/>
        </p:spPr>
        <p:txBody>
          <a:bodyPr wrap="square" rtlCol="0">
            <a:spAutoFit/>
          </a:bodyPr>
          <a:lstStyle/>
          <a:p>
            <a:r>
              <a:rPr lang="en-US" sz="3200" dirty="0" smtClean="0">
                <a:latin typeface="Calibri"/>
                <a:cs typeface="Calibri"/>
              </a:rPr>
              <a:t>Set functio</a:t>
            </a:r>
            <a:r>
              <a:rPr lang="en-US" sz="3200" dirty="0">
                <a:latin typeface="Calibri"/>
                <a:cs typeface="Calibri"/>
              </a:rPr>
              <a:t>n</a:t>
            </a:r>
          </a:p>
        </p:txBody>
      </p:sp>
      <p:grpSp>
        <p:nvGrpSpPr>
          <p:cNvPr id="4" name="Gruppierung 7"/>
          <p:cNvGrpSpPr/>
          <p:nvPr/>
        </p:nvGrpSpPr>
        <p:grpSpPr>
          <a:xfrm>
            <a:off x="5174226" y="2590800"/>
            <a:ext cx="3269226" cy="1371600"/>
            <a:chOff x="1600200" y="1710577"/>
            <a:chExt cx="5334000" cy="1752600"/>
          </a:xfrm>
        </p:grpSpPr>
        <p:sp>
          <p:nvSpPr>
            <p:cNvPr id="12" name="Flowchart: Connector 8"/>
            <p:cNvSpPr/>
            <p:nvPr/>
          </p:nvSpPr>
          <p:spPr>
            <a:xfrm>
              <a:off x="1981200" y="22439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3" name="Flowchart: Connector 9"/>
            <p:cNvSpPr/>
            <p:nvPr/>
          </p:nvSpPr>
          <p:spPr>
            <a:xfrm>
              <a:off x="2743200" y="21677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5" name="Flowchart: Connector 10"/>
            <p:cNvSpPr/>
            <p:nvPr/>
          </p:nvSpPr>
          <p:spPr>
            <a:xfrm>
              <a:off x="2362200" y="28535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7" name="Oval 16"/>
            <p:cNvSpPr/>
            <p:nvPr/>
          </p:nvSpPr>
          <p:spPr>
            <a:xfrm>
              <a:off x="1600200" y="1710577"/>
              <a:ext cx="2209800" cy="167640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8" name="Oval 17"/>
            <p:cNvSpPr/>
            <p:nvPr/>
          </p:nvSpPr>
          <p:spPr>
            <a:xfrm>
              <a:off x="4191000" y="1710577"/>
              <a:ext cx="27432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19" name="Flowchart: Connector 13"/>
            <p:cNvSpPr/>
            <p:nvPr/>
          </p:nvSpPr>
          <p:spPr>
            <a:xfrm>
              <a:off x="3124200" y="25487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20" name="Flowchart: Connector 14"/>
            <p:cNvSpPr/>
            <p:nvPr/>
          </p:nvSpPr>
          <p:spPr>
            <a:xfrm>
              <a:off x="4800600" y="24725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23" name="Flowchart: Connector 16"/>
            <p:cNvSpPr/>
            <p:nvPr/>
          </p:nvSpPr>
          <p:spPr>
            <a:xfrm>
              <a:off x="4876800" y="20915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24" name="Flowchart: Connector 18"/>
            <p:cNvSpPr/>
            <p:nvPr/>
          </p:nvSpPr>
          <p:spPr>
            <a:xfrm>
              <a:off x="5334000" y="28535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25" name="Flowchart: Connector 19"/>
            <p:cNvSpPr/>
            <p:nvPr/>
          </p:nvSpPr>
          <p:spPr>
            <a:xfrm>
              <a:off x="5486400" y="22439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cxnSp>
          <p:nvCxnSpPr>
            <p:cNvPr id="28" name="Straight Connector 24"/>
            <p:cNvCxnSpPr>
              <a:endCxn id="13" idx="2"/>
            </p:cNvCxnSpPr>
            <p:nvPr/>
          </p:nvCxnSpPr>
          <p:spPr>
            <a:xfrm flipV="1">
              <a:off x="2133600" y="2243977"/>
              <a:ext cx="609600" cy="76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a:stCxn id="15" idx="7"/>
              <a:endCxn id="13" idx="3"/>
            </p:cNvCxnSpPr>
            <p:nvPr/>
          </p:nvCxnSpPr>
          <p:spPr>
            <a:xfrm rot="5400000" flipH="1" flipV="1">
              <a:off x="2339882" y="2450259"/>
              <a:ext cx="578036" cy="27323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a:stCxn id="13" idx="5"/>
              <a:endCxn id="19" idx="1"/>
            </p:cNvCxnSpPr>
            <p:nvPr/>
          </p:nvCxnSpPr>
          <p:spPr>
            <a:xfrm rot="16200000" flipH="1">
              <a:off x="2873282" y="2297859"/>
              <a:ext cx="273236" cy="27323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a:stCxn id="25" idx="4"/>
              <a:endCxn id="24" idx="7"/>
            </p:cNvCxnSpPr>
            <p:nvPr/>
          </p:nvCxnSpPr>
          <p:spPr>
            <a:xfrm rot="5400000">
              <a:off x="5273582" y="2586877"/>
              <a:ext cx="479518" cy="985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a:stCxn id="19" idx="6"/>
              <a:endCxn id="20" idx="2"/>
            </p:cNvCxnSpPr>
            <p:nvPr/>
          </p:nvCxnSpPr>
          <p:spPr>
            <a:xfrm flipV="1">
              <a:off x="3276600" y="2548777"/>
              <a:ext cx="1524000" cy="76200"/>
            </a:xfrm>
            <a:prstGeom prst="line">
              <a:avLst/>
            </a:prstGeom>
          </p:spPr>
          <p:style>
            <a:lnRef idx="3">
              <a:schemeClr val="accent4"/>
            </a:lnRef>
            <a:fillRef idx="0">
              <a:schemeClr val="accent4"/>
            </a:fillRef>
            <a:effectRef idx="2">
              <a:schemeClr val="accent4"/>
            </a:effectRef>
            <a:fontRef idx="minor">
              <a:schemeClr val="tx1"/>
            </a:fontRef>
          </p:style>
        </p:cxnSp>
        <p:cxnSp>
          <p:nvCxnSpPr>
            <p:cNvPr id="33" name="Straight Connector 30"/>
            <p:cNvCxnSpPr>
              <a:stCxn id="20" idx="6"/>
              <a:endCxn id="25" idx="3"/>
            </p:cNvCxnSpPr>
            <p:nvPr/>
          </p:nvCxnSpPr>
          <p:spPr>
            <a:xfrm flipV="1">
              <a:off x="4953000" y="2374059"/>
              <a:ext cx="555718" cy="1747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Flowchart: Connector 31"/>
            <p:cNvSpPr/>
            <p:nvPr/>
          </p:nvSpPr>
          <p:spPr>
            <a:xfrm>
              <a:off x="2286000" y="1862977"/>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cxnSp>
          <p:nvCxnSpPr>
            <p:cNvPr id="35" name="Straight Connector 32"/>
            <p:cNvCxnSpPr>
              <a:stCxn id="12" idx="0"/>
              <a:endCxn id="34" idx="3"/>
            </p:cNvCxnSpPr>
            <p:nvPr/>
          </p:nvCxnSpPr>
          <p:spPr>
            <a:xfrm rot="5400000" flipH="1" flipV="1">
              <a:off x="2057400" y="1993059"/>
              <a:ext cx="250918" cy="2509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3"/>
            <p:cNvCxnSpPr>
              <a:stCxn id="34" idx="6"/>
              <a:endCxn id="13" idx="0"/>
            </p:cNvCxnSpPr>
            <p:nvPr/>
          </p:nvCxnSpPr>
          <p:spPr>
            <a:xfrm>
              <a:off x="2438400" y="1939177"/>
              <a:ext cx="381000" cy="228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Flowchart: Connector 34"/>
            <p:cNvSpPr/>
            <p:nvPr/>
          </p:nvSpPr>
          <p:spPr>
            <a:xfrm>
              <a:off x="5943600" y="20153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sp>
          <p:nvSpPr>
            <p:cNvPr id="38" name="Flowchart: Connector 35"/>
            <p:cNvSpPr/>
            <p:nvPr/>
          </p:nvSpPr>
          <p:spPr>
            <a:xfrm>
              <a:off x="6172200" y="2548777"/>
              <a:ext cx="152400" cy="15240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badi MT Condensed Light"/>
                <a:cs typeface="Abadi MT Condensed Light"/>
              </a:endParaRPr>
            </a:p>
          </p:txBody>
        </p:sp>
        <p:cxnSp>
          <p:nvCxnSpPr>
            <p:cNvPr id="39" name="Straight Connector 36"/>
            <p:cNvCxnSpPr>
              <a:stCxn id="25" idx="7"/>
              <a:endCxn id="37" idx="3"/>
            </p:cNvCxnSpPr>
            <p:nvPr/>
          </p:nvCxnSpPr>
          <p:spPr>
            <a:xfrm rot="5400000" flipH="1" flipV="1">
              <a:off x="5730782" y="2031159"/>
              <a:ext cx="120836" cy="34943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7"/>
            <p:cNvCxnSpPr>
              <a:stCxn id="37" idx="5"/>
              <a:endCxn id="38" idx="0"/>
            </p:cNvCxnSpPr>
            <p:nvPr/>
          </p:nvCxnSpPr>
          <p:spPr>
            <a:xfrm rot="16200000" flipH="1">
              <a:off x="5959382" y="2259759"/>
              <a:ext cx="403318" cy="1747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38"/>
            <p:cNvCxnSpPr>
              <a:stCxn id="13" idx="6"/>
              <a:endCxn id="23" idx="2"/>
            </p:cNvCxnSpPr>
            <p:nvPr/>
          </p:nvCxnSpPr>
          <p:spPr>
            <a:xfrm flipV="1">
              <a:off x="2895600" y="2167777"/>
              <a:ext cx="1981200" cy="76200"/>
            </a:xfrm>
            <a:prstGeom prst="line">
              <a:avLst/>
            </a:prstGeom>
          </p:spPr>
          <p:style>
            <a:lnRef idx="3">
              <a:schemeClr val="accent4"/>
            </a:lnRef>
            <a:fillRef idx="0">
              <a:schemeClr val="accent4"/>
            </a:fillRef>
            <a:effectRef idx="2">
              <a:schemeClr val="accent4"/>
            </a:effectRef>
            <a:fontRef idx="minor">
              <a:schemeClr val="tx1"/>
            </a:fontRef>
          </p:style>
        </p:cxnSp>
      </p:grpSp>
      <p:grpSp>
        <p:nvGrpSpPr>
          <p:cNvPr id="6" name="Gruppierung 8"/>
          <p:cNvGrpSpPr/>
          <p:nvPr/>
        </p:nvGrpSpPr>
        <p:grpSpPr>
          <a:xfrm>
            <a:off x="4757671" y="969145"/>
            <a:ext cx="3929129" cy="1774055"/>
            <a:chOff x="1600200" y="1350145"/>
            <a:chExt cx="5279254" cy="2383655"/>
          </a:xfrm>
        </p:grpSpPr>
        <p:sp>
          <p:nvSpPr>
            <p:cNvPr id="43" name="Rounded Rectangle 3"/>
            <p:cNvSpPr/>
            <p:nvPr/>
          </p:nvSpPr>
          <p:spPr>
            <a:xfrm>
              <a:off x="1905000" y="2052390"/>
              <a:ext cx="4629150" cy="10592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endParaRPr>
            </a:p>
          </p:txBody>
        </p:sp>
        <p:pic>
          <p:nvPicPr>
            <p:cNvPr id="44" name="Picture 2" descr="http://wiki.teamfortress.com/w/images/f/f4/Backpack_Sandvich.pn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1600200" y="1434571"/>
              <a:ext cx="2126770" cy="2126771"/>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8" descr="Backpack_Stainless_Pot.png (512×512)"/>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4495800" y="1350145"/>
              <a:ext cx="2383654" cy="2383655"/>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14" descr="http://wiki.teamfortress.com/w/images/d/db/Backpack_Handyman%27s_Handle.png"/>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3352800" y="1837263"/>
              <a:ext cx="1508327" cy="150832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1" name="Bild 10"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660650" y="2413000"/>
            <a:ext cx="2044700" cy="381000"/>
          </a:xfrm>
          <a:prstGeom prst="rect">
            <a:avLst/>
          </a:prstGeom>
        </p:spPr>
      </p:pic>
      <p:pic>
        <p:nvPicPr>
          <p:cNvPr id="42" name="Bild 41"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219200" y="4991100"/>
            <a:ext cx="5715000" cy="419100"/>
          </a:xfrm>
          <a:prstGeom prst="rect">
            <a:avLst/>
          </a:prstGeom>
        </p:spPr>
      </p:pic>
    </p:spTree>
    <p:extLst>
      <p:ext uri="{BB962C8B-B14F-4D97-AF65-F5344CB8AC3E}">
        <p14:creationId xmlns:p14="http://schemas.microsoft.com/office/powerpoint/2010/main" xmlns="" val="128689764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fld id="{A2944E07-64F0-1E40-BDC6-65E25CE752AE}" type="slidenum">
              <a:rPr lang="en-US"/>
              <a:pPr>
                <a:defRPr/>
              </a:pPr>
              <a:t>187</a:t>
            </a:fld>
            <a:endParaRPr lang="en-US"/>
          </a:p>
        </p:txBody>
      </p:sp>
      <p:sp>
        <p:nvSpPr>
          <p:cNvPr id="1471490" name="Rectangle 2"/>
          <p:cNvSpPr>
            <a:spLocks noGrp="1" noChangeArrowheads="1"/>
          </p:cNvSpPr>
          <p:nvPr>
            <p:ph type="title"/>
          </p:nvPr>
        </p:nvSpPr>
        <p:spPr>
          <a:xfrm>
            <a:off x="-504824" y="152400"/>
            <a:ext cx="10334624" cy="762000"/>
          </a:xfrm>
        </p:spPr>
        <p:txBody>
          <a:bodyPr/>
          <a:lstStyle/>
          <a:p>
            <a:pPr eaLnBrk="1" hangingPunct="1">
              <a:defRPr/>
            </a:pPr>
            <a:r>
              <a:rPr lang="en-US" sz="3600" dirty="0" smtClean="0">
                <a:cs typeface="+mj-cs"/>
              </a:rPr>
              <a:t>“Regressing” submodular functions</a:t>
            </a:r>
            <a:br>
              <a:rPr lang="en-US" sz="3600" dirty="0" smtClean="0">
                <a:cs typeface="+mj-cs"/>
              </a:rPr>
            </a:br>
            <a:r>
              <a:rPr lang="en-US" sz="2800" dirty="0" smtClean="0">
                <a:cs typeface="+mj-cs"/>
              </a:rPr>
              <a:t>[</a:t>
            </a:r>
            <a:r>
              <a:rPr lang="en-US" sz="2800" dirty="0" err="1" smtClean="0">
                <a:cs typeface="+mj-cs"/>
              </a:rPr>
              <a:t>Balcan</a:t>
            </a:r>
            <a:r>
              <a:rPr lang="en-US" sz="2800" dirty="0" smtClean="0">
                <a:cs typeface="+mj-cs"/>
              </a:rPr>
              <a:t>, Harvey STOC </a:t>
            </a:r>
            <a:r>
              <a:rPr lang="en-US" sz="2800" dirty="0" smtClean="0">
                <a:latin typeface="Arial"/>
                <a:cs typeface="+mj-cs"/>
              </a:rPr>
              <a:t>‘</a:t>
            </a:r>
            <a:r>
              <a:rPr lang="en-US" sz="2800" dirty="0" smtClean="0">
                <a:cs typeface="+mj-cs"/>
              </a:rPr>
              <a:t>11]</a:t>
            </a:r>
          </a:p>
        </p:txBody>
      </p:sp>
      <p:sp>
        <p:nvSpPr>
          <p:cNvPr id="1471491" name="Rectangle 3"/>
          <p:cNvSpPr>
            <a:spLocks noGrp="1" noChangeArrowheads="1"/>
          </p:cNvSpPr>
          <p:nvPr>
            <p:ph type="body" idx="1"/>
          </p:nvPr>
        </p:nvSpPr>
        <p:spPr>
          <a:xfrm>
            <a:off x="457200" y="1066800"/>
            <a:ext cx="8686800" cy="4800600"/>
          </a:xfrm>
        </p:spPr>
        <p:txBody>
          <a:bodyPr/>
          <a:lstStyle/>
          <a:p>
            <a:pPr eaLnBrk="1" hangingPunct="1">
              <a:defRPr/>
            </a:pPr>
            <a:r>
              <a:rPr lang="en-US" i="1" dirty="0" smtClean="0">
                <a:cs typeface="+mn-cs"/>
              </a:rPr>
              <a:t>Sample </a:t>
            </a:r>
            <a:r>
              <a:rPr lang="en-US" dirty="0" smtClean="0">
                <a:cs typeface="+mn-cs"/>
              </a:rPr>
              <a:t>m sets A</a:t>
            </a:r>
            <a:r>
              <a:rPr lang="en-US" baseline="-25000" dirty="0" smtClean="0">
                <a:cs typeface="+mn-cs"/>
              </a:rPr>
              <a:t>1</a:t>
            </a:r>
            <a:r>
              <a:rPr lang="en-US" dirty="0" smtClean="0">
                <a:cs typeface="+mn-cs"/>
              </a:rPr>
              <a:t> … A</a:t>
            </a:r>
            <a:r>
              <a:rPr lang="en-US" baseline="-25000" dirty="0" smtClean="0">
                <a:cs typeface="+mn-cs"/>
              </a:rPr>
              <a:t>m</a:t>
            </a:r>
            <a:r>
              <a:rPr lang="en-US" dirty="0" smtClean="0">
                <a:cs typeface="+mn-cs"/>
              </a:rPr>
              <a:t>, from dist. D; see F(A</a:t>
            </a:r>
            <a:r>
              <a:rPr lang="en-US" baseline="-25000" dirty="0" smtClean="0">
                <a:cs typeface="+mn-cs"/>
              </a:rPr>
              <a:t>1</a:t>
            </a:r>
            <a:r>
              <a:rPr lang="en-US" dirty="0" smtClean="0">
                <a:cs typeface="+mn-cs"/>
              </a:rPr>
              <a:t>), …, F(A</a:t>
            </a:r>
            <a:r>
              <a:rPr lang="en-US" baseline="-25000" dirty="0" smtClean="0">
                <a:cs typeface="+mn-cs"/>
              </a:rPr>
              <a:t>m</a:t>
            </a:r>
            <a:r>
              <a:rPr lang="en-US" dirty="0" smtClean="0">
                <a:cs typeface="+mn-cs"/>
              </a:rPr>
              <a:t>)</a:t>
            </a:r>
          </a:p>
          <a:p>
            <a:pPr eaLnBrk="1" hangingPunct="1">
              <a:defRPr/>
            </a:pPr>
            <a:r>
              <a:rPr lang="en-US" dirty="0" smtClean="0">
                <a:cs typeface="+mn-cs"/>
              </a:rPr>
              <a:t>From this, want to </a:t>
            </a:r>
            <a:r>
              <a:rPr lang="en-US" dirty="0" smtClean="0">
                <a:solidFill>
                  <a:srgbClr val="0080FF"/>
                </a:solidFill>
                <a:cs typeface="+mn-cs"/>
              </a:rPr>
              <a:t>generalize well </a:t>
            </a:r>
          </a:p>
          <a:p>
            <a:pPr eaLnBrk="1" hangingPunct="1">
              <a:defRPr/>
            </a:pPr>
            <a:r>
              <a:rPr lang="en-US" dirty="0" smtClean="0">
                <a:cs typeface="+mn-cs"/>
              </a:rPr>
              <a:t>    </a:t>
            </a:r>
            <a:r>
              <a:rPr lang="en-US" dirty="0" smtClean="0">
                <a:solidFill>
                  <a:srgbClr val="0080FF"/>
                </a:solidFill>
                <a:cs typeface="+mn-cs"/>
              </a:rPr>
              <a:t>   is (α,</a:t>
            </a:r>
            <a:r>
              <a:rPr lang="en-US" dirty="0" err="1" smtClean="0">
                <a:solidFill>
                  <a:srgbClr val="0080FF"/>
                </a:solidFill>
                <a:cs typeface="+mn-cs"/>
              </a:rPr>
              <a:t>ε,δ</a:t>
            </a:r>
            <a:r>
              <a:rPr lang="en-US" dirty="0" smtClean="0">
                <a:solidFill>
                  <a:srgbClr val="0080FF"/>
                </a:solidFill>
                <a:cs typeface="+mn-cs"/>
              </a:rPr>
              <a:t>)-PMAC</a:t>
            </a:r>
            <a:r>
              <a:rPr lang="en-US" dirty="0" smtClean="0">
                <a:cs typeface="+mn-cs"/>
              </a:rPr>
              <a:t> </a:t>
            </a:r>
            <a:r>
              <a:rPr lang="en-US" dirty="0" err="1" smtClean="0">
                <a:cs typeface="+mn-cs"/>
              </a:rPr>
              <a:t>iff</a:t>
            </a:r>
            <a:r>
              <a:rPr lang="en-US" dirty="0" smtClean="0">
                <a:cs typeface="+mn-cs"/>
              </a:rPr>
              <a:t> with prob. 1-</a:t>
            </a:r>
            <a:r>
              <a:rPr lang="en-US" dirty="0"/>
              <a:t>δ</a:t>
            </a:r>
            <a:r>
              <a:rPr lang="en-US" dirty="0" smtClean="0">
                <a:cs typeface="+mn-cs"/>
              </a:rPr>
              <a:t> it holds that</a:t>
            </a:r>
            <a:br>
              <a:rPr lang="en-US" dirty="0" smtClean="0">
                <a:cs typeface="+mn-cs"/>
              </a:rPr>
            </a:br>
            <a:r>
              <a:rPr lang="en-US" sz="1800" dirty="0" smtClean="0">
                <a:cs typeface="+mn-cs"/>
              </a:rPr>
              <a:t/>
            </a:r>
            <a:br>
              <a:rPr lang="en-US" sz="1800" dirty="0" smtClean="0">
                <a:cs typeface="+mn-cs"/>
              </a:rPr>
            </a:br>
            <a:r>
              <a:rPr lang="en-US" sz="1800" dirty="0" smtClean="0">
                <a:cs typeface="+mn-cs"/>
              </a:rPr>
              <a:t>						</a:t>
            </a:r>
            <a:r>
              <a:rPr lang="en-US" sz="3200" dirty="0" smtClean="0">
                <a:solidFill>
                  <a:schemeClr val="folHlink"/>
                </a:solidFill>
                <a:latin typeface="Symbol" charset="0"/>
                <a:cs typeface="+mn-cs"/>
                <a:sym typeface="Symbol" charset="0"/>
              </a:rPr>
              <a:t>     </a:t>
            </a:r>
            <a:r>
              <a:rPr lang="en-US" sz="3200" dirty="0" smtClean="0">
                <a:solidFill>
                  <a:srgbClr val="0080FF"/>
                </a:solidFill>
                <a:cs typeface="+mn-cs"/>
              </a:rPr>
              <a:t/>
            </a:r>
            <a:br>
              <a:rPr lang="en-US" sz="3200" dirty="0" smtClean="0">
                <a:solidFill>
                  <a:srgbClr val="0080FF"/>
                </a:solidFill>
                <a:cs typeface="+mn-cs"/>
              </a:rPr>
            </a:br>
            <a:endParaRPr lang="en-US" sz="2000" dirty="0" smtClean="0">
              <a:solidFill>
                <a:srgbClr val="0080FF"/>
              </a:solidFill>
              <a:cs typeface="+mn-cs"/>
            </a:endParaRPr>
          </a:p>
          <a:p>
            <a:pPr eaLnBrk="1" hangingPunct="1">
              <a:buFont typeface="Wingdings" charset="0"/>
              <a:buNone/>
              <a:defRPr/>
            </a:pPr>
            <a:r>
              <a:rPr lang="en-US" dirty="0" smtClean="0">
                <a:cs typeface="+mn-cs"/>
              </a:rPr>
              <a:t>	</a:t>
            </a:r>
          </a:p>
          <a:p>
            <a:pPr eaLnBrk="1" hangingPunct="1">
              <a:buFont typeface="Wingdings" charset="0"/>
              <a:buNone/>
              <a:defRPr/>
            </a:pPr>
            <a:r>
              <a:rPr lang="en-US" b="1" dirty="0">
                <a:cs typeface="+mn-cs"/>
              </a:rPr>
              <a:t> </a:t>
            </a:r>
            <a:r>
              <a:rPr lang="en-US" b="1" dirty="0" smtClean="0">
                <a:cs typeface="+mn-cs"/>
              </a:rPr>
              <a:t>  Theorem</a:t>
            </a:r>
            <a:r>
              <a:rPr lang="en-US" dirty="0" smtClean="0">
                <a:cs typeface="+mn-cs"/>
              </a:rPr>
              <a:t>: 	cannot approximate better than</a:t>
            </a:r>
            <a:r>
              <a:rPr lang="en-US" dirty="0">
                <a:cs typeface="+mn-cs"/>
              </a:rPr>
              <a:t> </a:t>
            </a:r>
            <a:r>
              <a:rPr lang="en-US" dirty="0" smtClean="0">
                <a:cs typeface="+mn-cs"/>
              </a:rPr>
              <a:t/>
            </a:r>
            <a:br>
              <a:rPr lang="en-US" dirty="0" smtClean="0">
                <a:cs typeface="+mn-cs"/>
              </a:rPr>
            </a:br>
            <a:r>
              <a:rPr lang="en-US" sz="3600" dirty="0" smtClean="0">
                <a:solidFill>
                  <a:schemeClr val="hlink"/>
                </a:solidFill>
                <a:latin typeface="Symbol" charset="0"/>
                <a:cs typeface="+mn-cs"/>
                <a:sym typeface="Symbol" charset="0"/>
              </a:rPr>
              <a:t></a:t>
            </a:r>
            <a:r>
              <a:rPr lang="en-US" sz="3600" dirty="0" smtClean="0">
                <a:solidFill>
                  <a:schemeClr val="hlink"/>
                </a:solidFill>
                <a:cs typeface="+mn-cs"/>
              </a:rPr>
              <a:t> = n</a:t>
            </a:r>
            <a:r>
              <a:rPr lang="en-US" sz="3600" baseline="30000" dirty="0" smtClean="0">
                <a:solidFill>
                  <a:schemeClr val="hlink"/>
                </a:solidFill>
                <a:cs typeface="+mn-cs"/>
              </a:rPr>
              <a:t>1/3</a:t>
            </a:r>
            <a:r>
              <a:rPr lang="en-US" sz="3600" dirty="0" smtClean="0">
                <a:solidFill>
                  <a:schemeClr val="hlink"/>
                </a:solidFill>
                <a:cs typeface="+mn-cs"/>
              </a:rPr>
              <a:t> / log(n)</a:t>
            </a:r>
            <a:br>
              <a:rPr lang="en-US" sz="3600" dirty="0" smtClean="0">
                <a:solidFill>
                  <a:schemeClr val="hlink"/>
                </a:solidFill>
                <a:cs typeface="+mn-cs"/>
              </a:rPr>
            </a:br>
            <a:r>
              <a:rPr lang="en-US" dirty="0" smtClean="0">
                <a:cs typeface="+mn-cs"/>
              </a:rPr>
              <a:t>unless one looks at exponentially many samples </a:t>
            </a:r>
            <a:r>
              <a:rPr lang="en-US" dirty="0" smtClean="0"/>
              <a:t>A</a:t>
            </a:r>
            <a:r>
              <a:rPr lang="en-US" baseline="-25000" dirty="0" smtClean="0"/>
              <a:t>i</a:t>
            </a:r>
            <a:endParaRPr lang="en-US" dirty="0" smtClean="0">
              <a:cs typeface="+mn-cs"/>
            </a:endParaRPr>
          </a:p>
          <a:p>
            <a:pPr eaLnBrk="1" hangingPunct="1">
              <a:buFont typeface="Wingdings" charset="0"/>
              <a:buNone/>
              <a:defRPr/>
            </a:pPr>
            <a:endParaRPr lang="en-US" sz="1800" dirty="0">
              <a:cs typeface="+mn-cs"/>
            </a:endParaRPr>
          </a:p>
          <a:p>
            <a:pPr eaLnBrk="1" hangingPunct="1">
              <a:buNone/>
              <a:defRPr/>
            </a:pPr>
            <a:r>
              <a:rPr lang="en-US" dirty="0" smtClean="0">
                <a:cs typeface="+mn-cs"/>
              </a:rPr>
              <a:t>	But can efficiently obtain </a:t>
            </a:r>
            <a:r>
              <a:rPr lang="en-US" dirty="0">
                <a:solidFill>
                  <a:schemeClr val="hlink"/>
                </a:solidFill>
                <a:latin typeface="Symbol" charset="0"/>
                <a:sym typeface="Symbol" charset="0"/>
              </a:rPr>
              <a:t></a:t>
            </a:r>
            <a:r>
              <a:rPr lang="en-US" dirty="0">
                <a:solidFill>
                  <a:schemeClr val="hlink"/>
                </a:solidFill>
              </a:rPr>
              <a:t> = n</a:t>
            </a:r>
            <a:r>
              <a:rPr lang="en-US" baseline="30000" dirty="0" smtClean="0">
                <a:solidFill>
                  <a:schemeClr val="hlink"/>
                </a:solidFill>
              </a:rPr>
              <a:t>½</a:t>
            </a:r>
            <a:endParaRPr lang="en-US" dirty="0" smtClean="0">
              <a:cs typeface="+mn-cs"/>
            </a:endParaRPr>
          </a:p>
        </p:txBody>
      </p:sp>
      <p:sp>
        <p:nvSpPr>
          <p:cNvPr id="1471529" name="Rectangle 41"/>
          <p:cNvSpPr>
            <a:spLocks noChangeArrowheads="1"/>
          </p:cNvSpPr>
          <p:nvPr/>
        </p:nvSpPr>
        <p:spPr bwMode="auto">
          <a:xfrm>
            <a:off x="596900" y="4165600"/>
            <a:ext cx="8001000" cy="2514600"/>
          </a:xfrm>
          <a:prstGeom prst="rect">
            <a:avLst/>
          </a:prstGeom>
          <a:noFill/>
          <a:ln w="3810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471530" name="Rectangle 42"/>
          <p:cNvSpPr>
            <a:spLocks noChangeArrowheads="1"/>
          </p:cNvSpPr>
          <p:nvPr/>
        </p:nvSpPr>
        <p:spPr bwMode="auto">
          <a:xfrm>
            <a:off x="825500" y="2108200"/>
            <a:ext cx="7772400" cy="1371600"/>
          </a:xfrm>
          <a:prstGeom prst="rect">
            <a:avLst/>
          </a:prstGeom>
          <a:noFill/>
          <a:ln w="38100">
            <a:solidFill>
              <a:schemeClr val="fo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pic>
        <p:nvPicPr>
          <p:cNvPr id="3" name="Bild 2" descr="latex-image-1.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028700" y="2197100"/>
            <a:ext cx="266700" cy="342900"/>
          </a:xfrm>
          <a:prstGeom prst="rect">
            <a:avLst/>
          </a:prstGeom>
        </p:spPr>
      </p:pic>
      <p:pic>
        <p:nvPicPr>
          <p:cNvPr id="4" name="Bild 3"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5410200" y="-609600"/>
            <a:ext cx="266700" cy="254000"/>
          </a:xfrm>
          <a:prstGeom prst="rect">
            <a:avLst/>
          </a:prstGeom>
        </p:spPr>
      </p:pic>
      <p:pic>
        <p:nvPicPr>
          <p:cNvPr id="5" name="Bild 4" descr="latex-image-1.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1187450" y="2724150"/>
            <a:ext cx="6108700" cy="647700"/>
          </a:xfrm>
          <a:prstGeom prst="rect">
            <a:avLst/>
          </a:prstGeom>
        </p:spPr>
      </p:pic>
    </p:spTree>
    <p:extLst>
      <p:ext uri="{BB962C8B-B14F-4D97-AF65-F5344CB8AC3E}">
        <p14:creationId xmlns:p14="http://schemas.microsoft.com/office/powerpoint/2010/main" xmlns="" val="4182438952"/>
      </p:ext>
    </p:extLst>
  </p:cSld>
  <p:clrMapOvr>
    <a:masterClrMapping/>
  </p:clrMapOvr>
  <mc:AlternateContent xmlns:mc="http://schemas.openxmlformats.org/markup-compatibility/2006">
    <mc:Choice xmlns:p14="http://schemas.microsoft.com/office/powerpoint/2010/main" xmlns="" Requires="p14">
      <p:transition spd="slow" p14:dur="2000" advTm="37600"/>
    </mc:Choice>
    <mc:Fallback>
      <p:transition spd="slow" advTm="37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14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1491">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1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1529"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a:defRPr/>
            </a:pPr>
            <a:fld id="{A2944E07-64F0-1E40-BDC6-65E25CE752AE}" type="slidenum">
              <a:rPr lang="en-US"/>
              <a:pPr>
                <a:defRPr/>
              </a:pPr>
              <a:t>188</a:t>
            </a:fld>
            <a:endParaRPr lang="en-US"/>
          </a:p>
        </p:txBody>
      </p:sp>
      <p:sp>
        <p:nvSpPr>
          <p:cNvPr id="1471490" name="Rectangle 2"/>
          <p:cNvSpPr>
            <a:spLocks noGrp="1" noChangeArrowheads="1"/>
          </p:cNvSpPr>
          <p:nvPr>
            <p:ph type="title"/>
          </p:nvPr>
        </p:nvSpPr>
        <p:spPr>
          <a:xfrm>
            <a:off x="-504824" y="152400"/>
            <a:ext cx="10334624" cy="762000"/>
          </a:xfrm>
        </p:spPr>
        <p:txBody>
          <a:bodyPr/>
          <a:lstStyle/>
          <a:p>
            <a:pPr eaLnBrk="1" hangingPunct="1">
              <a:defRPr/>
            </a:pPr>
            <a:r>
              <a:rPr lang="en-US" sz="3600" dirty="0" smtClean="0">
                <a:cs typeface="+mj-cs"/>
              </a:rPr>
              <a:t>Approximating submodular functions</a:t>
            </a:r>
            <a:br>
              <a:rPr lang="en-US" sz="3600" dirty="0" smtClean="0">
                <a:cs typeface="+mj-cs"/>
              </a:rPr>
            </a:br>
            <a:r>
              <a:rPr lang="en-US" sz="2800" dirty="0" smtClean="0">
                <a:cs typeface="+mj-cs"/>
              </a:rPr>
              <a:t>[</a:t>
            </a:r>
            <a:r>
              <a:rPr lang="en-US" sz="2800" dirty="0" err="1" smtClean="0">
                <a:cs typeface="+mj-cs"/>
              </a:rPr>
              <a:t>Goemans</a:t>
            </a:r>
            <a:r>
              <a:rPr lang="en-US" sz="2800" dirty="0" smtClean="0">
                <a:cs typeface="+mj-cs"/>
              </a:rPr>
              <a:t>, Harvey, Kleinberg, </a:t>
            </a:r>
            <a:r>
              <a:rPr lang="en-US" sz="2800" dirty="0" err="1" smtClean="0">
                <a:cs typeface="+mj-cs"/>
              </a:rPr>
              <a:t>Mirrokni</a:t>
            </a:r>
            <a:r>
              <a:rPr lang="en-US" sz="2800" dirty="0" smtClean="0">
                <a:cs typeface="+mj-cs"/>
              </a:rPr>
              <a:t>, </a:t>
            </a:r>
            <a:r>
              <a:rPr lang="ja-JP" altLang="en-US" sz="2800" dirty="0" smtClean="0">
                <a:latin typeface="Arial"/>
                <a:cs typeface="+mj-cs"/>
              </a:rPr>
              <a:t>’</a:t>
            </a:r>
            <a:r>
              <a:rPr lang="en-US" sz="2800" dirty="0" smtClean="0">
                <a:cs typeface="+mj-cs"/>
              </a:rPr>
              <a:t>08]</a:t>
            </a:r>
          </a:p>
        </p:txBody>
      </p:sp>
      <p:sp>
        <p:nvSpPr>
          <p:cNvPr id="1471491" name="Rectangle 3"/>
          <p:cNvSpPr>
            <a:spLocks noGrp="1" noChangeArrowheads="1"/>
          </p:cNvSpPr>
          <p:nvPr>
            <p:ph type="body" idx="1"/>
          </p:nvPr>
        </p:nvSpPr>
        <p:spPr>
          <a:xfrm>
            <a:off x="457200" y="1066800"/>
            <a:ext cx="8686800" cy="4800600"/>
          </a:xfrm>
        </p:spPr>
        <p:txBody>
          <a:bodyPr/>
          <a:lstStyle/>
          <a:p>
            <a:pPr eaLnBrk="1" hangingPunct="1">
              <a:defRPr/>
            </a:pPr>
            <a:r>
              <a:rPr lang="en-US" i="1" dirty="0" smtClean="0">
                <a:cs typeface="+mn-cs"/>
              </a:rPr>
              <a:t>Pick</a:t>
            </a:r>
            <a:r>
              <a:rPr lang="en-US" dirty="0" smtClean="0">
                <a:cs typeface="+mn-cs"/>
              </a:rPr>
              <a:t> m sets, A</a:t>
            </a:r>
            <a:r>
              <a:rPr lang="en-US" baseline="-25000" dirty="0" smtClean="0">
                <a:cs typeface="+mn-cs"/>
              </a:rPr>
              <a:t>1</a:t>
            </a:r>
            <a:r>
              <a:rPr lang="en-US" dirty="0" smtClean="0">
                <a:cs typeface="+mn-cs"/>
              </a:rPr>
              <a:t> … A</a:t>
            </a:r>
            <a:r>
              <a:rPr lang="en-US" baseline="-25000" dirty="0" smtClean="0">
                <a:cs typeface="+mn-cs"/>
              </a:rPr>
              <a:t>m</a:t>
            </a:r>
            <a:r>
              <a:rPr lang="en-US" dirty="0" smtClean="0">
                <a:cs typeface="+mn-cs"/>
              </a:rPr>
              <a:t>, get to see F(A</a:t>
            </a:r>
            <a:r>
              <a:rPr lang="en-US" baseline="-25000" dirty="0" smtClean="0">
                <a:cs typeface="+mn-cs"/>
              </a:rPr>
              <a:t>1</a:t>
            </a:r>
            <a:r>
              <a:rPr lang="en-US" dirty="0" smtClean="0">
                <a:cs typeface="+mn-cs"/>
              </a:rPr>
              <a:t>), …, F(A</a:t>
            </a:r>
            <a:r>
              <a:rPr lang="en-US" baseline="-25000" dirty="0" smtClean="0">
                <a:cs typeface="+mn-cs"/>
              </a:rPr>
              <a:t>m</a:t>
            </a:r>
            <a:r>
              <a:rPr lang="en-US" dirty="0" smtClean="0">
                <a:cs typeface="+mn-cs"/>
              </a:rPr>
              <a:t>)</a:t>
            </a:r>
          </a:p>
          <a:p>
            <a:pPr eaLnBrk="1" hangingPunct="1">
              <a:defRPr/>
            </a:pPr>
            <a:r>
              <a:rPr lang="en-US" dirty="0" smtClean="0">
                <a:cs typeface="+mn-cs"/>
              </a:rPr>
              <a:t>From this, want to </a:t>
            </a:r>
            <a:r>
              <a:rPr lang="en-US" dirty="0" smtClean="0">
                <a:solidFill>
                  <a:srgbClr val="0080FF"/>
                </a:solidFill>
                <a:cs typeface="+mn-cs"/>
              </a:rPr>
              <a:t>approximate      </a:t>
            </a:r>
            <a:r>
              <a:rPr lang="en-US" dirty="0" smtClean="0">
                <a:cs typeface="+mn-cs"/>
              </a:rPr>
              <a:t>by      </a:t>
            </a:r>
            <a:r>
              <a:rPr lang="en-US" dirty="0" err="1" smtClean="0">
                <a:cs typeface="+mn-cs"/>
              </a:rPr>
              <a:t>s.t.</a:t>
            </a:r>
            <a:r>
              <a:rPr lang="en-US" dirty="0" smtClean="0">
                <a:cs typeface="+mn-cs"/>
              </a:rPr>
              <a:t> </a:t>
            </a:r>
            <a:br>
              <a:rPr lang="en-US" dirty="0" smtClean="0">
                <a:cs typeface="+mn-cs"/>
              </a:rPr>
            </a:br>
            <a:r>
              <a:rPr lang="en-US" sz="1800" dirty="0" smtClean="0">
                <a:cs typeface="+mn-cs"/>
              </a:rPr>
              <a:t/>
            </a:r>
            <a:br>
              <a:rPr lang="en-US" sz="1800" dirty="0" smtClean="0">
                <a:cs typeface="+mn-cs"/>
              </a:rPr>
            </a:br>
            <a:r>
              <a:rPr lang="en-US" sz="1800" dirty="0" smtClean="0">
                <a:cs typeface="+mn-cs"/>
              </a:rPr>
              <a:t>						</a:t>
            </a:r>
            <a:r>
              <a:rPr lang="en-US" sz="3200" dirty="0" smtClean="0">
                <a:solidFill>
                  <a:schemeClr val="folHlink"/>
                </a:solidFill>
                <a:latin typeface="Symbol" charset="0"/>
                <a:cs typeface="+mn-cs"/>
                <a:sym typeface="Symbol" charset="0"/>
              </a:rPr>
              <a:t>     </a:t>
            </a:r>
            <a:r>
              <a:rPr lang="en-US" sz="3200" dirty="0" smtClean="0">
                <a:solidFill>
                  <a:srgbClr val="0080FF"/>
                </a:solidFill>
                <a:cs typeface="+mn-cs"/>
              </a:rPr>
              <a:t>for all A</a:t>
            </a:r>
            <a:br>
              <a:rPr lang="en-US" sz="3200" dirty="0" smtClean="0">
                <a:solidFill>
                  <a:srgbClr val="0080FF"/>
                </a:solidFill>
                <a:cs typeface="+mn-cs"/>
              </a:rPr>
            </a:br>
            <a:endParaRPr lang="en-US" sz="2000" dirty="0" smtClean="0">
              <a:solidFill>
                <a:srgbClr val="0080FF"/>
              </a:solidFill>
              <a:cs typeface="+mn-cs"/>
            </a:endParaRPr>
          </a:p>
          <a:p>
            <a:pPr eaLnBrk="1" hangingPunct="1">
              <a:buFont typeface="Wingdings" charset="0"/>
              <a:buNone/>
              <a:defRPr/>
            </a:pPr>
            <a:r>
              <a:rPr lang="en-US" dirty="0" smtClean="0">
                <a:cs typeface="+mn-cs"/>
              </a:rPr>
              <a:t>	</a:t>
            </a:r>
            <a:r>
              <a:rPr lang="en-US" b="1" dirty="0" smtClean="0">
                <a:cs typeface="+mn-cs"/>
              </a:rPr>
              <a:t>Theorem</a:t>
            </a:r>
            <a:r>
              <a:rPr lang="en-US" dirty="0" smtClean="0">
                <a:cs typeface="+mn-cs"/>
              </a:rPr>
              <a:t>: Even if </a:t>
            </a:r>
          </a:p>
          <a:p>
            <a:pPr lvl="1" eaLnBrk="1" hangingPunct="1">
              <a:defRPr/>
            </a:pPr>
            <a:r>
              <a:rPr lang="en-US" dirty="0" smtClean="0"/>
              <a:t>F is monotonic</a:t>
            </a:r>
          </a:p>
          <a:p>
            <a:pPr lvl="1" eaLnBrk="1" hangingPunct="1">
              <a:defRPr/>
            </a:pPr>
            <a:r>
              <a:rPr lang="en-US" dirty="0" smtClean="0"/>
              <a:t>we can pick A</a:t>
            </a:r>
            <a:r>
              <a:rPr lang="en-US" baseline="-25000" dirty="0" smtClean="0"/>
              <a:t>i</a:t>
            </a:r>
            <a:r>
              <a:rPr lang="en-US" dirty="0" smtClean="0"/>
              <a:t> adaptively, </a:t>
            </a:r>
          </a:p>
          <a:p>
            <a:pPr eaLnBrk="1" hangingPunct="1">
              <a:buNone/>
              <a:defRPr/>
            </a:pPr>
            <a:r>
              <a:rPr lang="en-US" dirty="0" smtClean="0">
                <a:cs typeface="+mn-cs"/>
              </a:rPr>
              <a:t>	cannot approximate better than</a:t>
            </a:r>
            <a:r>
              <a:rPr lang="en-US" dirty="0">
                <a:cs typeface="+mn-cs"/>
              </a:rPr>
              <a:t> </a:t>
            </a:r>
            <a:r>
              <a:rPr lang="en-US" sz="3600" dirty="0" smtClean="0">
                <a:solidFill>
                  <a:schemeClr val="hlink"/>
                </a:solidFill>
                <a:latin typeface="Symbol" charset="0"/>
                <a:cs typeface="+mn-cs"/>
                <a:sym typeface="Symbol" charset="0"/>
              </a:rPr>
              <a:t></a:t>
            </a:r>
            <a:r>
              <a:rPr lang="en-US" sz="3600" dirty="0" smtClean="0">
                <a:solidFill>
                  <a:schemeClr val="hlink"/>
                </a:solidFill>
                <a:cs typeface="+mn-cs"/>
              </a:rPr>
              <a:t> = n</a:t>
            </a:r>
            <a:r>
              <a:rPr lang="en-US" sz="3600" baseline="30000" dirty="0" smtClean="0">
                <a:solidFill>
                  <a:schemeClr val="hlink"/>
                </a:solidFill>
                <a:cs typeface="+mn-cs"/>
              </a:rPr>
              <a:t>½</a:t>
            </a:r>
            <a:r>
              <a:rPr lang="en-US" sz="3600" dirty="0" smtClean="0">
                <a:solidFill>
                  <a:schemeClr val="hlink"/>
                </a:solidFill>
                <a:cs typeface="+mn-cs"/>
              </a:rPr>
              <a:t> / log(n)</a:t>
            </a:r>
            <a:br>
              <a:rPr lang="en-US" sz="3600" dirty="0" smtClean="0">
                <a:solidFill>
                  <a:schemeClr val="hlink"/>
                </a:solidFill>
                <a:cs typeface="+mn-cs"/>
              </a:rPr>
            </a:br>
            <a:r>
              <a:rPr lang="en-US" dirty="0" smtClean="0">
                <a:cs typeface="+mn-cs"/>
              </a:rPr>
              <a:t>unless one looks at exponentially many sets </a:t>
            </a:r>
            <a:r>
              <a:rPr lang="en-US" dirty="0" smtClean="0"/>
              <a:t>A</a:t>
            </a:r>
            <a:r>
              <a:rPr lang="en-US" baseline="-25000" dirty="0" smtClean="0"/>
              <a:t>i</a:t>
            </a:r>
            <a:endParaRPr lang="en-US" dirty="0" smtClean="0">
              <a:cs typeface="+mn-cs"/>
            </a:endParaRPr>
          </a:p>
          <a:p>
            <a:pPr eaLnBrk="1" hangingPunct="1">
              <a:buFont typeface="Wingdings" charset="0"/>
              <a:buNone/>
              <a:defRPr/>
            </a:pPr>
            <a:endParaRPr lang="en-US" sz="1800" dirty="0">
              <a:cs typeface="+mn-cs"/>
            </a:endParaRPr>
          </a:p>
          <a:p>
            <a:pPr eaLnBrk="1" hangingPunct="1">
              <a:buNone/>
              <a:defRPr/>
            </a:pPr>
            <a:r>
              <a:rPr lang="en-US" dirty="0" smtClean="0">
                <a:cs typeface="+mn-cs"/>
              </a:rPr>
              <a:t>	But can efficiently obtain </a:t>
            </a:r>
            <a:r>
              <a:rPr lang="en-US" dirty="0">
                <a:solidFill>
                  <a:schemeClr val="hlink"/>
                </a:solidFill>
                <a:latin typeface="Symbol" charset="0"/>
                <a:sym typeface="Symbol" charset="0"/>
              </a:rPr>
              <a:t></a:t>
            </a:r>
            <a:r>
              <a:rPr lang="en-US" dirty="0">
                <a:solidFill>
                  <a:schemeClr val="hlink"/>
                </a:solidFill>
              </a:rPr>
              <a:t> = n</a:t>
            </a:r>
            <a:r>
              <a:rPr lang="en-US" baseline="30000" dirty="0">
                <a:solidFill>
                  <a:schemeClr val="hlink"/>
                </a:solidFill>
              </a:rPr>
              <a:t>½</a:t>
            </a:r>
            <a:r>
              <a:rPr lang="en-US" dirty="0">
                <a:solidFill>
                  <a:schemeClr val="hlink"/>
                </a:solidFill>
              </a:rPr>
              <a:t> </a:t>
            </a:r>
            <a:r>
              <a:rPr lang="en-US" dirty="0" smtClean="0">
                <a:solidFill>
                  <a:schemeClr val="hlink"/>
                </a:solidFill>
              </a:rPr>
              <a:t>log</a:t>
            </a:r>
            <a:r>
              <a:rPr lang="en-US" dirty="0">
                <a:solidFill>
                  <a:schemeClr val="hlink"/>
                </a:solidFill>
              </a:rPr>
              <a:t>(n)</a:t>
            </a:r>
            <a:endParaRPr lang="en-US" dirty="0" smtClean="0">
              <a:cs typeface="+mn-cs"/>
            </a:endParaRPr>
          </a:p>
        </p:txBody>
      </p:sp>
      <p:sp>
        <p:nvSpPr>
          <p:cNvPr id="1471529" name="Rectangle 41"/>
          <p:cNvSpPr>
            <a:spLocks noChangeArrowheads="1"/>
          </p:cNvSpPr>
          <p:nvPr/>
        </p:nvSpPr>
        <p:spPr bwMode="auto">
          <a:xfrm>
            <a:off x="533400" y="3200400"/>
            <a:ext cx="8001000" cy="3505200"/>
          </a:xfrm>
          <a:prstGeom prst="rect">
            <a:avLst/>
          </a:prstGeom>
          <a:noFill/>
          <a:ln w="3810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471530" name="Rectangle 42"/>
          <p:cNvSpPr>
            <a:spLocks noChangeArrowheads="1"/>
          </p:cNvSpPr>
          <p:nvPr/>
        </p:nvSpPr>
        <p:spPr bwMode="auto">
          <a:xfrm>
            <a:off x="1600200" y="2133600"/>
            <a:ext cx="6934200" cy="838200"/>
          </a:xfrm>
          <a:prstGeom prst="rect">
            <a:avLst/>
          </a:prstGeom>
          <a:noFill/>
          <a:ln w="38100">
            <a:solidFill>
              <a:schemeClr val="fo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pic>
        <p:nvPicPr>
          <p:cNvPr id="2" name="Bild 1" descr="latex-image-1.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279650" y="2317750"/>
            <a:ext cx="4102100" cy="495300"/>
          </a:xfrm>
          <a:prstGeom prst="rect">
            <a:avLst/>
          </a:prstGeom>
        </p:spPr>
      </p:pic>
      <p:pic>
        <p:nvPicPr>
          <p:cNvPr id="3" name="Bild 2" descr="latex-image-1.pdf"/>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6362700" y="1663700"/>
            <a:ext cx="266700" cy="342900"/>
          </a:xfrm>
          <a:prstGeom prst="rect">
            <a:avLst/>
          </a:prstGeom>
        </p:spPr>
      </p:pic>
      <p:pic>
        <p:nvPicPr>
          <p:cNvPr id="4" name="Bild 3" descr="latex-image-1.pdf"/>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492750" y="1752600"/>
            <a:ext cx="266700" cy="254000"/>
          </a:xfrm>
          <a:prstGeom prst="rect">
            <a:avLst/>
          </a:prstGeom>
        </p:spPr>
      </p:pic>
    </p:spTree>
    <p:extLst>
      <p:ext uri="{BB962C8B-B14F-4D97-AF65-F5344CB8AC3E}">
        <p14:creationId xmlns:p14="http://schemas.microsoft.com/office/powerpoint/2010/main" xmlns="" val="3727756195"/>
      </p:ext>
    </p:extLst>
  </p:cSld>
  <p:clrMapOvr>
    <a:masterClrMapping/>
  </p:clrMapOvr>
  <mc:AlternateContent xmlns:mc="http://schemas.openxmlformats.org/markup-compatibility/2006">
    <mc:Choice xmlns:p14="http://schemas.microsoft.com/office/powerpoint/2010/main" xmlns="" Requires="p14">
      <p:transition spd="slow" p14:dur="2000" advTm="37600"/>
    </mc:Choice>
    <mc:Fallback>
      <p:transition spd="slow" advTm="376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14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149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149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149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1491">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71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152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Other </a:t>
            </a:r>
            <a:r>
              <a:rPr lang="de-DE" dirty="0" err="1" smtClean="0"/>
              <a:t>directions</a:t>
            </a:r>
            <a:endParaRPr lang="de-DE" dirty="0"/>
          </a:p>
        </p:txBody>
      </p:sp>
      <p:sp>
        <p:nvSpPr>
          <p:cNvPr id="3" name="Inhaltsplatzhalter 2"/>
          <p:cNvSpPr>
            <a:spLocks noGrp="1"/>
          </p:cNvSpPr>
          <p:nvPr>
            <p:ph idx="1"/>
          </p:nvPr>
        </p:nvSpPr>
        <p:spPr>
          <a:xfrm>
            <a:off x="228600" y="990600"/>
            <a:ext cx="8915400" cy="5141913"/>
          </a:xfrm>
        </p:spPr>
        <p:txBody>
          <a:bodyPr/>
          <a:lstStyle/>
          <a:p>
            <a:r>
              <a:rPr lang="de-DE" dirty="0" smtClean="0">
                <a:solidFill>
                  <a:srgbClr val="0080FF"/>
                </a:solidFill>
              </a:rPr>
              <a:t>Game </a:t>
            </a:r>
            <a:r>
              <a:rPr lang="de-DE" dirty="0" err="1" smtClean="0">
                <a:solidFill>
                  <a:srgbClr val="0080FF"/>
                </a:solidFill>
              </a:rPr>
              <a:t>theory</a:t>
            </a:r>
            <a:endParaRPr lang="de-DE" dirty="0">
              <a:solidFill>
                <a:srgbClr val="0080FF"/>
              </a:solidFill>
            </a:endParaRPr>
          </a:p>
          <a:p>
            <a:pPr lvl="1"/>
            <a:r>
              <a:rPr lang="de-DE" dirty="0" err="1" smtClean="0"/>
              <a:t>Equilibria</a:t>
            </a:r>
            <a:r>
              <a:rPr lang="de-DE" dirty="0" smtClean="0"/>
              <a:t> in </a:t>
            </a:r>
            <a:r>
              <a:rPr lang="de-DE" dirty="0" err="1" smtClean="0"/>
              <a:t>cooperative</a:t>
            </a:r>
            <a:r>
              <a:rPr lang="de-DE" dirty="0" smtClean="0"/>
              <a:t> (supermodular) </a:t>
            </a:r>
            <a:r>
              <a:rPr lang="de-DE" dirty="0" err="1" smtClean="0"/>
              <a:t>games</a:t>
            </a:r>
            <a:r>
              <a:rPr lang="de-DE" dirty="0" smtClean="0"/>
              <a:t> / fair </a:t>
            </a:r>
            <a:r>
              <a:rPr lang="de-DE" dirty="0" err="1" smtClean="0"/>
              <a:t>allocations</a:t>
            </a:r>
            <a:endParaRPr lang="de-DE" dirty="0" smtClean="0"/>
          </a:p>
          <a:p>
            <a:pPr lvl="1"/>
            <a:r>
              <a:rPr lang="de-DE" dirty="0" smtClean="0"/>
              <a:t>Price </a:t>
            </a:r>
            <a:r>
              <a:rPr lang="de-DE" dirty="0" err="1" smtClean="0"/>
              <a:t>of</a:t>
            </a:r>
            <a:r>
              <a:rPr lang="de-DE" dirty="0" smtClean="0"/>
              <a:t> </a:t>
            </a:r>
            <a:r>
              <a:rPr lang="de-DE" dirty="0" err="1" smtClean="0"/>
              <a:t>anarchy</a:t>
            </a:r>
            <a:r>
              <a:rPr lang="de-DE" dirty="0" smtClean="0"/>
              <a:t> in non-</a:t>
            </a:r>
            <a:r>
              <a:rPr lang="de-DE" dirty="0" err="1" smtClean="0"/>
              <a:t>cooperative</a:t>
            </a:r>
            <a:r>
              <a:rPr lang="de-DE" dirty="0" smtClean="0"/>
              <a:t> </a:t>
            </a:r>
            <a:r>
              <a:rPr lang="de-DE" dirty="0" err="1" smtClean="0"/>
              <a:t>games</a:t>
            </a:r>
            <a:endParaRPr lang="de-DE" dirty="0" smtClean="0"/>
          </a:p>
          <a:p>
            <a:pPr lvl="1"/>
            <a:r>
              <a:rPr lang="de-DE" dirty="0" smtClean="0"/>
              <a:t>Incentive </a:t>
            </a:r>
            <a:r>
              <a:rPr lang="de-DE" dirty="0" err="1" smtClean="0"/>
              <a:t>compatible</a:t>
            </a:r>
            <a:r>
              <a:rPr lang="de-DE" dirty="0" smtClean="0"/>
              <a:t> submodular </a:t>
            </a:r>
            <a:r>
              <a:rPr lang="de-DE" dirty="0" err="1" smtClean="0"/>
              <a:t>optimization</a:t>
            </a:r>
            <a:endParaRPr lang="de-DE" dirty="0" smtClean="0"/>
          </a:p>
          <a:p>
            <a:r>
              <a:rPr lang="de-DE" dirty="0" err="1" smtClean="0">
                <a:solidFill>
                  <a:srgbClr val="0080FF"/>
                </a:solidFill>
              </a:rPr>
              <a:t>Generalizations</a:t>
            </a:r>
            <a:r>
              <a:rPr lang="de-DE" dirty="0" smtClean="0">
                <a:solidFill>
                  <a:srgbClr val="0080FF"/>
                </a:solidFill>
              </a:rPr>
              <a:t> </a:t>
            </a:r>
            <a:r>
              <a:rPr lang="de-DE" dirty="0" err="1" smtClean="0"/>
              <a:t>of</a:t>
            </a:r>
            <a:r>
              <a:rPr lang="de-DE" dirty="0" smtClean="0"/>
              <a:t> submodular </a:t>
            </a:r>
            <a:r>
              <a:rPr lang="de-DE" dirty="0" err="1" smtClean="0"/>
              <a:t>functions</a:t>
            </a:r>
            <a:endParaRPr lang="de-DE" dirty="0" smtClean="0"/>
          </a:p>
          <a:p>
            <a:pPr lvl="1"/>
            <a:r>
              <a:rPr lang="de-DE" dirty="0" smtClean="0"/>
              <a:t>L#-</a:t>
            </a:r>
            <a:r>
              <a:rPr lang="de-DE" dirty="0" err="1" smtClean="0"/>
              <a:t>convex</a:t>
            </a:r>
            <a:r>
              <a:rPr lang="de-DE" dirty="0" smtClean="0"/>
              <a:t> / </a:t>
            </a:r>
            <a:r>
              <a:rPr lang="de-DE" dirty="0" err="1" smtClean="0"/>
              <a:t>discrete</a:t>
            </a:r>
            <a:r>
              <a:rPr lang="de-DE" dirty="0" smtClean="0"/>
              <a:t> </a:t>
            </a:r>
            <a:r>
              <a:rPr lang="de-DE" dirty="0" err="1" smtClean="0"/>
              <a:t>convex</a:t>
            </a:r>
            <a:r>
              <a:rPr lang="de-DE" dirty="0" smtClean="0"/>
              <a:t> </a:t>
            </a:r>
            <a:r>
              <a:rPr lang="de-DE" dirty="0" err="1" smtClean="0"/>
              <a:t>analysis</a:t>
            </a:r>
            <a:endParaRPr lang="de-DE" dirty="0" smtClean="0"/>
          </a:p>
          <a:p>
            <a:pPr lvl="1"/>
            <a:r>
              <a:rPr lang="de-DE" dirty="0" smtClean="0"/>
              <a:t>XOS/Subadditive </a:t>
            </a:r>
            <a:r>
              <a:rPr lang="de-DE" dirty="0" err="1" smtClean="0"/>
              <a:t>functions</a:t>
            </a:r>
            <a:endParaRPr lang="de-DE" dirty="0" smtClean="0"/>
          </a:p>
          <a:p>
            <a:r>
              <a:rPr lang="de-DE" dirty="0" smtClean="0">
                <a:solidFill>
                  <a:srgbClr val="0080FF"/>
                </a:solidFill>
              </a:rPr>
              <a:t>More </a:t>
            </a:r>
            <a:r>
              <a:rPr lang="de-DE" dirty="0" err="1" smtClean="0">
                <a:solidFill>
                  <a:srgbClr val="0080FF"/>
                </a:solidFill>
              </a:rPr>
              <a:t>optimization</a:t>
            </a:r>
            <a:r>
              <a:rPr lang="de-DE" dirty="0" smtClean="0">
                <a:solidFill>
                  <a:srgbClr val="0080FF"/>
                </a:solidFill>
              </a:rPr>
              <a:t> </a:t>
            </a:r>
            <a:r>
              <a:rPr lang="de-DE" dirty="0" err="1" smtClean="0">
                <a:solidFill>
                  <a:srgbClr val="0080FF"/>
                </a:solidFill>
              </a:rPr>
              <a:t>algorithms</a:t>
            </a:r>
            <a:endParaRPr lang="de-DE" dirty="0">
              <a:solidFill>
                <a:srgbClr val="0080FF"/>
              </a:solidFill>
            </a:endParaRPr>
          </a:p>
          <a:p>
            <a:pPr lvl="1"/>
            <a:r>
              <a:rPr lang="de-DE" dirty="0"/>
              <a:t>Robust submodular </a:t>
            </a:r>
            <a:r>
              <a:rPr lang="de-DE" dirty="0" err="1" smtClean="0"/>
              <a:t>maximization</a:t>
            </a:r>
            <a:endParaRPr lang="de-DE" dirty="0" smtClean="0"/>
          </a:p>
          <a:p>
            <a:pPr lvl="1"/>
            <a:r>
              <a:rPr lang="de-DE" dirty="0" err="1" smtClean="0"/>
              <a:t>Maximization</a:t>
            </a:r>
            <a:r>
              <a:rPr lang="de-DE" dirty="0" smtClean="0"/>
              <a:t> </a:t>
            </a:r>
            <a:r>
              <a:rPr lang="de-DE" dirty="0" err="1" smtClean="0"/>
              <a:t>and</a:t>
            </a:r>
            <a:r>
              <a:rPr lang="de-DE" dirty="0" smtClean="0"/>
              <a:t> </a:t>
            </a:r>
            <a:r>
              <a:rPr lang="de-DE" dirty="0" err="1" smtClean="0"/>
              <a:t>minimization</a:t>
            </a:r>
            <a:r>
              <a:rPr lang="de-DE" dirty="0" smtClean="0"/>
              <a:t> </a:t>
            </a:r>
            <a:r>
              <a:rPr lang="de-DE" dirty="0" err="1" smtClean="0"/>
              <a:t>under</a:t>
            </a:r>
            <a:r>
              <a:rPr lang="de-DE" dirty="0" smtClean="0"/>
              <a:t> </a:t>
            </a:r>
            <a:r>
              <a:rPr lang="de-DE" dirty="0" err="1" smtClean="0"/>
              <a:t>complex</a:t>
            </a:r>
            <a:r>
              <a:rPr lang="de-DE" dirty="0" smtClean="0"/>
              <a:t> </a:t>
            </a:r>
            <a:r>
              <a:rPr lang="de-DE" dirty="0" err="1" smtClean="0"/>
              <a:t>constraints</a:t>
            </a:r>
            <a:endParaRPr lang="de-DE" dirty="0" smtClean="0"/>
          </a:p>
          <a:p>
            <a:pPr lvl="1"/>
            <a:r>
              <a:rPr lang="de-DE" dirty="0" smtClean="0"/>
              <a:t>Submodular-supermodular </a:t>
            </a:r>
            <a:r>
              <a:rPr lang="de-DE" dirty="0" err="1" smtClean="0"/>
              <a:t>procedure</a:t>
            </a:r>
            <a:r>
              <a:rPr lang="de-DE" dirty="0" smtClean="0"/>
              <a:t> / </a:t>
            </a:r>
            <a:r>
              <a:rPr lang="de-DE" dirty="0" err="1" smtClean="0"/>
              <a:t>semigradient</a:t>
            </a:r>
            <a:r>
              <a:rPr lang="de-DE" dirty="0" smtClean="0"/>
              <a:t> </a:t>
            </a:r>
            <a:r>
              <a:rPr lang="de-DE" dirty="0" err="1" smtClean="0"/>
              <a:t>methods</a:t>
            </a:r>
            <a:endParaRPr lang="de-DE" dirty="0" smtClean="0"/>
          </a:p>
          <a:p>
            <a:r>
              <a:rPr lang="de-DE" dirty="0" smtClean="0">
                <a:solidFill>
                  <a:srgbClr val="0080FF"/>
                </a:solidFill>
              </a:rPr>
              <a:t>Structured </a:t>
            </a:r>
            <a:r>
              <a:rPr lang="de-DE" dirty="0" err="1" smtClean="0">
                <a:solidFill>
                  <a:srgbClr val="0080FF"/>
                </a:solidFill>
              </a:rPr>
              <a:t>prediction</a:t>
            </a:r>
            <a:r>
              <a:rPr lang="de-DE" dirty="0" smtClean="0">
                <a:solidFill>
                  <a:srgbClr val="0080FF"/>
                </a:solidFill>
              </a:rPr>
              <a:t> </a:t>
            </a:r>
            <a:r>
              <a:rPr lang="de-DE" dirty="0" err="1" smtClean="0"/>
              <a:t>with</a:t>
            </a:r>
            <a:r>
              <a:rPr lang="de-DE" dirty="0" smtClean="0"/>
              <a:t> submodular </a:t>
            </a:r>
            <a:r>
              <a:rPr lang="de-DE" dirty="0" err="1" smtClean="0"/>
              <a:t>functions</a:t>
            </a: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189</a:t>
            </a:fld>
            <a:endParaRPr lang="en-US"/>
          </a:p>
        </p:txBody>
      </p:sp>
    </p:spTree>
    <p:extLst>
      <p:ext uri="{BB962C8B-B14F-4D97-AF65-F5344CB8AC3E}">
        <p14:creationId xmlns:p14="http://schemas.microsoft.com/office/powerpoint/2010/main" xmlns="" val="3813369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19 at 12.11.58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70460" y="3711028"/>
            <a:ext cx="3868615" cy="2842172"/>
          </a:xfrm>
          <a:prstGeom prst="rect">
            <a:avLst/>
          </a:prstGeom>
        </p:spPr>
      </p:pic>
      <p:sp>
        <p:nvSpPr>
          <p:cNvPr id="5" name="Subtitle 4"/>
          <p:cNvSpPr>
            <a:spLocks noGrp="1"/>
          </p:cNvSpPr>
          <p:nvPr>
            <p:ph type="subTitle" idx="1"/>
          </p:nvPr>
        </p:nvSpPr>
        <p:spPr>
          <a:xfrm>
            <a:off x="529005" y="3711028"/>
            <a:ext cx="4958862" cy="1752600"/>
          </a:xfrm>
        </p:spPr>
        <p:txBody>
          <a:bodyPr/>
          <a:lstStyle/>
          <a:p>
            <a:pPr marL="457200" indent="-457200" algn="l">
              <a:buFont typeface="Lucida Grande"/>
              <a:buChar char="-"/>
            </a:pPr>
            <a:r>
              <a:rPr kumimoji="1" lang="en-US" altLang="zh-CN" dirty="0" smtClean="0">
                <a:solidFill>
                  <a:srgbClr val="FF0000"/>
                </a:solidFill>
              </a:rPr>
              <a:t>Macro Level</a:t>
            </a:r>
          </a:p>
          <a:p>
            <a:pPr marL="457200" indent="-457200" algn="l">
              <a:buFont typeface="Lucida Grande"/>
              <a:buChar char="-"/>
            </a:pPr>
            <a:r>
              <a:rPr kumimoji="1" lang="en-US" dirty="0" err="1" smtClean="0"/>
              <a:t>Meso</a:t>
            </a:r>
            <a:r>
              <a:rPr kumimoji="1" lang="en-US" dirty="0" smtClean="0"/>
              <a:t> Level</a:t>
            </a:r>
          </a:p>
          <a:p>
            <a:pPr marL="457200" indent="-457200" algn="l">
              <a:buFont typeface="Lucida Grande"/>
              <a:buChar char="-"/>
            </a:pPr>
            <a:r>
              <a:rPr kumimoji="1" lang="en-US" dirty="0" smtClean="0"/>
              <a:t>Micro Level</a:t>
            </a:r>
            <a:endParaRPr lang="en-US" dirty="0"/>
          </a:p>
        </p:txBody>
      </p:sp>
      <p:sp>
        <p:nvSpPr>
          <p:cNvPr id="3" name="标题 2"/>
          <p:cNvSpPr>
            <a:spLocks noGrp="1"/>
          </p:cNvSpPr>
          <p:nvPr>
            <p:ph type="ctrTitle"/>
          </p:nvPr>
        </p:nvSpPr>
        <p:spPr/>
        <p:txBody>
          <a:bodyPr/>
          <a:lstStyle/>
          <a:p>
            <a:r>
              <a:rPr kumimoji="1" lang="en-US" altLang="zh-CN" dirty="0" smtClean="0"/>
              <a:t>Social Network Analysis</a:t>
            </a:r>
            <a:endParaRPr kumimoji="1" lang="zh-CN" altLang="en-US" dirty="0"/>
          </a:p>
        </p:txBody>
      </p:sp>
      <p:sp>
        <p:nvSpPr>
          <p:cNvPr id="7" name="Rectangle 6"/>
          <p:cNvSpPr/>
          <p:nvPr/>
        </p:nvSpPr>
        <p:spPr>
          <a:xfrm>
            <a:off x="3970460" y="4320628"/>
            <a:ext cx="3868615" cy="11430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84999513"/>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Further </a:t>
            </a:r>
            <a:r>
              <a:rPr lang="de-DE" dirty="0" err="1" smtClean="0"/>
              <a:t>resources</a:t>
            </a:r>
            <a:endParaRPr lang="de-DE" dirty="0"/>
          </a:p>
        </p:txBody>
      </p:sp>
      <p:sp>
        <p:nvSpPr>
          <p:cNvPr id="3" name="Inhaltsplatzhalter 2"/>
          <p:cNvSpPr>
            <a:spLocks noGrp="1"/>
          </p:cNvSpPr>
          <p:nvPr>
            <p:ph idx="1"/>
          </p:nvPr>
        </p:nvSpPr>
        <p:spPr>
          <a:xfrm>
            <a:off x="228600" y="990600"/>
            <a:ext cx="8915400" cy="5141913"/>
          </a:xfrm>
        </p:spPr>
        <p:txBody>
          <a:bodyPr/>
          <a:lstStyle/>
          <a:p>
            <a:r>
              <a:rPr lang="de-DE" dirty="0" err="1" smtClean="0">
                <a:solidFill>
                  <a:srgbClr val="0080FF"/>
                </a:solidFill>
              </a:rPr>
              <a:t>submodularity.org</a:t>
            </a:r>
            <a:endParaRPr lang="de-DE" dirty="0" smtClean="0">
              <a:solidFill>
                <a:srgbClr val="0080FF"/>
              </a:solidFill>
            </a:endParaRPr>
          </a:p>
          <a:p>
            <a:pPr lvl="1"/>
            <a:r>
              <a:rPr lang="de-DE" dirty="0" err="1"/>
              <a:t>Tutorial</a:t>
            </a:r>
            <a:r>
              <a:rPr lang="de-DE" dirty="0"/>
              <a:t> </a:t>
            </a:r>
            <a:r>
              <a:rPr lang="de-DE" dirty="0" err="1"/>
              <a:t>Slides</a:t>
            </a:r>
            <a:endParaRPr lang="de-DE" dirty="0"/>
          </a:p>
          <a:p>
            <a:pPr lvl="1"/>
            <a:r>
              <a:rPr lang="de-DE" dirty="0" err="1"/>
              <a:t>Annotated</a:t>
            </a:r>
            <a:r>
              <a:rPr lang="de-DE" dirty="0"/>
              <a:t> </a:t>
            </a:r>
            <a:r>
              <a:rPr lang="de-DE" dirty="0" err="1"/>
              <a:t>bibliography</a:t>
            </a:r>
            <a:endParaRPr lang="de-DE" dirty="0"/>
          </a:p>
          <a:p>
            <a:pPr lvl="1"/>
            <a:r>
              <a:rPr lang="de-DE" dirty="0" err="1"/>
              <a:t>Matlab</a:t>
            </a:r>
            <a:r>
              <a:rPr lang="de-DE" dirty="0"/>
              <a:t> Toolbox </a:t>
            </a:r>
            <a:r>
              <a:rPr lang="de-DE" dirty="0" err="1"/>
              <a:t>for</a:t>
            </a:r>
            <a:r>
              <a:rPr lang="de-DE" dirty="0"/>
              <a:t> Submodular </a:t>
            </a:r>
            <a:r>
              <a:rPr lang="de-DE" dirty="0" err="1"/>
              <a:t>Optimization</a:t>
            </a:r>
            <a:endParaRPr lang="de-DE" dirty="0"/>
          </a:p>
          <a:p>
            <a:pPr lvl="1"/>
            <a:r>
              <a:rPr lang="de-DE" dirty="0"/>
              <a:t>Links </a:t>
            </a:r>
            <a:r>
              <a:rPr lang="de-DE" dirty="0" err="1"/>
              <a:t>to</a:t>
            </a:r>
            <a:r>
              <a:rPr lang="de-DE" dirty="0"/>
              <a:t> </a:t>
            </a:r>
            <a:r>
              <a:rPr lang="de-DE" dirty="0" err="1"/>
              <a:t>workshops</a:t>
            </a:r>
            <a:r>
              <a:rPr lang="de-DE" dirty="0"/>
              <a:t> </a:t>
            </a:r>
            <a:r>
              <a:rPr lang="de-DE" dirty="0" err="1"/>
              <a:t>and</a:t>
            </a:r>
            <a:r>
              <a:rPr lang="de-DE" dirty="0"/>
              <a:t> </a:t>
            </a:r>
            <a:r>
              <a:rPr lang="de-DE" dirty="0" err="1"/>
              <a:t>related</a:t>
            </a:r>
            <a:r>
              <a:rPr lang="de-DE" dirty="0"/>
              <a:t> </a:t>
            </a:r>
            <a:r>
              <a:rPr lang="de-DE" dirty="0" err="1" smtClean="0"/>
              <a:t>meetings</a:t>
            </a:r>
            <a:endParaRPr lang="de-DE" dirty="0" smtClean="0"/>
          </a:p>
          <a:p>
            <a:r>
              <a:rPr lang="de-DE" dirty="0" err="1" smtClean="0">
                <a:solidFill>
                  <a:srgbClr val="0080FF"/>
                </a:solidFill>
              </a:rPr>
              <a:t>discml.cc</a:t>
            </a:r>
            <a:endParaRPr lang="de-DE" dirty="0" smtClean="0">
              <a:solidFill>
                <a:srgbClr val="0080FF"/>
              </a:solidFill>
            </a:endParaRPr>
          </a:p>
          <a:p>
            <a:pPr lvl="1"/>
            <a:r>
              <a:rPr lang="de-DE" dirty="0" smtClean="0"/>
              <a:t>NIPS Workshops on </a:t>
            </a:r>
            <a:r>
              <a:rPr lang="de-DE" dirty="0" err="1" smtClean="0"/>
              <a:t>Discrete</a:t>
            </a:r>
            <a:r>
              <a:rPr lang="de-DE" dirty="0" smtClean="0"/>
              <a:t> </a:t>
            </a:r>
            <a:r>
              <a:rPr lang="de-DE" dirty="0" err="1" smtClean="0"/>
              <a:t>Optimization</a:t>
            </a:r>
            <a:r>
              <a:rPr lang="de-DE" dirty="0" smtClean="0"/>
              <a:t> in </a:t>
            </a:r>
            <a:r>
              <a:rPr lang="de-DE" dirty="0" err="1" smtClean="0"/>
              <a:t>Machine</a:t>
            </a:r>
            <a:r>
              <a:rPr lang="de-DE" dirty="0" smtClean="0"/>
              <a:t> Learning</a:t>
            </a:r>
          </a:p>
          <a:p>
            <a:pPr lvl="1"/>
            <a:r>
              <a:rPr lang="de-DE" dirty="0" smtClean="0"/>
              <a:t>Videos </a:t>
            </a:r>
            <a:r>
              <a:rPr lang="de-DE" dirty="0" err="1" smtClean="0"/>
              <a:t>of</a:t>
            </a:r>
            <a:r>
              <a:rPr lang="de-DE" dirty="0" smtClean="0"/>
              <a:t> </a:t>
            </a:r>
            <a:r>
              <a:rPr lang="de-DE" dirty="0" err="1" smtClean="0"/>
              <a:t>invited</a:t>
            </a:r>
            <a:r>
              <a:rPr lang="de-DE" dirty="0" smtClean="0"/>
              <a:t> </a:t>
            </a:r>
            <a:r>
              <a:rPr lang="de-DE" dirty="0" err="1" smtClean="0"/>
              <a:t>talks</a:t>
            </a:r>
            <a:r>
              <a:rPr lang="de-DE" dirty="0" smtClean="0"/>
              <a:t> on </a:t>
            </a:r>
            <a:r>
              <a:rPr lang="de-DE" dirty="0" err="1" smtClean="0"/>
              <a:t>videolectures.net</a:t>
            </a:r>
            <a:endParaRPr lang="de-DE" dirty="0" smtClean="0"/>
          </a:p>
          <a:p>
            <a:pPr lvl="1"/>
            <a:endParaRPr lang="de-DE" dirty="0"/>
          </a:p>
          <a:p>
            <a:pPr lvl="1"/>
            <a:endParaRPr lang="de-DE" dirty="0" smtClean="0"/>
          </a:p>
          <a:p>
            <a:pPr lvl="1"/>
            <a:endParaRPr lang="de-DE" dirty="0"/>
          </a:p>
          <a:p>
            <a:pPr lvl="1"/>
            <a:endParaRPr lang="de-DE" dirty="0" smtClean="0"/>
          </a:p>
          <a:p>
            <a:pPr marL="0" indent="0">
              <a:buNone/>
            </a:pPr>
            <a:endParaRPr lang="de-DE" dirty="0"/>
          </a:p>
        </p:txBody>
      </p:sp>
      <p:sp>
        <p:nvSpPr>
          <p:cNvPr id="4" name="Foliennummernplatzhalter 3"/>
          <p:cNvSpPr>
            <a:spLocks noGrp="1"/>
          </p:cNvSpPr>
          <p:nvPr>
            <p:ph type="sldNum" sz="quarter" idx="12"/>
          </p:nvPr>
        </p:nvSpPr>
        <p:spPr/>
        <p:txBody>
          <a:bodyPr/>
          <a:lstStyle/>
          <a:p>
            <a:pPr>
              <a:defRPr/>
            </a:pPr>
            <a:fld id="{9D53E6B5-CF7F-8F47-88DD-ACCD4B412D54}" type="slidenum">
              <a:rPr lang="en-US" smtClean="0"/>
              <a:pPr>
                <a:defRPr/>
              </a:pPr>
              <a:t>190</a:t>
            </a:fld>
            <a:endParaRPr lang="en-US"/>
          </a:p>
        </p:txBody>
      </p:sp>
      <p:sp>
        <p:nvSpPr>
          <p:cNvPr id="9" name="Textfeld 8"/>
          <p:cNvSpPr txBox="1"/>
          <p:nvPr/>
        </p:nvSpPr>
        <p:spPr>
          <a:xfrm>
            <a:off x="8382000" y="5801380"/>
            <a:ext cx="456600" cy="523220"/>
          </a:xfrm>
          <a:prstGeom prst="rect">
            <a:avLst/>
          </a:prstGeom>
          <a:noFill/>
        </p:spPr>
        <p:txBody>
          <a:bodyPr wrap="none" rtlCol="0">
            <a:spAutoFit/>
          </a:bodyPr>
          <a:lstStyle/>
          <a:p>
            <a:r>
              <a:rPr lang="de-DE" dirty="0" smtClean="0"/>
              <a:t>...</a:t>
            </a:r>
            <a:endParaRPr lang="de-DE" dirty="0"/>
          </a:p>
        </p:txBody>
      </p:sp>
    </p:spTree>
    <p:extLst>
      <p:ext uri="{BB962C8B-B14F-4D97-AF65-F5344CB8AC3E}">
        <p14:creationId xmlns:p14="http://schemas.microsoft.com/office/powerpoint/2010/main" xmlns="" val="421287172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990600"/>
            <a:ext cx="8686800" cy="5141913"/>
          </a:xfrm>
        </p:spPr>
        <p:txBody>
          <a:bodyPr/>
          <a:lstStyle/>
          <a:p>
            <a:r>
              <a:rPr lang="en-US" dirty="0" smtClean="0"/>
              <a:t>Discrete optimization abundant in applications</a:t>
            </a:r>
            <a:endParaRPr lang="en-US" dirty="0" smtClean="0">
              <a:solidFill>
                <a:srgbClr val="0080FF"/>
              </a:solidFill>
            </a:endParaRPr>
          </a:p>
          <a:p>
            <a:r>
              <a:rPr lang="en-US" dirty="0" smtClean="0"/>
              <a:t>Fortunately, some of those have structure: </a:t>
            </a:r>
            <a:r>
              <a:rPr lang="en-US" dirty="0" err="1" smtClean="0">
                <a:solidFill>
                  <a:srgbClr val="0080FF"/>
                </a:solidFill>
              </a:rPr>
              <a:t>submodularity</a:t>
            </a:r>
            <a:endParaRPr lang="en-US" dirty="0" smtClean="0">
              <a:solidFill>
                <a:srgbClr val="0080FF"/>
              </a:solidFill>
            </a:endParaRPr>
          </a:p>
          <a:p>
            <a:r>
              <a:rPr lang="en-US" dirty="0" err="1" smtClean="0"/>
              <a:t>Submodularity</a:t>
            </a:r>
            <a:r>
              <a:rPr lang="en-US" dirty="0" smtClean="0"/>
              <a:t> can be exploited to develop efficient, </a:t>
            </a:r>
            <a:r>
              <a:rPr lang="en-US" dirty="0" smtClean="0">
                <a:solidFill>
                  <a:srgbClr val="0080FF"/>
                </a:solidFill>
              </a:rPr>
              <a:t>scalable </a:t>
            </a:r>
            <a:r>
              <a:rPr lang="en-US" dirty="0" smtClean="0"/>
              <a:t>algorithms with </a:t>
            </a:r>
            <a:r>
              <a:rPr lang="en-US" dirty="0" smtClean="0">
                <a:solidFill>
                  <a:srgbClr val="0080FF"/>
                </a:solidFill>
              </a:rPr>
              <a:t>strong guarantees</a:t>
            </a:r>
            <a:endParaRPr lang="en-US" dirty="0">
              <a:solidFill>
                <a:srgbClr val="0080FF"/>
              </a:solidFill>
            </a:endParaRPr>
          </a:p>
          <a:p>
            <a:r>
              <a:rPr lang="en-US" dirty="0" smtClean="0"/>
              <a:t>Can handle </a:t>
            </a:r>
            <a:r>
              <a:rPr lang="en-US" dirty="0" smtClean="0">
                <a:solidFill>
                  <a:srgbClr val="0080FF"/>
                </a:solidFill>
              </a:rPr>
              <a:t>complex constraints</a:t>
            </a:r>
            <a:endParaRPr lang="en-US" dirty="0">
              <a:solidFill>
                <a:srgbClr val="0080FF"/>
              </a:solidFill>
            </a:endParaRPr>
          </a:p>
          <a:p>
            <a:r>
              <a:rPr lang="en-US" dirty="0" smtClean="0"/>
              <a:t>Can </a:t>
            </a:r>
            <a:r>
              <a:rPr lang="en-US" dirty="0" smtClean="0">
                <a:solidFill>
                  <a:srgbClr val="0080FF"/>
                </a:solidFill>
              </a:rPr>
              <a:t>learn to optimize </a:t>
            </a:r>
            <a:r>
              <a:rPr lang="en-US" dirty="0" smtClean="0"/>
              <a:t>(online, adaptive, …)</a:t>
            </a:r>
          </a:p>
        </p:txBody>
      </p:sp>
      <p:sp>
        <p:nvSpPr>
          <p:cNvPr id="4" name="Slide Number Placeholder 3"/>
          <p:cNvSpPr>
            <a:spLocks noGrp="1"/>
          </p:cNvSpPr>
          <p:nvPr>
            <p:ph type="sldNum" sz="quarter" idx="12"/>
          </p:nvPr>
        </p:nvSpPr>
        <p:spPr/>
        <p:txBody>
          <a:bodyPr/>
          <a:lstStyle/>
          <a:p>
            <a:fld id="{53D3DBCA-64FA-C843-8A3A-93227169E4F1}" type="slidenum">
              <a:rPr lang="en-US" smtClean="0">
                <a:solidFill>
                  <a:srgbClr val="000000"/>
                </a:solidFill>
              </a:rPr>
              <a:pPr/>
              <a:t>191</a:t>
            </a:fld>
            <a:endParaRPr lang="en-US">
              <a:solidFill>
                <a:srgbClr val="000000"/>
              </a:solidFill>
            </a:endParaRPr>
          </a:p>
        </p:txBody>
      </p:sp>
    </p:spTree>
    <p:extLst>
      <p:ext uri="{BB962C8B-B14F-4D97-AF65-F5344CB8AC3E}">
        <p14:creationId xmlns:p14="http://schemas.microsoft.com/office/powerpoint/2010/main" xmlns="" val="3177771214"/>
      </p:ext>
    </p:extLst>
  </p:cSld>
  <p:clrMapOvr>
    <a:masterClrMapping/>
  </p:clrMapOvr>
  <mc:AlternateContent xmlns:mc="http://schemas.openxmlformats.org/markup-compatibility/2006">
    <mc:Choice xmlns:p14="http://schemas.microsoft.com/office/powerpoint/2010/main" xmlns="" Requires="p14">
      <p:transition spd="slow" p14:dur="2000" advTm="15650"/>
    </mc:Choice>
    <mc:Fallback>
      <p:transition spd="slow" advTm="1565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a:xfrm>
            <a:off x="457200" y="1193800"/>
            <a:ext cx="8305800" cy="5311775"/>
          </a:xfrm>
        </p:spPr>
        <p:txBody>
          <a:bodyPr/>
          <a:lstStyle/>
          <a:p>
            <a:pPr>
              <a:buNone/>
            </a:pPr>
            <a:endParaRPr lang="hu-HU" sz="1800" dirty="0" smtClean="0"/>
          </a:p>
          <a:p>
            <a:pPr>
              <a:buNone/>
            </a:pPr>
            <a:endParaRPr lang="hu-HU" sz="1800" dirty="0" smtClean="0"/>
          </a:p>
          <a:p>
            <a:pPr>
              <a:buNone/>
            </a:pPr>
            <a:endParaRPr lang="hu-HU" sz="1800" dirty="0" smtClean="0"/>
          </a:p>
          <a:p>
            <a:pPr>
              <a:buNone/>
            </a:pPr>
            <a:endParaRPr lang="hu-HU" sz="1800" dirty="0" smtClean="0"/>
          </a:p>
          <a:p>
            <a:pPr>
              <a:buNone/>
            </a:pPr>
            <a:r>
              <a:rPr lang="hu-HU" sz="1800" dirty="0" smtClean="0"/>
              <a:t>16:00 – 17:40 </a:t>
            </a:r>
            <a:r>
              <a:rPr lang="hu-HU" sz="1800" dirty="0" err="1" smtClean="0"/>
              <a:t>Tuesday</a:t>
            </a:r>
            <a:r>
              <a:rPr lang="hu-HU" sz="1800" dirty="0" smtClean="0"/>
              <a:t> Session 3 – Park II </a:t>
            </a:r>
          </a:p>
          <a:p>
            <a:pPr>
              <a:buNone/>
            </a:pPr>
            <a:r>
              <a:rPr lang="hu-HU" sz="1800" dirty="0" err="1" smtClean="0"/>
              <a:t>Track</a:t>
            </a:r>
            <a:r>
              <a:rPr lang="hu-HU" sz="1800" dirty="0" smtClean="0"/>
              <a:t>: </a:t>
            </a:r>
            <a:r>
              <a:rPr lang="hu-HU" sz="1800" dirty="0" err="1" smtClean="0"/>
              <a:t>Cognitive</a:t>
            </a:r>
            <a:r>
              <a:rPr lang="hu-HU" sz="1800" dirty="0" smtClean="0"/>
              <a:t> </a:t>
            </a:r>
            <a:r>
              <a:rPr lang="hu-HU" sz="1800" dirty="0" err="1" smtClean="0"/>
              <a:t>capabilities</a:t>
            </a:r>
            <a:r>
              <a:rPr lang="hu-HU" sz="1800" dirty="0" smtClean="0"/>
              <a:t> of </a:t>
            </a:r>
            <a:r>
              <a:rPr lang="hu-HU" sz="1800" dirty="0" err="1" smtClean="0"/>
              <a:t>social</a:t>
            </a:r>
            <a:r>
              <a:rPr lang="hu-HU" sz="1800" dirty="0" smtClean="0"/>
              <a:t> </a:t>
            </a:r>
            <a:r>
              <a:rPr lang="hu-HU" sz="1800" dirty="0" err="1" smtClean="0"/>
              <a:t>networks</a:t>
            </a:r>
            <a:r>
              <a:rPr lang="hu-HU" sz="1800" dirty="0" smtClean="0"/>
              <a:t> </a:t>
            </a:r>
          </a:p>
          <a:p>
            <a:pPr>
              <a:buNone/>
            </a:pPr>
            <a:r>
              <a:rPr lang="hu-HU" sz="1800" dirty="0" smtClean="0"/>
              <a:t>Session </a:t>
            </a:r>
            <a:r>
              <a:rPr lang="hu-HU" sz="1800" dirty="0" err="1" smtClean="0"/>
              <a:t>chair</a:t>
            </a:r>
            <a:r>
              <a:rPr lang="hu-HU" sz="1800" dirty="0" smtClean="0"/>
              <a:t>: Attila Kiss</a:t>
            </a:r>
          </a:p>
          <a:p>
            <a:pPr>
              <a:buNone/>
            </a:pPr>
            <a:r>
              <a:rPr lang="hu-HU" sz="1800" dirty="0" smtClean="0"/>
              <a:t> </a:t>
            </a:r>
          </a:p>
          <a:p>
            <a:pPr>
              <a:buNone/>
            </a:pPr>
            <a:r>
              <a:rPr lang="hu-HU" sz="1800" dirty="0" smtClean="0"/>
              <a:t>16:00 </a:t>
            </a:r>
            <a:r>
              <a:rPr lang="hu-HU" sz="1800" dirty="0" err="1" smtClean="0"/>
              <a:t>Comparative</a:t>
            </a:r>
            <a:r>
              <a:rPr lang="hu-HU" sz="1800" dirty="0" smtClean="0"/>
              <a:t> </a:t>
            </a:r>
            <a:r>
              <a:rPr lang="hu-HU" sz="1800" dirty="0" err="1" smtClean="0"/>
              <a:t>study</a:t>
            </a:r>
            <a:r>
              <a:rPr lang="hu-HU" sz="1800" dirty="0" smtClean="0"/>
              <a:t> of </a:t>
            </a:r>
            <a:r>
              <a:rPr lang="hu-HU" sz="1800" dirty="0" err="1" smtClean="0"/>
              <a:t>Architecture</a:t>
            </a:r>
            <a:r>
              <a:rPr lang="hu-HU" sz="1800" dirty="0" smtClean="0"/>
              <a:t> </a:t>
            </a:r>
            <a:r>
              <a:rPr lang="hu-HU" sz="1800" dirty="0" err="1" smtClean="0"/>
              <a:t>for</a:t>
            </a:r>
            <a:r>
              <a:rPr lang="hu-HU" sz="1800" dirty="0" smtClean="0"/>
              <a:t> </a:t>
            </a:r>
            <a:r>
              <a:rPr lang="hu-HU" sz="1800" dirty="0" err="1" smtClean="0"/>
              <a:t>Twitter</a:t>
            </a:r>
            <a:r>
              <a:rPr lang="hu-HU" sz="1800" dirty="0" smtClean="0"/>
              <a:t> </a:t>
            </a:r>
            <a:r>
              <a:rPr lang="hu-HU" sz="1800" dirty="0" err="1" smtClean="0"/>
              <a:t>Analysis</a:t>
            </a:r>
            <a:r>
              <a:rPr lang="hu-HU" sz="1800" dirty="0" smtClean="0"/>
              <a:t> and a </a:t>
            </a:r>
            <a:r>
              <a:rPr lang="hu-HU" sz="1800" dirty="0" err="1" smtClean="0"/>
              <a:t>proposal</a:t>
            </a:r>
            <a:r>
              <a:rPr lang="hu-HU" sz="1800" dirty="0" smtClean="0"/>
              <a:t> </a:t>
            </a:r>
            <a:r>
              <a:rPr lang="hu-HU" sz="1800" dirty="0" err="1" smtClean="0"/>
              <a:t>for</a:t>
            </a:r>
            <a:r>
              <a:rPr lang="hu-HU" sz="1800" dirty="0" smtClean="0"/>
              <a:t> an </a:t>
            </a:r>
            <a:r>
              <a:rPr lang="hu-HU" sz="1800" dirty="0" err="1" smtClean="0"/>
              <a:t>improved</a:t>
            </a:r>
            <a:r>
              <a:rPr lang="hu-HU" sz="1800" dirty="0" smtClean="0"/>
              <a:t> </a:t>
            </a:r>
            <a:r>
              <a:rPr lang="hu-HU" sz="1800" dirty="0" err="1" smtClean="0"/>
              <a:t>approach</a:t>
            </a:r>
            <a:r>
              <a:rPr lang="hu-HU" sz="1800" dirty="0" smtClean="0"/>
              <a:t> - B. Molnár, Z. Vincellér </a:t>
            </a:r>
          </a:p>
          <a:p>
            <a:pPr>
              <a:buNone/>
            </a:pPr>
            <a:r>
              <a:rPr lang="hu-HU" sz="1800" dirty="0" smtClean="0"/>
              <a:t>16:20 </a:t>
            </a:r>
            <a:r>
              <a:rPr lang="hu-HU" sz="1800" dirty="0" err="1" smtClean="0"/>
              <a:t>Towards</a:t>
            </a:r>
            <a:r>
              <a:rPr lang="hu-HU" sz="1800" dirty="0" smtClean="0"/>
              <a:t> </a:t>
            </a:r>
            <a:r>
              <a:rPr lang="hu-HU" sz="1800" dirty="0" err="1" smtClean="0"/>
              <a:t>Modeling</a:t>
            </a:r>
            <a:r>
              <a:rPr lang="hu-HU" sz="1800" dirty="0" smtClean="0"/>
              <a:t> Fuzzy </a:t>
            </a:r>
            <a:r>
              <a:rPr lang="hu-HU" sz="1800" dirty="0" err="1" smtClean="0"/>
              <a:t>Propagation</a:t>
            </a:r>
            <a:r>
              <a:rPr lang="hu-HU" sz="1800" dirty="0" smtClean="0"/>
              <a:t> </a:t>
            </a:r>
            <a:r>
              <a:rPr lang="hu-HU" sz="1800" dirty="0" err="1" smtClean="0"/>
              <a:t>for</a:t>
            </a:r>
            <a:r>
              <a:rPr lang="hu-HU" sz="1800" dirty="0" smtClean="0"/>
              <a:t> </a:t>
            </a:r>
            <a:r>
              <a:rPr lang="hu-HU" sz="1800" dirty="0" err="1" smtClean="0"/>
              <a:t>Sentiment</a:t>
            </a:r>
            <a:r>
              <a:rPr lang="hu-HU" sz="1800" dirty="0" smtClean="0"/>
              <a:t> </a:t>
            </a:r>
            <a:r>
              <a:rPr lang="hu-HU" sz="1800" dirty="0" err="1" smtClean="0"/>
              <a:t>Analysis</a:t>
            </a:r>
            <a:r>
              <a:rPr lang="hu-HU" sz="1800" dirty="0" smtClean="0"/>
              <a:t> </a:t>
            </a:r>
            <a:r>
              <a:rPr lang="hu-HU" sz="1800" dirty="0" err="1" smtClean="0"/>
              <a:t>in</a:t>
            </a:r>
            <a:r>
              <a:rPr lang="hu-HU" sz="1800" dirty="0" smtClean="0"/>
              <a:t> Online </a:t>
            </a:r>
            <a:r>
              <a:rPr lang="hu-HU" sz="1800" dirty="0" err="1" smtClean="0"/>
              <a:t>Social</a:t>
            </a:r>
            <a:r>
              <a:rPr lang="hu-HU" sz="1800" dirty="0" smtClean="0"/>
              <a:t> </a:t>
            </a:r>
            <a:r>
              <a:rPr lang="hu-HU" sz="1800" dirty="0" err="1" smtClean="0"/>
              <a:t>Networks</a:t>
            </a:r>
            <a:r>
              <a:rPr lang="hu-HU" sz="1800" dirty="0" smtClean="0"/>
              <a:t>: a </a:t>
            </a:r>
            <a:r>
              <a:rPr lang="hu-HU" sz="1800" dirty="0" err="1" smtClean="0"/>
              <a:t>Case</a:t>
            </a:r>
            <a:r>
              <a:rPr lang="hu-HU" sz="1800" dirty="0" smtClean="0"/>
              <a:t> </a:t>
            </a:r>
            <a:r>
              <a:rPr lang="hu-HU" sz="1800" dirty="0" err="1" smtClean="0"/>
              <a:t>study</a:t>
            </a:r>
            <a:r>
              <a:rPr lang="hu-HU" sz="1800" dirty="0" smtClean="0"/>
              <a:t> </a:t>
            </a:r>
            <a:r>
              <a:rPr lang="hu-HU" sz="1800" dirty="0" err="1" smtClean="0"/>
              <a:t>on</a:t>
            </a:r>
            <a:r>
              <a:rPr lang="hu-HU" sz="1800" dirty="0" smtClean="0"/>
              <a:t> </a:t>
            </a:r>
            <a:r>
              <a:rPr lang="hu-HU" sz="1800" dirty="0" err="1" smtClean="0"/>
              <a:t>TweetScope</a:t>
            </a:r>
            <a:r>
              <a:rPr lang="hu-HU" sz="1800" dirty="0" smtClean="0"/>
              <a:t> - D. N. </a:t>
            </a:r>
            <a:r>
              <a:rPr lang="hu-HU" sz="1800" dirty="0" err="1" smtClean="0"/>
              <a:t>Trung</a:t>
            </a:r>
            <a:r>
              <a:rPr lang="hu-HU" sz="1800" dirty="0" smtClean="0"/>
              <a:t>, J. J. Jung, L. A. Vu, A. Kiss </a:t>
            </a:r>
          </a:p>
          <a:p>
            <a:pPr>
              <a:buNone/>
            </a:pPr>
            <a:r>
              <a:rPr lang="hu-HU" sz="1800" dirty="0" smtClean="0"/>
              <a:t>16:40 </a:t>
            </a:r>
            <a:r>
              <a:rPr lang="hu-HU" sz="1800" dirty="0" err="1" smtClean="0"/>
              <a:t>Five</a:t>
            </a:r>
            <a:r>
              <a:rPr lang="hu-HU" sz="1800" dirty="0" smtClean="0"/>
              <a:t> </a:t>
            </a:r>
            <a:r>
              <a:rPr lang="hu-HU" sz="1800" dirty="0" err="1" smtClean="0"/>
              <a:t>Ws</a:t>
            </a:r>
            <a:r>
              <a:rPr lang="hu-HU" sz="1800" dirty="0" smtClean="0"/>
              <a:t>, </a:t>
            </a:r>
            <a:r>
              <a:rPr lang="hu-HU" sz="1800" dirty="0" err="1" smtClean="0"/>
              <a:t>One</a:t>
            </a:r>
            <a:r>
              <a:rPr lang="hu-HU" sz="1800" dirty="0" smtClean="0"/>
              <a:t> H and </a:t>
            </a:r>
            <a:r>
              <a:rPr lang="hu-HU" sz="1800" dirty="0" err="1" smtClean="0"/>
              <a:t>Many</a:t>
            </a:r>
            <a:r>
              <a:rPr lang="hu-HU" sz="1800" dirty="0" smtClean="0"/>
              <a:t> </a:t>
            </a:r>
            <a:r>
              <a:rPr lang="hu-HU" sz="1800" dirty="0" err="1" smtClean="0"/>
              <a:t>Tweets</a:t>
            </a:r>
            <a:r>
              <a:rPr lang="hu-HU" sz="1800" dirty="0" smtClean="0"/>
              <a:t> - I. Szücs, G. Gombos, A. Kiss </a:t>
            </a:r>
          </a:p>
          <a:p>
            <a:pPr>
              <a:buNone/>
            </a:pPr>
            <a:r>
              <a:rPr lang="hu-HU" sz="1800" dirty="0" smtClean="0"/>
              <a:t>17:00 </a:t>
            </a:r>
            <a:r>
              <a:rPr lang="hu-HU" sz="1800" dirty="0" err="1" smtClean="0"/>
              <a:t>On</a:t>
            </a:r>
            <a:r>
              <a:rPr lang="hu-HU" sz="1800" dirty="0" smtClean="0"/>
              <a:t> a </a:t>
            </a:r>
            <a:r>
              <a:rPr lang="hu-HU" sz="1800" dirty="0" err="1" smtClean="0"/>
              <a:t>Keyword-Lifecycle</a:t>
            </a:r>
            <a:r>
              <a:rPr lang="hu-HU" sz="1800" dirty="0" smtClean="0"/>
              <a:t> </a:t>
            </a:r>
            <a:r>
              <a:rPr lang="hu-HU" sz="1800" dirty="0" err="1" smtClean="0"/>
              <a:t>Model</a:t>
            </a:r>
            <a:r>
              <a:rPr lang="hu-HU" sz="1800" dirty="0" smtClean="0"/>
              <a:t> </a:t>
            </a:r>
            <a:r>
              <a:rPr lang="hu-HU" sz="1800" dirty="0" err="1" smtClean="0"/>
              <a:t>for</a:t>
            </a:r>
            <a:r>
              <a:rPr lang="hu-HU" sz="1800" dirty="0" smtClean="0"/>
              <a:t> </a:t>
            </a:r>
            <a:r>
              <a:rPr lang="hu-HU" sz="1800" dirty="0" err="1" smtClean="0"/>
              <a:t>Real-time</a:t>
            </a:r>
            <a:r>
              <a:rPr lang="hu-HU" sz="1800" dirty="0" smtClean="0"/>
              <a:t> </a:t>
            </a:r>
            <a:r>
              <a:rPr lang="hu-HU" sz="1800" dirty="0" err="1" smtClean="0"/>
              <a:t>Event</a:t>
            </a:r>
            <a:r>
              <a:rPr lang="hu-HU" sz="1800" dirty="0" smtClean="0"/>
              <a:t> </a:t>
            </a:r>
            <a:r>
              <a:rPr lang="hu-HU" sz="1800" dirty="0" err="1" smtClean="0"/>
              <a:t>Detection</a:t>
            </a:r>
            <a:r>
              <a:rPr lang="hu-HU" sz="1800" dirty="0" smtClean="0"/>
              <a:t> </a:t>
            </a:r>
            <a:r>
              <a:rPr lang="hu-HU" sz="1800" dirty="0" err="1" smtClean="0"/>
              <a:t>in</a:t>
            </a:r>
            <a:r>
              <a:rPr lang="hu-HU" sz="1800" dirty="0" smtClean="0"/>
              <a:t> </a:t>
            </a:r>
            <a:r>
              <a:rPr lang="hu-HU" sz="1800" dirty="0" err="1" smtClean="0"/>
              <a:t>Social</a:t>
            </a:r>
            <a:r>
              <a:rPr lang="hu-HU" sz="1800" dirty="0" smtClean="0"/>
              <a:t> Network Data - T. </a:t>
            </a:r>
            <a:r>
              <a:rPr lang="hu-HU" sz="1800" dirty="0" err="1" smtClean="0"/>
              <a:t>Matuszka</a:t>
            </a:r>
            <a:r>
              <a:rPr lang="hu-HU" sz="1800" dirty="0" smtClean="0"/>
              <a:t>, Z. Vincellér, S. Laki </a:t>
            </a:r>
          </a:p>
          <a:p>
            <a:pPr>
              <a:buNone/>
            </a:pPr>
            <a:r>
              <a:rPr lang="hu-HU" sz="1800" dirty="0" smtClean="0"/>
              <a:t>17:20 </a:t>
            </a:r>
            <a:r>
              <a:rPr lang="hu-HU" sz="1800" dirty="0" err="1" smtClean="0"/>
              <a:t>Properties</a:t>
            </a:r>
            <a:r>
              <a:rPr lang="hu-HU" sz="1800" dirty="0" smtClean="0"/>
              <a:t> of </a:t>
            </a:r>
            <a:r>
              <a:rPr lang="hu-HU" sz="1800" dirty="0" err="1" smtClean="0"/>
              <a:t>the</a:t>
            </a:r>
            <a:r>
              <a:rPr lang="hu-HU" sz="1800" dirty="0" smtClean="0"/>
              <a:t> Most </a:t>
            </a:r>
            <a:r>
              <a:rPr lang="hu-HU" sz="1800" dirty="0" err="1" smtClean="0"/>
              <a:t>Influential</a:t>
            </a:r>
            <a:r>
              <a:rPr lang="hu-HU" sz="1800" dirty="0" smtClean="0"/>
              <a:t> </a:t>
            </a:r>
            <a:r>
              <a:rPr lang="hu-HU" sz="1800" dirty="0" err="1" smtClean="0"/>
              <a:t>Social</a:t>
            </a:r>
            <a:r>
              <a:rPr lang="hu-HU" sz="1800" dirty="0" smtClean="0"/>
              <a:t> </a:t>
            </a:r>
            <a:r>
              <a:rPr lang="hu-HU" sz="1800" dirty="0" err="1" smtClean="0"/>
              <a:t>Sensors</a:t>
            </a:r>
            <a:r>
              <a:rPr lang="hu-HU" sz="1800" dirty="0" smtClean="0"/>
              <a:t> - B. Kósa, B. </a:t>
            </a:r>
            <a:r>
              <a:rPr lang="hu-HU" sz="1800" dirty="0" err="1" smtClean="0"/>
              <a:t>Pinczel</a:t>
            </a:r>
            <a:r>
              <a:rPr lang="hu-HU" sz="1800" dirty="0" smtClean="0"/>
              <a:t>, G.  Rácz, A. Kiss</a:t>
            </a:r>
          </a:p>
          <a:p>
            <a:pPr>
              <a:buNone/>
            </a:pPr>
            <a:endParaRPr lang="hu-HU" sz="1800" dirty="0"/>
          </a:p>
        </p:txBody>
      </p:sp>
      <p:sp>
        <p:nvSpPr>
          <p:cNvPr id="4" name="Dia számának helye 3"/>
          <p:cNvSpPr>
            <a:spLocks noGrp="1"/>
          </p:cNvSpPr>
          <p:nvPr>
            <p:ph type="sldNum" sz="quarter" idx="12"/>
          </p:nvPr>
        </p:nvSpPr>
        <p:spPr/>
        <p:txBody>
          <a:bodyPr/>
          <a:lstStyle/>
          <a:p>
            <a:fld id="{65F817CD-90DF-254E-86DF-D316A243B657}" type="slidenum">
              <a:rPr lang="en-US" smtClean="0"/>
              <a:pPr/>
              <a:t>192</a:t>
            </a:fld>
            <a:endParaRPr lang="en-US"/>
          </a:p>
        </p:txBody>
      </p:sp>
      <p:pic>
        <p:nvPicPr>
          <p:cNvPr id="558083" name="Picture 3"/>
          <p:cNvPicPr>
            <a:picLocks noChangeAspect="1" noChangeArrowheads="1"/>
          </p:cNvPicPr>
          <p:nvPr/>
        </p:nvPicPr>
        <p:blipFill>
          <a:blip r:embed="rId2"/>
          <a:srcRect/>
          <a:stretch>
            <a:fillRect/>
          </a:stretch>
        </p:blipFill>
        <p:spPr bwMode="auto">
          <a:xfrm>
            <a:off x="1200150" y="200025"/>
            <a:ext cx="6400800" cy="216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Our</a:t>
            </a:r>
            <a:r>
              <a:rPr lang="hu-HU" dirty="0" smtClean="0"/>
              <a:t> </a:t>
            </a:r>
            <a:r>
              <a:rPr lang="hu-HU" dirty="0" err="1" smtClean="0"/>
              <a:t>publications</a:t>
            </a:r>
            <a:r>
              <a:rPr lang="hu-HU" dirty="0" smtClean="0"/>
              <a:t> </a:t>
            </a:r>
            <a:r>
              <a:rPr lang="hu-HU" dirty="0" err="1" smtClean="0"/>
              <a:t>in</a:t>
            </a:r>
            <a:r>
              <a:rPr lang="hu-HU" dirty="0" smtClean="0"/>
              <a:t> 2014</a:t>
            </a:r>
            <a:endParaRPr lang="hu-HU" dirty="0"/>
          </a:p>
        </p:txBody>
      </p:sp>
      <p:sp>
        <p:nvSpPr>
          <p:cNvPr id="4" name="Dia számának helye 3"/>
          <p:cNvSpPr>
            <a:spLocks noGrp="1"/>
          </p:cNvSpPr>
          <p:nvPr>
            <p:ph type="sldNum" sz="quarter" idx="12"/>
          </p:nvPr>
        </p:nvSpPr>
        <p:spPr/>
        <p:txBody>
          <a:bodyPr/>
          <a:lstStyle/>
          <a:p>
            <a:fld id="{65F817CD-90DF-254E-86DF-D316A243B657}" type="slidenum">
              <a:rPr lang="en-US" smtClean="0"/>
              <a:pPr/>
              <a:t>193</a:t>
            </a:fld>
            <a:endParaRPr lang="en-US"/>
          </a:p>
        </p:txBody>
      </p:sp>
      <p:pic>
        <p:nvPicPr>
          <p:cNvPr id="125954" name="Picture 2"/>
          <p:cNvPicPr>
            <a:picLocks noGrp="1" noChangeAspect="1" noChangeArrowheads="1"/>
          </p:cNvPicPr>
          <p:nvPr>
            <p:ph idx="1"/>
          </p:nvPr>
        </p:nvPicPr>
        <p:blipFill>
          <a:blip r:embed="rId2"/>
          <a:srcRect/>
          <a:stretch>
            <a:fillRect/>
          </a:stretch>
        </p:blipFill>
        <p:spPr bwMode="auto">
          <a:xfrm>
            <a:off x="5248275" y="962025"/>
            <a:ext cx="3309936" cy="999151"/>
          </a:xfrm>
          <a:prstGeom prst="rect">
            <a:avLst/>
          </a:prstGeom>
          <a:noFill/>
          <a:ln w="9525">
            <a:noFill/>
            <a:miter lim="800000"/>
            <a:headEnd/>
            <a:tailEnd/>
          </a:ln>
          <a:effectLst/>
        </p:spPr>
      </p:pic>
      <p:pic>
        <p:nvPicPr>
          <p:cNvPr id="125955" name="Picture 3"/>
          <p:cNvPicPr>
            <a:picLocks noChangeAspect="1" noChangeArrowheads="1"/>
          </p:cNvPicPr>
          <p:nvPr/>
        </p:nvPicPr>
        <p:blipFill>
          <a:blip r:embed="rId3"/>
          <a:srcRect/>
          <a:stretch>
            <a:fillRect/>
          </a:stretch>
        </p:blipFill>
        <p:spPr bwMode="auto">
          <a:xfrm>
            <a:off x="838200" y="1133475"/>
            <a:ext cx="4410075" cy="666750"/>
          </a:xfrm>
          <a:prstGeom prst="rect">
            <a:avLst/>
          </a:prstGeom>
          <a:noFill/>
          <a:ln w="9525">
            <a:noFill/>
            <a:miter lim="800000"/>
            <a:headEnd/>
            <a:tailEnd/>
          </a:ln>
          <a:effectLst/>
        </p:spPr>
      </p:pic>
      <p:pic>
        <p:nvPicPr>
          <p:cNvPr id="125956" name="Picture 4"/>
          <p:cNvPicPr>
            <a:picLocks noChangeAspect="1" noChangeArrowheads="1"/>
          </p:cNvPicPr>
          <p:nvPr/>
        </p:nvPicPr>
        <p:blipFill>
          <a:blip r:embed="rId4"/>
          <a:srcRect/>
          <a:stretch>
            <a:fillRect/>
          </a:stretch>
        </p:blipFill>
        <p:spPr bwMode="auto">
          <a:xfrm>
            <a:off x="5248275" y="2139500"/>
            <a:ext cx="3309936" cy="856630"/>
          </a:xfrm>
          <a:prstGeom prst="rect">
            <a:avLst/>
          </a:prstGeom>
          <a:noFill/>
          <a:ln w="9525">
            <a:noFill/>
            <a:miter lim="800000"/>
            <a:headEnd/>
            <a:tailEnd/>
          </a:ln>
          <a:effectLst/>
        </p:spPr>
      </p:pic>
      <p:sp>
        <p:nvSpPr>
          <p:cNvPr id="7" name="Szövegdoboz 6"/>
          <p:cNvSpPr txBox="1"/>
          <p:nvPr/>
        </p:nvSpPr>
        <p:spPr>
          <a:xfrm>
            <a:off x="838200" y="2139500"/>
            <a:ext cx="4191000" cy="4293483"/>
          </a:xfrm>
          <a:prstGeom prst="rect">
            <a:avLst/>
          </a:prstGeom>
          <a:noFill/>
        </p:spPr>
        <p:txBody>
          <a:bodyPr wrap="square" rtlCol="0">
            <a:spAutoFit/>
          </a:bodyPr>
          <a:lstStyle/>
          <a:p>
            <a:r>
              <a:rPr lang="hu-HU" sz="1300" i="1" dirty="0" err="1" smtClean="0"/>
              <a:t>Betweenness</a:t>
            </a:r>
            <a:r>
              <a:rPr lang="hu-HU" sz="1300" i="1" dirty="0" smtClean="0"/>
              <a:t> versus </a:t>
            </a:r>
            <a:r>
              <a:rPr lang="hu-HU" sz="1300" i="1" dirty="0" err="1" smtClean="0"/>
              <a:t>Linerank</a:t>
            </a:r>
            <a:endParaRPr lang="hu-HU" sz="1300" i="1" dirty="0" smtClean="0"/>
          </a:p>
          <a:p>
            <a:r>
              <a:rPr lang="hu-HU" sz="1300" b="1" dirty="0" err="1" smtClean="0">
                <a:solidFill>
                  <a:schemeClr val="tx2">
                    <a:lumMod val="60000"/>
                    <a:lumOff val="40000"/>
                  </a:schemeClr>
                </a:solidFill>
              </a:rPr>
              <a:t>By</a:t>
            </a:r>
            <a:r>
              <a:rPr lang="hu-HU" sz="1300" b="1" dirty="0" smtClean="0">
                <a:solidFill>
                  <a:schemeClr val="tx2">
                    <a:lumMod val="60000"/>
                    <a:lumOff val="40000"/>
                  </a:schemeClr>
                </a:solidFill>
              </a:rPr>
              <a:t>  Balázs Kósa, Márton Balassi, Péter </a:t>
            </a:r>
            <a:r>
              <a:rPr lang="hu-HU" sz="1300" b="1" dirty="0" err="1" smtClean="0">
                <a:solidFill>
                  <a:schemeClr val="tx2">
                    <a:lumMod val="60000"/>
                    <a:lumOff val="40000"/>
                  </a:schemeClr>
                </a:solidFill>
              </a:rPr>
              <a:t>Englert</a:t>
            </a:r>
            <a:r>
              <a:rPr lang="hu-HU" sz="1300" b="1" dirty="0" smtClean="0">
                <a:solidFill>
                  <a:schemeClr val="tx2">
                    <a:lumMod val="60000"/>
                    <a:lumOff val="40000"/>
                  </a:schemeClr>
                </a:solidFill>
              </a:rPr>
              <a:t>, Attila Kiss</a:t>
            </a:r>
          </a:p>
          <a:p>
            <a:endParaRPr lang="hu-HU" sz="1300" b="1" dirty="0" smtClean="0">
              <a:solidFill>
                <a:schemeClr val="tx2">
                  <a:lumMod val="60000"/>
                  <a:lumOff val="40000"/>
                </a:schemeClr>
              </a:solidFill>
            </a:endParaRPr>
          </a:p>
          <a:p>
            <a:endParaRPr lang="hu-HU" sz="1300" i="1" dirty="0" smtClean="0"/>
          </a:p>
          <a:p>
            <a:endParaRPr lang="hu-HU" sz="1300" i="1" dirty="0" smtClean="0"/>
          </a:p>
          <a:p>
            <a:r>
              <a:rPr lang="hu-HU" sz="1300" i="1" dirty="0" smtClean="0"/>
              <a:t>An </a:t>
            </a:r>
            <a:r>
              <a:rPr lang="hu-HU" sz="1300" i="1" dirty="0" err="1" smtClean="0"/>
              <a:t>Improved</a:t>
            </a:r>
            <a:r>
              <a:rPr lang="hu-HU" sz="1300" i="1" dirty="0" smtClean="0"/>
              <a:t> </a:t>
            </a:r>
            <a:r>
              <a:rPr lang="hu-HU" sz="1300" i="1" dirty="0" err="1" smtClean="0"/>
              <a:t>Community-based</a:t>
            </a:r>
            <a:r>
              <a:rPr lang="hu-HU" sz="1300" i="1" dirty="0" smtClean="0"/>
              <a:t> </a:t>
            </a:r>
            <a:r>
              <a:rPr lang="hu-HU" sz="1300" i="1" dirty="0" err="1" smtClean="0"/>
              <a:t>Greedy</a:t>
            </a:r>
            <a:r>
              <a:rPr lang="hu-HU" sz="1300" i="1" dirty="0" smtClean="0"/>
              <a:t> </a:t>
            </a:r>
            <a:r>
              <a:rPr lang="en-US" sz="1300" i="1" dirty="0" smtClean="0"/>
              <a:t>Algorithm </a:t>
            </a:r>
            <a:r>
              <a:rPr lang="en-US" sz="1300" i="1" dirty="0" smtClean="0"/>
              <a:t>for Solving the </a:t>
            </a:r>
            <a:r>
              <a:rPr lang="en-US" sz="1300" i="1" dirty="0" err="1" smtClean="0"/>
              <a:t>Inuence</a:t>
            </a:r>
            <a:r>
              <a:rPr lang="hu-HU" sz="1300" i="1" dirty="0" smtClean="0"/>
              <a:t> </a:t>
            </a:r>
            <a:r>
              <a:rPr lang="en-US" sz="1300" i="1" dirty="0" smtClean="0"/>
              <a:t>Maximization </a:t>
            </a:r>
            <a:r>
              <a:rPr lang="en-US" sz="1300" i="1" dirty="0" smtClean="0"/>
              <a:t>Problem in Social </a:t>
            </a:r>
            <a:r>
              <a:rPr lang="en-US" sz="1300" i="1" dirty="0" smtClean="0"/>
              <a:t>Networks</a:t>
            </a:r>
            <a:endParaRPr lang="hu-HU" sz="1300" i="1" dirty="0" smtClean="0"/>
          </a:p>
          <a:p>
            <a:r>
              <a:rPr lang="hu-HU" sz="1300" b="1" dirty="0" err="1" smtClean="0">
                <a:solidFill>
                  <a:schemeClr val="tx2">
                    <a:lumMod val="60000"/>
                    <a:lumOff val="40000"/>
                  </a:schemeClr>
                </a:solidFill>
              </a:rPr>
              <a:t>By</a:t>
            </a:r>
            <a:r>
              <a:rPr lang="hu-HU" sz="1300" b="1" dirty="0" smtClean="0">
                <a:solidFill>
                  <a:schemeClr val="tx2">
                    <a:lumMod val="60000"/>
                    <a:lumOff val="40000"/>
                  </a:schemeClr>
                </a:solidFill>
              </a:rPr>
              <a:t>  </a:t>
            </a:r>
            <a:r>
              <a:rPr lang="hu-HU" sz="1300" b="1" dirty="0" smtClean="0">
                <a:solidFill>
                  <a:schemeClr val="tx2">
                    <a:lumMod val="60000"/>
                    <a:lumOff val="40000"/>
                  </a:schemeClr>
                </a:solidFill>
              </a:rPr>
              <a:t>Gábor Rácz, Zoltán Pusztai, Balázs Kósa, </a:t>
            </a:r>
            <a:r>
              <a:rPr lang="hu-HU" sz="1300" b="1" dirty="0" smtClean="0">
                <a:solidFill>
                  <a:schemeClr val="tx2">
                    <a:lumMod val="60000"/>
                    <a:lumOff val="40000"/>
                  </a:schemeClr>
                </a:solidFill>
              </a:rPr>
              <a:t>Attila </a:t>
            </a:r>
            <a:r>
              <a:rPr lang="hu-HU" sz="1300" b="1" dirty="0" smtClean="0">
                <a:solidFill>
                  <a:schemeClr val="tx2">
                    <a:lumMod val="60000"/>
                    <a:lumOff val="40000"/>
                  </a:schemeClr>
                </a:solidFill>
              </a:rPr>
              <a:t>Kiss</a:t>
            </a:r>
          </a:p>
          <a:p>
            <a:endParaRPr lang="hu-HU" sz="1300" b="1" dirty="0" smtClean="0">
              <a:solidFill>
                <a:schemeClr val="tx2">
                  <a:lumMod val="60000"/>
                  <a:lumOff val="40000"/>
                </a:schemeClr>
              </a:solidFill>
            </a:endParaRPr>
          </a:p>
          <a:p>
            <a:r>
              <a:rPr lang="en-US" sz="1300" i="1" dirty="0" smtClean="0"/>
              <a:t>Quantitative analysis of </a:t>
            </a:r>
            <a:r>
              <a:rPr lang="en-US" sz="1300" i="1" dirty="0" err="1" smtClean="0"/>
              <a:t>Bitcoin</a:t>
            </a:r>
            <a:r>
              <a:rPr lang="en-US" sz="1300" i="1" dirty="0" smtClean="0"/>
              <a:t> exchange rate and transactional network </a:t>
            </a:r>
            <a:r>
              <a:rPr lang="en-US" sz="1300" i="1" dirty="0" smtClean="0"/>
              <a:t>properties</a:t>
            </a:r>
            <a:endParaRPr lang="hu-HU" sz="1300" i="1" dirty="0" smtClean="0"/>
          </a:p>
          <a:p>
            <a:r>
              <a:rPr lang="hu-HU" sz="1300" b="1" dirty="0" err="1" smtClean="0">
                <a:solidFill>
                  <a:schemeClr val="tx2">
                    <a:lumMod val="60000"/>
                    <a:lumOff val="40000"/>
                  </a:schemeClr>
                </a:solidFill>
              </a:rPr>
              <a:t>By</a:t>
            </a:r>
            <a:r>
              <a:rPr lang="hu-HU" sz="1300" b="1" dirty="0" smtClean="0">
                <a:solidFill>
                  <a:schemeClr val="tx2">
                    <a:lumMod val="60000"/>
                    <a:lumOff val="40000"/>
                  </a:schemeClr>
                </a:solidFill>
              </a:rPr>
              <a:t>  </a:t>
            </a:r>
            <a:r>
              <a:rPr lang="hu-HU" sz="1300" b="1" dirty="0" smtClean="0">
                <a:solidFill>
                  <a:schemeClr val="tx2">
                    <a:lumMod val="60000"/>
                    <a:lumOff val="40000"/>
                  </a:schemeClr>
                </a:solidFill>
              </a:rPr>
              <a:t>Imre Szücs, </a:t>
            </a:r>
            <a:r>
              <a:rPr lang="hu-HU" sz="1300" b="1" dirty="0" smtClean="0">
                <a:solidFill>
                  <a:schemeClr val="tx2">
                    <a:lumMod val="60000"/>
                    <a:lumOff val="40000"/>
                  </a:schemeClr>
                </a:solidFill>
              </a:rPr>
              <a:t>Attila </a:t>
            </a:r>
            <a:r>
              <a:rPr lang="hu-HU" sz="1300" b="1" dirty="0" smtClean="0">
                <a:solidFill>
                  <a:schemeClr val="tx2">
                    <a:lumMod val="60000"/>
                    <a:lumOff val="40000"/>
                  </a:schemeClr>
                </a:solidFill>
              </a:rPr>
              <a:t>Kiss</a:t>
            </a:r>
          </a:p>
          <a:p>
            <a:endParaRPr lang="hu-HU" sz="1300" b="1" dirty="0" smtClean="0">
              <a:solidFill>
                <a:schemeClr val="tx2">
                  <a:lumMod val="60000"/>
                  <a:lumOff val="40000"/>
                </a:schemeClr>
              </a:solidFill>
            </a:endParaRPr>
          </a:p>
          <a:p>
            <a:r>
              <a:rPr lang="en-US" sz="1300" i="1" dirty="0" smtClean="0"/>
              <a:t>E</a:t>
            </a:r>
            <a:r>
              <a:rPr lang="hu-HU" sz="1300" i="1" dirty="0" smtClean="0"/>
              <a:t>ffi</a:t>
            </a:r>
            <a:r>
              <a:rPr lang="en-US" sz="1300" i="1" dirty="0" err="1" smtClean="0"/>
              <a:t>ciency</a:t>
            </a:r>
            <a:r>
              <a:rPr lang="en-US" sz="1300" i="1" dirty="0" smtClean="0"/>
              <a:t> </a:t>
            </a:r>
            <a:r>
              <a:rPr lang="en-US" sz="1300" i="1" dirty="0" smtClean="0"/>
              <a:t>Issues of Computing </a:t>
            </a:r>
            <a:r>
              <a:rPr lang="en-US" sz="1300" i="1" dirty="0" smtClean="0"/>
              <a:t>Graph</a:t>
            </a:r>
            <a:r>
              <a:rPr lang="hu-HU" sz="1300" i="1" dirty="0" smtClean="0"/>
              <a:t> </a:t>
            </a:r>
            <a:r>
              <a:rPr lang="hu-HU" sz="1300" i="1" dirty="0" err="1" smtClean="0"/>
              <a:t>Properties</a:t>
            </a:r>
            <a:r>
              <a:rPr lang="hu-HU" sz="1300" i="1" dirty="0" smtClean="0"/>
              <a:t> </a:t>
            </a:r>
            <a:r>
              <a:rPr lang="hu-HU" sz="1300" i="1" dirty="0" smtClean="0"/>
              <a:t>of </a:t>
            </a:r>
            <a:r>
              <a:rPr lang="hu-HU" sz="1300" i="1" dirty="0" err="1" smtClean="0"/>
              <a:t>Social</a:t>
            </a:r>
            <a:r>
              <a:rPr lang="hu-HU" sz="1300" i="1" dirty="0" smtClean="0"/>
              <a:t> </a:t>
            </a:r>
            <a:r>
              <a:rPr lang="hu-HU" sz="1300" i="1" dirty="0" err="1" smtClean="0"/>
              <a:t>Networks</a:t>
            </a:r>
            <a:endParaRPr lang="hu-HU" sz="1300" i="1" dirty="0" smtClean="0"/>
          </a:p>
          <a:p>
            <a:r>
              <a:rPr lang="hu-HU" sz="1300" b="1" dirty="0" err="1" smtClean="0">
                <a:solidFill>
                  <a:schemeClr val="tx2">
                    <a:lumMod val="60000"/>
                    <a:lumOff val="40000"/>
                  </a:schemeClr>
                </a:solidFill>
              </a:rPr>
              <a:t>By</a:t>
            </a:r>
            <a:r>
              <a:rPr lang="hu-HU" sz="1300" b="1" dirty="0" smtClean="0">
                <a:solidFill>
                  <a:schemeClr val="tx2">
                    <a:lumMod val="60000"/>
                    <a:lumOff val="40000"/>
                  </a:schemeClr>
                </a:solidFill>
              </a:rPr>
              <a:t>  Balázs Kósa, Márton Balassi, Péter </a:t>
            </a:r>
            <a:r>
              <a:rPr lang="hu-HU" sz="1300" b="1" dirty="0" err="1" smtClean="0">
                <a:solidFill>
                  <a:schemeClr val="tx2">
                    <a:lumMod val="60000"/>
                    <a:lumOff val="40000"/>
                  </a:schemeClr>
                </a:solidFill>
              </a:rPr>
              <a:t>Englert</a:t>
            </a:r>
            <a:r>
              <a:rPr lang="hu-HU" sz="1300" b="1" dirty="0" smtClean="0">
                <a:solidFill>
                  <a:schemeClr val="tx2">
                    <a:lumMod val="60000"/>
                    <a:lumOff val="40000"/>
                  </a:schemeClr>
                </a:solidFill>
              </a:rPr>
              <a:t>, Attila </a:t>
            </a:r>
            <a:r>
              <a:rPr lang="hu-HU" sz="1300" b="1" dirty="0" smtClean="0">
                <a:solidFill>
                  <a:schemeClr val="tx2">
                    <a:lumMod val="60000"/>
                    <a:lumOff val="40000"/>
                  </a:schemeClr>
                </a:solidFill>
              </a:rPr>
              <a:t>Kiss</a:t>
            </a:r>
          </a:p>
          <a:p>
            <a:endParaRPr lang="hu-HU" sz="1300" b="1" dirty="0" smtClean="0">
              <a:solidFill>
                <a:schemeClr val="tx2">
                  <a:lumMod val="60000"/>
                  <a:lumOff val="40000"/>
                </a:schemeClr>
              </a:solidFill>
            </a:endParaRPr>
          </a:p>
          <a:p>
            <a:r>
              <a:rPr lang="en-US" sz="1300" i="1" dirty="0" smtClean="0"/>
              <a:t>Community shells’ effect on the disintegration dynamic </a:t>
            </a:r>
            <a:r>
              <a:rPr lang="en-US" sz="1300" i="1" dirty="0" smtClean="0"/>
              <a:t>of</a:t>
            </a:r>
            <a:endParaRPr lang="en-US" sz="1300" i="1" dirty="0" smtClean="0"/>
          </a:p>
          <a:p>
            <a:r>
              <a:rPr lang="en-US" sz="1300" i="1" dirty="0" smtClean="0"/>
              <a:t>social </a:t>
            </a:r>
            <a:r>
              <a:rPr lang="en-US" sz="1300" i="1" dirty="0" smtClean="0"/>
              <a:t>networks</a:t>
            </a:r>
            <a:endParaRPr lang="hu-HU" sz="1300" i="1" dirty="0" smtClean="0"/>
          </a:p>
          <a:p>
            <a:r>
              <a:rPr lang="hu-HU" sz="1300" b="1" dirty="0" err="1" smtClean="0">
                <a:solidFill>
                  <a:schemeClr val="tx2">
                    <a:lumMod val="60000"/>
                    <a:lumOff val="40000"/>
                  </a:schemeClr>
                </a:solidFill>
              </a:rPr>
              <a:t>By</a:t>
            </a:r>
            <a:r>
              <a:rPr lang="hu-HU" sz="1300" b="1" dirty="0" smtClean="0">
                <a:solidFill>
                  <a:schemeClr val="tx2">
                    <a:lumMod val="60000"/>
                    <a:lumOff val="40000"/>
                  </a:schemeClr>
                </a:solidFill>
              </a:rPr>
              <a:t>  </a:t>
            </a:r>
            <a:r>
              <a:rPr lang="hu-HU" sz="1300" b="1" dirty="0" smtClean="0">
                <a:solidFill>
                  <a:schemeClr val="tx2">
                    <a:lumMod val="60000"/>
                    <a:lumOff val="40000"/>
                  </a:schemeClr>
                </a:solidFill>
              </a:rPr>
              <a:t>Imre Szücs, </a:t>
            </a:r>
            <a:r>
              <a:rPr lang="hu-HU" sz="1300" b="1" dirty="0" smtClean="0">
                <a:solidFill>
                  <a:schemeClr val="tx2">
                    <a:lumMod val="60000"/>
                    <a:lumOff val="40000"/>
                  </a:schemeClr>
                </a:solidFill>
              </a:rPr>
              <a:t>Attila </a:t>
            </a:r>
            <a:r>
              <a:rPr lang="hu-HU" sz="1300" b="1" dirty="0" smtClean="0">
                <a:solidFill>
                  <a:schemeClr val="tx2">
                    <a:lumMod val="60000"/>
                    <a:lumOff val="40000"/>
                  </a:schemeClr>
                </a:solidFill>
              </a:rPr>
              <a:t>Kiss</a:t>
            </a:r>
            <a:endParaRPr lang="hu-HU" sz="1300" b="1" dirty="0">
              <a:solidFill>
                <a:schemeClr val="tx2">
                  <a:lumMod val="60000"/>
                  <a:lumOff val="40000"/>
                </a:schemeClr>
              </a:solidFill>
            </a:endParaRPr>
          </a:p>
        </p:txBody>
      </p:sp>
      <p:pic>
        <p:nvPicPr>
          <p:cNvPr id="126978" name="Picture 2"/>
          <p:cNvPicPr>
            <a:picLocks noChangeAspect="1" noChangeArrowheads="1"/>
          </p:cNvPicPr>
          <p:nvPr/>
        </p:nvPicPr>
        <p:blipFill>
          <a:blip r:embed="rId5"/>
          <a:srcRect/>
          <a:stretch>
            <a:fillRect/>
          </a:stretch>
        </p:blipFill>
        <p:spPr bwMode="auto">
          <a:xfrm>
            <a:off x="5248275" y="3976163"/>
            <a:ext cx="3309936" cy="880625"/>
          </a:xfrm>
          <a:prstGeom prst="rect">
            <a:avLst/>
          </a:prstGeom>
          <a:noFill/>
          <a:ln w="9525">
            <a:noFill/>
            <a:miter lim="800000"/>
            <a:headEnd/>
            <a:tailEnd/>
          </a:ln>
          <a:effectLst/>
        </p:spPr>
      </p:pic>
      <p:pic>
        <p:nvPicPr>
          <p:cNvPr id="126980" name="Picture 4" descr="http://ac.inf.elte.hu/img/annales_kicsi.jpg"/>
          <p:cNvPicPr>
            <a:picLocks noChangeAspect="1" noChangeArrowheads="1"/>
          </p:cNvPicPr>
          <p:nvPr/>
        </p:nvPicPr>
        <p:blipFill>
          <a:blip r:embed="rId6"/>
          <a:srcRect/>
          <a:stretch>
            <a:fillRect/>
          </a:stretch>
        </p:blipFill>
        <p:spPr bwMode="auto">
          <a:xfrm>
            <a:off x="5248275" y="5174239"/>
            <a:ext cx="1031875" cy="1378961"/>
          </a:xfrm>
          <a:prstGeom prst="rect">
            <a:avLst/>
          </a:prstGeom>
          <a:noFill/>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Related Publications</a:t>
            </a:r>
            <a:endParaRPr lang="en-US" dirty="0"/>
          </a:p>
        </p:txBody>
      </p:sp>
      <p:sp>
        <p:nvSpPr>
          <p:cNvPr id="3" name="Content Placeholder 2"/>
          <p:cNvSpPr>
            <a:spLocks noGrp="1"/>
          </p:cNvSpPr>
          <p:nvPr>
            <p:ph idx="1"/>
          </p:nvPr>
        </p:nvSpPr>
        <p:spPr>
          <a:xfrm>
            <a:off x="323867" y="1014412"/>
            <a:ext cx="8609118" cy="5538788"/>
          </a:xfrm>
        </p:spPr>
        <p:txBody>
          <a:bodyPr/>
          <a:lstStyle/>
          <a:p>
            <a:pPr>
              <a:spcBef>
                <a:spcPts val="200"/>
              </a:spcBef>
            </a:pPr>
            <a:r>
              <a:rPr lang="en-US" sz="1400" dirty="0"/>
              <a:t>Jie Tang, Jing Zhang, </a:t>
            </a:r>
            <a:r>
              <a:rPr lang="en-US" sz="1400" dirty="0" err="1"/>
              <a:t>Limin</a:t>
            </a:r>
            <a:r>
              <a:rPr lang="en-US" sz="1400" dirty="0"/>
              <a:t> Yao, </a:t>
            </a:r>
            <a:r>
              <a:rPr lang="en-US" sz="1400" dirty="0" err="1"/>
              <a:t>Juanzi</a:t>
            </a:r>
            <a:r>
              <a:rPr lang="en-US" sz="1400" dirty="0"/>
              <a:t> Li, Li Zhang, and </a:t>
            </a:r>
            <a:r>
              <a:rPr lang="en-US" sz="1400" dirty="0" err="1"/>
              <a:t>Zhong</a:t>
            </a:r>
            <a:r>
              <a:rPr lang="en-US" sz="1400" dirty="0"/>
              <a:t> Su. </a:t>
            </a:r>
            <a:r>
              <a:rPr lang="en-US" sz="1400" dirty="0" err="1"/>
              <a:t>ArnetMiner</a:t>
            </a:r>
            <a:r>
              <a:rPr lang="en-US" sz="1400" dirty="0"/>
              <a:t>: Extraction and Mining of Academic Social Networks. In </a:t>
            </a:r>
            <a:r>
              <a:rPr lang="en-US" sz="1400" b="1" dirty="0"/>
              <a:t>KDD’08</a:t>
            </a:r>
            <a:r>
              <a:rPr lang="en-US" sz="1400" dirty="0"/>
              <a:t>, pages 990-998, 2008.</a:t>
            </a:r>
          </a:p>
          <a:p>
            <a:pPr>
              <a:spcBef>
                <a:spcPts val="200"/>
              </a:spcBef>
            </a:pPr>
            <a:r>
              <a:rPr lang="en-US" sz="1400" dirty="0" smtClean="0"/>
              <a:t>Jie </a:t>
            </a:r>
            <a:r>
              <a:rPr lang="en-US" sz="1400" dirty="0"/>
              <a:t>Tang, </a:t>
            </a:r>
            <a:r>
              <a:rPr lang="en-US" sz="1400" dirty="0" err="1"/>
              <a:t>Jimeng</a:t>
            </a:r>
            <a:r>
              <a:rPr lang="en-US" sz="1400" dirty="0"/>
              <a:t> Sun, Chi Wang, and </a:t>
            </a:r>
            <a:r>
              <a:rPr lang="en-US" sz="1400" dirty="0" err="1"/>
              <a:t>Zi</a:t>
            </a:r>
            <a:r>
              <a:rPr lang="en-US" sz="1400" dirty="0"/>
              <a:t> Yang. Social Influence Analysis in Large-scale Networks. In </a:t>
            </a:r>
            <a:r>
              <a:rPr lang="en-US" sz="1400" b="1" dirty="0"/>
              <a:t>KDD’09</a:t>
            </a:r>
            <a:r>
              <a:rPr lang="en-US" sz="1400" dirty="0"/>
              <a:t>, pages 807-816, 2009. </a:t>
            </a:r>
          </a:p>
          <a:p>
            <a:pPr>
              <a:spcBef>
                <a:spcPts val="200"/>
              </a:spcBef>
            </a:pPr>
            <a:r>
              <a:rPr lang="en-US" sz="1400" dirty="0" err="1" smtClean="0"/>
              <a:t>Chenhao</a:t>
            </a:r>
            <a:r>
              <a:rPr lang="en-US" sz="1400" dirty="0" smtClean="0"/>
              <a:t> </a:t>
            </a:r>
            <a:r>
              <a:rPr lang="en-US" sz="1400" dirty="0"/>
              <a:t>Tan, </a:t>
            </a:r>
            <a:r>
              <a:rPr lang="en-US" sz="1400" dirty="0" smtClean="0"/>
              <a:t>Jie </a:t>
            </a:r>
            <a:r>
              <a:rPr lang="en-US" sz="1400" dirty="0"/>
              <a:t>Tang, </a:t>
            </a:r>
            <a:r>
              <a:rPr lang="en-US" sz="1400" dirty="0" err="1" smtClean="0"/>
              <a:t>Jimeng</a:t>
            </a:r>
            <a:r>
              <a:rPr lang="en-US" sz="1400" dirty="0" smtClean="0"/>
              <a:t> </a:t>
            </a:r>
            <a:r>
              <a:rPr lang="en-US" sz="1400" dirty="0"/>
              <a:t>Sun, </a:t>
            </a:r>
            <a:r>
              <a:rPr lang="en-US" sz="1400" dirty="0" err="1" smtClean="0"/>
              <a:t>Quan</a:t>
            </a:r>
            <a:r>
              <a:rPr lang="en-US" sz="1400" dirty="0" smtClean="0"/>
              <a:t> </a:t>
            </a:r>
            <a:r>
              <a:rPr lang="en-US" sz="1400" dirty="0"/>
              <a:t>Lin, and </a:t>
            </a:r>
            <a:r>
              <a:rPr lang="en-US" sz="1400" dirty="0" err="1" smtClean="0"/>
              <a:t>Fengjiao</a:t>
            </a:r>
            <a:r>
              <a:rPr lang="en-US" sz="1400" dirty="0" smtClean="0"/>
              <a:t> </a:t>
            </a:r>
            <a:r>
              <a:rPr lang="en-US" sz="1400" dirty="0"/>
              <a:t>Wang. Social action tracking via noise tolerant time-varying factor graphs. In </a:t>
            </a:r>
            <a:r>
              <a:rPr lang="en-US" sz="1400" b="1" dirty="0"/>
              <a:t>KDD’10</a:t>
            </a:r>
            <a:r>
              <a:rPr lang="en-US" sz="1400" dirty="0"/>
              <a:t>, pages 807–816, 2010.</a:t>
            </a:r>
          </a:p>
          <a:p>
            <a:pPr>
              <a:spcBef>
                <a:spcPts val="200"/>
              </a:spcBef>
            </a:pPr>
            <a:r>
              <a:rPr lang="en-US" sz="1400" dirty="0"/>
              <a:t>Lu Liu, Jie Tang, </a:t>
            </a:r>
            <a:r>
              <a:rPr lang="en-US" sz="1400" dirty="0" err="1"/>
              <a:t>Jiawei</a:t>
            </a:r>
            <a:r>
              <a:rPr lang="en-US" sz="1400" dirty="0"/>
              <a:t> Han, </a:t>
            </a:r>
            <a:r>
              <a:rPr lang="en-US" sz="1400" dirty="0" err="1"/>
              <a:t>Meng</a:t>
            </a:r>
            <a:r>
              <a:rPr lang="en-US" sz="1400" dirty="0"/>
              <a:t> Jiang, and </a:t>
            </a:r>
            <a:r>
              <a:rPr lang="en-US" sz="1400" dirty="0" err="1"/>
              <a:t>Shiqiang</a:t>
            </a:r>
            <a:r>
              <a:rPr lang="en-US" sz="1400" dirty="0"/>
              <a:t> Yang. Mining Topic-Level Influence in Heterogeneous Networks. In </a:t>
            </a:r>
            <a:r>
              <a:rPr lang="en-US" sz="1400" b="1" dirty="0"/>
              <a:t>CIKM’10</a:t>
            </a:r>
            <a:r>
              <a:rPr lang="en-US" sz="1400" dirty="0"/>
              <a:t>, pages 199-208, 2010.</a:t>
            </a:r>
          </a:p>
          <a:p>
            <a:pPr>
              <a:spcBef>
                <a:spcPts val="200"/>
              </a:spcBef>
            </a:pPr>
            <a:r>
              <a:rPr lang="en-US" sz="1400" dirty="0" err="1" smtClean="0"/>
              <a:t>Chenhao</a:t>
            </a:r>
            <a:r>
              <a:rPr lang="en-US" sz="1400" dirty="0" smtClean="0"/>
              <a:t> </a:t>
            </a:r>
            <a:r>
              <a:rPr lang="en-US" sz="1400" dirty="0"/>
              <a:t>Tan, Lillian Lee, </a:t>
            </a:r>
            <a:r>
              <a:rPr lang="en-US" sz="1400" dirty="0" smtClean="0"/>
              <a:t>Jie </a:t>
            </a:r>
            <a:r>
              <a:rPr lang="en-US" sz="1400" dirty="0"/>
              <a:t>Tang, </a:t>
            </a:r>
            <a:r>
              <a:rPr lang="en-US" sz="1400" dirty="0" smtClean="0"/>
              <a:t>Long </a:t>
            </a:r>
            <a:r>
              <a:rPr lang="en-US" sz="1400" dirty="0"/>
              <a:t>Jiang, </a:t>
            </a:r>
            <a:r>
              <a:rPr lang="en-US" sz="1400" dirty="0" smtClean="0"/>
              <a:t>Ming </a:t>
            </a:r>
            <a:r>
              <a:rPr lang="en-US" sz="1400" dirty="0"/>
              <a:t>Zhou, and </a:t>
            </a:r>
            <a:r>
              <a:rPr lang="en-US" sz="1400" dirty="0" smtClean="0"/>
              <a:t>Ping </a:t>
            </a:r>
            <a:r>
              <a:rPr lang="en-US" sz="1400" dirty="0"/>
              <a:t>Li. User-level sentiment analysis incorporating social networks. In </a:t>
            </a:r>
            <a:r>
              <a:rPr lang="en-US" sz="1400" b="1" dirty="0"/>
              <a:t>KDD’11</a:t>
            </a:r>
            <a:r>
              <a:rPr lang="en-US" sz="1400" dirty="0"/>
              <a:t>,  pages 1397–1405, 2011.</a:t>
            </a:r>
          </a:p>
          <a:p>
            <a:pPr>
              <a:spcBef>
                <a:spcPts val="200"/>
              </a:spcBef>
            </a:pPr>
            <a:r>
              <a:rPr lang="en-US" sz="1400" dirty="0" err="1"/>
              <a:t>Jimeng</a:t>
            </a:r>
            <a:r>
              <a:rPr lang="en-US" sz="1400" dirty="0"/>
              <a:t> Sun and Jie Tang. A Survey of Models and Algorithms for Social Influence Analysis. Social Network Data Analytics, </a:t>
            </a:r>
            <a:r>
              <a:rPr lang="en-US" sz="1400" dirty="0" err="1"/>
              <a:t>Aggarwal</a:t>
            </a:r>
            <a:r>
              <a:rPr lang="en-US" sz="1400" dirty="0"/>
              <a:t>, C. C. (Ed.), Kluwer Academic Publishers, pages 177–214, 2011.</a:t>
            </a:r>
          </a:p>
          <a:p>
            <a:pPr>
              <a:spcBef>
                <a:spcPts val="200"/>
              </a:spcBef>
            </a:pPr>
            <a:r>
              <a:rPr lang="en-US" sz="1400" dirty="0" smtClean="0"/>
              <a:t>Jie </a:t>
            </a:r>
            <a:r>
              <a:rPr lang="en-US" sz="1400" dirty="0"/>
              <a:t>Tang, </a:t>
            </a:r>
            <a:r>
              <a:rPr lang="en-US" sz="1400" dirty="0" err="1"/>
              <a:t>Tiancheng</a:t>
            </a:r>
            <a:r>
              <a:rPr lang="en-US" sz="1400" dirty="0"/>
              <a:t> Lou, and Jon Kleinberg. Inferring Social Ties across Heterogeneous Networks. In </a:t>
            </a:r>
            <a:r>
              <a:rPr lang="en-US" sz="1400" b="1" dirty="0" smtClean="0"/>
              <a:t>WSDM</a:t>
            </a:r>
            <a:r>
              <a:rPr lang="en-US" sz="1400" b="1" dirty="0"/>
              <a:t>'</a:t>
            </a:r>
            <a:r>
              <a:rPr lang="en-US" sz="1400" b="1" dirty="0" smtClean="0"/>
              <a:t>12</a:t>
            </a:r>
            <a:r>
              <a:rPr lang="en-US" sz="1400" dirty="0" smtClean="0"/>
              <a:t>. </a:t>
            </a:r>
            <a:r>
              <a:rPr lang="en-US" sz="1400" dirty="0"/>
              <a:t>pp. 743-752.</a:t>
            </a:r>
          </a:p>
          <a:p>
            <a:pPr>
              <a:spcBef>
                <a:spcPts val="200"/>
              </a:spcBef>
            </a:pPr>
            <a:r>
              <a:rPr lang="en-US" sz="1400" dirty="0" err="1"/>
              <a:t>Jia</a:t>
            </a:r>
            <a:r>
              <a:rPr lang="en-US" sz="1400" dirty="0"/>
              <a:t> </a:t>
            </a:r>
            <a:r>
              <a:rPr lang="en-US" sz="1400" dirty="0" err="1"/>
              <a:t>Jia</a:t>
            </a:r>
            <a:r>
              <a:rPr lang="en-US" sz="1400" dirty="0"/>
              <a:t>, </a:t>
            </a:r>
            <a:r>
              <a:rPr lang="en-US" sz="1400" dirty="0" err="1"/>
              <a:t>Sen</a:t>
            </a:r>
            <a:r>
              <a:rPr lang="en-US" sz="1400" dirty="0"/>
              <a:t> Wu, </a:t>
            </a:r>
            <a:r>
              <a:rPr lang="en-US" sz="1400" dirty="0" err="1"/>
              <a:t>Xiaohui</a:t>
            </a:r>
            <a:r>
              <a:rPr lang="en-US" sz="1400" dirty="0"/>
              <a:t> Wang, </a:t>
            </a:r>
            <a:r>
              <a:rPr lang="en-US" sz="1400" dirty="0" err="1"/>
              <a:t>Peiyun</a:t>
            </a:r>
            <a:r>
              <a:rPr lang="en-US" sz="1400" dirty="0"/>
              <a:t> Hu, </a:t>
            </a:r>
            <a:r>
              <a:rPr lang="en-US" sz="1400" dirty="0" err="1"/>
              <a:t>Lianhong</a:t>
            </a:r>
            <a:r>
              <a:rPr lang="en-US" sz="1400" dirty="0"/>
              <a:t> </a:t>
            </a:r>
            <a:r>
              <a:rPr lang="en-US" sz="1400" dirty="0" err="1"/>
              <a:t>Cai</a:t>
            </a:r>
            <a:r>
              <a:rPr lang="en-US" sz="1400" dirty="0"/>
              <a:t>, and Jie Tang. Can We Understand van Gogh’s Mood? Learning to Infer Affects from Images in Social Networks. In </a:t>
            </a:r>
            <a:r>
              <a:rPr lang="en-US" sz="1400" b="1" dirty="0"/>
              <a:t>ACM MM</a:t>
            </a:r>
            <a:r>
              <a:rPr lang="en-US" sz="1400" dirty="0"/>
              <a:t>, pages 857-860, 2012.</a:t>
            </a:r>
          </a:p>
          <a:p>
            <a:pPr>
              <a:spcBef>
                <a:spcPts val="200"/>
              </a:spcBef>
            </a:pPr>
            <a:r>
              <a:rPr lang="en-US" sz="1400" dirty="0" smtClean="0"/>
              <a:t>Lu </a:t>
            </a:r>
            <a:r>
              <a:rPr lang="en-US" sz="1400" dirty="0"/>
              <a:t>Liu, Jie Tang, </a:t>
            </a:r>
            <a:r>
              <a:rPr lang="en-US" sz="1400" dirty="0" err="1"/>
              <a:t>Jiawei</a:t>
            </a:r>
            <a:r>
              <a:rPr lang="en-US" sz="1400" dirty="0"/>
              <a:t> Han, and </a:t>
            </a:r>
            <a:r>
              <a:rPr lang="en-US" sz="1400" dirty="0" err="1"/>
              <a:t>Shiqiang</a:t>
            </a:r>
            <a:r>
              <a:rPr lang="en-US" sz="1400" dirty="0"/>
              <a:t> Yang. Learning Influence from Heterogeneous Social Networks. In </a:t>
            </a:r>
            <a:r>
              <a:rPr lang="en-US" sz="1400" b="1" dirty="0"/>
              <a:t>DMKD</a:t>
            </a:r>
            <a:r>
              <a:rPr lang="en-US" sz="1400" dirty="0"/>
              <a:t>, 2012, Volume 25, Issue 3, pages 511-544. </a:t>
            </a:r>
          </a:p>
          <a:p>
            <a:pPr>
              <a:spcBef>
                <a:spcPts val="200"/>
              </a:spcBef>
            </a:pPr>
            <a:r>
              <a:rPr lang="en-US" sz="1400" dirty="0"/>
              <a:t>Jing Zhang, Biao Liu, Jie Tang, Ting Chen, and </a:t>
            </a:r>
            <a:r>
              <a:rPr lang="en-US" sz="1400" dirty="0" err="1"/>
              <a:t>Juanzi</a:t>
            </a:r>
            <a:r>
              <a:rPr lang="en-US" sz="1400" dirty="0"/>
              <a:t> Li. Social Influence Locality for Modeling </a:t>
            </a:r>
            <a:r>
              <a:rPr lang="en-US" sz="1400" dirty="0" err="1"/>
              <a:t>Retweeting</a:t>
            </a:r>
            <a:r>
              <a:rPr lang="en-US" sz="1400" dirty="0"/>
              <a:t> Behaviors. In </a:t>
            </a:r>
            <a:r>
              <a:rPr lang="en-US" sz="1400" b="1" dirty="0"/>
              <a:t>IJCAI'13</a:t>
            </a:r>
            <a:r>
              <a:rPr lang="en-US" sz="1400" dirty="0"/>
              <a:t>.</a:t>
            </a:r>
          </a:p>
          <a:p>
            <a:pPr>
              <a:spcBef>
                <a:spcPts val="200"/>
              </a:spcBef>
            </a:pPr>
            <a:r>
              <a:rPr lang="en-US" sz="1400" dirty="0"/>
              <a:t>Jie Tang, </a:t>
            </a:r>
            <a:r>
              <a:rPr lang="en-US" sz="1400" dirty="0" err="1"/>
              <a:t>Sen</a:t>
            </a:r>
            <a:r>
              <a:rPr lang="en-US" sz="1400" dirty="0"/>
              <a:t> Wu, and </a:t>
            </a:r>
            <a:r>
              <a:rPr lang="en-US" sz="1400" dirty="0" err="1"/>
              <a:t>Jimeng</a:t>
            </a:r>
            <a:r>
              <a:rPr lang="en-US" sz="1400" dirty="0"/>
              <a:t> Sun. Confluence: Conformity Influence in Large Social Networks. In </a:t>
            </a:r>
            <a:r>
              <a:rPr lang="en-US" sz="1400" b="1" dirty="0"/>
              <a:t>KDD'2013</a:t>
            </a:r>
            <a:r>
              <a:rPr lang="en-US" sz="1400" dirty="0"/>
              <a:t>. </a:t>
            </a:r>
          </a:p>
          <a:p>
            <a:pPr>
              <a:spcBef>
                <a:spcPts val="200"/>
              </a:spcBef>
            </a:pPr>
            <a:r>
              <a:rPr lang="en-US" sz="1400" dirty="0" err="1" smtClean="0"/>
              <a:t>Jimeng</a:t>
            </a:r>
            <a:r>
              <a:rPr lang="en-US" sz="1400" dirty="0" smtClean="0"/>
              <a:t> </a:t>
            </a:r>
            <a:r>
              <a:rPr lang="en-US" sz="1400" dirty="0"/>
              <a:t>Sun and Jie Tang. Models and Algorithms for Social Influence Analysis. In </a:t>
            </a:r>
            <a:r>
              <a:rPr lang="en-US" sz="1400" b="1" dirty="0"/>
              <a:t>WSDM’13</a:t>
            </a:r>
            <a:r>
              <a:rPr lang="en-US" sz="1400" dirty="0"/>
              <a:t>. (Tutorial</a:t>
            </a:r>
            <a:r>
              <a:rPr lang="en-US" sz="1400" dirty="0" smtClean="0"/>
              <a:t>)</a:t>
            </a:r>
            <a:endParaRPr lang="en-US" sz="1000" dirty="0"/>
          </a:p>
          <a:p>
            <a:pPr>
              <a:spcBef>
                <a:spcPts val="200"/>
              </a:spcBef>
            </a:pPr>
            <a:r>
              <a:rPr lang="en-US" sz="1400" dirty="0" err="1" smtClean="0"/>
              <a:t>Tiancheng</a:t>
            </a:r>
            <a:r>
              <a:rPr lang="en-US" sz="1400" dirty="0" smtClean="0"/>
              <a:t> </a:t>
            </a:r>
            <a:r>
              <a:rPr lang="en-US" sz="1400" dirty="0"/>
              <a:t>Lou, Jie Tang, John </a:t>
            </a:r>
            <a:r>
              <a:rPr lang="en-US" sz="1400" dirty="0" err="1"/>
              <a:t>Hopcroft</a:t>
            </a:r>
            <a:r>
              <a:rPr lang="en-US" sz="1400" dirty="0"/>
              <a:t>, </a:t>
            </a:r>
            <a:r>
              <a:rPr lang="en-US" sz="1400" dirty="0" err="1"/>
              <a:t>Zhanpeng</a:t>
            </a:r>
            <a:r>
              <a:rPr lang="en-US" sz="1400" dirty="0"/>
              <a:t> Fang, </a:t>
            </a:r>
            <a:r>
              <a:rPr lang="en-US" sz="1400" dirty="0" err="1"/>
              <a:t>Xiaowen</a:t>
            </a:r>
            <a:r>
              <a:rPr lang="en-US" sz="1400" dirty="0"/>
              <a:t> Ding. Learning to Predict Reciprocity and Triadic Closure in Social Networks. In </a:t>
            </a:r>
            <a:r>
              <a:rPr lang="en-US" sz="1400" b="1" dirty="0"/>
              <a:t>TKDD</a:t>
            </a:r>
            <a:r>
              <a:rPr lang="en-US" sz="1400" dirty="0"/>
              <a:t>, 2013</a:t>
            </a:r>
            <a:r>
              <a:rPr lang="en-US" sz="1400" dirty="0" smtClean="0"/>
              <a:t>.</a:t>
            </a:r>
            <a:endParaRPr lang="en-US" sz="1400" dirty="0"/>
          </a:p>
        </p:txBody>
      </p:sp>
    </p:spTree>
    <p:extLst>
      <p:ext uri="{BB962C8B-B14F-4D97-AF65-F5344CB8AC3E}">
        <p14:creationId xmlns:p14="http://schemas.microsoft.com/office/powerpoint/2010/main" xmlns="" val="2593167895"/>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r>
              <a:rPr lang="en-US" altLang="zh-CN" dirty="0" smtClean="0"/>
              <a:t>s</a:t>
            </a:r>
            <a:endParaRPr lang="en-US" dirty="0"/>
          </a:p>
        </p:txBody>
      </p:sp>
      <p:sp>
        <p:nvSpPr>
          <p:cNvPr id="3" name="Content Placeholder 2"/>
          <p:cNvSpPr>
            <a:spLocks noGrp="1"/>
          </p:cNvSpPr>
          <p:nvPr>
            <p:ph idx="1"/>
          </p:nvPr>
        </p:nvSpPr>
        <p:spPr>
          <a:xfrm>
            <a:off x="323867" y="1066808"/>
            <a:ext cx="8436219" cy="5059363"/>
          </a:xfrm>
        </p:spPr>
        <p:txBody>
          <a:bodyPr/>
          <a:lstStyle/>
          <a:p>
            <a:r>
              <a:rPr lang="en-US" sz="1400" dirty="0"/>
              <a:t>N. </a:t>
            </a:r>
            <a:r>
              <a:rPr lang="en-US" sz="1400" dirty="0" err="1"/>
              <a:t>Agarwal</a:t>
            </a:r>
            <a:r>
              <a:rPr lang="en-US" sz="1400" dirty="0"/>
              <a:t>, H. Liu, L. Tang, and P. S. Yu. Identifying the influential bloggers in a community. In </a:t>
            </a:r>
            <a:r>
              <a:rPr lang="en-US" sz="1400" b="1" dirty="0"/>
              <a:t>WSDM’08</a:t>
            </a:r>
            <a:r>
              <a:rPr lang="en-US" sz="1400" dirty="0"/>
              <a:t>, pages 207–217, 2008.</a:t>
            </a:r>
          </a:p>
          <a:p>
            <a:r>
              <a:rPr lang="en-US" sz="1400" dirty="0" smtClean="0"/>
              <a:t>A</a:t>
            </a:r>
            <a:r>
              <a:rPr lang="en-US" sz="1400" dirty="0"/>
              <a:t>. </a:t>
            </a:r>
            <a:r>
              <a:rPr lang="en-US" sz="1400" dirty="0" err="1"/>
              <a:t>Anagnostopoulos</a:t>
            </a:r>
            <a:r>
              <a:rPr lang="en-US" sz="1400" dirty="0"/>
              <a:t>, R. Kumar, M. </a:t>
            </a:r>
            <a:r>
              <a:rPr lang="en-US" sz="1400" dirty="0" err="1"/>
              <a:t>Mahdian</a:t>
            </a:r>
            <a:r>
              <a:rPr lang="en-US" sz="1400" dirty="0"/>
              <a:t>. Influence and correlation in social networks. In </a:t>
            </a:r>
            <a:r>
              <a:rPr lang="en-US" sz="1400" b="1" dirty="0"/>
              <a:t>KDD’08</a:t>
            </a:r>
            <a:r>
              <a:rPr lang="en-US" sz="1400" dirty="0"/>
              <a:t>, pages 7-15, 2008.</a:t>
            </a:r>
          </a:p>
          <a:p>
            <a:r>
              <a:rPr lang="en-US" sz="1400" dirty="0" smtClean="0"/>
              <a:t>S</a:t>
            </a:r>
            <a:r>
              <a:rPr lang="en-US" sz="1400" dirty="0"/>
              <a:t>. Aral, L. </a:t>
            </a:r>
            <a:r>
              <a:rPr lang="en-US" sz="1400" dirty="0" err="1"/>
              <a:t>Muchnik</a:t>
            </a:r>
            <a:r>
              <a:rPr lang="en-US" sz="1400" dirty="0"/>
              <a:t>, and A. </a:t>
            </a:r>
            <a:r>
              <a:rPr lang="en-US" sz="1400" dirty="0" err="1"/>
              <a:t>Sundararajan</a:t>
            </a:r>
            <a:r>
              <a:rPr lang="en-US" sz="1400" dirty="0"/>
              <a:t>. Distinguishing influence-based contagion from </a:t>
            </a:r>
            <a:r>
              <a:rPr lang="en-US" sz="1400" dirty="0" err="1"/>
              <a:t>homophily</a:t>
            </a:r>
            <a:r>
              <a:rPr lang="en-US" sz="1400" dirty="0"/>
              <a:t>-driven diffusion in dynamic networks. </a:t>
            </a:r>
            <a:r>
              <a:rPr lang="en-US" sz="1400" b="1" dirty="0"/>
              <a:t>PNAS</a:t>
            </a:r>
            <a:r>
              <a:rPr lang="en-US" sz="1400" dirty="0"/>
              <a:t>, 106 (51):21544-21549, 2009.</a:t>
            </a:r>
          </a:p>
          <a:p>
            <a:r>
              <a:rPr lang="en-US" sz="1400" dirty="0"/>
              <a:t>S. Aral and D Walker. Identifying Influential and Susceptible Members of Social Networks. </a:t>
            </a:r>
            <a:r>
              <a:rPr lang="en-US" sz="1400" b="1" dirty="0"/>
              <a:t>Science</a:t>
            </a:r>
            <a:r>
              <a:rPr lang="en-US" sz="1400" dirty="0"/>
              <a:t>, 337:337-341, 2012.</a:t>
            </a:r>
          </a:p>
          <a:p>
            <a:pPr lvl="0"/>
            <a:r>
              <a:rPr lang="en-US" altLang="zh-CN" sz="1400" dirty="0" err="1" smtClean="0"/>
              <a:t>Barabasi</a:t>
            </a:r>
            <a:r>
              <a:rPr lang="en-US" altLang="zh-CN" sz="1400" dirty="0" smtClean="0"/>
              <a:t> </a:t>
            </a:r>
            <a:r>
              <a:rPr lang="en-US" altLang="zh-CN" sz="1400" dirty="0"/>
              <a:t>and </a:t>
            </a:r>
            <a:r>
              <a:rPr lang="en-US" altLang="zh-CN" sz="1400" dirty="0" smtClean="0"/>
              <a:t>Albert (</a:t>
            </a:r>
            <a:r>
              <a:rPr lang="en-US" altLang="zh-CN" sz="1400" dirty="0"/>
              <a:t>1999). Emergence of scaling n complex networks</a:t>
            </a:r>
            <a:r>
              <a:rPr lang="en-US" altLang="zh-CN" sz="1400" dirty="0" smtClean="0"/>
              <a:t>.</a:t>
            </a:r>
          </a:p>
          <a:p>
            <a:r>
              <a:rPr lang="en-US" sz="1400" dirty="0"/>
              <a:t>E. </a:t>
            </a:r>
            <a:r>
              <a:rPr lang="en-US" sz="1400" dirty="0" err="1"/>
              <a:t>Bakshy</a:t>
            </a:r>
            <a:r>
              <a:rPr lang="en-US" sz="1400" dirty="0"/>
              <a:t>, B. Karrer, and L. A. </a:t>
            </a:r>
            <a:r>
              <a:rPr lang="en-US" sz="1400" dirty="0" err="1"/>
              <a:t>Adamic</a:t>
            </a:r>
            <a:r>
              <a:rPr lang="en-US" sz="1400" dirty="0"/>
              <a:t>. Social influence and the diffusion of user-created content. In </a:t>
            </a:r>
            <a:r>
              <a:rPr lang="en-US" sz="1400" b="1" dirty="0"/>
              <a:t>EC ’09</a:t>
            </a:r>
            <a:r>
              <a:rPr lang="en-US" sz="1400" dirty="0"/>
              <a:t>, pages 325–334, New York, NY, USA, 2009. ACM.</a:t>
            </a:r>
          </a:p>
          <a:p>
            <a:r>
              <a:rPr lang="en-US" sz="1400" dirty="0" smtClean="0"/>
              <a:t>E</a:t>
            </a:r>
            <a:r>
              <a:rPr lang="en-US" sz="1400" dirty="0"/>
              <a:t>. </a:t>
            </a:r>
            <a:r>
              <a:rPr lang="en-US" sz="1400" dirty="0" err="1"/>
              <a:t>Bakshy</a:t>
            </a:r>
            <a:r>
              <a:rPr lang="en-US" sz="1400" dirty="0"/>
              <a:t>, D. </a:t>
            </a:r>
            <a:r>
              <a:rPr lang="en-US" sz="1400" dirty="0" err="1"/>
              <a:t>Eckles</a:t>
            </a:r>
            <a:r>
              <a:rPr lang="en-US" sz="1400" dirty="0"/>
              <a:t>, R. Yan, and I. </a:t>
            </a:r>
            <a:r>
              <a:rPr lang="en-US" sz="1400" dirty="0" err="1"/>
              <a:t>Rosenn</a:t>
            </a:r>
            <a:r>
              <a:rPr lang="en-US" sz="1400" dirty="0"/>
              <a:t>. Social influence in social advertising: evidence from field experiments. In </a:t>
            </a:r>
            <a:r>
              <a:rPr lang="en-US" sz="1400" b="1" dirty="0"/>
              <a:t>EC'12</a:t>
            </a:r>
            <a:r>
              <a:rPr lang="en-US" sz="1400" dirty="0"/>
              <a:t>, pages 146-161, 2012.</a:t>
            </a:r>
          </a:p>
          <a:p>
            <a:r>
              <a:rPr lang="en-US" sz="1400" dirty="0"/>
              <a:t>P. </a:t>
            </a:r>
            <a:r>
              <a:rPr lang="en-US" sz="1400" dirty="0" err="1"/>
              <a:t>Bonacich</a:t>
            </a:r>
            <a:r>
              <a:rPr lang="en-US" sz="1400" dirty="0"/>
              <a:t>. Power and centrality: a family of measures. </a:t>
            </a:r>
            <a:r>
              <a:rPr lang="en-US" sz="1400" b="1" dirty="0"/>
              <a:t>American Journal of Sociology</a:t>
            </a:r>
            <a:r>
              <a:rPr lang="en-US" sz="1400" dirty="0"/>
              <a:t>, 92:1170–1182, 1987.</a:t>
            </a:r>
          </a:p>
          <a:p>
            <a:r>
              <a:rPr lang="en-US" sz="1400" dirty="0" smtClean="0"/>
              <a:t>R</a:t>
            </a:r>
            <a:r>
              <a:rPr lang="en-US" sz="1400" dirty="0"/>
              <a:t>. M. Bond, C. J. </a:t>
            </a:r>
            <a:r>
              <a:rPr lang="en-US" sz="1400" dirty="0" err="1"/>
              <a:t>Fariss</a:t>
            </a:r>
            <a:r>
              <a:rPr lang="en-US" sz="1400" dirty="0"/>
              <a:t>, J. J. Jones, A. D. I. Kramer, C. Marlow, J. E. Settle and J. H. Fowler. A 61-million-person experiment in social influence and political mobilization. </a:t>
            </a:r>
            <a:r>
              <a:rPr lang="en-US" sz="1400" b="1" dirty="0"/>
              <a:t>Nature</a:t>
            </a:r>
            <a:r>
              <a:rPr lang="en-US" sz="1400" dirty="0"/>
              <a:t>, 489:295-298, 2012.</a:t>
            </a:r>
          </a:p>
          <a:p>
            <a:r>
              <a:rPr lang="en-US" sz="1400" dirty="0"/>
              <a:t>R. S. Burt. Structural holes and good ideas. </a:t>
            </a:r>
            <a:r>
              <a:rPr lang="en-US" sz="1400" dirty="0" smtClean="0"/>
              <a:t>American Journal </a:t>
            </a:r>
            <a:r>
              <a:rPr lang="en-US" sz="1400" dirty="0"/>
              <a:t>of Sociology, 110:349–399, 2004.</a:t>
            </a:r>
          </a:p>
          <a:p>
            <a:r>
              <a:rPr lang="en-US" sz="1400" dirty="0" smtClean="0"/>
              <a:t>W</a:t>
            </a:r>
            <a:r>
              <a:rPr lang="en-US" sz="1400" dirty="0"/>
              <a:t>. Chen, Y. Wang, and S. Yang. Efficient influence maximization in social networks. In </a:t>
            </a:r>
            <a:r>
              <a:rPr lang="en-US" sz="1400" b="1" dirty="0"/>
              <a:t>KDD'09</a:t>
            </a:r>
            <a:r>
              <a:rPr lang="en-US" sz="1400" dirty="0"/>
              <a:t>, pages 199-207, 2009.</a:t>
            </a:r>
          </a:p>
          <a:p>
            <a:endParaRPr lang="en-US" sz="1400" dirty="0"/>
          </a:p>
        </p:txBody>
      </p:sp>
    </p:spTree>
    <p:extLst>
      <p:ext uri="{BB962C8B-B14F-4D97-AF65-F5344CB8AC3E}">
        <p14:creationId xmlns:p14="http://schemas.microsoft.com/office/powerpoint/2010/main" xmlns="" val="848152173"/>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r>
              <a:rPr lang="en-US" altLang="zh-CN" dirty="0" smtClean="0"/>
              <a:t>s(cont</a:t>
            </a:r>
            <a:r>
              <a:rPr lang="en-US" altLang="zh-CN" dirty="0"/>
              <a:t>.)</a:t>
            </a:r>
            <a:endParaRPr lang="en-US" dirty="0"/>
          </a:p>
        </p:txBody>
      </p:sp>
      <p:sp>
        <p:nvSpPr>
          <p:cNvPr id="3" name="Content Placeholder 2"/>
          <p:cNvSpPr>
            <a:spLocks noGrp="1"/>
          </p:cNvSpPr>
          <p:nvPr>
            <p:ph idx="1"/>
          </p:nvPr>
        </p:nvSpPr>
        <p:spPr>
          <a:xfrm>
            <a:off x="323867" y="1066808"/>
            <a:ext cx="8436219" cy="5059363"/>
          </a:xfrm>
        </p:spPr>
        <p:txBody>
          <a:bodyPr/>
          <a:lstStyle/>
          <a:p>
            <a:r>
              <a:rPr lang="en-US" sz="1400" dirty="0"/>
              <a:t>R. B. </a:t>
            </a:r>
            <a:r>
              <a:rPr lang="en-US" sz="1400" dirty="0" err="1"/>
              <a:t>Cialdini</a:t>
            </a:r>
            <a:r>
              <a:rPr lang="en-US" sz="1400" dirty="0"/>
              <a:t> and N. J. Goldstein. Social influence: compliance and conformity. </a:t>
            </a:r>
            <a:r>
              <a:rPr lang="en-US" sz="1400" b="1" dirty="0" err="1"/>
              <a:t>Annu</a:t>
            </a:r>
            <a:r>
              <a:rPr lang="en-US" sz="1400" b="1" dirty="0"/>
              <a:t> Rev </a:t>
            </a:r>
            <a:r>
              <a:rPr lang="en-US" sz="1400" b="1" dirty="0" err="1"/>
              <a:t>Psychol</a:t>
            </a:r>
            <a:r>
              <a:rPr lang="en-US" sz="1400" dirty="0"/>
              <a:t>, 55:591–621, 2004.</a:t>
            </a:r>
          </a:p>
          <a:p>
            <a:r>
              <a:rPr lang="en-US" sz="1400" dirty="0" smtClean="0"/>
              <a:t>D</a:t>
            </a:r>
            <a:r>
              <a:rPr lang="en-US" sz="1400" dirty="0"/>
              <a:t>. Crandall, D. </a:t>
            </a:r>
            <a:r>
              <a:rPr lang="en-US" sz="1400" dirty="0" err="1"/>
              <a:t>Cosley</a:t>
            </a:r>
            <a:r>
              <a:rPr lang="en-US" sz="1400" dirty="0"/>
              <a:t>, D. </a:t>
            </a:r>
            <a:r>
              <a:rPr lang="en-US" sz="1400" dirty="0" err="1"/>
              <a:t>Huttenlocher</a:t>
            </a:r>
            <a:r>
              <a:rPr lang="en-US" sz="1400" dirty="0"/>
              <a:t>, J. Kleinberg, and S. </a:t>
            </a:r>
            <a:r>
              <a:rPr lang="en-US" sz="1400" dirty="0" err="1"/>
              <a:t>Suri</a:t>
            </a:r>
            <a:r>
              <a:rPr lang="en-US" sz="1400" dirty="0"/>
              <a:t>. Feedback effects between similarity and social influence in online communities. In </a:t>
            </a:r>
            <a:r>
              <a:rPr lang="en-US" sz="1400" b="1" dirty="0"/>
              <a:t>KDD’08</a:t>
            </a:r>
            <a:r>
              <a:rPr lang="en-US" sz="1400" dirty="0"/>
              <a:t>, pages 160–168, 2008.</a:t>
            </a:r>
          </a:p>
          <a:p>
            <a:r>
              <a:rPr lang="en-US" sz="1400" dirty="0" smtClean="0"/>
              <a:t>P</a:t>
            </a:r>
            <a:r>
              <a:rPr lang="en-US" sz="1400" dirty="0"/>
              <a:t>. </a:t>
            </a:r>
            <a:r>
              <a:rPr lang="en-US" sz="1400" dirty="0" err="1"/>
              <a:t>Domingos</a:t>
            </a:r>
            <a:r>
              <a:rPr lang="en-US" sz="1400" dirty="0"/>
              <a:t> and M. Richardson. Mining the network value of customers. In </a:t>
            </a:r>
            <a:r>
              <a:rPr lang="en-US" sz="1400" b="1" dirty="0"/>
              <a:t>KDD’01</a:t>
            </a:r>
            <a:r>
              <a:rPr lang="en-US" sz="1400" dirty="0"/>
              <a:t>, pages 57–66, 2001.</a:t>
            </a:r>
          </a:p>
          <a:p>
            <a:pPr lvl="0"/>
            <a:r>
              <a:rPr lang="en-US" altLang="zh-CN" sz="1400" dirty="0"/>
              <a:t>R. Dunbar. </a:t>
            </a:r>
            <a:r>
              <a:rPr lang="en-US" altLang="zh-CN" sz="1400" dirty="0" err="1"/>
              <a:t>Neocortex</a:t>
            </a:r>
            <a:r>
              <a:rPr lang="en-US" altLang="zh-CN" sz="1400" dirty="0"/>
              <a:t> size as a constraint on group size in primates. </a:t>
            </a:r>
            <a:r>
              <a:rPr lang="en-US" altLang="zh-CN" sz="1400" b="1" dirty="0"/>
              <a:t>Human Evolution</a:t>
            </a:r>
            <a:r>
              <a:rPr lang="en-US" altLang="zh-CN" sz="1400" dirty="0"/>
              <a:t>, 1992, 20: 469–493.</a:t>
            </a:r>
            <a:endParaRPr lang="zh-CN" altLang="en-US" sz="1400" dirty="0"/>
          </a:p>
          <a:p>
            <a:r>
              <a:rPr lang="en-US" sz="1400" dirty="0"/>
              <a:t>P. W. </a:t>
            </a:r>
            <a:r>
              <a:rPr lang="en-US" sz="1400" dirty="0" err="1"/>
              <a:t>Eastwick</a:t>
            </a:r>
            <a:r>
              <a:rPr lang="en-US" sz="1400" dirty="0"/>
              <a:t> and W. L. Gardner. Is it a game? evidence for social influence in the virtual world. </a:t>
            </a:r>
            <a:r>
              <a:rPr lang="en-US" sz="1400" b="1" dirty="0"/>
              <a:t>Social Influence</a:t>
            </a:r>
            <a:r>
              <a:rPr lang="en-US" sz="1400" dirty="0"/>
              <a:t>, 4(1):18–32, 2009.</a:t>
            </a:r>
          </a:p>
          <a:p>
            <a:r>
              <a:rPr lang="en-US" sz="1400" dirty="0"/>
              <a:t>S. M. Elias and A. R. </a:t>
            </a:r>
            <a:r>
              <a:rPr lang="en-US" sz="1400" dirty="0" err="1"/>
              <a:t>Pratkanis</a:t>
            </a:r>
            <a:r>
              <a:rPr lang="en-US" sz="1400" dirty="0"/>
              <a:t>. Teaching social influence: Demonstrations and exercises from the discipline of social psychology. </a:t>
            </a:r>
            <a:r>
              <a:rPr lang="en-US" sz="1400" b="1" dirty="0"/>
              <a:t>Social Influence</a:t>
            </a:r>
            <a:r>
              <a:rPr lang="en-US" sz="1400" dirty="0"/>
              <a:t>, 1(2):147–162, 2006</a:t>
            </a:r>
            <a:r>
              <a:rPr lang="en-US" sz="1400" dirty="0" smtClean="0"/>
              <a:t>.</a:t>
            </a:r>
          </a:p>
          <a:p>
            <a:r>
              <a:rPr lang="hu-HU" sz="1400" dirty="0"/>
              <a:t>Erdős, P.; Rényi, A. (1959), “On Random Graphs.”.</a:t>
            </a:r>
          </a:p>
          <a:p>
            <a:r>
              <a:rPr lang="en-US" sz="1400" dirty="0" smtClean="0"/>
              <a:t>T</a:t>
            </a:r>
            <a:r>
              <a:rPr lang="en-US" sz="1400" dirty="0"/>
              <a:t>. L. Fond and J. Neville. Randomization tests for distinguishing social influence and </a:t>
            </a:r>
            <a:r>
              <a:rPr lang="en-US" sz="1400" dirty="0" err="1"/>
              <a:t>homophily</a:t>
            </a:r>
            <a:r>
              <a:rPr lang="en-US" sz="1400" dirty="0"/>
              <a:t> effects. In </a:t>
            </a:r>
            <a:r>
              <a:rPr lang="en-US" sz="1400" b="1" dirty="0"/>
              <a:t>WWW’10</a:t>
            </a:r>
            <a:r>
              <a:rPr lang="en-US" sz="1400" dirty="0"/>
              <a:t>, 2010</a:t>
            </a:r>
            <a:r>
              <a:rPr lang="en-US" sz="1400" dirty="0" smtClean="0"/>
              <a:t>.</a:t>
            </a:r>
          </a:p>
          <a:p>
            <a:r>
              <a:rPr lang="en-US" altLang="zh-CN" sz="1400" dirty="0"/>
              <a:t>J.H. Fowler and N.A. Christakis. The Dynamic Spread of Happiness in a Large Social Network: Longitudinal Analysis Over 20 Years in the Framingham Heart Study. </a:t>
            </a:r>
            <a:r>
              <a:rPr lang="en-US" altLang="zh-CN" sz="1400" b="1" dirty="0"/>
              <a:t>British Medical Journal </a:t>
            </a:r>
            <a:r>
              <a:rPr lang="en-US" altLang="zh-CN" sz="1400" dirty="0"/>
              <a:t>2008; 337: </a:t>
            </a:r>
            <a:r>
              <a:rPr lang="en-US" altLang="zh-CN" sz="1400" dirty="0" smtClean="0"/>
              <a:t>a2338</a:t>
            </a:r>
            <a:endParaRPr lang="en-US" sz="1400" dirty="0"/>
          </a:p>
          <a:p>
            <a:r>
              <a:rPr lang="en-US" sz="1400" dirty="0"/>
              <a:t>M. Gomez-Rodriguez, J. </a:t>
            </a:r>
            <a:r>
              <a:rPr lang="en-US" sz="1400" dirty="0" err="1"/>
              <a:t>Leskovec</a:t>
            </a:r>
            <a:r>
              <a:rPr lang="en-US" sz="1400" dirty="0"/>
              <a:t>, and A. Krause. Inferring Networks of Diffusion and Influence. In </a:t>
            </a:r>
            <a:r>
              <a:rPr lang="en-US" sz="1400" b="1" dirty="0"/>
              <a:t>KDD’10</a:t>
            </a:r>
            <a:r>
              <a:rPr lang="en-US" sz="1400" dirty="0"/>
              <a:t>, pages 1019–1028, 2010</a:t>
            </a:r>
            <a:r>
              <a:rPr lang="en-US" sz="1400" dirty="0" smtClean="0"/>
              <a:t>.</a:t>
            </a:r>
          </a:p>
          <a:p>
            <a:r>
              <a:rPr lang="en-US" sz="1400" dirty="0" smtClean="0"/>
              <a:t>A</a:t>
            </a:r>
            <a:r>
              <a:rPr lang="en-US" sz="1400" dirty="0"/>
              <a:t>. </a:t>
            </a:r>
            <a:r>
              <a:rPr lang="en-US" sz="1400" dirty="0" err="1"/>
              <a:t>Goyal</a:t>
            </a:r>
            <a:r>
              <a:rPr lang="en-US" sz="1400" dirty="0"/>
              <a:t>, F. </a:t>
            </a:r>
            <a:r>
              <a:rPr lang="en-US" sz="1400" dirty="0" err="1"/>
              <a:t>Bonchi</a:t>
            </a:r>
            <a:r>
              <a:rPr lang="en-US" sz="1400" dirty="0"/>
              <a:t>, and L. V. </a:t>
            </a:r>
            <a:r>
              <a:rPr lang="en-US" sz="1400" dirty="0" err="1"/>
              <a:t>Lakshmanan</a:t>
            </a:r>
            <a:r>
              <a:rPr lang="en-US" sz="1400" dirty="0"/>
              <a:t>. Discovering leaders from community actions. In </a:t>
            </a:r>
            <a:r>
              <a:rPr lang="en-US" sz="1400" b="1" dirty="0"/>
              <a:t>CIKM’08</a:t>
            </a:r>
            <a:r>
              <a:rPr lang="en-US" sz="1400" dirty="0"/>
              <a:t>, pages 499–508, 2008.</a:t>
            </a:r>
          </a:p>
          <a:p>
            <a:r>
              <a:rPr lang="en-US" sz="1400" dirty="0"/>
              <a:t>A. </a:t>
            </a:r>
            <a:r>
              <a:rPr lang="en-US" sz="1400" dirty="0" err="1"/>
              <a:t>Goyal</a:t>
            </a:r>
            <a:r>
              <a:rPr lang="en-US" sz="1400" dirty="0"/>
              <a:t>, F. </a:t>
            </a:r>
            <a:r>
              <a:rPr lang="en-US" sz="1400" dirty="0" err="1"/>
              <a:t>Bonchi</a:t>
            </a:r>
            <a:r>
              <a:rPr lang="en-US" sz="1400" dirty="0"/>
              <a:t>, and L. V. </a:t>
            </a:r>
            <a:r>
              <a:rPr lang="en-US" sz="1400" dirty="0" err="1"/>
              <a:t>Lakshmanan</a:t>
            </a:r>
            <a:r>
              <a:rPr lang="en-US" sz="1400" dirty="0"/>
              <a:t>. Learning influence probabilities in social networks. In </a:t>
            </a:r>
            <a:r>
              <a:rPr lang="en-US" sz="1400" b="1" dirty="0"/>
              <a:t>WSDM’10</a:t>
            </a:r>
            <a:r>
              <a:rPr lang="en-US" sz="1400" dirty="0"/>
              <a:t>, pages 207–217, 2010</a:t>
            </a:r>
            <a:r>
              <a:rPr lang="en-US" sz="1400" dirty="0" smtClean="0"/>
              <a:t>.</a:t>
            </a:r>
            <a:endParaRPr lang="en-US" sz="1400" dirty="0"/>
          </a:p>
        </p:txBody>
      </p:sp>
    </p:spTree>
    <p:extLst>
      <p:ext uri="{BB962C8B-B14F-4D97-AF65-F5344CB8AC3E}">
        <p14:creationId xmlns:p14="http://schemas.microsoft.com/office/powerpoint/2010/main" xmlns="" val="1285158891"/>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r>
              <a:rPr lang="en-US" altLang="zh-CN" dirty="0" smtClean="0"/>
              <a:t>(cont</a:t>
            </a:r>
            <a:r>
              <a:rPr lang="en-US" altLang="zh-CN" dirty="0"/>
              <a:t>.)</a:t>
            </a:r>
            <a:endParaRPr lang="en-US" dirty="0"/>
          </a:p>
        </p:txBody>
      </p:sp>
      <p:sp>
        <p:nvSpPr>
          <p:cNvPr id="3" name="Content Placeholder 2"/>
          <p:cNvSpPr>
            <a:spLocks noGrp="1"/>
          </p:cNvSpPr>
          <p:nvPr>
            <p:ph idx="1"/>
          </p:nvPr>
        </p:nvSpPr>
        <p:spPr>
          <a:xfrm>
            <a:off x="323867" y="1066808"/>
            <a:ext cx="8436219" cy="5059363"/>
          </a:xfrm>
        </p:spPr>
        <p:txBody>
          <a:bodyPr/>
          <a:lstStyle/>
          <a:p>
            <a:r>
              <a:rPr lang="en-US" sz="1400" dirty="0"/>
              <a:t>G. </a:t>
            </a:r>
            <a:r>
              <a:rPr lang="en-US" sz="1400" dirty="0" err="1"/>
              <a:t>Jeh</a:t>
            </a:r>
            <a:r>
              <a:rPr lang="en-US" sz="1400" dirty="0"/>
              <a:t> and J. </a:t>
            </a:r>
            <a:r>
              <a:rPr lang="en-US" sz="1400" dirty="0" err="1"/>
              <a:t>Widom</a:t>
            </a:r>
            <a:r>
              <a:rPr lang="en-US" sz="1400" dirty="0"/>
              <a:t>. Scaling personalized web search. In </a:t>
            </a:r>
            <a:r>
              <a:rPr lang="en-US" sz="1400" b="1" dirty="0"/>
              <a:t>WWW '03</a:t>
            </a:r>
            <a:r>
              <a:rPr lang="en-US" sz="1400" dirty="0"/>
              <a:t>, pages 271-279, 2003. </a:t>
            </a:r>
          </a:p>
          <a:p>
            <a:r>
              <a:rPr lang="en-US" sz="1400" dirty="0"/>
              <a:t>G. </a:t>
            </a:r>
            <a:r>
              <a:rPr lang="en-US" sz="1400" dirty="0" err="1"/>
              <a:t>Jeh</a:t>
            </a:r>
            <a:r>
              <a:rPr lang="en-US" sz="1400" dirty="0"/>
              <a:t> and J. </a:t>
            </a:r>
            <a:r>
              <a:rPr lang="en-US" sz="1400" dirty="0" err="1"/>
              <a:t>Widom</a:t>
            </a:r>
            <a:r>
              <a:rPr lang="en-US" sz="1400" dirty="0"/>
              <a:t>,  </a:t>
            </a:r>
            <a:r>
              <a:rPr lang="en-US" sz="1400" dirty="0" err="1"/>
              <a:t>SimRank</a:t>
            </a:r>
            <a:r>
              <a:rPr lang="en-US" sz="1400" dirty="0"/>
              <a:t>: a measure of structural-context similarity.  In </a:t>
            </a:r>
            <a:r>
              <a:rPr lang="en-US" sz="1400" b="1" dirty="0"/>
              <a:t>KDD’02</a:t>
            </a:r>
            <a:r>
              <a:rPr lang="en-US" sz="1400" dirty="0"/>
              <a:t>, pages 538-543, 2002.</a:t>
            </a:r>
          </a:p>
          <a:p>
            <a:r>
              <a:rPr lang="en-US" sz="1400" dirty="0" smtClean="0"/>
              <a:t>D</a:t>
            </a:r>
            <a:r>
              <a:rPr lang="en-US" sz="1400" dirty="0"/>
              <a:t>. </a:t>
            </a:r>
            <a:r>
              <a:rPr lang="en-US" sz="1400" dirty="0" err="1"/>
              <a:t>Kempe</a:t>
            </a:r>
            <a:r>
              <a:rPr lang="en-US" sz="1400" dirty="0"/>
              <a:t>, J. Kleinberg, and E. </a:t>
            </a:r>
            <a:r>
              <a:rPr lang="en-US" sz="1400" dirty="0" err="1"/>
              <a:t>Tardos</a:t>
            </a:r>
            <a:r>
              <a:rPr lang="en-US" sz="1400" dirty="0"/>
              <a:t>. Maximizing the spread of influence through a social network. In </a:t>
            </a:r>
            <a:r>
              <a:rPr lang="en-US" sz="1400" b="1" dirty="0"/>
              <a:t>KDD’03</a:t>
            </a:r>
            <a:r>
              <a:rPr lang="en-US" sz="1400" dirty="0"/>
              <a:t>, pages 137–146, 2003.</a:t>
            </a:r>
          </a:p>
          <a:p>
            <a:r>
              <a:rPr lang="en-US" sz="1400" dirty="0"/>
              <a:t>J. Kleinberg. Authoritative sources in a hyperlinked environment. </a:t>
            </a:r>
            <a:r>
              <a:rPr lang="en-US" sz="1400" b="1" dirty="0"/>
              <a:t>Journal of the ACM</a:t>
            </a:r>
            <a:r>
              <a:rPr lang="en-US" sz="1400" dirty="0"/>
              <a:t>, 46(5):604–632, 1999.</a:t>
            </a:r>
          </a:p>
          <a:p>
            <a:r>
              <a:rPr lang="en-US" sz="1400" dirty="0" err="1" smtClean="0"/>
              <a:t>Lazarsfeld</a:t>
            </a:r>
            <a:r>
              <a:rPr lang="en-US" sz="1400" dirty="0" smtClean="0"/>
              <a:t> </a:t>
            </a:r>
            <a:r>
              <a:rPr lang="en-US" sz="1400" dirty="0"/>
              <a:t>et al. (1944). The people’s choice: How the voter makes up his mind in a presidential campaign.</a:t>
            </a:r>
          </a:p>
          <a:p>
            <a:r>
              <a:rPr lang="en-US" sz="1400" dirty="0"/>
              <a:t>J. </a:t>
            </a:r>
            <a:r>
              <a:rPr lang="en-US" sz="1400" dirty="0" err="1"/>
              <a:t>Leskovec</a:t>
            </a:r>
            <a:r>
              <a:rPr lang="en-US" sz="1400" dirty="0"/>
              <a:t>, A. Krause, C. </a:t>
            </a:r>
            <a:r>
              <a:rPr lang="en-US" sz="1400" dirty="0" err="1"/>
              <a:t>Guestrin</a:t>
            </a:r>
            <a:r>
              <a:rPr lang="en-US" sz="1400" dirty="0"/>
              <a:t>, C. </a:t>
            </a:r>
            <a:r>
              <a:rPr lang="en-US" sz="1400" dirty="0" err="1"/>
              <a:t>Faloutsos</a:t>
            </a:r>
            <a:r>
              <a:rPr lang="en-US" sz="1400" dirty="0"/>
              <a:t>, J. </a:t>
            </a:r>
            <a:r>
              <a:rPr lang="en-US" sz="1400" dirty="0" err="1"/>
              <a:t>VanBriesen</a:t>
            </a:r>
            <a:r>
              <a:rPr lang="en-US" sz="1400" dirty="0"/>
              <a:t>, and N. Glance. Cost-effective outbreak detection in networks. In </a:t>
            </a:r>
            <a:r>
              <a:rPr lang="nl-NL" sz="1400" b="1" dirty="0"/>
              <a:t>KDD’07</a:t>
            </a:r>
            <a:r>
              <a:rPr lang="nl-NL" sz="1400" dirty="0"/>
              <a:t>, pages 420–429, 2007.</a:t>
            </a:r>
            <a:endParaRPr lang="en-US" sz="1400" dirty="0"/>
          </a:p>
          <a:p>
            <a:pPr lvl="0"/>
            <a:r>
              <a:rPr lang="en-US" altLang="zh-CN" sz="1400" dirty="0" smtClean="0"/>
              <a:t>S</a:t>
            </a:r>
            <a:r>
              <a:rPr lang="en-US" altLang="zh-CN" sz="1400" dirty="0"/>
              <a:t>. </a:t>
            </a:r>
            <a:r>
              <a:rPr lang="en-US" altLang="zh-CN" sz="1400" dirty="0" err="1"/>
              <a:t>Milgram</a:t>
            </a:r>
            <a:r>
              <a:rPr lang="en-US" altLang="zh-CN" sz="1400" dirty="0"/>
              <a:t>. The Small World Problem. </a:t>
            </a:r>
            <a:r>
              <a:rPr lang="en-US" altLang="zh-CN" sz="1400" b="1" dirty="0"/>
              <a:t>Psychology Today</a:t>
            </a:r>
            <a:r>
              <a:rPr lang="en-US" altLang="zh-CN" sz="1400" dirty="0"/>
              <a:t>, 1967, Vol. 2, 60–67</a:t>
            </a:r>
          </a:p>
          <a:p>
            <a:pPr lvl="0"/>
            <a:r>
              <a:rPr lang="en-US" altLang="zh-CN" sz="1400" dirty="0"/>
              <a:t>R. Milo, S. </a:t>
            </a:r>
            <a:r>
              <a:rPr lang="en-US" altLang="zh-CN" sz="1400" dirty="0" err="1"/>
              <a:t>Shen</a:t>
            </a:r>
            <a:r>
              <a:rPr lang="en-US" altLang="zh-CN" sz="1400" dirty="0"/>
              <a:t>-Orr, S. </a:t>
            </a:r>
            <a:r>
              <a:rPr lang="en-US" altLang="zh-CN" sz="1400" dirty="0" err="1"/>
              <a:t>Itzkovitz</a:t>
            </a:r>
            <a:r>
              <a:rPr lang="en-US" altLang="zh-CN" sz="1400" dirty="0"/>
              <a:t>, N. </a:t>
            </a:r>
            <a:r>
              <a:rPr lang="en-US" altLang="zh-CN" sz="1400" dirty="0" err="1"/>
              <a:t>Kashtan</a:t>
            </a:r>
            <a:r>
              <a:rPr lang="en-US" altLang="zh-CN" sz="1400" dirty="0"/>
              <a:t>, D. </a:t>
            </a:r>
            <a:r>
              <a:rPr lang="en-US" altLang="zh-CN" sz="1400" dirty="0" err="1"/>
              <a:t>Chklovskii</a:t>
            </a:r>
            <a:r>
              <a:rPr lang="en-US" altLang="zh-CN" sz="1400" dirty="0"/>
              <a:t>, U. </a:t>
            </a:r>
            <a:r>
              <a:rPr lang="en-US" altLang="zh-CN" sz="1400" dirty="0" err="1"/>
              <a:t>Alon</a:t>
            </a:r>
            <a:r>
              <a:rPr lang="en-US" altLang="zh-CN" sz="1400" dirty="0"/>
              <a:t>. Network Motifs: Simple Building Blocks of Complex Networks. Science, 2004</a:t>
            </a:r>
          </a:p>
          <a:p>
            <a:r>
              <a:rPr lang="en-US" sz="1400" u="sng" dirty="0">
                <a:hlinkClick r:id="rId2"/>
              </a:rPr>
              <a:t>http://</a:t>
            </a:r>
            <a:r>
              <a:rPr lang="cs-CZ" sz="1400" u="sng" dirty="0">
                <a:hlinkClick r:id="rId2"/>
              </a:rPr>
              <a:t>klout.com</a:t>
            </a:r>
            <a:endParaRPr lang="en-US" sz="1400" dirty="0"/>
          </a:p>
          <a:p>
            <a:r>
              <a:rPr lang="en-US" sz="1400" dirty="0"/>
              <a:t>P. Moore. Why I Deleted My </a:t>
            </a:r>
            <a:r>
              <a:rPr lang="en-US" sz="1400" dirty="0" err="1"/>
              <a:t>Klout</a:t>
            </a:r>
            <a:r>
              <a:rPr lang="en-US" sz="1400" dirty="0"/>
              <a:t> Profile, at </a:t>
            </a:r>
            <a:r>
              <a:rPr lang="en-US" sz="1400" b="1" dirty="0"/>
              <a:t>Social Media Today</a:t>
            </a:r>
            <a:r>
              <a:rPr lang="en-US" sz="1400" dirty="0"/>
              <a:t>, originally published November 19, 2011; retrieved November 26 2011</a:t>
            </a:r>
          </a:p>
          <a:p>
            <a:r>
              <a:rPr lang="en-US" sz="1400" dirty="0" smtClean="0"/>
              <a:t>M</a:t>
            </a:r>
            <a:r>
              <a:rPr lang="en-US" sz="1400" dirty="0"/>
              <a:t>. E. J. Newman. A measure of </a:t>
            </a:r>
            <a:r>
              <a:rPr lang="en-US" sz="1400" dirty="0" err="1"/>
              <a:t>betweenness</a:t>
            </a:r>
            <a:r>
              <a:rPr lang="en-US" sz="1400" dirty="0"/>
              <a:t> centrality based on random walks. </a:t>
            </a:r>
            <a:r>
              <a:rPr lang="en-US" sz="1400" b="1" dirty="0"/>
              <a:t>Social Networks</a:t>
            </a:r>
            <a:r>
              <a:rPr lang="en-US" sz="1400" dirty="0"/>
              <a:t>, 2005. </a:t>
            </a:r>
          </a:p>
          <a:p>
            <a:r>
              <a:rPr lang="en-US" sz="1400" dirty="0"/>
              <a:t>L. Page, S. </a:t>
            </a:r>
            <a:r>
              <a:rPr lang="en-US" sz="1400" dirty="0" err="1"/>
              <a:t>Brin</a:t>
            </a:r>
            <a:r>
              <a:rPr lang="en-US" sz="1400" dirty="0"/>
              <a:t>, R. </a:t>
            </a:r>
            <a:r>
              <a:rPr lang="en-US" sz="1400" dirty="0" err="1"/>
              <a:t>Motwani</a:t>
            </a:r>
            <a:r>
              <a:rPr lang="en-US" sz="1400" dirty="0"/>
              <a:t>, and T. </a:t>
            </a:r>
            <a:r>
              <a:rPr lang="en-US" sz="1400" dirty="0" err="1"/>
              <a:t>Winograd</a:t>
            </a:r>
            <a:r>
              <a:rPr lang="en-US" sz="1400" dirty="0"/>
              <a:t>. The </a:t>
            </a:r>
            <a:r>
              <a:rPr lang="en-US" sz="1400" dirty="0" err="1"/>
              <a:t>pagerank</a:t>
            </a:r>
            <a:r>
              <a:rPr lang="en-US" sz="1400" dirty="0"/>
              <a:t> citation ranking: Bringing order to the web. Technical Report SIDL-WP-1999-0120, Stanford University, 1999.</a:t>
            </a:r>
          </a:p>
          <a:p>
            <a:pPr lvl="0"/>
            <a:r>
              <a:rPr lang="en-US" sz="1400" dirty="0"/>
              <a:t>D. B. Rubin, 1974. Estimating causal effects of treatments in randomized and nonrandomized studies. </a:t>
            </a:r>
            <a:r>
              <a:rPr lang="en-US" sz="1400" b="1" dirty="0"/>
              <a:t>Journal of Educational Psychology </a:t>
            </a:r>
            <a:r>
              <a:rPr lang="en-US" sz="1400" dirty="0"/>
              <a:t>66, 5, 688–701</a:t>
            </a:r>
            <a:r>
              <a:rPr lang="en-US" sz="1400" dirty="0" smtClean="0"/>
              <a:t>.</a:t>
            </a:r>
            <a:endParaRPr lang="en-US" sz="1400" dirty="0"/>
          </a:p>
        </p:txBody>
      </p:sp>
    </p:spTree>
    <p:extLst>
      <p:ext uri="{BB962C8B-B14F-4D97-AF65-F5344CB8AC3E}">
        <p14:creationId xmlns:p14="http://schemas.microsoft.com/office/powerpoint/2010/main" xmlns="" val="600919811"/>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r>
              <a:rPr lang="en-US" altLang="zh-CN" dirty="0"/>
              <a:t>(cont.)</a:t>
            </a:r>
            <a:endParaRPr lang="en-US" dirty="0"/>
          </a:p>
        </p:txBody>
      </p:sp>
      <p:sp>
        <p:nvSpPr>
          <p:cNvPr id="3" name="Content Placeholder 2"/>
          <p:cNvSpPr>
            <a:spLocks noGrp="1"/>
          </p:cNvSpPr>
          <p:nvPr>
            <p:ph idx="1"/>
          </p:nvPr>
        </p:nvSpPr>
        <p:spPr/>
        <p:txBody>
          <a:bodyPr/>
          <a:lstStyle/>
          <a:p>
            <a:r>
              <a:rPr lang="en-US" sz="1400" dirty="0"/>
              <a:t>J. Scripps, P.-N. Tan, and A.-H. </a:t>
            </a:r>
            <a:r>
              <a:rPr lang="en-US" sz="1400" dirty="0" err="1"/>
              <a:t>Esfahanian</a:t>
            </a:r>
            <a:r>
              <a:rPr lang="en-US" sz="1400" dirty="0"/>
              <a:t>. Measuring the effects of preprocessing decisions and network forces in dynamic network analysis. In </a:t>
            </a:r>
            <a:r>
              <a:rPr lang="en-US" sz="1400" b="1" dirty="0"/>
              <a:t>KDD’09</a:t>
            </a:r>
            <a:r>
              <a:rPr lang="en-US" sz="1400" dirty="0"/>
              <a:t>, pages 747–756, 2009.</a:t>
            </a:r>
          </a:p>
          <a:p>
            <a:r>
              <a:rPr lang="en-US" sz="1400" dirty="0"/>
              <a:t>J. Sun, H. </a:t>
            </a:r>
            <a:r>
              <a:rPr lang="en-US" sz="1400" dirty="0" err="1"/>
              <a:t>Qu</a:t>
            </a:r>
            <a:r>
              <a:rPr lang="en-US" sz="1400" dirty="0"/>
              <a:t>, D. </a:t>
            </a:r>
            <a:r>
              <a:rPr lang="en-US" sz="1400" dirty="0" err="1"/>
              <a:t>Chakrabarti</a:t>
            </a:r>
            <a:r>
              <a:rPr lang="en-US" sz="1400" dirty="0"/>
              <a:t>, and C. </a:t>
            </a:r>
            <a:r>
              <a:rPr lang="en-US" sz="1400" dirty="0" err="1"/>
              <a:t>Faloutsos</a:t>
            </a:r>
            <a:r>
              <a:rPr lang="en-US" sz="1400" dirty="0"/>
              <a:t>. Neighborhood formation and anomaly detection in bipartite graphs. In </a:t>
            </a:r>
            <a:r>
              <a:rPr lang="en-US" sz="1400" b="1" dirty="0"/>
              <a:t>ICDM’05</a:t>
            </a:r>
            <a:r>
              <a:rPr lang="en-US" sz="1400" dirty="0"/>
              <a:t>, pages 418–425, 2005. </a:t>
            </a:r>
          </a:p>
          <a:p>
            <a:r>
              <a:rPr lang="en-US" sz="1400" dirty="0" smtClean="0"/>
              <a:t>J</a:t>
            </a:r>
            <a:r>
              <a:rPr lang="en-US" sz="1400" dirty="0"/>
              <a:t>. </a:t>
            </a:r>
            <a:r>
              <a:rPr lang="en-US" sz="1400" dirty="0" err="1"/>
              <a:t>Ugandera</a:t>
            </a:r>
            <a:r>
              <a:rPr lang="en-US" sz="1400" dirty="0"/>
              <a:t>, L. </a:t>
            </a:r>
            <a:r>
              <a:rPr lang="en-US" sz="1400" dirty="0" err="1"/>
              <a:t>Backstromb</a:t>
            </a:r>
            <a:r>
              <a:rPr lang="en-US" sz="1400" dirty="0"/>
              <a:t>, C. </a:t>
            </a:r>
            <a:r>
              <a:rPr lang="en-US" sz="1400" dirty="0" err="1"/>
              <a:t>Marlowb</a:t>
            </a:r>
            <a:r>
              <a:rPr lang="en-US" sz="1400" dirty="0"/>
              <a:t>, and J. Kleinberg. Structural diversity in social contagion. </a:t>
            </a:r>
            <a:r>
              <a:rPr lang="en-US" sz="1400" b="1" dirty="0"/>
              <a:t>PNAS</a:t>
            </a:r>
            <a:r>
              <a:rPr lang="en-US" sz="1400" dirty="0"/>
              <a:t>, 109 (20):7591-7592, 2012.</a:t>
            </a:r>
          </a:p>
          <a:p>
            <a:r>
              <a:rPr lang="en-US" sz="1400" dirty="0"/>
              <a:t>D. J. Watts and S. H. </a:t>
            </a:r>
            <a:r>
              <a:rPr lang="en-US" sz="1400" dirty="0" err="1"/>
              <a:t>Strogatz</a:t>
            </a:r>
            <a:r>
              <a:rPr lang="en-US" sz="1400" dirty="0"/>
              <a:t>. Collective dynamics of ’small-world’ networks. </a:t>
            </a:r>
            <a:r>
              <a:rPr lang="en-US" sz="1400" b="1" dirty="0"/>
              <a:t>Nature</a:t>
            </a:r>
            <a:r>
              <a:rPr lang="en-US" sz="1400" dirty="0"/>
              <a:t>,393(</a:t>
            </a:r>
            <a:r>
              <a:rPr lang="en-US" altLang="zh-CN" sz="1400" dirty="0"/>
              <a:t>6684),</a:t>
            </a:r>
            <a:r>
              <a:rPr lang="en-US" sz="1400" dirty="0"/>
              <a:t> pages 440–442, Jun 1998.</a:t>
            </a:r>
          </a:p>
          <a:p>
            <a:r>
              <a:rPr lang="en-US" sz="1400" dirty="0">
                <a:hlinkClick r:id="rId2"/>
              </a:rPr>
              <a:t>http://en.wikipedia.org/wiki/</a:t>
            </a:r>
            <a:r>
              <a:rPr lang="en-US" sz="1400" dirty="0" smtClean="0">
                <a:hlinkClick r:id="rId2"/>
              </a:rPr>
              <a:t>Randomized_experiment</a:t>
            </a:r>
            <a:endParaRPr lang="en-US" sz="1400" dirty="0" smtClean="0"/>
          </a:p>
          <a:p>
            <a:endParaRPr lang="en-US" sz="1400" dirty="0" smtClean="0"/>
          </a:p>
          <a:p>
            <a:endParaRPr lang="en-US" sz="1400" dirty="0"/>
          </a:p>
        </p:txBody>
      </p:sp>
    </p:spTree>
    <p:extLst>
      <p:ext uri="{BB962C8B-B14F-4D97-AF65-F5344CB8AC3E}">
        <p14:creationId xmlns:p14="http://schemas.microsoft.com/office/powerpoint/2010/main" xmlns="" val="2327014552"/>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sp>
        <p:nvSpPr>
          <p:cNvPr id="4" name="Dia számának helye 3"/>
          <p:cNvSpPr>
            <a:spLocks noGrp="1"/>
          </p:cNvSpPr>
          <p:nvPr>
            <p:ph type="sldNum" sz="quarter" idx="12"/>
          </p:nvPr>
        </p:nvSpPr>
        <p:spPr/>
        <p:txBody>
          <a:bodyPr/>
          <a:lstStyle/>
          <a:p>
            <a:fld id="{65F817CD-90DF-254E-86DF-D316A243B657}" type="slidenum">
              <a:rPr lang="en-US" smtClean="0"/>
              <a:pPr/>
              <a:t>199</a:t>
            </a:fld>
            <a:endParaRPr lang="en-US"/>
          </a:p>
        </p:txBody>
      </p:sp>
      <p:pic>
        <p:nvPicPr>
          <p:cNvPr id="559106" name="Picture 2" descr="http://www.honeytreemedia.com/wp-content/uploads/2013/11/thank-you-tweets-xl.png"/>
          <p:cNvPicPr>
            <a:picLocks noChangeAspect="1" noChangeArrowheads="1"/>
          </p:cNvPicPr>
          <p:nvPr/>
        </p:nvPicPr>
        <p:blipFill>
          <a:blip r:embed="rId2"/>
          <a:srcRect/>
          <a:stretch>
            <a:fillRect/>
          </a:stretch>
        </p:blipFill>
        <p:spPr bwMode="auto">
          <a:xfrm>
            <a:off x="574675" y="1193800"/>
            <a:ext cx="8039100" cy="487680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Outline</a:t>
            </a:r>
            <a:endParaRPr lang="hu-HU" dirty="0"/>
          </a:p>
        </p:txBody>
      </p:sp>
      <p:sp>
        <p:nvSpPr>
          <p:cNvPr id="3" name="Tartalom helye 2"/>
          <p:cNvSpPr>
            <a:spLocks noGrp="1"/>
          </p:cNvSpPr>
          <p:nvPr>
            <p:ph idx="1"/>
          </p:nvPr>
        </p:nvSpPr>
        <p:spPr/>
        <p:txBody>
          <a:bodyPr/>
          <a:lstStyle/>
          <a:p>
            <a:r>
              <a:rPr lang="hu-HU" dirty="0" err="1" smtClean="0"/>
              <a:t>Social</a:t>
            </a:r>
            <a:r>
              <a:rPr lang="hu-HU" dirty="0" smtClean="0"/>
              <a:t> </a:t>
            </a:r>
            <a:r>
              <a:rPr lang="hu-HU" dirty="0" err="1" smtClean="0"/>
              <a:t>networks</a:t>
            </a:r>
            <a:endParaRPr lang="hu-HU" dirty="0" smtClean="0"/>
          </a:p>
          <a:p>
            <a:r>
              <a:rPr lang="hu-HU" dirty="0" err="1" smtClean="0"/>
              <a:t>Information</a:t>
            </a:r>
            <a:r>
              <a:rPr lang="hu-HU" dirty="0" smtClean="0"/>
              <a:t> </a:t>
            </a:r>
            <a:r>
              <a:rPr lang="hu-HU" dirty="0" err="1" smtClean="0"/>
              <a:t>diffusion</a:t>
            </a:r>
            <a:r>
              <a:rPr lang="hu-HU" dirty="0" smtClean="0"/>
              <a:t> and </a:t>
            </a:r>
            <a:r>
              <a:rPr lang="hu-HU" dirty="0" err="1" smtClean="0"/>
              <a:t>social</a:t>
            </a:r>
            <a:r>
              <a:rPr lang="hu-HU" dirty="0" smtClean="0"/>
              <a:t> </a:t>
            </a:r>
            <a:r>
              <a:rPr lang="hu-HU" dirty="0" err="1" smtClean="0"/>
              <a:t>effect</a:t>
            </a:r>
            <a:r>
              <a:rPr lang="hu-HU" dirty="0" smtClean="0"/>
              <a:t> </a:t>
            </a:r>
            <a:r>
              <a:rPr lang="hu-HU" dirty="0" err="1" smtClean="0"/>
              <a:t>maximization</a:t>
            </a:r>
            <a:endParaRPr lang="hu-HU" dirty="0" smtClean="0"/>
          </a:p>
          <a:p>
            <a:r>
              <a:rPr lang="hu-HU" dirty="0" err="1" smtClean="0"/>
              <a:t>Submodular</a:t>
            </a:r>
            <a:r>
              <a:rPr lang="hu-HU" dirty="0" smtClean="0"/>
              <a:t> </a:t>
            </a:r>
            <a:r>
              <a:rPr lang="hu-HU" dirty="0" err="1" smtClean="0"/>
              <a:t>functions</a:t>
            </a:r>
            <a:r>
              <a:rPr lang="hu-HU" dirty="0" smtClean="0"/>
              <a:t> and </a:t>
            </a:r>
            <a:r>
              <a:rPr lang="hu-HU" dirty="0" err="1" smtClean="0"/>
              <a:t>their</a:t>
            </a:r>
            <a:r>
              <a:rPr lang="hu-HU" dirty="0" smtClean="0"/>
              <a:t> </a:t>
            </a:r>
            <a:r>
              <a:rPr lang="hu-HU" dirty="0" err="1" smtClean="0"/>
              <a:t>applications</a:t>
            </a:r>
            <a:endParaRPr lang="hu-HU" dirty="0" smtClean="0"/>
          </a:p>
          <a:p>
            <a:pPr>
              <a:buNone/>
            </a:pPr>
            <a:endParaRPr lang="hu-HU"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hu-HU" altLang="zh-CN" dirty="0"/>
              <a:t>Erdős–Rényi M</a:t>
            </a:r>
            <a:r>
              <a:rPr lang="hu-HU" altLang="zh-CN" dirty="0" smtClean="0"/>
              <a:t>odel</a:t>
            </a:r>
            <a:endParaRPr kumimoji="1" lang="zh-CN" altLang="en-US" dirty="0"/>
          </a:p>
        </p:txBody>
      </p:sp>
      <p:sp>
        <p:nvSpPr>
          <p:cNvPr id="3" name="矩形 2"/>
          <p:cNvSpPr/>
          <p:nvPr/>
        </p:nvSpPr>
        <p:spPr>
          <a:xfrm>
            <a:off x="838200" y="1143018"/>
            <a:ext cx="7620000" cy="646331"/>
          </a:xfrm>
          <a:prstGeom prst="rect">
            <a:avLst/>
          </a:prstGeom>
        </p:spPr>
        <p:txBody>
          <a:bodyPr wrap="square">
            <a:spAutoFit/>
          </a:bodyPr>
          <a:lstStyle/>
          <a:p>
            <a:r>
              <a:rPr lang="en-US" altLang="zh-CN" dirty="0"/>
              <a:t>In the </a:t>
            </a:r>
            <a:r>
              <a:rPr lang="en-US" altLang="zh-CN" i="1" dirty="0"/>
              <a:t>G</a:t>
            </a:r>
            <a:r>
              <a:rPr lang="en-US" altLang="zh-CN" dirty="0"/>
              <a:t>(</a:t>
            </a:r>
            <a:r>
              <a:rPr lang="en-US" altLang="zh-CN" i="1" dirty="0"/>
              <a:t>n</a:t>
            </a:r>
            <a:r>
              <a:rPr lang="en-US" altLang="zh-CN" dirty="0"/>
              <a:t>, </a:t>
            </a:r>
            <a:r>
              <a:rPr lang="en-US" altLang="zh-CN" i="1" dirty="0"/>
              <a:t>p</a:t>
            </a:r>
            <a:r>
              <a:rPr lang="en-US" altLang="zh-CN" dirty="0"/>
              <a:t>) model, </a:t>
            </a:r>
            <a:r>
              <a:rPr lang="en-US" altLang="zh-CN" dirty="0" smtClean="0"/>
              <a:t>each </a:t>
            </a:r>
            <a:r>
              <a:rPr lang="en-US" altLang="zh-CN" dirty="0"/>
              <a:t>edge is included in the graph with probability p independent from every other edge. </a:t>
            </a:r>
            <a:endParaRPr lang="zh-CN" altLang="en-US" dirty="0"/>
          </a:p>
        </p:txBody>
      </p:sp>
      <p:sp>
        <p:nvSpPr>
          <p:cNvPr id="4" name="内容占位符 2"/>
          <p:cNvSpPr txBox="1">
            <a:spLocks/>
          </p:cNvSpPr>
          <p:nvPr/>
        </p:nvSpPr>
        <p:spPr>
          <a:xfrm>
            <a:off x="838200" y="2017494"/>
            <a:ext cx="10515600" cy="4351338"/>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800" dirty="0" smtClean="0"/>
              <a:t>Properties</a:t>
            </a:r>
          </a:p>
          <a:p>
            <a:pPr marL="514350" indent="-514350">
              <a:buFontTx/>
              <a:buAutoNum type="arabicParenBoth"/>
            </a:pPr>
            <a:r>
              <a:rPr lang="en-US" sz="1800" dirty="0" smtClean="0"/>
              <a:t>Degree distribution-Poisson</a:t>
            </a:r>
          </a:p>
          <a:p>
            <a:pPr marL="514350" indent="-514350">
              <a:buFontTx/>
              <a:buAutoNum type="arabicParenBoth"/>
            </a:pPr>
            <a:endParaRPr lang="en-US" sz="1800" dirty="0" smtClean="0"/>
          </a:p>
          <a:p>
            <a:pPr marL="971550" lvl="1" indent="-514350">
              <a:buFontTx/>
              <a:buNone/>
            </a:pPr>
            <a:endParaRPr lang="en-US" sz="1600" dirty="0" smtClean="0"/>
          </a:p>
          <a:p>
            <a:pPr marL="971550" lvl="1" indent="-514350">
              <a:buFontTx/>
              <a:buNone/>
            </a:pPr>
            <a:endParaRPr lang="en-US" sz="1600" dirty="0" smtClean="0"/>
          </a:p>
          <a:p>
            <a:pPr marL="514350" indent="-514350">
              <a:buFontTx/>
              <a:buAutoNum type="arabicParenBoth"/>
            </a:pPr>
            <a:r>
              <a:rPr lang="en-US" sz="1800" dirty="0" smtClean="0"/>
              <a:t>Clustering coefficient </a:t>
            </a:r>
          </a:p>
          <a:p>
            <a:pPr marL="971550" lvl="1" indent="-514350">
              <a:buFontTx/>
              <a:buNone/>
            </a:pPr>
            <a:endParaRPr lang="en-US" sz="1600" dirty="0" smtClean="0"/>
          </a:p>
          <a:p>
            <a:pPr marL="514350" indent="-514350">
              <a:buFontTx/>
              <a:buAutoNum type="arabicParenBoth"/>
            </a:pPr>
            <a:endParaRPr lang="en-US" sz="1800" dirty="0" smtClean="0"/>
          </a:p>
          <a:p>
            <a:pPr marL="514350" indent="-514350">
              <a:buFontTx/>
              <a:buAutoNum type="arabicParenBoth"/>
            </a:pPr>
            <a:r>
              <a:rPr lang="en-US" sz="1800" dirty="0" smtClean="0"/>
              <a:t>Average shortest path</a:t>
            </a:r>
          </a:p>
          <a:p>
            <a:pPr marL="971550" lvl="1" indent="-514350">
              <a:buFontTx/>
              <a:buNone/>
            </a:pPr>
            <a:endParaRPr lang="en-US" sz="1600" dirty="0" smtClean="0"/>
          </a:p>
          <a:p>
            <a:endParaRPr lang="en-US" sz="1800" dirty="0" smtClean="0">
              <a:solidFill>
                <a:schemeClr val="bg1">
                  <a:lumMod val="85000"/>
                </a:schemeClr>
              </a:solidFill>
            </a:endParaRPr>
          </a:p>
          <a:p>
            <a:pPr>
              <a:buFontTx/>
              <a:buNone/>
            </a:pPr>
            <a:endParaRPr lang="en-US" sz="1800" b="1" dirty="0" smtClean="0"/>
          </a:p>
          <a:p>
            <a:endParaRPr lang="en-US" sz="1800" dirty="0"/>
          </a:p>
        </p:txBody>
      </p:sp>
      <p:graphicFrame>
        <p:nvGraphicFramePr>
          <p:cNvPr id="5" name="对象 4"/>
          <p:cNvGraphicFramePr>
            <a:graphicFrameLocks noChangeAspect="1"/>
          </p:cNvGraphicFramePr>
          <p:nvPr>
            <p:extLst>
              <p:ext uri="{D42A27DB-BD31-4B8C-83A1-F6EECF244321}">
                <p14:modId xmlns:p14="http://schemas.microsoft.com/office/powerpoint/2010/main" xmlns="" val="792957414"/>
              </p:ext>
            </p:extLst>
          </p:nvPr>
        </p:nvGraphicFramePr>
        <p:xfrm>
          <a:off x="1524000" y="2630269"/>
          <a:ext cx="2286000" cy="802532"/>
        </p:xfrm>
        <a:graphic>
          <a:graphicData uri="http://schemas.openxmlformats.org/presentationml/2006/ole">
            <p:oleObj spid="_x0000_s1026" name="Equation" r:id="rId4" imgW="1194014" imgH="419146" progId="">
              <p:embed/>
            </p:oleObj>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xmlns="" val="436532591"/>
              </p:ext>
            </p:extLst>
          </p:nvPr>
        </p:nvGraphicFramePr>
        <p:xfrm>
          <a:off x="1547446" y="4001869"/>
          <a:ext cx="314147" cy="340326"/>
        </p:xfrm>
        <a:graphic>
          <a:graphicData uri="http://schemas.openxmlformats.org/presentationml/2006/ole">
            <p:oleObj spid="_x0000_s1027" name="Equation" r:id="rId5" imgW="152216" imgH="164901" progId="">
              <p:embed/>
            </p:oleObj>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xmlns="" val="2853260046"/>
              </p:ext>
            </p:extLst>
          </p:nvPr>
        </p:nvGraphicFramePr>
        <p:xfrm>
          <a:off x="1524000" y="4916269"/>
          <a:ext cx="1219200" cy="609600"/>
        </p:xfrm>
        <a:graphic>
          <a:graphicData uri="http://schemas.openxmlformats.org/presentationml/2006/ole">
            <p:oleObj spid="_x0000_s1028" name="Equation" r:id="rId6" imgW="787078" imgH="393539" progId="">
              <p:embed/>
            </p:oleObj>
          </a:graphicData>
        </a:graphic>
      </p:graphicFrame>
      <p:sp>
        <p:nvSpPr>
          <p:cNvPr id="8" name="矩形 7"/>
          <p:cNvSpPr/>
          <p:nvPr/>
        </p:nvSpPr>
        <p:spPr>
          <a:xfrm>
            <a:off x="1066800" y="5754470"/>
            <a:ext cx="7239000" cy="646331"/>
          </a:xfrm>
          <a:prstGeom prst="rect">
            <a:avLst/>
          </a:prstGeom>
        </p:spPr>
        <p:txBody>
          <a:bodyPr wrap="square">
            <a:spAutoFit/>
          </a:bodyPr>
          <a:lstStyle/>
          <a:p>
            <a:pPr>
              <a:buNone/>
            </a:pPr>
            <a:r>
              <a:rPr lang="en-US" altLang="zh-CN" b="1" dirty="0" smtClean="0">
                <a:solidFill>
                  <a:srgbClr val="800000"/>
                </a:solidFill>
              </a:rPr>
              <a:t>Problem: </a:t>
            </a:r>
            <a:r>
              <a:rPr lang="en-US" altLang="zh-CN" dirty="0" smtClean="0"/>
              <a:t>In real social network, neighbors </a:t>
            </a:r>
            <a:r>
              <a:rPr lang="en-US" altLang="zh-CN" dirty="0"/>
              <a:t>tend to be connected with each </a:t>
            </a:r>
            <a:r>
              <a:rPr lang="en-US" altLang="zh-CN" dirty="0" smtClean="0"/>
              <a:t>other, thus the clustering coefficient should not be too small.</a:t>
            </a:r>
            <a:endParaRPr lang="en-US" altLang="zh-CN" dirty="0"/>
          </a:p>
        </p:txBody>
      </p:sp>
      <p:sp>
        <p:nvSpPr>
          <p:cNvPr id="9" name="文本框 8"/>
          <p:cNvSpPr txBox="1"/>
          <p:nvPr/>
        </p:nvSpPr>
        <p:spPr>
          <a:xfrm>
            <a:off x="4343400" y="3556337"/>
            <a:ext cx="1752600" cy="369332"/>
          </a:xfrm>
          <a:prstGeom prst="rect">
            <a:avLst/>
          </a:prstGeom>
          <a:noFill/>
        </p:spPr>
        <p:txBody>
          <a:bodyPr wrap="square" rtlCol="0">
            <a:spAutoFit/>
          </a:bodyPr>
          <a:lstStyle/>
          <a:p>
            <a:r>
              <a:rPr kumimoji="1" lang="en-US" altLang="zh-CN" dirty="0" smtClean="0">
                <a:solidFill>
                  <a:srgbClr val="FF0000"/>
                </a:solidFill>
              </a:rPr>
              <a:t>Small </a:t>
            </a:r>
            <a:endParaRPr kumimoji="1" lang="zh-CN" altLang="en-US" dirty="0">
              <a:solidFill>
                <a:srgbClr val="FF0000"/>
              </a:solidFill>
            </a:endParaRPr>
          </a:p>
        </p:txBody>
      </p:sp>
      <p:cxnSp>
        <p:nvCxnSpPr>
          <p:cNvPr id="11" name="直线箭头连接符 10"/>
          <p:cNvCxnSpPr/>
          <p:nvPr/>
        </p:nvCxnSpPr>
        <p:spPr>
          <a:xfrm>
            <a:off x="3505200" y="3773269"/>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err="1"/>
              <a:t>Erdős</a:t>
            </a:r>
            <a:r>
              <a:rPr lang="en-US" altLang="zh-CN" sz="1400" dirty="0"/>
              <a:t>, P.; </a:t>
            </a:r>
            <a:r>
              <a:rPr lang="en-US" altLang="zh-CN" sz="1400" dirty="0" err="1"/>
              <a:t>Rényi</a:t>
            </a:r>
            <a:r>
              <a:rPr lang="en-US" altLang="zh-CN" sz="1400" dirty="0"/>
              <a:t>, A. (1959), “On Random Graphs.”.</a:t>
            </a:r>
          </a:p>
        </p:txBody>
      </p:sp>
      <p:pic>
        <p:nvPicPr>
          <p:cNvPr id="10" name="Picture 9" descr="d5b5aecd16ff1525fa77b1035deb28d4 (1).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967046" y="2463800"/>
            <a:ext cx="1629508" cy="355600"/>
          </a:xfrm>
          <a:prstGeom prst="rect">
            <a:avLst/>
          </a:prstGeom>
        </p:spPr>
      </p:pic>
      <p:sp>
        <p:nvSpPr>
          <p:cNvPr id="14" name="矩形 7"/>
          <p:cNvSpPr/>
          <p:nvPr/>
        </p:nvSpPr>
        <p:spPr>
          <a:xfrm>
            <a:off x="5838092" y="1676401"/>
            <a:ext cx="2532185" cy="646331"/>
          </a:xfrm>
          <a:prstGeom prst="rect">
            <a:avLst/>
          </a:prstGeom>
        </p:spPr>
        <p:txBody>
          <a:bodyPr wrap="square">
            <a:spAutoFit/>
          </a:bodyPr>
          <a:lstStyle/>
          <a:p>
            <a:pPr>
              <a:buNone/>
            </a:pPr>
            <a:r>
              <a:rPr lang="en-US" altLang="zh-CN" dirty="0" smtClean="0"/>
              <a:t>Each random graph has the probability</a:t>
            </a:r>
            <a:endParaRPr lang="en-US" altLang="zh-CN" dirty="0"/>
          </a:p>
        </p:txBody>
      </p:sp>
    </p:spTree>
    <p:extLst>
      <p:ext uri="{BB962C8B-B14F-4D97-AF65-F5344CB8AC3E}">
        <p14:creationId xmlns:p14="http://schemas.microsoft.com/office/powerpoint/2010/main" xmlns="" val="137061483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Small-World Model</a:t>
            </a:r>
            <a:endParaRPr kumimoji="1" lang="zh-CN" altLang="en-US" dirty="0"/>
          </a:p>
        </p:txBody>
      </p:sp>
      <p:sp>
        <p:nvSpPr>
          <p:cNvPr id="3" name="内容占位符 2"/>
          <p:cNvSpPr txBox="1">
            <a:spLocks/>
          </p:cNvSpPr>
          <p:nvPr/>
        </p:nvSpPr>
        <p:spPr>
          <a:xfrm>
            <a:off x="152401" y="1143000"/>
            <a:ext cx="2767323" cy="3679476"/>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Tx/>
              <a:buNone/>
            </a:pPr>
            <a:r>
              <a:rPr lang="en-US" altLang="zh-CN" sz="1800" dirty="0" smtClean="0"/>
              <a:t>Mechanism</a:t>
            </a:r>
          </a:p>
          <a:p>
            <a:pPr marL="514350" indent="-514350">
              <a:buFontTx/>
              <a:buAutoNum type="arabicPeriod"/>
            </a:pPr>
            <a:endParaRPr lang="en-US" altLang="zh-CN" sz="1800" dirty="0" smtClean="0"/>
          </a:p>
          <a:p>
            <a:pPr marL="514350" indent="-514350">
              <a:buFontTx/>
              <a:buAutoNum type="arabicPeriod"/>
            </a:pPr>
            <a:r>
              <a:rPr lang="en-US" altLang="zh-CN" sz="1800" dirty="0" smtClean="0"/>
              <a:t>Start from a regular wired ring, where each node is connected with its K-nearest neighbors</a:t>
            </a:r>
          </a:p>
          <a:p>
            <a:pPr marL="514350" indent="-514350">
              <a:buFontTx/>
              <a:buAutoNum type="arabicPeriod"/>
            </a:pPr>
            <a:endParaRPr lang="en-US" altLang="zh-CN" sz="1800" dirty="0" smtClean="0"/>
          </a:p>
          <a:p>
            <a:pPr marL="514350" indent="-514350">
              <a:buAutoNum type="arabicPeriod"/>
            </a:pPr>
            <a:r>
              <a:rPr lang="en-US" altLang="zh-CN" sz="1800" dirty="0"/>
              <a:t>With probability p  rewire </a:t>
            </a:r>
            <a:r>
              <a:rPr lang="en-US" altLang="zh-CN" sz="1800" dirty="0" smtClean="0"/>
              <a:t>each edge.</a:t>
            </a:r>
            <a:endParaRPr lang="en-US" altLang="zh-CN" sz="1800" dirty="0"/>
          </a:p>
        </p:txBody>
      </p:sp>
      <p:sp>
        <p:nvSpPr>
          <p:cNvPr id="6" name="内容占位符 2"/>
          <p:cNvSpPr txBox="1">
            <a:spLocks/>
          </p:cNvSpPr>
          <p:nvPr/>
        </p:nvSpPr>
        <p:spPr>
          <a:xfrm>
            <a:off x="3276600" y="3581400"/>
            <a:ext cx="7772400" cy="2979738"/>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600" dirty="0" smtClean="0"/>
              <a:t>Properties</a:t>
            </a:r>
          </a:p>
          <a:p>
            <a:pPr marL="514350" indent="-514350">
              <a:buFontTx/>
              <a:buAutoNum type="arabicParenBoth"/>
            </a:pPr>
            <a:r>
              <a:rPr lang="en-US" sz="1600" dirty="0" smtClean="0"/>
              <a:t>Degree distribution</a:t>
            </a:r>
          </a:p>
          <a:p>
            <a:pPr marL="971550" lvl="1" indent="-514350">
              <a:buFontTx/>
              <a:buNone/>
            </a:pPr>
            <a:endParaRPr lang="en-US" sz="1400" dirty="0" smtClean="0"/>
          </a:p>
          <a:p>
            <a:pPr marL="971550" lvl="1" indent="-514350">
              <a:buFontTx/>
              <a:buNone/>
            </a:pPr>
            <a:endParaRPr lang="en-US" sz="1400" dirty="0" smtClean="0"/>
          </a:p>
          <a:p>
            <a:pPr marL="971550" lvl="1" indent="-514350">
              <a:buFontTx/>
              <a:buNone/>
            </a:pPr>
            <a:endParaRPr lang="en-US" sz="1400" dirty="0" smtClean="0"/>
          </a:p>
          <a:p>
            <a:pPr marL="514350" indent="-514350">
              <a:buFontTx/>
              <a:buAutoNum type="arabicParenBoth"/>
            </a:pPr>
            <a:r>
              <a:rPr lang="en-US" sz="1600" dirty="0" smtClean="0"/>
              <a:t>Clustering coefficient </a:t>
            </a:r>
          </a:p>
          <a:p>
            <a:pPr marL="971550" lvl="1" indent="-514350">
              <a:buFontTx/>
              <a:buNone/>
            </a:pPr>
            <a:endParaRPr lang="en-US" sz="1400" dirty="0" smtClean="0"/>
          </a:p>
          <a:p>
            <a:pPr marL="971550" lvl="1" indent="-514350">
              <a:buFontTx/>
              <a:buNone/>
            </a:pPr>
            <a:endParaRPr lang="en-US" sz="1400" dirty="0" smtClean="0"/>
          </a:p>
          <a:p>
            <a:pPr marL="514350" indent="-514350">
              <a:buFontTx/>
              <a:buAutoNum type="arabicParenBoth"/>
            </a:pPr>
            <a:r>
              <a:rPr lang="en-US" sz="1600" dirty="0" smtClean="0"/>
              <a:t>Average shortest path</a:t>
            </a:r>
          </a:p>
          <a:p>
            <a:endParaRPr lang="zh-CN" altLang="en-US" sz="1600" dirty="0"/>
          </a:p>
        </p:txBody>
      </p:sp>
      <p:graphicFrame>
        <p:nvGraphicFramePr>
          <p:cNvPr id="7" name="对象 6"/>
          <p:cNvGraphicFramePr>
            <a:graphicFrameLocks noChangeAspect="1"/>
          </p:cNvGraphicFramePr>
          <p:nvPr>
            <p:extLst>
              <p:ext uri="{D42A27DB-BD31-4B8C-83A1-F6EECF244321}">
                <p14:modId xmlns:p14="http://schemas.microsoft.com/office/powerpoint/2010/main" xmlns="" val="745836184"/>
              </p:ext>
            </p:extLst>
          </p:nvPr>
        </p:nvGraphicFramePr>
        <p:xfrm>
          <a:off x="5049969" y="4114801"/>
          <a:ext cx="2194892" cy="834677"/>
        </p:xfrm>
        <a:graphic>
          <a:graphicData uri="http://schemas.openxmlformats.org/presentationml/2006/ole">
            <p:oleObj spid="_x0000_s2050" name="Equation" r:id="rId3" imgW="1802895" imgH="685662" progId="">
              <p:embed/>
            </p:oleObj>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xmlns="" val="1834648268"/>
              </p:ext>
            </p:extLst>
          </p:nvPr>
        </p:nvGraphicFramePr>
        <p:xfrm>
          <a:off x="7391400" y="4495800"/>
          <a:ext cx="838200" cy="248356"/>
        </p:xfrm>
        <a:graphic>
          <a:graphicData uri="http://schemas.openxmlformats.org/presentationml/2006/ole">
            <p:oleObj spid="_x0000_s2051" name="Equation" r:id="rId4" imgW="685662" imgH="203384" progId="">
              <p:embed/>
            </p:oleObj>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xmlns="" val="1473428506"/>
              </p:ext>
            </p:extLst>
          </p:nvPr>
        </p:nvGraphicFramePr>
        <p:xfrm>
          <a:off x="5791200" y="5181602"/>
          <a:ext cx="1981200" cy="506819"/>
        </p:xfrm>
        <a:graphic>
          <a:graphicData uri="http://schemas.openxmlformats.org/presentationml/2006/ole">
            <p:oleObj spid="_x0000_s2052" name="Equation" r:id="rId5" imgW="1638093" imgH="418893" progId="">
              <p:embed/>
            </p:oleObj>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xmlns="" val="2139022454"/>
              </p:ext>
            </p:extLst>
          </p:nvPr>
        </p:nvGraphicFramePr>
        <p:xfrm>
          <a:off x="5943601" y="5791200"/>
          <a:ext cx="1056757" cy="592138"/>
        </p:xfrm>
        <a:graphic>
          <a:graphicData uri="http://schemas.openxmlformats.org/presentationml/2006/ole">
            <p:oleObj spid="_x0000_s2053" name="Equation" r:id="rId6" imgW="749047" imgH="418893" progId="">
              <p:embed/>
            </p:oleObj>
          </a:graphicData>
        </a:graphic>
      </p:graphicFrame>
      <p:sp>
        <p:nvSpPr>
          <p:cNvPr id="11" name="矩形 10"/>
          <p:cNvSpPr/>
          <p:nvPr/>
        </p:nvSpPr>
        <p:spPr>
          <a:xfrm>
            <a:off x="381000" y="4572000"/>
            <a:ext cx="2713892" cy="923330"/>
          </a:xfrm>
          <a:prstGeom prst="rect">
            <a:avLst/>
          </a:prstGeom>
        </p:spPr>
        <p:txBody>
          <a:bodyPr wrap="square">
            <a:spAutoFit/>
          </a:bodyPr>
          <a:lstStyle/>
          <a:p>
            <a:pPr>
              <a:buNone/>
            </a:pPr>
            <a:r>
              <a:rPr lang="en-US" altLang="zh-CN" b="1" dirty="0" smtClean="0">
                <a:solidFill>
                  <a:srgbClr val="800000"/>
                </a:solidFill>
              </a:rPr>
              <a:t>Problem: </a:t>
            </a:r>
            <a:r>
              <a:rPr lang="en-US" altLang="zh-CN" dirty="0" smtClean="0"/>
              <a:t>In real social network, degree distribution is power law.</a:t>
            </a:r>
            <a:endParaRPr lang="en-US" altLang="zh-CN" dirty="0"/>
          </a:p>
        </p:txBody>
      </p:sp>
      <p:cxnSp>
        <p:nvCxnSpPr>
          <p:cNvPr id="12" name="直线箭头连接符 11"/>
          <p:cNvCxnSpPr/>
          <p:nvPr/>
        </p:nvCxnSpPr>
        <p:spPr>
          <a:xfrm>
            <a:off x="6781800" y="4267200"/>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7543800" y="4038600"/>
            <a:ext cx="1752600" cy="369332"/>
          </a:xfrm>
          <a:prstGeom prst="rect">
            <a:avLst/>
          </a:prstGeom>
          <a:noFill/>
        </p:spPr>
        <p:txBody>
          <a:bodyPr wrap="square" rtlCol="0">
            <a:spAutoFit/>
          </a:bodyPr>
          <a:lstStyle/>
          <a:p>
            <a:r>
              <a:rPr kumimoji="1" lang="en-US" altLang="zh-CN" dirty="0" smtClean="0">
                <a:solidFill>
                  <a:srgbClr val="FF0000"/>
                </a:solidFill>
              </a:rPr>
              <a:t>Not power law</a:t>
            </a:r>
            <a:endParaRPr kumimoji="1" lang="zh-CN" altLang="en-US" dirty="0">
              <a:solidFill>
                <a:srgbClr val="FF0000"/>
              </a:solidFill>
            </a:endParaRPr>
          </a:p>
        </p:txBody>
      </p:sp>
      <p:sp>
        <p:nvSpPr>
          <p:cNvPr id="14" name="Rectangle 10"/>
          <p:cNvSpPr>
            <a:spLocks noChangeArrowheads="1"/>
          </p:cNvSpPr>
          <p:nvPr/>
        </p:nvSpPr>
        <p:spPr bwMode="auto">
          <a:xfrm>
            <a:off x="381000" y="6505577"/>
            <a:ext cx="8382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1200" b="1" dirty="0"/>
              <a:t>Source: </a:t>
            </a:r>
            <a:r>
              <a:rPr lang="en-US" altLang="zh-CN" sz="1200" b="1" dirty="0" smtClean="0"/>
              <a:t> </a:t>
            </a:r>
            <a:r>
              <a:rPr lang="en-US" altLang="zh-CN" sz="1200" b="1" dirty="0" smtClean="0">
                <a:solidFill>
                  <a:srgbClr val="000000"/>
                </a:solidFill>
              </a:rPr>
              <a:t>Watts</a:t>
            </a:r>
            <a:r>
              <a:rPr lang="en-US" altLang="zh-CN" sz="1200" b="1" dirty="0">
                <a:solidFill>
                  <a:srgbClr val="000000"/>
                </a:solidFill>
              </a:rPr>
              <a:t> </a:t>
            </a:r>
            <a:r>
              <a:rPr lang="en-US" altLang="zh-CN" sz="1200" b="1" dirty="0" smtClean="0">
                <a:solidFill>
                  <a:srgbClr val="000000"/>
                </a:solidFill>
              </a:rPr>
              <a:t>and </a:t>
            </a:r>
            <a:r>
              <a:rPr lang="en-US" altLang="zh-CN" sz="1200" b="1" dirty="0" err="1" smtClean="0">
                <a:solidFill>
                  <a:srgbClr val="000000"/>
                </a:solidFill>
              </a:rPr>
              <a:t>Strogatz</a:t>
            </a:r>
            <a:r>
              <a:rPr lang="en-US" altLang="zh-CN" sz="1200" b="1" dirty="0" smtClean="0">
                <a:solidFill>
                  <a:srgbClr val="000000"/>
                </a:solidFill>
              </a:rPr>
              <a:t> </a:t>
            </a:r>
            <a:r>
              <a:rPr lang="en-US" altLang="zh-CN" sz="1200" b="1" dirty="0">
                <a:solidFill>
                  <a:srgbClr val="000000"/>
                </a:solidFill>
              </a:rPr>
              <a:t>(1998). "Collective dynamics of 'small-world' </a:t>
            </a:r>
            <a:r>
              <a:rPr lang="en-US" altLang="zh-CN" sz="1200" b="1" dirty="0" smtClean="0">
                <a:solidFill>
                  <a:srgbClr val="000000"/>
                </a:solidFill>
              </a:rPr>
              <a:t>networks”.</a:t>
            </a:r>
            <a:endParaRPr lang="en-US" altLang="zh-CN" sz="1200" b="1" dirty="0">
              <a:solidFill>
                <a:srgbClr val="000000"/>
              </a:solidFill>
            </a:endParaRPr>
          </a:p>
        </p:txBody>
      </p:sp>
      <p:sp>
        <p:nvSpPr>
          <p:cNvPr id="16"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a:t>Watts, D. J.; </a:t>
            </a:r>
            <a:r>
              <a:rPr lang="en-US" altLang="zh-CN" sz="1400" dirty="0" err="1"/>
              <a:t>Strogatz</a:t>
            </a:r>
            <a:r>
              <a:rPr lang="en-US" altLang="zh-CN" sz="1400" dirty="0"/>
              <a:t>, S. H. (1998). "Collective dynamics of 'small-world' networks". Nature 393 (6684): 440–442.</a:t>
            </a:r>
          </a:p>
        </p:txBody>
      </p:sp>
      <p:pic>
        <p:nvPicPr>
          <p:cNvPr id="2057" name="Picture 9" descr="http://theforwardlean.com/wp-content/uploads/2012/10/393440aa1.gif"/>
          <p:cNvPicPr>
            <a:picLocks noChangeAspect="1" noChangeArrowheads="1"/>
          </p:cNvPicPr>
          <p:nvPr/>
        </p:nvPicPr>
        <p:blipFill>
          <a:blip r:embed="rId7"/>
          <a:srcRect/>
          <a:stretch>
            <a:fillRect/>
          </a:stretch>
        </p:blipFill>
        <p:spPr bwMode="auto">
          <a:xfrm>
            <a:off x="3886199" y="1143000"/>
            <a:ext cx="4876801" cy="2332737"/>
          </a:xfrm>
          <a:prstGeom prst="rect">
            <a:avLst/>
          </a:prstGeom>
          <a:noFill/>
        </p:spPr>
      </p:pic>
    </p:spTree>
    <p:extLst>
      <p:ext uri="{BB962C8B-B14F-4D97-AF65-F5344CB8AC3E}">
        <p14:creationId xmlns:p14="http://schemas.microsoft.com/office/powerpoint/2010/main" xmlns="" val="39413003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Barabási</a:t>
            </a:r>
            <a:r>
              <a:rPr lang="en-US" altLang="zh-CN" dirty="0"/>
              <a:t>-Albert </a:t>
            </a:r>
            <a:r>
              <a:rPr lang="en-US" altLang="zh-CN" dirty="0" smtClean="0"/>
              <a:t>Model</a:t>
            </a:r>
            <a:endParaRPr kumimoji="1" lang="zh-CN" altLang="en-US" dirty="0"/>
          </a:p>
        </p:txBody>
      </p:sp>
      <p:sp>
        <p:nvSpPr>
          <p:cNvPr id="3" name="内容占位符 2"/>
          <p:cNvSpPr txBox="1">
            <a:spLocks/>
          </p:cNvSpPr>
          <p:nvPr/>
        </p:nvSpPr>
        <p:spPr>
          <a:xfrm>
            <a:off x="304800" y="990600"/>
            <a:ext cx="8534400" cy="4351338"/>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Tx/>
              <a:buNone/>
            </a:pPr>
            <a:r>
              <a:rPr lang="en-US" altLang="zh-CN" sz="1800" dirty="0" smtClean="0"/>
              <a:t>Idea</a:t>
            </a:r>
          </a:p>
          <a:p>
            <a:pPr>
              <a:buFontTx/>
              <a:buChar char="-"/>
            </a:pPr>
            <a:r>
              <a:rPr lang="en-US" altLang="zh-CN" sz="1800" dirty="0" smtClean="0"/>
              <a:t>Growth</a:t>
            </a:r>
          </a:p>
          <a:p>
            <a:pPr>
              <a:buFontTx/>
              <a:buChar char="-"/>
            </a:pPr>
            <a:r>
              <a:rPr lang="en-US" altLang="zh-CN" sz="1800" dirty="0" smtClean="0"/>
              <a:t>Preferential attachment (rich-get-richer, the Matthew Effect)</a:t>
            </a:r>
          </a:p>
          <a:p>
            <a:pPr>
              <a:buFontTx/>
              <a:buNone/>
            </a:pPr>
            <a:r>
              <a:rPr lang="en-US" altLang="zh-CN" sz="1800" dirty="0" smtClean="0"/>
              <a:t>Mechanism</a:t>
            </a:r>
          </a:p>
          <a:p>
            <a:pPr marL="514350" indent="-514350">
              <a:buFontTx/>
              <a:buAutoNum type="arabicPeriod"/>
            </a:pPr>
            <a:r>
              <a:rPr lang="en-US" altLang="zh-CN" sz="1800" dirty="0" smtClean="0"/>
              <a:t>Start from a small connected graph with </a:t>
            </a:r>
            <a:r>
              <a:rPr lang="en-US" altLang="zh-CN" sz="1800" i="1" dirty="0" smtClean="0"/>
              <a:t>m</a:t>
            </a:r>
            <a:r>
              <a:rPr lang="en-US" altLang="zh-CN" sz="1800" i="1" baseline="-25000" dirty="0" smtClean="0"/>
              <a:t>0</a:t>
            </a:r>
            <a:r>
              <a:rPr lang="en-US" altLang="zh-CN" sz="1800" dirty="0" smtClean="0"/>
              <a:t>  nodes</a:t>
            </a:r>
          </a:p>
          <a:p>
            <a:pPr marL="514350" indent="-514350">
              <a:buFontTx/>
              <a:buAutoNum type="arabicPeriod"/>
            </a:pPr>
            <a:r>
              <a:rPr lang="en-US" altLang="zh-CN" sz="1800" dirty="0" smtClean="0"/>
              <a:t>At each time step, add one new node with </a:t>
            </a:r>
            <a:r>
              <a:rPr lang="en-US" altLang="zh-CN" sz="1800" i="1" dirty="0" smtClean="0"/>
              <a:t>m</a:t>
            </a:r>
            <a:r>
              <a:rPr lang="en-US" altLang="zh-CN" sz="1800" dirty="0" smtClean="0"/>
              <a:t> ( m ≤ m</a:t>
            </a:r>
            <a:r>
              <a:rPr lang="en-US" altLang="zh-CN" sz="1800" baseline="-25000" dirty="0" smtClean="0"/>
              <a:t>0</a:t>
            </a:r>
            <a:r>
              <a:rPr lang="en-US" altLang="zh-CN" sz="1800" dirty="0" smtClean="0"/>
              <a:t>) new edges; the probability that the new node is connected to node </a:t>
            </a:r>
            <a:r>
              <a:rPr lang="en-US" altLang="zh-CN" sz="1800" i="1" dirty="0" err="1"/>
              <a:t>i</a:t>
            </a:r>
            <a:r>
              <a:rPr lang="en-US" altLang="zh-CN" sz="1800" dirty="0" smtClean="0"/>
              <a:t> is</a:t>
            </a:r>
            <a:r>
              <a:rPr lang="hu-HU" altLang="zh-CN" sz="1800" dirty="0" smtClean="0"/>
              <a:t> p</a:t>
            </a:r>
            <a:r>
              <a:rPr lang="hu-HU" altLang="zh-CN" sz="1800" baseline="-25000" dirty="0" smtClean="0"/>
              <a:t>i</a:t>
            </a:r>
            <a:r>
              <a:rPr lang="hu-HU" altLang="zh-CN" sz="1800" dirty="0" smtClean="0"/>
              <a:t> = </a:t>
            </a:r>
            <a:endParaRPr lang="en-US" altLang="zh-CN" sz="1800" dirty="0" smtClean="0"/>
          </a:p>
          <a:p>
            <a:pPr>
              <a:buFontTx/>
              <a:buNone/>
            </a:pPr>
            <a:endParaRPr lang="zh-CN" altLang="en-US" sz="1800" dirty="0"/>
          </a:p>
        </p:txBody>
      </p:sp>
      <p:pic>
        <p:nvPicPr>
          <p:cNvPr id="4" name="内容占位符 3" descr="pl-science99.GIF"/>
          <p:cNvPicPr>
            <a:picLocks noChangeAspect="1"/>
          </p:cNvPicPr>
          <p:nvPr/>
        </p:nvPicPr>
        <p:blipFill>
          <a:blip r:embed="rId4"/>
          <a:stretch>
            <a:fillRect/>
          </a:stretch>
        </p:blipFill>
        <p:spPr>
          <a:xfrm>
            <a:off x="4431324" y="3463396"/>
            <a:ext cx="4684753" cy="3166005"/>
          </a:xfrm>
          <a:prstGeom prst="rect">
            <a:avLst/>
          </a:prstGeom>
        </p:spPr>
      </p:pic>
      <p:sp>
        <p:nvSpPr>
          <p:cNvPr id="5" name="内容占位符 2"/>
          <p:cNvSpPr txBox="1">
            <a:spLocks/>
          </p:cNvSpPr>
          <p:nvPr/>
        </p:nvSpPr>
        <p:spPr>
          <a:xfrm>
            <a:off x="228600" y="3505200"/>
            <a:ext cx="4114800" cy="3352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altLang="zh-CN" sz="1800" dirty="0" smtClean="0"/>
              <a:t>Degree distribution</a:t>
            </a:r>
          </a:p>
          <a:p>
            <a:pPr lvl="1">
              <a:buFontTx/>
              <a:buNone/>
            </a:pPr>
            <a:endParaRPr lang="en-US" altLang="zh-CN" sz="1600" dirty="0" smtClean="0"/>
          </a:p>
          <a:p>
            <a:pPr lvl="1">
              <a:buFontTx/>
              <a:buNone/>
            </a:pPr>
            <a:endParaRPr lang="en-US" altLang="zh-CN" sz="1600" dirty="0" smtClean="0"/>
          </a:p>
          <a:p>
            <a:r>
              <a:rPr lang="en-US" altLang="zh-CN" sz="1800" dirty="0" smtClean="0"/>
              <a:t>Clustering coefficient</a:t>
            </a:r>
          </a:p>
          <a:p>
            <a:pPr lvl="1">
              <a:buFontTx/>
              <a:buNone/>
            </a:pPr>
            <a:endParaRPr lang="en-US" altLang="zh-CN" sz="1600" dirty="0" smtClean="0"/>
          </a:p>
          <a:p>
            <a:pPr lvl="1">
              <a:buFontTx/>
              <a:buNone/>
            </a:pPr>
            <a:endParaRPr lang="en-US" altLang="zh-CN" sz="1600" dirty="0" smtClean="0"/>
          </a:p>
          <a:p>
            <a:r>
              <a:rPr lang="en-US" altLang="zh-CN" sz="1800" dirty="0" smtClean="0"/>
              <a:t>Average longest shortest path</a:t>
            </a:r>
          </a:p>
          <a:p>
            <a:pPr>
              <a:buFontTx/>
              <a:buNone/>
            </a:pPr>
            <a:endParaRPr lang="zh-CN" altLang="en-US" sz="1800" dirty="0"/>
          </a:p>
        </p:txBody>
      </p:sp>
      <p:graphicFrame>
        <p:nvGraphicFramePr>
          <p:cNvPr id="7" name="对象 6"/>
          <p:cNvGraphicFramePr>
            <a:graphicFrameLocks noChangeAspect="1"/>
          </p:cNvGraphicFramePr>
          <p:nvPr>
            <p:extLst>
              <p:ext uri="{D42A27DB-BD31-4B8C-83A1-F6EECF244321}">
                <p14:modId xmlns:p14="http://schemas.microsoft.com/office/powerpoint/2010/main" xmlns="" val="1503384622"/>
              </p:ext>
            </p:extLst>
          </p:nvPr>
        </p:nvGraphicFramePr>
        <p:xfrm>
          <a:off x="762000" y="3962402"/>
          <a:ext cx="1773308" cy="443327"/>
        </p:xfrm>
        <a:graphic>
          <a:graphicData uri="http://schemas.openxmlformats.org/presentationml/2006/ole">
            <p:oleObj spid="_x0000_s3074" name="Equation" r:id="rId5" imgW="914400" imgH="228738" progId="">
              <p:embed/>
            </p:oleObj>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xmlns="" val="3706319838"/>
              </p:ext>
            </p:extLst>
          </p:nvPr>
        </p:nvGraphicFramePr>
        <p:xfrm>
          <a:off x="838201" y="4800602"/>
          <a:ext cx="1045467" cy="638897"/>
        </p:xfrm>
        <a:graphic>
          <a:graphicData uri="http://schemas.openxmlformats.org/presentationml/2006/ole">
            <p:oleObj spid="_x0000_s3075" name="Equation" r:id="rId6" imgW="685662" imgH="418893" progId="">
              <p:embed/>
            </p:oleObj>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xmlns="" val="3653741486"/>
              </p:ext>
            </p:extLst>
          </p:nvPr>
        </p:nvGraphicFramePr>
        <p:xfrm>
          <a:off x="838201" y="5715000"/>
          <a:ext cx="1152949" cy="627042"/>
        </p:xfrm>
        <a:graphic>
          <a:graphicData uri="http://schemas.openxmlformats.org/presentationml/2006/ole">
            <p:oleObj spid="_x0000_s3076" name="Equation" r:id="rId7" imgW="723693" imgH="393539" progId="">
              <p:embed/>
            </p:oleObj>
          </a:graphicData>
        </a:graphic>
      </p:graphicFrame>
      <p:sp>
        <p:nvSpPr>
          <p:cNvPr id="10" name="椭圆 9"/>
          <p:cNvSpPr/>
          <p:nvPr/>
        </p:nvSpPr>
        <p:spPr>
          <a:xfrm>
            <a:off x="609600" y="3810000"/>
            <a:ext cx="2057400" cy="685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2819400" y="3962400"/>
            <a:ext cx="1447800" cy="369332"/>
          </a:xfrm>
          <a:prstGeom prst="rect">
            <a:avLst/>
          </a:prstGeom>
          <a:noFill/>
        </p:spPr>
        <p:txBody>
          <a:bodyPr wrap="square" rtlCol="0">
            <a:spAutoFit/>
          </a:bodyPr>
          <a:lstStyle/>
          <a:p>
            <a:r>
              <a:rPr kumimoji="1" lang="en-US" altLang="zh-CN" dirty="0" smtClean="0">
                <a:solidFill>
                  <a:srgbClr val="FF0000"/>
                </a:solidFill>
              </a:rPr>
              <a:t>Scale-free</a:t>
            </a:r>
            <a:endParaRPr kumimoji="1" lang="zh-CN" altLang="en-US" dirty="0">
              <a:solidFill>
                <a:srgbClr val="FF0000"/>
              </a:solidFill>
            </a:endParaRPr>
          </a:p>
        </p:txBody>
      </p:sp>
      <p:sp>
        <p:nvSpPr>
          <p:cNvPr id="12" name="Rectangle 10"/>
          <p:cNvSpPr>
            <a:spLocks noChangeArrowheads="1"/>
          </p:cNvSpPr>
          <p:nvPr/>
        </p:nvSpPr>
        <p:spPr bwMode="auto">
          <a:xfrm>
            <a:off x="381000" y="6505577"/>
            <a:ext cx="8382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1200" b="1" dirty="0"/>
              <a:t>Source: </a:t>
            </a:r>
            <a:r>
              <a:rPr lang="en-US" altLang="zh-CN" sz="1200" b="1" dirty="0" smtClean="0"/>
              <a:t> </a:t>
            </a:r>
            <a:r>
              <a:rPr lang="en-US" altLang="zh-CN" sz="1200" b="1" dirty="0" err="1" smtClean="0"/>
              <a:t>Barabasi</a:t>
            </a:r>
            <a:r>
              <a:rPr lang="en-US" altLang="zh-CN" sz="1200" b="1" dirty="0" smtClean="0"/>
              <a:t> and Albert(1999). Emergence of scaling n complex networks.</a:t>
            </a:r>
            <a:endParaRPr lang="en-US" altLang="zh-CN" sz="1200" b="1" dirty="0"/>
          </a:p>
        </p:txBody>
      </p:sp>
      <p:sp>
        <p:nvSpPr>
          <p:cNvPr id="13" name="副标题 4"/>
          <p:cNvSpPr txBox="1">
            <a:spLocks/>
          </p:cNvSpPr>
          <p:nvPr/>
        </p:nvSpPr>
        <p:spPr bwMode="auto">
          <a:xfrm>
            <a:off x="0" y="6477000"/>
            <a:ext cx="9144000" cy="3810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altLang="zh-CN" sz="1400" dirty="0" err="1" smtClean="0"/>
              <a:t>Barabasi</a:t>
            </a:r>
            <a:r>
              <a:rPr lang="en-US" altLang="zh-CN" sz="1400" dirty="0" smtClean="0"/>
              <a:t> </a:t>
            </a:r>
            <a:r>
              <a:rPr lang="en-US" altLang="zh-CN" sz="1400" dirty="0"/>
              <a:t>and Albert(1999). Emergence of scaling n complex networks.</a:t>
            </a:r>
          </a:p>
        </p:txBody>
      </p:sp>
      <p:pic>
        <p:nvPicPr>
          <p:cNvPr id="3078" name="Picture 6"/>
          <p:cNvPicPr>
            <a:picLocks noChangeAspect="1" noChangeArrowheads="1"/>
          </p:cNvPicPr>
          <p:nvPr/>
        </p:nvPicPr>
        <p:blipFill>
          <a:blip r:embed="rId8"/>
          <a:srcRect/>
          <a:stretch>
            <a:fillRect/>
          </a:stretch>
        </p:blipFill>
        <p:spPr bwMode="auto">
          <a:xfrm>
            <a:off x="5414963" y="2943225"/>
            <a:ext cx="1038225" cy="485775"/>
          </a:xfrm>
          <a:prstGeom prst="rect">
            <a:avLst/>
          </a:prstGeom>
          <a:noFill/>
          <a:ln w="9525">
            <a:noFill/>
            <a:miter lim="800000"/>
            <a:headEnd/>
            <a:tailEnd/>
          </a:ln>
          <a:effectLst/>
        </p:spPr>
      </p:pic>
    </p:spTree>
    <p:extLst>
      <p:ext uri="{BB962C8B-B14F-4D97-AF65-F5344CB8AC3E}">
        <p14:creationId xmlns:p14="http://schemas.microsoft.com/office/powerpoint/2010/main" xmlns="" val="126569981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kumimoji="1" lang="en-US" altLang="zh-CN" dirty="0" smtClean="0"/>
              <a:t>Social Network Analysis</a:t>
            </a:r>
            <a:endParaRPr kumimoji="1" lang="zh-CN" altLang="en-US" dirty="0"/>
          </a:p>
        </p:txBody>
      </p:sp>
      <p:sp>
        <p:nvSpPr>
          <p:cNvPr id="6" name="Subtitle 4"/>
          <p:cNvSpPr txBox="1">
            <a:spLocks/>
          </p:cNvSpPr>
          <p:nvPr/>
        </p:nvSpPr>
        <p:spPr bwMode="auto">
          <a:xfrm>
            <a:off x="381000" y="3933825"/>
            <a:ext cx="4958862"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457200" indent="-457200" algn="l">
              <a:buFont typeface="Lucida Grande"/>
              <a:buChar char="-"/>
            </a:pPr>
            <a:r>
              <a:rPr kumimoji="1" lang="en-US" altLang="zh-CN" dirty="0" smtClean="0">
                <a:solidFill>
                  <a:srgbClr val="000000"/>
                </a:solidFill>
              </a:rPr>
              <a:t>Macro Level</a:t>
            </a:r>
          </a:p>
          <a:p>
            <a:pPr marL="457200" indent="-457200" algn="l">
              <a:buFont typeface="Lucida Grande"/>
              <a:buChar char="-"/>
            </a:pPr>
            <a:r>
              <a:rPr kumimoji="1" lang="en-US" dirty="0" err="1" smtClean="0">
                <a:solidFill>
                  <a:srgbClr val="FF0000"/>
                </a:solidFill>
              </a:rPr>
              <a:t>Meso</a:t>
            </a:r>
            <a:r>
              <a:rPr kumimoji="1" lang="en-US" dirty="0" smtClean="0">
                <a:solidFill>
                  <a:srgbClr val="FF0000"/>
                </a:solidFill>
              </a:rPr>
              <a:t> Level</a:t>
            </a:r>
          </a:p>
          <a:p>
            <a:pPr marL="457200" indent="-457200" algn="l">
              <a:buFont typeface="Lucida Grande"/>
              <a:buChar char="-"/>
            </a:pPr>
            <a:r>
              <a:rPr kumimoji="1" lang="en-US" dirty="0" smtClean="0"/>
              <a:t>Micro Level</a:t>
            </a:r>
            <a:endParaRPr lang="en-US" dirty="0"/>
          </a:p>
        </p:txBody>
      </p:sp>
      <p:pic>
        <p:nvPicPr>
          <p:cNvPr id="11" name="Picture 10" descr="Screen Shot 2013-07-19 at 12.11.58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41077" y="3657600"/>
            <a:ext cx="3868615" cy="2842172"/>
          </a:xfrm>
          <a:prstGeom prst="rect">
            <a:avLst/>
          </a:prstGeom>
        </p:spPr>
      </p:pic>
      <p:sp>
        <p:nvSpPr>
          <p:cNvPr id="12" name="Rectangle 11"/>
          <p:cNvSpPr/>
          <p:nvPr/>
        </p:nvSpPr>
        <p:spPr>
          <a:xfrm>
            <a:off x="3341077" y="4267200"/>
            <a:ext cx="3868615" cy="11430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5414519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Community Detection</a:t>
            </a:r>
            <a:endParaRPr lang="zh-CN" altLang="en-US" sz="2800" dirty="0"/>
          </a:p>
        </p:txBody>
      </p:sp>
      <p:pic>
        <p:nvPicPr>
          <p:cNvPr id="117765" name="Picture 5"/>
          <p:cNvPicPr>
            <a:picLocks noChangeAspect="1" noChangeArrowheads="1"/>
          </p:cNvPicPr>
          <p:nvPr/>
        </p:nvPicPr>
        <p:blipFill>
          <a:blip r:embed="rId2" cstate="print"/>
          <a:srcRect/>
          <a:stretch>
            <a:fillRect/>
          </a:stretch>
        </p:blipFill>
        <p:spPr bwMode="auto">
          <a:xfrm>
            <a:off x="381005" y="1219206"/>
            <a:ext cx="4262437" cy="4702025"/>
          </a:xfrm>
          <a:prstGeom prst="rect">
            <a:avLst/>
          </a:prstGeom>
          <a:noFill/>
          <a:ln w="9525">
            <a:noFill/>
            <a:miter lim="800000"/>
            <a:headEnd/>
            <a:tailEnd/>
          </a:ln>
        </p:spPr>
      </p:pic>
      <p:sp>
        <p:nvSpPr>
          <p:cNvPr id="3" name="矩形 2"/>
          <p:cNvSpPr/>
          <p:nvPr/>
        </p:nvSpPr>
        <p:spPr>
          <a:xfrm>
            <a:off x="4648200" y="1676400"/>
            <a:ext cx="4572000" cy="4247317"/>
          </a:xfrm>
          <a:prstGeom prst="rect">
            <a:avLst/>
          </a:prstGeom>
        </p:spPr>
        <p:txBody>
          <a:bodyPr>
            <a:spAutoFit/>
          </a:bodyPr>
          <a:lstStyle/>
          <a:p>
            <a:r>
              <a:rPr lang="en-US" altLang="zh-CN" dirty="0">
                <a:solidFill>
                  <a:srgbClr val="0000FF"/>
                </a:solidFill>
                <a:ea typeface="ＭＳ Ｐゴシック" charset="0"/>
                <a:cs typeface="ＭＳ Ｐゴシック" charset="0"/>
              </a:rPr>
              <a:t>Node</a:t>
            </a:r>
            <a:r>
              <a:rPr lang="en-US" altLang="zh-CN" dirty="0">
                <a:ea typeface="ＭＳ Ｐゴシック" charset="0"/>
                <a:cs typeface="ＭＳ Ｐゴシック" charset="0"/>
              </a:rPr>
              <a:t>-Centric Community</a:t>
            </a:r>
          </a:p>
          <a:p>
            <a:pPr lvl="1"/>
            <a:r>
              <a:rPr lang="en-US" altLang="zh-CN" dirty="0">
                <a:solidFill>
                  <a:srgbClr val="FF0000"/>
                </a:solidFill>
                <a:ea typeface="ＭＳ Ｐゴシック" charset="0"/>
              </a:rPr>
              <a:t>Each node</a:t>
            </a:r>
            <a:r>
              <a:rPr lang="en-US" altLang="zh-CN" dirty="0">
                <a:ea typeface="ＭＳ Ｐゴシック" charset="0"/>
              </a:rPr>
              <a:t> in a group satisfies certain properties </a:t>
            </a:r>
          </a:p>
          <a:p>
            <a:r>
              <a:rPr lang="en-US" altLang="zh-CN" dirty="0">
                <a:solidFill>
                  <a:srgbClr val="0000FF"/>
                </a:solidFill>
                <a:ea typeface="ＭＳ Ｐゴシック" charset="0"/>
                <a:cs typeface="ＭＳ Ｐゴシック" charset="0"/>
              </a:rPr>
              <a:t>Group</a:t>
            </a:r>
            <a:r>
              <a:rPr lang="en-US" altLang="zh-CN" dirty="0">
                <a:ea typeface="ＭＳ Ｐゴシック" charset="0"/>
                <a:cs typeface="ＭＳ Ｐゴシック" charset="0"/>
              </a:rPr>
              <a:t>-Centric Community</a:t>
            </a:r>
          </a:p>
          <a:p>
            <a:pPr lvl="1"/>
            <a:r>
              <a:rPr lang="en-US" altLang="zh-CN" dirty="0">
                <a:ea typeface="ＭＳ Ｐゴシック" charset="0"/>
              </a:rPr>
              <a:t>Consider the connections </a:t>
            </a:r>
            <a:r>
              <a:rPr lang="en-US" altLang="zh-CN" dirty="0">
                <a:solidFill>
                  <a:srgbClr val="FF0000"/>
                </a:solidFill>
                <a:ea typeface="ＭＳ Ｐゴシック" charset="0"/>
              </a:rPr>
              <a:t>within a group</a:t>
            </a:r>
            <a:r>
              <a:rPr lang="en-US" altLang="zh-CN" dirty="0">
                <a:ea typeface="ＭＳ Ｐゴシック" charset="0"/>
              </a:rPr>
              <a:t> as a whole. The group has to satisfy certain properties without zooming into node-level</a:t>
            </a:r>
          </a:p>
          <a:p>
            <a:r>
              <a:rPr lang="en-US" altLang="zh-CN" dirty="0">
                <a:solidFill>
                  <a:srgbClr val="0000FF"/>
                </a:solidFill>
                <a:ea typeface="ＭＳ Ｐゴシック" charset="0"/>
                <a:cs typeface="ＭＳ Ｐゴシック" charset="0"/>
              </a:rPr>
              <a:t>Network</a:t>
            </a:r>
            <a:r>
              <a:rPr lang="en-US" altLang="zh-CN" dirty="0">
                <a:ea typeface="ＭＳ Ｐゴシック" charset="0"/>
                <a:cs typeface="ＭＳ Ｐゴシック" charset="0"/>
              </a:rPr>
              <a:t>-Centric Community</a:t>
            </a:r>
          </a:p>
          <a:p>
            <a:pPr lvl="1"/>
            <a:r>
              <a:rPr lang="en-US" altLang="zh-CN" dirty="0">
                <a:ea typeface="ＭＳ Ｐゴシック" charset="0"/>
              </a:rPr>
              <a:t>Partition </a:t>
            </a:r>
            <a:r>
              <a:rPr lang="en-US" altLang="zh-CN" dirty="0">
                <a:solidFill>
                  <a:srgbClr val="FF0000"/>
                </a:solidFill>
                <a:ea typeface="ＭＳ Ｐゴシック" charset="0"/>
              </a:rPr>
              <a:t>the whole network</a:t>
            </a:r>
            <a:r>
              <a:rPr lang="en-US" altLang="zh-CN" dirty="0">
                <a:ea typeface="ＭＳ Ｐゴシック" charset="0"/>
              </a:rPr>
              <a:t> into several disjoint sets</a:t>
            </a:r>
          </a:p>
          <a:p>
            <a:r>
              <a:rPr lang="en-US" altLang="zh-CN" dirty="0">
                <a:solidFill>
                  <a:srgbClr val="0000FF"/>
                </a:solidFill>
                <a:ea typeface="ＭＳ Ｐゴシック" charset="0"/>
                <a:cs typeface="ＭＳ Ｐゴシック" charset="0"/>
              </a:rPr>
              <a:t>Hierarchy</a:t>
            </a:r>
            <a:r>
              <a:rPr lang="en-US" altLang="zh-CN" dirty="0">
                <a:ea typeface="ＭＳ Ｐゴシック" charset="0"/>
                <a:cs typeface="ＭＳ Ｐゴシック" charset="0"/>
              </a:rPr>
              <a:t>-Centric Community  </a:t>
            </a:r>
          </a:p>
          <a:p>
            <a:pPr lvl="1"/>
            <a:r>
              <a:rPr lang="en-US" altLang="zh-CN" dirty="0">
                <a:ea typeface="ＭＳ Ｐゴシック" charset="0"/>
              </a:rPr>
              <a:t>Construct a </a:t>
            </a:r>
            <a:r>
              <a:rPr lang="en-US" altLang="zh-CN" dirty="0">
                <a:solidFill>
                  <a:srgbClr val="FF0000"/>
                </a:solidFill>
                <a:ea typeface="ＭＳ Ｐゴシック" charset="0"/>
              </a:rPr>
              <a:t>hierarchical structure</a:t>
            </a:r>
            <a:r>
              <a:rPr lang="en-US" altLang="zh-CN" dirty="0">
                <a:ea typeface="ＭＳ Ｐゴシック" charset="0"/>
              </a:rPr>
              <a:t> of communities</a:t>
            </a:r>
          </a:p>
          <a:p>
            <a:endParaRPr lang="en-US" altLang="zh-CN" dirty="0">
              <a:ea typeface="ＭＳ Ｐゴシック" charset="0"/>
              <a:cs typeface="ＭＳ Ｐゴシック" charset="0"/>
            </a:endParaRPr>
          </a:p>
        </p:txBody>
      </p:sp>
    </p:spTree>
    <p:extLst>
      <p:ext uri="{BB962C8B-B14F-4D97-AF65-F5344CB8AC3E}">
        <p14:creationId xmlns:p14="http://schemas.microsoft.com/office/powerpoint/2010/main" xmlns="" val="37023577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Community Evolution</a:t>
            </a:r>
            <a:endParaRPr kumimoji="1" lang="zh-CN" altLang="en-US" dirty="0"/>
          </a:p>
        </p:txBody>
      </p:sp>
      <p:pic>
        <p:nvPicPr>
          <p:cNvPr id="4" name="图片 3"/>
          <p:cNvPicPr>
            <a:picLocks noChangeAspect="1"/>
          </p:cNvPicPr>
          <p:nvPr/>
        </p:nvPicPr>
        <p:blipFill>
          <a:blip r:embed="rId2"/>
          <a:stretch>
            <a:fillRect/>
          </a:stretch>
        </p:blipFill>
        <p:spPr>
          <a:xfrm>
            <a:off x="1219200" y="1371604"/>
            <a:ext cx="6781800" cy="4718605"/>
          </a:xfrm>
          <a:prstGeom prst="rect">
            <a:avLst/>
          </a:prstGeom>
        </p:spPr>
      </p:pic>
    </p:spTree>
    <p:extLst>
      <p:ext uri="{BB962C8B-B14F-4D97-AF65-F5344CB8AC3E}">
        <p14:creationId xmlns:p14="http://schemas.microsoft.com/office/powerpoint/2010/main" xmlns="" val="200221791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Dunbar Number</a:t>
            </a:r>
            <a:endParaRPr lang="zh-CN" altLang="en-US" sz="2800" dirty="0"/>
          </a:p>
        </p:txBody>
      </p:sp>
      <p:sp>
        <p:nvSpPr>
          <p:cNvPr id="3" name="内容占位符 2"/>
          <p:cNvSpPr>
            <a:spLocks noGrp="1"/>
          </p:cNvSpPr>
          <p:nvPr>
            <p:ph idx="1"/>
          </p:nvPr>
        </p:nvSpPr>
        <p:spPr/>
        <p:txBody>
          <a:bodyPr/>
          <a:lstStyle/>
          <a:p>
            <a:r>
              <a:rPr lang="en-US" altLang="zh-CN" sz="2400" dirty="0" smtClean="0">
                <a:solidFill>
                  <a:srgbClr val="C00000"/>
                </a:solidFill>
              </a:rPr>
              <a:t>Dunbar number:150</a:t>
            </a:r>
            <a:r>
              <a:rPr lang="en-US" altLang="zh-CN" sz="2400" dirty="0" smtClean="0"/>
              <a:t>. Dunbar's number is a suggested cognitive limit to the number of people with whom one can maintain stable social relationships</a:t>
            </a:r>
          </a:p>
          <a:p>
            <a:pPr algn="r">
              <a:buNone/>
            </a:pPr>
            <a:r>
              <a:rPr lang="en-US" altLang="zh-CN" sz="2400" dirty="0" smtClean="0"/>
              <a:t>     —Robin Dunbar, 2000</a:t>
            </a:r>
            <a:endParaRPr lang="zh-CN" altLang="en-US" sz="2400" dirty="0"/>
          </a:p>
        </p:txBody>
      </p:sp>
      <p:pic>
        <p:nvPicPr>
          <p:cNvPr id="4" name="图片 3" descr="dunbar number.jpg"/>
          <p:cNvPicPr>
            <a:picLocks noChangeAspect="1"/>
          </p:cNvPicPr>
          <p:nvPr/>
        </p:nvPicPr>
        <p:blipFill>
          <a:blip r:embed="rId2" cstate="print"/>
          <a:srcRect/>
          <a:stretch>
            <a:fillRect/>
          </a:stretch>
        </p:blipFill>
        <p:spPr bwMode="auto">
          <a:xfrm>
            <a:off x="1752600" y="2895600"/>
            <a:ext cx="5410200" cy="3656308"/>
          </a:xfrm>
          <a:prstGeom prst="rect">
            <a:avLst/>
          </a:prstGeom>
          <a:noFill/>
          <a:ln w="9525">
            <a:noFill/>
            <a:miter lim="800000"/>
            <a:headEnd/>
            <a:tailEnd/>
          </a:ln>
        </p:spPr>
      </p:pic>
    </p:spTree>
    <p:extLst>
      <p:ext uri="{BB962C8B-B14F-4D97-AF65-F5344CB8AC3E}">
        <p14:creationId xmlns:p14="http://schemas.microsoft.com/office/powerpoint/2010/main" xmlns="" val="128554226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kumimoji="1" lang="en-US" altLang="zh-CN" dirty="0" smtClean="0"/>
              <a:t>Social Network Analysis</a:t>
            </a:r>
            <a:endParaRPr kumimoji="1" lang="zh-CN" altLang="en-US" dirty="0"/>
          </a:p>
        </p:txBody>
      </p:sp>
      <p:sp>
        <p:nvSpPr>
          <p:cNvPr id="6" name="Subtitle 4"/>
          <p:cNvSpPr>
            <a:spLocks noGrp="1"/>
          </p:cNvSpPr>
          <p:nvPr>
            <p:ph type="subTitle" idx="1"/>
          </p:nvPr>
        </p:nvSpPr>
        <p:spPr>
          <a:xfrm>
            <a:off x="316523" y="3657600"/>
            <a:ext cx="4958862" cy="1752600"/>
          </a:xfrm>
        </p:spPr>
        <p:txBody>
          <a:bodyPr/>
          <a:lstStyle/>
          <a:p>
            <a:pPr marL="457200" indent="-457200" algn="l">
              <a:buFont typeface="Lucida Grande"/>
              <a:buChar char="-"/>
            </a:pPr>
            <a:r>
              <a:rPr kumimoji="1" lang="en-US" altLang="zh-CN" dirty="0" smtClean="0"/>
              <a:t>Macro Level</a:t>
            </a:r>
          </a:p>
          <a:p>
            <a:pPr marL="457200" indent="-457200" algn="l">
              <a:buFont typeface="Lucida Grande"/>
              <a:buChar char="-"/>
            </a:pPr>
            <a:r>
              <a:rPr kumimoji="1" lang="en-US" dirty="0" err="1" smtClean="0"/>
              <a:t>Meso</a:t>
            </a:r>
            <a:r>
              <a:rPr kumimoji="1" lang="en-US" dirty="0" smtClean="0"/>
              <a:t> Level</a:t>
            </a:r>
          </a:p>
          <a:p>
            <a:pPr marL="457200" indent="-457200" algn="l">
              <a:buFont typeface="Lucida Grande"/>
              <a:buChar char="-"/>
            </a:pPr>
            <a:r>
              <a:rPr kumimoji="1" lang="en-US" dirty="0" smtClean="0">
                <a:solidFill>
                  <a:srgbClr val="FF0000"/>
                </a:solidFill>
              </a:rPr>
              <a:t>Micro Level</a:t>
            </a:r>
            <a:endParaRPr lang="en-US" dirty="0">
              <a:solidFill>
                <a:srgbClr val="FF0000"/>
              </a:solidFill>
            </a:endParaRPr>
          </a:p>
        </p:txBody>
      </p:sp>
      <p:pic>
        <p:nvPicPr>
          <p:cNvPr id="11" name="Picture 10" descr="Screen Shot 2013-07-19 at 12.11.58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665660" y="3711028"/>
            <a:ext cx="3868615" cy="2842172"/>
          </a:xfrm>
          <a:prstGeom prst="rect">
            <a:avLst/>
          </a:prstGeom>
        </p:spPr>
      </p:pic>
      <p:sp>
        <p:nvSpPr>
          <p:cNvPr id="12" name="Rectangle 11"/>
          <p:cNvSpPr/>
          <p:nvPr/>
        </p:nvSpPr>
        <p:spPr>
          <a:xfrm>
            <a:off x="3665660" y="4291724"/>
            <a:ext cx="3868615" cy="11430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1810682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Social Action</a:t>
            </a:r>
            <a:endParaRPr lang="zh-CN" altLang="en-US" sz="2800" dirty="0"/>
          </a:p>
        </p:txBody>
      </p:sp>
      <p:sp>
        <p:nvSpPr>
          <p:cNvPr id="3" name="内容占位符 2"/>
          <p:cNvSpPr>
            <a:spLocks noGrp="1"/>
          </p:cNvSpPr>
          <p:nvPr>
            <p:ph idx="1"/>
          </p:nvPr>
        </p:nvSpPr>
        <p:spPr/>
        <p:txBody>
          <a:bodyPr/>
          <a:lstStyle/>
          <a:p>
            <a:r>
              <a:rPr lang="en-US" altLang="zh-CN" sz="2400" dirty="0" smtClean="0"/>
              <a:t>…the object is to interpret the meaning of social action and thereby give a causal explanation of the way in which the action proceeds and the effects which it produces...</a:t>
            </a:r>
          </a:p>
          <a:p>
            <a:pPr algn="r">
              <a:buNone/>
            </a:pPr>
            <a:r>
              <a:rPr lang="en-US" altLang="zh-CN" sz="2400" dirty="0" smtClean="0"/>
              <a:t>— </a:t>
            </a:r>
            <a:r>
              <a:rPr lang="en-US" altLang="zh-CN" sz="2400" dirty="0" smtClean="0">
                <a:solidFill>
                  <a:srgbClr val="C00000"/>
                </a:solidFill>
              </a:rPr>
              <a:t>Social Action Theory</a:t>
            </a:r>
            <a:r>
              <a:rPr lang="en-US" altLang="zh-CN" sz="2400" dirty="0" smtClean="0"/>
              <a:t>, by Max Weber, 1922</a:t>
            </a:r>
          </a:p>
          <a:p>
            <a:endParaRPr lang="zh-CN" altLang="en-US" dirty="0"/>
          </a:p>
        </p:txBody>
      </p:sp>
      <p:pic>
        <p:nvPicPr>
          <p:cNvPr id="113666" name="Picture 2" descr="http://ecx.images-amazon.com/images/I/315EC9CSGEL._SL500_AA300_.jpg"/>
          <p:cNvPicPr>
            <a:picLocks noChangeAspect="1" noChangeArrowheads="1"/>
          </p:cNvPicPr>
          <p:nvPr/>
        </p:nvPicPr>
        <p:blipFill>
          <a:blip r:embed="rId3" cstate="print"/>
          <a:srcRect/>
          <a:stretch>
            <a:fillRect/>
          </a:stretch>
        </p:blipFill>
        <p:spPr bwMode="auto">
          <a:xfrm>
            <a:off x="1066800" y="3352800"/>
            <a:ext cx="2857500" cy="2857500"/>
          </a:xfrm>
          <a:prstGeom prst="rect">
            <a:avLst/>
          </a:prstGeom>
          <a:noFill/>
        </p:spPr>
      </p:pic>
      <p:pic>
        <p:nvPicPr>
          <p:cNvPr id="113667" name="Picture 3"/>
          <p:cNvPicPr>
            <a:picLocks noChangeAspect="1" noChangeArrowheads="1"/>
          </p:cNvPicPr>
          <p:nvPr/>
        </p:nvPicPr>
        <p:blipFill>
          <a:blip r:embed="rId4" cstate="print"/>
          <a:srcRect/>
          <a:stretch>
            <a:fillRect/>
          </a:stretch>
        </p:blipFill>
        <p:spPr bwMode="auto">
          <a:xfrm>
            <a:off x="4648200" y="3886214"/>
            <a:ext cx="2743200" cy="1582615"/>
          </a:xfrm>
          <a:prstGeom prst="rect">
            <a:avLst/>
          </a:prstGeom>
          <a:noFill/>
          <a:ln w="9525">
            <a:noFill/>
            <a:miter lim="800000"/>
            <a:headEnd/>
            <a:tailEnd/>
          </a:ln>
        </p:spPr>
      </p:pic>
    </p:spTree>
    <p:extLst>
      <p:ext uri="{BB962C8B-B14F-4D97-AF65-F5344CB8AC3E}">
        <p14:creationId xmlns:p14="http://schemas.microsoft.com/office/powerpoint/2010/main" xmlns="" val="365994416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Social Action </a:t>
            </a:r>
            <a:r>
              <a:rPr lang="en-US" altLang="zh-CN" sz="2800" dirty="0" smtClean="0"/>
              <a:t>— </a:t>
            </a:r>
            <a:r>
              <a:rPr lang="en-US" sz="2800" dirty="0" smtClean="0"/>
              <a:t>User Characterization</a:t>
            </a:r>
            <a:endParaRPr lang="en-US" sz="2800" dirty="0"/>
          </a:p>
        </p:txBody>
      </p:sp>
      <p:sp>
        <p:nvSpPr>
          <p:cNvPr id="3" name="Content Placeholder 2"/>
          <p:cNvSpPr>
            <a:spLocks noGrp="1"/>
          </p:cNvSpPr>
          <p:nvPr>
            <p:ph idx="1"/>
          </p:nvPr>
        </p:nvSpPr>
        <p:spPr/>
        <p:txBody>
          <a:bodyPr/>
          <a:lstStyle/>
          <a:p>
            <a:r>
              <a:rPr lang="en-US" dirty="0" err="1" smtClean="0"/>
              <a:t>Betweenness</a:t>
            </a:r>
            <a:endParaRPr lang="en-US" dirty="0" smtClean="0"/>
          </a:p>
          <a:p>
            <a:pPr lvl="1"/>
            <a:r>
              <a:rPr lang="en-US" dirty="0" smtClean="0"/>
              <a:t>A centrality measure of a vertex within a graph</a:t>
            </a:r>
          </a:p>
          <a:p>
            <a:pPr lvl="1"/>
            <a:endParaRPr lang="en-US" dirty="0" smtClean="0"/>
          </a:p>
          <a:p>
            <a:pPr lvl="1"/>
            <a:r>
              <a:rPr lang="en-US" dirty="0"/>
              <a:t> </a:t>
            </a:r>
            <a:endParaRPr lang="en-US" dirty="0" smtClean="0"/>
          </a:p>
          <a:p>
            <a:pPr lvl="1"/>
            <a:endParaRPr lang="en-US" dirty="0"/>
          </a:p>
          <a:p>
            <a:pPr marL="457200" lvl="1" indent="0">
              <a:buNone/>
            </a:pPr>
            <a:endParaRPr lang="en-US" dirty="0" smtClean="0"/>
          </a:p>
        </p:txBody>
      </p:sp>
      <p:pic>
        <p:nvPicPr>
          <p:cNvPr id="4" name="Picture 3"/>
          <p:cNvPicPr>
            <a:picLocks noChangeAspect="1"/>
          </p:cNvPicPr>
          <p:nvPr/>
        </p:nvPicPr>
        <p:blipFill>
          <a:blip r:embed="rId2"/>
          <a:stretch>
            <a:fillRect/>
          </a:stretch>
        </p:blipFill>
        <p:spPr>
          <a:xfrm>
            <a:off x="5811129" y="2630269"/>
            <a:ext cx="3048000" cy="3048000"/>
          </a:xfrm>
          <a:prstGeom prst="rect">
            <a:avLst/>
          </a:prstGeom>
        </p:spPr>
      </p:pic>
      <p:sp>
        <p:nvSpPr>
          <p:cNvPr id="5" name="Rectangle 4"/>
          <p:cNvSpPr/>
          <p:nvPr/>
        </p:nvSpPr>
        <p:spPr>
          <a:xfrm>
            <a:off x="5715000" y="5678283"/>
            <a:ext cx="3581400" cy="646331"/>
          </a:xfrm>
          <a:prstGeom prst="rect">
            <a:avLst/>
          </a:prstGeom>
        </p:spPr>
        <p:txBody>
          <a:bodyPr wrap="square">
            <a:spAutoFit/>
          </a:bodyPr>
          <a:lstStyle/>
          <a:p>
            <a:r>
              <a:rPr lang="en-US" dirty="0"/>
              <a:t>Hue (from </a:t>
            </a:r>
            <a:r>
              <a:rPr lang="en-US" dirty="0" smtClean="0"/>
              <a:t>red=</a:t>
            </a:r>
            <a:r>
              <a:rPr lang="hu-HU" dirty="0" smtClean="0"/>
              <a:t>min</a:t>
            </a:r>
            <a:r>
              <a:rPr lang="en-US" dirty="0" smtClean="0"/>
              <a:t> </a:t>
            </a:r>
            <a:r>
              <a:rPr lang="en-US" dirty="0"/>
              <a:t>to blue=max) shows the node </a:t>
            </a:r>
            <a:r>
              <a:rPr lang="en-US" dirty="0" err="1"/>
              <a:t>betweenness</a:t>
            </a:r>
            <a:r>
              <a:rPr lang="en-US" dirty="0"/>
              <a:t>.</a:t>
            </a:r>
          </a:p>
        </p:txBody>
      </p:sp>
      <p:pic>
        <p:nvPicPr>
          <p:cNvPr id="6" name="Picture 5"/>
          <p:cNvPicPr>
            <a:picLocks noChangeAspect="1"/>
          </p:cNvPicPr>
          <p:nvPr/>
        </p:nvPicPr>
        <p:blipFill>
          <a:blip r:embed="rId3"/>
          <a:stretch>
            <a:fillRect/>
          </a:stretch>
        </p:blipFill>
        <p:spPr>
          <a:xfrm>
            <a:off x="1219200" y="2667000"/>
            <a:ext cx="3036498" cy="838200"/>
          </a:xfrm>
          <a:prstGeom prst="rect">
            <a:avLst/>
          </a:prstGeom>
        </p:spPr>
      </p:pic>
      <p:sp>
        <p:nvSpPr>
          <p:cNvPr id="8" name="矩形 7"/>
          <p:cNvSpPr/>
          <p:nvPr/>
        </p:nvSpPr>
        <p:spPr>
          <a:xfrm>
            <a:off x="457200" y="4114800"/>
            <a:ext cx="2286000" cy="12192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latin typeface="Arial" pitchFamily="34" charset="0"/>
                <a:cs typeface="Arial" pitchFamily="34" charset="0"/>
              </a:rPr>
              <a:t>#shortest paths pass through </a:t>
            </a:r>
            <a:r>
              <a:rPr lang="en-US" altLang="zh-CN" sz="2400" dirty="0" smtClean="0">
                <a:latin typeface="Arial" pitchFamily="34" charset="0"/>
                <a:cs typeface="Arial" pitchFamily="34" charset="0"/>
              </a:rPr>
              <a:t>v</a:t>
            </a:r>
            <a:endParaRPr lang="en-US" altLang="zh-CN" sz="2400" dirty="0">
              <a:latin typeface="Arial" pitchFamily="34" charset="0"/>
              <a:cs typeface="Arial" pitchFamily="34" charset="0"/>
            </a:endParaRPr>
          </a:p>
        </p:txBody>
      </p:sp>
      <p:cxnSp>
        <p:nvCxnSpPr>
          <p:cNvPr id="9" name="Straight Arrow Connector 8"/>
          <p:cNvCxnSpPr>
            <a:stCxn id="8" idx="0"/>
          </p:cNvCxnSpPr>
          <p:nvPr/>
        </p:nvCxnSpPr>
        <p:spPr>
          <a:xfrm flipV="1">
            <a:off x="1600200" y="2971800"/>
            <a:ext cx="1828800" cy="1143000"/>
          </a:xfrm>
          <a:prstGeom prst="straightConnector1">
            <a:avLst/>
          </a:prstGeom>
          <a:ln w="127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矩形 7"/>
          <p:cNvSpPr/>
          <p:nvPr/>
        </p:nvSpPr>
        <p:spPr>
          <a:xfrm>
            <a:off x="3124200" y="4114800"/>
            <a:ext cx="2362200" cy="12192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a:t>
            </a:r>
            <a:r>
              <a:rPr lang="en-US" altLang="zh-CN" sz="2400" dirty="0">
                <a:latin typeface="Arial" pitchFamily="34" charset="0"/>
                <a:cs typeface="Arial" pitchFamily="34" charset="0"/>
              </a:rPr>
              <a:t>shortest paths from s to t</a:t>
            </a:r>
          </a:p>
        </p:txBody>
      </p:sp>
      <p:cxnSp>
        <p:nvCxnSpPr>
          <p:cNvPr id="14" name="Straight Arrow Connector 13"/>
          <p:cNvCxnSpPr>
            <a:stCxn id="13" idx="0"/>
          </p:cNvCxnSpPr>
          <p:nvPr/>
        </p:nvCxnSpPr>
        <p:spPr>
          <a:xfrm flipH="1" flipV="1">
            <a:off x="3962400" y="3429000"/>
            <a:ext cx="342900" cy="685800"/>
          </a:xfrm>
          <a:prstGeom prst="straightConnector1">
            <a:avLst/>
          </a:prstGeom>
          <a:ln w="127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1924364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0" y="6453336"/>
            <a:ext cx="9144000"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314" name="Picture 23"/>
          <p:cNvPicPr>
            <a:picLocks noChangeAspect="1" noChangeArrowheads="1"/>
          </p:cNvPicPr>
          <p:nvPr/>
        </p:nvPicPr>
        <p:blipFill>
          <a:blip r:embed="rId3" cstate="print"/>
          <a:srcRect/>
          <a:stretch>
            <a:fillRect/>
          </a:stretch>
        </p:blipFill>
        <p:spPr bwMode="auto">
          <a:xfrm>
            <a:off x="3429004" y="1690652"/>
            <a:ext cx="1947497" cy="1223963"/>
          </a:xfrm>
          <a:prstGeom prst="rect">
            <a:avLst/>
          </a:prstGeom>
          <a:noFill/>
          <a:ln w="9525">
            <a:noFill/>
            <a:miter lim="800000"/>
            <a:headEnd/>
            <a:tailEnd/>
          </a:ln>
        </p:spPr>
      </p:pic>
      <p:sp>
        <p:nvSpPr>
          <p:cNvPr id="13315" name="TextBox 24"/>
          <p:cNvSpPr txBox="1">
            <a:spLocks noChangeArrowheads="1"/>
          </p:cNvSpPr>
          <p:nvPr/>
        </p:nvSpPr>
        <p:spPr bwMode="auto">
          <a:xfrm>
            <a:off x="1266092" y="2920938"/>
            <a:ext cx="1828800" cy="369332"/>
          </a:xfrm>
          <a:prstGeom prst="rect">
            <a:avLst/>
          </a:prstGeom>
          <a:noFill/>
          <a:ln w="9525">
            <a:noFill/>
            <a:miter lim="800000"/>
            <a:headEnd/>
            <a:tailEnd/>
          </a:ln>
        </p:spPr>
        <p:txBody>
          <a:bodyPr wrap="square">
            <a:spAutoFit/>
          </a:bodyPr>
          <a:lstStyle/>
          <a:p>
            <a:r>
              <a:rPr lang="en-US" altLang="zh-CN" dirty="0" smtClean="0">
                <a:latin typeface="+mn-lt"/>
                <a:ea typeface="黑体" pitchFamily="49" charset="-122"/>
              </a:rPr>
              <a:t>Opinion Mining</a:t>
            </a:r>
            <a:endParaRPr lang="zh-CN" altLang="en-US" dirty="0">
              <a:latin typeface="+mn-lt"/>
              <a:ea typeface="黑体" pitchFamily="49" charset="-122"/>
            </a:endParaRPr>
          </a:p>
        </p:txBody>
      </p:sp>
      <p:sp>
        <p:nvSpPr>
          <p:cNvPr id="13316" name="TextBox 25"/>
          <p:cNvSpPr txBox="1">
            <a:spLocks noChangeArrowheads="1"/>
          </p:cNvSpPr>
          <p:nvPr/>
        </p:nvSpPr>
        <p:spPr bwMode="auto">
          <a:xfrm>
            <a:off x="3500804" y="2920965"/>
            <a:ext cx="1844919" cy="646331"/>
          </a:xfrm>
          <a:prstGeom prst="rect">
            <a:avLst/>
          </a:prstGeom>
          <a:noFill/>
          <a:ln w="9525">
            <a:noFill/>
            <a:miter lim="800000"/>
            <a:headEnd/>
            <a:tailEnd/>
          </a:ln>
        </p:spPr>
        <p:txBody>
          <a:bodyPr wrap="square">
            <a:spAutoFit/>
          </a:bodyPr>
          <a:lstStyle/>
          <a:p>
            <a:pPr algn="ctr"/>
            <a:r>
              <a:rPr lang="en-US" altLang="zh-CN" dirty="0" smtClean="0">
                <a:latin typeface="+mn-lt"/>
                <a:ea typeface="黑体" pitchFamily="49" charset="-122"/>
              </a:rPr>
              <a:t>Innovation diffusion</a:t>
            </a:r>
            <a:endParaRPr lang="zh-CN" altLang="en-US" dirty="0">
              <a:latin typeface="+mn-lt"/>
              <a:ea typeface="黑体" pitchFamily="49" charset="-122"/>
            </a:endParaRPr>
          </a:p>
        </p:txBody>
      </p:sp>
      <p:sp>
        <p:nvSpPr>
          <p:cNvPr id="13317" name="TextBox 26"/>
          <p:cNvSpPr txBox="1">
            <a:spLocks noChangeArrowheads="1"/>
          </p:cNvSpPr>
          <p:nvPr/>
        </p:nvSpPr>
        <p:spPr bwMode="auto">
          <a:xfrm>
            <a:off x="5795610" y="2920938"/>
            <a:ext cx="2363665" cy="369332"/>
          </a:xfrm>
          <a:prstGeom prst="rect">
            <a:avLst/>
          </a:prstGeom>
          <a:noFill/>
          <a:ln w="9525">
            <a:noFill/>
            <a:miter lim="800000"/>
            <a:headEnd/>
            <a:tailEnd/>
          </a:ln>
        </p:spPr>
        <p:txBody>
          <a:bodyPr wrap="square">
            <a:spAutoFit/>
          </a:bodyPr>
          <a:lstStyle/>
          <a:p>
            <a:pPr algn="ctr"/>
            <a:r>
              <a:rPr lang="en-US" altLang="zh-CN" dirty="0" smtClean="0">
                <a:latin typeface="+mn-lt"/>
                <a:ea typeface="黑体" pitchFamily="49" charset="-122"/>
              </a:rPr>
              <a:t>Business Intelligence</a:t>
            </a:r>
            <a:endParaRPr lang="zh-CN" altLang="en-US" dirty="0">
              <a:latin typeface="+mn-lt"/>
              <a:ea typeface="黑体" pitchFamily="49" charset="-122"/>
            </a:endParaRPr>
          </a:p>
        </p:txBody>
      </p:sp>
      <p:pic>
        <p:nvPicPr>
          <p:cNvPr id="13327" name="Picture 2"/>
          <p:cNvPicPr>
            <a:picLocks noChangeAspect="1" noChangeArrowheads="1"/>
          </p:cNvPicPr>
          <p:nvPr/>
        </p:nvPicPr>
        <p:blipFill>
          <a:blip r:embed="rId4" cstate="print"/>
          <a:srcRect/>
          <a:stretch>
            <a:fillRect/>
          </a:stretch>
        </p:blipFill>
        <p:spPr bwMode="auto">
          <a:xfrm>
            <a:off x="1049229" y="1690625"/>
            <a:ext cx="1926981" cy="1271588"/>
          </a:xfrm>
          <a:prstGeom prst="rect">
            <a:avLst/>
          </a:prstGeom>
          <a:noFill/>
          <a:ln w="9525">
            <a:noFill/>
            <a:miter lim="800000"/>
            <a:headEnd/>
            <a:tailEnd/>
          </a:ln>
        </p:spPr>
      </p:pic>
      <p:pic>
        <p:nvPicPr>
          <p:cNvPr id="13328" name="Picture 3"/>
          <p:cNvPicPr>
            <a:picLocks noChangeAspect="1" noChangeArrowheads="1"/>
          </p:cNvPicPr>
          <p:nvPr/>
        </p:nvPicPr>
        <p:blipFill>
          <a:blip r:embed="rId5" cstate="print"/>
          <a:srcRect/>
          <a:stretch>
            <a:fillRect/>
          </a:stretch>
        </p:blipFill>
        <p:spPr bwMode="auto">
          <a:xfrm>
            <a:off x="5918689" y="1690652"/>
            <a:ext cx="1743808" cy="1223963"/>
          </a:xfrm>
          <a:prstGeom prst="rect">
            <a:avLst/>
          </a:prstGeom>
          <a:noFill/>
          <a:ln w="9525">
            <a:noFill/>
            <a:miter lim="800000"/>
            <a:headEnd/>
            <a:tailEnd/>
          </a:ln>
        </p:spPr>
      </p:pic>
      <p:sp>
        <p:nvSpPr>
          <p:cNvPr id="17" name="Rectangle 194"/>
          <p:cNvSpPr/>
          <p:nvPr/>
        </p:nvSpPr>
        <p:spPr>
          <a:xfrm>
            <a:off x="517397" y="3969060"/>
            <a:ext cx="1063503"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ea typeface="黑体" pitchFamily="49" charset="-122"/>
              </a:rPr>
              <a:t>Info</a:t>
            </a:r>
            <a:r>
              <a:rPr lang="hu-HU" altLang="zh-CN" sz="2400" dirty="0" err="1" smtClean="0">
                <a:solidFill>
                  <a:schemeClr val="tx1"/>
                </a:solidFill>
                <a:ea typeface="黑体" pitchFamily="49" charset="-122"/>
              </a:rPr>
              <a:t>r-mation</a:t>
            </a:r>
            <a:r>
              <a:rPr lang="en-US" altLang="zh-CN" sz="2400" dirty="0" smtClean="0">
                <a:solidFill>
                  <a:schemeClr val="tx1"/>
                </a:solidFill>
                <a:ea typeface="黑体" pitchFamily="49" charset="-122"/>
              </a:rPr>
              <a:t> Space</a:t>
            </a:r>
            <a:endParaRPr lang="zh-CN" altLang="en-US" sz="2400" dirty="0" smtClean="0">
              <a:solidFill>
                <a:schemeClr val="tx1"/>
              </a:solidFill>
              <a:ea typeface="黑体" pitchFamily="49" charset="-122"/>
            </a:endParaRPr>
          </a:p>
        </p:txBody>
      </p:sp>
      <p:cxnSp>
        <p:nvCxnSpPr>
          <p:cNvPr id="18" name="Straight Connector 135"/>
          <p:cNvCxnSpPr>
            <a:stCxn id="37" idx="3"/>
            <a:endCxn id="38" idx="1"/>
          </p:cNvCxnSpPr>
          <p:nvPr/>
        </p:nvCxnSpPr>
        <p:spPr>
          <a:xfrm>
            <a:off x="2444994" y="3861048"/>
            <a:ext cx="398814" cy="36004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37"/>
          <p:cNvCxnSpPr>
            <a:stCxn id="35" idx="0"/>
            <a:endCxn id="37" idx="2"/>
          </p:cNvCxnSpPr>
          <p:nvPr/>
        </p:nvCxnSpPr>
        <p:spPr>
          <a:xfrm flipV="1">
            <a:off x="2145884" y="3986022"/>
            <a:ext cx="166172" cy="23506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41"/>
          <p:cNvCxnSpPr>
            <a:stCxn id="38" idx="3"/>
            <a:endCxn id="39" idx="1"/>
          </p:cNvCxnSpPr>
          <p:nvPr/>
        </p:nvCxnSpPr>
        <p:spPr>
          <a:xfrm>
            <a:off x="3109684" y="4221088"/>
            <a:ext cx="564986" cy="18002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142"/>
          <p:cNvCxnSpPr>
            <a:stCxn id="38" idx="0"/>
            <a:endCxn id="40" idx="2"/>
          </p:cNvCxnSpPr>
          <p:nvPr/>
        </p:nvCxnSpPr>
        <p:spPr>
          <a:xfrm flipV="1">
            <a:off x="2976751" y="3842006"/>
            <a:ext cx="232641" cy="23506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6" cstate="print"/>
          <a:srcRect/>
          <a:stretch>
            <a:fillRect/>
          </a:stretch>
        </p:blipFill>
        <p:spPr bwMode="auto">
          <a:xfrm>
            <a:off x="1669868" y="5919859"/>
            <a:ext cx="365130" cy="365130"/>
          </a:xfrm>
          <a:prstGeom prst="rect">
            <a:avLst/>
          </a:prstGeom>
          <a:noFill/>
          <a:ln w="9525">
            <a:noFill/>
            <a:miter lim="800000"/>
            <a:headEnd/>
            <a:tailEnd/>
          </a:ln>
        </p:spPr>
      </p:pic>
      <p:cxnSp>
        <p:nvCxnSpPr>
          <p:cNvPr id="23" name="Straight Arrow Connector 148"/>
          <p:cNvCxnSpPr>
            <a:stCxn id="22" idx="0"/>
            <a:endCxn id="35" idx="2"/>
          </p:cNvCxnSpPr>
          <p:nvPr/>
        </p:nvCxnSpPr>
        <p:spPr>
          <a:xfrm flipV="1">
            <a:off x="1852432" y="4490105"/>
            <a:ext cx="293452" cy="1429781"/>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6" cstate="print"/>
          <a:srcRect/>
          <a:stretch>
            <a:fillRect/>
          </a:stretch>
        </p:blipFill>
        <p:spPr bwMode="auto">
          <a:xfrm>
            <a:off x="2765257" y="5518216"/>
            <a:ext cx="365130" cy="365130"/>
          </a:xfrm>
          <a:prstGeom prst="rect">
            <a:avLst/>
          </a:prstGeom>
          <a:noFill/>
          <a:ln w="9525">
            <a:noFill/>
            <a:miter lim="800000"/>
            <a:headEnd/>
            <a:tailEnd/>
          </a:ln>
        </p:spPr>
      </p:pic>
      <p:cxnSp>
        <p:nvCxnSpPr>
          <p:cNvPr id="25" name="Straight Arrow Connector 152"/>
          <p:cNvCxnSpPr>
            <a:stCxn id="24" idx="0"/>
            <a:endCxn id="35" idx="2"/>
          </p:cNvCxnSpPr>
          <p:nvPr/>
        </p:nvCxnSpPr>
        <p:spPr>
          <a:xfrm flipH="1" flipV="1">
            <a:off x="2145884" y="4490078"/>
            <a:ext cx="801938" cy="1028138"/>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153"/>
          <p:cNvCxnSpPr>
            <a:stCxn id="24" idx="0"/>
            <a:endCxn id="38" idx="2"/>
          </p:cNvCxnSpPr>
          <p:nvPr/>
        </p:nvCxnSpPr>
        <p:spPr>
          <a:xfrm flipV="1">
            <a:off x="2947822" y="4346062"/>
            <a:ext cx="28924" cy="1172154"/>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6" cstate="print"/>
          <a:srcRect/>
          <a:stretch>
            <a:fillRect/>
          </a:stretch>
        </p:blipFill>
        <p:spPr bwMode="auto">
          <a:xfrm>
            <a:off x="3751109" y="5956372"/>
            <a:ext cx="365130" cy="365130"/>
          </a:xfrm>
          <a:prstGeom prst="rect">
            <a:avLst/>
          </a:prstGeom>
          <a:noFill/>
          <a:ln w="9525">
            <a:noFill/>
            <a:miter lim="800000"/>
            <a:headEnd/>
            <a:tailEnd/>
          </a:ln>
        </p:spPr>
      </p:pic>
      <p:cxnSp>
        <p:nvCxnSpPr>
          <p:cNvPr id="28" name="Straight Arrow Connector 155"/>
          <p:cNvCxnSpPr>
            <a:stCxn id="27" idx="0"/>
            <a:endCxn id="39" idx="2"/>
          </p:cNvCxnSpPr>
          <p:nvPr/>
        </p:nvCxnSpPr>
        <p:spPr>
          <a:xfrm flipH="1" flipV="1">
            <a:off x="3807608" y="4526082"/>
            <a:ext cx="126066" cy="1430290"/>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6" cstate="print"/>
          <a:srcRect/>
          <a:stretch>
            <a:fillRect/>
          </a:stretch>
        </p:blipFill>
        <p:spPr bwMode="auto">
          <a:xfrm>
            <a:off x="2947822" y="6237312"/>
            <a:ext cx="365130" cy="365130"/>
          </a:xfrm>
          <a:prstGeom prst="rect">
            <a:avLst/>
          </a:prstGeom>
          <a:noFill/>
          <a:ln w="9525">
            <a:noFill/>
            <a:miter lim="800000"/>
            <a:headEnd/>
            <a:tailEnd/>
          </a:ln>
        </p:spPr>
      </p:pic>
      <p:cxnSp>
        <p:nvCxnSpPr>
          <p:cNvPr id="30" name="Straight Connector 170"/>
          <p:cNvCxnSpPr>
            <a:stCxn id="24" idx="3"/>
            <a:endCxn id="27" idx="1"/>
          </p:cNvCxnSpPr>
          <p:nvPr/>
        </p:nvCxnSpPr>
        <p:spPr>
          <a:xfrm>
            <a:off x="3130388" y="5700781"/>
            <a:ext cx="620721" cy="438156"/>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1" name="Straight Connector 171"/>
          <p:cNvCxnSpPr>
            <a:stCxn id="22" idx="3"/>
            <a:endCxn id="29" idx="1"/>
          </p:cNvCxnSpPr>
          <p:nvPr/>
        </p:nvCxnSpPr>
        <p:spPr>
          <a:xfrm>
            <a:off x="2034998" y="6102451"/>
            <a:ext cx="912824" cy="317453"/>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Straight Connector 174"/>
          <p:cNvCxnSpPr>
            <a:stCxn id="22" idx="3"/>
            <a:endCxn id="24" idx="1"/>
          </p:cNvCxnSpPr>
          <p:nvPr/>
        </p:nvCxnSpPr>
        <p:spPr>
          <a:xfrm flipV="1">
            <a:off x="2034998" y="5700809"/>
            <a:ext cx="730260" cy="401643"/>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3" name="Straight Connector 177"/>
          <p:cNvCxnSpPr>
            <a:stCxn id="29" idx="3"/>
            <a:endCxn id="27" idx="1"/>
          </p:cNvCxnSpPr>
          <p:nvPr/>
        </p:nvCxnSpPr>
        <p:spPr>
          <a:xfrm flipV="1">
            <a:off x="3312953" y="6138937"/>
            <a:ext cx="438156" cy="28094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186"/>
          <p:cNvCxnSpPr>
            <a:stCxn id="29" idx="0"/>
            <a:endCxn id="39" idx="2"/>
          </p:cNvCxnSpPr>
          <p:nvPr/>
        </p:nvCxnSpPr>
        <p:spPr>
          <a:xfrm flipV="1">
            <a:off x="3130392" y="4526082"/>
            <a:ext cx="677220" cy="1711230"/>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流程图: 文档 34"/>
          <p:cNvSpPr/>
          <p:nvPr/>
        </p:nvSpPr>
        <p:spPr>
          <a:xfrm>
            <a:off x="2012946" y="4221088"/>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194"/>
          <p:cNvSpPr/>
          <p:nvPr/>
        </p:nvSpPr>
        <p:spPr>
          <a:xfrm>
            <a:off x="517397" y="5841268"/>
            <a:ext cx="1063503"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ea typeface="黑体" pitchFamily="49" charset="-122"/>
              </a:rPr>
              <a:t>Social Space</a:t>
            </a:r>
            <a:endParaRPr lang="zh-CN" altLang="en-US" sz="2400" dirty="0" smtClean="0">
              <a:solidFill>
                <a:schemeClr val="tx1"/>
              </a:solidFill>
              <a:ea typeface="黑体" pitchFamily="49" charset="-122"/>
            </a:endParaRPr>
          </a:p>
        </p:txBody>
      </p:sp>
      <p:sp>
        <p:nvSpPr>
          <p:cNvPr id="37" name="流程图: 文档 36"/>
          <p:cNvSpPr/>
          <p:nvPr/>
        </p:nvSpPr>
        <p:spPr>
          <a:xfrm>
            <a:off x="2179119" y="3717032"/>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文档 37"/>
          <p:cNvSpPr/>
          <p:nvPr/>
        </p:nvSpPr>
        <p:spPr>
          <a:xfrm>
            <a:off x="2843808" y="4077072"/>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文档 38"/>
          <p:cNvSpPr/>
          <p:nvPr/>
        </p:nvSpPr>
        <p:spPr>
          <a:xfrm>
            <a:off x="3674669" y="4257092"/>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文档 39"/>
          <p:cNvSpPr/>
          <p:nvPr/>
        </p:nvSpPr>
        <p:spPr>
          <a:xfrm>
            <a:off x="3076449" y="3573016"/>
            <a:ext cx="265876" cy="2880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580901" y="5445224"/>
            <a:ext cx="2691991" cy="122413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80901" y="3501008"/>
            <a:ext cx="2691991" cy="122413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Straight Connector 142"/>
          <p:cNvCxnSpPr>
            <a:stCxn id="39" idx="0"/>
            <a:endCxn id="40" idx="2"/>
          </p:cNvCxnSpPr>
          <p:nvPr/>
        </p:nvCxnSpPr>
        <p:spPr>
          <a:xfrm flipH="1" flipV="1">
            <a:off x="3209387" y="3842006"/>
            <a:ext cx="598220" cy="41508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1946478" y="4401108"/>
            <a:ext cx="228600" cy="228600"/>
          </a:xfrm>
          <a:prstGeom prst="rect">
            <a:avLst/>
          </a:prstGeom>
          <a:solidFill>
            <a:srgbClr val="FFCCCC"/>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Rectangle 180"/>
          <p:cNvSpPr/>
          <p:nvPr/>
        </p:nvSpPr>
        <p:spPr>
          <a:xfrm>
            <a:off x="2112651" y="4689140"/>
            <a:ext cx="1694958" cy="655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0000CC"/>
                </a:solidFill>
                <a:ea typeface="黑体" pitchFamily="49" charset="-122"/>
              </a:rPr>
              <a:t>Interaction</a:t>
            </a:r>
            <a:endParaRPr lang="zh-CN" altLang="en-US" b="1" dirty="0" smtClean="0">
              <a:solidFill>
                <a:srgbClr val="0000CC"/>
              </a:solidFill>
              <a:ea typeface="黑体" pitchFamily="49" charset="-122"/>
            </a:endParaRPr>
          </a:p>
        </p:txBody>
      </p:sp>
      <p:sp>
        <p:nvSpPr>
          <p:cNvPr id="47" name="右箭头 46"/>
          <p:cNvSpPr/>
          <p:nvPr/>
        </p:nvSpPr>
        <p:spPr>
          <a:xfrm>
            <a:off x="4538765" y="4653136"/>
            <a:ext cx="631455" cy="414046"/>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180"/>
          <p:cNvSpPr/>
          <p:nvPr/>
        </p:nvSpPr>
        <p:spPr>
          <a:xfrm>
            <a:off x="5228950" y="4113076"/>
            <a:ext cx="3774373" cy="14761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r>
              <a:rPr lang="en-US" altLang="en-US" sz="3200" dirty="0" smtClean="0">
                <a:solidFill>
                  <a:srgbClr val="0000FF"/>
                </a:solidFill>
                <a:ea typeface="黑体" pitchFamily="49" charset="-122"/>
              </a:rPr>
              <a:t>Info</a:t>
            </a:r>
            <a:r>
              <a:rPr lang="hu-HU" altLang="en-US" sz="3200" dirty="0" err="1" smtClean="0">
                <a:solidFill>
                  <a:srgbClr val="0000FF"/>
                </a:solidFill>
                <a:ea typeface="黑体" pitchFamily="49" charset="-122"/>
              </a:rPr>
              <a:t>rmation</a:t>
            </a:r>
            <a:r>
              <a:rPr lang="en-US" altLang="en-US" sz="3200" dirty="0" smtClean="0">
                <a:solidFill>
                  <a:srgbClr val="0000FF"/>
                </a:solidFill>
                <a:ea typeface="黑体" pitchFamily="49" charset="-122"/>
                <a:sym typeface="Wingdings"/>
              </a:rPr>
              <a:t> user</a:t>
            </a:r>
          </a:p>
          <a:p>
            <a:pPr marL="342900" indent="-342900"/>
            <a:r>
              <a:rPr lang="en-US" altLang="zh-CN" sz="2800" b="1" dirty="0" smtClean="0">
                <a:solidFill>
                  <a:srgbClr val="0000CC"/>
                </a:solidFill>
                <a:ea typeface="黑体" pitchFamily="49" charset="-122"/>
              </a:rPr>
              <a:t>Interaction mechanism</a:t>
            </a:r>
            <a:endParaRPr lang="zh-CN" altLang="en-US" sz="2800" b="1" dirty="0" smtClean="0">
              <a:solidFill>
                <a:srgbClr val="0000CC"/>
              </a:solidFill>
              <a:ea typeface="黑体" pitchFamily="49" charset="-122"/>
            </a:endParaRPr>
          </a:p>
        </p:txBody>
      </p:sp>
      <p:pic>
        <p:nvPicPr>
          <p:cNvPr id="49" name="Picture 4" descr="http://tbn2.google.com/images?q=tbn:WnsmOCuSOUlvmM:http://justgiving.files.wordpress.com/2009/01/facebook_logo.jpg"/>
          <p:cNvPicPr>
            <a:picLocks noChangeAspect="1" noChangeArrowheads="1"/>
          </p:cNvPicPr>
          <p:nvPr/>
        </p:nvPicPr>
        <p:blipFill>
          <a:blip r:embed="rId7" cstate="print"/>
          <a:srcRect/>
          <a:stretch>
            <a:fillRect/>
          </a:stretch>
        </p:blipFill>
        <p:spPr bwMode="auto">
          <a:xfrm>
            <a:off x="4505531" y="5877299"/>
            <a:ext cx="740950" cy="276621"/>
          </a:xfrm>
          <a:prstGeom prst="rect">
            <a:avLst/>
          </a:prstGeom>
          <a:noFill/>
          <a:ln w="9525">
            <a:noFill/>
            <a:miter lim="800000"/>
            <a:headEnd/>
            <a:tailEnd/>
          </a:ln>
        </p:spPr>
      </p:pic>
      <p:pic>
        <p:nvPicPr>
          <p:cNvPr id="52" name="Picture 3"/>
          <p:cNvPicPr>
            <a:picLocks noChangeAspect="1" noChangeArrowheads="1"/>
          </p:cNvPicPr>
          <p:nvPr/>
        </p:nvPicPr>
        <p:blipFill>
          <a:blip r:embed="rId8" cstate="print"/>
          <a:srcRect/>
          <a:stretch>
            <a:fillRect/>
          </a:stretch>
        </p:blipFill>
        <p:spPr bwMode="auto">
          <a:xfrm>
            <a:off x="4505535" y="6201308"/>
            <a:ext cx="912462" cy="252028"/>
          </a:xfrm>
          <a:prstGeom prst="rect">
            <a:avLst/>
          </a:prstGeom>
          <a:noFill/>
          <a:ln w="9525">
            <a:noFill/>
            <a:miter lim="800000"/>
            <a:headEnd/>
            <a:tailEnd/>
          </a:ln>
        </p:spPr>
      </p:pic>
      <p:sp>
        <p:nvSpPr>
          <p:cNvPr id="53" name="TextBox 52"/>
          <p:cNvSpPr txBox="1"/>
          <p:nvPr/>
        </p:nvSpPr>
        <p:spPr>
          <a:xfrm>
            <a:off x="140677" y="1016732"/>
            <a:ext cx="8862646" cy="584776"/>
          </a:xfrm>
          <a:prstGeom prst="rect">
            <a:avLst/>
          </a:prstGeom>
          <a:noFill/>
        </p:spPr>
        <p:txBody>
          <a:bodyPr wrap="square" rtlCol="0">
            <a:spAutoFit/>
          </a:bodyPr>
          <a:lstStyle/>
          <a:p>
            <a:pPr algn="ctr">
              <a:spcBef>
                <a:spcPct val="50000"/>
              </a:spcBef>
            </a:pPr>
            <a:r>
              <a:rPr lang="en-US" altLang="zh-CN" sz="3200" dirty="0" smtClean="0"/>
              <a:t>SN </a:t>
            </a:r>
            <a:r>
              <a:rPr lang="en-US" altLang="zh-CN" sz="3200" dirty="0" smtClean="0">
                <a:solidFill>
                  <a:srgbClr val="FF0000"/>
                </a:solidFill>
              </a:rPr>
              <a:t>bridges </a:t>
            </a:r>
            <a:r>
              <a:rPr lang="en-US" altLang="zh-CN" sz="3200" dirty="0" smtClean="0"/>
              <a:t>our </a:t>
            </a:r>
            <a:r>
              <a:rPr lang="en-US" altLang="zh-CN" sz="3200" dirty="0"/>
              <a:t>daily </a:t>
            </a:r>
            <a:r>
              <a:rPr lang="en-US" altLang="zh-CN" sz="3200" dirty="0" smtClean="0"/>
              <a:t>life </a:t>
            </a:r>
            <a:r>
              <a:rPr lang="en-US" altLang="zh-CN" sz="3200" dirty="0"/>
              <a:t>and the </a:t>
            </a:r>
            <a:r>
              <a:rPr lang="en-US" altLang="zh-CN" sz="3200" b="1" dirty="0"/>
              <a:t>virtual</a:t>
            </a:r>
            <a:r>
              <a:rPr lang="en-US" altLang="zh-CN" sz="3200" dirty="0"/>
              <a:t> web </a:t>
            </a:r>
            <a:r>
              <a:rPr lang="en-US" altLang="zh-CN" sz="3200" dirty="0" smtClean="0"/>
              <a:t>space!</a:t>
            </a:r>
            <a:endParaRPr lang="en-US" altLang="zh-CN" sz="3200" dirty="0"/>
          </a:p>
        </p:txBody>
      </p:sp>
      <p:sp>
        <p:nvSpPr>
          <p:cNvPr id="2" name="Title 1"/>
          <p:cNvSpPr>
            <a:spLocks noGrp="1"/>
          </p:cNvSpPr>
          <p:nvPr>
            <p:ph type="title"/>
          </p:nvPr>
        </p:nvSpPr>
        <p:spPr/>
        <p:txBody>
          <a:bodyPr/>
          <a:lstStyle/>
          <a:p>
            <a:r>
              <a:rPr lang="en-US" dirty="0" smtClean="0"/>
              <a:t>Social Networks</a:t>
            </a:r>
            <a:endParaRPr lang="en-US" dirty="0"/>
          </a:p>
        </p:txBody>
      </p:sp>
    </p:spTree>
    <p:extLst>
      <p:ext uri="{BB962C8B-B14F-4D97-AF65-F5344CB8AC3E}">
        <p14:creationId xmlns:p14="http://schemas.microsoft.com/office/powerpoint/2010/main" xmlns="" val="413793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par>
                                <p:cTn id="11" presetID="3"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childTnLst>
                          </p:cTn>
                        </p:par>
                        <p:par>
                          <p:cTn id="26" fill="hold">
                            <p:stCondLst>
                              <p:cond delay="1000"/>
                            </p:stCondLst>
                            <p:childTnLst>
                              <p:par>
                                <p:cTn id="27" presetID="0" presetClass="path" presetSubtype="0" accel="50000" decel="50000" fill="hold" grpId="1" nodeType="afterEffect">
                                  <p:stCondLst>
                                    <p:cond delay="0"/>
                                  </p:stCondLst>
                                  <p:childTnLst>
                                    <p:animMotion origin="layout" path="M -0.00176 -0.00092 C -0.00368 0.00973 -0.00512 0.01806 -0.00608 0.0301 C -0.0072 0.05718 -0.00624 0.08635 -0.00865 0.1132 C -0.00929 0.13102 -0.00817 0.1507 -0.01057 0.16806 C -0.01105 0.17709 -0.01105 0.17986 -0.01297 0.18704 C -0.01441 0.2051 -0.01666 0.22176 -0.01666 0.24051 C -0.01473 0.24445 -0.01297 0.24931 -0.01057 0.25232 C -0.00913 0.25371 -0.00865 0.24699 -0.00736 0.24514 C -0.00464 0.24051 -0.00064 0.23773 0.00257 0.23426 C 0.00994 0.22732 0.01779 0.22824 0.02628 0.22593 C 0.03509 0.22199 0.04374 0.22014 0.05239 0.21598 C 0.06104 0.21158 0.06889 0.20162 0.07738 0.19746 C 0.08187 0.1919 0.08764 0.18565 0.09308 0.18357 C 0.09581 0.17986 0.09917 0.17894 0.10157 0.17431 C 0.10254 0.17176 0.10494 0.16898 0.1043 0.16713 C 0.1043 0.1669 0.09661 0.16898 0.09597 0.16898 C 0.08892 0.17199 0.08171 0.17431 0.07434 0.17732 C 0.07049 0.18264 0.06617 0.18542 0.06184 0.1882 C 0.05752 0.19098 0.05367 0.19746 0.04935 0.20093 C 0.0415 0.20741 0.03317 0.20903 0.025 0.21273 C 0.01907 0.21598 0.01298 0.22014 0.00753 0.225 C 0.00577 0.22639 0.00385 0.22824 0.00193 0.22963 C 0.00145 0.2301 0.00016 0.23218 0.00016 0.23241 C 0.01106 0.23797 0.02307 0.23843 0.03429 0.24144 C 0.04038 0.24537 0.04646 0.24792 0.05239 0.2507 C 0.05512 0.25278 0.0572 0.25463 0.05992 0.25602 C 0.06761 0.25764 0.0753 0.25834 0.08299 0.26042 C 0.0934 0.26667 0.10606 0.26412 0.11599 0.27338 C 0.12128 0.26991 0.1184 0.27084 0.1248 0.26991 C 0.13057 0.26621 0.13634 0.26621 0.14227 0.26412 C 0.15076 0.26042 0.15925 0.2544 0.16774 0.25324 C 0.17223 0.25278 0.17703 0.25278 0.18152 0.25232 C 0.18376 0.25209 0.186 0.25093 0.18841 0.2507 C 0.19273 0.24931 0.19722 0.24861 0.20154 0.24861 C 0.18728 0.2338 0.17046 0.23172 0.15588 0.21783 C 0.1514 0.21343 0.15749 0.21598 0.14916 0.21019 C 0.14659 0.20903 0.14179 0.20741 0.13906 0.20463 C 0.1357 0.20139 0.13249 0.19676 0.12913 0.19398 C 0.12593 0.19144 0.12512 0.19236 0.12224 0.18912 C 0.11551 0.18264 0.12112 0.18588 0.11663 0.18357 C 0.11423 0.17709 0.11023 0.17199 0.1067 0.16806 C 0.10542 0.1669 0.10286 0.16459 0.10286 0.16482 C 0.1075 0.18658 0.11055 0.2088 0.11359 0.23218 C 0.11551 0.2463 0.1192 0.26088 0.1192 0.27639 " pathEditMode="relative" rAng="0" ptsTypes="fffffffffffffffffffffffffffffffffffffffffffA">
                                      <p:cBhvr>
                                        <p:cTn id="28" dur="5000" fill="hold"/>
                                        <p:tgtEl>
                                          <p:spTgt spid="44"/>
                                        </p:tgtEl>
                                        <p:attrNameLst>
                                          <p:attrName>ppt_x</p:attrName>
                                          <p:attrName>ppt_y</p:attrName>
                                        </p:attrNameLst>
                                      </p:cBhvr>
                                      <p:rCtr x="9400" y="13900"/>
                                    </p:animMotion>
                                  </p:childTnLst>
                                </p:cTn>
                              </p:par>
                            </p:childTnLst>
                          </p:cTn>
                        </p:par>
                        <p:par>
                          <p:cTn id="29" fill="hold">
                            <p:stCondLst>
                              <p:cond delay="60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p:bldP spid="47" grpId="0" animBg="1"/>
      <p:bldP spid="4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7924800" cy="762000"/>
          </a:xfrm>
        </p:spPr>
        <p:txBody>
          <a:bodyPr/>
          <a:lstStyle/>
          <a:p>
            <a:r>
              <a:rPr lang="en-US" altLang="zh-CN" dirty="0" smtClean="0"/>
              <a:t>Social Action </a:t>
            </a:r>
            <a:r>
              <a:rPr lang="en-US" altLang="zh-CN" sz="2800" dirty="0" smtClean="0"/>
              <a:t>— </a:t>
            </a:r>
            <a:r>
              <a:rPr lang="en-US" sz="2800" dirty="0" smtClean="0"/>
              <a:t>User Characterization (cont.)</a:t>
            </a:r>
            <a:endParaRPr lang="en-US" sz="2800" dirty="0"/>
          </a:p>
        </p:txBody>
      </p:sp>
      <p:sp>
        <p:nvSpPr>
          <p:cNvPr id="3" name="Content Placeholder 2"/>
          <p:cNvSpPr>
            <a:spLocks noGrp="1"/>
          </p:cNvSpPr>
          <p:nvPr>
            <p:ph idx="1"/>
          </p:nvPr>
        </p:nvSpPr>
        <p:spPr/>
        <p:txBody>
          <a:bodyPr/>
          <a:lstStyle/>
          <a:p>
            <a:r>
              <a:rPr lang="en-US" dirty="0" smtClean="0"/>
              <a:t>Clustering Coefficient</a:t>
            </a:r>
          </a:p>
          <a:p>
            <a:pPr lvl="1"/>
            <a:r>
              <a:rPr lang="en-US" dirty="0" smtClean="0"/>
              <a:t>A measure of degree to which nodes in a graph tend to cluster together.</a:t>
            </a:r>
          </a:p>
          <a:p>
            <a:pPr lvl="1"/>
            <a:r>
              <a:rPr lang="en-US" dirty="0" smtClean="0"/>
              <a:t>Global clustering coefficient</a:t>
            </a:r>
          </a:p>
          <a:p>
            <a:pPr lvl="2"/>
            <a:r>
              <a:rPr lang="en-US" dirty="0" smtClean="0"/>
              <a:t> </a:t>
            </a:r>
          </a:p>
          <a:p>
            <a:pPr lvl="2"/>
            <a:endParaRPr lang="en-US" dirty="0" smtClean="0"/>
          </a:p>
          <a:p>
            <a:pPr lvl="2"/>
            <a:r>
              <a:rPr lang="en-US" dirty="0" smtClean="0"/>
              <a:t>A triangle consists of three closed triplets, and a closed triplet consists of three nodes connected to each other. </a:t>
            </a:r>
          </a:p>
          <a:p>
            <a:pPr lvl="1"/>
            <a:r>
              <a:rPr lang="en-US" dirty="0" smtClean="0"/>
              <a:t>Local clustering coefficient</a:t>
            </a:r>
          </a:p>
          <a:p>
            <a:pPr lvl="1"/>
            <a:endParaRPr lang="en-US" dirty="0"/>
          </a:p>
          <a:p>
            <a:pPr marL="457200" lvl="1" indent="0">
              <a:buNone/>
            </a:pPr>
            <a:endParaRPr lang="en-US" dirty="0" smtClean="0"/>
          </a:p>
        </p:txBody>
      </p:sp>
      <p:pic>
        <p:nvPicPr>
          <p:cNvPr id="7" name="Picture 6"/>
          <p:cNvPicPr>
            <a:picLocks noChangeAspect="1"/>
          </p:cNvPicPr>
          <p:nvPr/>
        </p:nvPicPr>
        <p:blipFill>
          <a:blip r:embed="rId3"/>
          <a:stretch>
            <a:fillRect/>
          </a:stretch>
        </p:blipFill>
        <p:spPr>
          <a:xfrm>
            <a:off x="1689100" y="3013874"/>
            <a:ext cx="6934200" cy="581553"/>
          </a:xfrm>
          <a:prstGeom prst="rect">
            <a:avLst/>
          </a:prstGeom>
        </p:spPr>
      </p:pic>
      <p:pic>
        <p:nvPicPr>
          <p:cNvPr id="15" name="Picture 14"/>
          <p:cNvPicPr>
            <a:picLocks noChangeAspect="1"/>
          </p:cNvPicPr>
          <p:nvPr/>
        </p:nvPicPr>
        <p:blipFill>
          <a:blip r:embed="rId4"/>
          <a:stretch>
            <a:fillRect/>
          </a:stretch>
        </p:blipFill>
        <p:spPr>
          <a:xfrm>
            <a:off x="1524000" y="5076825"/>
            <a:ext cx="3632200" cy="596900"/>
          </a:xfrm>
          <a:prstGeom prst="rect">
            <a:avLst/>
          </a:prstGeom>
        </p:spPr>
      </p:pic>
    </p:spTree>
    <p:extLst>
      <p:ext uri="{BB962C8B-B14F-4D97-AF65-F5344CB8AC3E}">
        <p14:creationId xmlns:p14="http://schemas.microsoft.com/office/powerpoint/2010/main" xmlns="" val="93945374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7924800" cy="762000"/>
          </a:xfrm>
        </p:spPr>
        <p:txBody>
          <a:bodyPr/>
          <a:lstStyle/>
          <a:p>
            <a:r>
              <a:rPr lang="en-US" altLang="zh-CN" dirty="0" smtClean="0"/>
              <a:t>Social Action </a:t>
            </a:r>
            <a:r>
              <a:rPr lang="en-US" altLang="zh-CN" sz="2800" dirty="0" smtClean="0"/>
              <a:t>— </a:t>
            </a:r>
            <a:r>
              <a:rPr lang="en-US" sz="2800" dirty="0" smtClean="0"/>
              <a:t>User Characterization (cont.)</a:t>
            </a:r>
            <a:endParaRPr lang="en-US" sz="2800" dirty="0"/>
          </a:p>
        </p:txBody>
      </p:sp>
      <p:sp>
        <p:nvSpPr>
          <p:cNvPr id="3" name="Content Placeholder 2"/>
          <p:cNvSpPr>
            <a:spLocks noGrp="1"/>
          </p:cNvSpPr>
          <p:nvPr>
            <p:ph idx="1"/>
          </p:nvPr>
        </p:nvSpPr>
        <p:spPr/>
        <p:txBody>
          <a:bodyPr/>
          <a:lstStyle/>
          <a:p>
            <a:pPr>
              <a:lnSpc>
                <a:spcPct val="150000"/>
              </a:lnSpc>
            </a:pPr>
            <a:r>
              <a:rPr lang="en-US" dirty="0"/>
              <a:t>Degree: the number of one vertex’s neighbors</a:t>
            </a:r>
            <a:r>
              <a:rPr lang="en-US" dirty="0" smtClean="0"/>
              <a:t>.</a:t>
            </a:r>
          </a:p>
          <a:p>
            <a:pPr>
              <a:lnSpc>
                <a:spcPct val="150000"/>
              </a:lnSpc>
            </a:pPr>
            <a:r>
              <a:rPr lang="en-US" dirty="0" smtClean="0"/>
              <a:t>Closeness: the shortest path between one vertex and another vertex. </a:t>
            </a:r>
            <a:endParaRPr lang="en-US" dirty="0"/>
          </a:p>
          <a:p>
            <a:pPr marL="457200" lvl="1" indent="0">
              <a:lnSpc>
                <a:spcPct val="150000"/>
              </a:lnSpc>
              <a:buNone/>
            </a:pPr>
            <a:endParaRPr lang="en-US" dirty="0" smtClean="0"/>
          </a:p>
        </p:txBody>
      </p:sp>
      <p:pic>
        <p:nvPicPr>
          <p:cNvPr id="220161" name="Picture 1"/>
          <p:cNvPicPr>
            <a:picLocks noChangeAspect="1" noChangeArrowheads="1"/>
          </p:cNvPicPr>
          <p:nvPr/>
        </p:nvPicPr>
        <p:blipFill>
          <a:blip r:embed="rId2"/>
          <a:srcRect/>
          <a:stretch>
            <a:fillRect/>
          </a:stretch>
        </p:blipFill>
        <p:spPr bwMode="auto">
          <a:xfrm>
            <a:off x="3438525" y="2762250"/>
            <a:ext cx="3257550" cy="895350"/>
          </a:xfrm>
          <a:prstGeom prst="rect">
            <a:avLst/>
          </a:prstGeom>
          <a:noFill/>
          <a:ln w="9525">
            <a:noFill/>
            <a:miter lim="800000"/>
            <a:headEnd/>
            <a:tailEnd/>
          </a:ln>
          <a:effectLst/>
        </p:spPr>
      </p:pic>
    </p:spTree>
    <p:extLst>
      <p:ext uri="{BB962C8B-B14F-4D97-AF65-F5344CB8AC3E}">
        <p14:creationId xmlns:p14="http://schemas.microsoft.com/office/powerpoint/2010/main" xmlns="" val="11112181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7924800" cy="762000"/>
          </a:xfrm>
        </p:spPr>
        <p:txBody>
          <a:bodyPr/>
          <a:lstStyle/>
          <a:p>
            <a:r>
              <a:rPr lang="en-US" altLang="zh-CN" dirty="0" smtClean="0"/>
              <a:t>Social Action </a:t>
            </a:r>
            <a:r>
              <a:rPr lang="en-US" altLang="zh-CN" sz="2800" dirty="0" smtClean="0"/>
              <a:t>— </a:t>
            </a:r>
            <a:r>
              <a:rPr lang="en-US" sz="2800" dirty="0" smtClean="0"/>
              <a:t>User Characterization (cont.)</a:t>
            </a:r>
            <a:endParaRPr lang="en-US" sz="2800" dirty="0"/>
          </a:p>
        </p:txBody>
      </p:sp>
      <p:sp>
        <p:nvSpPr>
          <p:cNvPr id="3" name="Content Placeholder 2"/>
          <p:cNvSpPr>
            <a:spLocks noGrp="1"/>
          </p:cNvSpPr>
          <p:nvPr>
            <p:ph idx="1"/>
          </p:nvPr>
        </p:nvSpPr>
        <p:spPr/>
        <p:txBody>
          <a:bodyPr/>
          <a:lstStyle/>
          <a:p>
            <a:pPr>
              <a:lnSpc>
                <a:spcPct val="150000"/>
              </a:lnSpc>
            </a:pPr>
            <a:r>
              <a:rPr lang="hu-HU" dirty="0" err="1" smtClean="0"/>
              <a:t>Centrality</a:t>
            </a:r>
            <a:endParaRPr lang="en-US" dirty="0"/>
          </a:p>
          <a:p>
            <a:pPr marL="457200" lvl="1" indent="0">
              <a:lnSpc>
                <a:spcPct val="150000"/>
              </a:lnSpc>
              <a:buNone/>
            </a:pPr>
            <a:endParaRPr lang="en-US" dirty="0" smtClean="0"/>
          </a:p>
        </p:txBody>
      </p:sp>
      <p:pic>
        <p:nvPicPr>
          <p:cNvPr id="557058" name="Picture 2"/>
          <p:cNvPicPr>
            <a:picLocks noChangeAspect="1" noChangeArrowheads="1"/>
          </p:cNvPicPr>
          <p:nvPr/>
        </p:nvPicPr>
        <p:blipFill>
          <a:blip r:embed="rId2"/>
          <a:srcRect/>
          <a:stretch>
            <a:fillRect/>
          </a:stretch>
        </p:blipFill>
        <p:spPr bwMode="auto">
          <a:xfrm>
            <a:off x="3048000" y="1193800"/>
            <a:ext cx="4610100" cy="5397500"/>
          </a:xfrm>
          <a:prstGeom prst="rect">
            <a:avLst/>
          </a:prstGeom>
          <a:noFill/>
          <a:ln w="9525">
            <a:noFill/>
            <a:miter lim="800000"/>
            <a:headEnd/>
            <a:tailEnd/>
          </a:ln>
          <a:effectLst/>
        </p:spPr>
      </p:pic>
    </p:spTree>
    <p:extLst>
      <p:ext uri="{BB962C8B-B14F-4D97-AF65-F5344CB8AC3E}">
        <p14:creationId xmlns:p14="http://schemas.microsoft.com/office/powerpoint/2010/main" xmlns="" val="11112181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Social Action </a:t>
            </a:r>
            <a:r>
              <a:rPr lang="en-US" altLang="zh-CN" sz="2800" dirty="0" smtClean="0"/>
              <a:t>— </a:t>
            </a:r>
            <a:r>
              <a:rPr lang="en-US" sz="2800" dirty="0" smtClean="0"/>
              <a:t>Game Theory</a:t>
            </a:r>
            <a:endParaRPr lang="en-US" sz="2800" dirty="0"/>
          </a:p>
        </p:txBody>
      </p:sp>
      <p:sp>
        <p:nvSpPr>
          <p:cNvPr id="3" name="Content Placeholder 2"/>
          <p:cNvSpPr>
            <a:spLocks noGrp="1"/>
          </p:cNvSpPr>
          <p:nvPr>
            <p:ph idx="1"/>
          </p:nvPr>
        </p:nvSpPr>
        <p:spPr/>
        <p:txBody>
          <a:bodyPr/>
          <a:lstStyle/>
          <a:p>
            <a:r>
              <a:rPr lang="en-US" dirty="0" smtClean="0"/>
              <a:t>Example: a game theory model.</a:t>
            </a:r>
          </a:p>
          <a:p>
            <a:pPr lvl="1"/>
            <a:r>
              <a:rPr lang="en-US" dirty="0" smtClean="0"/>
              <a:t>Strategy: whether to follow a user or not;</a:t>
            </a:r>
          </a:p>
          <a:p>
            <a:pPr lvl="1"/>
            <a:r>
              <a:rPr lang="en-US" dirty="0" smtClean="0"/>
              <a:t>Payoff: </a:t>
            </a:r>
          </a:p>
          <a:p>
            <a:pPr lvl="1"/>
            <a:endParaRPr lang="en-US" dirty="0"/>
          </a:p>
          <a:p>
            <a:pPr lvl="1"/>
            <a:endParaRPr lang="en-US" dirty="0" smtClean="0"/>
          </a:p>
          <a:p>
            <a:pPr lvl="1"/>
            <a:endParaRPr lang="en-US" dirty="0" smtClean="0"/>
          </a:p>
          <a:p>
            <a:pPr lvl="1"/>
            <a:endParaRPr lang="en-US" dirty="0" smtClean="0"/>
          </a:p>
          <a:p>
            <a:pPr lvl="1"/>
            <a:endParaRPr lang="en-US" dirty="0" smtClean="0"/>
          </a:p>
          <a:p>
            <a:pPr lvl="1"/>
            <a:endParaRPr lang="hu-HU" dirty="0" smtClean="0"/>
          </a:p>
          <a:p>
            <a:pPr lvl="1"/>
            <a:endParaRPr lang="hu-HU" dirty="0" smtClean="0"/>
          </a:p>
          <a:p>
            <a:pPr lvl="1"/>
            <a:r>
              <a:rPr lang="en-US" dirty="0" smtClean="0"/>
              <a:t>The model has a pure strategy Nash Equilibrium </a:t>
            </a:r>
          </a:p>
        </p:txBody>
      </p:sp>
      <p:sp>
        <p:nvSpPr>
          <p:cNvPr id="10" name="矩形 7"/>
          <p:cNvSpPr/>
          <p:nvPr/>
        </p:nvSpPr>
        <p:spPr>
          <a:xfrm>
            <a:off x="1143000" y="4038600"/>
            <a:ext cx="2590800" cy="12192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The frequency of a user to follow someone</a:t>
            </a:r>
          </a:p>
        </p:txBody>
      </p:sp>
      <p:sp>
        <p:nvSpPr>
          <p:cNvPr id="15" name="矩形 7"/>
          <p:cNvSpPr/>
          <p:nvPr/>
        </p:nvSpPr>
        <p:spPr>
          <a:xfrm>
            <a:off x="2438400" y="2362200"/>
            <a:ext cx="2133600" cy="6858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The value of a user</a:t>
            </a:r>
          </a:p>
        </p:txBody>
      </p:sp>
      <p:cxnSp>
        <p:nvCxnSpPr>
          <p:cNvPr id="18" name="Straight Arrow Connector 17"/>
          <p:cNvCxnSpPr>
            <a:stCxn id="15" idx="2"/>
          </p:cNvCxnSpPr>
          <p:nvPr/>
        </p:nvCxnSpPr>
        <p:spPr>
          <a:xfrm flipH="1">
            <a:off x="3352800" y="3048000"/>
            <a:ext cx="152400" cy="228600"/>
          </a:xfrm>
          <a:prstGeom prst="straightConnector1">
            <a:avLst/>
          </a:prstGeom>
          <a:ln w="127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5" name="矩形 7"/>
          <p:cNvSpPr/>
          <p:nvPr/>
        </p:nvSpPr>
        <p:spPr>
          <a:xfrm>
            <a:off x="4181475" y="4038600"/>
            <a:ext cx="3505200" cy="10668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The cost of following a user</a:t>
            </a:r>
          </a:p>
        </p:txBody>
      </p:sp>
      <p:sp>
        <p:nvSpPr>
          <p:cNvPr id="27" name="矩形 7"/>
          <p:cNvSpPr/>
          <p:nvPr/>
        </p:nvSpPr>
        <p:spPr>
          <a:xfrm>
            <a:off x="5410200" y="2362200"/>
            <a:ext cx="3276600" cy="6858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smtClean="0">
                <a:latin typeface="Arial" pitchFamily="34" charset="0"/>
                <a:cs typeface="Arial" pitchFamily="34" charset="0"/>
              </a:rPr>
              <a:t>The density of v’s ego network</a:t>
            </a:r>
          </a:p>
        </p:txBody>
      </p:sp>
      <p:cxnSp>
        <p:nvCxnSpPr>
          <p:cNvPr id="32" name="Straight Arrow Connector 31"/>
          <p:cNvCxnSpPr>
            <a:stCxn id="27" idx="2"/>
          </p:cNvCxnSpPr>
          <p:nvPr/>
        </p:nvCxnSpPr>
        <p:spPr>
          <a:xfrm flipH="1">
            <a:off x="6934200" y="3048000"/>
            <a:ext cx="114300" cy="228600"/>
          </a:xfrm>
          <a:prstGeom prst="straightConnector1">
            <a:avLst/>
          </a:prstGeom>
          <a:ln w="127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3"/>
          <a:srcRect/>
          <a:stretch>
            <a:fillRect/>
          </a:stretch>
        </p:blipFill>
        <p:spPr bwMode="auto">
          <a:xfrm>
            <a:off x="1500166" y="3143248"/>
            <a:ext cx="5857916" cy="600075"/>
          </a:xfrm>
          <a:prstGeom prst="rect">
            <a:avLst/>
          </a:prstGeom>
          <a:noFill/>
          <a:ln w="9525">
            <a:noFill/>
            <a:miter lim="800000"/>
            <a:headEnd/>
            <a:tailEnd/>
          </a:ln>
          <a:effectLst/>
        </p:spPr>
      </p:pic>
    </p:spTree>
    <p:extLst>
      <p:ext uri="{BB962C8B-B14F-4D97-AF65-F5344CB8AC3E}">
        <p14:creationId xmlns:p14="http://schemas.microsoft.com/office/powerpoint/2010/main" xmlns="" val="296729294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Social Action </a:t>
            </a:r>
            <a:r>
              <a:rPr lang="en-US" altLang="zh-CN" sz="2800" dirty="0" smtClean="0"/>
              <a:t>— </a:t>
            </a:r>
            <a:r>
              <a:rPr lang="en-US" sz="2800" dirty="0" smtClean="0"/>
              <a:t>Game Theory (cont.)</a:t>
            </a:r>
            <a:endParaRPr lang="en-US" sz="2800" dirty="0"/>
          </a:p>
        </p:txBody>
      </p:sp>
      <p:sp>
        <p:nvSpPr>
          <p:cNvPr id="3" name="Content Placeholder 2"/>
          <p:cNvSpPr>
            <a:spLocks noGrp="1"/>
          </p:cNvSpPr>
          <p:nvPr>
            <p:ph idx="1"/>
          </p:nvPr>
        </p:nvSpPr>
        <p:spPr>
          <a:xfrm>
            <a:off x="323858" y="990600"/>
            <a:ext cx="8436219" cy="4929188"/>
          </a:xfrm>
        </p:spPr>
        <p:txBody>
          <a:bodyPr/>
          <a:lstStyle/>
          <a:p>
            <a:r>
              <a:rPr lang="en-US" dirty="0" smtClean="0"/>
              <a:t>Results: three stage life cycle</a:t>
            </a:r>
          </a:p>
          <a:p>
            <a:pPr lvl="1"/>
            <a:r>
              <a:rPr lang="en-US" dirty="0" smtClean="0"/>
              <a:t>Stage 1: getting into a community</a:t>
            </a:r>
          </a:p>
          <a:p>
            <a:pPr lvl="1"/>
            <a:r>
              <a:rPr lang="en-US" dirty="0" smtClean="0"/>
              <a:t>Stage 2: becoming an elite</a:t>
            </a:r>
          </a:p>
          <a:p>
            <a:pPr lvl="1"/>
            <a:r>
              <a:rPr lang="en-US" dirty="0" smtClean="0"/>
              <a:t>Stage 3: bridging different communities (structural hole spanners)</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207" y="3505200"/>
            <a:ext cx="4371483" cy="3051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右箭头 3"/>
          <p:cNvSpPr/>
          <p:nvPr/>
        </p:nvSpPr>
        <p:spPr>
          <a:xfrm>
            <a:off x="4185974" y="4713548"/>
            <a:ext cx="936104"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508" y="3401764"/>
            <a:ext cx="4405115" cy="33038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348945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Strong/Weak Ties</a:t>
            </a:r>
            <a:endParaRPr lang="en-US" dirty="0"/>
          </a:p>
        </p:txBody>
      </p:sp>
      <p:sp>
        <p:nvSpPr>
          <p:cNvPr id="3" name="Content Placeholder 2"/>
          <p:cNvSpPr>
            <a:spLocks noGrp="1"/>
          </p:cNvSpPr>
          <p:nvPr>
            <p:ph idx="1"/>
          </p:nvPr>
        </p:nvSpPr>
        <p:spPr/>
        <p:txBody>
          <a:bodyPr/>
          <a:lstStyle/>
          <a:p>
            <a:r>
              <a:rPr lang="en-US" altLang="zh-CN" dirty="0" smtClean="0">
                <a:latin typeface="Arial" charset="0"/>
                <a:ea typeface="ＭＳ Ｐゴシック" charset="0"/>
                <a:cs typeface="ＭＳ Ｐゴシック" charset="0"/>
              </a:rPr>
              <a:t>Strong </a:t>
            </a:r>
            <a:r>
              <a:rPr lang="en-US" altLang="zh-CN" dirty="0">
                <a:latin typeface="Arial" charset="0"/>
                <a:ea typeface="ＭＳ Ｐゴシック" charset="0"/>
                <a:cs typeface="ＭＳ Ｐゴシック" charset="0"/>
              </a:rPr>
              <a:t>ties</a:t>
            </a:r>
          </a:p>
          <a:p>
            <a:pPr lvl="1"/>
            <a:r>
              <a:rPr lang="en-US" altLang="zh-CN" dirty="0" smtClean="0">
                <a:latin typeface="Arial" charset="0"/>
                <a:ea typeface="ＭＳ Ｐゴシック" charset="0"/>
              </a:rPr>
              <a:t>Frequent </a:t>
            </a:r>
            <a:r>
              <a:rPr lang="en-US" altLang="zh-CN" dirty="0">
                <a:latin typeface="Arial" charset="0"/>
                <a:ea typeface="ＭＳ Ｐゴシック" charset="0"/>
              </a:rPr>
              <a:t>communication, but ties are redundant due to high clustering</a:t>
            </a:r>
          </a:p>
          <a:p>
            <a:r>
              <a:rPr lang="en-US" altLang="zh-CN" dirty="0" smtClean="0">
                <a:latin typeface="Arial" charset="0"/>
                <a:ea typeface="ＭＳ Ｐゴシック" charset="0"/>
                <a:cs typeface="ＭＳ Ｐゴシック" charset="0"/>
              </a:rPr>
              <a:t>Weak </a:t>
            </a:r>
            <a:r>
              <a:rPr lang="en-US" altLang="zh-CN" dirty="0">
                <a:latin typeface="Arial" charset="0"/>
                <a:ea typeface="ＭＳ Ｐゴシック" charset="0"/>
                <a:cs typeface="ＭＳ Ｐゴシック" charset="0"/>
              </a:rPr>
              <a:t>ties</a:t>
            </a:r>
          </a:p>
          <a:p>
            <a:pPr lvl="1"/>
            <a:r>
              <a:rPr lang="en-US" altLang="zh-CN" dirty="0" smtClean="0">
                <a:latin typeface="Arial" charset="0"/>
                <a:ea typeface="ＭＳ Ｐゴシック" charset="0"/>
              </a:rPr>
              <a:t>Reach </a:t>
            </a:r>
            <a:r>
              <a:rPr lang="en-US" altLang="zh-CN" dirty="0">
                <a:latin typeface="Arial" charset="0"/>
                <a:ea typeface="ＭＳ Ｐゴシック" charset="0"/>
              </a:rPr>
              <a:t>far across network, but communication is infrequent…</a:t>
            </a:r>
          </a:p>
        </p:txBody>
      </p:sp>
      <p:sp>
        <p:nvSpPr>
          <p:cNvPr id="4" name="Text Box 11"/>
          <p:cNvSpPr txBox="1">
            <a:spLocks noChangeArrowheads="1"/>
          </p:cNvSpPr>
          <p:nvPr/>
        </p:nvSpPr>
        <p:spPr bwMode="auto">
          <a:xfrm>
            <a:off x="562708" y="5754470"/>
            <a:ext cx="33762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宋体"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9pPr>
          </a:lstStyle>
          <a:p>
            <a:pPr algn="ctr" eaLnBrk="1" hangingPunct="1"/>
            <a:r>
              <a:rPr lang="zh-CN" altLang="en-US" sz="1800" dirty="0"/>
              <a:t>“</a:t>
            </a:r>
            <a:r>
              <a:rPr lang="en-US" altLang="zh-CN" sz="1800" dirty="0"/>
              <a:t>forbidden triad</a:t>
            </a:r>
            <a:r>
              <a:rPr lang="zh-CN" altLang="en-US" sz="1800" dirty="0"/>
              <a:t>”</a:t>
            </a:r>
            <a:r>
              <a:rPr lang="en-US" altLang="zh-CN" sz="1800" dirty="0"/>
              <a:t>:</a:t>
            </a:r>
          </a:p>
          <a:p>
            <a:pPr algn="ctr" eaLnBrk="1" hangingPunct="1"/>
            <a:r>
              <a:rPr lang="en-US" altLang="zh-CN" sz="1800" dirty="0"/>
              <a:t>strong ties are likely to </a:t>
            </a:r>
            <a:r>
              <a:rPr lang="zh-CN" altLang="en-US" sz="1800" dirty="0"/>
              <a:t>“</a:t>
            </a:r>
            <a:r>
              <a:rPr lang="en-US" altLang="zh-CN" sz="1800" dirty="0"/>
              <a:t>close</a:t>
            </a:r>
            <a:r>
              <a:rPr lang="zh-CN" altLang="en-US" sz="1800" dirty="0"/>
              <a:t>”</a:t>
            </a:r>
          </a:p>
        </p:txBody>
      </p:sp>
      <p:grpSp>
        <p:nvGrpSpPr>
          <p:cNvPr id="5" name="Group 25"/>
          <p:cNvGrpSpPr>
            <a:grpSpLocks/>
          </p:cNvGrpSpPr>
          <p:nvPr/>
        </p:nvGrpSpPr>
        <p:grpSpPr bwMode="auto">
          <a:xfrm>
            <a:off x="1406767" y="4419600"/>
            <a:ext cx="1033491" cy="1433751"/>
            <a:chOff x="6629403" y="990600"/>
            <a:chExt cx="1119616" cy="1433751"/>
          </a:xfrm>
        </p:grpSpPr>
        <p:sp>
          <p:nvSpPr>
            <p:cNvPr id="6" name="Oval 5"/>
            <p:cNvSpPr>
              <a:spLocks noChangeArrowheads="1"/>
            </p:cNvSpPr>
            <p:nvPr/>
          </p:nvSpPr>
          <p:spPr bwMode="auto">
            <a:xfrm>
              <a:off x="7391400" y="990600"/>
              <a:ext cx="281413" cy="519351"/>
            </a:xfrm>
            <a:prstGeom prst="ellipse">
              <a:avLst/>
            </a:pr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zh-CN" altLang="en-US"/>
            </a:p>
          </p:txBody>
        </p:sp>
        <p:sp>
          <p:nvSpPr>
            <p:cNvPr id="7" name="Oval 6"/>
            <p:cNvSpPr>
              <a:spLocks noChangeArrowheads="1"/>
            </p:cNvSpPr>
            <p:nvPr/>
          </p:nvSpPr>
          <p:spPr bwMode="auto">
            <a:xfrm>
              <a:off x="6629403" y="1600200"/>
              <a:ext cx="281413" cy="519351"/>
            </a:xfrm>
            <a:prstGeom prst="ellipse">
              <a:avLst/>
            </a:pr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zh-CN" altLang="en-US"/>
            </a:p>
          </p:txBody>
        </p:sp>
        <p:sp>
          <p:nvSpPr>
            <p:cNvPr id="8" name="Oval 7"/>
            <p:cNvSpPr>
              <a:spLocks noChangeArrowheads="1"/>
            </p:cNvSpPr>
            <p:nvPr/>
          </p:nvSpPr>
          <p:spPr bwMode="auto">
            <a:xfrm>
              <a:off x="7467606" y="1905000"/>
              <a:ext cx="281413" cy="519351"/>
            </a:xfrm>
            <a:prstGeom prst="ellipse">
              <a:avLst/>
            </a:pr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zh-CN" altLang="en-US"/>
            </a:p>
          </p:txBody>
        </p:sp>
        <p:sp>
          <p:nvSpPr>
            <p:cNvPr id="9" name="Line 15"/>
            <p:cNvSpPr>
              <a:spLocks noChangeShapeType="1"/>
            </p:cNvSpPr>
            <p:nvPr/>
          </p:nvSpPr>
          <p:spPr bwMode="auto">
            <a:xfrm flipV="1">
              <a:off x="6705600" y="1066800"/>
              <a:ext cx="685800" cy="53340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xmlns="">
                  <a:noFill/>
                </a14:hiddenFill>
              </a:ext>
            </a:extLst>
          </p:spPr>
          <p:txBody>
            <a:bodyPr>
              <a:spAutoFit/>
            </a:bodyPr>
            <a:lstStyle/>
            <a:p>
              <a:endParaRPr lang="zh-CN" altLang="en-US"/>
            </a:p>
          </p:txBody>
        </p:sp>
        <p:sp>
          <p:nvSpPr>
            <p:cNvPr id="10" name="Line 15"/>
            <p:cNvSpPr>
              <a:spLocks noChangeShapeType="1"/>
            </p:cNvSpPr>
            <p:nvPr/>
          </p:nvSpPr>
          <p:spPr bwMode="auto">
            <a:xfrm>
              <a:off x="6781800" y="1676400"/>
              <a:ext cx="685800" cy="30480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xmlns="">
                  <a:noFill/>
                </a14:hiddenFill>
              </a:ext>
            </a:extLst>
          </p:spPr>
          <p:txBody>
            <a:bodyPr>
              <a:spAutoFit/>
            </a:bodyPr>
            <a:lstStyle/>
            <a:p>
              <a:endParaRPr lang="zh-CN" altLang="en-US"/>
            </a:p>
          </p:txBody>
        </p:sp>
        <p:sp>
          <p:nvSpPr>
            <p:cNvPr id="11" name="Line 12"/>
            <p:cNvSpPr>
              <a:spLocks noChangeShapeType="1"/>
            </p:cNvSpPr>
            <p:nvPr/>
          </p:nvSpPr>
          <p:spPr bwMode="auto">
            <a:xfrm>
              <a:off x="7467600" y="1143000"/>
              <a:ext cx="76200" cy="762000"/>
            </a:xfrm>
            <a:prstGeom prst="line">
              <a:avLst/>
            </a:prstGeom>
            <a:noFill/>
            <a:ln w="38100">
              <a:solidFill>
                <a:srgbClr val="9999FF"/>
              </a:solidFill>
              <a:prstDash val="dash"/>
              <a:round/>
              <a:headEnd type="triangle" w="med" len="med"/>
              <a:tailEnd type="triangle" w="med" len="med"/>
            </a:ln>
            <a:extLst>
              <a:ext uri="{909E8E84-426E-40dd-AFC4-6F175D3DCCD1}">
                <a14:hiddenFill xmlns:a14="http://schemas.microsoft.com/office/drawing/2010/main" xmlns="">
                  <a:noFill/>
                </a14:hiddenFill>
              </a:ext>
            </a:extLst>
          </p:spPr>
          <p:txBody>
            <a:bodyPr>
              <a:spAutoFit/>
            </a:bodyPr>
            <a:lstStyle/>
            <a:p>
              <a:endParaRPr lang="zh-CN" altLang="en-US"/>
            </a:p>
          </p:txBody>
        </p:sp>
      </p:grpSp>
      <p:pic>
        <p:nvPicPr>
          <p:cNvPr id="12" name="Picture 2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23693" y="3886200"/>
            <a:ext cx="3562350" cy="1997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13" name="Text Box 11"/>
          <p:cNvSpPr txBox="1">
            <a:spLocks noChangeArrowheads="1"/>
          </p:cNvSpPr>
          <p:nvPr/>
        </p:nvSpPr>
        <p:spPr bwMode="auto">
          <a:xfrm>
            <a:off x="4923692" y="5906869"/>
            <a:ext cx="33762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宋体"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0"/>
              <a:defRPr sz="2000">
                <a:solidFill>
                  <a:schemeClr val="tx1"/>
                </a:solidFill>
                <a:latin typeface="Arial" charset="0"/>
                <a:ea typeface="Arial" charset="0"/>
                <a:cs typeface="Arial" charset="0"/>
              </a:defRPr>
            </a:lvl9pPr>
          </a:lstStyle>
          <a:p>
            <a:pPr algn="ctr" eaLnBrk="1" hangingPunct="1"/>
            <a:r>
              <a:rPr lang="en-US" altLang="zh-CN" sz="1800" dirty="0" smtClean="0"/>
              <a:t>Weak ties act as local bridge</a:t>
            </a:r>
            <a:endParaRPr lang="zh-CN" altLang="en-US" sz="1800" dirty="0"/>
          </a:p>
        </p:txBody>
      </p:sp>
    </p:spTree>
    <p:extLst>
      <p:ext uri="{BB962C8B-B14F-4D97-AF65-F5344CB8AC3E}">
        <p14:creationId xmlns:p14="http://schemas.microsoft.com/office/powerpoint/2010/main" xmlns="" val="111802967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Misc-Buddy-Blue-icon.png"/>
          <p:cNvPicPr>
            <a:picLocks noChangeAspect="1"/>
          </p:cNvPicPr>
          <p:nvPr/>
        </p:nvPicPr>
        <p:blipFill>
          <a:blip r:embed="rId2" cstate="print"/>
          <a:stretch>
            <a:fillRect/>
          </a:stretch>
        </p:blipFill>
        <p:spPr>
          <a:xfrm>
            <a:off x="2678921" y="1576816"/>
            <a:ext cx="654632" cy="709185"/>
          </a:xfrm>
          <a:prstGeom prst="rect">
            <a:avLst/>
          </a:prstGeom>
        </p:spPr>
      </p:pic>
      <p:pic>
        <p:nvPicPr>
          <p:cNvPr id="5" name="图片 6" descr="Misc-Buddy-Blue-icon.png"/>
          <p:cNvPicPr>
            <a:picLocks noChangeAspect="1"/>
          </p:cNvPicPr>
          <p:nvPr/>
        </p:nvPicPr>
        <p:blipFill>
          <a:blip r:embed="rId2" cstate="print"/>
          <a:stretch>
            <a:fillRect/>
          </a:stretch>
        </p:blipFill>
        <p:spPr>
          <a:xfrm>
            <a:off x="4085690" y="1576816"/>
            <a:ext cx="654632" cy="709185"/>
          </a:xfrm>
          <a:prstGeom prst="rect">
            <a:avLst/>
          </a:prstGeom>
        </p:spPr>
      </p:pic>
      <p:cxnSp>
        <p:nvCxnSpPr>
          <p:cNvPr id="6" name="直接连接符 7"/>
          <p:cNvCxnSpPr>
            <a:stCxn id="4" idx="3"/>
            <a:endCxn id="5" idx="1"/>
          </p:cNvCxnSpPr>
          <p:nvPr/>
        </p:nvCxnSpPr>
        <p:spPr>
          <a:xfrm>
            <a:off x="3333555" y="1931404"/>
            <a:ext cx="752137" cy="0"/>
          </a:xfrm>
          <a:prstGeom prst="line">
            <a:avLst/>
          </a:prstGeom>
          <a:noFill/>
          <a:ln w="57150" cap="flat" cmpd="sng" algn="ctr">
            <a:solidFill>
              <a:schemeClr val="tx1"/>
            </a:solidFill>
            <a:prstDash val="solid"/>
          </a:ln>
          <a:effectLst/>
        </p:spPr>
      </p:cxnSp>
      <p:pic>
        <p:nvPicPr>
          <p:cNvPr id="7" name="图片 10" descr="Misc-Buddy-Blue-icon.png"/>
          <p:cNvPicPr>
            <a:picLocks noChangeAspect="1"/>
          </p:cNvPicPr>
          <p:nvPr/>
        </p:nvPicPr>
        <p:blipFill>
          <a:blip r:embed="rId2" cstate="print"/>
          <a:stretch>
            <a:fillRect/>
          </a:stretch>
        </p:blipFill>
        <p:spPr>
          <a:xfrm>
            <a:off x="6195844" y="1189252"/>
            <a:ext cx="654632" cy="709185"/>
          </a:xfrm>
          <a:prstGeom prst="rect">
            <a:avLst/>
          </a:prstGeom>
        </p:spPr>
      </p:pic>
      <p:pic>
        <p:nvPicPr>
          <p:cNvPr id="8" name="图片 11" descr="Misc-Buddy-Blue-icon.png"/>
          <p:cNvPicPr>
            <a:picLocks noChangeAspect="1"/>
          </p:cNvPicPr>
          <p:nvPr/>
        </p:nvPicPr>
        <p:blipFill>
          <a:blip r:embed="rId2" cstate="print"/>
          <a:stretch>
            <a:fillRect/>
          </a:stretch>
        </p:blipFill>
        <p:spPr>
          <a:xfrm>
            <a:off x="7602614" y="1189252"/>
            <a:ext cx="654632" cy="709185"/>
          </a:xfrm>
          <a:prstGeom prst="rect">
            <a:avLst/>
          </a:prstGeom>
        </p:spPr>
      </p:pic>
      <p:cxnSp>
        <p:nvCxnSpPr>
          <p:cNvPr id="9" name="直接连接符 12"/>
          <p:cNvCxnSpPr>
            <a:stCxn id="7" idx="3"/>
            <a:endCxn id="8" idx="1"/>
          </p:cNvCxnSpPr>
          <p:nvPr/>
        </p:nvCxnSpPr>
        <p:spPr>
          <a:xfrm>
            <a:off x="6850478" y="1543840"/>
            <a:ext cx="752137" cy="0"/>
          </a:xfrm>
          <a:prstGeom prst="line">
            <a:avLst/>
          </a:prstGeom>
          <a:noFill/>
          <a:ln w="57150" cap="flat" cmpd="sng" algn="ctr">
            <a:solidFill>
              <a:srgbClr val="FF0000"/>
            </a:solidFill>
            <a:prstDash val="solid"/>
          </a:ln>
          <a:effectLst/>
        </p:spPr>
      </p:cxnSp>
      <p:pic>
        <p:nvPicPr>
          <p:cNvPr id="10" name="图片 13" descr="Misc-Buddy-Blue-icon.png"/>
          <p:cNvPicPr>
            <a:picLocks noChangeAspect="1"/>
          </p:cNvPicPr>
          <p:nvPr/>
        </p:nvPicPr>
        <p:blipFill>
          <a:blip r:embed="rId2" cstate="print"/>
          <a:stretch>
            <a:fillRect/>
          </a:stretch>
        </p:blipFill>
        <p:spPr>
          <a:xfrm>
            <a:off x="6189785" y="1911569"/>
            <a:ext cx="654632" cy="709185"/>
          </a:xfrm>
          <a:prstGeom prst="rect">
            <a:avLst/>
          </a:prstGeom>
        </p:spPr>
      </p:pic>
      <p:pic>
        <p:nvPicPr>
          <p:cNvPr id="11" name="图片 14" descr="Misc-Buddy-Blue-icon.png"/>
          <p:cNvPicPr>
            <a:picLocks noChangeAspect="1"/>
          </p:cNvPicPr>
          <p:nvPr/>
        </p:nvPicPr>
        <p:blipFill>
          <a:blip r:embed="rId2" cstate="print"/>
          <a:stretch>
            <a:fillRect/>
          </a:stretch>
        </p:blipFill>
        <p:spPr>
          <a:xfrm>
            <a:off x="7596554" y="1911569"/>
            <a:ext cx="654632" cy="709185"/>
          </a:xfrm>
          <a:prstGeom prst="rect">
            <a:avLst/>
          </a:prstGeom>
        </p:spPr>
      </p:pic>
      <p:cxnSp>
        <p:nvCxnSpPr>
          <p:cNvPr id="12" name="直接连接符 15"/>
          <p:cNvCxnSpPr/>
          <p:nvPr/>
        </p:nvCxnSpPr>
        <p:spPr>
          <a:xfrm>
            <a:off x="6844419" y="2189957"/>
            <a:ext cx="752137" cy="0"/>
          </a:xfrm>
          <a:prstGeom prst="line">
            <a:avLst/>
          </a:prstGeom>
          <a:noFill/>
          <a:ln w="57150" cap="flat" cmpd="sng" algn="ctr">
            <a:solidFill>
              <a:srgbClr val="0000CC"/>
            </a:solidFill>
            <a:prstDash val="solid"/>
          </a:ln>
          <a:effectLst/>
        </p:spPr>
      </p:cxnSp>
      <p:sp>
        <p:nvSpPr>
          <p:cNvPr id="13" name="右箭头 16"/>
          <p:cNvSpPr/>
          <p:nvPr/>
        </p:nvSpPr>
        <p:spPr>
          <a:xfrm>
            <a:off x="4994032" y="1798847"/>
            <a:ext cx="924449"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7"/>
          <p:cNvSpPr/>
          <p:nvPr/>
        </p:nvSpPr>
        <p:spPr>
          <a:xfrm>
            <a:off x="3344666" y="1189247"/>
            <a:ext cx="594288" cy="66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rgbClr val="C00000"/>
                </a:solidFill>
              </a:rPr>
              <a:t>?</a:t>
            </a:r>
            <a:endParaRPr lang="zh-CN" altLang="en-US" sz="4400" b="1">
              <a:solidFill>
                <a:srgbClr val="C00000"/>
              </a:solidFill>
            </a:endParaRPr>
          </a:p>
        </p:txBody>
      </p:sp>
      <p:sp>
        <p:nvSpPr>
          <p:cNvPr id="15" name="矩形 18"/>
          <p:cNvSpPr/>
          <p:nvPr/>
        </p:nvSpPr>
        <p:spPr>
          <a:xfrm>
            <a:off x="6400802" y="960647"/>
            <a:ext cx="1650800" cy="5283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rgbClr val="FF0000"/>
                </a:solidFill>
              </a:rPr>
              <a:t>Family</a:t>
            </a:r>
            <a:endParaRPr lang="zh-CN" altLang="en-US" b="1">
              <a:solidFill>
                <a:srgbClr val="FF0000"/>
              </a:solidFill>
            </a:endParaRPr>
          </a:p>
        </p:txBody>
      </p:sp>
      <p:sp>
        <p:nvSpPr>
          <p:cNvPr id="16" name="矩形 19"/>
          <p:cNvSpPr/>
          <p:nvPr/>
        </p:nvSpPr>
        <p:spPr>
          <a:xfrm>
            <a:off x="6400802" y="1752600"/>
            <a:ext cx="1650800" cy="5283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rgbClr val="0000CC"/>
                </a:solidFill>
              </a:rPr>
              <a:t>Friend</a:t>
            </a:r>
            <a:endParaRPr lang="zh-CN" altLang="en-US" b="1">
              <a:solidFill>
                <a:srgbClr val="0000CC"/>
              </a:solidFill>
            </a:endParaRPr>
          </a:p>
        </p:txBody>
      </p:sp>
      <p:sp>
        <p:nvSpPr>
          <p:cNvPr id="17" name="矩形 20"/>
          <p:cNvSpPr/>
          <p:nvPr/>
        </p:nvSpPr>
        <p:spPr>
          <a:xfrm>
            <a:off x="2250831" y="1066800"/>
            <a:ext cx="6471138"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副标题 4"/>
          <p:cNvSpPr txBox="1">
            <a:spLocks/>
          </p:cNvSpPr>
          <p:nvPr/>
        </p:nvSpPr>
        <p:spPr bwMode="auto">
          <a:xfrm>
            <a:off x="0" y="6400800"/>
            <a:ext cx="9144000" cy="457200"/>
          </a:xfrm>
          <a:prstGeom prst="rect">
            <a:avLst/>
          </a:prstGeom>
          <a:solidFill>
            <a:schemeClr val="bg1"/>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en-US" altLang="zh-CN" sz="2000" b="1" dirty="0" smtClean="0"/>
              <a:t>KDD 2010, PKDD 2011 (</a:t>
            </a:r>
            <a:r>
              <a:rPr lang="en-US" altLang="zh-CN" sz="2000" b="1" i="1" dirty="0" smtClean="0">
                <a:solidFill>
                  <a:srgbClr val="0000CC"/>
                </a:solidFill>
              </a:rPr>
              <a:t>Best Paper </a:t>
            </a:r>
            <a:r>
              <a:rPr lang="en-US" altLang="zh-CN" sz="2000" b="1" i="1" dirty="0" err="1" smtClean="0">
                <a:solidFill>
                  <a:srgbClr val="0000CC"/>
                </a:solidFill>
              </a:rPr>
              <a:t>Runnerup</a:t>
            </a:r>
            <a:r>
              <a:rPr lang="en-US" altLang="zh-CN" sz="2000" b="1" dirty="0" smtClean="0"/>
              <a:t>), WSDM 2012, ACM TKDD</a:t>
            </a:r>
            <a:endParaRPr lang="zh-CN" altLang="en-US" sz="2000" b="1" dirty="0" smtClean="0"/>
          </a:p>
        </p:txBody>
      </p:sp>
      <p:cxnSp>
        <p:nvCxnSpPr>
          <p:cNvPr id="19" name="直接连接符 7"/>
          <p:cNvCxnSpPr/>
          <p:nvPr/>
        </p:nvCxnSpPr>
        <p:spPr>
          <a:xfrm>
            <a:off x="3333555" y="3561557"/>
            <a:ext cx="752137" cy="0"/>
          </a:xfrm>
          <a:prstGeom prst="line">
            <a:avLst/>
          </a:prstGeom>
          <a:noFill/>
          <a:ln w="57150" cap="flat" cmpd="sng" algn="ctr">
            <a:solidFill>
              <a:schemeClr val="tx1"/>
            </a:solidFill>
            <a:prstDash val="solid"/>
            <a:headEnd type="none" w="med" len="med"/>
            <a:tailEnd type="arrow" w="med" len="med"/>
          </a:ln>
          <a:effectLst/>
        </p:spPr>
      </p:cxnSp>
      <p:sp>
        <p:nvSpPr>
          <p:cNvPr id="20" name="矩形 20"/>
          <p:cNvSpPr/>
          <p:nvPr/>
        </p:nvSpPr>
        <p:spPr>
          <a:xfrm>
            <a:off x="2250831" y="2743200"/>
            <a:ext cx="6471138"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7" descr="iphone2-ryan.jpg"/>
          <p:cNvPicPr>
            <a:picLocks noChangeAspect="1"/>
          </p:cNvPicPr>
          <p:nvPr/>
        </p:nvPicPr>
        <p:blipFill>
          <a:blip r:embed="rId3" cstate="print"/>
          <a:srcRect/>
          <a:stretch>
            <a:fillRect/>
          </a:stretch>
        </p:blipFill>
        <p:spPr bwMode="auto">
          <a:xfrm>
            <a:off x="2602523" y="3083508"/>
            <a:ext cx="544648" cy="726497"/>
          </a:xfrm>
          <a:prstGeom prst="rect">
            <a:avLst/>
          </a:prstGeom>
          <a:noFill/>
          <a:ln w="9525">
            <a:noFill/>
            <a:miter lim="800000"/>
            <a:headEnd/>
            <a:tailEnd/>
          </a:ln>
        </p:spPr>
      </p:pic>
      <p:pic>
        <p:nvPicPr>
          <p:cNvPr id="22" name="Picture 2" descr="C:\Users\ThinkPad\Desktop\srawpdk72vrzndqdtpmk_reasonably_small.png"/>
          <p:cNvPicPr>
            <a:picLocks noChangeAspect="1" noChangeArrowheads="1"/>
          </p:cNvPicPr>
          <p:nvPr/>
        </p:nvPicPr>
        <p:blipFill>
          <a:blip r:embed="rId4" cstate="print"/>
          <a:srcRect/>
          <a:stretch>
            <a:fillRect/>
          </a:stretch>
        </p:blipFill>
        <p:spPr bwMode="auto">
          <a:xfrm>
            <a:off x="4079631" y="2895600"/>
            <a:ext cx="914400" cy="990600"/>
          </a:xfrm>
          <a:prstGeom prst="rect">
            <a:avLst/>
          </a:prstGeom>
          <a:noFill/>
        </p:spPr>
      </p:pic>
      <p:sp>
        <p:nvSpPr>
          <p:cNvPr id="23" name="圆角矩形 28"/>
          <p:cNvSpPr/>
          <p:nvPr/>
        </p:nvSpPr>
        <p:spPr>
          <a:xfrm>
            <a:off x="4079631" y="3891136"/>
            <a:ext cx="112997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Lady Gaga</a:t>
            </a:r>
            <a:endParaRPr lang="zh-CN" altLang="en-US" sz="1400">
              <a:solidFill>
                <a:schemeClr val="tx1"/>
              </a:solidFill>
            </a:endParaRPr>
          </a:p>
        </p:txBody>
      </p:sp>
      <p:sp>
        <p:nvSpPr>
          <p:cNvPr id="24" name="圆角矩形 29"/>
          <p:cNvSpPr/>
          <p:nvPr/>
        </p:nvSpPr>
        <p:spPr>
          <a:xfrm>
            <a:off x="2419968" y="3891136"/>
            <a:ext cx="885940"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You</a:t>
            </a:r>
            <a:endParaRPr lang="zh-CN" altLang="en-US" sz="1400">
              <a:solidFill>
                <a:schemeClr val="tx1"/>
              </a:solidFill>
            </a:endParaRPr>
          </a:p>
        </p:txBody>
      </p:sp>
      <p:sp>
        <p:nvSpPr>
          <p:cNvPr id="25" name="右箭头 16"/>
          <p:cNvSpPr/>
          <p:nvPr/>
        </p:nvSpPr>
        <p:spPr>
          <a:xfrm>
            <a:off x="4994032" y="3429000"/>
            <a:ext cx="924449"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30"/>
          <p:cNvCxnSpPr/>
          <p:nvPr/>
        </p:nvCxnSpPr>
        <p:spPr>
          <a:xfrm>
            <a:off x="6780140" y="3637757"/>
            <a:ext cx="752137" cy="0"/>
          </a:xfrm>
          <a:prstGeom prst="line">
            <a:avLst/>
          </a:prstGeom>
          <a:noFill/>
          <a:ln w="57150" cap="flat" cmpd="sng" algn="ctr">
            <a:solidFill>
              <a:schemeClr val="tx1"/>
            </a:solidFill>
            <a:prstDash val="solid"/>
            <a:headEnd type="none" w="med" len="med"/>
            <a:tailEnd type="arrow" w="med" len="med"/>
          </a:ln>
          <a:effectLst/>
        </p:spPr>
      </p:cxnSp>
      <p:pic>
        <p:nvPicPr>
          <p:cNvPr id="27" name="图片 7" descr="iphone2-ryan.jpg"/>
          <p:cNvPicPr>
            <a:picLocks noChangeAspect="1"/>
          </p:cNvPicPr>
          <p:nvPr/>
        </p:nvPicPr>
        <p:blipFill>
          <a:blip r:embed="rId3" cstate="print"/>
          <a:srcRect/>
          <a:stretch>
            <a:fillRect/>
          </a:stretch>
        </p:blipFill>
        <p:spPr bwMode="auto">
          <a:xfrm>
            <a:off x="6049110" y="3083508"/>
            <a:ext cx="544648" cy="726497"/>
          </a:xfrm>
          <a:prstGeom prst="rect">
            <a:avLst/>
          </a:prstGeom>
          <a:noFill/>
          <a:ln w="9525">
            <a:noFill/>
            <a:miter lim="800000"/>
            <a:headEnd/>
            <a:tailEnd/>
          </a:ln>
        </p:spPr>
      </p:pic>
      <p:pic>
        <p:nvPicPr>
          <p:cNvPr id="28" name="Picture 2" descr="C:\Users\ThinkPad\Desktop\srawpdk72vrzndqdtpmk_reasonably_small.png"/>
          <p:cNvPicPr>
            <a:picLocks noChangeAspect="1" noChangeArrowheads="1"/>
          </p:cNvPicPr>
          <p:nvPr/>
        </p:nvPicPr>
        <p:blipFill>
          <a:blip r:embed="rId4" cstate="print"/>
          <a:srcRect/>
          <a:stretch>
            <a:fillRect/>
          </a:stretch>
        </p:blipFill>
        <p:spPr bwMode="auto">
          <a:xfrm>
            <a:off x="7526215" y="2895600"/>
            <a:ext cx="914400" cy="990600"/>
          </a:xfrm>
          <a:prstGeom prst="rect">
            <a:avLst/>
          </a:prstGeom>
          <a:noFill/>
        </p:spPr>
      </p:pic>
      <p:sp>
        <p:nvSpPr>
          <p:cNvPr id="29" name="圆角矩形 33"/>
          <p:cNvSpPr/>
          <p:nvPr/>
        </p:nvSpPr>
        <p:spPr>
          <a:xfrm>
            <a:off x="7526215" y="3891136"/>
            <a:ext cx="112997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Lady Gaga</a:t>
            </a:r>
            <a:endParaRPr lang="zh-CN" altLang="en-US" sz="1400">
              <a:solidFill>
                <a:schemeClr val="tx1"/>
              </a:solidFill>
            </a:endParaRPr>
          </a:p>
        </p:txBody>
      </p:sp>
      <p:sp>
        <p:nvSpPr>
          <p:cNvPr id="30" name="圆角矩形 34"/>
          <p:cNvSpPr/>
          <p:nvPr/>
        </p:nvSpPr>
        <p:spPr>
          <a:xfrm>
            <a:off x="5866552" y="3891136"/>
            <a:ext cx="885940"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You</a:t>
            </a:r>
            <a:endParaRPr lang="zh-CN" altLang="en-US" sz="1400">
              <a:solidFill>
                <a:schemeClr val="tx1"/>
              </a:solidFill>
            </a:endParaRPr>
          </a:p>
        </p:txBody>
      </p:sp>
      <p:cxnSp>
        <p:nvCxnSpPr>
          <p:cNvPr id="31" name="直接连接符 35"/>
          <p:cNvCxnSpPr/>
          <p:nvPr/>
        </p:nvCxnSpPr>
        <p:spPr>
          <a:xfrm flipH="1">
            <a:off x="6682155" y="3352800"/>
            <a:ext cx="844062" cy="0"/>
          </a:xfrm>
          <a:prstGeom prst="line">
            <a:avLst/>
          </a:prstGeom>
          <a:ln w="57150">
            <a:solidFill>
              <a:srgbClr val="C00000"/>
            </a:solidFill>
            <a:prstDash val="sysDash"/>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2" name="圆角矩形 36"/>
          <p:cNvSpPr/>
          <p:nvPr/>
        </p:nvSpPr>
        <p:spPr>
          <a:xfrm>
            <a:off x="6885430" y="2920752"/>
            <a:ext cx="46528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C00000"/>
                </a:solidFill>
              </a:rPr>
              <a:t>?</a:t>
            </a:r>
            <a:endParaRPr lang="zh-CN" altLang="en-US" sz="1400">
              <a:solidFill>
                <a:srgbClr val="C00000"/>
              </a:solidFill>
            </a:endParaRPr>
          </a:p>
        </p:txBody>
      </p:sp>
      <p:sp>
        <p:nvSpPr>
          <p:cNvPr id="33" name="矩形 20"/>
          <p:cNvSpPr/>
          <p:nvPr/>
        </p:nvSpPr>
        <p:spPr>
          <a:xfrm>
            <a:off x="2250831" y="4343400"/>
            <a:ext cx="6471138" cy="212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7" descr="iphone2-ryan.jpg"/>
          <p:cNvPicPr>
            <a:picLocks noChangeAspect="1"/>
          </p:cNvPicPr>
          <p:nvPr/>
        </p:nvPicPr>
        <p:blipFill>
          <a:blip r:embed="rId3" cstate="print"/>
          <a:srcRect/>
          <a:stretch>
            <a:fillRect/>
          </a:stretch>
        </p:blipFill>
        <p:spPr bwMode="auto">
          <a:xfrm>
            <a:off x="3376246" y="4428965"/>
            <a:ext cx="544648" cy="726497"/>
          </a:xfrm>
          <a:prstGeom prst="rect">
            <a:avLst/>
          </a:prstGeom>
          <a:noFill/>
          <a:ln w="9525">
            <a:noFill/>
            <a:miter lim="800000"/>
            <a:headEnd/>
            <a:tailEnd/>
          </a:ln>
        </p:spPr>
      </p:pic>
      <p:pic>
        <p:nvPicPr>
          <p:cNvPr id="35" name="Picture 2" descr="C:\Users\ThinkPad\Desktop\srawpdk72vrzndqdtpmk_reasonably_small.png"/>
          <p:cNvPicPr>
            <a:picLocks noChangeAspect="1" noChangeArrowheads="1"/>
          </p:cNvPicPr>
          <p:nvPr/>
        </p:nvPicPr>
        <p:blipFill>
          <a:blip r:embed="rId4" cstate="print"/>
          <a:srcRect/>
          <a:stretch>
            <a:fillRect/>
          </a:stretch>
        </p:blipFill>
        <p:spPr bwMode="auto">
          <a:xfrm>
            <a:off x="2321169" y="5322400"/>
            <a:ext cx="914400" cy="914400"/>
          </a:xfrm>
          <a:prstGeom prst="rect">
            <a:avLst/>
          </a:prstGeom>
          <a:noFill/>
        </p:spPr>
      </p:pic>
      <p:sp>
        <p:nvSpPr>
          <p:cNvPr id="36" name="圆角矩形 28"/>
          <p:cNvSpPr/>
          <p:nvPr/>
        </p:nvSpPr>
        <p:spPr>
          <a:xfrm>
            <a:off x="2250831" y="6098943"/>
            <a:ext cx="112997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Lady Gaga</a:t>
            </a:r>
            <a:endParaRPr lang="zh-CN" altLang="en-US" sz="1200" dirty="0">
              <a:solidFill>
                <a:schemeClr val="tx1"/>
              </a:solidFill>
            </a:endParaRPr>
          </a:p>
        </p:txBody>
      </p:sp>
      <p:sp>
        <p:nvSpPr>
          <p:cNvPr id="37" name="圆角矩形 29"/>
          <p:cNvSpPr/>
          <p:nvPr/>
        </p:nvSpPr>
        <p:spPr>
          <a:xfrm>
            <a:off x="3235569" y="5114760"/>
            <a:ext cx="885940"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You</a:t>
            </a:r>
            <a:endParaRPr lang="zh-CN" altLang="en-US" sz="1200" dirty="0">
              <a:solidFill>
                <a:schemeClr val="tx1"/>
              </a:solidFill>
            </a:endParaRPr>
          </a:p>
        </p:txBody>
      </p:sp>
      <p:pic>
        <p:nvPicPr>
          <p:cNvPr id="38" name="图片 7" descr="iphone2-ryan.jpg"/>
          <p:cNvPicPr>
            <a:picLocks noChangeAspect="1"/>
          </p:cNvPicPr>
          <p:nvPr/>
        </p:nvPicPr>
        <p:blipFill>
          <a:blip r:embed="rId3" cstate="print"/>
          <a:srcRect/>
          <a:stretch>
            <a:fillRect/>
          </a:stretch>
        </p:blipFill>
        <p:spPr bwMode="auto">
          <a:xfrm>
            <a:off x="6893170" y="4388268"/>
            <a:ext cx="544648" cy="726497"/>
          </a:xfrm>
          <a:prstGeom prst="rect">
            <a:avLst/>
          </a:prstGeom>
          <a:noFill/>
          <a:ln w="9525">
            <a:noFill/>
            <a:miter lim="800000"/>
            <a:headEnd/>
            <a:tailEnd/>
          </a:ln>
        </p:spPr>
      </p:pic>
      <p:pic>
        <p:nvPicPr>
          <p:cNvPr id="39" name="Picture 2" descr="C:\Users\ThinkPad\Desktop\srawpdk72vrzndqdtpmk_reasonably_small.png"/>
          <p:cNvPicPr>
            <a:picLocks noChangeAspect="1" noChangeArrowheads="1"/>
          </p:cNvPicPr>
          <p:nvPr/>
        </p:nvPicPr>
        <p:blipFill>
          <a:blip r:embed="rId4" cstate="print"/>
          <a:srcRect/>
          <a:stretch>
            <a:fillRect/>
          </a:stretch>
        </p:blipFill>
        <p:spPr bwMode="auto">
          <a:xfrm>
            <a:off x="5838092" y="5286897"/>
            <a:ext cx="914400" cy="990600"/>
          </a:xfrm>
          <a:prstGeom prst="rect">
            <a:avLst/>
          </a:prstGeom>
          <a:noFill/>
        </p:spPr>
      </p:pic>
      <p:sp>
        <p:nvSpPr>
          <p:cNvPr id="40" name="圆角矩形 33"/>
          <p:cNvSpPr/>
          <p:nvPr/>
        </p:nvSpPr>
        <p:spPr>
          <a:xfrm>
            <a:off x="5767754" y="6116960"/>
            <a:ext cx="112997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Lady Gaga</a:t>
            </a:r>
            <a:endParaRPr lang="zh-CN" altLang="en-US" sz="1200" dirty="0">
              <a:solidFill>
                <a:schemeClr val="tx1"/>
              </a:solidFill>
            </a:endParaRPr>
          </a:p>
        </p:txBody>
      </p:sp>
      <p:sp>
        <p:nvSpPr>
          <p:cNvPr id="41" name="圆角矩形 34"/>
          <p:cNvSpPr/>
          <p:nvPr/>
        </p:nvSpPr>
        <p:spPr>
          <a:xfrm>
            <a:off x="6710614" y="5119696"/>
            <a:ext cx="885940"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You</a:t>
            </a:r>
            <a:endParaRPr lang="zh-CN" altLang="en-US" sz="1200" dirty="0">
              <a:solidFill>
                <a:schemeClr val="tx1"/>
              </a:solidFill>
            </a:endParaRPr>
          </a:p>
        </p:txBody>
      </p:sp>
      <p:cxnSp>
        <p:nvCxnSpPr>
          <p:cNvPr id="42" name="直接连接符 35"/>
          <p:cNvCxnSpPr/>
          <p:nvPr/>
        </p:nvCxnSpPr>
        <p:spPr>
          <a:xfrm flipH="1">
            <a:off x="6752492" y="5896497"/>
            <a:ext cx="844062" cy="0"/>
          </a:xfrm>
          <a:prstGeom prst="line">
            <a:avLst/>
          </a:prstGeom>
          <a:ln w="57150">
            <a:solidFill>
              <a:srgbClr val="FF0000"/>
            </a:solidFill>
            <a:prstDash val="sysDash"/>
            <a:headEnd type="arrow" w="med" len="med"/>
            <a:tailEnd type="none" w="med" len="med"/>
          </a:ln>
        </p:spPr>
        <p:style>
          <a:lnRef idx="3">
            <a:schemeClr val="dk1"/>
          </a:lnRef>
          <a:fillRef idx="0">
            <a:schemeClr val="dk1"/>
          </a:fillRef>
          <a:effectRef idx="2">
            <a:schemeClr val="dk1"/>
          </a:effectRef>
          <a:fontRef idx="minor">
            <a:schemeClr val="tx1"/>
          </a:fontRef>
        </p:style>
      </p:cxnSp>
      <p:sp>
        <p:nvSpPr>
          <p:cNvPr id="43" name="圆角矩形 36"/>
          <p:cNvSpPr/>
          <p:nvPr/>
        </p:nvSpPr>
        <p:spPr>
          <a:xfrm>
            <a:off x="6955769" y="5464449"/>
            <a:ext cx="465282"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FF0000"/>
                </a:solidFill>
              </a:rPr>
              <a:t>?</a:t>
            </a:r>
            <a:endParaRPr lang="zh-CN" altLang="en-US" sz="1400" dirty="0">
              <a:solidFill>
                <a:srgbClr val="FF0000"/>
              </a:solidFill>
            </a:endParaRPr>
          </a:p>
        </p:txBody>
      </p:sp>
      <p:pic>
        <p:nvPicPr>
          <p:cNvPr id="44" name="Picture 45" descr="dou"/>
          <p:cNvPicPr>
            <a:picLocks noChangeAspect="1" noChangeArrowheads="1"/>
          </p:cNvPicPr>
          <p:nvPr/>
        </p:nvPicPr>
        <p:blipFill>
          <a:blip r:embed="rId5" cstate="print"/>
          <a:srcRect/>
          <a:stretch>
            <a:fillRect/>
          </a:stretch>
        </p:blipFill>
        <p:spPr bwMode="auto">
          <a:xfrm>
            <a:off x="4290649" y="5474800"/>
            <a:ext cx="494567" cy="685800"/>
          </a:xfrm>
          <a:prstGeom prst="rect">
            <a:avLst/>
          </a:prstGeom>
          <a:noFill/>
          <a:ln w="9525">
            <a:noFill/>
            <a:miter lim="800000"/>
            <a:headEnd/>
            <a:tailEnd/>
          </a:ln>
        </p:spPr>
      </p:pic>
      <p:cxnSp>
        <p:nvCxnSpPr>
          <p:cNvPr id="45" name="直接连接符 7"/>
          <p:cNvCxnSpPr/>
          <p:nvPr/>
        </p:nvCxnSpPr>
        <p:spPr>
          <a:xfrm flipV="1">
            <a:off x="2883879" y="5029201"/>
            <a:ext cx="492367" cy="390255"/>
          </a:xfrm>
          <a:prstGeom prst="line">
            <a:avLst/>
          </a:prstGeom>
          <a:noFill/>
          <a:ln w="57150" cap="flat" cmpd="sng" algn="ctr">
            <a:solidFill>
              <a:srgbClr val="0000FF"/>
            </a:solidFill>
            <a:prstDash val="solid"/>
            <a:headEnd type="none" w="med" len="med"/>
            <a:tailEnd type="arrow" w="med" len="med"/>
          </a:ln>
          <a:effectLst/>
        </p:spPr>
      </p:cxnSp>
      <p:cxnSp>
        <p:nvCxnSpPr>
          <p:cNvPr id="46" name="直接连接符 7"/>
          <p:cNvCxnSpPr/>
          <p:nvPr/>
        </p:nvCxnSpPr>
        <p:spPr>
          <a:xfrm>
            <a:off x="3938954" y="5029201"/>
            <a:ext cx="492369" cy="410097"/>
          </a:xfrm>
          <a:prstGeom prst="line">
            <a:avLst/>
          </a:prstGeom>
          <a:noFill/>
          <a:ln w="57150" cap="flat" cmpd="sng" algn="ctr">
            <a:solidFill>
              <a:schemeClr val="tx1"/>
            </a:solidFill>
            <a:prstDash val="solid"/>
            <a:headEnd type="none" w="med" len="med"/>
            <a:tailEnd type="arrow" w="med" len="med"/>
          </a:ln>
          <a:effectLst/>
        </p:spPr>
      </p:cxnSp>
      <p:pic>
        <p:nvPicPr>
          <p:cNvPr id="47" name="Picture 45" descr="dou"/>
          <p:cNvPicPr>
            <a:picLocks noChangeAspect="1" noChangeArrowheads="1"/>
          </p:cNvPicPr>
          <p:nvPr/>
        </p:nvPicPr>
        <p:blipFill>
          <a:blip r:embed="rId5" cstate="print"/>
          <a:srcRect/>
          <a:stretch>
            <a:fillRect/>
          </a:stretch>
        </p:blipFill>
        <p:spPr bwMode="auto">
          <a:xfrm>
            <a:off x="7666895" y="5515497"/>
            <a:ext cx="494567" cy="685800"/>
          </a:xfrm>
          <a:prstGeom prst="rect">
            <a:avLst/>
          </a:prstGeom>
          <a:noFill/>
          <a:ln w="9525">
            <a:noFill/>
            <a:miter lim="800000"/>
            <a:headEnd/>
            <a:tailEnd/>
          </a:ln>
        </p:spPr>
      </p:pic>
      <p:cxnSp>
        <p:nvCxnSpPr>
          <p:cNvPr id="48" name="直接连接符 7"/>
          <p:cNvCxnSpPr/>
          <p:nvPr/>
        </p:nvCxnSpPr>
        <p:spPr>
          <a:xfrm flipV="1">
            <a:off x="6330464" y="4876801"/>
            <a:ext cx="492367" cy="466455"/>
          </a:xfrm>
          <a:prstGeom prst="line">
            <a:avLst/>
          </a:prstGeom>
          <a:noFill/>
          <a:ln w="57150" cap="flat" cmpd="sng" algn="ctr">
            <a:solidFill>
              <a:schemeClr val="tx1"/>
            </a:solidFill>
            <a:prstDash val="solid"/>
            <a:headEnd type="arrow" w="med" len="med"/>
            <a:tailEnd type="none" w="med" len="med"/>
          </a:ln>
          <a:effectLst/>
        </p:spPr>
      </p:cxnSp>
      <p:cxnSp>
        <p:nvCxnSpPr>
          <p:cNvPr id="49" name="直接连接符 7"/>
          <p:cNvCxnSpPr/>
          <p:nvPr/>
        </p:nvCxnSpPr>
        <p:spPr>
          <a:xfrm>
            <a:off x="7385539" y="5029201"/>
            <a:ext cx="492371" cy="486297"/>
          </a:xfrm>
          <a:prstGeom prst="line">
            <a:avLst/>
          </a:prstGeom>
          <a:noFill/>
          <a:ln w="57150" cap="flat" cmpd="sng" algn="ctr">
            <a:solidFill>
              <a:schemeClr val="tx1"/>
            </a:solidFill>
            <a:prstDash val="solid"/>
            <a:headEnd type="none" w="med" len="med"/>
            <a:tailEnd type="arrow" w="med" len="med"/>
          </a:ln>
          <a:effectLst/>
        </p:spPr>
      </p:cxnSp>
      <p:sp>
        <p:nvSpPr>
          <p:cNvPr id="50" name="Text Box 49"/>
          <p:cNvSpPr txBox="1">
            <a:spLocks noChangeArrowheads="1"/>
          </p:cNvSpPr>
          <p:nvPr/>
        </p:nvSpPr>
        <p:spPr bwMode="auto">
          <a:xfrm>
            <a:off x="4232402" y="6112206"/>
            <a:ext cx="663708" cy="276999"/>
          </a:xfrm>
          <a:prstGeom prst="rect">
            <a:avLst/>
          </a:prstGeom>
          <a:noFill/>
          <a:ln w="9525">
            <a:noFill/>
            <a:miter lim="800000"/>
            <a:headEnd/>
            <a:tailEnd/>
          </a:ln>
        </p:spPr>
        <p:txBody>
          <a:bodyPr wrap="none">
            <a:spAutoFit/>
          </a:bodyPr>
          <a:lstStyle/>
          <a:p>
            <a:r>
              <a:rPr lang="en-US" altLang="zh-CN" sz="1200" b="1" dirty="0" err="1"/>
              <a:t>Shiteng</a:t>
            </a:r>
            <a:endParaRPr lang="en-US" altLang="zh-CN" sz="1200" b="1" dirty="0"/>
          </a:p>
        </p:txBody>
      </p:sp>
      <p:sp>
        <p:nvSpPr>
          <p:cNvPr id="51" name="Text Box 49"/>
          <p:cNvSpPr txBox="1">
            <a:spLocks noChangeArrowheads="1"/>
          </p:cNvSpPr>
          <p:nvPr/>
        </p:nvSpPr>
        <p:spPr bwMode="auto">
          <a:xfrm>
            <a:off x="7596554" y="6160605"/>
            <a:ext cx="663708" cy="276999"/>
          </a:xfrm>
          <a:prstGeom prst="rect">
            <a:avLst/>
          </a:prstGeom>
          <a:noFill/>
          <a:ln w="9525">
            <a:noFill/>
            <a:miter lim="800000"/>
            <a:headEnd/>
            <a:tailEnd/>
          </a:ln>
        </p:spPr>
        <p:txBody>
          <a:bodyPr wrap="none">
            <a:spAutoFit/>
          </a:bodyPr>
          <a:lstStyle/>
          <a:p>
            <a:r>
              <a:rPr lang="en-US" altLang="zh-CN" sz="1200" b="1" dirty="0" err="1"/>
              <a:t>Shiteng</a:t>
            </a:r>
            <a:endParaRPr lang="en-US" altLang="zh-CN" sz="1200" b="1" dirty="0"/>
          </a:p>
        </p:txBody>
      </p:sp>
      <p:cxnSp>
        <p:nvCxnSpPr>
          <p:cNvPr id="52" name="直接连接符 7"/>
          <p:cNvCxnSpPr>
            <a:stCxn id="34" idx="1"/>
          </p:cNvCxnSpPr>
          <p:nvPr/>
        </p:nvCxnSpPr>
        <p:spPr>
          <a:xfrm flipH="1">
            <a:off x="2743200" y="4792213"/>
            <a:ext cx="633046" cy="570884"/>
          </a:xfrm>
          <a:prstGeom prst="line">
            <a:avLst/>
          </a:prstGeom>
          <a:noFill/>
          <a:ln w="57150" cap="flat" cmpd="sng" algn="ctr">
            <a:solidFill>
              <a:srgbClr val="000000"/>
            </a:solidFill>
            <a:prstDash val="solid"/>
            <a:headEnd type="none" w="med" len="med"/>
            <a:tailEnd type="arrow" w="med" len="med"/>
          </a:ln>
          <a:effectLst/>
        </p:spPr>
      </p:cxnSp>
      <p:cxnSp>
        <p:nvCxnSpPr>
          <p:cNvPr id="53" name="直接连接符 7"/>
          <p:cNvCxnSpPr/>
          <p:nvPr/>
        </p:nvCxnSpPr>
        <p:spPr>
          <a:xfrm flipV="1">
            <a:off x="6471141" y="5029201"/>
            <a:ext cx="492367" cy="390255"/>
          </a:xfrm>
          <a:prstGeom prst="line">
            <a:avLst/>
          </a:prstGeom>
          <a:noFill/>
          <a:ln w="57150" cap="flat" cmpd="sng" algn="ctr">
            <a:solidFill>
              <a:srgbClr val="0000FF"/>
            </a:solidFill>
            <a:prstDash val="solid"/>
            <a:headEnd type="none" w="med" len="med"/>
            <a:tailEnd type="arrow" w="med" len="med"/>
          </a:ln>
          <a:effectLst/>
        </p:spPr>
      </p:cxnSp>
      <p:sp>
        <p:nvSpPr>
          <p:cNvPr id="54" name="右箭头 16"/>
          <p:cNvSpPr/>
          <p:nvPr/>
        </p:nvSpPr>
        <p:spPr>
          <a:xfrm>
            <a:off x="4994032" y="5515497"/>
            <a:ext cx="924449"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Rectangle 54"/>
          <p:cNvSpPr/>
          <p:nvPr/>
        </p:nvSpPr>
        <p:spPr>
          <a:xfrm>
            <a:off x="70338" y="1524000"/>
            <a:ext cx="2110154"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smtClean="0">
                <a:solidFill>
                  <a:schemeClr val="tx1"/>
                </a:solidFill>
              </a:rPr>
              <a:t>Inferring social ties</a:t>
            </a:r>
            <a:endParaRPr lang="en-US" sz="2000" dirty="0">
              <a:solidFill>
                <a:schemeClr val="tx1"/>
              </a:solidFill>
            </a:endParaRPr>
          </a:p>
        </p:txBody>
      </p:sp>
      <p:sp>
        <p:nvSpPr>
          <p:cNvPr id="56" name="Rectangle 55"/>
          <p:cNvSpPr/>
          <p:nvPr/>
        </p:nvSpPr>
        <p:spPr>
          <a:xfrm>
            <a:off x="70338" y="3200400"/>
            <a:ext cx="2110154"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smtClean="0">
                <a:solidFill>
                  <a:schemeClr val="tx1"/>
                </a:solidFill>
              </a:rPr>
              <a:t>Reciprocity</a:t>
            </a:r>
            <a:endParaRPr lang="en-US" sz="2000" dirty="0">
              <a:solidFill>
                <a:schemeClr val="tx1"/>
              </a:solidFill>
            </a:endParaRPr>
          </a:p>
        </p:txBody>
      </p:sp>
      <p:sp>
        <p:nvSpPr>
          <p:cNvPr id="57" name="Rectangle 56"/>
          <p:cNvSpPr/>
          <p:nvPr/>
        </p:nvSpPr>
        <p:spPr>
          <a:xfrm>
            <a:off x="70338" y="4941400"/>
            <a:ext cx="2110154"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smtClean="0">
                <a:solidFill>
                  <a:schemeClr val="tx1"/>
                </a:solidFill>
              </a:rPr>
              <a:t>Triadic Closure</a:t>
            </a:r>
            <a:endParaRPr lang="en-US" sz="2000" dirty="0">
              <a:solidFill>
                <a:schemeClr val="tx1"/>
              </a:solidFill>
            </a:endParaRPr>
          </a:p>
        </p:txBody>
      </p:sp>
      <p:sp>
        <p:nvSpPr>
          <p:cNvPr id="62" name="标题 1"/>
          <p:cNvSpPr>
            <a:spLocks noGrp="1"/>
          </p:cNvSpPr>
          <p:nvPr>
            <p:ph type="title"/>
          </p:nvPr>
        </p:nvSpPr>
        <p:spPr>
          <a:xfrm>
            <a:off x="228601" y="228600"/>
            <a:ext cx="8642838" cy="792162"/>
          </a:xfrm>
        </p:spPr>
        <p:txBody>
          <a:bodyPr/>
          <a:lstStyle/>
          <a:p>
            <a:r>
              <a:rPr kumimoji="1" lang="en-US" altLang="zh-CN" dirty="0" smtClean="0"/>
              <a:t>Social Ties</a:t>
            </a:r>
            <a:endParaRPr kumimoji="1" lang="zh-CN" altLang="en-US" dirty="0"/>
          </a:p>
        </p:txBody>
      </p:sp>
    </p:spTree>
    <p:extLst>
      <p:ext uri="{BB962C8B-B14F-4D97-AF65-F5344CB8AC3E}">
        <p14:creationId xmlns:p14="http://schemas.microsoft.com/office/powerpoint/2010/main" xmlns="" val="100898041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1" y="228600"/>
            <a:ext cx="8642838" cy="792162"/>
          </a:xfrm>
        </p:spPr>
        <p:txBody>
          <a:bodyPr/>
          <a:lstStyle/>
          <a:p>
            <a:r>
              <a:rPr kumimoji="1" lang="en-US" altLang="zh-CN" dirty="0" smtClean="0"/>
              <a:t>Triadic Closure</a:t>
            </a:r>
            <a:endParaRPr kumimoji="1" lang="zh-CN" altLang="en-US" dirty="0"/>
          </a:p>
        </p:txBody>
      </p:sp>
      <p:grpSp>
        <p:nvGrpSpPr>
          <p:cNvPr id="3" name="组 10"/>
          <p:cNvGrpSpPr>
            <a:grpSpLocks/>
          </p:cNvGrpSpPr>
          <p:nvPr/>
        </p:nvGrpSpPr>
        <p:grpSpPr bwMode="auto">
          <a:xfrm>
            <a:off x="706132" y="2020120"/>
            <a:ext cx="976313" cy="841375"/>
            <a:chOff x="1225550" y="3236913"/>
            <a:chExt cx="976313" cy="841375"/>
          </a:xfrm>
        </p:grpSpPr>
        <p:sp>
          <p:nvSpPr>
            <p:cNvPr id="30" name="Text Box 37"/>
            <p:cNvSpPr txBox="1">
              <a:spLocks noChangeArrowheads="1"/>
            </p:cNvSpPr>
            <p:nvPr/>
          </p:nvSpPr>
          <p:spPr bwMode="auto">
            <a:xfrm>
              <a:off x="1574800" y="3236913"/>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31" name="Text Box 40"/>
            <p:cNvSpPr txBox="1">
              <a:spLocks noChangeArrowheads="1"/>
            </p:cNvSpPr>
            <p:nvPr/>
          </p:nvSpPr>
          <p:spPr bwMode="auto">
            <a:xfrm>
              <a:off x="1225550" y="3749676"/>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32" name="Text Box 41"/>
            <p:cNvSpPr txBox="1">
              <a:spLocks noChangeArrowheads="1"/>
            </p:cNvSpPr>
            <p:nvPr/>
          </p:nvSpPr>
          <p:spPr bwMode="auto">
            <a:xfrm>
              <a:off x="1897063" y="3773488"/>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38" name="Line 49"/>
            <p:cNvSpPr>
              <a:spLocks noChangeShapeType="1"/>
            </p:cNvSpPr>
            <p:nvPr/>
          </p:nvSpPr>
          <p:spPr bwMode="auto">
            <a:xfrm flipV="1">
              <a:off x="1371600" y="3429001"/>
              <a:ext cx="304800" cy="381000"/>
            </a:xfrm>
            <a:prstGeom prst="line">
              <a:avLst/>
            </a:prstGeom>
            <a:noFill/>
            <a:ln w="31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0" name="Line 50"/>
            <p:cNvSpPr>
              <a:spLocks noChangeShapeType="1"/>
            </p:cNvSpPr>
            <p:nvPr/>
          </p:nvSpPr>
          <p:spPr bwMode="auto">
            <a:xfrm>
              <a:off x="1752600" y="3443288"/>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1" name="Line 51"/>
            <p:cNvSpPr>
              <a:spLocks noChangeShapeType="1"/>
            </p:cNvSpPr>
            <p:nvPr/>
          </p:nvSpPr>
          <p:spPr bwMode="auto">
            <a:xfrm>
              <a:off x="1460500" y="39004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2" name="Text Box 54"/>
            <p:cNvSpPr txBox="1">
              <a:spLocks noChangeArrowheads="1"/>
            </p:cNvSpPr>
            <p:nvPr/>
          </p:nvSpPr>
          <p:spPr bwMode="auto">
            <a:xfrm>
              <a:off x="1244600" y="3454401"/>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43" name="Text Box 55"/>
            <p:cNvSpPr txBox="1">
              <a:spLocks noChangeArrowheads="1"/>
            </p:cNvSpPr>
            <p:nvPr/>
          </p:nvSpPr>
          <p:spPr bwMode="auto">
            <a:xfrm>
              <a:off x="1828800" y="3443288"/>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44" name="Text Box 55"/>
            <p:cNvSpPr txBox="1">
              <a:spLocks noChangeArrowheads="1"/>
            </p:cNvSpPr>
            <p:nvPr/>
          </p:nvSpPr>
          <p:spPr bwMode="auto">
            <a:xfrm>
              <a:off x="1524000" y="3848101"/>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4" name="组 3"/>
          <p:cNvGrpSpPr>
            <a:grpSpLocks/>
          </p:cNvGrpSpPr>
          <p:nvPr/>
        </p:nvGrpSpPr>
        <p:grpSpPr bwMode="auto">
          <a:xfrm>
            <a:off x="1772932" y="2020120"/>
            <a:ext cx="976313" cy="852487"/>
            <a:chOff x="4654550" y="3225800"/>
            <a:chExt cx="976313" cy="852488"/>
          </a:xfrm>
        </p:grpSpPr>
        <p:sp>
          <p:nvSpPr>
            <p:cNvPr id="46" name="Text Box 74"/>
            <p:cNvSpPr txBox="1">
              <a:spLocks noChangeArrowheads="1"/>
            </p:cNvSpPr>
            <p:nvPr/>
          </p:nvSpPr>
          <p:spPr bwMode="auto">
            <a:xfrm>
              <a:off x="5003800" y="3225800"/>
              <a:ext cx="2286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47" name="Text Box 75"/>
            <p:cNvSpPr txBox="1">
              <a:spLocks noChangeArrowheads="1"/>
            </p:cNvSpPr>
            <p:nvPr/>
          </p:nvSpPr>
          <p:spPr bwMode="auto">
            <a:xfrm>
              <a:off x="4654550" y="3738563"/>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48" name="Text Box 76"/>
            <p:cNvSpPr txBox="1">
              <a:spLocks noChangeArrowheads="1"/>
            </p:cNvSpPr>
            <p:nvPr/>
          </p:nvSpPr>
          <p:spPr bwMode="auto">
            <a:xfrm>
              <a:off x="5326063" y="3759201"/>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49" name="Line 77"/>
            <p:cNvSpPr>
              <a:spLocks noChangeShapeType="1"/>
            </p:cNvSpPr>
            <p:nvPr/>
          </p:nvSpPr>
          <p:spPr bwMode="auto">
            <a:xfrm flipV="1">
              <a:off x="4781550" y="34290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0" name="Line 78"/>
            <p:cNvSpPr>
              <a:spLocks noChangeShapeType="1"/>
            </p:cNvSpPr>
            <p:nvPr/>
          </p:nvSpPr>
          <p:spPr bwMode="auto">
            <a:xfrm>
              <a:off x="5181600" y="3429000"/>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1" name="Line 79"/>
            <p:cNvSpPr>
              <a:spLocks noChangeShapeType="1"/>
            </p:cNvSpPr>
            <p:nvPr/>
          </p:nvSpPr>
          <p:spPr bwMode="auto">
            <a:xfrm>
              <a:off x="4876800" y="3886201"/>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2" name="Text Box 81"/>
            <p:cNvSpPr txBox="1">
              <a:spLocks noChangeArrowheads="1"/>
            </p:cNvSpPr>
            <p:nvPr/>
          </p:nvSpPr>
          <p:spPr bwMode="auto">
            <a:xfrm>
              <a:off x="4681538" y="3432175"/>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53" name="Text Box 82"/>
            <p:cNvSpPr txBox="1">
              <a:spLocks noChangeArrowheads="1"/>
            </p:cNvSpPr>
            <p:nvPr/>
          </p:nvSpPr>
          <p:spPr bwMode="auto">
            <a:xfrm>
              <a:off x="5257800" y="3429000"/>
              <a:ext cx="2286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54" name="Text Box 55"/>
            <p:cNvSpPr txBox="1">
              <a:spLocks noChangeArrowheads="1"/>
            </p:cNvSpPr>
            <p:nvPr/>
          </p:nvSpPr>
          <p:spPr bwMode="auto">
            <a:xfrm>
              <a:off x="4953000" y="3848101"/>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5" name="组 17"/>
          <p:cNvGrpSpPr>
            <a:grpSpLocks/>
          </p:cNvGrpSpPr>
          <p:nvPr/>
        </p:nvGrpSpPr>
        <p:grpSpPr bwMode="auto">
          <a:xfrm>
            <a:off x="2782375" y="2022171"/>
            <a:ext cx="976312" cy="835669"/>
            <a:chOff x="939800" y="1196975"/>
            <a:chExt cx="976313" cy="835669"/>
          </a:xfrm>
        </p:grpSpPr>
        <p:grpSp>
          <p:nvGrpSpPr>
            <p:cNvPr id="6" name="组 1"/>
            <p:cNvGrpSpPr>
              <a:grpSpLocks/>
            </p:cNvGrpSpPr>
            <p:nvPr/>
          </p:nvGrpSpPr>
          <p:grpSpPr bwMode="auto">
            <a:xfrm>
              <a:off x="939800" y="1196975"/>
              <a:ext cx="976313" cy="749300"/>
              <a:chOff x="939800" y="1196975"/>
              <a:chExt cx="976313" cy="749300"/>
            </a:xfrm>
          </p:grpSpPr>
          <p:sp>
            <p:nvSpPr>
              <p:cNvPr id="58" name="Text Box 4"/>
              <p:cNvSpPr txBox="1">
                <a:spLocks noChangeArrowheads="1"/>
              </p:cNvSpPr>
              <p:nvPr/>
            </p:nvSpPr>
            <p:spPr bwMode="auto">
              <a:xfrm>
                <a:off x="1289050" y="1196975"/>
                <a:ext cx="2286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59" name="Text Box 5"/>
              <p:cNvSpPr txBox="1">
                <a:spLocks noChangeArrowheads="1"/>
              </p:cNvSpPr>
              <p:nvPr/>
            </p:nvSpPr>
            <p:spPr bwMode="auto">
              <a:xfrm>
                <a:off x="939800" y="1701800"/>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60" name="Text Box 6"/>
              <p:cNvSpPr txBox="1">
                <a:spLocks noChangeArrowheads="1"/>
              </p:cNvSpPr>
              <p:nvPr/>
            </p:nvSpPr>
            <p:spPr bwMode="auto">
              <a:xfrm>
                <a:off x="1611313" y="1716087"/>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61" name="Line 7"/>
              <p:cNvSpPr>
                <a:spLocks noChangeShapeType="1"/>
              </p:cNvSpPr>
              <p:nvPr/>
            </p:nvSpPr>
            <p:spPr bwMode="auto">
              <a:xfrm flipV="1">
                <a:off x="1066800" y="13716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2" name="Line 8"/>
              <p:cNvSpPr>
                <a:spLocks noChangeShapeType="1"/>
              </p:cNvSpPr>
              <p:nvPr/>
            </p:nvSpPr>
            <p:spPr bwMode="auto">
              <a:xfrm>
                <a:off x="1447801" y="13716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3" name="Line 9"/>
              <p:cNvSpPr>
                <a:spLocks noChangeShapeType="1"/>
              </p:cNvSpPr>
              <p:nvPr/>
            </p:nvSpPr>
            <p:spPr bwMode="auto">
              <a:xfrm>
                <a:off x="1174750" y="1843087"/>
                <a:ext cx="533401"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4" name="Text Box 11"/>
              <p:cNvSpPr txBox="1">
                <a:spLocks noChangeArrowheads="1"/>
              </p:cNvSpPr>
              <p:nvPr/>
            </p:nvSpPr>
            <p:spPr bwMode="auto">
              <a:xfrm>
                <a:off x="957262" y="1371600"/>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65" name="Text Box 12"/>
              <p:cNvSpPr txBox="1">
                <a:spLocks noChangeArrowheads="1"/>
              </p:cNvSpPr>
              <p:nvPr/>
            </p:nvSpPr>
            <p:spPr bwMode="auto">
              <a:xfrm>
                <a:off x="1509713" y="1385887"/>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66" name="Line 40"/>
              <p:cNvSpPr>
                <a:spLocks noChangeShapeType="1"/>
              </p:cNvSpPr>
              <p:nvPr/>
            </p:nvSpPr>
            <p:spPr bwMode="auto">
              <a:xfrm flipV="1">
                <a:off x="1117600" y="13970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7" name="Text Box 41"/>
              <p:cNvSpPr txBox="1">
                <a:spLocks noChangeArrowheads="1"/>
              </p:cNvSpPr>
              <p:nvPr/>
            </p:nvSpPr>
            <p:spPr bwMode="auto">
              <a:xfrm>
                <a:off x="1187450" y="1481137"/>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sp>
          <p:nvSpPr>
            <p:cNvPr id="57" name="Text Box 55"/>
            <p:cNvSpPr txBox="1">
              <a:spLocks noChangeArrowheads="1"/>
            </p:cNvSpPr>
            <p:nvPr/>
          </p:nvSpPr>
          <p:spPr bwMode="auto">
            <a:xfrm>
              <a:off x="1219200" y="1801812"/>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7" name="组 6"/>
          <p:cNvGrpSpPr>
            <a:grpSpLocks/>
          </p:cNvGrpSpPr>
          <p:nvPr/>
        </p:nvGrpSpPr>
        <p:grpSpPr bwMode="auto">
          <a:xfrm>
            <a:off x="1787220" y="2858319"/>
            <a:ext cx="976313" cy="846782"/>
            <a:chOff x="4368800" y="1185863"/>
            <a:chExt cx="976313" cy="846781"/>
          </a:xfrm>
        </p:grpSpPr>
        <p:grpSp>
          <p:nvGrpSpPr>
            <p:cNvPr id="8" name="组 5"/>
            <p:cNvGrpSpPr>
              <a:grpSpLocks/>
            </p:cNvGrpSpPr>
            <p:nvPr/>
          </p:nvGrpSpPr>
          <p:grpSpPr bwMode="auto">
            <a:xfrm>
              <a:off x="4368800" y="1185863"/>
              <a:ext cx="976313" cy="746125"/>
              <a:chOff x="4368800" y="1185863"/>
              <a:chExt cx="976313" cy="746125"/>
            </a:xfrm>
          </p:grpSpPr>
          <p:sp>
            <p:nvSpPr>
              <p:cNvPr id="71" name="Text Box 31"/>
              <p:cNvSpPr txBox="1">
                <a:spLocks noChangeArrowheads="1"/>
              </p:cNvSpPr>
              <p:nvPr/>
            </p:nvSpPr>
            <p:spPr bwMode="auto">
              <a:xfrm>
                <a:off x="4718050" y="1185863"/>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72" name="Text Box 32"/>
              <p:cNvSpPr txBox="1">
                <a:spLocks noChangeArrowheads="1"/>
              </p:cNvSpPr>
              <p:nvPr/>
            </p:nvSpPr>
            <p:spPr bwMode="auto">
              <a:xfrm>
                <a:off x="4368800" y="1690687"/>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73" name="Text Box 33"/>
              <p:cNvSpPr txBox="1">
                <a:spLocks noChangeArrowheads="1"/>
              </p:cNvSpPr>
              <p:nvPr/>
            </p:nvSpPr>
            <p:spPr bwMode="auto">
              <a:xfrm>
                <a:off x="5040313" y="1701800"/>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74" name="Line 34"/>
              <p:cNvSpPr>
                <a:spLocks noChangeShapeType="1"/>
              </p:cNvSpPr>
              <p:nvPr/>
            </p:nvSpPr>
            <p:spPr bwMode="auto">
              <a:xfrm flipV="1">
                <a:off x="4495800" y="1371601"/>
                <a:ext cx="304800" cy="380999"/>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5" name="Line 35"/>
              <p:cNvSpPr>
                <a:spLocks noChangeShapeType="1"/>
              </p:cNvSpPr>
              <p:nvPr/>
            </p:nvSpPr>
            <p:spPr bwMode="auto">
              <a:xfrm>
                <a:off x="4927600" y="1371601"/>
                <a:ext cx="304800" cy="380999"/>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6" name="Line 36"/>
              <p:cNvSpPr>
                <a:spLocks noChangeShapeType="1"/>
              </p:cNvSpPr>
              <p:nvPr/>
            </p:nvSpPr>
            <p:spPr bwMode="auto">
              <a:xfrm>
                <a:off x="4591050" y="1828800"/>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7" name="Text Box 38"/>
              <p:cNvSpPr txBox="1">
                <a:spLocks noChangeArrowheads="1"/>
              </p:cNvSpPr>
              <p:nvPr/>
            </p:nvSpPr>
            <p:spPr bwMode="auto">
              <a:xfrm>
                <a:off x="4386263" y="1371601"/>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78" name="Text Box 39"/>
              <p:cNvSpPr txBox="1">
                <a:spLocks noChangeArrowheads="1"/>
              </p:cNvSpPr>
              <p:nvPr/>
            </p:nvSpPr>
            <p:spPr bwMode="auto">
              <a:xfrm>
                <a:off x="4972050" y="1371601"/>
                <a:ext cx="2286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79" name="Line 120"/>
              <p:cNvSpPr>
                <a:spLocks noChangeShapeType="1"/>
              </p:cNvSpPr>
              <p:nvPr/>
            </p:nvSpPr>
            <p:spPr bwMode="auto">
              <a:xfrm>
                <a:off x="4857750" y="1403351"/>
                <a:ext cx="304800" cy="380999"/>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0" name="Text Box 123"/>
              <p:cNvSpPr txBox="1">
                <a:spLocks noChangeArrowheads="1"/>
              </p:cNvSpPr>
              <p:nvPr/>
            </p:nvSpPr>
            <p:spPr bwMode="auto">
              <a:xfrm>
                <a:off x="4743450" y="1477963"/>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sp>
          <p:nvSpPr>
            <p:cNvPr id="70" name="Text Box 55"/>
            <p:cNvSpPr txBox="1">
              <a:spLocks noChangeArrowheads="1"/>
            </p:cNvSpPr>
            <p:nvPr/>
          </p:nvSpPr>
          <p:spPr bwMode="auto">
            <a:xfrm>
              <a:off x="4648200" y="1801812"/>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9" name="组 1"/>
          <p:cNvGrpSpPr>
            <a:grpSpLocks/>
          </p:cNvGrpSpPr>
          <p:nvPr/>
        </p:nvGrpSpPr>
        <p:grpSpPr bwMode="auto">
          <a:xfrm>
            <a:off x="706132" y="2858319"/>
            <a:ext cx="976313" cy="832495"/>
            <a:chOff x="1295400" y="2819400"/>
            <a:chExt cx="976313" cy="832494"/>
          </a:xfrm>
        </p:grpSpPr>
        <p:sp>
          <p:nvSpPr>
            <p:cNvPr id="82" name="Text Box 133"/>
            <p:cNvSpPr txBox="1">
              <a:spLocks noChangeArrowheads="1"/>
            </p:cNvSpPr>
            <p:nvPr/>
          </p:nvSpPr>
          <p:spPr bwMode="auto">
            <a:xfrm>
              <a:off x="1644650" y="2819400"/>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83" name="Text Box 134"/>
            <p:cNvSpPr txBox="1">
              <a:spLocks noChangeArrowheads="1"/>
            </p:cNvSpPr>
            <p:nvPr/>
          </p:nvSpPr>
          <p:spPr bwMode="auto">
            <a:xfrm>
              <a:off x="1295400" y="3324224"/>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84" name="Text Box 135"/>
            <p:cNvSpPr txBox="1">
              <a:spLocks noChangeArrowheads="1"/>
            </p:cNvSpPr>
            <p:nvPr/>
          </p:nvSpPr>
          <p:spPr bwMode="auto">
            <a:xfrm>
              <a:off x="1966913" y="3335337"/>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85" name="Line 136"/>
            <p:cNvSpPr>
              <a:spLocks noChangeShapeType="1"/>
            </p:cNvSpPr>
            <p:nvPr/>
          </p:nvSpPr>
          <p:spPr bwMode="auto">
            <a:xfrm flipV="1">
              <a:off x="1422400" y="300513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6" name="Line 137"/>
            <p:cNvSpPr>
              <a:spLocks noChangeShapeType="1"/>
            </p:cNvSpPr>
            <p:nvPr/>
          </p:nvSpPr>
          <p:spPr bwMode="auto">
            <a:xfrm>
              <a:off x="1760538" y="3005138"/>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7" name="Line 138"/>
            <p:cNvSpPr>
              <a:spLocks noChangeShapeType="1"/>
            </p:cNvSpPr>
            <p:nvPr/>
          </p:nvSpPr>
          <p:spPr bwMode="auto">
            <a:xfrm>
              <a:off x="1530350" y="3465512"/>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8" name="Text Box 140"/>
            <p:cNvSpPr txBox="1">
              <a:spLocks noChangeArrowheads="1"/>
            </p:cNvSpPr>
            <p:nvPr/>
          </p:nvSpPr>
          <p:spPr bwMode="auto">
            <a:xfrm>
              <a:off x="1331913" y="3008313"/>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89" name="Text Box 141"/>
            <p:cNvSpPr txBox="1">
              <a:spLocks noChangeArrowheads="1"/>
            </p:cNvSpPr>
            <p:nvPr/>
          </p:nvSpPr>
          <p:spPr bwMode="auto">
            <a:xfrm>
              <a:off x="1879600" y="3005138"/>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90" name="Line 162"/>
            <p:cNvSpPr>
              <a:spLocks noChangeShapeType="1"/>
            </p:cNvSpPr>
            <p:nvPr/>
          </p:nvSpPr>
          <p:spPr bwMode="auto">
            <a:xfrm>
              <a:off x="1849438" y="301625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1" name="Text Box 165"/>
            <p:cNvSpPr txBox="1">
              <a:spLocks noChangeArrowheads="1"/>
            </p:cNvSpPr>
            <p:nvPr/>
          </p:nvSpPr>
          <p:spPr bwMode="auto">
            <a:xfrm>
              <a:off x="1905000" y="2997200"/>
              <a:ext cx="195263"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92" name="Text Box 55"/>
            <p:cNvSpPr txBox="1">
              <a:spLocks noChangeArrowheads="1"/>
            </p:cNvSpPr>
            <p:nvPr/>
          </p:nvSpPr>
          <p:spPr bwMode="auto">
            <a:xfrm>
              <a:off x="1498600" y="3421062"/>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0" name="组 3"/>
          <p:cNvGrpSpPr>
            <a:grpSpLocks/>
          </p:cNvGrpSpPr>
          <p:nvPr/>
        </p:nvGrpSpPr>
        <p:grpSpPr bwMode="auto">
          <a:xfrm>
            <a:off x="2760246" y="2860774"/>
            <a:ext cx="974725" cy="832495"/>
            <a:chOff x="2819400" y="2819400"/>
            <a:chExt cx="974725" cy="832329"/>
          </a:xfrm>
        </p:grpSpPr>
        <p:sp>
          <p:nvSpPr>
            <p:cNvPr id="94" name="Text Box 193"/>
            <p:cNvSpPr txBox="1">
              <a:spLocks noChangeArrowheads="1"/>
            </p:cNvSpPr>
            <p:nvPr/>
          </p:nvSpPr>
          <p:spPr bwMode="auto">
            <a:xfrm>
              <a:off x="3184525" y="2819400"/>
              <a:ext cx="228600" cy="2301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95" name="Text Box 194"/>
            <p:cNvSpPr txBox="1">
              <a:spLocks noChangeArrowheads="1"/>
            </p:cNvSpPr>
            <p:nvPr/>
          </p:nvSpPr>
          <p:spPr bwMode="auto">
            <a:xfrm>
              <a:off x="2819400" y="3324124"/>
              <a:ext cx="304800" cy="2301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96" name="Text Box 195"/>
            <p:cNvSpPr txBox="1">
              <a:spLocks noChangeArrowheads="1"/>
            </p:cNvSpPr>
            <p:nvPr/>
          </p:nvSpPr>
          <p:spPr bwMode="auto">
            <a:xfrm>
              <a:off x="3489325" y="3327299"/>
              <a:ext cx="304800" cy="2301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97" name="Line 196"/>
            <p:cNvSpPr>
              <a:spLocks noChangeShapeType="1"/>
            </p:cNvSpPr>
            <p:nvPr/>
          </p:nvSpPr>
          <p:spPr bwMode="auto">
            <a:xfrm flipV="1">
              <a:off x="2928938" y="2986055"/>
              <a:ext cx="304800" cy="380924"/>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8" name="Line 197"/>
            <p:cNvSpPr>
              <a:spLocks noChangeShapeType="1"/>
            </p:cNvSpPr>
            <p:nvPr/>
          </p:nvSpPr>
          <p:spPr bwMode="auto">
            <a:xfrm>
              <a:off x="3386138" y="3006688"/>
              <a:ext cx="304800" cy="380924"/>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9" name="Line 198"/>
            <p:cNvSpPr>
              <a:spLocks noChangeShapeType="1"/>
            </p:cNvSpPr>
            <p:nvPr/>
          </p:nvSpPr>
          <p:spPr bwMode="auto">
            <a:xfrm>
              <a:off x="3036888" y="3465384"/>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0" name="Text Box 200"/>
            <p:cNvSpPr txBox="1">
              <a:spLocks noChangeArrowheads="1"/>
            </p:cNvSpPr>
            <p:nvPr/>
          </p:nvSpPr>
          <p:spPr bwMode="auto">
            <a:xfrm>
              <a:off x="2844800" y="3001927"/>
              <a:ext cx="381000" cy="2317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01" name="Line 202"/>
            <p:cNvSpPr>
              <a:spLocks noChangeShapeType="1"/>
            </p:cNvSpPr>
            <p:nvPr/>
          </p:nvSpPr>
          <p:spPr bwMode="auto">
            <a:xfrm flipV="1">
              <a:off x="2979738" y="3019385"/>
              <a:ext cx="304800" cy="380924"/>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2" name="Text Box 203"/>
            <p:cNvSpPr txBox="1">
              <a:spLocks noChangeArrowheads="1"/>
            </p:cNvSpPr>
            <p:nvPr/>
          </p:nvSpPr>
          <p:spPr bwMode="auto">
            <a:xfrm>
              <a:off x="3055938" y="3100332"/>
              <a:ext cx="381000" cy="2317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03" name="Line 204"/>
            <p:cNvSpPr>
              <a:spLocks noChangeShapeType="1"/>
            </p:cNvSpPr>
            <p:nvPr/>
          </p:nvSpPr>
          <p:spPr bwMode="auto">
            <a:xfrm>
              <a:off x="3302000" y="2997165"/>
              <a:ext cx="304800" cy="380924"/>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4" name="Text Box 205"/>
            <p:cNvSpPr txBox="1">
              <a:spLocks noChangeArrowheads="1"/>
            </p:cNvSpPr>
            <p:nvPr/>
          </p:nvSpPr>
          <p:spPr bwMode="auto">
            <a:xfrm>
              <a:off x="3433763" y="3001927"/>
              <a:ext cx="215900" cy="2317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05" name="Text Box 55"/>
            <p:cNvSpPr txBox="1">
              <a:spLocks noChangeArrowheads="1"/>
            </p:cNvSpPr>
            <p:nvPr/>
          </p:nvSpPr>
          <p:spPr bwMode="auto">
            <a:xfrm>
              <a:off x="3100388" y="3420943"/>
              <a:ext cx="381000" cy="2307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1" name="组 1"/>
          <p:cNvGrpSpPr>
            <a:grpSpLocks/>
          </p:cNvGrpSpPr>
          <p:nvPr/>
        </p:nvGrpSpPr>
        <p:grpSpPr bwMode="auto">
          <a:xfrm>
            <a:off x="706133" y="3772719"/>
            <a:ext cx="966787" cy="832495"/>
            <a:chOff x="1225550" y="3244850"/>
            <a:chExt cx="966788" cy="832495"/>
          </a:xfrm>
        </p:grpSpPr>
        <p:sp>
          <p:nvSpPr>
            <p:cNvPr id="107" name="Text Box 37"/>
            <p:cNvSpPr txBox="1">
              <a:spLocks noChangeArrowheads="1"/>
            </p:cNvSpPr>
            <p:nvPr/>
          </p:nvSpPr>
          <p:spPr bwMode="auto">
            <a:xfrm>
              <a:off x="1582737" y="3244850"/>
              <a:ext cx="2286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08" name="Text Box 40"/>
            <p:cNvSpPr txBox="1">
              <a:spLocks noChangeArrowheads="1"/>
            </p:cNvSpPr>
            <p:nvPr/>
          </p:nvSpPr>
          <p:spPr bwMode="auto">
            <a:xfrm>
              <a:off x="1225550" y="3749675"/>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09" name="Text Box 41"/>
            <p:cNvSpPr txBox="1">
              <a:spLocks noChangeArrowheads="1"/>
            </p:cNvSpPr>
            <p:nvPr/>
          </p:nvSpPr>
          <p:spPr bwMode="auto">
            <a:xfrm>
              <a:off x="1887538" y="3748088"/>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10" name="Line 49"/>
            <p:cNvSpPr>
              <a:spLocks noChangeShapeType="1"/>
            </p:cNvSpPr>
            <p:nvPr/>
          </p:nvSpPr>
          <p:spPr bwMode="auto">
            <a:xfrm flipV="1">
              <a:off x="1371600" y="34290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1" name="Line 50"/>
            <p:cNvSpPr>
              <a:spLocks noChangeShapeType="1"/>
            </p:cNvSpPr>
            <p:nvPr/>
          </p:nvSpPr>
          <p:spPr bwMode="auto">
            <a:xfrm>
              <a:off x="1744663" y="343535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2" name="Line 51"/>
            <p:cNvSpPr>
              <a:spLocks noChangeShapeType="1"/>
            </p:cNvSpPr>
            <p:nvPr/>
          </p:nvSpPr>
          <p:spPr bwMode="auto">
            <a:xfrm>
              <a:off x="1460500" y="3900488"/>
              <a:ext cx="533401"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3" name="Text Box 54"/>
            <p:cNvSpPr txBox="1">
              <a:spLocks noChangeArrowheads="1"/>
            </p:cNvSpPr>
            <p:nvPr/>
          </p:nvSpPr>
          <p:spPr bwMode="auto">
            <a:xfrm>
              <a:off x="1295400" y="3403600"/>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14" name="Text Box 55"/>
            <p:cNvSpPr txBox="1">
              <a:spLocks noChangeArrowheads="1"/>
            </p:cNvSpPr>
            <p:nvPr/>
          </p:nvSpPr>
          <p:spPr bwMode="auto">
            <a:xfrm>
              <a:off x="1770063" y="3409950"/>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15" name="Line 50"/>
            <p:cNvSpPr>
              <a:spLocks noChangeShapeType="1"/>
            </p:cNvSpPr>
            <p:nvPr/>
          </p:nvSpPr>
          <p:spPr bwMode="auto">
            <a:xfrm flipH="1">
              <a:off x="1371600" y="3810000"/>
              <a:ext cx="609601"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6" name="Text Box 54"/>
            <p:cNvSpPr txBox="1">
              <a:spLocks noChangeArrowheads="1"/>
            </p:cNvSpPr>
            <p:nvPr/>
          </p:nvSpPr>
          <p:spPr bwMode="auto">
            <a:xfrm>
              <a:off x="1506537" y="3622675"/>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17" name="Text Box 55"/>
            <p:cNvSpPr txBox="1">
              <a:spLocks noChangeArrowheads="1"/>
            </p:cNvSpPr>
            <p:nvPr/>
          </p:nvSpPr>
          <p:spPr bwMode="auto">
            <a:xfrm>
              <a:off x="1524000" y="3846513"/>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2" name="组 4"/>
          <p:cNvGrpSpPr>
            <a:grpSpLocks/>
          </p:cNvGrpSpPr>
          <p:nvPr/>
        </p:nvGrpSpPr>
        <p:grpSpPr bwMode="auto">
          <a:xfrm>
            <a:off x="1772932" y="3772720"/>
            <a:ext cx="966788" cy="843607"/>
            <a:chOff x="4654550" y="3233738"/>
            <a:chExt cx="966788" cy="843606"/>
          </a:xfrm>
        </p:grpSpPr>
        <p:sp>
          <p:nvSpPr>
            <p:cNvPr id="119" name="Text Box 74"/>
            <p:cNvSpPr txBox="1">
              <a:spLocks noChangeArrowheads="1"/>
            </p:cNvSpPr>
            <p:nvPr/>
          </p:nvSpPr>
          <p:spPr bwMode="auto">
            <a:xfrm>
              <a:off x="5011738" y="3233738"/>
              <a:ext cx="2286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20" name="Text Box 75"/>
            <p:cNvSpPr txBox="1">
              <a:spLocks noChangeArrowheads="1"/>
            </p:cNvSpPr>
            <p:nvPr/>
          </p:nvSpPr>
          <p:spPr bwMode="auto">
            <a:xfrm>
              <a:off x="4654550" y="3738562"/>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21" name="Text Box 76"/>
            <p:cNvSpPr txBox="1">
              <a:spLocks noChangeArrowheads="1"/>
            </p:cNvSpPr>
            <p:nvPr/>
          </p:nvSpPr>
          <p:spPr bwMode="auto">
            <a:xfrm>
              <a:off x="5316538" y="3733800"/>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22" name="Line 77"/>
            <p:cNvSpPr>
              <a:spLocks noChangeShapeType="1"/>
            </p:cNvSpPr>
            <p:nvPr/>
          </p:nvSpPr>
          <p:spPr bwMode="auto">
            <a:xfrm flipV="1">
              <a:off x="4789488" y="34036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3" name="Line 78"/>
            <p:cNvSpPr>
              <a:spLocks noChangeShapeType="1"/>
            </p:cNvSpPr>
            <p:nvPr/>
          </p:nvSpPr>
          <p:spPr bwMode="auto">
            <a:xfrm>
              <a:off x="5173663" y="34115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4" name="Line 79"/>
            <p:cNvSpPr>
              <a:spLocks noChangeShapeType="1"/>
            </p:cNvSpPr>
            <p:nvPr/>
          </p:nvSpPr>
          <p:spPr bwMode="auto">
            <a:xfrm>
              <a:off x="4876800" y="3886200"/>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5" name="Text Box 81"/>
            <p:cNvSpPr txBox="1">
              <a:spLocks noChangeArrowheads="1"/>
            </p:cNvSpPr>
            <p:nvPr/>
          </p:nvSpPr>
          <p:spPr bwMode="auto">
            <a:xfrm>
              <a:off x="4706938" y="3381376"/>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26" name="Text Box 82"/>
            <p:cNvSpPr txBox="1">
              <a:spLocks noChangeArrowheads="1"/>
            </p:cNvSpPr>
            <p:nvPr/>
          </p:nvSpPr>
          <p:spPr bwMode="auto">
            <a:xfrm>
              <a:off x="5199063" y="3395663"/>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27" name="Line 50"/>
            <p:cNvSpPr>
              <a:spLocks noChangeShapeType="1"/>
            </p:cNvSpPr>
            <p:nvPr/>
          </p:nvSpPr>
          <p:spPr bwMode="auto">
            <a:xfrm flipH="1">
              <a:off x="4843463" y="3802062"/>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8" name="Text Box 54"/>
            <p:cNvSpPr txBox="1">
              <a:spLocks noChangeArrowheads="1"/>
            </p:cNvSpPr>
            <p:nvPr/>
          </p:nvSpPr>
          <p:spPr bwMode="auto">
            <a:xfrm>
              <a:off x="4935538" y="3614738"/>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29" name="Text Box 55"/>
            <p:cNvSpPr txBox="1">
              <a:spLocks noChangeArrowheads="1"/>
            </p:cNvSpPr>
            <p:nvPr/>
          </p:nvSpPr>
          <p:spPr bwMode="auto">
            <a:xfrm>
              <a:off x="4876800" y="3846512"/>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3" name="组 2"/>
          <p:cNvGrpSpPr>
            <a:grpSpLocks/>
          </p:cNvGrpSpPr>
          <p:nvPr/>
        </p:nvGrpSpPr>
        <p:grpSpPr bwMode="auto">
          <a:xfrm>
            <a:off x="2774388" y="3756332"/>
            <a:ext cx="992188" cy="817563"/>
            <a:chOff x="939800" y="1204913"/>
            <a:chExt cx="992188" cy="817562"/>
          </a:xfrm>
        </p:grpSpPr>
        <p:sp>
          <p:nvSpPr>
            <p:cNvPr id="131" name="Text Box 4"/>
            <p:cNvSpPr txBox="1">
              <a:spLocks noChangeArrowheads="1"/>
            </p:cNvSpPr>
            <p:nvPr/>
          </p:nvSpPr>
          <p:spPr bwMode="auto">
            <a:xfrm>
              <a:off x="1289050" y="1204913"/>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32" name="Text Box 5"/>
            <p:cNvSpPr txBox="1">
              <a:spLocks noChangeArrowheads="1"/>
            </p:cNvSpPr>
            <p:nvPr/>
          </p:nvSpPr>
          <p:spPr bwMode="auto">
            <a:xfrm>
              <a:off x="939800" y="1701800"/>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33" name="Text Box 6"/>
            <p:cNvSpPr txBox="1">
              <a:spLocks noChangeArrowheads="1"/>
            </p:cNvSpPr>
            <p:nvPr/>
          </p:nvSpPr>
          <p:spPr bwMode="auto">
            <a:xfrm>
              <a:off x="1627188" y="1698625"/>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34" name="Line 7"/>
            <p:cNvSpPr>
              <a:spLocks noChangeShapeType="1"/>
            </p:cNvSpPr>
            <p:nvPr/>
          </p:nvSpPr>
          <p:spPr bwMode="auto">
            <a:xfrm flipV="1">
              <a:off x="1066800" y="1371601"/>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5" name="Line 8"/>
            <p:cNvSpPr>
              <a:spLocks noChangeShapeType="1"/>
            </p:cNvSpPr>
            <p:nvPr/>
          </p:nvSpPr>
          <p:spPr bwMode="auto">
            <a:xfrm>
              <a:off x="1447800" y="1371601"/>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6" name="Line 9"/>
            <p:cNvSpPr>
              <a:spLocks noChangeShapeType="1"/>
            </p:cNvSpPr>
            <p:nvPr/>
          </p:nvSpPr>
          <p:spPr bwMode="auto">
            <a:xfrm>
              <a:off x="1174750" y="1843087"/>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7" name="Text Box 11"/>
            <p:cNvSpPr txBox="1">
              <a:spLocks noChangeArrowheads="1"/>
            </p:cNvSpPr>
            <p:nvPr/>
          </p:nvSpPr>
          <p:spPr bwMode="auto">
            <a:xfrm>
              <a:off x="973138" y="1379538"/>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38" name="Text Box 12"/>
            <p:cNvSpPr txBox="1">
              <a:spLocks noChangeArrowheads="1"/>
            </p:cNvSpPr>
            <p:nvPr/>
          </p:nvSpPr>
          <p:spPr bwMode="auto">
            <a:xfrm>
              <a:off x="1490663" y="1377951"/>
              <a:ext cx="2286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39" name="Line 40"/>
            <p:cNvSpPr>
              <a:spLocks noChangeShapeType="1"/>
            </p:cNvSpPr>
            <p:nvPr/>
          </p:nvSpPr>
          <p:spPr bwMode="auto">
            <a:xfrm flipV="1">
              <a:off x="1117600" y="13970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40" name="Text Box 41"/>
            <p:cNvSpPr txBox="1">
              <a:spLocks noChangeArrowheads="1"/>
            </p:cNvSpPr>
            <p:nvPr/>
          </p:nvSpPr>
          <p:spPr bwMode="auto">
            <a:xfrm>
              <a:off x="1214438" y="1439863"/>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41" name="Line 50"/>
            <p:cNvSpPr>
              <a:spLocks noChangeShapeType="1"/>
            </p:cNvSpPr>
            <p:nvPr/>
          </p:nvSpPr>
          <p:spPr bwMode="auto">
            <a:xfrm flipH="1">
              <a:off x="1125538" y="1770062"/>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42" name="Text Box 54"/>
            <p:cNvSpPr txBox="1">
              <a:spLocks noChangeArrowheads="1"/>
            </p:cNvSpPr>
            <p:nvPr/>
          </p:nvSpPr>
          <p:spPr bwMode="auto">
            <a:xfrm>
              <a:off x="1262063" y="1592263"/>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43" name="Text Box 55"/>
            <p:cNvSpPr txBox="1">
              <a:spLocks noChangeArrowheads="1"/>
            </p:cNvSpPr>
            <p:nvPr/>
          </p:nvSpPr>
          <p:spPr bwMode="auto">
            <a:xfrm>
              <a:off x="1238250" y="1790700"/>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4" name="组 7"/>
          <p:cNvGrpSpPr>
            <a:grpSpLocks/>
          </p:cNvGrpSpPr>
          <p:nvPr/>
        </p:nvGrpSpPr>
        <p:grpSpPr bwMode="auto">
          <a:xfrm>
            <a:off x="1761820" y="4687120"/>
            <a:ext cx="1001713" cy="828675"/>
            <a:chOff x="4351338" y="1193800"/>
            <a:chExt cx="1001712" cy="828675"/>
          </a:xfrm>
        </p:grpSpPr>
        <p:sp>
          <p:nvSpPr>
            <p:cNvPr id="145" name="Text Box 32"/>
            <p:cNvSpPr txBox="1">
              <a:spLocks noChangeArrowheads="1"/>
            </p:cNvSpPr>
            <p:nvPr/>
          </p:nvSpPr>
          <p:spPr bwMode="auto">
            <a:xfrm>
              <a:off x="4351338" y="1673225"/>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46" name="Text Box 38"/>
            <p:cNvSpPr txBox="1">
              <a:spLocks noChangeArrowheads="1"/>
            </p:cNvSpPr>
            <p:nvPr/>
          </p:nvSpPr>
          <p:spPr bwMode="auto">
            <a:xfrm>
              <a:off x="4394201" y="1371600"/>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nvGrpSpPr>
            <p:cNvPr id="15" name="组 6"/>
            <p:cNvGrpSpPr>
              <a:grpSpLocks/>
            </p:cNvGrpSpPr>
            <p:nvPr/>
          </p:nvGrpSpPr>
          <p:grpSpPr bwMode="auto">
            <a:xfrm>
              <a:off x="4495800" y="1193800"/>
              <a:ext cx="857250" cy="828675"/>
              <a:chOff x="4495800" y="1193800"/>
              <a:chExt cx="857250" cy="828675"/>
            </a:xfrm>
          </p:grpSpPr>
          <p:sp>
            <p:nvSpPr>
              <p:cNvPr id="148" name="Text Box 31"/>
              <p:cNvSpPr txBox="1">
                <a:spLocks noChangeArrowheads="1"/>
              </p:cNvSpPr>
              <p:nvPr/>
            </p:nvSpPr>
            <p:spPr bwMode="auto">
              <a:xfrm>
                <a:off x="4718051" y="1193800"/>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49" name="Text Box 33"/>
              <p:cNvSpPr txBox="1">
                <a:spLocks noChangeArrowheads="1"/>
              </p:cNvSpPr>
              <p:nvPr/>
            </p:nvSpPr>
            <p:spPr bwMode="auto">
              <a:xfrm>
                <a:off x="5048250" y="1684338"/>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50" name="Line 34"/>
              <p:cNvSpPr>
                <a:spLocks noChangeShapeType="1"/>
              </p:cNvSpPr>
              <p:nvPr/>
            </p:nvSpPr>
            <p:spPr bwMode="auto">
              <a:xfrm flipV="1">
                <a:off x="4495801" y="13716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1" name="Line 35"/>
              <p:cNvSpPr>
                <a:spLocks noChangeShapeType="1"/>
              </p:cNvSpPr>
              <p:nvPr/>
            </p:nvSpPr>
            <p:spPr bwMode="auto">
              <a:xfrm>
                <a:off x="4927600" y="13716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2" name="Line 36"/>
              <p:cNvSpPr>
                <a:spLocks noChangeShapeType="1"/>
              </p:cNvSpPr>
              <p:nvPr/>
            </p:nvSpPr>
            <p:spPr bwMode="auto">
              <a:xfrm>
                <a:off x="4591051" y="1828800"/>
                <a:ext cx="533399"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3" name="Text Box 39"/>
              <p:cNvSpPr txBox="1">
                <a:spLocks noChangeArrowheads="1"/>
              </p:cNvSpPr>
              <p:nvPr/>
            </p:nvSpPr>
            <p:spPr bwMode="auto">
              <a:xfrm>
                <a:off x="4972050" y="1371600"/>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54" name="Line 120"/>
              <p:cNvSpPr>
                <a:spLocks noChangeShapeType="1"/>
              </p:cNvSpPr>
              <p:nvPr/>
            </p:nvSpPr>
            <p:spPr bwMode="auto">
              <a:xfrm>
                <a:off x="4840288" y="135255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5" name="Text Box 123"/>
              <p:cNvSpPr txBox="1">
                <a:spLocks noChangeArrowheads="1"/>
              </p:cNvSpPr>
              <p:nvPr/>
            </p:nvSpPr>
            <p:spPr bwMode="auto">
              <a:xfrm>
                <a:off x="4725988" y="1427163"/>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56" name="Line 50"/>
              <p:cNvSpPr>
                <a:spLocks noChangeShapeType="1"/>
              </p:cNvSpPr>
              <p:nvPr/>
            </p:nvSpPr>
            <p:spPr bwMode="auto">
              <a:xfrm flipH="1">
                <a:off x="4513263" y="1762125"/>
                <a:ext cx="609599"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7" name="Text Box 54"/>
              <p:cNvSpPr txBox="1">
                <a:spLocks noChangeArrowheads="1"/>
              </p:cNvSpPr>
              <p:nvPr/>
            </p:nvSpPr>
            <p:spPr bwMode="auto">
              <a:xfrm>
                <a:off x="4656138" y="1582738"/>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58" name="Text Box 55"/>
              <p:cNvSpPr txBox="1">
                <a:spLocks noChangeArrowheads="1"/>
              </p:cNvSpPr>
              <p:nvPr/>
            </p:nvSpPr>
            <p:spPr bwMode="auto">
              <a:xfrm>
                <a:off x="4648201" y="1790700"/>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grpSp>
        <p:nvGrpSpPr>
          <p:cNvPr id="16" name="组 4"/>
          <p:cNvGrpSpPr>
            <a:grpSpLocks/>
          </p:cNvGrpSpPr>
          <p:nvPr/>
        </p:nvGrpSpPr>
        <p:grpSpPr bwMode="auto">
          <a:xfrm>
            <a:off x="706133" y="4687120"/>
            <a:ext cx="1001713" cy="828675"/>
            <a:chOff x="1371600" y="4953000"/>
            <a:chExt cx="1001712" cy="828675"/>
          </a:xfrm>
        </p:grpSpPr>
        <p:sp>
          <p:nvSpPr>
            <p:cNvPr id="160" name="Text Box 133"/>
            <p:cNvSpPr txBox="1">
              <a:spLocks noChangeArrowheads="1"/>
            </p:cNvSpPr>
            <p:nvPr/>
          </p:nvSpPr>
          <p:spPr bwMode="auto">
            <a:xfrm>
              <a:off x="1738313" y="4953000"/>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61" name="Text Box 134"/>
            <p:cNvSpPr txBox="1">
              <a:spLocks noChangeArrowheads="1"/>
            </p:cNvSpPr>
            <p:nvPr/>
          </p:nvSpPr>
          <p:spPr bwMode="auto">
            <a:xfrm>
              <a:off x="1371600" y="5432425"/>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62" name="Text Box 135"/>
            <p:cNvSpPr txBox="1">
              <a:spLocks noChangeArrowheads="1"/>
            </p:cNvSpPr>
            <p:nvPr/>
          </p:nvSpPr>
          <p:spPr bwMode="auto">
            <a:xfrm>
              <a:off x="2068512" y="5443538"/>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63" name="Line 136"/>
            <p:cNvSpPr>
              <a:spLocks noChangeShapeType="1"/>
            </p:cNvSpPr>
            <p:nvPr/>
          </p:nvSpPr>
          <p:spPr bwMode="auto">
            <a:xfrm flipV="1">
              <a:off x="1516063" y="51308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4" name="Line 137"/>
            <p:cNvSpPr>
              <a:spLocks noChangeShapeType="1"/>
            </p:cNvSpPr>
            <p:nvPr/>
          </p:nvSpPr>
          <p:spPr bwMode="auto">
            <a:xfrm>
              <a:off x="1854200" y="51308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5" name="Line 138"/>
            <p:cNvSpPr>
              <a:spLocks noChangeShapeType="1"/>
            </p:cNvSpPr>
            <p:nvPr/>
          </p:nvSpPr>
          <p:spPr bwMode="auto">
            <a:xfrm>
              <a:off x="1624013" y="5591175"/>
              <a:ext cx="533399"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6" name="Text Box 140"/>
            <p:cNvSpPr txBox="1">
              <a:spLocks noChangeArrowheads="1"/>
            </p:cNvSpPr>
            <p:nvPr/>
          </p:nvSpPr>
          <p:spPr bwMode="auto">
            <a:xfrm>
              <a:off x="1439863" y="5119688"/>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67" name="Line 162"/>
            <p:cNvSpPr>
              <a:spLocks noChangeShapeType="1"/>
            </p:cNvSpPr>
            <p:nvPr/>
          </p:nvSpPr>
          <p:spPr bwMode="auto">
            <a:xfrm>
              <a:off x="1938337" y="512445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8" name="Text Box 165"/>
            <p:cNvSpPr txBox="1">
              <a:spLocks noChangeArrowheads="1"/>
            </p:cNvSpPr>
            <p:nvPr/>
          </p:nvSpPr>
          <p:spPr bwMode="auto">
            <a:xfrm>
              <a:off x="1985962" y="5122863"/>
              <a:ext cx="236537"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69" name="Line 50"/>
            <p:cNvSpPr>
              <a:spLocks noChangeShapeType="1"/>
            </p:cNvSpPr>
            <p:nvPr/>
          </p:nvSpPr>
          <p:spPr bwMode="auto">
            <a:xfrm flipH="1">
              <a:off x="1524000" y="5521325"/>
              <a:ext cx="609599"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0" name="Text Box 55"/>
            <p:cNvSpPr txBox="1">
              <a:spLocks noChangeArrowheads="1"/>
            </p:cNvSpPr>
            <p:nvPr/>
          </p:nvSpPr>
          <p:spPr bwMode="auto">
            <a:xfrm>
              <a:off x="1700213" y="5549900"/>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7" name="组 5"/>
          <p:cNvGrpSpPr>
            <a:grpSpLocks/>
          </p:cNvGrpSpPr>
          <p:nvPr/>
        </p:nvGrpSpPr>
        <p:grpSpPr bwMode="auto">
          <a:xfrm>
            <a:off x="2755338" y="4670732"/>
            <a:ext cx="1009650" cy="805507"/>
            <a:chOff x="4343400" y="4876800"/>
            <a:chExt cx="1009650" cy="805507"/>
          </a:xfrm>
        </p:grpSpPr>
        <p:sp>
          <p:nvSpPr>
            <p:cNvPr id="172" name="Text Box 193"/>
            <p:cNvSpPr txBox="1">
              <a:spLocks noChangeArrowheads="1"/>
            </p:cNvSpPr>
            <p:nvPr/>
          </p:nvSpPr>
          <p:spPr bwMode="auto">
            <a:xfrm>
              <a:off x="4718050" y="4876800"/>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73" name="Text Box 194"/>
            <p:cNvSpPr txBox="1">
              <a:spLocks noChangeArrowheads="1"/>
            </p:cNvSpPr>
            <p:nvPr/>
          </p:nvSpPr>
          <p:spPr bwMode="auto">
            <a:xfrm>
              <a:off x="4343400" y="5348288"/>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74" name="Text Box 195"/>
            <p:cNvSpPr txBox="1">
              <a:spLocks noChangeArrowheads="1"/>
            </p:cNvSpPr>
            <p:nvPr/>
          </p:nvSpPr>
          <p:spPr bwMode="auto">
            <a:xfrm>
              <a:off x="5048250" y="5345113"/>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75" name="Line 196"/>
            <p:cNvSpPr>
              <a:spLocks noChangeShapeType="1"/>
            </p:cNvSpPr>
            <p:nvPr/>
          </p:nvSpPr>
          <p:spPr bwMode="auto">
            <a:xfrm flipV="1">
              <a:off x="4487863" y="504348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6" name="Line 197"/>
            <p:cNvSpPr>
              <a:spLocks noChangeShapeType="1"/>
            </p:cNvSpPr>
            <p:nvPr/>
          </p:nvSpPr>
          <p:spPr bwMode="auto">
            <a:xfrm>
              <a:off x="4927600" y="50371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7" name="Line 198"/>
            <p:cNvSpPr>
              <a:spLocks noChangeShapeType="1"/>
            </p:cNvSpPr>
            <p:nvPr/>
          </p:nvSpPr>
          <p:spPr bwMode="auto">
            <a:xfrm>
              <a:off x="4613275" y="550703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8" name="Text Box 200"/>
            <p:cNvSpPr txBox="1">
              <a:spLocks noChangeArrowheads="1"/>
            </p:cNvSpPr>
            <p:nvPr/>
          </p:nvSpPr>
          <p:spPr bwMode="auto">
            <a:xfrm>
              <a:off x="4403725" y="5060950"/>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79" name="Line 202"/>
            <p:cNvSpPr>
              <a:spLocks noChangeShapeType="1"/>
            </p:cNvSpPr>
            <p:nvPr/>
          </p:nvSpPr>
          <p:spPr bwMode="auto">
            <a:xfrm flipV="1">
              <a:off x="4538663" y="5068888"/>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0" name="Line 204"/>
            <p:cNvSpPr>
              <a:spLocks noChangeShapeType="1"/>
            </p:cNvSpPr>
            <p:nvPr/>
          </p:nvSpPr>
          <p:spPr bwMode="auto">
            <a:xfrm>
              <a:off x="4851400" y="5038725"/>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1" name="Text Box 205"/>
            <p:cNvSpPr txBox="1">
              <a:spLocks noChangeArrowheads="1"/>
            </p:cNvSpPr>
            <p:nvPr/>
          </p:nvSpPr>
          <p:spPr bwMode="auto">
            <a:xfrm>
              <a:off x="4970463" y="5060950"/>
              <a:ext cx="26035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82" name="Line 50"/>
            <p:cNvSpPr>
              <a:spLocks noChangeShapeType="1"/>
            </p:cNvSpPr>
            <p:nvPr/>
          </p:nvSpPr>
          <p:spPr bwMode="auto">
            <a:xfrm flipH="1">
              <a:off x="4506913" y="5451475"/>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3" name="Text Box 55"/>
            <p:cNvSpPr txBox="1">
              <a:spLocks noChangeArrowheads="1"/>
            </p:cNvSpPr>
            <p:nvPr/>
          </p:nvSpPr>
          <p:spPr bwMode="auto">
            <a:xfrm>
              <a:off x="4659313" y="5451475"/>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8" name="组 9"/>
          <p:cNvGrpSpPr>
            <a:grpSpLocks/>
          </p:cNvGrpSpPr>
          <p:nvPr/>
        </p:nvGrpSpPr>
        <p:grpSpPr bwMode="auto">
          <a:xfrm>
            <a:off x="5257800" y="2029489"/>
            <a:ext cx="965200" cy="842020"/>
            <a:chOff x="1244600" y="4151313"/>
            <a:chExt cx="965200" cy="842019"/>
          </a:xfrm>
        </p:grpSpPr>
        <p:sp>
          <p:nvSpPr>
            <p:cNvPr id="185" name="Text Box 83"/>
            <p:cNvSpPr txBox="1">
              <a:spLocks noChangeArrowheads="1"/>
            </p:cNvSpPr>
            <p:nvPr/>
          </p:nvSpPr>
          <p:spPr bwMode="auto">
            <a:xfrm>
              <a:off x="1593850" y="4151313"/>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86" name="Text Box 84"/>
            <p:cNvSpPr txBox="1">
              <a:spLocks noChangeArrowheads="1"/>
            </p:cNvSpPr>
            <p:nvPr/>
          </p:nvSpPr>
          <p:spPr bwMode="auto">
            <a:xfrm>
              <a:off x="1244600" y="4664075"/>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87" name="Text Box 85"/>
            <p:cNvSpPr txBox="1">
              <a:spLocks noChangeArrowheads="1"/>
            </p:cNvSpPr>
            <p:nvPr/>
          </p:nvSpPr>
          <p:spPr bwMode="auto">
            <a:xfrm>
              <a:off x="1897063" y="4673600"/>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88" name="Line 86"/>
            <p:cNvSpPr>
              <a:spLocks noChangeShapeType="1"/>
            </p:cNvSpPr>
            <p:nvPr/>
          </p:nvSpPr>
          <p:spPr bwMode="auto">
            <a:xfrm flipV="1">
              <a:off x="1371600" y="4343401"/>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9" name="Line 87"/>
            <p:cNvSpPr>
              <a:spLocks noChangeShapeType="1"/>
            </p:cNvSpPr>
            <p:nvPr/>
          </p:nvSpPr>
          <p:spPr bwMode="auto">
            <a:xfrm>
              <a:off x="1771650" y="435768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0" name="Line 88"/>
            <p:cNvSpPr>
              <a:spLocks noChangeShapeType="1"/>
            </p:cNvSpPr>
            <p:nvPr/>
          </p:nvSpPr>
          <p:spPr bwMode="auto">
            <a:xfrm>
              <a:off x="1479550" y="4814887"/>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1" name="Text Box 90"/>
            <p:cNvSpPr txBox="1">
              <a:spLocks noChangeArrowheads="1"/>
            </p:cNvSpPr>
            <p:nvPr/>
          </p:nvSpPr>
          <p:spPr bwMode="auto">
            <a:xfrm>
              <a:off x="1289050" y="4357688"/>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92" name="Text Box 119"/>
            <p:cNvSpPr txBox="1">
              <a:spLocks noChangeArrowheads="1"/>
            </p:cNvSpPr>
            <p:nvPr/>
          </p:nvSpPr>
          <p:spPr bwMode="auto">
            <a:xfrm>
              <a:off x="1828800" y="4362451"/>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93" name="Text Box 55"/>
            <p:cNvSpPr txBox="1">
              <a:spLocks noChangeArrowheads="1"/>
            </p:cNvSpPr>
            <p:nvPr/>
          </p:nvSpPr>
          <p:spPr bwMode="auto">
            <a:xfrm>
              <a:off x="1524000" y="4762500"/>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9" name="组 8"/>
          <p:cNvGrpSpPr>
            <a:grpSpLocks/>
          </p:cNvGrpSpPr>
          <p:nvPr/>
        </p:nvGrpSpPr>
        <p:grpSpPr bwMode="auto">
          <a:xfrm>
            <a:off x="6334432" y="1986713"/>
            <a:ext cx="976313" cy="853132"/>
            <a:chOff x="2463800" y="4140200"/>
            <a:chExt cx="976313" cy="853132"/>
          </a:xfrm>
        </p:grpSpPr>
        <p:sp>
          <p:nvSpPr>
            <p:cNvPr id="195" name="Text Box 92"/>
            <p:cNvSpPr txBox="1">
              <a:spLocks noChangeArrowheads="1"/>
            </p:cNvSpPr>
            <p:nvPr/>
          </p:nvSpPr>
          <p:spPr bwMode="auto">
            <a:xfrm>
              <a:off x="2813050" y="4140200"/>
              <a:ext cx="2286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96" name="Text Box 93"/>
            <p:cNvSpPr txBox="1">
              <a:spLocks noChangeArrowheads="1"/>
            </p:cNvSpPr>
            <p:nvPr/>
          </p:nvSpPr>
          <p:spPr bwMode="auto">
            <a:xfrm>
              <a:off x="2463800" y="4652962"/>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97" name="Text Box 94"/>
            <p:cNvSpPr txBox="1">
              <a:spLocks noChangeArrowheads="1"/>
            </p:cNvSpPr>
            <p:nvPr/>
          </p:nvSpPr>
          <p:spPr bwMode="auto">
            <a:xfrm>
              <a:off x="3135313" y="4673600"/>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98" name="Line 95"/>
            <p:cNvSpPr>
              <a:spLocks noChangeShapeType="1"/>
            </p:cNvSpPr>
            <p:nvPr/>
          </p:nvSpPr>
          <p:spPr bwMode="auto">
            <a:xfrm flipV="1">
              <a:off x="2609850" y="4346575"/>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9" name="Line 96"/>
            <p:cNvSpPr>
              <a:spLocks noChangeShapeType="1"/>
            </p:cNvSpPr>
            <p:nvPr/>
          </p:nvSpPr>
          <p:spPr bwMode="auto">
            <a:xfrm>
              <a:off x="2990850" y="43434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0" name="Line 97"/>
            <p:cNvSpPr>
              <a:spLocks noChangeShapeType="1"/>
            </p:cNvSpPr>
            <p:nvPr/>
          </p:nvSpPr>
          <p:spPr bwMode="auto">
            <a:xfrm>
              <a:off x="2698750" y="4803775"/>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1" name="Text Box 99"/>
            <p:cNvSpPr txBox="1">
              <a:spLocks noChangeArrowheads="1"/>
            </p:cNvSpPr>
            <p:nvPr/>
          </p:nvSpPr>
          <p:spPr bwMode="auto">
            <a:xfrm>
              <a:off x="2597150" y="4346575"/>
              <a:ext cx="236538"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02" name="Text Box 100"/>
            <p:cNvSpPr txBox="1">
              <a:spLocks noChangeArrowheads="1"/>
            </p:cNvSpPr>
            <p:nvPr/>
          </p:nvSpPr>
          <p:spPr bwMode="auto">
            <a:xfrm>
              <a:off x="3067050" y="4343400"/>
              <a:ext cx="36195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03" name="Text Box 55"/>
            <p:cNvSpPr txBox="1">
              <a:spLocks noChangeArrowheads="1"/>
            </p:cNvSpPr>
            <p:nvPr/>
          </p:nvSpPr>
          <p:spPr bwMode="auto">
            <a:xfrm>
              <a:off x="2743200" y="4762500"/>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0" name="组 13"/>
          <p:cNvGrpSpPr>
            <a:grpSpLocks/>
          </p:cNvGrpSpPr>
          <p:nvPr/>
        </p:nvGrpSpPr>
        <p:grpSpPr bwMode="auto">
          <a:xfrm>
            <a:off x="5267631" y="2848221"/>
            <a:ext cx="984250" cy="815032"/>
            <a:chOff x="920750" y="2949575"/>
            <a:chExt cx="984250" cy="815032"/>
          </a:xfrm>
        </p:grpSpPr>
        <p:sp>
          <p:nvSpPr>
            <p:cNvPr id="205" name="Text Box 168"/>
            <p:cNvSpPr txBox="1">
              <a:spLocks noChangeArrowheads="1"/>
            </p:cNvSpPr>
            <p:nvPr/>
          </p:nvSpPr>
          <p:spPr bwMode="auto">
            <a:xfrm>
              <a:off x="1270000" y="2949575"/>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06" name="Text Box 169"/>
            <p:cNvSpPr txBox="1">
              <a:spLocks noChangeArrowheads="1"/>
            </p:cNvSpPr>
            <p:nvPr/>
          </p:nvSpPr>
          <p:spPr bwMode="auto">
            <a:xfrm>
              <a:off x="920750" y="3454400"/>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07" name="Text Box 170"/>
            <p:cNvSpPr txBox="1">
              <a:spLocks noChangeArrowheads="1"/>
            </p:cNvSpPr>
            <p:nvPr/>
          </p:nvSpPr>
          <p:spPr bwMode="auto">
            <a:xfrm>
              <a:off x="1592263" y="3468688"/>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08" name="Line 171"/>
            <p:cNvSpPr>
              <a:spLocks noChangeShapeType="1"/>
            </p:cNvSpPr>
            <p:nvPr/>
          </p:nvSpPr>
          <p:spPr bwMode="auto">
            <a:xfrm flipV="1">
              <a:off x="1047750"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9" name="Line 172"/>
            <p:cNvSpPr>
              <a:spLocks noChangeShapeType="1"/>
            </p:cNvSpPr>
            <p:nvPr/>
          </p:nvSpPr>
          <p:spPr bwMode="auto">
            <a:xfrm>
              <a:off x="1428750" y="31242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0" name="Line 173"/>
            <p:cNvSpPr>
              <a:spLocks noChangeShapeType="1"/>
            </p:cNvSpPr>
            <p:nvPr/>
          </p:nvSpPr>
          <p:spPr bwMode="auto">
            <a:xfrm>
              <a:off x="1155700" y="35956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1" name="Text Box 175"/>
            <p:cNvSpPr txBox="1">
              <a:spLocks noChangeArrowheads="1"/>
            </p:cNvSpPr>
            <p:nvPr/>
          </p:nvSpPr>
          <p:spPr bwMode="auto">
            <a:xfrm>
              <a:off x="996950" y="3124200"/>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12" name="Text Box 176"/>
            <p:cNvSpPr txBox="1">
              <a:spLocks noChangeArrowheads="1"/>
            </p:cNvSpPr>
            <p:nvPr/>
          </p:nvSpPr>
          <p:spPr bwMode="auto">
            <a:xfrm>
              <a:off x="1466850" y="3138488"/>
              <a:ext cx="43815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13" name="Line 204"/>
            <p:cNvSpPr>
              <a:spLocks noChangeShapeType="1"/>
            </p:cNvSpPr>
            <p:nvPr/>
          </p:nvSpPr>
          <p:spPr bwMode="auto">
            <a:xfrm flipV="1">
              <a:off x="1098550" y="31496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4" name="Text Box 205"/>
            <p:cNvSpPr txBox="1">
              <a:spLocks noChangeArrowheads="1"/>
            </p:cNvSpPr>
            <p:nvPr/>
          </p:nvSpPr>
          <p:spPr bwMode="auto">
            <a:xfrm>
              <a:off x="1193800" y="3233738"/>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15" name="Text Box 55"/>
            <p:cNvSpPr txBox="1">
              <a:spLocks noChangeArrowheads="1"/>
            </p:cNvSpPr>
            <p:nvPr/>
          </p:nvSpPr>
          <p:spPr bwMode="auto">
            <a:xfrm>
              <a:off x="1219200" y="3533775"/>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1" name="组 14"/>
          <p:cNvGrpSpPr>
            <a:grpSpLocks/>
          </p:cNvGrpSpPr>
          <p:nvPr/>
        </p:nvGrpSpPr>
        <p:grpSpPr bwMode="auto">
          <a:xfrm>
            <a:off x="7405687" y="1981201"/>
            <a:ext cx="976313" cy="826144"/>
            <a:chOff x="2139950" y="2938463"/>
            <a:chExt cx="976313" cy="826144"/>
          </a:xfrm>
        </p:grpSpPr>
        <p:sp>
          <p:nvSpPr>
            <p:cNvPr id="217" name="Text Box 177"/>
            <p:cNvSpPr txBox="1">
              <a:spLocks noChangeArrowheads="1"/>
            </p:cNvSpPr>
            <p:nvPr/>
          </p:nvSpPr>
          <p:spPr bwMode="auto">
            <a:xfrm>
              <a:off x="2489200" y="2938463"/>
              <a:ext cx="2286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18" name="Text Box 178"/>
            <p:cNvSpPr txBox="1">
              <a:spLocks noChangeArrowheads="1"/>
            </p:cNvSpPr>
            <p:nvPr/>
          </p:nvSpPr>
          <p:spPr bwMode="auto">
            <a:xfrm>
              <a:off x="2139950" y="3443288"/>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19" name="Text Box 179"/>
            <p:cNvSpPr txBox="1">
              <a:spLocks noChangeArrowheads="1"/>
            </p:cNvSpPr>
            <p:nvPr/>
          </p:nvSpPr>
          <p:spPr bwMode="auto">
            <a:xfrm>
              <a:off x="2811463" y="3454400"/>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20" name="Line 180"/>
            <p:cNvSpPr>
              <a:spLocks noChangeShapeType="1"/>
            </p:cNvSpPr>
            <p:nvPr/>
          </p:nvSpPr>
          <p:spPr bwMode="auto">
            <a:xfrm flipV="1">
              <a:off x="2266950"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1" name="Line 181"/>
            <p:cNvSpPr>
              <a:spLocks noChangeShapeType="1"/>
            </p:cNvSpPr>
            <p:nvPr/>
          </p:nvSpPr>
          <p:spPr bwMode="auto">
            <a:xfrm>
              <a:off x="2679700" y="31242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2" name="Line 182"/>
            <p:cNvSpPr>
              <a:spLocks noChangeShapeType="1"/>
            </p:cNvSpPr>
            <p:nvPr/>
          </p:nvSpPr>
          <p:spPr bwMode="auto">
            <a:xfrm>
              <a:off x="2374900" y="3584575"/>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3" name="Text Box 184"/>
            <p:cNvSpPr txBox="1">
              <a:spLocks noChangeArrowheads="1"/>
            </p:cNvSpPr>
            <p:nvPr/>
          </p:nvSpPr>
          <p:spPr bwMode="auto">
            <a:xfrm>
              <a:off x="2209800" y="3127375"/>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24" name="Text Box 185"/>
            <p:cNvSpPr txBox="1">
              <a:spLocks noChangeArrowheads="1"/>
            </p:cNvSpPr>
            <p:nvPr/>
          </p:nvSpPr>
          <p:spPr bwMode="auto">
            <a:xfrm>
              <a:off x="2732088" y="3124200"/>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25" name="Line 206"/>
            <p:cNvSpPr>
              <a:spLocks noChangeShapeType="1"/>
            </p:cNvSpPr>
            <p:nvPr/>
          </p:nvSpPr>
          <p:spPr bwMode="auto">
            <a:xfrm>
              <a:off x="2635250" y="316865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6" name="Text Box 209"/>
            <p:cNvSpPr txBox="1">
              <a:spLocks noChangeArrowheads="1"/>
            </p:cNvSpPr>
            <p:nvPr/>
          </p:nvSpPr>
          <p:spPr bwMode="auto">
            <a:xfrm>
              <a:off x="2495550" y="3225800"/>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27" name="Text Box 55"/>
            <p:cNvSpPr txBox="1">
              <a:spLocks noChangeArrowheads="1"/>
            </p:cNvSpPr>
            <p:nvPr/>
          </p:nvSpPr>
          <p:spPr bwMode="auto">
            <a:xfrm>
              <a:off x="2438400" y="3533775"/>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2" name="组 155"/>
          <p:cNvGrpSpPr>
            <a:grpSpLocks/>
          </p:cNvGrpSpPr>
          <p:nvPr/>
        </p:nvGrpSpPr>
        <p:grpSpPr bwMode="auto">
          <a:xfrm>
            <a:off x="6400800" y="2873376"/>
            <a:ext cx="996950" cy="832495"/>
            <a:chOff x="3886200" y="457200"/>
            <a:chExt cx="996950" cy="832494"/>
          </a:xfrm>
        </p:grpSpPr>
        <p:sp>
          <p:nvSpPr>
            <p:cNvPr id="229" name="Text Box 142"/>
            <p:cNvSpPr txBox="1">
              <a:spLocks noChangeArrowheads="1"/>
            </p:cNvSpPr>
            <p:nvPr/>
          </p:nvSpPr>
          <p:spPr bwMode="auto">
            <a:xfrm>
              <a:off x="4235450" y="457200"/>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30" name="Text Box 143"/>
            <p:cNvSpPr txBox="1">
              <a:spLocks noChangeArrowheads="1"/>
            </p:cNvSpPr>
            <p:nvPr/>
          </p:nvSpPr>
          <p:spPr bwMode="auto">
            <a:xfrm>
              <a:off x="3886200" y="962024"/>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31" name="Text Box 144"/>
            <p:cNvSpPr txBox="1">
              <a:spLocks noChangeArrowheads="1"/>
            </p:cNvSpPr>
            <p:nvPr/>
          </p:nvSpPr>
          <p:spPr bwMode="auto">
            <a:xfrm>
              <a:off x="4557713" y="973137"/>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32" name="Line 145"/>
            <p:cNvSpPr>
              <a:spLocks noChangeShapeType="1"/>
            </p:cNvSpPr>
            <p:nvPr/>
          </p:nvSpPr>
          <p:spPr bwMode="auto">
            <a:xfrm flipV="1">
              <a:off x="4064000" y="677863"/>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3" name="Line 146"/>
            <p:cNvSpPr>
              <a:spLocks noChangeShapeType="1"/>
            </p:cNvSpPr>
            <p:nvPr/>
          </p:nvSpPr>
          <p:spPr bwMode="auto">
            <a:xfrm>
              <a:off x="4413250" y="642938"/>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4" name="Line 147"/>
            <p:cNvSpPr>
              <a:spLocks noChangeShapeType="1"/>
            </p:cNvSpPr>
            <p:nvPr/>
          </p:nvSpPr>
          <p:spPr bwMode="auto">
            <a:xfrm>
              <a:off x="4121150" y="1103312"/>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5" name="Text Box 149"/>
            <p:cNvSpPr txBox="1">
              <a:spLocks noChangeArrowheads="1"/>
            </p:cNvSpPr>
            <p:nvPr/>
          </p:nvSpPr>
          <p:spPr bwMode="auto">
            <a:xfrm>
              <a:off x="3905250" y="638175"/>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36" name="Text Box 150"/>
            <p:cNvSpPr txBox="1">
              <a:spLocks noChangeArrowheads="1"/>
            </p:cNvSpPr>
            <p:nvPr/>
          </p:nvSpPr>
          <p:spPr bwMode="auto">
            <a:xfrm>
              <a:off x="4464050" y="650875"/>
              <a:ext cx="4191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37" name="Line 163"/>
            <p:cNvSpPr>
              <a:spLocks noChangeShapeType="1"/>
            </p:cNvSpPr>
            <p:nvPr/>
          </p:nvSpPr>
          <p:spPr bwMode="auto">
            <a:xfrm flipV="1">
              <a:off x="4008438" y="63658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8" name="Text Box 166"/>
            <p:cNvSpPr txBox="1">
              <a:spLocks noChangeArrowheads="1"/>
            </p:cNvSpPr>
            <p:nvPr/>
          </p:nvSpPr>
          <p:spPr bwMode="auto">
            <a:xfrm>
              <a:off x="4021138" y="652463"/>
              <a:ext cx="195262"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39" name="Text Box 55"/>
            <p:cNvSpPr txBox="1">
              <a:spLocks noChangeArrowheads="1"/>
            </p:cNvSpPr>
            <p:nvPr/>
          </p:nvSpPr>
          <p:spPr bwMode="auto">
            <a:xfrm>
              <a:off x="4222750" y="1058862"/>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3" name="组 1"/>
          <p:cNvGrpSpPr>
            <a:grpSpLocks/>
          </p:cNvGrpSpPr>
          <p:nvPr/>
        </p:nvGrpSpPr>
        <p:grpSpPr bwMode="auto">
          <a:xfrm>
            <a:off x="7444011" y="2831509"/>
            <a:ext cx="1035050" cy="829320"/>
            <a:chOff x="938213" y="2949575"/>
            <a:chExt cx="1035050" cy="829320"/>
          </a:xfrm>
        </p:grpSpPr>
        <p:sp>
          <p:nvSpPr>
            <p:cNvPr id="241" name="Text Box 134"/>
            <p:cNvSpPr txBox="1">
              <a:spLocks noChangeArrowheads="1"/>
            </p:cNvSpPr>
            <p:nvPr/>
          </p:nvSpPr>
          <p:spPr bwMode="auto">
            <a:xfrm>
              <a:off x="1303338" y="2949575"/>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42" name="Text Box 135"/>
            <p:cNvSpPr txBox="1">
              <a:spLocks noChangeArrowheads="1"/>
            </p:cNvSpPr>
            <p:nvPr/>
          </p:nvSpPr>
          <p:spPr bwMode="auto">
            <a:xfrm>
              <a:off x="938213" y="3454400"/>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43" name="Text Box 136"/>
            <p:cNvSpPr txBox="1">
              <a:spLocks noChangeArrowheads="1"/>
            </p:cNvSpPr>
            <p:nvPr/>
          </p:nvSpPr>
          <p:spPr bwMode="auto">
            <a:xfrm>
              <a:off x="1608138" y="3457575"/>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44" name="Line 137"/>
            <p:cNvSpPr>
              <a:spLocks noChangeShapeType="1"/>
            </p:cNvSpPr>
            <p:nvPr/>
          </p:nvSpPr>
          <p:spPr bwMode="auto">
            <a:xfrm flipV="1">
              <a:off x="1047751"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5" name="Line 138"/>
            <p:cNvSpPr>
              <a:spLocks noChangeShapeType="1"/>
            </p:cNvSpPr>
            <p:nvPr/>
          </p:nvSpPr>
          <p:spPr bwMode="auto">
            <a:xfrm>
              <a:off x="1409701" y="31369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6" name="Line 139"/>
            <p:cNvSpPr>
              <a:spLocks noChangeShapeType="1"/>
            </p:cNvSpPr>
            <p:nvPr/>
          </p:nvSpPr>
          <p:spPr bwMode="auto">
            <a:xfrm>
              <a:off x="1155701" y="35956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7" name="Text Box 141"/>
            <p:cNvSpPr txBox="1">
              <a:spLocks noChangeArrowheads="1"/>
            </p:cNvSpPr>
            <p:nvPr/>
          </p:nvSpPr>
          <p:spPr bwMode="auto">
            <a:xfrm>
              <a:off x="1039813" y="3124200"/>
              <a:ext cx="32385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48" name="Text Box 142"/>
            <p:cNvSpPr txBox="1">
              <a:spLocks noChangeArrowheads="1"/>
            </p:cNvSpPr>
            <p:nvPr/>
          </p:nvSpPr>
          <p:spPr bwMode="auto">
            <a:xfrm>
              <a:off x="1535113" y="3138488"/>
              <a:ext cx="43815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49" name="Line 170"/>
            <p:cNvSpPr>
              <a:spLocks noChangeShapeType="1"/>
            </p:cNvSpPr>
            <p:nvPr/>
          </p:nvSpPr>
          <p:spPr bwMode="auto">
            <a:xfrm flipV="1">
              <a:off x="1098551" y="31496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0" name="Text Box 171"/>
            <p:cNvSpPr txBox="1">
              <a:spLocks noChangeArrowheads="1"/>
            </p:cNvSpPr>
            <p:nvPr/>
          </p:nvSpPr>
          <p:spPr bwMode="auto">
            <a:xfrm>
              <a:off x="1166813" y="3240088"/>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51" name="Line 178"/>
            <p:cNvSpPr>
              <a:spLocks noChangeShapeType="1"/>
            </p:cNvSpPr>
            <p:nvPr/>
          </p:nvSpPr>
          <p:spPr bwMode="auto">
            <a:xfrm>
              <a:off x="1460501" y="31115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2" name="Text Box 179"/>
            <p:cNvSpPr txBox="1">
              <a:spLocks noChangeArrowheads="1"/>
            </p:cNvSpPr>
            <p:nvPr/>
          </p:nvSpPr>
          <p:spPr bwMode="auto">
            <a:xfrm>
              <a:off x="1346201" y="3243263"/>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53" name="Text Box 55"/>
            <p:cNvSpPr txBox="1">
              <a:spLocks noChangeArrowheads="1"/>
            </p:cNvSpPr>
            <p:nvPr/>
          </p:nvSpPr>
          <p:spPr bwMode="auto">
            <a:xfrm>
              <a:off x="1219201" y="3548063"/>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4" name="组 9"/>
          <p:cNvGrpSpPr>
            <a:grpSpLocks/>
          </p:cNvGrpSpPr>
          <p:nvPr/>
        </p:nvGrpSpPr>
        <p:grpSpPr bwMode="auto">
          <a:xfrm>
            <a:off x="6400800" y="3635376"/>
            <a:ext cx="947738" cy="838845"/>
            <a:chOff x="1270000" y="4159250"/>
            <a:chExt cx="947738" cy="838845"/>
          </a:xfrm>
        </p:grpSpPr>
        <p:sp>
          <p:nvSpPr>
            <p:cNvPr id="255" name="Text Box 83"/>
            <p:cNvSpPr txBox="1">
              <a:spLocks noChangeArrowheads="1"/>
            </p:cNvSpPr>
            <p:nvPr/>
          </p:nvSpPr>
          <p:spPr bwMode="auto">
            <a:xfrm>
              <a:off x="1601788" y="4159250"/>
              <a:ext cx="2286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56" name="Text Box 84"/>
            <p:cNvSpPr txBox="1">
              <a:spLocks noChangeArrowheads="1"/>
            </p:cNvSpPr>
            <p:nvPr/>
          </p:nvSpPr>
          <p:spPr bwMode="auto">
            <a:xfrm>
              <a:off x="1270000" y="4664075"/>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257" name="Text Box 85"/>
            <p:cNvSpPr txBox="1">
              <a:spLocks noChangeArrowheads="1"/>
            </p:cNvSpPr>
            <p:nvPr/>
          </p:nvSpPr>
          <p:spPr bwMode="auto">
            <a:xfrm>
              <a:off x="1912938" y="4648200"/>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58" name="Line 86"/>
            <p:cNvSpPr>
              <a:spLocks noChangeShapeType="1"/>
            </p:cNvSpPr>
            <p:nvPr/>
          </p:nvSpPr>
          <p:spPr bwMode="auto">
            <a:xfrm flipV="1">
              <a:off x="1389063" y="43259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9" name="Line 87"/>
            <p:cNvSpPr>
              <a:spLocks noChangeShapeType="1"/>
            </p:cNvSpPr>
            <p:nvPr/>
          </p:nvSpPr>
          <p:spPr bwMode="auto">
            <a:xfrm>
              <a:off x="1771650" y="432435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0" name="Line 88"/>
            <p:cNvSpPr>
              <a:spLocks noChangeShapeType="1"/>
            </p:cNvSpPr>
            <p:nvPr/>
          </p:nvSpPr>
          <p:spPr bwMode="auto">
            <a:xfrm>
              <a:off x="1479550" y="48148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1" name="Text Box 90"/>
            <p:cNvSpPr txBox="1">
              <a:spLocks noChangeArrowheads="1"/>
            </p:cNvSpPr>
            <p:nvPr/>
          </p:nvSpPr>
          <p:spPr bwMode="auto">
            <a:xfrm>
              <a:off x="1306513" y="4340225"/>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262" name="Text Box 119"/>
            <p:cNvSpPr txBox="1">
              <a:spLocks noChangeArrowheads="1"/>
            </p:cNvSpPr>
            <p:nvPr/>
          </p:nvSpPr>
          <p:spPr bwMode="auto">
            <a:xfrm>
              <a:off x="1795463" y="4311650"/>
              <a:ext cx="3810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63" name="Line 50"/>
            <p:cNvSpPr>
              <a:spLocks noChangeShapeType="1"/>
            </p:cNvSpPr>
            <p:nvPr/>
          </p:nvSpPr>
          <p:spPr bwMode="auto">
            <a:xfrm flipH="1">
              <a:off x="1422400" y="4716463"/>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4" name="Text Box 54"/>
            <p:cNvSpPr txBox="1">
              <a:spLocks noChangeArrowheads="1"/>
            </p:cNvSpPr>
            <p:nvPr/>
          </p:nvSpPr>
          <p:spPr bwMode="auto">
            <a:xfrm>
              <a:off x="1557338" y="4529138"/>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65" name="Text Box 55"/>
            <p:cNvSpPr txBox="1">
              <a:spLocks noChangeArrowheads="1"/>
            </p:cNvSpPr>
            <p:nvPr/>
          </p:nvSpPr>
          <p:spPr bwMode="auto">
            <a:xfrm>
              <a:off x="1530350" y="4767263"/>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5" name="组 8"/>
          <p:cNvGrpSpPr>
            <a:grpSpLocks/>
          </p:cNvGrpSpPr>
          <p:nvPr/>
        </p:nvGrpSpPr>
        <p:grpSpPr bwMode="auto">
          <a:xfrm>
            <a:off x="5257801" y="3635376"/>
            <a:ext cx="1016000" cy="853132"/>
            <a:chOff x="2481263" y="4148138"/>
            <a:chExt cx="1016000" cy="853132"/>
          </a:xfrm>
        </p:grpSpPr>
        <p:sp>
          <p:nvSpPr>
            <p:cNvPr id="267" name="Text Box 92"/>
            <p:cNvSpPr txBox="1">
              <a:spLocks noChangeArrowheads="1"/>
            </p:cNvSpPr>
            <p:nvPr/>
          </p:nvSpPr>
          <p:spPr bwMode="auto">
            <a:xfrm>
              <a:off x="2830513" y="4148138"/>
              <a:ext cx="2286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68" name="Text Box 93"/>
            <p:cNvSpPr txBox="1">
              <a:spLocks noChangeArrowheads="1"/>
            </p:cNvSpPr>
            <p:nvPr/>
          </p:nvSpPr>
          <p:spPr bwMode="auto">
            <a:xfrm>
              <a:off x="2481263" y="4652963"/>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269" name="Text Box 94"/>
            <p:cNvSpPr txBox="1">
              <a:spLocks noChangeArrowheads="1"/>
            </p:cNvSpPr>
            <p:nvPr/>
          </p:nvSpPr>
          <p:spPr bwMode="auto">
            <a:xfrm>
              <a:off x="3175000" y="4648200"/>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70" name="Line 95"/>
            <p:cNvSpPr>
              <a:spLocks noChangeShapeType="1"/>
            </p:cNvSpPr>
            <p:nvPr/>
          </p:nvSpPr>
          <p:spPr bwMode="auto">
            <a:xfrm flipV="1">
              <a:off x="2609850" y="4329113"/>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1" name="Line 96"/>
            <p:cNvSpPr>
              <a:spLocks noChangeShapeType="1"/>
            </p:cNvSpPr>
            <p:nvPr/>
          </p:nvSpPr>
          <p:spPr bwMode="auto">
            <a:xfrm>
              <a:off x="2990850" y="4310063"/>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2" name="Line 97"/>
            <p:cNvSpPr>
              <a:spLocks noChangeShapeType="1"/>
            </p:cNvSpPr>
            <p:nvPr/>
          </p:nvSpPr>
          <p:spPr bwMode="auto">
            <a:xfrm flipV="1">
              <a:off x="2681288" y="4800600"/>
              <a:ext cx="577850" cy="3175"/>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3" name="Text Box 99"/>
            <p:cNvSpPr txBox="1">
              <a:spLocks noChangeArrowheads="1"/>
            </p:cNvSpPr>
            <p:nvPr/>
          </p:nvSpPr>
          <p:spPr bwMode="auto">
            <a:xfrm>
              <a:off x="2576513" y="4338638"/>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74" name="Text Box 100"/>
            <p:cNvSpPr txBox="1">
              <a:spLocks noChangeArrowheads="1"/>
            </p:cNvSpPr>
            <p:nvPr/>
          </p:nvSpPr>
          <p:spPr bwMode="auto">
            <a:xfrm>
              <a:off x="3059113" y="4343400"/>
              <a:ext cx="43815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75" name="Line 50"/>
            <p:cNvSpPr>
              <a:spLocks noChangeShapeType="1"/>
            </p:cNvSpPr>
            <p:nvPr/>
          </p:nvSpPr>
          <p:spPr bwMode="auto">
            <a:xfrm flipH="1">
              <a:off x="2641600" y="4716463"/>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6" name="Text Box 54"/>
            <p:cNvSpPr txBox="1">
              <a:spLocks noChangeArrowheads="1"/>
            </p:cNvSpPr>
            <p:nvPr/>
          </p:nvSpPr>
          <p:spPr bwMode="auto">
            <a:xfrm>
              <a:off x="2768600" y="4529138"/>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77" name="Text Box 55"/>
            <p:cNvSpPr txBox="1">
              <a:spLocks noChangeArrowheads="1"/>
            </p:cNvSpPr>
            <p:nvPr/>
          </p:nvSpPr>
          <p:spPr bwMode="auto">
            <a:xfrm>
              <a:off x="2743200" y="4770438"/>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6" name="组 156"/>
          <p:cNvGrpSpPr>
            <a:grpSpLocks/>
          </p:cNvGrpSpPr>
          <p:nvPr/>
        </p:nvGrpSpPr>
        <p:grpSpPr bwMode="auto">
          <a:xfrm>
            <a:off x="6337303" y="4625977"/>
            <a:ext cx="1019175" cy="828675"/>
            <a:chOff x="3962400" y="2895600"/>
            <a:chExt cx="1019175" cy="828675"/>
          </a:xfrm>
        </p:grpSpPr>
        <p:sp>
          <p:nvSpPr>
            <p:cNvPr id="279" name="Text Box 142"/>
            <p:cNvSpPr txBox="1">
              <a:spLocks noChangeArrowheads="1"/>
            </p:cNvSpPr>
            <p:nvPr/>
          </p:nvSpPr>
          <p:spPr bwMode="auto">
            <a:xfrm>
              <a:off x="4329113" y="2895600"/>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80" name="Text Box 143"/>
            <p:cNvSpPr txBox="1">
              <a:spLocks noChangeArrowheads="1"/>
            </p:cNvSpPr>
            <p:nvPr/>
          </p:nvSpPr>
          <p:spPr bwMode="auto">
            <a:xfrm>
              <a:off x="3962400" y="3375025"/>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81" name="Text Box 144"/>
            <p:cNvSpPr txBox="1">
              <a:spLocks noChangeArrowheads="1"/>
            </p:cNvSpPr>
            <p:nvPr/>
          </p:nvSpPr>
          <p:spPr bwMode="auto">
            <a:xfrm>
              <a:off x="4676775" y="3360738"/>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82" name="Line 145"/>
            <p:cNvSpPr>
              <a:spLocks noChangeShapeType="1"/>
            </p:cNvSpPr>
            <p:nvPr/>
          </p:nvSpPr>
          <p:spPr bwMode="auto">
            <a:xfrm flipV="1">
              <a:off x="4149725" y="3090863"/>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3" name="Line 146"/>
            <p:cNvSpPr>
              <a:spLocks noChangeShapeType="1"/>
            </p:cNvSpPr>
            <p:nvPr/>
          </p:nvSpPr>
          <p:spPr bwMode="auto">
            <a:xfrm>
              <a:off x="4506913" y="3073400"/>
              <a:ext cx="266700" cy="3048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4" name="Line 147"/>
            <p:cNvSpPr>
              <a:spLocks noChangeShapeType="1"/>
            </p:cNvSpPr>
            <p:nvPr/>
          </p:nvSpPr>
          <p:spPr bwMode="auto">
            <a:xfrm>
              <a:off x="4214813" y="3533775"/>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5" name="Text Box 150"/>
            <p:cNvSpPr txBox="1">
              <a:spLocks noChangeArrowheads="1"/>
            </p:cNvSpPr>
            <p:nvPr/>
          </p:nvSpPr>
          <p:spPr bwMode="auto">
            <a:xfrm>
              <a:off x="4600575" y="3081338"/>
              <a:ext cx="31591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86" name="Line 163"/>
            <p:cNvSpPr>
              <a:spLocks noChangeShapeType="1"/>
            </p:cNvSpPr>
            <p:nvPr/>
          </p:nvSpPr>
          <p:spPr bwMode="auto">
            <a:xfrm flipV="1">
              <a:off x="4122738" y="30305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7" name="Text Box 166"/>
            <p:cNvSpPr txBox="1">
              <a:spLocks noChangeArrowheads="1"/>
            </p:cNvSpPr>
            <p:nvPr/>
          </p:nvSpPr>
          <p:spPr bwMode="auto">
            <a:xfrm>
              <a:off x="4132263" y="3048000"/>
              <a:ext cx="236537"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88" name="Line 50"/>
            <p:cNvSpPr>
              <a:spLocks noChangeShapeType="1"/>
            </p:cNvSpPr>
            <p:nvPr/>
          </p:nvSpPr>
          <p:spPr bwMode="auto">
            <a:xfrm flipH="1">
              <a:off x="4164013" y="3479800"/>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9" name="Text Box 55"/>
            <p:cNvSpPr txBox="1">
              <a:spLocks noChangeArrowheads="1"/>
            </p:cNvSpPr>
            <p:nvPr/>
          </p:nvSpPr>
          <p:spPr bwMode="auto">
            <a:xfrm>
              <a:off x="4271963" y="3492500"/>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7" name="组 15"/>
          <p:cNvGrpSpPr>
            <a:grpSpLocks/>
          </p:cNvGrpSpPr>
          <p:nvPr/>
        </p:nvGrpSpPr>
        <p:grpSpPr bwMode="auto">
          <a:xfrm>
            <a:off x="5270504" y="4625976"/>
            <a:ext cx="1001713" cy="794395"/>
            <a:chOff x="903288" y="2957513"/>
            <a:chExt cx="1001712" cy="794395"/>
          </a:xfrm>
        </p:grpSpPr>
        <p:sp>
          <p:nvSpPr>
            <p:cNvPr id="291" name="Text Box 168"/>
            <p:cNvSpPr txBox="1">
              <a:spLocks noChangeArrowheads="1"/>
            </p:cNvSpPr>
            <p:nvPr/>
          </p:nvSpPr>
          <p:spPr bwMode="auto">
            <a:xfrm>
              <a:off x="1270001" y="2957513"/>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92" name="Text Box 169"/>
            <p:cNvSpPr txBox="1">
              <a:spLocks noChangeArrowheads="1"/>
            </p:cNvSpPr>
            <p:nvPr/>
          </p:nvSpPr>
          <p:spPr bwMode="auto">
            <a:xfrm>
              <a:off x="903288" y="3436938"/>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93" name="Text Box 170"/>
            <p:cNvSpPr txBox="1">
              <a:spLocks noChangeArrowheads="1"/>
            </p:cNvSpPr>
            <p:nvPr/>
          </p:nvSpPr>
          <p:spPr bwMode="auto">
            <a:xfrm>
              <a:off x="1600200" y="3451226"/>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94" name="Line 171"/>
            <p:cNvSpPr>
              <a:spLocks noChangeShapeType="1"/>
            </p:cNvSpPr>
            <p:nvPr/>
          </p:nvSpPr>
          <p:spPr bwMode="auto">
            <a:xfrm flipV="1">
              <a:off x="1047751" y="3124201"/>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5" name="Line 172"/>
            <p:cNvSpPr>
              <a:spLocks noChangeShapeType="1"/>
            </p:cNvSpPr>
            <p:nvPr/>
          </p:nvSpPr>
          <p:spPr bwMode="auto">
            <a:xfrm>
              <a:off x="1428750" y="3124201"/>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6" name="Line 173"/>
            <p:cNvSpPr>
              <a:spLocks noChangeShapeType="1"/>
            </p:cNvSpPr>
            <p:nvPr/>
          </p:nvSpPr>
          <p:spPr bwMode="auto">
            <a:xfrm>
              <a:off x="1163638" y="3578226"/>
              <a:ext cx="533399"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7" name="Text Box 175"/>
            <p:cNvSpPr txBox="1">
              <a:spLocks noChangeArrowheads="1"/>
            </p:cNvSpPr>
            <p:nvPr/>
          </p:nvSpPr>
          <p:spPr bwMode="auto">
            <a:xfrm>
              <a:off x="989013" y="3132138"/>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298" name="Text Box 176"/>
            <p:cNvSpPr txBox="1">
              <a:spLocks noChangeArrowheads="1"/>
            </p:cNvSpPr>
            <p:nvPr/>
          </p:nvSpPr>
          <p:spPr bwMode="auto">
            <a:xfrm>
              <a:off x="1501775" y="3113088"/>
              <a:ext cx="3302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99" name="Line 204"/>
            <p:cNvSpPr>
              <a:spLocks noChangeShapeType="1"/>
            </p:cNvSpPr>
            <p:nvPr/>
          </p:nvSpPr>
          <p:spPr bwMode="auto">
            <a:xfrm flipV="1">
              <a:off x="1090613" y="31496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0" name="Text Box 205"/>
            <p:cNvSpPr txBox="1">
              <a:spLocks noChangeArrowheads="1"/>
            </p:cNvSpPr>
            <p:nvPr/>
          </p:nvSpPr>
          <p:spPr bwMode="auto">
            <a:xfrm>
              <a:off x="1220788" y="3200401"/>
              <a:ext cx="314325"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01" name="Line 50"/>
            <p:cNvSpPr>
              <a:spLocks noChangeShapeType="1"/>
            </p:cNvSpPr>
            <p:nvPr/>
          </p:nvSpPr>
          <p:spPr bwMode="auto">
            <a:xfrm flipH="1">
              <a:off x="1074738" y="3514726"/>
              <a:ext cx="609599"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2" name="Text Box 54"/>
            <p:cNvSpPr txBox="1">
              <a:spLocks noChangeArrowheads="1"/>
            </p:cNvSpPr>
            <p:nvPr/>
          </p:nvSpPr>
          <p:spPr bwMode="auto">
            <a:xfrm>
              <a:off x="1260476" y="3335338"/>
              <a:ext cx="315912"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03" name="Text Box 55"/>
            <p:cNvSpPr txBox="1">
              <a:spLocks noChangeArrowheads="1"/>
            </p:cNvSpPr>
            <p:nvPr/>
          </p:nvSpPr>
          <p:spPr bwMode="auto">
            <a:xfrm>
              <a:off x="1238251" y="3521076"/>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8" name="组 16"/>
          <p:cNvGrpSpPr>
            <a:grpSpLocks/>
          </p:cNvGrpSpPr>
          <p:nvPr/>
        </p:nvGrpSpPr>
        <p:grpSpPr bwMode="auto">
          <a:xfrm>
            <a:off x="7391401" y="3711576"/>
            <a:ext cx="1044575" cy="805507"/>
            <a:chOff x="2097088" y="2946400"/>
            <a:chExt cx="1044575" cy="805507"/>
          </a:xfrm>
        </p:grpSpPr>
        <p:sp>
          <p:nvSpPr>
            <p:cNvPr id="305" name="Text Box 177"/>
            <p:cNvSpPr txBox="1">
              <a:spLocks noChangeArrowheads="1"/>
            </p:cNvSpPr>
            <p:nvPr/>
          </p:nvSpPr>
          <p:spPr bwMode="auto">
            <a:xfrm>
              <a:off x="2489201" y="2946400"/>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306" name="Text Box 178"/>
            <p:cNvSpPr txBox="1">
              <a:spLocks noChangeArrowheads="1"/>
            </p:cNvSpPr>
            <p:nvPr/>
          </p:nvSpPr>
          <p:spPr bwMode="auto">
            <a:xfrm>
              <a:off x="2097088" y="3417888"/>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307" name="Text Box 179"/>
            <p:cNvSpPr txBox="1">
              <a:spLocks noChangeArrowheads="1"/>
            </p:cNvSpPr>
            <p:nvPr/>
          </p:nvSpPr>
          <p:spPr bwMode="auto">
            <a:xfrm>
              <a:off x="2836863" y="3429000"/>
              <a:ext cx="3048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308" name="Line 180"/>
            <p:cNvSpPr>
              <a:spLocks noChangeShapeType="1"/>
            </p:cNvSpPr>
            <p:nvPr/>
          </p:nvSpPr>
          <p:spPr bwMode="auto">
            <a:xfrm flipV="1">
              <a:off x="2266951"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9" name="Line 181"/>
            <p:cNvSpPr>
              <a:spLocks noChangeShapeType="1"/>
            </p:cNvSpPr>
            <p:nvPr/>
          </p:nvSpPr>
          <p:spPr bwMode="auto">
            <a:xfrm>
              <a:off x="2662238" y="30988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0" name="Line 182"/>
            <p:cNvSpPr>
              <a:spLocks noChangeShapeType="1"/>
            </p:cNvSpPr>
            <p:nvPr/>
          </p:nvSpPr>
          <p:spPr bwMode="auto">
            <a:xfrm>
              <a:off x="2382838" y="3567113"/>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1" name="Text Box 184"/>
            <p:cNvSpPr txBox="1">
              <a:spLocks noChangeArrowheads="1"/>
            </p:cNvSpPr>
            <p:nvPr/>
          </p:nvSpPr>
          <p:spPr bwMode="auto">
            <a:xfrm>
              <a:off x="2227263" y="3135313"/>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312" name="Text Box 185"/>
            <p:cNvSpPr txBox="1">
              <a:spLocks noChangeArrowheads="1"/>
            </p:cNvSpPr>
            <p:nvPr/>
          </p:nvSpPr>
          <p:spPr bwMode="auto">
            <a:xfrm>
              <a:off x="2724151" y="3116263"/>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3" name="Line 206"/>
            <p:cNvSpPr>
              <a:spLocks noChangeShapeType="1"/>
            </p:cNvSpPr>
            <p:nvPr/>
          </p:nvSpPr>
          <p:spPr bwMode="auto">
            <a:xfrm>
              <a:off x="2643188" y="315118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4" name="Text Box 209"/>
            <p:cNvSpPr txBox="1">
              <a:spLocks noChangeArrowheads="1"/>
            </p:cNvSpPr>
            <p:nvPr/>
          </p:nvSpPr>
          <p:spPr bwMode="auto">
            <a:xfrm>
              <a:off x="2503488" y="3192463"/>
              <a:ext cx="3810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5" name="Line 50"/>
            <p:cNvSpPr>
              <a:spLocks noChangeShapeType="1"/>
            </p:cNvSpPr>
            <p:nvPr/>
          </p:nvSpPr>
          <p:spPr bwMode="auto">
            <a:xfrm flipH="1">
              <a:off x="2286001" y="3498850"/>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6" name="Text Box 54"/>
            <p:cNvSpPr txBox="1">
              <a:spLocks noChangeArrowheads="1"/>
            </p:cNvSpPr>
            <p:nvPr/>
          </p:nvSpPr>
          <p:spPr bwMode="auto">
            <a:xfrm>
              <a:off x="2422526" y="3319463"/>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7" name="Text Box 55"/>
            <p:cNvSpPr txBox="1">
              <a:spLocks noChangeArrowheads="1"/>
            </p:cNvSpPr>
            <p:nvPr/>
          </p:nvSpPr>
          <p:spPr bwMode="auto">
            <a:xfrm>
              <a:off x="2438401" y="3521075"/>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9" name="组 2"/>
          <p:cNvGrpSpPr>
            <a:grpSpLocks/>
          </p:cNvGrpSpPr>
          <p:nvPr/>
        </p:nvGrpSpPr>
        <p:grpSpPr bwMode="auto">
          <a:xfrm>
            <a:off x="7413935" y="4599825"/>
            <a:ext cx="1017588" cy="794395"/>
            <a:chOff x="895350" y="2957513"/>
            <a:chExt cx="1017588" cy="794395"/>
          </a:xfrm>
        </p:grpSpPr>
        <p:sp>
          <p:nvSpPr>
            <p:cNvPr id="319" name="Text Box 134"/>
            <p:cNvSpPr txBox="1">
              <a:spLocks noChangeArrowheads="1"/>
            </p:cNvSpPr>
            <p:nvPr/>
          </p:nvSpPr>
          <p:spPr bwMode="auto">
            <a:xfrm>
              <a:off x="1277938" y="2957513"/>
              <a:ext cx="22860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320" name="Text Box 135"/>
            <p:cNvSpPr txBox="1">
              <a:spLocks noChangeArrowheads="1"/>
            </p:cNvSpPr>
            <p:nvPr/>
          </p:nvSpPr>
          <p:spPr bwMode="auto">
            <a:xfrm>
              <a:off x="895350" y="3429001"/>
              <a:ext cx="304800"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321" name="Text Box 136"/>
            <p:cNvSpPr txBox="1">
              <a:spLocks noChangeArrowheads="1"/>
            </p:cNvSpPr>
            <p:nvPr/>
          </p:nvSpPr>
          <p:spPr bwMode="auto">
            <a:xfrm>
              <a:off x="1608138" y="3425826"/>
              <a:ext cx="3048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322" name="Line 137"/>
            <p:cNvSpPr>
              <a:spLocks noChangeShapeType="1"/>
            </p:cNvSpPr>
            <p:nvPr/>
          </p:nvSpPr>
          <p:spPr bwMode="auto">
            <a:xfrm flipV="1">
              <a:off x="1047750" y="3124201"/>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3" name="Line 138"/>
            <p:cNvSpPr>
              <a:spLocks noChangeShapeType="1"/>
            </p:cNvSpPr>
            <p:nvPr/>
          </p:nvSpPr>
          <p:spPr bwMode="auto">
            <a:xfrm>
              <a:off x="1409700" y="3136901"/>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4" name="Line 139"/>
            <p:cNvSpPr>
              <a:spLocks noChangeShapeType="1"/>
            </p:cNvSpPr>
            <p:nvPr/>
          </p:nvSpPr>
          <p:spPr bwMode="auto">
            <a:xfrm>
              <a:off x="1173163" y="3587751"/>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5" name="Text Box 141"/>
            <p:cNvSpPr txBox="1">
              <a:spLocks noChangeArrowheads="1"/>
            </p:cNvSpPr>
            <p:nvPr/>
          </p:nvSpPr>
          <p:spPr bwMode="auto">
            <a:xfrm>
              <a:off x="971550" y="3132138"/>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326" name="Text Box 142"/>
            <p:cNvSpPr txBox="1">
              <a:spLocks noChangeArrowheads="1"/>
            </p:cNvSpPr>
            <p:nvPr/>
          </p:nvSpPr>
          <p:spPr bwMode="auto">
            <a:xfrm>
              <a:off x="1570038" y="3130551"/>
              <a:ext cx="328612" cy="23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27" name="Line 170"/>
            <p:cNvSpPr>
              <a:spLocks noChangeShapeType="1"/>
            </p:cNvSpPr>
            <p:nvPr/>
          </p:nvSpPr>
          <p:spPr bwMode="auto">
            <a:xfrm flipV="1">
              <a:off x="1098550" y="31496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8" name="Text Box 171"/>
            <p:cNvSpPr txBox="1">
              <a:spLocks noChangeArrowheads="1"/>
            </p:cNvSpPr>
            <p:nvPr/>
          </p:nvSpPr>
          <p:spPr bwMode="auto">
            <a:xfrm>
              <a:off x="1198563" y="3217863"/>
              <a:ext cx="315912"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29" name="Line 178"/>
            <p:cNvSpPr>
              <a:spLocks noChangeShapeType="1"/>
            </p:cNvSpPr>
            <p:nvPr/>
          </p:nvSpPr>
          <p:spPr bwMode="auto">
            <a:xfrm>
              <a:off x="1460500" y="31115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30" name="Text Box 179"/>
            <p:cNvSpPr txBox="1">
              <a:spLocks noChangeArrowheads="1"/>
            </p:cNvSpPr>
            <p:nvPr/>
          </p:nvSpPr>
          <p:spPr bwMode="auto">
            <a:xfrm>
              <a:off x="1344613" y="3217863"/>
              <a:ext cx="315912"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31" name="Line 50"/>
            <p:cNvSpPr>
              <a:spLocks noChangeShapeType="1"/>
            </p:cNvSpPr>
            <p:nvPr/>
          </p:nvSpPr>
          <p:spPr bwMode="auto">
            <a:xfrm flipH="1">
              <a:off x="1084263" y="3538538"/>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32" name="Text Box 54"/>
            <p:cNvSpPr txBox="1">
              <a:spLocks noChangeArrowheads="1"/>
            </p:cNvSpPr>
            <p:nvPr/>
          </p:nvSpPr>
          <p:spPr bwMode="auto">
            <a:xfrm>
              <a:off x="1236663" y="3352801"/>
              <a:ext cx="3810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33" name="Text Box 55"/>
            <p:cNvSpPr txBox="1">
              <a:spLocks noChangeArrowheads="1"/>
            </p:cNvSpPr>
            <p:nvPr/>
          </p:nvSpPr>
          <p:spPr bwMode="auto">
            <a:xfrm>
              <a:off x="1238250" y="3521076"/>
              <a:ext cx="381000" cy="230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sp>
        <p:nvSpPr>
          <p:cNvPr id="334" name="文本框 333"/>
          <p:cNvSpPr txBox="1"/>
          <p:nvPr/>
        </p:nvSpPr>
        <p:spPr>
          <a:xfrm>
            <a:off x="773966" y="1295400"/>
            <a:ext cx="2959835" cy="523220"/>
          </a:xfrm>
          <a:prstGeom prst="rect">
            <a:avLst/>
          </a:prstGeom>
          <a:noFill/>
        </p:spPr>
        <p:txBody>
          <a:bodyPr wrap="square" rtlCol="0">
            <a:spAutoFit/>
          </a:bodyPr>
          <a:lstStyle/>
          <a:p>
            <a:r>
              <a:rPr kumimoji="1" lang="en-US" altLang="zh-CN" sz="2800" dirty="0" smtClean="0">
                <a:solidFill>
                  <a:srgbClr val="0000CC"/>
                </a:solidFill>
              </a:rPr>
              <a:t>Follower diffusion</a:t>
            </a:r>
            <a:endParaRPr kumimoji="1" lang="zh-CN" altLang="en-US" sz="2800" dirty="0">
              <a:solidFill>
                <a:srgbClr val="0000CC"/>
              </a:solidFill>
            </a:endParaRPr>
          </a:p>
        </p:txBody>
      </p:sp>
      <p:sp>
        <p:nvSpPr>
          <p:cNvPr id="335" name="文本框 334"/>
          <p:cNvSpPr txBox="1"/>
          <p:nvPr/>
        </p:nvSpPr>
        <p:spPr>
          <a:xfrm>
            <a:off x="5430982" y="1295400"/>
            <a:ext cx="3255819" cy="523220"/>
          </a:xfrm>
          <a:prstGeom prst="rect">
            <a:avLst/>
          </a:prstGeom>
          <a:noFill/>
        </p:spPr>
        <p:txBody>
          <a:bodyPr wrap="square" rtlCol="0">
            <a:spAutoFit/>
          </a:bodyPr>
          <a:lstStyle/>
          <a:p>
            <a:r>
              <a:rPr kumimoji="1" lang="en-US" altLang="zh-CN" sz="2800" dirty="0" err="1" smtClean="0">
                <a:solidFill>
                  <a:srgbClr val="0000CC"/>
                </a:solidFill>
              </a:rPr>
              <a:t>Followee</a:t>
            </a:r>
            <a:r>
              <a:rPr kumimoji="1" lang="en-US" altLang="zh-CN" sz="2800" dirty="0" smtClean="0">
                <a:solidFill>
                  <a:srgbClr val="0000CC"/>
                </a:solidFill>
              </a:rPr>
              <a:t> diffusion</a:t>
            </a:r>
            <a:endParaRPr kumimoji="1" lang="zh-CN" altLang="en-US" sz="2800" dirty="0">
              <a:solidFill>
                <a:srgbClr val="0000CC"/>
              </a:solidFill>
            </a:endParaRPr>
          </a:p>
        </p:txBody>
      </p:sp>
      <p:sp>
        <p:nvSpPr>
          <p:cNvPr id="336" name="文本框 333"/>
          <p:cNvSpPr txBox="1"/>
          <p:nvPr/>
        </p:nvSpPr>
        <p:spPr>
          <a:xfrm>
            <a:off x="914401" y="5638802"/>
            <a:ext cx="2959835" cy="461665"/>
          </a:xfrm>
          <a:prstGeom prst="rect">
            <a:avLst/>
          </a:prstGeom>
          <a:noFill/>
        </p:spPr>
        <p:txBody>
          <a:bodyPr wrap="square" rtlCol="0">
            <a:spAutoFit/>
          </a:bodyPr>
          <a:lstStyle/>
          <a:p>
            <a:pPr algn="ctr"/>
            <a:r>
              <a:rPr kumimoji="1" lang="en-US" altLang="zh-CN" sz="2400" smtClean="0"/>
              <a:t>12 triads</a:t>
            </a:r>
            <a:endParaRPr kumimoji="1" lang="zh-CN" altLang="en-US" sz="2400" dirty="0"/>
          </a:p>
        </p:txBody>
      </p:sp>
      <p:sp>
        <p:nvSpPr>
          <p:cNvPr id="337" name="文本框 333"/>
          <p:cNvSpPr txBox="1"/>
          <p:nvPr/>
        </p:nvSpPr>
        <p:spPr>
          <a:xfrm>
            <a:off x="5486400" y="5638802"/>
            <a:ext cx="2959835" cy="461665"/>
          </a:xfrm>
          <a:prstGeom prst="rect">
            <a:avLst/>
          </a:prstGeom>
          <a:noFill/>
        </p:spPr>
        <p:txBody>
          <a:bodyPr wrap="square" rtlCol="0">
            <a:spAutoFit/>
          </a:bodyPr>
          <a:lstStyle/>
          <a:p>
            <a:pPr algn="ctr"/>
            <a:r>
              <a:rPr kumimoji="1" lang="en-US" altLang="zh-CN" sz="2400" smtClean="0"/>
              <a:t>12 triads</a:t>
            </a:r>
            <a:endParaRPr kumimoji="1" lang="zh-CN" altLang="en-US" sz="2400" dirty="0"/>
          </a:p>
        </p:txBody>
      </p:sp>
    </p:spTree>
    <p:extLst>
      <p:ext uri="{BB962C8B-B14F-4D97-AF65-F5344CB8AC3E}">
        <p14:creationId xmlns:p14="http://schemas.microsoft.com/office/powerpoint/2010/main" xmlns="" val="325696766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7-19 at 12.11.58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72862" y="3634828"/>
            <a:ext cx="3868615" cy="2842172"/>
          </a:xfrm>
          <a:prstGeom prst="rect">
            <a:avLst/>
          </a:prstGeom>
        </p:spPr>
      </p:pic>
      <p:sp>
        <p:nvSpPr>
          <p:cNvPr id="4" name="Title 3"/>
          <p:cNvSpPr>
            <a:spLocks noGrp="1"/>
          </p:cNvSpPr>
          <p:nvPr>
            <p:ph type="ctrTitle"/>
          </p:nvPr>
        </p:nvSpPr>
        <p:spPr/>
        <p:txBody>
          <a:bodyPr/>
          <a:lstStyle/>
          <a:p>
            <a:r>
              <a:rPr lang="en-US" dirty="0" smtClean="0"/>
              <a:t>Information Diffusion</a:t>
            </a:r>
            <a:endParaRPr lang="en-US" dirty="0"/>
          </a:p>
        </p:txBody>
      </p:sp>
      <p:sp>
        <p:nvSpPr>
          <p:cNvPr id="7" name="Rectangle 6"/>
          <p:cNvSpPr/>
          <p:nvPr/>
        </p:nvSpPr>
        <p:spPr>
          <a:xfrm>
            <a:off x="2672862" y="3657601"/>
            <a:ext cx="3868615" cy="5334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4998018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Disease-Propagation Models</a:t>
            </a:r>
            <a:endParaRPr lang="en-US" dirty="0"/>
          </a:p>
        </p:txBody>
      </p:sp>
      <p:sp>
        <p:nvSpPr>
          <p:cNvPr id="3" name="Content Placeholder 2"/>
          <p:cNvSpPr>
            <a:spLocks noGrp="1"/>
          </p:cNvSpPr>
          <p:nvPr>
            <p:ph idx="1"/>
          </p:nvPr>
        </p:nvSpPr>
        <p:spPr/>
        <p:txBody>
          <a:bodyPr/>
          <a:lstStyle/>
          <a:p>
            <a:r>
              <a:rPr lang="en-US" sz="2400" dirty="0"/>
              <a:t>Classical disease-propagation models in epidemiology are based upon the cycle of disease in a </a:t>
            </a:r>
            <a:r>
              <a:rPr lang="en-US" sz="2400" dirty="0" smtClean="0"/>
              <a:t>host.</a:t>
            </a:r>
          </a:p>
          <a:p>
            <a:pPr lvl="1"/>
            <a:r>
              <a:rPr lang="en-US" sz="2000" dirty="0" smtClean="0"/>
              <a:t>Susceptible</a:t>
            </a:r>
            <a:endParaRPr lang="en-US" sz="2000" dirty="0"/>
          </a:p>
          <a:p>
            <a:pPr lvl="1"/>
            <a:r>
              <a:rPr lang="en-US" sz="2000" dirty="0" smtClean="0"/>
              <a:t>Infected</a:t>
            </a:r>
            <a:endParaRPr lang="en-US" sz="2000" dirty="0"/>
          </a:p>
          <a:p>
            <a:pPr lvl="1"/>
            <a:r>
              <a:rPr lang="en-US" sz="2000" dirty="0" smtClean="0"/>
              <a:t>Recovered</a:t>
            </a:r>
          </a:p>
          <a:p>
            <a:pPr lvl="1"/>
            <a:r>
              <a:rPr lang="en-US" sz="2000" dirty="0" smtClean="0"/>
              <a:t>…</a:t>
            </a:r>
          </a:p>
          <a:p>
            <a:r>
              <a:rPr lang="en-US" sz="2400" dirty="0" smtClean="0"/>
              <a:t>The transition rates from one cycle to another are expressed as derivatives.</a:t>
            </a:r>
          </a:p>
          <a:p>
            <a:r>
              <a:rPr lang="en-US" sz="2400" dirty="0" smtClean="0"/>
              <a:t>Classical models:</a:t>
            </a:r>
          </a:p>
          <a:p>
            <a:pPr lvl="1"/>
            <a:r>
              <a:rPr lang="en-US" sz="2000" dirty="0" smtClean="0"/>
              <a:t>SIR</a:t>
            </a:r>
          </a:p>
          <a:p>
            <a:pPr lvl="1"/>
            <a:r>
              <a:rPr lang="en-US" sz="2000" dirty="0" smtClean="0"/>
              <a:t>SIS</a:t>
            </a:r>
          </a:p>
          <a:p>
            <a:pPr lvl="1"/>
            <a:r>
              <a:rPr lang="en-US" sz="2000" dirty="0" smtClean="0"/>
              <a:t>SIRS</a:t>
            </a:r>
          </a:p>
          <a:p>
            <a:pPr lvl="1"/>
            <a:r>
              <a:rPr lang="en-US" sz="2000" dirty="0" smtClean="0"/>
              <a:t>…</a:t>
            </a:r>
            <a:endParaRPr lang="en-US" sz="2000" dirty="0"/>
          </a:p>
        </p:txBody>
      </p:sp>
    </p:spTree>
    <p:extLst>
      <p:ext uri="{BB962C8B-B14F-4D97-AF65-F5344CB8AC3E}">
        <p14:creationId xmlns:p14="http://schemas.microsoft.com/office/powerpoint/2010/main" xmlns="" val="190630354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a:xfrm>
            <a:off x="381000" y="790575"/>
            <a:ext cx="8382000" cy="1349375"/>
          </a:xfrm>
        </p:spPr>
        <p:txBody>
          <a:bodyPr/>
          <a:lstStyle/>
          <a:p>
            <a:r>
              <a:rPr lang="en-US" dirty="0" smtClean="0"/>
              <a:t>Overview of </a:t>
            </a:r>
            <a:r>
              <a:rPr lang="en-US" dirty="0"/>
              <a:t>Core Research in Social </a:t>
            </a:r>
            <a:r>
              <a:rPr lang="en-US" dirty="0" smtClean="0"/>
              <a:t>Networks </a:t>
            </a:r>
            <a:endParaRPr lang="en-US" dirty="0"/>
          </a:p>
        </p:txBody>
      </p:sp>
    </p:spTree>
    <p:extLst>
      <p:ext uri="{BB962C8B-B14F-4D97-AF65-F5344CB8AC3E}">
        <p14:creationId xmlns:p14="http://schemas.microsoft.com/office/powerpoint/2010/main" xmlns="" val="8061216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SIR Model</a:t>
            </a:r>
            <a:endParaRPr lang="en-US" dirty="0"/>
          </a:p>
        </p:txBody>
      </p:sp>
      <p:sp>
        <p:nvSpPr>
          <p:cNvPr id="3" name="Content Placeholder 2"/>
          <p:cNvSpPr>
            <a:spLocks noGrp="1"/>
          </p:cNvSpPr>
          <p:nvPr>
            <p:ph idx="1"/>
          </p:nvPr>
        </p:nvSpPr>
        <p:spPr/>
        <p:txBody>
          <a:bodyPr/>
          <a:lstStyle/>
          <a:p>
            <a:r>
              <a:rPr lang="en-US" sz="2800" dirty="0" smtClean="0"/>
              <a:t>Created by </a:t>
            </a:r>
            <a:r>
              <a:rPr lang="en-US" sz="2800" dirty="0" err="1" smtClean="0"/>
              <a:t>Kermack</a:t>
            </a:r>
            <a:r>
              <a:rPr lang="en-US" sz="2800" dirty="0" smtClean="0"/>
              <a:t> and </a:t>
            </a:r>
            <a:r>
              <a:rPr lang="en-US" sz="2800" dirty="0" err="1" smtClean="0"/>
              <a:t>McKendrick</a:t>
            </a:r>
            <a:r>
              <a:rPr lang="en-US" sz="2800" dirty="0" smtClean="0"/>
              <a:t> in 1927.</a:t>
            </a:r>
          </a:p>
          <a:p>
            <a:r>
              <a:rPr lang="en-US" sz="2800" dirty="0" smtClean="0"/>
              <a:t>Considers three cycles of disease in a host:</a:t>
            </a:r>
          </a:p>
          <a:p>
            <a:endParaRPr lang="en-US" sz="2800" dirty="0" smtClean="0"/>
          </a:p>
          <a:p>
            <a:endParaRPr lang="en-US" sz="2800" dirty="0"/>
          </a:p>
          <a:p>
            <a:r>
              <a:rPr lang="en-US" sz="2800" dirty="0" smtClean="0"/>
              <a:t>Transition rates:</a:t>
            </a:r>
          </a:p>
        </p:txBody>
      </p:sp>
      <p:pic>
        <p:nvPicPr>
          <p:cNvPr id="5" name="Picture 4"/>
          <p:cNvPicPr>
            <a:picLocks noChangeAspect="1"/>
          </p:cNvPicPr>
          <p:nvPr/>
        </p:nvPicPr>
        <p:blipFill>
          <a:blip r:embed="rId2"/>
          <a:stretch>
            <a:fillRect/>
          </a:stretch>
        </p:blipFill>
        <p:spPr>
          <a:xfrm>
            <a:off x="723900" y="4140200"/>
            <a:ext cx="3009900" cy="2184400"/>
          </a:xfrm>
          <a:prstGeom prst="rect">
            <a:avLst/>
          </a:prstGeom>
        </p:spPr>
      </p:pic>
      <p:grpSp>
        <p:nvGrpSpPr>
          <p:cNvPr id="4" name="Group 29"/>
          <p:cNvGrpSpPr/>
          <p:nvPr/>
        </p:nvGrpSpPr>
        <p:grpSpPr>
          <a:xfrm>
            <a:off x="3962400" y="3505200"/>
            <a:ext cx="4953000" cy="2895600"/>
            <a:chOff x="3962400" y="3505200"/>
            <a:chExt cx="4953000" cy="2895600"/>
          </a:xfrm>
        </p:grpSpPr>
        <p:sp>
          <p:nvSpPr>
            <p:cNvPr id="11" name="矩形 7"/>
            <p:cNvSpPr/>
            <p:nvPr/>
          </p:nvSpPr>
          <p:spPr>
            <a:xfrm>
              <a:off x="3962400" y="3505200"/>
              <a:ext cx="4953000" cy="28956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140000"/>
                </a:lnSpc>
              </a:pPr>
              <a:endParaRPr lang="en-US" altLang="zh-CN" sz="2400" i="1" dirty="0" smtClean="0">
                <a:latin typeface="Arial" pitchFamily="34" charset="0"/>
                <a:cs typeface="Arial" pitchFamily="34" charset="0"/>
              </a:endParaRPr>
            </a:p>
            <a:p>
              <a:pPr>
                <a:lnSpc>
                  <a:spcPct val="140000"/>
                </a:lnSpc>
              </a:pPr>
              <a:r>
                <a:rPr lang="en-US" altLang="zh-CN" sz="2400" i="1" dirty="0" smtClean="0">
                  <a:latin typeface="Arial" pitchFamily="34" charset="0"/>
                  <a:cs typeface="Arial" pitchFamily="34" charset="0"/>
                </a:rPr>
                <a:t>S</a:t>
              </a:r>
              <a:r>
                <a:rPr lang="en-US" altLang="zh-CN" sz="2400" i="1" dirty="0">
                  <a:latin typeface="Arial" pitchFamily="34" charset="0"/>
                  <a:cs typeface="Arial" pitchFamily="34" charset="0"/>
                </a:rPr>
                <a:t>(t</a:t>
              </a:r>
              <a:r>
                <a:rPr lang="en-US" altLang="zh-CN" sz="2400" i="1" dirty="0" smtClean="0">
                  <a:latin typeface="Arial" pitchFamily="34" charset="0"/>
                  <a:cs typeface="Arial" pitchFamily="34" charset="0"/>
                </a:rPr>
                <a:t>) : #susceptible people </a:t>
              </a:r>
              <a:r>
                <a:rPr lang="en-US" altLang="zh-CN" sz="2400" i="1" dirty="0">
                  <a:latin typeface="Arial" pitchFamily="34" charset="0"/>
                  <a:cs typeface="Arial" pitchFamily="34" charset="0"/>
                </a:rPr>
                <a:t>at time </a:t>
              </a:r>
              <a:r>
                <a:rPr lang="en-US" altLang="zh-CN" sz="2400" i="1" dirty="0" smtClean="0">
                  <a:latin typeface="Arial" pitchFamily="34" charset="0"/>
                  <a:cs typeface="Arial" pitchFamily="34" charset="0"/>
                </a:rPr>
                <a:t>t;</a:t>
              </a:r>
              <a:endParaRPr lang="en-US" altLang="zh-CN" sz="2400" i="1" dirty="0">
                <a:latin typeface="Arial" pitchFamily="34" charset="0"/>
                <a:cs typeface="Arial" pitchFamily="34" charset="0"/>
              </a:endParaRPr>
            </a:p>
            <a:p>
              <a:pPr>
                <a:lnSpc>
                  <a:spcPct val="140000"/>
                </a:lnSpc>
              </a:pPr>
              <a:r>
                <a:rPr lang="en-US" altLang="zh-CN" sz="2400" i="1" dirty="0" smtClean="0">
                  <a:latin typeface="Arial" pitchFamily="34" charset="0"/>
                  <a:cs typeface="Arial" pitchFamily="34" charset="0"/>
                </a:rPr>
                <a:t>I(t) : #infected people at time t;</a:t>
              </a:r>
            </a:p>
            <a:p>
              <a:pPr>
                <a:lnSpc>
                  <a:spcPct val="140000"/>
                </a:lnSpc>
              </a:pPr>
              <a:r>
                <a:rPr lang="en-US" altLang="zh-CN" sz="2400" i="1" dirty="0">
                  <a:latin typeface="Arial" pitchFamily="34" charset="0"/>
                  <a:cs typeface="Arial" pitchFamily="34" charset="0"/>
                </a:rPr>
                <a:t>R(t</a:t>
              </a:r>
              <a:r>
                <a:rPr lang="en-US" altLang="zh-CN" sz="2400" i="1" dirty="0" smtClean="0">
                  <a:latin typeface="Arial" pitchFamily="34" charset="0"/>
                  <a:cs typeface="Arial" pitchFamily="34" charset="0"/>
                </a:rPr>
                <a:t>) : </a:t>
              </a:r>
              <a:r>
                <a:rPr lang="en-US" altLang="zh-CN" sz="2400" i="1" dirty="0">
                  <a:latin typeface="Arial" pitchFamily="34" charset="0"/>
                  <a:cs typeface="Arial" pitchFamily="34" charset="0"/>
                </a:rPr>
                <a:t>#recovered people at time </a:t>
              </a:r>
              <a:r>
                <a:rPr lang="en-US" altLang="zh-CN" sz="2400" i="1" dirty="0" smtClean="0">
                  <a:latin typeface="Arial" pitchFamily="34" charset="0"/>
                  <a:cs typeface="Arial" pitchFamily="34" charset="0"/>
                </a:rPr>
                <a:t>t;</a:t>
              </a:r>
            </a:p>
            <a:p>
              <a:pPr>
                <a:lnSpc>
                  <a:spcPct val="140000"/>
                </a:lnSpc>
              </a:pPr>
              <a:r>
                <a:rPr lang="en-US" altLang="zh-CN" sz="2400" i="1" dirty="0" smtClean="0">
                  <a:latin typeface="Arial" pitchFamily="34" charset="0"/>
                  <a:cs typeface="Arial" pitchFamily="34" charset="0"/>
                </a:rPr>
                <a:t>     : a parameter for infectivity;</a:t>
              </a:r>
            </a:p>
            <a:p>
              <a:pPr>
                <a:lnSpc>
                  <a:spcPct val="140000"/>
                </a:lnSpc>
              </a:pPr>
              <a:r>
                <a:rPr lang="en-US" altLang="zh-CN" sz="2400" i="1" dirty="0">
                  <a:latin typeface="Arial" pitchFamily="34" charset="0"/>
                  <a:cs typeface="Arial" pitchFamily="34" charset="0"/>
                </a:rPr>
                <a:t> </a:t>
              </a:r>
              <a:r>
                <a:rPr lang="en-US" altLang="zh-CN" sz="2400" i="1" dirty="0" smtClean="0">
                  <a:latin typeface="Arial" pitchFamily="34" charset="0"/>
                  <a:cs typeface="Arial" pitchFamily="34" charset="0"/>
                </a:rPr>
                <a:t>    : a parameter for recovery.</a:t>
              </a:r>
            </a:p>
            <a:p>
              <a:pPr>
                <a:lnSpc>
                  <a:spcPct val="140000"/>
                </a:lnSpc>
              </a:pPr>
              <a:endParaRPr lang="en-US" altLang="zh-CN" sz="2400" i="1" dirty="0" smtClean="0">
                <a:latin typeface="Arial" pitchFamily="34" charset="0"/>
                <a:cs typeface="Arial" pitchFamily="34" charset="0"/>
              </a:endParaRPr>
            </a:p>
          </p:txBody>
        </p:sp>
        <p:pic>
          <p:nvPicPr>
            <p:cNvPr id="28" name="Picture 27"/>
            <p:cNvPicPr>
              <a:picLocks noChangeAspect="1"/>
            </p:cNvPicPr>
            <p:nvPr/>
          </p:nvPicPr>
          <p:blipFill>
            <a:blip r:embed="rId3"/>
            <a:stretch>
              <a:fillRect/>
            </a:stretch>
          </p:blipFill>
          <p:spPr>
            <a:xfrm>
              <a:off x="4114800" y="5314950"/>
              <a:ext cx="381000" cy="552450"/>
            </a:xfrm>
            <a:prstGeom prst="rect">
              <a:avLst/>
            </a:prstGeom>
          </p:spPr>
        </p:pic>
        <p:pic>
          <p:nvPicPr>
            <p:cNvPr id="29" name="Picture 28"/>
            <p:cNvPicPr>
              <a:picLocks noChangeAspect="1"/>
            </p:cNvPicPr>
            <p:nvPr/>
          </p:nvPicPr>
          <p:blipFill>
            <a:blip r:embed="rId4"/>
            <a:stretch>
              <a:fillRect/>
            </a:stretch>
          </p:blipFill>
          <p:spPr>
            <a:xfrm>
              <a:off x="4102100" y="5880768"/>
              <a:ext cx="317500" cy="367632"/>
            </a:xfrm>
            <a:prstGeom prst="rect">
              <a:avLst/>
            </a:prstGeom>
          </p:spPr>
        </p:pic>
      </p:grpSp>
      <p:grpSp>
        <p:nvGrpSpPr>
          <p:cNvPr id="6" name="Group 32"/>
          <p:cNvGrpSpPr/>
          <p:nvPr/>
        </p:nvGrpSpPr>
        <p:grpSpPr>
          <a:xfrm>
            <a:off x="914400" y="2362200"/>
            <a:ext cx="7315200" cy="698500"/>
            <a:chOff x="914400" y="2286000"/>
            <a:chExt cx="7315200" cy="698500"/>
          </a:xfrm>
        </p:grpSpPr>
        <p:pic>
          <p:nvPicPr>
            <p:cNvPr id="31" name="Picture 30"/>
            <p:cNvPicPr>
              <a:picLocks noChangeAspect="1"/>
            </p:cNvPicPr>
            <p:nvPr/>
          </p:nvPicPr>
          <p:blipFill>
            <a:blip r:embed="rId5"/>
            <a:stretch>
              <a:fillRect/>
            </a:stretch>
          </p:blipFill>
          <p:spPr>
            <a:xfrm>
              <a:off x="914400" y="2286000"/>
              <a:ext cx="2692400" cy="698500"/>
            </a:xfrm>
            <a:prstGeom prst="rect">
              <a:avLst/>
            </a:prstGeom>
          </p:spPr>
        </p:pic>
        <p:pic>
          <p:nvPicPr>
            <p:cNvPr id="32" name="Picture 31"/>
            <p:cNvPicPr>
              <a:picLocks noChangeAspect="1"/>
            </p:cNvPicPr>
            <p:nvPr/>
          </p:nvPicPr>
          <p:blipFill>
            <a:blip r:embed="rId6"/>
            <a:stretch>
              <a:fillRect/>
            </a:stretch>
          </p:blipFill>
          <p:spPr>
            <a:xfrm>
              <a:off x="3733800" y="2286000"/>
              <a:ext cx="4495800" cy="698500"/>
            </a:xfrm>
            <a:prstGeom prst="rect">
              <a:avLst/>
            </a:prstGeom>
          </p:spPr>
        </p:pic>
      </p:grpSp>
    </p:spTree>
    <p:extLst>
      <p:ext uri="{BB962C8B-B14F-4D97-AF65-F5344CB8AC3E}">
        <p14:creationId xmlns:p14="http://schemas.microsoft.com/office/powerpoint/2010/main" xmlns="" val="262808172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23857" y="1196975"/>
            <a:ext cx="8436219"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2800" dirty="0" smtClean="0"/>
              <a:t>Designed for infections confer no long lasting immunity (e.g., common cold)</a:t>
            </a:r>
          </a:p>
          <a:p>
            <a:r>
              <a:rPr lang="en-US" sz="2800" dirty="0" smtClean="0"/>
              <a:t>Individuals are considered become susceptible again after infection:</a:t>
            </a:r>
          </a:p>
          <a:p>
            <a:endParaRPr lang="en-US" sz="2800" dirty="0"/>
          </a:p>
          <a:p>
            <a:endParaRPr lang="en-US" sz="2800" dirty="0" smtClean="0"/>
          </a:p>
          <a:p>
            <a:r>
              <a:rPr lang="en-US" sz="2800" dirty="0" smtClean="0"/>
              <a:t>Model:</a:t>
            </a:r>
          </a:p>
        </p:txBody>
      </p:sp>
      <p:sp>
        <p:nvSpPr>
          <p:cNvPr id="2" name="Title 1"/>
          <p:cNvSpPr>
            <a:spLocks noGrp="1"/>
          </p:cNvSpPr>
          <p:nvPr>
            <p:ph type="title"/>
          </p:nvPr>
        </p:nvSpPr>
        <p:spPr/>
        <p:txBody>
          <a:bodyPr/>
          <a:lstStyle/>
          <a:p>
            <a:r>
              <a:rPr lang="en-US" dirty="0" smtClean="0"/>
              <a:t>SIS Model</a:t>
            </a:r>
            <a:endParaRPr lang="en-US" dirty="0"/>
          </a:p>
        </p:txBody>
      </p:sp>
      <p:pic>
        <p:nvPicPr>
          <p:cNvPr id="6" name="Picture 5"/>
          <p:cNvPicPr>
            <a:picLocks noChangeAspect="1"/>
          </p:cNvPicPr>
          <p:nvPr/>
        </p:nvPicPr>
        <p:blipFill>
          <a:blip r:embed="rId3"/>
          <a:stretch>
            <a:fillRect/>
          </a:stretch>
        </p:blipFill>
        <p:spPr>
          <a:xfrm>
            <a:off x="1981200" y="3048000"/>
            <a:ext cx="5080000" cy="1079500"/>
          </a:xfrm>
          <a:prstGeom prst="rect">
            <a:avLst/>
          </a:prstGeom>
        </p:spPr>
      </p:pic>
      <p:pic>
        <p:nvPicPr>
          <p:cNvPr id="10" name="Picture 9"/>
          <p:cNvPicPr>
            <a:picLocks noChangeAspect="1"/>
          </p:cNvPicPr>
          <p:nvPr/>
        </p:nvPicPr>
        <p:blipFill>
          <a:blip r:embed="rId4"/>
          <a:stretch>
            <a:fillRect/>
          </a:stretch>
        </p:blipFill>
        <p:spPr>
          <a:xfrm>
            <a:off x="914400" y="4787900"/>
            <a:ext cx="2667000" cy="1460500"/>
          </a:xfrm>
          <a:prstGeom prst="rect">
            <a:avLst/>
          </a:prstGeom>
        </p:spPr>
      </p:pic>
      <p:sp>
        <p:nvSpPr>
          <p:cNvPr id="12" name="矩形 7"/>
          <p:cNvSpPr/>
          <p:nvPr/>
        </p:nvSpPr>
        <p:spPr>
          <a:xfrm>
            <a:off x="3733800" y="4191000"/>
            <a:ext cx="5181600" cy="2514600"/>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140000"/>
              </a:lnSpc>
            </a:pPr>
            <a:r>
              <a:rPr lang="en-US" altLang="zh-CN" sz="2400" i="1" dirty="0" smtClean="0">
                <a:latin typeface="Arial" pitchFamily="34" charset="0"/>
                <a:cs typeface="Arial" pitchFamily="34" charset="0"/>
              </a:rPr>
              <a:t>Notice for both SIR and SIS, it holds:</a:t>
            </a:r>
          </a:p>
          <a:p>
            <a:pPr>
              <a:lnSpc>
                <a:spcPct val="140000"/>
              </a:lnSpc>
            </a:pPr>
            <a:endParaRPr lang="en-US" altLang="zh-CN" sz="2400" i="1" dirty="0" smtClean="0">
              <a:latin typeface="Arial" pitchFamily="34" charset="0"/>
              <a:cs typeface="Arial" pitchFamily="34" charset="0"/>
            </a:endParaRPr>
          </a:p>
          <a:p>
            <a:pPr>
              <a:lnSpc>
                <a:spcPct val="140000"/>
              </a:lnSpc>
            </a:pPr>
            <a:endParaRPr lang="en-US" altLang="zh-CN" sz="2400" i="1" dirty="0" smtClean="0">
              <a:latin typeface="Arial" pitchFamily="34" charset="0"/>
              <a:cs typeface="Arial" pitchFamily="34" charset="0"/>
            </a:endParaRPr>
          </a:p>
          <a:p>
            <a:pPr>
              <a:lnSpc>
                <a:spcPct val="140000"/>
              </a:lnSpc>
            </a:pPr>
            <a:r>
              <a:rPr lang="en-US" altLang="zh-CN" sz="2400" i="1" dirty="0">
                <a:latin typeface="Arial" pitchFamily="34" charset="0"/>
                <a:cs typeface="Arial" pitchFamily="34" charset="0"/>
              </a:rPr>
              <a:t>w</a:t>
            </a:r>
            <a:r>
              <a:rPr lang="en-US" altLang="zh-CN" sz="2400" i="1" dirty="0" smtClean="0">
                <a:latin typeface="Arial" pitchFamily="34" charset="0"/>
                <a:cs typeface="Arial" pitchFamily="34" charset="0"/>
              </a:rPr>
              <a:t>here N is the </a:t>
            </a:r>
            <a:r>
              <a:rPr lang="en-US" altLang="zh-CN" sz="2400" b="1" i="1" dirty="0" smtClean="0">
                <a:solidFill>
                  <a:srgbClr val="3366FF"/>
                </a:solidFill>
                <a:latin typeface="Arial" pitchFamily="34" charset="0"/>
                <a:cs typeface="Arial" pitchFamily="34" charset="0"/>
              </a:rPr>
              <a:t>fixed</a:t>
            </a:r>
            <a:r>
              <a:rPr lang="en-US" altLang="zh-CN" sz="2400" i="1" dirty="0" smtClean="0">
                <a:solidFill>
                  <a:srgbClr val="3366FF"/>
                </a:solidFill>
                <a:latin typeface="Arial" pitchFamily="34" charset="0"/>
                <a:cs typeface="Arial" pitchFamily="34" charset="0"/>
              </a:rPr>
              <a:t> </a:t>
            </a:r>
            <a:r>
              <a:rPr lang="en-US" altLang="zh-CN" sz="2400" i="1" dirty="0" smtClean="0">
                <a:latin typeface="Arial" pitchFamily="34" charset="0"/>
                <a:cs typeface="Arial" pitchFamily="34" charset="0"/>
              </a:rPr>
              <a:t>total population.</a:t>
            </a:r>
          </a:p>
        </p:txBody>
      </p:sp>
      <p:pic>
        <p:nvPicPr>
          <p:cNvPr id="11" name="Picture 10"/>
          <p:cNvPicPr>
            <a:picLocks noChangeAspect="1"/>
          </p:cNvPicPr>
          <p:nvPr/>
        </p:nvPicPr>
        <p:blipFill>
          <a:blip r:embed="rId5"/>
          <a:stretch>
            <a:fillRect/>
          </a:stretch>
        </p:blipFill>
        <p:spPr>
          <a:xfrm>
            <a:off x="4038600" y="5029200"/>
            <a:ext cx="4498298" cy="990600"/>
          </a:xfrm>
          <a:prstGeom prst="rect">
            <a:avLst/>
          </a:prstGeom>
        </p:spPr>
      </p:pic>
    </p:spTree>
    <p:extLst>
      <p:ext uri="{BB962C8B-B14F-4D97-AF65-F5344CB8AC3E}">
        <p14:creationId xmlns:p14="http://schemas.microsoft.com/office/powerpoint/2010/main" xmlns="" val="107706419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Research in Social Network</a:t>
            </a:r>
            <a:endParaRPr lang="en-US" dirty="0"/>
          </a:p>
        </p:txBody>
      </p:sp>
      <p:sp>
        <p:nvSpPr>
          <p:cNvPr id="4" name="Oval 3"/>
          <p:cNvSpPr/>
          <p:nvPr/>
        </p:nvSpPr>
        <p:spPr>
          <a:xfrm>
            <a:off x="3868615" y="5715000"/>
            <a:ext cx="1969477" cy="762000"/>
          </a:xfrm>
          <a:prstGeom prst="ellipse">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90"/>
                </a:solidFill>
              </a:rPr>
              <a:t>BIG Social Data</a:t>
            </a:r>
            <a:endParaRPr lang="en-US" b="1" dirty="0">
              <a:solidFill>
                <a:srgbClr val="000090"/>
              </a:solidFill>
            </a:endParaRPr>
          </a:p>
        </p:txBody>
      </p:sp>
      <p:sp>
        <p:nvSpPr>
          <p:cNvPr id="6" name="Rectangle 5"/>
          <p:cNvSpPr/>
          <p:nvPr/>
        </p:nvSpPr>
        <p:spPr>
          <a:xfrm>
            <a:off x="2391509" y="4572000"/>
            <a:ext cx="2250831"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800000"/>
                </a:solidFill>
              </a:rPr>
              <a:t>Social Theories</a:t>
            </a:r>
            <a:endParaRPr lang="en-US" sz="2000" dirty="0">
              <a:solidFill>
                <a:srgbClr val="800000"/>
              </a:solidFill>
            </a:endParaRPr>
          </a:p>
        </p:txBody>
      </p:sp>
      <p:sp>
        <p:nvSpPr>
          <p:cNvPr id="7" name="Rectangle 6"/>
          <p:cNvSpPr/>
          <p:nvPr/>
        </p:nvSpPr>
        <p:spPr>
          <a:xfrm>
            <a:off x="4994035" y="4572000"/>
            <a:ext cx="2321169"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800000"/>
                </a:solidFill>
              </a:rPr>
              <a:t>Algorithmic </a:t>
            </a:r>
            <a:r>
              <a:rPr lang="en-US" sz="2000" dirty="0" smtClean="0">
                <a:solidFill>
                  <a:srgbClr val="800000"/>
                </a:solidFill>
              </a:rPr>
              <a:t>Foundations</a:t>
            </a:r>
            <a:endParaRPr lang="en-US" sz="2000" dirty="0">
              <a:solidFill>
                <a:srgbClr val="800000"/>
              </a:solidFill>
            </a:endParaRPr>
          </a:p>
        </p:txBody>
      </p:sp>
      <p:sp>
        <p:nvSpPr>
          <p:cNvPr id="8" name="Rectangle 7"/>
          <p:cNvSpPr/>
          <p:nvPr/>
        </p:nvSpPr>
        <p:spPr>
          <a:xfrm>
            <a:off x="2391508" y="2362200"/>
            <a:ext cx="4923692" cy="1828800"/>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9" name="Rectangle 8"/>
          <p:cNvSpPr/>
          <p:nvPr/>
        </p:nvSpPr>
        <p:spPr>
          <a:xfrm rot="5400000">
            <a:off x="20955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BA model</a:t>
            </a:r>
            <a:endParaRPr lang="en-US" dirty="0">
              <a:solidFill>
                <a:srgbClr val="000090"/>
              </a:solidFill>
            </a:endParaRPr>
          </a:p>
        </p:txBody>
      </p:sp>
      <p:sp>
        <p:nvSpPr>
          <p:cNvPr id="11" name="Rectangle 10"/>
          <p:cNvSpPr/>
          <p:nvPr/>
        </p:nvSpPr>
        <p:spPr>
          <a:xfrm rot="5400000">
            <a:off x="63158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Social influence</a:t>
            </a:r>
            <a:endParaRPr lang="en-US" dirty="0">
              <a:solidFill>
                <a:srgbClr val="000090"/>
              </a:solidFill>
            </a:endParaRPr>
          </a:p>
        </p:txBody>
      </p:sp>
      <p:sp>
        <p:nvSpPr>
          <p:cNvPr id="12" name="Rectangle 11"/>
          <p:cNvSpPr/>
          <p:nvPr/>
        </p:nvSpPr>
        <p:spPr>
          <a:xfrm rot="5400000">
            <a:off x="57531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90"/>
                </a:solidFill>
              </a:rPr>
              <a:t>A</a:t>
            </a:r>
            <a:r>
              <a:rPr lang="en-US" dirty="0" smtClean="0">
                <a:solidFill>
                  <a:srgbClr val="000090"/>
                </a:solidFill>
              </a:rPr>
              <a:t>ction</a:t>
            </a:r>
            <a:endParaRPr lang="en-US" dirty="0">
              <a:solidFill>
                <a:srgbClr val="000090"/>
              </a:solidFill>
            </a:endParaRPr>
          </a:p>
        </p:txBody>
      </p:sp>
      <p:cxnSp>
        <p:nvCxnSpPr>
          <p:cNvPr id="14" name="Straight Connector 13"/>
          <p:cNvCxnSpPr/>
          <p:nvPr/>
        </p:nvCxnSpPr>
        <p:spPr>
          <a:xfrm>
            <a:off x="2039817" y="4419600"/>
            <a:ext cx="56974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33046" y="26289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Social Network Analysis</a:t>
            </a:r>
          </a:p>
        </p:txBody>
      </p:sp>
      <p:sp>
        <p:nvSpPr>
          <p:cNvPr id="16" name="Rectangle 15"/>
          <p:cNvSpPr/>
          <p:nvPr/>
        </p:nvSpPr>
        <p:spPr>
          <a:xfrm>
            <a:off x="633046" y="44958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Theory</a:t>
            </a:r>
            <a:endParaRPr lang="en-US" dirty="0">
              <a:solidFill>
                <a:schemeClr val="tx1"/>
              </a:solidFill>
            </a:endParaRPr>
          </a:p>
        </p:txBody>
      </p:sp>
      <p:sp>
        <p:nvSpPr>
          <p:cNvPr id="17" name="Right Arrow 16"/>
          <p:cNvSpPr/>
          <p:nvPr/>
        </p:nvSpPr>
        <p:spPr>
          <a:xfrm rot="16200000">
            <a:off x="4700954" y="49236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2039817" y="2209800"/>
            <a:ext cx="56974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828804" y="1143000"/>
            <a:ext cx="6189785"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21" name="Right Arrow 20"/>
          <p:cNvSpPr/>
          <p:nvPr/>
        </p:nvSpPr>
        <p:spPr>
          <a:xfrm rot="16200000">
            <a:off x="4700954" y="15708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6200000">
            <a:off x="4700954" y="37806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899139"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Prediction</a:t>
            </a:r>
            <a:endParaRPr lang="en-US" dirty="0">
              <a:solidFill>
                <a:schemeClr val="tx1"/>
              </a:solidFill>
            </a:endParaRPr>
          </a:p>
        </p:txBody>
      </p:sp>
      <p:sp>
        <p:nvSpPr>
          <p:cNvPr id="24" name="Rectangle 23"/>
          <p:cNvSpPr/>
          <p:nvPr/>
        </p:nvSpPr>
        <p:spPr>
          <a:xfrm>
            <a:off x="3305908"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Search</a:t>
            </a:r>
            <a:endParaRPr lang="en-US" dirty="0">
              <a:solidFill>
                <a:schemeClr val="tx1"/>
              </a:solidFill>
            </a:endParaRPr>
          </a:p>
        </p:txBody>
      </p:sp>
      <p:sp>
        <p:nvSpPr>
          <p:cNvPr id="25" name="Rectangle 24"/>
          <p:cNvSpPr/>
          <p:nvPr/>
        </p:nvSpPr>
        <p:spPr>
          <a:xfrm>
            <a:off x="4712677" y="1295400"/>
            <a:ext cx="1828800"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Information Diffusion</a:t>
            </a:r>
            <a:endParaRPr lang="en-US" dirty="0">
              <a:solidFill>
                <a:schemeClr val="tx1"/>
              </a:solidFill>
            </a:endParaRPr>
          </a:p>
        </p:txBody>
      </p:sp>
      <p:sp>
        <p:nvSpPr>
          <p:cNvPr id="26" name="Rectangle 25"/>
          <p:cNvSpPr/>
          <p:nvPr/>
        </p:nvSpPr>
        <p:spPr>
          <a:xfrm>
            <a:off x="6682154"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Advertise</a:t>
            </a:r>
            <a:endParaRPr lang="en-US" dirty="0">
              <a:solidFill>
                <a:schemeClr val="tx1"/>
              </a:solidFill>
            </a:endParaRPr>
          </a:p>
        </p:txBody>
      </p:sp>
      <p:sp>
        <p:nvSpPr>
          <p:cNvPr id="27" name="Rectangle 26"/>
          <p:cNvSpPr/>
          <p:nvPr/>
        </p:nvSpPr>
        <p:spPr>
          <a:xfrm>
            <a:off x="633046" y="10668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Application</a:t>
            </a:r>
            <a:endParaRPr lang="en-US" dirty="0">
              <a:solidFill>
                <a:schemeClr val="tx1"/>
              </a:solidFill>
            </a:endParaRPr>
          </a:p>
        </p:txBody>
      </p:sp>
      <p:sp>
        <p:nvSpPr>
          <p:cNvPr id="28" name="Rectangle 27"/>
          <p:cNvSpPr/>
          <p:nvPr/>
        </p:nvSpPr>
        <p:spPr>
          <a:xfrm>
            <a:off x="2602523"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Macro</a:t>
            </a:r>
            <a:endParaRPr lang="en-US" dirty="0">
              <a:solidFill>
                <a:schemeClr val="tx1"/>
              </a:solidFill>
            </a:endParaRPr>
          </a:p>
        </p:txBody>
      </p:sp>
      <p:sp>
        <p:nvSpPr>
          <p:cNvPr id="29" name="Rectangle 28"/>
          <p:cNvSpPr/>
          <p:nvPr/>
        </p:nvSpPr>
        <p:spPr>
          <a:xfrm>
            <a:off x="4220308"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err="1" smtClean="0">
                <a:solidFill>
                  <a:schemeClr val="tx1"/>
                </a:solidFill>
              </a:rPr>
              <a:t>Meso</a:t>
            </a:r>
            <a:endParaRPr lang="en-US" dirty="0">
              <a:solidFill>
                <a:schemeClr val="tx1"/>
              </a:solidFill>
            </a:endParaRPr>
          </a:p>
        </p:txBody>
      </p:sp>
      <p:sp>
        <p:nvSpPr>
          <p:cNvPr id="30" name="Rectangle 29"/>
          <p:cNvSpPr/>
          <p:nvPr/>
        </p:nvSpPr>
        <p:spPr>
          <a:xfrm>
            <a:off x="6049108"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Micro</a:t>
            </a:r>
            <a:endParaRPr lang="en-US" dirty="0">
              <a:solidFill>
                <a:schemeClr val="tx1"/>
              </a:solidFill>
            </a:endParaRPr>
          </a:p>
        </p:txBody>
      </p:sp>
      <p:sp>
        <p:nvSpPr>
          <p:cNvPr id="31" name="Rectangle 30"/>
          <p:cNvSpPr/>
          <p:nvPr/>
        </p:nvSpPr>
        <p:spPr>
          <a:xfrm rot="5400000">
            <a:off x="26582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ER model</a:t>
            </a:r>
            <a:endParaRPr lang="en-US" dirty="0">
              <a:solidFill>
                <a:srgbClr val="000090"/>
              </a:solidFill>
            </a:endParaRPr>
          </a:p>
        </p:txBody>
      </p:sp>
      <p:sp>
        <p:nvSpPr>
          <p:cNvPr id="32" name="Rectangle 31"/>
          <p:cNvSpPr/>
          <p:nvPr/>
        </p:nvSpPr>
        <p:spPr>
          <a:xfrm rot="5400000">
            <a:off x="3361592"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Community</a:t>
            </a:r>
            <a:endParaRPr lang="en-US" dirty="0">
              <a:solidFill>
                <a:srgbClr val="000090"/>
              </a:solidFill>
            </a:endParaRPr>
          </a:p>
        </p:txBody>
      </p:sp>
      <p:sp>
        <p:nvSpPr>
          <p:cNvPr id="33" name="Rectangle 32"/>
          <p:cNvSpPr/>
          <p:nvPr/>
        </p:nvSpPr>
        <p:spPr>
          <a:xfrm rot="5400000">
            <a:off x="39243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Group behavior</a:t>
            </a:r>
            <a:endParaRPr lang="en-US" dirty="0">
              <a:solidFill>
                <a:srgbClr val="000090"/>
              </a:solidFill>
            </a:endParaRPr>
          </a:p>
        </p:txBody>
      </p:sp>
      <p:sp>
        <p:nvSpPr>
          <p:cNvPr id="34" name="Rectangle 33"/>
          <p:cNvSpPr/>
          <p:nvPr/>
        </p:nvSpPr>
        <p:spPr>
          <a:xfrm rot="5400000">
            <a:off x="44870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Dunbar</a:t>
            </a:r>
            <a:endParaRPr lang="en-US" dirty="0">
              <a:solidFill>
                <a:srgbClr val="000090"/>
              </a:solidFill>
            </a:endParaRPr>
          </a:p>
        </p:txBody>
      </p:sp>
      <p:sp>
        <p:nvSpPr>
          <p:cNvPr id="35" name="Rectangle 34"/>
          <p:cNvSpPr/>
          <p:nvPr/>
        </p:nvSpPr>
        <p:spPr>
          <a:xfrm rot="5400000">
            <a:off x="5190392"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Social tie</a:t>
            </a:r>
            <a:endParaRPr lang="en-US" dirty="0">
              <a:solidFill>
                <a:srgbClr val="000090"/>
              </a:solidFill>
            </a:endParaRPr>
          </a:p>
        </p:txBody>
      </p:sp>
    </p:spTree>
    <p:extLst>
      <p:ext uri="{BB962C8B-B14F-4D97-AF65-F5344CB8AC3E}">
        <p14:creationId xmlns:p14="http://schemas.microsoft.com/office/powerpoint/2010/main" xmlns="" val="119605992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Social Influence Analysis</a:t>
            </a:r>
            <a:endParaRPr lang="en-US" dirty="0"/>
          </a:p>
        </p:txBody>
      </p:sp>
    </p:spTree>
    <p:extLst>
      <p:ext uri="{BB962C8B-B14F-4D97-AF65-F5344CB8AC3E}">
        <p14:creationId xmlns:p14="http://schemas.microsoft.com/office/powerpoint/2010/main" xmlns="" val="276067874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ownload.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06225" y="1736212"/>
            <a:ext cx="1239764" cy="1219200"/>
          </a:xfrm>
          <a:prstGeom prst="rect">
            <a:avLst/>
          </a:prstGeom>
        </p:spPr>
      </p:pic>
      <p:sp>
        <p:nvSpPr>
          <p:cNvPr id="2" name="Title 1"/>
          <p:cNvSpPr>
            <a:spLocks noGrp="1"/>
          </p:cNvSpPr>
          <p:nvPr>
            <p:ph type="title"/>
          </p:nvPr>
        </p:nvSpPr>
        <p:spPr/>
        <p:txBody>
          <a:bodyPr/>
          <a:lstStyle/>
          <a:p>
            <a:r>
              <a:rPr lang="en-US" dirty="0" smtClean="0"/>
              <a:t>“Love Obama”</a:t>
            </a:r>
            <a:endParaRPr lang="en-US" dirty="0"/>
          </a:p>
        </p:txBody>
      </p:sp>
      <p:pic>
        <p:nvPicPr>
          <p:cNvPr id="4" name="Picture 3"/>
          <p:cNvPicPr>
            <a:picLocks noChangeAspect="1"/>
          </p:cNvPicPr>
          <p:nvPr/>
        </p:nvPicPr>
        <p:blipFill>
          <a:blip r:embed="rId4"/>
          <a:stretch>
            <a:fillRect/>
          </a:stretch>
        </p:blipFill>
        <p:spPr>
          <a:xfrm>
            <a:off x="762000" y="1981200"/>
            <a:ext cx="1260000" cy="1260000"/>
          </a:xfrm>
          <a:prstGeom prst="rect">
            <a:avLst/>
          </a:prstGeom>
        </p:spPr>
      </p:pic>
      <p:pic>
        <p:nvPicPr>
          <p:cNvPr id="5" name="Picture 4"/>
          <p:cNvPicPr>
            <a:picLocks noChangeAspect="1"/>
          </p:cNvPicPr>
          <p:nvPr/>
        </p:nvPicPr>
        <p:blipFill>
          <a:blip r:embed="rId5"/>
          <a:stretch>
            <a:fillRect/>
          </a:stretch>
        </p:blipFill>
        <p:spPr>
          <a:xfrm>
            <a:off x="4191000" y="4267200"/>
            <a:ext cx="1260000" cy="1260000"/>
          </a:xfrm>
          <a:prstGeom prst="rect">
            <a:avLst/>
          </a:prstGeom>
        </p:spPr>
      </p:pic>
      <p:pic>
        <p:nvPicPr>
          <p:cNvPr id="6" name="Picture 5"/>
          <p:cNvPicPr>
            <a:picLocks noChangeAspect="1"/>
          </p:cNvPicPr>
          <p:nvPr/>
        </p:nvPicPr>
        <p:blipFill>
          <a:blip r:embed="rId6"/>
          <a:stretch>
            <a:fillRect/>
          </a:stretch>
        </p:blipFill>
        <p:spPr>
          <a:xfrm>
            <a:off x="2819400" y="2819400"/>
            <a:ext cx="1260000" cy="1260000"/>
          </a:xfrm>
          <a:prstGeom prst="rect">
            <a:avLst/>
          </a:prstGeom>
        </p:spPr>
      </p:pic>
      <p:pic>
        <p:nvPicPr>
          <p:cNvPr id="7" name="Picture 6"/>
          <p:cNvPicPr>
            <a:picLocks noChangeAspect="1"/>
          </p:cNvPicPr>
          <p:nvPr/>
        </p:nvPicPr>
        <p:blipFill>
          <a:blip r:embed="rId7"/>
          <a:stretch>
            <a:fillRect/>
          </a:stretch>
        </p:blipFill>
        <p:spPr>
          <a:xfrm>
            <a:off x="1600200" y="4495800"/>
            <a:ext cx="1260000" cy="1260000"/>
          </a:xfrm>
          <a:prstGeom prst="rect">
            <a:avLst/>
          </a:prstGeom>
        </p:spPr>
      </p:pic>
      <p:pic>
        <p:nvPicPr>
          <p:cNvPr id="9" name="Picture 8"/>
          <p:cNvPicPr>
            <a:picLocks noChangeAspect="1"/>
          </p:cNvPicPr>
          <p:nvPr/>
        </p:nvPicPr>
        <p:blipFill>
          <a:blip r:embed="rId8"/>
          <a:stretch>
            <a:fillRect/>
          </a:stretch>
        </p:blipFill>
        <p:spPr>
          <a:xfrm>
            <a:off x="5105400" y="2590800"/>
            <a:ext cx="1260000" cy="1260000"/>
          </a:xfrm>
          <a:prstGeom prst="rect">
            <a:avLst/>
          </a:prstGeom>
        </p:spPr>
      </p:pic>
      <p:pic>
        <p:nvPicPr>
          <p:cNvPr id="10" name="Picture 9"/>
          <p:cNvPicPr>
            <a:picLocks noChangeAspect="1"/>
          </p:cNvPicPr>
          <p:nvPr/>
        </p:nvPicPr>
        <p:blipFill>
          <a:blip r:embed="rId9"/>
          <a:stretch>
            <a:fillRect/>
          </a:stretch>
        </p:blipFill>
        <p:spPr>
          <a:xfrm>
            <a:off x="6858000" y="3810000"/>
            <a:ext cx="1260000" cy="1260000"/>
          </a:xfrm>
          <a:prstGeom prst="rect">
            <a:avLst/>
          </a:prstGeom>
        </p:spPr>
      </p:pic>
      <p:cxnSp>
        <p:nvCxnSpPr>
          <p:cNvPr id="12" name="Straight Connector 11"/>
          <p:cNvCxnSpPr>
            <a:stCxn id="42" idx="4"/>
            <a:endCxn id="10" idx="0"/>
          </p:cNvCxnSpPr>
          <p:nvPr/>
        </p:nvCxnSpPr>
        <p:spPr>
          <a:xfrm flipH="1">
            <a:off x="7488000" y="2971800"/>
            <a:ext cx="132000" cy="838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9" idx="3"/>
          </p:cNvCxnSpPr>
          <p:nvPr/>
        </p:nvCxnSpPr>
        <p:spPr>
          <a:xfrm flipH="1">
            <a:off x="6365400" y="2743200"/>
            <a:ext cx="645000" cy="4776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55" idx="6"/>
          </p:cNvCxnSpPr>
          <p:nvPr/>
        </p:nvCxnSpPr>
        <p:spPr>
          <a:xfrm flipH="1">
            <a:off x="5486416" y="4648200"/>
            <a:ext cx="1295401" cy="3429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057416" y="2971800"/>
            <a:ext cx="685801"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7" idx="3"/>
          </p:cNvCxnSpPr>
          <p:nvPr/>
        </p:nvCxnSpPr>
        <p:spPr>
          <a:xfrm flipH="1">
            <a:off x="4953003" y="3772694"/>
            <a:ext cx="277064" cy="57070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3810016" y="4038600"/>
            <a:ext cx="457201" cy="5334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514600" y="4038600"/>
            <a:ext cx="457200" cy="457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47800" y="3352800"/>
            <a:ext cx="533400" cy="11430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48400" y="3733800"/>
            <a:ext cx="685800"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6934200" y="16764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781800" y="3810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029200" y="2667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12536" y="2044032"/>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524000" y="44958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779296" y="2842128"/>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114800" y="43434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Callout 56"/>
          <p:cNvSpPr/>
          <p:nvPr/>
        </p:nvSpPr>
        <p:spPr>
          <a:xfrm>
            <a:off x="609600" y="1295400"/>
            <a:ext cx="1981200" cy="609600"/>
          </a:xfrm>
          <a:prstGeom prst="wedgeEllipseCallout">
            <a:avLst>
              <a:gd name="adj1" fmla="val -8687"/>
              <a:gd name="adj2" fmla="val 80044"/>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I love Obama</a:t>
            </a:r>
            <a:endParaRPr lang="en-US" sz="1600" dirty="0">
              <a:solidFill>
                <a:schemeClr val="tx1"/>
              </a:solidFill>
            </a:endParaRPr>
          </a:p>
        </p:txBody>
      </p:sp>
      <p:sp>
        <p:nvSpPr>
          <p:cNvPr id="58" name="Oval Callout 57"/>
          <p:cNvSpPr/>
          <p:nvPr/>
        </p:nvSpPr>
        <p:spPr>
          <a:xfrm>
            <a:off x="228600" y="3886200"/>
            <a:ext cx="1981200" cy="609600"/>
          </a:xfrm>
          <a:prstGeom prst="wedgeEllipseCallout">
            <a:avLst>
              <a:gd name="adj1" fmla="val 29100"/>
              <a:gd name="adj2" fmla="val 9100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Obama is great!</a:t>
            </a:r>
            <a:endParaRPr lang="en-US" sz="1600" dirty="0">
              <a:solidFill>
                <a:schemeClr val="tx1"/>
              </a:solidFill>
            </a:endParaRPr>
          </a:p>
        </p:txBody>
      </p:sp>
      <p:sp>
        <p:nvSpPr>
          <p:cNvPr id="59" name="Oval Callout 58"/>
          <p:cNvSpPr/>
          <p:nvPr/>
        </p:nvSpPr>
        <p:spPr>
          <a:xfrm>
            <a:off x="2514600" y="2057400"/>
            <a:ext cx="1981200" cy="609600"/>
          </a:xfrm>
          <a:prstGeom prst="wedgeEllipseCallout">
            <a:avLst>
              <a:gd name="adj1" fmla="val 1434"/>
              <a:gd name="adj2" fmla="val 9978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Obama is fantastic</a:t>
            </a:r>
            <a:endParaRPr lang="en-US" sz="1600" dirty="0">
              <a:solidFill>
                <a:schemeClr val="tx1"/>
              </a:solidFill>
            </a:endParaRPr>
          </a:p>
        </p:txBody>
      </p:sp>
      <p:sp>
        <p:nvSpPr>
          <p:cNvPr id="60" name="Oval Callout 59"/>
          <p:cNvSpPr/>
          <p:nvPr/>
        </p:nvSpPr>
        <p:spPr>
          <a:xfrm>
            <a:off x="4876800" y="1219200"/>
            <a:ext cx="2667000" cy="685800"/>
          </a:xfrm>
          <a:prstGeom prst="wedgeEllipseCallout">
            <a:avLst>
              <a:gd name="adj1" fmla="val 29947"/>
              <a:gd name="adj2" fmla="val 9027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I hate Obama, the worst president ever</a:t>
            </a:r>
            <a:endParaRPr lang="en-US" sz="1600" dirty="0">
              <a:solidFill>
                <a:schemeClr val="tx1"/>
              </a:solidFill>
            </a:endParaRPr>
          </a:p>
        </p:txBody>
      </p:sp>
      <p:sp>
        <p:nvSpPr>
          <p:cNvPr id="61" name="Oval Callout 60"/>
          <p:cNvSpPr/>
          <p:nvPr/>
        </p:nvSpPr>
        <p:spPr>
          <a:xfrm>
            <a:off x="6172200" y="5334000"/>
            <a:ext cx="2209800" cy="685800"/>
          </a:xfrm>
          <a:prstGeom prst="wedgeEllipseCallout">
            <a:avLst>
              <a:gd name="adj1" fmla="val 7391"/>
              <a:gd name="adj2" fmla="val -98806"/>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He cannot be the next president!</a:t>
            </a:r>
            <a:endParaRPr lang="en-US" sz="1600" dirty="0">
              <a:solidFill>
                <a:schemeClr val="tx1"/>
              </a:solidFill>
            </a:endParaRPr>
          </a:p>
        </p:txBody>
      </p:sp>
      <p:sp>
        <p:nvSpPr>
          <p:cNvPr id="62" name="Oval Callout 61"/>
          <p:cNvSpPr/>
          <p:nvPr/>
        </p:nvSpPr>
        <p:spPr>
          <a:xfrm>
            <a:off x="5181600" y="4038600"/>
            <a:ext cx="1676400" cy="685800"/>
          </a:xfrm>
          <a:prstGeom prst="wedgeEllipseCallout">
            <a:avLst>
              <a:gd name="adj1" fmla="val -10153"/>
              <a:gd name="adj2" fmla="val -8516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No Obama in 2012!</a:t>
            </a:r>
            <a:endParaRPr lang="en-US" sz="1600" dirty="0">
              <a:solidFill>
                <a:schemeClr val="tx1"/>
              </a:solidFill>
            </a:endParaRPr>
          </a:p>
        </p:txBody>
      </p:sp>
      <p:sp>
        <p:nvSpPr>
          <p:cNvPr id="63" name="Oval 62"/>
          <p:cNvSpPr/>
          <p:nvPr/>
        </p:nvSpPr>
        <p:spPr>
          <a:xfrm>
            <a:off x="2514600" y="6172200"/>
            <a:ext cx="228600" cy="2286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2895600" y="6096000"/>
            <a:ext cx="1524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Positive</a:t>
            </a:r>
            <a:endParaRPr lang="en-US" sz="1600" dirty="0">
              <a:solidFill>
                <a:srgbClr val="000000"/>
              </a:solidFill>
            </a:endParaRPr>
          </a:p>
        </p:txBody>
      </p:sp>
      <p:sp>
        <p:nvSpPr>
          <p:cNvPr id="65" name="Oval 64"/>
          <p:cNvSpPr/>
          <p:nvPr/>
        </p:nvSpPr>
        <p:spPr>
          <a:xfrm>
            <a:off x="4038600" y="6172200"/>
            <a:ext cx="228600" cy="228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4419600" y="6096000"/>
            <a:ext cx="1524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Negative</a:t>
            </a:r>
            <a:endParaRPr lang="en-US" sz="1600" dirty="0">
              <a:solidFill>
                <a:srgbClr val="000000"/>
              </a:solidFill>
            </a:endParaRPr>
          </a:p>
        </p:txBody>
      </p:sp>
    </p:spTree>
    <p:extLst>
      <p:ext uri="{BB962C8B-B14F-4D97-AF65-F5344CB8AC3E}">
        <p14:creationId xmlns:p14="http://schemas.microsoft.com/office/powerpoint/2010/main" xmlns="" val="2892866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linds(horizont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linds(horizontal)">
                                      <p:cBhvr>
                                        <p:cTn id="15" dur="500"/>
                                        <p:tgtEl>
                                          <p:spTgt spid="5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linds(horizontal)">
                                      <p:cBhvr>
                                        <p:cTn id="18" dur="500"/>
                                        <p:tgtEl>
                                          <p:spTgt spid="54"/>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blinds(horizontal)">
                                      <p:cBhvr>
                                        <p:cTn id="22" dur="500"/>
                                        <p:tgtEl>
                                          <p:spTgt spid="5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linds(horizontal)">
                                      <p:cBhvr>
                                        <p:cTn id="25" dur="500"/>
                                        <p:tgtEl>
                                          <p:spTgt spid="52"/>
                                        </p:tgtEl>
                                      </p:cBhvr>
                                    </p:animEffect>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linds(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linds(horizontal)">
                                      <p:cBhvr>
                                        <p:cTn id="34" dur="500"/>
                                        <p:tgtEl>
                                          <p:spTgt spid="4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linds(horizont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linds(horizontal)">
                                      <p:cBhvr>
                                        <p:cTn id="42" dur="500"/>
                                        <p:tgtEl>
                                          <p:spTgt spid="47"/>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blinds(horizontal)">
                                      <p:cBhvr>
                                        <p:cTn id="45" dur="500"/>
                                        <p:tgtEl>
                                          <p:spTgt spid="6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linds(horizontal)">
                                      <p:cBhvr>
                                        <p:cTn id="48" dur="500"/>
                                        <p:tgtEl>
                                          <p:spTgt spid="4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linds(horizontal)">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47" grpId="0" animBg="1"/>
      <p:bldP spid="50" grpId="0" animBg="1"/>
      <p:bldP spid="52" grpId="0" animBg="1"/>
      <p:bldP spid="54" grpId="0" animBg="1"/>
      <p:bldP spid="55" grpId="0" animBg="1"/>
      <p:bldP spid="57" grpId="0" animBg="1"/>
      <p:bldP spid="58" grpId="0" animBg="1"/>
      <p:bldP spid="59" grpId="0" animBg="1"/>
      <p:bldP spid="60" grpId="0" animBg="1"/>
      <p:bldP spid="61" grpId="0" animBg="1"/>
      <p:bldP spid="6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Social Influence?</a:t>
            </a:r>
            <a:endParaRPr lang="en-US" dirty="0"/>
          </a:p>
        </p:txBody>
      </p:sp>
      <p:sp>
        <p:nvSpPr>
          <p:cNvPr id="3" name="Content Placeholder 2"/>
          <p:cNvSpPr>
            <a:spLocks noGrp="1"/>
          </p:cNvSpPr>
          <p:nvPr>
            <p:ph idx="1"/>
          </p:nvPr>
        </p:nvSpPr>
        <p:spPr/>
        <p:txBody>
          <a:bodyPr/>
          <a:lstStyle/>
          <a:p>
            <a:r>
              <a:rPr lang="en-US" dirty="0"/>
              <a:t>Social influence occurs when one's </a:t>
            </a:r>
            <a:r>
              <a:rPr lang="en-US" dirty="0" smtClean="0">
                <a:solidFill>
                  <a:srgbClr val="FF0000"/>
                </a:solidFill>
              </a:rPr>
              <a:t>opinions</a:t>
            </a:r>
            <a:r>
              <a:rPr lang="en-US" dirty="0" smtClean="0"/>
              <a:t>, </a:t>
            </a:r>
            <a:r>
              <a:rPr lang="en-US" dirty="0" smtClean="0">
                <a:solidFill>
                  <a:srgbClr val="006600"/>
                </a:solidFill>
              </a:rPr>
              <a:t>emotions</a:t>
            </a:r>
            <a:r>
              <a:rPr lang="en-US" dirty="0" smtClean="0"/>
              <a:t>, </a:t>
            </a:r>
            <a:r>
              <a:rPr lang="en-US" dirty="0"/>
              <a:t>or </a:t>
            </a:r>
            <a:r>
              <a:rPr lang="en-US" dirty="0">
                <a:solidFill>
                  <a:srgbClr val="0000FF"/>
                </a:solidFill>
              </a:rPr>
              <a:t>behaviors</a:t>
            </a:r>
            <a:r>
              <a:rPr lang="en-US" dirty="0"/>
              <a:t> are affected by others, intentionally or </a:t>
            </a:r>
            <a:r>
              <a:rPr lang="en-US" dirty="0" smtClean="0"/>
              <a:t>unintentionally.</a:t>
            </a:r>
            <a:r>
              <a:rPr lang="en-US" baseline="30000" dirty="0" smtClean="0"/>
              <a:t>[1]</a:t>
            </a:r>
          </a:p>
          <a:p>
            <a:pPr lvl="1"/>
            <a:r>
              <a:rPr lang="en-US" b="1" dirty="0" smtClean="0"/>
              <a:t>Informational </a:t>
            </a:r>
            <a:r>
              <a:rPr lang="en-US" b="1" dirty="0"/>
              <a:t>social influence</a:t>
            </a:r>
            <a:r>
              <a:rPr lang="en-US" dirty="0"/>
              <a:t>: </a:t>
            </a:r>
            <a:r>
              <a:rPr lang="en-US" dirty="0" smtClean="0"/>
              <a:t>to </a:t>
            </a:r>
            <a:r>
              <a:rPr lang="en-US" dirty="0"/>
              <a:t>accept information from </a:t>
            </a:r>
            <a:r>
              <a:rPr lang="en-US" dirty="0" smtClean="0"/>
              <a:t>another;</a:t>
            </a:r>
          </a:p>
          <a:p>
            <a:pPr lvl="1"/>
            <a:r>
              <a:rPr lang="en-US" b="1" dirty="0" smtClean="0"/>
              <a:t>Normative </a:t>
            </a:r>
            <a:r>
              <a:rPr lang="en-US" b="1" dirty="0"/>
              <a:t>social influence</a:t>
            </a:r>
            <a:r>
              <a:rPr lang="en-US" dirty="0"/>
              <a:t>: </a:t>
            </a:r>
            <a:r>
              <a:rPr lang="en-US" dirty="0" smtClean="0"/>
              <a:t>to </a:t>
            </a:r>
            <a:r>
              <a:rPr lang="en-US" dirty="0"/>
              <a:t>conform to the positive expectations of others. </a:t>
            </a:r>
          </a:p>
        </p:txBody>
      </p:sp>
      <p:sp>
        <p:nvSpPr>
          <p:cNvPr id="5"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http://</a:t>
            </a:r>
            <a:r>
              <a:rPr lang="en-US" altLang="zh-CN" sz="1400" kern="0" dirty="0" err="1">
                <a:latin typeface="+mn-lt"/>
                <a:ea typeface="+mn-ea"/>
              </a:rPr>
              <a:t>en.wikipedia.org</a:t>
            </a:r>
            <a:r>
              <a:rPr lang="en-US" altLang="zh-CN" sz="1400" kern="0" dirty="0">
                <a:latin typeface="+mn-lt"/>
                <a:ea typeface="+mn-ea"/>
              </a:rPr>
              <a:t>/wiki/</a:t>
            </a:r>
            <a:r>
              <a:rPr lang="en-US" altLang="zh-CN" sz="1400" kern="0" dirty="0" err="1">
                <a:latin typeface="+mn-lt"/>
                <a:ea typeface="+mn-ea"/>
              </a:rPr>
              <a:t>Social_influence</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10936822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Degree of Influence</a:t>
            </a:r>
            <a:endParaRPr lang="en-US" dirty="0"/>
          </a:p>
        </p:txBody>
      </p:sp>
      <p:pic>
        <p:nvPicPr>
          <p:cNvPr id="5" name="Picture 4"/>
          <p:cNvPicPr>
            <a:picLocks noChangeAspect="1"/>
          </p:cNvPicPr>
          <p:nvPr/>
        </p:nvPicPr>
        <p:blipFill>
          <a:blip r:embed="rId2"/>
          <a:stretch>
            <a:fillRect/>
          </a:stretch>
        </p:blipFill>
        <p:spPr>
          <a:xfrm>
            <a:off x="5224485" y="2057400"/>
            <a:ext cx="2776519" cy="2286000"/>
          </a:xfrm>
          <a:prstGeom prst="rect">
            <a:avLst/>
          </a:prstGeom>
        </p:spPr>
      </p:pic>
      <p:sp>
        <p:nvSpPr>
          <p:cNvPr id="6" name="Rectangle 5"/>
          <p:cNvSpPr/>
          <p:nvPr/>
        </p:nvSpPr>
        <p:spPr>
          <a:xfrm>
            <a:off x="4953000" y="1447800"/>
            <a:ext cx="3505200" cy="533400"/>
          </a:xfrm>
          <a:prstGeom prst="rect">
            <a:avLst/>
          </a:prstGeom>
          <a:solidFill>
            <a:srgbClr val="FFCC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800000"/>
                </a:solidFill>
              </a:rPr>
              <a:t>Three degree of Influence</a:t>
            </a:r>
            <a:r>
              <a:rPr lang="en-US" sz="2000" baseline="30000" dirty="0" smtClean="0">
                <a:solidFill>
                  <a:srgbClr val="800000"/>
                </a:solidFill>
              </a:rPr>
              <a:t>[2]</a:t>
            </a:r>
          </a:p>
        </p:txBody>
      </p:sp>
      <p:sp>
        <p:nvSpPr>
          <p:cNvPr id="7" name="副标题 4"/>
          <p:cNvSpPr txBox="1">
            <a:spLocks/>
          </p:cNvSpPr>
          <p:nvPr/>
        </p:nvSpPr>
        <p:spPr bwMode="auto">
          <a:xfrm>
            <a:off x="0" y="5867400"/>
            <a:ext cx="9144000" cy="9906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S. </a:t>
            </a:r>
            <a:r>
              <a:rPr lang="en-US" altLang="zh-CN" sz="1400" kern="0" dirty="0" err="1" smtClean="0">
                <a:latin typeface="+mn-lt"/>
                <a:ea typeface="+mn-ea"/>
              </a:rPr>
              <a:t>Milgram</a:t>
            </a:r>
            <a:r>
              <a:rPr lang="en-US" altLang="zh-CN" sz="1400" kern="0" dirty="0" smtClean="0">
                <a:latin typeface="+mn-lt"/>
                <a:ea typeface="+mn-ea"/>
              </a:rPr>
              <a:t>. The </a:t>
            </a:r>
            <a:r>
              <a:rPr lang="en-US" altLang="zh-CN" sz="1400" kern="0" dirty="0">
                <a:latin typeface="+mn-lt"/>
                <a:ea typeface="+mn-ea"/>
              </a:rPr>
              <a:t>Small World </a:t>
            </a:r>
            <a:r>
              <a:rPr lang="en-US" altLang="zh-CN" sz="1400" kern="0" dirty="0" smtClean="0">
                <a:latin typeface="+mn-lt"/>
                <a:ea typeface="+mn-ea"/>
              </a:rPr>
              <a:t>Problem. </a:t>
            </a:r>
            <a:r>
              <a:rPr lang="en-US" altLang="zh-CN" sz="1400" kern="0" dirty="0">
                <a:latin typeface="+mn-lt"/>
                <a:ea typeface="+mn-ea"/>
              </a:rPr>
              <a:t>Psychology Today, 1967, Vol. 2, 60–</a:t>
            </a:r>
            <a:r>
              <a:rPr lang="en-US" altLang="zh-CN" sz="1400" kern="0" dirty="0" smtClean="0">
                <a:latin typeface="+mn-lt"/>
                <a:ea typeface="+mn-ea"/>
              </a:rPr>
              <a:t>67</a:t>
            </a:r>
          </a:p>
          <a:p>
            <a:pPr lvl="0">
              <a:spcBef>
                <a:spcPct val="20000"/>
              </a:spcBef>
            </a:pPr>
            <a:r>
              <a:rPr lang="en-US" altLang="zh-CN" sz="1400" kern="0" dirty="0">
                <a:latin typeface="+mn-lt"/>
                <a:ea typeface="+mn-ea"/>
              </a:rPr>
              <a:t>[2] J.H. Fowler and N.A. </a:t>
            </a:r>
            <a:r>
              <a:rPr lang="en-US" altLang="zh-CN" sz="1400" kern="0" dirty="0" smtClean="0">
                <a:latin typeface="+mn-lt"/>
                <a:ea typeface="+mn-ea"/>
              </a:rPr>
              <a:t>Christakis. The </a:t>
            </a:r>
            <a:r>
              <a:rPr lang="en-US" altLang="zh-CN" sz="1400" kern="0" dirty="0">
                <a:latin typeface="+mn-lt"/>
                <a:ea typeface="+mn-ea"/>
              </a:rPr>
              <a:t>Dynamic Spread of Happiness in a Large Social Network: Longitudinal Analysis Over 20 Years in the Framingham Heart </a:t>
            </a:r>
            <a:r>
              <a:rPr lang="en-US" altLang="zh-CN" sz="1400" kern="0" dirty="0" smtClean="0">
                <a:latin typeface="+mn-lt"/>
                <a:ea typeface="+mn-ea"/>
              </a:rPr>
              <a:t>Study. </a:t>
            </a:r>
            <a:r>
              <a:rPr lang="en-US" altLang="zh-CN" sz="1400" kern="0" dirty="0">
                <a:latin typeface="+mn-lt"/>
                <a:ea typeface="+mn-ea"/>
              </a:rPr>
              <a:t>British Medical Journal 2008; 337: </a:t>
            </a:r>
            <a:r>
              <a:rPr lang="en-US" altLang="zh-CN" sz="1400" kern="0" dirty="0" smtClean="0">
                <a:latin typeface="+mn-lt"/>
                <a:ea typeface="+mn-ea"/>
              </a:rPr>
              <a:t>a2338</a:t>
            </a:r>
          </a:p>
          <a:p>
            <a:pPr lvl="0">
              <a:spcBef>
                <a:spcPct val="20000"/>
              </a:spcBef>
            </a:pPr>
            <a:r>
              <a:rPr lang="en-US" altLang="zh-CN" sz="1400" kern="0" dirty="0">
                <a:latin typeface="+mn-lt"/>
                <a:ea typeface="+mn-ea"/>
              </a:rPr>
              <a:t>[3] </a:t>
            </a:r>
            <a:r>
              <a:rPr lang="en-US" altLang="zh-CN" sz="1400" kern="0" dirty="0" smtClean="0"/>
              <a:t>R. </a:t>
            </a:r>
            <a:r>
              <a:rPr lang="en-US" altLang="zh-CN" sz="1400" kern="0" dirty="0" smtClean="0">
                <a:latin typeface="+mn-lt"/>
                <a:ea typeface="+mn-ea"/>
              </a:rPr>
              <a:t>Dunbar. </a:t>
            </a:r>
            <a:r>
              <a:rPr lang="en-US" altLang="zh-CN" sz="1400" kern="0" dirty="0" err="1" smtClean="0">
                <a:latin typeface="+mn-lt"/>
                <a:ea typeface="+mn-ea"/>
              </a:rPr>
              <a:t>Neocortex</a:t>
            </a:r>
            <a:r>
              <a:rPr lang="en-US" altLang="zh-CN" sz="1400" kern="0" dirty="0" smtClean="0">
                <a:latin typeface="+mn-lt"/>
                <a:ea typeface="+mn-ea"/>
              </a:rPr>
              <a:t> </a:t>
            </a:r>
            <a:r>
              <a:rPr lang="en-US" altLang="zh-CN" sz="1400" kern="0" dirty="0">
                <a:latin typeface="+mn-lt"/>
                <a:ea typeface="+mn-ea"/>
              </a:rPr>
              <a:t>size as a constraint on group size in </a:t>
            </a:r>
            <a:r>
              <a:rPr lang="en-US" altLang="zh-CN" sz="1400" kern="0" dirty="0" smtClean="0">
                <a:latin typeface="+mn-lt"/>
                <a:ea typeface="+mn-ea"/>
              </a:rPr>
              <a:t>primates. Human Evolution, 1992, </a:t>
            </a:r>
            <a:r>
              <a:rPr lang="en-US" altLang="zh-CN" sz="1400" kern="0" dirty="0">
                <a:latin typeface="+mn-lt"/>
                <a:ea typeface="+mn-ea"/>
              </a:rPr>
              <a:t>20: 469–</a:t>
            </a:r>
            <a:r>
              <a:rPr lang="en-US" altLang="zh-CN" sz="1400" kern="0" dirty="0" smtClean="0">
                <a:latin typeface="+mn-lt"/>
                <a:ea typeface="+mn-ea"/>
              </a:rPr>
              <a:t>493.</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
        <p:nvSpPr>
          <p:cNvPr id="10" name="Rectangle 9"/>
          <p:cNvSpPr/>
          <p:nvPr/>
        </p:nvSpPr>
        <p:spPr>
          <a:xfrm>
            <a:off x="609600" y="1447800"/>
            <a:ext cx="33528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CC"/>
                </a:solidFill>
              </a:rPr>
              <a:t>Six degree of separation</a:t>
            </a:r>
            <a:r>
              <a:rPr lang="en-US" sz="2000" baseline="30000" dirty="0" smtClean="0">
                <a:solidFill>
                  <a:srgbClr val="0000CC"/>
                </a:solidFill>
              </a:rPr>
              <a:t>[1]</a:t>
            </a:r>
          </a:p>
        </p:txBody>
      </p:sp>
      <p:pic>
        <p:nvPicPr>
          <p:cNvPr id="11" name="Picture 10"/>
          <p:cNvPicPr>
            <a:picLocks noChangeAspect="1"/>
          </p:cNvPicPr>
          <p:nvPr/>
        </p:nvPicPr>
        <p:blipFill>
          <a:blip r:embed="rId3"/>
          <a:stretch>
            <a:fillRect/>
          </a:stretch>
        </p:blipFill>
        <p:spPr>
          <a:xfrm>
            <a:off x="838215" y="2057400"/>
            <a:ext cx="2740675" cy="2755900"/>
          </a:xfrm>
          <a:prstGeom prst="rect">
            <a:avLst/>
          </a:prstGeom>
          <a:ln>
            <a:noFill/>
          </a:ln>
        </p:spPr>
      </p:pic>
      <p:sp>
        <p:nvSpPr>
          <p:cNvPr id="8" name="Rectangle 7"/>
          <p:cNvSpPr/>
          <p:nvPr/>
        </p:nvSpPr>
        <p:spPr>
          <a:xfrm>
            <a:off x="3429000" y="4648200"/>
            <a:ext cx="5334000" cy="9144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You are able to </a:t>
            </a:r>
            <a:r>
              <a:rPr lang="en-US" b="1" dirty="0" smtClean="0">
                <a:solidFill>
                  <a:srgbClr val="FF0000"/>
                </a:solidFill>
              </a:rPr>
              <a:t>influence</a:t>
            </a:r>
            <a:r>
              <a:rPr lang="en-US" dirty="0" smtClean="0">
                <a:solidFill>
                  <a:schemeClr val="tx1"/>
                </a:solidFill>
              </a:rPr>
              <a:t> up to &gt;1,000,000 persons in the world, according to the </a:t>
            </a:r>
            <a:r>
              <a:rPr lang="en-US" dirty="0">
                <a:solidFill>
                  <a:srgbClr val="0000CC"/>
                </a:solidFill>
              </a:rPr>
              <a:t>D</a:t>
            </a:r>
            <a:r>
              <a:rPr lang="en-US" dirty="0" smtClean="0">
                <a:solidFill>
                  <a:srgbClr val="0000CC"/>
                </a:solidFill>
              </a:rPr>
              <a:t>unbar’s number</a:t>
            </a:r>
            <a:r>
              <a:rPr lang="en-US" baseline="30000" dirty="0" smtClean="0">
                <a:solidFill>
                  <a:srgbClr val="0000CC"/>
                </a:solidFill>
              </a:rPr>
              <a:t>[3]</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xmlns="" val="393873406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WH</a:t>
            </a:r>
            <a:r>
              <a:rPr lang="en-US" baseline="30000" dirty="0" smtClean="0"/>
              <a:t>3</a:t>
            </a:r>
            <a:endParaRPr lang="en-US" baseline="30000" dirty="0"/>
          </a:p>
        </p:txBody>
      </p:sp>
      <p:sp>
        <p:nvSpPr>
          <p:cNvPr id="3" name="Content Placeholder 2"/>
          <p:cNvSpPr>
            <a:spLocks noGrp="1"/>
          </p:cNvSpPr>
          <p:nvPr>
            <p:ph idx="1"/>
          </p:nvPr>
        </p:nvSpPr>
        <p:spPr>
          <a:xfrm>
            <a:off x="381016" y="1676404"/>
            <a:ext cx="8379071" cy="4449763"/>
          </a:xfrm>
        </p:spPr>
        <p:txBody>
          <a:bodyPr/>
          <a:lstStyle/>
          <a:p>
            <a:pPr marL="514350" indent="-514350">
              <a:spcBef>
                <a:spcPts val="1368"/>
              </a:spcBef>
              <a:buClr>
                <a:schemeClr val="tx1"/>
              </a:buClr>
              <a:buFont typeface="+mj-lt"/>
              <a:buAutoNum type="arabicPeriod"/>
            </a:pPr>
            <a:r>
              <a:rPr lang="en-US" dirty="0" smtClean="0">
                <a:solidFill>
                  <a:srgbClr val="FF0000"/>
                </a:solidFill>
              </a:rPr>
              <a:t>Whether</a:t>
            </a:r>
            <a:r>
              <a:rPr lang="en-US" dirty="0" smtClean="0"/>
              <a:t> social influence </a:t>
            </a:r>
            <a:r>
              <a:rPr lang="en-US" dirty="0" smtClean="0">
                <a:solidFill>
                  <a:srgbClr val="0000CC"/>
                </a:solidFill>
              </a:rPr>
              <a:t>exist</a:t>
            </a:r>
            <a:r>
              <a:rPr lang="en-US" dirty="0" smtClean="0"/>
              <a:t>?</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to </a:t>
            </a:r>
            <a:r>
              <a:rPr lang="en-US" dirty="0" smtClean="0">
                <a:solidFill>
                  <a:srgbClr val="0000CC"/>
                </a:solidFill>
              </a:rPr>
              <a:t>measure</a:t>
            </a:r>
            <a:r>
              <a:rPr lang="en-US" dirty="0" smtClean="0"/>
              <a:t> influence?</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to </a:t>
            </a:r>
            <a:r>
              <a:rPr lang="en-US" dirty="0" smtClean="0">
                <a:solidFill>
                  <a:srgbClr val="0000CC"/>
                </a:solidFill>
              </a:rPr>
              <a:t>model</a:t>
            </a:r>
            <a:r>
              <a:rPr lang="en-US" dirty="0" smtClean="0"/>
              <a:t> influence?</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influence can </a:t>
            </a:r>
            <a:r>
              <a:rPr lang="en-US" dirty="0" smtClean="0">
                <a:solidFill>
                  <a:srgbClr val="0000CC"/>
                </a:solidFill>
              </a:rPr>
              <a:t>help</a:t>
            </a:r>
            <a:r>
              <a:rPr lang="en-US" dirty="0" smtClean="0"/>
              <a:t> real applications?</a:t>
            </a:r>
            <a:endParaRPr lang="en-US" dirty="0"/>
          </a:p>
        </p:txBody>
      </p:sp>
    </p:spTree>
    <p:extLst>
      <p:ext uri="{BB962C8B-B14F-4D97-AF65-F5344CB8AC3E}">
        <p14:creationId xmlns:p14="http://schemas.microsoft.com/office/powerpoint/2010/main" xmlns="" val="300332174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Preliminaries</a:t>
            </a:r>
            <a:endParaRPr lang="en-US" dirty="0"/>
          </a:p>
        </p:txBody>
      </p:sp>
    </p:spTree>
    <p:extLst>
      <p:ext uri="{BB962C8B-B14F-4D97-AF65-F5344CB8AC3E}">
        <p14:creationId xmlns:p14="http://schemas.microsoft.com/office/powerpoint/2010/main" xmlns="" val="80435223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Notations</a:t>
            </a:r>
            <a:endParaRPr lang="zh-CN" altLang="en-US" dirty="0"/>
          </a:p>
        </p:txBody>
      </p:sp>
      <p:grpSp>
        <p:nvGrpSpPr>
          <p:cNvPr id="3" name="组合 3"/>
          <p:cNvGrpSpPr/>
          <p:nvPr/>
        </p:nvGrpSpPr>
        <p:grpSpPr>
          <a:xfrm>
            <a:off x="1359620" y="1179558"/>
            <a:ext cx="2831395" cy="2935242"/>
            <a:chOff x="3857620" y="1071546"/>
            <a:chExt cx="3813194" cy="4081474"/>
          </a:xfrm>
        </p:grpSpPr>
        <p:pic>
          <p:nvPicPr>
            <p:cNvPr id="5" name="Picture 5" descr="D:\Workstation\SRT\2010春\mobile social network\icdm\conference\slides\yellow-police.jpg"/>
            <p:cNvPicPr>
              <a:picLocks noChangeAspect="1" noChangeArrowheads="1"/>
            </p:cNvPicPr>
            <p:nvPr/>
          </p:nvPicPr>
          <p:blipFill>
            <a:blip r:embed="rId5" cstate="print"/>
            <a:srcRect/>
            <a:stretch>
              <a:fillRect/>
            </a:stretch>
          </p:blipFill>
          <p:spPr bwMode="auto">
            <a:xfrm>
              <a:off x="5429256" y="2571744"/>
              <a:ext cx="1219200" cy="1219200"/>
            </a:xfrm>
            <a:prstGeom prst="rect">
              <a:avLst/>
            </a:prstGeom>
            <a:noFill/>
          </p:spPr>
        </p:pic>
        <p:pic>
          <p:nvPicPr>
            <p:cNvPr id="6" name="Picture 6" descr="D:\Workstation\SRT\2010春\mobile social network\icdm\conference\slides\buddy-blue.png"/>
            <p:cNvPicPr>
              <a:picLocks noChangeAspect="1" noChangeArrowheads="1"/>
            </p:cNvPicPr>
            <p:nvPr/>
          </p:nvPicPr>
          <p:blipFill>
            <a:blip r:embed="rId6" cstate="print"/>
            <a:srcRect/>
            <a:stretch>
              <a:fillRect/>
            </a:stretch>
          </p:blipFill>
          <p:spPr bwMode="auto">
            <a:xfrm>
              <a:off x="5857884" y="1071546"/>
              <a:ext cx="914240" cy="966782"/>
            </a:xfrm>
            <a:prstGeom prst="rect">
              <a:avLst/>
            </a:prstGeom>
            <a:noFill/>
          </p:spPr>
        </p:pic>
        <p:pic>
          <p:nvPicPr>
            <p:cNvPr id="7" name="Picture 7" descr="D:\Workstation\SRT\2010春\mobile social network\icdm\conference\slides\Msn-Buddy-Offline-icon.png"/>
            <p:cNvPicPr>
              <a:picLocks noChangeAspect="1" noChangeArrowheads="1"/>
            </p:cNvPicPr>
            <p:nvPr/>
          </p:nvPicPr>
          <p:blipFill>
            <a:blip r:embed="rId7" cstate="print"/>
            <a:srcRect/>
            <a:stretch>
              <a:fillRect/>
            </a:stretch>
          </p:blipFill>
          <p:spPr bwMode="auto">
            <a:xfrm>
              <a:off x="4714876" y="4000504"/>
              <a:ext cx="1152516" cy="1152516"/>
            </a:xfrm>
            <a:prstGeom prst="rect">
              <a:avLst/>
            </a:prstGeom>
            <a:noFill/>
          </p:spPr>
        </p:pic>
        <p:pic>
          <p:nvPicPr>
            <p:cNvPr id="8" name="Picture 8" descr="D:\Workstation\SRT\2010春\mobile social network\icdm\conference\slides\buddy_green.png"/>
            <p:cNvPicPr>
              <a:picLocks noChangeAspect="1" noChangeArrowheads="1"/>
            </p:cNvPicPr>
            <p:nvPr/>
          </p:nvPicPr>
          <p:blipFill>
            <a:blip r:embed="rId8" cstate="print"/>
            <a:srcRect/>
            <a:stretch>
              <a:fillRect/>
            </a:stretch>
          </p:blipFill>
          <p:spPr bwMode="auto">
            <a:xfrm>
              <a:off x="3857620" y="1428736"/>
              <a:ext cx="1081078" cy="1081078"/>
            </a:xfrm>
            <a:prstGeom prst="rect">
              <a:avLst/>
            </a:prstGeom>
            <a:noFill/>
          </p:spPr>
        </p:pic>
        <p:pic>
          <p:nvPicPr>
            <p:cNvPr id="9" name="Picture 9" descr="D:\Workstation\SRT\2010春\mobile social network\icdm\conference\slides\msn_offline.png"/>
            <p:cNvPicPr>
              <a:picLocks noChangeAspect="1" noChangeArrowheads="1"/>
            </p:cNvPicPr>
            <p:nvPr/>
          </p:nvPicPr>
          <p:blipFill>
            <a:blip r:embed="rId9" cstate="print"/>
            <a:srcRect/>
            <a:stretch>
              <a:fillRect/>
            </a:stretch>
          </p:blipFill>
          <p:spPr bwMode="auto">
            <a:xfrm>
              <a:off x="6500826" y="3929066"/>
              <a:ext cx="1169988" cy="1169988"/>
            </a:xfrm>
            <a:prstGeom prst="rect">
              <a:avLst/>
            </a:prstGeom>
            <a:noFill/>
          </p:spPr>
        </p:pic>
        <p:cxnSp>
          <p:nvCxnSpPr>
            <p:cNvPr id="10" name="直接连接符 9"/>
            <p:cNvCxnSpPr>
              <a:stCxn id="6" idx="2"/>
            </p:cNvCxnSpPr>
            <p:nvPr/>
          </p:nvCxnSpPr>
          <p:spPr>
            <a:xfrm rot="5400000">
              <a:off x="5998331" y="2255071"/>
              <a:ext cx="533416" cy="9993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1" name="直接连接符 10"/>
            <p:cNvCxnSpPr/>
            <p:nvPr/>
          </p:nvCxnSpPr>
          <p:spPr>
            <a:xfrm rot="16200000" flipV="1">
              <a:off x="4822033" y="2321711"/>
              <a:ext cx="785818" cy="5715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2" name="直接连接符 11"/>
            <p:cNvCxnSpPr/>
            <p:nvPr/>
          </p:nvCxnSpPr>
          <p:spPr>
            <a:xfrm rot="5400000">
              <a:off x="5536413" y="3893347"/>
              <a:ext cx="428628" cy="21431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3" name="直接连接符 12"/>
            <p:cNvCxnSpPr/>
            <p:nvPr/>
          </p:nvCxnSpPr>
          <p:spPr>
            <a:xfrm rot="16200000" flipH="1">
              <a:off x="6250793" y="3821909"/>
              <a:ext cx="500066" cy="4286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4" name="直接连接符 13"/>
            <p:cNvCxnSpPr/>
            <p:nvPr/>
          </p:nvCxnSpPr>
          <p:spPr>
            <a:xfrm rot="10800000" flipV="1">
              <a:off x="4929190" y="1643048"/>
              <a:ext cx="785818" cy="1"/>
            </a:xfrm>
            <a:prstGeom prst="line">
              <a:avLst/>
            </a:prstGeom>
            <a:ln w="28575"/>
          </p:spPr>
          <p:style>
            <a:lnRef idx="1">
              <a:schemeClr val="accent4"/>
            </a:lnRef>
            <a:fillRef idx="0">
              <a:schemeClr val="accent4"/>
            </a:fillRef>
            <a:effectRef idx="0">
              <a:schemeClr val="accent4"/>
            </a:effectRef>
            <a:fontRef idx="minor">
              <a:schemeClr val="tx1"/>
            </a:fontRef>
          </p:style>
        </p:cxnSp>
      </p:grpSp>
      <p:sp>
        <p:nvSpPr>
          <p:cNvPr id="15" name="矩形 14"/>
          <p:cNvSpPr/>
          <p:nvPr/>
        </p:nvSpPr>
        <p:spPr>
          <a:xfrm>
            <a:off x="914400" y="4572000"/>
            <a:ext cx="2895600" cy="762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3200" i="1" dirty="0" smtClean="0">
                <a:latin typeface="Arial" pitchFamily="34" charset="0"/>
                <a:cs typeface="Arial" pitchFamily="34" charset="0"/>
              </a:rPr>
              <a:t>G</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V</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E</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X</a:t>
            </a:r>
            <a:r>
              <a:rPr lang="en-US" altLang="zh-CN" sz="3200" dirty="0" smtClean="0">
                <a:latin typeface="Arial" pitchFamily="34" charset="0"/>
                <a:cs typeface="Arial" pitchFamily="34" charset="0"/>
              </a:rPr>
              <a:t>, </a:t>
            </a:r>
            <a:r>
              <a:rPr lang="en-US" altLang="zh-CN" sz="3200" i="1" dirty="0" smtClean="0">
                <a:solidFill>
                  <a:srgbClr val="0000FF"/>
                </a:solidFill>
                <a:latin typeface="Arial" pitchFamily="34" charset="0"/>
                <a:cs typeface="Arial" pitchFamily="34" charset="0"/>
              </a:rPr>
              <a:t>Y</a:t>
            </a:r>
            <a:r>
              <a:rPr lang="en-US" altLang="zh-CN" sz="3200" dirty="0" smtClean="0">
                <a:latin typeface="Arial" pitchFamily="34" charset="0"/>
                <a:cs typeface="Arial" pitchFamily="34" charset="0"/>
              </a:rPr>
              <a:t>)</a:t>
            </a:r>
            <a:endParaRPr lang="zh-CN" altLang="en-US" sz="3200" dirty="0">
              <a:latin typeface="Arial" pitchFamily="34" charset="0"/>
              <a:cs typeface="Arial" pitchFamily="34" charset="0"/>
            </a:endParaRPr>
          </a:p>
        </p:txBody>
      </p:sp>
      <p:sp>
        <p:nvSpPr>
          <p:cNvPr id="21" name="椭圆 20"/>
          <p:cNvSpPr/>
          <p:nvPr/>
        </p:nvSpPr>
        <p:spPr>
          <a:xfrm>
            <a:off x="2514601" y="2286001"/>
            <a:ext cx="941071" cy="84683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标注 24"/>
          <p:cNvSpPr/>
          <p:nvPr/>
        </p:nvSpPr>
        <p:spPr>
          <a:xfrm>
            <a:off x="4495801" y="2362200"/>
            <a:ext cx="3588740" cy="838200"/>
          </a:xfrm>
          <a:prstGeom prst="wedgeRectCallout">
            <a:avLst>
              <a:gd name="adj1" fmla="val -77333"/>
              <a:gd name="adj2" fmla="val -16891"/>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chemeClr val="bg2">
                    <a:lumMod val="25000"/>
                  </a:schemeClr>
                </a:solidFill>
                <a:latin typeface="Arial" pitchFamily="34" charset="0"/>
                <a:ea typeface="Verdana" pitchFamily="34" charset="0"/>
                <a:cs typeface="Arial" pitchFamily="34" charset="0"/>
              </a:rPr>
              <a:t>Attributes: x</a:t>
            </a:r>
            <a:r>
              <a:rPr lang="en-US" altLang="zh-CN" sz="2400" b="1" i="1" baseline="-25000" dirty="0" smtClean="0">
                <a:solidFill>
                  <a:schemeClr val="bg2">
                    <a:lumMod val="25000"/>
                  </a:schemeClr>
                </a:solidFill>
                <a:latin typeface="Times New Roman"/>
                <a:ea typeface="Verdana" pitchFamily="34" charset="0"/>
                <a:cs typeface="Times New Roman"/>
              </a:rPr>
              <a:t>i</a:t>
            </a:r>
            <a:endParaRPr lang="en-US" altLang="zh-CN" sz="2400" b="1" dirty="0" smtClean="0">
              <a:solidFill>
                <a:schemeClr val="bg2">
                  <a:lumMod val="25000"/>
                </a:schemeClr>
              </a:solidFill>
              <a:latin typeface="Arial" pitchFamily="34" charset="0"/>
              <a:ea typeface="Verdana" pitchFamily="34" charset="0"/>
              <a:cs typeface="Arial" pitchFamily="34" charset="0"/>
            </a:endParaRPr>
          </a:p>
          <a:p>
            <a:r>
              <a:rPr lang="en-US" altLang="zh-CN" sz="2000" dirty="0" smtClean="0">
                <a:solidFill>
                  <a:schemeClr val="bg2">
                    <a:lumMod val="25000"/>
                  </a:schemeClr>
                </a:solidFill>
                <a:latin typeface="Arial" pitchFamily="34" charset="0"/>
                <a:ea typeface="Verdana" pitchFamily="34" charset="0"/>
                <a:cs typeface="Arial" pitchFamily="34" charset="0"/>
              </a:rPr>
              <a:t> - location, gender, age, etc.</a:t>
            </a:r>
            <a:endParaRPr lang="zh-CN" altLang="en-US" sz="2000" dirty="0" smtClean="0">
              <a:solidFill>
                <a:schemeClr val="bg2">
                  <a:lumMod val="25000"/>
                </a:schemeClr>
              </a:solidFill>
              <a:latin typeface="Arial" pitchFamily="34" charset="0"/>
              <a:ea typeface="Verdana" pitchFamily="34" charset="0"/>
              <a:cs typeface="Arial" pitchFamily="34" charset="0"/>
            </a:endParaRPr>
          </a:p>
        </p:txBody>
      </p:sp>
      <p:sp>
        <p:nvSpPr>
          <p:cNvPr id="28" name="矩形标注 27"/>
          <p:cNvSpPr/>
          <p:nvPr/>
        </p:nvSpPr>
        <p:spPr>
          <a:xfrm>
            <a:off x="4495800" y="3352800"/>
            <a:ext cx="3581400" cy="838200"/>
          </a:xfrm>
          <a:prstGeom prst="wedgeRectCallout">
            <a:avLst>
              <a:gd name="adj1" fmla="val -79185"/>
              <a:gd name="adj2" fmla="val -72799"/>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000" b="1" dirty="0" smtClean="0">
                <a:solidFill>
                  <a:srgbClr val="0000CC"/>
                </a:solidFill>
                <a:latin typeface="Arial" pitchFamily="34" charset="0"/>
                <a:ea typeface="Verdana" pitchFamily="34" charset="0"/>
                <a:cs typeface="Arial" pitchFamily="34" charset="0"/>
              </a:rPr>
              <a:t>Action/Status: </a:t>
            </a:r>
            <a:r>
              <a:rPr lang="en-US" altLang="zh-CN" sz="2000" b="1" i="1" dirty="0" err="1" smtClean="0">
                <a:solidFill>
                  <a:srgbClr val="0000CC"/>
                </a:solidFill>
                <a:latin typeface="Times New Roman"/>
                <a:ea typeface="Verdana" pitchFamily="34" charset="0"/>
                <a:cs typeface="Times New Roman"/>
              </a:rPr>
              <a:t>y</a:t>
            </a:r>
            <a:r>
              <a:rPr lang="en-US" altLang="zh-CN" sz="2000" b="1" i="1" baseline="-25000" dirty="0" err="1" smtClean="0">
                <a:solidFill>
                  <a:srgbClr val="0000CC"/>
                </a:solidFill>
                <a:latin typeface="Times New Roman"/>
                <a:ea typeface="Verdana" pitchFamily="34" charset="0"/>
                <a:cs typeface="Times New Roman"/>
              </a:rPr>
              <a:t>i</a:t>
            </a:r>
            <a:r>
              <a:rPr lang="en-US" altLang="zh-CN" sz="2000" b="1" i="1" dirty="0" smtClean="0">
                <a:solidFill>
                  <a:srgbClr val="0000CC"/>
                </a:solidFill>
                <a:latin typeface="Times New Roman"/>
                <a:ea typeface="Verdana" pitchFamily="34" charset="0"/>
                <a:cs typeface="Times New Roman"/>
              </a:rPr>
              <a:t> </a:t>
            </a:r>
          </a:p>
          <a:p>
            <a:r>
              <a:rPr lang="en-US" altLang="zh-CN" sz="2400" dirty="0" smtClean="0">
                <a:solidFill>
                  <a:schemeClr val="tx1"/>
                </a:solidFill>
                <a:latin typeface="Times New Roman"/>
                <a:ea typeface="Verdana" pitchFamily="34" charset="0"/>
                <a:cs typeface="Times New Roman"/>
              </a:rPr>
              <a:t>- e.g., “Love Obama”</a:t>
            </a:r>
            <a:endParaRPr lang="zh-CN" altLang="en-US" sz="2400" baseline="-25000" dirty="0" smtClean="0">
              <a:solidFill>
                <a:schemeClr val="tx1"/>
              </a:solidFill>
              <a:latin typeface="Times New Roman"/>
              <a:ea typeface="Verdana" pitchFamily="34" charset="0"/>
              <a:cs typeface="Times New Roman"/>
            </a:endParaRPr>
          </a:p>
        </p:txBody>
      </p:sp>
      <p:sp>
        <p:nvSpPr>
          <p:cNvPr id="30" name="TextBox 29"/>
          <p:cNvSpPr txBox="1"/>
          <p:nvPr/>
        </p:nvSpPr>
        <p:spPr>
          <a:xfrm>
            <a:off x="914409" y="5268011"/>
            <a:ext cx="6099747" cy="461665"/>
          </a:xfrm>
          <a:prstGeom prst="rect">
            <a:avLst/>
          </a:prstGeom>
          <a:noFill/>
        </p:spPr>
        <p:txBody>
          <a:bodyPr wrap="none" rtlCol="0">
            <a:spAutoFit/>
          </a:bodyPr>
          <a:lstStyle/>
          <a:p>
            <a:r>
              <a:rPr lang="en-US" altLang="zh-CN" sz="2400" i="1" dirty="0" err="1" smtClean="0">
                <a:latin typeface="Times New Roman"/>
                <a:cs typeface="Times New Roman"/>
              </a:rPr>
              <a:t>G</a:t>
            </a:r>
            <a:r>
              <a:rPr lang="en-US" altLang="zh-CN" sz="2400" i="1" baseline="30000" dirty="0" err="1" smtClean="0">
                <a:latin typeface="Times New Roman"/>
                <a:cs typeface="Times New Roman"/>
              </a:rPr>
              <a:t>t</a:t>
            </a:r>
            <a:r>
              <a:rPr lang="en-US" altLang="zh-CN" sz="2400" dirty="0">
                <a:latin typeface="Times New Roman"/>
                <a:cs typeface="Times New Roman"/>
              </a:rPr>
              <a:t> —</a:t>
            </a:r>
            <a:r>
              <a:rPr lang="en-US" altLang="zh-CN" sz="2400" dirty="0" smtClean="0">
                <a:latin typeface="Times New Roman"/>
                <a:cs typeface="Times New Roman"/>
              </a:rPr>
              <a:t> the superscript </a:t>
            </a:r>
            <a:r>
              <a:rPr lang="en-US" altLang="zh-CN" sz="2400" i="1" dirty="0" smtClean="0">
                <a:latin typeface="Times New Roman"/>
                <a:cs typeface="Times New Roman"/>
              </a:rPr>
              <a:t>t</a:t>
            </a:r>
            <a:r>
              <a:rPr lang="en-US" altLang="zh-CN" sz="2400" dirty="0" smtClean="0">
                <a:latin typeface="Times New Roman"/>
                <a:cs typeface="Times New Roman"/>
              </a:rPr>
              <a:t> represents the time stamp</a:t>
            </a:r>
          </a:p>
        </p:txBody>
      </p:sp>
      <p:sp>
        <p:nvSpPr>
          <p:cNvPr id="31" name="TextBox 30"/>
          <p:cNvSpPr txBox="1"/>
          <p:nvPr/>
        </p:nvSpPr>
        <p:spPr>
          <a:xfrm>
            <a:off x="1676399" y="914431"/>
            <a:ext cx="1143000" cy="380999"/>
          </a:xfrm>
          <a:prstGeom prst="rect">
            <a:avLst/>
          </a:prstGeom>
          <a:noFill/>
          <a:ln>
            <a:solidFill>
              <a:srgbClr val="0000CC"/>
            </a:solidFill>
          </a:ln>
        </p:spPr>
        <p:txBody>
          <a:bodyPr wrap="square" rtlCol="0" anchor="ctr">
            <a:noAutofit/>
          </a:bodyPr>
          <a:lstStyle/>
          <a:p>
            <a:r>
              <a:rPr lang="en-US" altLang="zh-CN" sz="2000" dirty="0" smtClean="0"/>
              <a:t>Time </a:t>
            </a:r>
            <a:r>
              <a:rPr lang="en-US" altLang="zh-CN" sz="2000" i="1" dirty="0" smtClean="0"/>
              <a:t>t</a:t>
            </a:r>
            <a:endParaRPr lang="zh-CN" altLang="en-US" sz="2000" i="1" dirty="0"/>
          </a:p>
        </p:txBody>
      </p:sp>
      <p:cxnSp>
        <p:nvCxnSpPr>
          <p:cNvPr id="33" name="直接箭头连接符 32"/>
          <p:cNvCxnSpPr/>
          <p:nvPr/>
        </p:nvCxnSpPr>
        <p:spPr>
          <a:xfrm>
            <a:off x="380999" y="2819400"/>
            <a:ext cx="21336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71487" y="2438401"/>
            <a:ext cx="1714512" cy="369332"/>
          </a:xfrm>
          <a:prstGeom prst="rect">
            <a:avLst/>
          </a:prstGeom>
        </p:spPr>
        <p:txBody>
          <a:bodyPr wrap="square">
            <a:spAutoFit/>
          </a:bodyPr>
          <a:lstStyle/>
          <a:p>
            <a:r>
              <a:rPr lang="en-US" altLang="zh-CN" dirty="0" smtClean="0"/>
              <a:t>Time </a:t>
            </a:r>
            <a:r>
              <a:rPr lang="en-US" altLang="zh-CN" i="1" dirty="0" smtClean="0"/>
              <a:t>t-1, t-2…</a:t>
            </a:r>
            <a:endParaRPr lang="zh-CN" altLang="en-US" i="1" dirty="0"/>
          </a:p>
        </p:txBody>
      </p:sp>
      <p:sp>
        <p:nvSpPr>
          <p:cNvPr id="32" name="矩形标注 24"/>
          <p:cNvSpPr/>
          <p:nvPr/>
        </p:nvSpPr>
        <p:spPr>
          <a:xfrm>
            <a:off x="4488461" y="1600200"/>
            <a:ext cx="3588740" cy="609600"/>
          </a:xfrm>
          <a:prstGeom prst="wedgeRectCallout">
            <a:avLst>
              <a:gd name="adj1" fmla="val -79953"/>
              <a:gd name="adj2" fmla="val 74018"/>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chemeClr val="bg2">
                    <a:lumMod val="25000"/>
                  </a:schemeClr>
                </a:solidFill>
                <a:latin typeface="Arial" pitchFamily="34" charset="0"/>
                <a:ea typeface="Verdana" pitchFamily="34" charset="0"/>
                <a:cs typeface="Arial" pitchFamily="34" charset="0"/>
              </a:rPr>
              <a:t>Node/user: </a:t>
            </a:r>
            <a:r>
              <a:rPr lang="en-US" altLang="zh-CN" sz="2400" b="1" i="1" dirty="0" smtClean="0">
                <a:solidFill>
                  <a:schemeClr val="bg2">
                    <a:lumMod val="25000"/>
                  </a:schemeClr>
                </a:solidFill>
                <a:latin typeface="Times New Roman"/>
                <a:ea typeface="Verdana" pitchFamily="34" charset="0"/>
                <a:cs typeface="Times New Roman"/>
              </a:rPr>
              <a:t>v</a:t>
            </a:r>
            <a:r>
              <a:rPr lang="en-US" altLang="zh-CN" sz="2400" b="1" i="1" baseline="-25000" dirty="0" smtClean="0">
                <a:solidFill>
                  <a:schemeClr val="bg2">
                    <a:lumMod val="25000"/>
                  </a:schemeClr>
                </a:solidFill>
                <a:latin typeface="Times New Roman"/>
                <a:ea typeface="Verdana" pitchFamily="34" charset="0"/>
                <a:cs typeface="Times New Roman"/>
              </a:rPr>
              <a:t>i</a:t>
            </a:r>
            <a:endParaRPr lang="en-US" altLang="zh-CN" sz="2400" b="1" dirty="0" smtClean="0">
              <a:solidFill>
                <a:schemeClr val="bg2">
                  <a:lumMod val="25000"/>
                </a:schemeClr>
              </a:solidFill>
              <a:latin typeface="Arial" pitchFamily="34" charset="0"/>
              <a:ea typeface="Verdana"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xmlns="" val="3469392204"/>
              </p:ext>
            </p:extLst>
          </p:nvPr>
        </p:nvGraphicFramePr>
        <p:xfrm>
          <a:off x="990601" y="5791200"/>
          <a:ext cx="914400" cy="508392"/>
        </p:xfrm>
        <a:graphic>
          <a:graphicData uri="http://schemas.openxmlformats.org/presentationml/2006/ole">
            <p:oleObj spid="_x0000_s5122" name="Equation" r:id="rId10" imgW="447840" imgH="237600" progId="">
              <p:embed/>
            </p:oleObj>
          </a:graphicData>
        </a:graphic>
      </p:graphicFrame>
      <p:sp>
        <p:nvSpPr>
          <p:cNvPr id="36" name="TextBox 35"/>
          <p:cNvSpPr txBox="1"/>
          <p:nvPr/>
        </p:nvSpPr>
        <p:spPr>
          <a:xfrm>
            <a:off x="1934656" y="5761612"/>
            <a:ext cx="6482744" cy="830997"/>
          </a:xfrm>
          <a:prstGeom prst="rect">
            <a:avLst/>
          </a:prstGeom>
          <a:noFill/>
        </p:spPr>
        <p:txBody>
          <a:bodyPr wrap="square" rtlCol="0">
            <a:spAutoFit/>
          </a:bodyPr>
          <a:lstStyle/>
          <a:p>
            <a:r>
              <a:rPr lang="en-US" altLang="zh-CN" sz="2400" dirty="0" smtClean="0">
                <a:latin typeface="Times New Roman"/>
                <a:cs typeface="Times New Roman"/>
              </a:rPr>
              <a:t>— represents a link/relationship from </a:t>
            </a:r>
            <a:r>
              <a:rPr lang="en-US" altLang="zh-CN" sz="2400" i="1" dirty="0" smtClean="0">
                <a:latin typeface="Times New Roman"/>
                <a:cs typeface="Times New Roman"/>
              </a:rPr>
              <a:t>v</a:t>
            </a:r>
            <a:r>
              <a:rPr lang="en-US" altLang="zh-CN" sz="2400" i="1" baseline="-25000" dirty="0" smtClean="0">
                <a:latin typeface="Times New Roman"/>
                <a:cs typeface="Times New Roman"/>
              </a:rPr>
              <a:t>i</a:t>
            </a:r>
            <a:r>
              <a:rPr lang="en-US" altLang="zh-CN" sz="2400" dirty="0" smtClean="0">
                <a:latin typeface="Times New Roman"/>
                <a:cs typeface="Times New Roman"/>
              </a:rPr>
              <a:t> to </a:t>
            </a:r>
            <a:r>
              <a:rPr lang="en-US" altLang="zh-CN" sz="2400" i="1" dirty="0" err="1" smtClean="0">
                <a:latin typeface="Times New Roman"/>
                <a:cs typeface="Times New Roman"/>
              </a:rPr>
              <a:t>v</a:t>
            </a:r>
            <a:r>
              <a:rPr lang="en-US" altLang="zh-CN" sz="2400" i="1" baseline="-25000" dirty="0" err="1" smtClean="0">
                <a:latin typeface="Times New Roman"/>
                <a:cs typeface="Times New Roman"/>
              </a:rPr>
              <a:t>j</a:t>
            </a:r>
            <a:r>
              <a:rPr lang="en-US" altLang="zh-CN" sz="2400" dirty="0" smtClean="0">
                <a:latin typeface="Times New Roman"/>
                <a:cs typeface="Times New Roman"/>
              </a:rPr>
              <a:t> at time </a:t>
            </a:r>
            <a:r>
              <a:rPr lang="en-US" altLang="zh-CN" sz="2400" i="1" dirty="0" smtClean="0">
                <a:latin typeface="Times New Roman"/>
                <a:cs typeface="Times New Roman"/>
              </a:rPr>
              <a:t>t</a:t>
            </a:r>
          </a:p>
        </p:txBody>
      </p:sp>
    </p:spTree>
    <p:custDataLst>
      <p:tags r:id="rId2"/>
    </p:custDataLst>
    <p:extLst>
      <p:ext uri="{BB962C8B-B14F-4D97-AF65-F5344CB8AC3E}">
        <p14:creationId xmlns:p14="http://schemas.microsoft.com/office/powerpoint/2010/main" xmlns="" val="3767391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Research in Social Network</a:t>
            </a:r>
            <a:endParaRPr lang="en-US" dirty="0"/>
          </a:p>
        </p:txBody>
      </p:sp>
      <p:sp>
        <p:nvSpPr>
          <p:cNvPr id="4" name="Oval 3"/>
          <p:cNvSpPr/>
          <p:nvPr/>
        </p:nvSpPr>
        <p:spPr>
          <a:xfrm>
            <a:off x="3868615" y="5715000"/>
            <a:ext cx="1969477" cy="762000"/>
          </a:xfrm>
          <a:prstGeom prst="ellipse">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90"/>
                </a:solidFill>
              </a:rPr>
              <a:t>BIG Social Data</a:t>
            </a:r>
            <a:endParaRPr lang="en-US" b="1" dirty="0">
              <a:solidFill>
                <a:srgbClr val="000090"/>
              </a:solidFill>
            </a:endParaRPr>
          </a:p>
        </p:txBody>
      </p:sp>
      <p:sp>
        <p:nvSpPr>
          <p:cNvPr id="6" name="Rectangle 5"/>
          <p:cNvSpPr/>
          <p:nvPr/>
        </p:nvSpPr>
        <p:spPr>
          <a:xfrm>
            <a:off x="2391509" y="4572000"/>
            <a:ext cx="2250831"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800000"/>
                </a:solidFill>
              </a:rPr>
              <a:t>Social Theories</a:t>
            </a:r>
            <a:endParaRPr lang="en-US" sz="2000" dirty="0">
              <a:solidFill>
                <a:srgbClr val="800000"/>
              </a:solidFill>
            </a:endParaRPr>
          </a:p>
        </p:txBody>
      </p:sp>
      <p:sp>
        <p:nvSpPr>
          <p:cNvPr id="7" name="Rectangle 6"/>
          <p:cNvSpPr/>
          <p:nvPr/>
        </p:nvSpPr>
        <p:spPr>
          <a:xfrm>
            <a:off x="4994035" y="4572000"/>
            <a:ext cx="2321169"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800000"/>
                </a:solidFill>
              </a:rPr>
              <a:t>Algorithmic </a:t>
            </a:r>
            <a:r>
              <a:rPr lang="en-US" sz="2000" dirty="0" smtClean="0">
                <a:solidFill>
                  <a:srgbClr val="800000"/>
                </a:solidFill>
              </a:rPr>
              <a:t>Foundations</a:t>
            </a:r>
            <a:endParaRPr lang="en-US" sz="2000" dirty="0">
              <a:solidFill>
                <a:srgbClr val="800000"/>
              </a:solidFill>
            </a:endParaRPr>
          </a:p>
        </p:txBody>
      </p:sp>
      <p:sp>
        <p:nvSpPr>
          <p:cNvPr id="8" name="Rectangle 7"/>
          <p:cNvSpPr/>
          <p:nvPr/>
        </p:nvSpPr>
        <p:spPr>
          <a:xfrm>
            <a:off x="2391508" y="2362200"/>
            <a:ext cx="4923692" cy="1828800"/>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9" name="Rectangle 8"/>
          <p:cNvSpPr/>
          <p:nvPr/>
        </p:nvSpPr>
        <p:spPr>
          <a:xfrm rot="5400000">
            <a:off x="20955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BA model</a:t>
            </a:r>
            <a:endParaRPr lang="en-US" dirty="0">
              <a:solidFill>
                <a:srgbClr val="000090"/>
              </a:solidFill>
            </a:endParaRPr>
          </a:p>
        </p:txBody>
      </p:sp>
      <p:sp>
        <p:nvSpPr>
          <p:cNvPr id="11" name="Rectangle 10"/>
          <p:cNvSpPr/>
          <p:nvPr/>
        </p:nvSpPr>
        <p:spPr>
          <a:xfrm rot="5400000">
            <a:off x="63158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Social influence</a:t>
            </a:r>
            <a:endParaRPr lang="en-US" dirty="0">
              <a:solidFill>
                <a:srgbClr val="000090"/>
              </a:solidFill>
            </a:endParaRPr>
          </a:p>
        </p:txBody>
      </p:sp>
      <p:sp>
        <p:nvSpPr>
          <p:cNvPr id="12" name="Rectangle 11"/>
          <p:cNvSpPr/>
          <p:nvPr/>
        </p:nvSpPr>
        <p:spPr>
          <a:xfrm rot="5400000">
            <a:off x="57531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90"/>
                </a:solidFill>
              </a:rPr>
              <a:t>A</a:t>
            </a:r>
            <a:r>
              <a:rPr lang="en-US" dirty="0" smtClean="0">
                <a:solidFill>
                  <a:srgbClr val="000090"/>
                </a:solidFill>
              </a:rPr>
              <a:t>ction</a:t>
            </a:r>
            <a:endParaRPr lang="en-US" dirty="0">
              <a:solidFill>
                <a:srgbClr val="000090"/>
              </a:solidFill>
            </a:endParaRPr>
          </a:p>
        </p:txBody>
      </p:sp>
      <p:cxnSp>
        <p:nvCxnSpPr>
          <p:cNvPr id="14" name="Straight Connector 13"/>
          <p:cNvCxnSpPr/>
          <p:nvPr/>
        </p:nvCxnSpPr>
        <p:spPr>
          <a:xfrm>
            <a:off x="2039817" y="4419600"/>
            <a:ext cx="56974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33046" y="26289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Social Network Analysis</a:t>
            </a:r>
          </a:p>
        </p:txBody>
      </p:sp>
      <p:sp>
        <p:nvSpPr>
          <p:cNvPr id="16" name="Rectangle 15"/>
          <p:cNvSpPr/>
          <p:nvPr/>
        </p:nvSpPr>
        <p:spPr>
          <a:xfrm>
            <a:off x="633046" y="44958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Theory</a:t>
            </a:r>
            <a:endParaRPr lang="en-US" dirty="0">
              <a:solidFill>
                <a:schemeClr val="tx1"/>
              </a:solidFill>
            </a:endParaRPr>
          </a:p>
        </p:txBody>
      </p:sp>
      <p:sp>
        <p:nvSpPr>
          <p:cNvPr id="17" name="Right Arrow 16"/>
          <p:cNvSpPr/>
          <p:nvPr/>
        </p:nvSpPr>
        <p:spPr>
          <a:xfrm rot="16200000">
            <a:off x="4700954" y="49236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2039817" y="2209800"/>
            <a:ext cx="56974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828804" y="1143000"/>
            <a:ext cx="6189785"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21" name="Right Arrow 20"/>
          <p:cNvSpPr/>
          <p:nvPr/>
        </p:nvSpPr>
        <p:spPr>
          <a:xfrm rot="16200000">
            <a:off x="4700954" y="15708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6200000">
            <a:off x="4700954" y="3780697"/>
            <a:ext cx="304800"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899139"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Prediction</a:t>
            </a:r>
            <a:endParaRPr lang="en-US" dirty="0">
              <a:solidFill>
                <a:schemeClr val="tx1"/>
              </a:solidFill>
            </a:endParaRPr>
          </a:p>
        </p:txBody>
      </p:sp>
      <p:sp>
        <p:nvSpPr>
          <p:cNvPr id="24" name="Rectangle 23"/>
          <p:cNvSpPr/>
          <p:nvPr/>
        </p:nvSpPr>
        <p:spPr>
          <a:xfrm>
            <a:off x="3305908"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Search</a:t>
            </a:r>
            <a:endParaRPr lang="en-US" dirty="0">
              <a:solidFill>
                <a:schemeClr val="tx1"/>
              </a:solidFill>
            </a:endParaRPr>
          </a:p>
        </p:txBody>
      </p:sp>
      <p:sp>
        <p:nvSpPr>
          <p:cNvPr id="25" name="Rectangle 24"/>
          <p:cNvSpPr/>
          <p:nvPr/>
        </p:nvSpPr>
        <p:spPr>
          <a:xfrm>
            <a:off x="4712677" y="1295400"/>
            <a:ext cx="1828800"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Information Diffusion</a:t>
            </a:r>
            <a:endParaRPr lang="en-US" dirty="0">
              <a:solidFill>
                <a:schemeClr val="tx1"/>
              </a:solidFill>
            </a:endParaRPr>
          </a:p>
        </p:txBody>
      </p:sp>
      <p:sp>
        <p:nvSpPr>
          <p:cNvPr id="26" name="Rectangle 25"/>
          <p:cNvSpPr/>
          <p:nvPr/>
        </p:nvSpPr>
        <p:spPr>
          <a:xfrm>
            <a:off x="6682154" y="1295400"/>
            <a:ext cx="1266092"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Advertise</a:t>
            </a:r>
            <a:endParaRPr lang="en-US" dirty="0">
              <a:solidFill>
                <a:schemeClr val="tx1"/>
              </a:solidFill>
            </a:endParaRPr>
          </a:p>
        </p:txBody>
      </p:sp>
      <p:sp>
        <p:nvSpPr>
          <p:cNvPr id="27" name="Rectangle 26"/>
          <p:cNvSpPr/>
          <p:nvPr/>
        </p:nvSpPr>
        <p:spPr>
          <a:xfrm>
            <a:off x="633046" y="1066800"/>
            <a:ext cx="1266092"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Application</a:t>
            </a:r>
            <a:endParaRPr lang="en-US" dirty="0">
              <a:solidFill>
                <a:schemeClr val="tx1"/>
              </a:solidFill>
            </a:endParaRPr>
          </a:p>
        </p:txBody>
      </p:sp>
      <p:sp>
        <p:nvSpPr>
          <p:cNvPr id="28" name="Rectangle 27"/>
          <p:cNvSpPr/>
          <p:nvPr/>
        </p:nvSpPr>
        <p:spPr>
          <a:xfrm>
            <a:off x="2602523"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Macro</a:t>
            </a:r>
            <a:endParaRPr lang="en-US" dirty="0">
              <a:solidFill>
                <a:schemeClr val="tx1"/>
              </a:solidFill>
            </a:endParaRPr>
          </a:p>
        </p:txBody>
      </p:sp>
      <p:sp>
        <p:nvSpPr>
          <p:cNvPr id="29" name="Rectangle 28"/>
          <p:cNvSpPr/>
          <p:nvPr/>
        </p:nvSpPr>
        <p:spPr>
          <a:xfrm>
            <a:off x="4220308"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err="1" smtClean="0">
                <a:solidFill>
                  <a:schemeClr val="tx1"/>
                </a:solidFill>
              </a:rPr>
              <a:t>Meso</a:t>
            </a:r>
            <a:endParaRPr lang="en-US" dirty="0">
              <a:solidFill>
                <a:schemeClr val="tx1"/>
              </a:solidFill>
            </a:endParaRPr>
          </a:p>
        </p:txBody>
      </p:sp>
      <p:sp>
        <p:nvSpPr>
          <p:cNvPr id="30" name="Rectangle 29"/>
          <p:cNvSpPr/>
          <p:nvPr/>
        </p:nvSpPr>
        <p:spPr>
          <a:xfrm>
            <a:off x="6049108" y="2438400"/>
            <a:ext cx="9144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Micro</a:t>
            </a:r>
            <a:endParaRPr lang="en-US" dirty="0">
              <a:solidFill>
                <a:schemeClr val="tx1"/>
              </a:solidFill>
            </a:endParaRPr>
          </a:p>
        </p:txBody>
      </p:sp>
      <p:sp>
        <p:nvSpPr>
          <p:cNvPr id="31" name="Rectangle 30"/>
          <p:cNvSpPr/>
          <p:nvPr/>
        </p:nvSpPr>
        <p:spPr>
          <a:xfrm rot="5400000">
            <a:off x="26582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ER model</a:t>
            </a:r>
            <a:endParaRPr lang="en-US" dirty="0">
              <a:solidFill>
                <a:srgbClr val="000090"/>
              </a:solidFill>
            </a:endParaRPr>
          </a:p>
        </p:txBody>
      </p:sp>
      <p:sp>
        <p:nvSpPr>
          <p:cNvPr id="32" name="Rectangle 31"/>
          <p:cNvSpPr/>
          <p:nvPr/>
        </p:nvSpPr>
        <p:spPr>
          <a:xfrm rot="5400000">
            <a:off x="3361592"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Community</a:t>
            </a:r>
            <a:endParaRPr lang="en-US" dirty="0">
              <a:solidFill>
                <a:srgbClr val="000090"/>
              </a:solidFill>
            </a:endParaRPr>
          </a:p>
        </p:txBody>
      </p:sp>
      <p:sp>
        <p:nvSpPr>
          <p:cNvPr id="33" name="Rectangle 32"/>
          <p:cNvSpPr/>
          <p:nvPr/>
        </p:nvSpPr>
        <p:spPr>
          <a:xfrm rot="5400000">
            <a:off x="3924300"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Group behavior</a:t>
            </a:r>
            <a:endParaRPr lang="en-US" dirty="0">
              <a:solidFill>
                <a:srgbClr val="000090"/>
              </a:solidFill>
            </a:endParaRPr>
          </a:p>
        </p:txBody>
      </p:sp>
      <p:sp>
        <p:nvSpPr>
          <p:cNvPr id="34" name="Rectangle 33"/>
          <p:cNvSpPr/>
          <p:nvPr/>
        </p:nvSpPr>
        <p:spPr>
          <a:xfrm rot="5400000">
            <a:off x="4487008"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Dunbar</a:t>
            </a:r>
            <a:endParaRPr lang="en-US" dirty="0">
              <a:solidFill>
                <a:srgbClr val="000090"/>
              </a:solidFill>
            </a:endParaRPr>
          </a:p>
        </p:txBody>
      </p:sp>
      <p:sp>
        <p:nvSpPr>
          <p:cNvPr id="35" name="Rectangle 34"/>
          <p:cNvSpPr/>
          <p:nvPr/>
        </p:nvSpPr>
        <p:spPr>
          <a:xfrm rot="5400000">
            <a:off x="5190392" y="3185746"/>
            <a:ext cx="1295400" cy="5627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Social tie</a:t>
            </a:r>
            <a:endParaRPr lang="en-US" dirty="0">
              <a:solidFill>
                <a:srgbClr val="000090"/>
              </a:solidFill>
            </a:endParaRPr>
          </a:p>
        </p:txBody>
      </p:sp>
    </p:spTree>
    <p:extLst>
      <p:ext uri="{BB962C8B-B14F-4D97-AF65-F5344CB8AC3E}">
        <p14:creationId xmlns:p14="http://schemas.microsoft.com/office/powerpoint/2010/main" xmlns="" val="219155821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p:cNvSpPr>
            <a:spLocks noGrp="1"/>
          </p:cNvSpPr>
          <p:nvPr>
            <p:ph type="title"/>
          </p:nvPr>
        </p:nvSpPr>
        <p:spPr/>
        <p:txBody>
          <a:bodyPr/>
          <a:lstStyle/>
          <a:p>
            <a:pPr eaLnBrk="1" hangingPunct="1"/>
            <a:r>
              <a:rPr lang="en-US" altLang="zh-CN" smtClean="0"/>
              <a:t>Homophily</a:t>
            </a:r>
            <a:endParaRPr lang="zh-CN" altLang="en-US" smtClean="0"/>
          </a:p>
        </p:txBody>
      </p:sp>
      <p:sp>
        <p:nvSpPr>
          <p:cNvPr id="48130" name="内容占位符 2"/>
          <p:cNvSpPr>
            <a:spLocks noGrp="1"/>
          </p:cNvSpPr>
          <p:nvPr>
            <p:ph idx="1"/>
          </p:nvPr>
        </p:nvSpPr>
        <p:spPr>
          <a:xfrm>
            <a:off x="323866" y="990608"/>
            <a:ext cx="8435975" cy="5356225"/>
          </a:xfrm>
        </p:spPr>
        <p:txBody>
          <a:bodyPr/>
          <a:lstStyle/>
          <a:p>
            <a:pPr eaLnBrk="1" hangingPunct="1"/>
            <a:r>
              <a:rPr lang="en-US" altLang="zh-CN" sz="2800" dirty="0" err="1" smtClean="0"/>
              <a:t>Homophily</a:t>
            </a:r>
            <a:endParaRPr lang="en-US" altLang="zh-CN" sz="2800" dirty="0" smtClean="0"/>
          </a:p>
          <a:p>
            <a:pPr lvl="1" eaLnBrk="1" hangingPunct="1"/>
            <a:r>
              <a:rPr lang="en-US" altLang="zh-CN" sz="2400" dirty="0" smtClean="0"/>
              <a:t>A user in the social network tends to be similar to their connected neighbors.</a:t>
            </a:r>
          </a:p>
          <a:p>
            <a:pPr eaLnBrk="1" hangingPunct="1"/>
            <a:r>
              <a:rPr lang="en-US" altLang="zh-CN" sz="2800" dirty="0" smtClean="0"/>
              <a:t>Originated from different mechanisms</a:t>
            </a:r>
          </a:p>
          <a:p>
            <a:pPr lvl="1"/>
            <a:r>
              <a:rPr lang="en-US" altLang="zh-CN" sz="2400" dirty="0" smtClean="0">
                <a:solidFill>
                  <a:srgbClr val="800000"/>
                </a:solidFill>
              </a:rPr>
              <a:t>Social influence</a:t>
            </a:r>
          </a:p>
          <a:p>
            <a:pPr lvl="2"/>
            <a:r>
              <a:rPr lang="en-US" altLang="zh-CN" sz="2000" dirty="0" smtClean="0"/>
              <a:t>Indicates people tend to follow the behaviors of their friends</a:t>
            </a:r>
          </a:p>
          <a:p>
            <a:pPr lvl="1"/>
            <a:r>
              <a:rPr lang="en-US" altLang="zh-CN" sz="2400" dirty="0" smtClean="0">
                <a:solidFill>
                  <a:srgbClr val="800000"/>
                </a:solidFill>
              </a:rPr>
              <a:t>Selection</a:t>
            </a:r>
          </a:p>
          <a:p>
            <a:pPr lvl="2"/>
            <a:r>
              <a:rPr lang="en-US" altLang="zh-CN" sz="2000" dirty="0" smtClean="0"/>
              <a:t>Indicates people tend to create relationships with other people who are already similar to them</a:t>
            </a:r>
          </a:p>
          <a:p>
            <a:pPr lvl="1"/>
            <a:r>
              <a:rPr lang="en-US" altLang="zh-CN" sz="2400" dirty="0" smtClean="0"/>
              <a:t>Confounding variables</a:t>
            </a:r>
          </a:p>
          <a:p>
            <a:pPr lvl="2"/>
            <a:r>
              <a:rPr lang="en-US" altLang="zh-CN" sz="2000" dirty="0" smtClean="0"/>
              <a:t>Other unknown variables exist, which may cause friends to behave similarly with one another.</a:t>
            </a:r>
            <a:endParaRPr lang="zh-CN" altLang="en-US" sz="2000" dirty="0" smtClean="0"/>
          </a:p>
        </p:txBody>
      </p:sp>
    </p:spTree>
    <p:extLst>
      <p:ext uri="{BB962C8B-B14F-4D97-AF65-F5344CB8AC3E}">
        <p14:creationId xmlns:p14="http://schemas.microsoft.com/office/powerpoint/2010/main" xmlns="" val="326477896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内容占位符 2"/>
          <p:cNvSpPr>
            <a:spLocks noGrp="1"/>
          </p:cNvSpPr>
          <p:nvPr>
            <p:ph idx="1"/>
          </p:nvPr>
        </p:nvSpPr>
        <p:spPr>
          <a:xfrm>
            <a:off x="323853" y="1143000"/>
            <a:ext cx="8591551" cy="5410200"/>
          </a:xfrm>
        </p:spPr>
        <p:txBody>
          <a:bodyPr/>
          <a:lstStyle/>
          <a:p>
            <a:pPr eaLnBrk="1" hangingPunct="1"/>
            <a:endParaRPr lang="en-US" altLang="zh-CN" sz="1800" dirty="0" smtClean="0"/>
          </a:p>
          <a:p>
            <a:pPr marL="914400" lvl="2" indent="0" eaLnBrk="1" hangingPunct="1">
              <a:buFontTx/>
              <a:buNone/>
            </a:pPr>
            <a:endParaRPr lang="en-US" altLang="zh-CN" sz="1600" dirty="0" smtClean="0"/>
          </a:p>
          <a:p>
            <a:pPr marL="914400" lvl="2" indent="0" eaLnBrk="1" hangingPunct="1"/>
            <a:endParaRPr lang="en-US" altLang="zh-CN" sz="1600" dirty="0" smtClean="0"/>
          </a:p>
          <a:p>
            <a:pPr marL="514350" lvl="1" indent="0" eaLnBrk="1" hangingPunct="1"/>
            <a:endParaRPr lang="en-US" altLang="zh-CN" sz="1800" dirty="0" smtClean="0"/>
          </a:p>
          <a:p>
            <a:pPr marL="114300" indent="0"/>
            <a:r>
              <a:rPr lang="en-US" altLang="zh-CN" sz="1800" dirty="0" smtClean="0"/>
              <a:t> Denominator: the conditional probability that an unlinked pair will become linked</a:t>
            </a:r>
          </a:p>
          <a:p>
            <a:pPr marL="114300" indent="0"/>
            <a:r>
              <a:rPr lang="en-US" altLang="zh-CN" sz="1800" dirty="0" smtClean="0"/>
              <a:t> Numerator: the same probability for unlinked pairs whose similarity exceeds the threshold</a:t>
            </a:r>
          </a:p>
          <a:p>
            <a:pPr marL="457200" lvl="1" indent="0" eaLnBrk="1" hangingPunct="1">
              <a:buFontTx/>
              <a:buNone/>
            </a:pPr>
            <a:endParaRPr lang="en-US" altLang="zh-CN" sz="1600" dirty="0" smtClean="0"/>
          </a:p>
          <a:p>
            <a:pPr marL="914400" lvl="2" indent="0" eaLnBrk="1" hangingPunct="1"/>
            <a:endParaRPr lang="en-US" altLang="zh-CN" sz="1600" dirty="0" smtClean="0"/>
          </a:p>
          <a:p>
            <a:pPr marL="914400" lvl="2" indent="0" eaLnBrk="1" hangingPunct="1"/>
            <a:endParaRPr lang="en-US" altLang="zh-CN" sz="1600" dirty="0" smtClean="0"/>
          </a:p>
          <a:p>
            <a:pPr marL="914400" lvl="2" indent="0" eaLnBrk="1" hangingPunct="1"/>
            <a:endParaRPr lang="en-US" altLang="zh-CN" sz="1600" dirty="0" smtClean="0"/>
          </a:p>
          <a:p>
            <a:pPr marL="114300" indent="0"/>
            <a:r>
              <a:rPr lang="en-US" altLang="zh-CN" sz="1800" dirty="0" smtClean="0"/>
              <a:t> Denominator: the probability that the similarity increase from time </a:t>
            </a:r>
            <a:r>
              <a:rPr lang="en-US" altLang="zh-CN" sz="1800" i="1" dirty="0" smtClean="0"/>
              <a:t>t</a:t>
            </a:r>
            <a:r>
              <a:rPr lang="en-US" altLang="zh-CN" sz="1800" dirty="0" smtClean="0"/>
              <a:t>-1 to time </a:t>
            </a:r>
            <a:r>
              <a:rPr lang="en-US" altLang="zh-CN" sz="1800" i="1" dirty="0" smtClean="0"/>
              <a:t>t</a:t>
            </a:r>
            <a:r>
              <a:rPr lang="en-US" altLang="zh-CN" sz="1800" dirty="0" smtClean="0"/>
              <a:t> between two nodes that were not linked at time </a:t>
            </a:r>
            <a:r>
              <a:rPr lang="en-US" altLang="zh-CN" sz="1800" i="1" dirty="0" smtClean="0"/>
              <a:t>t</a:t>
            </a:r>
            <a:r>
              <a:rPr lang="en-US" altLang="zh-CN" sz="1800" dirty="0" smtClean="0"/>
              <a:t>-1</a:t>
            </a:r>
          </a:p>
          <a:p>
            <a:pPr marL="114300" indent="0"/>
            <a:r>
              <a:rPr lang="en-US" altLang="zh-CN" sz="1800" dirty="0" smtClean="0"/>
              <a:t> Numerator: the same probability that became linked at time </a:t>
            </a:r>
            <a:r>
              <a:rPr lang="en-US" altLang="zh-CN" sz="1800" i="1" dirty="0" smtClean="0"/>
              <a:t>t </a:t>
            </a:r>
          </a:p>
          <a:p>
            <a:pPr marL="114300" indent="0" eaLnBrk="1" hangingPunct="1">
              <a:spcBef>
                <a:spcPts val="1176"/>
              </a:spcBef>
            </a:pPr>
            <a:r>
              <a:rPr lang="en-US" altLang="zh-CN" sz="2400" i="1" dirty="0" smtClean="0"/>
              <a:t> </a:t>
            </a:r>
            <a:r>
              <a:rPr lang="en-US" altLang="zh-CN" sz="2000" dirty="0" smtClean="0"/>
              <a:t>A Model is learned through matrix factorization/factor graph</a:t>
            </a:r>
          </a:p>
        </p:txBody>
      </p:sp>
      <p:graphicFrame>
        <p:nvGraphicFramePr>
          <p:cNvPr id="3" name="Object 2"/>
          <p:cNvGraphicFramePr>
            <a:graphicFrameLocks noChangeAspect="1"/>
          </p:cNvGraphicFramePr>
          <p:nvPr>
            <p:extLst>
              <p:ext uri="{D42A27DB-BD31-4B8C-83A1-F6EECF244321}">
                <p14:modId xmlns:p14="http://schemas.microsoft.com/office/powerpoint/2010/main" xmlns="" val="237886742"/>
              </p:ext>
            </p:extLst>
          </p:nvPr>
        </p:nvGraphicFramePr>
        <p:xfrm>
          <a:off x="762000" y="1191183"/>
          <a:ext cx="4846320" cy="914400"/>
        </p:xfrm>
        <a:graphic>
          <a:graphicData uri="http://schemas.openxmlformats.org/presentationml/2006/ole">
            <p:oleObj spid="_x0000_s6146" name="Equation" r:id="rId4" imgW="2678760" imgH="493560" progId="">
              <p:embed/>
            </p:oleObj>
          </a:graphicData>
        </a:graphic>
      </p:graphicFrame>
      <p:sp>
        <p:nvSpPr>
          <p:cNvPr id="52225" name="标题 1"/>
          <p:cNvSpPr>
            <a:spLocks noGrp="1"/>
          </p:cNvSpPr>
          <p:nvPr>
            <p:ph type="title"/>
          </p:nvPr>
        </p:nvSpPr>
        <p:spPr/>
        <p:txBody>
          <a:bodyPr/>
          <a:lstStyle/>
          <a:p>
            <a:pPr eaLnBrk="1" hangingPunct="1"/>
            <a:r>
              <a:rPr lang="en-US" altLang="zh-CN" sz="3600" dirty="0" smtClean="0">
                <a:solidFill>
                  <a:schemeClr val="tx1"/>
                </a:solidFill>
              </a:rPr>
              <a:t>Influence and Selection</a:t>
            </a:r>
            <a:r>
              <a:rPr lang="en-US" altLang="zh-CN" sz="2800" baseline="30000" dirty="0" smtClean="0">
                <a:solidFill>
                  <a:schemeClr val="tx1"/>
                </a:solidFill>
              </a:rPr>
              <a:t>[1]</a:t>
            </a:r>
            <a:endParaRPr lang="zh-CN" altLang="en-US" sz="1600" baseline="30000" dirty="0" smtClean="0">
              <a:solidFill>
                <a:schemeClr val="tx1"/>
              </a:solidFill>
            </a:endParaRPr>
          </a:p>
        </p:txBody>
      </p:sp>
      <p:sp>
        <p:nvSpPr>
          <p:cNvPr id="52230" name="矩形 2"/>
          <p:cNvSpPr>
            <a:spLocks noChangeArrowheads="1"/>
          </p:cNvSpPr>
          <p:nvPr/>
        </p:nvSpPr>
        <p:spPr bwMode="auto">
          <a:xfrm>
            <a:off x="0" y="6396366"/>
            <a:ext cx="9144000" cy="461665"/>
          </a:xfrm>
          <a:prstGeom prst="rect">
            <a:avLst/>
          </a:prstGeom>
          <a:solidFill>
            <a:schemeClr val="bg1"/>
          </a:solidFill>
          <a:ln w="9525">
            <a:noFill/>
            <a:miter lim="800000"/>
            <a:headEnd/>
            <a:tailEnd/>
          </a:ln>
        </p:spPr>
        <p:txBody>
          <a:bodyPr wrap="square" lIns="180000" rIns="180000">
            <a:spAutoFit/>
          </a:bodyPr>
          <a:lstStyle/>
          <a:p>
            <a:pPr>
              <a:spcBef>
                <a:spcPts val="0"/>
              </a:spcBef>
            </a:pPr>
            <a:r>
              <a:rPr lang="en-US" altLang="zh-CN" sz="1200" dirty="0"/>
              <a:t>[1] J. Scripps, P.-N. Tan, and A.-H. </a:t>
            </a:r>
            <a:r>
              <a:rPr lang="en-US" altLang="zh-CN" sz="1200" dirty="0" err="1"/>
              <a:t>Esfahanian</a:t>
            </a:r>
            <a:r>
              <a:rPr lang="en-US" altLang="zh-CN" sz="1200" dirty="0"/>
              <a:t>. Measuring the effects of preprocessing decisions and network forces in dynamic network analysis. In </a:t>
            </a:r>
            <a:r>
              <a:rPr lang="en-US" altLang="zh-CN" sz="1200" dirty="0" smtClean="0"/>
              <a:t>KDD</a:t>
            </a:r>
            <a:r>
              <a:rPr lang="en-US" altLang="zh-CN" sz="1200" dirty="0"/>
              <a:t>’</a:t>
            </a:r>
            <a:r>
              <a:rPr lang="en-US" altLang="zh-CN" sz="1200" dirty="0" smtClean="0"/>
              <a:t>09, </a:t>
            </a:r>
            <a:r>
              <a:rPr lang="en-US" altLang="zh-CN" sz="1200" dirty="0"/>
              <a:t>pages 747–756, 2009.</a:t>
            </a:r>
            <a:endParaRPr lang="zh-CN" altLang="en-US" sz="1200" dirty="0"/>
          </a:p>
        </p:txBody>
      </p:sp>
      <p:sp>
        <p:nvSpPr>
          <p:cNvPr id="7" name="Rectangle 6"/>
          <p:cNvSpPr/>
          <p:nvPr/>
        </p:nvSpPr>
        <p:spPr>
          <a:xfrm>
            <a:off x="5486400" y="1828800"/>
            <a:ext cx="27432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There is a link between user </a:t>
            </a:r>
            <a:r>
              <a:rPr lang="en-US" sz="1400" i="1" dirty="0" err="1" smtClean="0">
                <a:solidFill>
                  <a:srgbClr val="000000"/>
                </a:solidFill>
                <a:latin typeface="Times New Roman"/>
                <a:cs typeface="Times New Roman"/>
              </a:rPr>
              <a:t>i</a:t>
            </a:r>
            <a:r>
              <a:rPr lang="en-US" sz="1400" dirty="0" smtClean="0">
                <a:solidFill>
                  <a:srgbClr val="000000"/>
                </a:solidFill>
                <a:latin typeface="Times New Roman"/>
                <a:cs typeface="Times New Roman"/>
              </a:rPr>
              <a:t> and </a:t>
            </a:r>
            <a:r>
              <a:rPr lang="en-US" sz="1400" i="1" dirty="0" smtClean="0">
                <a:solidFill>
                  <a:srgbClr val="000000"/>
                </a:solidFill>
                <a:latin typeface="Times New Roman"/>
                <a:cs typeface="Times New Roman"/>
              </a:rPr>
              <a:t>j</a:t>
            </a:r>
            <a:r>
              <a:rPr lang="en-US" sz="1400" dirty="0" smtClean="0">
                <a:solidFill>
                  <a:srgbClr val="000000"/>
                </a:solidFill>
                <a:latin typeface="Times New Roman"/>
                <a:cs typeface="Times New Roman"/>
              </a:rPr>
              <a:t> at time </a:t>
            </a:r>
            <a:r>
              <a:rPr lang="en-US" sz="1400" i="1" dirty="0" smtClean="0">
                <a:solidFill>
                  <a:srgbClr val="000000"/>
                </a:solidFill>
                <a:latin typeface="Times New Roman"/>
                <a:cs typeface="Times New Roman"/>
              </a:rPr>
              <a:t>t</a:t>
            </a:r>
            <a:endParaRPr lang="en-US" sz="1400" i="1" dirty="0">
              <a:solidFill>
                <a:srgbClr val="000000"/>
              </a:solidFill>
              <a:latin typeface="Times New Roman"/>
              <a:cs typeface="Times New Roman"/>
            </a:endParaRPr>
          </a:p>
        </p:txBody>
      </p:sp>
      <p:cxnSp>
        <p:nvCxnSpPr>
          <p:cNvPr id="8" name="Straight Arrow Connector 7"/>
          <p:cNvCxnSpPr>
            <a:stCxn id="7" idx="1"/>
          </p:cNvCxnSpPr>
          <p:nvPr/>
        </p:nvCxnSpPr>
        <p:spPr>
          <a:xfrm flipH="1" flipV="1">
            <a:off x="3733800" y="1981200"/>
            <a:ext cx="1752600" cy="762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124200" y="1704126"/>
            <a:ext cx="609600" cy="34358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5" name="Rectangle 24"/>
          <p:cNvSpPr/>
          <p:nvPr/>
        </p:nvSpPr>
        <p:spPr>
          <a:xfrm>
            <a:off x="5791200" y="1066800"/>
            <a:ext cx="27432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Similarity between user </a:t>
            </a:r>
            <a:r>
              <a:rPr lang="en-US" sz="1400" i="1" dirty="0" err="1" smtClean="0">
                <a:solidFill>
                  <a:srgbClr val="000000"/>
                </a:solidFill>
                <a:latin typeface="Times New Roman"/>
                <a:cs typeface="Times New Roman"/>
              </a:rPr>
              <a:t>i</a:t>
            </a:r>
            <a:r>
              <a:rPr lang="en-US" sz="1400" dirty="0" smtClean="0">
                <a:solidFill>
                  <a:srgbClr val="000000"/>
                </a:solidFill>
                <a:latin typeface="Times New Roman"/>
                <a:cs typeface="Times New Roman"/>
              </a:rPr>
              <a:t> and </a:t>
            </a:r>
            <a:r>
              <a:rPr lang="en-US" sz="1400" i="1" dirty="0" smtClean="0">
                <a:solidFill>
                  <a:srgbClr val="000000"/>
                </a:solidFill>
                <a:latin typeface="Times New Roman"/>
                <a:cs typeface="Times New Roman"/>
              </a:rPr>
              <a:t>j</a:t>
            </a:r>
            <a:r>
              <a:rPr lang="en-US" sz="1400" dirty="0" smtClean="0">
                <a:solidFill>
                  <a:srgbClr val="000000"/>
                </a:solidFill>
                <a:latin typeface="Times New Roman"/>
                <a:cs typeface="Times New Roman"/>
              </a:rPr>
              <a:t> at time </a:t>
            </a:r>
            <a:r>
              <a:rPr lang="en-US" sz="1400" i="1" dirty="0" smtClean="0">
                <a:solidFill>
                  <a:srgbClr val="000000"/>
                </a:solidFill>
                <a:latin typeface="Times New Roman"/>
                <a:cs typeface="Times New Roman"/>
              </a:rPr>
              <a:t>t</a:t>
            </a:r>
            <a:r>
              <a:rPr lang="en-US" sz="1400" dirty="0" smtClean="0">
                <a:solidFill>
                  <a:srgbClr val="000000"/>
                </a:solidFill>
                <a:latin typeface="Times New Roman"/>
                <a:cs typeface="Times New Roman"/>
              </a:rPr>
              <a:t>-1 is larger than a threshold </a:t>
            </a:r>
            <a:endParaRPr lang="en-US" sz="1400" dirty="0">
              <a:solidFill>
                <a:srgbClr val="000000"/>
              </a:solidFill>
              <a:latin typeface="Times New Roman"/>
              <a:cs typeface="Times New Roman"/>
            </a:endParaRPr>
          </a:p>
        </p:txBody>
      </p:sp>
      <p:cxnSp>
        <p:nvCxnSpPr>
          <p:cNvPr id="26" name="Straight Arrow Connector 25"/>
          <p:cNvCxnSpPr>
            <a:stCxn id="25" idx="1"/>
            <a:endCxn id="27" idx="3"/>
          </p:cNvCxnSpPr>
          <p:nvPr/>
        </p:nvCxnSpPr>
        <p:spPr>
          <a:xfrm flipH="1">
            <a:off x="5486400" y="1295401"/>
            <a:ext cx="304800" cy="166262"/>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962400" y="1246955"/>
            <a:ext cx="1524000" cy="429475"/>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38" name="Rectangle 37"/>
          <p:cNvSpPr/>
          <p:nvPr/>
        </p:nvSpPr>
        <p:spPr>
          <a:xfrm>
            <a:off x="2863315" y="3592162"/>
            <a:ext cx="76200" cy="191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xmlns="" val="1946812883"/>
              </p:ext>
            </p:extLst>
          </p:nvPr>
        </p:nvGraphicFramePr>
        <p:xfrm>
          <a:off x="6096001" y="4483101"/>
          <a:ext cx="114300" cy="165100"/>
        </p:xfrm>
        <a:graphic>
          <a:graphicData uri="http://schemas.openxmlformats.org/presentationml/2006/ole">
            <p:oleObj spid="_x0000_s6147" name="Equation" r:id="rId5" imgW="100440" imgH="155160" progId="">
              <p:embed/>
            </p:oleObj>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xmlns="" val="2439401491"/>
              </p:ext>
            </p:extLst>
          </p:nvPr>
        </p:nvGraphicFramePr>
        <p:xfrm>
          <a:off x="750904" y="3254375"/>
          <a:ext cx="5508625" cy="960438"/>
        </p:xfrm>
        <a:graphic>
          <a:graphicData uri="http://schemas.openxmlformats.org/presentationml/2006/ole">
            <p:oleObj spid="_x0000_s6148" name="Equation" r:id="rId6" imgW="3044520" imgH="520920" progId="">
              <p:embed/>
            </p:oleObj>
          </a:graphicData>
        </a:graphic>
      </p:graphicFrame>
    </p:spTree>
    <p:extLst>
      <p:ext uri="{BB962C8B-B14F-4D97-AF65-F5344CB8AC3E}">
        <p14:creationId xmlns:p14="http://schemas.microsoft.com/office/powerpoint/2010/main" xmlns="" val="192989781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Other Related Concepts</a:t>
            </a:r>
            <a:endParaRPr lang="en-US" dirty="0">
              <a:solidFill>
                <a:schemeClr val="tx1"/>
              </a:solidFill>
            </a:endParaRPr>
          </a:p>
        </p:txBody>
      </p:sp>
      <p:sp>
        <p:nvSpPr>
          <p:cNvPr id="3" name="Content Placeholder 2"/>
          <p:cNvSpPr>
            <a:spLocks noGrp="1"/>
          </p:cNvSpPr>
          <p:nvPr>
            <p:ph idx="1"/>
          </p:nvPr>
        </p:nvSpPr>
        <p:spPr>
          <a:xfrm>
            <a:off x="609616" y="1523999"/>
            <a:ext cx="8150471" cy="4602163"/>
          </a:xfrm>
        </p:spPr>
        <p:txBody>
          <a:bodyPr/>
          <a:lstStyle/>
          <a:p>
            <a:r>
              <a:rPr lang="en-US" dirty="0"/>
              <a:t>Cosine similarity</a:t>
            </a:r>
          </a:p>
          <a:p>
            <a:r>
              <a:rPr lang="en-US" dirty="0"/>
              <a:t>Correlation factors</a:t>
            </a:r>
          </a:p>
          <a:p>
            <a:r>
              <a:rPr lang="en-US" dirty="0"/>
              <a:t>Hazard ratio</a:t>
            </a:r>
          </a:p>
          <a:p>
            <a:r>
              <a:rPr lang="en-US" i="1" dirty="0" smtClean="0"/>
              <a:t>t</a:t>
            </a:r>
            <a:r>
              <a:rPr lang="en-US" dirty="0" smtClean="0"/>
              <a:t>-test</a:t>
            </a:r>
          </a:p>
        </p:txBody>
      </p:sp>
    </p:spTree>
    <p:extLst>
      <p:ext uri="{BB962C8B-B14F-4D97-AF65-F5344CB8AC3E}">
        <p14:creationId xmlns:p14="http://schemas.microsoft.com/office/powerpoint/2010/main" xmlns="" val="189963003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Cosine Similarity</a:t>
            </a:r>
            <a:endParaRPr lang="zh-CN" altLang="en-US" dirty="0"/>
          </a:p>
        </p:txBody>
      </p:sp>
      <p:sp>
        <p:nvSpPr>
          <p:cNvPr id="3" name="内容占位符 2"/>
          <p:cNvSpPr>
            <a:spLocks noGrp="1"/>
          </p:cNvSpPr>
          <p:nvPr>
            <p:ph idx="1"/>
          </p:nvPr>
        </p:nvSpPr>
        <p:spPr/>
        <p:txBody>
          <a:bodyPr/>
          <a:lstStyle/>
          <a:p>
            <a:r>
              <a:rPr lang="en-US" altLang="zh-CN" dirty="0" smtClean="0"/>
              <a:t>A measure of similarity</a:t>
            </a:r>
          </a:p>
          <a:p>
            <a:r>
              <a:rPr lang="en-US" altLang="zh-CN" dirty="0" smtClean="0"/>
              <a:t>Use a vector to represent a sample (e.g., user)</a:t>
            </a:r>
          </a:p>
          <a:p>
            <a:endParaRPr lang="en-US" altLang="zh-CN" dirty="0" smtClean="0"/>
          </a:p>
          <a:p>
            <a:endParaRPr lang="en-US" altLang="zh-CN" dirty="0" smtClean="0"/>
          </a:p>
          <a:p>
            <a:r>
              <a:rPr lang="en-US" altLang="zh-CN" dirty="0" smtClean="0"/>
              <a:t>To measure the similarity of two vectors </a:t>
            </a:r>
            <a:r>
              <a:rPr lang="en-US" altLang="zh-CN" b="1" dirty="0" smtClean="0"/>
              <a:t>x</a:t>
            </a:r>
            <a:r>
              <a:rPr lang="en-US" altLang="zh-CN" dirty="0" smtClean="0"/>
              <a:t> and </a:t>
            </a:r>
            <a:r>
              <a:rPr lang="en-US" altLang="zh-CN" b="1" dirty="0" smtClean="0"/>
              <a:t>y</a:t>
            </a:r>
            <a:r>
              <a:rPr lang="en-US" altLang="zh-CN" dirty="0" smtClean="0"/>
              <a:t>, employ cosine similarity:</a:t>
            </a:r>
            <a:endParaRPr lang="zh-CN" altLang="en-US" dirty="0"/>
          </a:p>
        </p:txBody>
      </p:sp>
      <p:graphicFrame>
        <p:nvGraphicFramePr>
          <p:cNvPr id="131074" name="Object 2"/>
          <p:cNvGraphicFramePr>
            <a:graphicFrameLocks noChangeAspect="1"/>
          </p:cNvGraphicFramePr>
          <p:nvPr>
            <p:extLst>
              <p:ext uri="{D42A27DB-BD31-4B8C-83A1-F6EECF244321}">
                <p14:modId xmlns:p14="http://schemas.microsoft.com/office/powerpoint/2010/main" xmlns="" val="3586471575"/>
              </p:ext>
            </p:extLst>
          </p:nvPr>
        </p:nvGraphicFramePr>
        <p:xfrm>
          <a:off x="3619515" y="2590801"/>
          <a:ext cx="1903413" cy="539750"/>
        </p:xfrm>
        <a:graphic>
          <a:graphicData uri="http://schemas.openxmlformats.org/presentationml/2006/ole">
            <p:oleObj spid="_x0000_s7170" name="Equation" r:id="rId3" imgW="840960" imgH="228240" progId="">
              <p:embed/>
            </p:oleObj>
          </a:graphicData>
        </a:graphic>
      </p:graphicFrame>
      <p:graphicFrame>
        <p:nvGraphicFramePr>
          <p:cNvPr id="131075" name="Object 3"/>
          <p:cNvGraphicFramePr>
            <a:graphicFrameLocks noChangeAspect="1"/>
          </p:cNvGraphicFramePr>
          <p:nvPr>
            <p:extLst>
              <p:ext uri="{D42A27DB-BD31-4B8C-83A1-F6EECF244321}">
                <p14:modId xmlns:p14="http://schemas.microsoft.com/office/powerpoint/2010/main" xmlns="" val="3736231410"/>
              </p:ext>
            </p:extLst>
          </p:nvPr>
        </p:nvGraphicFramePr>
        <p:xfrm>
          <a:off x="3211518" y="4906964"/>
          <a:ext cx="2498725" cy="1079500"/>
        </p:xfrm>
        <a:graphic>
          <a:graphicData uri="http://schemas.openxmlformats.org/presentationml/2006/ole">
            <p:oleObj spid="_x0000_s7171" name="Equation" r:id="rId4" imgW="1106280" imgH="466200" progId="">
              <p:embed/>
            </p:oleObj>
          </a:graphicData>
        </a:graphic>
      </p:graphicFrame>
    </p:spTree>
    <p:extLst>
      <p:ext uri="{BB962C8B-B14F-4D97-AF65-F5344CB8AC3E}">
        <p14:creationId xmlns:p14="http://schemas.microsoft.com/office/powerpoint/2010/main" xmlns="" val="230510198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Correlation Factors</a:t>
            </a:r>
            <a:endParaRPr lang="zh-CN" altLang="en-US" dirty="0"/>
          </a:p>
        </p:txBody>
      </p:sp>
      <p:sp>
        <p:nvSpPr>
          <p:cNvPr id="3" name="内容占位符 2"/>
          <p:cNvSpPr>
            <a:spLocks noGrp="1"/>
          </p:cNvSpPr>
          <p:nvPr>
            <p:ph idx="1"/>
          </p:nvPr>
        </p:nvSpPr>
        <p:spPr/>
        <p:txBody>
          <a:bodyPr/>
          <a:lstStyle/>
          <a:p>
            <a:r>
              <a:rPr lang="en-US" altLang="zh-CN" sz="2400" dirty="0" smtClean="0"/>
              <a:t>Several correlation coefficients could be used to measure correlation between two random variables </a:t>
            </a:r>
            <a:r>
              <a:rPr lang="en-US" altLang="zh-CN" sz="2400" i="1" dirty="0" smtClean="0"/>
              <a:t>x</a:t>
            </a:r>
            <a:r>
              <a:rPr lang="en-US" altLang="zh-CN" sz="2400" dirty="0" smtClean="0"/>
              <a:t> and </a:t>
            </a:r>
            <a:r>
              <a:rPr lang="en-US" altLang="zh-CN" sz="2400" i="1" dirty="0" smtClean="0"/>
              <a:t>y</a:t>
            </a:r>
            <a:r>
              <a:rPr lang="en-US" altLang="zh-CN" sz="2400" dirty="0" smtClean="0"/>
              <a:t>.</a:t>
            </a:r>
          </a:p>
          <a:p>
            <a:r>
              <a:rPr lang="en-US" altLang="zh-CN" sz="2400" dirty="0" err="1" smtClean="0"/>
              <a:t>Pearsons</a:t>
            </a:r>
            <a:r>
              <a:rPr lang="en-US" altLang="zh-CN" sz="2400" dirty="0" smtClean="0"/>
              <a:t>’ correlation</a:t>
            </a:r>
          </a:p>
          <a:p>
            <a:endParaRPr lang="en-US" altLang="zh-CN" sz="2400" dirty="0" smtClean="0"/>
          </a:p>
          <a:p>
            <a:endParaRPr lang="en-US" altLang="zh-CN" sz="2400" dirty="0" smtClean="0"/>
          </a:p>
          <a:p>
            <a:r>
              <a:rPr lang="en-US" altLang="zh-CN" sz="2400" dirty="0" smtClean="0"/>
              <a:t>It could be estimated by </a:t>
            </a:r>
          </a:p>
          <a:p>
            <a:endParaRPr lang="en-US" altLang="zh-CN" sz="2400" dirty="0" smtClean="0"/>
          </a:p>
          <a:p>
            <a:endParaRPr lang="en-US" altLang="zh-CN" sz="2400" dirty="0" smtClean="0"/>
          </a:p>
          <a:p>
            <a:endParaRPr lang="en-US" altLang="zh-CN" sz="2400" dirty="0" smtClean="0"/>
          </a:p>
          <a:p>
            <a:endParaRPr lang="en-US" altLang="zh-CN" sz="2400" dirty="0" smtClean="0"/>
          </a:p>
          <a:p>
            <a:pPr>
              <a:spcBef>
                <a:spcPts val="1776"/>
              </a:spcBef>
            </a:pPr>
            <a:r>
              <a:rPr lang="en-US" altLang="zh-CN" sz="2400" dirty="0" smtClean="0"/>
              <a:t>Note that </a:t>
            </a:r>
            <a:r>
              <a:rPr lang="en-US" altLang="zh-CN" sz="2400" b="1" dirty="0" smtClean="0">
                <a:solidFill>
                  <a:srgbClr val="0000CC"/>
                </a:solidFill>
              </a:rPr>
              <a:t>correlation</a:t>
            </a:r>
            <a:r>
              <a:rPr lang="en-US" altLang="zh-CN" sz="2400" dirty="0" smtClean="0"/>
              <a:t> does NOT imply </a:t>
            </a:r>
            <a:r>
              <a:rPr lang="en-US" altLang="zh-CN" sz="2400" b="1" dirty="0" smtClean="0">
                <a:solidFill>
                  <a:srgbClr val="C00000"/>
                </a:solidFill>
              </a:rPr>
              <a:t>causation</a:t>
            </a:r>
            <a:endParaRPr lang="zh-CN" altLang="en-US" sz="2400" b="1" dirty="0">
              <a:solidFill>
                <a:srgbClr val="C00000"/>
              </a:solidFill>
            </a:endParaRPr>
          </a:p>
        </p:txBody>
      </p:sp>
      <p:graphicFrame>
        <p:nvGraphicFramePr>
          <p:cNvPr id="132098" name="Object 2"/>
          <p:cNvGraphicFramePr>
            <a:graphicFrameLocks noChangeAspect="1"/>
          </p:cNvGraphicFramePr>
          <p:nvPr>
            <p:extLst>
              <p:ext uri="{D42A27DB-BD31-4B8C-83A1-F6EECF244321}">
                <p14:modId xmlns:p14="http://schemas.microsoft.com/office/powerpoint/2010/main" xmlns="" val="4151731181"/>
              </p:ext>
            </p:extLst>
          </p:nvPr>
        </p:nvGraphicFramePr>
        <p:xfrm>
          <a:off x="2055829" y="2441575"/>
          <a:ext cx="4614863" cy="990600"/>
        </p:xfrm>
        <a:graphic>
          <a:graphicData uri="http://schemas.openxmlformats.org/presentationml/2006/ole">
            <p:oleObj spid="_x0000_s8194" name="Equation" r:id="rId4" imgW="2349360" imgH="493560" progId="">
              <p:embed/>
            </p:oleObj>
          </a:graphicData>
        </a:graphic>
      </p:graphicFrame>
      <p:graphicFrame>
        <p:nvGraphicFramePr>
          <p:cNvPr id="132099" name="Object 3"/>
          <p:cNvGraphicFramePr>
            <a:graphicFrameLocks noChangeAspect="1"/>
          </p:cNvGraphicFramePr>
          <p:nvPr>
            <p:extLst>
              <p:ext uri="{D42A27DB-BD31-4B8C-83A1-F6EECF244321}">
                <p14:modId xmlns:p14="http://schemas.microsoft.com/office/powerpoint/2010/main" xmlns="" val="2060462866"/>
              </p:ext>
            </p:extLst>
          </p:nvPr>
        </p:nvGraphicFramePr>
        <p:xfrm>
          <a:off x="2362217" y="3810031"/>
          <a:ext cx="3428999" cy="1663855"/>
        </p:xfrm>
        <a:graphic>
          <a:graphicData uri="http://schemas.openxmlformats.org/presentationml/2006/ole">
            <p:oleObj spid="_x0000_s8195" name="Equation" r:id="rId5" imgW="1802895" imgH="876369" progId="">
              <p:embed/>
            </p:oleObj>
          </a:graphicData>
        </a:graphic>
      </p:graphicFrame>
      <p:sp>
        <p:nvSpPr>
          <p:cNvPr id="6" name="Rectangle 5"/>
          <p:cNvSpPr/>
          <p:nvPr/>
        </p:nvSpPr>
        <p:spPr>
          <a:xfrm>
            <a:off x="7162800" y="2286000"/>
            <a:ext cx="1143000" cy="3048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mean</a:t>
            </a:r>
            <a:endParaRPr lang="en-US" sz="1400" dirty="0">
              <a:solidFill>
                <a:srgbClr val="000000"/>
              </a:solidFill>
              <a:latin typeface="Times New Roman"/>
              <a:cs typeface="Times New Roman"/>
            </a:endParaRPr>
          </a:p>
        </p:txBody>
      </p:sp>
      <p:cxnSp>
        <p:nvCxnSpPr>
          <p:cNvPr id="7" name="Straight Arrow Connector 6"/>
          <p:cNvCxnSpPr>
            <a:stCxn id="6" idx="1"/>
            <a:endCxn id="8" idx="3"/>
          </p:cNvCxnSpPr>
          <p:nvPr/>
        </p:nvCxnSpPr>
        <p:spPr>
          <a:xfrm flipH="1">
            <a:off x="6477000" y="2438400"/>
            <a:ext cx="685800" cy="3048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096000" y="2590831"/>
            <a:ext cx="381000" cy="304799"/>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3" name="Rectangle 12"/>
          <p:cNvSpPr/>
          <p:nvPr/>
        </p:nvSpPr>
        <p:spPr>
          <a:xfrm>
            <a:off x="6477000" y="3200400"/>
            <a:ext cx="1143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Standard deviation</a:t>
            </a:r>
            <a:endParaRPr lang="en-US" sz="1400" dirty="0">
              <a:solidFill>
                <a:srgbClr val="000000"/>
              </a:solidFill>
              <a:latin typeface="Times New Roman"/>
              <a:cs typeface="Times New Roman"/>
            </a:endParaRPr>
          </a:p>
        </p:txBody>
      </p:sp>
      <p:cxnSp>
        <p:nvCxnSpPr>
          <p:cNvPr id="14" name="Straight Arrow Connector 13"/>
          <p:cNvCxnSpPr>
            <a:stCxn id="13" idx="1"/>
            <a:endCxn id="15" idx="3"/>
          </p:cNvCxnSpPr>
          <p:nvPr/>
        </p:nvCxnSpPr>
        <p:spPr>
          <a:xfrm flipH="1" flipV="1">
            <a:off x="5842821" y="3200400"/>
            <a:ext cx="634183" cy="2286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461819" y="3048031"/>
            <a:ext cx="381000" cy="304799"/>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xmlns="" val="364292735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Hazard Ratio</a:t>
            </a:r>
            <a:endParaRPr lang="zh-CN" altLang="en-US" dirty="0"/>
          </a:p>
        </p:txBody>
      </p:sp>
      <p:sp>
        <p:nvSpPr>
          <p:cNvPr id="3" name="内容占位符 2"/>
          <p:cNvSpPr>
            <a:spLocks noGrp="1"/>
          </p:cNvSpPr>
          <p:nvPr>
            <p:ph idx="1"/>
          </p:nvPr>
        </p:nvSpPr>
        <p:spPr>
          <a:xfrm>
            <a:off x="323865" y="1196976"/>
            <a:ext cx="8515349" cy="5127625"/>
          </a:xfrm>
        </p:spPr>
        <p:txBody>
          <a:bodyPr/>
          <a:lstStyle/>
          <a:p>
            <a:r>
              <a:rPr lang="en-US" altLang="zh-CN" sz="2000" b="1" dirty="0" smtClean="0"/>
              <a:t>Hazard Ratio</a:t>
            </a:r>
          </a:p>
          <a:p>
            <a:pPr lvl="1"/>
            <a:r>
              <a:rPr lang="en-US" altLang="zh-CN" sz="2000" dirty="0" smtClean="0"/>
              <a:t>Chance of an event occurring in the </a:t>
            </a:r>
            <a:r>
              <a:rPr lang="en-US" altLang="zh-CN" sz="2000" dirty="0" smtClean="0">
                <a:solidFill>
                  <a:srgbClr val="0000CC"/>
                </a:solidFill>
              </a:rPr>
              <a:t>treatment group</a:t>
            </a:r>
            <a:r>
              <a:rPr lang="en-US" altLang="zh-CN" sz="2000" dirty="0" smtClean="0"/>
              <a:t> divided by its chance in the </a:t>
            </a:r>
            <a:r>
              <a:rPr lang="en-US" altLang="zh-CN" sz="2000" dirty="0" smtClean="0">
                <a:solidFill>
                  <a:srgbClr val="C00000"/>
                </a:solidFill>
              </a:rPr>
              <a:t>control group</a:t>
            </a:r>
          </a:p>
          <a:p>
            <a:pPr lvl="1"/>
            <a:r>
              <a:rPr lang="en-US" altLang="zh-CN" sz="2000" dirty="0" smtClean="0"/>
              <a:t>Example: </a:t>
            </a:r>
          </a:p>
          <a:p>
            <a:pPr lvl="1">
              <a:buNone/>
            </a:pPr>
            <a:r>
              <a:rPr lang="en-US" altLang="zh-CN" sz="2000" dirty="0" smtClean="0"/>
              <a:t>    Chance of users to buy iPhone with &gt;=1 iPhone user friend(s) </a:t>
            </a:r>
          </a:p>
          <a:p>
            <a:pPr lvl="1">
              <a:buNone/>
            </a:pPr>
            <a:r>
              <a:rPr lang="en-US" altLang="zh-CN" sz="2000" dirty="0" smtClean="0"/>
              <a:t>    Chance of users to buy iPhone without any iPhone user friend</a:t>
            </a:r>
          </a:p>
          <a:p>
            <a:pPr lvl="1"/>
            <a:endParaRPr lang="en-US" altLang="zh-CN" sz="2000" dirty="0" smtClean="0"/>
          </a:p>
          <a:p>
            <a:pPr lvl="1"/>
            <a:r>
              <a:rPr lang="en-US" altLang="zh-CN" sz="2000" dirty="0" smtClean="0"/>
              <a:t>Measuring instantaneous chance by </a:t>
            </a:r>
            <a:r>
              <a:rPr lang="en-US" altLang="zh-CN" sz="2000" i="1" dirty="0" smtClean="0"/>
              <a:t>hazard rate h(t)</a:t>
            </a:r>
          </a:p>
          <a:p>
            <a:endParaRPr lang="en-US" altLang="zh-CN" sz="2000" b="1" dirty="0" smtClean="0"/>
          </a:p>
          <a:p>
            <a:pPr lvl="1">
              <a:buNone/>
            </a:pPr>
            <a:endParaRPr lang="en-US" altLang="zh-CN" sz="1600" b="1" dirty="0" smtClean="0">
              <a:solidFill>
                <a:srgbClr val="C00000"/>
              </a:solidFill>
            </a:endParaRPr>
          </a:p>
          <a:p>
            <a:pPr lvl="1"/>
            <a:endParaRPr lang="en-US" altLang="zh-CN" sz="2000" dirty="0" smtClean="0"/>
          </a:p>
          <a:p>
            <a:pPr lvl="1"/>
            <a:r>
              <a:rPr lang="en-US" altLang="zh-CN" sz="2000" dirty="0" smtClean="0"/>
              <a:t>The hazard ratio is the relationship between the instantaneous hazards in two groups</a:t>
            </a:r>
          </a:p>
          <a:p>
            <a:pPr lvl="1"/>
            <a:r>
              <a:rPr lang="en-US" altLang="zh-CN" sz="2000" dirty="0" smtClean="0"/>
              <a:t>Proportional hazards models (e.g. Cox-model) could be used to report hazard ratio.</a:t>
            </a:r>
          </a:p>
          <a:p>
            <a:pPr lvl="1"/>
            <a:endParaRPr lang="en-US" altLang="zh-CN" sz="2000" baseline="30000" dirty="0"/>
          </a:p>
        </p:txBody>
      </p:sp>
      <p:pic>
        <p:nvPicPr>
          <p:cNvPr id="26" name="Picture 25" descr="01401fb8f99acee1e92f1a2fe15cae1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82750" y="4330700"/>
            <a:ext cx="5778500" cy="546100"/>
          </a:xfrm>
          <a:prstGeom prst="rect">
            <a:avLst/>
          </a:prstGeom>
        </p:spPr>
      </p:pic>
      <p:cxnSp>
        <p:nvCxnSpPr>
          <p:cNvPr id="16" name="直接连接符 15"/>
          <p:cNvCxnSpPr/>
          <p:nvPr/>
        </p:nvCxnSpPr>
        <p:spPr>
          <a:xfrm>
            <a:off x="1066800" y="2971800"/>
            <a:ext cx="7086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4541041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i="1" dirty="0" smtClean="0"/>
              <a:t>t</a:t>
            </a:r>
            <a:r>
              <a:rPr lang="en-US" altLang="zh-CN" dirty="0" smtClean="0"/>
              <a:t>-test</a:t>
            </a:r>
            <a:endParaRPr lang="zh-CN" altLang="en-US" dirty="0"/>
          </a:p>
        </p:txBody>
      </p:sp>
      <p:sp>
        <p:nvSpPr>
          <p:cNvPr id="3" name="内容占位符 2"/>
          <p:cNvSpPr>
            <a:spLocks noGrp="1"/>
          </p:cNvSpPr>
          <p:nvPr>
            <p:ph idx="1"/>
          </p:nvPr>
        </p:nvSpPr>
        <p:spPr>
          <a:xfrm>
            <a:off x="323865" y="990600"/>
            <a:ext cx="8436219" cy="4929188"/>
          </a:xfrm>
        </p:spPr>
        <p:txBody>
          <a:bodyPr/>
          <a:lstStyle/>
          <a:p>
            <a:r>
              <a:rPr lang="en-US" altLang="zh-CN" sz="2400" dirty="0" smtClean="0"/>
              <a:t>A </a:t>
            </a:r>
            <a:r>
              <a:rPr lang="en-US" altLang="zh-CN" sz="2400" i="1" dirty="0" smtClean="0"/>
              <a:t>t</a:t>
            </a:r>
            <a:r>
              <a:rPr lang="en-US" altLang="zh-CN" sz="2400" dirty="0" smtClean="0"/>
              <a:t>-test usually used when the test statistic follows a Student’s </a:t>
            </a:r>
            <a:r>
              <a:rPr lang="en-US" altLang="zh-CN" sz="2400" i="1" dirty="0" smtClean="0"/>
              <a:t>t</a:t>
            </a:r>
            <a:r>
              <a:rPr lang="en-US" altLang="zh-CN" sz="2400" dirty="0" smtClean="0"/>
              <a:t> distribution if the null hypothesis is supported.</a:t>
            </a:r>
          </a:p>
          <a:p>
            <a:r>
              <a:rPr lang="en-US" altLang="zh-CN" sz="2400" dirty="0" smtClean="0"/>
              <a:t>To test if the difference between two variables are significant</a:t>
            </a:r>
          </a:p>
          <a:p>
            <a:r>
              <a:rPr lang="en-US" altLang="zh-CN" sz="2400" dirty="0" smtClean="0"/>
              <a:t>Welch’s </a:t>
            </a:r>
            <a:r>
              <a:rPr lang="en-US" altLang="zh-CN" sz="2400" i="1" dirty="0" smtClean="0"/>
              <a:t>t</a:t>
            </a:r>
            <a:r>
              <a:rPr lang="en-US" altLang="zh-CN" sz="2400" dirty="0" smtClean="0"/>
              <a:t>-test</a:t>
            </a:r>
          </a:p>
          <a:p>
            <a:pPr lvl="1"/>
            <a:r>
              <a:rPr lang="en-US" altLang="zh-CN" sz="2000" dirty="0" smtClean="0"/>
              <a:t>Calculate </a:t>
            </a:r>
            <a:r>
              <a:rPr lang="en-US" altLang="zh-CN" sz="2000" i="1" dirty="0" smtClean="0"/>
              <a:t>t-</a:t>
            </a:r>
            <a:r>
              <a:rPr lang="en-US" altLang="zh-CN" sz="2000" dirty="0" smtClean="0"/>
              <a:t>value</a:t>
            </a:r>
          </a:p>
          <a:p>
            <a:pPr lvl="1"/>
            <a:endParaRPr lang="en-US" altLang="zh-CN" sz="2000" dirty="0" smtClean="0"/>
          </a:p>
          <a:p>
            <a:pPr lvl="1"/>
            <a:endParaRPr lang="en-US" altLang="zh-CN" sz="2000" dirty="0" smtClean="0"/>
          </a:p>
          <a:p>
            <a:pPr lvl="1"/>
            <a:endParaRPr lang="en-US" altLang="zh-CN" sz="2000" dirty="0" smtClean="0"/>
          </a:p>
          <a:p>
            <a:pPr lvl="1"/>
            <a:endParaRPr lang="en-US" altLang="zh-CN" sz="2000" dirty="0" smtClean="0"/>
          </a:p>
          <a:p>
            <a:pPr lvl="1"/>
            <a:endParaRPr lang="en-US" altLang="zh-CN" sz="2000" dirty="0" smtClean="0"/>
          </a:p>
          <a:p>
            <a:pPr marL="457200" lvl="1" indent="0">
              <a:buNone/>
            </a:pPr>
            <a:endParaRPr lang="en-US" altLang="zh-CN" sz="2000" dirty="0" smtClean="0"/>
          </a:p>
          <a:p>
            <a:pPr lvl="1"/>
            <a:r>
              <a:rPr lang="en-US" altLang="zh-CN" sz="2000" dirty="0" smtClean="0"/>
              <a:t>Find the </a:t>
            </a:r>
            <a:r>
              <a:rPr lang="en-US" altLang="zh-CN" sz="2000" i="1" dirty="0" smtClean="0"/>
              <a:t>p</a:t>
            </a:r>
            <a:r>
              <a:rPr lang="en-US" altLang="zh-CN" sz="2000" dirty="0" smtClean="0"/>
              <a:t>-value using a table of values from Student’s t-distribution</a:t>
            </a:r>
          </a:p>
          <a:p>
            <a:pPr lvl="1"/>
            <a:r>
              <a:rPr lang="en-US" altLang="zh-CN" sz="2000" dirty="0" smtClean="0"/>
              <a:t>If the </a:t>
            </a:r>
            <a:r>
              <a:rPr lang="en-US" altLang="zh-CN" sz="2000" i="1" dirty="0" smtClean="0"/>
              <a:t>p</a:t>
            </a:r>
            <a:r>
              <a:rPr lang="en-US" altLang="zh-CN" sz="2000" dirty="0" smtClean="0"/>
              <a:t>-value is below chosen threshold (e.g. 0.01) then the two variables are viewed as significant different.</a:t>
            </a:r>
            <a:endParaRPr lang="en-US" altLang="zh-CN" sz="2400" dirty="0" smtClean="0"/>
          </a:p>
        </p:txBody>
      </p:sp>
      <p:graphicFrame>
        <p:nvGraphicFramePr>
          <p:cNvPr id="130051" name="Object 3"/>
          <p:cNvGraphicFramePr>
            <a:graphicFrameLocks noChangeAspect="1"/>
          </p:cNvGraphicFramePr>
          <p:nvPr>
            <p:extLst>
              <p:ext uri="{D42A27DB-BD31-4B8C-83A1-F6EECF244321}">
                <p14:modId xmlns:p14="http://schemas.microsoft.com/office/powerpoint/2010/main" xmlns="" val="1695266592"/>
              </p:ext>
            </p:extLst>
          </p:nvPr>
        </p:nvGraphicFramePr>
        <p:xfrm>
          <a:off x="2438414" y="3133130"/>
          <a:ext cx="4029075" cy="1130300"/>
        </p:xfrm>
        <a:graphic>
          <a:graphicData uri="http://schemas.openxmlformats.org/presentationml/2006/ole">
            <p:oleObj spid="_x0000_s9218" name="Equation" r:id="rId4" imgW="1802895" imgH="507633" progId="">
              <p:embed/>
            </p:oleObj>
          </a:graphicData>
        </a:graphic>
      </p:graphicFrame>
      <p:sp>
        <p:nvSpPr>
          <p:cNvPr id="6" name="矩形 5"/>
          <p:cNvSpPr/>
          <p:nvPr/>
        </p:nvSpPr>
        <p:spPr>
          <a:xfrm>
            <a:off x="2912820" y="3266660"/>
            <a:ext cx="304799" cy="45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p:nvPr/>
        </p:nvCxnSpPr>
        <p:spPr>
          <a:xfrm rot="10800000">
            <a:off x="2286000" y="3514130"/>
            <a:ext cx="609600" cy="1588"/>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0" y="3297198"/>
            <a:ext cx="1752600" cy="369332"/>
          </a:xfrm>
          <a:prstGeom prst="rect">
            <a:avLst/>
          </a:prstGeom>
          <a:noFill/>
        </p:spPr>
        <p:txBody>
          <a:bodyPr wrap="square" rtlCol="0">
            <a:spAutoFit/>
          </a:bodyPr>
          <a:lstStyle/>
          <a:p>
            <a:r>
              <a:rPr lang="en-US" altLang="zh-CN" dirty="0" smtClean="0">
                <a:solidFill>
                  <a:srgbClr val="C00000"/>
                </a:solidFill>
              </a:rPr>
              <a:t>sample mean</a:t>
            </a:r>
            <a:endParaRPr lang="zh-CN" altLang="en-US" dirty="0">
              <a:solidFill>
                <a:srgbClr val="C00000"/>
              </a:solidFill>
            </a:endParaRPr>
          </a:p>
        </p:txBody>
      </p:sp>
      <p:sp>
        <p:nvSpPr>
          <p:cNvPr id="14" name="矩形 13"/>
          <p:cNvSpPr/>
          <p:nvPr/>
        </p:nvSpPr>
        <p:spPr>
          <a:xfrm>
            <a:off x="5257815" y="3238826"/>
            <a:ext cx="304799" cy="45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p:nvPr/>
        </p:nvCxnSpPr>
        <p:spPr>
          <a:xfrm>
            <a:off x="5562600" y="3276600"/>
            <a:ext cx="990600" cy="1588"/>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53200" y="3048014"/>
            <a:ext cx="2057400" cy="646331"/>
          </a:xfrm>
          <a:prstGeom prst="rect">
            <a:avLst/>
          </a:prstGeom>
          <a:noFill/>
        </p:spPr>
        <p:txBody>
          <a:bodyPr wrap="square" rtlCol="0">
            <a:spAutoFit/>
          </a:bodyPr>
          <a:lstStyle/>
          <a:p>
            <a:r>
              <a:rPr lang="en-US" altLang="zh-CN" dirty="0" smtClean="0">
                <a:solidFill>
                  <a:srgbClr val="C00000"/>
                </a:solidFill>
              </a:rPr>
              <a:t>Unbiased estimator of sample variance</a:t>
            </a:r>
            <a:endParaRPr lang="zh-CN" altLang="en-US" dirty="0">
              <a:solidFill>
                <a:srgbClr val="C00000"/>
              </a:solidFill>
            </a:endParaRPr>
          </a:p>
        </p:txBody>
      </p:sp>
      <p:sp>
        <p:nvSpPr>
          <p:cNvPr id="19" name="矩形 18"/>
          <p:cNvSpPr/>
          <p:nvPr/>
        </p:nvSpPr>
        <p:spPr>
          <a:xfrm>
            <a:off x="5257814" y="3790228"/>
            <a:ext cx="304799" cy="45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a:endCxn id="21" idx="1"/>
          </p:cNvCxnSpPr>
          <p:nvPr/>
        </p:nvCxnSpPr>
        <p:spPr>
          <a:xfrm>
            <a:off x="5562600" y="4199943"/>
            <a:ext cx="416169" cy="667295"/>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78769" y="4544072"/>
            <a:ext cx="2057400" cy="646331"/>
          </a:xfrm>
          <a:prstGeom prst="rect">
            <a:avLst/>
          </a:prstGeom>
          <a:noFill/>
        </p:spPr>
        <p:txBody>
          <a:bodyPr wrap="square" rtlCol="0">
            <a:spAutoFit/>
          </a:bodyPr>
          <a:lstStyle/>
          <a:p>
            <a:r>
              <a:rPr lang="en-US" altLang="zh-CN" dirty="0" smtClean="0">
                <a:solidFill>
                  <a:srgbClr val="C00000"/>
                </a:solidFill>
              </a:rPr>
              <a:t>#participants in the treatment group</a:t>
            </a:r>
            <a:endParaRPr lang="zh-CN" altLang="en-US" dirty="0">
              <a:solidFill>
                <a:srgbClr val="C00000"/>
              </a:solidFill>
            </a:endParaRPr>
          </a:p>
        </p:txBody>
      </p:sp>
      <p:sp>
        <p:nvSpPr>
          <p:cNvPr id="17" name="矩形 18"/>
          <p:cNvSpPr/>
          <p:nvPr/>
        </p:nvSpPr>
        <p:spPr>
          <a:xfrm>
            <a:off x="5978783" y="3782058"/>
            <a:ext cx="304799" cy="456406"/>
          </a:xfrm>
          <a:prstGeom prst="rect">
            <a:avLst/>
          </a:prstGeom>
          <a:no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90"/>
              </a:solidFill>
            </a:endParaRPr>
          </a:p>
        </p:txBody>
      </p:sp>
      <p:cxnSp>
        <p:nvCxnSpPr>
          <p:cNvPr id="18" name="直接箭头连接符 19"/>
          <p:cNvCxnSpPr>
            <a:stCxn id="17" idx="3"/>
            <a:endCxn id="22" idx="1"/>
          </p:cNvCxnSpPr>
          <p:nvPr/>
        </p:nvCxnSpPr>
        <p:spPr>
          <a:xfrm>
            <a:off x="6283582" y="4010269"/>
            <a:ext cx="451339" cy="171163"/>
          </a:xfrm>
          <a:prstGeom prst="straightConnector1">
            <a:avLst/>
          </a:prstGeom>
          <a:ln w="38100">
            <a:solidFill>
              <a:srgbClr val="00009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34908" y="3858258"/>
            <a:ext cx="2057400" cy="646331"/>
          </a:xfrm>
          <a:prstGeom prst="rect">
            <a:avLst/>
          </a:prstGeom>
          <a:noFill/>
          <a:ln>
            <a:noFill/>
          </a:ln>
        </p:spPr>
        <p:txBody>
          <a:bodyPr wrap="square" rtlCol="0">
            <a:spAutoFit/>
          </a:bodyPr>
          <a:lstStyle/>
          <a:p>
            <a:r>
              <a:rPr lang="en-US" altLang="zh-CN" dirty="0" smtClean="0">
                <a:solidFill>
                  <a:srgbClr val="000090"/>
                </a:solidFill>
              </a:rPr>
              <a:t>#participants in the control group</a:t>
            </a:r>
            <a:endParaRPr lang="zh-CN" altLang="en-US" dirty="0">
              <a:solidFill>
                <a:srgbClr val="000090"/>
              </a:solidFill>
            </a:endParaRPr>
          </a:p>
        </p:txBody>
      </p:sp>
    </p:spTree>
    <p:extLst>
      <p:ext uri="{BB962C8B-B14F-4D97-AF65-F5344CB8AC3E}">
        <p14:creationId xmlns:p14="http://schemas.microsoft.com/office/powerpoint/2010/main" xmlns="" val="491226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par>
                                <p:cTn id="22" presetID="5"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heckerboard(across)">
                                      <p:cBhvr>
                                        <p:cTn id="29" dur="500"/>
                                        <p:tgtEl>
                                          <p:spTgt spid="1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heckerboard(across)">
                                      <p:cBhvr>
                                        <p:cTn id="32" dur="500"/>
                                        <p:tgtEl>
                                          <p:spTgt spid="21"/>
                                        </p:tgtEl>
                                      </p:cBhvr>
                                    </p:animEffect>
                                  </p:childTnLst>
                                </p:cTn>
                              </p:par>
                              <p:par>
                                <p:cTn id="33" presetID="5"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heckerboard(across)">
                                      <p:cBhvr>
                                        <p:cTn id="41" dur="500"/>
                                        <p:tgtEl>
                                          <p:spTgt spid="22"/>
                                        </p:tgtEl>
                                      </p:cBhvr>
                                    </p:animEffect>
                                  </p:childTnLst>
                                </p:cTn>
                              </p:par>
                              <p:par>
                                <p:cTn id="42" presetID="5" presetClass="entr" presetSubtype="1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heckerboard(across)">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animBg="1"/>
      <p:bldP spid="16" grpId="0"/>
      <p:bldP spid="19" grpId="0" animBg="1"/>
      <p:bldP spid="21" grpId="0"/>
      <p:bldP spid="17" grpId="0" animBg="1"/>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Data Sets</a:t>
            </a:r>
            <a:endParaRPr lang="en-US" dirty="0"/>
          </a:p>
        </p:txBody>
      </p:sp>
    </p:spTree>
    <p:extLst>
      <p:ext uri="{BB962C8B-B14F-4D97-AF65-F5344CB8AC3E}">
        <p14:creationId xmlns:p14="http://schemas.microsoft.com/office/powerpoint/2010/main" xmlns="" val="144259762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Cases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914163864"/>
              </p:ext>
            </p:extLst>
          </p:nvPr>
        </p:nvGraphicFramePr>
        <p:xfrm>
          <a:off x="633060" y="1070281"/>
          <a:ext cx="8001002" cy="4644720"/>
        </p:xfrm>
        <a:graphic>
          <a:graphicData uri="http://schemas.openxmlformats.org/drawingml/2006/table">
            <a:tbl>
              <a:tblPr firstRow="1" bandRow="1">
                <a:effectLst>
                  <a:outerShdw blurRad="50800" dist="50800" algn="tl" rotWithShape="0">
                    <a:srgbClr val="000000">
                      <a:alpha val="43137"/>
                    </a:srgbClr>
                  </a:outerShdw>
                </a:effectLst>
                <a:tableStyleId>{073A0DAA-6AF3-43AB-8588-CEC1D06C72B9}</a:tableStyleId>
              </a:tblPr>
              <a:tblGrid>
                <a:gridCol w="2080260"/>
                <a:gridCol w="1680211"/>
                <a:gridCol w="1760220"/>
                <a:gridCol w="2480311"/>
              </a:tblGrid>
              <a:tr h="441560">
                <a:tc>
                  <a:txBody>
                    <a:bodyPr/>
                    <a:lstStyle/>
                    <a:p>
                      <a:pPr algn="ctr"/>
                      <a:r>
                        <a:rPr lang="en-US" sz="1800" dirty="0" smtClean="0"/>
                        <a:t>Network</a:t>
                      </a:r>
                      <a:endParaRPr lang="en-US" sz="1800" dirty="0"/>
                    </a:p>
                  </a:txBody>
                  <a:tcPr marT="93600" marB="93600"/>
                </a:tc>
                <a:tc>
                  <a:txBody>
                    <a:bodyPr/>
                    <a:lstStyle/>
                    <a:p>
                      <a:pPr algn="ctr"/>
                      <a:r>
                        <a:rPr lang="en-US" sz="1800" dirty="0" smtClean="0"/>
                        <a:t>#Nodes</a:t>
                      </a:r>
                      <a:endParaRPr lang="en-US" sz="1800" dirty="0"/>
                    </a:p>
                  </a:txBody>
                  <a:tcPr marT="93600" marB="93600"/>
                </a:tc>
                <a:tc>
                  <a:txBody>
                    <a:bodyPr/>
                    <a:lstStyle/>
                    <a:p>
                      <a:pPr algn="ctr"/>
                      <a:r>
                        <a:rPr lang="en-US" sz="1800" dirty="0" smtClean="0"/>
                        <a:t>#Edges</a:t>
                      </a:r>
                      <a:endParaRPr lang="en-US" sz="1800" dirty="0"/>
                    </a:p>
                  </a:txBody>
                  <a:tcPr marT="93600" marB="93600"/>
                </a:tc>
                <a:tc>
                  <a:txBody>
                    <a:bodyPr/>
                    <a:lstStyle/>
                    <a:p>
                      <a:pPr algn="ctr"/>
                      <a:r>
                        <a:rPr lang="en-US" sz="1800" dirty="0" smtClean="0"/>
                        <a:t>Behavior</a:t>
                      </a:r>
                      <a:endParaRPr lang="en-US" sz="1800" dirty="0"/>
                    </a:p>
                  </a:txBody>
                  <a:tcPr marT="93600" marB="93600"/>
                </a:tc>
              </a:tr>
              <a:tr h="400228">
                <a:tc>
                  <a:txBody>
                    <a:bodyPr/>
                    <a:lstStyle/>
                    <a:p>
                      <a:pPr algn="ctr"/>
                      <a:r>
                        <a:rPr lang="en-US" sz="1800" dirty="0" smtClean="0"/>
                        <a:t>Twitter-net</a:t>
                      </a:r>
                      <a:endParaRPr lang="en-US" sz="1800" dirty="0"/>
                    </a:p>
                  </a:txBody>
                  <a:tcPr marT="72000" marB="72000"/>
                </a:tc>
                <a:tc>
                  <a:txBody>
                    <a:bodyPr/>
                    <a:lstStyle/>
                    <a:p>
                      <a:pPr algn="ctr"/>
                      <a:r>
                        <a:rPr lang="en-US" sz="1800" dirty="0" smtClean="0"/>
                        <a:t>111,000</a:t>
                      </a:r>
                      <a:endParaRPr lang="en-US" sz="1800" dirty="0"/>
                    </a:p>
                  </a:txBody>
                  <a:tcPr marT="72000" marB="72000"/>
                </a:tc>
                <a:tc>
                  <a:txBody>
                    <a:bodyPr/>
                    <a:lstStyle/>
                    <a:p>
                      <a:pPr algn="ctr"/>
                      <a:r>
                        <a:rPr lang="en-US" sz="1800" dirty="0" smtClean="0"/>
                        <a:t>450,000</a:t>
                      </a:r>
                      <a:endParaRPr lang="en-US" sz="1800" dirty="0"/>
                    </a:p>
                  </a:txBody>
                  <a:tcPr marT="72000" marB="72000"/>
                </a:tc>
                <a:tc>
                  <a:txBody>
                    <a:bodyPr/>
                    <a:lstStyle/>
                    <a:p>
                      <a:pPr algn="ctr"/>
                      <a:r>
                        <a:rPr lang="en-US" sz="1800" dirty="0" smtClean="0">
                          <a:solidFill>
                            <a:srgbClr val="000090"/>
                          </a:solidFill>
                        </a:rPr>
                        <a:t>Follow</a:t>
                      </a:r>
                      <a:endParaRPr lang="en-US" sz="1800" dirty="0">
                        <a:solidFill>
                          <a:srgbClr val="000090"/>
                        </a:solidFill>
                      </a:endParaRPr>
                    </a:p>
                  </a:txBody>
                  <a:tcPr marT="72000" marB="72000"/>
                </a:tc>
              </a:tr>
              <a:tr h="400228">
                <a:tc>
                  <a:txBody>
                    <a:bodyPr/>
                    <a:lstStyle/>
                    <a:p>
                      <a:pPr algn="ctr"/>
                      <a:r>
                        <a:rPr lang="en-US" sz="1800" dirty="0" err="1" smtClean="0"/>
                        <a:t>Weibo-Retweet</a:t>
                      </a:r>
                      <a:endParaRPr lang="en-US" sz="1800" dirty="0"/>
                    </a:p>
                  </a:txBody>
                  <a:tcPr marT="72000" marB="72000"/>
                </a:tc>
                <a:tc>
                  <a:txBody>
                    <a:bodyPr/>
                    <a:lstStyle/>
                    <a:p>
                      <a:pPr algn="ctr"/>
                      <a:r>
                        <a:rPr lang="en-US" sz="1800" dirty="0" smtClean="0"/>
                        <a:t>1,700,000</a:t>
                      </a:r>
                      <a:endParaRPr lang="en-US" sz="1800" dirty="0"/>
                    </a:p>
                  </a:txBody>
                  <a:tcPr marT="72000" marB="72000"/>
                </a:tc>
                <a:tc>
                  <a:txBody>
                    <a:bodyPr/>
                    <a:lstStyle/>
                    <a:p>
                      <a:pPr algn="ctr"/>
                      <a:r>
                        <a:rPr lang="en-US" sz="1800" dirty="0" smtClean="0"/>
                        <a:t>400,000,000</a:t>
                      </a:r>
                      <a:endParaRPr lang="en-US" sz="1800" dirty="0"/>
                    </a:p>
                  </a:txBody>
                  <a:tcPr marT="72000" marB="72000"/>
                </a:tc>
                <a:tc>
                  <a:txBody>
                    <a:bodyPr/>
                    <a:lstStyle/>
                    <a:p>
                      <a:pPr algn="ctr"/>
                      <a:r>
                        <a:rPr lang="en-US" sz="1800" dirty="0" err="1" smtClean="0">
                          <a:solidFill>
                            <a:srgbClr val="000090"/>
                          </a:solidFill>
                        </a:rPr>
                        <a:t>Retweet</a:t>
                      </a:r>
                      <a:endParaRPr lang="en-US" sz="1800" dirty="0">
                        <a:solidFill>
                          <a:srgbClr val="000090"/>
                        </a:solidFill>
                      </a:endParaRPr>
                    </a:p>
                  </a:txBody>
                  <a:tcPr marT="72000" marB="72000"/>
                </a:tc>
              </a:tr>
              <a:tr h="400228">
                <a:tc>
                  <a:txBody>
                    <a:bodyPr/>
                    <a:lstStyle/>
                    <a:p>
                      <a:pPr algn="ctr"/>
                      <a:r>
                        <a:rPr lang="en-US" sz="1800" dirty="0" smtClean="0"/>
                        <a:t>Slashdot</a:t>
                      </a:r>
                      <a:endParaRPr lang="en-US" sz="1800" dirty="0"/>
                    </a:p>
                  </a:txBody>
                  <a:tcPr marT="72000" marB="72000"/>
                </a:tc>
                <a:tc>
                  <a:txBody>
                    <a:bodyPr/>
                    <a:lstStyle/>
                    <a:p>
                      <a:pPr algn="ctr"/>
                      <a:r>
                        <a:rPr lang="en-US" sz="1800" dirty="0" smtClean="0"/>
                        <a:t>93,133</a:t>
                      </a:r>
                      <a:endParaRPr lang="en-US" sz="1800" dirty="0"/>
                    </a:p>
                  </a:txBody>
                  <a:tcPr marT="72000" marB="72000"/>
                </a:tc>
                <a:tc>
                  <a:txBody>
                    <a:bodyPr/>
                    <a:lstStyle/>
                    <a:p>
                      <a:pPr algn="ctr"/>
                      <a:r>
                        <a:rPr lang="en-US" sz="1800" dirty="0" smtClean="0"/>
                        <a:t>964,562</a:t>
                      </a:r>
                      <a:endParaRPr lang="en-US" sz="1800" dirty="0"/>
                    </a:p>
                  </a:txBody>
                  <a:tcPr marT="72000" marB="72000"/>
                </a:tc>
                <a:tc>
                  <a:txBody>
                    <a:bodyPr/>
                    <a:lstStyle/>
                    <a:p>
                      <a:pPr algn="ctr"/>
                      <a:r>
                        <a:rPr lang="en-US" sz="1800" dirty="0" smtClean="0">
                          <a:solidFill>
                            <a:srgbClr val="000090"/>
                          </a:solidFill>
                        </a:rPr>
                        <a:t>Friend/Foe</a:t>
                      </a:r>
                      <a:endParaRPr lang="en-US" sz="1800" dirty="0">
                        <a:solidFill>
                          <a:srgbClr val="000090"/>
                        </a:solidFill>
                      </a:endParaRPr>
                    </a:p>
                  </a:txBody>
                  <a:tcPr marT="72000" marB="72000"/>
                </a:tc>
              </a:tr>
              <a:tr h="340919">
                <a:tc>
                  <a:txBody>
                    <a:bodyPr/>
                    <a:lstStyle/>
                    <a:p>
                      <a:pPr algn="ctr"/>
                      <a:r>
                        <a:rPr lang="en-US" sz="1800" dirty="0" smtClean="0"/>
                        <a:t>Mobile (THU)</a:t>
                      </a:r>
                      <a:endParaRPr lang="en-US" sz="1800" dirty="0"/>
                    </a:p>
                  </a:txBody>
                  <a:tcPr marT="72000" marB="72000"/>
                </a:tc>
                <a:tc>
                  <a:txBody>
                    <a:bodyPr/>
                    <a:lstStyle/>
                    <a:p>
                      <a:pPr algn="ctr"/>
                      <a:r>
                        <a:rPr lang="en-US" sz="1800" dirty="0" smtClean="0"/>
                        <a:t>229</a:t>
                      </a:r>
                      <a:endParaRPr lang="en-US" sz="1800" dirty="0"/>
                    </a:p>
                  </a:txBody>
                  <a:tcPr marT="72000" marB="72000"/>
                </a:tc>
                <a:tc>
                  <a:txBody>
                    <a:bodyPr/>
                    <a:lstStyle/>
                    <a:p>
                      <a:pPr algn="ctr"/>
                      <a:r>
                        <a:rPr lang="en-US" sz="1800" dirty="0" smtClean="0"/>
                        <a:t>29,136</a:t>
                      </a:r>
                      <a:endParaRPr lang="en-US" sz="1800" dirty="0"/>
                    </a:p>
                  </a:txBody>
                  <a:tcPr marT="72000" marB="72000"/>
                </a:tc>
                <a:tc>
                  <a:txBody>
                    <a:bodyPr/>
                    <a:lstStyle/>
                    <a:p>
                      <a:pPr algn="ctr"/>
                      <a:r>
                        <a:rPr lang="en-US" sz="1800" dirty="0" smtClean="0">
                          <a:solidFill>
                            <a:srgbClr val="000090"/>
                          </a:solidFill>
                        </a:rPr>
                        <a:t>Happy/Unhappy</a:t>
                      </a:r>
                      <a:endParaRPr lang="en-US" sz="1800" dirty="0">
                        <a:solidFill>
                          <a:srgbClr val="000090"/>
                        </a:solidFill>
                      </a:endParaRPr>
                    </a:p>
                  </a:txBody>
                  <a:tcPr marT="72000" marB="72000"/>
                </a:tc>
              </a:tr>
              <a:tr h="400228">
                <a:tc>
                  <a:txBody>
                    <a:bodyPr/>
                    <a:lstStyle/>
                    <a:p>
                      <a:pPr algn="ctr"/>
                      <a:r>
                        <a:rPr lang="pl-PL" sz="1800" dirty="0" err="1" smtClean="0"/>
                        <a:t>Gowalla</a:t>
                      </a:r>
                      <a:endParaRPr lang="en-US" sz="1800" dirty="0"/>
                    </a:p>
                  </a:txBody>
                  <a:tcPr marT="72000" marB="72000"/>
                </a:tc>
                <a:tc>
                  <a:txBody>
                    <a:bodyPr/>
                    <a:lstStyle/>
                    <a:p>
                      <a:pPr algn="ctr"/>
                      <a:r>
                        <a:rPr lang="en-US" sz="1800" dirty="0" smtClean="0"/>
                        <a:t>196,591</a:t>
                      </a:r>
                      <a:endParaRPr lang="en-US" sz="1800" dirty="0"/>
                    </a:p>
                  </a:txBody>
                  <a:tcPr marT="72000" marB="72000"/>
                </a:tc>
                <a:tc>
                  <a:txBody>
                    <a:bodyPr/>
                    <a:lstStyle/>
                    <a:p>
                      <a:pPr algn="ctr"/>
                      <a:r>
                        <a:rPr lang="en-US" sz="1800" dirty="0" smtClean="0"/>
                        <a:t>950,327</a:t>
                      </a:r>
                      <a:endParaRPr lang="en-US" sz="1800" dirty="0"/>
                    </a:p>
                  </a:txBody>
                  <a:tcPr marT="72000" marB="72000"/>
                </a:tc>
                <a:tc>
                  <a:txBody>
                    <a:bodyPr/>
                    <a:lstStyle/>
                    <a:p>
                      <a:pPr algn="ctr"/>
                      <a:r>
                        <a:rPr lang="pt-BR" sz="1800" dirty="0" smtClean="0">
                          <a:solidFill>
                            <a:srgbClr val="000090"/>
                          </a:solidFill>
                        </a:rPr>
                        <a:t>Check-in</a:t>
                      </a:r>
                      <a:endParaRPr lang="en-US" sz="1800" dirty="0">
                        <a:solidFill>
                          <a:srgbClr val="000090"/>
                        </a:solidFill>
                      </a:endParaRPr>
                    </a:p>
                  </a:txBody>
                  <a:tcPr marT="72000" marB="72000"/>
                </a:tc>
              </a:tr>
              <a:tr h="400228">
                <a:tc>
                  <a:txBody>
                    <a:bodyPr/>
                    <a:lstStyle/>
                    <a:p>
                      <a:pPr algn="ctr"/>
                      <a:r>
                        <a:rPr lang="en-US" sz="1800" dirty="0" err="1" smtClean="0"/>
                        <a:t>ArnetMiner</a:t>
                      </a:r>
                      <a:endParaRPr lang="en-US" sz="1800" dirty="0"/>
                    </a:p>
                  </a:txBody>
                  <a:tcPr marT="72000" marB="72000"/>
                </a:tc>
                <a:tc>
                  <a:txBody>
                    <a:bodyPr/>
                    <a:lstStyle/>
                    <a:p>
                      <a:pPr algn="ctr"/>
                      <a:r>
                        <a:rPr lang="en-US" sz="1800" dirty="0" smtClean="0"/>
                        <a:t>1,300,000</a:t>
                      </a:r>
                      <a:endParaRPr lang="en-US" sz="1800" dirty="0"/>
                    </a:p>
                  </a:txBody>
                  <a:tcPr marT="72000" marB="72000"/>
                </a:tc>
                <a:tc>
                  <a:txBody>
                    <a:bodyPr/>
                    <a:lstStyle/>
                    <a:p>
                      <a:pPr algn="ctr"/>
                      <a:r>
                        <a:rPr lang="en-US" sz="1800" dirty="0" smtClean="0"/>
                        <a:t>23,003,231</a:t>
                      </a:r>
                      <a:endParaRPr lang="en-US" sz="1800" dirty="0"/>
                    </a:p>
                  </a:txBody>
                  <a:tcPr marT="72000" marB="72000"/>
                </a:tc>
                <a:tc>
                  <a:txBody>
                    <a:bodyPr/>
                    <a:lstStyle/>
                    <a:p>
                      <a:pPr algn="ctr"/>
                      <a:r>
                        <a:rPr lang="en-US" sz="1800" dirty="0" smtClean="0">
                          <a:solidFill>
                            <a:srgbClr val="000090"/>
                          </a:solidFill>
                        </a:rPr>
                        <a:t>Publish on a topic</a:t>
                      </a:r>
                      <a:endParaRPr lang="en-US" sz="1800" dirty="0">
                        <a:solidFill>
                          <a:srgbClr val="000090"/>
                        </a:solidFill>
                      </a:endParaRPr>
                    </a:p>
                  </a:txBody>
                  <a:tcPr marT="72000" marB="72000"/>
                </a:tc>
              </a:tr>
              <a:tr h="400228">
                <a:tc>
                  <a:txBody>
                    <a:bodyPr/>
                    <a:lstStyle/>
                    <a:p>
                      <a:pPr algn="ctr"/>
                      <a:r>
                        <a:rPr lang="en-US" sz="1800" dirty="0" smtClean="0"/>
                        <a:t>Flickr</a:t>
                      </a:r>
                      <a:endParaRPr lang="en-US" sz="1800" dirty="0"/>
                    </a:p>
                  </a:txBody>
                  <a:tcPr marT="72000" marB="72000"/>
                </a:tc>
                <a:tc>
                  <a:txBody>
                    <a:bodyPr/>
                    <a:lstStyle/>
                    <a:p>
                      <a:pPr algn="ctr"/>
                      <a:r>
                        <a:rPr lang="en-US" sz="1800" dirty="0" smtClean="0"/>
                        <a:t>1,991,509</a:t>
                      </a:r>
                      <a:endParaRPr lang="en-US" sz="1800" dirty="0"/>
                    </a:p>
                  </a:txBody>
                  <a:tcPr marT="72000" marB="72000"/>
                </a:tc>
                <a:tc>
                  <a:txBody>
                    <a:bodyPr/>
                    <a:lstStyle/>
                    <a:p>
                      <a:pPr algn="ctr"/>
                      <a:r>
                        <a:rPr lang="en-US" sz="1800" dirty="0" smtClean="0"/>
                        <a:t>208,118,719</a:t>
                      </a:r>
                      <a:endParaRPr lang="en-US" sz="1800" dirty="0"/>
                    </a:p>
                  </a:txBody>
                  <a:tcPr marT="72000" marB="72000"/>
                </a:tc>
                <a:tc>
                  <a:txBody>
                    <a:bodyPr/>
                    <a:lstStyle/>
                    <a:p>
                      <a:pPr algn="ctr"/>
                      <a:r>
                        <a:rPr lang="en-US" sz="1800" baseline="0" dirty="0" smtClean="0">
                          <a:solidFill>
                            <a:srgbClr val="000090"/>
                          </a:solidFill>
                        </a:rPr>
                        <a:t>Join a group</a:t>
                      </a:r>
                      <a:endParaRPr lang="en-US" sz="1800" dirty="0">
                        <a:solidFill>
                          <a:srgbClr val="000090"/>
                        </a:solidFill>
                      </a:endParaRPr>
                    </a:p>
                  </a:txBody>
                  <a:tcPr marT="72000" marB="72000"/>
                </a:tc>
              </a:tr>
              <a:tr h="400228">
                <a:tc>
                  <a:txBody>
                    <a:bodyPr/>
                    <a:lstStyle/>
                    <a:p>
                      <a:pPr algn="ctr"/>
                      <a:r>
                        <a:rPr lang="en-US" sz="1800" dirty="0" err="1" smtClean="0"/>
                        <a:t>PatentMiner</a:t>
                      </a:r>
                      <a:endParaRPr lang="en-US" sz="1800" dirty="0"/>
                    </a:p>
                  </a:txBody>
                  <a:tcPr marT="72000" marB="72000"/>
                </a:tc>
                <a:tc>
                  <a:txBody>
                    <a:bodyPr/>
                    <a:lstStyle/>
                    <a:p>
                      <a:pPr algn="ctr"/>
                      <a:r>
                        <a:rPr lang="en-US" sz="1800" dirty="0" smtClean="0"/>
                        <a:t>4,000,000</a:t>
                      </a:r>
                      <a:endParaRPr lang="en-US" sz="1800" dirty="0"/>
                    </a:p>
                  </a:txBody>
                  <a:tcPr marT="72000" marB="72000"/>
                </a:tc>
                <a:tc>
                  <a:txBody>
                    <a:bodyPr/>
                    <a:lstStyle/>
                    <a:p>
                      <a:pPr algn="ctr"/>
                      <a:r>
                        <a:rPr lang="en-US" sz="1800" dirty="0" smtClean="0"/>
                        <a:t>32,000,000</a:t>
                      </a:r>
                      <a:endParaRPr lang="en-US" sz="1800" dirty="0"/>
                    </a:p>
                  </a:txBody>
                  <a:tcPr marT="72000" marB="72000"/>
                </a:tc>
                <a:tc>
                  <a:txBody>
                    <a:bodyPr/>
                    <a:lstStyle/>
                    <a:p>
                      <a:pPr algn="ctr"/>
                      <a:r>
                        <a:rPr lang="en-US" sz="1800" dirty="0" smtClean="0">
                          <a:solidFill>
                            <a:srgbClr val="000090"/>
                          </a:solidFill>
                        </a:rPr>
                        <a:t>Patent on a topic</a:t>
                      </a:r>
                      <a:endParaRPr lang="en-US" sz="1800" dirty="0">
                        <a:solidFill>
                          <a:srgbClr val="000090"/>
                        </a:solidFill>
                      </a:endParaRPr>
                    </a:p>
                  </a:txBody>
                  <a:tcPr marT="72000" marB="72000"/>
                </a:tc>
              </a:tr>
              <a:tr h="400228">
                <a:tc>
                  <a:txBody>
                    <a:bodyPr/>
                    <a:lstStyle/>
                    <a:p>
                      <a:pPr algn="ctr"/>
                      <a:r>
                        <a:rPr lang="en-US" sz="1800" dirty="0" smtClean="0"/>
                        <a:t>Citation</a:t>
                      </a:r>
                      <a:endParaRPr lang="en-US" sz="1800" dirty="0"/>
                    </a:p>
                  </a:txBody>
                  <a:tcPr marT="72000" marB="72000"/>
                </a:tc>
                <a:tc>
                  <a:txBody>
                    <a:bodyPr/>
                    <a:lstStyle/>
                    <a:p>
                      <a:pPr algn="ctr"/>
                      <a:r>
                        <a:rPr lang="en-US" sz="1800" dirty="0" smtClean="0"/>
                        <a:t>1,572,277</a:t>
                      </a:r>
                      <a:endParaRPr lang="en-US" sz="1800" dirty="0"/>
                    </a:p>
                  </a:txBody>
                  <a:tcPr marT="72000" marB="72000"/>
                </a:tc>
                <a:tc>
                  <a:txBody>
                    <a:bodyPr/>
                    <a:lstStyle/>
                    <a:p>
                      <a:pPr algn="ctr"/>
                      <a:r>
                        <a:rPr lang="en-US" sz="1800" dirty="0" smtClean="0"/>
                        <a:t>2,084,019</a:t>
                      </a:r>
                      <a:endParaRPr lang="en-US" sz="1800" dirty="0"/>
                    </a:p>
                  </a:txBody>
                  <a:tcPr marT="72000" marB="72000"/>
                </a:tc>
                <a:tc>
                  <a:txBody>
                    <a:bodyPr/>
                    <a:lstStyle/>
                    <a:p>
                      <a:pPr algn="ctr"/>
                      <a:r>
                        <a:rPr lang="en-US" sz="1800" dirty="0" smtClean="0">
                          <a:solidFill>
                            <a:srgbClr val="000090"/>
                          </a:solidFill>
                        </a:rPr>
                        <a:t>Cite a paper</a:t>
                      </a:r>
                      <a:endParaRPr lang="en-US" sz="1800" dirty="0">
                        <a:solidFill>
                          <a:srgbClr val="000090"/>
                        </a:solidFill>
                      </a:endParaRPr>
                    </a:p>
                  </a:txBody>
                  <a:tcPr marT="72000" marB="72000"/>
                </a:tc>
              </a:tr>
              <a:tr h="345599">
                <a:tc>
                  <a:txBody>
                    <a:bodyPr/>
                    <a:lstStyle/>
                    <a:p>
                      <a:pPr algn="ctr"/>
                      <a:r>
                        <a:rPr lang="en-US" sz="1800" dirty="0" smtClean="0"/>
                        <a:t>Twitter-content</a:t>
                      </a:r>
                      <a:endParaRPr lang="en-US" sz="1800" dirty="0"/>
                    </a:p>
                  </a:txBody>
                  <a:tcPr marT="72000" marB="72000"/>
                </a:tc>
                <a:tc>
                  <a:txBody>
                    <a:bodyPr/>
                    <a:lstStyle/>
                    <a:p>
                      <a:pPr algn="ctr"/>
                      <a:r>
                        <a:rPr lang="en-US" sz="1800" dirty="0" smtClean="0"/>
                        <a:t>7,521</a:t>
                      </a:r>
                      <a:endParaRPr lang="en-US" sz="1800" dirty="0"/>
                    </a:p>
                  </a:txBody>
                  <a:tcPr marT="72000" marB="72000"/>
                </a:tc>
                <a:tc>
                  <a:txBody>
                    <a:bodyPr/>
                    <a:lstStyle/>
                    <a:p>
                      <a:pPr algn="ctr"/>
                      <a:r>
                        <a:rPr lang="en-US" sz="1800" dirty="0" smtClean="0"/>
                        <a:t>304,275</a:t>
                      </a:r>
                      <a:endParaRPr lang="en-US" sz="1800" dirty="0"/>
                    </a:p>
                  </a:txBody>
                  <a:tcPr marT="72000" marB="72000"/>
                </a:tc>
                <a:tc>
                  <a:txBody>
                    <a:bodyPr/>
                    <a:lstStyle/>
                    <a:p>
                      <a:pPr algn="ctr"/>
                      <a:r>
                        <a:rPr lang="en-US" sz="1600" dirty="0" smtClean="0">
                          <a:solidFill>
                            <a:srgbClr val="000090"/>
                          </a:solidFill>
                        </a:rPr>
                        <a:t>Tweet </a:t>
                      </a:r>
                      <a:r>
                        <a:rPr lang="en-US" sz="1800" dirty="0" smtClean="0">
                          <a:solidFill>
                            <a:srgbClr val="000090"/>
                          </a:solidFill>
                        </a:rPr>
                        <a:t>“</a:t>
                      </a:r>
                      <a:r>
                        <a:rPr lang="en-US" sz="1600" dirty="0" smtClean="0">
                          <a:solidFill>
                            <a:srgbClr val="000090"/>
                          </a:solidFill>
                        </a:rPr>
                        <a:t>Haiti Earthquake</a:t>
                      </a:r>
                      <a:r>
                        <a:rPr lang="en-US" sz="1800" dirty="0" smtClean="0">
                          <a:solidFill>
                            <a:srgbClr val="000090"/>
                          </a:solidFill>
                        </a:rPr>
                        <a:t>”</a:t>
                      </a:r>
                      <a:endParaRPr lang="en-US" sz="1800" dirty="0">
                        <a:solidFill>
                          <a:srgbClr val="000090"/>
                        </a:solidFill>
                      </a:endParaRPr>
                    </a:p>
                  </a:txBody>
                  <a:tcPr marT="72000" marB="72000"/>
                </a:tc>
              </a:tr>
            </a:tbl>
          </a:graphicData>
        </a:graphic>
      </p:graphicFrame>
      <p:sp>
        <p:nvSpPr>
          <p:cNvPr id="31" name="副标题 4"/>
          <p:cNvSpPr txBox="1">
            <a:spLocks/>
          </p:cNvSpPr>
          <p:nvPr/>
        </p:nvSpPr>
        <p:spPr bwMode="auto">
          <a:xfrm>
            <a:off x="381000" y="5943600"/>
            <a:ext cx="84582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kern="0" dirty="0" smtClean="0">
                <a:latin typeface="+mn-lt"/>
                <a:ea typeface="+mn-ea"/>
              </a:rPr>
              <a:t>Most of the data sets will be publicly available for research.</a:t>
            </a:r>
          </a:p>
        </p:txBody>
      </p:sp>
    </p:spTree>
    <p:extLst>
      <p:ext uri="{BB962C8B-B14F-4D97-AF65-F5344CB8AC3E}">
        <p14:creationId xmlns:p14="http://schemas.microsoft.com/office/powerpoint/2010/main" xmlns="" val="208318307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4396" y="188913"/>
            <a:ext cx="8893419" cy="792162"/>
          </a:xfrm>
        </p:spPr>
        <p:txBody>
          <a:bodyPr/>
          <a:lstStyle/>
          <a:p>
            <a:r>
              <a:rPr kumimoji="1" lang="en-US" altLang="zh-CN" b="1" dirty="0" smtClean="0">
                <a:solidFill>
                  <a:srgbClr val="0000CC"/>
                </a:solidFill>
              </a:rPr>
              <a:t>Case 1: </a:t>
            </a:r>
            <a:r>
              <a:rPr kumimoji="1" lang="en-US" altLang="zh-CN" dirty="0" smtClean="0"/>
              <a:t>Following Influence on Twitter</a:t>
            </a:r>
            <a:endParaRPr kumimoji="1" lang="zh-CN" altLang="en-US" dirty="0"/>
          </a:p>
        </p:txBody>
      </p:sp>
      <p:pic>
        <p:nvPicPr>
          <p:cNvPr id="5" name="Picture 3"/>
          <p:cNvPicPr>
            <a:picLocks noChangeAspect="1" noChangeArrowheads="1"/>
          </p:cNvPicPr>
          <p:nvPr/>
        </p:nvPicPr>
        <p:blipFill>
          <a:blip r:embed="rId2" cstate="print"/>
          <a:srcRect/>
          <a:stretch>
            <a:fillRect/>
          </a:stretch>
        </p:blipFill>
        <p:spPr bwMode="auto">
          <a:xfrm>
            <a:off x="152400" y="5486400"/>
            <a:ext cx="1676400" cy="882650"/>
          </a:xfrm>
          <a:prstGeom prst="rect">
            <a:avLst/>
          </a:prstGeom>
          <a:noFill/>
          <a:ln w="9525">
            <a:noFill/>
            <a:miter lim="800000"/>
            <a:headEnd/>
            <a:tailEnd/>
          </a:ln>
        </p:spPr>
      </p:pic>
      <p:sp>
        <p:nvSpPr>
          <p:cNvPr id="19" name="右箭头 18"/>
          <p:cNvSpPr/>
          <p:nvPr/>
        </p:nvSpPr>
        <p:spPr>
          <a:xfrm>
            <a:off x="4267205" y="2895600"/>
            <a:ext cx="1001487"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7"/>
          <p:cNvCxnSpPr/>
          <p:nvPr/>
        </p:nvCxnSpPr>
        <p:spPr>
          <a:xfrm flipH="1" flipV="1">
            <a:off x="1286329" y="3581400"/>
            <a:ext cx="609600" cy="381000"/>
          </a:xfrm>
          <a:prstGeom prst="line">
            <a:avLst/>
          </a:prstGeom>
          <a:noFill/>
          <a:ln w="28575" cap="flat" cmpd="sng" algn="ctr">
            <a:solidFill>
              <a:schemeClr val="tx1"/>
            </a:solidFill>
            <a:prstDash val="solid"/>
            <a:headEnd type="none" w="med" len="med"/>
            <a:tailEnd type="arrow" w="med" len="med"/>
          </a:ln>
          <a:effectLst/>
        </p:spPr>
      </p:cxnSp>
      <p:sp>
        <p:nvSpPr>
          <p:cNvPr id="28" name="矩形 27"/>
          <p:cNvSpPr/>
          <p:nvPr/>
        </p:nvSpPr>
        <p:spPr>
          <a:xfrm>
            <a:off x="533400" y="1524000"/>
            <a:ext cx="33528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3" name="组 48"/>
          <p:cNvGrpSpPr/>
          <p:nvPr/>
        </p:nvGrpSpPr>
        <p:grpSpPr>
          <a:xfrm>
            <a:off x="1828807" y="3657601"/>
            <a:ext cx="690995" cy="896927"/>
            <a:chOff x="990600" y="3886200"/>
            <a:chExt cx="690994" cy="896927"/>
          </a:xfrm>
        </p:grpSpPr>
        <p:sp>
          <p:nvSpPr>
            <p:cNvPr id="8" name="圆角矩形 7"/>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29" name="图片 28"/>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4" name="组 49"/>
          <p:cNvGrpSpPr/>
          <p:nvPr/>
        </p:nvGrpSpPr>
        <p:grpSpPr>
          <a:xfrm>
            <a:off x="3048007" y="2535590"/>
            <a:ext cx="690995" cy="1045839"/>
            <a:chOff x="2819400" y="3221360"/>
            <a:chExt cx="690994" cy="1045839"/>
          </a:xfrm>
        </p:grpSpPr>
        <p:pic>
          <p:nvPicPr>
            <p:cNvPr id="37" name="图片 36" descr="wusen.pd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19400" y="3542730"/>
              <a:ext cx="622300" cy="724469"/>
            </a:xfrm>
            <a:prstGeom prst="rect">
              <a:avLst/>
            </a:prstGeom>
          </p:spPr>
        </p:pic>
        <p:sp>
          <p:nvSpPr>
            <p:cNvPr id="40" name="圆角矩形 39"/>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6" name="组 50"/>
          <p:cNvGrpSpPr/>
          <p:nvPr/>
        </p:nvGrpSpPr>
        <p:grpSpPr>
          <a:xfrm>
            <a:off x="609607" y="2590800"/>
            <a:ext cx="690995" cy="1027248"/>
            <a:chOff x="2209800" y="4724400"/>
            <a:chExt cx="690994" cy="1027248"/>
          </a:xfrm>
        </p:grpSpPr>
        <p:pic>
          <p:nvPicPr>
            <p:cNvPr id="35" name="图片 34"/>
            <p:cNvPicPr>
              <a:picLocks noChangeAspect="1"/>
            </p:cNvPicPr>
            <p:nvPr/>
          </p:nvPicPr>
          <p:blipFill>
            <a:blip r:embed="rId5" cstate="print"/>
            <a:stretch>
              <a:fillRect/>
            </a:stretch>
          </p:blipFill>
          <p:spPr>
            <a:xfrm>
              <a:off x="2209800" y="5105400"/>
              <a:ext cx="660400" cy="646248"/>
            </a:xfrm>
            <a:prstGeom prst="rect">
              <a:avLst/>
            </a:prstGeom>
          </p:spPr>
        </p:pic>
        <p:sp>
          <p:nvSpPr>
            <p:cNvPr id="41" name="圆角矩形 40"/>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59" name="直接连接符 7"/>
          <p:cNvCxnSpPr/>
          <p:nvPr/>
        </p:nvCxnSpPr>
        <p:spPr>
          <a:xfrm flipH="1" flipV="1">
            <a:off x="6315529" y="3581400"/>
            <a:ext cx="609600" cy="381000"/>
          </a:xfrm>
          <a:prstGeom prst="line">
            <a:avLst/>
          </a:prstGeom>
          <a:noFill/>
          <a:ln w="28575" cap="flat" cmpd="sng" algn="ctr">
            <a:solidFill>
              <a:schemeClr val="tx1"/>
            </a:solidFill>
            <a:prstDash val="solid"/>
            <a:headEnd type="none" w="med" len="med"/>
            <a:tailEnd type="arrow" w="med" len="med"/>
          </a:ln>
          <a:effectLst/>
        </p:spPr>
      </p:cxnSp>
      <p:sp>
        <p:nvSpPr>
          <p:cNvPr id="60" name="矩形 59"/>
          <p:cNvSpPr/>
          <p:nvPr/>
        </p:nvSpPr>
        <p:spPr>
          <a:xfrm>
            <a:off x="5562600" y="1524000"/>
            <a:ext cx="33528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7" name="组 60"/>
          <p:cNvGrpSpPr/>
          <p:nvPr/>
        </p:nvGrpSpPr>
        <p:grpSpPr>
          <a:xfrm>
            <a:off x="6858007" y="3657601"/>
            <a:ext cx="690995" cy="896927"/>
            <a:chOff x="990600" y="3886200"/>
            <a:chExt cx="690994" cy="896927"/>
          </a:xfrm>
        </p:grpSpPr>
        <p:sp>
          <p:nvSpPr>
            <p:cNvPr id="62" name="圆角矩形 61"/>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63" name="图片 62"/>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9" name="组 66"/>
          <p:cNvGrpSpPr/>
          <p:nvPr/>
        </p:nvGrpSpPr>
        <p:grpSpPr>
          <a:xfrm>
            <a:off x="8077207" y="2535590"/>
            <a:ext cx="690995" cy="1045839"/>
            <a:chOff x="2819400" y="3221360"/>
            <a:chExt cx="690994" cy="1045839"/>
          </a:xfrm>
        </p:grpSpPr>
        <p:pic>
          <p:nvPicPr>
            <p:cNvPr id="68" name="图片 67" descr="wusen.pd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19400" y="3542730"/>
              <a:ext cx="622300" cy="724469"/>
            </a:xfrm>
            <a:prstGeom prst="rect">
              <a:avLst/>
            </a:prstGeom>
          </p:spPr>
        </p:pic>
        <p:sp>
          <p:nvSpPr>
            <p:cNvPr id="69" name="圆角矩形 68"/>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10" name="组 69"/>
          <p:cNvGrpSpPr/>
          <p:nvPr/>
        </p:nvGrpSpPr>
        <p:grpSpPr>
          <a:xfrm>
            <a:off x="5638807" y="2590800"/>
            <a:ext cx="690995" cy="1027248"/>
            <a:chOff x="2209800" y="4724400"/>
            <a:chExt cx="690994" cy="1027248"/>
          </a:xfrm>
        </p:grpSpPr>
        <p:pic>
          <p:nvPicPr>
            <p:cNvPr id="71" name="图片 70"/>
            <p:cNvPicPr>
              <a:picLocks noChangeAspect="1"/>
            </p:cNvPicPr>
            <p:nvPr/>
          </p:nvPicPr>
          <p:blipFill>
            <a:blip r:embed="rId5" cstate="print"/>
            <a:stretch>
              <a:fillRect/>
            </a:stretch>
          </p:blipFill>
          <p:spPr>
            <a:xfrm>
              <a:off x="2209800" y="5105400"/>
              <a:ext cx="660400" cy="646248"/>
            </a:xfrm>
            <a:prstGeom prst="rect">
              <a:avLst/>
            </a:prstGeom>
          </p:spPr>
        </p:pic>
        <p:sp>
          <p:nvSpPr>
            <p:cNvPr id="72" name="圆角矩形 71"/>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76" name="直接连接符 7"/>
          <p:cNvCxnSpPr/>
          <p:nvPr/>
        </p:nvCxnSpPr>
        <p:spPr>
          <a:xfrm flipV="1">
            <a:off x="7546412" y="3581407"/>
            <a:ext cx="607003" cy="688619"/>
          </a:xfrm>
          <a:prstGeom prst="line">
            <a:avLst/>
          </a:prstGeom>
          <a:noFill/>
          <a:ln w="28575" cap="flat" cmpd="sng" algn="ctr">
            <a:solidFill>
              <a:srgbClr val="FF0000"/>
            </a:solidFill>
            <a:prstDash val="sysDash"/>
            <a:headEnd type="none" w="med" len="med"/>
            <a:tailEnd type="arrow" w="med" len="med"/>
          </a:ln>
          <a:effectLst/>
        </p:spPr>
      </p:cxnSp>
      <p:sp>
        <p:nvSpPr>
          <p:cNvPr id="80" name="云形标注 79"/>
          <p:cNvSpPr/>
          <p:nvPr/>
        </p:nvSpPr>
        <p:spPr>
          <a:xfrm>
            <a:off x="2133600" y="5049188"/>
            <a:ext cx="5867400" cy="1656443"/>
          </a:xfrm>
          <a:prstGeom prst="cloudCallout">
            <a:avLst>
              <a:gd name="adj1" fmla="val -13904"/>
              <a:gd name="adj2" fmla="val -111827"/>
            </a:avLst>
          </a:prstGeom>
        </p:spPr>
        <p:style>
          <a:lnRef idx="2">
            <a:schemeClr val="accent6"/>
          </a:lnRef>
          <a:fillRef idx="1">
            <a:schemeClr val="lt1"/>
          </a:fillRef>
          <a:effectRef idx="0">
            <a:schemeClr val="accent6"/>
          </a:effectRef>
          <a:fontRef idx="minor">
            <a:schemeClr val="dk1"/>
          </a:fontRef>
        </p:style>
        <p:txBody>
          <a:bodyPr anchor="ctr"/>
          <a:lstStyle/>
          <a:p>
            <a:pPr algn="ctr">
              <a:buNone/>
              <a:defRPr/>
            </a:pPr>
            <a:r>
              <a:rPr lang="en-US" altLang="zh-CN" sz="2000" b="1" smtClean="0">
                <a:solidFill>
                  <a:srgbClr val="0000FF"/>
                </a:solidFill>
              </a:rPr>
              <a:t>When you </a:t>
            </a:r>
            <a:r>
              <a:rPr lang="en-US" altLang="zh-CN" sz="2000" b="1" smtClean="0">
                <a:solidFill>
                  <a:srgbClr val="FF0000"/>
                </a:solidFill>
              </a:rPr>
              <a:t>follow</a:t>
            </a:r>
            <a:r>
              <a:rPr lang="en-US" altLang="zh-CN" sz="2000" b="1" smtClean="0">
                <a:solidFill>
                  <a:srgbClr val="0000FF"/>
                </a:solidFill>
              </a:rPr>
              <a:t> a user in a social network, </a:t>
            </a:r>
            <a:r>
              <a:rPr lang="en-US" altLang="zh-CN" sz="2000" b="1" smtClean="0">
                <a:solidFill>
                  <a:srgbClr val="0000CC"/>
                </a:solidFill>
              </a:rPr>
              <a:t>will the be-</a:t>
            </a:r>
          </a:p>
          <a:p>
            <a:pPr algn="ctr">
              <a:buNone/>
              <a:defRPr/>
            </a:pPr>
            <a:r>
              <a:rPr lang="en-US" altLang="zh-CN" sz="2000" b="1" smtClean="0">
                <a:solidFill>
                  <a:srgbClr val="0000CC"/>
                </a:solidFill>
              </a:rPr>
              <a:t>havior </a:t>
            </a:r>
            <a:r>
              <a:rPr lang="en-US" altLang="zh-CN" sz="2000" b="1" smtClean="0">
                <a:solidFill>
                  <a:srgbClr val="FF0000"/>
                </a:solidFill>
              </a:rPr>
              <a:t>influences </a:t>
            </a:r>
            <a:r>
              <a:rPr lang="en-US" altLang="zh-CN" sz="2000" b="1" smtClean="0">
                <a:solidFill>
                  <a:srgbClr val="0000CC"/>
                </a:solidFill>
              </a:rPr>
              <a:t>your friends to also follow her?</a:t>
            </a:r>
            <a:endParaRPr lang="zh-CN" altLang="en-US" sz="2000" b="1" dirty="0">
              <a:solidFill>
                <a:srgbClr val="0000CC"/>
              </a:solidFill>
            </a:endParaRPr>
          </a:p>
        </p:txBody>
      </p:sp>
      <p:sp>
        <p:nvSpPr>
          <p:cNvPr id="81" name="文本框 80"/>
          <p:cNvSpPr txBox="1"/>
          <p:nvPr/>
        </p:nvSpPr>
        <p:spPr>
          <a:xfrm>
            <a:off x="1600200" y="1143000"/>
            <a:ext cx="1371600" cy="369332"/>
          </a:xfrm>
          <a:prstGeom prst="rect">
            <a:avLst/>
          </a:prstGeom>
          <a:noFill/>
        </p:spPr>
        <p:txBody>
          <a:bodyPr wrap="square" rtlCol="0">
            <a:spAutoFit/>
          </a:bodyPr>
          <a:lstStyle/>
          <a:p>
            <a:r>
              <a:rPr kumimoji="1" lang="en-US" altLang="zh-CN" dirty="0" smtClean="0"/>
              <a:t>Time 1</a:t>
            </a:r>
            <a:endParaRPr kumimoji="1" lang="zh-CN" altLang="en-US" dirty="0"/>
          </a:p>
        </p:txBody>
      </p:sp>
      <p:sp>
        <p:nvSpPr>
          <p:cNvPr id="82" name="文本框 81"/>
          <p:cNvSpPr txBox="1"/>
          <p:nvPr/>
        </p:nvSpPr>
        <p:spPr>
          <a:xfrm>
            <a:off x="6781800" y="1143000"/>
            <a:ext cx="1371600" cy="369332"/>
          </a:xfrm>
          <a:prstGeom prst="rect">
            <a:avLst/>
          </a:prstGeom>
          <a:noFill/>
        </p:spPr>
        <p:txBody>
          <a:bodyPr wrap="square" rtlCol="0">
            <a:spAutoFit/>
          </a:bodyPr>
          <a:lstStyle/>
          <a:p>
            <a:r>
              <a:rPr kumimoji="1" lang="en-US" altLang="zh-CN" dirty="0" smtClean="0"/>
              <a:t>Time 2</a:t>
            </a:r>
            <a:endParaRPr kumimoji="1" lang="zh-CN" altLang="en-US" dirty="0"/>
          </a:p>
        </p:txBody>
      </p:sp>
      <p:pic>
        <p:nvPicPr>
          <p:cNvPr id="45" name="Picture 2" descr="C:\Users\ThinkPad\Desktop\srawpdk72vrzndqdtpmk_reasonably_small.png"/>
          <p:cNvPicPr>
            <a:picLocks noChangeAspect="1" noChangeArrowheads="1"/>
          </p:cNvPicPr>
          <p:nvPr/>
        </p:nvPicPr>
        <p:blipFill>
          <a:blip r:embed="rId6" cstate="print"/>
          <a:srcRect/>
          <a:stretch>
            <a:fillRect/>
          </a:stretch>
        </p:blipFill>
        <p:spPr bwMode="auto">
          <a:xfrm>
            <a:off x="1737232" y="1965832"/>
            <a:ext cx="777368" cy="777368"/>
          </a:xfrm>
          <a:prstGeom prst="rect">
            <a:avLst/>
          </a:prstGeom>
          <a:noFill/>
        </p:spPr>
      </p:pic>
      <p:cxnSp>
        <p:nvCxnSpPr>
          <p:cNvPr id="15" name="直接连接符 7"/>
          <p:cNvCxnSpPr/>
          <p:nvPr/>
        </p:nvCxnSpPr>
        <p:spPr>
          <a:xfrm flipH="1" flipV="1">
            <a:off x="2133601" y="2783117"/>
            <a:ext cx="2599" cy="917218"/>
          </a:xfrm>
          <a:prstGeom prst="line">
            <a:avLst/>
          </a:prstGeom>
          <a:noFill/>
          <a:ln w="28575" cap="flat" cmpd="sng" algn="ctr">
            <a:solidFill>
              <a:srgbClr val="0000CC"/>
            </a:solidFill>
            <a:prstDash val="solid"/>
            <a:headEnd type="none" w="med" len="med"/>
            <a:tailEnd type="arrow" w="med" len="med"/>
          </a:ln>
          <a:effectLst/>
        </p:spPr>
      </p:cxnSp>
      <p:cxnSp>
        <p:nvCxnSpPr>
          <p:cNvPr id="44" name="直接连接符 7"/>
          <p:cNvCxnSpPr>
            <a:stCxn id="37" idx="1"/>
          </p:cNvCxnSpPr>
          <p:nvPr/>
        </p:nvCxnSpPr>
        <p:spPr>
          <a:xfrm flipH="1" flipV="1">
            <a:off x="2514600" y="2590831"/>
            <a:ext cx="533400" cy="628365"/>
          </a:xfrm>
          <a:prstGeom prst="line">
            <a:avLst/>
          </a:prstGeom>
          <a:noFill/>
          <a:ln w="28575" cap="flat" cmpd="sng" algn="ctr">
            <a:solidFill>
              <a:schemeClr val="tx1"/>
            </a:solidFill>
            <a:prstDash val="solid"/>
            <a:headEnd type="arrow" w="med" len="med"/>
            <a:tailEnd type="arrow" w="med" len="med"/>
          </a:ln>
          <a:effectLst/>
        </p:spPr>
      </p:cxnSp>
      <p:sp>
        <p:nvSpPr>
          <p:cNvPr id="39" name="圆角矩形 38"/>
          <p:cNvSpPr/>
          <p:nvPr/>
        </p:nvSpPr>
        <p:spPr>
          <a:xfrm>
            <a:off x="1600200" y="1676400"/>
            <a:ext cx="114300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pic>
        <p:nvPicPr>
          <p:cNvPr id="46" name="Picture 2" descr="C:\Users\ThinkPad\Desktop\srawpdk72vrzndqdtpmk_reasonably_small.png"/>
          <p:cNvPicPr>
            <a:picLocks noChangeAspect="1" noChangeArrowheads="1"/>
          </p:cNvPicPr>
          <p:nvPr/>
        </p:nvPicPr>
        <p:blipFill>
          <a:blip r:embed="rId6" cstate="print"/>
          <a:srcRect/>
          <a:stretch>
            <a:fillRect/>
          </a:stretch>
        </p:blipFill>
        <p:spPr bwMode="auto">
          <a:xfrm>
            <a:off x="6766432" y="1981201"/>
            <a:ext cx="777368" cy="777368"/>
          </a:xfrm>
          <a:prstGeom prst="rect">
            <a:avLst/>
          </a:prstGeom>
          <a:noFill/>
        </p:spPr>
      </p:pic>
      <p:sp>
        <p:nvSpPr>
          <p:cNvPr id="47" name="圆角矩形 46"/>
          <p:cNvSpPr/>
          <p:nvPr/>
        </p:nvSpPr>
        <p:spPr>
          <a:xfrm>
            <a:off x="6629400" y="1691769"/>
            <a:ext cx="114300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cxnSp>
        <p:nvCxnSpPr>
          <p:cNvPr id="58" name="直接连接符 7"/>
          <p:cNvCxnSpPr/>
          <p:nvPr/>
        </p:nvCxnSpPr>
        <p:spPr>
          <a:xfrm flipH="1" flipV="1">
            <a:off x="7162801" y="2783117"/>
            <a:ext cx="2599" cy="917218"/>
          </a:xfrm>
          <a:prstGeom prst="line">
            <a:avLst/>
          </a:prstGeom>
          <a:noFill/>
          <a:ln w="28575" cap="flat" cmpd="sng" algn="ctr">
            <a:solidFill>
              <a:srgbClr val="0000CC"/>
            </a:solidFill>
            <a:prstDash val="solid"/>
            <a:headEnd type="none" w="med" len="med"/>
            <a:tailEnd type="arrow" w="med" len="med"/>
          </a:ln>
          <a:effectLst/>
        </p:spPr>
      </p:cxnSp>
      <p:cxnSp>
        <p:nvCxnSpPr>
          <p:cNvPr id="73" name="直接连接符 7"/>
          <p:cNvCxnSpPr>
            <a:stCxn id="68" idx="1"/>
          </p:cNvCxnSpPr>
          <p:nvPr/>
        </p:nvCxnSpPr>
        <p:spPr>
          <a:xfrm flipH="1" flipV="1">
            <a:off x="7543800" y="2590831"/>
            <a:ext cx="533400" cy="628365"/>
          </a:xfrm>
          <a:prstGeom prst="line">
            <a:avLst/>
          </a:prstGeom>
          <a:noFill/>
          <a:ln w="28575" cap="flat" cmpd="sng" algn="ctr">
            <a:solidFill>
              <a:schemeClr val="tx1"/>
            </a:solidFill>
            <a:prstDash val="solid"/>
            <a:headEnd type="arrow" w="med" len="med"/>
            <a:tailEnd type="arrow" w="med" len="med"/>
          </a:ln>
          <a:effectLst/>
        </p:spPr>
      </p:cxnSp>
      <p:cxnSp>
        <p:nvCxnSpPr>
          <p:cNvPr id="74" name="直接连接符 7"/>
          <p:cNvCxnSpPr/>
          <p:nvPr/>
        </p:nvCxnSpPr>
        <p:spPr>
          <a:xfrm flipV="1">
            <a:off x="6324600" y="2514600"/>
            <a:ext cx="457200" cy="609600"/>
          </a:xfrm>
          <a:prstGeom prst="line">
            <a:avLst/>
          </a:prstGeom>
          <a:noFill/>
          <a:ln w="28575" cap="flat" cmpd="sng" algn="ctr">
            <a:solidFill>
              <a:srgbClr val="FF0000"/>
            </a:solidFill>
            <a:prstDash val="sysDash"/>
            <a:headEnd type="none" w="med" len="med"/>
            <a:tailEnd type="arrow" w="med" len="med"/>
          </a:ln>
          <a:effectLst/>
        </p:spPr>
      </p:cxnSp>
      <p:cxnSp>
        <p:nvCxnSpPr>
          <p:cNvPr id="42" name="直接连接符 7"/>
          <p:cNvCxnSpPr/>
          <p:nvPr/>
        </p:nvCxnSpPr>
        <p:spPr>
          <a:xfrm>
            <a:off x="7025768" y="2819400"/>
            <a:ext cx="0" cy="838200"/>
          </a:xfrm>
          <a:prstGeom prst="line">
            <a:avLst/>
          </a:prstGeom>
          <a:noFill/>
          <a:ln w="28575" cap="flat" cmpd="sng" algn="ctr">
            <a:solidFill>
              <a:srgbClr val="FF0000"/>
            </a:solidFill>
            <a:prstDash val="sysDash"/>
            <a:headEnd type="none" w="med" len="med"/>
            <a:tailEnd type="arrow" w="med" len="med"/>
          </a:ln>
          <a:effectLst/>
        </p:spPr>
      </p:cxnSp>
    </p:spTree>
    <p:extLst>
      <p:ext uri="{BB962C8B-B14F-4D97-AF65-F5344CB8AC3E}">
        <p14:creationId xmlns:p14="http://schemas.microsoft.com/office/powerpoint/2010/main" xmlns="" val="2443706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blinds(horizontal)">
                                      <p:cBhvr>
                                        <p:cTn id="14" dur="500"/>
                                        <p:tgtEl>
                                          <p:spTgt spid="42"/>
                                        </p:tgtEl>
                                      </p:cBhvr>
                                    </p:animEffect>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blinds(horizontal)">
                                      <p:cBhvr>
                                        <p:cTn id="18" dur="500"/>
                                        <p:tgtEl>
                                          <p:spTgt spid="74"/>
                                        </p:tgtEl>
                                      </p:cBhvr>
                                    </p:animEffect>
                                  </p:childTnLst>
                                </p:cTn>
                              </p:par>
                            </p:childTnLst>
                          </p:cTn>
                        </p:par>
                        <p:par>
                          <p:cTn id="19" fill="hold">
                            <p:stCondLst>
                              <p:cond delay="1500"/>
                            </p:stCondLst>
                            <p:childTnLst>
                              <p:par>
                                <p:cTn id="20" presetID="3" presetClass="entr" presetSubtype="10"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linds(horizontal)">
                                      <p:cBhvr>
                                        <p:cTn id="22" dur="500"/>
                                        <p:tgtEl>
                                          <p:spTgt spid="76"/>
                                        </p:tgtEl>
                                      </p:cBhvr>
                                    </p:animEffect>
                                  </p:childTnLst>
                                </p:cTn>
                              </p:par>
                            </p:childTnLst>
                          </p:cTn>
                        </p:par>
                        <p:par>
                          <p:cTn id="23" fill="hold">
                            <p:stCondLst>
                              <p:cond delay="2000"/>
                            </p:stCondLst>
                            <p:childTnLst>
                              <p:par>
                                <p:cTn id="24" presetID="3" presetClass="entr" presetSubtype="10" fill="hold" grpId="0" nodeType="after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blinds(horizontal)">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800" dirty="0" smtClean="0"/>
              <a:t>Computational Foundations for Social </a:t>
            </a:r>
            <a:r>
              <a:rPr lang="en-US" dirty="0" smtClean="0"/>
              <a:t>Networks </a:t>
            </a:r>
            <a:endParaRPr lang="en-US" dirty="0"/>
          </a:p>
        </p:txBody>
      </p:sp>
      <p:pic>
        <p:nvPicPr>
          <p:cNvPr id="8" name="Picture 7" descr="Screen Shot 2013-07-19 at 12.11.58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72862" y="3634828"/>
            <a:ext cx="3868615" cy="2842172"/>
          </a:xfrm>
          <a:prstGeom prst="rect">
            <a:avLst/>
          </a:prstGeom>
        </p:spPr>
      </p:pic>
      <p:sp>
        <p:nvSpPr>
          <p:cNvPr id="9" name="Rectangle 8"/>
          <p:cNvSpPr/>
          <p:nvPr/>
        </p:nvSpPr>
        <p:spPr>
          <a:xfrm>
            <a:off x="2672862" y="5410200"/>
            <a:ext cx="3868615" cy="5334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1026371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3" y="188913"/>
            <a:ext cx="8642839" cy="792162"/>
          </a:xfrm>
        </p:spPr>
        <p:txBody>
          <a:bodyPr/>
          <a:lstStyle/>
          <a:p>
            <a:r>
              <a:rPr lang="en-US" b="1" dirty="0" smtClean="0">
                <a:solidFill>
                  <a:srgbClr val="0000CC"/>
                </a:solidFill>
              </a:rPr>
              <a:t>Case 2: </a:t>
            </a:r>
            <a:r>
              <a:rPr lang="en-US" dirty="0" err="1" smtClean="0"/>
              <a:t>Retweeting</a:t>
            </a:r>
            <a:r>
              <a:rPr lang="en-US" dirty="0" smtClean="0"/>
              <a:t> Influence</a:t>
            </a:r>
            <a:endParaRPr lang="en-US" dirty="0"/>
          </a:p>
        </p:txBody>
      </p:sp>
      <p:pic>
        <p:nvPicPr>
          <p:cNvPr id="4" name="图片 5" descr="iPhone-001.jpg"/>
          <p:cNvPicPr>
            <a:picLocks noChangeAspect="1"/>
          </p:cNvPicPr>
          <p:nvPr/>
        </p:nvPicPr>
        <p:blipFill>
          <a:blip r:embed="rId2" cstate="print"/>
          <a:srcRect/>
          <a:stretch>
            <a:fillRect/>
          </a:stretch>
        </p:blipFill>
        <p:spPr bwMode="auto">
          <a:xfrm>
            <a:off x="2012048" y="2956577"/>
            <a:ext cx="1160859" cy="642937"/>
          </a:xfrm>
          <a:prstGeom prst="rect">
            <a:avLst/>
          </a:prstGeom>
          <a:noFill/>
          <a:ln w="9525">
            <a:noFill/>
            <a:miter lim="800000"/>
            <a:headEnd/>
            <a:tailEnd/>
          </a:ln>
        </p:spPr>
      </p:pic>
      <p:pic>
        <p:nvPicPr>
          <p:cNvPr id="5" name="内容占位符 6" descr="gladwelliphone_450x300.jpg"/>
          <p:cNvPicPr>
            <a:picLocks noChangeAspect="1"/>
          </p:cNvPicPr>
          <p:nvPr/>
        </p:nvPicPr>
        <p:blipFill>
          <a:blip r:embed="rId3" cstate="print"/>
          <a:srcRect/>
          <a:stretch>
            <a:fillRect/>
          </a:stretch>
        </p:blipFill>
        <p:spPr bwMode="auto">
          <a:xfrm>
            <a:off x="3946805" y="3885232"/>
            <a:ext cx="1012959" cy="623888"/>
          </a:xfrm>
          <a:prstGeom prst="rect">
            <a:avLst/>
          </a:prstGeom>
          <a:noFill/>
          <a:ln w="9525">
            <a:noFill/>
            <a:miter lim="800000"/>
            <a:headEnd/>
            <a:tailEnd/>
          </a:ln>
        </p:spPr>
      </p:pic>
      <p:pic>
        <p:nvPicPr>
          <p:cNvPr id="6" name="图片 7" descr="iphone2-ryan.jpg"/>
          <p:cNvPicPr>
            <a:picLocks noChangeAspect="1"/>
          </p:cNvPicPr>
          <p:nvPr/>
        </p:nvPicPr>
        <p:blipFill>
          <a:blip r:embed="rId4" cstate="print"/>
          <a:srcRect/>
          <a:stretch>
            <a:fillRect/>
          </a:stretch>
        </p:blipFill>
        <p:spPr bwMode="auto">
          <a:xfrm>
            <a:off x="4101581" y="1599235"/>
            <a:ext cx="720593" cy="887413"/>
          </a:xfrm>
          <a:prstGeom prst="rect">
            <a:avLst/>
          </a:prstGeom>
          <a:noFill/>
          <a:ln w="9525">
            <a:noFill/>
            <a:miter lim="800000"/>
            <a:headEnd/>
            <a:tailEnd/>
          </a:ln>
        </p:spPr>
      </p:pic>
      <p:pic>
        <p:nvPicPr>
          <p:cNvPr id="7" name="图片 8" descr="IPHONE-CUSTOMER.jpg"/>
          <p:cNvPicPr>
            <a:picLocks noChangeAspect="1"/>
          </p:cNvPicPr>
          <p:nvPr/>
        </p:nvPicPr>
        <p:blipFill>
          <a:blip r:embed="rId5" cstate="print"/>
          <a:srcRect/>
          <a:stretch>
            <a:fillRect/>
          </a:stretch>
        </p:blipFill>
        <p:spPr bwMode="auto">
          <a:xfrm>
            <a:off x="5649393" y="2956577"/>
            <a:ext cx="1315641" cy="720725"/>
          </a:xfrm>
          <a:prstGeom prst="rect">
            <a:avLst/>
          </a:prstGeom>
          <a:noFill/>
          <a:ln w="9525">
            <a:noFill/>
            <a:miter lim="800000"/>
            <a:headEnd/>
            <a:tailEnd/>
          </a:ln>
        </p:spPr>
      </p:pic>
      <p:sp>
        <p:nvSpPr>
          <p:cNvPr id="8" name="TextBox 10"/>
          <p:cNvSpPr txBox="1">
            <a:spLocks noChangeArrowheads="1"/>
          </p:cNvSpPr>
          <p:nvPr/>
        </p:nvSpPr>
        <p:spPr bwMode="auto">
          <a:xfrm>
            <a:off x="2553767" y="2527921"/>
            <a:ext cx="1160860" cy="369332"/>
          </a:xfrm>
          <a:prstGeom prst="rect">
            <a:avLst/>
          </a:prstGeom>
          <a:noFill/>
          <a:ln w="9525">
            <a:noFill/>
            <a:miter lim="800000"/>
            <a:headEnd/>
            <a:tailEnd/>
          </a:ln>
        </p:spPr>
        <p:txBody>
          <a:bodyPr>
            <a:spAutoFit/>
          </a:bodyPr>
          <a:lstStyle/>
          <a:p>
            <a:r>
              <a:rPr lang="en-US" altLang="zh-CN"/>
              <a:t>Andy</a:t>
            </a:r>
            <a:endParaRPr lang="zh-CN" altLang="en-US"/>
          </a:p>
        </p:txBody>
      </p:sp>
      <p:sp>
        <p:nvSpPr>
          <p:cNvPr id="9" name="TextBox 11"/>
          <p:cNvSpPr txBox="1">
            <a:spLocks noChangeArrowheads="1"/>
          </p:cNvSpPr>
          <p:nvPr/>
        </p:nvSpPr>
        <p:spPr bwMode="auto">
          <a:xfrm>
            <a:off x="4101579" y="3456607"/>
            <a:ext cx="1160860" cy="369332"/>
          </a:xfrm>
          <a:prstGeom prst="rect">
            <a:avLst/>
          </a:prstGeom>
          <a:noFill/>
          <a:ln w="9525">
            <a:noFill/>
            <a:miter lim="800000"/>
            <a:headEnd/>
            <a:tailEnd/>
          </a:ln>
        </p:spPr>
        <p:txBody>
          <a:bodyPr>
            <a:spAutoFit/>
          </a:bodyPr>
          <a:lstStyle/>
          <a:p>
            <a:r>
              <a:rPr lang="en-US" altLang="zh-CN"/>
              <a:t>Jon</a:t>
            </a:r>
            <a:endParaRPr lang="zh-CN" altLang="en-US"/>
          </a:p>
        </p:txBody>
      </p:sp>
      <p:sp>
        <p:nvSpPr>
          <p:cNvPr id="10" name="TextBox 12"/>
          <p:cNvSpPr txBox="1">
            <a:spLocks noChangeArrowheads="1"/>
          </p:cNvSpPr>
          <p:nvPr/>
        </p:nvSpPr>
        <p:spPr bwMode="auto">
          <a:xfrm>
            <a:off x="4101579" y="1242046"/>
            <a:ext cx="1160860" cy="369332"/>
          </a:xfrm>
          <a:prstGeom prst="rect">
            <a:avLst/>
          </a:prstGeom>
          <a:noFill/>
          <a:ln w="9525">
            <a:noFill/>
            <a:miter lim="800000"/>
            <a:headEnd/>
            <a:tailEnd/>
          </a:ln>
        </p:spPr>
        <p:txBody>
          <a:bodyPr>
            <a:spAutoFit/>
          </a:bodyPr>
          <a:lstStyle/>
          <a:p>
            <a:r>
              <a:rPr lang="en-US" altLang="zh-CN"/>
              <a:t>Bob</a:t>
            </a:r>
            <a:endParaRPr lang="zh-CN" altLang="en-US"/>
          </a:p>
        </p:txBody>
      </p:sp>
      <p:sp>
        <p:nvSpPr>
          <p:cNvPr id="11" name="TextBox 13"/>
          <p:cNvSpPr txBox="1">
            <a:spLocks noChangeArrowheads="1"/>
          </p:cNvSpPr>
          <p:nvPr/>
        </p:nvSpPr>
        <p:spPr bwMode="auto">
          <a:xfrm>
            <a:off x="5726798" y="2456482"/>
            <a:ext cx="1160859" cy="369332"/>
          </a:xfrm>
          <a:prstGeom prst="rect">
            <a:avLst/>
          </a:prstGeom>
          <a:noFill/>
          <a:ln w="9525">
            <a:noFill/>
            <a:miter lim="800000"/>
            <a:headEnd/>
            <a:tailEnd/>
          </a:ln>
        </p:spPr>
        <p:txBody>
          <a:bodyPr>
            <a:spAutoFit/>
          </a:bodyPr>
          <a:lstStyle/>
          <a:p>
            <a:r>
              <a:rPr lang="en-US" altLang="zh-CN"/>
              <a:t>Dan</a:t>
            </a:r>
            <a:endParaRPr lang="zh-CN" altLang="en-US"/>
          </a:p>
        </p:txBody>
      </p:sp>
      <p:cxnSp>
        <p:nvCxnSpPr>
          <p:cNvPr id="12" name="直接连接符 15"/>
          <p:cNvCxnSpPr/>
          <p:nvPr/>
        </p:nvCxnSpPr>
        <p:spPr>
          <a:xfrm rot="16200000" flipH="1">
            <a:off x="4762391" y="1569470"/>
            <a:ext cx="1000125" cy="773907"/>
          </a:xfrm>
          <a:prstGeom prst="line">
            <a:avLst/>
          </a:prstGeom>
        </p:spPr>
        <p:style>
          <a:lnRef idx="3">
            <a:schemeClr val="dk1"/>
          </a:lnRef>
          <a:fillRef idx="0">
            <a:schemeClr val="dk1"/>
          </a:fillRef>
          <a:effectRef idx="2">
            <a:schemeClr val="dk1"/>
          </a:effectRef>
          <a:fontRef idx="minor">
            <a:schemeClr val="tx1"/>
          </a:fontRef>
        </p:style>
      </p:cxnSp>
      <p:cxnSp>
        <p:nvCxnSpPr>
          <p:cNvPr id="13" name="直接连接符 19"/>
          <p:cNvCxnSpPr/>
          <p:nvPr/>
        </p:nvCxnSpPr>
        <p:spPr>
          <a:xfrm rot="16200000" flipH="1">
            <a:off x="3280062" y="2861327"/>
            <a:ext cx="714375" cy="619125"/>
          </a:xfrm>
          <a:prstGeom prst="line">
            <a:avLst/>
          </a:prstGeom>
        </p:spPr>
        <p:style>
          <a:lnRef idx="3">
            <a:schemeClr val="dk1"/>
          </a:lnRef>
          <a:fillRef idx="0">
            <a:schemeClr val="dk1"/>
          </a:fillRef>
          <a:effectRef idx="2">
            <a:schemeClr val="dk1"/>
          </a:effectRef>
          <a:fontRef idx="minor">
            <a:schemeClr val="tx1"/>
          </a:fontRef>
        </p:style>
      </p:cxnSp>
      <p:cxnSp>
        <p:nvCxnSpPr>
          <p:cNvPr id="14" name="直接连接符 21"/>
          <p:cNvCxnSpPr/>
          <p:nvPr/>
        </p:nvCxnSpPr>
        <p:spPr>
          <a:xfrm rot="5400000" flipH="1" flipV="1">
            <a:off x="3134213" y="1643883"/>
            <a:ext cx="928687" cy="696515"/>
          </a:xfrm>
          <a:prstGeom prst="line">
            <a:avLst/>
          </a:prstGeom>
        </p:spPr>
        <p:style>
          <a:lnRef idx="3">
            <a:schemeClr val="dk1"/>
          </a:lnRef>
          <a:fillRef idx="0">
            <a:schemeClr val="dk1"/>
          </a:fillRef>
          <a:effectRef idx="2">
            <a:schemeClr val="dk1"/>
          </a:effectRef>
          <a:fontRef idx="minor">
            <a:schemeClr val="tx1"/>
          </a:fontRef>
        </p:style>
      </p:cxnSp>
      <p:cxnSp>
        <p:nvCxnSpPr>
          <p:cNvPr id="15" name="直接连接符 28"/>
          <p:cNvCxnSpPr/>
          <p:nvPr/>
        </p:nvCxnSpPr>
        <p:spPr>
          <a:xfrm rot="5400000">
            <a:off x="4782286" y="2900917"/>
            <a:ext cx="590550" cy="558932"/>
          </a:xfrm>
          <a:prstGeom prst="line">
            <a:avLst/>
          </a:prstGeom>
        </p:spPr>
        <p:style>
          <a:lnRef idx="3">
            <a:schemeClr val="dk1"/>
          </a:lnRef>
          <a:fillRef idx="0">
            <a:schemeClr val="dk1"/>
          </a:fillRef>
          <a:effectRef idx="2">
            <a:schemeClr val="dk1"/>
          </a:effectRef>
          <a:fontRef idx="minor">
            <a:schemeClr val="tx1"/>
          </a:fontRef>
        </p:style>
      </p:cxnSp>
      <p:cxnSp>
        <p:nvCxnSpPr>
          <p:cNvPr id="16" name="直接连接符 16"/>
          <p:cNvCxnSpPr/>
          <p:nvPr/>
        </p:nvCxnSpPr>
        <p:spPr>
          <a:xfrm rot="16200000" flipH="1">
            <a:off x="3280062" y="2861327"/>
            <a:ext cx="714375" cy="619125"/>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7" name="直接连接符 20"/>
          <p:cNvCxnSpPr/>
          <p:nvPr/>
        </p:nvCxnSpPr>
        <p:spPr>
          <a:xfrm rot="5400000" flipH="1" flipV="1">
            <a:off x="3013628" y="1687076"/>
            <a:ext cx="1068387" cy="749829"/>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8" name="直接连接符 22"/>
          <p:cNvCxnSpPr/>
          <p:nvPr/>
        </p:nvCxnSpPr>
        <p:spPr>
          <a:xfrm rot="16200000" flipH="1">
            <a:off x="4729633" y="1602209"/>
            <a:ext cx="1143000" cy="851297"/>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9" name="直接连接符 23"/>
          <p:cNvCxnSpPr/>
          <p:nvPr/>
        </p:nvCxnSpPr>
        <p:spPr>
          <a:xfrm rot="5400000" flipH="1" flipV="1">
            <a:off x="4753462" y="2786898"/>
            <a:ext cx="785813" cy="696515"/>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pic>
        <p:nvPicPr>
          <p:cNvPr id="20" name="Picture 19" descr="effective-word-of-mouth-marketing.jpg"/>
          <p:cNvPicPr>
            <a:picLocks noChangeAspect="1"/>
          </p:cNvPicPr>
          <p:nvPr/>
        </p:nvPicPr>
        <p:blipFill>
          <a:blip r:embed="rId6" cstate="print"/>
          <a:srcRect/>
          <a:stretch>
            <a:fillRect/>
          </a:stretch>
        </p:blipFill>
        <p:spPr bwMode="auto">
          <a:xfrm>
            <a:off x="6512532" y="3789040"/>
            <a:ext cx="2278056" cy="2102822"/>
          </a:xfrm>
          <a:prstGeom prst="rect">
            <a:avLst/>
          </a:prstGeom>
          <a:noFill/>
          <a:ln w="9525">
            <a:noFill/>
            <a:miter lim="800000"/>
            <a:headEnd/>
            <a:tailEnd/>
          </a:ln>
        </p:spPr>
      </p:pic>
      <p:pic>
        <p:nvPicPr>
          <p:cNvPr id="21" name="Picture 20" descr="volusion word of mouth introduction.JPG"/>
          <p:cNvPicPr>
            <a:picLocks noChangeAspect="1"/>
          </p:cNvPicPr>
          <p:nvPr/>
        </p:nvPicPr>
        <p:blipFill>
          <a:blip r:embed="rId7" cstate="print"/>
          <a:srcRect/>
          <a:stretch>
            <a:fillRect/>
          </a:stretch>
        </p:blipFill>
        <p:spPr bwMode="auto">
          <a:xfrm>
            <a:off x="609600" y="4191000"/>
            <a:ext cx="3173016" cy="1943100"/>
          </a:xfrm>
          <a:prstGeom prst="rect">
            <a:avLst/>
          </a:prstGeom>
          <a:noFill/>
          <a:ln w="9525">
            <a:noFill/>
            <a:miter lim="800000"/>
            <a:headEnd/>
            <a:tailEnd/>
          </a:ln>
        </p:spPr>
      </p:pic>
      <p:sp>
        <p:nvSpPr>
          <p:cNvPr id="22" name="TextBox 21"/>
          <p:cNvSpPr txBox="1"/>
          <p:nvPr/>
        </p:nvSpPr>
        <p:spPr>
          <a:xfrm>
            <a:off x="762000" y="3726361"/>
            <a:ext cx="2895600" cy="769441"/>
          </a:xfrm>
          <a:prstGeom prst="rect">
            <a:avLst/>
          </a:prstGeom>
          <a:noFill/>
        </p:spPr>
        <p:txBody>
          <a:bodyPr wrap="square">
            <a:spAutoFit/>
          </a:bodyPr>
          <a:lstStyle/>
          <a:p>
            <a:pPr>
              <a:defRPr/>
            </a:pPr>
            <a:r>
              <a:rPr lang="en-US" altLang="zh-CN" sz="2200" b="1" dirty="0" smtClean="0">
                <a:solidFill>
                  <a:srgbClr val="3333CC"/>
                </a:solidFill>
                <a:latin typeface="+mn-lt"/>
                <a:ea typeface="宋体" pitchFamily="2" charset="-122"/>
                <a:cs typeface="Times New Roman" pitchFamily="18" charset="0"/>
              </a:rPr>
              <a:t>When you (</a:t>
            </a:r>
            <a:r>
              <a:rPr lang="en-US" altLang="zh-CN" sz="2200" b="1" dirty="0" smtClean="0">
                <a:solidFill>
                  <a:srgbClr val="3333CC"/>
                </a:solidFill>
                <a:latin typeface="+mn-lt"/>
                <a:cs typeface="Times New Roman" pitchFamily="18" charset="0"/>
              </a:rPr>
              <a:t>re)</a:t>
            </a:r>
            <a:r>
              <a:rPr lang="en-US" altLang="zh-CN" sz="2200" b="1" dirty="0" smtClean="0">
                <a:solidFill>
                  <a:srgbClr val="3333CC"/>
                </a:solidFill>
                <a:latin typeface="+mn-lt"/>
                <a:ea typeface="宋体" pitchFamily="2" charset="-122"/>
                <a:cs typeface="Times New Roman" pitchFamily="18" charset="0"/>
              </a:rPr>
              <a:t>tweet</a:t>
            </a:r>
            <a:r>
              <a:rPr lang="en-US" altLang="zh-CN" sz="2200" b="1" dirty="0">
                <a:solidFill>
                  <a:srgbClr val="3333CC"/>
                </a:solidFill>
                <a:latin typeface="+mn-lt"/>
                <a:cs typeface="Times New Roman" pitchFamily="18" charset="0"/>
              </a:rPr>
              <a:t> </a:t>
            </a:r>
            <a:r>
              <a:rPr lang="en-US" altLang="zh-CN" sz="2200" b="1" dirty="0" smtClean="0">
                <a:solidFill>
                  <a:srgbClr val="3333CC"/>
                </a:solidFill>
                <a:latin typeface="+mn-lt"/>
                <a:cs typeface="Times New Roman" pitchFamily="18" charset="0"/>
              </a:rPr>
              <a:t>something</a:t>
            </a:r>
            <a:endParaRPr lang="zh-CN" altLang="en-US" dirty="0">
              <a:ea typeface="宋体" pitchFamily="2" charset="-122"/>
            </a:endParaRPr>
          </a:p>
        </p:txBody>
      </p:sp>
      <p:sp>
        <p:nvSpPr>
          <p:cNvPr id="23" name="云形标注 30"/>
          <p:cNvSpPr/>
          <p:nvPr/>
        </p:nvSpPr>
        <p:spPr>
          <a:xfrm>
            <a:off x="6324600" y="1219200"/>
            <a:ext cx="2514600" cy="1490464"/>
          </a:xfrm>
          <a:prstGeom prst="cloudCallout">
            <a:avLst>
              <a:gd name="adj1" fmla="val -6450"/>
              <a:gd name="adj2" fmla="val 10699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200" b="1" dirty="0" smtClean="0">
                <a:solidFill>
                  <a:srgbClr val="FF0000"/>
                </a:solidFill>
              </a:rPr>
              <a:t>Who will follow to </a:t>
            </a:r>
            <a:r>
              <a:rPr lang="en-US" altLang="zh-CN" sz="2200" b="1" dirty="0" err="1" smtClean="0">
                <a:solidFill>
                  <a:srgbClr val="FF0000"/>
                </a:solidFill>
              </a:rPr>
              <a:t>retweet</a:t>
            </a:r>
            <a:r>
              <a:rPr lang="en-US" altLang="zh-CN" sz="2200" b="1" dirty="0" smtClean="0">
                <a:solidFill>
                  <a:srgbClr val="FF0000"/>
                </a:solidFill>
              </a:rPr>
              <a:t> it?</a:t>
            </a:r>
            <a:endParaRPr lang="zh-CN" altLang="en-US" sz="2200" b="1" dirty="0">
              <a:solidFill>
                <a:srgbClr val="FF0000"/>
              </a:solidFill>
            </a:endParaRPr>
          </a:p>
        </p:txBody>
      </p:sp>
      <p:pic>
        <p:nvPicPr>
          <p:cNvPr id="24" name="Picture 2"/>
          <p:cNvPicPr>
            <a:picLocks noChangeAspect="1" noChangeArrowheads="1"/>
          </p:cNvPicPr>
          <p:nvPr/>
        </p:nvPicPr>
        <p:blipFill>
          <a:blip r:embed="rId8" cstate="print"/>
          <a:srcRect/>
          <a:stretch>
            <a:fillRect/>
          </a:stretch>
        </p:blipFill>
        <p:spPr bwMode="auto">
          <a:xfrm>
            <a:off x="140677" y="1370484"/>
            <a:ext cx="1600200" cy="534543"/>
          </a:xfrm>
          <a:prstGeom prst="rect">
            <a:avLst/>
          </a:prstGeom>
          <a:noFill/>
          <a:ln w="9525">
            <a:noFill/>
            <a:miter lim="800000"/>
            <a:headEnd/>
            <a:tailEnd/>
          </a:ln>
        </p:spPr>
      </p:pic>
    </p:spTree>
    <p:extLst>
      <p:ext uri="{BB962C8B-B14F-4D97-AF65-F5344CB8AC3E}">
        <p14:creationId xmlns:p14="http://schemas.microsoft.com/office/powerpoint/2010/main" xmlns="" val="527659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CC"/>
                </a:solidFill>
              </a:rPr>
              <a:t> Case 3:</a:t>
            </a:r>
            <a:r>
              <a:rPr lang="en-US" dirty="0" smtClean="0"/>
              <a:t> Commenting Influence</a:t>
            </a:r>
            <a:endParaRPr lang="en-US" dirty="0"/>
          </a:p>
        </p:txBody>
      </p:sp>
      <p:cxnSp>
        <p:nvCxnSpPr>
          <p:cNvPr id="4" name="直接连接符 60"/>
          <p:cNvCxnSpPr/>
          <p:nvPr/>
        </p:nvCxnSpPr>
        <p:spPr>
          <a:xfrm rot="10800000">
            <a:off x="4929191" y="2714620"/>
            <a:ext cx="1428760" cy="928694"/>
          </a:xfrm>
          <a:prstGeom prst="line">
            <a:avLst/>
          </a:prstGeom>
          <a:noFill/>
          <a:ln w="57150" cap="flat" cmpd="sng" algn="ctr">
            <a:solidFill>
              <a:srgbClr val="00B050"/>
            </a:solidFill>
            <a:prstDash val="solid"/>
            <a:headEnd type="none"/>
            <a:tailEnd type="triangle"/>
          </a:ln>
          <a:effectLst/>
        </p:spPr>
      </p:cxnSp>
      <p:cxnSp>
        <p:nvCxnSpPr>
          <p:cNvPr id="5" name="直接连接符 22"/>
          <p:cNvCxnSpPr/>
          <p:nvPr/>
        </p:nvCxnSpPr>
        <p:spPr>
          <a:xfrm flipV="1">
            <a:off x="4786329" y="3786190"/>
            <a:ext cx="1214447" cy="500066"/>
          </a:xfrm>
          <a:prstGeom prst="line">
            <a:avLst/>
          </a:prstGeom>
          <a:noFill/>
          <a:ln w="57150" cap="flat" cmpd="sng" algn="ctr">
            <a:solidFill>
              <a:srgbClr val="FF0000"/>
            </a:solidFill>
            <a:prstDash val="solid"/>
            <a:headEnd type="none"/>
            <a:tailEnd type="triangle"/>
          </a:ln>
          <a:effectLst/>
        </p:spPr>
      </p:cxnSp>
      <p:cxnSp>
        <p:nvCxnSpPr>
          <p:cNvPr id="6" name="直接连接符 23"/>
          <p:cNvCxnSpPr/>
          <p:nvPr/>
        </p:nvCxnSpPr>
        <p:spPr>
          <a:xfrm>
            <a:off x="4857767" y="4500601"/>
            <a:ext cx="1071571" cy="1071569"/>
          </a:xfrm>
          <a:prstGeom prst="line">
            <a:avLst/>
          </a:prstGeom>
          <a:noFill/>
          <a:ln w="57150" cap="flat" cmpd="sng" algn="ctr">
            <a:solidFill>
              <a:srgbClr val="FF0000"/>
            </a:solidFill>
            <a:prstDash val="solid"/>
            <a:headEnd type="none"/>
            <a:tailEnd type="triangle"/>
          </a:ln>
          <a:effectLst/>
        </p:spPr>
      </p:cxnSp>
      <p:cxnSp>
        <p:nvCxnSpPr>
          <p:cNvPr id="7" name="直接连接符 24"/>
          <p:cNvCxnSpPr/>
          <p:nvPr/>
        </p:nvCxnSpPr>
        <p:spPr>
          <a:xfrm rot="10800000" flipV="1">
            <a:off x="3429008" y="4429132"/>
            <a:ext cx="1214447" cy="1143008"/>
          </a:xfrm>
          <a:prstGeom prst="line">
            <a:avLst/>
          </a:prstGeom>
          <a:noFill/>
          <a:ln w="57150" cap="flat" cmpd="sng" algn="ctr">
            <a:solidFill>
              <a:srgbClr val="00B050"/>
            </a:solidFill>
            <a:prstDash val="solid"/>
            <a:headEnd type="none"/>
            <a:tailEnd type="triangle"/>
          </a:ln>
          <a:effectLst/>
        </p:spPr>
      </p:cxnSp>
      <p:pic>
        <p:nvPicPr>
          <p:cNvPr id="8" name="图片 25" descr="Misc-Buddy-Blue-icon.png"/>
          <p:cNvPicPr>
            <a:picLocks noChangeAspect="1"/>
          </p:cNvPicPr>
          <p:nvPr/>
        </p:nvPicPr>
        <p:blipFill>
          <a:blip r:embed="rId2"/>
          <a:stretch>
            <a:fillRect/>
          </a:stretch>
        </p:blipFill>
        <p:spPr>
          <a:xfrm>
            <a:off x="4286248" y="3857629"/>
            <a:ext cx="793208" cy="793208"/>
          </a:xfrm>
          <a:prstGeom prst="rect">
            <a:avLst/>
          </a:prstGeom>
        </p:spPr>
      </p:pic>
      <p:pic>
        <p:nvPicPr>
          <p:cNvPr id="9" name="图片 26" descr="Misc-Buddy-Blue-icon.png"/>
          <p:cNvPicPr>
            <a:picLocks noChangeAspect="1"/>
          </p:cNvPicPr>
          <p:nvPr/>
        </p:nvPicPr>
        <p:blipFill>
          <a:blip r:embed="rId2"/>
          <a:stretch>
            <a:fillRect/>
          </a:stretch>
        </p:blipFill>
        <p:spPr>
          <a:xfrm>
            <a:off x="4286248" y="2000241"/>
            <a:ext cx="793208" cy="793208"/>
          </a:xfrm>
          <a:prstGeom prst="rect">
            <a:avLst/>
          </a:prstGeom>
        </p:spPr>
      </p:pic>
      <p:pic>
        <p:nvPicPr>
          <p:cNvPr id="10" name="图片 27" descr="Misc-Buddy-Blue-icon.png"/>
          <p:cNvPicPr>
            <a:picLocks noChangeAspect="1"/>
          </p:cNvPicPr>
          <p:nvPr/>
        </p:nvPicPr>
        <p:blipFill>
          <a:blip r:embed="rId2"/>
          <a:stretch>
            <a:fillRect/>
          </a:stretch>
        </p:blipFill>
        <p:spPr>
          <a:xfrm>
            <a:off x="2786054" y="5214951"/>
            <a:ext cx="793208" cy="793208"/>
          </a:xfrm>
          <a:prstGeom prst="rect">
            <a:avLst/>
          </a:prstGeom>
        </p:spPr>
      </p:pic>
      <p:pic>
        <p:nvPicPr>
          <p:cNvPr id="11" name="图片 28" descr="Misc-Buddy-Blue-icon.png"/>
          <p:cNvPicPr>
            <a:picLocks noChangeAspect="1"/>
          </p:cNvPicPr>
          <p:nvPr/>
        </p:nvPicPr>
        <p:blipFill>
          <a:blip r:embed="rId2"/>
          <a:stretch>
            <a:fillRect/>
          </a:stretch>
        </p:blipFill>
        <p:spPr>
          <a:xfrm>
            <a:off x="5643571" y="5214951"/>
            <a:ext cx="793208" cy="793208"/>
          </a:xfrm>
          <a:prstGeom prst="rect">
            <a:avLst/>
          </a:prstGeom>
        </p:spPr>
      </p:pic>
      <p:pic>
        <p:nvPicPr>
          <p:cNvPr id="12" name="图片 29" descr="Misc-Buddy-Blue-icon.png"/>
          <p:cNvPicPr>
            <a:picLocks noChangeAspect="1"/>
          </p:cNvPicPr>
          <p:nvPr/>
        </p:nvPicPr>
        <p:blipFill>
          <a:blip r:embed="rId2"/>
          <a:stretch>
            <a:fillRect/>
          </a:stretch>
        </p:blipFill>
        <p:spPr>
          <a:xfrm>
            <a:off x="5857886" y="3071811"/>
            <a:ext cx="793208" cy="793208"/>
          </a:xfrm>
          <a:prstGeom prst="rect">
            <a:avLst/>
          </a:prstGeom>
        </p:spPr>
      </p:pic>
      <p:pic>
        <p:nvPicPr>
          <p:cNvPr id="13" name="图片 30" descr="Misc-Buddy-Blue-icon.png"/>
          <p:cNvPicPr>
            <a:picLocks noChangeAspect="1"/>
          </p:cNvPicPr>
          <p:nvPr/>
        </p:nvPicPr>
        <p:blipFill>
          <a:blip r:embed="rId2"/>
          <a:stretch>
            <a:fillRect/>
          </a:stretch>
        </p:blipFill>
        <p:spPr>
          <a:xfrm>
            <a:off x="2643175" y="3000373"/>
            <a:ext cx="793208" cy="793208"/>
          </a:xfrm>
          <a:prstGeom prst="rect">
            <a:avLst/>
          </a:prstGeom>
        </p:spPr>
      </p:pic>
      <p:sp>
        <p:nvSpPr>
          <p:cNvPr id="14" name="TextBox 13"/>
          <p:cNvSpPr txBox="1"/>
          <p:nvPr/>
        </p:nvSpPr>
        <p:spPr>
          <a:xfrm>
            <a:off x="5143505" y="3373939"/>
            <a:ext cx="42862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FF000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15" name="TextBox 14"/>
          <p:cNvSpPr txBox="1"/>
          <p:nvPr/>
        </p:nvSpPr>
        <p:spPr>
          <a:xfrm>
            <a:off x="3571874" y="3659691"/>
            <a:ext cx="28575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sp>
        <p:nvSpPr>
          <p:cNvPr id="16" name="TextBox 15"/>
          <p:cNvSpPr txBox="1"/>
          <p:nvPr/>
        </p:nvSpPr>
        <p:spPr>
          <a:xfrm>
            <a:off x="5357820" y="4429132"/>
            <a:ext cx="42862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FF000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17" name="TextBox 16"/>
          <p:cNvSpPr txBox="1"/>
          <p:nvPr/>
        </p:nvSpPr>
        <p:spPr>
          <a:xfrm>
            <a:off x="3929059" y="4786322"/>
            <a:ext cx="28575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sp>
        <p:nvSpPr>
          <p:cNvPr id="18" name="TextBox 17"/>
          <p:cNvSpPr txBox="1"/>
          <p:nvPr/>
        </p:nvSpPr>
        <p:spPr>
          <a:xfrm>
            <a:off x="4286248" y="2857496"/>
            <a:ext cx="28575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cxnSp>
        <p:nvCxnSpPr>
          <p:cNvPr id="19" name="直接连接符 49"/>
          <p:cNvCxnSpPr/>
          <p:nvPr/>
        </p:nvCxnSpPr>
        <p:spPr>
          <a:xfrm rot="10800000">
            <a:off x="3286118" y="3643314"/>
            <a:ext cx="1143008" cy="571504"/>
          </a:xfrm>
          <a:prstGeom prst="line">
            <a:avLst/>
          </a:prstGeom>
          <a:noFill/>
          <a:ln w="57150" cap="flat" cmpd="sng" algn="ctr">
            <a:solidFill>
              <a:srgbClr val="00B050"/>
            </a:solidFill>
            <a:prstDash val="solid"/>
            <a:headEnd type="none"/>
            <a:tailEnd type="triangle"/>
          </a:ln>
          <a:effectLst/>
        </p:spPr>
      </p:cxnSp>
      <p:cxnSp>
        <p:nvCxnSpPr>
          <p:cNvPr id="20" name="直接连接符 53"/>
          <p:cNvCxnSpPr/>
          <p:nvPr/>
        </p:nvCxnSpPr>
        <p:spPr>
          <a:xfrm rot="5400000" flipH="1" flipV="1">
            <a:off x="4181993" y="3324744"/>
            <a:ext cx="1064180" cy="1588"/>
          </a:xfrm>
          <a:prstGeom prst="line">
            <a:avLst/>
          </a:prstGeom>
          <a:noFill/>
          <a:ln w="57150" cap="flat" cmpd="sng" algn="ctr">
            <a:solidFill>
              <a:srgbClr val="00B050"/>
            </a:solidFill>
            <a:prstDash val="solid"/>
            <a:headEnd type="none"/>
            <a:tailEnd type="triangle"/>
          </a:ln>
          <a:effectLst/>
        </p:spPr>
      </p:cxnSp>
      <p:sp>
        <p:nvSpPr>
          <p:cNvPr id="21" name="TextBox 20"/>
          <p:cNvSpPr txBox="1"/>
          <p:nvPr/>
        </p:nvSpPr>
        <p:spPr>
          <a:xfrm>
            <a:off x="5429258" y="2357430"/>
            <a:ext cx="28575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cxnSp>
        <p:nvCxnSpPr>
          <p:cNvPr id="22" name="直接连接符 64"/>
          <p:cNvCxnSpPr/>
          <p:nvPr/>
        </p:nvCxnSpPr>
        <p:spPr>
          <a:xfrm rot="5400000">
            <a:off x="5464976" y="4536304"/>
            <a:ext cx="1428760" cy="71439"/>
          </a:xfrm>
          <a:prstGeom prst="line">
            <a:avLst/>
          </a:prstGeom>
          <a:noFill/>
          <a:ln w="57150" cap="flat" cmpd="sng" algn="ctr">
            <a:solidFill>
              <a:srgbClr val="FF0000"/>
            </a:solidFill>
            <a:prstDash val="solid"/>
            <a:headEnd type="none"/>
            <a:tailEnd type="triangle"/>
          </a:ln>
          <a:effectLst/>
        </p:spPr>
      </p:cxnSp>
      <p:sp>
        <p:nvSpPr>
          <p:cNvPr id="23" name="TextBox 22"/>
          <p:cNvSpPr txBox="1"/>
          <p:nvPr/>
        </p:nvSpPr>
        <p:spPr>
          <a:xfrm>
            <a:off x="6143640" y="4071942"/>
            <a:ext cx="42862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FF000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24" name="矩形 71"/>
          <p:cNvSpPr/>
          <p:nvPr/>
        </p:nvSpPr>
        <p:spPr>
          <a:xfrm>
            <a:off x="1857358" y="1142984"/>
            <a:ext cx="6572296"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smtClean="0">
                <a:solidFill>
                  <a:srgbClr val="800000"/>
                </a:solidFill>
              </a:rPr>
              <a:t>Alan Cox Exists Intel.</a:t>
            </a:r>
            <a:endParaRPr lang="zh-CN" altLang="en-US" sz="3200" dirty="0">
              <a:solidFill>
                <a:srgbClr val="800000"/>
              </a:solidFill>
            </a:endParaRPr>
          </a:p>
        </p:txBody>
      </p:sp>
      <p:sp>
        <p:nvSpPr>
          <p:cNvPr id="25" name="TextBox 24"/>
          <p:cNvSpPr txBox="1"/>
          <p:nvPr/>
        </p:nvSpPr>
        <p:spPr>
          <a:xfrm>
            <a:off x="152400" y="1142984"/>
            <a:ext cx="1562080" cy="584776"/>
          </a:xfrm>
          <a:prstGeom prst="rect">
            <a:avLst/>
          </a:prstGeom>
          <a:noFill/>
        </p:spPr>
        <p:txBody>
          <a:bodyPr wrap="square" rtlCol="0">
            <a:spAutoFit/>
          </a:bodyPr>
          <a:lstStyle/>
          <a:p>
            <a:r>
              <a:rPr lang="en-US" altLang="zh-CN" sz="3200" dirty="0" smtClean="0"/>
              <a:t>News:</a:t>
            </a:r>
            <a:endParaRPr lang="zh-CN" altLang="en-US" sz="3200" dirty="0"/>
          </a:p>
        </p:txBody>
      </p:sp>
      <p:sp>
        <p:nvSpPr>
          <p:cNvPr id="26" name="TextBox 25"/>
          <p:cNvSpPr txBox="1"/>
          <p:nvPr/>
        </p:nvSpPr>
        <p:spPr>
          <a:xfrm>
            <a:off x="4429124" y="4643446"/>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27" name="TextBox 26"/>
          <p:cNvSpPr txBox="1"/>
          <p:nvPr/>
        </p:nvSpPr>
        <p:spPr>
          <a:xfrm>
            <a:off x="6500827" y="3071810"/>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28" name="TextBox 27"/>
          <p:cNvSpPr txBox="1"/>
          <p:nvPr/>
        </p:nvSpPr>
        <p:spPr>
          <a:xfrm>
            <a:off x="5857884" y="5896293"/>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29" name="椭圆 79"/>
          <p:cNvSpPr/>
          <p:nvPr/>
        </p:nvSpPr>
        <p:spPr>
          <a:xfrm>
            <a:off x="4149971" y="3733800"/>
            <a:ext cx="1055078" cy="990600"/>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0" name="TextBox 29"/>
          <p:cNvSpPr txBox="1"/>
          <p:nvPr/>
        </p:nvSpPr>
        <p:spPr>
          <a:xfrm>
            <a:off x="1303712" y="6096000"/>
            <a:ext cx="4107685" cy="400110"/>
          </a:xfrm>
          <a:prstGeom prst="rect">
            <a:avLst/>
          </a:prstGeom>
          <a:noFill/>
        </p:spPr>
        <p:txBody>
          <a:bodyPr wrap="square" rtlCol="0">
            <a:spAutoFit/>
          </a:bodyPr>
          <a:lstStyle/>
          <a:p>
            <a:r>
              <a:rPr lang="en-US" altLang="zh-CN" sz="2000" b="1" dirty="0" smtClean="0">
                <a:solidFill>
                  <a:srgbClr val="FF0000"/>
                </a:solidFill>
              </a:rPr>
              <a:t>positive</a:t>
            </a:r>
            <a:r>
              <a:rPr lang="en-US" altLang="zh-CN" sz="2000" dirty="0" smtClean="0">
                <a:solidFill>
                  <a:srgbClr val="FF0000"/>
                </a:solidFill>
              </a:rPr>
              <a:t> </a:t>
            </a:r>
            <a:r>
              <a:rPr lang="en-US" altLang="zh-CN" sz="2000" dirty="0" smtClean="0"/>
              <a:t>influence from </a:t>
            </a:r>
            <a:r>
              <a:rPr lang="en-US" altLang="zh-CN" sz="2000" b="1" dirty="0" smtClean="0">
                <a:solidFill>
                  <a:srgbClr val="FF0000"/>
                </a:solidFill>
              </a:rPr>
              <a:t>friends</a:t>
            </a:r>
            <a:endParaRPr lang="zh-CN" altLang="en-US" sz="2000" b="1" dirty="0">
              <a:solidFill>
                <a:srgbClr val="FF0000"/>
              </a:solidFill>
            </a:endParaRPr>
          </a:p>
        </p:txBody>
      </p:sp>
      <p:sp>
        <p:nvSpPr>
          <p:cNvPr id="31" name="TextBox 30"/>
          <p:cNvSpPr txBox="1"/>
          <p:nvPr/>
        </p:nvSpPr>
        <p:spPr>
          <a:xfrm>
            <a:off x="1857371" y="1142984"/>
            <a:ext cx="6500859" cy="584776"/>
          </a:xfrm>
          <a:prstGeom prst="rect">
            <a:avLst/>
          </a:prstGeom>
          <a:noFill/>
        </p:spPr>
        <p:txBody>
          <a:bodyPr wrap="square" rtlCol="0">
            <a:spAutoFit/>
          </a:bodyPr>
          <a:lstStyle/>
          <a:p>
            <a:r>
              <a:rPr lang="en-US" altLang="zh-CN" sz="3200" dirty="0" smtClean="0">
                <a:solidFill>
                  <a:srgbClr val="800000"/>
                </a:solidFill>
              </a:rPr>
              <a:t>Governments Want Private Data</a:t>
            </a:r>
            <a:endParaRPr lang="zh-CN" altLang="en-US" sz="3200" dirty="0">
              <a:solidFill>
                <a:srgbClr val="800000"/>
              </a:solidFill>
            </a:endParaRPr>
          </a:p>
        </p:txBody>
      </p:sp>
      <p:sp>
        <p:nvSpPr>
          <p:cNvPr id="32" name="TextBox 31"/>
          <p:cNvSpPr txBox="1"/>
          <p:nvPr/>
        </p:nvSpPr>
        <p:spPr>
          <a:xfrm>
            <a:off x="4107657" y="4857790"/>
            <a:ext cx="1500199" cy="646331"/>
          </a:xfrm>
          <a:prstGeom prst="rect">
            <a:avLst/>
          </a:prstGeom>
          <a:noFill/>
        </p:spPr>
        <p:txBody>
          <a:bodyPr wrap="square" rtlCol="0">
            <a:spAutoFit/>
          </a:bodyPr>
          <a:lstStyle/>
          <a:p>
            <a:r>
              <a:rPr lang="en-US" altLang="zh-CN" b="1" dirty="0" smtClean="0">
                <a:solidFill>
                  <a:schemeClr val="tx2">
                    <a:lumMod val="60000"/>
                    <a:lumOff val="40000"/>
                  </a:schemeClr>
                </a:solidFill>
              </a:rPr>
              <a:t>Did not comment</a:t>
            </a:r>
            <a:endParaRPr lang="zh-CN" altLang="en-US" b="1" dirty="0">
              <a:solidFill>
                <a:schemeClr val="tx2">
                  <a:lumMod val="60000"/>
                  <a:lumOff val="40000"/>
                </a:schemeClr>
              </a:solidFill>
            </a:endParaRPr>
          </a:p>
        </p:txBody>
      </p:sp>
      <p:sp>
        <p:nvSpPr>
          <p:cNvPr id="33" name="TextBox 32"/>
          <p:cNvSpPr txBox="1"/>
          <p:nvPr/>
        </p:nvSpPr>
        <p:spPr>
          <a:xfrm>
            <a:off x="3643307" y="2071678"/>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4" name="TextBox 33"/>
          <p:cNvSpPr txBox="1"/>
          <p:nvPr/>
        </p:nvSpPr>
        <p:spPr>
          <a:xfrm>
            <a:off x="1928795" y="3357562"/>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5" name="TextBox 34"/>
          <p:cNvSpPr txBox="1"/>
          <p:nvPr/>
        </p:nvSpPr>
        <p:spPr>
          <a:xfrm>
            <a:off x="2000232" y="5572140"/>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6" name="TextBox 35"/>
          <p:cNvSpPr txBox="1"/>
          <p:nvPr/>
        </p:nvSpPr>
        <p:spPr>
          <a:xfrm>
            <a:off x="1214418" y="6096000"/>
            <a:ext cx="4107685" cy="400110"/>
          </a:xfrm>
          <a:prstGeom prst="rect">
            <a:avLst/>
          </a:prstGeom>
          <a:noFill/>
        </p:spPr>
        <p:txBody>
          <a:bodyPr wrap="square" rtlCol="0">
            <a:spAutoFit/>
          </a:bodyPr>
          <a:lstStyle/>
          <a:p>
            <a:r>
              <a:rPr lang="en-US" altLang="zh-CN" sz="2000" b="1" dirty="0" smtClean="0">
                <a:solidFill>
                  <a:srgbClr val="00B050"/>
                </a:solidFill>
              </a:rPr>
              <a:t>negative</a:t>
            </a:r>
            <a:r>
              <a:rPr lang="en-US" altLang="zh-CN" sz="2000" dirty="0" smtClean="0">
                <a:solidFill>
                  <a:srgbClr val="FF0000"/>
                </a:solidFill>
              </a:rPr>
              <a:t> </a:t>
            </a:r>
            <a:r>
              <a:rPr lang="en-US" altLang="zh-CN" sz="2000" dirty="0" smtClean="0"/>
              <a:t>influence from </a:t>
            </a:r>
            <a:r>
              <a:rPr lang="en-US" altLang="zh-CN" sz="2000" b="1" dirty="0" smtClean="0">
                <a:solidFill>
                  <a:srgbClr val="00B050"/>
                </a:solidFill>
              </a:rPr>
              <a:t>foes</a:t>
            </a:r>
            <a:endParaRPr lang="zh-CN" altLang="en-US" sz="2000" b="1" dirty="0">
              <a:solidFill>
                <a:srgbClr val="00B050"/>
              </a:solidFill>
            </a:endParaRPr>
          </a:p>
        </p:txBody>
      </p:sp>
      <p:sp>
        <p:nvSpPr>
          <p:cNvPr id="37" name="TextBox 36"/>
          <p:cNvSpPr txBox="1"/>
          <p:nvPr/>
        </p:nvSpPr>
        <p:spPr>
          <a:xfrm>
            <a:off x="6500827" y="3071810"/>
            <a:ext cx="857256"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8" name="TextBox 37"/>
          <p:cNvSpPr txBox="1"/>
          <p:nvPr/>
        </p:nvSpPr>
        <p:spPr>
          <a:xfrm>
            <a:off x="7315200" y="2133600"/>
            <a:ext cx="16002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FF0000"/>
                </a:solidFill>
                <a:effectLst/>
                <a:uLnTx/>
                <a:uFillTx/>
                <a:latin typeface="Calibri" pitchFamily="34" charset="0"/>
                <a:cs typeface="Calibri" pitchFamily="34" charset="0"/>
              </a:rPr>
              <a:t>+ Friend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00B050"/>
                </a:solidFill>
                <a:effectLst/>
                <a:uLnTx/>
                <a:uFillTx/>
                <a:latin typeface="Calibri" pitchFamily="34" charset="0"/>
                <a:cs typeface="Calibri" pitchFamily="34" charset="0"/>
              </a:rPr>
              <a:t>-  Foe</a:t>
            </a:r>
          </a:p>
        </p:txBody>
      </p:sp>
      <p:pic>
        <p:nvPicPr>
          <p:cNvPr id="3" name="Picture 2"/>
          <p:cNvPicPr>
            <a:picLocks noChangeAspect="1"/>
          </p:cNvPicPr>
          <p:nvPr/>
        </p:nvPicPr>
        <p:blipFill>
          <a:blip r:embed="rId3"/>
          <a:stretch>
            <a:fillRect/>
          </a:stretch>
        </p:blipFill>
        <p:spPr>
          <a:xfrm>
            <a:off x="120511" y="4076450"/>
            <a:ext cx="1215933" cy="876577"/>
          </a:xfrm>
          <a:prstGeom prst="rect">
            <a:avLst/>
          </a:prstGeom>
        </p:spPr>
      </p:pic>
    </p:spTree>
    <p:extLst>
      <p:ext uri="{BB962C8B-B14F-4D97-AF65-F5344CB8AC3E}">
        <p14:creationId xmlns:p14="http://schemas.microsoft.com/office/powerpoint/2010/main" xmlns="" val="1980239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anim calcmode="lin" valueType="num">
                                      <p:cBhvr>
                                        <p:cTn id="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childTnLst>
                                </p:cTn>
                              </p:par>
                              <p:par>
                                <p:cTn id="28" presetID="9"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dissolve">
                                      <p:cBhvr>
                                        <p:cTn id="30" dur="500"/>
                                        <p:tgtEl>
                                          <p:spTgt spid="3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dissolv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9" presetClass="exit" presetSubtype="0" fill="hold" grpId="1" nodeType="withEffect">
                                  <p:stCondLst>
                                    <p:cond delay="0"/>
                                  </p:stCondLst>
                                  <p:iterate type="lt">
                                    <p:tmPct val="0"/>
                                  </p:iterate>
                                  <p:childTnLst>
                                    <p:animEffect transition="out" filter="dissolv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9" presetClass="exit" presetSubtype="0" fill="hold" grpId="1" nodeType="withEffect">
                                  <p:stCondLst>
                                    <p:cond delay="0"/>
                                  </p:stCondLst>
                                  <p:iterate type="lt">
                                    <p:tmPct val="0"/>
                                  </p:iterate>
                                  <p:childTnLst>
                                    <p:animEffect transition="out" filter="dissolv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47" presetClass="exit" presetSubtype="0" fill="hold" nodeType="withEffect">
                                  <p:stCondLst>
                                    <p:cond delay="0"/>
                                  </p:stCondLst>
                                  <p:childTnLst>
                                    <p:animEffect transition="out" filter="fade">
                                      <p:cBhvr>
                                        <p:cTn id="52" dur="1000"/>
                                        <p:tgtEl>
                                          <p:spTgt spid="24">
                                            <p:txEl>
                                              <p:pRg st="0" end="0"/>
                                            </p:txEl>
                                          </p:spTgt>
                                        </p:tgtEl>
                                      </p:cBhvr>
                                    </p:animEffect>
                                    <p:anim calcmode="lin" valueType="num">
                                      <p:cBhvr>
                                        <p:cTn id="53" dur="1000"/>
                                        <p:tgtEl>
                                          <p:spTgt spid="24">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24">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24">
                                            <p:txEl>
                                              <p:pRg st="0" end="0"/>
                                            </p:txEl>
                                          </p:spTgt>
                                        </p:tgtEl>
                                        <p:attrNameLst>
                                          <p:attrName>style.visibility</p:attrName>
                                        </p:attrNameLst>
                                      </p:cBhvr>
                                      <p:to>
                                        <p:strVal val="hidden"/>
                                      </p:to>
                                    </p:set>
                                  </p:childTnLst>
                                </p:cTn>
                              </p:par>
                              <p:par>
                                <p:cTn id="56" presetID="42" presetClass="entr" presetSubtype="0" fill="hold" nodeType="withEffect">
                                  <p:stCondLst>
                                    <p:cond delay="0"/>
                                  </p:stCondLst>
                                  <p:childTnLst>
                                    <p:set>
                                      <p:cBhvr>
                                        <p:cTn id="57" dur="1" fill="hold">
                                          <p:stCondLst>
                                            <p:cond delay="0"/>
                                          </p:stCondLst>
                                        </p:cTn>
                                        <p:tgtEl>
                                          <p:spTgt spid="31">
                                            <p:txEl>
                                              <p:pRg st="0" end="0"/>
                                            </p:txEl>
                                          </p:spTgt>
                                        </p:tgtEl>
                                        <p:attrNameLst>
                                          <p:attrName>style.visibility</p:attrName>
                                        </p:attrNameLst>
                                      </p:cBhvr>
                                      <p:to>
                                        <p:strVal val="visible"/>
                                      </p:to>
                                    </p:set>
                                    <p:animEffect transition="in" filter="fade">
                                      <p:cBhvr>
                                        <p:cTn id="58" dur="500"/>
                                        <p:tgtEl>
                                          <p:spTgt spid="31">
                                            <p:txEl>
                                              <p:pRg st="0" end="0"/>
                                            </p:txEl>
                                          </p:spTgt>
                                        </p:tgtEl>
                                      </p:cBhvr>
                                    </p:animEffect>
                                    <p:anim calcmode="lin" valueType="num">
                                      <p:cBhvr>
                                        <p:cTn id="59"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60"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iterate type="lt">
                                    <p:tmPct val="0"/>
                                  </p:iterate>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anim calcmode="lin" valueType="num">
                                      <p:cBhvr>
                                        <p:cTn id="66" dur="500" fill="hold"/>
                                        <p:tgtEl>
                                          <p:spTgt spid="33"/>
                                        </p:tgtEl>
                                        <p:attrNameLst>
                                          <p:attrName>ppt_x</p:attrName>
                                        </p:attrNameLst>
                                      </p:cBhvr>
                                      <p:tavLst>
                                        <p:tav tm="0">
                                          <p:val>
                                            <p:strVal val="#ppt_x"/>
                                          </p:val>
                                        </p:tav>
                                        <p:tav tm="100000">
                                          <p:val>
                                            <p:strVal val="#ppt_x"/>
                                          </p:val>
                                        </p:tav>
                                      </p:tavLst>
                                    </p:anim>
                                    <p:anim calcmode="lin" valueType="num">
                                      <p:cBhvr>
                                        <p:cTn id="67" dur="500" fill="hold"/>
                                        <p:tgtEl>
                                          <p:spTgt spid="3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iterate type="lt">
                                    <p:tmPct val="0"/>
                                  </p:iterate>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anim calcmode="lin" valueType="num">
                                      <p:cBhvr>
                                        <p:cTn id="71" dur="500" fill="hold"/>
                                        <p:tgtEl>
                                          <p:spTgt spid="34"/>
                                        </p:tgtEl>
                                        <p:attrNameLst>
                                          <p:attrName>ppt_x</p:attrName>
                                        </p:attrNameLst>
                                      </p:cBhvr>
                                      <p:tavLst>
                                        <p:tav tm="0">
                                          <p:val>
                                            <p:strVal val="#ppt_x"/>
                                          </p:val>
                                        </p:tav>
                                        <p:tav tm="100000">
                                          <p:val>
                                            <p:strVal val="#ppt_x"/>
                                          </p:val>
                                        </p:tav>
                                      </p:tavLst>
                                    </p:anim>
                                    <p:anim calcmode="lin" valueType="num">
                                      <p:cBhvr>
                                        <p:cTn id="72" dur="500" fill="hold"/>
                                        <p:tgtEl>
                                          <p:spTgt spid="34"/>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iterate type="lt">
                                    <p:tmPct val="0"/>
                                  </p:iterate>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anim calcmode="lin" valueType="num">
                                      <p:cBhvr>
                                        <p:cTn id="76" dur="500" fill="hold"/>
                                        <p:tgtEl>
                                          <p:spTgt spid="35"/>
                                        </p:tgtEl>
                                        <p:attrNameLst>
                                          <p:attrName>ppt_x</p:attrName>
                                        </p:attrNameLst>
                                      </p:cBhvr>
                                      <p:tavLst>
                                        <p:tav tm="0">
                                          <p:val>
                                            <p:strVal val="#ppt_x"/>
                                          </p:val>
                                        </p:tav>
                                        <p:tav tm="100000">
                                          <p:val>
                                            <p:strVal val="#ppt_x"/>
                                          </p:val>
                                        </p:tav>
                                      </p:tavLst>
                                    </p:anim>
                                    <p:anim calcmode="lin" valueType="num">
                                      <p:cBhvr>
                                        <p:cTn id="77" dur="500" fill="hold"/>
                                        <p:tgtEl>
                                          <p:spTgt spid="3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iterate type="lt">
                                    <p:tmPct val="0"/>
                                  </p:iterate>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anim calcmode="lin" valueType="num">
                                      <p:cBhvr>
                                        <p:cTn id="81" dur="500" fill="hold"/>
                                        <p:tgtEl>
                                          <p:spTgt spid="37"/>
                                        </p:tgtEl>
                                        <p:attrNameLst>
                                          <p:attrName>ppt_x</p:attrName>
                                        </p:attrNameLst>
                                      </p:cBhvr>
                                      <p:tavLst>
                                        <p:tav tm="0">
                                          <p:val>
                                            <p:strVal val="#ppt_x"/>
                                          </p:val>
                                        </p:tav>
                                        <p:tav tm="100000">
                                          <p:val>
                                            <p:strVal val="#ppt_x"/>
                                          </p:val>
                                        </p:tav>
                                      </p:tavLst>
                                    </p:anim>
                                    <p:anim calcmode="lin" valueType="num">
                                      <p:cBhvr>
                                        <p:cTn id="82"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500" fill="hold"/>
                                        <p:tgtEl>
                                          <p:spTgt spid="32"/>
                                        </p:tgtEl>
                                        <p:attrNameLst>
                                          <p:attrName>ppt_w</p:attrName>
                                        </p:attrNameLst>
                                      </p:cBhvr>
                                      <p:tavLst>
                                        <p:tav tm="0">
                                          <p:val>
                                            <p:fltVal val="0"/>
                                          </p:val>
                                        </p:tav>
                                        <p:tav tm="100000">
                                          <p:val>
                                            <p:strVal val="#ppt_w"/>
                                          </p:val>
                                        </p:tav>
                                      </p:tavLst>
                                    </p:anim>
                                    <p:anim calcmode="lin" valueType="num">
                                      <p:cBhvr>
                                        <p:cTn id="88" dur="500" fill="hold"/>
                                        <p:tgtEl>
                                          <p:spTgt spid="32"/>
                                        </p:tgtEl>
                                        <p:attrNameLst>
                                          <p:attrName>ppt_h</p:attrName>
                                        </p:attrNameLst>
                                      </p:cBhvr>
                                      <p:tavLst>
                                        <p:tav tm="0">
                                          <p:val>
                                            <p:fltVal val="0"/>
                                          </p:val>
                                        </p:tav>
                                        <p:tav tm="100000">
                                          <p:val>
                                            <p:strVal val="#ppt_h"/>
                                          </p:val>
                                        </p:tav>
                                      </p:tavLst>
                                    </p:anim>
                                  </p:childTnLst>
                                </p:cTn>
                              </p:par>
                              <p:par>
                                <p:cTn id="89" presetID="9" presetClass="entr" presetSubtype="0" fill="hold" grpId="2"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dissolve">
                                      <p:cBhvr>
                                        <p:cTn id="91" dur="500"/>
                                        <p:tgtEl>
                                          <p:spTgt spid="29"/>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dissolve">
                                      <p:cBhvr>
                                        <p:cTn id="9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8" grpId="0"/>
      <p:bldP spid="28" grpId="1"/>
      <p:bldP spid="29" grpId="0" animBg="1"/>
      <p:bldP spid="29" grpId="1" animBg="1"/>
      <p:bldP spid="29" grpId="2" animBg="1"/>
      <p:bldP spid="30" grpId="0"/>
      <p:bldP spid="30" grpId="1"/>
      <p:bldP spid="32" grpId="0"/>
      <p:bldP spid="33" grpId="0"/>
      <p:bldP spid="34" grpId="0"/>
      <p:bldP spid="35" grpId="0"/>
      <p:bldP spid="36" grpId="0"/>
      <p:bldP spid="3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于文婧-msn.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0615" y="1143000"/>
            <a:ext cx="6543163" cy="4724400"/>
          </a:xfrm>
          <a:prstGeom prst="rect">
            <a:avLst/>
          </a:prstGeom>
        </p:spPr>
      </p:pic>
      <p:sp>
        <p:nvSpPr>
          <p:cNvPr id="2" name="Title 1"/>
          <p:cNvSpPr>
            <a:spLocks noGrp="1"/>
          </p:cNvSpPr>
          <p:nvPr>
            <p:ph type="title"/>
          </p:nvPr>
        </p:nvSpPr>
        <p:spPr/>
        <p:txBody>
          <a:bodyPr/>
          <a:lstStyle/>
          <a:p>
            <a:r>
              <a:rPr lang="en-US" b="1" dirty="0" smtClean="0">
                <a:solidFill>
                  <a:srgbClr val="0000CC"/>
                </a:solidFill>
              </a:rPr>
              <a:t>Case 4: </a:t>
            </a:r>
            <a:r>
              <a:rPr lang="en-US" dirty="0" smtClean="0"/>
              <a:t>Emotion Influence</a:t>
            </a:r>
            <a:endParaRPr lang="en-US" dirty="0"/>
          </a:p>
        </p:txBody>
      </p:sp>
      <p:sp>
        <p:nvSpPr>
          <p:cNvPr id="5" name="矩形标注 5"/>
          <p:cNvSpPr/>
          <p:nvPr/>
        </p:nvSpPr>
        <p:spPr>
          <a:xfrm>
            <a:off x="484162" y="1736812"/>
            <a:ext cx="2182255" cy="698376"/>
          </a:xfrm>
          <a:prstGeom prst="wedgeRectCallout">
            <a:avLst>
              <a:gd name="adj1" fmla="val 120790"/>
              <a:gd name="adj2" fmla="val -2383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Location</a:t>
            </a:r>
            <a:endParaRPr lang="zh-CN" altLang="en-US" sz="2800" b="1" dirty="0">
              <a:ln>
                <a:solidFill>
                  <a:srgbClr val="FF0000"/>
                </a:solidFill>
                <a:prstDash val="solid"/>
              </a:ln>
              <a:solidFill>
                <a:srgbClr val="FF3300"/>
              </a:solidFill>
            </a:endParaRPr>
          </a:p>
        </p:txBody>
      </p:sp>
      <p:sp>
        <p:nvSpPr>
          <p:cNvPr id="6" name="矩形标注 6"/>
          <p:cNvSpPr/>
          <p:nvPr/>
        </p:nvSpPr>
        <p:spPr>
          <a:xfrm>
            <a:off x="6134023" y="1592796"/>
            <a:ext cx="2658757" cy="698376"/>
          </a:xfrm>
          <a:prstGeom prst="wedgeRectCallout">
            <a:avLst>
              <a:gd name="adj1" fmla="val -71061"/>
              <a:gd name="adj2" fmla="val 246954"/>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SMS &amp; Calling</a:t>
            </a:r>
            <a:endParaRPr lang="zh-CN" altLang="en-US" sz="2800" b="1" dirty="0">
              <a:ln>
                <a:solidFill>
                  <a:srgbClr val="FF0000"/>
                </a:solidFill>
                <a:prstDash val="solid"/>
              </a:ln>
              <a:solidFill>
                <a:srgbClr val="FF3300"/>
              </a:solidFill>
            </a:endParaRPr>
          </a:p>
        </p:txBody>
      </p:sp>
      <p:sp>
        <p:nvSpPr>
          <p:cNvPr id="7" name="矩形标注 7"/>
          <p:cNvSpPr/>
          <p:nvPr/>
        </p:nvSpPr>
        <p:spPr>
          <a:xfrm>
            <a:off x="6961750" y="4257092"/>
            <a:ext cx="2182255" cy="698376"/>
          </a:xfrm>
          <a:prstGeom prst="wedgeRectCallout">
            <a:avLst>
              <a:gd name="adj1" fmla="val -71723"/>
              <a:gd name="adj2" fmla="val 82863"/>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0000CC"/>
                </a:solidFill>
              </a:rPr>
              <a:t>Emotion?</a:t>
            </a:r>
            <a:endParaRPr lang="zh-CN" altLang="en-US" sz="2800" b="1" dirty="0">
              <a:ln>
                <a:solidFill>
                  <a:srgbClr val="FF0000"/>
                </a:solidFill>
                <a:prstDash val="solid"/>
              </a:ln>
              <a:solidFill>
                <a:srgbClr val="0000CC"/>
              </a:solidFill>
            </a:endParaRPr>
          </a:p>
        </p:txBody>
      </p:sp>
      <p:sp>
        <p:nvSpPr>
          <p:cNvPr id="8" name="矩形标注 8"/>
          <p:cNvSpPr/>
          <p:nvPr/>
        </p:nvSpPr>
        <p:spPr>
          <a:xfrm>
            <a:off x="96574" y="4257092"/>
            <a:ext cx="2182255" cy="698376"/>
          </a:xfrm>
          <a:prstGeom prst="wedgeRectCallout">
            <a:avLst>
              <a:gd name="adj1" fmla="val 91719"/>
              <a:gd name="adj2" fmla="val 7499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Activities</a:t>
            </a:r>
            <a:endParaRPr lang="zh-CN" altLang="en-US" sz="2800" b="1" dirty="0">
              <a:ln>
                <a:solidFill>
                  <a:srgbClr val="FF0000"/>
                </a:solidFill>
                <a:prstDash val="solid"/>
              </a:ln>
              <a:solidFill>
                <a:srgbClr val="FF3300"/>
              </a:solidFill>
            </a:endParaRPr>
          </a:p>
        </p:txBody>
      </p:sp>
    </p:spTree>
    <p:extLst>
      <p:ext uri="{BB962C8B-B14F-4D97-AF65-F5344CB8AC3E}">
        <p14:creationId xmlns:p14="http://schemas.microsoft.com/office/powerpoint/2010/main" xmlns="" val="210537247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CC"/>
                </a:solidFill>
              </a:rPr>
              <a:t>Case 4: </a:t>
            </a:r>
            <a:r>
              <a:rPr lang="en-US" dirty="0"/>
              <a:t>Emotion </a:t>
            </a:r>
            <a:r>
              <a:rPr lang="en-US" dirty="0" smtClean="0"/>
              <a:t>Influence (cont.)</a:t>
            </a:r>
            <a:endParaRPr lang="en-US" dirty="0"/>
          </a:p>
        </p:txBody>
      </p:sp>
      <p:pic>
        <p:nvPicPr>
          <p:cNvPr id="4" name="Picture 2" descr="C:\JieTang\Privacy\Paper\social-learning\icdm10-moodpred\Figures\model.emf"/>
          <p:cNvPicPr>
            <a:picLocks noChangeAspect="1" noChangeArrowheads="1"/>
          </p:cNvPicPr>
          <p:nvPr/>
        </p:nvPicPr>
        <p:blipFill>
          <a:blip r:embed="rId2" cstate="print"/>
          <a:srcRect/>
          <a:stretch>
            <a:fillRect/>
          </a:stretch>
        </p:blipFill>
        <p:spPr bwMode="auto">
          <a:xfrm>
            <a:off x="416511" y="1592827"/>
            <a:ext cx="8651013" cy="3480899"/>
          </a:xfrm>
          <a:prstGeom prst="rect">
            <a:avLst/>
          </a:prstGeom>
          <a:noFill/>
        </p:spPr>
      </p:pic>
      <p:sp>
        <p:nvSpPr>
          <p:cNvPr id="5" name="云形标注 10"/>
          <p:cNvSpPr/>
          <p:nvPr/>
        </p:nvSpPr>
        <p:spPr>
          <a:xfrm>
            <a:off x="2286009" y="5410200"/>
            <a:ext cx="4420183" cy="933636"/>
          </a:xfrm>
          <a:prstGeom prst="cloudCallout">
            <a:avLst>
              <a:gd name="adj1" fmla="val -2500"/>
              <a:gd name="adj2" fmla="val -819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Can we predict users’ emotion?</a:t>
            </a:r>
            <a:endParaRPr lang="zh-CN" altLang="en-US" dirty="0"/>
          </a:p>
        </p:txBody>
      </p:sp>
    </p:spTree>
    <p:extLst>
      <p:ext uri="{BB962C8B-B14F-4D97-AF65-F5344CB8AC3E}">
        <p14:creationId xmlns:p14="http://schemas.microsoft.com/office/powerpoint/2010/main" xmlns="" val="243603496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96" y="188913"/>
            <a:ext cx="8893419" cy="792162"/>
          </a:xfrm>
        </p:spPr>
        <p:txBody>
          <a:bodyPr/>
          <a:lstStyle/>
          <a:p>
            <a:r>
              <a:rPr lang="en-US" b="1" dirty="0" smtClean="0">
                <a:solidFill>
                  <a:srgbClr val="0000CC"/>
                </a:solidFill>
              </a:rPr>
              <a:t>Case 5: </a:t>
            </a:r>
            <a:r>
              <a:rPr lang="en-US" dirty="0" smtClean="0"/>
              <a:t>Check-in Influence in </a:t>
            </a:r>
            <a:r>
              <a:rPr lang="en-US" dirty="0" err="1" smtClean="0"/>
              <a:t>Gowalla</a:t>
            </a:r>
            <a:endParaRPr lang="en-US" dirty="0"/>
          </a:p>
        </p:txBody>
      </p:sp>
      <p:sp>
        <p:nvSpPr>
          <p:cNvPr id="4" name="矩形 57"/>
          <p:cNvSpPr/>
          <p:nvPr/>
        </p:nvSpPr>
        <p:spPr>
          <a:xfrm>
            <a:off x="1643043" y="1171572"/>
            <a:ext cx="6000792" cy="428628"/>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5" name="直接连接符 4"/>
          <p:cNvCxnSpPr/>
          <p:nvPr/>
        </p:nvCxnSpPr>
        <p:spPr>
          <a:xfrm flipV="1">
            <a:off x="500035" y="2285993"/>
            <a:ext cx="35719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2911" y="4643447"/>
            <a:ext cx="342902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9"/>
          <p:cNvCxnSpPr/>
          <p:nvPr/>
        </p:nvCxnSpPr>
        <p:spPr>
          <a:xfrm rot="5400000">
            <a:off x="-642180" y="3499644"/>
            <a:ext cx="342902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12"/>
          <p:cNvCxnSpPr/>
          <p:nvPr/>
        </p:nvCxnSpPr>
        <p:spPr>
          <a:xfrm rot="5400000">
            <a:off x="1876027" y="3517503"/>
            <a:ext cx="339330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43113" y="1643050"/>
            <a:ext cx="642943" cy="584776"/>
          </a:xfrm>
          <a:prstGeom prst="rect">
            <a:avLst/>
          </a:prstGeom>
          <a:noFill/>
        </p:spPr>
        <p:txBody>
          <a:bodyPr wrap="square" rtlCol="0">
            <a:spAutoFit/>
          </a:bodyPr>
          <a:lstStyle/>
          <a:p>
            <a:r>
              <a:rPr lang="en-US" altLang="zh-CN" sz="3200" dirty="0" smtClean="0"/>
              <a:t>1’</a:t>
            </a:r>
            <a:endParaRPr lang="zh-CN" altLang="en-US" sz="3200" dirty="0"/>
          </a:p>
        </p:txBody>
      </p:sp>
      <p:sp>
        <p:nvSpPr>
          <p:cNvPr id="10" name="TextBox 9"/>
          <p:cNvSpPr txBox="1"/>
          <p:nvPr/>
        </p:nvSpPr>
        <p:spPr>
          <a:xfrm>
            <a:off x="500038" y="3211297"/>
            <a:ext cx="571504" cy="584776"/>
          </a:xfrm>
          <a:prstGeom prst="rect">
            <a:avLst/>
          </a:prstGeom>
          <a:noFill/>
        </p:spPr>
        <p:txBody>
          <a:bodyPr wrap="square" rtlCol="0">
            <a:spAutoFit/>
          </a:bodyPr>
          <a:lstStyle/>
          <a:p>
            <a:r>
              <a:rPr lang="en-US" altLang="zh-CN" sz="3200" dirty="0" smtClean="0"/>
              <a:t>1’</a:t>
            </a:r>
            <a:endParaRPr lang="zh-CN" altLang="en-US" sz="3200" dirty="0"/>
          </a:p>
        </p:txBody>
      </p:sp>
      <p:sp>
        <p:nvSpPr>
          <p:cNvPr id="11" name="椭圆 22"/>
          <p:cNvSpPr/>
          <p:nvPr/>
        </p:nvSpPr>
        <p:spPr>
          <a:xfrm>
            <a:off x="2571751" y="2643182"/>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2" name="椭圆 23"/>
          <p:cNvSpPr/>
          <p:nvPr/>
        </p:nvSpPr>
        <p:spPr>
          <a:xfrm>
            <a:off x="3071816" y="3286124"/>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3" name="椭圆 24"/>
          <p:cNvSpPr/>
          <p:nvPr/>
        </p:nvSpPr>
        <p:spPr>
          <a:xfrm>
            <a:off x="1500180" y="1857364"/>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4" name="椭圆 25"/>
          <p:cNvSpPr/>
          <p:nvPr/>
        </p:nvSpPr>
        <p:spPr>
          <a:xfrm>
            <a:off x="3714759" y="2928934"/>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5" name="椭圆 26"/>
          <p:cNvSpPr/>
          <p:nvPr/>
        </p:nvSpPr>
        <p:spPr>
          <a:xfrm>
            <a:off x="3857635" y="4286256"/>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6" name="椭圆 27"/>
          <p:cNvSpPr/>
          <p:nvPr/>
        </p:nvSpPr>
        <p:spPr>
          <a:xfrm>
            <a:off x="3714759" y="407194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7" name="椭圆 28"/>
          <p:cNvSpPr/>
          <p:nvPr/>
        </p:nvSpPr>
        <p:spPr>
          <a:xfrm>
            <a:off x="2143123" y="485776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8" name="椭圆 29"/>
          <p:cNvSpPr/>
          <p:nvPr/>
        </p:nvSpPr>
        <p:spPr>
          <a:xfrm>
            <a:off x="2000247" y="478632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9" name="椭圆 30"/>
          <p:cNvSpPr/>
          <p:nvPr/>
        </p:nvSpPr>
        <p:spPr>
          <a:xfrm>
            <a:off x="1071552" y="3143248"/>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0" name="椭圆 31"/>
          <p:cNvSpPr/>
          <p:nvPr/>
        </p:nvSpPr>
        <p:spPr>
          <a:xfrm>
            <a:off x="714363" y="235743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1" name="椭圆 32"/>
          <p:cNvSpPr/>
          <p:nvPr/>
        </p:nvSpPr>
        <p:spPr>
          <a:xfrm>
            <a:off x="3286131" y="485776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2" name="椭圆 33"/>
          <p:cNvSpPr/>
          <p:nvPr/>
        </p:nvSpPr>
        <p:spPr>
          <a:xfrm>
            <a:off x="3714759" y="192880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3" name="椭圆 34"/>
          <p:cNvSpPr/>
          <p:nvPr/>
        </p:nvSpPr>
        <p:spPr>
          <a:xfrm>
            <a:off x="2714627" y="200024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cxnSp>
        <p:nvCxnSpPr>
          <p:cNvPr id="24" name="直接连接符 36"/>
          <p:cNvCxnSpPr/>
          <p:nvPr/>
        </p:nvCxnSpPr>
        <p:spPr>
          <a:xfrm flipV="1">
            <a:off x="5000629" y="2285993"/>
            <a:ext cx="35719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37"/>
          <p:cNvCxnSpPr/>
          <p:nvPr/>
        </p:nvCxnSpPr>
        <p:spPr>
          <a:xfrm>
            <a:off x="5143504" y="4643447"/>
            <a:ext cx="342902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38"/>
          <p:cNvCxnSpPr/>
          <p:nvPr/>
        </p:nvCxnSpPr>
        <p:spPr>
          <a:xfrm rot="5400000">
            <a:off x="3858415" y="3499644"/>
            <a:ext cx="342902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39"/>
          <p:cNvCxnSpPr/>
          <p:nvPr/>
        </p:nvCxnSpPr>
        <p:spPr>
          <a:xfrm rot="5400000">
            <a:off x="6376620" y="3517503"/>
            <a:ext cx="339330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43702" y="1643050"/>
            <a:ext cx="642943" cy="584776"/>
          </a:xfrm>
          <a:prstGeom prst="rect">
            <a:avLst/>
          </a:prstGeom>
          <a:noFill/>
        </p:spPr>
        <p:txBody>
          <a:bodyPr wrap="square" rtlCol="0">
            <a:spAutoFit/>
          </a:bodyPr>
          <a:lstStyle/>
          <a:p>
            <a:r>
              <a:rPr lang="en-US" altLang="zh-CN" sz="3200" dirty="0" smtClean="0"/>
              <a:t>1’</a:t>
            </a:r>
            <a:endParaRPr lang="zh-CN" altLang="en-US" sz="3200" dirty="0"/>
          </a:p>
        </p:txBody>
      </p:sp>
      <p:sp>
        <p:nvSpPr>
          <p:cNvPr id="29" name="TextBox 28"/>
          <p:cNvSpPr txBox="1"/>
          <p:nvPr/>
        </p:nvSpPr>
        <p:spPr>
          <a:xfrm>
            <a:off x="5000628" y="3211297"/>
            <a:ext cx="571504" cy="584776"/>
          </a:xfrm>
          <a:prstGeom prst="rect">
            <a:avLst/>
          </a:prstGeom>
          <a:noFill/>
        </p:spPr>
        <p:txBody>
          <a:bodyPr wrap="square" rtlCol="0">
            <a:spAutoFit/>
          </a:bodyPr>
          <a:lstStyle/>
          <a:p>
            <a:r>
              <a:rPr lang="en-US" altLang="zh-CN" sz="3200" dirty="0" smtClean="0"/>
              <a:t>1’</a:t>
            </a:r>
            <a:endParaRPr lang="zh-CN" altLang="en-US" sz="3200" dirty="0"/>
          </a:p>
        </p:txBody>
      </p:sp>
      <p:sp>
        <p:nvSpPr>
          <p:cNvPr id="30" name="椭圆 42"/>
          <p:cNvSpPr/>
          <p:nvPr/>
        </p:nvSpPr>
        <p:spPr>
          <a:xfrm>
            <a:off x="7072344" y="2643182"/>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1" name="椭圆 43"/>
          <p:cNvSpPr/>
          <p:nvPr/>
        </p:nvSpPr>
        <p:spPr>
          <a:xfrm>
            <a:off x="7572411" y="3286124"/>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2" name="椭圆 44"/>
          <p:cNvSpPr/>
          <p:nvPr/>
        </p:nvSpPr>
        <p:spPr>
          <a:xfrm>
            <a:off x="6000775" y="1857364"/>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3" name="椭圆 45"/>
          <p:cNvSpPr/>
          <p:nvPr/>
        </p:nvSpPr>
        <p:spPr>
          <a:xfrm>
            <a:off x="8215352" y="2928934"/>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4" name="椭圆 46"/>
          <p:cNvSpPr/>
          <p:nvPr/>
        </p:nvSpPr>
        <p:spPr>
          <a:xfrm>
            <a:off x="8358228" y="4286256"/>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5" name="椭圆 47"/>
          <p:cNvSpPr/>
          <p:nvPr/>
        </p:nvSpPr>
        <p:spPr>
          <a:xfrm>
            <a:off x="8215352" y="407194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6" name="椭圆 48"/>
          <p:cNvSpPr/>
          <p:nvPr/>
        </p:nvSpPr>
        <p:spPr>
          <a:xfrm>
            <a:off x="6643716" y="485776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7" name="椭圆 49"/>
          <p:cNvSpPr/>
          <p:nvPr/>
        </p:nvSpPr>
        <p:spPr>
          <a:xfrm>
            <a:off x="6500840" y="478632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8" name="椭圆 50"/>
          <p:cNvSpPr/>
          <p:nvPr/>
        </p:nvSpPr>
        <p:spPr>
          <a:xfrm>
            <a:off x="5572147" y="3143248"/>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9" name="椭圆 51"/>
          <p:cNvSpPr/>
          <p:nvPr/>
        </p:nvSpPr>
        <p:spPr>
          <a:xfrm>
            <a:off x="5214956" y="235743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0" name="椭圆 52"/>
          <p:cNvSpPr/>
          <p:nvPr/>
        </p:nvSpPr>
        <p:spPr>
          <a:xfrm>
            <a:off x="7786724" y="485776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1" name="椭圆 53"/>
          <p:cNvSpPr/>
          <p:nvPr/>
        </p:nvSpPr>
        <p:spPr>
          <a:xfrm>
            <a:off x="8215352" y="1928802"/>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2" name="椭圆 54"/>
          <p:cNvSpPr/>
          <p:nvPr/>
        </p:nvSpPr>
        <p:spPr>
          <a:xfrm>
            <a:off x="7215220" y="2000240"/>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3" name="椭圆 55"/>
          <p:cNvSpPr/>
          <p:nvPr/>
        </p:nvSpPr>
        <p:spPr>
          <a:xfrm>
            <a:off x="6929460" y="3000372"/>
            <a:ext cx="428628" cy="428628"/>
          </a:xfrm>
          <a:prstGeom prst="ellipse">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4" name="椭圆 56"/>
          <p:cNvSpPr/>
          <p:nvPr/>
        </p:nvSpPr>
        <p:spPr>
          <a:xfrm>
            <a:off x="3857635" y="1256658"/>
            <a:ext cx="21431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45" name="TextBox 44"/>
          <p:cNvSpPr txBox="1"/>
          <p:nvPr/>
        </p:nvSpPr>
        <p:spPr>
          <a:xfrm>
            <a:off x="4143373" y="1185221"/>
            <a:ext cx="1571636" cy="338554"/>
          </a:xfrm>
          <a:prstGeom prst="rect">
            <a:avLst/>
          </a:prstGeom>
          <a:noFill/>
        </p:spPr>
        <p:txBody>
          <a:bodyPr wrap="square" rtlCol="0">
            <a:spAutoFit/>
          </a:bodyPr>
          <a:lstStyle/>
          <a:p>
            <a:r>
              <a:rPr lang="en-US" altLang="zh-CN" sz="1600" dirty="0" smtClean="0"/>
              <a:t>Alice’s friend</a:t>
            </a:r>
            <a:endParaRPr lang="zh-CN" altLang="en-US" sz="1600" dirty="0"/>
          </a:p>
        </p:txBody>
      </p:sp>
      <p:sp>
        <p:nvSpPr>
          <p:cNvPr id="46" name="TextBox 45"/>
          <p:cNvSpPr txBox="1"/>
          <p:nvPr/>
        </p:nvSpPr>
        <p:spPr>
          <a:xfrm>
            <a:off x="6119539" y="1185220"/>
            <a:ext cx="2000264" cy="338554"/>
          </a:xfrm>
          <a:prstGeom prst="rect">
            <a:avLst/>
          </a:prstGeom>
          <a:noFill/>
        </p:spPr>
        <p:txBody>
          <a:bodyPr wrap="square" rtlCol="0">
            <a:spAutoFit/>
          </a:bodyPr>
          <a:lstStyle/>
          <a:p>
            <a:r>
              <a:rPr lang="en-US" altLang="zh-CN" sz="1600" dirty="0" smtClean="0"/>
              <a:t>Other users</a:t>
            </a:r>
            <a:endParaRPr lang="zh-CN" altLang="en-US" sz="1600" dirty="0"/>
          </a:p>
        </p:txBody>
      </p:sp>
      <p:sp>
        <p:nvSpPr>
          <p:cNvPr id="47" name="TextBox 46"/>
          <p:cNvSpPr txBox="1"/>
          <p:nvPr/>
        </p:nvSpPr>
        <p:spPr>
          <a:xfrm>
            <a:off x="3000367" y="1185221"/>
            <a:ext cx="785819" cy="338554"/>
          </a:xfrm>
          <a:prstGeom prst="rect">
            <a:avLst/>
          </a:prstGeom>
          <a:noFill/>
        </p:spPr>
        <p:txBody>
          <a:bodyPr wrap="square" rtlCol="0">
            <a:spAutoFit/>
          </a:bodyPr>
          <a:lstStyle/>
          <a:p>
            <a:r>
              <a:rPr lang="en-US" altLang="zh-CN" sz="1600" dirty="0" smtClean="0"/>
              <a:t>Alice</a:t>
            </a:r>
            <a:endParaRPr lang="zh-CN" altLang="en-US" sz="1600" dirty="0"/>
          </a:p>
        </p:txBody>
      </p:sp>
      <p:sp>
        <p:nvSpPr>
          <p:cNvPr id="48" name="椭圆 63"/>
          <p:cNvSpPr/>
          <p:nvPr/>
        </p:nvSpPr>
        <p:spPr>
          <a:xfrm>
            <a:off x="5905239" y="1256658"/>
            <a:ext cx="21431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49" name="椭圆 64"/>
          <p:cNvSpPr/>
          <p:nvPr/>
        </p:nvSpPr>
        <p:spPr>
          <a:xfrm>
            <a:off x="2786064" y="1256658"/>
            <a:ext cx="214315" cy="214314"/>
          </a:xfrm>
          <a:prstGeom prst="ellipse">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50" name="TextBox 49"/>
          <p:cNvSpPr txBox="1"/>
          <p:nvPr/>
        </p:nvSpPr>
        <p:spPr>
          <a:xfrm>
            <a:off x="1714481" y="1171572"/>
            <a:ext cx="1000132" cy="338554"/>
          </a:xfrm>
          <a:prstGeom prst="rect">
            <a:avLst/>
          </a:prstGeom>
          <a:noFill/>
        </p:spPr>
        <p:txBody>
          <a:bodyPr wrap="square" rtlCol="0">
            <a:spAutoFit/>
          </a:bodyPr>
          <a:lstStyle/>
          <a:p>
            <a:r>
              <a:rPr lang="en-US" altLang="zh-CN" sz="1600" b="1" dirty="0" smtClean="0"/>
              <a:t>Legend</a:t>
            </a:r>
            <a:endParaRPr lang="zh-CN" altLang="en-US" sz="1600" b="1" dirty="0"/>
          </a:p>
        </p:txBody>
      </p:sp>
      <p:sp>
        <p:nvSpPr>
          <p:cNvPr id="51" name="TextBox 50"/>
          <p:cNvSpPr txBox="1"/>
          <p:nvPr/>
        </p:nvSpPr>
        <p:spPr>
          <a:xfrm>
            <a:off x="1670538" y="5410201"/>
            <a:ext cx="2971800" cy="707886"/>
          </a:xfrm>
          <a:prstGeom prst="rect">
            <a:avLst/>
          </a:prstGeom>
          <a:noFill/>
          <a:ln>
            <a:solidFill>
              <a:srgbClr val="3366FF"/>
            </a:solidFill>
          </a:ln>
        </p:spPr>
        <p:txBody>
          <a:bodyPr wrap="square" rtlCol="0">
            <a:spAutoFit/>
          </a:bodyPr>
          <a:lstStyle/>
          <a:p>
            <a:r>
              <a:rPr lang="en-US" altLang="zh-CN" sz="2000" dirty="0" smtClean="0"/>
              <a:t>If Alice’s friends check in this location at time </a:t>
            </a:r>
            <a:r>
              <a:rPr lang="en-US" altLang="zh-CN" sz="2000" i="1" dirty="0" smtClean="0"/>
              <a:t>t</a:t>
            </a:r>
            <a:endParaRPr lang="zh-CN" altLang="en-US" sz="2000" i="1" dirty="0"/>
          </a:p>
        </p:txBody>
      </p:sp>
      <p:sp>
        <p:nvSpPr>
          <p:cNvPr id="52" name="右箭头 68"/>
          <p:cNvSpPr/>
          <p:nvPr/>
        </p:nvSpPr>
        <p:spPr>
          <a:xfrm>
            <a:off x="4214811" y="2786058"/>
            <a:ext cx="714380" cy="1285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标注 10"/>
          <p:cNvSpPr/>
          <p:nvPr/>
        </p:nvSpPr>
        <p:spPr>
          <a:xfrm>
            <a:off x="5486409" y="5410200"/>
            <a:ext cx="3277183" cy="933636"/>
          </a:xfrm>
          <a:prstGeom prst="cloudCallout">
            <a:avLst>
              <a:gd name="adj1" fmla="val -881"/>
              <a:gd name="adj2" fmla="val -13676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dirty="0" smtClean="0"/>
              <a:t>Will Alice also check in nearby?</a:t>
            </a:r>
            <a:endParaRPr lang="zh-CN" altLang="en-US" sz="2000" dirty="0"/>
          </a:p>
        </p:txBody>
      </p:sp>
      <p:cxnSp>
        <p:nvCxnSpPr>
          <p:cNvPr id="54" name="直接连接符 7"/>
          <p:cNvCxnSpPr>
            <a:stCxn id="51" idx="0"/>
          </p:cNvCxnSpPr>
          <p:nvPr/>
        </p:nvCxnSpPr>
        <p:spPr>
          <a:xfrm flipV="1">
            <a:off x="3156439" y="3581427"/>
            <a:ext cx="8792" cy="1828801"/>
          </a:xfrm>
          <a:prstGeom prst="line">
            <a:avLst/>
          </a:prstGeom>
          <a:noFill/>
          <a:ln w="19050" cap="flat" cmpd="sng" algn="ctr">
            <a:solidFill>
              <a:schemeClr val="tx1"/>
            </a:solidFill>
            <a:prstDash val="solid"/>
            <a:headEnd type="none" w="med" len="med"/>
            <a:tailEnd type="arrow" w="med" len="med"/>
          </a:ln>
          <a:effectLst/>
        </p:spPr>
      </p:cxnSp>
      <p:cxnSp>
        <p:nvCxnSpPr>
          <p:cNvPr id="57" name="直接连接符 7"/>
          <p:cNvCxnSpPr>
            <a:stCxn id="51" idx="0"/>
          </p:cNvCxnSpPr>
          <p:nvPr/>
        </p:nvCxnSpPr>
        <p:spPr>
          <a:xfrm flipH="1" flipV="1">
            <a:off x="2672875" y="2971807"/>
            <a:ext cx="483577" cy="2438401"/>
          </a:xfrm>
          <a:prstGeom prst="line">
            <a:avLst/>
          </a:prstGeom>
          <a:noFill/>
          <a:ln w="19050" cap="flat" cmpd="sng" algn="ctr">
            <a:solidFill>
              <a:schemeClr val="tx1"/>
            </a:solidFill>
            <a:prstDash val="solid"/>
            <a:headEnd type="none" w="med" len="med"/>
            <a:tailEnd type="arrow" w="med" len="med"/>
          </a:ln>
          <a:effectLst/>
        </p:spPr>
      </p:cxnSp>
      <p:pic>
        <p:nvPicPr>
          <p:cNvPr id="3" name="Picture 2"/>
          <p:cNvPicPr>
            <a:picLocks noChangeAspect="1"/>
          </p:cNvPicPr>
          <p:nvPr/>
        </p:nvPicPr>
        <p:blipFill>
          <a:blip r:embed="rId2"/>
          <a:stretch>
            <a:fillRect/>
          </a:stretch>
        </p:blipFill>
        <p:spPr>
          <a:xfrm>
            <a:off x="140677" y="5384800"/>
            <a:ext cx="914400" cy="990600"/>
          </a:xfrm>
          <a:prstGeom prst="rect">
            <a:avLst/>
          </a:prstGeom>
        </p:spPr>
      </p:pic>
      <p:cxnSp>
        <p:nvCxnSpPr>
          <p:cNvPr id="58" name="直接连接符 7"/>
          <p:cNvCxnSpPr/>
          <p:nvPr/>
        </p:nvCxnSpPr>
        <p:spPr>
          <a:xfrm flipV="1">
            <a:off x="7104185" y="3505227"/>
            <a:ext cx="8792" cy="1828801"/>
          </a:xfrm>
          <a:prstGeom prst="line">
            <a:avLst/>
          </a:prstGeom>
          <a:noFill/>
          <a:ln w="38100" cap="flat" cmpd="sng" algn="ctr">
            <a:solidFill>
              <a:srgbClr val="FF0000"/>
            </a:solidFill>
            <a:prstDash val="solid"/>
            <a:headEnd type="none" w="med" len="med"/>
            <a:tailEnd type="arrow" w="med" len="med"/>
          </a:ln>
          <a:effectLst/>
        </p:spPr>
      </p:cxnSp>
    </p:spTree>
    <p:extLst>
      <p:ext uri="{BB962C8B-B14F-4D97-AF65-F5344CB8AC3E}">
        <p14:creationId xmlns:p14="http://schemas.microsoft.com/office/powerpoint/2010/main" xmlns="" val="731701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3" presetClass="entr" presetSubtype="10"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blinds(horizontal)">
                                      <p:cBhvr>
                                        <p:cTn id="14" dur="500"/>
                                        <p:tgtEl>
                                          <p:spTgt spid="54"/>
                                        </p:tgtEl>
                                      </p:cBhvr>
                                    </p:animEffect>
                                  </p:childTnLst>
                                </p:cTn>
                              </p:par>
                              <p:par>
                                <p:cTn id="15" presetID="3" presetClass="entr" presetSubtype="1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linds(horizontal)">
                                      <p:cBhvr>
                                        <p:cTn id="17" dur="500"/>
                                        <p:tgtEl>
                                          <p:spTgt spid="57"/>
                                        </p:tgtEl>
                                      </p:cBhvr>
                                    </p:animEffect>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linds(horizontal)">
                                      <p:cBhvr>
                                        <p:cTn id="21" dur="500"/>
                                        <p:tgtEl>
                                          <p:spTgt spid="51"/>
                                        </p:tgtEl>
                                      </p:cBhvr>
                                    </p:animEffect>
                                  </p:childTnLst>
                                </p:cTn>
                              </p:par>
                            </p:childTnLst>
                          </p:cTn>
                        </p:par>
                        <p:par>
                          <p:cTn id="22" fill="hold">
                            <p:stCondLst>
                              <p:cond delay="1500"/>
                            </p:stCondLst>
                            <p:childTnLst>
                              <p:par>
                                <p:cTn id="23" presetID="3" presetClass="entr" presetSubtype="1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childTnLst>
                          </p:cTn>
                        </p:par>
                        <p:par>
                          <p:cTn id="26" fill="hold">
                            <p:stCondLst>
                              <p:cond delay="2000"/>
                            </p:stCondLst>
                            <p:childTnLst>
                              <p:par>
                                <p:cTn id="27" presetID="3" presetClass="entr" presetSubtype="10" fill="hold"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linds(horizontal)">
                                      <p:cBhvr>
                                        <p:cTn id="29" dur="500"/>
                                        <p:tgtEl>
                                          <p:spTgt spid="58"/>
                                        </p:tgtEl>
                                      </p:cBhvr>
                                    </p:animEffect>
                                  </p:childTnLst>
                                </p:cTn>
                              </p:par>
                            </p:childTnLst>
                          </p:cTn>
                        </p:par>
                        <p:par>
                          <p:cTn id="30" fill="hold">
                            <p:stCondLst>
                              <p:cond delay="2500"/>
                            </p:stCondLst>
                            <p:childTnLst>
                              <p:par>
                                <p:cTn id="31" presetID="3" presetClass="entr" presetSubtype="1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linds(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3" grpId="0" animBg="1"/>
      <p:bldP spid="51" grpId="0" animBg="1"/>
      <p:bldP spid="5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752475"/>
            <a:ext cx="8382000" cy="904875"/>
          </a:xfrm>
        </p:spPr>
        <p:txBody>
          <a:bodyPr/>
          <a:lstStyle/>
          <a:p>
            <a:r>
              <a:rPr lang="en-US" dirty="0" smtClean="0"/>
              <a:t>Understanding the Emotional Impact in Social Networks</a:t>
            </a:r>
            <a:endParaRPr lang="en-US" dirty="0"/>
          </a:p>
        </p:txBody>
      </p:sp>
      <p:sp>
        <p:nvSpPr>
          <p:cNvPr id="7"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dirty="0" smtClean="0"/>
              <a:t>[1] J. </a:t>
            </a:r>
            <a:r>
              <a:rPr lang="en-US" altLang="zh-CN" sz="1200" dirty="0" err="1"/>
              <a:t>Jia</a:t>
            </a:r>
            <a:r>
              <a:rPr lang="en-US" altLang="zh-CN" sz="1200" dirty="0"/>
              <a:t>, </a:t>
            </a:r>
            <a:r>
              <a:rPr lang="en-US" altLang="zh-CN" sz="1200" dirty="0" smtClean="0"/>
              <a:t>S. </a:t>
            </a:r>
            <a:r>
              <a:rPr lang="en-US" altLang="zh-CN" sz="1200" dirty="0"/>
              <a:t>Wu, </a:t>
            </a:r>
            <a:r>
              <a:rPr lang="en-US" altLang="zh-CN" sz="1200" dirty="0" smtClean="0"/>
              <a:t>X. </a:t>
            </a:r>
            <a:r>
              <a:rPr lang="en-US" altLang="zh-CN" sz="1200" dirty="0"/>
              <a:t>Wang, </a:t>
            </a:r>
            <a:r>
              <a:rPr lang="en-US" altLang="zh-CN" sz="1200" dirty="0" smtClean="0"/>
              <a:t>P. </a:t>
            </a:r>
            <a:r>
              <a:rPr lang="en-US" altLang="zh-CN" sz="1200" dirty="0"/>
              <a:t>Hu, </a:t>
            </a:r>
            <a:r>
              <a:rPr lang="en-US" altLang="zh-CN" sz="1200" dirty="0" smtClean="0"/>
              <a:t>L. </a:t>
            </a:r>
            <a:r>
              <a:rPr lang="en-US" altLang="zh-CN" sz="1200" dirty="0" err="1"/>
              <a:t>Cai</a:t>
            </a:r>
            <a:r>
              <a:rPr lang="en-US" altLang="zh-CN" sz="1200" dirty="0"/>
              <a:t>, and </a:t>
            </a:r>
            <a:r>
              <a:rPr lang="en-US" altLang="zh-CN" sz="1200" dirty="0" smtClean="0"/>
              <a:t>J. </a:t>
            </a:r>
            <a:r>
              <a:rPr lang="en-US" altLang="zh-CN" sz="1200" dirty="0"/>
              <a:t>Tang. Can We Understand van Gogh’s Mood? Learning to Infer Affects from Images in Social Networks. In </a:t>
            </a:r>
            <a:r>
              <a:rPr lang="en-US" altLang="zh-CN" sz="1200" dirty="0" smtClean="0"/>
              <a:t>ACM Multimedia, pages </a:t>
            </a:r>
            <a:r>
              <a:rPr lang="en-US" altLang="zh-CN" sz="1200" dirty="0"/>
              <a:t>857-</a:t>
            </a:r>
            <a:r>
              <a:rPr lang="en-US" altLang="zh-CN" sz="1200" dirty="0" smtClean="0"/>
              <a:t>860, 2012.</a:t>
            </a:r>
            <a:endParaRPr lang="zh-CN" altLang="en-US" sz="1200" dirty="0"/>
          </a:p>
        </p:txBody>
      </p:sp>
    </p:spTree>
    <p:extLst>
      <p:ext uri="{BB962C8B-B14F-4D97-AF65-F5344CB8AC3E}">
        <p14:creationId xmlns:p14="http://schemas.microsoft.com/office/powerpoint/2010/main" xmlns="" val="133317773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The </a:t>
            </a:r>
            <a:r>
              <a:rPr lang="hu-HU" dirty="0" err="1" smtClean="0"/>
              <a:t>model</a:t>
            </a:r>
            <a:r>
              <a:rPr lang="hu-HU" dirty="0" smtClean="0"/>
              <a:t> of </a:t>
            </a:r>
            <a:r>
              <a:rPr lang="hu-HU" dirty="0" err="1" smtClean="0"/>
              <a:t>Viral</a:t>
            </a:r>
            <a:r>
              <a:rPr lang="hu-HU" dirty="0" smtClean="0"/>
              <a:t> Marketing</a:t>
            </a:r>
            <a:endParaRPr lang="hu-HU" dirty="0"/>
          </a:p>
        </p:txBody>
      </p:sp>
      <p:sp>
        <p:nvSpPr>
          <p:cNvPr id="4" name="Dia számának helye 3"/>
          <p:cNvSpPr>
            <a:spLocks noGrp="1"/>
          </p:cNvSpPr>
          <p:nvPr>
            <p:ph type="sldNum" sz="quarter" idx="12"/>
          </p:nvPr>
        </p:nvSpPr>
        <p:spPr/>
        <p:txBody>
          <a:bodyPr/>
          <a:lstStyle/>
          <a:p>
            <a:fld id="{36F69026-9D78-42FE-997F-AD2F85855694}" type="slidenum">
              <a:rPr lang="en-US" smtClean="0"/>
              <a:pPr/>
              <a:t>66</a:t>
            </a:fld>
            <a:endParaRPr lang="en-US"/>
          </a:p>
        </p:txBody>
      </p:sp>
      <p:pic>
        <p:nvPicPr>
          <p:cNvPr id="2050" name="Picture 2"/>
          <p:cNvPicPr>
            <a:picLocks noChangeAspect="1" noChangeArrowheads="1"/>
          </p:cNvPicPr>
          <p:nvPr/>
        </p:nvPicPr>
        <p:blipFill>
          <a:blip r:embed="rId2"/>
          <a:srcRect/>
          <a:stretch>
            <a:fillRect/>
          </a:stretch>
        </p:blipFill>
        <p:spPr bwMode="auto">
          <a:xfrm>
            <a:off x="762000" y="1600200"/>
            <a:ext cx="8010525" cy="48232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p:txBody>
          <a:bodyPr/>
          <a:lstStyle/>
          <a:p>
            <a:pPr eaLnBrk="1" hangingPunct="1"/>
            <a:r>
              <a:rPr lang="en-US" altLang="zh-CN" smtClean="0"/>
              <a:t>Influence Maximization</a:t>
            </a:r>
            <a:endParaRPr lang="zh-CN" altLang="en-US" smtClean="0"/>
          </a:p>
        </p:txBody>
      </p:sp>
      <p:sp>
        <p:nvSpPr>
          <p:cNvPr id="94210" name="内容占位符 2"/>
          <p:cNvSpPr>
            <a:spLocks noGrp="1"/>
          </p:cNvSpPr>
          <p:nvPr>
            <p:ph idx="1"/>
          </p:nvPr>
        </p:nvSpPr>
        <p:spPr>
          <a:xfrm>
            <a:off x="323853" y="1066801"/>
            <a:ext cx="8820151" cy="4929188"/>
          </a:xfrm>
        </p:spPr>
        <p:txBody>
          <a:bodyPr/>
          <a:lstStyle/>
          <a:p>
            <a:pPr eaLnBrk="1" hangingPunct="1"/>
            <a:r>
              <a:rPr lang="en-US" altLang="zh-CN" sz="2400" dirty="0" smtClean="0"/>
              <a:t>Influence maximization</a:t>
            </a:r>
          </a:p>
          <a:p>
            <a:pPr lvl="1" eaLnBrk="1" hangingPunct="1"/>
            <a:r>
              <a:rPr lang="en-US" altLang="zh-CN" sz="2000" dirty="0" smtClean="0"/>
              <a:t>Minimize marketing cost and more generally to maximize profit.</a:t>
            </a:r>
          </a:p>
          <a:p>
            <a:pPr lvl="1" eaLnBrk="1" hangingPunct="1"/>
            <a:r>
              <a:rPr lang="en-US" altLang="zh-CN" sz="2000" dirty="0" smtClean="0"/>
              <a:t>E.g., to get a small number of influential users to adopt a new product, and subsequently trigger a large cascade of further adoptions.</a:t>
            </a:r>
          </a:p>
          <a:p>
            <a:pPr eaLnBrk="1" hangingPunct="1"/>
            <a:endParaRPr lang="en-US" altLang="zh-CN" sz="2400" dirty="0" smtClean="0"/>
          </a:p>
          <a:p>
            <a:pPr eaLnBrk="1" hangingPunct="1"/>
            <a:endParaRPr lang="en-US" altLang="zh-CN" sz="2400" dirty="0" smtClean="0"/>
          </a:p>
          <a:p>
            <a:pPr eaLnBrk="1" hangingPunct="1"/>
            <a:endParaRPr lang="en-US" altLang="zh-CN" sz="2400" dirty="0" smtClean="0"/>
          </a:p>
          <a:p>
            <a:pPr eaLnBrk="1" hangingPunct="1"/>
            <a:endParaRPr lang="en-US" altLang="zh-CN" sz="2400" dirty="0" smtClean="0"/>
          </a:p>
          <a:p>
            <a:pPr eaLnBrk="1" hangingPunct="1"/>
            <a:endParaRPr lang="en-US" altLang="zh-CN" sz="2400" dirty="0" smtClean="0"/>
          </a:p>
          <a:p>
            <a:pPr eaLnBrk="1" hangingPunct="1"/>
            <a:endParaRPr lang="en-US" altLang="zh-CN" sz="2000" dirty="0" smtClean="0"/>
          </a:p>
          <a:p>
            <a:pPr eaLnBrk="1" hangingPunct="1"/>
            <a:endParaRPr lang="en-US" altLang="zh-CN" sz="2000" dirty="0" smtClean="0"/>
          </a:p>
        </p:txBody>
      </p:sp>
      <p:grpSp>
        <p:nvGrpSpPr>
          <p:cNvPr id="2" name="组 34"/>
          <p:cNvGrpSpPr>
            <a:grpSpLocks/>
          </p:cNvGrpSpPr>
          <p:nvPr/>
        </p:nvGrpSpPr>
        <p:grpSpPr bwMode="auto">
          <a:xfrm>
            <a:off x="2039818" y="2895631"/>
            <a:ext cx="5122984" cy="3010679"/>
            <a:chOff x="812801" y="1411069"/>
            <a:chExt cx="4825999" cy="2734367"/>
          </a:xfrm>
        </p:grpSpPr>
        <p:grpSp>
          <p:nvGrpSpPr>
            <p:cNvPr id="3" name="组 35"/>
            <p:cNvGrpSpPr>
              <a:grpSpLocks/>
            </p:cNvGrpSpPr>
            <p:nvPr/>
          </p:nvGrpSpPr>
          <p:grpSpPr bwMode="auto">
            <a:xfrm>
              <a:off x="812801" y="1600200"/>
              <a:ext cx="4216399" cy="2545236"/>
              <a:chOff x="812801" y="1600200"/>
              <a:chExt cx="4216399" cy="2545236"/>
            </a:xfrm>
          </p:grpSpPr>
          <p:grpSp>
            <p:nvGrpSpPr>
              <p:cNvPr id="4" name="组 38"/>
              <p:cNvGrpSpPr>
                <a:grpSpLocks/>
              </p:cNvGrpSpPr>
              <p:nvPr/>
            </p:nvGrpSpPr>
            <p:grpSpPr bwMode="auto">
              <a:xfrm>
                <a:off x="812801" y="1638938"/>
                <a:ext cx="4216399" cy="2506498"/>
                <a:chOff x="812801" y="1638938"/>
                <a:chExt cx="4216399" cy="2506498"/>
              </a:xfrm>
            </p:grpSpPr>
            <p:pic>
              <p:nvPicPr>
                <p:cNvPr id="94227" name="Picture 2"/>
                <p:cNvPicPr>
                  <a:picLocks noChangeAspect="1" noChangeArrowheads="1"/>
                </p:cNvPicPr>
                <p:nvPr/>
              </p:nvPicPr>
              <p:blipFill>
                <a:blip r:embed="rId3" cstate="print"/>
                <a:srcRect/>
                <a:stretch>
                  <a:fillRect/>
                </a:stretch>
              </p:blipFill>
              <p:spPr bwMode="auto">
                <a:xfrm>
                  <a:off x="4267200" y="2286000"/>
                  <a:ext cx="365130" cy="365130"/>
                </a:xfrm>
                <a:prstGeom prst="rect">
                  <a:avLst/>
                </a:prstGeom>
                <a:noFill/>
                <a:ln w="9525">
                  <a:noFill/>
                  <a:miter lim="800000"/>
                  <a:headEnd/>
                  <a:tailEnd/>
                </a:ln>
              </p:spPr>
            </p:pic>
            <p:pic>
              <p:nvPicPr>
                <p:cNvPr id="94228" name="Picture 2"/>
                <p:cNvPicPr>
                  <a:picLocks noChangeAspect="1" noChangeArrowheads="1"/>
                </p:cNvPicPr>
                <p:nvPr/>
              </p:nvPicPr>
              <p:blipFill>
                <a:blip r:embed="rId3" cstate="print"/>
                <a:srcRect/>
                <a:stretch>
                  <a:fillRect/>
                </a:stretch>
              </p:blipFill>
              <p:spPr bwMode="auto">
                <a:xfrm>
                  <a:off x="1447800" y="3733800"/>
                  <a:ext cx="365130" cy="365130"/>
                </a:xfrm>
                <a:prstGeom prst="rect">
                  <a:avLst/>
                </a:prstGeom>
                <a:noFill/>
                <a:ln w="9525">
                  <a:noFill/>
                  <a:miter lim="800000"/>
                  <a:headEnd/>
                  <a:tailEnd/>
                </a:ln>
              </p:spPr>
            </p:pic>
            <p:pic>
              <p:nvPicPr>
                <p:cNvPr id="94230" name="Picture 2"/>
                <p:cNvPicPr>
                  <a:picLocks noChangeAspect="1" noChangeArrowheads="1"/>
                </p:cNvPicPr>
                <p:nvPr/>
              </p:nvPicPr>
              <p:blipFill>
                <a:blip r:embed="rId3" cstate="print"/>
                <a:srcRect/>
                <a:stretch>
                  <a:fillRect/>
                </a:stretch>
              </p:blipFill>
              <p:spPr bwMode="auto">
                <a:xfrm>
                  <a:off x="4191000" y="3429000"/>
                  <a:ext cx="365130" cy="365130"/>
                </a:xfrm>
                <a:prstGeom prst="rect">
                  <a:avLst/>
                </a:prstGeom>
                <a:noFill/>
                <a:ln w="9525">
                  <a:noFill/>
                  <a:miter lim="800000"/>
                  <a:headEnd/>
                  <a:tailEnd/>
                </a:ln>
              </p:spPr>
            </p:pic>
            <p:cxnSp>
              <p:nvCxnSpPr>
                <p:cNvPr id="52" name="直线连接符 51"/>
                <p:cNvCxnSpPr/>
                <p:nvPr/>
              </p:nvCxnSpPr>
              <p:spPr>
                <a:xfrm>
                  <a:off x="1524000" y="2742820"/>
                  <a:ext cx="76200" cy="838098"/>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线连接符 52"/>
                <p:cNvCxnSpPr/>
                <p:nvPr/>
              </p:nvCxnSpPr>
              <p:spPr>
                <a:xfrm>
                  <a:off x="1905000" y="2590438"/>
                  <a:ext cx="914400" cy="685717"/>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线连接符 53"/>
                <p:cNvCxnSpPr/>
                <p:nvPr/>
              </p:nvCxnSpPr>
              <p:spPr>
                <a:xfrm flipV="1">
                  <a:off x="1981200" y="3504727"/>
                  <a:ext cx="762000" cy="380954"/>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线连接符 54"/>
                <p:cNvCxnSpPr/>
                <p:nvPr/>
              </p:nvCxnSpPr>
              <p:spPr>
                <a:xfrm>
                  <a:off x="3276600" y="2438057"/>
                  <a:ext cx="914400" cy="914289"/>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a:off x="3048000" y="2438057"/>
                  <a:ext cx="0" cy="533335"/>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直线连接符 56"/>
                <p:cNvCxnSpPr/>
                <p:nvPr/>
              </p:nvCxnSpPr>
              <p:spPr>
                <a:xfrm>
                  <a:off x="3352800" y="2172341"/>
                  <a:ext cx="838200" cy="76191"/>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直线连接符 57"/>
                <p:cNvCxnSpPr/>
                <p:nvPr/>
              </p:nvCxnSpPr>
              <p:spPr>
                <a:xfrm>
                  <a:off x="2911061" y="2449168"/>
                  <a:ext cx="4417" cy="533335"/>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4238" name="文本框 58"/>
                <p:cNvSpPr txBox="1">
                  <a:spLocks noChangeArrowheads="1"/>
                </p:cNvSpPr>
                <p:nvPr/>
              </p:nvSpPr>
              <p:spPr bwMode="auto">
                <a:xfrm>
                  <a:off x="914400" y="3124200"/>
                  <a:ext cx="533401" cy="335436"/>
                </a:xfrm>
                <a:prstGeom prst="rect">
                  <a:avLst/>
                </a:prstGeom>
                <a:noFill/>
                <a:ln w="9525">
                  <a:noFill/>
                  <a:miter lim="800000"/>
                  <a:headEnd/>
                  <a:tailEnd/>
                </a:ln>
              </p:spPr>
              <p:txBody>
                <a:bodyPr>
                  <a:spAutoFit/>
                </a:bodyPr>
                <a:lstStyle/>
                <a:p>
                  <a:r>
                    <a:rPr kumimoji="1" lang="en-US" altLang="zh-CN" smtClean="0"/>
                    <a:t>0.6</a:t>
                  </a:r>
                  <a:endParaRPr kumimoji="1" lang="zh-CN" altLang="en-US"/>
                </a:p>
              </p:txBody>
            </p:sp>
            <p:sp>
              <p:nvSpPr>
                <p:cNvPr id="94239" name="文本框 59"/>
                <p:cNvSpPr txBox="1">
                  <a:spLocks noChangeArrowheads="1"/>
                </p:cNvSpPr>
                <p:nvPr/>
              </p:nvSpPr>
              <p:spPr bwMode="auto">
                <a:xfrm>
                  <a:off x="2209801" y="2438400"/>
                  <a:ext cx="533401" cy="335436"/>
                </a:xfrm>
                <a:prstGeom prst="rect">
                  <a:avLst/>
                </a:prstGeom>
                <a:noFill/>
                <a:ln w="9525">
                  <a:noFill/>
                  <a:miter lim="800000"/>
                  <a:headEnd/>
                  <a:tailEnd/>
                </a:ln>
              </p:spPr>
              <p:txBody>
                <a:bodyPr>
                  <a:spAutoFit/>
                </a:bodyPr>
                <a:lstStyle/>
                <a:p>
                  <a:r>
                    <a:rPr kumimoji="1" lang="en-US" altLang="zh-CN"/>
                    <a:t>0.5</a:t>
                  </a:r>
                  <a:endParaRPr kumimoji="1" lang="zh-CN" altLang="en-US"/>
                </a:p>
              </p:txBody>
            </p:sp>
            <p:sp>
              <p:nvSpPr>
                <p:cNvPr id="94240" name="文本框 60"/>
                <p:cNvSpPr txBox="1">
                  <a:spLocks noChangeArrowheads="1"/>
                </p:cNvSpPr>
                <p:nvPr/>
              </p:nvSpPr>
              <p:spPr bwMode="auto">
                <a:xfrm>
                  <a:off x="2286001" y="3810000"/>
                  <a:ext cx="533401" cy="335436"/>
                </a:xfrm>
                <a:prstGeom prst="rect">
                  <a:avLst/>
                </a:prstGeom>
                <a:noFill/>
                <a:ln w="9525">
                  <a:noFill/>
                  <a:miter lim="800000"/>
                  <a:headEnd/>
                  <a:tailEnd/>
                </a:ln>
              </p:spPr>
              <p:txBody>
                <a:bodyPr>
                  <a:spAutoFit/>
                </a:bodyPr>
                <a:lstStyle/>
                <a:p>
                  <a:r>
                    <a:rPr kumimoji="1" lang="en-US" altLang="zh-CN" smtClean="0"/>
                    <a:t>0.1</a:t>
                  </a:r>
                  <a:endParaRPr kumimoji="1" lang="zh-CN" altLang="en-US"/>
                </a:p>
              </p:txBody>
            </p:sp>
            <p:sp>
              <p:nvSpPr>
                <p:cNvPr id="94241" name="文本框 61"/>
                <p:cNvSpPr txBox="1">
                  <a:spLocks noChangeArrowheads="1"/>
                </p:cNvSpPr>
                <p:nvPr/>
              </p:nvSpPr>
              <p:spPr bwMode="auto">
                <a:xfrm>
                  <a:off x="3048000" y="2667000"/>
                  <a:ext cx="533401" cy="335436"/>
                </a:xfrm>
                <a:prstGeom prst="rect">
                  <a:avLst/>
                </a:prstGeom>
                <a:noFill/>
                <a:ln w="9525">
                  <a:noFill/>
                  <a:miter lim="800000"/>
                  <a:headEnd/>
                  <a:tailEnd/>
                </a:ln>
              </p:spPr>
              <p:txBody>
                <a:bodyPr>
                  <a:spAutoFit/>
                </a:bodyPr>
                <a:lstStyle/>
                <a:p>
                  <a:r>
                    <a:rPr kumimoji="1" lang="en-US" altLang="zh-CN"/>
                    <a:t>0.4</a:t>
                  </a:r>
                  <a:endParaRPr kumimoji="1" lang="zh-CN" altLang="en-US"/>
                </a:p>
              </p:txBody>
            </p:sp>
            <p:sp>
              <p:nvSpPr>
                <p:cNvPr id="94242" name="文本框 62"/>
                <p:cNvSpPr txBox="1">
                  <a:spLocks noChangeArrowheads="1"/>
                </p:cNvSpPr>
                <p:nvPr/>
              </p:nvSpPr>
              <p:spPr bwMode="auto">
                <a:xfrm>
                  <a:off x="3810000" y="2805798"/>
                  <a:ext cx="533401" cy="335436"/>
                </a:xfrm>
                <a:prstGeom prst="rect">
                  <a:avLst/>
                </a:prstGeom>
                <a:noFill/>
                <a:ln w="9525">
                  <a:noFill/>
                  <a:miter lim="800000"/>
                  <a:headEnd/>
                  <a:tailEnd/>
                </a:ln>
              </p:spPr>
              <p:txBody>
                <a:bodyPr>
                  <a:spAutoFit/>
                </a:bodyPr>
                <a:lstStyle/>
                <a:p>
                  <a:r>
                    <a:rPr kumimoji="1" lang="en-US" altLang="zh-CN" smtClean="0"/>
                    <a:t>0.6</a:t>
                  </a:r>
                  <a:endParaRPr kumimoji="1" lang="zh-CN" altLang="en-US"/>
                </a:p>
              </p:txBody>
            </p:sp>
            <p:sp>
              <p:nvSpPr>
                <p:cNvPr id="94243" name="文本框 63"/>
                <p:cNvSpPr txBox="1">
                  <a:spLocks noChangeArrowheads="1"/>
                </p:cNvSpPr>
                <p:nvPr/>
              </p:nvSpPr>
              <p:spPr bwMode="auto">
                <a:xfrm>
                  <a:off x="4495799" y="2895600"/>
                  <a:ext cx="533401" cy="335436"/>
                </a:xfrm>
                <a:prstGeom prst="rect">
                  <a:avLst/>
                </a:prstGeom>
                <a:noFill/>
                <a:ln w="9525">
                  <a:noFill/>
                  <a:miter lim="800000"/>
                  <a:headEnd/>
                  <a:tailEnd/>
                </a:ln>
              </p:spPr>
              <p:txBody>
                <a:bodyPr>
                  <a:spAutoFit/>
                </a:bodyPr>
                <a:lstStyle/>
                <a:p>
                  <a:r>
                    <a:rPr kumimoji="1" lang="en-US" altLang="zh-CN" smtClean="0"/>
                    <a:t>0.1</a:t>
                  </a:r>
                  <a:endParaRPr kumimoji="1" lang="zh-CN" altLang="en-US"/>
                </a:p>
              </p:txBody>
            </p:sp>
            <p:sp>
              <p:nvSpPr>
                <p:cNvPr id="94244" name="文本框 64"/>
                <p:cNvSpPr txBox="1">
                  <a:spLocks noChangeArrowheads="1"/>
                </p:cNvSpPr>
                <p:nvPr/>
              </p:nvSpPr>
              <p:spPr bwMode="auto">
                <a:xfrm>
                  <a:off x="3657600" y="1905000"/>
                  <a:ext cx="533401" cy="335436"/>
                </a:xfrm>
                <a:prstGeom prst="rect">
                  <a:avLst/>
                </a:prstGeom>
                <a:noFill/>
                <a:ln w="9525">
                  <a:noFill/>
                  <a:miter lim="800000"/>
                  <a:headEnd/>
                  <a:tailEnd/>
                </a:ln>
              </p:spPr>
              <p:txBody>
                <a:bodyPr>
                  <a:spAutoFit/>
                </a:bodyPr>
                <a:lstStyle/>
                <a:p>
                  <a:r>
                    <a:rPr kumimoji="1" lang="en-US" altLang="zh-CN" smtClean="0"/>
                    <a:t>0.8</a:t>
                  </a:r>
                  <a:endParaRPr kumimoji="1" lang="zh-CN" altLang="en-US"/>
                </a:p>
              </p:txBody>
            </p:sp>
            <p:pic>
              <p:nvPicPr>
                <p:cNvPr id="94245" name="图片 65"/>
                <p:cNvPicPr>
                  <a:picLocks noChangeAspect="1"/>
                </p:cNvPicPr>
                <p:nvPr/>
              </p:nvPicPr>
              <p:blipFill>
                <a:blip r:embed="rId4" cstate="print"/>
                <a:srcRect/>
                <a:stretch>
                  <a:fillRect/>
                </a:stretch>
              </p:blipFill>
              <p:spPr bwMode="auto">
                <a:xfrm>
                  <a:off x="2291837" y="1638938"/>
                  <a:ext cx="707571" cy="533400"/>
                </a:xfrm>
                <a:prstGeom prst="rect">
                  <a:avLst/>
                </a:prstGeom>
                <a:noFill/>
                <a:ln w="9525">
                  <a:noFill/>
                  <a:miter lim="800000"/>
                  <a:headEnd/>
                  <a:tailEnd/>
                </a:ln>
              </p:spPr>
            </p:pic>
            <p:pic>
              <p:nvPicPr>
                <p:cNvPr id="94246" name="图片 66"/>
                <p:cNvPicPr>
                  <a:picLocks noChangeAspect="1"/>
                </p:cNvPicPr>
                <p:nvPr/>
              </p:nvPicPr>
              <p:blipFill>
                <a:blip r:embed="rId4" cstate="print"/>
                <a:srcRect/>
                <a:stretch>
                  <a:fillRect/>
                </a:stretch>
              </p:blipFill>
              <p:spPr bwMode="auto">
                <a:xfrm>
                  <a:off x="812801" y="2057400"/>
                  <a:ext cx="707571" cy="533400"/>
                </a:xfrm>
                <a:prstGeom prst="rect">
                  <a:avLst/>
                </a:prstGeom>
                <a:noFill/>
                <a:ln w="9525">
                  <a:noFill/>
                  <a:miter lim="800000"/>
                  <a:headEnd/>
                  <a:tailEnd/>
                </a:ln>
              </p:spPr>
            </p:pic>
            <p:pic>
              <p:nvPicPr>
                <p:cNvPr id="94247" name="图片 67"/>
                <p:cNvPicPr>
                  <a:picLocks noChangeAspect="1"/>
                </p:cNvPicPr>
                <p:nvPr/>
              </p:nvPicPr>
              <p:blipFill>
                <a:blip r:embed="rId4" cstate="print"/>
                <a:srcRect/>
                <a:stretch>
                  <a:fillRect/>
                </a:stretch>
              </p:blipFill>
              <p:spPr bwMode="auto">
                <a:xfrm>
                  <a:off x="3048000" y="3418056"/>
                  <a:ext cx="707571" cy="533400"/>
                </a:xfrm>
                <a:prstGeom prst="rect">
                  <a:avLst/>
                </a:prstGeom>
                <a:noFill/>
                <a:ln w="9525">
                  <a:noFill/>
                  <a:miter lim="800000"/>
                  <a:headEnd/>
                  <a:tailEnd/>
                </a:ln>
              </p:spPr>
            </p:pic>
            <p:cxnSp>
              <p:nvCxnSpPr>
                <p:cNvPr id="41" name="直线连接符 56"/>
                <p:cNvCxnSpPr/>
                <p:nvPr/>
              </p:nvCxnSpPr>
              <p:spPr>
                <a:xfrm>
                  <a:off x="3341757" y="2379961"/>
                  <a:ext cx="838200" cy="76191"/>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线连接符 57"/>
                <p:cNvCxnSpPr/>
                <p:nvPr/>
              </p:nvCxnSpPr>
              <p:spPr>
                <a:xfrm>
                  <a:off x="4490278" y="2725994"/>
                  <a:ext cx="76200" cy="533335"/>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文本框 62"/>
                <p:cNvSpPr txBox="1">
                  <a:spLocks noChangeArrowheads="1"/>
                </p:cNvSpPr>
                <p:nvPr/>
              </p:nvSpPr>
              <p:spPr bwMode="auto">
                <a:xfrm>
                  <a:off x="3628887" y="2379961"/>
                  <a:ext cx="533401" cy="335436"/>
                </a:xfrm>
                <a:prstGeom prst="rect">
                  <a:avLst/>
                </a:prstGeom>
                <a:noFill/>
                <a:ln w="9525">
                  <a:noFill/>
                  <a:miter lim="800000"/>
                  <a:headEnd/>
                  <a:tailEnd/>
                </a:ln>
              </p:spPr>
              <p:txBody>
                <a:bodyPr>
                  <a:spAutoFit/>
                </a:bodyPr>
                <a:lstStyle/>
                <a:p>
                  <a:r>
                    <a:rPr kumimoji="1" lang="en-US" altLang="zh-CN" smtClean="0"/>
                    <a:t>0.1</a:t>
                  </a:r>
                  <a:endParaRPr kumimoji="1" lang="zh-CN" altLang="en-US"/>
                </a:p>
              </p:txBody>
            </p:sp>
            <p:pic>
              <p:nvPicPr>
                <p:cNvPr id="94226" name="Picture 2"/>
                <p:cNvPicPr>
                  <a:picLocks noChangeAspect="1" noChangeArrowheads="1"/>
                </p:cNvPicPr>
                <p:nvPr/>
              </p:nvPicPr>
              <p:blipFill>
                <a:blip r:embed="rId3" cstate="print"/>
                <a:srcRect/>
                <a:stretch>
                  <a:fillRect/>
                </a:stretch>
              </p:blipFill>
              <p:spPr bwMode="auto">
                <a:xfrm>
                  <a:off x="2819400" y="1981200"/>
                  <a:ext cx="365130" cy="365130"/>
                </a:xfrm>
                <a:prstGeom prst="rect">
                  <a:avLst/>
                </a:prstGeom>
                <a:noFill/>
                <a:ln w="9525">
                  <a:noFill/>
                  <a:miter lim="800000"/>
                  <a:headEnd/>
                  <a:tailEnd/>
                </a:ln>
              </p:spPr>
            </p:pic>
            <p:pic>
              <p:nvPicPr>
                <p:cNvPr id="94229" name="Picture 2"/>
                <p:cNvPicPr>
                  <a:picLocks noChangeAspect="1" noChangeArrowheads="1"/>
                </p:cNvPicPr>
                <p:nvPr/>
              </p:nvPicPr>
              <p:blipFill>
                <a:blip r:embed="rId3" cstate="print"/>
                <a:srcRect/>
                <a:stretch>
                  <a:fillRect/>
                </a:stretch>
              </p:blipFill>
              <p:spPr bwMode="auto">
                <a:xfrm>
                  <a:off x="2895600" y="3124200"/>
                  <a:ext cx="365130" cy="365130"/>
                </a:xfrm>
                <a:prstGeom prst="rect">
                  <a:avLst/>
                </a:prstGeom>
                <a:noFill/>
                <a:ln w="9525">
                  <a:noFill/>
                  <a:miter lim="800000"/>
                  <a:headEnd/>
                  <a:tailEnd/>
                </a:ln>
              </p:spPr>
            </p:pic>
            <p:pic>
              <p:nvPicPr>
                <p:cNvPr id="94225" name="Picture 2"/>
                <p:cNvPicPr>
                  <a:picLocks noChangeAspect="1" noChangeArrowheads="1"/>
                </p:cNvPicPr>
                <p:nvPr/>
              </p:nvPicPr>
              <p:blipFill>
                <a:blip r:embed="rId3" cstate="print"/>
                <a:srcRect/>
                <a:stretch>
                  <a:fillRect/>
                </a:stretch>
              </p:blipFill>
              <p:spPr bwMode="auto">
                <a:xfrm>
                  <a:off x="1371600" y="2209800"/>
                  <a:ext cx="365130" cy="365130"/>
                </a:xfrm>
                <a:prstGeom prst="rect">
                  <a:avLst/>
                </a:prstGeom>
                <a:noFill/>
                <a:ln w="9525">
                  <a:noFill/>
                  <a:miter lim="800000"/>
                  <a:headEnd/>
                  <a:tailEnd/>
                </a:ln>
              </p:spPr>
            </p:pic>
          </p:grpSp>
          <p:sp>
            <p:nvSpPr>
              <p:cNvPr id="94219" name="文本框 39"/>
              <p:cNvSpPr txBox="1">
                <a:spLocks noChangeArrowheads="1"/>
              </p:cNvSpPr>
              <p:nvPr/>
            </p:nvSpPr>
            <p:spPr bwMode="auto">
              <a:xfrm>
                <a:off x="1371600" y="1828800"/>
                <a:ext cx="457201" cy="335436"/>
              </a:xfrm>
              <a:prstGeom prst="rect">
                <a:avLst/>
              </a:prstGeom>
              <a:noFill/>
              <a:ln w="9525">
                <a:noFill/>
                <a:miter lim="800000"/>
                <a:headEnd/>
                <a:tailEnd/>
              </a:ln>
            </p:spPr>
            <p:txBody>
              <a:bodyPr>
                <a:spAutoFit/>
              </a:bodyPr>
              <a:lstStyle/>
              <a:p>
                <a:r>
                  <a:rPr kumimoji="1" lang="en-US" altLang="zh-CN"/>
                  <a:t>A</a:t>
                </a:r>
                <a:endParaRPr kumimoji="1" lang="zh-CN" altLang="en-US"/>
              </a:p>
            </p:txBody>
          </p:sp>
          <p:sp>
            <p:nvSpPr>
              <p:cNvPr id="94220" name="文本框 40"/>
              <p:cNvSpPr txBox="1">
                <a:spLocks noChangeArrowheads="1"/>
              </p:cNvSpPr>
              <p:nvPr/>
            </p:nvSpPr>
            <p:spPr bwMode="auto">
              <a:xfrm>
                <a:off x="2819400" y="1600200"/>
                <a:ext cx="457201" cy="335436"/>
              </a:xfrm>
              <a:prstGeom prst="rect">
                <a:avLst/>
              </a:prstGeom>
              <a:noFill/>
              <a:ln w="9525">
                <a:noFill/>
                <a:miter lim="800000"/>
                <a:headEnd/>
                <a:tailEnd/>
              </a:ln>
            </p:spPr>
            <p:txBody>
              <a:bodyPr>
                <a:spAutoFit/>
              </a:bodyPr>
              <a:lstStyle/>
              <a:p>
                <a:r>
                  <a:rPr kumimoji="1" lang="en-US" altLang="zh-CN"/>
                  <a:t>B</a:t>
                </a:r>
                <a:endParaRPr kumimoji="1" lang="zh-CN" altLang="en-US"/>
              </a:p>
            </p:txBody>
          </p:sp>
          <p:sp>
            <p:nvSpPr>
              <p:cNvPr id="94221" name="文本框 41"/>
              <p:cNvSpPr txBox="1">
                <a:spLocks noChangeArrowheads="1"/>
              </p:cNvSpPr>
              <p:nvPr/>
            </p:nvSpPr>
            <p:spPr bwMode="auto">
              <a:xfrm>
                <a:off x="4267200" y="1905000"/>
                <a:ext cx="457201" cy="335436"/>
              </a:xfrm>
              <a:prstGeom prst="rect">
                <a:avLst/>
              </a:prstGeom>
              <a:noFill/>
              <a:ln w="9525">
                <a:noFill/>
                <a:miter lim="800000"/>
                <a:headEnd/>
                <a:tailEnd/>
              </a:ln>
            </p:spPr>
            <p:txBody>
              <a:bodyPr>
                <a:spAutoFit/>
              </a:bodyPr>
              <a:lstStyle/>
              <a:p>
                <a:r>
                  <a:rPr kumimoji="1" lang="en-US" altLang="zh-CN"/>
                  <a:t>C</a:t>
                </a:r>
                <a:endParaRPr kumimoji="1" lang="zh-CN" altLang="en-US"/>
              </a:p>
            </p:txBody>
          </p:sp>
          <p:sp>
            <p:nvSpPr>
              <p:cNvPr id="94222" name="文本框 42"/>
              <p:cNvSpPr txBox="1">
                <a:spLocks noChangeArrowheads="1"/>
              </p:cNvSpPr>
              <p:nvPr/>
            </p:nvSpPr>
            <p:spPr bwMode="auto">
              <a:xfrm>
                <a:off x="1676400" y="3429000"/>
                <a:ext cx="457201" cy="335436"/>
              </a:xfrm>
              <a:prstGeom prst="rect">
                <a:avLst/>
              </a:prstGeom>
              <a:noFill/>
              <a:ln w="9525">
                <a:noFill/>
                <a:miter lim="800000"/>
                <a:headEnd/>
                <a:tailEnd/>
              </a:ln>
            </p:spPr>
            <p:txBody>
              <a:bodyPr>
                <a:spAutoFit/>
              </a:bodyPr>
              <a:lstStyle/>
              <a:p>
                <a:r>
                  <a:rPr kumimoji="1" lang="en-US" altLang="zh-CN"/>
                  <a:t>D</a:t>
                </a:r>
                <a:endParaRPr kumimoji="1" lang="zh-CN" altLang="en-US"/>
              </a:p>
            </p:txBody>
          </p:sp>
          <p:sp>
            <p:nvSpPr>
              <p:cNvPr id="94223" name="文本框 43"/>
              <p:cNvSpPr txBox="1">
                <a:spLocks noChangeArrowheads="1"/>
              </p:cNvSpPr>
              <p:nvPr/>
            </p:nvSpPr>
            <p:spPr bwMode="auto">
              <a:xfrm>
                <a:off x="2819400" y="3505200"/>
                <a:ext cx="457201" cy="335436"/>
              </a:xfrm>
              <a:prstGeom prst="rect">
                <a:avLst/>
              </a:prstGeom>
              <a:noFill/>
              <a:ln w="9525">
                <a:noFill/>
                <a:miter lim="800000"/>
                <a:headEnd/>
                <a:tailEnd/>
              </a:ln>
            </p:spPr>
            <p:txBody>
              <a:bodyPr>
                <a:spAutoFit/>
              </a:bodyPr>
              <a:lstStyle/>
              <a:p>
                <a:r>
                  <a:rPr kumimoji="1" lang="en-US" altLang="zh-CN"/>
                  <a:t>E</a:t>
                </a:r>
                <a:endParaRPr kumimoji="1" lang="zh-CN" altLang="en-US"/>
              </a:p>
            </p:txBody>
          </p:sp>
          <p:sp>
            <p:nvSpPr>
              <p:cNvPr id="94224" name="文本框 44"/>
              <p:cNvSpPr txBox="1">
                <a:spLocks noChangeArrowheads="1"/>
              </p:cNvSpPr>
              <p:nvPr/>
            </p:nvSpPr>
            <p:spPr bwMode="auto">
              <a:xfrm>
                <a:off x="4495799" y="3505200"/>
                <a:ext cx="457201" cy="335436"/>
              </a:xfrm>
              <a:prstGeom prst="rect">
                <a:avLst/>
              </a:prstGeom>
              <a:noFill/>
              <a:ln w="9525">
                <a:noFill/>
                <a:miter lim="800000"/>
                <a:headEnd/>
                <a:tailEnd/>
              </a:ln>
            </p:spPr>
            <p:txBody>
              <a:bodyPr>
                <a:spAutoFit/>
              </a:bodyPr>
              <a:lstStyle/>
              <a:p>
                <a:r>
                  <a:rPr kumimoji="1" lang="en-US" altLang="zh-CN"/>
                  <a:t>F</a:t>
                </a:r>
                <a:endParaRPr kumimoji="1" lang="zh-CN" altLang="en-US"/>
              </a:p>
            </p:txBody>
          </p:sp>
        </p:grpSp>
        <p:cxnSp>
          <p:nvCxnSpPr>
            <p:cNvPr id="37" name="直线箭头连接符 36"/>
            <p:cNvCxnSpPr>
              <a:endCxn id="94244" idx="0"/>
            </p:cNvCxnSpPr>
            <p:nvPr/>
          </p:nvCxnSpPr>
          <p:spPr>
            <a:xfrm flipH="1">
              <a:off x="3924301" y="1676150"/>
              <a:ext cx="190501" cy="22885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4217" name="文本框 37"/>
            <p:cNvSpPr txBox="1">
              <a:spLocks noChangeArrowheads="1"/>
            </p:cNvSpPr>
            <p:nvPr/>
          </p:nvSpPr>
          <p:spPr bwMode="auto">
            <a:xfrm>
              <a:off x="4114801" y="1411069"/>
              <a:ext cx="1523999" cy="587012"/>
            </a:xfrm>
            <a:prstGeom prst="rect">
              <a:avLst/>
            </a:prstGeom>
            <a:noFill/>
            <a:ln w="9525">
              <a:noFill/>
              <a:miter lim="800000"/>
              <a:headEnd/>
              <a:tailEnd/>
            </a:ln>
          </p:spPr>
          <p:txBody>
            <a:bodyPr>
              <a:spAutoFit/>
            </a:bodyPr>
            <a:lstStyle/>
            <a:p>
              <a:r>
                <a:rPr kumimoji="1" lang="en-US" altLang="zh-CN" smtClean="0">
                  <a:solidFill>
                    <a:srgbClr val="0000FF"/>
                  </a:solidFill>
                </a:rPr>
                <a:t>Probability </a:t>
              </a:r>
              <a:r>
                <a:rPr kumimoji="1" lang="en-US" altLang="zh-CN">
                  <a:solidFill>
                    <a:srgbClr val="0000FF"/>
                  </a:solidFill>
                </a:rPr>
                <a:t>of </a:t>
              </a:r>
              <a:r>
                <a:rPr kumimoji="1" lang="en-US" altLang="zh-CN" smtClean="0">
                  <a:solidFill>
                    <a:srgbClr val="0000FF"/>
                  </a:solidFill>
                </a:rPr>
                <a:t>influence</a:t>
              </a:r>
              <a:endParaRPr kumimoji="1" lang="zh-CN" altLang="en-US">
                <a:solidFill>
                  <a:srgbClr val="0000FF"/>
                </a:solidFill>
              </a:endParaRPr>
            </a:p>
          </p:txBody>
        </p:sp>
      </p:grpSp>
      <p:sp>
        <p:nvSpPr>
          <p:cNvPr id="94214"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dirty="0"/>
              <a:t>[1] P. </a:t>
            </a:r>
            <a:r>
              <a:rPr lang="en-US" altLang="zh-CN" sz="1200" dirty="0" err="1"/>
              <a:t>Domingos</a:t>
            </a:r>
            <a:r>
              <a:rPr lang="en-US" altLang="zh-CN" sz="1200" dirty="0"/>
              <a:t> and M. Richardson. Mining the network value of customers. In Proceedings of the seventh ACM SIGKDD international conference on Knowledge discovery and data mining (KDD’01), pages 57–66, 2001.</a:t>
            </a:r>
            <a:endParaRPr lang="zh-CN" altLang="en-US" sz="1200" dirty="0"/>
          </a:p>
        </p:txBody>
      </p:sp>
    </p:spTree>
    <p:extLst>
      <p:ext uri="{BB962C8B-B14F-4D97-AF65-F5344CB8AC3E}">
        <p14:creationId xmlns:p14="http://schemas.microsoft.com/office/powerpoint/2010/main" xmlns="" val="62131359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标题 1"/>
          <p:cNvSpPr>
            <a:spLocks noGrp="1"/>
          </p:cNvSpPr>
          <p:nvPr>
            <p:ph type="title"/>
          </p:nvPr>
        </p:nvSpPr>
        <p:spPr/>
        <p:txBody>
          <a:bodyPr/>
          <a:lstStyle/>
          <a:p>
            <a:pPr eaLnBrk="1" hangingPunct="1"/>
            <a:r>
              <a:rPr lang="en-US" altLang="zh-CN" smtClean="0"/>
              <a:t>Problem Abstraction</a:t>
            </a:r>
            <a:endParaRPr lang="zh-CN" altLang="en-US" smtClean="0"/>
          </a:p>
        </p:txBody>
      </p:sp>
      <p:sp>
        <p:nvSpPr>
          <p:cNvPr id="95234" name="内容占位符 2"/>
          <p:cNvSpPr>
            <a:spLocks noGrp="1"/>
          </p:cNvSpPr>
          <p:nvPr>
            <p:ph idx="1"/>
          </p:nvPr>
        </p:nvSpPr>
        <p:spPr>
          <a:xfrm>
            <a:off x="323867" y="1196976"/>
            <a:ext cx="8591549" cy="4929188"/>
          </a:xfrm>
        </p:spPr>
        <p:txBody>
          <a:bodyPr/>
          <a:lstStyle/>
          <a:p>
            <a:pPr eaLnBrk="1" hangingPunct="1"/>
            <a:r>
              <a:rPr lang="en-US" altLang="zh-CN" dirty="0" smtClean="0"/>
              <a:t>We associate each user with a status: </a:t>
            </a:r>
            <a:endParaRPr lang="en-US" altLang="zh-CN" dirty="0"/>
          </a:p>
          <a:p>
            <a:pPr lvl="1"/>
            <a:r>
              <a:rPr lang="en-US" altLang="zh-CN" sz="3200" dirty="0" smtClean="0">
                <a:solidFill>
                  <a:srgbClr val="0000FF"/>
                </a:solidFill>
              </a:rPr>
              <a:t>Active</a:t>
            </a:r>
            <a:r>
              <a:rPr lang="en-US" altLang="zh-CN" sz="3200" dirty="0" smtClean="0"/>
              <a:t> or </a:t>
            </a:r>
            <a:r>
              <a:rPr lang="en-US" altLang="zh-CN" sz="3200" dirty="0" smtClean="0">
                <a:solidFill>
                  <a:srgbClr val="0000FF"/>
                </a:solidFill>
              </a:rPr>
              <a:t>Inactive</a:t>
            </a:r>
          </a:p>
          <a:p>
            <a:pPr lvl="1" eaLnBrk="1" hangingPunct="1"/>
            <a:r>
              <a:rPr lang="en-US" altLang="zh-CN" dirty="0" smtClean="0"/>
              <a:t>The status of the chosen set of users (seed nodes) to market is viewed as active</a:t>
            </a:r>
          </a:p>
          <a:p>
            <a:pPr lvl="1" eaLnBrk="1" hangingPunct="1"/>
            <a:r>
              <a:rPr lang="en-US" altLang="zh-CN" dirty="0" smtClean="0"/>
              <a:t>Other users are viewed as inactive</a:t>
            </a:r>
          </a:p>
          <a:p>
            <a:pPr eaLnBrk="1" hangingPunct="1"/>
            <a:r>
              <a:rPr lang="en-US" altLang="zh-CN" dirty="0" smtClean="0"/>
              <a:t>Influence maximization</a:t>
            </a:r>
          </a:p>
          <a:p>
            <a:pPr lvl="1" eaLnBrk="1" hangingPunct="1"/>
            <a:r>
              <a:rPr lang="en-US" altLang="zh-CN" dirty="0" smtClean="0"/>
              <a:t>Initially all users are considered inactive</a:t>
            </a:r>
          </a:p>
          <a:p>
            <a:pPr lvl="1" eaLnBrk="1" hangingPunct="1"/>
            <a:r>
              <a:rPr lang="en-US" altLang="zh-CN" dirty="0" smtClean="0"/>
              <a:t>Then the chosen users are activated, who may further influence their friends to be active as well</a:t>
            </a:r>
          </a:p>
          <a:p>
            <a:pPr eaLnBrk="1" hangingPunct="1"/>
            <a:endParaRPr lang="zh-CN" altLang="en-US" dirty="0" smtClean="0"/>
          </a:p>
        </p:txBody>
      </p:sp>
    </p:spTree>
    <p:extLst>
      <p:ext uri="{BB962C8B-B14F-4D97-AF65-F5344CB8AC3E}">
        <p14:creationId xmlns:p14="http://schemas.microsoft.com/office/powerpoint/2010/main" xmlns="" val="129883348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Diffusion Influence Model</a:t>
            </a:r>
            <a:endParaRPr lang="zh-CN" altLang="en-US"/>
          </a:p>
        </p:txBody>
      </p:sp>
      <p:sp>
        <p:nvSpPr>
          <p:cNvPr id="3" name="内容占位符 2"/>
          <p:cNvSpPr>
            <a:spLocks noGrp="1"/>
          </p:cNvSpPr>
          <p:nvPr>
            <p:ph idx="1"/>
          </p:nvPr>
        </p:nvSpPr>
        <p:spPr>
          <a:xfrm>
            <a:off x="323866" y="1828801"/>
            <a:ext cx="8435975" cy="4297363"/>
          </a:xfrm>
        </p:spPr>
        <p:txBody>
          <a:bodyPr/>
          <a:lstStyle/>
          <a:p>
            <a:r>
              <a:rPr lang="en-US" altLang="zh-CN" sz="3600" dirty="0" smtClean="0"/>
              <a:t>Linear Threshold Model</a:t>
            </a:r>
          </a:p>
          <a:p>
            <a:r>
              <a:rPr lang="en-US" altLang="zh-CN" sz="3600" dirty="0" smtClean="0"/>
              <a:t>Cascade Model</a:t>
            </a:r>
            <a:endParaRPr lang="zh-CN" altLang="en-US" sz="3600" dirty="0"/>
          </a:p>
        </p:txBody>
      </p:sp>
    </p:spTree>
    <p:extLst>
      <p:ext uri="{BB962C8B-B14F-4D97-AF65-F5344CB8AC3E}">
        <p14:creationId xmlns:p14="http://schemas.microsoft.com/office/powerpoint/2010/main" xmlns="" val="35807485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t>
            </a:r>
            <a:r>
              <a:rPr lang="en-US" dirty="0" smtClean="0"/>
              <a:t>Foundations</a:t>
            </a:r>
            <a:endParaRPr lang="en-US" dirty="0"/>
          </a:p>
        </p:txBody>
      </p:sp>
      <p:sp>
        <p:nvSpPr>
          <p:cNvPr id="3" name="Content Placeholder 2"/>
          <p:cNvSpPr>
            <a:spLocks noGrp="1"/>
          </p:cNvSpPr>
          <p:nvPr>
            <p:ph idx="1"/>
          </p:nvPr>
        </p:nvSpPr>
        <p:spPr>
          <a:xfrm>
            <a:off x="323867" y="1371600"/>
            <a:ext cx="8436219" cy="4754564"/>
          </a:xfrm>
        </p:spPr>
        <p:txBody>
          <a:bodyPr/>
          <a:lstStyle/>
          <a:p>
            <a:r>
              <a:rPr lang="en-US" dirty="0" smtClean="0">
                <a:solidFill>
                  <a:srgbClr val="FF0000"/>
                </a:solidFill>
              </a:rPr>
              <a:t>Social Theories</a:t>
            </a:r>
          </a:p>
          <a:p>
            <a:pPr lvl="1"/>
            <a:r>
              <a:rPr lang="en-US" dirty="0" smtClean="0">
                <a:solidFill>
                  <a:srgbClr val="FF0000"/>
                </a:solidFill>
              </a:rPr>
              <a:t>Social balance</a:t>
            </a:r>
          </a:p>
          <a:p>
            <a:pPr lvl="1"/>
            <a:r>
              <a:rPr lang="en-US" dirty="0" smtClean="0">
                <a:solidFill>
                  <a:srgbClr val="FF0000"/>
                </a:solidFill>
              </a:rPr>
              <a:t>Social status</a:t>
            </a:r>
          </a:p>
          <a:p>
            <a:pPr lvl="1"/>
            <a:r>
              <a:rPr lang="en-US" dirty="0" smtClean="0">
                <a:solidFill>
                  <a:srgbClr val="FF0000"/>
                </a:solidFill>
              </a:rPr>
              <a:t>Structural holes</a:t>
            </a:r>
          </a:p>
          <a:p>
            <a:pPr lvl="1"/>
            <a:r>
              <a:rPr lang="en-US" dirty="0" smtClean="0">
                <a:solidFill>
                  <a:srgbClr val="FF0000"/>
                </a:solidFill>
              </a:rPr>
              <a:t>T</a:t>
            </a:r>
            <a:r>
              <a:rPr lang="pl-PL" dirty="0" smtClean="0">
                <a:solidFill>
                  <a:srgbClr val="FF0000"/>
                </a:solidFill>
              </a:rPr>
              <a:t>w</a:t>
            </a:r>
            <a:r>
              <a:rPr lang="en-US" dirty="0" smtClean="0">
                <a:solidFill>
                  <a:srgbClr val="FF0000"/>
                </a:solidFill>
              </a:rPr>
              <a:t>o-step flow</a:t>
            </a:r>
          </a:p>
          <a:p>
            <a:r>
              <a:rPr lang="en-US" dirty="0" smtClean="0"/>
              <a:t>Algorithmic Foundations</a:t>
            </a:r>
          </a:p>
          <a:p>
            <a:pPr lvl="1"/>
            <a:r>
              <a:rPr lang="en-US" dirty="0" smtClean="0"/>
              <a:t>Network flow</a:t>
            </a:r>
          </a:p>
          <a:p>
            <a:pPr lvl="1"/>
            <a:r>
              <a:rPr lang="en-US" dirty="0"/>
              <a:t>K-densest </a:t>
            </a:r>
            <a:r>
              <a:rPr lang="en-US" dirty="0" err="1" smtClean="0"/>
              <a:t>subgraph</a:t>
            </a:r>
            <a:endParaRPr lang="en-US" dirty="0" smtClean="0"/>
          </a:p>
          <a:p>
            <a:pPr lvl="1"/>
            <a:r>
              <a:rPr lang="en-US" dirty="0" smtClean="0"/>
              <a:t>Set cover</a:t>
            </a:r>
          </a:p>
          <a:p>
            <a:pPr lvl="1"/>
            <a:endParaRPr lang="en-US" dirty="0"/>
          </a:p>
        </p:txBody>
      </p:sp>
    </p:spTree>
    <p:extLst>
      <p:ext uri="{BB962C8B-B14F-4D97-AF65-F5344CB8AC3E}">
        <p14:creationId xmlns:p14="http://schemas.microsoft.com/office/powerpoint/2010/main" xmlns="" val="23151573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标题 1"/>
          <p:cNvSpPr>
            <a:spLocks noGrp="1"/>
          </p:cNvSpPr>
          <p:nvPr>
            <p:ph type="title"/>
          </p:nvPr>
        </p:nvSpPr>
        <p:spPr/>
        <p:txBody>
          <a:bodyPr/>
          <a:lstStyle/>
          <a:p>
            <a:pPr eaLnBrk="1" hangingPunct="1"/>
            <a:r>
              <a:rPr lang="en-US" altLang="zh-CN" dirty="0" smtClean="0"/>
              <a:t>Linear Threshold Model</a:t>
            </a:r>
            <a:endParaRPr lang="zh-CN" altLang="en-US" dirty="0" smtClean="0"/>
          </a:p>
        </p:txBody>
      </p:sp>
      <p:sp>
        <p:nvSpPr>
          <p:cNvPr id="99330" name="内容占位符 2"/>
          <p:cNvSpPr>
            <a:spLocks noGrp="1"/>
          </p:cNvSpPr>
          <p:nvPr>
            <p:ph idx="1"/>
          </p:nvPr>
        </p:nvSpPr>
        <p:spPr/>
        <p:txBody>
          <a:bodyPr/>
          <a:lstStyle/>
          <a:p>
            <a:pPr eaLnBrk="1" hangingPunct="1"/>
            <a:r>
              <a:rPr lang="en-US" altLang="zh-CN" sz="2400" dirty="0" smtClean="0">
                <a:latin typeface="Times New Roman"/>
                <a:cs typeface="Times New Roman"/>
              </a:rPr>
              <a:t>General idea</a:t>
            </a:r>
          </a:p>
          <a:p>
            <a:pPr lvl="1" eaLnBrk="1" hangingPunct="1"/>
            <a:r>
              <a:rPr lang="en-US" altLang="zh-CN" sz="2000" dirty="0" smtClean="0">
                <a:latin typeface="Times New Roman"/>
                <a:cs typeface="Times New Roman"/>
              </a:rPr>
              <a:t>Whether a given node will be active can be based on an arbitrary monotone function of its neighbors that are already active.</a:t>
            </a:r>
          </a:p>
          <a:p>
            <a:pPr eaLnBrk="1" hangingPunct="1"/>
            <a:r>
              <a:rPr lang="en-US" altLang="zh-CN" sz="2400" dirty="0" smtClean="0">
                <a:latin typeface="Times New Roman"/>
                <a:cs typeface="Times New Roman"/>
              </a:rPr>
              <a:t>Formalization</a:t>
            </a:r>
          </a:p>
          <a:p>
            <a:pPr lvl="1" eaLnBrk="1" hangingPunct="1"/>
            <a:r>
              <a:rPr lang="en-US" altLang="zh-CN" sz="2000" i="1" dirty="0" err="1" smtClean="0">
                <a:latin typeface="Times New Roman"/>
                <a:cs typeface="Times New Roman"/>
              </a:rPr>
              <a:t>f</a:t>
            </a:r>
            <a:r>
              <a:rPr lang="en-US" altLang="zh-CN" sz="2000" i="1" baseline="-25000" dirty="0" err="1" smtClean="0">
                <a:latin typeface="Times New Roman"/>
                <a:cs typeface="Times New Roman"/>
              </a:rPr>
              <a:t>v</a:t>
            </a:r>
            <a:r>
              <a:rPr lang="en-US" altLang="zh-CN" sz="2000" i="1" baseline="-25000" dirty="0" smtClean="0">
                <a:latin typeface="Times New Roman"/>
                <a:cs typeface="Times New Roman"/>
              </a:rPr>
              <a:t> </a:t>
            </a:r>
            <a:r>
              <a:rPr lang="en-US" altLang="zh-CN" sz="2000" dirty="0" smtClean="0">
                <a:latin typeface="Times New Roman"/>
                <a:cs typeface="Times New Roman"/>
              </a:rPr>
              <a:t>: map subsets of </a:t>
            </a:r>
            <a:r>
              <a:rPr lang="en-US" altLang="zh-CN" sz="2000" i="1" dirty="0" smtClean="0">
                <a:latin typeface="Times New Roman"/>
                <a:cs typeface="Times New Roman"/>
              </a:rPr>
              <a:t>v</a:t>
            </a:r>
            <a:r>
              <a:rPr lang="en-US" altLang="zh-CN" sz="2000" dirty="0" smtClean="0">
                <a:latin typeface="Times New Roman"/>
                <a:cs typeface="Times New Roman"/>
              </a:rPr>
              <a:t>’s neighbors’ influence to real numbers in [0,1]</a:t>
            </a:r>
          </a:p>
          <a:p>
            <a:pPr lvl="1" eaLnBrk="1" hangingPunct="1"/>
            <a:r>
              <a:rPr lang="zh-CN" altLang="en-US" sz="2000" i="1" dirty="0" smtClean="0">
                <a:latin typeface="Times New Roman"/>
                <a:cs typeface="Times New Roman"/>
              </a:rPr>
              <a:t>θ</a:t>
            </a:r>
            <a:r>
              <a:rPr lang="en-US" altLang="zh-CN" sz="2000" i="1" baseline="-25000" dirty="0" smtClean="0">
                <a:latin typeface="Times New Roman"/>
                <a:cs typeface="Times New Roman"/>
              </a:rPr>
              <a:t>v </a:t>
            </a:r>
            <a:r>
              <a:rPr lang="en-US" altLang="zh-CN" sz="2000" dirty="0" smtClean="0">
                <a:latin typeface="Times New Roman"/>
                <a:cs typeface="Times New Roman"/>
              </a:rPr>
              <a:t>: a threshold for each node</a:t>
            </a:r>
          </a:p>
          <a:p>
            <a:pPr lvl="1" eaLnBrk="1" hangingPunct="1"/>
            <a:r>
              <a:rPr lang="en-US" altLang="zh-CN" sz="2000" i="1" dirty="0" smtClean="0">
                <a:latin typeface="Times New Roman"/>
                <a:cs typeface="Times New Roman"/>
              </a:rPr>
              <a:t>S</a:t>
            </a:r>
            <a:r>
              <a:rPr lang="en-US" altLang="zh-CN" sz="2000" dirty="0" smtClean="0">
                <a:latin typeface="Times New Roman"/>
                <a:cs typeface="Times New Roman"/>
              </a:rPr>
              <a:t>: the set of neighbors of </a:t>
            </a:r>
            <a:r>
              <a:rPr lang="en-US" altLang="zh-CN" sz="2000" i="1" dirty="0" smtClean="0">
                <a:latin typeface="Times New Roman"/>
                <a:cs typeface="Times New Roman"/>
              </a:rPr>
              <a:t>v </a:t>
            </a:r>
            <a:r>
              <a:rPr lang="en-US" altLang="zh-CN" sz="2000" dirty="0" smtClean="0">
                <a:latin typeface="Times New Roman"/>
                <a:cs typeface="Times New Roman"/>
              </a:rPr>
              <a:t>that are active in step </a:t>
            </a:r>
            <a:r>
              <a:rPr lang="en-US" altLang="zh-CN" sz="2000" i="1" dirty="0" smtClean="0">
                <a:latin typeface="Times New Roman"/>
                <a:cs typeface="Times New Roman"/>
              </a:rPr>
              <a:t>t</a:t>
            </a:r>
            <a:r>
              <a:rPr lang="en-US" altLang="zh-CN" sz="2000" dirty="0" smtClean="0">
                <a:latin typeface="Times New Roman"/>
                <a:cs typeface="Times New Roman"/>
              </a:rPr>
              <a:t>-1 </a:t>
            </a:r>
          </a:p>
          <a:p>
            <a:pPr lvl="1" eaLnBrk="1" hangingPunct="1"/>
            <a:r>
              <a:rPr lang="en-US" altLang="zh-CN" sz="2000" dirty="0" smtClean="0">
                <a:latin typeface="Times New Roman"/>
                <a:cs typeface="Times New Roman"/>
              </a:rPr>
              <a:t>Node </a:t>
            </a:r>
            <a:r>
              <a:rPr lang="en-US" altLang="zh-CN" sz="2000" i="1" dirty="0" smtClean="0">
                <a:latin typeface="Times New Roman"/>
                <a:cs typeface="Times New Roman"/>
              </a:rPr>
              <a:t>v </a:t>
            </a:r>
            <a:r>
              <a:rPr lang="en-US" altLang="zh-CN" sz="2000" dirty="0" smtClean="0">
                <a:latin typeface="Times New Roman"/>
                <a:cs typeface="Times New Roman"/>
              </a:rPr>
              <a:t>will turn active in step </a:t>
            </a:r>
            <a:r>
              <a:rPr lang="en-US" altLang="zh-CN" sz="2000" i="1" dirty="0" smtClean="0">
                <a:latin typeface="Times New Roman"/>
                <a:cs typeface="Times New Roman"/>
              </a:rPr>
              <a:t>t </a:t>
            </a:r>
            <a:r>
              <a:rPr lang="en-US" altLang="zh-CN" sz="2000" dirty="0" smtClean="0">
                <a:latin typeface="Times New Roman"/>
                <a:cs typeface="Times New Roman"/>
              </a:rPr>
              <a:t>if  </a:t>
            </a:r>
            <a:r>
              <a:rPr lang="en-US" altLang="zh-CN" sz="2000" i="1" dirty="0" err="1" smtClean="0">
                <a:latin typeface="Times New Roman"/>
                <a:cs typeface="Times New Roman"/>
              </a:rPr>
              <a:t>f</a:t>
            </a:r>
            <a:r>
              <a:rPr lang="en-US" altLang="zh-CN" sz="2000" i="1" baseline="-25000" dirty="0" err="1" smtClean="0">
                <a:latin typeface="Times New Roman"/>
                <a:cs typeface="Times New Roman"/>
              </a:rPr>
              <a:t>v</a:t>
            </a:r>
            <a:r>
              <a:rPr lang="en-US" altLang="zh-CN" sz="2000" dirty="0" smtClean="0">
                <a:latin typeface="Times New Roman"/>
                <a:cs typeface="Times New Roman"/>
              </a:rPr>
              <a:t>(</a:t>
            </a:r>
            <a:r>
              <a:rPr lang="en-US" altLang="zh-CN" sz="2000" i="1" dirty="0" smtClean="0">
                <a:latin typeface="Times New Roman"/>
                <a:cs typeface="Times New Roman"/>
              </a:rPr>
              <a:t>S</a:t>
            </a:r>
            <a:r>
              <a:rPr lang="en-US" altLang="zh-CN" sz="2000" dirty="0" smtClean="0">
                <a:latin typeface="Times New Roman"/>
                <a:cs typeface="Times New Roman"/>
              </a:rPr>
              <a:t>) &gt;</a:t>
            </a:r>
            <a:r>
              <a:rPr lang="zh-CN" altLang="en-US" sz="2000" i="1" dirty="0" smtClean="0">
                <a:latin typeface="Times New Roman"/>
                <a:cs typeface="Times New Roman"/>
              </a:rPr>
              <a:t>θ</a:t>
            </a:r>
            <a:r>
              <a:rPr lang="en-US" altLang="zh-CN" sz="2000" i="1" baseline="-25000" dirty="0" smtClean="0">
                <a:latin typeface="Times New Roman"/>
                <a:cs typeface="Times New Roman"/>
              </a:rPr>
              <a:t>v</a:t>
            </a:r>
          </a:p>
          <a:p>
            <a:pPr eaLnBrk="1" hangingPunct="1"/>
            <a:r>
              <a:rPr lang="en-US" altLang="zh-CN" sz="2400" dirty="0" smtClean="0">
                <a:latin typeface="Times New Roman"/>
                <a:cs typeface="Times New Roman"/>
              </a:rPr>
              <a:t>Specifically, in </a:t>
            </a:r>
            <a:r>
              <a:rPr lang="en-US" altLang="zh-CN" sz="1600" dirty="0" smtClean="0">
                <a:latin typeface="Times New Roman"/>
                <a:cs typeface="Times New Roman"/>
              </a:rPr>
              <a:t>[</a:t>
            </a:r>
            <a:r>
              <a:rPr lang="en-US" altLang="zh-CN" sz="1600" dirty="0" err="1" smtClean="0">
                <a:latin typeface="Times New Roman"/>
                <a:cs typeface="Times New Roman"/>
              </a:rPr>
              <a:t>Kempe</a:t>
            </a:r>
            <a:r>
              <a:rPr lang="en-US" altLang="zh-CN" sz="1600" dirty="0" smtClean="0">
                <a:latin typeface="Times New Roman"/>
                <a:cs typeface="Times New Roman"/>
              </a:rPr>
              <a:t>, 2003]</a:t>
            </a:r>
            <a:r>
              <a:rPr lang="en-US" altLang="zh-CN" sz="2400" dirty="0" smtClean="0">
                <a:latin typeface="Times New Roman"/>
                <a:cs typeface="Times New Roman"/>
              </a:rPr>
              <a:t>, </a:t>
            </a:r>
            <a:r>
              <a:rPr lang="en-US" altLang="zh-CN" sz="2400" i="1" dirty="0" err="1" smtClean="0">
                <a:latin typeface="Times New Roman"/>
                <a:cs typeface="Times New Roman"/>
              </a:rPr>
              <a:t>f</a:t>
            </a:r>
            <a:r>
              <a:rPr lang="en-US" altLang="zh-CN" sz="2400" i="1" baseline="-25000" dirty="0" err="1" smtClean="0">
                <a:latin typeface="Times New Roman"/>
                <a:cs typeface="Times New Roman"/>
              </a:rPr>
              <a:t>v</a:t>
            </a:r>
            <a:r>
              <a:rPr lang="en-US" altLang="zh-CN" sz="2400" i="1" baseline="-25000" dirty="0" smtClean="0">
                <a:latin typeface="Times New Roman"/>
                <a:cs typeface="Times New Roman"/>
              </a:rPr>
              <a:t> </a:t>
            </a:r>
            <a:r>
              <a:rPr lang="en-US" altLang="zh-CN" sz="2400" dirty="0" smtClean="0">
                <a:latin typeface="Times New Roman"/>
                <a:cs typeface="Times New Roman"/>
              </a:rPr>
              <a:t> is defined as                      ,  where </a:t>
            </a:r>
            <a:r>
              <a:rPr lang="en-US" altLang="zh-CN" sz="2400" i="1" dirty="0" err="1" smtClean="0">
                <a:latin typeface="Times New Roman"/>
                <a:cs typeface="Times New Roman"/>
              </a:rPr>
              <a:t>b</a:t>
            </a:r>
            <a:r>
              <a:rPr lang="en-US" altLang="zh-CN" sz="2400" i="1" baseline="-25000" dirty="0" err="1" smtClean="0">
                <a:latin typeface="Times New Roman"/>
                <a:cs typeface="Times New Roman"/>
              </a:rPr>
              <a:t>v,u</a:t>
            </a:r>
            <a:r>
              <a:rPr lang="en-US" altLang="zh-CN" sz="2400" i="1" baseline="-25000" dirty="0" smtClean="0">
                <a:latin typeface="Times New Roman"/>
                <a:cs typeface="Times New Roman"/>
              </a:rPr>
              <a:t> </a:t>
            </a:r>
            <a:r>
              <a:rPr lang="en-US" altLang="zh-CN" sz="2400" dirty="0" smtClean="0">
                <a:latin typeface="Times New Roman"/>
                <a:cs typeface="Times New Roman"/>
              </a:rPr>
              <a:t>can be seen as a fixed weight, satisfying</a:t>
            </a:r>
            <a:endParaRPr lang="en-US" altLang="zh-CN" sz="2400" i="1" baseline="-25000" dirty="0" smtClean="0">
              <a:latin typeface="Times New Roman"/>
              <a:cs typeface="Times New Roman"/>
            </a:endParaRPr>
          </a:p>
          <a:p>
            <a:pPr lvl="1" eaLnBrk="1" hangingPunct="1"/>
            <a:endParaRPr lang="en-US" altLang="zh-CN" dirty="0" smtClean="0">
              <a:latin typeface="Times New Roman"/>
              <a:cs typeface="Times New Roman"/>
            </a:endParaRPr>
          </a:p>
          <a:p>
            <a:pPr lvl="1" eaLnBrk="1" hangingPunct="1"/>
            <a:endParaRPr lang="zh-CN" altLang="en-US" i="1" baseline="-25000" dirty="0" smtClean="0">
              <a:latin typeface="Times New Roman"/>
              <a:cs typeface="Times New Roman"/>
            </a:endParaRPr>
          </a:p>
        </p:txBody>
      </p:sp>
      <p:sp>
        <p:nvSpPr>
          <p:cNvPr id="6"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dirty="0"/>
              <a:t>[1] </a:t>
            </a:r>
            <a:r>
              <a:rPr lang="en-US" altLang="zh-CN" sz="1200" dirty="0" smtClean="0"/>
              <a:t>D. </a:t>
            </a:r>
            <a:r>
              <a:rPr lang="en-US" altLang="zh-CN" sz="1200" dirty="0" err="1" smtClean="0"/>
              <a:t>Kempe</a:t>
            </a:r>
            <a:r>
              <a:rPr lang="en-US" altLang="zh-CN" sz="1200" dirty="0" smtClean="0"/>
              <a:t>, J. Kleinberg, and E. </a:t>
            </a:r>
            <a:r>
              <a:rPr lang="en-US" altLang="zh-CN" sz="1200" dirty="0" err="1" smtClean="0"/>
              <a:t>Tardos</a:t>
            </a:r>
            <a:r>
              <a:rPr lang="en-US" altLang="zh-CN" sz="1200" dirty="0" smtClean="0"/>
              <a:t>. Maximizing the spread of influence through a social network. In Proceedings of the ninth ACM SIGKDD international conference on Knowledge discovery and data mining (KDD’03), pages 137–146, 2003.</a:t>
            </a:r>
            <a:endParaRPr lang="zh-CN" altLang="en-US" sz="1200" dirty="0"/>
          </a:p>
        </p:txBody>
      </p:sp>
      <p:pic>
        <p:nvPicPr>
          <p:cNvPr id="7" name="图片 6"/>
          <p:cNvPicPr>
            <a:picLocks noChangeAspect="1"/>
          </p:cNvPicPr>
          <p:nvPr/>
        </p:nvPicPr>
        <p:blipFill>
          <a:blip r:embed="rId2" cstate="print"/>
          <a:srcRect/>
          <a:stretch>
            <a:fillRect/>
          </a:stretch>
        </p:blipFill>
        <p:spPr bwMode="auto">
          <a:xfrm>
            <a:off x="5642708" y="4267200"/>
            <a:ext cx="1320800" cy="381000"/>
          </a:xfrm>
          <a:prstGeom prst="rect">
            <a:avLst/>
          </a:prstGeom>
          <a:noFill/>
          <a:ln w="9525">
            <a:noFill/>
            <a:miter lim="800000"/>
            <a:headEnd/>
            <a:tailEnd/>
          </a:ln>
        </p:spPr>
      </p:pic>
      <p:pic>
        <p:nvPicPr>
          <p:cNvPr id="8" name="Picture 7"/>
          <p:cNvPicPr>
            <a:picLocks noChangeAspect="1"/>
          </p:cNvPicPr>
          <p:nvPr/>
        </p:nvPicPr>
        <p:blipFill>
          <a:blip r:embed="rId3" cstate="print"/>
          <a:stretch>
            <a:fillRect/>
          </a:stretch>
        </p:blipFill>
        <p:spPr>
          <a:xfrm>
            <a:off x="3048000" y="5181600"/>
            <a:ext cx="2057400" cy="978108"/>
          </a:xfrm>
          <a:prstGeom prst="rect">
            <a:avLst/>
          </a:prstGeom>
        </p:spPr>
      </p:pic>
    </p:spTree>
    <p:extLst>
      <p:ext uri="{BB962C8B-B14F-4D97-AF65-F5344CB8AC3E}">
        <p14:creationId xmlns:p14="http://schemas.microsoft.com/office/powerpoint/2010/main" xmlns="" val="15104014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0025"/>
            <a:ext cx="8343900" cy="762000"/>
          </a:xfrm>
        </p:spPr>
        <p:txBody>
          <a:bodyPr/>
          <a:lstStyle/>
          <a:p>
            <a:r>
              <a:rPr lang="en-US" altLang="zh-CN" dirty="0"/>
              <a:t>Linear Threshold Model: </a:t>
            </a:r>
            <a:r>
              <a:rPr lang="en-US" altLang="zh-CN" dirty="0" smtClean="0"/>
              <a:t>An example</a:t>
            </a:r>
            <a:endParaRPr lang="en-US" dirty="0"/>
          </a:p>
        </p:txBody>
      </p:sp>
      <p:pic>
        <p:nvPicPr>
          <p:cNvPr id="5" name="Picture 4" descr="download.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74863" y="1655612"/>
            <a:ext cx="1119716" cy="1128889"/>
          </a:xfrm>
          <a:prstGeom prst="rect">
            <a:avLst/>
          </a:prstGeom>
        </p:spPr>
      </p:pic>
      <p:pic>
        <p:nvPicPr>
          <p:cNvPr id="6" name="Picture 5"/>
          <p:cNvPicPr>
            <a:picLocks noChangeAspect="1"/>
          </p:cNvPicPr>
          <p:nvPr/>
        </p:nvPicPr>
        <p:blipFill>
          <a:blip r:embed="rId4"/>
          <a:stretch>
            <a:fillRect/>
          </a:stretch>
        </p:blipFill>
        <p:spPr>
          <a:xfrm>
            <a:off x="1035276" y="1882453"/>
            <a:ext cx="1137993" cy="1166667"/>
          </a:xfrm>
          <a:prstGeom prst="rect">
            <a:avLst/>
          </a:prstGeom>
        </p:spPr>
      </p:pic>
      <p:pic>
        <p:nvPicPr>
          <p:cNvPr id="7" name="Picture 6"/>
          <p:cNvPicPr>
            <a:picLocks noChangeAspect="1"/>
          </p:cNvPicPr>
          <p:nvPr/>
        </p:nvPicPr>
        <p:blipFill>
          <a:blip r:embed="rId5"/>
          <a:stretch>
            <a:fillRect/>
          </a:stretch>
        </p:blipFill>
        <p:spPr>
          <a:xfrm>
            <a:off x="4132244" y="3999119"/>
            <a:ext cx="1137993" cy="1166667"/>
          </a:xfrm>
          <a:prstGeom prst="rect">
            <a:avLst/>
          </a:prstGeom>
        </p:spPr>
      </p:pic>
      <p:pic>
        <p:nvPicPr>
          <p:cNvPr id="8" name="Picture 7"/>
          <p:cNvPicPr>
            <a:picLocks noChangeAspect="1"/>
          </p:cNvPicPr>
          <p:nvPr/>
        </p:nvPicPr>
        <p:blipFill>
          <a:blip r:embed="rId6"/>
          <a:stretch>
            <a:fillRect/>
          </a:stretch>
        </p:blipFill>
        <p:spPr>
          <a:xfrm>
            <a:off x="2893460" y="2658563"/>
            <a:ext cx="1137993" cy="1166667"/>
          </a:xfrm>
          <a:prstGeom prst="rect">
            <a:avLst/>
          </a:prstGeom>
        </p:spPr>
      </p:pic>
      <p:pic>
        <p:nvPicPr>
          <p:cNvPr id="9" name="Picture 8"/>
          <p:cNvPicPr>
            <a:picLocks noChangeAspect="1"/>
          </p:cNvPicPr>
          <p:nvPr/>
        </p:nvPicPr>
        <p:blipFill>
          <a:blip r:embed="rId7"/>
          <a:stretch>
            <a:fillRect/>
          </a:stretch>
        </p:blipFill>
        <p:spPr>
          <a:xfrm>
            <a:off x="1792316" y="4210787"/>
            <a:ext cx="1137993" cy="1166667"/>
          </a:xfrm>
          <a:prstGeom prst="rect">
            <a:avLst/>
          </a:prstGeom>
        </p:spPr>
      </p:pic>
      <p:pic>
        <p:nvPicPr>
          <p:cNvPr id="10" name="Picture 9"/>
          <p:cNvPicPr>
            <a:picLocks noChangeAspect="1"/>
          </p:cNvPicPr>
          <p:nvPr/>
        </p:nvPicPr>
        <p:blipFill>
          <a:blip r:embed="rId8"/>
          <a:stretch>
            <a:fillRect/>
          </a:stretch>
        </p:blipFill>
        <p:spPr>
          <a:xfrm>
            <a:off x="4958100" y="2446898"/>
            <a:ext cx="1137993" cy="1166667"/>
          </a:xfrm>
          <a:prstGeom prst="rect">
            <a:avLst/>
          </a:prstGeom>
        </p:spPr>
      </p:pic>
      <p:pic>
        <p:nvPicPr>
          <p:cNvPr id="11" name="Picture 10"/>
          <p:cNvPicPr>
            <a:picLocks noChangeAspect="1"/>
          </p:cNvPicPr>
          <p:nvPr/>
        </p:nvPicPr>
        <p:blipFill>
          <a:blip r:embed="rId9"/>
          <a:stretch>
            <a:fillRect/>
          </a:stretch>
        </p:blipFill>
        <p:spPr>
          <a:xfrm>
            <a:off x="6540993" y="3575756"/>
            <a:ext cx="1137993" cy="1166667"/>
          </a:xfrm>
          <a:prstGeom prst="rect">
            <a:avLst/>
          </a:prstGeom>
        </p:spPr>
      </p:pic>
      <p:cxnSp>
        <p:nvCxnSpPr>
          <p:cNvPr id="12" name="Straight Connector 11"/>
          <p:cNvCxnSpPr>
            <a:stCxn id="21" idx="4"/>
            <a:endCxn id="11" idx="0"/>
          </p:cNvCxnSpPr>
          <p:nvPr/>
        </p:nvCxnSpPr>
        <p:spPr>
          <a:xfrm flipH="1">
            <a:off x="7109995" y="2799675"/>
            <a:ext cx="119219" cy="776111"/>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0" idx="3"/>
          </p:cNvCxnSpPr>
          <p:nvPr/>
        </p:nvCxnSpPr>
        <p:spPr>
          <a:xfrm flipH="1">
            <a:off x="6096094" y="2587979"/>
            <a:ext cx="582544" cy="442222"/>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27" idx="6"/>
          </p:cNvCxnSpPr>
          <p:nvPr/>
        </p:nvCxnSpPr>
        <p:spPr>
          <a:xfrm flipH="1">
            <a:off x="5302206" y="4351868"/>
            <a:ext cx="1169967" cy="317500"/>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205254" y="2799644"/>
            <a:ext cx="619395" cy="282222"/>
          </a:xfrm>
          <a:prstGeom prst="line">
            <a:avLst/>
          </a:prstGeom>
          <a:ln w="381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3" idx="3"/>
          </p:cNvCxnSpPr>
          <p:nvPr/>
        </p:nvCxnSpPr>
        <p:spPr>
          <a:xfrm flipH="1">
            <a:off x="4820460" y="3541212"/>
            <a:ext cx="250236" cy="528432"/>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788133" y="3787429"/>
            <a:ext cx="412931" cy="493889"/>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618169" y="3787423"/>
            <a:ext cx="412929" cy="423333"/>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54684" y="3152424"/>
            <a:ext cx="481751" cy="1058333"/>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90436" y="3505200"/>
            <a:ext cx="619393" cy="282222"/>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609828" y="1600201"/>
            <a:ext cx="1238787" cy="119944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2" name="Oval 21"/>
          <p:cNvSpPr/>
          <p:nvPr/>
        </p:nvSpPr>
        <p:spPr>
          <a:xfrm>
            <a:off x="6472174" y="3575757"/>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3" name="Oval 22"/>
          <p:cNvSpPr/>
          <p:nvPr/>
        </p:nvSpPr>
        <p:spPr>
          <a:xfrm>
            <a:off x="4889292" y="2517423"/>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4" name="Oval 23"/>
          <p:cNvSpPr/>
          <p:nvPr/>
        </p:nvSpPr>
        <p:spPr>
          <a:xfrm>
            <a:off x="990615" y="1940601"/>
            <a:ext cx="1238787" cy="119944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5" name="Oval 24"/>
          <p:cNvSpPr/>
          <p:nvPr/>
        </p:nvSpPr>
        <p:spPr>
          <a:xfrm>
            <a:off x="1723504" y="4210756"/>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6" name="Oval 25"/>
          <p:cNvSpPr/>
          <p:nvPr/>
        </p:nvSpPr>
        <p:spPr>
          <a:xfrm>
            <a:off x="2857248" y="2679579"/>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7" name="Oval 26"/>
          <p:cNvSpPr/>
          <p:nvPr/>
        </p:nvSpPr>
        <p:spPr>
          <a:xfrm>
            <a:off x="4063434" y="4069645"/>
            <a:ext cx="1238787"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8" name="矩形 21"/>
          <p:cNvSpPr/>
          <p:nvPr/>
        </p:nvSpPr>
        <p:spPr>
          <a:xfrm>
            <a:off x="2362200" y="25146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0.3</a:t>
            </a:r>
            <a:endParaRPr lang="zh-CN" altLang="en-US" dirty="0">
              <a:solidFill>
                <a:srgbClr val="0000CC"/>
              </a:solidFill>
            </a:endParaRPr>
          </a:p>
        </p:txBody>
      </p:sp>
      <p:sp>
        <p:nvSpPr>
          <p:cNvPr id="29" name="矩形 21"/>
          <p:cNvSpPr/>
          <p:nvPr/>
        </p:nvSpPr>
        <p:spPr>
          <a:xfrm>
            <a:off x="1828800" y="34290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0.2</a:t>
            </a:r>
            <a:endParaRPr lang="zh-CN" altLang="en-US" dirty="0">
              <a:solidFill>
                <a:srgbClr val="0000CC"/>
              </a:solidFill>
            </a:endParaRPr>
          </a:p>
        </p:txBody>
      </p:sp>
      <p:sp>
        <p:nvSpPr>
          <p:cNvPr id="30" name="矩形 21"/>
          <p:cNvSpPr/>
          <p:nvPr/>
        </p:nvSpPr>
        <p:spPr>
          <a:xfrm>
            <a:off x="2819400" y="39624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0.5</a:t>
            </a:r>
            <a:endParaRPr lang="zh-CN" altLang="en-US" dirty="0">
              <a:solidFill>
                <a:srgbClr val="0000CC"/>
              </a:solidFill>
            </a:endParaRPr>
          </a:p>
        </p:txBody>
      </p:sp>
      <p:sp>
        <p:nvSpPr>
          <p:cNvPr id="31" name="矩形 21"/>
          <p:cNvSpPr/>
          <p:nvPr/>
        </p:nvSpPr>
        <p:spPr>
          <a:xfrm>
            <a:off x="3962400" y="36576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0.4</a:t>
            </a:r>
            <a:endParaRPr lang="zh-CN" altLang="en-US" dirty="0">
              <a:solidFill>
                <a:srgbClr val="0000CC"/>
              </a:solidFill>
            </a:endParaRPr>
          </a:p>
        </p:txBody>
      </p:sp>
      <p:sp>
        <p:nvSpPr>
          <p:cNvPr id="32" name="矩形 21"/>
          <p:cNvSpPr/>
          <p:nvPr/>
        </p:nvSpPr>
        <p:spPr>
          <a:xfrm>
            <a:off x="6324600" y="28194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0.7</a:t>
            </a:r>
            <a:endParaRPr lang="zh-CN" altLang="en-US" dirty="0">
              <a:solidFill>
                <a:srgbClr val="0000CC"/>
              </a:solidFill>
            </a:endParaRPr>
          </a:p>
        </p:txBody>
      </p:sp>
      <p:sp>
        <p:nvSpPr>
          <p:cNvPr id="33" name="矩形 21"/>
          <p:cNvSpPr/>
          <p:nvPr/>
        </p:nvSpPr>
        <p:spPr>
          <a:xfrm>
            <a:off x="7315200" y="2971800"/>
            <a:ext cx="685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0.74</a:t>
            </a:r>
            <a:endParaRPr lang="zh-CN" altLang="en-US" dirty="0">
              <a:solidFill>
                <a:srgbClr val="0000CC"/>
              </a:solidFill>
            </a:endParaRPr>
          </a:p>
        </p:txBody>
      </p:sp>
      <p:sp>
        <p:nvSpPr>
          <p:cNvPr id="34" name="矩形 21"/>
          <p:cNvSpPr/>
          <p:nvPr/>
        </p:nvSpPr>
        <p:spPr>
          <a:xfrm>
            <a:off x="5791200" y="35814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0.1</a:t>
            </a:r>
            <a:endParaRPr lang="zh-CN" altLang="en-US" dirty="0">
              <a:solidFill>
                <a:srgbClr val="0000CC"/>
              </a:solidFill>
            </a:endParaRPr>
          </a:p>
        </p:txBody>
      </p:sp>
      <p:sp>
        <p:nvSpPr>
          <p:cNvPr id="35" name="矩形 21"/>
          <p:cNvSpPr/>
          <p:nvPr/>
        </p:nvSpPr>
        <p:spPr>
          <a:xfrm>
            <a:off x="5791200" y="449580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0.1</a:t>
            </a:r>
            <a:endParaRPr lang="zh-CN" altLang="en-US" dirty="0">
              <a:solidFill>
                <a:srgbClr val="0000CC"/>
              </a:solidFill>
            </a:endParaRPr>
          </a:p>
        </p:txBody>
      </p:sp>
      <p:sp>
        <p:nvSpPr>
          <p:cNvPr id="36" name="矩形 21"/>
          <p:cNvSpPr/>
          <p:nvPr/>
        </p:nvSpPr>
        <p:spPr>
          <a:xfrm>
            <a:off x="5029200" y="3810000"/>
            <a:ext cx="762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0.05</a:t>
            </a:r>
            <a:endParaRPr lang="zh-CN" altLang="en-US" dirty="0">
              <a:solidFill>
                <a:srgbClr val="0000CC"/>
              </a:solidFill>
            </a:endParaRPr>
          </a:p>
        </p:txBody>
      </p:sp>
      <p:pic>
        <p:nvPicPr>
          <p:cNvPr id="39" name="Picture 38"/>
          <p:cNvPicPr>
            <a:picLocks noChangeAspect="1"/>
          </p:cNvPicPr>
          <p:nvPr/>
        </p:nvPicPr>
        <p:blipFill>
          <a:blip r:embed="rId10" cstate="print"/>
          <a:stretch>
            <a:fillRect/>
          </a:stretch>
        </p:blipFill>
        <p:spPr>
          <a:xfrm>
            <a:off x="1050476" y="1524000"/>
            <a:ext cx="1006929" cy="381000"/>
          </a:xfrm>
          <a:prstGeom prst="rect">
            <a:avLst/>
          </a:prstGeom>
        </p:spPr>
      </p:pic>
      <p:pic>
        <p:nvPicPr>
          <p:cNvPr id="43" name="Picture 42"/>
          <p:cNvPicPr>
            <a:picLocks noChangeAspect="1"/>
          </p:cNvPicPr>
          <p:nvPr/>
        </p:nvPicPr>
        <p:blipFill>
          <a:blip r:embed="rId10" cstate="print"/>
          <a:stretch>
            <a:fillRect/>
          </a:stretch>
        </p:blipFill>
        <p:spPr>
          <a:xfrm>
            <a:off x="6689276" y="1143000"/>
            <a:ext cx="1006929" cy="381000"/>
          </a:xfrm>
          <a:prstGeom prst="rect">
            <a:avLst/>
          </a:prstGeom>
        </p:spPr>
      </p:pic>
      <p:graphicFrame>
        <p:nvGraphicFramePr>
          <p:cNvPr id="44" name="Object 43"/>
          <p:cNvGraphicFramePr>
            <a:graphicFrameLocks noChangeAspect="1"/>
          </p:cNvGraphicFramePr>
          <p:nvPr>
            <p:extLst>
              <p:ext uri="{D42A27DB-BD31-4B8C-83A1-F6EECF244321}">
                <p14:modId xmlns:p14="http://schemas.microsoft.com/office/powerpoint/2010/main" xmlns="" val="2104015732"/>
              </p:ext>
            </p:extLst>
          </p:nvPr>
        </p:nvGraphicFramePr>
        <p:xfrm>
          <a:off x="6781805" y="4876800"/>
          <a:ext cx="889455" cy="336550"/>
        </p:xfrm>
        <a:graphic>
          <a:graphicData uri="http://schemas.openxmlformats.org/presentationml/2006/ole">
            <p:oleObj spid="_x0000_s19458" name="Equation" r:id="rId11" imgW="456840" imgH="164520" progId="">
              <p:embed/>
            </p:oleObj>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xmlns="" val="530015526"/>
              </p:ext>
            </p:extLst>
          </p:nvPr>
        </p:nvGraphicFramePr>
        <p:xfrm>
          <a:off x="4139753" y="2514600"/>
          <a:ext cx="889455" cy="336550"/>
        </p:xfrm>
        <a:graphic>
          <a:graphicData uri="http://schemas.openxmlformats.org/presentationml/2006/ole">
            <p:oleObj spid="_x0000_s19459" name="Equation" r:id="rId12" imgW="456840" imgH="164520" progId="">
              <p:embed/>
            </p:oleObj>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xmlns="" val="2090439000"/>
              </p:ext>
            </p:extLst>
          </p:nvPr>
        </p:nvGraphicFramePr>
        <p:xfrm>
          <a:off x="3124205" y="2209800"/>
          <a:ext cx="889455" cy="336550"/>
        </p:xfrm>
        <a:graphic>
          <a:graphicData uri="http://schemas.openxmlformats.org/presentationml/2006/ole">
            <p:oleObj spid="_x0000_s19460" name="Equation" r:id="rId13" imgW="456840" imgH="164520" progId="">
              <p:embed/>
            </p:oleObj>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xmlns="" val="3792371082"/>
              </p:ext>
            </p:extLst>
          </p:nvPr>
        </p:nvGraphicFramePr>
        <p:xfrm>
          <a:off x="838205" y="4876800"/>
          <a:ext cx="889455" cy="336550"/>
        </p:xfrm>
        <a:graphic>
          <a:graphicData uri="http://schemas.openxmlformats.org/presentationml/2006/ole">
            <p:oleObj spid="_x0000_s19461" name="Equation" r:id="rId14" imgW="456840" imgH="164520" progId="">
              <p:embed/>
            </p:oleObj>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xmlns="" val="4151553756"/>
              </p:ext>
            </p:extLst>
          </p:nvPr>
        </p:nvGraphicFramePr>
        <p:xfrm>
          <a:off x="4256089" y="5410200"/>
          <a:ext cx="912812" cy="336550"/>
        </p:xfrm>
        <a:graphic>
          <a:graphicData uri="http://schemas.openxmlformats.org/presentationml/2006/ole">
            <p:oleObj spid="_x0000_s19462" name="Equation" r:id="rId15" imgW="466200" imgH="164520" progId="">
              <p:embed/>
            </p:oleObj>
          </a:graphicData>
        </a:graphic>
      </p:graphicFrame>
      <p:sp>
        <p:nvSpPr>
          <p:cNvPr id="49" name="矩形 21"/>
          <p:cNvSpPr/>
          <p:nvPr/>
        </p:nvSpPr>
        <p:spPr>
          <a:xfrm>
            <a:off x="7315200" y="3505200"/>
            <a:ext cx="1752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1</a:t>
            </a:r>
            <a:r>
              <a:rPr lang="en-US" altLang="zh-CN" baseline="30000" dirty="0" smtClean="0">
                <a:solidFill>
                  <a:schemeClr val="tx1"/>
                </a:solidFill>
              </a:rPr>
              <a:t>st</a:t>
            </a:r>
            <a:r>
              <a:rPr lang="en-US" altLang="zh-CN" dirty="0" smtClean="0">
                <a:solidFill>
                  <a:schemeClr val="tx1"/>
                </a:solidFill>
              </a:rPr>
              <a:t> try</a:t>
            </a:r>
            <a:endParaRPr lang="zh-CN" altLang="en-US" dirty="0">
              <a:solidFill>
                <a:schemeClr val="tx1"/>
              </a:solidFill>
            </a:endParaRPr>
          </a:p>
          <a:p>
            <a:pPr algn="ctr"/>
            <a:r>
              <a:rPr lang="en-US" altLang="zh-CN" dirty="0" smtClean="0">
                <a:solidFill>
                  <a:schemeClr val="tx1"/>
                </a:solidFill>
              </a:rPr>
              <a:t> 0.74&lt;0.8</a:t>
            </a:r>
          </a:p>
        </p:txBody>
      </p:sp>
      <p:sp>
        <p:nvSpPr>
          <p:cNvPr id="50" name="矩形 21"/>
          <p:cNvSpPr/>
          <p:nvPr/>
        </p:nvSpPr>
        <p:spPr>
          <a:xfrm>
            <a:off x="7467600" y="4343400"/>
            <a:ext cx="1752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2</a:t>
            </a:r>
            <a:r>
              <a:rPr lang="en-US" altLang="zh-CN" baseline="30000" dirty="0" smtClean="0">
                <a:solidFill>
                  <a:srgbClr val="FF0000"/>
                </a:solidFill>
              </a:rPr>
              <a:t>nd</a:t>
            </a:r>
            <a:r>
              <a:rPr lang="en-US" altLang="zh-CN" dirty="0" smtClean="0">
                <a:solidFill>
                  <a:srgbClr val="FF0000"/>
                </a:solidFill>
              </a:rPr>
              <a:t> try, 0.74+0.1&gt;0.8</a:t>
            </a:r>
          </a:p>
        </p:txBody>
      </p:sp>
      <p:sp>
        <p:nvSpPr>
          <p:cNvPr id="51" name="矩形 21"/>
          <p:cNvSpPr/>
          <p:nvPr/>
        </p:nvSpPr>
        <p:spPr>
          <a:xfrm>
            <a:off x="4648200" y="1981200"/>
            <a:ext cx="1752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a:t>
            </a:r>
            <a:r>
              <a:rPr lang="en-US" altLang="zh-CN" baseline="30000" dirty="0" smtClean="0">
                <a:solidFill>
                  <a:srgbClr val="FF0000"/>
                </a:solidFill>
              </a:rPr>
              <a:t>st</a:t>
            </a:r>
            <a:r>
              <a:rPr lang="en-US" altLang="zh-CN" dirty="0" smtClean="0">
                <a:solidFill>
                  <a:srgbClr val="FF0000"/>
                </a:solidFill>
              </a:rPr>
              <a:t> try, 0.7&gt;0.5</a:t>
            </a:r>
          </a:p>
        </p:txBody>
      </p:sp>
      <p:sp>
        <p:nvSpPr>
          <p:cNvPr id="52" name="Oval 51"/>
          <p:cNvSpPr/>
          <p:nvPr/>
        </p:nvSpPr>
        <p:spPr>
          <a:xfrm>
            <a:off x="4876810" y="2514601"/>
            <a:ext cx="1238787" cy="119944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cxnSp>
        <p:nvCxnSpPr>
          <p:cNvPr id="53" name="Straight Connector 52"/>
          <p:cNvCxnSpPr/>
          <p:nvPr/>
        </p:nvCxnSpPr>
        <p:spPr>
          <a:xfrm flipH="1">
            <a:off x="6096000" y="2586965"/>
            <a:ext cx="582544" cy="442222"/>
          </a:xfrm>
          <a:prstGeom prst="line">
            <a:avLst/>
          </a:prstGeom>
          <a:ln w="571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105413" y="2819431"/>
            <a:ext cx="119219" cy="776111"/>
          </a:xfrm>
          <a:prstGeom prst="line">
            <a:avLst/>
          </a:prstGeom>
          <a:ln w="571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001003" y="3508964"/>
            <a:ext cx="619393" cy="282222"/>
          </a:xfrm>
          <a:prstGeom prst="line">
            <a:avLst/>
          </a:prstGeom>
          <a:ln w="571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6477015" y="3581401"/>
            <a:ext cx="1238787" cy="119944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cxnSp>
        <p:nvCxnSpPr>
          <p:cNvPr id="57" name="Straight Connector 56"/>
          <p:cNvCxnSpPr/>
          <p:nvPr/>
        </p:nvCxnSpPr>
        <p:spPr>
          <a:xfrm flipH="1" flipV="1">
            <a:off x="2219222" y="2809993"/>
            <a:ext cx="619395" cy="282222"/>
          </a:xfrm>
          <a:prstGeom prst="line">
            <a:avLst/>
          </a:prstGeom>
          <a:ln w="57150" cmpd="sng">
            <a:solidFill>
              <a:srgbClr val="00CC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2838228" y="2685814"/>
            <a:ext cx="1238787" cy="119944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cxnSp>
        <p:nvCxnSpPr>
          <p:cNvPr id="59" name="Straight Connector 58"/>
          <p:cNvCxnSpPr/>
          <p:nvPr/>
        </p:nvCxnSpPr>
        <p:spPr>
          <a:xfrm>
            <a:off x="1657601" y="3162775"/>
            <a:ext cx="481751" cy="1058333"/>
          </a:xfrm>
          <a:prstGeom prst="line">
            <a:avLst/>
          </a:prstGeom>
          <a:ln w="57150" cmpd="sng">
            <a:solidFill>
              <a:srgbClr val="00CC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619022" y="3791191"/>
            <a:ext cx="412929" cy="423333"/>
          </a:xfrm>
          <a:prstGeom prst="line">
            <a:avLst/>
          </a:prstGeom>
          <a:ln w="57150" cmpd="sng">
            <a:solidFill>
              <a:srgbClr val="00CC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723622" y="4219222"/>
            <a:ext cx="1238787" cy="119944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62" name="矩形 21"/>
          <p:cNvSpPr/>
          <p:nvPr/>
        </p:nvSpPr>
        <p:spPr>
          <a:xfrm>
            <a:off x="6189784" y="1295400"/>
            <a:ext cx="56270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A</a:t>
            </a:r>
          </a:p>
        </p:txBody>
      </p:sp>
      <p:sp>
        <p:nvSpPr>
          <p:cNvPr id="63" name="矩形 21"/>
          <p:cNvSpPr/>
          <p:nvPr/>
        </p:nvSpPr>
        <p:spPr>
          <a:xfrm>
            <a:off x="4290646" y="2209800"/>
            <a:ext cx="56270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B</a:t>
            </a:r>
            <a:endParaRPr lang="en-US" altLang="zh-CN" sz="2400" b="1" dirty="0" smtClean="0">
              <a:solidFill>
                <a:schemeClr val="tx1"/>
              </a:solidFill>
            </a:endParaRPr>
          </a:p>
        </p:txBody>
      </p:sp>
      <p:sp>
        <p:nvSpPr>
          <p:cNvPr id="64" name="矩形 21"/>
          <p:cNvSpPr/>
          <p:nvPr/>
        </p:nvSpPr>
        <p:spPr>
          <a:xfrm>
            <a:off x="6893169" y="5181600"/>
            <a:ext cx="56270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C</a:t>
            </a:r>
          </a:p>
        </p:txBody>
      </p:sp>
    </p:spTree>
    <p:extLst>
      <p:ext uri="{BB962C8B-B14F-4D97-AF65-F5344CB8AC3E}">
        <p14:creationId xmlns:p14="http://schemas.microsoft.com/office/powerpoint/2010/main" xmlns="" val="2252792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linds(horizontal)">
                                      <p:cBhvr>
                                        <p:cTn id="16" dur="500"/>
                                        <p:tgtEl>
                                          <p:spTgt spid="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linds(horizontal)">
                                      <p:cBhvr>
                                        <p:cTn id="36" dur="500"/>
                                        <p:tgtEl>
                                          <p:spTgt spid="5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par>
                                <p:cTn id="40" presetID="3" presetClass="entr" presetSubtype="1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blinds(horizontal)">
                                      <p:cBhvr>
                                        <p:cTn id="42" dur="500"/>
                                        <p:tgtEl>
                                          <p:spTgt spid="5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linds(horizontal)">
                                      <p:cBhvr>
                                        <p:cTn id="45" dur="500"/>
                                        <p:tgtEl>
                                          <p:spTgt spid="49"/>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blinds(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linds(horizontal)">
                                      <p:cBhvr>
                                        <p:cTn id="54" dur="500"/>
                                        <p:tgtEl>
                                          <p:spTgt spid="55"/>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linds(horizontal)">
                                      <p:cBhvr>
                                        <p:cTn id="57" dur="500"/>
                                        <p:tgtEl>
                                          <p:spTgt spid="50"/>
                                        </p:tgtEl>
                                      </p:cBhvr>
                                    </p:animEffect>
                                  </p:childTnLst>
                                </p:cTn>
                              </p:par>
                            </p:childTnLst>
                          </p:cTn>
                        </p:par>
                        <p:par>
                          <p:cTn id="58" fill="hold">
                            <p:stCondLst>
                              <p:cond delay="500"/>
                            </p:stCondLst>
                            <p:childTnLst>
                              <p:par>
                                <p:cTn id="59" presetID="3" presetClass="entr" presetSubtype="10" fill="hold" grpId="0" nodeType="after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blinds(horizontal)">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linds(horizontal)">
                                      <p:cBhvr>
                                        <p:cTn id="66" dur="500"/>
                                        <p:tgtEl>
                                          <p:spTgt spid="57"/>
                                        </p:tgtEl>
                                      </p:cBhvr>
                                    </p:animEffect>
                                  </p:childTnLst>
                                </p:cTn>
                              </p:par>
                              <p:par>
                                <p:cTn id="67" presetID="3" presetClass="entr" presetSubtype="1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blinds(horizontal)">
                                      <p:cBhvr>
                                        <p:cTn id="69" dur="500"/>
                                        <p:tgtEl>
                                          <p:spTgt spid="59"/>
                                        </p:tgtEl>
                                      </p:cBhvr>
                                    </p:animEffect>
                                  </p:childTnLst>
                                </p:cTn>
                              </p:par>
                            </p:childTnLst>
                          </p:cTn>
                        </p:par>
                        <p:par>
                          <p:cTn id="70" fill="hold">
                            <p:stCondLst>
                              <p:cond delay="500"/>
                            </p:stCondLst>
                            <p:childTnLst>
                              <p:par>
                                <p:cTn id="71" presetID="3" presetClass="entr" presetSubtype="10" fill="hold" grpId="0" nodeType="after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blinds(horizontal)">
                                      <p:cBhvr>
                                        <p:cTn id="73" dur="500"/>
                                        <p:tgtEl>
                                          <p:spTgt spid="58"/>
                                        </p:tgtEl>
                                      </p:cBhvr>
                                    </p:animEffect>
                                  </p:childTnLst>
                                </p:cTn>
                              </p:par>
                            </p:childTnLst>
                          </p:cTn>
                        </p:par>
                        <p:par>
                          <p:cTn id="74" fill="hold">
                            <p:stCondLst>
                              <p:cond delay="1000"/>
                            </p:stCondLst>
                            <p:childTnLst>
                              <p:par>
                                <p:cTn id="75" presetID="3" presetClass="entr" presetSubtype="10" fill="hold"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blinds(horizontal)">
                                      <p:cBhvr>
                                        <p:cTn id="77" dur="500"/>
                                        <p:tgtEl>
                                          <p:spTgt spid="60"/>
                                        </p:tgtEl>
                                      </p:cBhvr>
                                    </p:animEffect>
                                  </p:childTnLst>
                                </p:cTn>
                              </p:par>
                            </p:childTnLst>
                          </p:cTn>
                        </p:par>
                        <p:par>
                          <p:cTn id="78" fill="hold">
                            <p:stCondLst>
                              <p:cond delay="1500"/>
                            </p:stCondLst>
                            <p:childTnLst>
                              <p:par>
                                <p:cTn id="79" presetID="3" presetClass="entr" presetSubtype="10" fill="hold" grpId="0" nodeType="after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linds(horizontal)">
                                      <p:cBhvr>
                                        <p:cTn id="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49" grpId="0"/>
      <p:bldP spid="50" grpId="0"/>
      <p:bldP spid="51" grpId="0"/>
      <p:bldP spid="52" grpId="0" animBg="1"/>
      <p:bldP spid="56" grpId="0" animBg="1"/>
      <p:bldP spid="58" grpId="0" animBg="1"/>
      <p:bldP spid="6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Independent </a:t>
            </a:r>
            <a:r>
              <a:rPr lang="hu-HU" dirty="0" err="1" smtClean="0"/>
              <a:t>Cascade</a:t>
            </a:r>
            <a:r>
              <a:rPr lang="hu-HU" dirty="0" smtClean="0"/>
              <a:t> </a:t>
            </a:r>
            <a:r>
              <a:rPr lang="hu-HU" dirty="0" err="1" smtClean="0"/>
              <a:t>model</a:t>
            </a:r>
            <a:endParaRPr lang="hu-HU" dirty="0"/>
          </a:p>
        </p:txBody>
      </p:sp>
      <p:sp>
        <p:nvSpPr>
          <p:cNvPr id="4" name="Dia számának helye 3"/>
          <p:cNvSpPr>
            <a:spLocks noGrp="1"/>
          </p:cNvSpPr>
          <p:nvPr>
            <p:ph type="sldNum" sz="quarter" idx="12"/>
          </p:nvPr>
        </p:nvSpPr>
        <p:spPr/>
        <p:txBody>
          <a:bodyPr/>
          <a:lstStyle/>
          <a:p>
            <a:fld id="{36F69026-9D78-42FE-997F-AD2F85855694}" type="slidenum">
              <a:rPr lang="en-US" smtClean="0"/>
              <a:pPr/>
              <a:t>72</a:t>
            </a:fld>
            <a:endParaRPr lang="en-US"/>
          </a:p>
        </p:txBody>
      </p:sp>
      <p:pic>
        <p:nvPicPr>
          <p:cNvPr id="4098" name="Picture 2"/>
          <p:cNvPicPr>
            <a:picLocks noChangeAspect="1" noChangeArrowheads="1"/>
          </p:cNvPicPr>
          <p:nvPr/>
        </p:nvPicPr>
        <p:blipFill>
          <a:blip r:embed="rId2"/>
          <a:srcRect/>
          <a:stretch>
            <a:fillRect/>
          </a:stretch>
        </p:blipFill>
        <p:spPr bwMode="auto">
          <a:xfrm>
            <a:off x="609600" y="1295400"/>
            <a:ext cx="7772400" cy="51846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标题 1"/>
          <p:cNvSpPr>
            <a:spLocks noGrp="1"/>
          </p:cNvSpPr>
          <p:nvPr>
            <p:ph type="title"/>
          </p:nvPr>
        </p:nvSpPr>
        <p:spPr/>
        <p:txBody>
          <a:bodyPr/>
          <a:lstStyle/>
          <a:p>
            <a:pPr eaLnBrk="1" hangingPunct="1"/>
            <a:r>
              <a:rPr lang="en-US" altLang="zh-CN" smtClean="0"/>
              <a:t>Cascade Model</a:t>
            </a:r>
            <a:endParaRPr lang="zh-CN" altLang="en-US" smtClean="0"/>
          </a:p>
        </p:txBody>
      </p:sp>
      <p:sp>
        <p:nvSpPr>
          <p:cNvPr id="100354" name="内容占位符 2"/>
          <p:cNvSpPr>
            <a:spLocks noGrp="1"/>
          </p:cNvSpPr>
          <p:nvPr>
            <p:ph idx="1"/>
          </p:nvPr>
        </p:nvSpPr>
        <p:spPr/>
        <p:txBody>
          <a:bodyPr/>
          <a:lstStyle/>
          <a:p>
            <a:pPr eaLnBrk="1" hangingPunct="1"/>
            <a:r>
              <a:rPr lang="en-US" altLang="zh-CN" dirty="0" smtClean="0"/>
              <a:t>Cascade model</a:t>
            </a:r>
          </a:p>
          <a:p>
            <a:pPr lvl="1" eaLnBrk="1" hangingPunct="1"/>
            <a:r>
              <a:rPr lang="en-US" altLang="zh-CN" sz="2400" i="1" dirty="0" err="1" smtClean="0"/>
              <a:t>p</a:t>
            </a:r>
            <a:r>
              <a:rPr lang="en-US" altLang="zh-CN" sz="2400" i="1" baseline="-25000" dirty="0" err="1" smtClean="0"/>
              <a:t>v</a:t>
            </a:r>
            <a:r>
              <a:rPr lang="en-US" altLang="zh-CN" sz="2400" dirty="0" smtClean="0"/>
              <a:t>(</a:t>
            </a:r>
            <a:r>
              <a:rPr lang="en-US" altLang="zh-CN" sz="2400" i="1" dirty="0" err="1" smtClean="0"/>
              <a:t>u</a:t>
            </a:r>
            <a:r>
              <a:rPr lang="en-US" altLang="zh-CN" sz="2400" dirty="0" err="1" smtClean="0"/>
              <a:t>,</a:t>
            </a:r>
            <a:r>
              <a:rPr lang="en-US" altLang="zh-CN" sz="2400" i="1" dirty="0" err="1" smtClean="0"/>
              <a:t>S</a:t>
            </a:r>
            <a:r>
              <a:rPr lang="en-US" altLang="zh-CN" sz="2400" dirty="0" smtClean="0"/>
              <a:t>) : the success probability of user </a:t>
            </a:r>
            <a:r>
              <a:rPr lang="en-US" altLang="zh-CN" sz="2400" i="1" dirty="0" smtClean="0"/>
              <a:t>u</a:t>
            </a:r>
            <a:r>
              <a:rPr lang="en-US" altLang="zh-CN" sz="2400" dirty="0" smtClean="0"/>
              <a:t> activating user v</a:t>
            </a:r>
          </a:p>
          <a:p>
            <a:pPr lvl="1" eaLnBrk="1" hangingPunct="1"/>
            <a:r>
              <a:rPr lang="en-US" altLang="zh-CN" sz="2000" dirty="0" smtClean="0"/>
              <a:t>User </a:t>
            </a:r>
            <a:r>
              <a:rPr lang="en-US" altLang="zh-CN" sz="2000" i="1" dirty="0" smtClean="0"/>
              <a:t>u</a:t>
            </a:r>
            <a:r>
              <a:rPr lang="en-US" altLang="zh-CN" sz="2000" dirty="0" smtClean="0"/>
              <a:t> tries to activate v and finally succeeds, where </a:t>
            </a:r>
            <a:r>
              <a:rPr lang="en-US" altLang="zh-CN" sz="2000" i="1" dirty="0" smtClean="0"/>
              <a:t>S</a:t>
            </a:r>
            <a:r>
              <a:rPr lang="en-US" altLang="zh-CN" sz="2000" dirty="0" smtClean="0"/>
              <a:t> is the set of </a:t>
            </a:r>
            <a:r>
              <a:rPr lang="en-US" altLang="zh-CN" sz="2000" i="1" dirty="0" smtClean="0"/>
              <a:t>v</a:t>
            </a:r>
            <a:r>
              <a:rPr lang="en-US" altLang="zh-CN" sz="2000" dirty="0" smtClean="0"/>
              <a:t>’s neighbors that have already attempted but failed to make </a:t>
            </a:r>
            <a:r>
              <a:rPr lang="en-US" altLang="zh-CN" sz="2000" i="1" dirty="0" smtClean="0"/>
              <a:t>v</a:t>
            </a:r>
            <a:r>
              <a:rPr lang="en-US" altLang="zh-CN" sz="2000" dirty="0" smtClean="0"/>
              <a:t> active</a:t>
            </a:r>
          </a:p>
          <a:p>
            <a:pPr eaLnBrk="1" hangingPunct="1"/>
            <a:r>
              <a:rPr lang="en-US" altLang="zh-CN" dirty="0" smtClean="0"/>
              <a:t>Independent cascade model</a:t>
            </a:r>
          </a:p>
          <a:p>
            <a:pPr lvl="1" eaLnBrk="1" hangingPunct="1"/>
            <a:r>
              <a:rPr lang="en-US" altLang="zh-CN" sz="2000" i="1" dirty="0" err="1" smtClean="0"/>
              <a:t>p</a:t>
            </a:r>
            <a:r>
              <a:rPr lang="en-US" altLang="zh-CN" sz="2000" i="1" baseline="-25000" dirty="0" err="1" smtClean="0"/>
              <a:t>v</a:t>
            </a:r>
            <a:r>
              <a:rPr lang="en-US" altLang="zh-CN" sz="2000" dirty="0" smtClean="0"/>
              <a:t>(</a:t>
            </a:r>
            <a:r>
              <a:rPr lang="en-US" altLang="zh-CN" sz="2000" i="1" dirty="0" err="1" smtClean="0"/>
              <a:t>u</a:t>
            </a:r>
            <a:r>
              <a:rPr lang="en-US" altLang="zh-CN" sz="2000" dirty="0" err="1" smtClean="0"/>
              <a:t>,</a:t>
            </a:r>
            <a:r>
              <a:rPr lang="en-US" altLang="zh-CN" sz="2000" i="1" dirty="0" err="1" smtClean="0"/>
              <a:t>S</a:t>
            </a:r>
            <a:r>
              <a:rPr lang="en-US" altLang="zh-CN" sz="2000" dirty="0" smtClean="0"/>
              <a:t>) is a constant, meaning that whether </a:t>
            </a:r>
            <a:r>
              <a:rPr lang="en-US" altLang="zh-CN" sz="2000" i="1" dirty="0" smtClean="0"/>
              <a:t>v </a:t>
            </a:r>
            <a:r>
              <a:rPr lang="en-US" altLang="zh-CN" sz="2000" dirty="0" smtClean="0"/>
              <a:t>is to be active does not depend on the order </a:t>
            </a:r>
            <a:r>
              <a:rPr lang="en-US" altLang="zh-CN" sz="2000" i="1" dirty="0" smtClean="0"/>
              <a:t>v</a:t>
            </a:r>
            <a:r>
              <a:rPr lang="en-US" altLang="zh-CN" sz="2000" dirty="0" smtClean="0"/>
              <a:t>’s neighbors try to activate it.</a:t>
            </a:r>
          </a:p>
          <a:p>
            <a:pPr lvl="1" eaLnBrk="1" hangingPunct="1"/>
            <a:r>
              <a:rPr lang="en-US" altLang="zh-CN" sz="2000" dirty="0" smtClean="0"/>
              <a:t>Key idea: Flip coins </a:t>
            </a:r>
            <a:r>
              <a:rPr lang="en-US" altLang="zh-CN" sz="2000" i="1" dirty="0" smtClean="0"/>
              <a:t>c</a:t>
            </a:r>
            <a:r>
              <a:rPr lang="en-US" altLang="zh-CN" sz="2000" dirty="0" smtClean="0"/>
              <a:t> in advance -&gt; live edges</a:t>
            </a:r>
          </a:p>
          <a:p>
            <a:pPr lvl="1" eaLnBrk="1" hangingPunct="1"/>
            <a:r>
              <a:rPr lang="en-US" altLang="zh-CN" sz="2000" i="1" dirty="0" smtClean="0"/>
              <a:t>F</a:t>
            </a:r>
            <a:r>
              <a:rPr lang="en-US" altLang="zh-CN" sz="2000" i="1" baseline="-25000" dirty="0" smtClean="0"/>
              <a:t>c</a:t>
            </a:r>
            <a:r>
              <a:rPr lang="en-US" altLang="zh-CN" sz="2000" dirty="0" smtClean="0"/>
              <a:t>(</a:t>
            </a:r>
            <a:r>
              <a:rPr lang="en-US" altLang="zh-CN" sz="2000" i="1" dirty="0" smtClean="0"/>
              <a:t>A</a:t>
            </a:r>
            <a:r>
              <a:rPr lang="en-US" altLang="zh-CN" sz="2000" dirty="0" smtClean="0"/>
              <a:t>): People influenced under outcome </a:t>
            </a:r>
            <a:r>
              <a:rPr lang="en-US" altLang="zh-CN" sz="2000" i="1" dirty="0" smtClean="0"/>
              <a:t>c</a:t>
            </a:r>
            <a:r>
              <a:rPr lang="en-US" altLang="zh-CN" sz="2000" dirty="0" smtClean="0"/>
              <a:t> (set cover)</a:t>
            </a:r>
          </a:p>
          <a:p>
            <a:pPr lvl="1" eaLnBrk="1" hangingPunct="1"/>
            <a:r>
              <a:rPr lang="en-US" altLang="zh-CN" sz="2000" i="1" dirty="0" smtClean="0"/>
              <a:t>F</a:t>
            </a:r>
            <a:r>
              <a:rPr lang="en-US" altLang="zh-CN" sz="2000" dirty="0" smtClean="0"/>
              <a:t>(</a:t>
            </a:r>
            <a:r>
              <a:rPr lang="en-US" altLang="zh-CN" sz="2000" i="1" dirty="0" smtClean="0"/>
              <a:t>A</a:t>
            </a:r>
            <a:r>
              <a:rPr lang="en-US" altLang="zh-CN" sz="2000" dirty="0" smtClean="0"/>
              <a:t>) = Sum </a:t>
            </a:r>
            <a:r>
              <a:rPr lang="en-US" altLang="zh-CN" sz="2000" i="1" baseline="-25000" dirty="0" err="1" smtClean="0"/>
              <a:t>c</a:t>
            </a:r>
            <a:r>
              <a:rPr lang="en-US" altLang="zh-CN" sz="2000" dirty="0" err="1" smtClean="0"/>
              <a:t>P</a:t>
            </a:r>
            <a:r>
              <a:rPr lang="en-US" altLang="zh-CN" sz="2000" dirty="0" smtClean="0"/>
              <a:t>(</a:t>
            </a:r>
            <a:r>
              <a:rPr lang="en-US" altLang="zh-CN" sz="2000" i="1" dirty="0" smtClean="0"/>
              <a:t>c</a:t>
            </a:r>
            <a:r>
              <a:rPr lang="en-US" altLang="zh-CN" sz="2000" dirty="0" smtClean="0"/>
              <a:t>) </a:t>
            </a:r>
            <a:r>
              <a:rPr lang="en-US" altLang="zh-CN" sz="2000" i="1" dirty="0" smtClean="0"/>
              <a:t>F</a:t>
            </a:r>
            <a:r>
              <a:rPr lang="en-US" altLang="zh-CN" sz="2000" i="1" baseline="-25000" dirty="0" smtClean="0"/>
              <a:t>c</a:t>
            </a:r>
            <a:r>
              <a:rPr lang="en-US" altLang="zh-CN" sz="2000" dirty="0" smtClean="0"/>
              <a:t>(</a:t>
            </a:r>
            <a:r>
              <a:rPr lang="en-US" altLang="zh-CN" sz="2000" i="1" dirty="0" smtClean="0"/>
              <a:t>A</a:t>
            </a:r>
            <a:r>
              <a:rPr lang="en-US" altLang="zh-CN" sz="2000" dirty="0" smtClean="0"/>
              <a:t>) is </a:t>
            </a:r>
            <a:r>
              <a:rPr lang="en-US" altLang="zh-CN" sz="2000" dirty="0" err="1" smtClean="0"/>
              <a:t>submodular</a:t>
            </a:r>
            <a:r>
              <a:rPr lang="en-US" altLang="zh-CN" sz="2000" dirty="0" smtClean="0"/>
              <a:t> as well</a:t>
            </a:r>
            <a:endParaRPr lang="zh-CN" altLang="en-US" sz="2000" dirty="0" smtClean="0"/>
          </a:p>
        </p:txBody>
      </p:sp>
      <p:sp>
        <p:nvSpPr>
          <p:cNvPr id="4"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a:t>[1] </a:t>
            </a:r>
            <a:r>
              <a:rPr lang="en-US" altLang="zh-CN" sz="1200" smtClean="0"/>
              <a:t>D. Kempe, J. Kleinberg, and E. Tardos. Maximizing the spread of influence through a social network. In Proceedings of the ninth ACM SIGKDD international conference on Knowledge discovery and data mining (KDD’03), pages 137–146, 2003.</a:t>
            </a:r>
            <a:endParaRPr lang="zh-CN" altLang="en-US" sz="1200"/>
          </a:p>
        </p:txBody>
      </p:sp>
    </p:spTree>
    <p:extLst>
      <p:ext uri="{BB962C8B-B14F-4D97-AF65-F5344CB8AC3E}">
        <p14:creationId xmlns:p14="http://schemas.microsoft.com/office/powerpoint/2010/main" xmlns="" val="233789605"/>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Grp="1"/>
          </p:cNvSpPr>
          <p:nvPr>
            <p:ph type="title"/>
          </p:nvPr>
        </p:nvSpPr>
        <p:spPr/>
        <p:txBody>
          <a:bodyPr/>
          <a:lstStyle/>
          <a:p>
            <a:pPr eaLnBrk="1" hangingPunct="1"/>
            <a:r>
              <a:rPr lang="en-US" altLang="zh-CN" dirty="0" smtClean="0"/>
              <a:t>Theoretical Analysis</a:t>
            </a:r>
            <a:endParaRPr lang="zh-CN" altLang="en-US" dirty="0" smtClean="0"/>
          </a:p>
        </p:txBody>
      </p:sp>
      <p:sp>
        <p:nvSpPr>
          <p:cNvPr id="101378" name="内容占位符 2"/>
          <p:cNvSpPr>
            <a:spLocks noGrp="1"/>
          </p:cNvSpPr>
          <p:nvPr>
            <p:ph idx="1"/>
          </p:nvPr>
        </p:nvSpPr>
        <p:spPr>
          <a:xfrm>
            <a:off x="323867" y="1196980"/>
            <a:ext cx="8436219" cy="5356225"/>
          </a:xfrm>
        </p:spPr>
        <p:txBody>
          <a:bodyPr/>
          <a:lstStyle/>
          <a:p>
            <a:pPr eaLnBrk="1" hangingPunct="1"/>
            <a:r>
              <a:rPr lang="en-US" altLang="zh-CN" sz="2400" dirty="0" smtClean="0"/>
              <a:t>NP-hard </a:t>
            </a:r>
            <a:r>
              <a:rPr lang="en-US" altLang="zh-CN" sz="1600" dirty="0" smtClean="0"/>
              <a:t>[1]</a:t>
            </a:r>
          </a:p>
          <a:p>
            <a:pPr lvl="1" eaLnBrk="1" hangingPunct="1"/>
            <a:r>
              <a:rPr lang="en-US" altLang="zh-CN" sz="2000" dirty="0" smtClean="0"/>
              <a:t>Linear threshold model</a:t>
            </a:r>
          </a:p>
          <a:p>
            <a:pPr lvl="1" eaLnBrk="1" hangingPunct="1"/>
            <a:r>
              <a:rPr lang="en-US" altLang="zh-CN" sz="2000" dirty="0" smtClean="0"/>
              <a:t>General cascade model</a:t>
            </a:r>
          </a:p>
          <a:p>
            <a:pPr eaLnBrk="1" hangingPunct="1"/>
            <a:r>
              <a:rPr lang="en-US" altLang="zh-CN" sz="2400" dirty="0" err="1" smtClean="0"/>
              <a:t>Kempe</a:t>
            </a:r>
            <a:r>
              <a:rPr lang="en-US" altLang="zh-CN" sz="2400" dirty="0" smtClean="0"/>
              <a:t> </a:t>
            </a:r>
            <a:r>
              <a:rPr lang="en-US" altLang="zh-CN" sz="2000" dirty="0" smtClean="0"/>
              <a:t>Prove that approximation algorithms can guarantee that the influence spread is within(1-1/e) of the optimal influence spread.</a:t>
            </a:r>
          </a:p>
          <a:p>
            <a:pPr lvl="1" eaLnBrk="1" hangingPunct="1"/>
            <a:r>
              <a:rPr lang="en-US" altLang="zh-CN" sz="2000" dirty="0" smtClean="0"/>
              <a:t>Verify that the two models can outperform the traditional heuristics</a:t>
            </a:r>
          </a:p>
          <a:p>
            <a:pPr eaLnBrk="1" hangingPunct="1"/>
            <a:r>
              <a:rPr lang="en-US" altLang="zh-CN" sz="2400" dirty="0" smtClean="0"/>
              <a:t>Recent research focuses on the efficiency improvement</a:t>
            </a:r>
          </a:p>
          <a:p>
            <a:pPr lvl="1" eaLnBrk="1" hangingPunct="1"/>
            <a:r>
              <a:rPr lang="en-US" altLang="zh-CN" sz="2000" dirty="0" smtClean="0"/>
              <a:t>[2] accelerate the influence procedure by up to 700 times</a:t>
            </a:r>
          </a:p>
          <a:p>
            <a:pPr eaLnBrk="1" hangingPunct="1"/>
            <a:r>
              <a:rPr lang="en-US" altLang="zh-CN" sz="2400" dirty="0" smtClean="0"/>
              <a:t>It is still challenging to extend these methods to large data sets </a:t>
            </a:r>
            <a:endParaRPr lang="zh-CN" altLang="en-US" sz="2400" dirty="0" smtClean="0"/>
          </a:p>
        </p:txBody>
      </p:sp>
      <p:sp>
        <p:nvSpPr>
          <p:cNvPr id="101379" name="矩形 2"/>
          <p:cNvSpPr>
            <a:spLocks noChangeArrowheads="1"/>
          </p:cNvSpPr>
          <p:nvPr/>
        </p:nvSpPr>
        <p:spPr bwMode="auto">
          <a:xfrm>
            <a:off x="304800" y="5410231"/>
            <a:ext cx="8839200" cy="1015663"/>
          </a:xfrm>
          <a:prstGeom prst="rect">
            <a:avLst/>
          </a:prstGeom>
          <a:noFill/>
          <a:ln w="9525">
            <a:noFill/>
            <a:miter lim="800000"/>
            <a:headEnd/>
            <a:tailEnd/>
          </a:ln>
        </p:spPr>
        <p:txBody>
          <a:bodyPr>
            <a:spAutoFit/>
          </a:bodyPr>
          <a:lstStyle/>
          <a:p>
            <a:r>
              <a:rPr lang="en-US" altLang="zh-CN" sz="1200" dirty="0"/>
              <a:t>[1] D. </a:t>
            </a:r>
            <a:r>
              <a:rPr lang="en-US" altLang="zh-CN" sz="1200" dirty="0" err="1"/>
              <a:t>Kempe</a:t>
            </a:r>
            <a:r>
              <a:rPr lang="en-US" altLang="zh-CN" sz="1200" dirty="0"/>
              <a:t>, J. Kleinberg, and E. </a:t>
            </a:r>
            <a:r>
              <a:rPr lang="en-US" altLang="zh-CN" sz="1200" dirty="0" err="1"/>
              <a:t>Tardos</a:t>
            </a:r>
            <a:r>
              <a:rPr lang="en-US" altLang="zh-CN" sz="1200" dirty="0"/>
              <a:t>. Maximizing the spread of influence through a social network. In Proceedings of the ninth ACM SIGKDD international conference on Knowledge discovery and data mining</a:t>
            </a:r>
            <a:r>
              <a:rPr lang="fr-FR" altLang="zh-CN" sz="1200" dirty="0"/>
              <a:t>(KDD’03), pages 137–146, 2003. </a:t>
            </a:r>
          </a:p>
          <a:p>
            <a:r>
              <a:rPr lang="en-US" altLang="zh-CN" sz="1200" dirty="0"/>
              <a:t>[2] J. </a:t>
            </a:r>
            <a:r>
              <a:rPr lang="en-US" altLang="zh-CN" sz="1200" dirty="0" err="1"/>
              <a:t>Leskovec</a:t>
            </a:r>
            <a:r>
              <a:rPr lang="en-US" altLang="zh-CN" sz="1200" dirty="0"/>
              <a:t>, A. Krause, C. </a:t>
            </a:r>
            <a:r>
              <a:rPr lang="en-US" altLang="zh-CN" sz="1200" dirty="0" err="1"/>
              <a:t>Guestrin</a:t>
            </a:r>
            <a:r>
              <a:rPr lang="en-US" altLang="zh-CN" sz="1200" dirty="0"/>
              <a:t>, C. </a:t>
            </a:r>
            <a:r>
              <a:rPr lang="en-US" altLang="zh-CN" sz="1200" dirty="0" err="1"/>
              <a:t>Faloutsos</a:t>
            </a:r>
            <a:r>
              <a:rPr lang="en-US" altLang="zh-CN" sz="1200" dirty="0"/>
              <a:t>, J. </a:t>
            </a:r>
            <a:r>
              <a:rPr lang="en-US" altLang="zh-CN" sz="1200" dirty="0" err="1"/>
              <a:t>VanBriesen</a:t>
            </a:r>
            <a:r>
              <a:rPr lang="en-US" altLang="zh-CN" sz="1200" dirty="0"/>
              <a:t>, and N. Glance. Cost-effective outbreak detection in networks. In Proceedings of the 13th ACM SIGKDD international conference on Knowledge discovery </a:t>
            </a:r>
            <a:r>
              <a:rPr lang="nl-NL" altLang="zh-CN" sz="1200" dirty="0" err="1"/>
              <a:t>and</a:t>
            </a:r>
            <a:r>
              <a:rPr lang="nl-NL" altLang="zh-CN" sz="1200" dirty="0"/>
              <a:t> data </a:t>
            </a:r>
            <a:r>
              <a:rPr lang="nl-NL" altLang="zh-CN" sz="1200" dirty="0" err="1"/>
              <a:t>mining</a:t>
            </a:r>
            <a:r>
              <a:rPr lang="nl-NL" altLang="zh-CN" sz="1200" dirty="0"/>
              <a:t> (KDD’07), pages 420–429, 2007.</a:t>
            </a:r>
            <a:endParaRPr lang="fr-FR" altLang="zh-CN" sz="1200" dirty="0"/>
          </a:p>
          <a:p>
            <a:endParaRPr lang="zh-CN" altLang="en-US" sz="1200" dirty="0"/>
          </a:p>
        </p:txBody>
      </p:sp>
    </p:spTree>
    <p:extLst>
      <p:ext uri="{BB962C8B-B14F-4D97-AF65-F5344CB8AC3E}">
        <p14:creationId xmlns:p14="http://schemas.microsoft.com/office/powerpoint/2010/main" xmlns="" val="65536365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p:txBody>
          <a:bodyPr/>
          <a:lstStyle/>
          <a:p>
            <a:pPr eaLnBrk="1" hangingPunct="1"/>
            <a:r>
              <a:rPr lang="en-US" altLang="zh-CN" dirty="0" smtClean="0"/>
              <a:t>Objective Function</a:t>
            </a:r>
            <a:endParaRPr lang="zh-CN" altLang="en-US" dirty="0" smtClean="0"/>
          </a:p>
        </p:txBody>
      </p:sp>
      <p:sp>
        <p:nvSpPr>
          <p:cNvPr id="94210" name="内容占位符 2"/>
          <p:cNvSpPr>
            <a:spLocks noGrp="1"/>
          </p:cNvSpPr>
          <p:nvPr>
            <p:ph idx="1"/>
          </p:nvPr>
        </p:nvSpPr>
        <p:spPr>
          <a:xfrm>
            <a:off x="323853" y="1066801"/>
            <a:ext cx="8515351" cy="4929188"/>
          </a:xfrm>
        </p:spPr>
        <p:txBody>
          <a:bodyPr/>
          <a:lstStyle/>
          <a:p>
            <a:r>
              <a:rPr lang="en-US" altLang="zh-CN" sz="2800" b="1" dirty="0" smtClean="0">
                <a:latin typeface="Times New Roman"/>
                <a:cs typeface="Times New Roman"/>
              </a:rPr>
              <a:t>Objective function: </a:t>
            </a:r>
          </a:p>
          <a:p>
            <a:pPr>
              <a:buNone/>
            </a:pPr>
            <a:r>
              <a:rPr lang="en-US" altLang="zh-CN" sz="2800" dirty="0" smtClean="0">
                <a:latin typeface="Times New Roman"/>
                <a:cs typeface="Times New Roman"/>
              </a:rPr>
              <a:t>    - </a:t>
            </a:r>
            <a:r>
              <a:rPr lang="en-US" altLang="zh-CN" sz="2800" i="1" dirty="0" smtClean="0">
                <a:latin typeface="Times New Roman"/>
                <a:cs typeface="Times New Roman"/>
              </a:rPr>
              <a:t>f </a:t>
            </a:r>
            <a:r>
              <a:rPr lang="en-US" altLang="zh-CN" sz="2800" dirty="0" smtClean="0">
                <a:latin typeface="Times New Roman"/>
                <a:cs typeface="Times New Roman"/>
              </a:rPr>
              <a:t>(</a:t>
            </a:r>
            <a:r>
              <a:rPr lang="en-US" altLang="zh-CN" sz="2800" i="1" dirty="0" smtClean="0">
                <a:latin typeface="Times New Roman"/>
                <a:cs typeface="Times New Roman"/>
              </a:rPr>
              <a:t>S</a:t>
            </a:r>
            <a:r>
              <a:rPr lang="en-US" altLang="zh-CN" sz="2800" dirty="0" smtClean="0">
                <a:latin typeface="Times New Roman"/>
                <a:cs typeface="Times New Roman"/>
              </a:rPr>
              <a:t>) = Expected #people influenced when targeting a set of users </a:t>
            </a:r>
            <a:r>
              <a:rPr lang="en-US" altLang="zh-CN" sz="2800" i="1" dirty="0" smtClean="0">
                <a:latin typeface="Times New Roman"/>
                <a:cs typeface="Times New Roman"/>
              </a:rPr>
              <a:t>S</a:t>
            </a:r>
          </a:p>
          <a:p>
            <a:pPr>
              <a:buNone/>
            </a:pPr>
            <a:r>
              <a:rPr lang="en-US" altLang="zh-CN" sz="2800" dirty="0" smtClean="0">
                <a:latin typeface="Times New Roman"/>
                <a:cs typeface="Times New Roman"/>
              </a:rPr>
              <a:t>   </a:t>
            </a:r>
          </a:p>
          <a:p>
            <a:pPr eaLnBrk="1" hangingPunct="1"/>
            <a:r>
              <a:rPr lang="en-US" altLang="zh-CN" sz="2800" dirty="0" smtClean="0">
                <a:latin typeface="Times New Roman"/>
                <a:cs typeface="Times New Roman"/>
              </a:rPr>
              <a:t>Define </a:t>
            </a:r>
            <a:r>
              <a:rPr lang="en-US" altLang="zh-CN" sz="2800" i="1" dirty="0" smtClean="0">
                <a:latin typeface="Times New Roman"/>
                <a:cs typeface="Times New Roman"/>
              </a:rPr>
              <a:t>f </a:t>
            </a:r>
            <a:r>
              <a:rPr lang="en-US" altLang="zh-CN" sz="2800" dirty="0" smtClean="0">
                <a:latin typeface="Times New Roman"/>
                <a:cs typeface="Times New Roman"/>
              </a:rPr>
              <a:t>(</a:t>
            </a:r>
            <a:r>
              <a:rPr lang="en-US" altLang="zh-CN" sz="2800" i="1" dirty="0" smtClean="0">
                <a:latin typeface="Times New Roman"/>
                <a:cs typeface="Times New Roman"/>
              </a:rPr>
              <a:t>S</a:t>
            </a:r>
            <a:r>
              <a:rPr lang="en-US" altLang="zh-CN" sz="2800" dirty="0" smtClean="0">
                <a:latin typeface="Times New Roman"/>
                <a:cs typeface="Times New Roman"/>
              </a:rPr>
              <a:t>) as a monotonic </a:t>
            </a:r>
            <a:r>
              <a:rPr lang="en-US" altLang="zh-CN" sz="2800" dirty="0" err="1" smtClean="0">
                <a:latin typeface="Times New Roman"/>
                <a:cs typeface="Times New Roman"/>
              </a:rPr>
              <a:t>submodular</a:t>
            </a:r>
            <a:r>
              <a:rPr lang="en-US" altLang="zh-CN" sz="2800" dirty="0" smtClean="0">
                <a:latin typeface="Times New Roman"/>
                <a:cs typeface="Times New Roman"/>
              </a:rPr>
              <a:t> function</a:t>
            </a:r>
          </a:p>
          <a:p>
            <a:pPr eaLnBrk="1" hangingPunct="1"/>
            <a:endParaRPr lang="en-US" altLang="zh-CN" sz="2800" dirty="0">
              <a:latin typeface="Times New Roman"/>
              <a:cs typeface="Times New Roman"/>
            </a:endParaRPr>
          </a:p>
          <a:p>
            <a:pPr eaLnBrk="1" hangingPunct="1"/>
            <a:endParaRPr lang="en-US" altLang="zh-CN" sz="2800" dirty="0" smtClean="0">
              <a:latin typeface="Times New Roman"/>
              <a:cs typeface="Times New Roman"/>
            </a:endParaRPr>
          </a:p>
          <a:p>
            <a:pPr marL="0" indent="0" eaLnBrk="1" hangingPunct="1">
              <a:buNone/>
            </a:pPr>
            <a:endParaRPr lang="en-US" altLang="zh-CN" sz="2800" dirty="0" smtClean="0">
              <a:latin typeface="Times New Roman"/>
              <a:cs typeface="Times New Roman"/>
            </a:endParaRPr>
          </a:p>
          <a:p>
            <a:pPr marL="0" indent="0" eaLnBrk="1" hangingPunct="1">
              <a:buNone/>
            </a:pPr>
            <a:r>
              <a:rPr lang="en-US" altLang="zh-CN" sz="2800" dirty="0" smtClean="0">
                <a:latin typeface="Times New Roman"/>
                <a:cs typeface="Times New Roman"/>
              </a:rPr>
              <a:t>where </a:t>
            </a:r>
            <a:endParaRPr lang="en-US" altLang="zh-CN" sz="2800" dirty="0">
              <a:latin typeface="Times New Roman"/>
              <a:cs typeface="Times New Roman"/>
            </a:endParaRPr>
          </a:p>
        </p:txBody>
      </p:sp>
      <p:sp>
        <p:nvSpPr>
          <p:cNvPr id="94214" name="矩形 2"/>
          <p:cNvSpPr>
            <a:spLocks noChangeArrowheads="1"/>
          </p:cNvSpPr>
          <p:nvPr/>
        </p:nvSpPr>
        <p:spPr bwMode="auto">
          <a:xfrm>
            <a:off x="0" y="6060370"/>
            <a:ext cx="9144000" cy="830997"/>
          </a:xfrm>
          <a:prstGeom prst="rect">
            <a:avLst/>
          </a:prstGeom>
          <a:solidFill>
            <a:schemeClr val="bg1"/>
          </a:solidFill>
          <a:ln w="9525">
            <a:noFill/>
            <a:miter lim="800000"/>
            <a:headEnd/>
            <a:tailEnd/>
          </a:ln>
        </p:spPr>
        <p:txBody>
          <a:bodyPr wrap="square">
            <a:spAutoFit/>
          </a:bodyPr>
          <a:lstStyle/>
          <a:p>
            <a:r>
              <a:rPr lang="en-US" altLang="zh-CN" sz="1200"/>
              <a:t>[1] P. Domingos and M. Richardson. Mining the network value of customers. In Proceedings of the seventh ACM SIGKDD international conference on Knowledge discovery and data mining (KDD’01), pages 57–66, 2001</a:t>
            </a:r>
            <a:r>
              <a:rPr lang="en-US" altLang="zh-CN" sz="1200" smtClean="0"/>
              <a:t>.</a:t>
            </a:r>
          </a:p>
          <a:p>
            <a:r>
              <a:rPr lang="en-US" altLang="zh-CN" sz="1200" smtClean="0"/>
              <a:t>[2] D. Kempe, J. Kleinberg, and E. Tardos. Maximizing the spread of influence through a social network. In Proceedings of the ninth ACM SIGKDD international conference on Knowledge discovery and data mining</a:t>
            </a:r>
            <a:r>
              <a:rPr lang="fr-FR" altLang="zh-CN" sz="1200" smtClean="0"/>
              <a:t>(KDD’03), pages 137–146, 2003. </a:t>
            </a:r>
          </a:p>
        </p:txBody>
      </p:sp>
      <p:pic>
        <p:nvPicPr>
          <p:cNvPr id="8" name="Picture 7" descr="Screen Shot 2013-01-28 at 8.02.24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0600" y="3733800"/>
            <a:ext cx="6477000" cy="529566"/>
          </a:xfrm>
          <a:prstGeom prst="rect">
            <a:avLst/>
          </a:prstGeom>
        </p:spPr>
      </p:pic>
      <p:pic>
        <p:nvPicPr>
          <p:cNvPr id="10" name="Picture 9" descr="Screen Shot 2013-01-28 at 8.04.54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09247" y="5181600"/>
            <a:ext cx="1333955" cy="431800"/>
          </a:xfrm>
          <a:prstGeom prst="rect">
            <a:avLst/>
          </a:prstGeom>
        </p:spPr>
      </p:pic>
      <p:pic>
        <p:nvPicPr>
          <p:cNvPr id="11" name="图片 3"/>
          <p:cNvPicPr>
            <a:picLocks noChangeAspect="1"/>
          </p:cNvPicPr>
          <p:nvPr/>
        </p:nvPicPr>
        <p:blipFill>
          <a:blip r:embed="rId4" cstate="print"/>
          <a:srcRect/>
          <a:stretch>
            <a:fillRect/>
          </a:stretch>
        </p:blipFill>
        <p:spPr bwMode="auto">
          <a:xfrm>
            <a:off x="990601" y="4406901"/>
            <a:ext cx="2425700" cy="622300"/>
          </a:xfrm>
          <a:prstGeom prst="rect">
            <a:avLst/>
          </a:prstGeom>
          <a:noFill/>
          <a:ln w="9525">
            <a:noFill/>
            <a:miter lim="800000"/>
            <a:headEnd/>
            <a:tailEnd/>
          </a:ln>
        </p:spPr>
      </p:pic>
    </p:spTree>
    <p:extLst>
      <p:ext uri="{BB962C8B-B14F-4D97-AF65-F5344CB8AC3E}">
        <p14:creationId xmlns:p14="http://schemas.microsoft.com/office/powerpoint/2010/main" xmlns="" val="368217637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标题 1"/>
          <p:cNvSpPr>
            <a:spLocks noGrp="1"/>
          </p:cNvSpPr>
          <p:nvPr>
            <p:ph type="title"/>
          </p:nvPr>
        </p:nvSpPr>
        <p:spPr>
          <a:xfrm>
            <a:off x="838200" y="200025"/>
            <a:ext cx="7924800" cy="762000"/>
          </a:xfrm>
        </p:spPr>
        <p:txBody>
          <a:bodyPr/>
          <a:lstStyle/>
          <a:p>
            <a:pPr eaLnBrk="1" hangingPunct="1"/>
            <a:r>
              <a:rPr lang="en-US" altLang="zh-CN" dirty="0" smtClean="0"/>
              <a:t>Maximizing the Spread of Influence</a:t>
            </a:r>
            <a:endParaRPr lang="zh-CN" altLang="en-US" dirty="0" smtClean="0"/>
          </a:p>
        </p:txBody>
      </p:sp>
      <p:sp>
        <p:nvSpPr>
          <p:cNvPr id="102402" name="内容占位符 2"/>
          <p:cNvSpPr>
            <a:spLocks noGrp="1"/>
          </p:cNvSpPr>
          <p:nvPr>
            <p:ph idx="1"/>
          </p:nvPr>
        </p:nvSpPr>
        <p:spPr/>
        <p:txBody>
          <a:bodyPr/>
          <a:lstStyle/>
          <a:p>
            <a:pPr eaLnBrk="1" hangingPunct="1"/>
            <a:r>
              <a:rPr lang="en-US" altLang="zh-CN" sz="2400" dirty="0" smtClean="0"/>
              <a:t>Solution</a:t>
            </a:r>
          </a:p>
          <a:p>
            <a:pPr lvl="1" eaLnBrk="1" hangingPunct="1"/>
            <a:r>
              <a:rPr lang="en-US" altLang="zh-CN" sz="2000" dirty="0" smtClean="0"/>
              <a:t>Use a </a:t>
            </a:r>
            <a:r>
              <a:rPr lang="en-US" altLang="zh-CN" sz="2000" dirty="0" err="1" smtClean="0"/>
              <a:t>submodular</a:t>
            </a:r>
            <a:r>
              <a:rPr lang="en-US" altLang="zh-CN" sz="2000" dirty="0" smtClean="0"/>
              <a:t> function to approximate the influence function</a:t>
            </a:r>
          </a:p>
          <a:p>
            <a:pPr lvl="1" eaLnBrk="1" hangingPunct="1"/>
            <a:r>
              <a:rPr lang="en-US" altLang="zh-CN" sz="2000" dirty="0" smtClean="0"/>
              <a:t>Then the problem can be transformed into finding a </a:t>
            </a:r>
            <a:r>
              <a:rPr lang="en-US" altLang="zh-CN" sz="2000" i="1" dirty="0" smtClean="0"/>
              <a:t>k</a:t>
            </a:r>
            <a:r>
              <a:rPr lang="en-US" altLang="zh-CN" sz="2000" dirty="0" smtClean="0"/>
              <a:t>-element set </a:t>
            </a:r>
            <a:r>
              <a:rPr lang="en-US" altLang="zh-CN" sz="2000" i="1" dirty="0" smtClean="0"/>
              <a:t>S </a:t>
            </a:r>
            <a:r>
              <a:rPr lang="en-US" altLang="zh-CN" sz="2000" dirty="0" smtClean="0"/>
              <a:t>for which </a:t>
            </a:r>
            <a:r>
              <a:rPr lang="en-US" altLang="zh-CN" sz="2000" i="1" dirty="0" smtClean="0"/>
              <a:t>f </a:t>
            </a:r>
            <a:r>
              <a:rPr lang="en-US" altLang="zh-CN" sz="2000" dirty="0" smtClean="0"/>
              <a:t>(</a:t>
            </a:r>
            <a:r>
              <a:rPr lang="en-US" altLang="zh-CN" sz="2000" i="1" dirty="0" smtClean="0"/>
              <a:t>S</a:t>
            </a:r>
            <a:r>
              <a:rPr lang="en-US" altLang="zh-CN" sz="2000" dirty="0" smtClean="0"/>
              <a:t>) is maximized</a:t>
            </a:r>
            <a:r>
              <a:rPr lang="en-US" altLang="zh-CN" sz="2000" i="1" dirty="0" smtClean="0"/>
              <a:t>.</a:t>
            </a:r>
          </a:p>
          <a:p>
            <a:pPr lvl="1" eaLnBrk="1" hangingPunct="1"/>
            <a:endParaRPr lang="en-US" altLang="zh-CN" i="1" dirty="0" smtClean="0"/>
          </a:p>
          <a:p>
            <a:pPr eaLnBrk="1" hangingPunct="1"/>
            <a:endParaRPr lang="zh-CN" altLang="en-US" dirty="0" smtClean="0"/>
          </a:p>
        </p:txBody>
      </p:sp>
      <p:sp>
        <p:nvSpPr>
          <p:cNvPr id="6" name="矩形 2"/>
          <p:cNvSpPr>
            <a:spLocks noChangeArrowheads="1"/>
          </p:cNvSpPr>
          <p:nvPr/>
        </p:nvSpPr>
        <p:spPr bwMode="auto">
          <a:xfrm>
            <a:off x="0" y="6400831"/>
            <a:ext cx="9144000" cy="461665"/>
          </a:xfrm>
          <a:prstGeom prst="rect">
            <a:avLst/>
          </a:prstGeom>
          <a:solidFill>
            <a:schemeClr val="bg1"/>
          </a:solidFill>
          <a:ln w="9525">
            <a:noFill/>
            <a:miter lim="800000"/>
            <a:headEnd/>
            <a:tailEnd/>
          </a:ln>
        </p:spPr>
        <p:txBody>
          <a:bodyPr wrap="square">
            <a:spAutoFit/>
          </a:bodyPr>
          <a:lstStyle/>
          <a:p>
            <a:r>
              <a:rPr lang="en-US" altLang="zh-CN" sz="1200"/>
              <a:t>[1] </a:t>
            </a:r>
            <a:r>
              <a:rPr lang="en-US" altLang="zh-CN" sz="1200" smtClean="0"/>
              <a:t>D. Kempe, J. Kleinberg, and E. Tardos. Maximizing the spread of influence through a social network. In Proceedings of the ninth ACM SIGKDD international conference on Knowledge discovery and data mining (KDD’03), pages 137–146, 2003.</a:t>
            </a:r>
            <a:endParaRPr lang="zh-CN" altLang="en-US" sz="1200"/>
          </a:p>
        </p:txBody>
      </p:sp>
      <p:pic>
        <p:nvPicPr>
          <p:cNvPr id="9" name="图片 4"/>
          <p:cNvPicPr>
            <a:picLocks noChangeAspect="1"/>
          </p:cNvPicPr>
          <p:nvPr/>
        </p:nvPicPr>
        <p:blipFill>
          <a:blip r:embed="rId3" cstate="print"/>
          <a:srcRect/>
          <a:stretch>
            <a:fillRect/>
          </a:stretch>
        </p:blipFill>
        <p:spPr bwMode="auto">
          <a:xfrm>
            <a:off x="381003" y="3276600"/>
            <a:ext cx="8189913" cy="1963738"/>
          </a:xfrm>
          <a:prstGeom prst="rect">
            <a:avLst/>
          </a:prstGeom>
          <a:noFill/>
          <a:ln w="9525">
            <a:noFill/>
            <a:miter lim="800000"/>
            <a:headEnd/>
            <a:tailEnd/>
          </a:ln>
        </p:spPr>
      </p:pic>
      <p:sp>
        <p:nvSpPr>
          <p:cNvPr id="10" name="矩形 8"/>
          <p:cNvSpPr/>
          <p:nvPr/>
        </p:nvSpPr>
        <p:spPr>
          <a:xfrm>
            <a:off x="1981200" y="4495800"/>
            <a:ext cx="1143000" cy="3810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矩形 8"/>
          <p:cNvSpPr/>
          <p:nvPr/>
        </p:nvSpPr>
        <p:spPr>
          <a:xfrm>
            <a:off x="1447800" y="5410200"/>
            <a:ext cx="2362200" cy="381000"/>
          </a:xfrm>
          <a:prstGeom prst="rect">
            <a:avLst/>
          </a:prstGeom>
          <a:solidFill>
            <a:srgbClr val="FFFFFF"/>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approximation </a:t>
            </a:r>
            <a:r>
              <a:rPr kumimoji="1" lang="en-US" altLang="zh-CN" dirty="0" smtClean="0">
                <a:solidFill>
                  <a:schemeClr val="tx1"/>
                </a:solidFill>
              </a:rPr>
              <a:t>ratio</a:t>
            </a:r>
            <a:endParaRPr kumimoji="1" lang="en-US" altLang="zh-CN" dirty="0">
              <a:solidFill>
                <a:schemeClr val="tx1"/>
              </a:solidFill>
            </a:endParaRPr>
          </a:p>
        </p:txBody>
      </p:sp>
      <p:cxnSp>
        <p:nvCxnSpPr>
          <p:cNvPr id="12" name="Straight Arrow Connector 11"/>
          <p:cNvCxnSpPr>
            <a:stCxn id="11" idx="0"/>
            <a:endCxn id="10" idx="2"/>
          </p:cNvCxnSpPr>
          <p:nvPr/>
        </p:nvCxnSpPr>
        <p:spPr>
          <a:xfrm flipH="1" flipV="1">
            <a:off x="2552700" y="4876800"/>
            <a:ext cx="76200" cy="5334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9441810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Performance Guarantee</a:t>
            </a:r>
            <a:endParaRPr lang="en-US" dirty="0"/>
          </a:p>
        </p:txBody>
      </p:sp>
      <p:sp>
        <p:nvSpPr>
          <p:cNvPr id="3" name="内容占位符 2"/>
          <p:cNvSpPr>
            <a:spLocks noGrp="1"/>
          </p:cNvSpPr>
          <p:nvPr>
            <p:ph sz="half" idx="1"/>
          </p:nvPr>
        </p:nvSpPr>
        <p:spPr>
          <a:xfrm>
            <a:off x="281354" y="2209801"/>
            <a:ext cx="4233497" cy="3967163"/>
          </a:xfrm>
        </p:spPr>
        <p:txBody>
          <a:bodyPr>
            <a:normAutofit lnSpcReduction="10000"/>
          </a:bodyPr>
          <a:lstStyle/>
          <a:p>
            <a:r>
              <a:rPr lang="en-US" sz="2400" dirty="0" smtClean="0"/>
              <a:t>Let                        and</a:t>
            </a:r>
          </a:p>
          <a:p>
            <a:r>
              <a:rPr lang="en-US" sz="2400" dirty="0" smtClean="0"/>
              <a:t>For                 and </a:t>
            </a:r>
          </a:p>
          <a:p>
            <a:endParaRPr lang="en-US" sz="2400" dirty="0"/>
          </a:p>
          <a:p>
            <a:endParaRPr lang="en-US" sz="2400" dirty="0" smtClean="0"/>
          </a:p>
          <a:p>
            <a:endParaRPr lang="en-US" sz="2400" dirty="0" smtClean="0"/>
          </a:p>
          <a:p>
            <a:endParaRPr lang="en-US" sz="2400" dirty="0" smtClean="0"/>
          </a:p>
          <a:p>
            <a:r>
              <a:rPr lang="en-US" sz="2400" dirty="0" smtClean="0"/>
              <a:t>Let </a:t>
            </a:r>
          </a:p>
          <a:p>
            <a:pPr marL="0" indent="0">
              <a:buNone/>
            </a:pPr>
            <a:r>
              <a:rPr lang="en-US" sz="2400" dirty="0"/>
              <a:t>where     is the optimal </a:t>
            </a:r>
            <a:r>
              <a:rPr lang="en-US" sz="2400" dirty="0" smtClean="0"/>
              <a:t>solution</a:t>
            </a:r>
            <a:endParaRPr lang="en-US" sz="2400" dirty="0"/>
          </a:p>
          <a:p>
            <a:r>
              <a:rPr lang="en-US" sz="2400" dirty="0" smtClean="0"/>
              <a:t>We have</a:t>
            </a:r>
          </a:p>
        </p:txBody>
      </p:sp>
      <p:sp>
        <p:nvSpPr>
          <p:cNvPr id="20" name="内容占位符 19"/>
          <p:cNvSpPr>
            <a:spLocks noGrp="1"/>
          </p:cNvSpPr>
          <p:nvPr>
            <p:ph sz="half" idx="2"/>
          </p:nvPr>
        </p:nvSpPr>
        <p:spPr>
          <a:xfrm>
            <a:off x="4867275" y="2367759"/>
            <a:ext cx="3886200" cy="3809205"/>
          </a:xfrm>
        </p:spPr>
        <p:txBody>
          <a:bodyPr>
            <a:normAutofit lnSpcReduction="10000"/>
          </a:bodyPr>
          <a:lstStyle/>
          <a:p>
            <a:r>
              <a:rPr lang="en-US" sz="2400" dirty="0" smtClean="0"/>
              <a:t>Thus</a:t>
            </a:r>
          </a:p>
          <a:p>
            <a:endParaRPr lang="en-US" sz="2400" dirty="0"/>
          </a:p>
          <a:p>
            <a:endParaRPr lang="en-US" sz="2000" dirty="0" smtClean="0"/>
          </a:p>
          <a:p>
            <a:endParaRPr lang="en-US" sz="2000" dirty="0"/>
          </a:p>
          <a:p>
            <a:endParaRPr lang="en-US" sz="2000" dirty="0" smtClean="0"/>
          </a:p>
          <a:p>
            <a:endParaRPr lang="en-US" sz="2400" dirty="0" smtClean="0"/>
          </a:p>
          <a:p>
            <a:r>
              <a:rPr lang="en-US" sz="2400" dirty="0" smtClean="0"/>
              <a:t>Then </a:t>
            </a:r>
            <a:endParaRPr lang="en-US" sz="2400" dirty="0"/>
          </a:p>
        </p:txBody>
      </p:sp>
      <p:graphicFrame>
        <p:nvGraphicFramePr>
          <p:cNvPr id="4" name="对象 3"/>
          <p:cNvGraphicFramePr>
            <a:graphicFrameLocks noChangeAspect="1"/>
          </p:cNvGraphicFramePr>
          <p:nvPr>
            <p:extLst>
              <p:ext uri="{D42A27DB-BD31-4B8C-83A1-F6EECF244321}">
                <p14:modId xmlns:p14="http://schemas.microsoft.com/office/powerpoint/2010/main" xmlns="" val="3448303283"/>
              </p:ext>
            </p:extLst>
          </p:nvPr>
        </p:nvGraphicFramePr>
        <p:xfrm>
          <a:off x="1271588" y="1533525"/>
          <a:ext cx="289322" cy="490538"/>
        </p:xfrm>
        <a:graphic>
          <a:graphicData uri="http://schemas.openxmlformats.org/presentationml/2006/ole">
            <p:oleObj spid="_x0000_s20482" name="Equation" r:id="rId3" imgW="190440" imgH="241200" progId="">
              <p:embed/>
            </p:oleObj>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xmlns="" val="3563788443"/>
              </p:ext>
            </p:extLst>
          </p:nvPr>
        </p:nvGraphicFramePr>
        <p:xfrm>
          <a:off x="2743200" y="1670050"/>
          <a:ext cx="192882" cy="387350"/>
        </p:xfrm>
        <a:graphic>
          <a:graphicData uri="http://schemas.openxmlformats.org/presentationml/2006/ole">
            <p:oleObj spid="_x0000_s20483" name="Equation" r:id="rId4" imgW="126720" imgH="190440" progId="">
              <p:embed/>
            </p:oleObj>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xmlns="" val="3265860073"/>
              </p:ext>
            </p:extLst>
          </p:nvPr>
        </p:nvGraphicFramePr>
        <p:xfrm>
          <a:off x="1271588" y="2133601"/>
          <a:ext cx="1357312" cy="568325"/>
        </p:xfrm>
        <a:graphic>
          <a:graphicData uri="http://schemas.openxmlformats.org/presentationml/2006/ole">
            <p:oleObj spid="_x0000_s20484" name="Equation" r:id="rId5" imgW="1028520" imgH="279360" progId="">
              <p:embed/>
            </p:oleObj>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xmlns="" val="494816879"/>
              </p:ext>
            </p:extLst>
          </p:nvPr>
        </p:nvGraphicFramePr>
        <p:xfrm>
          <a:off x="1050132" y="2608264"/>
          <a:ext cx="1021556" cy="515937"/>
        </p:xfrm>
        <a:graphic>
          <a:graphicData uri="http://schemas.openxmlformats.org/presentationml/2006/ole">
            <p:oleObj spid="_x0000_s20485" name="Equation" r:id="rId6" imgW="672840" imgH="253800" progId="">
              <p:embed/>
            </p:oleObj>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xmlns="" val="4205355966"/>
              </p:ext>
            </p:extLst>
          </p:nvPr>
        </p:nvGraphicFramePr>
        <p:xfrm>
          <a:off x="3037193" y="2608263"/>
          <a:ext cx="1464469" cy="412750"/>
        </p:xfrm>
        <a:graphic>
          <a:graphicData uri="http://schemas.openxmlformats.org/presentationml/2006/ole">
            <p:oleObj spid="_x0000_s20486" name="Equation" r:id="rId7" imgW="965160" imgH="203040" progId="">
              <p:embed/>
            </p:oleObj>
          </a:graphicData>
        </a:graphic>
      </p:graphicFrame>
      <p:grpSp>
        <p:nvGrpSpPr>
          <p:cNvPr id="11" name="组合 18"/>
          <p:cNvGrpSpPr/>
          <p:nvPr/>
        </p:nvGrpSpPr>
        <p:grpSpPr>
          <a:xfrm>
            <a:off x="844063" y="3200401"/>
            <a:ext cx="3470763" cy="1255811"/>
            <a:chOff x="3195516" y="3432969"/>
            <a:chExt cx="4627684" cy="1255811"/>
          </a:xfrm>
        </p:grpSpPr>
        <p:graphicFrame>
          <p:nvGraphicFramePr>
            <p:cNvPr id="7" name="对象 6"/>
            <p:cNvGraphicFramePr>
              <a:graphicFrameLocks noChangeAspect="1"/>
            </p:cNvGraphicFramePr>
            <p:nvPr>
              <p:extLst>
                <p:ext uri="{D42A27DB-BD31-4B8C-83A1-F6EECF244321}">
                  <p14:modId xmlns:p14="http://schemas.microsoft.com/office/powerpoint/2010/main" xmlns="" val="3310195356"/>
                </p:ext>
              </p:extLst>
            </p:nvPr>
          </p:nvGraphicFramePr>
          <p:xfrm>
            <a:off x="3375025" y="3432969"/>
            <a:ext cx="4448175" cy="568325"/>
          </p:xfrm>
          <a:graphic>
            <a:graphicData uri="http://schemas.openxmlformats.org/presentationml/2006/ole">
              <p:oleObj spid="_x0000_s20487" name="Equation" r:id="rId8" imgW="2197080" imgH="279360" progId="">
                <p:embed/>
              </p:oleObj>
            </a:graphicData>
          </a:graphic>
        </p:graphicFrame>
        <p:grpSp>
          <p:nvGrpSpPr>
            <p:cNvPr id="13" name="组合 13"/>
            <p:cNvGrpSpPr/>
            <p:nvPr/>
          </p:nvGrpSpPr>
          <p:grpSpPr>
            <a:xfrm>
              <a:off x="3195516" y="3860680"/>
              <a:ext cx="2011485" cy="551101"/>
              <a:chOff x="3220916" y="3816788"/>
              <a:chExt cx="2011485" cy="551101"/>
            </a:xfrm>
          </p:grpSpPr>
          <p:sp>
            <p:nvSpPr>
              <p:cNvPr id="10" name="文本框 9"/>
              <p:cNvSpPr txBox="1"/>
              <p:nvPr/>
            </p:nvSpPr>
            <p:spPr>
              <a:xfrm>
                <a:off x="3220916" y="3998557"/>
                <a:ext cx="2011485" cy="369332"/>
              </a:xfrm>
              <a:prstGeom prst="rect">
                <a:avLst/>
              </a:prstGeom>
              <a:noFill/>
            </p:spPr>
            <p:txBody>
              <a:bodyPr wrap="square" rtlCol="0">
                <a:spAutoFit/>
              </a:bodyPr>
              <a:lstStyle/>
              <a:p>
                <a:r>
                  <a:rPr lang="en-US" b="1" dirty="0" smtClean="0">
                    <a:solidFill>
                      <a:schemeClr val="accent2"/>
                    </a:solidFill>
                  </a:rPr>
                  <a:t>monotonicity</a:t>
                </a:r>
                <a:endParaRPr lang="en-US" b="1" dirty="0">
                  <a:solidFill>
                    <a:schemeClr val="accent2"/>
                  </a:solidFill>
                </a:endParaRPr>
              </a:p>
            </p:txBody>
          </p:sp>
          <p:cxnSp>
            <p:nvCxnSpPr>
              <p:cNvPr id="12" name="直接箭头连接符 11"/>
              <p:cNvCxnSpPr/>
              <p:nvPr/>
            </p:nvCxnSpPr>
            <p:spPr>
              <a:xfrm flipV="1">
                <a:off x="4329112" y="3816788"/>
                <a:ext cx="0" cy="2814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组合 15"/>
            <p:cNvGrpSpPr/>
            <p:nvPr/>
          </p:nvGrpSpPr>
          <p:grpSpPr>
            <a:xfrm>
              <a:off x="5207000" y="3860680"/>
              <a:ext cx="2499519" cy="828100"/>
              <a:chOff x="3801164" y="3816788"/>
              <a:chExt cx="1638300" cy="828100"/>
            </a:xfrm>
          </p:grpSpPr>
          <p:sp>
            <p:nvSpPr>
              <p:cNvPr id="17" name="文本框 16"/>
              <p:cNvSpPr txBox="1"/>
              <p:nvPr/>
            </p:nvSpPr>
            <p:spPr>
              <a:xfrm>
                <a:off x="3801164" y="3998557"/>
                <a:ext cx="1638300" cy="646331"/>
              </a:xfrm>
              <a:prstGeom prst="rect">
                <a:avLst/>
              </a:prstGeom>
              <a:noFill/>
            </p:spPr>
            <p:txBody>
              <a:bodyPr wrap="square" rtlCol="0">
                <a:spAutoFit/>
              </a:bodyPr>
              <a:lstStyle/>
              <a:p>
                <a:r>
                  <a:rPr lang="en-US" b="1" dirty="0" smtClean="0">
                    <a:solidFill>
                      <a:srgbClr val="800000"/>
                    </a:solidFill>
                  </a:rPr>
                  <a:t>greedy + </a:t>
                </a:r>
                <a:r>
                  <a:rPr lang="en-US" b="1" dirty="0" err="1" smtClean="0">
                    <a:solidFill>
                      <a:srgbClr val="800000"/>
                    </a:solidFill>
                  </a:rPr>
                  <a:t>submodularity</a:t>
                </a:r>
                <a:endParaRPr lang="en-US" b="1" dirty="0">
                  <a:solidFill>
                    <a:srgbClr val="800000"/>
                  </a:solidFill>
                </a:endParaRPr>
              </a:p>
            </p:txBody>
          </p:sp>
          <p:cxnSp>
            <p:nvCxnSpPr>
              <p:cNvPr id="18" name="直接箭头连接符 17"/>
              <p:cNvCxnSpPr/>
              <p:nvPr/>
            </p:nvCxnSpPr>
            <p:spPr>
              <a:xfrm flipV="1">
                <a:off x="4329112" y="3816788"/>
                <a:ext cx="0" cy="281426"/>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1" name="文本框 20"/>
          <p:cNvSpPr txBox="1"/>
          <p:nvPr/>
        </p:nvSpPr>
        <p:spPr>
          <a:xfrm>
            <a:off x="562708" y="1512478"/>
            <a:ext cx="8662692" cy="523220"/>
          </a:xfrm>
          <a:prstGeom prst="rect">
            <a:avLst/>
          </a:prstGeom>
          <a:noFill/>
        </p:spPr>
        <p:txBody>
          <a:bodyPr wrap="none" rtlCol="0">
            <a:spAutoFit/>
          </a:bodyPr>
          <a:lstStyle/>
          <a:p>
            <a:r>
              <a:rPr lang="en-US" sz="2800" dirty="0"/>
              <a:t>Let   </a:t>
            </a:r>
            <a:r>
              <a:rPr lang="en-US" sz="2800" dirty="0" smtClean="0"/>
              <a:t>    </a:t>
            </a:r>
            <a:r>
              <a:rPr lang="en-US" sz="2800" dirty="0"/>
              <a:t>be the   </a:t>
            </a:r>
            <a:r>
              <a:rPr lang="hu-HU" sz="2800" dirty="0" smtClean="0"/>
              <a:t>  -</a:t>
            </a:r>
            <a:r>
              <a:rPr lang="en-US" sz="2800" dirty="0" err="1" smtClean="0"/>
              <a:t>th</a:t>
            </a:r>
            <a:r>
              <a:rPr lang="en-US" sz="2800" dirty="0" smtClean="0"/>
              <a:t> </a:t>
            </a:r>
            <a:r>
              <a:rPr lang="en-US" sz="2800" dirty="0"/>
              <a:t>node selected by the greedy </a:t>
            </a:r>
            <a:r>
              <a:rPr lang="en-US" sz="2800" dirty="0" smtClean="0"/>
              <a:t>algorithm</a:t>
            </a:r>
            <a:endParaRPr lang="en-US" sz="2800" dirty="0"/>
          </a:p>
        </p:txBody>
      </p:sp>
      <p:graphicFrame>
        <p:nvGraphicFramePr>
          <p:cNvPr id="23" name="对象 22"/>
          <p:cNvGraphicFramePr>
            <a:graphicFrameLocks noChangeAspect="1"/>
          </p:cNvGraphicFramePr>
          <p:nvPr>
            <p:extLst>
              <p:ext uri="{D42A27DB-BD31-4B8C-83A1-F6EECF244321}">
                <p14:modId xmlns:p14="http://schemas.microsoft.com/office/powerpoint/2010/main" xmlns="" val="2410943696"/>
              </p:ext>
            </p:extLst>
          </p:nvPr>
        </p:nvGraphicFramePr>
        <p:xfrm>
          <a:off x="1271588" y="4572001"/>
          <a:ext cx="1984772" cy="566737"/>
        </p:xfrm>
        <a:graphic>
          <a:graphicData uri="http://schemas.openxmlformats.org/presentationml/2006/ole">
            <p:oleObj spid="_x0000_s20488" name="Equation" r:id="rId9" imgW="1307880" imgH="279360" progId="">
              <p:embed/>
            </p:oleObj>
          </a:graphicData>
        </a:graphic>
      </p:graphicFrame>
      <p:graphicFrame>
        <p:nvGraphicFramePr>
          <p:cNvPr id="24" name="对象 23"/>
          <p:cNvGraphicFramePr>
            <a:graphicFrameLocks noChangeAspect="1"/>
          </p:cNvGraphicFramePr>
          <p:nvPr>
            <p:extLst>
              <p:ext uri="{D42A27DB-BD31-4B8C-83A1-F6EECF244321}">
                <p14:modId xmlns:p14="http://schemas.microsoft.com/office/powerpoint/2010/main" xmlns="" val="3399753118"/>
              </p:ext>
            </p:extLst>
          </p:nvPr>
        </p:nvGraphicFramePr>
        <p:xfrm>
          <a:off x="1208026" y="5075238"/>
          <a:ext cx="269082" cy="411162"/>
        </p:xfrm>
        <a:graphic>
          <a:graphicData uri="http://schemas.openxmlformats.org/presentationml/2006/ole">
            <p:oleObj spid="_x0000_s20489" name="Equation" r:id="rId10" imgW="177480" imgH="203040" progId="">
              <p:embed/>
            </p:oleObj>
          </a:graphicData>
        </a:graphic>
      </p:graphicFrame>
      <p:graphicFrame>
        <p:nvGraphicFramePr>
          <p:cNvPr id="25" name="对象 24"/>
          <p:cNvGraphicFramePr>
            <a:graphicFrameLocks noChangeAspect="1"/>
          </p:cNvGraphicFramePr>
          <p:nvPr>
            <p:extLst>
              <p:ext uri="{D42A27DB-BD31-4B8C-83A1-F6EECF244321}">
                <p14:modId xmlns:p14="http://schemas.microsoft.com/office/powerpoint/2010/main" xmlns="" val="2768912343"/>
              </p:ext>
            </p:extLst>
          </p:nvPr>
        </p:nvGraphicFramePr>
        <p:xfrm>
          <a:off x="1911548" y="5454650"/>
          <a:ext cx="1464469" cy="488950"/>
        </p:xfrm>
        <a:graphic>
          <a:graphicData uri="http://schemas.openxmlformats.org/presentationml/2006/ole">
            <p:oleObj spid="_x0000_s20490" name="Equation" r:id="rId11" imgW="965160" imgH="241200" progId="">
              <p:embed/>
            </p:oleObj>
          </a:graphicData>
        </a:graphic>
      </p:graphicFrame>
      <p:graphicFrame>
        <p:nvGraphicFramePr>
          <p:cNvPr id="26" name="对象 25"/>
          <p:cNvGraphicFramePr>
            <a:graphicFrameLocks noChangeAspect="1"/>
          </p:cNvGraphicFramePr>
          <p:nvPr>
            <p:extLst>
              <p:ext uri="{D42A27DB-BD31-4B8C-83A1-F6EECF244321}">
                <p14:modId xmlns:p14="http://schemas.microsoft.com/office/powerpoint/2010/main" xmlns="" val="2387999093"/>
              </p:ext>
            </p:extLst>
          </p:nvPr>
        </p:nvGraphicFramePr>
        <p:xfrm>
          <a:off x="3545224" y="2185194"/>
          <a:ext cx="675084" cy="465137"/>
        </p:xfrm>
        <a:graphic>
          <a:graphicData uri="http://schemas.openxmlformats.org/presentationml/2006/ole">
            <p:oleObj spid="_x0000_s20491" name="Equation" r:id="rId12" imgW="444240" imgH="228600" progId="">
              <p:embed/>
            </p:oleObj>
          </a:graphicData>
        </a:graphic>
      </p:graphicFrame>
      <p:graphicFrame>
        <p:nvGraphicFramePr>
          <p:cNvPr id="27" name="对象 26"/>
          <p:cNvGraphicFramePr>
            <a:graphicFrameLocks noChangeAspect="1"/>
          </p:cNvGraphicFramePr>
          <p:nvPr>
            <p:extLst>
              <p:ext uri="{D42A27DB-BD31-4B8C-83A1-F6EECF244321}">
                <p14:modId xmlns:p14="http://schemas.microsoft.com/office/powerpoint/2010/main" xmlns="" val="3197491875"/>
              </p:ext>
            </p:extLst>
          </p:nvPr>
        </p:nvGraphicFramePr>
        <p:xfrm>
          <a:off x="6252670" y="2209801"/>
          <a:ext cx="1695450" cy="566737"/>
        </p:xfrm>
        <a:graphic>
          <a:graphicData uri="http://schemas.openxmlformats.org/presentationml/2006/ole">
            <p:oleObj spid="_x0000_s20492" name="Equation" r:id="rId13" imgW="1117440" imgH="279360" progId="">
              <p:embed/>
            </p:oleObj>
          </a:graphicData>
        </a:graphic>
      </p:graphicFrame>
      <p:graphicFrame>
        <p:nvGraphicFramePr>
          <p:cNvPr id="28" name="对象 27"/>
          <p:cNvGraphicFramePr>
            <a:graphicFrameLocks noChangeAspect="1"/>
          </p:cNvGraphicFramePr>
          <p:nvPr>
            <p:extLst>
              <p:ext uri="{D42A27DB-BD31-4B8C-83A1-F6EECF244321}">
                <p14:modId xmlns:p14="http://schemas.microsoft.com/office/powerpoint/2010/main" xmlns="" val="2978641106"/>
              </p:ext>
            </p:extLst>
          </p:nvPr>
        </p:nvGraphicFramePr>
        <p:xfrm>
          <a:off x="6249100" y="2796925"/>
          <a:ext cx="1559718" cy="1804987"/>
        </p:xfrm>
        <a:graphic>
          <a:graphicData uri="http://schemas.openxmlformats.org/presentationml/2006/ole">
            <p:oleObj spid="_x0000_s20493" name="Equation" r:id="rId14" imgW="1028520" imgH="888840" progId="">
              <p:embed/>
            </p:oleObj>
          </a:graphicData>
        </a:graphic>
      </p:graphicFrame>
      <p:graphicFrame>
        <p:nvGraphicFramePr>
          <p:cNvPr id="30" name="对象 29"/>
          <p:cNvGraphicFramePr>
            <a:graphicFrameLocks noChangeAspect="1"/>
          </p:cNvGraphicFramePr>
          <p:nvPr>
            <p:extLst>
              <p:ext uri="{D42A27DB-BD31-4B8C-83A1-F6EECF244321}">
                <p14:modId xmlns:p14="http://schemas.microsoft.com/office/powerpoint/2010/main" xmlns="" val="56872582"/>
              </p:ext>
            </p:extLst>
          </p:nvPr>
        </p:nvGraphicFramePr>
        <p:xfrm>
          <a:off x="6189784" y="4652961"/>
          <a:ext cx="2195513" cy="876300"/>
        </p:xfrm>
        <a:graphic>
          <a:graphicData uri="http://schemas.openxmlformats.org/presentationml/2006/ole">
            <p:oleObj spid="_x0000_s20494" name="Equation" r:id="rId15" imgW="1447560" imgH="431640" progId="">
              <p:embed/>
            </p:oleObj>
          </a:graphicData>
        </a:graphic>
      </p:graphicFrame>
      <p:cxnSp>
        <p:nvCxnSpPr>
          <p:cNvPr id="45" name="直接连接符 44"/>
          <p:cNvCxnSpPr/>
          <p:nvPr/>
        </p:nvCxnSpPr>
        <p:spPr>
          <a:xfrm>
            <a:off x="4853354" y="2146300"/>
            <a:ext cx="0" cy="4030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4991101" y="5801558"/>
            <a:ext cx="3941884" cy="64633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i="1" dirty="0" smtClean="0">
                <a:solidFill>
                  <a:srgbClr val="000090"/>
                </a:solidFill>
              </a:rPr>
              <a:t>The solution obtained by Greedy is better than </a:t>
            </a:r>
            <a:r>
              <a:rPr lang="en-US" b="1" i="1" dirty="0" smtClean="0">
                <a:solidFill>
                  <a:srgbClr val="000090"/>
                </a:solidFill>
              </a:rPr>
              <a:t>63%</a:t>
            </a:r>
            <a:r>
              <a:rPr lang="en-US" i="1" dirty="0" smtClean="0">
                <a:solidFill>
                  <a:srgbClr val="000090"/>
                </a:solidFill>
              </a:rPr>
              <a:t> of the optimal solution</a:t>
            </a:r>
            <a:endParaRPr lang="en-US" i="1" dirty="0">
              <a:solidFill>
                <a:srgbClr val="000090"/>
              </a:solidFill>
            </a:endParaRPr>
          </a:p>
        </p:txBody>
      </p:sp>
      <p:sp>
        <p:nvSpPr>
          <p:cNvPr id="31" name="矩形 8"/>
          <p:cNvSpPr/>
          <p:nvPr/>
        </p:nvSpPr>
        <p:spPr>
          <a:xfrm>
            <a:off x="5064369" y="3581400"/>
            <a:ext cx="1266092" cy="762000"/>
          </a:xfrm>
          <a:prstGeom prst="rect">
            <a:avLst/>
          </a:prstGeom>
          <a:solidFill>
            <a:srgbClr val="FFFFFF"/>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kumimoji="1" lang="en-US" altLang="zh-CN" dirty="0" smtClean="0">
                <a:solidFill>
                  <a:schemeClr val="tx1"/>
                </a:solidFill>
              </a:rPr>
              <a:t>Recall</a:t>
            </a:r>
            <a:endParaRPr kumimoji="1" lang="en-US" altLang="zh-CN" dirty="0">
              <a:solidFill>
                <a:schemeClr val="tx1"/>
              </a:solidFill>
            </a:endParaRPr>
          </a:p>
        </p:txBody>
      </p:sp>
      <p:cxnSp>
        <p:nvCxnSpPr>
          <p:cNvPr id="32" name="Straight Arrow Connector 31"/>
          <p:cNvCxnSpPr>
            <a:stCxn id="31" idx="3"/>
          </p:cNvCxnSpPr>
          <p:nvPr/>
        </p:nvCxnSpPr>
        <p:spPr>
          <a:xfrm>
            <a:off x="6330461" y="3962400"/>
            <a:ext cx="422031" cy="1524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33" descr="Screen Shot 2013-07-19 at 3.15.41 PM.png"/>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5205046" y="3920218"/>
            <a:ext cx="1055077" cy="346982"/>
          </a:xfrm>
          <a:prstGeom prst="rect">
            <a:avLst/>
          </a:prstGeom>
        </p:spPr>
      </p:pic>
    </p:spTree>
    <p:extLst>
      <p:ext uri="{BB962C8B-B14F-4D97-AF65-F5344CB8AC3E}">
        <p14:creationId xmlns:p14="http://schemas.microsoft.com/office/powerpoint/2010/main" xmlns="" val="12371564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Algorithms</a:t>
            </a:r>
            <a:endParaRPr lang="en-US" dirty="0"/>
          </a:p>
        </p:txBody>
      </p:sp>
      <p:sp>
        <p:nvSpPr>
          <p:cNvPr id="6" name="Content Placeholder 5"/>
          <p:cNvSpPr>
            <a:spLocks noGrp="1"/>
          </p:cNvSpPr>
          <p:nvPr>
            <p:ph idx="1"/>
          </p:nvPr>
        </p:nvSpPr>
        <p:spPr>
          <a:xfrm>
            <a:off x="990600" y="1752600"/>
            <a:ext cx="7769471" cy="4373562"/>
          </a:xfrm>
        </p:spPr>
        <p:txBody>
          <a:bodyPr/>
          <a:lstStyle/>
          <a:p>
            <a:r>
              <a:rPr lang="en-US" altLang="zh-CN" dirty="0" smtClean="0"/>
              <a:t>General </a:t>
            </a:r>
            <a:r>
              <a:rPr lang="en-US" altLang="zh-CN" dirty="0"/>
              <a:t>Greedy</a:t>
            </a:r>
          </a:p>
          <a:p>
            <a:r>
              <a:rPr lang="en-US" altLang="zh-CN" dirty="0"/>
              <a:t>Low-distance Heuristic</a:t>
            </a:r>
          </a:p>
          <a:p>
            <a:r>
              <a:rPr lang="en-US" altLang="zh-CN" dirty="0" smtClean="0"/>
              <a:t>High</a:t>
            </a:r>
            <a:r>
              <a:rPr lang="en-US" altLang="zh-CN" dirty="0"/>
              <a:t>-degree </a:t>
            </a:r>
            <a:r>
              <a:rPr lang="en-US" altLang="zh-CN" dirty="0" smtClean="0"/>
              <a:t>heuristic</a:t>
            </a:r>
          </a:p>
          <a:p>
            <a:r>
              <a:rPr lang="en-US" altLang="zh-CN" dirty="0" smtClean="0"/>
              <a:t>Degree </a:t>
            </a:r>
            <a:r>
              <a:rPr lang="en-US" altLang="zh-CN" dirty="0"/>
              <a:t>Discount </a:t>
            </a:r>
            <a:r>
              <a:rPr lang="en-US" altLang="zh-CN" dirty="0" smtClean="0"/>
              <a:t>Heuristic</a:t>
            </a:r>
          </a:p>
          <a:p>
            <a:endParaRPr lang="en-US" dirty="0"/>
          </a:p>
        </p:txBody>
      </p:sp>
    </p:spTree>
    <p:extLst>
      <p:ext uri="{BB962C8B-B14F-4D97-AF65-F5344CB8AC3E}">
        <p14:creationId xmlns:p14="http://schemas.microsoft.com/office/powerpoint/2010/main" xmlns="" val="3389407641"/>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Greedy</a:t>
            </a:r>
            <a:endParaRPr lang="en-US" dirty="0"/>
          </a:p>
        </p:txBody>
      </p:sp>
      <p:pic>
        <p:nvPicPr>
          <p:cNvPr id="4" name="Picture 3" descr="Screen Shot 2013-01-28 at 8.13.14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93104" y="1295400"/>
            <a:ext cx="4574705" cy="4521200"/>
          </a:xfrm>
          <a:prstGeom prst="rect">
            <a:avLst/>
          </a:prstGeom>
        </p:spPr>
      </p:pic>
      <p:sp>
        <p:nvSpPr>
          <p:cNvPr id="5" name="内容占位符 2"/>
          <p:cNvSpPr>
            <a:spLocks noGrp="1"/>
          </p:cNvSpPr>
          <p:nvPr>
            <p:ph idx="1"/>
          </p:nvPr>
        </p:nvSpPr>
        <p:spPr>
          <a:xfrm>
            <a:off x="228600" y="1295403"/>
            <a:ext cx="4267200" cy="4830763"/>
          </a:xfrm>
        </p:spPr>
        <p:txBody>
          <a:bodyPr/>
          <a:lstStyle/>
          <a:p>
            <a:pPr eaLnBrk="1" hangingPunct="1"/>
            <a:r>
              <a:rPr lang="en-US" altLang="zh-CN" sz="2400" dirty="0" smtClean="0"/>
              <a:t>General idea: In </a:t>
            </a:r>
            <a:r>
              <a:rPr lang="en-US" altLang="zh-CN" sz="2400" dirty="0"/>
              <a:t>each </a:t>
            </a:r>
            <a:r>
              <a:rPr lang="en-US" altLang="zh-CN" sz="2400" dirty="0" smtClean="0"/>
              <a:t>round, </a:t>
            </a:r>
            <a:r>
              <a:rPr lang="en-US" altLang="zh-CN" sz="2400" dirty="0"/>
              <a:t>the algorithm adds </a:t>
            </a:r>
            <a:r>
              <a:rPr lang="en-US" altLang="zh-CN" sz="2400" dirty="0" smtClean="0"/>
              <a:t>one vertex </a:t>
            </a:r>
            <a:r>
              <a:rPr lang="en-US" altLang="zh-CN" sz="2400" dirty="0"/>
              <a:t>into the selected set </a:t>
            </a:r>
            <a:r>
              <a:rPr lang="en-US" altLang="zh-CN" sz="2400" i="1" dirty="0"/>
              <a:t>S</a:t>
            </a:r>
            <a:r>
              <a:rPr lang="en-US" altLang="zh-CN" sz="2400" dirty="0"/>
              <a:t> such that this vertex together with current set </a:t>
            </a:r>
            <a:r>
              <a:rPr lang="en-US" altLang="zh-CN" sz="2400" i="1" dirty="0"/>
              <a:t>S</a:t>
            </a:r>
            <a:r>
              <a:rPr lang="en-US" altLang="zh-CN" sz="2400" dirty="0"/>
              <a:t> maximizes the inﬂuence </a:t>
            </a:r>
            <a:r>
              <a:rPr lang="en-US" altLang="zh-CN" sz="2400" dirty="0" smtClean="0"/>
              <a:t>spread.</a:t>
            </a:r>
          </a:p>
        </p:txBody>
      </p:sp>
      <p:sp>
        <p:nvSpPr>
          <p:cNvPr id="6" name="矩形 8"/>
          <p:cNvSpPr/>
          <p:nvPr/>
        </p:nvSpPr>
        <p:spPr>
          <a:xfrm>
            <a:off x="6629400" y="3429000"/>
            <a:ext cx="2362200" cy="3810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矩形 8"/>
          <p:cNvSpPr/>
          <p:nvPr/>
        </p:nvSpPr>
        <p:spPr>
          <a:xfrm>
            <a:off x="1371600" y="4343400"/>
            <a:ext cx="2362200" cy="685800"/>
          </a:xfrm>
          <a:prstGeom prst="rect">
            <a:avLst/>
          </a:prstGeom>
          <a:solidFill>
            <a:srgbClr val="FFFFFF"/>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chemeClr val="tx1"/>
                </a:solidFill>
              </a:rPr>
              <a:t>Any random diffusion process</a:t>
            </a:r>
            <a:endParaRPr kumimoji="1" lang="en-US" altLang="zh-CN" dirty="0">
              <a:solidFill>
                <a:schemeClr val="tx1"/>
              </a:solidFill>
            </a:endParaRPr>
          </a:p>
        </p:txBody>
      </p:sp>
      <p:cxnSp>
        <p:nvCxnSpPr>
          <p:cNvPr id="8" name="Straight Arrow Connector 7"/>
          <p:cNvCxnSpPr>
            <a:stCxn id="7" idx="3"/>
            <a:endCxn id="6" idx="1"/>
          </p:cNvCxnSpPr>
          <p:nvPr/>
        </p:nvCxnSpPr>
        <p:spPr>
          <a:xfrm flipV="1">
            <a:off x="3733800" y="3619500"/>
            <a:ext cx="2895600" cy="10668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8892742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Theories</a:t>
            </a:r>
            <a:r>
              <a:rPr lang="en-US" altLang="zh-CN" sz="2800" dirty="0" smtClean="0"/>
              <a:t>—</a:t>
            </a:r>
            <a:r>
              <a:rPr lang="en-US" altLang="zh-CN" sz="3200" dirty="0" smtClean="0"/>
              <a:t>Social Balance</a:t>
            </a:r>
            <a:endParaRPr lang="en-US" sz="2800"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descr="C:\JieTang\Talks\casin2011\pic\balance.emf"/>
          <p:cNvPicPr>
            <a:picLocks noChangeAspect="1" noChangeArrowheads="1"/>
          </p:cNvPicPr>
          <p:nvPr/>
        </p:nvPicPr>
        <p:blipFill>
          <a:blip r:embed="rId2" cstate="print"/>
          <a:srcRect/>
          <a:stretch>
            <a:fillRect/>
          </a:stretch>
        </p:blipFill>
        <p:spPr bwMode="auto">
          <a:xfrm>
            <a:off x="703396" y="1371623"/>
            <a:ext cx="7760957" cy="1716111"/>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2461858" y="4114823"/>
            <a:ext cx="3982915" cy="2162175"/>
          </a:xfrm>
          <a:prstGeom prst="rect">
            <a:avLst/>
          </a:prstGeom>
          <a:noFill/>
          <a:ln w="9525">
            <a:noFill/>
            <a:miter lim="800000"/>
            <a:headEnd/>
            <a:tailEnd/>
          </a:ln>
        </p:spPr>
      </p:pic>
      <p:sp>
        <p:nvSpPr>
          <p:cNvPr id="6" name="TextBox 5"/>
          <p:cNvSpPr txBox="1"/>
          <p:nvPr/>
        </p:nvSpPr>
        <p:spPr>
          <a:xfrm>
            <a:off x="633052" y="3200400"/>
            <a:ext cx="7104185" cy="923330"/>
          </a:xfrm>
          <a:prstGeom prst="rect">
            <a:avLst/>
          </a:prstGeom>
          <a:noFill/>
        </p:spPr>
        <p:txBody>
          <a:bodyPr wrap="square" rtlCol="0">
            <a:spAutoFit/>
          </a:bodyPr>
          <a:lstStyle/>
          <a:p>
            <a:r>
              <a:rPr lang="en-US" altLang="zh-CN" b="1" dirty="0" smtClean="0"/>
              <a:t>Examples on </a:t>
            </a:r>
            <a:r>
              <a:rPr lang="en-US" altLang="zh-CN" b="1" dirty="0" err="1" smtClean="0"/>
              <a:t>Epinions</a:t>
            </a:r>
            <a:r>
              <a:rPr lang="en-US" altLang="zh-CN" b="1" dirty="0" smtClean="0"/>
              <a:t>, Slashdot, and </a:t>
            </a:r>
            <a:r>
              <a:rPr lang="en-US" altLang="zh-CN" b="1" dirty="0" err="1" smtClean="0"/>
              <a:t>MobileU</a:t>
            </a:r>
            <a:endParaRPr lang="en-US" altLang="zh-CN" b="1" dirty="0" smtClean="0"/>
          </a:p>
          <a:p>
            <a:r>
              <a:rPr lang="en-US" altLang="zh-CN" dirty="0" smtClean="0"/>
              <a:t>(1) The </a:t>
            </a:r>
            <a:r>
              <a:rPr lang="en-US" altLang="zh-CN" dirty="0" smtClean="0">
                <a:solidFill>
                  <a:srgbClr val="0000CC"/>
                </a:solidFill>
              </a:rPr>
              <a:t>underlying</a:t>
            </a:r>
            <a:r>
              <a:rPr lang="en-US" altLang="zh-CN" dirty="0" smtClean="0"/>
              <a:t> networks are </a:t>
            </a:r>
            <a:r>
              <a:rPr lang="en-US" altLang="zh-CN" dirty="0" smtClean="0">
                <a:solidFill>
                  <a:srgbClr val="0000CC"/>
                </a:solidFill>
              </a:rPr>
              <a:t>unbalanced;</a:t>
            </a:r>
          </a:p>
          <a:p>
            <a:r>
              <a:rPr lang="en-US" altLang="zh-CN" dirty="0" smtClean="0"/>
              <a:t>(2) While the </a:t>
            </a:r>
            <a:r>
              <a:rPr lang="en-US" altLang="zh-CN" dirty="0" smtClean="0">
                <a:solidFill>
                  <a:srgbClr val="0000CC"/>
                </a:solidFill>
              </a:rPr>
              <a:t>friendship</a:t>
            </a:r>
            <a:r>
              <a:rPr lang="en-US" altLang="zh-CN" dirty="0" smtClean="0"/>
              <a:t> networks are </a:t>
            </a:r>
            <a:r>
              <a:rPr lang="en-US" altLang="zh-CN" dirty="0" smtClean="0">
                <a:solidFill>
                  <a:srgbClr val="0000CC"/>
                </a:solidFill>
              </a:rPr>
              <a:t>balanced</a:t>
            </a:r>
            <a:r>
              <a:rPr lang="en-US" altLang="zh-CN" dirty="0" smtClean="0"/>
              <a:t>.</a:t>
            </a:r>
          </a:p>
        </p:txBody>
      </p:sp>
      <p:sp>
        <p:nvSpPr>
          <p:cNvPr id="7" name="副标题 4"/>
          <p:cNvSpPr txBox="1">
            <a:spLocks/>
          </p:cNvSpPr>
          <p:nvPr/>
        </p:nvSpPr>
        <p:spPr bwMode="auto">
          <a:xfrm>
            <a:off x="0" y="6400800"/>
            <a:ext cx="9144000" cy="4572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Jie Tang, </a:t>
            </a:r>
            <a:r>
              <a:rPr lang="en-US" altLang="zh-CN" sz="1400" kern="0" dirty="0" err="1" smtClean="0">
                <a:latin typeface="+mn-lt"/>
                <a:ea typeface="+mn-ea"/>
              </a:rPr>
              <a:t>Tiancheng</a:t>
            </a:r>
            <a:r>
              <a:rPr lang="en-US" altLang="zh-CN" sz="1400" kern="0" dirty="0" smtClean="0">
                <a:latin typeface="+mn-lt"/>
                <a:ea typeface="+mn-ea"/>
              </a:rPr>
              <a:t> Lou, and Jon Kleinberg. Inferring Social Ties across Heterogeneous Networks. In WSDM'2012. pp. 743-752.</a:t>
            </a:r>
            <a:endParaRPr kumimoji="0" lang="zh-CN" altLang="en-US" sz="1400" i="0" u="none" strike="noStrike" kern="0" cap="none" spc="0" normalizeH="0" baseline="0" noProof="0" dirty="0" smtClean="0">
              <a:ln>
                <a:noFill/>
              </a:ln>
              <a:solidFill>
                <a:schemeClr val="tx1"/>
              </a:solidFill>
              <a:effectLst/>
              <a:uLnTx/>
              <a:uFillTx/>
              <a:latin typeface="+mn-lt"/>
              <a:ea typeface="+mn-ea"/>
            </a:endParaRPr>
          </a:p>
        </p:txBody>
      </p:sp>
      <p:sp>
        <p:nvSpPr>
          <p:cNvPr id="8" name="TextBox 7"/>
          <p:cNvSpPr txBox="1"/>
          <p:nvPr/>
        </p:nvSpPr>
        <p:spPr>
          <a:xfrm>
            <a:off x="562708" y="990611"/>
            <a:ext cx="8510954" cy="369332"/>
          </a:xfrm>
          <a:prstGeom prst="rect">
            <a:avLst/>
          </a:prstGeom>
          <a:noFill/>
        </p:spPr>
        <p:txBody>
          <a:bodyPr wrap="square" rtlCol="0">
            <a:spAutoFit/>
          </a:bodyPr>
          <a:lstStyle/>
          <a:p>
            <a:r>
              <a:rPr lang="en-US" altLang="zh-CN" b="1" dirty="0" smtClean="0"/>
              <a:t>Your friend’s friend is your friend, and your enemy’s enemy is also your friend.</a:t>
            </a:r>
            <a:endParaRPr lang="en-US" altLang="zh-CN" dirty="0" smtClean="0"/>
          </a:p>
        </p:txBody>
      </p:sp>
    </p:spTree>
    <p:extLst>
      <p:ext uri="{BB962C8B-B14F-4D97-AF65-F5344CB8AC3E}">
        <p14:creationId xmlns:p14="http://schemas.microsoft.com/office/powerpoint/2010/main" xmlns="" val="186732821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标题 1"/>
          <p:cNvSpPr>
            <a:spLocks noGrp="1"/>
          </p:cNvSpPr>
          <p:nvPr>
            <p:ph type="title"/>
          </p:nvPr>
        </p:nvSpPr>
        <p:spPr/>
        <p:txBody>
          <a:bodyPr/>
          <a:lstStyle/>
          <a:p>
            <a:pPr eaLnBrk="1" hangingPunct="1"/>
            <a:r>
              <a:rPr lang="en-US" altLang="zh-CN" dirty="0" smtClean="0"/>
              <a:t>Low-distance Heuristic</a:t>
            </a:r>
            <a:endParaRPr lang="zh-CN" altLang="en-US" dirty="0" smtClean="0"/>
          </a:p>
        </p:txBody>
      </p:sp>
      <p:sp>
        <p:nvSpPr>
          <p:cNvPr id="97282" name="内容占位符 2"/>
          <p:cNvSpPr>
            <a:spLocks noGrp="1"/>
          </p:cNvSpPr>
          <p:nvPr>
            <p:ph idx="1"/>
          </p:nvPr>
        </p:nvSpPr>
        <p:spPr/>
        <p:txBody>
          <a:bodyPr/>
          <a:lstStyle/>
          <a:p>
            <a:pPr eaLnBrk="1" hangingPunct="1"/>
            <a:r>
              <a:rPr lang="en-US" altLang="zh-CN" smtClean="0"/>
              <a:t>Consider the nodes with the shortest paths to other nodes as seed nodes</a:t>
            </a:r>
          </a:p>
          <a:p>
            <a:pPr eaLnBrk="1" hangingPunct="1"/>
            <a:r>
              <a:rPr lang="en-US" altLang="zh-CN" smtClean="0"/>
              <a:t>Intuition</a:t>
            </a:r>
          </a:p>
          <a:p>
            <a:pPr lvl="1" eaLnBrk="1" hangingPunct="1"/>
            <a:r>
              <a:rPr lang="en-US" altLang="zh-CN" smtClean="0"/>
              <a:t>Individuals are more likely to be influenced by those who are closely related to them.</a:t>
            </a:r>
            <a:endParaRPr lang="zh-CN" altLang="en-US" smtClean="0"/>
          </a:p>
        </p:txBody>
      </p:sp>
    </p:spTree>
    <p:extLst>
      <p:ext uri="{BB962C8B-B14F-4D97-AF65-F5344CB8AC3E}">
        <p14:creationId xmlns:p14="http://schemas.microsoft.com/office/powerpoint/2010/main" xmlns="" val="187260924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标题 1"/>
          <p:cNvSpPr>
            <a:spLocks noGrp="1"/>
          </p:cNvSpPr>
          <p:nvPr>
            <p:ph type="title"/>
          </p:nvPr>
        </p:nvSpPr>
        <p:spPr/>
        <p:txBody>
          <a:bodyPr/>
          <a:lstStyle/>
          <a:p>
            <a:pPr eaLnBrk="1" hangingPunct="1"/>
            <a:r>
              <a:rPr lang="en-US" altLang="zh-CN" dirty="0" smtClean="0"/>
              <a:t>High-degree heuristic</a:t>
            </a:r>
            <a:endParaRPr lang="zh-CN" altLang="en-US" dirty="0" smtClean="0"/>
          </a:p>
        </p:txBody>
      </p:sp>
      <p:sp>
        <p:nvSpPr>
          <p:cNvPr id="96258" name="内容占位符 2"/>
          <p:cNvSpPr>
            <a:spLocks noGrp="1"/>
          </p:cNvSpPr>
          <p:nvPr>
            <p:ph idx="1"/>
          </p:nvPr>
        </p:nvSpPr>
        <p:spPr/>
        <p:txBody>
          <a:bodyPr/>
          <a:lstStyle/>
          <a:p>
            <a:pPr eaLnBrk="1" hangingPunct="1"/>
            <a:r>
              <a:rPr lang="en-US" altLang="zh-CN" smtClean="0"/>
              <a:t>Choose the seed nodes according to their degree.</a:t>
            </a:r>
          </a:p>
          <a:p>
            <a:pPr eaLnBrk="1" hangingPunct="1"/>
            <a:r>
              <a:rPr lang="en-US" altLang="zh-CN" smtClean="0"/>
              <a:t>Intuition</a:t>
            </a:r>
          </a:p>
          <a:p>
            <a:pPr lvl="1" eaLnBrk="1" hangingPunct="1"/>
            <a:r>
              <a:rPr lang="en-US" altLang="zh-CN" smtClean="0"/>
              <a:t>The nodes with more neighbors would arguably tend to impose more influence upon its direct neighbors.</a:t>
            </a:r>
          </a:p>
          <a:p>
            <a:pPr lvl="1" eaLnBrk="1" hangingPunct="1"/>
            <a:r>
              <a:rPr lang="en-US" altLang="zh-CN" smtClean="0"/>
              <a:t>Know as “degree centrality”</a:t>
            </a:r>
            <a:endParaRPr lang="zh-CN" altLang="en-US" smtClean="0"/>
          </a:p>
        </p:txBody>
      </p:sp>
      <p:graphicFrame>
        <p:nvGraphicFramePr>
          <p:cNvPr id="2" name="Object 1"/>
          <p:cNvGraphicFramePr>
            <a:graphicFrameLocks noChangeAspect="1"/>
          </p:cNvGraphicFramePr>
          <p:nvPr>
            <p:extLst>
              <p:ext uri="{D42A27DB-BD31-4B8C-83A1-F6EECF244321}">
                <p14:modId xmlns:p14="http://schemas.microsoft.com/office/powerpoint/2010/main" xmlns="" val="3139586685"/>
              </p:ext>
            </p:extLst>
          </p:nvPr>
        </p:nvGraphicFramePr>
        <p:xfrm>
          <a:off x="4724401" y="4864101"/>
          <a:ext cx="114300" cy="165100"/>
        </p:xfrm>
        <a:graphic>
          <a:graphicData uri="http://schemas.openxmlformats.org/presentationml/2006/ole">
            <p:oleObj spid="_x0000_s21506" name="Equation" r:id="rId4" imgW="100440" imgH="155160" progId="">
              <p:embed/>
            </p:oleObj>
          </a:graphicData>
        </a:graphic>
      </p:graphicFrame>
    </p:spTree>
    <p:extLst>
      <p:ext uri="{BB962C8B-B14F-4D97-AF65-F5344CB8AC3E}">
        <p14:creationId xmlns:p14="http://schemas.microsoft.com/office/powerpoint/2010/main" xmlns="" val="40660014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p:cNvSpPr>
          <p:nvPr>
            <p:ph type="title"/>
          </p:nvPr>
        </p:nvSpPr>
        <p:spPr/>
        <p:txBody>
          <a:bodyPr/>
          <a:lstStyle/>
          <a:p>
            <a:pPr eaLnBrk="1" hangingPunct="1"/>
            <a:r>
              <a:rPr lang="en-US" altLang="zh-CN" dirty="0" smtClean="0"/>
              <a:t>Degree Discount Heuristic</a:t>
            </a:r>
            <a:r>
              <a:rPr lang="en-US" altLang="zh-CN" baseline="30000" dirty="0" smtClean="0"/>
              <a:t>[1]</a:t>
            </a:r>
            <a:endParaRPr lang="zh-CN" altLang="en-US" baseline="30000" dirty="0" smtClean="0"/>
          </a:p>
        </p:txBody>
      </p:sp>
      <p:sp>
        <p:nvSpPr>
          <p:cNvPr id="98306" name="内容占位符 2"/>
          <p:cNvSpPr>
            <a:spLocks noGrp="1"/>
          </p:cNvSpPr>
          <p:nvPr>
            <p:ph idx="1"/>
          </p:nvPr>
        </p:nvSpPr>
        <p:spPr>
          <a:xfrm>
            <a:off x="281354" y="1196976"/>
            <a:ext cx="4220308" cy="4929188"/>
          </a:xfrm>
        </p:spPr>
        <p:txBody>
          <a:bodyPr/>
          <a:lstStyle/>
          <a:p>
            <a:pPr eaLnBrk="1" hangingPunct="1"/>
            <a:r>
              <a:rPr lang="en-US" altLang="zh-CN" sz="2400" dirty="0" smtClean="0">
                <a:latin typeface="Times New Roman"/>
                <a:cs typeface="Times New Roman"/>
              </a:rPr>
              <a:t>General idea: If </a:t>
            </a:r>
            <a:r>
              <a:rPr lang="en-US" altLang="zh-CN" sz="2400" i="1" dirty="0" smtClean="0">
                <a:latin typeface="Times New Roman"/>
                <a:cs typeface="Times New Roman"/>
              </a:rPr>
              <a:t>u </a:t>
            </a:r>
            <a:r>
              <a:rPr lang="en-US" altLang="zh-CN" sz="2400" dirty="0" smtClean="0">
                <a:latin typeface="Times New Roman"/>
                <a:cs typeface="Times New Roman"/>
              </a:rPr>
              <a:t>has been selected as a seed, then when considering selecting </a:t>
            </a:r>
            <a:r>
              <a:rPr lang="en-US" altLang="zh-CN" sz="2400" i="1" dirty="0" smtClean="0">
                <a:latin typeface="Times New Roman"/>
                <a:cs typeface="Times New Roman"/>
              </a:rPr>
              <a:t>v </a:t>
            </a:r>
            <a:r>
              <a:rPr lang="en-US" altLang="zh-CN" sz="2400" dirty="0" smtClean="0">
                <a:latin typeface="Times New Roman"/>
                <a:cs typeface="Times New Roman"/>
              </a:rPr>
              <a:t>as a new seed based on its degree, we should not count the edge </a:t>
            </a:r>
            <a:r>
              <a:rPr lang="en-US" altLang="zh-CN" sz="2400" i="1" dirty="0" smtClean="0">
                <a:latin typeface="Times New Roman"/>
                <a:cs typeface="Times New Roman"/>
              </a:rPr>
              <a:t>v</a:t>
            </a:r>
            <a:r>
              <a:rPr lang="en-US" altLang="zh-CN" sz="2400" dirty="0" smtClean="0">
                <a:latin typeface="Times New Roman"/>
                <a:cs typeface="Times New Roman"/>
              </a:rPr>
              <a:t>-&gt;</a:t>
            </a:r>
            <a:r>
              <a:rPr lang="en-US" altLang="zh-CN" sz="2400" i="1" dirty="0" smtClean="0">
                <a:latin typeface="Times New Roman"/>
                <a:cs typeface="Times New Roman"/>
              </a:rPr>
              <a:t>u</a:t>
            </a:r>
            <a:r>
              <a:rPr lang="en-US" altLang="zh-CN" sz="2400" dirty="0" smtClean="0">
                <a:latin typeface="Times New Roman"/>
                <a:cs typeface="Times New Roman"/>
              </a:rPr>
              <a:t> </a:t>
            </a:r>
          </a:p>
          <a:p>
            <a:pPr eaLnBrk="1" hangingPunct="1"/>
            <a:r>
              <a:rPr lang="en-US" altLang="zh-CN" sz="2400" dirty="0" smtClean="0">
                <a:latin typeface="Times New Roman"/>
                <a:cs typeface="Times New Roman"/>
              </a:rPr>
              <a:t>Specifically, for a node </a:t>
            </a:r>
            <a:r>
              <a:rPr lang="en-US" altLang="zh-CN" sz="2400" i="1" dirty="0" smtClean="0">
                <a:latin typeface="Times New Roman"/>
                <a:cs typeface="Times New Roman"/>
              </a:rPr>
              <a:t>v</a:t>
            </a:r>
            <a:r>
              <a:rPr lang="en-US" altLang="zh-CN" sz="2400" dirty="0" smtClean="0">
                <a:latin typeface="Times New Roman"/>
                <a:cs typeface="Times New Roman"/>
              </a:rPr>
              <a:t> with </a:t>
            </a:r>
            <a:r>
              <a:rPr lang="en-US" altLang="zh-CN" sz="2400" i="1" dirty="0" smtClean="0">
                <a:latin typeface="Times New Roman"/>
                <a:cs typeface="Times New Roman"/>
              </a:rPr>
              <a:t>d</a:t>
            </a:r>
            <a:r>
              <a:rPr lang="en-US" altLang="zh-CN" sz="2400" i="1" baseline="-25000" dirty="0" smtClean="0">
                <a:latin typeface="Times New Roman"/>
                <a:cs typeface="Times New Roman"/>
              </a:rPr>
              <a:t>v </a:t>
            </a:r>
            <a:r>
              <a:rPr lang="en-US" altLang="zh-CN" sz="2400" dirty="0" smtClean="0">
                <a:latin typeface="Times New Roman"/>
                <a:cs typeface="Times New Roman"/>
              </a:rPr>
              <a:t> neighbors of which </a:t>
            </a:r>
            <a:r>
              <a:rPr lang="en-US" altLang="zh-CN" sz="2400" i="1" dirty="0" err="1" smtClean="0">
                <a:latin typeface="Times New Roman"/>
                <a:cs typeface="Times New Roman"/>
              </a:rPr>
              <a:t>t</a:t>
            </a:r>
            <a:r>
              <a:rPr lang="en-US" altLang="zh-CN" sz="2400" i="1" baseline="-25000" dirty="0" err="1" smtClean="0">
                <a:latin typeface="Times New Roman"/>
                <a:cs typeface="Times New Roman"/>
              </a:rPr>
              <a:t>v</a:t>
            </a:r>
            <a:r>
              <a:rPr lang="en-US" altLang="zh-CN" sz="2400" i="1" baseline="-25000" dirty="0" smtClean="0">
                <a:latin typeface="Times New Roman"/>
                <a:cs typeface="Times New Roman"/>
              </a:rPr>
              <a:t> </a:t>
            </a:r>
            <a:r>
              <a:rPr lang="en-US" altLang="zh-CN" sz="2400" dirty="0" smtClean="0">
                <a:latin typeface="Times New Roman"/>
                <a:cs typeface="Times New Roman"/>
              </a:rPr>
              <a:t>are selected as seeds, we should discount </a:t>
            </a:r>
            <a:r>
              <a:rPr lang="en-US" altLang="zh-CN" sz="2400" i="1" dirty="0" smtClean="0">
                <a:latin typeface="Times New Roman"/>
                <a:cs typeface="Times New Roman"/>
              </a:rPr>
              <a:t>v</a:t>
            </a:r>
            <a:r>
              <a:rPr lang="en-US" altLang="zh-CN" sz="2400" dirty="0" smtClean="0">
                <a:latin typeface="Times New Roman"/>
                <a:cs typeface="Times New Roman"/>
              </a:rPr>
              <a:t>’s degree by </a:t>
            </a:r>
          </a:p>
          <a:p>
            <a:pPr marL="0" indent="0" eaLnBrk="1" hangingPunct="1">
              <a:buNone/>
            </a:pPr>
            <a:r>
              <a:rPr lang="en-US" altLang="zh-CN" sz="2400" dirty="0">
                <a:latin typeface="Times New Roman"/>
                <a:cs typeface="Times New Roman"/>
              </a:rPr>
              <a:t> </a:t>
            </a:r>
            <a:r>
              <a:rPr lang="en-US" altLang="zh-CN" sz="2400" dirty="0" smtClean="0">
                <a:latin typeface="Times New Roman"/>
                <a:cs typeface="Times New Roman"/>
              </a:rPr>
              <a:t>         2</a:t>
            </a:r>
            <a:r>
              <a:rPr lang="en-US" altLang="zh-CN" sz="2400" i="1" dirty="0" smtClean="0">
                <a:latin typeface="Times New Roman"/>
                <a:cs typeface="Times New Roman"/>
              </a:rPr>
              <a:t>t</a:t>
            </a:r>
            <a:r>
              <a:rPr lang="en-US" altLang="zh-CN" sz="2400" i="1" baseline="-25000" dirty="0" smtClean="0">
                <a:latin typeface="Times New Roman"/>
                <a:cs typeface="Times New Roman"/>
              </a:rPr>
              <a:t>v</a:t>
            </a:r>
            <a:r>
              <a:rPr lang="en-US" altLang="zh-CN" sz="2400" dirty="0" smtClean="0">
                <a:latin typeface="Times New Roman"/>
                <a:cs typeface="Times New Roman"/>
              </a:rPr>
              <a:t> +(</a:t>
            </a:r>
            <a:r>
              <a:rPr lang="en-US" altLang="zh-CN" sz="2400" i="1" dirty="0" smtClean="0">
                <a:latin typeface="Times New Roman"/>
                <a:cs typeface="Times New Roman"/>
              </a:rPr>
              <a:t>d</a:t>
            </a:r>
            <a:r>
              <a:rPr lang="en-US" altLang="zh-CN" sz="2400" i="1" baseline="-25000" dirty="0" smtClean="0">
                <a:latin typeface="Times New Roman"/>
                <a:cs typeface="Times New Roman"/>
              </a:rPr>
              <a:t>v</a:t>
            </a:r>
            <a:r>
              <a:rPr lang="en-US" altLang="zh-CN" sz="2400" dirty="0" smtClean="0">
                <a:latin typeface="Times New Roman"/>
                <a:cs typeface="Times New Roman"/>
              </a:rPr>
              <a:t>-</a:t>
            </a:r>
            <a:r>
              <a:rPr lang="en-US" altLang="zh-CN" sz="2400" i="1" dirty="0" err="1" smtClean="0">
                <a:latin typeface="Times New Roman"/>
                <a:cs typeface="Times New Roman"/>
              </a:rPr>
              <a:t>t</a:t>
            </a:r>
            <a:r>
              <a:rPr lang="en-US" altLang="zh-CN" sz="2400" i="1" baseline="-25000" dirty="0" err="1" smtClean="0">
                <a:latin typeface="Times New Roman"/>
                <a:cs typeface="Times New Roman"/>
              </a:rPr>
              <a:t>v</a:t>
            </a:r>
            <a:r>
              <a:rPr lang="en-US" altLang="zh-CN" sz="2400" dirty="0" smtClean="0">
                <a:latin typeface="Times New Roman"/>
                <a:cs typeface="Times New Roman"/>
              </a:rPr>
              <a:t>) </a:t>
            </a:r>
            <a:r>
              <a:rPr lang="en-US" altLang="zh-CN" sz="2400" i="1" dirty="0" err="1" smtClean="0">
                <a:latin typeface="Times New Roman"/>
                <a:cs typeface="Times New Roman"/>
              </a:rPr>
              <a:t>t</a:t>
            </a:r>
            <a:r>
              <a:rPr lang="en-US" altLang="zh-CN" sz="2400" i="1" baseline="-25000" dirty="0" err="1" smtClean="0">
                <a:latin typeface="Times New Roman"/>
                <a:cs typeface="Times New Roman"/>
              </a:rPr>
              <a:t>v</a:t>
            </a:r>
            <a:r>
              <a:rPr lang="en-US" altLang="zh-CN" sz="2400" i="1" baseline="-25000" dirty="0" smtClean="0">
                <a:latin typeface="Times New Roman"/>
                <a:cs typeface="Times New Roman"/>
              </a:rPr>
              <a:t> </a:t>
            </a:r>
            <a:r>
              <a:rPr lang="en-US" altLang="zh-CN" sz="2400" i="1" dirty="0" smtClean="0">
                <a:latin typeface="Times New Roman"/>
                <a:cs typeface="Times New Roman"/>
              </a:rPr>
              <a:t>p </a:t>
            </a:r>
          </a:p>
          <a:p>
            <a:pPr marL="0" indent="0" eaLnBrk="1" hangingPunct="1">
              <a:buNone/>
            </a:pPr>
            <a:r>
              <a:rPr lang="en-US" altLang="zh-CN" sz="2400" dirty="0" smtClean="0">
                <a:latin typeface="Times New Roman"/>
                <a:cs typeface="Times New Roman"/>
              </a:rPr>
              <a:t>where</a:t>
            </a:r>
            <a:r>
              <a:rPr lang="en-US" altLang="zh-CN" sz="2400" i="1" dirty="0" smtClean="0">
                <a:latin typeface="Times New Roman"/>
                <a:cs typeface="Times New Roman"/>
              </a:rPr>
              <a:t> p=</a:t>
            </a:r>
            <a:r>
              <a:rPr lang="en-US" altLang="zh-CN" sz="2400" dirty="0" smtClean="0">
                <a:latin typeface="Times New Roman"/>
                <a:cs typeface="Times New Roman"/>
              </a:rPr>
              <a:t>0.1.</a:t>
            </a:r>
            <a:r>
              <a:rPr lang="en-US" altLang="zh-CN" sz="2400" i="1" dirty="0" smtClean="0">
                <a:latin typeface="Times New Roman"/>
                <a:cs typeface="Times New Roman"/>
              </a:rPr>
              <a:t> </a:t>
            </a:r>
            <a:endParaRPr lang="zh-CN" altLang="en-US" sz="2400" i="1" dirty="0" smtClean="0">
              <a:latin typeface="Times New Roman"/>
              <a:cs typeface="Times New Roman"/>
            </a:endParaRPr>
          </a:p>
        </p:txBody>
      </p:sp>
      <p:sp>
        <p:nvSpPr>
          <p:cNvPr id="5"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W. Chen, Y. Wang, and S. Yang. </a:t>
            </a:r>
            <a:r>
              <a:rPr lang="en-US" altLang="zh-CN" sz="1400" kern="0" dirty="0" smtClean="0"/>
              <a:t>Efficient influence maximization </a:t>
            </a:r>
            <a:r>
              <a:rPr lang="en-US" altLang="zh-CN" sz="1400" kern="0" dirty="0"/>
              <a:t>in social networks. In KDD'09, </a:t>
            </a:r>
            <a:r>
              <a:rPr lang="en-US" altLang="zh-CN" sz="1400" kern="0" dirty="0" smtClean="0"/>
              <a:t>pages 199-207</a:t>
            </a:r>
            <a:r>
              <a:rPr lang="en-US" altLang="zh-CN" sz="1400" kern="0" dirty="0"/>
              <a:t>, 2009</a:t>
            </a:r>
            <a:r>
              <a:rPr lang="en-US" altLang="zh-CN" sz="1400" kern="0" dirty="0" smtClean="0"/>
              <a:t>.</a:t>
            </a:r>
            <a:endParaRPr lang="en-US" altLang="zh-CN" sz="1400" kern="0" dirty="0"/>
          </a:p>
        </p:txBody>
      </p:sp>
      <p:pic>
        <p:nvPicPr>
          <p:cNvPr id="6" name="Picture 5" descr="Screen Shot 2013-01-28 at 8.14.26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3" y="1600200"/>
            <a:ext cx="4536281" cy="4343400"/>
          </a:xfrm>
          <a:prstGeom prst="rect">
            <a:avLst/>
          </a:prstGeom>
        </p:spPr>
      </p:pic>
    </p:spTree>
    <p:extLst>
      <p:ext uri="{BB962C8B-B14F-4D97-AF65-F5344CB8AC3E}">
        <p14:creationId xmlns:p14="http://schemas.microsoft.com/office/powerpoint/2010/main" xmlns="" val="343171762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hangingPunct="1"/>
            <a:r>
              <a:rPr kumimoji="1" lang="en-US" altLang="zh-CN" sz="4800" smtClean="0">
                <a:solidFill>
                  <a:schemeClr val="tx1"/>
                </a:solidFill>
                <a:latin typeface="+mn-lt"/>
                <a:ea typeface="隶书" pitchFamily="49" charset="-122"/>
              </a:rPr>
              <a:t>Social Influence</a:t>
            </a:r>
            <a:endParaRPr kumimoji="1" lang="zh-CN" altLang="en-US" sz="4800" smtClean="0">
              <a:solidFill>
                <a:schemeClr val="tx1"/>
              </a:solidFill>
              <a:latin typeface="+mn-lt"/>
              <a:ea typeface="隶书" pitchFamily="49" charset="-122"/>
            </a:endParaRPr>
          </a:p>
        </p:txBody>
      </p:sp>
      <p:graphicFrame>
        <p:nvGraphicFramePr>
          <p:cNvPr id="4" name="图示 3"/>
          <p:cNvGraphicFramePr>
            <a:graphicFrameLocks noChangeAspect="1"/>
          </p:cNvGraphicFramePr>
          <p:nvPr>
            <p:extLst>
              <p:ext uri="{D42A27DB-BD31-4B8C-83A1-F6EECF244321}">
                <p14:modId xmlns:p14="http://schemas.microsoft.com/office/powerpoint/2010/main" xmlns="" val="1820101522"/>
              </p:ext>
            </p:extLst>
          </p:nvPr>
        </p:nvGraphicFramePr>
        <p:xfrm>
          <a:off x="-359212" y="1676401"/>
          <a:ext cx="641979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2523775" y="2541182"/>
            <a:ext cx="371475" cy="647700"/>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6" name="下箭头 5"/>
          <p:cNvSpPr/>
          <p:nvPr/>
        </p:nvSpPr>
        <p:spPr bwMode="auto">
          <a:xfrm rot="16200000">
            <a:off x="2748224" y="3347617"/>
            <a:ext cx="327025" cy="647700"/>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7" name="下箭头 6"/>
          <p:cNvSpPr/>
          <p:nvPr/>
        </p:nvSpPr>
        <p:spPr bwMode="auto">
          <a:xfrm rot="18466571">
            <a:off x="2541543" y="4179193"/>
            <a:ext cx="309563" cy="583223"/>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3833452" y="1869724"/>
            <a:ext cx="398585" cy="395287"/>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1</a:t>
            </a:r>
            <a:endParaRPr lang="zh-CN" altLang="en-US" sz="2400" b="1" dirty="0">
              <a:solidFill>
                <a:schemeClr val="tx1"/>
              </a:solidFill>
              <a:ea typeface="黑体" pitchFamily="49" charset="-122"/>
            </a:endParaRPr>
          </a:p>
        </p:txBody>
      </p:sp>
      <p:sp>
        <p:nvSpPr>
          <p:cNvPr id="32" name="椭圆 31"/>
          <p:cNvSpPr/>
          <p:nvPr/>
        </p:nvSpPr>
        <p:spPr>
          <a:xfrm>
            <a:off x="4153894" y="3328017"/>
            <a:ext cx="39712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2</a:t>
            </a:r>
            <a:endParaRPr lang="zh-CN" altLang="en-US" sz="2400" b="1" dirty="0">
              <a:solidFill>
                <a:schemeClr val="tx1"/>
              </a:solidFill>
              <a:ea typeface="黑体" pitchFamily="49" charset="-122"/>
            </a:endParaRPr>
          </a:p>
        </p:txBody>
      </p:sp>
      <p:sp>
        <p:nvSpPr>
          <p:cNvPr id="33" name="椭圆 32"/>
          <p:cNvSpPr/>
          <p:nvPr/>
        </p:nvSpPr>
        <p:spPr>
          <a:xfrm>
            <a:off x="3867152" y="4589041"/>
            <a:ext cx="398585"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3</a:t>
            </a:r>
            <a:endParaRPr lang="zh-CN" altLang="en-US" sz="2400" b="1" dirty="0">
              <a:solidFill>
                <a:schemeClr val="tx1"/>
              </a:solidFill>
              <a:ea typeface="黑体" pitchFamily="49" charset="-122"/>
            </a:endParaRPr>
          </a:p>
        </p:txBody>
      </p:sp>
      <p:cxnSp>
        <p:nvCxnSpPr>
          <p:cNvPr id="3" name="Straight Connector 2"/>
          <p:cNvCxnSpPr/>
          <p:nvPr/>
        </p:nvCxnSpPr>
        <p:spPr>
          <a:xfrm>
            <a:off x="6172200" y="1295400"/>
            <a:ext cx="0" cy="4495800"/>
          </a:xfrm>
          <a:prstGeom prst="line">
            <a:avLst/>
          </a:prstGeom>
          <a:ln w="76200"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rot="16200000">
            <a:off x="5600700" y="3314699"/>
            <a:ext cx="1371602" cy="533400"/>
          </a:xfrm>
          <a:prstGeom prst="downArrow">
            <a:avLst/>
          </a:prstGeom>
          <a:solidFill>
            <a:srgbClr val="FFCC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pic>
        <p:nvPicPr>
          <p:cNvPr id="10" name="Picture 9"/>
          <p:cNvPicPr>
            <a:picLocks noChangeAspect="1"/>
          </p:cNvPicPr>
          <p:nvPr/>
        </p:nvPicPr>
        <p:blipFill>
          <a:blip r:embed="rId8"/>
          <a:stretch>
            <a:fillRect/>
          </a:stretch>
        </p:blipFill>
        <p:spPr>
          <a:xfrm>
            <a:off x="6705600" y="1828800"/>
            <a:ext cx="2240280" cy="1600200"/>
          </a:xfrm>
          <a:prstGeom prst="rect">
            <a:avLst/>
          </a:prstGeom>
          <a:ln>
            <a:solidFill>
              <a:srgbClr val="404040"/>
            </a:solidFill>
          </a:ln>
        </p:spPr>
      </p:pic>
      <p:pic>
        <p:nvPicPr>
          <p:cNvPr id="11" name="Picture 10"/>
          <p:cNvPicPr>
            <a:picLocks noChangeAspect="1"/>
          </p:cNvPicPr>
          <p:nvPr/>
        </p:nvPicPr>
        <p:blipFill>
          <a:blip r:embed="rId9"/>
          <a:stretch>
            <a:fillRect/>
          </a:stretch>
        </p:blipFill>
        <p:spPr>
          <a:xfrm>
            <a:off x="6705600" y="3962430"/>
            <a:ext cx="2209800" cy="1309231"/>
          </a:xfrm>
          <a:prstGeom prst="rect">
            <a:avLst/>
          </a:prstGeom>
          <a:ln>
            <a:solidFill>
              <a:srgbClr val="404040"/>
            </a:solidFill>
          </a:ln>
        </p:spPr>
      </p:pic>
      <p:sp>
        <p:nvSpPr>
          <p:cNvPr id="12" name="Rectangle 11"/>
          <p:cNvSpPr/>
          <p:nvPr/>
        </p:nvSpPr>
        <p:spPr>
          <a:xfrm>
            <a:off x="6781800" y="1143000"/>
            <a:ext cx="20574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Applications</a:t>
            </a:r>
            <a:endParaRPr lang="en-US" sz="2400" b="1" dirty="0">
              <a:solidFill>
                <a:schemeClr val="tx1"/>
              </a:solidFill>
            </a:endParaRPr>
          </a:p>
        </p:txBody>
      </p:sp>
    </p:spTree>
    <p:custDataLst>
      <p:tags r:id="rId1"/>
    </p:custDataLst>
    <p:extLst>
      <p:ext uri="{BB962C8B-B14F-4D97-AF65-F5344CB8AC3E}">
        <p14:creationId xmlns:p14="http://schemas.microsoft.com/office/powerpoint/2010/main" xmlns="" val="639379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Application: </a:t>
            </a:r>
            <a:r>
              <a:rPr lang="en-US" altLang="zh-CN" dirty="0" smtClean="0"/>
              <a:t>Social Advertising</a:t>
            </a:r>
            <a:r>
              <a:rPr lang="en-US" altLang="zh-CN" baseline="30000" dirty="0" smtClean="0"/>
              <a:t>[1]</a:t>
            </a:r>
            <a:endParaRPr lang="en-US" baseline="30000" dirty="0"/>
          </a:p>
        </p:txBody>
      </p:sp>
      <p:sp>
        <p:nvSpPr>
          <p:cNvPr id="3" name="Content Placeholder 2"/>
          <p:cNvSpPr>
            <a:spLocks noGrp="1"/>
          </p:cNvSpPr>
          <p:nvPr>
            <p:ph idx="1"/>
          </p:nvPr>
        </p:nvSpPr>
        <p:spPr/>
        <p:txBody>
          <a:bodyPr/>
          <a:lstStyle/>
          <a:p>
            <a:r>
              <a:rPr lang="en-US" sz="2800" dirty="0" smtClean="0"/>
              <a:t>Conducted </a:t>
            </a:r>
            <a:r>
              <a:rPr lang="en-US" sz="2800" dirty="0"/>
              <a:t>two very large field experiments that identify the effect of social cues on consumer </a:t>
            </a:r>
            <a:r>
              <a:rPr lang="en-US" sz="2800" dirty="0" smtClean="0"/>
              <a:t>responses to ads on Facebook</a:t>
            </a:r>
          </a:p>
          <a:p>
            <a:pPr>
              <a:spcBef>
                <a:spcPts val="1272"/>
              </a:spcBef>
            </a:pPr>
            <a:r>
              <a:rPr lang="en-US" sz="2800" dirty="0" smtClean="0">
                <a:solidFill>
                  <a:srgbClr val="0000CC"/>
                </a:solidFill>
              </a:rPr>
              <a:t>Exp. 1</a:t>
            </a:r>
            <a:r>
              <a:rPr lang="en-US" sz="2800" dirty="0">
                <a:solidFill>
                  <a:srgbClr val="0000CC"/>
                </a:solidFill>
              </a:rPr>
              <a:t>: </a:t>
            </a:r>
            <a:r>
              <a:rPr lang="en-US" sz="2800" dirty="0" smtClean="0"/>
              <a:t>measure how </a:t>
            </a:r>
            <a:r>
              <a:rPr lang="en-US" sz="2800" dirty="0"/>
              <a:t>responses increase as a function of the number of cues</a:t>
            </a:r>
            <a:r>
              <a:rPr lang="en-US" sz="2800" dirty="0" smtClean="0"/>
              <a:t>.</a:t>
            </a:r>
          </a:p>
          <a:p>
            <a:pPr>
              <a:spcBef>
                <a:spcPts val="1272"/>
              </a:spcBef>
            </a:pPr>
            <a:r>
              <a:rPr lang="en-US" sz="2800" dirty="0" smtClean="0">
                <a:solidFill>
                  <a:srgbClr val="0000CC"/>
                </a:solidFill>
              </a:rPr>
              <a:t>Exp. </a:t>
            </a:r>
            <a:r>
              <a:rPr lang="en-US" sz="2800" dirty="0">
                <a:solidFill>
                  <a:srgbClr val="0000CC"/>
                </a:solidFill>
              </a:rPr>
              <a:t>2: </a:t>
            </a:r>
            <a:r>
              <a:rPr lang="en-US" sz="2800" dirty="0"/>
              <a:t>examines the effect </a:t>
            </a:r>
            <a:r>
              <a:rPr lang="en-US" sz="2800" dirty="0" smtClean="0"/>
              <a:t>of augmenting </a:t>
            </a:r>
            <a:r>
              <a:rPr lang="en-US" sz="2800" dirty="0"/>
              <a:t>traditional ad units with a minimal social </a:t>
            </a:r>
            <a:r>
              <a:rPr lang="en-US" sz="2800" dirty="0" smtClean="0"/>
              <a:t>cue</a:t>
            </a:r>
          </a:p>
          <a:p>
            <a:pPr>
              <a:spcBef>
                <a:spcPts val="1272"/>
              </a:spcBef>
            </a:pPr>
            <a:r>
              <a:rPr lang="en-US" sz="2800" dirty="0" smtClean="0">
                <a:solidFill>
                  <a:srgbClr val="0000CC"/>
                </a:solidFill>
              </a:rPr>
              <a:t>Result: </a:t>
            </a:r>
            <a:r>
              <a:rPr lang="en-US" sz="2800" dirty="0" smtClean="0"/>
              <a:t>Social influence causes </a:t>
            </a:r>
            <a:r>
              <a:rPr lang="en-US" sz="2800" dirty="0"/>
              <a:t>significant increases in ad performance</a:t>
            </a:r>
            <a:endParaRPr lang="en-US" sz="2800" dirty="0" smtClean="0"/>
          </a:p>
          <a:p>
            <a:endParaRPr lang="en-US" sz="2800" dirty="0"/>
          </a:p>
        </p:txBody>
      </p:sp>
      <p:sp>
        <p:nvSpPr>
          <p:cNvPr id="4"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E. </a:t>
            </a:r>
            <a:r>
              <a:rPr lang="en-US" altLang="zh-CN" sz="1400" kern="0" dirty="0" err="1"/>
              <a:t>Bakshy</a:t>
            </a:r>
            <a:r>
              <a:rPr lang="en-US" altLang="zh-CN" sz="1400" kern="0" dirty="0"/>
              <a:t>, D. </a:t>
            </a:r>
            <a:r>
              <a:rPr lang="en-US" altLang="zh-CN" sz="1400" kern="0" dirty="0" err="1"/>
              <a:t>Eckles</a:t>
            </a:r>
            <a:r>
              <a:rPr lang="en-US" altLang="zh-CN" sz="1400" kern="0" dirty="0"/>
              <a:t>, R. Yan, and I. </a:t>
            </a:r>
            <a:r>
              <a:rPr lang="en-US" altLang="zh-CN" sz="1400" kern="0" dirty="0" err="1"/>
              <a:t>Rosenn</a:t>
            </a:r>
            <a:r>
              <a:rPr lang="en-US" altLang="zh-CN" sz="1400" kern="0" dirty="0"/>
              <a:t>. </a:t>
            </a:r>
            <a:r>
              <a:rPr lang="en-US" altLang="zh-CN" sz="1400" kern="0" dirty="0" smtClean="0"/>
              <a:t>Social influence </a:t>
            </a:r>
            <a:r>
              <a:rPr lang="en-US" altLang="zh-CN" sz="1400" kern="0" dirty="0"/>
              <a:t>in social advertising: evidence from </a:t>
            </a:r>
            <a:r>
              <a:rPr lang="en-US" altLang="zh-CN" sz="1400" kern="0" dirty="0" smtClean="0"/>
              <a:t>field experiments</a:t>
            </a:r>
            <a:r>
              <a:rPr lang="en-US" altLang="zh-CN" sz="1400" kern="0" dirty="0"/>
              <a:t>. In EC'12, pages </a:t>
            </a:r>
            <a:r>
              <a:rPr lang="en-US" altLang="zh-CN" sz="1400" kern="0" dirty="0" smtClean="0"/>
              <a:t>146-161</a:t>
            </a:r>
            <a:r>
              <a:rPr lang="en-US" altLang="zh-CN" sz="1400" kern="0" dirty="0"/>
              <a:t>, 2012.</a:t>
            </a:r>
          </a:p>
        </p:txBody>
      </p:sp>
    </p:spTree>
    <p:extLst>
      <p:ext uri="{BB962C8B-B14F-4D97-AF65-F5344CB8AC3E}">
        <p14:creationId xmlns:p14="http://schemas.microsoft.com/office/powerpoint/2010/main" xmlns="" val="406010232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标题 1"/>
          <p:cNvSpPr>
            <a:spLocks noGrp="1"/>
          </p:cNvSpPr>
          <p:nvPr>
            <p:ph type="title"/>
          </p:nvPr>
        </p:nvSpPr>
        <p:spPr/>
        <p:txBody>
          <a:bodyPr/>
          <a:lstStyle/>
          <a:p>
            <a:pPr eaLnBrk="1" hangingPunct="1"/>
            <a:r>
              <a:rPr lang="en-US" altLang="zh-CN" dirty="0" smtClean="0"/>
              <a:t>Application: Opinion Leader</a:t>
            </a:r>
            <a:r>
              <a:rPr lang="en-US" altLang="zh-CN" baseline="30000" dirty="0" smtClean="0"/>
              <a:t>[1]</a:t>
            </a:r>
            <a:endParaRPr lang="zh-CN" altLang="en-US" dirty="0" smtClean="0"/>
          </a:p>
        </p:txBody>
      </p:sp>
      <p:sp>
        <p:nvSpPr>
          <p:cNvPr id="107522" name="内容占位符 2"/>
          <p:cNvSpPr>
            <a:spLocks noGrp="1"/>
          </p:cNvSpPr>
          <p:nvPr>
            <p:ph idx="1"/>
          </p:nvPr>
        </p:nvSpPr>
        <p:spPr/>
        <p:txBody>
          <a:bodyPr/>
          <a:lstStyle/>
          <a:p>
            <a:pPr eaLnBrk="1" hangingPunct="1"/>
            <a:r>
              <a:rPr lang="en-US" altLang="zh-CN" sz="2400" smtClean="0"/>
              <a:t>Propose viral marketing through frequent pattern mining.</a:t>
            </a:r>
          </a:p>
          <a:p>
            <a:pPr eaLnBrk="1" hangingPunct="1"/>
            <a:r>
              <a:rPr lang="en-US" altLang="zh-CN" sz="2400" smtClean="0"/>
              <a:t>Assumption</a:t>
            </a:r>
          </a:p>
          <a:p>
            <a:pPr lvl="1" eaLnBrk="1" hangingPunct="1"/>
            <a:r>
              <a:rPr lang="en-US" altLang="zh-CN" sz="2000" smtClean="0"/>
              <a:t>Users can see their friends actions.</a:t>
            </a:r>
          </a:p>
          <a:p>
            <a:pPr eaLnBrk="1" hangingPunct="1"/>
            <a:r>
              <a:rPr lang="en-US" altLang="zh-CN" sz="2400" smtClean="0"/>
              <a:t>Basic formation of the problem</a:t>
            </a:r>
          </a:p>
          <a:p>
            <a:pPr lvl="1" eaLnBrk="1" hangingPunct="1"/>
            <a:r>
              <a:rPr lang="en-US" altLang="zh-CN" sz="2000" smtClean="0"/>
              <a:t>Actions take place in different time steps, and the actions which come up later could be influenced by the earlier taken actions.</a:t>
            </a:r>
          </a:p>
          <a:p>
            <a:pPr eaLnBrk="1" hangingPunct="1"/>
            <a:r>
              <a:rPr lang="en-US" altLang="zh-CN" sz="2400" smtClean="0"/>
              <a:t>Approach</a:t>
            </a:r>
          </a:p>
          <a:p>
            <a:pPr lvl="1" eaLnBrk="1" hangingPunct="1"/>
            <a:r>
              <a:rPr lang="en-US" altLang="zh-CN" sz="2000" smtClean="0"/>
              <a:t>Define leaders as people who can influence a sufficient number of people in the network with their actions for a long enough period of time.</a:t>
            </a:r>
          </a:p>
          <a:p>
            <a:pPr lvl="1" eaLnBrk="1" hangingPunct="1"/>
            <a:r>
              <a:rPr lang="en-US" altLang="zh-CN" sz="2000" smtClean="0"/>
              <a:t>Finding leaders in a social network makes use of action logs.</a:t>
            </a:r>
          </a:p>
          <a:p>
            <a:pPr lvl="1" eaLnBrk="1" hangingPunct="1"/>
            <a:endParaRPr lang="en-US" altLang="zh-CN" smtClean="0"/>
          </a:p>
          <a:p>
            <a:pPr eaLnBrk="1" hangingPunct="1"/>
            <a:endParaRPr lang="zh-CN" altLang="en-US" smtClean="0"/>
          </a:p>
        </p:txBody>
      </p:sp>
      <p:sp>
        <p:nvSpPr>
          <p:cNvPr id="5"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A. </a:t>
            </a:r>
            <a:r>
              <a:rPr lang="en-US" altLang="zh-CN" sz="1400" kern="0" dirty="0" err="1"/>
              <a:t>Goyal</a:t>
            </a:r>
            <a:r>
              <a:rPr lang="en-US" altLang="zh-CN" sz="1400" kern="0" dirty="0"/>
              <a:t>, F. </a:t>
            </a:r>
            <a:r>
              <a:rPr lang="en-US" altLang="zh-CN" sz="1400" kern="0" dirty="0" err="1"/>
              <a:t>Bonchi</a:t>
            </a:r>
            <a:r>
              <a:rPr lang="en-US" altLang="zh-CN" sz="1400" kern="0" dirty="0"/>
              <a:t>, and L. V. </a:t>
            </a:r>
            <a:r>
              <a:rPr lang="en-US" altLang="zh-CN" sz="1400" kern="0" dirty="0" err="1"/>
              <a:t>Lakshmanan</a:t>
            </a:r>
            <a:r>
              <a:rPr lang="en-US" altLang="zh-CN" sz="1400" kern="0" dirty="0"/>
              <a:t>. Discovering leaders from community actions. In </a:t>
            </a:r>
            <a:r>
              <a:rPr lang="en-US" altLang="zh-CN" sz="1400" kern="0" dirty="0" smtClean="0"/>
              <a:t>CIKM</a:t>
            </a:r>
            <a:r>
              <a:rPr lang="en-US" altLang="zh-CN" sz="1400" kern="0" dirty="0"/>
              <a:t>’</a:t>
            </a:r>
            <a:r>
              <a:rPr lang="en-US" altLang="zh-CN" sz="1400" kern="0" dirty="0" smtClean="0"/>
              <a:t>08, </a:t>
            </a:r>
            <a:r>
              <a:rPr lang="en-US" altLang="zh-CN" sz="1400" kern="0" dirty="0"/>
              <a:t>pages 499–508, 2008.</a:t>
            </a:r>
          </a:p>
        </p:txBody>
      </p:sp>
    </p:spTree>
    <p:extLst>
      <p:ext uri="{BB962C8B-B14F-4D97-AF65-F5344CB8AC3E}">
        <p14:creationId xmlns:p14="http://schemas.microsoft.com/office/powerpoint/2010/main" xmlns="" val="365261749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标题 1"/>
          <p:cNvSpPr>
            <a:spLocks noGrp="1"/>
          </p:cNvSpPr>
          <p:nvPr>
            <p:ph type="title"/>
          </p:nvPr>
        </p:nvSpPr>
        <p:spPr>
          <a:xfrm>
            <a:off x="304800" y="200025"/>
            <a:ext cx="8001000" cy="762000"/>
          </a:xfrm>
        </p:spPr>
        <p:txBody>
          <a:bodyPr/>
          <a:lstStyle/>
          <a:p>
            <a:pPr eaLnBrk="1" hangingPunct="1"/>
            <a:r>
              <a:rPr lang="en-US" altLang="zh-CN" dirty="0" smtClean="0"/>
              <a:t>Application: </a:t>
            </a:r>
            <a:r>
              <a:rPr lang="en-US" altLang="zh-CN" sz="3600" dirty="0" smtClean="0"/>
              <a:t>Influential Blog Discovery</a:t>
            </a:r>
            <a:r>
              <a:rPr lang="en-US" altLang="zh-CN" sz="3600" baseline="30000" dirty="0" smtClean="0"/>
              <a:t>[1]</a:t>
            </a:r>
            <a:endParaRPr lang="zh-CN" altLang="en-US" sz="3600" baseline="30000" dirty="0" smtClean="0"/>
          </a:p>
        </p:txBody>
      </p:sp>
      <p:sp>
        <p:nvSpPr>
          <p:cNvPr id="108546" name="内容占位符 2"/>
          <p:cNvSpPr>
            <a:spLocks noGrp="1"/>
          </p:cNvSpPr>
          <p:nvPr>
            <p:ph idx="1"/>
          </p:nvPr>
        </p:nvSpPr>
        <p:spPr/>
        <p:txBody>
          <a:bodyPr/>
          <a:lstStyle/>
          <a:p>
            <a:pPr eaLnBrk="1" hangingPunct="1"/>
            <a:r>
              <a:rPr lang="en-US" altLang="zh-CN" sz="2400" smtClean="0"/>
              <a:t>Influential Blog Discovery</a:t>
            </a:r>
          </a:p>
          <a:p>
            <a:pPr lvl="1" eaLnBrk="1" hangingPunct="1"/>
            <a:r>
              <a:rPr lang="en-US" altLang="zh-CN" sz="2000" smtClean="0"/>
              <a:t>In the web 2.0 era, people spend a significant amount of time on user-generated content web sites, like blog sites.</a:t>
            </a:r>
          </a:p>
          <a:p>
            <a:pPr lvl="1" eaLnBrk="1" hangingPunct="1"/>
            <a:r>
              <a:rPr lang="en-US" altLang="zh-CN" sz="2000" smtClean="0"/>
              <a:t>Opinion leaders bring in new information, ideas, and opinions, and disseminate them down to the masses.</a:t>
            </a:r>
          </a:p>
          <a:p>
            <a:pPr eaLnBrk="1" hangingPunct="1"/>
            <a:r>
              <a:rPr lang="en-US" altLang="zh-CN" sz="2400" smtClean="0"/>
              <a:t>Four properties for each bloggers</a:t>
            </a:r>
          </a:p>
          <a:p>
            <a:pPr lvl="1" eaLnBrk="1" hangingPunct="1"/>
            <a:r>
              <a:rPr lang="en-US" altLang="zh-CN" sz="2000" b="1" smtClean="0"/>
              <a:t>Recognition</a:t>
            </a:r>
            <a:r>
              <a:rPr lang="en-US" altLang="zh-CN" sz="2000" smtClean="0"/>
              <a:t>: A lot of inlinks to the article.</a:t>
            </a:r>
          </a:p>
          <a:p>
            <a:pPr lvl="1" eaLnBrk="1" hangingPunct="1"/>
            <a:r>
              <a:rPr lang="en-US" altLang="zh-CN" sz="2000" b="1" smtClean="0"/>
              <a:t>Activity generation</a:t>
            </a:r>
            <a:r>
              <a:rPr lang="en-US" altLang="zh-CN" sz="2000" smtClean="0"/>
              <a:t>: A large number of comments indicates that the blog is influential. </a:t>
            </a:r>
          </a:p>
          <a:p>
            <a:pPr lvl="1" eaLnBrk="1" hangingPunct="1"/>
            <a:r>
              <a:rPr lang="en-US" altLang="zh-CN" sz="2000" b="1" smtClean="0"/>
              <a:t>Novelty</a:t>
            </a:r>
            <a:r>
              <a:rPr lang="en-US" altLang="zh-CN" sz="2000" smtClean="0"/>
              <a:t>: with less outgoing links.</a:t>
            </a:r>
          </a:p>
          <a:p>
            <a:pPr lvl="1" eaLnBrk="1" hangingPunct="1"/>
            <a:r>
              <a:rPr lang="en-US" altLang="zh-CN" sz="2000" b="1" smtClean="0"/>
              <a:t>Eloquence</a:t>
            </a:r>
            <a:r>
              <a:rPr lang="en-US" altLang="zh-CN" sz="2000" smtClean="0"/>
              <a:t>: Longer articles tend to be more eloquent, and can thus be more influential.</a:t>
            </a:r>
            <a:endParaRPr lang="zh-CN" altLang="en-US" sz="2000" smtClean="0"/>
          </a:p>
        </p:txBody>
      </p:sp>
      <p:sp>
        <p:nvSpPr>
          <p:cNvPr id="5" name="副标题 4"/>
          <p:cNvSpPr txBox="1">
            <a:spLocks/>
          </p:cNvSpPr>
          <p:nvPr/>
        </p:nvSpPr>
        <p:spPr bwMode="auto">
          <a:xfrm>
            <a:off x="0" y="6324600"/>
            <a:ext cx="9144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N. </a:t>
            </a:r>
            <a:r>
              <a:rPr lang="en-US" altLang="zh-CN" sz="1400" kern="0" dirty="0" err="1"/>
              <a:t>Agarwal</a:t>
            </a:r>
            <a:r>
              <a:rPr lang="en-US" altLang="zh-CN" sz="1400" kern="0" dirty="0"/>
              <a:t>, H. Liu, L. Tang, and P. S. Yu. Identifying the influential bloggers in a community. In </a:t>
            </a:r>
            <a:r>
              <a:rPr lang="en-US" altLang="zh-CN" sz="1400" kern="0" dirty="0" smtClean="0"/>
              <a:t>WSDM</a:t>
            </a:r>
            <a:r>
              <a:rPr lang="en-US" altLang="zh-CN" sz="1400" kern="0" dirty="0"/>
              <a:t>’</a:t>
            </a:r>
            <a:r>
              <a:rPr lang="en-US" altLang="zh-CN" sz="1400" kern="0" dirty="0" smtClean="0"/>
              <a:t>08, </a:t>
            </a:r>
            <a:r>
              <a:rPr lang="en-US" altLang="zh-CN" sz="1400" kern="0" dirty="0"/>
              <a:t>pages 207–217, 2008.</a:t>
            </a:r>
          </a:p>
        </p:txBody>
      </p:sp>
    </p:spTree>
    <p:extLst>
      <p:ext uri="{BB962C8B-B14F-4D97-AF65-F5344CB8AC3E}">
        <p14:creationId xmlns:p14="http://schemas.microsoft.com/office/powerpoint/2010/main" xmlns="" val="339257970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003300"/>
            <a:ext cx="8382000" cy="1349375"/>
          </a:xfrm>
        </p:spPr>
        <p:txBody>
          <a:bodyPr>
            <a:normAutofit fontScale="90000"/>
          </a:bodyPr>
          <a:lstStyle/>
          <a:p>
            <a:r>
              <a:rPr lang="en-US" dirty="0" err="1" smtClean="0"/>
              <a:t>Submodular</a:t>
            </a:r>
            <a:r>
              <a:rPr lang="hu-HU" dirty="0" smtClean="0"/>
              <a:t> </a:t>
            </a:r>
            <a:r>
              <a:rPr lang="hu-HU" dirty="0" err="1" smtClean="0"/>
              <a:t>functions</a:t>
            </a:r>
            <a:r>
              <a:rPr lang="en-US" dirty="0" smtClean="0"/>
              <a:t> </a:t>
            </a:r>
            <a:r>
              <a:rPr lang="en-US" dirty="0"/>
              <a:t/>
            </a:r>
            <a:br>
              <a:rPr lang="en-US" dirty="0"/>
            </a:br>
            <a:r>
              <a:rPr lang="hu-HU" dirty="0" smtClean="0"/>
              <a:t>and </a:t>
            </a:r>
            <a:r>
              <a:rPr lang="hu-HU" dirty="0" err="1" smtClean="0"/>
              <a:t>their</a:t>
            </a:r>
            <a:r>
              <a:rPr lang="hu-HU" dirty="0" smtClean="0"/>
              <a:t> </a:t>
            </a:r>
            <a:r>
              <a:rPr lang="hu-HU" dirty="0" err="1" smtClean="0"/>
              <a:t>applications</a:t>
            </a:r>
            <a:endParaRPr lang="en-US" sz="4900" dirty="0"/>
          </a:p>
        </p:txBody>
      </p:sp>
      <p:sp>
        <p:nvSpPr>
          <p:cNvPr id="3" name="Subtitle 2"/>
          <p:cNvSpPr>
            <a:spLocks noGrp="1"/>
          </p:cNvSpPr>
          <p:nvPr>
            <p:ph type="subTitle" idx="1"/>
          </p:nvPr>
        </p:nvSpPr>
        <p:spPr>
          <a:xfrm>
            <a:off x="1371600" y="3683000"/>
            <a:ext cx="6400800" cy="1752600"/>
          </a:xfrm>
        </p:spPr>
        <p:txBody>
          <a:bodyPr/>
          <a:lstStyle/>
          <a:p>
            <a:endParaRPr lang="en-US" dirty="0"/>
          </a:p>
        </p:txBody>
      </p:sp>
    </p:spTree>
    <p:extLst>
      <p:ext uri="{BB962C8B-B14F-4D97-AF65-F5344CB8AC3E}">
        <p14:creationId xmlns:p14="http://schemas.microsoft.com/office/powerpoint/2010/main" xmlns="" val="4185119290"/>
      </p:ext>
    </p:extLst>
  </p:cSld>
  <p:clrMapOvr>
    <a:masterClrMapping/>
  </p:clrMapOvr>
  <mc:AlternateContent xmlns:mc="http://schemas.openxmlformats.org/markup-compatibility/2006">
    <mc:Choice xmlns:p14="http://schemas.microsoft.com/office/powerpoint/2010/main" xmlns="" Requires="p14">
      <p:transition spd="slow" p14:dur="2000" advTm="21728"/>
    </mc:Choice>
    <mc:Fallback>
      <p:transition spd="slow" advTm="21728"/>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Network Inference</a:t>
            </a:r>
            <a:endParaRPr lang="en-U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259344" y="1586832"/>
            <a:ext cx="434340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8" descr="network_big"/>
          <p:cNvPicPr>
            <a:picLocks noChangeAspect="1" noChangeArrowheads="1"/>
          </p:cNvPicPr>
          <p:nvPr/>
        </p:nvPicPr>
        <p:blipFill>
          <a:blip r:embed="rId4" cstate="screen">
            <a:lum bright="24000" contrast="12000"/>
            <a:extLst>
              <a:ext uri="{28A0092B-C50C-407E-A947-70E740481C1C}">
                <a14:useLocalDpi xmlns:a14="http://schemas.microsoft.com/office/drawing/2010/main" xmlns=""/>
              </a:ext>
            </a:extLst>
          </a:blip>
          <a:srcRect/>
          <a:stretch>
            <a:fillRect/>
          </a:stretch>
        </p:blipFill>
        <p:spPr bwMode="auto">
          <a:xfrm>
            <a:off x="5101392" y="1505900"/>
            <a:ext cx="4332287" cy="337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Pfeil nach rechts 9"/>
          <p:cNvSpPr/>
          <p:nvPr/>
        </p:nvSpPr>
        <p:spPr bwMode="auto">
          <a:xfrm>
            <a:off x="4684296" y="2895600"/>
            <a:ext cx="533400" cy="533400"/>
          </a:xfrm>
          <a:prstGeom prst="rightArrow">
            <a:avLst/>
          </a:prstGeom>
          <a:solidFill>
            <a:srgbClr val="000090"/>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Calibri" charset="0"/>
            </a:endParaRPr>
          </a:p>
        </p:txBody>
      </p:sp>
      <p:sp>
        <p:nvSpPr>
          <p:cNvPr id="7" name="TextBox 6"/>
          <p:cNvSpPr txBox="1"/>
          <p:nvPr/>
        </p:nvSpPr>
        <p:spPr>
          <a:xfrm>
            <a:off x="1879601" y="5538279"/>
            <a:ext cx="513664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smtClean="0"/>
              <a:t>How learn who influences whom?</a:t>
            </a:r>
            <a:endParaRPr lang="en-US" sz="2800" dirty="0"/>
          </a:p>
        </p:txBody>
      </p:sp>
      <p:sp>
        <p:nvSpPr>
          <p:cNvPr id="3" name="Slide Number Placeholder 2"/>
          <p:cNvSpPr>
            <a:spLocks noGrp="1"/>
          </p:cNvSpPr>
          <p:nvPr>
            <p:ph type="sldNum" sz="quarter" idx="12"/>
          </p:nvPr>
        </p:nvSpPr>
        <p:spPr/>
        <p:txBody>
          <a:bodyPr/>
          <a:lstStyle/>
          <a:p>
            <a:fld id="{65F817CD-90DF-254E-86DF-D316A243B657}" type="slidenum">
              <a:rPr lang="en-US" smtClean="0"/>
              <a:pPr/>
              <a:t>88</a:t>
            </a:fld>
            <a:endParaRPr lang="en-US"/>
          </a:p>
        </p:txBody>
      </p:sp>
    </p:spTree>
    <p:custDataLst>
      <p:tags r:id="rId1"/>
    </p:custDataLst>
    <p:extLst>
      <p:ext uri="{BB962C8B-B14F-4D97-AF65-F5344CB8AC3E}">
        <p14:creationId xmlns:p14="http://schemas.microsoft.com/office/powerpoint/2010/main" xmlns="" val="4122208723"/>
      </p:ext>
    </p:extLst>
  </p:cSld>
  <p:clrMapOvr>
    <a:masterClrMapping/>
  </p:clrMapOvr>
  <mc:AlternateContent xmlns:mc="http://schemas.openxmlformats.org/markup-compatibility/2006">
    <mc:Choice xmlns:p14="http://schemas.microsoft.com/office/powerpoint/2010/main" xmlns="" Requires="p14">
      <p:transition spd="slow" p14:dur="2000" advTm="30941"/>
    </mc:Choice>
    <mc:Fallback>
      <p:transition spd="slow" advTm="30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Summarizing Documents</a:t>
            </a:r>
            <a:endParaRPr lang="en-US" dirty="0"/>
          </a:p>
        </p:txBody>
      </p:sp>
      <p:pic>
        <p:nvPicPr>
          <p:cNvPr id="4" name="Bild 6"/>
          <p:cNvPicPr>
            <a:picLocks noChangeAspect="1"/>
          </p:cNvPicPr>
          <p:nvPr/>
        </p:nvPicPr>
        <p:blipFill>
          <a:blip r:embed="rId3"/>
          <a:stretch>
            <a:fillRect/>
          </a:stretch>
        </p:blipFill>
        <p:spPr>
          <a:xfrm>
            <a:off x="2266615" y="1284705"/>
            <a:ext cx="4305300" cy="4102100"/>
          </a:xfrm>
          <a:prstGeom prst="rect">
            <a:avLst/>
          </a:prstGeom>
        </p:spPr>
      </p:pic>
      <p:sp>
        <p:nvSpPr>
          <p:cNvPr id="5" name="TextBox 4"/>
          <p:cNvSpPr txBox="1"/>
          <p:nvPr/>
        </p:nvSpPr>
        <p:spPr>
          <a:xfrm>
            <a:off x="1577472" y="5714072"/>
            <a:ext cx="5720135"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smtClean="0"/>
              <a:t>How select representative sentences?</a:t>
            </a:r>
            <a:endParaRPr lang="en-US" sz="2800" dirty="0"/>
          </a:p>
        </p:txBody>
      </p:sp>
      <p:sp>
        <p:nvSpPr>
          <p:cNvPr id="3" name="Slide Number Placeholder 2"/>
          <p:cNvSpPr>
            <a:spLocks noGrp="1"/>
          </p:cNvSpPr>
          <p:nvPr>
            <p:ph type="sldNum" sz="quarter" idx="12"/>
          </p:nvPr>
        </p:nvSpPr>
        <p:spPr/>
        <p:txBody>
          <a:bodyPr/>
          <a:lstStyle/>
          <a:p>
            <a:fld id="{65F817CD-90DF-254E-86DF-D316A243B657}" type="slidenum">
              <a:rPr lang="en-US" smtClean="0"/>
              <a:pPr/>
              <a:t>89</a:t>
            </a:fld>
            <a:endParaRPr lang="en-US"/>
          </a:p>
        </p:txBody>
      </p:sp>
    </p:spTree>
    <p:custDataLst>
      <p:tags r:id="rId1"/>
    </p:custDataLst>
    <p:extLst>
      <p:ext uri="{BB962C8B-B14F-4D97-AF65-F5344CB8AC3E}">
        <p14:creationId xmlns:p14="http://schemas.microsoft.com/office/powerpoint/2010/main" xmlns="" val="780130410"/>
      </p:ext>
    </p:extLst>
  </p:cSld>
  <p:clrMapOvr>
    <a:masterClrMapping/>
  </p:clrMapOvr>
  <mc:AlternateContent xmlns:mc="http://schemas.openxmlformats.org/markup-compatibility/2006">
    <mc:Choice xmlns:p14="http://schemas.microsoft.com/office/powerpoint/2010/main" xmlns="" Requires="p14">
      <p:transition spd="slow" p14:dur="2000" advTm="18741"/>
    </mc:Choice>
    <mc:Fallback>
      <p:transition spd="slow" advTm="1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Theories</a:t>
            </a:r>
            <a:r>
              <a:rPr lang="en-US" altLang="zh-CN" sz="3200" dirty="0" smtClean="0"/>
              <a:t>—Social status</a:t>
            </a:r>
            <a:endParaRPr lang="zh-CN" altLang="en-US" sz="3200" dirty="0"/>
          </a:p>
        </p:txBody>
      </p:sp>
      <p:pic>
        <p:nvPicPr>
          <p:cNvPr id="3075" name="Picture 3"/>
          <p:cNvPicPr>
            <a:picLocks noChangeAspect="1" noChangeArrowheads="1"/>
          </p:cNvPicPr>
          <p:nvPr/>
        </p:nvPicPr>
        <p:blipFill>
          <a:blip r:embed="rId4" cstate="print"/>
          <a:srcRect/>
          <a:stretch>
            <a:fillRect/>
          </a:stretch>
        </p:blipFill>
        <p:spPr bwMode="auto">
          <a:xfrm>
            <a:off x="750043" y="3733800"/>
            <a:ext cx="3821963" cy="2556284"/>
          </a:xfrm>
          <a:prstGeom prst="rect">
            <a:avLst/>
          </a:prstGeom>
          <a:noFill/>
          <a:ln w="9525">
            <a:noFill/>
            <a:miter lim="800000"/>
            <a:headEnd/>
            <a:tailEnd/>
          </a:ln>
        </p:spPr>
      </p:pic>
      <p:sp>
        <p:nvSpPr>
          <p:cNvPr id="7" name="TextBox 6"/>
          <p:cNvSpPr txBox="1"/>
          <p:nvPr/>
        </p:nvSpPr>
        <p:spPr>
          <a:xfrm>
            <a:off x="590832" y="3048021"/>
            <a:ext cx="8581292" cy="646331"/>
          </a:xfrm>
          <a:prstGeom prst="rect">
            <a:avLst/>
          </a:prstGeom>
          <a:noFill/>
        </p:spPr>
        <p:txBody>
          <a:bodyPr wrap="square" rtlCol="0">
            <a:spAutoFit/>
          </a:bodyPr>
          <a:lstStyle/>
          <a:p>
            <a:r>
              <a:rPr lang="en-US" altLang="zh-CN" b="1" dirty="0" smtClean="0"/>
              <a:t>Observations:  </a:t>
            </a:r>
            <a:r>
              <a:rPr lang="en-US" altLang="zh-CN" dirty="0" smtClean="0">
                <a:solidFill>
                  <a:srgbClr val="0000CC"/>
                </a:solidFill>
              </a:rPr>
              <a:t>99% of triads </a:t>
            </a:r>
            <a:r>
              <a:rPr lang="en-US" altLang="zh-CN" dirty="0" smtClean="0"/>
              <a:t>in the networks satisfy the social status theory</a:t>
            </a:r>
          </a:p>
          <a:p>
            <a:r>
              <a:rPr lang="en-US" altLang="zh-CN" b="1" dirty="0" smtClean="0"/>
              <a:t>Examples: </a:t>
            </a:r>
            <a:r>
              <a:rPr lang="en-US" altLang="zh-CN" dirty="0" smtClean="0"/>
              <a:t>Enron, Coauthor, </a:t>
            </a:r>
            <a:r>
              <a:rPr lang="en-US" altLang="zh-CN" dirty="0" err="1" smtClean="0"/>
              <a:t>MobileD</a:t>
            </a:r>
            <a:endParaRPr lang="en-US" altLang="zh-CN" dirty="0" smtClean="0"/>
          </a:p>
        </p:txBody>
      </p:sp>
      <p:sp>
        <p:nvSpPr>
          <p:cNvPr id="8" name="TextBox 7"/>
          <p:cNvSpPr txBox="1"/>
          <p:nvPr/>
        </p:nvSpPr>
        <p:spPr>
          <a:xfrm>
            <a:off x="4712682" y="4308884"/>
            <a:ext cx="3798277" cy="1200328"/>
          </a:xfrm>
          <a:prstGeom prst="rect">
            <a:avLst/>
          </a:prstGeom>
          <a:solidFill>
            <a:schemeClr val="bg1"/>
          </a:solidFill>
          <a:ln>
            <a:solidFill>
              <a:schemeClr val="bg1"/>
            </a:solidFill>
          </a:ln>
        </p:spPr>
        <p:txBody>
          <a:bodyPr wrap="square" rtlCol="0">
            <a:spAutoFit/>
          </a:bodyPr>
          <a:lstStyle/>
          <a:p>
            <a:r>
              <a:rPr lang="en-US" altLang="zh-CN" sz="1600" b="1" dirty="0" smtClean="0"/>
              <a:t>Note: </a:t>
            </a:r>
            <a:r>
              <a:rPr lang="en-US" altLang="zh-CN" sz="1400" dirty="0" smtClean="0"/>
              <a:t>Given a triad (A,B,C), let us use 1 to denote the advisor-advisee relationship and 0 colleague relationship. Thus the number 011 to denote A and B are colleagues, B is C’s advisor and A is C’s advisor.</a:t>
            </a:r>
            <a:endParaRPr lang="en-US" altLang="zh-CN" sz="1600" dirty="0" smtClean="0"/>
          </a:p>
        </p:txBody>
      </p:sp>
      <p:pic>
        <p:nvPicPr>
          <p:cNvPr id="3076" name="Picture 4"/>
          <p:cNvPicPr>
            <a:picLocks noChangeAspect="1" noChangeArrowheads="1"/>
          </p:cNvPicPr>
          <p:nvPr/>
        </p:nvPicPr>
        <p:blipFill>
          <a:blip r:embed="rId5" cstate="print"/>
          <a:srcRect/>
          <a:stretch>
            <a:fillRect/>
          </a:stretch>
        </p:blipFill>
        <p:spPr bwMode="auto">
          <a:xfrm>
            <a:off x="1383821" y="1495658"/>
            <a:ext cx="3024336" cy="1473755"/>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4619391" y="1495658"/>
            <a:ext cx="3047502" cy="1476163"/>
          </a:xfrm>
          <a:prstGeom prst="rect">
            <a:avLst/>
          </a:prstGeom>
          <a:noFill/>
          <a:ln w="9525">
            <a:noFill/>
            <a:miter lim="800000"/>
            <a:headEnd/>
            <a:tailEnd/>
          </a:ln>
        </p:spPr>
      </p:pic>
      <p:sp>
        <p:nvSpPr>
          <p:cNvPr id="10" name="TextBox 9"/>
          <p:cNvSpPr txBox="1"/>
          <p:nvPr/>
        </p:nvSpPr>
        <p:spPr>
          <a:xfrm>
            <a:off x="562708" y="990601"/>
            <a:ext cx="8510954" cy="369332"/>
          </a:xfrm>
          <a:prstGeom prst="rect">
            <a:avLst/>
          </a:prstGeom>
          <a:noFill/>
        </p:spPr>
        <p:txBody>
          <a:bodyPr wrap="square" rtlCol="0">
            <a:spAutoFit/>
          </a:bodyPr>
          <a:lstStyle/>
          <a:p>
            <a:r>
              <a:rPr lang="en-US" altLang="zh-CN" b="1" dirty="0" smtClean="0"/>
              <a:t>Your boss’s boss is also your boss…</a:t>
            </a:r>
            <a:endParaRPr lang="en-US" altLang="zh-CN" dirty="0" smtClean="0"/>
          </a:p>
        </p:txBody>
      </p:sp>
      <p:sp>
        <p:nvSpPr>
          <p:cNvPr id="11" name="副标题 4"/>
          <p:cNvSpPr txBox="1">
            <a:spLocks/>
          </p:cNvSpPr>
          <p:nvPr/>
        </p:nvSpPr>
        <p:spPr bwMode="auto">
          <a:xfrm>
            <a:off x="0" y="6400800"/>
            <a:ext cx="9144000" cy="4572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Jie Tang, </a:t>
            </a:r>
            <a:r>
              <a:rPr lang="en-US" altLang="zh-CN" sz="1400" kern="0" dirty="0" err="1" smtClean="0">
                <a:latin typeface="+mn-lt"/>
                <a:ea typeface="+mn-ea"/>
              </a:rPr>
              <a:t>Tiancheng</a:t>
            </a:r>
            <a:r>
              <a:rPr lang="en-US" altLang="zh-CN" sz="1400" kern="0" dirty="0" smtClean="0">
                <a:latin typeface="+mn-lt"/>
                <a:ea typeface="+mn-ea"/>
              </a:rPr>
              <a:t> Lou, and Jon Kleinberg. Inferring Social Ties across Heterogeneous Networks. In WSDM'2012. pp. 743-752.</a:t>
            </a:r>
            <a:endParaRPr kumimoji="0" lang="zh-CN" altLang="en-US" sz="1400" i="0" u="none" strike="noStrike" kern="0" cap="none" spc="0" normalizeH="0" baseline="0" noProof="0" dirty="0" smtClean="0">
              <a:ln>
                <a:noFill/>
              </a:ln>
              <a:solidFill>
                <a:schemeClr val="tx1"/>
              </a:solidFill>
              <a:effectLst/>
              <a:uLnTx/>
              <a:uFillTx/>
              <a:latin typeface="+mn-lt"/>
              <a:ea typeface="+mn-ea"/>
            </a:endParaRPr>
          </a:p>
        </p:txBody>
      </p:sp>
    </p:spTree>
    <p:custDataLst>
      <p:tags r:id="rId1"/>
    </p:custDataLst>
    <p:extLst>
      <p:ext uri="{BB962C8B-B14F-4D97-AF65-F5344CB8AC3E}">
        <p14:creationId xmlns:p14="http://schemas.microsoft.com/office/powerpoint/2010/main" xmlns="" val="1251591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025"/>
            <a:ext cx="7921404" cy="762000"/>
          </a:xfrm>
        </p:spPr>
        <p:txBody>
          <a:bodyPr>
            <a:normAutofit fontScale="90000"/>
          </a:bodyPr>
          <a:lstStyle/>
          <a:p>
            <a:r>
              <a:rPr lang="en-US" dirty="0" smtClean="0"/>
              <a:t>MAP</a:t>
            </a:r>
            <a:r>
              <a:rPr lang="hu-HU" dirty="0" smtClean="0"/>
              <a:t> (Maximum </a:t>
            </a:r>
            <a:r>
              <a:rPr lang="hu-HU" dirty="0" err="1" smtClean="0"/>
              <a:t>A-Posteriori</a:t>
            </a:r>
            <a:r>
              <a:rPr lang="hu-HU" dirty="0" smtClean="0"/>
              <a:t>)</a:t>
            </a:r>
            <a:r>
              <a:rPr lang="en-US" dirty="0" smtClean="0"/>
              <a:t> inference</a:t>
            </a:r>
            <a:endParaRPr lang="en-US" dirty="0"/>
          </a:p>
        </p:txBody>
      </p:sp>
      <p:sp>
        <p:nvSpPr>
          <p:cNvPr id="4" name="Slide Number Placeholder 3"/>
          <p:cNvSpPr>
            <a:spLocks noGrp="1"/>
          </p:cNvSpPr>
          <p:nvPr>
            <p:ph type="sldNum" sz="quarter" idx="12"/>
          </p:nvPr>
        </p:nvSpPr>
        <p:spPr/>
        <p:txBody>
          <a:bodyPr/>
          <a:lstStyle/>
          <a:p>
            <a:fld id="{65F817CD-90DF-254E-86DF-D316A243B657}" type="slidenum">
              <a:rPr lang="en-US" smtClean="0"/>
              <a:pPr/>
              <a:t>90</a:t>
            </a:fld>
            <a:endParaRPr lang="en-US"/>
          </a:p>
        </p:txBody>
      </p:sp>
      <p:sp>
        <p:nvSpPr>
          <p:cNvPr id="5" name="TextBox 4"/>
          <p:cNvSpPr txBox="1"/>
          <p:nvPr/>
        </p:nvSpPr>
        <p:spPr>
          <a:xfrm>
            <a:off x="520700" y="5207000"/>
            <a:ext cx="8238904" cy="95410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2800" dirty="0" smtClean="0"/>
              <a:t>How find the MAP labeling in discrete graphical models </a:t>
            </a:r>
          </a:p>
          <a:p>
            <a:pPr algn="ctr"/>
            <a:r>
              <a:rPr lang="en-US" sz="2800" i="1" dirty="0" smtClean="0"/>
              <a:t>efficiently</a:t>
            </a:r>
            <a:r>
              <a:rPr lang="en-US" sz="2800" dirty="0" smtClean="0"/>
              <a:t>?</a:t>
            </a:r>
            <a:endParaRPr lang="en-US" sz="2800" dirty="0"/>
          </a:p>
        </p:txBody>
      </p:sp>
      <p:pic>
        <p:nvPicPr>
          <p:cNvPr id="6" name="Picture 5" descr="mrf_notext.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25175" y="2019300"/>
            <a:ext cx="2334429" cy="1549400"/>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29000" y="4025900"/>
            <a:ext cx="2590800" cy="635000"/>
          </a:xfrm>
          <a:prstGeom prst="rect">
            <a:avLst/>
          </a:prstGeom>
        </p:spPr>
      </p:pic>
      <p:pic>
        <p:nvPicPr>
          <p:cNvPr id="8" name="Picture 7"/>
          <p:cNvPicPr>
            <a:picLocks noChangeAspect="1"/>
          </p:cNvPicPr>
          <p:nvPr/>
        </p:nvPicPr>
        <p:blipFill>
          <a:blip r:embed="rId4"/>
          <a:stretch>
            <a:fillRect/>
          </a:stretch>
        </p:blipFill>
        <p:spPr>
          <a:xfrm>
            <a:off x="520700" y="1694180"/>
            <a:ext cx="2468880" cy="1874520"/>
          </a:xfrm>
          <a:prstGeom prst="rect">
            <a:avLst/>
          </a:prstGeom>
        </p:spPr>
      </p:pic>
      <p:sp>
        <p:nvSpPr>
          <p:cNvPr id="13" name="TextBox 12"/>
          <p:cNvSpPr txBox="1"/>
          <p:nvPr/>
        </p:nvSpPr>
        <p:spPr>
          <a:xfrm>
            <a:off x="3619500" y="1854200"/>
            <a:ext cx="484365" cy="369332"/>
          </a:xfrm>
          <a:prstGeom prst="rect">
            <a:avLst/>
          </a:prstGeom>
          <a:noFill/>
        </p:spPr>
        <p:txBody>
          <a:bodyPr wrap="none" rtlCol="0">
            <a:spAutoFit/>
          </a:bodyPr>
          <a:lstStyle/>
          <a:p>
            <a:r>
              <a:rPr lang="en-US" dirty="0" smtClean="0">
                <a:solidFill>
                  <a:schemeClr val="bg1"/>
                </a:solidFill>
              </a:rPr>
              <a:t>sky</a:t>
            </a:r>
            <a:endParaRPr lang="en-US" dirty="0">
              <a:solidFill>
                <a:schemeClr val="bg1"/>
              </a:solidFill>
            </a:endParaRPr>
          </a:p>
        </p:txBody>
      </p:sp>
      <p:sp>
        <p:nvSpPr>
          <p:cNvPr id="14" name="TextBox 13"/>
          <p:cNvSpPr txBox="1"/>
          <p:nvPr/>
        </p:nvSpPr>
        <p:spPr>
          <a:xfrm>
            <a:off x="5181600" y="2223532"/>
            <a:ext cx="572167" cy="369332"/>
          </a:xfrm>
          <a:prstGeom prst="rect">
            <a:avLst/>
          </a:prstGeom>
          <a:noFill/>
        </p:spPr>
        <p:txBody>
          <a:bodyPr wrap="none" rtlCol="0">
            <a:spAutoFit/>
          </a:bodyPr>
          <a:lstStyle/>
          <a:p>
            <a:r>
              <a:rPr lang="en-US" dirty="0" smtClean="0">
                <a:solidFill>
                  <a:srgbClr val="FFFFFF"/>
                </a:solidFill>
              </a:rPr>
              <a:t>tree</a:t>
            </a:r>
            <a:endParaRPr lang="en-US" dirty="0">
              <a:solidFill>
                <a:srgbClr val="FFFFFF"/>
              </a:solidFill>
            </a:endParaRPr>
          </a:p>
        </p:txBody>
      </p:sp>
      <p:sp>
        <p:nvSpPr>
          <p:cNvPr id="15" name="TextBox 14"/>
          <p:cNvSpPr txBox="1"/>
          <p:nvPr/>
        </p:nvSpPr>
        <p:spPr>
          <a:xfrm>
            <a:off x="3887965" y="2552700"/>
            <a:ext cx="754083" cy="369332"/>
          </a:xfrm>
          <a:prstGeom prst="rect">
            <a:avLst/>
          </a:prstGeom>
          <a:noFill/>
        </p:spPr>
        <p:txBody>
          <a:bodyPr wrap="none" rtlCol="0">
            <a:spAutoFit/>
          </a:bodyPr>
          <a:lstStyle/>
          <a:p>
            <a:r>
              <a:rPr lang="en-US" dirty="0" smtClean="0">
                <a:solidFill>
                  <a:srgbClr val="FFFFFF"/>
                </a:solidFill>
              </a:rPr>
              <a:t>house</a:t>
            </a:r>
            <a:endParaRPr lang="en-US" dirty="0">
              <a:solidFill>
                <a:srgbClr val="FFFFFF"/>
              </a:solidFill>
            </a:endParaRPr>
          </a:p>
        </p:txBody>
      </p:sp>
      <p:sp>
        <p:nvSpPr>
          <p:cNvPr id="16" name="TextBox 15"/>
          <p:cNvSpPr txBox="1"/>
          <p:nvPr/>
        </p:nvSpPr>
        <p:spPr>
          <a:xfrm>
            <a:off x="4318000" y="3073400"/>
            <a:ext cx="664928" cy="369332"/>
          </a:xfrm>
          <a:prstGeom prst="rect">
            <a:avLst/>
          </a:prstGeom>
          <a:noFill/>
        </p:spPr>
        <p:txBody>
          <a:bodyPr wrap="none" rtlCol="0">
            <a:spAutoFit/>
          </a:bodyPr>
          <a:lstStyle/>
          <a:p>
            <a:r>
              <a:rPr lang="en-US" dirty="0" smtClean="0">
                <a:solidFill>
                  <a:srgbClr val="FFFFFF"/>
                </a:solidFill>
              </a:rPr>
              <a:t>grass</a:t>
            </a:r>
            <a:endParaRPr lang="en-US" dirty="0">
              <a:solidFill>
                <a:srgbClr val="FFFFFF"/>
              </a:solidFill>
            </a:endParaRPr>
          </a:p>
        </p:txBody>
      </p:sp>
      <p:pic>
        <p:nvPicPr>
          <p:cNvPr id="17" name="Picture 16"/>
          <p:cNvPicPr>
            <a:picLocks noChangeAspect="1"/>
          </p:cNvPicPr>
          <p:nvPr/>
        </p:nvPicPr>
        <p:blipFill>
          <a:blip r:embed="rId5"/>
          <a:stretch>
            <a:fillRect/>
          </a:stretch>
        </p:blipFill>
        <p:spPr>
          <a:xfrm>
            <a:off x="3504693" y="1660702"/>
            <a:ext cx="2489707" cy="1907998"/>
          </a:xfrm>
          <a:prstGeom prst="rect">
            <a:avLst/>
          </a:prstGeom>
        </p:spPr>
      </p:pic>
    </p:spTree>
    <p:extLst>
      <p:ext uri="{BB962C8B-B14F-4D97-AF65-F5344CB8AC3E}">
        <p14:creationId xmlns:p14="http://schemas.microsoft.com/office/powerpoint/2010/main" xmlns="" val="4076833902"/>
      </p:ext>
    </p:extLst>
  </p:cSld>
  <p:clrMapOvr>
    <a:masterClrMapping/>
  </p:clrMapOvr>
  <mc:AlternateContent xmlns:mc="http://schemas.openxmlformats.org/markup-compatibility/2006">
    <mc:Choice xmlns:p14="http://schemas.microsoft.com/office/powerpoint/2010/main" xmlns="" Requires="p14">
      <p:transition spd="slow" p14:dur="2000" advTm="33747"/>
    </mc:Choice>
    <mc:Fallback>
      <p:transition spd="slow" advTm="33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common?</a:t>
            </a:r>
            <a:endParaRPr lang="en-US" dirty="0"/>
          </a:p>
        </p:txBody>
      </p:sp>
      <p:sp>
        <p:nvSpPr>
          <p:cNvPr id="3" name="Content Placeholder 2"/>
          <p:cNvSpPr>
            <a:spLocks noGrp="1"/>
          </p:cNvSpPr>
          <p:nvPr>
            <p:ph idx="1"/>
          </p:nvPr>
        </p:nvSpPr>
        <p:spPr/>
        <p:txBody>
          <a:bodyPr>
            <a:normAutofit lnSpcReduction="10000"/>
          </a:bodyPr>
          <a:lstStyle/>
          <a:p>
            <a:r>
              <a:rPr lang="en-US" dirty="0" smtClean="0"/>
              <a:t>Formalization:</a:t>
            </a:r>
          </a:p>
          <a:p>
            <a:endParaRPr lang="en-US" sz="1100" dirty="0" smtClean="0"/>
          </a:p>
          <a:p>
            <a:pPr marL="0" indent="0">
              <a:buNone/>
            </a:pPr>
            <a:r>
              <a:rPr lang="en-US" dirty="0" smtClean="0"/>
              <a:t>	</a:t>
            </a:r>
            <a:r>
              <a:rPr lang="en-US" dirty="0" smtClean="0">
                <a:solidFill>
                  <a:srgbClr val="000090"/>
                </a:solidFill>
              </a:rPr>
              <a:t>Optimize a set function F(S)  under constraints</a:t>
            </a:r>
          </a:p>
          <a:p>
            <a:pPr marL="0" indent="0">
              <a:buNone/>
            </a:pPr>
            <a:endParaRPr lang="en-US" dirty="0" smtClean="0">
              <a:solidFill>
                <a:schemeClr val="tx2"/>
              </a:solidFill>
            </a:endParaRPr>
          </a:p>
          <a:p>
            <a:pPr marL="0" indent="0">
              <a:buNone/>
            </a:pPr>
            <a:endParaRPr lang="en-US" dirty="0">
              <a:solidFill>
                <a:schemeClr val="tx2"/>
              </a:solidFill>
            </a:endParaRPr>
          </a:p>
          <a:p>
            <a:r>
              <a:rPr lang="en-US" dirty="0" smtClean="0"/>
              <a:t>generally</a:t>
            </a:r>
            <a:r>
              <a:rPr lang="en-US" dirty="0" smtClean="0">
                <a:solidFill>
                  <a:srgbClr val="CC0000"/>
                </a:solidFill>
              </a:rPr>
              <a:t> very hard</a:t>
            </a:r>
            <a:br>
              <a:rPr lang="en-US" dirty="0" smtClean="0">
                <a:solidFill>
                  <a:srgbClr val="CC0000"/>
                </a:solidFill>
              </a:rPr>
            </a:br>
            <a:endParaRPr lang="en-US" dirty="0" smtClean="0">
              <a:solidFill>
                <a:srgbClr val="CC0000"/>
              </a:solidFill>
            </a:endParaRPr>
          </a:p>
          <a:p>
            <a:r>
              <a:rPr lang="en-US" dirty="0" smtClean="0">
                <a:solidFill>
                  <a:srgbClr val="000000"/>
                </a:solidFill>
              </a:rPr>
              <a:t>but:</a:t>
            </a:r>
            <a:r>
              <a:rPr lang="en-US" dirty="0" smtClean="0">
                <a:solidFill>
                  <a:srgbClr val="800000"/>
                </a:solidFill>
              </a:rPr>
              <a:t> </a:t>
            </a:r>
            <a:r>
              <a:rPr lang="en-US" dirty="0" smtClean="0"/>
              <a:t>structure helps!     </a:t>
            </a:r>
            <a:br>
              <a:rPr lang="en-US" dirty="0" smtClean="0"/>
            </a:br>
            <a:r>
              <a:rPr lang="en-US" dirty="0" smtClean="0"/>
              <a:t>… if F is</a:t>
            </a:r>
            <a:r>
              <a:rPr lang="en-US" dirty="0" smtClean="0">
                <a:solidFill>
                  <a:srgbClr val="008000"/>
                </a:solidFill>
              </a:rPr>
              <a:t> </a:t>
            </a:r>
            <a:r>
              <a:rPr lang="en-US" dirty="0" err="1" smtClean="0">
                <a:solidFill>
                  <a:srgbClr val="008000"/>
                </a:solidFill>
              </a:rPr>
              <a:t>submodular</a:t>
            </a:r>
            <a:r>
              <a:rPr lang="en-US" dirty="0" smtClean="0">
                <a:solidFill>
                  <a:srgbClr val="000000"/>
                </a:solidFill>
              </a:rPr>
              <a:t>, we can …</a:t>
            </a:r>
          </a:p>
          <a:p>
            <a:pPr lvl="1"/>
            <a:r>
              <a:rPr lang="en-US" dirty="0" smtClean="0">
                <a:solidFill>
                  <a:srgbClr val="008000"/>
                </a:solidFill>
              </a:rPr>
              <a:t>solve optimization problems with strong guarantees</a:t>
            </a:r>
          </a:p>
          <a:p>
            <a:pPr lvl="1"/>
            <a:r>
              <a:rPr lang="en-US" dirty="0" smtClean="0">
                <a:solidFill>
                  <a:srgbClr val="008000"/>
                </a:solidFill>
              </a:rPr>
              <a:t>solve some learning problems</a:t>
            </a:r>
          </a:p>
          <a:p>
            <a:endParaRPr lang="en-US" dirty="0">
              <a:solidFill>
                <a:srgbClr val="FF0000"/>
              </a:solidFill>
            </a:endParaRPr>
          </a:p>
        </p:txBody>
      </p:sp>
      <p:sp>
        <p:nvSpPr>
          <p:cNvPr id="4" name="Slide Number Placeholder 3"/>
          <p:cNvSpPr>
            <a:spLocks noGrp="1"/>
          </p:cNvSpPr>
          <p:nvPr>
            <p:ph type="sldNum" sz="quarter" idx="12"/>
          </p:nvPr>
        </p:nvSpPr>
        <p:spPr/>
        <p:txBody>
          <a:bodyPr/>
          <a:lstStyle/>
          <a:p>
            <a:fld id="{65F817CD-90DF-254E-86DF-D316A243B657}" type="slidenum">
              <a:rPr lang="en-US" smtClean="0"/>
              <a:pPr/>
              <a:t>91</a:t>
            </a:fld>
            <a:endParaRPr lang="en-US"/>
          </a:p>
        </p:txBody>
      </p:sp>
      <p:pic>
        <p:nvPicPr>
          <p:cNvPr id="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1097544" y="2556040"/>
            <a:ext cx="2052055" cy="1539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Bild 6"/>
          <p:cNvPicPr>
            <a:picLocks noChangeAspect="1"/>
          </p:cNvPicPr>
          <p:nvPr/>
        </p:nvPicPr>
        <p:blipFill>
          <a:blip r:embed="rId4"/>
          <a:stretch>
            <a:fillRect/>
          </a:stretch>
        </p:blipFill>
        <p:spPr>
          <a:xfrm>
            <a:off x="3904915" y="2429040"/>
            <a:ext cx="1860885" cy="1666042"/>
          </a:xfrm>
          <a:prstGeom prst="rect">
            <a:avLst/>
          </a:prstGeom>
        </p:spPr>
      </p:pic>
      <p:sp>
        <p:nvSpPr>
          <p:cNvPr id="8" name="Freeform 7"/>
          <p:cNvSpPr/>
          <p:nvPr/>
        </p:nvSpPr>
        <p:spPr>
          <a:xfrm>
            <a:off x="8115300" y="292100"/>
            <a:ext cx="1879600" cy="254000"/>
          </a:xfrm>
          <a:custGeom>
            <a:avLst/>
            <a:gdLst>
              <a:gd name="connsiteX0" fmla="*/ 1130300 w 1879600"/>
              <a:gd name="connsiteY0" fmla="*/ 254000 h 254000"/>
              <a:gd name="connsiteX1" fmla="*/ 1333500 w 1879600"/>
              <a:gd name="connsiteY1" fmla="*/ 0 h 254000"/>
              <a:gd name="connsiteX2" fmla="*/ 1879600 w 1879600"/>
              <a:gd name="connsiteY2" fmla="*/ 38100 h 254000"/>
              <a:gd name="connsiteX3" fmla="*/ 0 w 1879600"/>
              <a:gd name="connsiteY3" fmla="*/ 0 h 254000"/>
              <a:gd name="connsiteX4" fmla="*/ 838200 w 1879600"/>
              <a:gd name="connsiteY4" fmla="*/ 1270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600" h="254000">
                <a:moveTo>
                  <a:pt x="1130300" y="254000"/>
                </a:moveTo>
                <a:lnTo>
                  <a:pt x="1333500" y="0"/>
                </a:lnTo>
                <a:lnTo>
                  <a:pt x="1879600" y="38100"/>
                </a:lnTo>
                <a:lnTo>
                  <a:pt x="0" y="0"/>
                </a:lnTo>
                <a:lnTo>
                  <a:pt x="838200" y="12700"/>
                </a:ln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nvGrpSpPr>
          <p:cNvPr id="11" name="Group 10"/>
          <p:cNvGrpSpPr/>
          <p:nvPr/>
        </p:nvGrpSpPr>
        <p:grpSpPr>
          <a:xfrm>
            <a:off x="6578648" y="2700244"/>
            <a:ext cx="1727152" cy="1159051"/>
            <a:chOff x="6578648" y="2585944"/>
            <a:chExt cx="1727152" cy="1159051"/>
          </a:xfrm>
        </p:grpSpPr>
        <p:pic>
          <p:nvPicPr>
            <p:cNvPr id="7" name="Picture 6" descr="mrf_notext.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578648" y="2598655"/>
              <a:ext cx="1727152" cy="1146340"/>
            </a:xfrm>
            <a:prstGeom prst="rect">
              <a:avLst/>
            </a:prstGeom>
          </p:spPr>
        </p:pic>
        <p:sp>
          <p:nvSpPr>
            <p:cNvPr id="10" name="Rounded Rectangle 9"/>
            <p:cNvSpPr/>
            <p:nvPr/>
          </p:nvSpPr>
          <p:spPr bwMode="auto">
            <a:xfrm>
              <a:off x="6578648" y="2585944"/>
              <a:ext cx="1206452" cy="765814"/>
            </a:xfrm>
            <a:prstGeom prst="roundRect">
              <a:avLst/>
            </a:prstGeom>
            <a:noFill/>
            <a:ln w="38100" cap="flat" cmpd="sng" algn="ctr">
              <a:solidFill>
                <a:schemeClr val="hlink"/>
              </a:solidFill>
              <a:prstDash val="solid"/>
              <a:round/>
              <a:headEnd type="none" w="med" len="med"/>
              <a:tailEnd type="none" w="med" len="med"/>
            </a:ln>
            <a:effectLst/>
            <a:scene3d>
              <a:camera prst="orthographicFront">
                <a:rot lat="20135723" lon="3436057" rev="19636029"/>
              </a:camera>
              <a:lightRig rig="threePt" dir="t"/>
            </a:scene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grpSp>
      <p:grpSp>
        <p:nvGrpSpPr>
          <p:cNvPr id="38" name="Group 37"/>
          <p:cNvGrpSpPr/>
          <p:nvPr/>
        </p:nvGrpSpPr>
        <p:grpSpPr>
          <a:xfrm>
            <a:off x="1587500" y="4080040"/>
            <a:ext cx="1195800" cy="784544"/>
            <a:chOff x="1752600" y="4308640"/>
            <a:chExt cx="1195800" cy="784544"/>
          </a:xfrm>
        </p:grpSpPr>
        <p:grpSp>
          <p:nvGrpSpPr>
            <p:cNvPr id="32" name="Group 31"/>
            <p:cNvGrpSpPr/>
            <p:nvPr/>
          </p:nvGrpSpPr>
          <p:grpSpPr>
            <a:xfrm>
              <a:off x="1752600" y="4308640"/>
              <a:ext cx="1195800" cy="784544"/>
              <a:chOff x="-2006600" y="2035340"/>
              <a:chExt cx="1195800" cy="784544"/>
            </a:xfrm>
          </p:grpSpPr>
          <p:sp>
            <p:nvSpPr>
              <p:cNvPr id="12" name="Oval 11"/>
              <p:cNvSpPr/>
              <p:nvPr/>
            </p:nvSpPr>
            <p:spPr bwMode="auto">
              <a:xfrm>
                <a:off x="-2006600" y="2429040"/>
                <a:ext cx="205200" cy="205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3" name="Oval 12"/>
              <p:cNvSpPr/>
              <p:nvPr/>
            </p:nvSpPr>
            <p:spPr bwMode="auto">
              <a:xfrm>
                <a:off x="-1498600" y="2614684"/>
                <a:ext cx="205200" cy="205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4" name="Oval 13"/>
              <p:cNvSpPr/>
              <p:nvPr/>
            </p:nvSpPr>
            <p:spPr bwMode="auto">
              <a:xfrm>
                <a:off x="-1498600" y="2035340"/>
                <a:ext cx="205200" cy="205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
            <p:nvSpPr>
              <p:cNvPr id="15" name="Oval 14"/>
              <p:cNvSpPr/>
              <p:nvPr/>
            </p:nvSpPr>
            <p:spPr bwMode="auto">
              <a:xfrm>
                <a:off x="-1016000" y="2376724"/>
                <a:ext cx="205200" cy="205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cxnSp>
            <p:nvCxnSpPr>
              <p:cNvPr id="17" name="Straight Arrow Connector 16"/>
              <p:cNvCxnSpPr>
                <a:stCxn id="12" idx="7"/>
                <a:endCxn id="14" idx="3"/>
              </p:cNvCxnSpPr>
              <p:nvPr/>
            </p:nvCxnSpPr>
            <p:spPr bwMode="auto">
              <a:xfrm flipV="1">
                <a:off x="-1831451" y="2210489"/>
                <a:ext cx="362902" cy="248602"/>
              </a:xfrm>
              <a:prstGeom prst="straightConnector1">
                <a:avLst/>
              </a:prstGeom>
              <a:noFill/>
              <a:ln w="19050" cap="flat" cmpd="sng" algn="ctr">
                <a:solidFill>
                  <a:schemeClr val="hlink"/>
                </a:solidFill>
                <a:prstDash val="solid"/>
                <a:round/>
                <a:headEnd type="none" w="med" len="med"/>
                <a:tailEnd type="arrow"/>
              </a:ln>
              <a:effectLst/>
            </p:spPr>
          </p:cxnSp>
          <p:cxnSp>
            <p:nvCxnSpPr>
              <p:cNvPr id="19" name="Straight Arrow Connector 18"/>
              <p:cNvCxnSpPr>
                <a:stCxn id="12" idx="6"/>
                <a:endCxn id="13" idx="1"/>
              </p:cNvCxnSpPr>
              <p:nvPr/>
            </p:nvCxnSpPr>
            <p:spPr bwMode="auto">
              <a:xfrm>
                <a:off x="-1801400" y="2531640"/>
                <a:ext cx="332851" cy="113095"/>
              </a:xfrm>
              <a:prstGeom prst="straightConnector1">
                <a:avLst/>
              </a:prstGeom>
              <a:noFill/>
              <a:ln w="19050" cap="flat" cmpd="sng" algn="ctr">
                <a:solidFill>
                  <a:schemeClr val="hlink"/>
                </a:solidFill>
                <a:prstDash val="solid"/>
                <a:round/>
                <a:headEnd type="none" w="med" len="med"/>
                <a:tailEnd type="arrow"/>
              </a:ln>
              <a:effectLst/>
            </p:spPr>
          </p:cxnSp>
          <p:cxnSp>
            <p:nvCxnSpPr>
              <p:cNvPr id="22" name="Straight Arrow Connector 21"/>
              <p:cNvCxnSpPr>
                <a:stCxn id="14" idx="5"/>
              </p:cNvCxnSpPr>
              <p:nvPr/>
            </p:nvCxnSpPr>
            <p:spPr bwMode="auto">
              <a:xfrm>
                <a:off x="-1323451" y="2210489"/>
                <a:ext cx="337502" cy="196286"/>
              </a:xfrm>
              <a:prstGeom prst="straightConnector1">
                <a:avLst/>
              </a:prstGeom>
              <a:noFill/>
              <a:ln w="19050" cap="flat" cmpd="sng" algn="ctr">
                <a:solidFill>
                  <a:schemeClr val="hlink"/>
                </a:solidFill>
                <a:prstDash val="solid"/>
                <a:round/>
                <a:headEnd type="none" w="med" len="med"/>
                <a:tailEnd type="arrow"/>
              </a:ln>
              <a:effectLst/>
            </p:spPr>
          </p:cxnSp>
          <p:cxnSp>
            <p:nvCxnSpPr>
              <p:cNvPr id="25" name="Straight Arrow Connector 24"/>
              <p:cNvCxnSpPr/>
              <p:nvPr/>
            </p:nvCxnSpPr>
            <p:spPr bwMode="auto">
              <a:xfrm flipV="1">
                <a:off x="-1293400" y="2501073"/>
                <a:ext cx="307451" cy="165411"/>
              </a:xfrm>
              <a:prstGeom prst="straightConnector1">
                <a:avLst/>
              </a:prstGeom>
              <a:noFill/>
              <a:ln w="19050" cap="flat" cmpd="sng" algn="ctr">
                <a:solidFill>
                  <a:schemeClr val="bg1">
                    <a:lumMod val="65000"/>
                  </a:schemeClr>
                </a:solidFill>
                <a:prstDash val="solid"/>
                <a:round/>
                <a:headEnd type="none" w="med" len="med"/>
                <a:tailEnd type="none"/>
              </a:ln>
              <a:effectLst/>
            </p:spPr>
          </p:cxnSp>
          <p:cxnSp>
            <p:nvCxnSpPr>
              <p:cNvPr id="29" name="Straight Arrow Connector 28"/>
              <p:cNvCxnSpPr>
                <a:stCxn id="14" idx="4"/>
                <a:endCxn id="13" idx="0"/>
              </p:cNvCxnSpPr>
              <p:nvPr/>
            </p:nvCxnSpPr>
            <p:spPr bwMode="auto">
              <a:xfrm>
                <a:off x="-1396000" y="2240540"/>
                <a:ext cx="0" cy="374144"/>
              </a:xfrm>
              <a:prstGeom prst="straightConnector1">
                <a:avLst/>
              </a:prstGeom>
              <a:noFill/>
              <a:ln w="19050" cap="flat" cmpd="sng" algn="ctr">
                <a:solidFill>
                  <a:schemeClr val="bg1">
                    <a:lumMod val="65000"/>
                  </a:schemeClr>
                </a:solidFill>
                <a:prstDash val="solid"/>
                <a:round/>
                <a:headEnd type="none" w="med" len="med"/>
                <a:tailEnd type="none"/>
              </a:ln>
              <a:effectLst/>
            </p:spPr>
          </p:cxnSp>
        </p:grpSp>
        <p:cxnSp>
          <p:nvCxnSpPr>
            <p:cNvPr id="35" name="Straight Connector 34"/>
            <p:cNvCxnSpPr/>
            <p:nvPr/>
          </p:nvCxnSpPr>
          <p:spPr bwMode="auto">
            <a:xfrm>
              <a:off x="1957800" y="4761673"/>
              <a:ext cx="785400" cy="0"/>
            </a:xfrm>
            <a:prstGeom prst="line">
              <a:avLst/>
            </a:prstGeom>
            <a:noFill/>
            <a:ln w="19050" cap="flat" cmpd="sng" algn="ctr">
              <a:solidFill>
                <a:srgbClr val="A6A6A6"/>
              </a:solidFill>
              <a:prstDash val="solid"/>
              <a:round/>
              <a:headEnd type="none" w="med" len="med"/>
              <a:tailEnd type="none" w="med" len="med"/>
            </a:ln>
            <a:effectLst/>
          </p:spPr>
        </p:cxnSp>
      </p:grpSp>
    </p:spTree>
    <p:custDataLst>
      <p:tags r:id="rId1"/>
    </p:custDataLst>
    <p:extLst>
      <p:ext uri="{BB962C8B-B14F-4D97-AF65-F5344CB8AC3E}">
        <p14:creationId xmlns:p14="http://schemas.microsoft.com/office/powerpoint/2010/main" xmlns="" val="282844151"/>
      </p:ext>
    </p:extLst>
  </p:cSld>
  <p:clrMapOvr>
    <a:masterClrMapping/>
  </p:clrMapOvr>
  <mc:AlternateContent xmlns:mc="http://schemas.openxmlformats.org/markup-compatibility/2006">
    <mc:Choice xmlns:p14="http://schemas.microsoft.com/office/powerpoint/2010/main" xmlns="" Requires="p14">
      <p:transition spd="slow" p14:dur="2000" advTm="78575"/>
    </mc:Choice>
    <mc:Fallback>
      <p:transition spd="slow" advTm="785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5"/>
                                        </p:tgtEl>
                                      </p:cBhvr>
                                      <p:by x="50000" y="50000"/>
                                    </p:animScale>
                                  </p:childTnLst>
                                </p:cTn>
                              </p:par>
                              <p:par>
                                <p:cTn id="7" presetID="0" presetClass="path" presetSubtype="0" accel="50000" decel="50000" fill="hold" nodeType="withEffect">
                                  <p:stCondLst>
                                    <p:cond delay="0"/>
                                  </p:stCondLst>
                                  <p:childTnLst>
                                    <p:animMotion origin="layout" path="M 1.38889E-6 5.92593E-6 L 0.00139 -0.07962 " pathEditMode="relative" ptsTypes="AA">
                                      <p:cBhvr>
                                        <p:cTn id="8" dur="500" fill="hold"/>
                                        <p:tgtEl>
                                          <p:spTgt spid="5"/>
                                        </p:tgtEl>
                                        <p:attrNameLst>
                                          <p:attrName>ppt_x</p:attrName>
                                          <p:attrName>ppt_y</p:attrName>
                                        </p:attrNameLst>
                                      </p:cBhvr>
                                    </p:animMotion>
                                  </p:childTnLst>
                                </p:cTn>
                              </p:par>
                              <p:par>
                                <p:cTn id="9" presetID="6" presetClass="emph" presetSubtype="0" fill="hold" nodeType="withEffect">
                                  <p:stCondLst>
                                    <p:cond delay="0"/>
                                  </p:stCondLst>
                                  <p:childTnLst>
                                    <p:animScale>
                                      <p:cBhvr>
                                        <p:cTn id="10" dur="500" fill="hold"/>
                                        <p:tgtEl>
                                          <p:spTgt spid="6"/>
                                        </p:tgtEl>
                                      </p:cBhvr>
                                      <p:by x="50000" y="50000"/>
                                    </p:animScale>
                                  </p:childTnLst>
                                </p:cTn>
                              </p:par>
                              <p:par>
                                <p:cTn id="11" presetID="0" presetClass="path" presetSubtype="0" accel="50000" decel="50000" fill="hold" nodeType="withEffect">
                                  <p:stCondLst>
                                    <p:cond delay="0"/>
                                  </p:stCondLst>
                                  <p:childTnLst>
                                    <p:animMotion origin="layout" path="M 7.22222E-6 4.44444E-6 L 7.22222E-6 -0.07987 " pathEditMode="relative" ptsTypes="AA">
                                      <p:cBhvr>
                                        <p:cTn id="12" dur="500" fill="hold"/>
                                        <p:tgtEl>
                                          <p:spTgt spid="6"/>
                                        </p:tgtEl>
                                        <p:attrNameLst>
                                          <p:attrName>ppt_x</p:attrName>
                                          <p:attrName>ppt_y</p:attrName>
                                        </p:attrNameLst>
                                      </p:cBhvr>
                                    </p:animMotion>
                                  </p:childTnLst>
                                </p:cTn>
                              </p:par>
                              <p:par>
                                <p:cTn id="13" presetID="6" presetClass="emph" presetSubtype="0" fill="hold" nodeType="withEffect">
                                  <p:stCondLst>
                                    <p:cond delay="0"/>
                                  </p:stCondLst>
                                  <p:childTnLst>
                                    <p:animScale>
                                      <p:cBhvr>
                                        <p:cTn id="14" dur="500" fill="hold"/>
                                        <p:tgtEl>
                                          <p:spTgt spid="11"/>
                                        </p:tgtEl>
                                      </p:cBhvr>
                                      <p:by x="50000" y="50000"/>
                                    </p:animScale>
                                  </p:childTnLst>
                                </p:cTn>
                              </p:par>
                              <p:par>
                                <p:cTn id="15" presetID="0" presetClass="path" presetSubtype="0" accel="50000" decel="50000" fill="hold" nodeType="withEffect">
                                  <p:stCondLst>
                                    <p:cond delay="0"/>
                                  </p:stCondLst>
                                  <p:childTnLst>
                                    <p:animMotion origin="layout" path="M -1.11111E-6 5.55556E-6 L -0.00139 -0.07986 " pathEditMode="relative" ptsTypes="AA">
                                      <p:cBhvr>
                                        <p:cTn id="16" dur="500" fill="hold"/>
                                        <p:tgtEl>
                                          <p:spTgt spid="11"/>
                                        </p:tgtEl>
                                        <p:attrNameLst>
                                          <p:attrName>ppt_x</p:attrName>
                                          <p:attrName>ppt_y</p:attrName>
                                        </p:attrNameLst>
                                      </p:cBhvr>
                                    </p:animMotion>
                                  </p:childTnLst>
                                </p:cTn>
                              </p:par>
                              <p:par>
                                <p:cTn id="17" presetID="1" presetClass="exit" presetSubtype="0" fill="hold"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What is </a:t>
            </a:r>
            <a:r>
              <a:rPr lang="en-US" dirty="0" err="1" smtClean="0"/>
              <a:t>submodularity</a:t>
            </a:r>
            <a:r>
              <a:rPr lang="en-US" dirty="0" smtClean="0"/>
              <a:t>?</a:t>
            </a:r>
          </a:p>
          <a:p>
            <a:endParaRPr lang="en-US" dirty="0"/>
          </a:p>
          <a:p>
            <a:r>
              <a:rPr lang="en-US" dirty="0" smtClean="0"/>
              <a:t>Optimization</a:t>
            </a:r>
          </a:p>
          <a:p>
            <a:pPr lvl="1"/>
            <a:r>
              <a:rPr lang="en-US" dirty="0" smtClean="0"/>
              <a:t>Minimization</a:t>
            </a:r>
            <a:endParaRPr lang="en-US" dirty="0" smtClean="0">
              <a:solidFill>
                <a:schemeClr val="accent5">
                  <a:lumMod val="60000"/>
                  <a:lumOff val="40000"/>
                </a:schemeClr>
              </a:solidFill>
            </a:endParaRPr>
          </a:p>
          <a:p>
            <a:pPr marL="3657600" lvl="8" indent="0">
              <a:buNone/>
            </a:pPr>
            <a:endParaRPr lang="en-US" dirty="0" smtClean="0">
              <a:solidFill>
                <a:schemeClr val="accent5">
                  <a:lumMod val="60000"/>
                  <a:lumOff val="40000"/>
                </a:schemeClr>
              </a:solidFill>
            </a:endParaRPr>
          </a:p>
          <a:p>
            <a:pPr lvl="1"/>
            <a:r>
              <a:rPr lang="en-US" dirty="0" smtClean="0"/>
              <a:t>Maximization</a:t>
            </a:r>
            <a:endParaRPr lang="en-US" dirty="0" smtClean="0">
              <a:solidFill>
                <a:srgbClr val="FF2B2C"/>
              </a:solidFill>
            </a:endParaRPr>
          </a:p>
          <a:p>
            <a:endParaRPr lang="en-US" dirty="0" smtClean="0"/>
          </a:p>
          <a:p>
            <a:r>
              <a:rPr lang="en-US" dirty="0" smtClean="0"/>
              <a:t>Learning</a:t>
            </a:r>
          </a:p>
          <a:p>
            <a:r>
              <a:rPr lang="en-US" dirty="0" smtClean="0"/>
              <a:t>Learning for Optimization: new settings</a:t>
            </a:r>
            <a:endParaRPr lang="en-US" dirty="0"/>
          </a:p>
        </p:txBody>
      </p:sp>
      <p:grpSp>
        <p:nvGrpSpPr>
          <p:cNvPr id="11" name="Group 10"/>
          <p:cNvGrpSpPr/>
          <p:nvPr/>
        </p:nvGrpSpPr>
        <p:grpSpPr>
          <a:xfrm>
            <a:off x="1029368" y="1328043"/>
            <a:ext cx="7961208" cy="4259967"/>
            <a:chOff x="1029368" y="1328043"/>
            <a:chExt cx="7961208" cy="4259967"/>
          </a:xfrm>
        </p:grpSpPr>
        <p:sp>
          <p:nvSpPr>
            <p:cNvPr id="4" name="Right Brace 3"/>
            <p:cNvSpPr/>
            <p:nvPr/>
          </p:nvSpPr>
          <p:spPr>
            <a:xfrm>
              <a:off x="7606632" y="1328043"/>
              <a:ext cx="240631" cy="1960585"/>
            </a:xfrm>
            <a:prstGeom prst="righ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Brace 4"/>
            <p:cNvSpPr/>
            <p:nvPr/>
          </p:nvSpPr>
          <p:spPr>
            <a:xfrm>
              <a:off x="7606632" y="3494508"/>
              <a:ext cx="240631" cy="2093502"/>
            </a:xfrm>
            <a:prstGeom prst="righ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p:cNvCxnSpPr/>
            <p:nvPr/>
          </p:nvCxnSpPr>
          <p:spPr>
            <a:xfrm flipH="1">
              <a:off x="1029368" y="3288628"/>
              <a:ext cx="6577264" cy="0"/>
            </a:xfrm>
            <a:prstGeom prst="line">
              <a:avLst/>
            </a:prstGeom>
            <a:ln>
              <a:gradFill flip="none" rotWithShape="1">
                <a:gsLst>
                  <a:gs pos="0">
                    <a:srgbClr val="000090"/>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029368" y="3494508"/>
              <a:ext cx="6577264" cy="0"/>
            </a:xfrm>
            <a:prstGeom prst="line">
              <a:avLst/>
            </a:prstGeom>
            <a:ln>
              <a:gradFill flip="none" rotWithShape="1">
                <a:gsLst>
                  <a:gs pos="0">
                    <a:srgbClr val="000090"/>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940844" y="2034492"/>
              <a:ext cx="959267" cy="523220"/>
            </a:xfrm>
            <a:prstGeom prst="rect">
              <a:avLst/>
            </a:prstGeom>
            <a:noFill/>
          </p:spPr>
          <p:txBody>
            <a:bodyPr wrap="none" rtlCol="0">
              <a:spAutoFit/>
            </a:bodyPr>
            <a:lstStyle/>
            <a:p>
              <a:r>
                <a:rPr lang="en-US" sz="2800" dirty="0"/>
                <a:t>P</a:t>
              </a:r>
              <a:r>
                <a:rPr lang="en-US" sz="2800" dirty="0" smtClean="0"/>
                <a:t>art I</a:t>
              </a:r>
              <a:endParaRPr lang="en-US" sz="2800" dirty="0"/>
            </a:p>
          </p:txBody>
        </p:sp>
        <p:sp>
          <p:nvSpPr>
            <p:cNvPr id="10" name="TextBox 9"/>
            <p:cNvSpPr txBox="1"/>
            <p:nvPr/>
          </p:nvSpPr>
          <p:spPr>
            <a:xfrm>
              <a:off x="7940839" y="4264944"/>
              <a:ext cx="1049737" cy="523220"/>
            </a:xfrm>
            <a:prstGeom prst="rect">
              <a:avLst/>
            </a:prstGeom>
            <a:noFill/>
          </p:spPr>
          <p:txBody>
            <a:bodyPr wrap="none" rtlCol="0">
              <a:spAutoFit/>
            </a:bodyPr>
            <a:lstStyle/>
            <a:p>
              <a:r>
                <a:rPr lang="en-US" sz="2800" dirty="0"/>
                <a:t>P</a:t>
              </a:r>
              <a:r>
                <a:rPr lang="en-US" sz="2800" dirty="0" smtClean="0"/>
                <a:t>art II</a:t>
              </a:r>
              <a:endParaRPr lang="en-US" sz="2800" dirty="0"/>
            </a:p>
          </p:txBody>
        </p:sp>
      </p:grpSp>
      <p:sp>
        <p:nvSpPr>
          <p:cNvPr id="12" name="Slide Number Placeholder 11"/>
          <p:cNvSpPr>
            <a:spLocks noGrp="1"/>
          </p:cNvSpPr>
          <p:nvPr>
            <p:ph type="sldNum" sz="quarter" idx="12"/>
          </p:nvPr>
        </p:nvSpPr>
        <p:spPr/>
        <p:txBody>
          <a:bodyPr/>
          <a:lstStyle/>
          <a:p>
            <a:fld id="{65F817CD-90DF-254E-86DF-D316A243B657}" type="slidenum">
              <a:rPr lang="en-US" smtClean="0"/>
              <a:pPr/>
              <a:t>92</a:t>
            </a:fld>
            <a:endParaRPr lang="en-US"/>
          </a:p>
        </p:txBody>
      </p:sp>
      <p:sp>
        <p:nvSpPr>
          <p:cNvPr id="13" name="TextBox 12"/>
          <p:cNvSpPr txBox="1"/>
          <p:nvPr/>
        </p:nvSpPr>
        <p:spPr>
          <a:xfrm>
            <a:off x="6084465" y="1086743"/>
            <a:ext cx="1483399" cy="830997"/>
          </a:xfrm>
          <a:prstGeom prst="rect">
            <a:avLst/>
          </a:prstGeom>
          <a:solidFill>
            <a:schemeClr val="bg1"/>
          </a:solidFill>
          <a:ln>
            <a:solidFill>
              <a:srgbClr val="CC0000"/>
            </a:solidFill>
          </a:ln>
        </p:spPr>
        <p:txBody>
          <a:bodyPr wrap="none" rtlCol="0">
            <a:spAutoFit/>
          </a:bodyPr>
          <a:lstStyle/>
          <a:p>
            <a:r>
              <a:rPr lang="en-US" sz="2400" dirty="0" smtClean="0">
                <a:solidFill>
                  <a:srgbClr val="CC0000"/>
                </a:solidFill>
              </a:rPr>
              <a:t>many new</a:t>
            </a:r>
          </a:p>
          <a:p>
            <a:r>
              <a:rPr lang="en-US" sz="2400" dirty="0" smtClean="0">
                <a:solidFill>
                  <a:srgbClr val="CC0000"/>
                </a:solidFill>
              </a:rPr>
              <a:t>results! </a:t>
            </a:r>
            <a:r>
              <a:rPr lang="en-US" sz="2400" dirty="0" smtClean="0">
                <a:solidFill>
                  <a:srgbClr val="CC0000"/>
                </a:solidFill>
                <a:sym typeface="Wingdings"/>
              </a:rPr>
              <a:t></a:t>
            </a:r>
            <a:endParaRPr lang="en-US" sz="2400" dirty="0">
              <a:solidFill>
                <a:srgbClr val="CC0000"/>
              </a:solidFill>
            </a:endParaRPr>
          </a:p>
        </p:txBody>
      </p:sp>
    </p:spTree>
    <p:custDataLst>
      <p:tags r:id="rId1"/>
    </p:custDataLst>
    <p:extLst>
      <p:ext uri="{BB962C8B-B14F-4D97-AF65-F5344CB8AC3E}">
        <p14:creationId xmlns:p14="http://schemas.microsoft.com/office/powerpoint/2010/main" xmlns="" val="2322653393"/>
      </p:ext>
    </p:extLst>
  </p:cSld>
  <p:clrMapOvr>
    <a:masterClrMapping/>
  </p:clrMapOvr>
  <mc:AlternateContent xmlns:mc="http://schemas.openxmlformats.org/markup-compatibility/2006">
    <mc:Choice xmlns:p14="http://schemas.microsoft.com/office/powerpoint/2010/main" xmlns="" Requires="p14">
      <p:transition spd="slow" p14:dur="2000" advTm="76664"/>
    </mc:Choice>
    <mc:Fallback>
      <p:transition spd="slow" advTm="766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What is </a:t>
            </a:r>
            <a:r>
              <a:rPr lang="en-US" dirty="0" err="1" smtClean="0"/>
              <a:t>submodularity</a:t>
            </a:r>
            <a:r>
              <a:rPr lang="en-US" dirty="0" smtClean="0"/>
              <a:t>?</a:t>
            </a:r>
          </a:p>
          <a:p>
            <a:endParaRPr lang="en-US" dirty="0"/>
          </a:p>
          <a:p>
            <a:r>
              <a:rPr lang="en-US" dirty="0" smtClean="0"/>
              <a:t>Optimization</a:t>
            </a:r>
          </a:p>
          <a:p>
            <a:pPr lvl="1"/>
            <a:r>
              <a:rPr lang="en-US" dirty="0" smtClean="0"/>
              <a:t>Minimization: </a:t>
            </a:r>
            <a:r>
              <a:rPr lang="en-US" dirty="0" smtClean="0">
                <a:solidFill>
                  <a:srgbClr val="CC0000"/>
                </a:solidFill>
              </a:rPr>
              <a:t>new algorithms, constraints</a:t>
            </a:r>
          </a:p>
          <a:p>
            <a:pPr marL="3657600" lvl="8" indent="0">
              <a:buNone/>
            </a:pPr>
            <a:endParaRPr lang="en-US" dirty="0" smtClean="0">
              <a:solidFill>
                <a:schemeClr val="accent5">
                  <a:lumMod val="60000"/>
                  <a:lumOff val="40000"/>
                </a:schemeClr>
              </a:solidFill>
            </a:endParaRPr>
          </a:p>
          <a:p>
            <a:pPr lvl="1"/>
            <a:r>
              <a:rPr lang="en-US" dirty="0" smtClean="0"/>
              <a:t>Maximization: </a:t>
            </a:r>
            <a:r>
              <a:rPr lang="en-US" dirty="0" smtClean="0">
                <a:solidFill>
                  <a:srgbClr val="CC0000"/>
                </a:solidFill>
              </a:rPr>
              <a:t>new algorithms (unconstrained)</a:t>
            </a:r>
          </a:p>
          <a:p>
            <a:endParaRPr lang="en-US" dirty="0"/>
          </a:p>
          <a:p>
            <a:r>
              <a:rPr lang="en-US" dirty="0" smtClean="0">
                <a:solidFill>
                  <a:srgbClr val="CC0000"/>
                </a:solidFill>
              </a:rPr>
              <a:t>Learning</a:t>
            </a:r>
          </a:p>
          <a:p>
            <a:r>
              <a:rPr lang="en-US" dirty="0" smtClean="0">
                <a:solidFill>
                  <a:srgbClr val="CC0000"/>
                </a:solidFill>
              </a:rPr>
              <a:t>Learning for Optimization: new settings</a:t>
            </a:r>
            <a:endParaRPr lang="en-US" dirty="0">
              <a:solidFill>
                <a:srgbClr val="CC0000"/>
              </a:solidFill>
            </a:endParaRPr>
          </a:p>
        </p:txBody>
      </p:sp>
      <p:sp>
        <p:nvSpPr>
          <p:cNvPr id="4" name="Right Brace 3"/>
          <p:cNvSpPr/>
          <p:nvPr/>
        </p:nvSpPr>
        <p:spPr>
          <a:xfrm>
            <a:off x="7606632" y="1328043"/>
            <a:ext cx="240631" cy="1960585"/>
          </a:xfrm>
          <a:prstGeom prst="righ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Brace 4"/>
          <p:cNvSpPr/>
          <p:nvPr/>
        </p:nvSpPr>
        <p:spPr>
          <a:xfrm>
            <a:off x="7606632" y="3494508"/>
            <a:ext cx="240631" cy="2093492"/>
          </a:xfrm>
          <a:prstGeom prst="righ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p:cNvCxnSpPr/>
          <p:nvPr/>
        </p:nvCxnSpPr>
        <p:spPr>
          <a:xfrm flipH="1">
            <a:off x="1029368" y="3288628"/>
            <a:ext cx="6577264" cy="0"/>
          </a:xfrm>
          <a:prstGeom prst="line">
            <a:avLst/>
          </a:prstGeom>
          <a:ln>
            <a:gradFill flip="none" rotWithShape="1">
              <a:gsLst>
                <a:gs pos="0">
                  <a:srgbClr val="000090"/>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029368" y="3494508"/>
            <a:ext cx="6577264" cy="0"/>
          </a:xfrm>
          <a:prstGeom prst="line">
            <a:avLst/>
          </a:prstGeom>
          <a:ln>
            <a:gradFill flip="none" rotWithShape="1">
              <a:gsLst>
                <a:gs pos="0">
                  <a:srgbClr val="000090"/>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940844" y="2034492"/>
            <a:ext cx="959267" cy="523220"/>
          </a:xfrm>
          <a:prstGeom prst="rect">
            <a:avLst/>
          </a:prstGeom>
          <a:noFill/>
        </p:spPr>
        <p:txBody>
          <a:bodyPr wrap="none" rtlCol="0">
            <a:spAutoFit/>
          </a:bodyPr>
          <a:lstStyle/>
          <a:p>
            <a:r>
              <a:rPr lang="en-US" sz="2800" dirty="0"/>
              <a:t>P</a:t>
            </a:r>
            <a:r>
              <a:rPr lang="en-US" sz="2800" dirty="0" smtClean="0"/>
              <a:t>art I</a:t>
            </a:r>
            <a:endParaRPr lang="en-US" sz="2800" dirty="0"/>
          </a:p>
        </p:txBody>
      </p:sp>
      <p:sp>
        <p:nvSpPr>
          <p:cNvPr id="10" name="TextBox 9"/>
          <p:cNvSpPr txBox="1"/>
          <p:nvPr/>
        </p:nvSpPr>
        <p:spPr>
          <a:xfrm>
            <a:off x="7940839" y="4277644"/>
            <a:ext cx="1049737" cy="523220"/>
          </a:xfrm>
          <a:prstGeom prst="rect">
            <a:avLst/>
          </a:prstGeom>
          <a:noFill/>
        </p:spPr>
        <p:txBody>
          <a:bodyPr wrap="none" rtlCol="0">
            <a:spAutoFit/>
          </a:bodyPr>
          <a:lstStyle/>
          <a:p>
            <a:r>
              <a:rPr lang="en-US" sz="2800" dirty="0"/>
              <a:t>P</a:t>
            </a:r>
            <a:r>
              <a:rPr lang="en-US" sz="2800" dirty="0" smtClean="0"/>
              <a:t>art II</a:t>
            </a:r>
            <a:endParaRPr lang="en-US" sz="2800" dirty="0"/>
          </a:p>
        </p:txBody>
      </p:sp>
      <p:sp>
        <p:nvSpPr>
          <p:cNvPr id="11" name="TextBox 10"/>
          <p:cNvSpPr txBox="1"/>
          <p:nvPr/>
        </p:nvSpPr>
        <p:spPr>
          <a:xfrm>
            <a:off x="2705100" y="5890567"/>
            <a:ext cx="3981228" cy="461665"/>
          </a:xfrm>
          <a:prstGeom prst="rect">
            <a:avLst/>
          </a:prstGeom>
          <a:noFill/>
        </p:spPr>
        <p:txBody>
          <a:bodyPr wrap="none" rtlCol="0">
            <a:spAutoFit/>
          </a:bodyPr>
          <a:lstStyle/>
          <a:p>
            <a:r>
              <a:rPr lang="en-US" sz="2400" dirty="0" smtClean="0"/>
              <a:t>… and many </a:t>
            </a:r>
            <a:r>
              <a:rPr lang="en-US" sz="2400" dirty="0" smtClean="0">
                <a:solidFill>
                  <a:srgbClr val="CC0000"/>
                </a:solidFill>
              </a:rPr>
              <a:t>new applications!</a:t>
            </a:r>
            <a:endParaRPr lang="en-US" sz="2400" dirty="0">
              <a:solidFill>
                <a:srgbClr val="CC0000"/>
              </a:solidFill>
            </a:endParaRPr>
          </a:p>
        </p:txBody>
      </p:sp>
      <p:sp>
        <p:nvSpPr>
          <p:cNvPr id="6" name="TextBox 5"/>
          <p:cNvSpPr txBox="1"/>
          <p:nvPr/>
        </p:nvSpPr>
        <p:spPr>
          <a:xfrm>
            <a:off x="6084465" y="1086743"/>
            <a:ext cx="1483399" cy="830997"/>
          </a:xfrm>
          <a:prstGeom prst="rect">
            <a:avLst/>
          </a:prstGeom>
          <a:solidFill>
            <a:schemeClr val="bg1"/>
          </a:solidFill>
          <a:ln>
            <a:solidFill>
              <a:srgbClr val="CC0000"/>
            </a:solidFill>
          </a:ln>
        </p:spPr>
        <p:txBody>
          <a:bodyPr wrap="none" rtlCol="0">
            <a:spAutoFit/>
          </a:bodyPr>
          <a:lstStyle/>
          <a:p>
            <a:r>
              <a:rPr lang="en-US" sz="2400" dirty="0" smtClean="0">
                <a:solidFill>
                  <a:srgbClr val="CC0000"/>
                </a:solidFill>
              </a:rPr>
              <a:t>many new</a:t>
            </a:r>
          </a:p>
          <a:p>
            <a:r>
              <a:rPr lang="en-US" sz="2400" dirty="0" smtClean="0">
                <a:solidFill>
                  <a:srgbClr val="CC0000"/>
                </a:solidFill>
              </a:rPr>
              <a:t>results! </a:t>
            </a:r>
            <a:r>
              <a:rPr lang="en-US" sz="2400" dirty="0" smtClean="0">
                <a:solidFill>
                  <a:srgbClr val="CC0000"/>
                </a:solidFill>
                <a:sym typeface="Wingdings"/>
              </a:rPr>
              <a:t></a:t>
            </a:r>
            <a:endParaRPr lang="en-US" sz="2400" dirty="0">
              <a:solidFill>
                <a:srgbClr val="CC0000"/>
              </a:solidFill>
            </a:endParaRPr>
          </a:p>
        </p:txBody>
      </p:sp>
      <p:sp>
        <p:nvSpPr>
          <p:cNvPr id="12" name="Slide Number Placeholder 11"/>
          <p:cNvSpPr>
            <a:spLocks noGrp="1"/>
          </p:cNvSpPr>
          <p:nvPr>
            <p:ph type="sldNum" sz="quarter" idx="12"/>
          </p:nvPr>
        </p:nvSpPr>
        <p:spPr/>
        <p:txBody>
          <a:bodyPr/>
          <a:lstStyle/>
          <a:p>
            <a:fld id="{65F817CD-90DF-254E-86DF-D316A243B657}" type="slidenum">
              <a:rPr lang="en-US" smtClean="0"/>
              <a:pPr/>
              <a:t>93</a:t>
            </a:fld>
            <a:endParaRPr lang="en-US"/>
          </a:p>
        </p:txBody>
      </p:sp>
    </p:spTree>
    <p:extLst>
      <p:ext uri="{BB962C8B-B14F-4D97-AF65-F5344CB8AC3E}">
        <p14:creationId xmlns:p14="http://schemas.microsoft.com/office/powerpoint/2010/main" xmlns="" val="566474531"/>
      </p:ext>
    </p:extLst>
  </p:cSld>
  <p:clrMapOvr>
    <a:masterClrMapping/>
  </p:clrMapOvr>
  <mc:AlternateContent xmlns:mc="http://schemas.openxmlformats.org/markup-compatibility/2006">
    <mc:Choice xmlns:p14="http://schemas.microsoft.com/office/powerpoint/2010/main" xmlns="" Requires="p14">
      <p:transition spd="slow" p14:dur="2000" advTm="30595"/>
    </mc:Choice>
    <mc:Fallback>
      <p:transition spd="slow" advTm="30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1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65F817CD-90DF-254E-86DF-D316A243B657}" type="slidenum">
              <a:rPr lang="en-US" smtClean="0"/>
              <a:pPr/>
              <a:t>94</a:t>
            </a:fld>
            <a:endParaRPr lang="en-US"/>
          </a:p>
        </p:txBody>
      </p:sp>
      <p:sp>
        <p:nvSpPr>
          <p:cNvPr id="5" name="TextBox 4"/>
          <p:cNvSpPr txBox="1"/>
          <p:nvPr/>
        </p:nvSpPr>
        <p:spPr>
          <a:xfrm>
            <a:off x="2214657" y="2596416"/>
            <a:ext cx="4932059" cy="954107"/>
          </a:xfrm>
          <a:prstGeom prst="rect">
            <a:avLst/>
          </a:prstGeom>
          <a:noFill/>
        </p:spPr>
        <p:txBody>
          <a:bodyPr wrap="none" rtlCol="0">
            <a:spAutoFit/>
          </a:bodyPr>
          <a:lstStyle/>
          <a:p>
            <a:pPr algn="ctr"/>
            <a:r>
              <a:rPr lang="en-US" sz="3200" dirty="0" err="1" smtClean="0"/>
              <a:t>submodularity.org</a:t>
            </a:r>
            <a:endParaRPr lang="en-US" sz="3200" dirty="0" smtClean="0"/>
          </a:p>
          <a:p>
            <a:pPr algn="ctr"/>
            <a:r>
              <a:rPr lang="en-US" sz="2400" dirty="0" smtClean="0"/>
              <a:t>slides, links, references, workshops, …</a:t>
            </a:r>
            <a:endParaRPr lang="en-US" sz="2400" dirty="0"/>
          </a:p>
        </p:txBody>
      </p:sp>
    </p:spTree>
    <p:extLst>
      <p:ext uri="{BB962C8B-B14F-4D97-AF65-F5344CB8AC3E}">
        <p14:creationId xmlns:p14="http://schemas.microsoft.com/office/powerpoint/2010/main" xmlns="" val="32744883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placing sensors</a:t>
            </a:r>
            <a:endParaRPr lang="en-US" dirty="0"/>
          </a:p>
        </p:txBody>
      </p:sp>
      <p:pic>
        <p:nvPicPr>
          <p:cNvPr id="5" name="Picture 26"/>
          <p:cNvPicPr>
            <a:picLocks noChangeAspect="1" noChangeArrowheads="1"/>
          </p:cNvPicPr>
          <p:nvPr/>
        </p:nvPicPr>
        <p:blipFill>
          <a:blip r:embed="rId3">
            <a:lum bright="46000" contrast="-52000"/>
            <a:extLst>
              <a:ext uri="{28A0092B-C50C-407E-A947-70E740481C1C}">
                <a14:useLocalDpi xmlns:a14="http://schemas.microsoft.com/office/drawing/2010/main" xmlns=""/>
              </a:ext>
            </a:extLst>
          </a:blip>
          <a:srcRect/>
          <a:stretch>
            <a:fillRect/>
          </a:stretch>
        </p:blipFill>
        <p:spPr bwMode="auto">
          <a:xfrm>
            <a:off x="1358900" y="1485900"/>
            <a:ext cx="6248400" cy="325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p:cNvPicPr>
            <a:picLocks noChangeAspect="1" noChangeArrowheads="1"/>
          </p:cNvPicPr>
          <p:nvPr/>
        </p:nvPicPr>
        <p:blipFill>
          <a:blip r:embed="rId4">
            <a:lum contrast="6000"/>
            <a:extLst>
              <a:ext uri="{28A0092B-C50C-407E-A947-70E740481C1C}">
                <a14:useLocalDpi xmlns:a14="http://schemas.microsoft.com/office/drawing/2010/main" xmlns=""/>
              </a:ext>
            </a:extLst>
          </a:blip>
          <a:srcRect/>
          <a:stretch>
            <a:fillRect/>
          </a:stretch>
        </p:blipFill>
        <p:spPr bwMode="auto">
          <a:xfrm>
            <a:off x="2273300" y="1808163"/>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7" name="Picture 3"/>
          <p:cNvPicPr>
            <a:picLocks noChangeAspect="1" noChangeArrowheads="1"/>
          </p:cNvPicPr>
          <p:nvPr/>
        </p:nvPicPr>
        <p:blipFill>
          <a:blip r:embed="rId4">
            <a:lum contrast="6000"/>
            <a:extLst>
              <a:ext uri="{28A0092B-C50C-407E-A947-70E740481C1C}">
                <a14:useLocalDpi xmlns:a14="http://schemas.microsoft.com/office/drawing/2010/main" xmlns=""/>
              </a:ext>
            </a:extLst>
          </a:blip>
          <a:srcRect/>
          <a:stretch>
            <a:fillRect/>
          </a:stretch>
        </p:blipFill>
        <p:spPr bwMode="auto">
          <a:xfrm>
            <a:off x="2425700" y="3278188"/>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8" name="Picture 3"/>
          <p:cNvPicPr>
            <a:picLocks noChangeAspect="1" noChangeArrowheads="1"/>
          </p:cNvPicPr>
          <p:nvPr/>
        </p:nvPicPr>
        <p:blipFill>
          <a:blip r:embed="rId4">
            <a:lum contrast="6000"/>
            <a:extLst>
              <a:ext uri="{28A0092B-C50C-407E-A947-70E740481C1C}">
                <a14:useLocalDpi xmlns:a14="http://schemas.microsoft.com/office/drawing/2010/main" xmlns=""/>
              </a:ext>
            </a:extLst>
          </a:blip>
          <a:srcRect/>
          <a:stretch>
            <a:fillRect/>
          </a:stretch>
        </p:blipFill>
        <p:spPr bwMode="auto">
          <a:xfrm>
            <a:off x="4635500" y="1808163"/>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9" name="Picture 3"/>
          <p:cNvPicPr>
            <a:picLocks noChangeAspect="1" noChangeArrowheads="1"/>
          </p:cNvPicPr>
          <p:nvPr/>
        </p:nvPicPr>
        <p:blipFill>
          <a:blip r:embed="rId4">
            <a:lum contrast="6000"/>
            <a:extLst>
              <a:ext uri="{28A0092B-C50C-407E-A947-70E740481C1C}">
                <a14:useLocalDpi xmlns:a14="http://schemas.microsoft.com/office/drawing/2010/main" xmlns=""/>
              </a:ext>
            </a:extLst>
          </a:blip>
          <a:srcRect/>
          <a:stretch>
            <a:fillRect/>
          </a:stretch>
        </p:blipFill>
        <p:spPr bwMode="auto">
          <a:xfrm>
            <a:off x="4559300" y="3811588"/>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0" name="Picture 3"/>
          <p:cNvPicPr>
            <a:picLocks noChangeAspect="1" noChangeArrowheads="1"/>
          </p:cNvPicPr>
          <p:nvPr/>
        </p:nvPicPr>
        <p:blipFill>
          <a:blip r:embed="rId4">
            <a:lum contrast="6000"/>
            <a:extLst>
              <a:ext uri="{28A0092B-C50C-407E-A947-70E740481C1C}">
                <a14:useLocalDpi xmlns:a14="http://schemas.microsoft.com/office/drawing/2010/main" xmlns=""/>
              </a:ext>
            </a:extLst>
          </a:blip>
          <a:srcRect/>
          <a:stretch>
            <a:fillRect/>
          </a:stretch>
        </p:blipFill>
        <p:spPr bwMode="auto">
          <a:xfrm>
            <a:off x="6159500" y="2874963"/>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1" name="Picture 15"/>
          <p:cNvPicPr>
            <a:picLocks noChangeAspect="1"/>
          </p:cNvPicPr>
          <p:nvPr/>
        </p:nvPicPr>
        <p:blipFill>
          <a:blip r:embed="rId5">
            <a:extLst>
              <a:ext uri="{28A0092B-C50C-407E-A947-70E740481C1C}">
                <a14:useLocalDpi xmlns:a14="http://schemas.microsoft.com/office/drawing/2010/main" xmlns=""/>
              </a:ext>
            </a:extLst>
          </a:blip>
          <a:srcRect/>
          <a:stretch>
            <a:fillRect/>
          </a:stretch>
        </p:blipFill>
        <p:spPr bwMode="auto">
          <a:xfrm>
            <a:off x="6616700" y="1655763"/>
            <a:ext cx="893763"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1651000" y="5389265"/>
            <a:ext cx="5737669" cy="523220"/>
          </a:xfrm>
          <a:prstGeom prst="rect">
            <a:avLst/>
          </a:prstGeom>
          <a:noFill/>
        </p:spPr>
        <p:txBody>
          <a:bodyPr wrap="none" rtlCol="0">
            <a:spAutoFit/>
          </a:bodyPr>
          <a:lstStyle/>
          <a:p>
            <a:r>
              <a:rPr lang="en-US" sz="2800" dirty="0" smtClean="0"/>
              <a:t>Place sensors to monitor temperature</a:t>
            </a:r>
            <a:endParaRPr lang="en-US" sz="2800" dirty="0"/>
          </a:p>
        </p:txBody>
      </p:sp>
      <p:sp>
        <p:nvSpPr>
          <p:cNvPr id="3" name="Slide Number Placeholder 2"/>
          <p:cNvSpPr>
            <a:spLocks noGrp="1"/>
          </p:cNvSpPr>
          <p:nvPr>
            <p:ph type="sldNum" sz="quarter" idx="12"/>
          </p:nvPr>
        </p:nvSpPr>
        <p:spPr/>
        <p:txBody>
          <a:bodyPr/>
          <a:lstStyle/>
          <a:p>
            <a:fld id="{65F817CD-90DF-254E-86DF-D316A243B657}" type="slidenum">
              <a:rPr lang="en-US" smtClean="0"/>
              <a:pPr/>
              <a:t>95</a:t>
            </a:fld>
            <a:endParaRPr lang="en-US"/>
          </a:p>
        </p:txBody>
      </p:sp>
    </p:spTree>
    <p:custDataLst>
      <p:tags r:id="rId1"/>
    </p:custDataLst>
    <p:extLst>
      <p:ext uri="{BB962C8B-B14F-4D97-AF65-F5344CB8AC3E}">
        <p14:creationId xmlns:p14="http://schemas.microsoft.com/office/powerpoint/2010/main" xmlns="" val="4066570534"/>
      </p:ext>
    </p:extLst>
  </p:cSld>
  <p:clrMapOvr>
    <a:masterClrMapping/>
  </p:clrMapOvr>
  <mc:AlternateContent xmlns:mc="http://schemas.openxmlformats.org/markup-compatibility/2006">
    <mc:Choice xmlns:p14="http://schemas.microsoft.com/office/powerpoint/2010/main" xmlns="" Requires="p14">
      <p:transition spd="slow" p14:dur="2000" advTm="39446"/>
    </mc:Choice>
    <mc:Fallback>
      <p:transition spd="slow" advTm="394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Set functions</a:t>
            </a:r>
            <a:endParaRPr lang="en-US" dirty="0"/>
          </a:p>
        </p:txBody>
      </p:sp>
      <p:sp>
        <p:nvSpPr>
          <p:cNvPr id="3" name="Content Placeholder 2"/>
          <p:cNvSpPr>
            <a:spLocks noGrp="1"/>
          </p:cNvSpPr>
          <p:nvPr>
            <p:ph idx="1"/>
          </p:nvPr>
        </p:nvSpPr>
        <p:spPr/>
        <p:txBody>
          <a:bodyPr/>
          <a:lstStyle/>
          <a:p>
            <a:r>
              <a:rPr lang="en-US" dirty="0"/>
              <a:t>f</a:t>
            </a:r>
            <a:r>
              <a:rPr lang="en-US" dirty="0" smtClean="0"/>
              <a:t>inite ground set</a:t>
            </a:r>
          </a:p>
          <a:p>
            <a:r>
              <a:rPr lang="en-US" dirty="0" smtClean="0"/>
              <a:t>set function  </a:t>
            </a:r>
          </a:p>
          <a:p>
            <a:pPr marL="0" indent="0">
              <a:buNone/>
            </a:pPr>
            <a:endParaRPr lang="en-US" dirty="0"/>
          </a:p>
          <a:p>
            <a:pPr marL="0" indent="0">
              <a:buNone/>
            </a:pPr>
            <a:endParaRPr lang="en-US" dirty="0"/>
          </a:p>
          <a:p>
            <a:r>
              <a:rPr lang="en-US" dirty="0" smtClean="0"/>
              <a:t>will assume                           </a:t>
            </a:r>
            <a:r>
              <a:rPr lang="en-US" sz="2000" dirty="0" smtClean="0"/>
              <a:t>(</a:t>
            </a:r>
            <a:r>
              <a:rPr lang="en-US" sz="2000" dirty="0" err="1" smtClean="0"/>
              <a:t>w.l.o.g</a:t>
            </a:r>
            <a:r>
              <a:rPr lang="en-US" sz="2000" dirty="0" smtClean="0"/>
              <a:t>.)</a:t>
            </a:r>
          </a:p>
          <a:p>
            <a:endParaRPr lang="en-US" dirty="0"/>
          </a:p>
          <a:p>
            <a:r>
              <a:rPr lang="en-US" dirty="0" smtClean="0"/>
              <a:t>assume </a:t>
            </a:r>
            <a:r>
              <a:rPr lang="en-US" dirty="0" smtClean="0">
                <a:solidFill>
                  <a:srgbClr val="000090"/>
                </a:solidFill>
              </a:rPr>
              <a:t>black box </a:t>
            </a:r>
            <a:r>
              <a:rPr lang="en-US" dirty="0" smtClean="0"/>
              <a:t>that can evaluate</a:t>
            </a:r>
            <a:br>
              <a:rPr lang="en-US" dirty="0" smtClean="0"/>
            </a:br>
            <a:r>
              <a:rPr lang="en-US" dirty="0" smtClean="0"/>
              <a:t>for any </a:t>
            </a:r>
            <a:endParaRPr lang="en-US"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492500" y="1339850"/>
            <a:ext cx="2590800" cy="368300"/>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302000" y="1816100"/>
            <a:ext cx="1803400" cy="330200"/>
          </a:xfrm>
          <a:prstGeom prst="rect">
            <a:avLst/>
          </a:prstGeom>
        </p:spPr>
      </p:pic>
      <p:sp>
        <p:nvSpPr>
          <p:cNvPr id="7" name="TextBox 6"/>
          <p:cNvSpPr txBox="1"/>
          <p:nvPr/>
        </p:nvSpPr>
        <p:spPr>
          <a:xfrm>
            <a:off x="6794500" y="2705100"/>
            <a:ext cx="184666" cy="369332"/>
          </a:xfrm>
          <a:prstGeom prst="rect">
            <a:avLst/>
          </a:prstGeom>
          <a:noFill/>
        </p:spPr>
        <p:txBody>
          <a:bodyPr wrap="none" rtlCol="0">
            <a:spAutoFit/>
          </a:bodyPr>
          <a:lstStyle/>
          <a:p>
            <a:endParaRPr lang="en-US" dirty="0"/>
          </a:p>
        </p:txBody>
      </p:sp>
      <p:pic>
        <p:nvPicPr>
          <p:cNvPr id="8" name="Picture 7"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908300" y="3340100"/>
            <a:ext cx="1371600" cy="381000"/>
          </a:xfrm>
          <a:prstGeom prst="rect">
            <a:avLst/>
          </a:prstGeom>
        </p:spPr>
      </p:pic>
      <p:pic>
        <p:nvPicPr>
          <p:cNvPr id="9" name="Picture 8"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108700" y="4375150"/>
            <a:ext cx="774700" cy="368300"/>
          </a:xfrm>
          <a:prstGeom prst="rect">
            <a:avLst/>
          </a:prstGeom>
        </p:spPr>
      </p:pic>
      <p:pic>
        <p:nvPicPr>
          <p:cNvPr id="10" name="Picture 9"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981200" y="4845050"/>
            <a:ext cx="1016000" cy="317500"/>
          </a:xfrm>
          <a:prstGeom prst="rect">
            <a:avLst/>
          </a:prstGeom>
        </p:spPr>
      </p:pic>
      <p:grpSp>
        <p:nvGrpSpPr>
          <p:cNvPr id="11" name="Group 10"/>
          <p:cNvGrpSpPr/>
          <p:nvPr/>
        </p:nvGrpSpPr>
        <p:grpSpPr>
          <a:xfrm>
            <a:off x="6242050" y="1701236"/>
            <a:ext cx="2819400" cy="1354137"/>
            <a:chOff x="1143000" y="1219200"/>
            <a:chExt cx="6248400" cy="3259137"/>
          </a:xfrm>
        </p:grpSpPr>
        <p:pic>
          <p:nvPicPr>
            <p:cNvPr id="12" name="Picture 26"/>
            <p:cNvPicPr>
              <a:picLocks noChangeAspect="1" noChangeArrowheads="1"/>
            </p:cNvPicPr>
            <p:nvPr/>
          </p:nvPicPr>
          <p:blipFill>
            <a:blip r:embed="rId9">
              <a:lum bright="46000" contrast="-52000"/>
              <a:extLst>
                <a:ext uri="{28A0092B-C50C-407E-A947-70E740481C1C}">
                  <a14:useLocalDpi xmlns:a14="http://schemas.microsoft.com/office/drawing/2010/main" xmlns=""/>
                </a:ext>
              </a:extLst>
            </a:blip>
            <a:srcRect/>
            <a:stretch>
              <a:fillRect/>
            </a:stretch>
          </p:blipFill>
          <p:spPr bwMode="auto">
            <a:xfrm>
              <a:off x="1143000" y="1219200"/>
              <a:ext cx="6248400" cy="325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3"/>
            <p:cNvPicPr>
              <a:picLocks noChangeAspect="1" noChangeArrowheads="1"/>
            </p:cNvPicPr>
            <p:nvPr/>
          </p:nvPicPr>
          <p:blipFill>
            <a:blip r:embed="rId10" cstate="screen">
              <a:lum contrast="6000"/>
              <a:extLst>
                <a:ext uri="{28A0092B-C50C-407E-A947-70E740481C1C}">
                  <a14:useLocalDpi xmlns:a14="http://schemas.microsoft.com/office/drawing/2010/main" xmlns=""/>
                </a:ext>
              </a:extLst>
            </a:blip>
            <a:srcRect/>
            <a:stretch>
              <a:fillRect/>
            </a:stretch>
          </p:blipFill>
          <p:spPr bwMode="auto">
            <a:xfrm>
              <a:off x="2057400" y="1541463"/>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4" name="Picture 3"/>
            <p:cNvPicPr>
              <a:picLocks noChangeAspect="1" noChangeArrowheads="1"/>
            </p:cNvPicPr>
            <p:nvPr/>
          </p:nvPicPr>
          <p:blipFill>
            <a:blip r:embed="rId10" cstate="screen">
              <a:lum contrast="6000"/>
              <a:extLst>
                <a:ext uri="{28A0092B-C50C-407E-A947-70E740481C1C}">
                  <a14:useLocalDpi xmlns:a14="http://schemas.microsoft.com/office/drawing/2010/main" xmlns=""/>
                </a:ext>
              </a:extLst>
            </a:blip>
            <a:srcRect/>
            <a:stretch>
              <a:fillRect/>
            </a:stretch>
          </p:blipFill>
          <p:spPr bwMode="auto">
            <a:xfrm>
              <a:off x="2209800" y="3011488"/>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5" name="Picture 3"/>
            <p:cNvPicPr>
              <a:picLocks noChangeAspect="1" noChangeArrowheads="1"/>
            </p:cNvPicPr>
            <p:nvPr/>
          </p:nvPicPr>
          <p:blipFill>
            <a:blip r:embed="rId10" cstate="screen">
              <a:lum contrast="6000"/>
              <a:extLst>
                <a:ext uri="{28A0092B-C50C-407E-A947-70E740481C1C}">
                  <a14:useLocalDpi xmlns:a14="http://schemas.microsoft.com/office/drawing/2010/main" xmlns=""/>
                </a:ext>
              </a:extLst>
            </a:blip>
            <a:srcRect/>
            <a:stretch>
              <a:fillRect/>
            </a:stretch>
          </p:blipFill>
          <p:spPr bwMode="auto">
            <a:xfrm>
              <a:off x="4419600" y="1541463"/>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6" name="Picture 3"/>
            <p:cNvPicPr>
              <a:picLocks noChangeAspect="1" noChangeArrowheads="1"/>
            </p:cNvPicPr>
            <p:nvPr/>
          </p:nvPicPr>
          <p:blipFill>
            <a:blip r:embed="rId10" cstate="screen">
              <a:lum contrast="6000"/>
              <a:extLst>
                <a:ext uri="{28A0092B-C50C-407E-A947-70E740481C1C}">
                  <a14:useLocalDpi xmlns:a14="http://schemas.microsoft.com/office/drawing/2010/main" xmlns=""/>
                </a:ext>
              </a:extLst>
            </a:blip>
            <a:srcRect/>
            <a:stretch>
              <a:fillRect/>
            </a:stretch>
          </p:blipFill>
          <p:spPr bwMode="auto">
            <a:xfrm>
              <a:off x="4343400" y="3544888"/>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7" name="Picture 3"/>
            <p:cNvPicPr>
              <a:picLocks noChangeAspect="1" noChangeArrowheads="1"/>
            </p:cNvPicPr>
            <p:nvPr/>
          </p:nvPicPr>
          <p:blipFill>
            <a:blip r:embed="rId10" cstate="screen">
              <a:lum contrast="6000"/>
              <a:extLst>
                <a:ext uri="{28A0092B-C50C-407E-A947-70E740481C1C}">
                  <a14:useLocalDpi xmlns:a14="http://schemas.microsoft.com/office/drawing/2010/main" xmlns=""/>
                </a:ext>
              </a:extLst>
            </a:blip>
            <a:srcRect/>
            <a:stretch>
              <a:fillRect/>
            </a:stretch>
          </p:blipFill>
          <p:spPr bwMode="auto">
            <a:xfrm>
              <a:off x="5943600" y="2608263"/>
              <a:ext cx="914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8" name="Picture 15"/>
            <p:cNvPicPr>
              <a:picLocks noChangeAspect="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6400800" y="1389063"/>
              <a:ext cx="893763"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Slide Number Placeholder 3"/>
          <p:cNvSpPr>
            <a:spLocks noGrp="1"/>
          </p:cNvSpPr>
          <p:nvPr>
            <p:ph type="sldNum" sz="quarter" idx="12"/>
          </p:nvPr>
        </p:nvSpPr>
        <p:spPr/>
        <p:txBody>
          <a:bodyPr/>
          <a:lstStyle/>
          <a:p>
            <a:fld id="{65F817CD-90DF-254E-86DF-D316A243B657}" type="slidenum">
              <a:rPr lang="en-US" smtClean="0"/>
              <a:pPr/>
              <a:t>96</a:t>
            </a:fld>
            <a:endParaRPr lang="en-US"/>
          </a:p>
        </p:txBody>
      </p:sp>
    </p:spTree>
    <p:custDataLst>
      <p:tags r:id="rId1"/>
    </p:custDataLst>
    <p:extLst>
      <p:ext uri="{BB962C8B-B14F-4D97-AF65-F5344CB8AC3E}">
        <p14:creationId xmlns:p14="http://schemas.microsoft.com/office/powerpoint/2010/main" xmlns="" val="4126850696"/>
      </p:ext>
    </p:extLst>
  </p:cSld>
  <p:clrMapOvr>
    <a:masterClrMapping/>
  </p:clrMapOvr>
  <mc:AlternateContent xmlns:mc="http://schemas.openxmlformats.org/markup-compatibility/2006">
    <mc:Choice xmlns:p14="http://schemas.microsoft.com/office/powerpoint/2010/main" xmlns="" Requires="p14">
      <p:transition spd="slow" p14:dur="2000" advTm="59920"/>
    </mc:Choice>
    <mc:Fallback>
      <p:transition spd="slow" advTm="599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1221099"/>
            <a:ext cx="8458200" cy="4905065"/>
          </a:xfrm>
        </p:spPr>
        <p:txBody>
          <a:bodyPr/>
          <a:lstStyle/>
          <a:p>
            <a:pPr marL="0" indent="0">
              <a:buNone/>
            </a:pPr>
            <a:r>
              <a:rPr lang="en-US" dirty="0" smtClean="0"/>
              <a:t>Utility            of having sensors at subset     of all locations</a:t>
            </a:r>
            <a:endParaRPr lang="en-US"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16050" y="1339850"/>
            <a:ext cx="774700" cy="368300"/>
          </a:xfrm>
          <a:prstGeom prst="rect">
            <a:avLst/>
          </a:prstGeom>
        </p:spPr>
      </p:pic>
      <p:grpSp>
        <p:nvGrpSpPr>
          <p:cNvPr id="6" name="Gruppierung 4"/>
          <p:cNvGrpSpPr/>
          <p:nvPr/>
        </p:nvGrpSpPr>
        <p:grpSpPr>
          <a:xfrm>
            <a:off x="-787400" y="1828800"/>
            <a:ext cx="5943600" cy="4267200"/>
            <a:chOff x="-762000" y="3200400"/>
            <a:chExt cx="5943600" cy="4267200"/>
          </a:xfrm>
        </p:grpSpPr>
        <p:pic>
          <p:nvPicPr>
            <p:cNvPr id="7" name="Picture 26"/>
            <p:cNvPicPr>
              <a:picLocks noChangeAspect="1" noChangeArrowheads="1"/>
            </p:cNvPicPr>
            <p:nvPr/>
          </p:nvPicPr>
          <p:blipFill>
            <a:blip r:embed="rId4">
              <a:lum bright="46000" contrast="-52000"/>
              <a:extLst>
                <a:ext uri="{28A0092B-C50C-407E-A947-70E740481C1C}">
                  <a14:useLocalDpi xmlns:a14="http://schemas.microsoft.com/office/drawing/2010/main" xmlns=""/>
                </a:ext>
              </a:extLst>
            </a:blip>
            <a:srcRect/>
            <a:stretch>
              <a:fillRect/>
            </a:stretch>
          </p:blipFill>
          <p:spPr bwMode="auto">
            <a:xfrm>
              <a:off x="304800" y="4114800"/>
              <a:ext cx="3962400" cy="2066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44"/>
            <p:cNvSpPr>
              <a:spLocks noChangeArrowheads="1"/>
            </p:cNvSpPr>
            <p:nvPr/>
          </p:nvSpPr>
          <p:spPr bwMode="auto">
            <a:xfrm>
              <a:off x="-762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sp>
          <p:nvSpPr>
            <p:cNvPr id="9" name="Oval 44"/>
            <p:cNvSpPr>
              <a:spLocks noChangeArrowheads="1"/>
            </p:cNvSpPr>
            <p:nvPr/>
          </p:nvSpPr>
          <p:spPr bwMode="auto">
            <a:xfrm>
              <a:off x="609600" y="4191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sp>
          <p:nvSpPr>
            <p:cNvPr id="10" name="Oval 44"/>
            <p:cNvSpPr>
              <a:spLocks noChangeArrowheads="1"/>
            </p:cNvSpPr>
            <p:nvPr/>
          </p:nvSpPr>
          <p:spPr bwMode="auto">
            <a:xfrm>
              <a:off x="1905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11"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990600" y="4495800"/>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46"/>
            <p:cNvGrpSpPr>
              <a:grpSpLocks/>
            </p:cNvGrpSpPr>
            <p:nvPr/>
          </p:nvGrpSpPr>
          <p:grpSpPr bwMode="auto">
            <a:xfrm>
              <a:off x="965200" y="4586288"/>
              <a:ext cx="558800" cy="396875"/>
              <a:chOff x="272" y="1305"/>
              <a:chExt cx="352" cy="250"/>
            </a:xfrm>
          </p:grpSpPr>
          <p:sp>
            <p:nvSpPr>
              <p:cNvPr id="22" name="Text Box 4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23" name="Text Box 48"/>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pic>
          <p:nvPicPr>
            <p:cNvPr id="13"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1981200" y="5449887"/>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46"/>
            <p:cNvGrpSpPr>
              <a:grpSpLocks/>
            </p:cNvGrpSpPr>
            <p:nvPr/>
          </p:nvGrpSpPr>
          <p:grpSpPr bwMode="auto">
            <a:xfrm>
              <a:off x="1955800" y="5540375"/>
              <a:ext cx="558800" cy="396875"/>
              <a:chOff x="272" y="1305"/>
              <a:chExt cx="352" cy="250"/>
            </a:xfrm>
          </p:grpSpPr>
          <p:sp>
            <p:nvSpPr>
              <p:cNvPr id="20" name="Text Box 4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21" name="Text Box 48"/>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pic>
          <p:nvPicPr>
            <p:cNvPr id="15"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971800" y="4572000"/>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 name="Group 46"/>
            <p:cNvGrpSpPr>
              <a:grpSpLocks/>
            </p:cNvGrpSpPr>
            <p:nvPr/>
          </p:nvGrpSpPr>
          <p:grpSpPr bwMode="auto">
            <a:xfrm>
              <a:off x="2895600" y="4648200"/>
              <a:ext cx="558801" cy="396875"/>
              <a:chOff x="272" y="1305"/>
              <a:chExt cx="352" cy="250"/>
            </a:xfrm>
          </p:grpSpPr>
          <p:sp>
            <p:nvSpPr>
              <p:cNvPr id="18" name="Text Box 4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3</a:t>
                </a:r>
                <a:endParaRPr lang="en-US" sz="2000" b="1" baseline="-25000" dirty="0">
                  <a:solidFill>
                    <a:schemeClr val="bg1"/>
                  </a:solidFill>
                  <a:latin typeface="Tahoma" charset="0"/>
                </a:endParaRPr>
              </a:p>
            </p:txBody>
          </p:sp>
          <p:sp>
            <p:nvSpPr>
              <p:cNvPr id="19" name="Text Box 48"/>
              <p:cNvSpPr txBox="1">
                <a:spLocks noChangeArrowheads="1"/>
              </p:cNvSpPr>
              <p:nvPr/>
            </p:nvSpPr>
            <p:spPr bwMode="auto">
              <a:xfrm>
                <a:off x="272" y="1318"/>
                <a:ext cx="334" cy="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dirty="0">
                  <a:solidFill>
                    <a:schemeClr val="bg1"/>
                  </a:solidFill>
                  <a:latin typeface="Tahoma" charset="0"/>
                </a:endParaRPr>
              </a:p>
            </p:txBody>
          </p:sp>
        </p:grpSp>
        <p:sp>
          <p:nvSpPr>
            <p:cNvPr id="17" name="Textfeld 3"/>
            <p:cNvSpPr txBox="1"/>
            <p:nvPr/>
          </p:nvSpPr>
          <p:spPr>
            <a:xfrm>
              <a:off x="299950" y="6565900"/>
              <a:ext cx="3579826" cy="830997"/>
            </a:xfrm>
            <a:prstGeom prst="rect">
              <a:avLst/>
            </a:prstGeom>
            <a:noFill/>
          </p:spPr>
          <p:txBody>
            <a:bodyPr wrap="none" rtlCol="0">
              <a:spAutoFit/>
            </a:bodyPr>
            <a:lstStyle/>
            <a:p>
              <a:pPr algn="ctr"/>
              <a:r>
                <a:rPr lang="de-DE" sz="2400" dirty="0" smtClean="0"/>
                <a:t>A={1,2,3}: </a:t>
              </a:r>
              <a:r>
                <a:rPr lang="de-DE" sz="2400" dirty="0" err="1" smtClean="0"/>
                <a:t>Very</a:t>
              </a:r>
              <a:r>
                <a:rPr lang="de-DE" sz="2400" dirty="0" smtClean="0"/>
                <a:t> informative</a:t>
              </a:r>
              <a:br>
                <a:rPr lang="de-DE" sz="2400" dirty="0" smtClean="0"/>
              </a:br>
              <a:r>
                <a:rPr lang="de-DE" sz="2400" dirty="0" smtClean="0"/>
                <a:t>High </a:t>
              </a:r>
              <a:r>
                <a:rPr lang="de-DE" sz="2400" dirty="0" err="1" smtClean="0"/>
                <a:t>value</a:t>
              </a:r>
              <a:r>
                <a:rPr lang="de-DE" sz="2400" dirty="0"/>
                <a:t> </a:t>
              </a:r>
              <a:r>
                <a:rPr lang="de-DE" sz="2400" dirty="0" smtClean="0"/>
                <a:t>F(A)</a:t>
              </a:r>
              <a:endParaRPr lang="de-DE" sz="2400" dirty="0"/>
            </a:p>
          </p:txBody>
        </p:sp>
      </p:grpSp>
      <p:grpSp>
        <p:nvGrpSpPr>
          <p:cNvPr id="24" name="Gruppierung 6"/>
          <p:cNvGrpSpPr/>
          <p:nvPr/>
        </p:nvGrpSpPr>
        <p:grpSpPr>
          <a:xfrm>
            <a:off x="4229100" y="1676400"/>
            <a:ext cx="4953000" cy="4336197"/>
            <a:chOff x="3810000" y="3048000"/>
            <a:chExt cx="4953000" cy="4336197"/>
          </a:xfrm>
        </p:grpSpPr>
        <p:sp>
          <p:nvSpPr>
            <p:cNvPr id="27" name="Oval 44"/>
            <p:cNvSpPr>
              <a:spLocks noChangeArrowheads="1"/>
            </p:cNvSpPr>
            <p:nvPr/>
          </p:nvSpPr>
          <p:spPr bwMode="auto">
            <a:xfrm>
              <a:off x="3810000" y="3048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sp>
          <p:nvSpPr>
            <p:cNvPr id="26" name="Oval 44"/>
            <p:cNvSpPr>
              <a:spLocks noChangeArrowheads="1"/>
            </p:cNvSpPr>
            <p:nvPr/>
          </p:nvSpPr>
          <p:spPr bwMode="auto">
            <a:xfrm>
              <a:off x="3810000" y="32004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sz="2400">
                <a:latin typeface="Tahoma" charset="0"/>
              </a:endParaRPr>
            </a:p>
          </p:txBody>
        </p:sp>
        <p:pic>
          <p:nvPicPr>
            <p:cNvPr id="25" name="Picture 26"/>
            <p:cNvPicPr>
              <a:picLocks noChangeAspect="1" noChangeArrowheads="1"/>
            </p:cNvPicPr>
            <p:nvPr/>
          </p:nvPicPr>
          <p:blipFill>
            <a:blip r:embed="rId4">
              <a:lum bright="46000" contrast="-52000"/>
              <a:extLst>
                <a:ext uri="{28A0092B-C50C-407E-A947-70E740481C1C}">
                  <a14:useLocalDpi xmlns:a14="http://schemas.microsoft.com/office/drawing/2010/main" xmlns=""/>
                </a:ext>
              </a:extLst>
            </a:blip>
            <a:srcRect/>
            <a:stretch>
              <a:fillRect/>
            </a:stretch>
          </p:blipFill>
          <p:spPr bwMode="auto">
            <a:xfrm>
              <a:off x="4800600" y="4114800"/>
              <a:ext cx="3962400" cy="2066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978400" y="4306887"/>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978400" y="4687887"/>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45"/>
            <p:cNvPicPr>
              <a:picLocks noChangeAspect="1" noChangeArrowheads="1"/>
            </p:cNvPicPr>
            <p:nvPr/>
          </p:nvPicPr>
          <p:blipFill>
            <a:blip r:embed="rId5" cstate="screen">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5410200" y="4572000"/>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Text Box 47"/>
            <p:cNvSpPr txBox="1">
              <a:spLocks noChangeArrowheads="1"/>
            </p:cNvSpPr>
            <p:nvPr/>
          </p:nvSpPr>
          <p:spPr bwMode="auto">
            <a:xfrm>
              <a:off x="5029200" y="4343400"/>
              <a:ext cx="4683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4</a:t>
              </a:r>
              <a:endParaRPr lang="en-US" sz="2000" b="1" baseline="-25000" dirty="0">
                <a:solidFill>
                  <a:schemeClr val="bg1"/>
                </a:solidFill>
                <a:latin typeface="Tahoma" charset="0"/>
              </a:endParaRPr>
            </a:p>
          </p:txBody>
        </p:sp>
        <p:sp>
          <p:nvSpPr>
            <p:cNvPr id="32" name="Text Box 47"/>
            <p:cNvSpPr txBox="1">
              <a:spLocks noChangeArrowheads="1"/>
            </p:cNvSpPr>
            <p:nvPr/>
          </p:nvSpPr>
          <p:spPr bwMode="auto">
            <a:xfrm>
              <a:off x="5018087" y="4784725"/>
              <a:ext cx="4683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5</a:t>
              </a:r>
              <a:endParaRPr lang="en-US" sz="2000" b="1" baseline="-25000" dirty="0">
                <a:solidFill>
                  <a:schemeClr val="bg1"/>
                </a:solidFill>
                <a:latin typeface="Tahoma" charset="0"/>
              </a:endParaRPr>
            </a:p>
          </p:txBody>
        </p:sp>
        <p:sp>
          <p:nvSpPr>
            <p:cNvPr id="33" name="Text Box 47"/>
            <p:cNvSpPr txBox="1">
              <a:spLocks noChangeArrowheads="1"/>
            </p:cNvSpPr>
            <p:nvPr/>
          </p:nvSpPr>
          <p:spPr bwMode="auto">
            <a:xfrm>
              <a:off x="5386784" y="4632325"/>
              <a:ext cx="5151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34" name="Textfeld 91"/>
            <p:cNvSpPr txBox="1"/>
            <p:nvPr/>
          </p:nvSpPr>
          <p:spPr>
            <a:xfrm>
              <a:off x="4981806" y="6553200"/>
              <a:ext cx="3420528" cy="830997"/>
            </a:xfrm>
            <a:prstGeom prst="rect">
              <a:avLst/>
            </a:prstGeom>
            <a:noFill/>
          </p:spPr>
          <p:txBody>
            <a:bodyPr wrap="none" rtlCol="0">
              <a:spAutoFit/>
            </a:bodyPr>
            <a:lstStyle/>
            <a:p>
              <a:pPr algn="ctr"/>
              <a:r>
                <a:rPr lang="de-DE" sz="2400" dirty="0" smtClean="0"/>
                <a:t>A=</a:t>
              </a:r>
              <a:r>
                <a:rPr lang="de-DE" sz="2400" dirty="0"/>
                <a:t>{</a:t>
              </a:r>
              <a:r>
                <a:rPr lang="de-DE" sz="2400" dirty="0" smtClean="0"/>
                <a:t>1,4,5}: Redundant </a:t>
              </a:r>
              <a:r>
                <a:rPr lang="de-DE" sz="2400" dirty="0" err="1" smtClean="0"/>
                <a:t>info</a:t>
              </a:r>
              <a:r>
                <a:rPr lang="de-DE" sz="2400" dirty="0" smtClean="0"/>
                <a:t/>
              </a:r>
              <a:br>
                <a:rPr lang="de-DE" sz="2400" dirty="0" smtClean="0"/>
              </a:br>
              <a:r>
                <a:rPr lang="de-DE" sz="2400" dirty="0" smtClean="0"/>
                <a:t>Low </a:t>
              </a:r>
              <a:r>
                <a:rPr lang="de-DE" sz="2400" dirty="0" err="1" smtClean="0"/>
                <a:t>value</a:t>
              </a:r>
              <a:r>
                <a:rPr lang="de-DE" sz="2400" dirty="0"/>
                <a:t> </a:t>
              </a:r>
              <a:r>
                <a:rPr lang="de-DE" sz="2400" dirty="0" smtClean="0"/>
                <a:t>F(A)</a:t>
              </a:r>
              <a:endParaRPr lang="de-DE" sz="2400" dirty="0"/>
            </a:p>
          </p:txBody>
        </p:sp>
      </p:grpSp>
      <p:pic>
        <p:nvPicPr>
          <p:cNvPr id="4" name="Picture 3"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245225" y="1371600"/>
            <a:ext cx="254000" cy="266700"/>
          </a:xfrm>
          <a:prstGeom prst="rect">
            <a:avLst/>
          </a:prstGeom>
        </p:spPr>
      </p:pic>
      <p:sp>
        <p:nvSpPr>
          <p:cNvPr id="2" name="Title 1"/>
          <p:cNvSpPr>
            <a:spLocks noGrp="1"/>
          </p:cNvSpPr>
          <p:nvPr>
            <p:ph type="title"/>
          </p:nvPr>
        </p:nvSpPr>
        <p:spPr/>
        <p:txBody>
          <a:bodyPr>
            <a:normAutofit/>
          </a:bodyPr>
          <a:lstStyle/>
          <a:p>
            <a:r>
              <a:rPr lang="en-US" dirty="0" smtClean="0"/>
              <a:t>Example: placing sensors</a:t>
            </a:r>
            <a:endParaRPr lang="en-US" dirty="0"/>
          </a:p>
        </p:txBody>
      </p:sp>
      <p:sp>
        <p:nvSpPr>
          <p:cNvPr id="35" name="Slide Number Placeholder 34"/>
          <p:cNvSpPr>
            <a:spLocks noGrp="1"/>
          </p:cNvSpPr>
          <p:nvPr>
            <p:ph type="sldNum" sz="quarter" idx="12"/>
          </p:nvPr>
        </p:nvSpPr>
        <p:spPr/>
        <p:txBody>
          <a:bodyPr/>
          <a:lstStyle/>
          <a:p>
            <a:fld id="{65F817CD-90DF-254E-86DF-D316A243B657}" type="slidenum">
              <a:rPr lang="en-US" smtClean="0"/>
              <a:pPr/>
              <a:t>97</a:t>
            </a:fld>
            <a:endParaRPr lang="en-US"/>
          </a:p>
        </p:txBody>
      </p:sp>
    </p:spTree>
    <p:custDataLst>
      <p:tags r:id="rId1"/>
    </p:custDataLst>
    <p:extLst>
      <p:ext uri="{BB962C8B-B14F-4D97-AF65-F5344CB8AC3E}">
        <p14:creationId xmlns:p14="http://schemas.microsoft.com/office/powerpoint/2010/main" xmlns="" val="1630507446"/>
      </p:ext>
    </p:extLst>
  </p:cSld>
  <p:clrMapOvr>
    <a:masterClrMapping/>
  </p:clrMapOvr>
  <mc:AlternateContent xmlns:mc="http://schemas.openxmlformats.org/markup-compatibility/2006">
    <mc:Choice xmlns:p14="http://schemas.microsoft.com/office/powerpoint/2010/main" xmlns="" Requires="p14">
      <p:transition spd="slow" p14:dur="2000" advTm="56555"/>
    </mc:Choice>
    <mc:Fallback>
      <p:transition spd="slow" advTm="565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Marginal </a:t>
            </a:r>
            <a:r>
              <a:rPr lang="de-DE" dirty="0" err="1" smtClean="0"/>
              <a:t>gain</a:t>
            </a:r>
            <a:endParaRPr lang="de-DE" dirty="0"/>
          </a:p>
        </p:txBody>
      </p:sp>
      <p:sp>
        <p:nvSpPr>
          <p:cNvPr id="3" name="Inhaltsplatzhalter 2"/>
          <p:cNvSpPr>
            <a:spLocks noGrp="1"/>
          </p:cNvSpPr>
          <p:nvPr>
            <p:ph idx="1"/>
          </p:nvPr>
        </p:nvSpPr>
        <p:spPr/>
        <p:txBody>
          <a:bodyPr/>
          <a:lstStyle/>
          <a:p>
            <a:r>
              <a:rPr lang="de-DE" dirty="0" err="1" smtClean="0"/>
              <a:t>Given</a:t>
            </a:r>
            <a:r>
              <a:rPr lang="de-DE" dirty="0" smtClean="0"/>
              <a:t> </a:t>
            </a:r>
            <a:r>
              <a:rPr lang="de-DE" dirty="0" err="1" smtClean="0"/>
              <a:t>set</a:t>
            </a:r>
            <a:r>
              <a:rPr lang="de-DE" dirty="0" smtClean="0"/>
              <a:t> </a:t>
            </a:r>
            <a:r>
              <a:rPr lang="de-DE" dirty="0" err="1" smtClean="0"/>
              <a:t>function</a:t>
            </a:r>
            <a:r>
              <a:rPr lang="de-DE" dirty="0" smtClean="0"/>
              <a:t> 		</a:t>
            </a:r>
          </a:p>
          <a:p>
            <a:endParaRPr lang="de-DE" sz="2000" dirty="0"/>
          </a:p>
          <a:p>
            <a:r>
              <a:rPr lang="de-DE" dirty="0" smtClean="0"/>
              <a:t>Marginal </a:t>
            </a:r>
            <a:r>
              <a:rPr lang="de-DE" dirty="0" err="1" smtClean="0"/>
              <a:t>gain</a:t>
            </a:r>
            <a:r>
              <a:rPr lang="de-DE" dirty="0" smtClean="0"/>
              <a:t>:</a:t>
            </a:r>
          </a:p>
          <a:p>
            <a:pPr marL="0" indent="0">
              <a:buNone/>
            </a:pPr>
            <a:endParaRPr lang="de-DE" dirty="0"/>
          </a:p>
        </p:txBody>
      </p:sp>
      <p:sp>
        <p:nvSpPr>
          <p:cNvPr id="4" name="Foliennummernplatzhalter 3"/>
          <p:cNvSpPr>
            <a:spLocks noGrp="1"/>
          </p:cNvSpPr>
          <p:nvPr>
            <p:ph type="sldNum" sz="quarter" idx="12"/>
          </p:nvPr>
        </p:nvSpPr>
        <p:spPr>
          <a:xfrm>
            <a:off x="7137400" y="6324600"/>
            <a:ext cx="1905000" cy="457200"/>
          </a:xfrm>
        </p:spPr>
        <p:txBody>
          <a:bodyPr/>
          <a:lstStyle/>
          <a:p>
            <a:pPr>
              <a:defRPr/>
            </a:pPr>
            <a:fld id="{9D53E6B5-CF7F-8F47-88DD-ACCD4B412D54}" type="slidenum">
              <a:rPr lang="en-US" smtClean="0">
                <a:solidFill>
                  <a:srgbClr val="000000"/>
                </a:solidFill>
              </a:rPr>
              <a:pPr>
                <a:defRPr/>
              </a:pPr>
              <a:t>98</a:t>
            </a:fld>
            <a:endParaRPr lang="en-US">
              <a:solidFill>
                <a:srgbClr val="000000"/>
              </a:solidFill>
            </a:endParaRPr>
          </a:p>
        </p:txBody>
      </p:sp>
      <p:pic>
        <p:nvPicPr>
          <p:cNvPr id="5" name="Picture 3" descr="latex-image-1.pdf"/>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3657600" y="1244600"/>
            <a:ext cx="1803400" cy="330200"/>
          </a:xfrm>
          <a:prstGeom prst="rect">
            <a:avLst/>
          </a:prstGeom>
        </p:spPr>
      </p:pic>
      <p:pic>
        <p:nvPicPr>
          <p:cNvPr id="7" name="Bild 6" descr="latex-image-1.pdf"/>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3352800" y="2184400"/>
            <a:ext cx="4953000" cy="368300"/>
          </a:xfrm>
          <a:prstGeom prst="rect">
            <a:avLst/>
          </a:prstGeom>
        </p:spPr>
      </p:pic>
      <p:sp>
        <p:nvSpPr>
          <p:cNvPr id="8" name="Oval 49"/>
          <p:cNvSpPr>
            <a:spLocks noChangeArrowheads="1"/>
          </p:cNvSpPr>
          <p:nvPr/>
        </p:nvSpPr>
        <p:spPr bwMode="auto">
          <a:xfrm>
            <a:off x="2286000" y="3505200"/>
            <a:ext cx="3276600" cy="3276600"/>
          </a:xfrm>
          <a:prstGeom prst="ellipse">
            <a:avLst/>
          </a:prstGeom>
          <a:gradFill rotWithShape="0">
            <a:gsLst>
              <a:gs pos="0">
                <a:schemeClr val="folHlink">
                  <a:alpha val="67000"/>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Tahoma" charset="0"/>
              <a:ea typeface="ＭＳ Ｐゴシック" charset="0"/>
              <a:cs typeface="ＭＳ Ｐゴシック" charset="0"/>
            </a:endParaRPr>
          </a:p>
        </p:txBody>
      </p:sp>
      <p:pic>
        <p:nvPicPr>
          <p:cNvPr id="9" name="Picture 36"/>
          <p:cNvPicPr>
            <a:picLocks noChangeAspect="1" noChangeArrowheads="1"/>
          </p:cNvPicPr>
          <p:nvPr/>
        </p:nvPicPr>
        <p:blipFill>
          <a:blip r:embed="rId4">
            <a:lum bright="46000" contrast="-70000"/>
            <a:extLst>
              <a:ext uri="{28A0092B-C50C-407E-A947-70E740481C1C}">
                <a14:useLocalDpi xmlns:a14="http://schemas.microsoft.com/office/drawing/2010/main" xmlns=""/>
              </a:ext>
            </a:extLst>
          </a:blip>
          <a:srcRect/>
          <a:stretch>
            <a:fillRect/>
          </a:stretch>
        </p:blipFill>
        <p:spPr bwMode="auto">
          <a:xfrm>
            <a:off x="1600200" y="3352800"/>
            <a:ext cx="4267200"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Oval 37"/>
          <p:cNvSpPr>
            <a:spLocks noChangeArrowheads="1"/>
          </p:cNvSpPr>
          <p:nvPr/>
        </p:nvSpPr>
        <p:spPr bwMode="auto">
          <a:xfrm>
            <a:off x="533400" y="2286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Tahoma" charset="0"/>
              <a:ea typeface="ＭＳ Ｐゴシック" charset="0"/>
              <a:cs typeface="ＭＳ Ｐゴシック" charset="0"/>
            </a:endParaRPr>
          </a:p>
        </p:txBody>
      </p:sp>
      <p:pic>
        <p:nvPicPr>
          <p:cNvPr id="11" name="Picture 38"/>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1905000" y="3581400"/>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39"/>
          <p:cNvGrpSpPr>
            <a:grpSpLocks/>
          </p:cNvGrpSpPr>
          <p:nvPr/>
        </p:nvGrpSpPr>
        <p:grpSpPr bwMode="auto">
          <a:xfrm>
            <a:off x="1879600" y="3671888"/>
            <a:ext cx="558800" cy="396875"/>
            <a:chOff x="272" y="1305"/>
            <a:chExt cx="352" cy="250"/>
          </a:xfrm>
        </p:grpSpPr>
        <p:sp>
          <p:nvSpPr>
            <p:cNvPr id="13" name="Text Box 40"/>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r>
                <a:rPr lang="en-US" sz="2000" b="1" dirty="0" smtClean="0">
                  <a:solidFill>
                    <a:srgbClr val="FFFFFF"/>
                  </a:solidFill>
                  <a:latin typeface="Tahoma" charset="0"/>
                </a:rPr>
                <a:t>X</a:t>
              </a:r>
              <a:r>
                <a:rPr lang="en-US" sz="2000" b="1" baseline="-25000" dirty="0" smtClean="0">
                  <a:solidFill>
                    <a:srgbClr val="FFFFFF"/>
                  </a:solidFill>
                  <a:latin typeface="Tahoma" charset="0"/>
                </a:rPr>
                <a:t>1</a:t>
              </a:r>
              <a:endParaRPr lang="en-US" sz="2000" b="1" baseline="-25000" dirty="0">
                <a:solidFill>
                  <a:srgbClr val="FFFFFF"/>
                </a:solidFill>
                <a:latin typeface="Tahoma" charset="0"/>
              </a:endParaRPr>
            </a:p>
          </p:txBody>
        </p:sp>
        <p:sp>
          <p:nvSpPr>
            <p:cNvPr id="14" name="Text Box 41"/>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endParaRPr lang="de-DE" sz="2000" b="1" baseline="-25000">
                <a:solidFill>
                  <a:srgbClr val="FFFFFF"/>
                </a:solidFill>
                <a:latin typeface="Tahoma" charset="0"/>
              </a:endParaRPr>
            </a:p>
          </p:txBody>
        </p:sp>
      </p:grpSp>
      <p:sp>
        <p:nvSpPr>
          <p:cNvPr id="15" name="Oval 42"/>
          <p:cNvSpPr>
            <a:spLocks noChangeArrowheads="1"/>
          </p:cNvSpPr>
          <p:nvPr/>
        </p:nvSpPr>
        <p:spPr bwMode="auto">
          <a:xfrm>
            <a:off x="3429000" y="22098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de-DE" sz="2800">
              <a:solidFill>
                <a:srgbClr val="000000"/>
              </a:solidFill>
              <a:latin typeface="Calibri" charset="0"/>
              <a:ea typeface="ＭＳ Ｐゴシック" charset="0"/>
              <a:cs typeface="ＭＳ Ｐゴシック" charset="0"/>
            </a:endParaRPr>
          </a:p>
        </p:txBody>
      </p:sp>
      <p:grpSp>
        <p:nvGrpSpPr>
          <p:cNvPr id="16" name="Group 43"/>
          <p:cNvGrpSpPr>
            <a:grpSpLocks/>
          </p:cNvGrpSpPr>
          <p:nvPr/>
        </p:nvGrpSpPr>
        <p:grpSpPr bwMode="auto">
          <a:xfrm>
            <a:off x="4927600" y="3468688"/>
            <a:ext cx="558800" cy="569912"/>
            <a:chOff x="2192" y="1177"/>
            <a:chExt cx="352" cy="359"/>
          </a:xfrm>
        </p:grpSpPr>
        <p:pic>
          <p:nvPicPr>
            <p:cNvPr id="17" name="Picture 44"/>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Group 45"/>
            <p:cNvGrpSpPr>
              <a:grpSpLocks/>
            </p:cNvGrpSpPr>
            <p:nvPr/>
          </p:nvGrpSpPr>
          <p:grpSpPr bwMode="auto">
            <a:xfrm>
              <a:off x="2192" y="1234"/>
              <a:ext cx="352" cy="250"/>
              <a:chOff x="272" y="1305"/>
              <a:chExt cx="352" cy="250"/>
            </a:xfrm>
          </p:grpSpPr>
          <p:sp>
            <p:nvSpPr>
              <p:cNvPr id="19" name="Text Box 46"/>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r>
                  <a:rPr lang="en-US" sz="2000" b="1" dirty="0" smtClean="0">
                    <a:solidFill>
                      <a:srgbClr val="FFFFFF"/>
                    </a:solidFill>
                    <a:latin typeface="Tahoma" charset="0"/>
                  </a:rPr>
                  <a:t>X</a:t>
                </a:r>
                <a:r>
                  <a:rPr lang="en-US" sz="2000" b="1" baseline="-25000" dirty="0" smtClean="0">
                    <a:solidFill>
                      <a:srgbClr val="FFFFFF"/>
                    </a:solidFill>
                    <a:latin typeface="Tahoma" charset="0"/>
                  </a:rPr>
                  <a:t>2</a:t>
                </a:r>
                <a:endParaRPr lang="en-US" sz="2000" b="1" baseline="-25000" dirty="0">
                  <a:solidFill>
                    <a:srgbClr val="FFFFFF"/>
                  </a:solidFill>
                  <a:latin typeface="Tahoma" charset="0"/>
                </a:endParaRPr>
              </a:p>
            </p:txBody>
          </p:sp>
          <p:sp>
            <p:nvSpPr>
              <p:cNvPr id="20" name="Text Box 47"/>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endParaRPr lang="de-DE" sz="2000" b="1" baseline="-25000">
                  <a:solidFill>
                    <a:srgbClr val="FFFFFF"/>
                  </a:solidFill>
                  <a:latin typeface="Tahoma" charset="0"/>
                </a:endParaRPr>
              </a:p>
            </p:txBody>
          </p:sp>
        </p:grpSp>
      </p:grpSp>
      <p:grpSp>
        <p:nvGrpSpPr>
          <p:cNvPr id="23" name="Group 53"/>
          <p:cNvGrpSpPr>
            <a:grpSpLocks/>
          </p:cNvGrpSpPr>
          <p:nvPr/>
        </p:nvGrpSpPr>
        <p:grpSpPr bwMode="auto">
          <a:xfrm>
            <a:off x="3581400" y="5181600"/>
            <a:ext cx="536575" cy="569913"/>
            <a:chOff x="892" y="2880"/>
            <a:chExt cx="338" cy="359"/>
          </a:xfrm>
        </p:grpSpPr>
        <p:grpSp>
          <p:nvGrpSpPr>
            <p:cNvPr id="24" name="Group 54"/>
            <p:cNvGrpSpPr>
              <a:grpSpLocks/>
            </p:cNvGrpSpPr>
            <p:nvPr/>
          </p:nvGrpSpPr>
          <p:grpSpPr bwMode="auto">
            <a:xfrm>
              <a:off x="892" y="2880"/>
              <a:ext cx="328" cy="359"/>
              <a:chOff x="816" y="3840"/>
              <a:chExt cx="275" cy="301"/>
            </a:xfrm>
          </p:grpSpPr>
          <p:pic>
            <p:nvPicPr>
              <p:cNvPr id="26" name="Picture 55"/>
              <p:cNvPicPr>
                <a:picLocks noChangeAspect="1"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816" y="3840"/>
                <a:ext cx="275" cy="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56"/>
              <p:cNvSpPr txBox="1">
                <a:spLocks noChangeArrowheads="1"/>
              </p:cNvSpPr>
              <p:nvPr/>
            </p:nvSpPr>
            <p:spPr bwMode="auto">
              <a:xfrm>
                <a:off x="851" y="3888"/>
                <a:ext cx="133" cy="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endParaRPr lang="de-DE" sz="2000" b="1">
                  <a:solidFill>
                    <a:srgbClr val="FFFFFF"/>
                  </a:solidFill>
                </a:endParaRPr>
              </a:p>
            </p:txBody>
          </p:sp>
        </p:grpSp>
        <p:sp>
          <p:nvSpPr>
            <p:cNvPr id="25" name="Text Box 57"/>
            <p:cNvSpPr txBox="1">
              <a:spLocks noChangeArrowheads="1"/>
            </p:cNvSpPr>
            <p:nvPr/>
          </p:nvSpPr>
          <p:spPr bwMode="auto">
            <a:xfrm>
              <a:off x="894" y="2950"/>
              <a:ext cx="33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r>
                <a:rPr lang="en-US" sz="2000" dirty="0" err="1" smtClean="0">
                  <a:solidFill>
                    <a:srgbClr val="FFFFFF"/>
                  </a:solidFill>
                </a:rPr>
                <a:t>X</a:t>
              </a:r>
              <a:r>
                <a:rPr lang="en-US" sz="2000" baseline="-25000" dirty="0" err="1" smtClean="0">
                  <a:solidFill>
                    <a:srgbClr val="FFFFFF"/>
                  </a:solidFill>
                </a:rPr>
                <a:t>s</a:t>
              </a:r>
              <a:r>
                <a:rPr lang="en-US" sz="2000" baseline="-25000" dirty="0" smtClean="0">
                  <a:solidFill>
                    <a:srgbClr val="FFFFFF"/>
                  </a:solidFill>
                </a:rPr>
                <a:t>  </a:t>
              </a:r>
              <a:endParaRPr lang="en-US" sz="2000" b="1" baseline="-25000" dirty="0">
                <a:solidFill>
                  <a:srgbClr val="FFFFFF"/>
                </a:solidFill>
              </a:endParaRPr>
            </a:p>
          </p:txBody>
        </p:sp>
      </p:grpSp>
      <p:sp>
        <p:nvSpPr>
          <p:cNvPr id="28" name="Text Box 58"/>
          <p:cNvSpPr txBox="1">
            <a:spLocks noChangeArrowheads="1"/>
          </p:cNvSpPr>
          <p:nvPr/>
        </p:nvSpPr>
        <p:spPr bwMode="auto">
          <a:xfrm>
            <a:off x="2761685" y="5791200"/>
            <a:ext cx="18042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algn="ctr" defTabSz="914400" eaLnBrk="1" fontAlgn="base" hangingPunct="1">
              <a:spcBef>
                <a:spcPct val="0"/>
              </a:spcBef>
              <a:spcAft>
                <a:spcPct val="0"/>
              </a:spcAft>
            </a:pPr>
            <a:r>
              <a:rPr lang="en-US" sz="2400" dirty="0">
                <a:solidFill>
                  <a:srgbClr val="000000"/>
                </a:solidFill>
              </a:rPr>
              <a:t>n</a:t>
            </a:r>
            <a:r>
              <a:rPr lang="en-US" sz="2400" dirty="0" smtClean="0">
                <a:solidFill>
                  <a:srgbClr val="000000"/>
                </a:solidFill>
              </a:rPr>
              <a:t>ew </a:t>
            </a:r>
            <a:r>
              <a:rPr lang="en-US" sz="2400" dirty="0">
                <a:solidFill>
                  <a:srgbClr val="000000"/>
                </a:solidFill>
              </a:rPr>
              <a:t>sensor </a:t>
            </a:r>
            <a:r>
              <a:rPr lang="en-US" sz="2400" dirty="0" smtClean="0">
                <a:solidFill>
                  <a:srgbClr val="000000"/>
                </a:solidFill>
              </a:rPr>
              <a:t>s</a:t>
            </a:r>
            <a:endParaRPr lang="en-US" sz="2400" dirty="0">
              <a:solidFill>
                <a:srgbClr val="000000"/>
              </a:solidFill>
            </a:endParaRPr>
          </a:p>
        </p:txBody>
      </p:sp>
    </p:spTree>
    <p:extLst>
      <p:ext uri="{BB962C8B-B14F-4D97-AF65-F5344CB8AC3E}">
        <p14:creationId xmlns:p14="http://schemas.microsoft.com/office/powerpoint/2010/main" xmlns="" val="1850920618"/>
      </p:ext>
    </p:extLst>
  </p:cSld>
  <p:clrMapOvr>
    <a:masterClrMapping/>
  </p:clrMapOvr>
  <mc:AlternateContent xmlns:mc="http://schemas.openxmlformats.org/markup-compatibility/2006">
    <mc:Choice xmlns:p14="http://schemas.microsoft.com/office/powerpoint/2010/main" xmlns="" Requires="p14">
      <p:transition spd="slow" p14:dur="2000" advTm="47431"/>
    </mc:Choice>
    <mc:Fallback>
      <p:transition spd="slow" advTm="47431"/>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97"/>
          <p:cNvGrpSpPr/>
          <p:nvPr/>
        </p:nvGrpSpPr>
        <p:grpSpPr>
          <a:xfrm>
            <a:off x="3698875" y="4485141"/>
            <a:ext cx="1739900" cy="1103998"/>
            <a:chOff x="3140075" y="5475741"/>
            <a:chExt cx="1739900" cy="1103998"/>
          </a:xfrm>
        </p:grpSpPr>
        <p:pic>
          <p:nvPicPr>
            <p:cNvPr id="194" name="Picture 193"/>
            <p:cNvPicPr>
              <a:picLocks noChangeAspect="1"/>
            </p:cNvPicPr>
            <p:nvPr/>
          </p:nvPicPr>
          <p:blipFill>
            <a:blip r:embed="rId4"/>
            <a:stretch>
              <a:fillRect/>
            </a:stretch>
          </p:blipFill>
          <p:spPr>
            <a:xfrm>
              <a:off x="3140075" y="5475741"/>
              <a:ext cx="1739900" cy="1103998"/>
            </a:xfrm>
            <a:prstGeom prst="rect">
              <a:avLst/>
            </a:prstGeom>
          </p:spPr>
        </p:pic>
        <p:sp>
          <p:nvSpPr>
            <p:cNvPr id="197" name="TextBox 196"/>
            <p:cNvSpPr txBox="1"/>
            <p:nvPr/>
          </p:nvSpPr>
          <p:spPr>
            <a:xfrm>
              <a:off x="4241800" y="5651500"/>
              <a:ext cx="379982" cy="523220"/>
            </a:xfrm>
            <a:prstGeom prst="rect">
              <a:avLst/>
            </a:prstGeom>
            <a:noFill/>
          </p:spPr>
          <p:txBody>
            <a:bodyPr wrap="none" rtlCol="0">
              <a:spAutoFit/>
            </a:bodyPr>
            <a:lstStyle/>
            <a:p>
              <a:r>
                <a:rPr lang="en-US" sz="2800" dirty="0" smtClean="0"/>
                <a:t>B</a:t>
              </a:r>
              <a:endParaRPr lang="en-US" sz="2800" dirty="0"/>
            </a:p>
          </p:txBody>
        </p:sp>
      </p:grpSp>
      <p:sp>
        <p:nvSpPr>
          <p:cNvPr id="192" name="Oval 37"/>
          <p:cNvSpPr>
            <a:spLocks noChangeArrowheads="1"/>
          </p:cNvSpPr>
          <p:nvPr/>
        </p:nvSpPr>
        <p:spPr bwMode="auto">
          <a:xfrm>
            <a:off x="-914400" y="3810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latin typeface="Tahoma" charset="0"/>
            </a:endParaRPr>
          </a:p>
        </p:txBody>
      </p:sp>
      <p:sp>
        <p:nvSpPr>
          <p:cNvPr id="193" name="Oval 42"/>
          <p:cNvSpPr>
            <a:spLocks noChangeArrowheads="1"/>
          </p:cNvSpPr>
          <p:nvPr/>
        </p:nvSpPr>
        <p:spPr bwMode="auto">
          <a:xfrm>
            <a:off x="1981200" y="304800"/>
            <a:ext cx="3276600" cy="3276600"/>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sp>
        <p:nvSpPr>
          <p:cNvPr id="2" name="Title 1"/>
          <p:cNvSpPr>
            <a:spLocks noGrp="1"/>
          </p:cNvSpPr>
          <p:nvPr>
            <p:ph type="title"/>
          </p:nvPr>
        </p:nvSpPr>
        <p:spPr>
          <a:xfrm>
            <a:off x="624849" y="200025"/>
            <a:ext cx="7680951" cy="762000"/>
          </a:xfrm>
        </p:spPr>
        <p:txBody>
          <a:bodyPr/>
          <a:lstStyle/>
          <a:p>
            <a:r>
              <a:rPr lang="en-US" dirty="0" smtClean="0"/>
              <a:t>Decreasing gains: </a:t>
            </a:r>
            <a:r>
              <a:rPr lang="en-US" dirty="0" err="1" smtClean="0"/>
              <a:t>submodularity</a:t>
            </a:r>
            <a:endParaRPr lang="en-US" dirty="0"/>
          </a:p>
        </p:txBody>
      </p:sp>
      <p:sp>
        <p:nvSpPr>
          <p:cNvPr id="130" name="Oval 49"/>
          <p:cNvSpPr>
            <a:spLocks noChangeArrowheads="1"/>
          </p:cNvSpPr>
          <p:nvPr/>
        </p:nvSpPr>
        <p:spPr bwMode="auto">
          <a:xfrm>
            <a:off x="838200" y="1600200"/>
            <a:ext cx="3276600" cy="3276600"/>
          </a:xfrm>
          <a:prstGeom prst="ellipse">
            <a:avLst/>
          </a:prstGeom>
          <a:gradFill rotWithShape="0">
            <a:gsLst>
              <a:gs pos="0">
                <a:schemeClr val="folHlink">
                  <a:alpha val="67000"/>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latin typeface="Tahoma" charset="0"/>
            </a:endParaRPr>
          </a:p>
        </p:txBody>
      </p:sp>
      <p:sp>
        <p:nvSpPr>
          <p:cNvPr id="131" name="Oval 51"/>
          <p:cNvSpPr>
            <a:spLocks noChangeArrowheads="1"/>
          </p:cNvSpPr>
          <p:nvPr/>
        </p:nvSpPr>
        <p:spPr bwMode="auto">
          <a:xfrm>
            <a:off x="5334000" y="1730375"/>
            <a:ext cx="3276600" cy="3276600"/>
          </a:xfrm>
          <a:prstGeom prst="ellipse">
            <a:avLst/>
          </a:prstGeom>
          <a:gradFill rotWithShape="0">
            <a:gsLst>
              <a:gs pos="0">
                <a:schemeClr val="folHlink">
                  <a:alpha val="67000"/>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latin typeface="Tahoma" charset="0"/>
            </a:endParaRPr>
          </a:p>
        </p:txBody>
      </p:sp>
      <p:grpSp>
        <p:nvGrpSpPr>
          <p:cNvPr id="132" name="Group 2"/>
          <p:cNvGrpSpPr>
            <a:grpSpLocks/>
          </p:cNvGrpSpPr>
          <p:nvPr/>
        </p:nvGrpSpPr>
        <p:grpSpPr bwMode="auto">
          <a:xfrm>
            <a:off x="3733800" y="358775"/>
            <a:ext cx="6172200" cy="4572000"/>
            <a:chOff x="2352" y="576"/>
            <a:chExt cx="3888" cy="2880"/>
          </a:xfrm>
        </p:grpSpPr>
        <p:sp>
          <p:nvSpPr>
            <p:cNvPr id="133" name="Oval 3"/>
            <p:cNvSpPr>
              <a:spLocks noChangeArrowheads="1"/>
            </p:cNvSpPr>
            <p:nvPr/>
          </p:nvSpPr>
          <p:spPr bwMode="auto">
            <a:xfrm>
              <a:off x="2736" y="1392"/>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grpSp>
          <p:nvGrpSpPr>
            <p:cNvPr id="134" name="Group 4"/>
            <p:cNvGrpSpPr>
              <a:grpSpLocks/>
            </p:cNvGrpSpPr>
            <p:nvPr/>
          </p:nvGrpSpPr>
          <p:grpSpPr bwMode="auto">
            <a:xfrm>
              <a:off x="2352" y="576"/>
              <a:ext cx="3888" cy="2832"/>
              <a:chOff x="2352" y="576"/>
              <a:chExt cx="3888" cy="2832"/>
            </a:xfrm>
          </p:grpSpPr>
          <p:sp>
            <p:nvSpPr>
              <p:cNvPr id="135" name="Oval 5"/>
              <p:cNvSpPr>
                <a:spLocks noChangeArrowheads="1"/>
              </p:cNvSpPr>
              <p:nvPr/>
            </p:nvSpPr>
            <p:spPr bwMode="auto">
              <a:xfrm>
                <a:off x="3936" y="1344"/>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pic>
            <p:nvPicPr>
              <p:cNvPr id="136" name="Picture 6"/>
              <p:cNvPicPr>
                <a:picLocks noChangeAspect="1" noChangeArrowheads="1"/>
              </p:cNvPicPr>
              <p:nvPr/>
            </p:nvPicPr>
            <p:blipFill>
              <a:blip r:embed="rId5">
                <a:lum bright="46000" contrast="-70000"/>
                <a:extLst>
                  <a:ext uri="{28A0092B-C50C-407E-A947-70E740481C1C}">
                    <a14:useLocalDpi xmlns:a14="http://schemas.microsoft.com/office/drawing/2010/main" xmlns=""/>
                  </a:ext>
                </a:extLst>
              </a:blip>
              <a:srcRect/>
              <a:stretch>
                <a:fillRect/>
              </a:stretch>
            </p:blipFill>
            <p:spPr bwMode="auto">
              <a:xfrm>
                <a:off x="3024" y="1296"/>
                <a:ext cx="2688" cy="1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 name="Oval 7"/>
              <p:cNvSpPr>
                <a:spLocks noChangeArrowheads="1"/>
              </p:cNvSpPr>
              <p:nvPr/>
            </p:nvSpPr>
            <p:spPr bwMode="auto">
              <a:xfrm>
                <a:off x="2352" y="624"/>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pic>
            <p:nvPicPr>
              <p:cNvPr id="138" name="Picture 8"/>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3216" y="1440"/>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9" name="Group 9"/>
              <p:cNvGrpSpPr>
                <a:grpSpLocks/>
              </p:cNvGrpSpPr>
              <p:nvPr/>
            </p:nvGrpSpPr>
            <p:grpSpPr bwMode="auto">
              <a:xfrm>
                <a:off x="3200" y="1497"/>
                <a:ext cx="352" cy="250"/>
                <a:chOff x="272" y="1305"/>
                <a:chExt cx="352" cy="250"/>
              </a:xfrm>
            </p:grpSpPr>
            <p:sp>
              <p:nvSpPr>
                <p:cNvPr id="163" name="Text Box 10"/>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1</a:t>
                  </a:r>
                  <a:endParaRPr lang="en-US" sz="2000" b="1" baseline="-25000" dirty="0">
                    <a:solidFill>
                      <a:schemeClr val="bg1"/>
                    </a:solidFill>
                  </a:endParaRPr>
                </a:p>
              </p:txBody>
            </p:sp>
            <p:sp>
              <p:nvSpPr>
                <p:cNvPr id="164" name="Text Box 11"/>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sp>
            <p:nvSpPr>
              <p:cNvPr id="140" name="Oval 12"/>
              <p:cNvSpPr>
                <a:spLocks noChangeArrowheads="1"/>
              </p:cNvSpPr>
              <p:nvPr/>
            </p:nvSpPr>
            <p:spPr bwMode="auto">
              <a:xfrm>
                <a:off x="4176" y="576"/>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grpSp>
            <p:nvGrpSpPr>
              <p:cNvPr id="141" name="Group 13"/>
              <p:cNvGrpSpPr>
                <a:grpSpLocks/>
              </p:cNvGrpSpPr>
              <p:nvPr/>
            </p:nvGrpSpPr>
            <p:grpSpPr bwMode="auto">
              <a:xfrm>
                <a:off x="5120" y="1369"/>
                <a:ext cx="352" cy="359"/>
                <a:chOff x="2192" y="1177"/>
                <a:chExt cx="352" cy="359"/>
              </a:xfrm>
            </p:grpSpPr>
            <p:pic>
              <p:nvPicPr>
                <p:cNvPr id="159" name="Picture 14"/>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0" name="Group 15"/>
                <p:cNvGrpSpPr>
                  <a:grpSpLocks/>
                </p:cNvGrpSpPr>
                <p:nvPr/>
              </p:nvGrpSpPr>
              <p:grpSpPr bwMode="auto">
                <a:xfrm>
                  <a:off x="2192" y="1234"/>
                  <a:ext cx="352" cy="250"/>
                  <a:chOff x="272" y="1305"/>
                  <a:chExt cx="352" cy="250"/>
                </a:xfrm>
              </p:grpSpPr>
              <p:sp>
                <p:nvSpPr>
                  <p:cNvPr id="161" name="Text Box 16"/>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2</a:t>
                    </a:r>
                    <a:endParaRPr lang="en-US" sz="2000" b="1" baseline="-25000" dirty="0">
                      <a:solidFill>
                        <a:schemeClr val="bg1"/>
                      </a:solidFill>
                    </a:endParaRPr>
                  </a:p>
                </p:txBody>
              </p:sp>
              <p:sp>
                <p:nvSpPr>
                  <p:cNvPr id="162" name="Text Box 17"/>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sp>
            <p:nvSpPr>
              <p:cNvPr id="142" name="Oval 18"/>
              <p:cNvSpPr>
                <a:spLocks noChangeArrowheads="1"/>
              </p:cNvSpPr>
              <p:nvPr/>
            </p:nvSpPr>
            <p:spPr bwMode="auto">
              <a:xfrm>
                <a:off x="3264" y="768"/>
                <a:ext cx="2064" cy="2064"/>
              </a:xfrm>
              <a:prstGeom prst="ellipse">
                <a:avLst/>
              </a:prstGeom>
              <a:gradFill rotWithShape="0">
                <a:gsLst>
                  <a:gs pos="0">
                    <a:srgbClr val="FF9933">
                      <a:alpha val="67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de-DE"/>
              </a:p>
            </p:txBody>
          </p:sp>
          <p:grpSp>
            <p:nvGrpSpPr>
              <p:cNvPr id="143" name="Group 19"/>
              <p:cNvGrpSpPr>
                <a:grpSpLocks/>
              </p:cNvGrpSpPr>
              <p:nvPr/>
            </p:nvGrpSpPr>
            <p:grpSpPr bwMode="auto">
              <a:xfrm>
                <a:off x="4208" y="1561"/>
                <a:ext cx="352" cy="359"/>
                <a:chOff x="2192" y="1177"/>
                <a:chExt cx="352" cy="359"/>
              </a:xfrm>
            </p:grpSpPr>
            <p:pic>
              <p:nvPicPr>
                <p:cNvPr id="155" name="Picture 20"/>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6" name="Group 21"/>
                <p:cNvGrpSpPr>
                  <a:grpSpLocks/>
                </p:cNvGrpSpPr>
                <p:nvPr/>
              </p:nvGrpSpPr>
              <p:grpSpPr bwMode="auto">
                <a:xfrm>
                  <a:off x="2192" y="1234"/>
                  <a:ext cx="352" cy="250"/>
                  <a:chOff x="272" y="1305"/>
                  <a:chExt cx="352" cy="250"/>
                </a:xfrm>
              </p:grpSpPr>
              <p:sp>
                <p:nvSpPr>
                  <p:cNvPr id="157" name="Text Box 22"/>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3</a:t>
                    </a:r>
                    <a:endParaRPr lang="en-US" sz="2000" b="1" baseline="-25000" dirty="0">
                      <a:solidFill>
                        <a:schemeClr val="bg1"/>
                      </a:solidFill>
                    </a:endParaRPr>
                  </a:p>
                </p:txBody>
              </p:sp>
              <p:sp>
                <p:nvSpPr>
                  <p:cNvPr id="158" name="Text Box 23"/>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grpSp>
            <p:nvGrpSpPr>
              <p:cNvPr id="144" name="Group 24"/>
              <p:cNvGrpSpPr>
                <a:grpSpLocks/>
              </p:cNvGrpSpPr>
              <p:nvPr/>
            </p:nvGrpSpPr>
            <p:grpSpPr bwMode="auto">
              <a:xfrm>
                <a:off x="3680" y="2185"/>
                <a:ext cx="352" cy="359"/>
                <a:chOff x="2192" y="1177"/>
                <a:chExt cx="352" cy="359"/>
              </a:xfrm>
            </p:grpSpPr>
            <p:pic>
              <p:nvPicPr>
                <p:cNvPr id="151" name="Picture 25"/>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2" name="Group 26"/>
                <p:cNvGrpSpPr>
                  <a:grpSpLocks/>
                </p:cNvGrpSpPr>
                <p:nvPr/>
              </p:nvGrpSpPr>
              <p:grpSpPr bwMode="auto">
                <a:xfrm>
                  <a:off x="2192" y="1234"/>
                  <a:ext cx="352" cy="250"/>
                  <a:chOff x="272" y="1305"/>
                  <a:chExt cx="352" cy="250"/>
                </a:xfrm>
              </p:grpSpPr>
              <p:sp>
                <p:nvSpPr>
                  <p:cNvPr id="153" name="Text Box 27"/>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4</a:t>
                    </a:r>
                    <a:endParaRPr lang="en-US" sz="2000" b="1" baseline="-25000" dirty="0">
                      <a:solidFill>
                        <a:schemeClr val="bg1"/>
                      </a:solidFill>
                    </a:endParaRPr>
                  </a:p>
                </p:txBody>
              </p:sp>
              <p:sp>
                <p:nvSpPr>
                  <p:cNvPr id="154" name="Text Box 28"/>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grpSp>
            <p:nvGrpSpPr>
              <p:cNvPr id="145" name="Group 29"/>
              <p:cNvGrpSpPr>
                <a:grpSpLocks/>
              </p:cNvGrpSpPr>
              <p:nvPr/>
            </p:nvGrpSpPr>
            <p:grpSpPr bwMode="auto">
              <a:xfrm>
                <a:off x="4880" y="2137"/>
                <a:ext cx="352" cy="359"/>
                <a:chOff x="2192" y="1177"/>
                <a:chExt cx="352" cy="359"/>
              </a:xfrm>
            </p:grpSpPr>
            <p:pic>
              <p:nvPicPr>
                <p:cNvPr id="147" name="Picture 30"/>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8" name="Group 31"/>
                <p:cNvGrpSpPr>
                  <a:grpSpLocks/>
                </p:cNvGrpSpPr>
                <p:nvPr/>
              </p:nvGrpSpPr>
              <p:grpSpPr bwMode="auto">
                <a:xfrm>
                  <a:off x="2192" y="1234"/>
                  <a:ext cx="352" cy="250"/>
                  <a:chOff x="272" y="1305"/>
                  <a:chExt cx="352" cy="250"/>
                </a:xfrm>
              </p:grpSpPr>
              <p:sp>
                <p:nvSpPr>
                  <p:cNvPr id="149" name="Text Box 32"/>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rPr>
                      <a:t>X</a:t>
                    </a:r>
                    <a:r>
                      <a:rPr lang="en-US" sz="2000" b="1" baseline="-25000" dirty="0" smtClean="0">
                        <a:solidFill>
                          <a:schemeClr val="bg1"/>
                        </a:solidFill>
                      </a:rPr>
                      <a:t>5</a:t>
                    </a:r>
                    <a:endParaRPr lang="en-US" sz="2000" b="1" baseline="-25000" dirty="0">
                      <a:solidFill>
                        <a:schemeClr val="bg1"/>
                      </a:solidFill>
                    </a:endParaRPr>
                  </a:p>
                </p:txBody>
              </p:sp>
              <p:sp>
                <p:nvSpPr>
                  <p:cNvPr id="150" name="Text Box 33"/>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endParaRPr>
                  </a:p>
                </p:txBody>
              </p:sp>
            </p:grpSp>
          </p:grpSp>
          <p:sp>
            <p:nvSpPr>
              <p:cNvPr id="146" name="Text Box 34"/>
              <p:cNvSpPr txBox="1">
                <a:spLocks noChangeArrowheads="1"/>
              </p:cNvSpPr>
              <p:nvPr/>
            </p:nvSpPr>
            <p:spPr bwMode="auto">
              <a:xfrm>
                <a:off x="3401" y="988"/>
                <a:ext cx="1837" cy="291"/>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p</a:t>
                </a:r>
                <a:r>
                  <a:rPr lang="en-US" sz="2400" dirty="0" smtClean="0"/>
                  <a:t>lacement B </a:t>
                </a:r>
                <a:r>
                  <a:rPr lang="en-US" sz="2400" dirty="0"/>
                  <a:t>= </a:t>
                </a:r>
                <a:r>
                  <a:rPr lang="en-US" sz="2400" dirty="0" smtClean="0"/>
                  <a:t>{1,…,5}</a:t>
                </a:r>
                <a:endParaRPr lang="en-US" sz="2400" dirty="0"/>
              </a:p>
            </p:txBody>
          </p:sp>
        </p:grpSp>
      </p:grpSp>
      <p:pic>
        <p:nvPicPr>
          <p:cNvPr id="165" name="Picture 36"/>
          <p:cNvPicPr>
            <a:picLocks noChangeAspect="1" noChangeArrowheads="1"/>
          </p:cNvPicPr>
          <p:nvPr/>
        </p:nvPicPr>
        <p:blipFill>
          <a:blip r:embed="rId5">
            <a:lum bright="46000" contrast="-70000"/>
            <a:extLst>
              <a:ext uri="{28A0092B-C50C-407E-A947-70E740481C1C}">
                <a14:useLocalDpi xmlns:a14="http://schemas.microsoft.com/office/drawing/2010/main" xmlns=""/>
              </a:ext>
            </a:extLst>
          </a:blip>
          <a:srcRect/>
          <a:stretch>
            <a:fillRect/>
          </a:stretch>
        </p:blipFill>
        <p:spPr bwMode="auto">
          <a:xfrm>
            <a:off x="152400" y="1447800"/>
            <a:ext cx="4267200"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 name="Picture 38"/>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457200" y="1676400"/>
            <a:ext cx="517525"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7" name="Group 39"/>
          <p:cNvGrpSpPr>
            <a:grpSpLocks/>
          </p:cNvGrpSpPr>
          <p:nvPr/>
        </p:nvGrpSpPr>
        <p:grpSpPr bwMode="auto">
          <a:xfrm>
            <a:off x="431800" y="1766888"/>
            <a:ext cx="558800" cy="396875"/>
            <a:chOff x="272" y="1305"/>
            <a:chExt cx="352" cy="250"/>
          </a:xfrm>
        </p:grpSpPr>
        <p:sp>
          <p:nvSpPr>
            <p:cNvPr id="168" name="Text Box 40"/>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1</a:t>
              </a:r>
              <a:endParaRPr lang="en-US" sz="2000" b="1" baseline="-25000" dirty="0">
                <a:solidFill>
                  <a:schemeClr val="bg1"/>
                </a:solidFill>
                <a:latin typeface="Tahoma" charset="0"/>
              </a:endParaRPr>
            </a:p>
          </p:txBody>
        </p:sp>
        <p:sp>
          <p:nvSpPr>
            <p:cNvPr id="169" name="Text Box 41"/>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nvGrpSpPr>
          <p:cNvPr id="170" name="Group 43"/>
          <p:cNvGrpSpPr>
            <a:grpSpLocks/>
          </p:cNvGrpSpPr>
          <p:nvPr/>
        </p:nvGrpSpPr>
        <p:grpSpPr bwMode="auto">
          <a:xfrm>
            <a:off x="3479800" y="1563688"/>
            <a:ext cx="558800" cy="569912"/>
            <a:chOff x="2192" y="1177"/>
            <a:chExt cx="352" cy="359"/>
          </a:xfrm>
        </p:grpSpPr>
        <p:pic>
          <p:nvPicPr>
            <p:cNvPr id="171" name="Picture 44"/>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2208" y="1177"/>
              <a:ext cx="326"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2" name="Group 45"/>
            <p:cNvGrpSpPr>
              <a:grpSpLocks/>
            </p:cNvGrpSpPr>
            <p:nvPr/>
          </p:nvGrpSpPr>
          <p:grpSpPr bwMode="auto">
            <a:xfrm>
              <a:off x="2192" y="1234"/>
              <a:ext cx="352" cy="250"/>
              <a:chOff x="272" y="1305"/>
              <a:chExt cx="352" cy="250"/>
            </a:xfrm>
          </p:grpSpPr>
          <p:sp>
            <p:nvSpPr>
              <p:cNvPr id="173" name="Text Box 46"/>
              <p:cNvSpPr txBox="1">
                <a:spLocks noChangeArrowheads="1"/>
              </p:cNvSpPr>
              <p:nvPr/>
            </p:nvSpPr>
            <p:spPr bwMode="auto">
              <a:xfrm>
                <a:off x="329" y="1305"/>
                <a:ext cx="29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b="1" dirty="0" smtClean="0">
                    <a:solidFill>
                      <a:schemeClr val="bg1"/>
                    </a:solidFill>
                    <a:latin typeface="Tahoma" charset="0"/>
                  </a:rPr>
                  <a:t>X</a:t>
                </a:r>
                <a:r>
                  <a:rPr lang="en-US" sz="2000" b="1" baseline="-25000" dirty="0" smtClean="0">
                    <a:solidFill>
                      <a:schemeClr val="bg1"/>
                    </a:solidFill>
                    <a:latin typeface="Tahoma" charset="0"/>
                  </a:rPr>
                  <a:t>2</a:t>
                </a:r>
                <a:endParaRPr lang="en-US" sz="2000" b="1" baseline="-25000" dirty="0">
                  <a:solidFill>
                    <a:schemeClr val="bg1"/>
                  </a:solidFill>
                  <a:latin typeface="Tahoma" charset="0"/>
                </a:endParaRPr>
              </a:p>
            </p:txBody>
          </p:sp>
          <p:sp>
            <p:nvSpPr>
              <p:cNvPr id="174" name="Text Box 47"/>
              <p:cNvSpPr txBox="1">
                <a:spLocks noChangeArrowheads="1"/>
              </p:cNvSpPr>
              <p:nvPr/>
            </p:nvSpPr>
            <p:spPr bwMode="auto">
              <a:xfrm>
                <a:off x="272" y="1318"/>
                <a:ext cx="33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baseline="-25000">
                  <a:solidFill>
                    <a:schemeClr val="bg1"/>
                  </a:solidFill>
                  <a:latin typeface="Tahoma" charset="0"/>
                </a:endParaRPr>
              </a:p>
            </p:txBody>
          </p:sp>
        </p:grpSp>
      </p:grpSp>
      <p:sp>
        <p:nvSpPr>
          <p:cNvPr id="175" name="Text Box 48"/>
          <p:cNvSpPr txBox="1">
            <a:spLocks noChangeArrowheads="1"/>
          </p:cNvSpPr>
          <p:nvPr/>
        </p:nvSpPr>
        <p:spPr bwMode="auto">
          <a:xfrm>
            <a:off x="922937" y="996950"/>
            <a:ext cx="2634054" cy="461665"/>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p</a:t>
            </a:r>
            <a:r>
              <a:rPr lang="en-US" sz="2400" dirty="0" smtClean="0"/>
              <a:t>lacement A </a:t>
            </a:r>
            <a:r>
              <a:rPr lang="en-US" sz="2400" dirty="0"/>
              <a:t>= </a:t>
            </a:r>
            <a:r>
              <a:rPr lang="en-US" sz="2400" dirty="0" smtClean="0"/>
              <a:t>{1,2}</a:t>
            </a:r>
            <a:endParaRPr lang="en-US" sz="2400" dirty="0"/>
          </a:p>
        </p:txBody>
      </p:sp>
      <p:sp>
        <p:nvSpPr>
          <p:cNvPr id="176" name="Text Box 50"/>
          <p:cNvSpPr txBox="1">
            <a:spLocks noChangeArrowheads="1"/>
          </p:cNvSpPr>
          <p:nvPr/>
        </p:nvSpPr>
        <p:spPr bwMode="auto">
          <a:xfrm>
            <a:off x="706438" y="3816350"/>
            <a:ext cx="2712702" cy="461665"/>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Adding </a:t>
            </a:r>
            <a:r>
              <a:rPr lang="en-US" sz="2400" i="1" dirty="0" smtClean="0"/>
              <a:t>s</a:t>
            </a:r>
            <a:r>
              <a:rPr lang="en-US" sz="2400" dirty="0" smtClean="0"/>
              <a:t> helps </a:t>
            </a:r>
            <a:r>
              <a:rPr lang="en-US" sz="2400" dirty="0"/>
              <a:t>a lot!</a:t>
            </a:r>
          </a:p>
        </p:txBody>
      </p:sp>
      <p:sp>
        <p:nvSpPr>
          <p:cNvPr id="177" name="Text Box 52"/>
          <p:cNvSpPr txBox="1">
            <a:spLocks noChangeArrowheads="1"/>
          </p:cNvSpPr>
          <p:nvPr/>
        </p:nvSpPr>
        <p:spPr bwMode="auto">
          <a:xfrm>
            <a:off x="5029200" y="3863975"/>
            <a:ext cx="4191000" cy="457200"/>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Adding </a:t>
            </a:r>
            <a:r>
              <a:rPr lang="en-US" sz="2400" i="1" dirty="0" smtClean="0"/>
              <a:t>s</a:t>
            </a:r>
            <a:r>
              <a:rPr lang="en-US" sz="2400" dirty="0" smtClean="0"/>
              <a:t> doesn’</a:t>
            </a:r>
            <a:r>
              <a:rPr lang="en-US" altLang="ja-JP" sz="2400" dirty="0" smtClean="0"/>
              <a:t>t </a:t>
            </a:r>
            <a:r>
              <a:rPr lang="en-US" altLang="ja-JP" sz="2400" dirty="0"/>
              <a:t>help much</a:t>
            </a:r>
            <a:endParaRPr lang="en-US" sz="2400" dirty="0"/>
          </a:p>
        </p:txBody>
      </p:sp>
      <p:grpSp>
        <p:nvGrpSpPr>
          <p:cNvPr id="178" name="Group 53"/>
          <p:cNvGrpSpPr>
            <a:grpSpLocks/>
          </p:cNvGrpSpPr>
          <p:nvPr/>
        </p:nvGrpSpPr>
        <p:grpSpPr bwMode="auto">
          <a:xfrm>
            <a:off x="4267200" y="3733800"/>
            <a:ext cx="536575" cy="569913"/>
            <a:chOff x="892" y="2880"/>
            <a:chExt cx="338" cy="359"/>
          </a:xfrm>
        </p:grpSpPr>
        <p:grpSp>
          <p:nvGrpSpPr>
            <p:cNvPr id="179" name="Group 54"/>
            <p:cNvGrpSpPr>
              <a:grpSpLocks/>
            </p:cNvGrpSpPr>
            <p:nvPr/>
          </p:nvGrpSpPr>
          <p:grpSpPr bwMode="auto">
            <a:xfrm>
              <a:off x="892" y="2880"/>
              <a:ext cx="328" cy="359"/>
              <a:chOff x="816" y="3840"/>
              <a:chExt cx="275" cy="301"/>
            </a:xfrm>
          </p:grpSpPr>
          <p:pic>
            <p:nvPicPr>
              <p:cNvPr id="181" name="Picture 55"/>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xmlns=""/>
                  </a:ext>
                </a:extLst>
              </a:blip>
              <a:srcRect/>
              <a:stretch>
                <a:fillRect/>
              </a:stretch>
            </p:blipFill>
            <p:spPr bwMode="auto">
              <a:xfrm>
                <a:off x="816" y="3840"/>
                <a:ext cx="275" cy="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 name="Text Box 56"/>
              <p:cNvSpPr txBox="1">
                <a:spLocks noChangeArrowheads="1"/>
              </p:cNvSpPr>
              <p:nvPr/>
            </p:nvSpPr>
            <p:spPr bwMode="auto">
              <a:xfrm>
                <a:off x="851" y="3888"/>
                <a:ext cx="133" cy="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endParaRPr lang="de-DE" sz="2000" b="1">
                  <a:solidFill>
                    <a:schemeClr val="bg1"/>
                  </a:solidFill>
                </a:endParaRPr>
              </a:p>
            </p:txBody>
          </p:sp>
        </p:grpSp>
        <p:sp>
          <p:nvSpPr>
            <p:cNvPr id="180" name="Text Box 57"/>
            <p:cNvSpPr txBox="1">
              <a:spLocks noChangeArrowheads="1"/>
            </p:cNvSpPr>
            <p:nvPr/>
          </p:nvSpPr>
          <p:spPr bwMode="auto">
            <a:xfrm>
              <a:off x="894" y="2950"/>
              <a:ext cx="33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000" dirty="0" err="1" smtClean="0">
                  <a:solidFill>
                    <a:schemeClr val="bg1"/>
                  </a:solidFill>
                </a:rPr>
                <a:t>X</a:t>
              </a:r>
              <a:r>
                <a:rPr lang="en-US" sz="2000" baseline="-25000" dirty="0" err="1" smtClean="0">
                  <a:solidFill>
                    <a:schemeClr val="bg1"/>
                  </a:solidFill>
                </a:rPr>
                <a:t>s</a:t>
              </a:r>
              <a:r>
                <a:rPr lang="en-US" sz="2000" baseline="-25000" dirty="0" smtClean="0">
                  <a:solidFill>
                    <a:schemeClr val="bg1"/>
                  </a:solidFill>
                </a:rPr>
                <a:t>  </a:t>
              </a:r>
              <a:endParaRPr lang="en-US" sz="2000" b="1" baseline="-25000" dirty="0">
                <a:solidFill>
                  <a:schemeClr val="bg1"/>
                </a:solidFill>
              </a:endParaRPr>
            </a:p>
          </p:txBody>
        </p:sp>
      </p:grpSp>
      <p:sp>
        <p:nvSpPr>
          <p:cNvPr id="183" name="Text Box 58"/>
          <p:cNvSpPr txBox="1">
            <a:spLocks noChangeArrowheads="1"/>
          </p:cNvSpPr>
          <p:nvPr/>
        </p:nvSpPr>
        <p:spPr bwMode="auto">
          <a:xfrm>
            <a:off x="3601384" y="4273550"/>
            <a:ext cx="18042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eaLnBrk="0" hangingPunct="0">
              <a:defRPr sz="2800">
                <a:solidFill>
                  <a:schemeClr val="tx1"/>
                </a:solidFill>
                <a:latin typeface="Calibri" charset="0"/>
                <a:ea typeface="ＭＳ Ｐゴシック" charset="0"/>
                <a:cs typeface="ＭＳ Ｐゴシック" charset="0"/>
              </a:defRPr>
            </a:lvl1pPr>
            <a:lvl2pPr marL="742950" indent="-285750" eaLnBrk="0" hangingPunct="0">
              <a:defRPr sz="2800">
                <a:solidFill>
                  <a:schemeClr val="tx1"/>
                </a:solidFill>
                <a:latin typeface="Calibri" charset="0"/>
                <a:ea typeface="ＭＳ Ｐゴシック" charset="0"/>
              </a:defRPr>
            </a:lvl2pPr>
            <a:lvl3pPr marL="1143000" indent="-228600" eaLnBrk="0" hangingPunct="0">
              <a:defRPr sz="2800">
                <a:solidFill>
                  <a:schemeClr val="tx1"/>
                </a:solidFill>
                <a:latin typeface="Calibri" charset="0"/>
                <a:ea typeface="ＭＳ Ｐゴシック" charset="0"/>
              </a:defRPr>
            </a:lvl3pPr>
            <a:lvl4pPr marL="1600200" indent="-228600" eaLnBrk="0" hangingPunct="0">
              <a:defRPr sz="2800">
                <a:solidFill>
                  <a:schemeClr val="tx1"/>
                </a:solidFill>
                <a:latin typeface="Calibri" charset="0"/>
                <a:ea typeface="ＭＳ Ｐゴシック" charset="0"/>
              </a:defRPr>
            </a:lvl4pPr>
            <a:lvl5pPr marL="2057400" indent="-228600" eaLnBrk="0" hangingPunct="0">
              <a:defRPr sz="2800">
                <a:solidFill>
                  <a:schemeClr val="tx1"/>
                </a:solidFill>
                <a:latin typeface="Calibri" charset="0"/>
                <a:ea typeface="ＭＳ Ｐゴシック" charset="0"/>
              </a:defRPr>
            </a:lvl5pPr>
            <a:lvl6pPr marL="2514600" indent="-228600" algn="ctr" eaLnBrk="0" fontAlgn="base" hangingPunct="0">
              <a:spcBef>
                <a:spcPct val="0"/>
              </a:spcBef>
              <a:spcAft>
                <a:spcPct val="0"/>
              </a:spcAft>
              <a:defRPr sz="2800">
                <a:solidFill>
                  <a:schemeClr val="tx1"/>
                </a:solidFill>
                <a:latin typeface="Calibri" charset="0"/>
                <a:ea typeface="ＭＳ Ｐゴシック" charset="0"/>
              </a:defRPr>
            </a:lvl6pPr>
            <a:lvl7pPr marL="2971800" indent="-228600" algn="ctr" eaLnBrk="0" fontAlgn="base" hangingPunct="0">
              <a:spcBef>
                <a:spcPct val="0"/>
              </a:spcBef>
              <a:spcAft>
                <a:spcPct val="0"/>
              </a:spcAft>
              <a:defRPr sz="2800">
                <a:solidFill>
                  <a:schemeClr val="tx1"/>
                </a:solidFill>
                <a:latin typeface="Calibri" charset="0"/>
                <a:ea typeface="ＭＳ Ｐゴシック" charset="0"/>
              </a:defRPr>
            </a:lvl7pPr>
            <a:lvl8pPr marL="3429000" indent="-228600" algn="ctr" eaLnBrk="0" fontAlgn="base" hangingPunct="0">
              <a:spcBef>
                <a:spcPct val="0"/>
              </a:spcBef>
              <a:spcAft>
                <a:spcPct val="0"/>
              </a:spcAft>
              <a:defRPr sz="2800">
                <a:solidFill>
                  <a:schemeClr val="tx1"/>
                </a:solidFill>
                <a:latin typeface="Calibri" charset="0"/>
                <a:ea typeface="ＭＳ Ｐゴシック" charset="0"/>
              </a:defRPr>
            </a:lvl8pPr>
            <a:lvl9pPr marL="3886200" indent="-228600" algn="ctr" eaLnBrk="0" fontAlgn="base" hangingPunct="0">
              <a:spcBef>
                <a:spcPct val="0"/>
              </a:spcBef>
              <a:spcAft>
                <a:spcPct val="0"/>
              </a:spcAft>
              <a:defRPr sz="2800">
                <a:solidFill>
                  <a:schemeClr val="tx1"/>
                </a:solidFill>
                <a:latin typeface="Calibri" charset="0"/>
                <a:ea typeface="ＭＳ Ｐゴシック" charset="0"/>
              </a:defRPr>
            </a:lvl9pPr>
          </a:lstStyle>
          <a:p>
            <a:pPr eaLnBrk="1" hangingPunct="1"/>
            <a:r>
              <a:rPr lang="en-US" sz="2400" dirty="0"/>
              <a:t>n</a:t>
            </a:r>
            <a:r>
              <a:rPr lang="en-US" sz="2400" dirty="0" smtClean="0"/>
              <a:t>ew </a:t>
            </a:r>
            <a:r>
              <a:rPr lang="en-US" sz="2400" dirty="0"/>
              <a:t>sensor </a:t>
            </a:r>
            <a:r>
              <a:rPr lang="en-US" sz="2400" dirty="0" smtClean="0"/>
              <a:t>s</a:t>
            </a:r>
            <a:endParaRPr lang="en-US" sz="2400" dirty="0"/>
          </a:p>
        </p:txBody>
      </p:sp>
      <p:grpSp>
        <p:nvGrpSpPr>
          <p:cNvPr id="199" name="Group 198"/>
          <p:cNvGrpSpPr/>
          <p:nvPr/>
        </p:nvGrpSpPr>
        <p:grpSpPr>
          <a:xfrm>
            <a:off x="3948123" y="4648200"/>
            <a:ext cx="877877" cy="662441"/>
            <a:chOff x="3389323" y="5638800"/>
            <a:chExt cx="877877" cy="662441"/>
          </a:xfrm>
        </p:grpSpPr>
        <p:pic>
          <p:nvPicPr>
            <p:cNvPr id="195" name="Picture 194"/>
            <p:cNvPicPr>
              <a:picLocks noChangeAspect="1"/>
            </p:cNvPicPr>
            <p:nvPr/>
          </p:nvPicPr>
          <p:blipFill>
            <a:blip r:embed="rId7"/>
            <a:stretch>
              <a:fillRect/>
            </a:stretch>
          </p:blipFill>
          <p:spPr>
            <a:xfrm>
              <a:off x="3389323" y="5653089"/>
              <a:ext cx="877877" cy="648152"/>
            </a:xfrm>
            <a:prstGeom prst="rect">
              <a:avLst/>
            </a:prstGeom>
          </p:spPr>
        </p:pic>
        <p:sp>
          <p:nvSpPr>
            <p:cNvPr id="196" name="TextBox 195"/>
            <p:cNvSpPr txBox="1"/>
            <p:nvPr/>
          </p:nvSpPr>
          <p:spPr>
            <a:xfrm>
              <a:off x="3632200" y="5638800"/>
              <a:ext cx="392430" cy="523220"/>
            </a:xfrm>
            <a:prstGeom prst="rect">
              <a:avLst/>
            </a:prstGeom>
            <a:noFill/>
          </p:spPr>
          <p:txBody>
            <a:bodyPr wrap="none" rtlCol="0">
              <a:spAutoFit/>
            </a:bodyPr>
            <a:lstStyle/>
            <a:p>
              <a:r>
                <a:rPr lang="en-US" sz="2800" dirty="0" smtClean="0"/>
                <a:t>A</a:t>
              </a:r>
              <a:endParaRPr lang="en-US" sz="2800" dirty="0"/>
            </a:p>
          </p:txBody>
        </p:sp>
      </p:grpSp>
      <p:grpSp>
        <p:nvGrpSpPr>
          <p:cNvPr id="200" name="Group 199"/>
          <p:cNvGrpSpPr/>
          <p:nvPr/>
        </p:nvGrpSpPr>
        <p:grpSpPr>
          <a:xfrm>
            <a:off x="7043976" y="4714617"/>
            <a:ext cx="713056" cy="400110"/>
            <a:chOff x="4813300" y="1968500"/>
            <a:chExt cx="713056" cy="400110"/>
          </a:xfrm>
        </p:grpSpPr>
        <p:sp>
          <p:nvSpPr>
            <p:cNvPr id="201" name="TextBox 200"/>
            <p:cNvSpPr txBox="1"/>
            <p:nvPr/>
          </p:nvSpPr>
          <p:spPr>
            <a:xfrm>
              <a:off x="4813300" y="1968500"/>
              <a:ext cx="713056" cy="400110"/>
            </a:xfrm>
            <a:prstGeom prst="rect">
              <a:avLst/>
            </a:prstGeom>
            <a:noFill/>
          </p:spPr>
          <p:txBody>
            <a:bodyPr wrap="none" rtlCol="0">
              <a:spAutoFit/>
            </a:bodyPr>
            <a:lstStyle/>
            <a:p>
              <a:r>
                <a:rPr lang="en-US" dirty="0" smtClean="0"/>
                <a:t>+      </a:t>
              </a:r>
              <a:r>
                <a:rPr lang="en-US" sz="2000" dirty="0" smtClean="0"/>
                <a:t>s</a:t>
              </a:r>
              <a:endParaRPr lang="en-US" dirty="0"/>
            </a:p>
          </p:txBody>
        </p:sp>
        <p:sp>
          <p:nvSpPr>
            <p:cNvPr id="202" name="Oval 201"/>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 name="Group 202"/>
          <p:cNvGrpSpPr/>
          <p:nvPr/>
        </p:nvGrpSpPr>
        <p:grpSpPr>
          <a:xfrm>
            <a:off x="1854200" y="4701917"/>
            <a:ext cx="713056" cy="400110"/>
            <a:chOff x="4813300" y="1968500"/>
            <a:chExt cx="713056" cy="400110"/>
          </a:xfrm>
        </p:grpSpPr>
        <p:sp>
          <p:nvSpPr>
            <p:cNvPr id="204" name="TextBox 203"/>
            <p:cNvSpPr txBox="1"/>
            <p:nvPr/>
          </p:nvSpPr>
          <p:spPr>
            <a:xfrm>
              <a:off x="4813300" y="1968500"/>
              <a:ext cx="713056" cy="400110"/>
            </a:xfrm>
            <a:prstGeom prst="rect">
              <a:avLst/>
            </a:prstGeom>
            <a:noFill/>
          </p:spPr>
          <p:txBody>
            <a:bodyPr wrap="none" rtlCol="0">
              <a:spAutoFit/>
            </a:bodyPr>
            <a:lstStyle/>
            <a:p>
              <a:r>
                <a:rPr lang="en-US" dirty="0" smtClean="0"/>
                <a:t>+      </a:t>
              </a:r>
              <a:r>
                <a:rPr lang="en-US" sz="2000" dirty="0" smtClean="0"/>
                <a:t>s</a:t>
              </a:r>
              <a:endParaRPr lang="en-US" dirty="0"/>
            </a:p>
          </p:txBody>
        </p:sp>
        <p:sp>
          <p:nvSpPr>
            <p:cNvPr id="205" name="Oval 204"/>
            <p:cNvSpPr/>
            <p:nvPr/>
          </p:nvSpPr>
          <p:spPr>
            <a:xfrm>
              <a:off x="5181600" y="2082800"/>
              <a:ext cx="76200" cy="635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8" name="Rectangular Callout 207"/>
          <p:cNvSpPr/>
          <p:nvPr/>
        </p:nvSpPr>
        <p:spPr bwMode="auto">
          <a:xfrm>
            <a:off x="624849" y="3756785"/>
            <a:ext cx="2880351" cy="486603"/>
          </a:xfrm>
          <a:prstGeom prst="wedgeRectCallout">
            <a:avLst>
              <a:gd name="adj1" fmla="val 11580"/>
              <a:gd name="adj2" fmla="val 119918"/>
            </a:avLst>
          </a:prstGeom>
          <a:solidFill>
            <a:srgbClr val="FFFFFF"/>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charset="0"/>
              </a:rPr>
              <a:t>Big gain</a:t>
            </a:r>
            <a:endParaRPr kumimoji="0" lang="en-US" sz="2800" b="0" i="0" u="none" strike="noStrike" cap="none" normalizeH="0" baseline="0" dirty="0">
              <a:ln>
                <a:noFill/>
              </a:ln>
              <a:solidFill>
                <a:schemeClr val="tx1"/>
              </a:solidFill>
              <a:effectLst/>
              <a:latin typeface="Calibri" charset="0"/>
            </a:endParaRPr>
          </a:p>
        </p:txBody>
      </p:sp>
      <p:grpSp>
        <p:nvGrpSpPr>
          <p:cNvPr id="210" name="Group 209"/>
          <p:cNvGrpSpPr/>
          <p:nvPr/>
        </p:nvGrpSpPr>
        <p:grpSpPr>
          <a:xfrm>
            <a:off x="5130799" y="3867150"/>
            <a:ext cx="3476625" cy="486603"/>
            <a:chOff x="5181599" y="3867150"/>
            <a:chExt cx="3476625" cy="486603"/>
          </a:xfrm>
        </p:grpSpPr>
        <p:sp>
          <p:nvSpPr>
            <p:cNvPr id="207" name="TextBox 206"/>
            <p:cNvSpPr txBox="1"/>
            <p:nvPr/>
          </p:nvSpPr>
          <p:spPr>
            <a:xfrm>
              <a:off x="5181599" y="3867150"/>
              <a:ext cx="3476625" cy="400110"/>
            </a:xfrm>
            <a:prstGeom prst="rect">
              <a:avLst/>
            </a:prstGeom>
            <a:solidFill>
              <a:schemeClr val="bg1"/>
            </a:solidFill>
          </p:spPr>
          <p:txBody>
            <a:bodyPr wrap="square" rtlCol="0">
              <a:spAutoFit/>
            </a:bodyPr>
            <a:lstStyle/>
            <a:p>
              <a:pPr algn="ctr"/>
              <a:endParaRPr lang="en-US" sz="2000" dirty="0">
                <a:solidFill>
                  <a:schemeClr val="bg1"/>
                </a:solidFill>
              </a:endParaRPr>
            </a:p>
          </p:txBody>
        </p:sp>
        <p:sp>
          <p:nvSpPr>
            <p:cNvPr id="209" name="Rectangular Callout 208"/>
            <p:cNvSpPr/>
            <p:nvPr/>
          </p:nvSpPr>
          <p:spPr bwMode="auto">
            <a:xfrm>
              <a:off x="6629400" y="3867150"/>
              <a:ext cx="1589088" cy="486603"/>
            </a:xfrm>
            <a:prstGeom prst="wedgeRectCallout">
              <a:avLst>
                <a:gd name="adj1" fmla="val 4553"/>
                <a:gd name="adj2" fmla="val 122528"/>
              </a:avLst>
            </a:prstGeom>
            <a:solidFill>
              <a:srgbClr val="FFFFFF"/>
            </a:solidFill>
            <a:ln w="2857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rPr>
                <a:t>small gain</a:t>
              </a:r>
              <a:endParaRPr kumimoji="0" lang="en-US" sz="2000" b="0" i="0" u="none" strike="noStrike" cap="none" normalizeH="0" baseline="0" dirty="0">
                <a:ln>
                  <a:noFill/>
                </a:ln>
                <a:solidFill>
                  <a:schemeClr val="tx1"/>
                </a:solidFill>
                <a:effectLst/>
                <a:latin typeface="Calibri" charset="0"/>
              </a:endParaRPr>
            </a:p>
          </p:txBody>
        </p:sp>
      </p:grpSp>
      <p:pic>
        <p:nvPicPr>
          <p:cNvPr id="213" name="Picture 212"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416050" y="5530850"/>
            <a:ext cx="6438900" cy="368300"/>
          </a:xfrm>
          <a:prstGeom prst="rect">
            <a:avLst/>
          </a:prstGeom>
        </p:spPr>
      </p:pic>
      <p:pic>
        <p:nvPicPr>
          <p:cNvPr id="211" name="Picture 210"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23199" y="5271639"/>
            <a:ext cx="1003300" cy="317500"/>
          </a:xfrm>
          <a:prstGeom prst="rect">
            <a:avLst/>
          </a:prstGeom>
        </p:spPr>
      </p:pic>
      <p:pic>
        <p:nvPicPr>
          <p:cNvPr id="214" name="Picture 213"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406650" y="6140450"/>
            <a:ext cx="4457700" cy="368300"/>
          </a:xfrm>
          <a:prstGeom prst="rect">
            <a:avLst/>
          </a:prstGeom>
        </p:spPr>
      </p:pic>
      <p:sp>
        <p:nvSpPr>
          <p:cNvPr id="3" name="Slide Number Placeholder 2"/>
          <p:cNvSpPr>
            <a:spLocks noGrp="1"/>
          </p:cNvSpPr>
          <p:nvPr>
            <p:ph type="sldNum" sz="quarter" idx="12"/>
          </p:nvPr>
        </p:nvSpPr>
        <p:spPr/>
        <p:txBody>
          <a:bodyPr/>
          <a:lstStyle/>
          <a:p>
            <a:fld id="{65F817CD-90DF-254E-86DF-D316A243B657}" type="slidenum">
              <a:rPr lang="en-US" smtClean="0"/>
              <a:pPr/>
              <a:t>99</a:t>
            </a:fld>
            <a:endParaRPr lang="en-US"/>
          </a:p>
        </p:txBody>
      </p:sp>
      <p:sp>
        <p:nvSpPr>
          <p:cNvPr id="4" name="Rectangle 3"/>
          <p:cNvSpPr/>
          <p:nvPr/>
        </p:nvSpPr>
        <p:spPr bwMode="auto">
          <a:xfrm>
            <a:off x="4419600" y="5530850"/>
            <a:ext cx="3556000" cy="125095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libri" charset="0"/>
            </a:endParaRPr>
          </a:p>
        </p:txBody>
      </p:sp>
    </p:spTree>
    <p:custDataLst>
      <p:tags r:id="rId1"/>
    </p:custDataLst>
    <p:extLst>
      <p:ext uri="{BB962C8B-B14F-4D97-AF65-F5344CB8AC3E}">
        <p14:creationId xmlns:p14="http://schemas.microsoft.com/office/powerpoint/2010/main" xmlns="" val="860449060"/>
      </p:ext>
    </p:extLst>
  </p:cSld>
  <p:clrMapOvr>
    <a:masterClrMapping/>
  </p:clrMapOvr>
  <mc:AlternateContent xmlns:mc="http://schemas.openxmlformats.org/markup-compatibility/2006">
    <mc:Choice xmlns:p14="http://schemas.microsoft.com/office/powerpoint/2010/main" xmlns="" Requires="p14">
      <p:transition spd="slow" p14:dur="2000" advTm="105358"/>
    </mc:Choice>
    <mc:Fallback>
      <p:transition spd="slow" advTm="10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8"/>
                                        </p:tgtEl>
                                        <p:attrNameLst>
                                          <p:attrName>style.visibility</p:attrName>
                                        </p:attrNameLst>
                                      </p:cBhvr>
                                      <p:to>
                                        <p:strVal val="visible"/>
                                      </p:to>
                                    </p:set>
                                    <p:animEffect transition="in" filter="fade">
                                      <p:cBhvr>
                                        <p:cTn id="11" dur="500"/>
                                        <p:tgtEl>
                                          <p:spTgt spid="17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500"/>
                                        <p:tgtEl>
                                          <p:spTgt spid="183"/>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3.05556E-6 -5.92593E-6 L -0.225 -0.11112 " pathEditMode="relative" ptsTypes="AA">
                                      <p:cBhvr>
                                        <p:cTn id="18" dur="1000" fill="hold"/>
                                        <p:tgtEl>
                                          <p:spTgt spid="178"/>
                                        </p:tgtEl>
                                        <p:attrNameLst>
                                          <p:attrName>ppt_x</p:attrName>
                                          <p:attrName>ppt_y</p:attrName>
                                        </p:attrNameLst>
                                      </p:cBhvr>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fade">
                                      <p:cBhvr>
                                        <p:cTn id="22" dur="500"/>
                                        <p:tgtEl>
                                          <p:spTgt spid="130"/>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176"/>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18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225 -0.11111 L 0.00833 0.01111 " pathEditMode="relative" ptsTypes="AA">
                                      <p:cBhvr>
                                        <p:cTn id="31" dur="500" fill="hold"/>
                                        <p:tgtEl>
                                          <p:spTgt spid="178"/>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2.77778E-7 3.7037E-7 L 0.27066 -0.13032 " pathEditMode="relative" rAng="0" ptsTypes="AA">
                                      <p:cBhvr>
                                        <p:cTn id="35" dur="1000" fill="hold"/>
                                        <p:tgtEl>
                                          <p:spTgt spid="178"/>
                                        </p:tgtEl>
                                        <p:attrNameLst>
                                          <p:attrName>ppt_x</p:attrName>
                                          <p:attrName>ppt_y</p:attrName>
                                        </p:attrNameLst>
                                      </p:cBhvr>
                                      <p:rCtr x="13524" y="-6528"/>
                                    </p:animMotion>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31"/>
                                        </p:tgtEl>
                                        <p:attrNameLst>
                                          <p:attrName>style.visibility</p:attrName>
                                        </p:attrNameLst>
                                      </p:cBhvr>
                                      <p:to>
                                        <p:strVal val="visible"/>
                                      </p:to>
                                    </p:set>
                                    <p:animEffect transition="in" filter="fade">
                                      <p:cBhvr>
                                        <p:cTn id="39" dur="500"/>
                                        <p:tgtEl>
                                          <p:spTgt spid="131"/>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7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9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9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2.77778E-7 5.55556E-6 L -0.36667 -0.03518 " pathEditMode="relative" ptsTypes="AA">
                                      <p:cBhvr>
                                        <p:cTn id="53" dur="2000" fill="hold"/>
                                        <p:tgtEl>
                                          <p:spTgt spid="199"/>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1.66667E-6 3.33333E-6 L 0.10556 -0.0176 " pathEditMode="relative" ptsTypes="AA">
                                      <p:cBhvr>
                                        <p:cTn id="55" dur="2000" fill="hold"/>
                                        <p:tgtEl>
                                          <p:spTgt spid="198"/>
                                        </p:tgtEl>
                                        <p:attrNameLst>
                                          <p:attrName>ppt_x</p:attrName>
                                          <p:attrName>ppt_y</p:attrName>
                                        </p:attrNameLst>
                                      </p:cBhvr>
                                    </p:animMotion>
                                  </p:childTnLst>
                                </p:cTn>
                              </p:par>
                              <p:par>
                                <p:cTn id="56" presetID="1" presetClass="entr" presetSubtype="0" fill="hold" nodeType="withEffect">
                                  <p:stCondLst>
                                    <p:cond delay="0"/>
                                  </p:stCondLst>
                                  <p:childTnLst>
                                    <p:set>
                                      <p:cBhvr>
                                        <p:cTn id="57" dur="1" fill="hold">
                                          <p:stCondLst>
                                            <p:cond delay="0"/>
                                          </p:stCondLst>
                                        </p:cTn>
                                        <p:tgtEl>
                                          <p:spTgt spid="2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0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08"/>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nodeType="afterEffect">
                                  <p:stCondLst>
                                    <p:cond delay="0"/>
                                  </p:stCondLst>
                                  <p:childTnLst>
                                    <p:set>
                                      <p:cBhvr>
                                        <p:cTn id="66" dur="1" fill="hold">
                                          <p:stCondLst>
                                            <p:cond delay="0"/>
                                          </p:stCondLst>
                                        </p:cTn>
                                        <p:tgtEl>
                                          <p:spTgt spid="213"/>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nodeType="afterEffect">
                                  <p:stCondLst>
                                    <p:cond delay="1000"/>
                                  </p:stCondLst>
                                  <p:childTnLst>
                                    <p:set>
                                      <p:cBhvr>
                                        <p:cTn id="69" dur="1" fill="hold">
                                          <p:stCondLst>
                                            <p:cond delay="0"/>
                                          </p:stCondLst>
                                        </p:cTn>
                                        <p:tgtEl>
                                          <p:spTgt spid="20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1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hidden"/>
                                      </p:to>
                                    </p:set>
                                  </p:childTnLst>
                                </p:cTn>
                              </p:par>
                            </p:childTnLst>
                          </p:cTn>
                        </p:par>
                        <p:par>
                          <p:cTn id="76" fill="hold">
                            <p:stCondLst>
                              <p:cond delay="0"/>
                            </p:stCondLst>
                            <p:childTnLst>
                              <p:par>
                                <p:cTn id="77" presetID="1" presetClass="entr" presetSubtype="0" fill="hold" nodeType="afterEffect">
                                  <p:stCondLst>
                                    <p:cond delay="0"/>
                                  </p:stCondLst>
                                  <p:childTnLst>
                                    <p:set>
                                      <p:cBhvr>
                                        <p:cTn id="78"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76" grpId="0" animBg="1"/>
      <p:bldP spid="177" grpId="0" animBg="1"/>
      <p:bldP spid="183" grpId="0"/>
      <p:bldP spid="183" grpId="1"/>
      <p:bldP spid="208"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9"/>
</p:tagLst>
</file>

<file path=ppt/tags/tag10.xml><?xml version="1.0" encoding="utf-8"?>
<p:tagLst xmlns:a="http://schemas.openxmlformats.org/drawingml/2006/main" xmlns:r="http://schemas.openxmlformats.org/officeDocument/2006/relationships" xmlns:p="http://schemas.openxmlformats.org/presentationml/2006/main">
  <p:tag name="TIMING" val="|27.8|14.3"/>
</p:tagLst>
</file>

<file path=ppt/tags/tag11.xml><?xml version="1.0" encoding="utf-8"?>
<p:tagLst xmlns:a="http://schemas.openxmlformats.org/drawingml/2006/main" xmlns:r="http://schemas.openxmlformats.org/officeDocument/2006/relationships" xmlns:p="http://schemas.openxmlformats.org/presentationml/2006/main">
  <p:tag name="TIMING" val="|7.9|24.7"/>
</p:tagLst>
</file>

<file path=ppt/tags/tag12.xml><?xml version="1.0" encoding="utf-8"?>
<p:tagLst xmlns:a="http://schemas.openxmlformats.org/drawingml/2006/main" xmlns:r="http://schemas.openxmlformats.org/officeDocument/2006/relationships" xmlns:p="http://schemas.openxmlformats.org/presentationml/2006/main">
  <p:tag name="TIMING" val="|8.5|2.1|19.5|1|12.7|11.1|4.3|10.3"/>
</p:tagLst>
</file>

<file path=ppt/tags/tag13.xml><?xml version="1.0" encoding="utf-8"?>
<p:tagLst xmlns:a="http://schemas.openxmlformats.org/drawingml/2006/main" xmlns:r="http://schemas.openxmlformats.org/officeDocument/2006/relationships" xmlns:p="http://schemas.openxmlformats.org/presentationml/2006/main">
  <p:tag name="TIMING" val="|20.4|11"/>
</p:tagLst>
</file>

<file path=ppt/tags/tag14.xml><?xml version="1.0" encoding="utf-8"?>
<p:tagLst xmlns:a="http://schemas.openxmlformats.org/drawingml/2006/main" xmlns:r="http://schemas.openxmlformats.org/officeDocument/2006/relationships" xmlns:p="http://schemas.openxmlformats.org/presentationml/2006/main">
  <p:tag name="TIMING" val="|3.6|4.2"/>
</p:tagLst>
</file>

<file path=ppt/tags/tag15.xml><?xml version="1.0" encoding="utf-8"?>
<p:tagLst xmlns:a="http://schemas.openxmlformats.org/drawingml/2006/main" xmlns:r="http://schemas.openxmlformats.org/officeDocument/2006/relationships" xmlns:p="http://schemas.openxmlformats.org/presentationml/2006/main">
  <p:tag name="TIMING" val="|10|8|10.5|7.6|18.8"/>
</p:tagLst>
</file>

<file path=ppt/tags/tag16.xml><?xml version="1.0" encoding="utf-8"?>
<p:tagLst xmlns:a="http://schemas.openxmlformats.org/drawingml/2006/main" xmlns:r="http://schemas.openxmlformats.org/officeDocument/2006/relationships" xmlns:p="http://schemas.openxmlformats.org/presentationml/2006/main">
  <p:tag name="TIMING" val="|6.2|0.9|0.3"/>
</p:tagLst>
</file>

<file path=ppt/tags/tag17.xml><?xml version="1.0" encoding="utf-8"?>
<p:tagLst xmlns:a="http://schemas.openxmlformats.org/drawingml/2006/main" xmlns:r="http://schemas.openxmlformats.org/officeDocument/2006/relationships" xmlns:p="http://schemas.openxmlformats.org/presentationml/2006/main">
  <p:tag name="TIMING" val="|12.7|17.5"/>
</p:tagLst>
</file>

<file path=ppt/tags/tag18.xml><?xml version="1.0" encoding="utf-8"?>
<p:tagLst xmlns:a="http://schemas.openxmlformats.org/drawingml/2006/main" xmlns:r="http://schemas.openxmlformats.org/officeDocument/2006/relationships" xmlns:p="http://schemas.openxmlformats.org/presentationml/2006/main">
  <p:tag name="TIMING" val="|13.4|9.7"/>
</p:tagLst>
</file>

<file path=ppt/tags/tag19.xml><?xml version="1.0" encoding="utf-8"?>
<p:tagLst xmlns:a="http://schemas.openxmlformats.org/drawingml/2006/main" xmlns:r="http://schemas.openxmlformats.org/officeDocument/2006/relationships" xmlns:p="http://schemas.openxmlformats.org/presentationml/2006/main">
  <p:tag name="TIMING" val="|4.4|7.7"/>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20.xml><?xml version="1.0" encoding="utf-8"?>
<p:tagLst xmlns:a="http://schemas.openxmlformats.org/drawingml/2006/main" xmlns:r="http://schemas.openxmlformats.org/officeDocument/2006/relationships" xmlns:p="http://schemas.openxmlformats.org/presentationml/2006/main">
  <p:tag name="TIMING" val="|31.3|12.8|9.1|21.4"/>
</p:tagLst>
</file>

<file path=ppt/tags/tag21.xml><?xml version="1.0" encoding="utf-8"?>
<p:tagLst xmlns:a="http://schemas.openxmlformats.org/drawingml/2006/main" xmlns:r="http://schemas.openxmlformats.org/officeDocument/2006/relationships" xmlns:p="http://schemas.openxmlformats.org/presentationml/2006/main">
  <p:tag name="TIMING" val="|1|14|16"/>
</p:tagLst>
</file>

<file path=ppt/tags/tag22.xml><?xml version="1.0" encoding="utf-8"?>
<p:tagLst xmlns:a="http://schemas.openxmlformats.org/drawingml/2006/main" xmlns:r="http://schemas.openxmlformats.org/officeDocument/2006/relationships" xmlns:p="http://schemas.openxmlformats.org/presentationml/2006/main">
  <p:tag name="TIMING" val="|16.5|10|9.6|10.8|28.6|12.1"/>
</p:tagLst>
</file>

<file path=ppt/tags/tag23.xml><?xml version="1.0" encoding="utf-8"?>
<p:tagLst xmlns:a="http://schemas.openxmlformats.org/drawingml/2006/main" xmlns:r="http://schemas.openxmlformats.org/officeDocument/2006/relationships" xmlns:p="http://schemas.openxmlformats.org/presentationml/2006/main">
  <p:tag name="TIMING" val="|25.7"/>
</p:tagLst>
</file>

<file path=ppt/tags/tag24.xml><?xml version="1.0" encoding="utf-8"?>
<p:tagLst xmlns:a="http://schemas.openxmlformats.org/drawingml/2006/main" xmlns:r="http://schemas.openxmlformats.org/officeDocument/2006/relationships" xmlns:p="http://schemas.openxmlformats.org/presentationml/2006/main">
  <p:tag name="TIMING" val="|35.6|8.9|3.9|9.7"/>
</p:tagLst>
</file>

<file path=ppt/tags/tag25.xml><?xml version="1.0" encoding="utf-8"?>
<p:tagLst xmlns:a="http://schemas.openxmlformats.org/drawingml/2006/main" xmlns:r="http://schemas.openxmlformats.org/officeDocument/2006/relationships" xmlns:p="http://schemas.openxmlformats.org/presentationml/2006/main">
  <p:tag name="TIMING" val="|9.8|2.1|5.4|7.6"/>
</p:tagLst>
</file>

<file path=ppt/tags/tag26.xml><?xml version="1.0" encoding="utf-8"?>
<p:tagLst xmlns:a="http://schemas.openxmlformats.org/drawingml/2006/main" xmlns:r="http://schemas.openxmlformats.org/officeDocument/2006/relationships" xmlns:p="http://schemas.openxmlformats.org/presentationml/2006/main">
  <p:tag name="TIMING" val="|26.4|16.5|12.3"/>
</p:tagLst>
</file>

<file path=ppt/tags/tag27.xml><?xml version="1.0" encoding="utf-8"?>
<p:tagLst xmlns:a="http://schemas.openxmlformats.org/drawingml/2006/main" xmlns:r="http://schemas.openxmlformats.org/officeDocument/2006/relationships" xmlns:p="http://schemas.openxmlformats.org/presentationml/2006/main">
  <p:tag name="TIMING" val="|26.4|16.5|12.3"/>
</p:tagLst>
</file>

<file path=ppt/tags/tag28.xml><?xml version="1.0" encoding="utf-8"?>
<p:tagLst xmlns:a="http://schemas.openxmlformats.org/drawingml/2006/main" xmlns:r="http://schemas.openxmlformats.org/officeDocument/2006/relationships" xmlns:p="http://schemas.openxmlformats.org/presentationml/2006/main">
  <p:tag name="TIMING" val="|26.4|16.5|12.3"/>
</p:tagLst>
</file>

<file path=ppt/tags/tag29.xml><?xml version="1.0" encoding="utf-8"?>
<p:tagLst xmlns:a="http://schemas.openxmlformats.org/drawingml/2006/main" xmlns:r="http://schemas.openxmlformats.org/officeDocument/2006/relationships" xmlns:p="http://schemas.openxmlformats.org/presentationml/2006/main">
  <p:tag name="TIMING" val="|27.2|16.4"/>
</p:tagLst>
</file>

<file path=ppt/tags/tag3.xml><?xml version="1.0" encoding="utf-8"?>
<p:tagLst xmlns:a="http://schemas.openxmlformats.org/drawingml/2006/main" xmlns:r="http://schemas.openxmlformats.org/officeDocument/2006/relationships" xmlns:p="http://schemas.openxmlformats.org/presentationml/2006/main">
  <p:tag name="TIMING" val="|4.2|3.2|1.2|2|2"/>
</p:tagLst>
</file>

<file path=ppt/tags/tag30.xml><?xml version="1.0" encoding="utf-8"?>
<p:tagLst xmlns:a="http://schemas.openxmlformats.org/drawingml/2006/main" xmlns:r="http://schemas.openxmlformats.org/officeDocument/2006/relationships" xmlns:p="http://schemas.openxmlformats.org/presentationml/2006/main">
  <p:tag name="TIMING" val="|17|6.9|2.6"/>
</p:tagLst>
</file>

<file path=ppt/tags/tag31.xml><?xml version="1.0" encoding="utf-8"?>
<p:tagLst xmlns:a="http://schemas.openxmlformats.org/drawingml/2006/main" xmlns:r="http://schemas.openxmlformats.org/officeDocument/2006/relationships" xmlns:p="http://schemas.openxmlformats.org/presentationml/2006/main">
  <p:tag name="TIMING" val="|23.5"/>
</p:tagLst>
</file>

<file path=ppt/tags/tag32.xml><?xml version="1.0" encoding="utf-8"?>
<p:tagLst xmlns:a="http://schemas.openxmlformats.org/drawingml/2006/main" xmlns:r="http://schemas.openxmlformats.org/officeDocument/2006/relationships" xmlns:p="http://schemas.openxmlformats.org/presentationml/2006/main">
  <p:tag name="TIMING" val="|8.2|0.5|0.4|0.5|3.5"/>
</p:tagLst>
</file>

<file path=ppt/tags/tag33.xml><?xml version="1.0" encoding="utf-8"?>
<p:tagLst xmlns:a="http://schemas.openxmlformats.org/drawingml/2006/main" xmlns:r="http://schemas.openxmlformats.org/officeDocument/2006/relationships" xmlns:p="http://schemas.openxmlformats.org/presentationml/2006/main">
  <p:tag name="TIMING" val="|0.5"/>
</p:tagLst>
</file>

<file path=ppt/tags/tag34.xml><?xml version="1.0" encoding="utf-8"?>
<p:tagLst xmlns:a="http://schemas.openxmlformats.org/drawingml/2006/main" xmlns:r="http://schemas.openxmlformats.org/officeDocument/2006/relationships" xmlns:p="http://schemas.openxmlformats.org/presentationml/2006/main">
  <p:tag name="TIMING" val="|1.8"/>
</p:tagLst>
</file>

<file path=ppt/tags/tag35.xml><?xml version="1.0" encoding="utf-8"?>
<p:tagLst xmlns:a="http://schemas.openxmlformats.org/drawingml/2006/main" xmlns:r="http://schemas.openxmlformats.org/officeDocument/2006/relationships" xmlns:p="http://schemas.openxmlformats.org/presentationml/2006/main">
  <p:tag name="TIMING" val="|5.8"/>
</p:tagLst>
</file>

<file path=ppt/tags/tag36.xml><?xml version="1.0" encoding="utf-8"?>
<p:tagLst xmlns:a="http://schemas.openxmlformats.org/drawingml/2006/main" xmlns:r="http://schemas.openxmlformats.org/officeDocument/2006/relationships" xmlns:p="http://schemas.openxmlformats.org/presentationml/2006/main">
  <p:tag name="TIMING" val="|9.6|7.6|33"/>
</p:tagLst>
</file>

<file path=ppt/tags/tag37.xml><?xml version="1.0" encoding="utf-8"?>
<p:tagLst xmlns:a="http://schemas.openxmlformats.org/drawingml/2006/main" xmlns:r="http://schemas.openxmlformats.org/officeDocument/2006/relationships" xmlns:p="http://schemas.openxmlformats.org/presentationml/2006/main">
  <p:tag name="TIMING" val="|1.9|12.4|17.8|23.1|47.4|13.3"/>
</p:tagLst>
</file>

<file path=ppt/tags/tag38.xml><?xml version="1.0" encoding="utf-8"?>
<p:tagLst xmlns:a="http://schemas.openxmlformats.org/drawingml/2006/main" xmlns:r="http://schemas.openxmlformats.org/officeDocument/2006/relationships" xmlns:p="http://schemas.openxmlformats.org/presentationml/2006/main">
  <p:tag name="TIMING" val="|5.3"/>
</p:tagLst>
</file>

<file path=ppt/tags/tag39.xml><?xml version="1.0" encoding="utf-8"?>
<p:tagLst xmlns:a="http://schemas.openxmlformats.org/drawingml/2006/main" xmlns:r="http://schemas.openxmlformats.org/officeDocument/2006/relationships" xmlns:p="http://schemas.openxmlformats.org/presentationml/2006/main">
  <p:tag name="TIMING" val="|34.6|3.3|8.3|11.6|9.3|3.6"/>
</p:tagLst>
</file>

<file path=ppt/tags/tag4.xml><?xml version="1.0" encoding="utf-8"?>
<p:tagLst xmlns:a="http://schemas.openxmlformats.org/drawingml/2006/main" xmlns:r="http://schemas.openxmlformats.org/officeDocument/2006/relationships" xmlns:p="http://schemas.openxmlformats.org/presentationml/2006/main">
  <p:tag name="TIMING" val="|16|3.4|4.8"/>
</p:tagLst>
</file>

<file path=ppt/tags/tag40.xml><?xml version="1.0" encoding="utf-8"?>
<p:tagLst xmlns:a="http://schemas.openxmlformats.org/drawingml/2006/main" xmlns:r="http://schemas.openxmlformats.org/officeDocument/2006/relationships" xmlns:p="http://schemas.openxmlformats.org/presentationml/2006/main">
  <p:tag name="TIMING" val="|9.7|8.4|12|16.3"/>
</p:tagLst>
</file>

<file path=ppt/tags/tag41.xml><?xml version="1.0" encoding="utf-8"?>
<p:tagLst xmlns:a="http://schemas.openxmlformats.org/drawingml/2006/main" xmlns:r="http://schemas.openxmlformats.org/officeDocument/2006/relationships" xmlns:p="http://schemas.openxmlformats.org/presentationml/2006/main">
  <p:tag name="TIMING" val="|23.6"/>
</p:tagLst>
</file>

<file path=ppt/tags/tag42.xml><?xml version="1.0" encoding="utf-8"?>
<p:tagLst xmlns:a="http://schemas.openxmlformats.org/drawingml/2006/main" xmlns:r="http://schemas.openxmlformats.org/officeDocument/2006/relationships" xmlns:p="http://schemas.openxmlformats.org/presentationml/2006/main">
  <p:tag name="TIMING" val="|4.1|39.4|26.3|26.8|25.4"/>
</p:tagLst>
</file>

<file path=ppt/tags/tag43.xml><?xml version="1.0" encoding="utf-8"?>
<p:tagLst xmlns:a="http://schemas.openxmlformats.org/drawingml/2006/main" xmlns:r="http://schemas.openxmlformats.org/officeDocument/2006/relationships" xmlns:p="http://schemas.openxmlformats.org/presentationml/2006/main">
  <p:tag name="TIMING" val="|19.4|7.5|6.1|13.7|1.4|17.6|1.6|22"/>
</p:tagLst>
</file>

<file path=ppt/tags/tag44.xml><?xml version="1.0" encoding="utf-8"?>
<p:tagLst xmlns:a="http://schemas.openxmlformats.org/drawingml/2006/main" xmlns:r="http://schemas.openxmlformats.org/officeDocument/2006/relationships" xmlns:p="http://schemas.openxmlformats.org/presentationml/2006/main">
  <p:tag name="TIMING" val="|13.8|15.5"/>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10;\end{document}&#10;"/>
  <p:tag name="FILENAME" val="TP_tmp"/>
  <p:tag name="FORMAT" val="png16m"/>
  <p:tag name="RES" val="1200"/>
  <p:tag name="BLEND" val="0"/>
  <p:tag name="TRANSPARENT" val="0"/>
  <p:tag name="TBUG" val="0"/>
  <p:tag name="ALLOWFS" val="0"/>
  <p:tag name="ORIGWIDTH" val="5"/>
  <p:tag name="PICTUREFILESIZE" val="892"/>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10;\end{document}&#10;"/>
  <p:tag name="FILENAME" val="TP_tmp"/>
  <p:tag name="FORMAT" val="png16m"/>
  <p:tag name="RES" val="1200"/>
  <p:tag name="BLEND" val="0"/>
  <p:tag name="TRANSPARENT" val="0"/>
  <p:tag name="TBUG" val="0"/>
  <p:tag name="ALLOWFS" val="0"/>
  <p:tag name="ORIGWIDTH" val="5"/>
  <p:tag name="PICTUREFILESIZE" val="892"/>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k\ll d$&#10;\end{document}&#10;"/>
  <p:tag name="FILENAME" val="TP_tmp"/>
  <p:tag name="FORMAT" val="png16m"/>
  <p:tag name="RES" val="1200"/>
  <p:tag name="BLEND" val="0"/>
  <p:tag name="TRANSPARENT" val="0"/>
  <p:tag name="TBUG" val="0"/>
  <p:tag name="ALLOWFS" val="0"/>
  <p:tag name="ORIGWIDTH" val="26"/>
  <p:tag name="PICTUREFILESIZE" val="2330"/>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k\ll d$&#10;\end{document}&#10;"/>
  <p:tag name="FILENAME" val="TP_tmp"/>
  <p:tag name="FORMAT" val="png16m"/>
  <p:tag name="RES" val="1200"/>
  <p:tag name="BLEND" val="0"/>
  <p:tag name="TRANSPARENT" val="0"/>
  <p:tag name="TBUG" val="0"/>
  <p:tag name="ALLOWFS" val="0"/>
  <p:tag name="ORIGWIDTH" val="26"/>
  <p:tag name="PICTUREFILESIZE" val="2330"/>
</p:tagLst>
</file>

<file path=ppt/tags/tag49.xml><?xml version="1.0" encoding="utf-8"?>
<p:tagLst xmlns:a="http://schemas.openxmlformats.org/drawingml/2006/main" xmlns:r="http://schemas.openxmlformats.org/officeDocument/2006/relationships" xmlns:p="http://schemas.openxmlformats.org/presentationml/2006/main">
  <p:tag name="TIMING" val="|15.4|24.4"/>
</p:tagLst>
</file>

<file path=ppt/tags/tag5.xml><?xml version="1.0" encoding="utf-8"?>
<p:tagLst xmlns:a="http://schemas.openxmlformats.org/drawingml/2006/main" xmlns:r="http://schemas.openxmlformats.org/officeDocument/2006/relationships" xmlns:p="http://schemas.openxmlformats.org/presentationml/2006/main">
  <p:tag name="TIMING" val="|19.4"/>
</p:tagLst>
</file>

<file path=ppt/tags/tag50.xml><?xml version="1.0" encoding="utf-8"?>
<p:tagLst xmlns:a="http://schemas.openxmlformats.org/drawingml/2006/main" xmlns:r="http://schemas.openxmlformats.org/officeDocument/2006/relationships" xmlns:p="http://schemas.openxmlformats.org/presentationml/2006/main">
  <p:tag name="TIMING" val="|13.4|15.3|6.4"/>
</p:tagLst>
</file>

<file path=ppt/tags/tag51.xml><?xml version="1.0" encoding="utf-8"?>
<p:tagLst xmlns:a="http://schemas.openxmlformats.org/drawingml/2006/main" xmlns:r="http://schemas.openxmlformats.org/officeDocument/2006/relationships" xmlns:p="http://schemas.openxmlformats.org/presentationml/2006/main">
  <p:tag name="TIMING" val="|27.6"/>
</p:tagLst>
</file>

<file path=ppt/tags/tag52.xml><?xml version="1.0" encoding="utf-8"?>
<p:tagLst xmlns:a="http://schemas.openxmlformats.org/drawingml/2006/main" xmlns:r="http://schemas.openxmlformats.org/officeDocument/2006/relationships" xmlns:p="http://schemas.openxmlformats.org/presentationml/2006/main">
  <p:tag name="TIMING" val="|24.4|11.6"/>
</p:tagLst>
</file>

<file path=ppt/tags/tag53.xml><?xml version="1.0" encoding="utf-8"?>
<p:tagLst xmlns:a="http://schemas.openxmlformats.org/drawingml/2006/main" xmlns:r="http://schemas.openxmlformats.org/officeDocument/2006/relationships" xmlns:p="http://schemas.openxmlformats.org/presentationml/2006/main">
  <p:tag name="TIMING" val="|18.4"/>
</p:tagLst>
</file>

<file path=ppt/tags/tag54.xml><?xml version="1.0" encoding="utf-8"?>
<p:tagLst xmlns:a="http://schemas.openxmlformats.org/drawingml/2006/main" xmlns:r="http://schemas.openxmlformats.org/officeDocument/2006/relationships" xmlns:p="http://schemas.openxmlformats.org/presentationml/2006/main">
  <p:tag name="TIMING" val="|17.7|19.9|24.3"/>
</p:tagLst>
</file>

<file path=ppt/tags/tag55.xml><?xml version="1.0" encoding="utf-8"?>
<p:tagLst xmlns:a="http://schemas.openxmlformats.org/drawingml/2006/main" xmlns:r="http://schemas.openxmlformats.org/officeDocument/2006/relationships" xmlns:p="http://schemas.openxmlformats.org/presentationml/2006/main">
  <p:tag name="TIMING" val="|57.5"/>
</p:tagLst>
</file>

<file path=ppt/tags/tag56.xml><?xml version="1.0" encoding="utf-8"?>
<p:tagLst xmlns:a="http://schemas.openxmlformats.org/drawingml/2006/main" xmlns:r="http://schemas.openxmlformats.org/officeDocument/2006/relationships" xmlns:p="http://schemas.openxmlformats.org/presentationml/2006/main">
  <p:tag name="TIMING" val="|110.7|1.6"/>
</p:tagLst>
</file>

<file path=ppt/tags/tag57.xml><?xml version="1.0" encoding="utf-8"?>
<p:tagLst xmlns:a="http://schemas.openxmlformats.org/drawingml/2006/main" xmlns:r="http://schemas.openxmlformats.org/officeDocument/2006/relationships" xmlns:p="http://schemas.openxmlformats.org/presentationml/2006/main">
  <p:tag name="TIMING" val="|5.8"/>
</p:tagLst>
</file>

<file path=ppt/tags/tag58.xml><?xml version="1.0" encoding="utf-8"?>
<p:tagLst xmlns:a="http://schemas.openxmlformats.org/drawingml/2006/main" xmlns:r="http://schemas.openxmlformats.org/officeDocument/2006/relationships" xmlns:p="http://schemas.openxmlformats.org/presentationml/2006/main">
  <p:tag name="TIMING" val="|17|6.9|2.6"/>
</p:tagLst>
</file>

<file path=ppt/tags/tag59.xml><?xml version="1.0" encoding="utf-8"?>
<p:tagLst xmlns:a="http://schemas.openxmlformats.org/drawingml/2006/main" xmlns:r="http://schemas.openxmlformats.org/officeDocument/2006/relationships" xmlns:p="http://schemas.openxmlformats.org/presentationml/2006/main">
  <p:tag name="TIMING" val="|13|40.5|11.6"/>
</p:tagLst>
</file>

<file path=ppt/tags/tag6.xml><?xml version="1.0" encoding="utf-8"?>
<p:tagLst xmlns:a="http://schemas.openxmlformats.org/drawingml/2006/main" xmlns:r="http://schemas.openxmlformats.org/officeDocument/2006/relationships" xmlns:p="http://schemas.openxmlformats.org/presentationml/2006/main">
  <p:tag name="TIMING" val="|1.9"/>
</p:tagLst>
</file>

<file path=ppt/tags/tag60.xml><?xml version="1.0" encoding="utf-8"?>
<p:tagLst xmlns:a="http://schemas.openxmlformats.org/drawingml/2006/main" xmlns:r="http://schemas.openxmlformats.org/officeDocument/2006/relationships" xmlns:p="http://schemas.openxmlformats.org/presentationml/2006/main">
  <p:tag name="TIMING" val="|48|24|13|29.7"/>
</p:tagLst>
</file>

<file path=ppt/tags/tag61.xml><?xml version="1.0" encoding="utf-8"?>
<p:tagLst xmlns:a="http://schemas.openxmlformats.org/drawingml/2006/main" xmlns:r="http://schemas.openxmlformats.org/officeDocument/2006/relationships" xmlns:p="http://schemas.openxmlformats.org/presentationml/2006/main">
  <p:tag name="TIMING" val="|16.6|9|1.2|6.6|7.9"/>
</p:tagLst>
</file>

<file path=ppt/tags/tag62.xml><?xml version="1.0" encoding="utf-8"?>
<p:tagLst xmlns:a="http://schemas.openxmlformats.org/drawingml/2006/main" xmlns:r="http://schemas.openxmlformats.org/officeDocument/2006/relationships" xmlns:p="http://schemas.openxmlformats.org/presentationml/2006/main">
  <p:tag name="TIMING" val="|14.6|9.1|5.4|1.7|4|23.4|23.3|14.3"/>
</p:tagLst>
</file>

<file path=ppt/tags/tag63.xml><?xml version="1.0" encoding="utf-8"?>
<p:tagLst xmlns:a="http://schemas.openxmlformats.org/drawingml/2006/main" xmlns:r="http://schemas.openxmlformats.org/officeDocument/2006/relationships" xmlns:p="http://schemas.openxmlformats.org/presentationml/2006/main">
  <p:tag name="TIMING" val="|0.4|0.3|0.7|1.1|0.8"/>
</p:tagLst>
</file>

<file path=ppt/tags/tag6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DeclareMathOperator*{\argmax}{argmax}&#10;\DeclareMathOperator*{\IG}{IG}&#10;\newcommand{\cA}{\mathcal{A}}&#10;\newcommand{\cY}{Y}&#10;\begin{document}&#10;$$\cA^*=\argmax_{|\cA|\leq k} F(\cA)$$&#10;\end{document}&#10;"/>
  <p:tag name="FILENAME" val="TP_tmp"/>
  <p:tag name="FORMAT" val="png256"/>
  <p:tag name="RES" val="1200"/>
  <p:tag name="BLEND" val="0"/>
  <p:tag name="TRANSPARENT" val="0"/>
  <p:tag name="TBUG" val="0"/>
  <p:tag name="ALLOWFS" val="0"/>
  <p:tag name="MAGNIFICATION" val="2535"/>
  <p:tag name="ORIGWIDTH" val="83"/>
  <p:tag name="PICTUREFILESIZE" val="8294"/>
</p:tagLst>
</file>

<file path=ppt/tags/tag65.xml><?xml version="1.0" encoding="utf-8"?>
<p:tagLst xmlns:a="http://schemas.openxmlformats.org/drawingml/2006/main" xmlns:r="http://schemas.openxmlformats.org/officeDocument/2006/relationships" xmlns:p="http://schemas.openxmlformats.org/presentationml/2006/main">
  <p:tag name="TIMING" val="|0.4|0.3|0.7|1.1|0.8"/>
</p:tagLst>
</file>

<file path=ppt/tags/tag6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DeclareMathOperator*{\argmax}{argmax}&#10;\DeclareMathOperator*{\IG}{IG}&#10;\newcommand{\cA}{\mathcal{A}}&#10;\newcommand{\cY}{Y}&#10;\begin{document}&#10;$$\cA^*=\argmax_{|\cA|\leq k} F(\cA)$$&#10;\end{document}&#10;"/>
  <p:tag name="FILENAME" val="TP_tmp"/>
  <p:tag name="FORMAT" val="png256"/>
  <p:tag name="RES" val="1200"/>
  <p:tag name="BLEND" val="0"/>
  <p:tag name="TRANSPARENT" val="0"/>
  <p:tag name="TBUG" val="0"/>
  <p:tag name="ALLOWFS" val="0"/>
  <p:tag name="MAGNIFICATION" val="2535"/>
  <p:tag name="ORIGWIDTH" val="83"/>
  <p:tag name="PICTUREFILESIZE" val="8294"/>
</p:tagLst>
</file>

<file path=ppt/tags/tag67.xml><?xml version="1.0" encoding="utf-8"?>
<p:tagLst xmlns:a="http://schemas.openxmlformats.org/drawingml/2006/main" xmlns:r="http://schemas.openxmlformats.org/officeDocument/2006/relationships" xmlns:p="http://schemas.openxmlformats.org/presentationml/2006/main">
  <p:tag name="TIMING" val="|22.7"/>
</p:tagLst>
</file>

<file path=ppt/tags/tag68.xml><?xml version="1.0" encoding="utf-8"?>
<p:tagLst xmlns:a="http://schemas.openxmlformats.org/drawingml/2006/main" xmlns:r="http://schemas.openxmlformats.org/officeDocument/2006/relationships" xmlns:p="http://schemas.openxmlformats.org/presentationml/2006/main">
  <p:tag name="TIMING" val="|12.8"/>
</p:tagLst>
</file>

<file path=ppt/tags/tag69.xml><?xml version="1.0" encoding="utf-8"?>
<p:tagLst xmlns:a="http://schemas.openxmlformats.org/drawingml/2006/main" xmlns:r="http://schemas.openxmlformats.org/officeDocument/2006/relationships" xmlns:p="http://schemas.openxmlformats.org/presentationml/2006/main">
  <p:tag name="TIMING" val="|18.3|6.1|11.5|4|8.9"/>
</p:tagLst>
</file>

<file path=ppt/tags/tag7.xml><?xml version="1.0" encoding="utf-8"?>
<p:tagLst xmlns:a="http://schemas.openxmlformats.org/drawingml/2006/main" xmlns:r="http://schemas.openxmlformats.org/officeDocument/2006/relationships" xmlns:p="http://schemas.openxmlformats.org/presentationml/2006/main">
  <p:tag name="TIMING" val="|19.4|20"/>
</p:tagLst>
</file>

<file path=ppt/tags/tag70.xml><?xml version="1.0" encoding="utf-8"?>
<p:tagLst xmlns:a="http://schemas.openxmlformats.org/drawingml/2006/main" xmlns:r="http://schemas.openxmlformats.org/officeDocument/2006/relationships" xmlns:p="http://schemas.openxmlformats.org/presentationml/2006/main">
  <p:tag name="TIMING" val="|3.3|0.8|0.6|1.9|12.2|1.5|2.7|1.5|10|1.3|1.3|10.6|14.8"/>
</p:tagLst>
</file>

<file path=ppt/tags/tag7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DeclareMathOperator*{\argmax}{argmax}&#10;\DeclareMathOperator*{\IG}{IG}&#10;\newcommand{\cA}{\mathcal{A}}&#10;\newcommand{\cY}{Y}&#10;\begin{document}&#10;$$\cA^*=\argmax_{|\cA|\leq k} F(\cA)$$&#10;\end{document}&#10;"/>
  <p:tag name="FILENAME" val="TP_tmp"/>
  <p:tag name="FORMAT" val="png256"/>
  <p:tag name="RES" val="1200"/>
  <p:tag name="BLEND" val="0"/>
  <p:tag name="TRANSPARENT" val="0"/>
  <p:tag name="TBUG" val="0"/>
  <p:tag name="ALLOWFS" val="0"/>
  <p:tag name="MAGNIFICATION" val="2535"/>
  <p:tag name="ORIGWIDTH" val="83"/>
  <p:tag name="PICTUREFILESIZE" val="8294"/>
</p:tagLst>
</file>

<file path=ppt/tags/tag72.xml><?xml version="1.0" encoding="utf-8"?>
<p:tagLst xmlns:a="http://schemas.openxmlformats.org/drawingml/2006/main" xmlns:r="http://schemas.openxmlformats.org/officeDocument/2006/relationships" xmlns:p="http://schemas.openxmlformats.org/presentationml/2006/main">
  <p:tag name="TIMING" val="|0|29|6.2|5.1|3.7"/>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F : 2^{V} \rightarrow \mathbb{R} $&#10;&#10;\end{document}"/>
  <p:tag name="IGUANATEXSIZE" val="28"/>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DeclareMathOperator*{\argmax}{arg\,max}&#10;\begin{document}&#10;$S = \{ v^1, \dots , v^k \}$&#10;\end{document}"/>
  <p:tag name="IGUANATEXSIZE" val="26"/>
</p:tagLst>
</file>

<file path=ppt/tags/tag75.xml><?xml version="1.0" encoding="utf-8"?>
<p:tagLst xmlns:a="http://schemas.openxmlformats.org/drawingml/2006/main" xmlns:r="http://schemas.openxmlformats.org/officeDocument/2006/relationships" xmlns:p="http://schemas.openxmlformats.org/presentationml/2006/main">
  <p:tag name="TIMING" val="|0|29|6.2|5.1|3.7"/>
</p:tagLst>
</file>

<file path=ppt/tags/tag7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F : 2^{V} \rightarrow \mathbb{R} $&#10;&#10;\end{document}"/>
  <p:tag name="IGUANATEXSIZE" val="28"/>
</p:tagLst>
</file>

<file path=ppt/tags/tag7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DeclareMathOperator*{\argmax}{arg\,max}&#10;\begin{document}&#10;$S = \{ v^1, \dots , v^k \}$&#10;\end{document}"/>
  <p:tag name="IGUANATEXSIZE" val="26"/>
</p:tagLst>
</file>

<file path=ppt/tags/tag78.xml><?xml version="1.0" encoding="utf-8"?>
<p:tagLst xmlns:a="http://schemas.openxmlformats.org/drawingml/2006/main" xmlns:r="http://schemas.openxmlformats.org/officeDocument/2006/relationships" xmlns:p="http://schemas.openxmlformats.org/presentationml/2006/main">
  <p:tag name="TIMING" val="|0.4|0.3|0.7|1.1|0.8"/>
</p:tagLst>
</file>

<file path=ppt/tags/tag79.xml><?xml version="1.0" encoding="utf-8"?>
<p:tagLst xmlns:a="http://schemas.openxmlformats.org/drawingml/2006/main" xmlns:r="http://schemas.openxmlformats.org/officeDocument/2006/relationships" xmlns:p="http://schemas.openxmlformats.org/presentationml/2006/main">
  <p:tag name="TIMING" val="|12.8"/>
</p:tagLst>
</file>

<file path=ppt/tags/tag8.xml><?xml version="1.0" encoding="utf-8"?>
<p:tagLst xmlns:a="http://schemas.openxmlformats.org/drawingml/2006/main" xmlns:r="http://schemas.openxmlformats.org/officeDocument/2006/relationships" xmlns:p="http://schemas.openxmlformats.org/presentationml/2006/main">
  <p:tag name="TIMING" val="|40.2|19"/>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symb,bm}&#10;\usepackage{amsmath}&#10;\pagestyle{empty}&#10;&#10;\newcommand{\vect}[1]{\ensuremath{\bm{#1}}}&#10;\newcommand{\collsupp}{\ensuremath{\mathcal{P}}}&#10;\newcommand{\collmeas}{\ensuremath{\mathcal{M}}}&#10;\newcommand{\fou}{\ensuremath{\psi}}&#10;\newcommand{\Fou}{\ensuremath{\bm{\Psi}}}&#10;\newcommand{\define}{\ensuremath{:=}}&#10;&#10;\begin{document}&#10;&#10;&#10;\[&#10;V&#10;\]&#10;&#10;&#10;\end{document}"/>
  <p:tag name="IGUANATEXSIZE" val="32"/>
</p:tagLst>
</file>

<file path=ppt/tags/tag9.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submod">
  <a:themeElements>
    <a:clrScheme name="">
      <a:dk1>
        <a:srgbClr val="000000"/>
      </a:dk1>
      <a:lt1>
        <a:srgbClr val="FFFFFF"/>
      </a:lt1>
      <a:dk2>
        <a:srgbClr val="333399"/>
      </a:dk2>
      <a:lt2>
        <a:srgbClr val="1C1C1C"/>
      </a:lt2>
      <a:accent1>
        <a:srgbClr val="FFFFFF"/>
      </a:accent1>
      <a:accent2>
        <a:srgbClr val="FFCF01"/>
      </a:accent2>
      <a:accent3>
        <a:srgbClr val="FFFFFF"/>
      </a:accent3>
      <a:accent4>
        <a:srgbClr val="000000"/>
      </a:accent4>
      <a:accent5>
        <a:srgbClr val="FFFFFF"/>
      </a:accent5>
      <a:accent6>
        <a:srgbClr val="E7BB01"/>
      </a:accent6>
      <a:hlink>
        <a:srgbClr val="FF0000"/>
      </a:hlink>
      <a:folHlink>
        <a:srgbClr val="3333CC"/>
      </a:folHlink>
    </a:clrScheme>
    <a:fontScheme name="1_select-template-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alibri"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alibri" charset="0"/>
          </a:defRPr>
        </a:defPPr>
      </a:lstStyle>
    </a:lnDef>
  </a:objectDefaults>
  <a:extraClrSchemeLst>
    <a:extraClrScheme>
      <a:clrScheme name="1_select-template-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select-template-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select-template-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select-template-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select-template-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select-template-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select-template-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submod.thmx</Template>
  <TotalTime>16416</TotalTime>
  <Words>10635</Words>
  <Application>Microsoft Macintosh PowerPoint</Application>
  <PresentationFormat>Diavetítés a képernyőre (4:3 oldalarány)</PresentationFormat>
  <Paragraphs>2595</Paragraphs>
  <Slides>199</Slides>
  <Notes>85</Notes>
  <HiddenSlides>0</HiddenSlides>
  <MMClips>0</MMClips>
  <ScaleCrop>false</ScaleCrop>
  <HeadingPairs>
    <vt:vector size="6" baseType="variant">
      <vt:variant>
        <vt:lpstr>Téma</vt:lpstr>
      </vt:variant>
      <vt:variant>
        <vt:i4>1</vt:i4>
      </vt:variant>
      <vt:variant>
        <vt:lpstr>Beágyazott OLE kiszolgálók</vt:lpstr>
      </vt:variant>
      <vt:variant>
        <vt:i4>1</vt:i4>
      </vt:variant>
      <vt:variant>
        <vt:lpstr>Diacímek</vt:lpstr>
      </vt:variant>
      <vt:variant>
        <vt:i4>199</vt:i4>
      </vt:variant>
    </vt:vector>
  </HeadingPairs>
  <TitlesOfParts>
    <vt:vector size="201" baseType="lpstr">
      <vt:lpstr>submod</vt:lpstr>
      <vt:lpstr>Equation</vt:lpstr>
      <vt:lpstr>Submodularity and its application in Social Network Analysis</vt:lpstr>
      <vt:lpstr>Outline</vt:lpstr>
      <vt:lpstr>Social Networks</vt:lpstr>
      <vt:lpstr>Overview of Core Research in Social Networks </vt:lpstr>
      <vt:lpstr>Core Research in Social Network</vt:lpstr>
      <vt:lpstr>Computational Foundations for Social Networks </vt:lpstr>
      <vt:lpstr>Computational Foundations</vt:lpstr>
      <vt:lpstr>Social Theories—Social Balance</vt:lpstr>
      <vt:lpstr>Social Theories—Social status</vt:lpstr>
      <vt:lpstr>Triadic Closure</vt:lpstr>
      <vt:lpstr>Social Theories—Structural holes</vt:lpstr>
      <vt:lpstr>Social Theories—Two-step-flow</vt:lpstr>
      <vt:lpstr>Computational Foundations</vt:lpstr>
      <vt:lpstr>Algorithm — Network Flow</vt:lpstr>
      <vt:lpstr>Algorithm — Network Flow (cont.)</vt:lpstr>
      <vt:lpstr>Algorithm — K-densest subgraph</vt:lpstr>
      <vt:lpstr>Algorithm — K-densest subgraph (cont.)</vt:lpstr>
      <vt:lpstr>Algorithm — Set Cover</vt:lpstr>
      <vt:lpstr>Social Network Analysis</vt:lpstr>
      <vt:lpstr>Erdős–Rényi Model</vt:lpstr>
      <vt:lpstr>Small-World Model</vt:lpstr>
      <vt:lpstr>Barabási-Albert Model</vt:lpstr>
      <vt:lpstr>Social Network Analysis</vt:lpstr>
      <vt:lpstr>Community Detection</vt:lpstr>
      <vt:lpstr>Community Evolution</vt:lpstr>
      <vt:lpstr>Dunbar Number</vt:lpstr>
      <vt:lpstr>Social Network Analysis</vt:lpstr>
      <vt:lpstr>Social Action</vt:lpstr>
      <vt:lpstr>Social Action — User Characterization</vt:lpstr>
      <vt:lpstr>Social Action — User Characterization (cont.)</vt:lpstr>
      <vt:lpstr>Social Action — User Characterization (cont.)</vt:lpstr>
      <vt:lpstr>Social Action — User Characterization (cont.)</vt:lpstr>
      <vt:lpstr>Social Action — Game Theory</vt:lpstr>
      <vt:lpstr>Social Action — Game Theory (cont.)</vt:lpstr>
      <vt:lpstr>Strong/Weak Ties</vt:lpstr>
      <vt:lpstr>Social Ties</vt:lpstr>
      <vt:lpstr>Triadic Closure</vt:lpstr>
      <vt:lpstr>Information Diffusion</vt:lpstr>
      <vt:lpstr>Disease-Propagation Models</vt:lpstr>
      <vt:lpstr>SIR Model</vt:lpstr>
      <vt:lpstr>SIS Model</vt:lpstr>
      <vt:lpstr>Core Research in Social Network</vt:lpstr>
      <vt:lpstr>Social Influence Analysis</vt:lpstr>
      <vt:lpstr>“Love Obama”</vt:lpstr>
      <vt:lpstr>What is Social Influence?</vt:lpstr>
      <vt:lpstr>Three Degree of Influence</vt:lpstr>
      <vt:lpstr>Challenges: WH3</vt:lpstr>
      <vt:lpstr>Preliminaries</vt:lpstr>
      <vt:lpstr>Notations</vt:lpstr>
      <vt:lpstr>Homophily</vt:lpstr>
      <vt:lpstr>Influence and Selection[1]</vt:lpstr>
      <vt:lpstr>Other Related Concepts</vt:lpstr>
      <vt:lpstr>Cosine Similarity</vt:lpstr>
      <vt:lpstr>Correlation Factors</vt:lpstr>
      <vt:lpstr>Hazard Ratio</vt:lpstr>
      <vt:lpstr>t-test</vt:lpstr>
      <vt:lpstr>Data Sets</vt:lpstr>
      <vt:lpstr>Ten Cases</vt:lpstr>
      <vt:lpstr>Case 1: Following Influence on Twitter</vt:lpstr>
      <vt:lpstr>Case 2: Retweeting Influence</vt:lpstr>
      <vt:lpstr> Case 3: Commenting Influence</vt:lpstr>
      <vt:lpstr>Case 4: Emotion Influence</vt:lpstr>
      <vt:lpstr>Case 4: Emotion Influence (cont.)</vt:lpstr>
      <vt:lpstr>Case 5: Check-in Influence in Gowalla</vt:lpstr>
      <vt:lpstr>Understanding the Emotional Impact in Social Networks</vt:lpstr>
      <vt:lpstr>The model of Viral Marketing</vt:lpstr>
      <vt:lpstr>Influence Maximization</vt:lpstr>
      <vt:lpstr>Problem Abstraction</vt:lpstr>
      <vt:lpstr>Diffusion Influence Model</vt:lpstr>
      <vt:lpstr>Linear Threshold Model</vt:lpstr>
      <vt:lpstr>Linear Threshold Model: An example</vt:lpstr>
      <vt:lpstr>Independent Cascade model</vt:lpstr>
      <vt:lpstr>Cascade Model</vt:lpstr>
      <vt:lpstr>Theoretical Analysis</vt:lpstr>
      <vt:lpstr>Objective Function</vt:lpstr>
      <vt:lpstr>Maximizing the Spread of Influence</vt:lpstr>
      <vt:lpstr>Performance Guarantee</vt:lpstr>
      <vt:lpstr>Algorithms</vt:lpstr>
      <vt:lpstr>General Greedy</vt:lpstr>
      <vt:lpstr>Low-distance Heuristic</vt:lpstr>
      <vt:lpstr>High-degree heuristic</vt:lpstr>
      <vt:lpstr>Degree Discount Heuristic[1]</vt:lpstr>
      <vt:lpstr>Social Influence</vt:lpstr>
      <vt:lpstr>Application: Social Advertising[1]</vt:lpstr>
      <vt:lpstr>Application: Opinion Leader[1]</vt:lpstr>
      <vt:lpstr>Application: Influential Blog Discovery[1]</vt:lpstr>
      <vt:lpstr>Submodular functions  and their applications</vt:lpstr>
      <vt:lpstr>Network Inference</vt:lpstr>
      <vt:lpstr>Summarizing Documents</vt:lpstr>
      <vt:lpstr>MAP (Maximum A-Posteriori) inference</vt:lpstr>
      <vt:lpstr>What’s common?</vt:lpstr>
      <vt:lpstr>Outline</vt:lpstr>
      <vt:lpstr>Outline</vt:lpstr>
      <vt:lpstr>94. dia</vt:lpstr>
      <vt:lpstr>Example: placing sensors</vt:lpstr>
      <vt:lpstr>Set functions</vt:lpstr>
      <vt:lpstr>Example: placing sensors</vt:lpstr>
      <vt:lpstr>Marginal gain</vt:lpstr>
      <vt:lpstr>Decreasing gains: submodularity</vt:lpstr>
      <vt:lpstr>Equivalent characterizations</vt:lpstr>
      <vt:lpstr>Questions</vt:lpstr>
      <vt:lpstr>Example: Set cover</vt:lpstr>
      <vt:lpstr>Set cover is submodular</vt:lpstr>
      <vt:lpstr>More complex model for sensing</vt:lpstr>
      <vt:lpstr>Example: Sensor placement</vt:lpstr>
      <vt:lpstr>Submodularity of Information Gain</vt:lpstr>
      <vt:lpstr>Example: costs</vt:lpstr>
      <vt:lpstr>Example: costs</vt:lpstr>
      <vt:lpstr>Shared fixed costs</vt:lpstr>
      <vt:lpstr>Another example: Cut functions</vt:lpstr>
      <vt:lpstr>Why are cut functions submodular?</vt:lpstr>
      <vt:lpstr>Closedness properties</vt:lpstr>
      <vt:lpstr>Other closedness properties</vt:lpstr>
      <vt:lpstr>Other closedness properties</vt:lpstr>
      <vt:lpstr>Other closedness properties</vt:lpstr>
      <vt:lpstr>Submodularity …</vt:lpstr>
      <vt:lpstr>Convex aspects</vt:lpstr>
      <vt:lpstr>Concave aspects</vt:lpstr>
      <vt:lpstr>Submodularity and concavity</vt:lpstr>
      <vt:lpstr>Maximum of submodular functions</vt:lpstr>
      <vt:lpstr>Minimum of submodular functions</vt:lpstr>
      <vt:lpstr>Two faces of submodular functions</vt:lpstr>
      <vt:lpstr>What to do with submodular functions</vt:lpstr>
      <vt:lpstr>What to do with submodular functions</vt:lpstr>
      <vt:lpstr>Submodular minimization</vt:lpstr>
      <vt:lpstr>Submodular minimization</vt:lpstr>
      <vt:lpstr>Set functions and energy functions</vt:lpstr>
      <vt:lpstr>Submodularity and convexity</vt:lpstr>
      <vt:lpstr>Submodularity and convexity</vt:lpstr>
      <vt:lpstr>The submodular polyhedron PF</vt:lpstr>
      <vt:lpstr>Evaluating the Lovász extension</vt:lpstr>
      <vt:lpstr>Lovász extension: example</vt:lpstr>
      <vt:lpstr>Submodular minimization</vt:lpstr>
      <vt:lpstr>The minimum-norm-point algorithm</vt:lpstr>
      <vt:lpstr>The minimum-norm-point algorithm</vt:lpstr>
      <vt:lpstr>Empirical comparison</vt:lpstr>
      <vt:lpstr>Example: Sparsity</vt:lpstr>
      <vt:lpstr>Example: MAP inference</vt:lpstr>
      <vt:lpstr>Example: MAP inference</vt:lpstr>
      <vt:lpstr>Special cases</vt:lpstr>
      <vt:lpstr>Fast approximate minimization</vt:lpstr>
      <vt:lpstr>Fast approximate minimization</vt:lpstr>
      <vt:lpstr>Other special cases</vt:lpstr>
      <vt:lpstr>Submodular minimization</vt:lpstr>
      <vt:lpstr>Submodular minimization</vt:lpstr>
      <vt:lpstr>Constraints</vt:lpstr>
      <vt:lpstr>Constrained optimization</vt:lpstr>
      <vt:lpstr>Submodular min in practice</vt:lpstr>
      <vt:lpstr>Optimization</vt:lpstr>
      <vt:lpstr>Submodular maximization</vt:lpstr>
      <vt:lpstr>Two faces of submodular functions</vt:lpstr>
      <vt:lpstr>Submodular maximization</vt:lpstr>
      <vt:lpstr>Concave aspects</vt:lpstr>
      <vt:lpstr>Optimization</vt:lpstr>
      <vt:lpstr>Optimization</vt:lpstr>
      <vt:lpstr>Maximizing submodular functions</vt:lpstr>
      <vt:lpstr>Exact maximization of SFs</vt:lpstr>
      <vt:lpstr>Randomized USM (Buchbinder et al ‘12)</vt:lpstr>
      <vt:lpstr>Maximizing positive submodular functions [Feige, Mirrokni, Vondrak ’09; Buchbinder, Feldman, Naor, Schwartz ’12]</vt:lpstr>
      <vt:lpstr>Unconstrained vs. constraint maximization</vt:lpstr>
      <vt:lpstr>Optimization</vt:lpstr>
      <vt:lpstr>Monotonicity</vt:lpstr>
      <vt:lpstr>Cardinality constrained maximization</vt:lpstr>
      <vt:lpstr>Greedy algorithm</vt:lpstr>
      <vt:lpstr>Performance of greedy</vt:lpstr>
      <vt:lpstr>One reason submodularity is useful</vt:lpstr>
      <vt:lpstr>Scaling up the greedy algorithm [Minoux ’78]</vt:lpstr>
      <vt:lpstr>“Lazy” greedy algorithm [Minoux ’78]</vt:lpstr>
      <vt:lpstr>169. dia</vt:lpstr>
      <vt:lpstr>Document summarization [Lin &amp; Bilmes ‘11] </vt:lpstr>
      <vt:lpstr>Marginal gain of a sentence</vt:lpstr>
      <vt:lpstr>Submodular Sensing Problems [with Guestrin, Leskovec, Singh, Sukhatme, …]</vt:lpstr>
      <vt:lpstr>More complex constraints</vt:lpstr>
      <vt:lpstr>174. dia</vt:lpstr>
      <vt:lpstr>Matroids</vt:lpstr>
      <vt:lpstr>Matroids</vt:lpstr>
      <vt:lpstr>177. dia</vt:lpstr>
      <vt:lpstr>Greedy algorithm for matroids:</vt:lpstr>
      <vt:lpstr>Maximization over matroids</vt:lpstr>
      <vt:lpstr>Maximization: More complex constraints</vt:lpstr>
      <vt:lpstr>Key intuition for approx. maximization</vt:lpstr>
      <vt:lpstr>Two-faces of submodular functions</vt:lpstr>
      <vt:lpstr>Summary Optimization</vt:lpstr>
      <vt:lpstr>What to do with submodular functions</vt:lpstr>
      <vt:lpstr>What to do with submodular functions</vt:lpstr>
      <vt:lpstr>General Problem: Learning Set Functions</vt:lpstr>
      <vt:lpstr>“Regressing” submodular functions [Balcan, Harvey STOC ‘11]</vt:lpstr>
      <vt:lpstr>Approximating submodular functions [Goemans, Harvey, Kleinberg, Mirrokni, ’08]</vt:lpstr>
      <vt:lpstr>Other directions</vt:lpstr>
      <vt:lpstr>Further resources</vt:lpstr>
      <vt:lpstr>Conclusions</vt:lpstr>
      <vt:lpstr>192. dia</vt:lpstr>
      <vt:lpstr>Our publications in 2014</vt:lpstr>
      <vt:lpstr>Related Publications</vt:lpstr>
      <vt:lpstr>References</vt:lpstr>
      <vt:lpstr>References(cont.)</vt:lpstr>
      <vt:lpstr>References(cont.)</vt:lpstr>
      <vt:lpstr>References(cont.)</vt:lpstr>
      <vt:lpstr>199. dia</vt:lpstr>
    </vt:vector>
  </TitlesOfParts>
  <Company>UC Berkeley EECS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Submodularity in Machine Learning -- New Directions</dc:title>
  <dc:creator>Stefanie Jegelka</dc:creator>
  <cp:lastModifiedBy>Kiss Attila</cp:lastModifiedBy>
  <cp:revision>667</cp:revision>
  <dcterms:created xsi:type="dcterms:W3CDTF">2013-06-06T23:01:02Z</dcterms:created>
  <dcterms:modified xsi:type="dcterms:W3CDTF">2014-08-19T08:45:50Z</dcterms:modified>
</cp:coreProperties>
</file>