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76"/>
  </p:notesMasterIdLst>
  <p:sldIdLst>
    <p:sldId id="256" r:id="rId5"/>
    <p:sldId id="257" r:id="rId6"/>
    <p:sldId id="258" r:id="rId7"/>
    <p:sldId id="260" r:id="rId8"/>
    <p:sldId id="259" r:id="rId9"/>
    <p:sldId id="267" r:id="rId10"/>
    <p:sldId id="280" r:id="rId11"/>
    <p:sldId id="281" r:id="rId12"/>
    <p:sldId id="282" r:id="rId13"/>
    <p:sldId id="283" r:id="rId14"/>
    <p:sldId id="287" r:id="rId15"/>
    <p:sldId id="284" r:id="rId16"/>
    <p:sldId id="288" r:id="rId17"/>
    <p:sldId id="289" r:id="rId18"/>
    <p:sldId id="291" r:id="rId19"/>
    <p:sldId id="262" r:id="rId20"/>
    <p:sldId id="261" r:id="rId21"/>
    <p:sldId id="264" r:id="rId22"/>
    <p:sldId id="265" r:id="rId23"/>
    <p:sldId id="266" r:id="rId24"/>
    <p:sldId id="268" r:id="rId25"/>
    <p:sldId id="269" r:id="rId26"/>
    <p:sldId id="263" r:id="rId27"/>
    <p:sldId id="297" r:id="rId28"/>
    <p:sldId id="298" r:id="rId29"/>
    <p:sldId id="299" r:id="rId30"/>
    <p:sldId id="322" r:id="rId31"/>
    <p:sldId id="323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8" r:id="rId40"/>
    <p:sldId id="309" r:id="rId41"/>
    <p:sldId id="316" r:id="rId42"/>
    <p:sldId id="312" r:id="rId43"/>
    <p:sldId id="313" r:id="rId44"/>
    <p:sldId id="315" r:id="rId45"/>
    <p:sldId id="319" r:id="rId46"/>
    <p:sldId id="318" r:id="rId47"/>
    <p:sldId id="320" r:id="rId48"/>
    <p:sldId id="321" r:id="rId49"/>
    <p:sldId id="270" r:id="rId50"/>
    <p:sldId id="271" r:id="rId51"/>
    <p:sldId id="273" r:id="rId52"/>
    <p:sldId id="272" r:id="rId53"/>
    <p:sldId id="274" r:id="rId54"/>
    <p:sldId id="275" r:id="rId55"/>
    <p:sldId id="276" r:id="rId56"/>
    <p:sldId id="277" r:id="rId57"/>
    <p:sldId id="278" r:id="rId58"/>
    <p:sldId id="279" r:id="rId59"/>
    <p:sldId id="292" r:id="rId60"/>
    <p:sldId id="293" r:id="rId61"/>
    <p:sldId id="294" r:id="rId62"/>
    <p:sldId id="295" r:id="rId63"/>
    <p:sldId id="296" r:id="rId64"/>
    <p:sldId id="324" r:id="rId65"/>
    <p:sldId id="326" r:id="rId66"/>
    <p:sldId id="327" r:id="rId67"/>
    <p:sldId id="325" r:id="rId68"/>
    <p:sldId id="328" r:id="rId69"/>
    <p:sldId id="329" r:id="rId70"/>
    <p:sldId id="330" r:id="rId71"/>
    <p:sldId id="331" r:id="rId72"/>
    <p:sldId id="332" r:id="rId73"/>
    <p:sldId id="333" r:id="rId74"/>
    <p:sldId id="317" r:id="rId7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29928-4580-4265-AE82-D8277CACFAE7}" type="datetimeFigureOut">
              <a:rPr lang="hu-HU" smtClean="0"/>
              <a:t>2015.04.16.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7BF5F-F768-456B-8836-F0CB68A52EDD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Paul Erdős and Alfréd Rényi,</a:t>
            </a:r>
            <a:r>
              <a:rPr lang="en-US" dirty="0" smtClean="0"/>
              <a:t> </a:t>
            </a:r>
          </a:p>
          <a:p>
            <a:r>
              <a:rPr lang="en-US" dirty="0" smtClean="0"/>
              <a:t>Hungarian mathematician, </a:t>
            </a:r>
            <a:r>
              <a:rPr lang="cs-CZ" dirty="0" smtClean="0"/>
              <a:t>Wolf </a:t>
            </a:r>
            <a:r>
              <a:rPr lang="cs-CZ" dirty="0" err="1" smtClean="0"/>
              <a:t>Prize</a:t>
            </a:r>
            <a:r>
              <a:rPr lang="cs-CZ" dirty="0" smtClean="0"/>
              <a:t> (1983/84)</a:t>
            </a:r>
          </a:p>
          <a:p>
            <a:r>
              <a:rPr lang="cs-CZ" dirty="0" smtClean="0"/>
              <a:t>AMS </a:t>
            </a:r>
            <a:r>
              <a:rPr lang="cs-CZ" dirty="0" err="1" smtClean="0"/>
              <a:t>Cole</a:t>
            </a:r>
            <a:r>
              <a:rPr lang="cs-CZ" dirty="0" smtClean="0"/>
              <a:t> </a:t>
            </a:r>
            <a:r>
              <a:rPr lang="cs-CZ" dirty="0" err="1" smtClean="0"/>
              <a:t>Prize</a:t>
            </a:r>
            <a:r>
              <a:rPr lang="cs-CZ" dirty="0" smtClean="0"/>
              <a:t> (1951)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16555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t时刻</a:t>
            </a:r>
            <a:r>
              <a:rPr lang="zh-CN" altLang="en-US" dirty="0" smtClean="0"/>
              <a:t>加入一个新点，然后算</a:t>
            </a:r>
            <a:r>
              <a:rPr lang="en-US" altLang="zh-CN" dirty="0" smtClean="0"/>
              <a:t>t</a:t>
            </a:r>
            <a:r>
              <a:rPr lang="zh-CN" altLang="en-US" dirty="0" smtClean="0"/>
              <a:t>时刻的</a:t>
            </a:r>
            <a:r>
              <a:rPr lang="en-US" altLang="zh-CN" dirty="0" smtClean="0"/>
              <a:t>clustering coefficient</a:t>
            </a:r>
            <a:r>
              <a:rPr lang="zh-CN" altLang="en-US" dirty="0" smtClean="0"/>
              <a:t>。</a:t>
            </a:r>
            <a:r>
              <a:rPr lang="en-US" altLang="zh-CN" dirty="0" smtClean="0"/>
              <a:t>t</a:t>
            </a:r>
            <a:r>
              <a:rPr lang="zh-CN" altLang="en-US" dirty="0" smtClean="0"/>
              <a:t>很大的时候，可以忽略初始点数，直接看做等于</a:t>
            </a:r>
            <a:r>
              <a:rPr lang="en-US" altLang="zh-CN" dirty="0" smtClean="0"/>
              <a:t>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30422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Weber is often cited, with </a:t>
            </a:r>
            <a:r>
              <a:rPr lang="en-US" dirty="0" err="1" smtClean="0"/>
              <a:t>Émile</a:t>
            </a:r>
            <a:r>
              <a:rPr lang="en-US" dirty="0" smtClean="0"/>
              <a:t> Durkheim and Karl Marx, as among the three founding architects of sociology.</a:t>
            </a:r>
          </a:p>
          <a:p>
            <a:endParaRPr lang="en-US" dirty="0" smtClean="0"/>
          </a:p>
          <a:p>
            <a:r>
              <a:rPr lang="en-US" dirty="0" smtClean="0"/>
              <a:t>Weber was a key proponent of methodological </a:t>
            </a:r>
            <a:r>
              <a:rPr lang="en-US" dirty="0" err="1" smtClean="0"/>
              <a:t>antipositivism</a:t>
            </a:r>
            <a:r>
              <a:rPr lang="en-US" dirty="0" smtClean="0"/>
              <a:t>, arguing for the study of social action through interpretive (rather than purely empiricist) means, based on understanding the purpose and meaning that individuals attach to their own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00108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10D9442-A08C-43FE-9D80-4264091C0FF3}" type="datetime1">
              <a:rPr lang="hu-HU" smtClean="0"/>
              <a:t>2015.04.16.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Téglalap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églalap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Téglalap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666D-F952-4475-BA59-1A132F2D9E99}" type="datetime1">
              <a:rPr lang="hu-HU" smtClean="0"/>
              <a:t>2015.04.16.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93D1-F40B-49D0-BF88-18AA9EE94138}" type="datetime1">
              <a:rPr lang="hu-HU" smtClean="0"/>
              <a:t>2015.04.16.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Háromszög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2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8382000" cy="1349375"/>
          </a:xfrm>
        </p:spPr>
        <p:txBody>
          <a:bodyPr anchor="t"/>
          <a:lstStyle>
            <a:lvl1pPr>
              <a:defRPr sz="6000">
                <a:solidFill>
                  <a:srgbClr val="1589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03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2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29E5-620B-BC49-838D-FAFEF8233D9B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9258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334A-1A7B-6A44-B1C2-2954CDFAD41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8772-5484-2544-BCB7-3FCFFD8845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10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7DF51-012F-0347-B7C6-247A75779B9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0D0C-F241-6C45-AE86-0D75D9F3C2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223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3773-B905-3D4C-9AB9-6F33473A8E8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94C0-E8E5-9846-9D3E-ABF23D87664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59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64CDC-49C3-CC4D-86B5-99470ECE73F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29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F1533-7831-8546-8A10-53FEF32D152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F8E5-009E-E941-9A8B-7A67350E2B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988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03A6C-08D3-1E42-8AE3-E8ABE0ACEAD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6725-B7B2-E647-8E39-C8B266768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1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955C2-356C-D049-9F79-24118438DCC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CA617-1FFD-C840-B687-1AB62EFCAE7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72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826C-A025-574A-B14E-8379A95DC2F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7C5A5-AD35-3F46-BEAB-65DFF9F055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812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0025"/>
            <a:ext cx="2076450" cy="5932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0025"/>
            <a:ext cx="6076950" cy="5932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D689C-FF73-3341-94F2-4ABA8904D5D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78C47-B830-8A47-B2E6-35F7E6AC0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853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906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600200"/>
            <a:ext cx="4035425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938588"/>
            <a:ext cx="4035425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5184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044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D042-3E6C-4822-AA4C-31DA00214771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71D3-DD86-4A0B-AA22-CF1925C2B55E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36C9-A2D7-458C-B519-6441BC0E3F6F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FE3E-E714-490E-95AC-50F58DC28E69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44CF40D6-464D-4059-9279-208A646AF1D4}" type="datetime1">
              <a:rPr lang="hu-HU" smtClean="0"/>
              <a:t>2015.04.16.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D103-6617-4D38-A245-77D5CDFAC8CE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BBEF-04AB-4BCC-A5AE-A931DCDD104C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076E-F353-475E-BE43-7CDE4777E6E0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9342-E081-422B-96A7-ABBE968235F3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7997-5577-4590-A7D7-74EF2A13B72E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1600-9EBD-4715-8267-EAD3883CF4D5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F132-4E86-481E-9462-64AF7AE1AAA0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2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8382000" cy="1349375"/>
          </a:xfrm>
        </p:spPr>
        <p:txBody>
          <a:bodyPr anchor="t"/>
          <a:lstStyle>
            <a:lvl1pPr>
              <a:defRPr sz="6000">
                <a:solidFill>
                  <a:srgbClr val="1589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03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3175" y="0"/>
            <a:ext cx="9144000" cy="3429000"/>
          </a:xfrm>
          <a:prstGeom prst="rect">
            <a:avLst/>
          </a:prstGeom>
          <a:gradFill rotWithShape="0">
            <a:gsLst>
              <a:gs pos="0">
                <a:srgbClr val="66CCFF">
                  <a:alpha val="50000"/>
                </a:srgbClr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rotWithShape="1">
            <a:gsLst>
              <a:gs pos="0">
                <a:srgbClr val="0080FF"/>
              </a:gs>
              <a:gs pos="100000">
                <a:srgbClr val="FFFFFF"/>
              </a:gs>
            </a:gsLst>
            <a:lin ang="30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-14288" y="3429000"/>
            <a:ext cx="9158288" cy="152400"/>
          </a:xfrm>
          <a:prstGeom prst="rect">
            <a:avLst/>
          </a:prstGeom>
          <a:gradFill rotWithShape="0">
            <a:gsLst>
              <a:gs pos="0">
                <a:schemeClr val="tx1">
                  <a:alpha val="75000"/>
                </a:schemeClr>
              </a:gs>
              <a:gs pos="100000">
                <a:srgbClr val="454B4C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2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29E5-620B-BC49-838D-FAFEF8233D9B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9258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334A-1A7B-6A44-B1C2-2954CDFAD41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8772-5484-2544-BCB7-3FCFFD8845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10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AF9-7464-4B9A-AB9C-BF73EC3A7068}" type="datetime1">
              <a:rPr lang="hu-HU" smtClean="0"/>
              <a:t>2015.04.16.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55700"/>
            <a:ext cx="40767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7DF51-012F-0347-B7C6-247A75779B9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0D0C-F241-6C45-AE86-0D75D9F3C2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223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3773-B905-3D4C-9AB9-6F33473A8E8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94C0-E8E5-9846-9D3E-ABF23D87664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595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64CDC-49C3-CC4D-86B5-99470ECE73F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2956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F1533-7831-8546-8A10-53FEF32D152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F8E5-009E-E941-9A8B-7A67350E2B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988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03A6C-08D3-1E42-8AE3-E8ABE0ACEAD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6725-B7B2-E647-8E39-C8B266768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196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955C2-356C-D049-9F79-24118438DCC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CA617-1FFD-C840-B687-1AB62EFCAE7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723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826C-A025-574A-B14E-8379A95DC2F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7C5A5-AD35-3F46-BEAB-65DFF9F055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812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0025"/>
            <a:ext cx="2076450" cy="5932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0025"/>
            <a:ext cx="6076950" cy="5932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D689C-FF73-3341-94F2-4ABA8904D5D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4/28/2015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78C47-B830-8A47-B2E6-35F7E6AC0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853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906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600200"/>
            <a:ext cx="4035425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938588"/>
            <a:ext cx="4035425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5184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A17FE-8334-4FE9-AAED-4C7C6E4986E2}" type="datetime1">
              <a:rPr lang="hu-HU" smtClean="0"/>
              <a:t>2015.04.16.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psn-content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454B4C"/>
          </a:solidFill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229600" cy="1905000"/>
          </a:xfrm>
        </p:spPr>
        <p:txBody>
          <a:bodyPr/>
          <a:lstStyle>
            <a:lvl1pPr marL="182880" indent="0">
              <a:spcBef>
                <a:spcPts val="0"/>
              </a:spcBef>
              <a:buNone/>
              <a:defRPr sz="2800"/>
            </a:lvl1pPr>
            <a:lvl2pPr indent="0">
              <a:defRPr/>
            </a:lvl2pPr>
            <a:lvl3pPr indent="0">
              <a:defRPr/>
            </a:lvl3pPr>
            <a:lvl4pPr indent="0">
              <a:defRPr/>
            </a:lvl4pPr>
            <a:lvl5pPr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964363" y="6448425"/>
            <a:ext cx="2133600" cy="3651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5C9-1178-F94A-BB35-61F14C24A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04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E256-6341-430C-9796-412144D4C9D7}" type="datetime1">
              <a:rPr lang="hu-HU" smtClean="0"/>
              <a:t>2015.04.16.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Háromszög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52EB5-5DA3-4FA1-A915-8AB591A49198}" type="datetime1">
              <a:rPr lang="hu-HU" smtClean="0"/>
              <a:t>2015.04.16.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Egyenes összekötő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Háromszög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0A3C-0B4F-48AD-8865-6CBC0DC6B7FE}" type="datetime1">
              <a:rPr lang="hu-HU" smtClean="0"/>
              <a:t>2015.04.16.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Háromszög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artalom helye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644-2B2B-4CAA-8819-A5E04481C38F}" type="datetime1">
              <a:rPr lang="hu-HU" smtClean="0"/>
              <a:t>2015.04.16.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Háromszög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E664C4-F0FB-45A0-9D16-9E682B2006F4}" type="datetime1">
              <a:rPr lang="hu-HU" smtClean="0"/>
              <a:t>2015.04.16.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8" name="Egyenes összekötő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Egyenes összekötő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Háromszög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3058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  <a:cs typeface="+mn-cs"/>
              </a:defRPr>
            </a:lvl1pPr>
          </a:lstStyle>
          <a:p>
            <a:fld id="{687379AB-9D34-DB48-8C62-280FE5D98FC2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14028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4028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7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F817CD-90DF-254E-86DF-D316A243B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4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00025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415" name="Rectangle 68"/>
          <p:cNvSpPr>
            <a:spLocks noChangeArrowheads="1"/>
          </p:cNvSpPr>
          <p:nvPr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68"/>
          <p:cNvSpPr>
            <a:spLocks noChangeArrowheads="1"/>
          </p:cNvSpPr>
          <p:nvPr userDrawn="1"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8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7388" indent="-230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46225" indent="-174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Blip>
          <a:blip r:embed="rId19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19954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0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4526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6pPr>
      <a:lvl7pPr marL="29098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7pPr>
      <a:lvl8pPr marL="33670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8pPr>
      <a:lvl9pPr marL="38242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A328C-606F-4FCD-A648-60F3B87C7145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9026-9D78-42FE-997F-AD2F85855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3058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  <a:cs typeface="+mn-cs"/>
              </a:defRPr>
            </a:lvl1pPr>
          </a:lstStyle>
          <a:p>
            <a:fld id="{687379AB-9D34-DB48-8C62-280FE5D98FC2}" type="datetime1">
              <a:rPr lang="en-US" smtClean="0"/>
              <a:pPr/>
              <a:t>4/28/2015</a:t>
            </a:fld>
            <a:endParaRPr lang="en-US"/>
          </a:p>
        </p:txBody>
      </p:sp>
      <p:sp>
        <p:nvSpPr>
          <p:cNvPr id="14028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4028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7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F817CD-90DF-254E-86DF-D316A243B6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4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00025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415" name="Rectangle 68"/>
          <p:cNvSpPr>
            <a:spLocks noChangeArrowheads="1"/>
          </p:cNvSpPr>
          <p:nvPr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0" y="914400"/>
            <a:ext cx="9140825" cy="76200"/>
          </a:xfrm>
          <a:prstGeom prst="rect">
            <a:avLst/>
          </a:prstGeom>
          <a:gradFill rotWithShape="1">
            <a:gsLst>
              <a:gs pos="0">
                <a:srgbClr val="0080FF">
                  <a:alpha val="64998"/>
                </a:srgbClr>
              </a:gs>
              <a:gs pos="100000">
                <a:srgbClr val="FFFFFF">
                  <a:alpha val="64998"/>
                </a:srgbClr>
              </a:gs>
            </a:gsLst>
            <a:lin ang="48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8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FF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7388" indent="-2301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46225" indent="-174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Blip>
          <a:blip r:embed="rId19"/>
        </a:buBlip>
        <a:defRPr>
          <a:solidFill>
            <a:schemeClr val="tx1"/>
          </a:solidFill>
          <a:latin typeface="+mn-lt"/>
          <a:ea typeface="ＭＳ Ｐゴシック" charset="-128"/>
        </a:defRPr>
      </a:lvl4pPr>
      <a:lvl5pPr marL="19954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0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5pPr>
      <a:lvl6pPr marL="24526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6pPr>
      <a:lvl7pPr marL="29098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7pPr>
      <a:lvl8pPr marL="33670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8pPr>
      <a:lvl9pPr marL="3824288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2"/>
        <a:buBlip>
          <a:blip r:embed="rId20"/>
        </a:buBlip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Szud%C3%A1n" TargetMode="External"/><Relationship Id="rId2" Type="http://schemas.openxmlformats.org/officeDocument/2006/relationships/hyperlink" Target="http://hu.wikipedia.org/wiki/K%C3%A9k-N%C3%ADl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B%C3%B6jt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hu.wikipedia.org/wiki/Hammurapi_babiloni_kir%C3%A1l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nlp.stanford.edu/pubs/StanfordCoreNlp2014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Marcus_Portius_Cato_Maior&amp;action=edit&amp;redlink=1" TargetMode="External"/><Relationship Id="rId2" Type="http://schemas.openxmlformats.org/officeDocument/2006/relationships/hyperlink" Target="http://hu.wikipedia.org/wiki/%C3%93kori_G%C3%B6r%C3%B6gorsz%C3%A1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63.gi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67.gif"/><Relationship Id="rId9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en.wikipedia.org/wiki/Hungarian_Academy_of_Scienc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2200" b="1" dirty="0" smtClean="0"/>
              <a:t>A sörfogyasztás tudományos felhasználása</a:t>
            </a:r>
            <a:br>
              <a:rPr lang="hu-HU" sz="2200" b="1" dirty="0" smtClean="0"/>
            </a:br>
            <a:r>
              <a:rPr lang="hu-HU" sz="2200" b="1" dirty="0" smtClean="0"/>
              <a:t>avagy viselkedési minták online közösségekben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b="1" dirty="0" smtClean="0"/>
              <a:t>Kiss Attila, tanszékvezető</a:t>
            </a:r>
          </a:p>
          <a:p>
            <a:r>
              <a:rPr lang="hu-HU" b="1" dirty="0" smtClean="0"/>
              <a:t>ELTE IK, Információs Rendszerek Tanszék</a:t>
            </a:r>
            <a:endParaRPr lang="hu-HU" b="1" dirty="0"/>
          </a:p>
        </p:txBody>
      </p:sp>
      <p:pic>
        <p:nvPicPr>
          <p:cNvPr id="14338" name="Picture 2" descr="http://globe-views.com/dcim/dreams/alcohol/alcohol-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28604"/>
            <a:ext cx="6929486" cy="2707716"/>
          </a:xfrm>
          <a:prstGeom prst="rect">
            <a:avLst/>
          </a:prstGeom>
          <a:noFill/>
        </p:spPr>
      </p:pic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0939-70B2-463E-9667-29BD9EAB8E03}" type="datetime1">
              <a:rPr lang="hu-HU" smtClean="0"/>
              <a:t>2015.04.28.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09600" lvl="0" indent="-609600">
              <a:lnSpc>
                <a:spcPct val="80000"/>
              </a:lnSpc>
              <a:spcBef>
                <a:spcPts val="600"/>
              </a:spcBef>
            </a:pP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3.	Ki jár CSAK olyan kocsmába, ahol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LEGALÁBB EGY kedvenc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söre kapható? </a:t>
            </a:r>
            <a:r>
              <a:rPr lang="hu-HU" sz="2800" b="1" dirty="0" smtClean="0">
                <a:solidFill>
                  <a:srgbClr val="3333FF"/>
                </a:solidFill>
                <a:latin typeface="Gill Sans MT"/>
                <a:ea typeface="+mn-ea"/>
                <a:cs typeface="+mn-cs"/>
              </a:rPr>
              <a:t>(BOLDOG)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42910" y="1357298"/>
            <a:ext cx="8001056" cy="435771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3. SQL: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p as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n,k from h;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create view kk as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* from j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	minus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select * from p;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create view k3 as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kk;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create view m3 as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	minus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select * from k3;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select * from m3;</a:t>
            </a: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9394" name="Picture 2" descr="http://www.clipartbest.com/cliparts/yio/n5X/yion5X6i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071678"/>
            <a:ext cx="2559059" cy="2047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9600" lvl="0" indent="-609600">
              <a:lnSpc>
                <a:spcPct val="80000"/>
              </a:lnSpc>
              <a:spcBef>
                <a:spcPts val="600"/>
              </a:spcBef>
            </a:pPr>
            <a:r>
              <a:rPr lang="hu-HU" sz="24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4.   	Ki jár olyan kocsmába, ahol az ÖSSZES kedvenc söre kapható? </a:t>
            </a:r>
            <a:r>
              <a:rPr lang="hu-HU" sz="2400" b="1" dirty="0" smtClean="0">
                <a:solidFill>
                  <a:srgbClr val="3333FF"/>
                </a:solidFill>
                <a:latin typeface="Gill Sans MT"/>
                <a:ea typeface="+mn-ea"/>
                <a:cs typeface="+mn-cs"/>
              </a:rPr>
              <a:t>(NAGYON BOLDOG)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11</a:t>
            </a:fld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72518" cy="493776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00034" y="1285860"/>
            <a:ext cx="8215370" cy="500066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SQL: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nbk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(n,b,k)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distinct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s.n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s.b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j.k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s,j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s.n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j.n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*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nbk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*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rk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(n,k)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distinct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r.n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r.k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*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*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rk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m4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hu-HU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distinct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* </a:t>
            </a:r>
            <a:r>
              <a:rPr kumimoji="0" lang="hu-H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m4;</a:t>
            </a:r>
          </a:p>
        </p:txBody>
      </p:sp>
      <p:pic>
        <p:nvPicPr>
          <p:cNvPr id="57346" name="Picture 2" descr="http://thebridgehc.org/wp-content/uploads/2014/09/Happy-fa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214554"/>
            <a:ext cx="2856222" cy="3081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5.</a:t>
            </a:r>
            <a:r>
              <a:rPr lang="hu-HU" sz="2400" b="1" kern="0" dirty="0" smtClean="0">
                <a:solidFill>
                  <a:srgbClr val="3333FF"/>
                </a:solidFill>
                <a:latin typeface="Arial"/>
                <a:ea typeface="+mn-ea"/>
                <a:cs typeface="+mn-cs"/>
              </a:rPr>
              <a:t>	</a:t>
            </a: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Ki jár CSAK olyan kocsmába, ahol az </a:t>
            </a: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ÖSSZES </a:t>
            </a: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kedvenc </a:t>
            </a: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söre </a:t>
            </a:r>
            <a:r>
              <a:rPr lang="hu-HU" sz="2400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kapható? </a:t>
            </a:r>
            <a:r>
              <a:rPr lang="hu-HU" sz="2400" b="1" kern="0" dirty="0" smtClean="0">
                <a:solidFill>
                  <a:srgbClr val="3333FF"/>
                </a:solidFill>
                <a:latin typeface="Arial"/>
                <a:ea typeface="+mn-ea"/>
                <a:cs typeface="+mn-cs"/>
              </a:rPr>
              <a:t>(SZUPER BOLDOG)</a:t>
            </a:r>
            <a:endParaRPr lang="hu-HU" sz="2400" b="1" kern="0" dirty="0">
              <a:solidFill>
                <a:srgbClr val="3333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12</a:t>
            </a:fld>
            <a:endParaRPr lang="hu-HU" dirty="0"/>
          </a:p>
        </p:txBody>
      </p:sp>
      <p:sp>
        <p:nvSpPr>
          <p:cNvPr id="12" name="Text Box 6"/>
          <p:cNvSpPr txBox="1">
            <a:spLocks noGrp="1" noChangeArrowheads="1"/>
          </p:cNvSpPr>
          <p:nvPr>
            <p:ph sz="quarter" idx="1"/>
          </p:nvPr>
        </p:nvSpPr>
        <p:spPr bwMode="auto">
          <a:xfrm>
            <a:off x="500034" y="1285860"/>
            <a:ext cx="8215370" cy="3277820"/>
          </a:xfrm>
          <a:prstGeom prst="rect">
            <a:avLst/>
          </a:prstGeom>
          <a:solidFill>
            <a:srgbClr val="FFFF99"/>
          </a:solidFill>
          <a:ln w="63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5. SQL: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rn 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rk;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m5 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minus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select * from rn;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select * from m5;</a:t>
            </a:r>
          </a:p>
        </p:txBody>
      </p:sp>
      <p:pic>
        <p:nvPicPr>
          <p:cNvPr id="58370" name="Picture 2" descr="http://cliparts.co/cliparts/Big/rER/BigrERkM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428736"/>
            <a:ext cx="2845072" cy="2990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9600" indent="-609600"/>
            <a:r>
              <a:rPr lang="hu-HU" sz="2400" b="1" dirty="0" smtClean="0">
                <a:solidFill>
                  <a:schemeClr val="tx1"/>
                </a:solidFill>
              </a:rPr>
              <a:t>6. 	Ki </a:t>
            </a:r>
            <a:r>
              <a:rPr lang="hu-HU" sz="2400" b="1" dirty="0" smtClean="0">
                <a:solidFill>
                  <a:schemeClr val="tx1"/>
                </a:solidFill>
              </a:rPr>
              <a:t>jár CSAK olyan kocsmába, ahol </a:t>
            </a:r>
            <a:r>
              <a:rPr lang="hu-HU" sz="2400" b="1" dirty="0" smtClean="0">
                <a:solidFill>
                  <a:schemeClr val="tx1"/>
                </a:solidFill>
              </a:rPr>
              <a:t>SEMMILYEN sört </a:t>
            </a:r>
            <a:r>
              <a:rPr lang="hu-HU" sz="2400" b="1" dirty="0" smtClean="0">
                <a:solidFill>
                  <a:schemeClr val="tx1"/>
                </a:solidFill>
              </a:rPr>
              <a:t>nem szeret? </a:t>
            </a:r>
            <a:r>
              <a:rPr lang="hu-HU" sz="2400" b="1" dirty="0" smtClean="0">
                <a:solidFill>
                  <a:srgbClr val="3333FF"/>
                </a:solidFill>
              </a:rPr>
              <a:t>(SZOMORÚ)</a:t>
            </a:r>
            <a:endParaRPr lang="hu-HU" sz="2400" b="1" dirty="0">
              <a:solidFill>
                <a:srgbClr val="3333FF"/>
              </a:solidFill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10" name="Text Box 6"/>
          <p:cNvSpPr txBox="1">
            <a:spLocks noGrp="1" noChangeArrowheads="1"/>
          </p:cNvSpPr>
          <p:nvPr>
            <p:ph sz="quarter" idx="1"/>
          </p:nvPr>
        </p:nvSpPr>
        <p:spPr bwMode="auto">
          <a:xfrm>
            <a:off x="928662" y="1571612"/>
            <a:ext cx="7072362" cy="1846659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6. SQL: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m6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distinct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n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minus</a:t>
            </a:r>
            <a:endParaRPr kumimoji="0" 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*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m1;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select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*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from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m6;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324" name="Picture 4" descr="Hangulatjel, Zöld, Egyszerű, Boldogtalan, Szomor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714488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7.	Ki jár olyan kocsmába, ahol </a:t>
            </a: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MINDENT </a:t>
            </a: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szeret? </a:t>
            </a:r>
            <a:r>
              <a:rPr lang="hu-HU" b="1" kern="0" dirty="0" smtClean="0">
                <a:solidFill>
                  <a:srgbClr val="3333FF"/>
                </a:solidFill>
                <a:latin typeface="Arial"/>
                <a:ea typeface="+mn-ea"/>
                <a:cs typeface="+mn-cs"/>
              </a:rPr>
              <a:t>(VIDÁM)</a:t>
            </a:r>
            <a:endParaRPr lang="hu-HU" b="1" kern="0" dirty="0">
              <a:solidFill>
                <a:srgbClr val="3333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9" name="Text Box 6"/>
          <p:cNvSpPr txBox="1">
            <a:spLocks noGrp="1" noChangeArrowheads="1"/>
          </p:cNvSpPr>
          <p:nvPr>
            <p:ph sz="quarter" idx="1"/>
          </p:nvPr>
        </p:nvSpPr>
        <p:spPr bwMode="auto">
          <a:xfrm>
            <a:off x="1142976" y="1142984"/>
            <a:ext cx="7429552" cy="500066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7. SQL: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q (n,b,k)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distinct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j.n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,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v.b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,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j.k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j,v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where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j.k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=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v.k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r7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*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q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minus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*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nbk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rk7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distinct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n,k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r7;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jrk7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*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j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minus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*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rk7;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m7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12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distinct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n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jrk7;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select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* </a:t>
            </a:r>
            <a:r>
              <a:rPr kumimoji="0" lang="hu-H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from</a:t>
            </a: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m7;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	</a:t>
            </a:r>
          </a:p>
        </p:txBody>
      </p:sp>
      <p:pic>
        <p:nvPicPr>
          <p:cNvPr id="55298" name="Picture 2" descr="http://img5.lapunk.hu/tarhely/kepeslapneked/kepeslap/991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14554"/>
            <a:ext cx="3643338" cy="2823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8. 	Ki </a:t>
            </a: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jár CSAK olyan kocsmába, ahol </a:t>
            </a: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MINDENT </a:t>
            </a:r>
            <a:r>
              <a:rPr lang="hu-HU" b="1" kern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szeret? </a:t>
            </a:r>
            <a:r>
              <a:rPr lang="hu-HU" b="1" kern="0" dirty="0" smtClean="0">
                <a:solidFill>
                  <a:srgbClr val="3333FF"/>
                </a:solidFill>
                <a:latin typeface="Arial"/>
                <a:ea typeface="+mn-ea"/>
                <a:cs typeface="+mn-cs"/>
              </a:rPr>
              <a:t>(NAGYON VIDÁM)</a:t>
            </a:r>
            <a:endParaRPr lang="hu-HU" b="1" kern="0" dirty="0">
              <a:solidFill>
                <a:srgbClr val="3333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11" name="Text Box 6"/>
          <p:cNvSpPr txBox="1">
            <a:spLocks noGrp="1" noChangeArrowheads="1"/>
          </p:cNvSpPr>
          <p:nvPr>
            <p:ph sz="quarter" idx="1"/>
          </p:nvPr>
        </p:nvSpPr>
        <p:spPr bwMode="auto">
          <a:xfrm>
            <a:off x="785786" y="1285860"/>
            <a:ext cx="8143932" cy="3693319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8. SQL: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rn8 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rk7;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m8 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n from 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minus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select * from rn8;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select * from m8;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</p:txBody>
      </p:sp>
      <p:pic>
        <p:nvPicPr>
          <p:cNvPr id="53250" name="Picture 2" descr="http://us.cdn1.123rf.com/168nwm/yayayoy/yayayoy1111/yayayoy111100001/11293259-vid%C3%A1m-emoticon-ugr%C3%A1s-a-leveg%C5%91b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571612"/>
            <a:ext cx="2928958" cy="3114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Típusok, fajták - Gráfok, </a:t>
            </a:r>
            <a:r>
              <a:rPr lang="hu-HU" dirty="0" err="1" smtClean="0"/>
              <a:t>periódikus</a:t>
            </a:r>
            <a:r>
              <a:rPr lang="hu-HU" dirty="0" smtClean="0"/>
              <a:t> táblák</a:t>
            </a:r>
            <a:endParaRPr lang="hu-HU" dirty="0"/>
          </a:p>
        </p:txBody>
      </p:sp>
      <p:pic>
        <p:nvPicPr>
          <p:cNvPr id="31747" name="Picture 3" descr="C:\Users\Kiss Attila\Downloads\ea936d1c70beacdf270c2967a665206dc4a8a2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3857652" cy="5143536"/>
          </a:xfrm>
          <a:prstGeom prst="rect">
            <a:avLst/>
          </a:prstGeom>
          <a:noFill/>
        </p:spPr>
      </p:pic>
      <p:pic>
        <p:nvPicPr>
          <p:cNvPr id="31749" name="Picture 5" descr="http://cdn.gunaxin.com/wp-content/uploads/2009/12/1FM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4071966" cy="2544979"/>
          </a:xfrm>
          <a:prstGeom prst="rect">
            <a:avLst/>
          </a:prstGeom>
          <a:noFill/>
        </p:spPr>
      </p:pic>
      <p:pic>
        <p:nvPicPr>
          <p:cNvPr id="31753" name="Picture 9" descr="https://s-media-cache-ak0.pinimg.com/originals/8c/19/f5/8c19f5aca0cf47eb9d44634af5c775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214422"/>
            <a:ext cx="2357454" cy="2313252"/>
          </a:xfrm>
          <a:prstGeom prst="rect">
            <a:avLst/>
          </a:prstGeom>
          <a:noFill/>
        </p:spPr>
      </p:pic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E570-F2C0-4403-8B0D-185C60E1E3C5}" type="datetime1">
              <a:rPr lang="hu-HU" smtClean="0"/>
              <a:t>2015.04.28.</a:t>
            </a:fld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Mire használható a sör- vagy borfogyasztás tudományos szempontból?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345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BB7E-EAF5-4A89-A4CA-9C0CFF92C30B}" type="datetime1">
              <a:rPr lang="hu-HU" smtClean="0"/>
              <a:t>2015.04.28.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17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821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9AE2-64A0-4301-A6D4-D1B79D580AE2}" type="datetime1">
              <a:rPr lang="hu-HU" smtClean="0"/>
              <a:t>2015.04.28.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10674" cy="697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9EBC-5A6F-46F5-A168-61AF39296DBA}" type="datetime1">
              <a:rPr lang="hu-HU" smtClean="0"/>
              <a:t>2015.04.28.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Érdekességek a sörről (</a:t>
            </a:r>
            <a:r>
              <a:rPr lang="hu-HU" dirty="0" err="1" smtClean="0"/>
              <a:t>Wikipédia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42910" y="1214422"/>
            <a:ext cx="3829048" cy="4995882"/>
          </a:xfrm>
        </p:spPr>
        <p:txBody>
          <a:bodyPr>
            <a:normAutofit fontScale="92500"/>
          </a:bodyPr>
          <a:lstStyle/>
          <a:p>
            <a:r>
              <a:rPr lang="hu-HU" dirty="0" smtClean="0">
                <a:hlinkClick r:id="rId2" tooltip="Kék-Nílus"/>
              </a:rPr>
              <a:t>Kék-Nílus</a:t>
            </a:r>
            <a:r>
              <a:rPr lang="hu-HU" dirty="0" smtClean="0"/>
              <a:t> völgyében is </a:t>
            </a:r>
            <a:r>
              <a:rPr lang="hu-HU" dirty="0" smtClean="0"/>
              <a:t>készítettek </a:t>
            </a:r>
            <a:r>
              <a:rPr lang="hu-HU" dirty="0" smtClean="0"/>
              <a:t>sört, ezt bizonyítja </a:t>
            </a:r>
            <a:r>
              <a:rPr lang="hu-HU" dirty="0" smtClean="0"/>
              <a:t>egy </a:t>
            </a:r>
            <a:r>
              <a:rPr lang="hu-HU" dirty="0" smtClean="0">
                <a:hlinkClick r:id="rId3" tooltip="Szudán"/>
              </a:rPr>
              <a:t>Szudánban</a:t>
            </a:r>
            <a:r>
              <a:rPr lang="hu-HU" dirty="0" smtClean="0"/>
              <a:t> kiásott, közel 7000 éves edény, amelyben sör maradványait mutatták ki</a:t>
            </a:r>
            <a:r>
              <a:rPr lang="hu-HU" dirty="0" smtClean="0"/>
              <a:t>.</a:t>
            </a:r>
          </a:p>
          <a:p>
            <a:r>
              <a:rPr lang="hu-HU" dirty="0" smtClean="0"/>
              <a:t>Mezopotámiában </a:t>
            </a:r>
            <a:r>
              <a:rPr lang="hu-HU" dirty="0" smtClean="0"/>
              <a:t> a </a:t>
            </a:r>
            <a:r>
              <a:rPr lang="hu-HU" dirty="0" smtClean="0"/>
              <a:t>sörök minőségét biztosító </a:t>
            </a:r>
            <a:r>
              <a:rPr lang="hu-HU" dirty="0" smtClean="0"/>
              <a:t>szabályokat</a:t>
            </a:r>
            <a:r>
              <a:rPr lang="hu-HU" dirty="0" smtClean="0"/>
              <a:t> </a:t>
            </a:r>
            <a:r>
              <a:rPr lang="hu-HU" dirty="0" smtClean="0">
                <a:hlinkClick r:id="rId4" tooltip="Hammurapi babiloni király"/>
              </a:rPr>
              <a:t>Hammurápi</a:t>
            </a:r>
            <a:r>
              <a:rPr lang="hu-HU" dirty="0" smtClean="0"/>
              <a:t> törvényoszlopán szabályozták.</a:t>
            </a:r>
            <a:endParaRPr lang="hu-HU" dirty="0"/>
          </a:p>
        </p:txBody>
      </p:sp>
      <p:pic>
        <p:nvPicPr>
          <p:cNvPr id="1026" name="Picture 2" descr="http://hirhatar.com/wp-content/uploads/s%C3%B6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071546"/>
            <a:ext cx="4130449" cy="3143272"/>
          </a:xfrm>
          <a:prstGeom prst="rect">
            <a:avLst/>
          </a:prstGeom>
          <a:noFill/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4500562" y="4429132"/>
            <a:ext cx="4214842" cy="1924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hu-HU" sz="2400" dirty="0" smtClean="0"/>
              <a:t>A középkorban a </a:t>
            </a:r>
            <a:r>
              <a:rPr lang="hu-HU" sz="2400" dirty="0" smtClean="0"/>
              <a:t>szerzetesek saját maguk is főzték a sört, hogy megkönnyítsék a böjtölést, mivel az ivás nem tilos a </a:t>
            </a:r>
            <a:r>
              <a:rPr lang="hu-HU" sz="2400" dirty="0" smtClean="0">
                <a:hlinkClick r:id="rId6" tooltip="Böjt"/>
              </a:rPr>
              <a:t>böjt</a:t>
            </a:r>
            <a:r>
              <a:rPr lang="hu-HU" sz="2400" dirty="0" smtClean="0"/>
              <a:t> alatt sem.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1C3C-02A2-41E8-BE36-2097E1DF0727}" type="datetime1">
              <a:rPr lang="hu-HU" smtClean="0"/>
              <a:t>2015.04.28.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Feldolgozás szövegbányászat segítségével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6866" name="Picture 2" descr="http://infospace.ischool.syr.edu/files/2013/04/textmini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286247" cy="3214685"/>
          </a:xfrm>
          <a:prstGeom prst="rect">
            <a:avLst/>
          </a:prstGeom>
          <a:noFill/>
        </p:spPr>
      </p:pic>
      <p:pic>
        <p:nvPicPr>
          <p:cNvPr id="36868" name="Picture 4" descr="http://cdn2.hubspot.net/hub/64283/file-15460926-png/images/text-mining-general-process-resized-6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765268"/>
            <a:ext cx="5114923" cy="3464075"/>
          </a:xfrm>
          <a:prstGeom prst="rect">
            <a:avLst/>
          </a:prstGeom>
          <a:noFill/>
        </p:spPr>
      </p:pic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6C99-A24C-4274-8096-F6C43FEADA79}" type="datetime1">
              <a:rPr lang="hu-HU" smtClean="0"/>
              <a:t>2015.04.28.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Open </a:t>
            </a:r>
            <a:r>
              <a:rPr lang="hu-HU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Natural</a:t>
            </a:r>
            <a:r>
              <a:rPr lang="hu-HU" dirty="0" smtClean="0"/>
              <a:t> </a:t>
            </a:r>
            <a:r>
              <a:rPr lang="hu-HU" dirty="0" err="1" smtClean="0"/>
              <a:t>Language</a:t>
            </a:r>
            <a:r>
              <a:rPr lang="hu-HU" dirty="0" smtClean="0"/>
              <a:t> </a:t>
            </a:r>
            <a:r>
              <a:rPr lang="hu-HU" dirty="0" err="1" smtClean="0"/>
              <a:t>Processing</a:t>
            </a:r>
            <a:r>
              <a:rPr lang="hu-HU" dirty="0" smtClean="0"/>
              <a:t> (NLP) </a:t>
            </a:r>
            <a:r>
              <a:rPr lang="hu-HU" dirty="0" err="1" smtClean="0"/>
              <a:t>Tools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21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sz="1200" b="1" dirty="0" err="1" smtClean="0"/>
              <a:t>Manning</a:t>
            </a:r>
            <a:r>
              <a:rPr lang="hu-HU" sz="1200" b="1" dirty="0" smtClean="0"/>
              <a:t>, </a:t>
            </a:r>
            <a:r>
              <a:rPr lang="hu-HU" sz="1200" b="1" dirty="0" err="1" smtClean="0"/>
              <a:t>Christopher</a:t>
            </a:r>
            <a:r>
              <a:rPr lang="hu-HU" sz="1200" b="1" dirty="0" smtClean="0"/>
              <a:t> D., </a:t>
            </a:r>
            <a:r>
              <a:rPr lang="hu-HU" sz="1200" b="1" dirty="0" err="1" smtClean="0"/>
              <a:t>Surdeanu</a:t>
            </a:r>
            <a:r>
              <a:rPr lang="hu-HU" sz="1200" b="1" dirty="0" smtClean="0"/>
              <a:t>, Mihai, Bauer, John, </a:t>
            </a:r>
            <a:r>
              <a:rPr lang="hu-HU" sz="1200" b="1" dirty="0" err="1" smtClean="0"/>
              <a:t>Finkel</a:t>
            </a:r>
            <a:r>
              <a:rPr lang="hu-HU" sz="1200" b="1" dirty="0" smtClean="0"/>
              <a:t>, </a:t>
            </a:r>
            <a:r>
              <a:rPr lang="hu-HU" sz="1200" b="1" dirty="0" err="1" smtClean="0"/>
              <a:t>Jenny</a:t>
            </a:r>
            <a:r>
              <a:rPr lang="hu-HU" sz="1200" b="1" dirty="0" smtClean="0"/>
              <a:t>, </a:t>
            </a:r>
            <a:r>
              <a:rPr lang="hu-HU" sz="1200" b="1" dirty="0" err="1" smtClean="0"/>
              <a:t>Bethard</a:t>
            </a:r>
            <a:r>
              <a:rPr lang="hu-HU" sz="1200" b="1" dirty="0" smtClean="0"/>
              <a:t>, Steven J., and </a:t>
            </a:r>
            <a:r>
              <a:rPr lang="hu-HU" sz="1200" b="1" dirty="0" err="1" smtClean="0"/>
              <a:t>McClosky</a:t>
            </a:r>
            <a:r>
              <a:rPr lang="hu-HU" sz="1200" b="1" dirty="0" smtClean="0"/>
              <a:t>, David. 2014.  </a:t>
            </a:r>
            <a:r>
              <a:rPr lang="hu-HU" sz="1200" b="1" dirty="0" smtClean="0">
                <a:hlinkClick r:id="rId2"/>
              </a:rPr>
              <a:t>The </a:t>
            </a:r>
            <a:r>
              <a:rPr lang="hu-HU" sz="1200" b="1" dirty="0" smtClean="0">
                <a:hlinkClick r:id="rId2"/>
              </a:rPr>
              <a:t>Stanford </a:t>
            </a:r>
            <a:r>
              <a:rPr lang="hu-HU" sz="1200" b="1" dirty="0" err="1" smtClean="0">
                <a:hlinkClick r:id="rId2"/>
              </a:rPr>
              <a:t>CoreNLP</a:t>
            </a:r>
            <a:r>
              <a:rPr lang="hu-HU" sz="1200" b="1" dirty="0" smtClean="0">
                <a:hlinkClick r:id="rId2"/>
              </a:rPr>
              <a:t> </a:t>
            </a:r>
            <a:r>
              <a:rPr lang="hu-HU" sz="1200" b="1" dirty="0" err="1" smtClean="0">
                <a:hlinkClick r:id="rId2"/>
              </a:rPr>
              <a:t>Natural</a:t>
            </a:r>
            <a:r>
              <a:rPr lang="hu-HU" sz="1200" b="1" dirty="0" smtClean="0">
                <a:hlinkClick r:id="rId2"/>
              </a:rPr>
              <a:t> </a:t>
            </a:r>
            <a:r>
              <a:rPr lang="hu-HU" sz="1200" b="1" dirty="0" err="1" smtClean="0">
                <a:hlinkClick r:id="rId2"/>
              </a:rPr>
              <a:t>Language</a:t>
            </a:r>
            <a:r>
              <a:rPr lang="hu-HU" sz="1200" b="1" dirty="0" smtClean="0">
                <a:hlinkClick r:id="rId2"/>
              </a:rPr>
              <a:t> </a:t>
            </a:r>
            <a:r>
              <a:rPr lang="hu-HU" sz="1200" b="1" dirty="0" err="1" smtClean="0">
                <a:hlinkClick r:id="rId2"/>
              </a:rPr>
              <a:t>Processing</a:t>
            </a:r>
            <a:r>
              <a:rPr lang="hu-HU" sz="1200" b="1" dirty="0" smtClean="0">
                <a:hlinkClick r:id="rId2"/>
              </a:rPr>
              <a:t> </a:t>
            </a:r>
            <a:r>
              <a:rPr lang="hu-HU" sz="1200" b="1" dirty="0" err="1" smtClean="0">
                <a:hlinkClick r:id="rId2"/>
              </a:rPr>
              <a:t>Toolkit</a:t>
            </a:r>
            <a:r>
              <a:rPr lang="hu-HU" sz="1200" b="1" dirty="0" smtClean="0"/>
              <a:t>. </a:t>
            </a:r>
            <a:r>
              <a:rPr lang="hu-HU" sz="1200" b="1" dirty="0" err="1" smtClean="0"/>
              <a:t>In</a:t>
            </a:r>
            <a:r>
              <a:rPr lang="hu-HU" sz="1200" b="1" dirty="0" smtClean="0"/>
              <a:t> </a:t>
            </a:r>
            <a:r>
              <a:rPr lang="hu-HU" sz="1200" b="1" i="1" dirty="0" err="1" smtClean="0"/>
              <a:t>Proceedings</a:t>
            </a:r>
            <a:r>
              <a:rPr lang="hu-HU" sz="1200" b="1" i="1" dirty="0" smtClean="0"/>
              <a:t> of 52nd </a:t>
            </a:r>
            <a:r>
              <a:rPr lang="hu-HU" sz="1200" b="1" i="1" dirty="0" err="1" smtClean="0"/>
              <a:t>Annual</a:t>
            </a:r>
            <a:r>
              <a:rPr lang="hu-HU" sz="1200" b="1" i="1" dirty="0" smtClean="0"/>
              <a:t> Meeting of </a:t>
            </a:r>
            <a:r>
              <a:rPr lang="hu-HU" sz="1200" b="1" i="1" dirty="0" err="1" smtClean="0"/>
              <a:t>the</a:t>
            </a:r>
            <a:r>
              <a:rPr lang="hu-HU" sz="1200" b="1" i="1" dirty="0" smtClean="0"/>
              <a:t> </a:t>
            </a:r>
            <a:r>
              <a:rPr lang="hu-HU" sz="1200" b="1" i="1" dirty="0" err="1" smtClean="0"/>
              <a:t>Association</a:t>
            </a:r>
            <a:r>
              <a:rPr lang="hu-HU" sz="1200" b="1" i="1" dirty="0" smtClean="0"/>
              <a:t> </a:t>
            </a:r>
            <a:r>
              <a:rPr lang="hu-HU" sz="1200" b="1" i="1" dirty="0" err="1" smtClean="0"/>
              <a:t>for</a:t>
            </a:r>
            <a:r>
              <a:rPr lang="hu-HU" sz="1200" b="1" i="1" dirty="0" smtClean="0"/>
              <a:t> </a:t>
            </a:r>
            <a:r>
              <a:rPr lang="hu-HU" sz="1200" b="1" i="1" dirty="0" err="1" smtClean="0"/>
              <a:t>Computational</a:t>
            </a:r>
            <a:r>
              <a:rPr lang="hu-HU" sz="1200" b="1" i="1" dirty="0" smtClean="0"/>
              <a:t> </a:t>
            </a:r>
            <a:r>
              <a:rPr lang="hu-HU" sz="1200" b="1" i="1" dirty="0" err="1" smtClean="0"/>
              <a:t>Linguistics</a:t>
            </a:r>
            <a:r>
              <a:rPr lang="hu-HU" sz="1200" b="1" i="1" dirty="0" smtClean="0"/>
              <a:t>: System </a:t>
            </a:r>
            <a:r>
              <a:rPr lang="hu-HU" sz="1200" b="1" i="1" dirty="0" err="1" smtClean="0"/>
              <a:t>Demonstrations</a:t>
            </a:r>
            <a:r>
              <a:rPr lang="hu-HU" sz="1200" b="1" dirty="0" smtClean="0"/>
              <a:t>, pp. 55-60</a:t>
            </a:r>
            <a:endParaRPr lang="hu-HU" sz="1200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8845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Van adatunk, eszközünk.</a:t>
            </a:r>
            <a:br>
              <a:rPr lang="hu-HU" dirty="0" smtClean="0"/>
            </a:br>
            <a:r>
              <a:rPr lang="hu-HU" dirty="0" smtClean="0"/>
              <a:t>Mire használható mindez?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22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Viselkedési minták megfigyelése szövegelemzések alapján.</a:t>
            </a:r>
            <a:endParaRPr lang="hu-HU" dirty="0"/>
          </a:p>
        </p:txBody>
      </p:sp>
      <p:pic>
        <p:nvPicPr>
          <p:cNvPr id="7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6215106" cy="46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smtClean="0"/>
              <a:t>Egy kis kitérő: Online közösségek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30" name="Picture 6" descr="http://www.ayantek.com/wp-content/uploads/2014/06/social-media-scie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7" y="1285860"/>
            <a:ext cx="8884443" cy="4857784"/>
          </a:xfrm>
          <a:prstGeom prst="rect">
            <a:avLst/>
          </a:prstGeom>
          <a:noFill/>
        </p:spPr>
      </p:pic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2C4A-04D0-42E1-8B8C-ECC0970EAD2D}" type="datetime1">
              <a:rPr lang="hu-HU" smtClean="0"/>
              <a:t>2015.04.28.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23</a:t>
            </a:fld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7948642" cy="762000"/>
          </a:xfrm>
        </p:spPr>
        <p:txBody>
          <a:bodyPr/>
          <a:lstStyle/>
          <a:p>
            <a:r>
              <a:rPr lang="hu-HU" sz="3600" dirty="0" smtClean="0"/>
              <a:t>Közösségi hálózatok kutatási területei</a:t>
            </a:r>
            <a:r>
              <a:rPr lang="hu-HU" sz="3600" dirty="0" smtClean="0"/>
              <a:t> 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3868615" y="5715000"/>
            <a:ext cx="1969477" cy="762000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BIG Social Data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1509" y="4572000"/>
            <a:ext cx="2250831" cy="685800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Social Theories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4035" y="4572000"/>
            <a:ext cx="2321169" cy="685800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800000"/>
                </a:solidFill>
              </a:rPr>
              <a:t>Algorithmic </a:t>
            </a:r>
            <a:r>
              <a:rPr lang="en-US" sz="2000" dirty="0" smtClean="0">
                <a:solidFill>
                  <a:srgbClr val="800000"/>
                </a:solidFill>
              </a:rPr>
              <a:t>Foundations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1508" y="2362200"/>
            <a:ext cx="4923692" cy="1828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2095500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BA model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6315808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Social influence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5753100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ction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39817" y="4419600"/>
            <a:ext cx="569741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3046" y="2628900"/>
            <a:ext cx="1266092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Social Network Analysis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046" y="4495800"/>
            <a:ext cx="1266092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4700954" y="4923697"/>
            <a:ext cx="304800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039817" y="2209800"/>
            <a:ext cx="569741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828804" y="1143000"/>
            <a:ext cx="618978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4700954" y="1570897"/>
            <a:ext cx="304800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4700954" y="3780697"/>
            <a:ext cx="304800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99139" y="1295400"/>
            <a:ext cx="1266092" cy="533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Prediction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05908" y="1295400"/>
            <a:ext cx="1266092" cy="533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Search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2677" y="1295400"/>
            <a:ext cx="1828800" cy="533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Information Diffusion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82154" y="1295400"/>
            <a:ext cx="1266092" cy="5334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Advertise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3046" y="1066800"/>
            <a:ext cx="1266092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02523" y="2438400"/>
            <a:ext cx="9144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Macro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20308" y="2438400"/>
            <a:ext cx="9144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Meso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49108" y="2438400"/>
            <a:ext cx="9144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Micro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5400000">
            <a:off x="2658208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ER model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5400000">
            <a:off x="3361592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Community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5400000">
            <a:off x="3924300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Group behavior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4487008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Dunbar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5190392" y="3185746"/>
            <a:ext cx="1295400" cy="562708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Social tie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55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1138" name="Picture 2" descr="C:\Korea 2014\social-media-infographic-online-e13087675365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599"/>
            <a:ext cx="8534400" cy="6023317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685800" y="633478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What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happens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1 minute?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"/>
            <a:ext cx="7162800" cy="530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248400"/>
            <a:ext cx="8305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2" name="Picture 2" descr="http://bigdataanalyticsnews.com/wp-content/uploads/2013/11/big-dat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20000">
            <a:off x="5349631" y="2346451"/>
            <a:ext cx="1619300" cy="1022858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838200" y="57150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 Big Data </a:t>
            </a:r>
            <a:r>
              <a:rPr lang="hu-HU" sz="3200" b="1" dirty="0" smtClean="0"/>
              <a:t>új problémákat okoz, új technológiai megoldások szükségesek</a:t>
            </a:r>
            <a:r>
              <a:rPr lang="hu-HU" sz="3200" b="1" dirty="0" smtClean="0"/>
              <a:t>!</a:t>
            </a:r>
            <a:endParaRPr lang="hu-H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85992"/>
            <a:ext cx="81915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500034" y="142852"/>
            <a:ext cx="8286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70C0"/>
                </a:solidFill>
              </a:rPr>
              <a:t>Big Data 4V jellemzői: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Nagy mennyiség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Gyorsan változó adatok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Sokféle formátumú adat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smtClean="0"/>
              <a:t>Bizonytalan, nem teljes adatok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47458" name="Picture 2" descr="http://www.colinmcnamara.com/wp-content/gallery/hadoop/hadoop-mapreduce-re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85992"/>
            <a:ext cx="6915150" cy="4152901"/>
          </a:xfrm>
          <a:prstGeom prst="rect">
            <a:avLst/>
          </a:prstGeom>
          <a:noFill/>
        </p:spPr>
      </p:pic>
      <p:pic>
        <p:nvPicPr>
          <p:cNvPr id="147462" name="Picture 6" descr="http://witalks.com/wp-content/uploads/2014/11/big-data-hadoop-elepha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071678"/>
            <a:ext cx="2630507" cy="109604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428596" y="714356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Hibatűrő, osztott, felhőalapú, </a:t>
            </a:r>
            <a:r>
              <a:rPr lang="hu-HU" sz="4000" dirty="0" err="1" smtClean="0"/>
              <a:t>MapReduce</a:t>
            </a:r>
            <a:r>
              <a:rPr lang="hu-HU" sz="4000" dirty="0" smtClean="0"/>
              <a:t> megoldások</a:t>
            </a:r>
            <a:endParaRPr lang="hu-H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Felhasznált elméleti alapok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436219" cy="4754564"/>
          </a:xfrm>
        </p:spPr>
        <p:txBody>
          <a:bodyPr/>
          <a:lstStyle/>
          <a:p>
            <a:r>
              <a:rPr lang="en-US" b="1" dirty="0" smtClean="0"/>
              <a:t>Social Theories</a:t>
            </a:r>
          </a:p>
          <a:p>
            <a:pPr lvl="1"/>
            <a:r>
              <a:rPr lang="en-US" dirty="0" smtClean="0"/>
              <a:t>Social balance</a:t>
            </a:r>
          </a:p>
          <a:p>
            <a:pPr lvl="1"/>
            <a:r>
              <a:rPr lang="en-US" dirty="0" smtClean="0"/>
              <a:t>Social status</a:t>
            </a:r>
          </a:p>
          <a:p>
            <a:pPr lvl="1"/>
            <a:r>
              <a:rPr lang="en-US" dirty="0" smtClean="0"/>
              <a:t>Structural holes</a:t>
            </a:r>
          </a:p>
          <a:p>
            <a:pPr lvl="1"/>
            <a:r>
              <a:rPr lang="en-US" dirty="0" smtClean="0"/>
              <a:t>T</a:t>
            </a:r>
            <a:r>
              <a:rPr lang="pl-PL" dirty="0" smtClean="0"/>
              <a:t>w</a:t>
            </a:r>
            <a:r>
              <a:rPr lang="en-US" dirty="0" smtClean="0"/>
              <a:t>o-step flow</a:t>
            </a:r>
          </a:p>
          <a:p>
            <a:r>
              <a:rPr lang="en-US" b="1" dirty="0" smtClean="0"/>
              <a:t>Algorithmic Foundations</a:t>
            </a:r>
          </a:p>
          <a:p>
            <a:pPr lvl="1"/>
            <a:r>
              <a:rPr lang="en-US" dirty="0" smtClean="0"/>
              <a:t>Network flow</a:t>
            </a:r>
          </a:p>
          <a:p>
            <a:pPr lvl="1"/>
            <a:r>
              <a:rPr lang="en-US" dirty="0"/>
              <a:t>K-densest </a:t>
            </a:r>
            <a:r>
              <a:rPr lang="en-US" dirty="0" err="1" smtClean="0"/>
              <a:t>subgraph</a:t>
            </a:r>
            <a:endParaRPr lang="en-US" dirty="0" smtClean="0"/>
          </a:p>
          <a:p>
            <a:pPr lvl="1"/>
            <a:r>
              <a:rPr lang="en-US" dirty="0" smtClean="0"/>
              <a:t>Set cover</a:t>
            </a:r>
          </a:p>
          <a:p>
            <a:pPr lvl="1"/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52400"/>
            <a:ext cx="1219200" cy="88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295400"/>
            <a:ext cx="5867400" cy="155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895600"/>
            <a:ext cx="468923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5"/>
          <a:srcRect t="-413" b="-413"/>
          <a:stretch>
            <a:fillRect/>
          </a:stretch>
        </p:blipFill>
        <p:spPr>
          <a:xfrm>
            <a:off x="5410200" y="4800600"/>
            <a:ext cx="3373605" cy="185535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800600"/>
            <a:ext cx="1865105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2057400" cy="11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515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smtClean="0"/>
              <a:t>Érdekességek a borról (</a:t>
            </a:r>
            <a:r>
              <a:rPr lang="hu-HU" dirty="0" err="1" smtClean="0"/>
              <a:t>Wikipédia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00486" cy="513875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 Az </a:t>
            </a:r>
            <a:r>
              <a:rPr lang="hu-HU" dirty="0" smtClean="0">
                <a:hlinkClick r:id="rId2" tooltip="Ókori Görögország"/>
              </a:rPr>
              <a:t>ókori Görögország</a:t>
            </a:r>
            <a:r>
              <a:rPr lang="hu-HU" dirty="0" smtClean="0"/>
              <a:t> területéről Kr. e. 4200-ból is került elő olyan kerámiaedény, amelyben bor nyomát találták </a:t>
            </a:r>
            <a:r>
              <a:rPr lang="hu-HU" dirty="0" smtClean="0"/>
              <a:t>meg.</a:t>
            </a:r>
          </a:p>
          <a:p>
            <a:r>
              <a:rPr lang="hu-HU" dirty="0" smtClean="0"/>
              <a:t>A </a:t>
            </a:r>
            <a:r>
              <a:rPr lang="hu-HU" dirty="0" smtClean="0"/>
              <a:t>római </a:t>
            </a:r>
            <a:r>
              <a:rPr lang="hu-HU" dirty="0" smtClean="0">
                <a:hlinkClick r:id="rId3" tooltip="Marcus Portius Cato Maior (a lap nem létezik)"/>
              </a:rPr>
              <a:t>Marcus </a:t>
            </a:r>
            <a:r>
              <a:rPr lang="hu-HU" dirty="0" err="1" smtClean="0">
                <a:hlinkClick r:id="rId3" tooltip="Marcus Portius Cato Maior (a lap nem létezik)"/>
              </a:rPr>
              <a:t>Portius</a:t>
            </a:r>
            <a:r>
              <a:rPr lang="hu-HU" dirty="0" smtClean="0">
                <a:hlinkClick r:id="rId3" tooltip="Marcus Portius Cato Maior (a lap nem létezik)"/>
              </a:rPr>
              <a:t> Cato </a:t>
            </a:r>
            <a:r>
              <a:rPr lang="hu-HU" dirty="0" smtClean="0">
                <a:hlinkClick r:id="rId3" tooltip="Marcus Portius Cato Maior (a lap nem létezik)"/>
              </a:rPr>
              <a:t>Maior</a:t>
            </a:r>
            <a:r>
              <a:rPr lang="hu-HU" dirty="0" smtClean="0"/>
              <a:t> feljegyzéseiben leír </a:t>
            </a:r>
            <a:r>
              <a:rPr lang="hu-HU" dirty="0" smtClean="0"/>
              <a:t>néhány borhamisítási „recept”</a:t>
            </a:r>
            <a:r>
              <a:rPr lang="hu-HU" dirty="0" err="1" smtClean="0"/>
              <a:t>-et</a:t>
            </a:r>
            <a:r>
              <a:rPr lang="hu-HU" dirty="0" smtClean="0"/>
              <a:t>, illetve hogy hogyan ismerhető fel a vizezett </a:t>
            </a:r>
            <a:r>
              <a:rPr lang="hu-HU" dirty="0" smtClean="0"/>
              <a:t>bor.</a:t>
            </a:r>
            <a:endParaRPr lang="hu-HU" dirty="0"/>
          </a:p>
        </p:txBody>
      </p:sp>
      <p:pic>
        <p:nvPicPr>
          <p:cNvPr id="1028" name="Picture 4" descr="http://www.deluxe.hu/kepek/cikk_kep/1239881136pohar_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142984"/>
            <a:ext cx="4165421" cy="2714644"/>
          </a:xfrm>
          <a:prstGeom prst="rect">
            <a:avLst/>
          </a:prstGeom>
          <a:noFill/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4500562" y="4000504"/>
            <a:ext cx="4186238" cy="2495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hu-HU" sz="2800" dirty="0" smtClean="0"/>
              <a:t>Mátyás király idejében hazánk már Európa egyik leghíresebb szőlőtermesztő országa volt.</a:t>
            </a: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2D23F-3C95-48EC-A452-5FE457736841}" type="datetime1">
              <a:rPr lang="hu-HU" smtClean="0"/>
              <a:t>2015.04.28.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3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" y="1500174"/>
            <a:ext cx="7100910" cy="503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Megfigyelések és </a:t>
            </a:r>
            <a:r>
              <a:rPr lang="hu-HU" sz="2400" dirty="0" err="1" smtClean="0"/>
              <a:t>Macro</a:t>
            </a:r>
            <a:r>
              <a:rPr lang="hu-HU" sz="2400" dirty="0" smtClean="0"/>
              <a:t> modellek </a:t>
            </a:r>
          </a:p>
          <a:p>
            <a:pPr algn="ctr"/>
            <a:r>
              <a:rPr lang="hu-HU" sz="2400" dirty="0" smtClean="0"/>
              <a:t>hogy alakulnak ki a megfigyelésekhez hasonló tulajdonságú nag</a:t>
            </a:r>
            <a:r>
              <a:rPr lang="hu-HU" sz="2400" dirty="0" smtClean="0"/>
              <a:t>y </a:t>
            </a:r>
            <a:r>
              <a:rPr lang="hu-HU" sz="2400" dirty="0" smtClean="0"/>
              <a:t>gráfok</a:t>
            </a:r>
            <a:endParaRPr lang="hu-H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943600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7696199" cy="572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257800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962400"/>
            <a:ext cx="386810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886200"/>
            <a:ext cx="3962400" cy="265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zh-CN" dirty="0"/>
              <a:t>Erdős–Rényi M</a:t>
            </a:r>
            <a:r>
              <a:rPr lang="hu-HU" altLang="zh-CN" dirty="0" smtClean="0"/>
              <a:t>odel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38200" y="1143018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In the </a:t>
            </a:r>
            <a:r>
              <a:rPr lang="en-US" altLang="zh-CN" i="1" dirty="0"/>
              <a:t>G</a:t>
            </a:r>
            <a:r>
              <a:rPr lang="en-US" altLang="zh-CN" dirty="0"/>
              <a:t>(</a:t>
            </a:r>
            <a:r>
              <a:rPr lang="en-US" altLang="zh-CN" i="1" dirty="0"/>
              <a:t>n</a:t>
            </a:r>
            <a:r>
              <a:rPr lang="en-US" altLang="zh-CN" dirty="0"/>
              <a:t>, </a:t>
            </a:r>
            <a:r>
              <a:rPr lang="en-US" altLang="zh-CN" i="1" dirty="0"/>
              <a:t>p</a:t>
            </a:r>
            <a:r>
              <a:rPr lang="en-US" altLang="zh-CN" dirty="0"/>
              <a:t>) model, </a:t>
            </a:r>
            <a:r>
              <a:rPr lang="en-US" altLang="zh-CN" dirty="0" smtClean="0"/>
              <a:t>each </a:t>
            </a:r>
            <a:r>
              <a:rPr lang="en-US" altLang="zh-CN" dirty="0"/>
              <a:t>edge is included in the graph with probability p independent from every other edge. 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838200" y="2017494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Properties</a:t>
            </a:r>
          </a:p>
          <a:p>
            <a:pPr marL="514350" indent="-514350">
              <a:buFontTx/>
              <a:buAutoNum type="arabicParenBoth"/>
            </a:pPr>
            <a:r>
              <a:rPr lang="en-US" sz="1800" dirty="0" smtClean="0"/>
              <a:t>Degree distribution-Poisson</a:t>
            </a:r>
          </a:p>
          <a:p>
            <a:pPr marL="514350" indent="-514350">
              <a:buFontTx/>
              <a:buAutoNum type="arabicParenBoth"/>
            </a:pPr>
            <a:endParaRPr lang="en-US" sz="1800" dirty="0" smtClean="0"/>
          </a:p>
          <a:p>
            <a:pPr marL="971550" lvl="1" indent="-514350">
              <a:buFontTx/>
              <a:buNone/>
            </a:pPr>
            <a:endParaRPr lang="en-US" sz="1600" dirty="0" smtClean="0"/>
          </a:p>
          <a:p>
            <a:pPr marL="971550" lvl="1" indent="-514350">
              <a:buFontTx/>
              <a:buNone/>
            </a:pPr>
            <a:endParaRPr lang="en-US" sz="1600" dirty="0" smtClean="0"/>
          </a:p>
          <a:p>
            <a:pPr marL="514350" indent="-514350">
              <a:buFontTx/>
              <a:buAutoNum type="arabicParenBoth"/>
            </a:pPr>
            <a:r>
              <a:rPr lang="en-US" sz="1800" dirty="0" smtClean="0"/>
              <a:t>Clustering coefficient </a:t>
            </a:r>
          </a:p>
          <a:p>
            <a:pPr marL="971550" lvl="1" indent="-514350">
              <a:buFontTx/>
              <a:buNone/>
            </a:pPr>
            <a:endParaRPr lang="en-US" sz="1600" dirty="0" smtClean="0"/>
          </a:p>
          <a:p>
            <a:pPr marL="514350" indent="-514350">
              <a:buFontTx/>
              <a:buAutoNum type="arabicParenBoth"/>
            </a:pPr>
            <a:endParaRPr lang="en-US" sz="1800" dirty="0" smtClean="0"/>
          </a:p>
          <a:p>
            <a:pPr marL="514350" indent="-514350">
              <a:buFontTx/>
              <a:buAutoNum type="arabicParenBoth"/>
            </a:pPr>
            <a:r>
              <a:rPr lang="en-US" sz="1800" dirty="0" smtClean="0"/>
              <a:t>Average shortest path</a:t>
            </a:r>
          </a:p>
          <a:p>
            <a:pPr marL="971550" lvl="1" indent="-514350">
              <a:buFontTx/>
              <a:buNone/>
            </a:pPr>
            <a:endParaRPr lang="en-US" sz="1600" dirty="0" smtClean="0"/>
          </a:p>
          <a:p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Tx/>
              <a:buNone/>
            </a:pPr>
            <a:endParaRPr lang="en-US" sz="1800" b="1" dirty="0" smtClean="0"/>
          </a:p>
          <a:p>
            <a:endParaRPr lang="en-US" sz="1800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92957414"/>
              </p:ext>
            </p:extLst>
          </p:nvPr>
        </p:nvGraphicFramePr>
        <p:xfrm>
          <a:off x="1524000" y="2630269"/>
          <a:ext cx="2286000" cy="802532"/>
        </p:xfrm>
        <a:graphic>
          <a:graphicData uri="http://schemas.openxmlformats.org/presentationml/2006/ole">
            <p:oleObj spid="_x0000_s73730" name="Equation" r:id="rId4" imgW="1194014" imgH="419146" progId="">
              <p:embed/>
            </p:oleObj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36532591"/>
              </p:ext>
            </p:extLst>
          </p:nvPr>
        </p:nvGraphicFramePr>
        <p:xfrm>
          <a:off x="1547446" y="4001869"/>
          <a:ext cx="314147" cy="340326"/>
        </p:xfrm>
        <a:graphic>
          <a:graphicData uri="http://schemas.openxmlformats.org/presentationml/2006/ole">
            <p:oleObj spid="_x0000_s73731" name="Equation" r:id="rId5" imgW="152216" imgH="164901" progId="">
              <p:embed/>
            </p:oleObj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3260046"/>
              </p:ext>
            </p:extLst>
          </p:nvPr>
        </p:nvGraphicFramePr>
        <p:xfrm>
          <a:off x="1524000" y="4916269"/>
          <a:ext cx="1219200" cy="609600"/>
        </p:xfrm>
        <a:graphic>
          <a:graphicData uri="http://schemas.openxmlformats.org/presentationml/2006/ole">
            <p:oleObj spid="_x0000_s73732" name="Equation" r:id="rId6" imgW="787078" imgH="393539" progId="">
              <p:embed/>
            </p:oleObj>
          </a:graphicData>
        </a:graphic>
      </p:graphicFrame>
      <p:sp>
        <p:nvSpPr>
          <p:cNvPr id="8" name="矩形 7"/>
          <p:cNvSpPr/>
          <p:nvPr/>
        </p:nvSpPr>
        <p:spPr>
          <a:xfrm>
            <a:off x="1066800" y="575447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b="1" dirty="0" smtClean="0">
                <a:solidFill>
                  <a:srgbClr val="800000"/>
                </a:solidFill>
              </a:rPr>
              <a:t>Problem: </a:t>
            </a:r>
            <a:r>
              <a:rPr lang="en-US" altLang="zh-CN" dirty="0" smtClean="0"/>
              <a:t>In real social network, neighbors </a:t>
            </a:r>
            <a:r>
              <a:rPr lang="en-US" altLang="zh-CN" dirty="0"/>
              <a:t>tend to be connected with each </a:t>
            </a:r>
            <a:r>
              <a:rPr lang="en-US" altLang="zh-CN" dirty="0" smtClean="0"/>
              <a:t>other, thus the clustering coefficient should not be too small.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4343400" y="355633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Small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线箭头连接符 10"/>
          <p:cNvCxnSpPr/>
          <p:nvPr/>
        </p:nvCxnSpPr>
        <p:spPr>
          <a:xfrm>
            <a:off x="3505200" y="3773269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副标题 4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err="1"/>
              <a:t>Erdős</a:t>
            </a:r>
            <a:r>
              <a:rPr lang="en-US" altLang="zh-CN" sz="1400" dirty="0"/>
              <a:t>, P.; </a:t>
            </a:r>
            <a:r>
              <a:rPr lang="en-US" altLang="zh-CN" sz="1400" dirty="0" err="1"/>
              <a:t>Rényi</a:t>
            </a:r>
            <a:r>
              <a:rPr lang="en-US" altLang="zh-CN" sz="1400" dirty="0"/>
              <a:t>, A. (1959), “On Random Graphs.”.</a:t>
            </a:r>
          </a:p>
        </p:txBody>
      </p:sp>
      <p:pic>
        <p:nvPicPr>
          <p:cNvPr id="10" name="Picture 9" descr="d5b5aecd16ff1525fa77b1035deb28d4 (1)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6" y="2463800"/>
            <a:ext cx="1629508" cy="355600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5838092" y="1676401"/>
            <a:ext cx="2532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 smtClean="0"/>
              <a:t>Each random graph has the probability</a:t>
            </a:r>
            <a:endParaRPr lang="en-US" altLang="zh-CN" dirty="0"/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2971800"/>
            <a:ext cx="1752600" cy="237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9000" y="2971800"/>
            <a:ext cx="1743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70614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762000"/>
          </a:xfrm>
        </p:spPr>
        <p:txBody>
          <a:bodyPr/>
          <a:lstStyle/>
          <a:p>
            <a:r>
              <a:rPr kumimoji="1" lang="hu-HU" altLang="zh-CN" sz="3600" dirty="0" err="1" smtClean="0"/>
              <a:t>Watts-Strogatz</a:t>
            </a:r>
            <a:r>
              <a:rPr kumimoji="1" lang="hu-HU" altLang="zh-CN" sz="3600" dirty="0" smtClean="0"/>
              <a:t> (</a:t>
            </a:r>
            <a:r>
              <a:rPr kumimoji="1" lang="en-US" altLang="zh-CN" sz="3600" dirty="0" smtClean="0"/>
              <a:t>Small-World</a:t>
            </a:r>
            <a:r>
              <a:rPr kumimoji="1" lang="hu-HU" altLang="zh-CN" sz="3600" dirty="0" smtClean="0"/>
              <a:t>)</a:t>
            </a:r>
            <a:r>
              <a:rPr kumimoji="1" lang="en-US" altLang="zh-CN" sz="3600" dirty="0" smtClean="0"/>
              <a:t> Model</a:t>
            </a:r>
            <a:endParaRPr kumimoji="1" lang="zh-CN" altLang="en-US" sz="3600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2401" y="1143000"/>
            <a:ext cx="2767323" cy="36794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altLang="zh-CN" sz="1800" dirty="0" smtClean="0"/>
              <a:t>Mechanism</a:t>
            </a:r>
          </a:p>
          <a:p>
            <a:pPr marL="514350" indent="-514350">
              <a:buFontTx/>
              <a:buAutoNum type="arabicPeriod"/>
            </a:pPr>
            <a:endParaRPr lang="en-US" altLang="zh-CN" sz="1800" dirty="0" smtClean="0"/>
          </a:p>
          <a:p>
            <a:pPr marL="514350" indent="-514350">
              <a:buFontTx/>
              <a:buAutoNum type="arabicPeriod"/>
            </a:pPr>
            <a:r>
              <a:rPr lang="en-US" altLang="zh-CN" sz="1800" dirty="0" smtClean="0"/>
              <a:t>Start from a regular wired ring, where each node is connected with its K-nearest neighbors</a:t>
            </a:r>
          </a:p>
          <a:p>
            <a:pPr marL="514350" indent="-514350">
              <a:buFontTx/>
              <a:buAutoNum type="arabicPeriod"/>
            </a:pPr>
            <a:endParaRPr lang="en-US" altLang="zh-CN" sz="1800" dirty="0" smtClean="0"/>
          </a:p>
          <a:p>
            <a:pPr marL="514350" indent="-514350">
              <a:buAutoNum type="arabicPeriod"/>
            </a:pPr>
            <a:r>
              <a:rPr lang="en-US" altLang="zh-CN" sz="1800" dirty="0"/>
              <a:t>With probability p  rewire </a:t>
            </a:r>
            <a:r>
              <a:rPr lang="en-US" altLang="zh-CN" sz="1800" dirty="0" smtClean="0"/>
              <a:t>each edge.</a:t>
            </a:r>
            <a:endParaRPr lang="en-US" altLang="zh-CN" sz="1800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276600" y="3581400"/>
            <a:ext cx="7772400" cy="2979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/>
              <a:t>Properties</a:t>
            </a:r>
          </a:p>
          <a:p>
            <a:pPr marL="514350" indent="-514350">
              <a:buFontTx/>
              <a:buAutoNum type="arabicParenBoth"/>
            </a:pPr>
            <a:r>
              <a:rPr lang="en-US" sz="1600" dirty="0" smtClean="0"/>
              <a:t>Degree distribution</a:t>
            </a:r>
          </a:p>
          <a:p>
            <a:pPr marL="971550" lvl="1" indent="-514350">
              <a:buFontTx/>
              <a:buNone/>
            </a:pPr>
            <a:endParaRPr lang="en-US" sz="1400" dirty="0" smtClean="0"/>
          </a:p>
          <a:p>
            <a:pPr marL="971550" lvl="1" indent="-514350">
              <a:buFontTx/>
              <a:buNone/>
            </a:pPr>
            <a:endParaRPr lang="en-US" sz="1400" dirty="0" smtClean="0"/>
          </a:p>
          <a:p>
            <a:pPr marL="971550" lvl="1" indent="-514350">
              <a:buFontTx/>
              <a:buNone/>
            </a:pPr>
            <a:endParaRPr lang="en-US" sz="1400" dirty="0" smtClean="0"/>
          </a:p>
          <a:p>
            <a:pPr marL="514350" indent="-514350">
              <a:buFontTx/>
              <a:buAutoNum type="arabicParenBoth"/>
            </a:pPr>
            <a:r>
              <a:rPr lang="en-US" sz="1600" dirty="0" smtClean="0"/>
              <a:t>Clustering coefficient </a:t>
            </a:r>
          </a:p>
          <a:p>
            <a:pPr marL="971550" lvl="1" indent="-514350">
              <a:buFontTx/>
              <a:buNone/>
            </a:pPr>
            <a:endParaRPr lang="en-US" sz="1400" dirty="0" smtClean="0"/>
          </a:p>
          <a:p>
            <a:pPr marL="971550" lvl="1" indent="-514350">
              <a:buFontTx/>
              <a:buNone/>
            </a:pPr>
            <a:endParaRPr lang="en-US" sz="1400" dirty="0" smtClean="0"/>
          </a:p>
          <a:p>
            <a:pPr marL="514350" indent="-514350">
              <a:buFontTx/>
              <a:buAutoNum type="arabicParenBoth"/>
            </a:pPr>
            <a:r>
              <a:rPr lang="en-US" sz="1600" dirty="0" smtClean="0"/>
              <a:t>Average shortest path</a:t>
            </a:r>
          </a:p>
          <a:p>
            <a:endParaRPr lang="zh-CN" altLang="en-US" sz="1600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45836184"/>
              </p:ext>
            </p:extLst>
          </p:nvPr>
        </p:nvGraphicFramePr>
        <p:xfrm>
          <a:off x="5049969" y="4114801"/>
          <a:ext cx="2194892" cy="834677"/>
        </p:xfrm>
        <a:graphic>
          <a:graphicData uri="http://schemas.openxmlformats.org/presentationml/2006/ole">
            <p:oleObj spid="_x0000_s74754" name="Equation" r:id="rId3" imgW="1802895" imgH="685662" progId="">
              <p:embed/>
            </p:oleObj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34648268"/>
              </p:ext>
            </p:extLst>
          </p:nvPr>
        </p:nvGraphicFramePr>
        <p:xfrm>
          <a:off x="7391400" y="4495800"/>
          <a:ext cx="838200" cy="248356"/>
        </p:xfrm>
        <a:graphic>
          <a:graphicData uri="http://schemas.openxmlformats.org/presentationml/2006/ole">
            <p:oleObj spid="_x0000_s74755" name="Equation" r:id="rId4" imgW="685662" imgH="203384" progId="">
              <p:embed/>
            </p:oleObj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73428506"/>
              </p:ext>
            </p:extLst>
          </p:nvPr>
        </p:nvGraphicFramePr>
        <p:xfrm>
          <a:off x="5791200" y="5181602"/>
          <a:ext cx="1981200" cy="506819"/>
        </p:xfrm>
        <a:graphic>
          <a:graphicData uri="http://schemas.openxmlformats.org/presentationml/2006/ole">
            <p:oleObj spid="_x0000_s74756" name="Equation" r:id="rId5" imgW="1638093" imgH="418893" progId="">
              <p:embed/>
            </p:oleObj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39022454"/>
              </p:ext>
            </p:extLst>
          </p:nvPr>
        </p:nvGraphicFramePr>
        <p:xfrm>
          <a:off x="5943601" y="5791200"/>
          <a:ext cx="1056757" cy="592138"/>
        </p:xfrm>
        <a:graphic>
          <a:graphicData uri="http://schemas.openxmlformats.org/presentationml/2006/ole">
            <p:oleObj spid="_x0000_s74757" name="Equation" r:id="rId6" imgW="749047" imgH="418893" progId="">
              <p:embed/>
            </p:oleObj>
          </a:graphicData>
        </a:graphic>
      </p:graphicFrame>
      <p:sp>
        <p:nvSpPr>
          <p:cNvPr id="11" name="矩形 10"/>
          <p:cNvSpPr/>
          <p:nvPr/>
        </p:nvSpPr>
        <p:spPr>
          <a:xfrm>
            <a:off x="381000" y="4572000"/>
            <a:ext cx="2713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b="1" dirty="0" smtClean="0">
                <a:solidFill>
                  <a:srgbClr val="800000"/>
                </a:solidFill>
              </a:rPr>
              <a:t>Problem: </a:t>
            </a:r>
            <a:r>
              <a:rPr lang="en-US" altLang="zh-CN" dirty="0" smtClean="0"/>
              <a:t>In real social network, degree distribution is power law.</a:t>
            </a:r>
            <a:endParaRPr lang="en-US" altLang="zh-CN" dirty="0"/>
          </a:p>
        </p:txBody>
      </p:sp>
      <p:cxnSp>
        <p:nvCxnSpPr>
          <p:cNvPr id="12" name="直线箭头连接符 11"/>
          <p:cNvCxnSpPr/>
          <p:nvPr/>
        </p:nvCxnSpPr>
        <p:spPr>
          <a:xfrm>
            <a:off x="6781800" y="42672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543800" y="403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Not power law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81000" y="6505577"/>
            <a:ext cx="838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b="1" dirty="0"/>
              <a:t>Source: </a:t>
            </a:r>
            <a:r>
              <a:rPr lang="en-US" altLang="zh-CN" sz="1200" b="1" dirty="0" smtClean="0"/>
              <a:t> </a:t>
            </a:r>
            <a:r>
              <a:rPr lang="en-US" altLang="zh-CN" sz="1200" b="1" dirty="0" smtClean="0">
                <a:solidFill>
                  <a:srgbClr val="000000"/>
                </a:solidFill>
              </a:rPr>
              <a:t>Watts</a:t>
            </a:r>
            <a:r>
              <a:rPr lang="en-US" altLang="zh-CN" sz="1200" b="1" dirty="0">
                <a:solidFill>
                  <a:srgbClr val="000000"/>
                </a:solidFill>
              </a:rPr>
              <a:t> </a:t>
            </a:r>
            <a:r>
              <a:rPr lang="en-US" altLang="zh-CN" sz="1200" b="1" dirty="0" smtClean="0">
                <a:solidFill>
                  <a:srgbClr val="000000"/>
                </a:solidFill>
              </a:rPr>
              <a:t>and </a:t>
            </a:r>
            <a:r>
              <a:rPr lang="en-US" altLang="zh-CN" sz="1200" b="1" dirty="0" err="1" smtClean="0">
                <a:solidFill>
                  <a:srgbClr val="000000"/>
                </a:solidFill>
              </a:rPr>
              <a:t>Strogatz</a:t>
            </a:r>
            <a:r>
              <a:rPr lang="en-US" altLang="zh-CN" sz="12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</a:rPr>
              <a:t>(1998). "Collective dynamics of 'small-world' </a:t>
            </a:r>
            <a:r>
              <a:rPr lang="en-US" altLang="zh-CN" sz="1200" b="1" dirty="0" smtClean="0">
                <a:solidFill>
                  <a:srgbClr val="000000"/>
                </a:solidFill>
              </a:rPr>
              <a:t>networks”.</a:t>
            </a:r>
            <a:endParaRPr lang="en-US" altLang="zh-CN" sz="1200" b="1" dirty="0">
              <a:solidFill>
                <a:srgbClr val="000000"/>
              </a:solidFill>
            </a:endParaRPr>
          </a:p>
        </p:txBody>
      </p:sp>
      <p:sp>
        <p:nvSpPr>
          <p:cNvPr id="16" name="副标题 4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/>
              <a:t>Watts, D. J.; </a:t>
            </a:r>
            <a:r>
              <a:rPr lang="en-US" altLang="zh-CN" sz="1400" dirty="0" err="1"/>
              <a:t>Strogatz</a:t>
            </a:r>
            <a:r>
              <a:rPr lang="en-US" altLang="zh-CN" sz="1400" dirty="0"/>
              <a:t>, S. H. (1998). "Collective dynamics of 'small-world' networks". Nature 393 (6684): 440–442.</a:t>
            </a:r>
          </a:p>
        </p:txBody>
      </p:sp>
      <p:pic>
        <p:nvPicPr>
          <p:cNvPr id="2057" name="Picture 9" descr="http://theforwardlean.com/wp-content/uploads/2012/10/393440aa1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199" y="1143000"/>
            <a:ext cx="4876801" cy="2332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1300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Barabási</a:t>
            </a:r>
            <a:r>
              <a:rPr lang="en-US" altLang="zh-CN" dirty="0"/>
              <a:t>-Albert </a:t>
            </a:r>
            <a:r>
              <a:rPr lang="en-US" altLang="zh-CN" dirty="0" smtClean="0"/>
              <a:t>Model</a:t>
            </a:r>
            <a:endParaRPr kumimoji="1"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304800" y="990600"/>
            <a:ext cx="8534400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altLang="zh-CN" sz="1800" dirty="0" smtClean="0"/>
              <a:t>Idea</a:t>
            </a:r>
          </a:p>
          <a:p>
            <a:pPr>
              <a:buFontTx/>
              <a:buChar char="-"/>
            </a:pPr>
            <a:r>
              <a:rPr lang="en-US" altLang="zh-CN" sz="1800" dirty="0" smtClean="0"/>
              <a:t>Growth</a:t>
            </a:r>
          </a:p>
          <a:p>
            <a:pPr>
              <a:buFontTx/>
              <a:buChar char="-"/>
            </a:pPr>
            <a:r>
              <a:rPr lang="en-US" altLang="zh-CN" sz="1800" dirty="0" smtClean="0"/>
              <a:t>Preferential attachment (rich-get-richer, the Matthew Effect)</a:t>
            </a:r>
          </a:p>
          <a:p>
            <a:pPr>
              <a:buFontTx/>
              <a:buNone/>
            </a:pPr>
            <a:r>
              <a:rPr lang="en-US" altLang="zh-CN" sz="1800" dirty="0" smtClean="0"/>
              <a:t>Mechanism</a:t>
            </a:r>
          </a:p>
          <a:p>
            <a:pPr marL="514350" indent="-514350">
              <a:buFontTx/>
              <a:buAutoNum type="arabicPeriod"/>
            </a:pPr>
            <a:r>
              <a:rPr lang="en-US" altLang="zh-CN" sz="1800" dirty="0" smtClean="0"/>
              <a:t>Start from a small connected graph with </a:t>
            </a:r>
            <a:r>
              <a:rPr lang="en-US" altLang="zh-CN" sz="1800" i="1" dirty="0" smtClean="0"/>
              <a:t>m</a:t>
            </a:r>
            <a:r>
              <a:rPr lang="en-US" altLang="zh-CN" sz="1800" i="1" baseline="-25000" dirty="0" smtClean="0"/>
              <a:t>0</a:t>
            </a:r>
            <a:r>
              <a:rPr lang="en-US" altLang="zh-CN" sz="1800" dirty="0" smtClean="0"/>
              <a:t>  nodes</a:t>
            </a:r>
          </a:p>
          <a:p>
            <a:pPr marL="514350" indent="-514350">
              <a:buFontTx/>
              <a:buAutoNum type="arabicPeriod"/>
            </a:pPr>
            <a:r>
              <a:rPr lang="en-US" altLang="zh-CN" sz="1800" dirty="0" smtClean="0"/>
              <a:t>At each time step, add one new node with </a:t>
            </a:r>
            <a:r>
              <a:rPr lang="en-US" altLang="zh-CN" sz="1800" i="1" dirty="0" smtClean="0"/>
              <a:t>m</a:t>
            </a:r>
            <a:r>
              <a:rPr lang="en-US" altLang="zh-CN" sz="1800" dirty="0" smtClean="0"/>
              <a:t> ( m ≤ m</a:t>
            </a:r>
            <a:r>
              <a:rPr lang="en-US" altLang="zh-CN" sz="1800" baseline="-25000" dirty="0" smtClean="0"/>
              <a:t>0</a:t>
            </a:r>
            <a:r>
              <a:rPr lang="en-US" altLang="zh-CN" sz="1800" dirty="0" smtClean="0"/>
              <a:t>) new edges; the probability that the new node is connected to node </a:t>
            </a:r>
            <a:r>
              <a:rPr lang="en-US" altLang="zh-CN" sz="1800" i="1" dirty="0" err="1"/>
              <a:t>i</a:t>
            </a:r>
            <a:r>
              <a:rPr lang="en-US" altLang="zh-CN" sz="1800" dirty="0" smtClean="0"/>
              <a:t> is</a:t>
            </a:r>
            <a:r>
              <a:rPr lang="hu-HU" altLang="zh-CN" sz="1800" dirty="0" smtClean="0"/>
              <a:t> p</a:t>
            </a:r>
            <a:r>
              <a:rPr lang="hu-HU" altLang="zh-CN" sz="1800" baseline="-25000" dirty="0" smtClean="0"/>
              <a:t>i</a:t>
            </a:r>
            <a:r>
              <a:rPr lang="hu-HU" altLang="zh-CN" sz="1800" dirty="0" smtClean="0"/>
              <a:t> = </a:t>
            </a:r>
            <a:endParaRPr lang="en-US" altLang="zh-CN" sz="1800" dirty="0" smtClean="0"/>
          </a:p>
          <a:p>
            <a:pPr>
              <a:buFontTx/>
              <a:buNone/>
            </a:pPr>
            <a:endParaRPr lang="zh-CN" altLang="en-US" sz="1800" dirty="0"/>
          </a:p>
        </p:txBody>
      </p:sp>
      <p:pic>
        <p:nvPicPr>
          <p:cNvPr id="4" name="内容占位符 3" descr="pl-science9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324" y="3463396"/>
            <a:ext cx="4684753" cy="3166005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228600" y="3505200"/>
            <a:ext cx="4114800" cy="3352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800" dirty="0" smtClean="0"/>
              <a:t>Degree distribution</a:t>
            </a:r>
          </a:p>
          <a:p>
            <a:pPr lvl="1">
              <a:buFontTx/>
              <a:buNone/>
            </a:pPr>
            <a:endParaRPr lang="en-US" altLang="zh-CN" sz="1600" dirty="0" smtClean="0"/>
          </a:p>
          <a:p>
            <a:pPr lvl="1">
              <a:buFontTx/>
              <a:buNone/>
            </a:pPr>
            <a:endParaRPr lang="en-US" altLang="zh-CN" sz="1600" dirty="0" smtClean="0"/>
          </a:p>
          <a:p>
            <a:r>
              <a:rPr lang="en-US" altLang="zh-CN" sz="1800" dirty="0" smtClean="0"/>
              <a:t>Clustering coefficient</a:t>
            </a:r>
          </a:p>
          <a:p>
            <a:pPr lvl="1">
              <a:buFontTx/>
              <a:buNone/>
            </a:pPr>
            <a:endParaRPr lang="en-US" altLang="zh-CN" sz="1600" dirty="0" smtClean="0"/>
          </a:p>
          <a:p>
            <a:pPr lvl="1">
              <a:buFontTx/>
              <a:buNone/>
            </a:pPr>
            <a:endParaRPr lang="en-US" altLang="zh-CN" sz="1600" dirty="0" smtClean="0"/>
          </a:p>
          <a:p>
            <a:r>
              <a:rPr lang="en-US" altLang="zh-CN" sz="1800" dirty="0" smtClean="0"/>
              <a:t>Average longest shortest path</a:t>
            </a:r>
          </a:p>
          <a:p>
            <a:pPr>
              <a:buFontTx/>
              <a:buNone/>
            </a:pPr>
            <a:endParaRPr lang="zh-CN" altLang="en-US" sz="1800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03384622"/>
              </p:ext>
            </p:extLst>
          </p:nvPr>
        </p:nvGraphicFramePr>
        <p:xfrm>
          <a:off x="762000" y="3962402"/>
          <a:ext cx="1773308" cy="443327"/>
        </p:xfrm>
        <a:graphic>
          <a:graphicData uri="http://schemas.openxmlformats.org/presentationml/2006/ole">
            <p:oleObj spid="_x0000_s75778" name="Equation" r:id="rId5" imgW="914400" imgH="228738" progId="">
              <p:embed/>
            </p:oleObj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06319838"/>
              </p:ext>
            </p:extLst>
          </p:nvPr>
        </p:nvGraphicFramePr>
        <p:xfrm>
          <a:off x="838201" y="4800602"/>
          <a:ext cx="1045467" cy="638897"/>
        </p:xfrm>
        <a:graphic>
          <a:graphicData uri="http://schemas.openxmlformats.org/presentationml/2006/ole">
            <p:oleObj spid="_x0000_s75779" name="Equation" r:id="rId6" imgW="685662" imgH="418893" progId="">
              <p:embed/>
            </p:oleObj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53741486"/>
              </p:ext>
            </p:extLst>
          </p:nvPr>
        </p:nvGraphicFramePr>
        <p:xfrm>
          <a:off x="838201" y="5715000"/>
          <a:ext cx="1152949" cy="627042"/>
        </p:xfrm>
        <a:graphic>
          <a:graphicData uri="http://schemas.openxmlformats.org/presentationml/2006/ole">
            <p:oleObj spid="_x0000_s75780" name="Equation" r:id="rId7" imgW="723693" imgH="393539" progId="">
              <p:embed/>
            </p:oleObj>
          </a:graphicData>
        </a:graphic>
      </p:graphicFrame>
      <p:sp>
        <p:nvSpPr>
          <p:cNvPr id="10" name="椭圆 9"/>
          <p:cNvSpPr/>
          <p:nvPr/>
        </p:nvSpPr>
        <p:spPr>
          <a:xfrm>
            <a:off x="609600" y="3810000"/>
            <a:ext cx="2057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819400" y="3962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Scale-free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6505577"/>
            <a:ext cx="838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b="1" dirty="0"/>
              <a:t>Source: </a:t>
            </a:r>
            <a:r>
              <a:rPr lang="en-US" altLang="zh-CN" sz="1200" b="1" dirty="0" smtClean="0"/>
              <a:t> </a:t>
            </a:r>
            <a:r>
              <a:rPr lang="en-US" altLang="zh-CN" sz="1200" b="1" dirty="0" err="1" smtClean="0"/>
              <a:t>Barabasi</a:t>
            </a:r>
            <a:r>
              <a:rPr lang="en-US" altLang="zh-CN" sz="1200" b="1" dirty="0" smtClean="0"/>
              <a:t> and Albert(1999). Emergence of scaling n complex networks.</a:t>
            </a:r>
            <a:endParaRPr lang="en-US" altLang="zh-CN" sz="1200" b="1" dirty="0"/>
          </a:p>
        </p:txBody>
      </p:sp>
      <p:sp>
        <p:nvSpPr>
          <p:cNvPr id="13" name="副标题 4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err="1" smtClean="0"/>
              <a:t>Barabasi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and Albert(1999). Emergence of scaling n complex networks.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4963" y="2943225"/>
            <a:ext cx="10382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2" name="Picture 6" descr="http://www.quickmeme.com/img/b3/b308a827dfe2f360d3d1346be3cc9a690123e6a1085a27ecb177b0ec4f74a43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990600"/>
            <a:ext cx="2489200" cy="149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5699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7467600" cy="561975"/>
          </a:xfrm>
        </p:spPr>
        <p:txBody>
          <a:bodyPr/>
          <a:lstStyle/>
          <a:p>
            <a:r>
              <a:rPr lang="hu-HU" sz="2800" dirty="0" err="1" smtClean="0"/>
              <a:t>What</a:t>
            </a:r>
            <a:r>
              <a:rPr lang="hu-HU" sz="2800" dirty="0" smtClean="0"/>
              <a:t> </a:t>
            </a:r>
            <a:r>
              <a:rPr lang="hu-HU" sz="2800" dirty="0" err="1" smtClean="0"/>
              <a:t>are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general</a:t>
            </a:r>
            <a:r>
              <a:rPr lang="hu-HU" sz="2800" dirty="0" smtClean="0"/>
              <a:t> </a:t>
            </a:r>
            <a:r>
              <a:rPr lang="hu-HU" sz="2800" dirty="0" err="1" smtClean="0"/>
              <a:t>structures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 smtClean="0"/>
              <a:t>large</a:t>
            </a:r>
            <a:r>
              <a:rPr lang="hu-HU" sz="2800" dirty="0" smtClean="0"/>
              <a:t> </a:t>
            </a:r>
            <a:r>
              <a:rPr lang="hu-HU" sz="2800" dirty="0" err="1" smtClean="0"/>
              <a:t>graphs</a:t>
            </a:r>
            <a:r>
              <a:rPr lang="hu-HU" sz="2800" dirty="0" smtClean="0"/>
              <a:t>? 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8E7BD-5619-A540-B4BE-6D9EEFBE8A1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7698" name="Picture 2" descr="http://cache5.bdcdn.net/assets/images/book/large/9780/8218/9780821890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676400"/>
            <a:ext cx="3543300" cy="3810000"/>
          </a:xfrm>
          <a:prstGeom prst="rect">
            <a:avLst/>
          </a:prstGeom>
          <a:noFill/>
        </p:spPr>
      </p:pic>
      <p:pic>
        <p:nvPicPr>
          <p:cNvPr id="157700" name="Picture 4" descr="http://rewrite.origos.hu/s/img/i/0710/20071016lovasz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752600"/>
            <a:ext cx="2514600" cy="37719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4648200" y="5715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 </a:t>
            </a:r>
            <a:r>
              <a:rPr lang="en-US" dirty="0" err="1" smtClean="0"/>
              <a:t>Lovász</a:t>
            </a:r>
            <a:r>
              <a:rPr lang="en-US" dirty="0" smtClean="0"/>
              <a:t>: Large Networks and Graph Limits, American Mathematical Society, 2012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14400" y="5638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László Lovász: </a:t>
            </a:r>
            <a:r>
              <a:rPr lang="en-US" dirty="0" smtClean="0"/>
              <a:t>President of the </a:t>
            </a:r>
            <a:r>
              <a:rPr lang="en-US" dirty="0" smtClean="0">
                <a:hlinkClick r:id="rId4" tooltip="Hungarian Academy of Sciences"/>
              </a:rPr>
              <a:t>Hungarian Academy of Sciences</a:t>
            </a:r>
            <a:r>
              <a:rPr lang="en-US" dirty="0" smtClean="0"/>
              <a:t> (MTA)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3400" y="1143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find</a:t>
            </a:r>
            <a:r>
              <a:rPr lang="hu-HU" dirty="0" smtClean="0"/>
              <a:t> more </a:t>
            </a:r>
            <a:r>
              <a:rPr lang="hu-HU" dirty="0" err="1" smtClean="0"/>
              <a:t>interesting</a:t>
            </a:r>
            <a:r>
              <a:rPr lang="hu-HU" dirty="0" smtClean="0"/>
              <a:t> </a:t>
            </a:r>
            <a:r>
              <a:rPr lang="hu-HU" dirty="0" err="1" smtClean="0"/>
              <a:t>theorems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graphs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famous</a:t>
            </a:r>
            <a:r>
              <a:rPr lang="hu-HU" dirty="0" smtClean="0"/>
              <a:t> </a:t>
            </a:r>
            <a:r>
              <a:rPr lang="hu-HU" dirty="0" err="1" smtClean="0"/>
              <a:t>book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zh-CN" dirty="0" smtClean="0"/>
              <a:t>Közösségek, csoportok detektálása</a:t>
            </a:r>
            <a:endParaRPr lang="zh-CN" altLang="en-US" sz="2800" dirty="0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5" y="1219206"/>
            <a:ext cx="4262437" cy="47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648200" y="167640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Node</a:t>
            </a:r>
            <a:r>
              <a:rPr lang="en-US" altLang="zh-CN" dirty="0">
                <a:ea typeface="ＭＳ Ｐゴシック" charset="0"/>
                <a:cs typeface="ＭＳ Ｐゴシック" charset="0"/>
              </a:rPr>
              <a:t>-Centric Community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ea typeface="ＭＳ Ｐゴシック" charset="0"/>
              </a:rPr>
              <a:t>Each node</a:t>
            </a:r>
            <a:r>
              <a:rPr lang="en-US" altLang="zh-CN" dirty="0">
                <a:ea typeface="ＭＳ Ｐゴシック" charset="0"/>
              </a:rPr>
              <a:t> in a group satisfies certain properties </a:t>
            </a:r>
          </a:p>
          <a:p>
            <a:r>
              <a:rPr lang="en-US" altLang="zh-CN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Group</a:t>
            </a:r>
            <a:r>
              <a:rPr lang="en-US" altLang="zh-CN" dirty="0">
                <a:ea typeface="ＭＳ Ｐゴシック" charset="0"/>
                <a:cs typeface="ＭＳ Ｐゴシック" charset="0"/>
              </a:rPr>
              <a:t>-Centric Community</a:t>
            </a:r>
          </a:p>
          <a:p>
            <a:pPr lvl="1"/>
            <a:r>
              <a:rPr lang="en-US" altLang="zh-CN" dirty="0">
                <a:ea typeface="ＭＳ Ｐゴシック" charset="0"/>
              </a:rPr>
              <a:t>Consider the connections </a:t>
            </a:r>
            <a:r>
              <a:rPr lang="en-US" altLang="zh-CN" dirty="0">
                <a:solidFill>
                  <a:srgbClr val="FF0000"/>
                </a:solidFill>
                <a:ea typeface="ＭＳ Ｐゴシック" charset="0"/>
              </a:rPr>
              <a:t>within a group</a:t>
            </a:r>
            <a:r>
              <a:rPr lang="en-US" altLang="zh-CN" dirty="0">
                <a:ea typeface="ＭＳ Ｐゴシック" charset="0"/>
              </a:rPr>
              <a:t> as a whole. The group has to satisfy certain properties without zooming into node-level</a:t>
            </a:r>
          </a:p>
          <a:p>
            <a:r>
              <a:rPr lang="en-US" altLang="zh-CN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Network</a:t>
            </a:r>
            <a:r>
              <a:rPr lang="en-US" altLang="zh-CN" dirty="0">
                <a:ea typeface="ＭＳ Ｐゴシック" charset="0"/>
                <a:cs typeface="ＭＳ Ｐゴシック" charset="0"/>
              </a:rPr>
              <a:t>-Centric Community</a:t>
            </a:r>
          </a:p>
          <a:p>
            <a:pPr lvl="1"/>
            <a:r>
              <a:rPr lang="en-US" altLang="zh-CN" dirty="0">
                <a:ea typeface="ＭＳ Ｐゴシック" charset="0"/>
              </a:rPr>
              <a:t>Partition </a:t>
            </a:r>
            <a:r>
              <a:rPr lang="en-US" altLang="zh-CN" dirty="0">
                <a:solidFill>
                  <a:srgbClr val="FF0000"/>
                </a:solidFill>
                <a:ea typeface="ＭＳ Ｐゴシック" charset="0"/>
              </a:rPr>
              <a:t>the whole network</a:t>
            </a:r>
            <a:r>
              <a:rPr lang="en-US" altLang="zh-CN" dirty="0">
                <a:ea typeface="ＭＳ Ｐゴシック" charset="0"/>
              </a:rPr>
              <a:t> into several disjoint sets</a:t>
            </a:r>
          </a:p>
          <a:p>
            <a:r>
              <a:rPr lang="en-US" altLang="zh-CN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Hierarchy</a:t>
            </a:r>
            <a:r>
              <a:rPr lang="en-US" altLang="zh-CN" dirty="0">
                <a:ea typeface="ＭＳ Ｐゴシック" charset="0"/>
                <a:cs typeface="ＭＳ Ｐゴシック" charset="0"/>
              </a:rPr>
              <a:t>-Centric Community  </a:t>
            </a:r>
          </a:p>
          <a:p>
            <a:pPr lvl="1"/>
            <a:r>
              <a:rPr lang="en-US" altLang="zh-CN" dirty="0">
                <a:ea typeface="ＭＳ Ｐゴシック" charset="0"/>
              </a:rPr>
              <a:t>Construct a </a:t>
            </a:r>
            <a:r>
              <a:rPr lang="en-US" altLang="zh-CN" dirty="0">
                <a:solidFill>
                  <a:srgbClr val="FF0000"/>
                </a:solidFill>
                <a:ea typeface="ＭＳ Ｐゴシック" charset="0"/>
              </a:rPr>
              <a:t>hierarchical structure</a:t>
            </a:r>
            <a:r>
              <a:rPr lang="en-US" altLang="zh-CN" dirty="0">
                <a:ea typeface="ＭＳ Ｐゴシック" charset="0"/>
              </a:rPr>
              <a:t> of communities</a:t>
            </a:r>
          </a:p>
          <a:p>
            <a:endParaRPr lang="en-US" altLang="zh-CN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371600" y="6096000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We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discover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similar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entities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which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form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communities</a:t>
            </a:r>
            <a:r>
              <a:rPr lang="hu-HU" sz="2000" b="1" dirty="0" smtClean="0"/>
              <a:t>:</a:t>
            </a:r>
            <a:endParaRPr lang="hu-HU" sz="2000" b="1" dirty="0"/>
          </a:p>
        </p:txBody>
      </p:sp>
    </p:spTree>
    <p:extLst>
      <p:ext uri="{BB962C8B-B14F-4D97-AF65-F5344CB8AC3E}">
        <p14:creationId xmlns="" xmlns:p14="http://schemas.microsoft.com/office/powerpoint/2010/main" val="3702357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hu-HU" altLang="zh-CN" dirty="0" smtClean="0"/>
              <a:t>Csoportok evolúciója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4"/>
            <a:ext cx="6781800" cy="471860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38200" y="62484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We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observe</a:t>
            </a:r>
            <a:r>
              <a:rPr lang="hu-HU" sz="2000" b="1" dirty="0" smtClean="0"/>
              <a:t> and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explain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communities</a:t>
            </a:r>
            <a:r>
              <a:rPr lang="hu-HU" sz="2000" b="1" dirty="0" smtClean="0"/>
              <a:t>’ </a:t>
            </a:r>
            <a:r>
              <a:rPr lang="hu-HU" sz="2000" b="1" dirty="0" err="1" smtClean="0"/>
              <a:t>behaviors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evolution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00221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Dunbar</a:t>
            </a:r>
            <a:r>
              <a:rPr lang="hu-HU" altLang="zh-CN" dirty="0" err="1" smtClean="0"/>
              <a:t>-szám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solidFill>
                  <a:srgbClr val="C00000"/>
                </a:solidFill>
              </a:rPr>
              <a:t>Dunbar number:150</a:t>
            </a:r>
            <a:r>
              <a:rPr lang="en-US" altLang="zh-CN" sz="2400" dirty="0" smtClean="0"/>
              <a:t>. Dunbar's number is a suggested cognitive limit to the number of people with whom one can maintain stable social relationships</a:t>
            </a:r>
          </a:p>
          <a:p>
            <a:pPr algn="r">
              <a:buNone/>
            </a:pPr>
            <a:r>
              <a:rPr lang="en-US" altLang="zh-CN" sz="2400" dirty="0" smtClean="0"/>
              <a:t>     —Robin Dunbar, 2000</a:t>
            </a:r>
            <a:endParaRPr lang="zh-CN" altLang="en-US" sz="2400" dirty="0"/>
          </a:p>
        </p:txBody>
      </p:sp>
      <p:pic>
        <p:nvPicPr>
          <p:cNvPr id="4" name="图片 3" descr="dunbar numb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95600"/>
            <a:ext cx="5410200" cy="365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85542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20" y="200025"/>
            <a:ext cx="8501122" cy="762000"/>
          </a:xfrm>
        </p:spPr>
        <p:txBody>
          <a:bodyPr/>
          <a:lstStyle/>
          <a:p>
            <a:r>
              <a:rPr lang="en-US" sz="3200" dirty="0" smtClean="0"/>
              <a:t>Social </a:t>
            </a:r>
            <a:r>
              <a:rPr lang="en-US" sz="3200" dirty="0" smtClean="0"/>
              <a:t>Action</a:t>
            </a:r>
            <a:r>
              <a:rPr lang="hu-HU" sz="3200" dirty="0" smtClean="0"/>
              <a:t>: </a:t>
            </a:r>
            <a:br>
              <a:rPr lang="hu-HU" sz="3200" dirty="0" smtClean="0"/>
            </a:br>
            <a:r>
              <a:rPr lang="hu-HU" sz="3200" dirty="0" smtClean="0"/>
              <a:t>M</a:t>
            </a:r>
            <a:r>
              <a:rPr lang="hu-HU" sz="3200" dirty="0" smtClean="0"/>
              <a:t>it, miért, hogyan csinál együtt egy közösség?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…the object is to interpret the meaning of social action and thereby give a causal explanation of the way in which the action proceeds and the effects which it produces...</a:t>
            </a:r>
          </a:p>
          <a:p>
            <a:pPr algn="r">
              <a:buNone/>
            </a:pPr>
            <a:r>
              <a:rPr lang="en-US" altLang="zh-CN" sz="2400" dirty="0" smtClean="0"/>
              <a:t>— </a:t>
            </a:r>
            <a:r>
              <a:rPr lang="en-US" altLang="zh-CN" sz="2400" dirty="0" smtClean="0">
                <a:solidFill>
                  <a:srgbClr val="C00000"/>
                </a:solidFill>
              </a:rPr>
              <a:t>Social Action Theory</a:t>
            </a:r>
            <a:r>
              <a:rPr lang="en-US" altLang="zh-CN" sz="2400" dirty="0" smtClean="0"/>
              <a:t>, by Max Weber, 1922</a:t>
            </a:r>
          </a:p>
          <a:p>
            <a:endParaRPr lang="zh-CN" altLang="en-US" dirty="0"/>
          </a:p>
        </p:txBody>
      </p:sp>
      <p:pic>
        <p:nvPicPr>
          <p:cNvPr id="123911" name="Picture 7" descr="http://himercsilla.hu/wp-content/uploads/2013/07/I-HEART-FLASH-MOB-EASTSIDELALIFSTY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3076575"/>
            <a:ext cx="3314700" cy="2486025"/>
          </a:xfrm>
          <a:prstGeom prst="rect">
            <a:avLst/>
          </a:prstGeom>
          <a:noFill/>
        </p:spPr>
      </p:pic>
      <p:pic>
        <p:nvPicPr>
          <p:cNvPr id="123913" name="Picture 9" descr="http://papernapkinmarketing.com/wp-content/uploads/2014/06/flashmob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5791200"/>
            <a:ext cx="3200400" cy="832104"/>
          </a:xfrm>
          <a:prstGeom prst="rect">
            <a:avLst/>
          </a:prstGeom>
          <a:noFill/>
        </p:spPr>
      </p:pic>
      <p:pic>
        <p:nvPicPr>
          <p:cNvPr id="123915" name="Picture 11" descr="http://i.ytimg.com/vi/S4CqTV9eEkI/maxres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048000"/>
            <a:ext cx="4495801" cy="2528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9944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Mire használható a sör- vagy borfogyasztás tudományos szempontból?</a:t>
            </a:r>
            <a:endParaRPr lang="hu-HU" dirty="0"/>
          </a:p>
        </p:txBody>
      </p:sp>
      <p:pic>
        <p:nvPicPr>
          <p:cNvPr id="27650" name="Picture 2" descr="http://www.captainleisuretees.com/i/s_p/l__beerscienceinglasstshi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142984"/>
            <a:ext cx="5143536" cy="5143536"/>
          </a:xfrm>
          <a:prstGeom prst="rect">
            <a:avLst/>
          </a:prstGeom>
          <a:noFill/>
        </p:spPr>
      </p:pic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5821-7CC7-4A9E-95CF-4475FB12E86D}" type="datetime1">
              <a:rPr lang="hu-HU" smtClean="0"/>
              <a:t>2015.04.28.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Social Action </a:t>
            </a:r>
            <a:r>
              <a:rPr lang="en-US" altLang="zh-CN" sz="2800" dirty="0" smtClean="0"/>
              <a:t> </a:t>
            </a:r>
            <a:r>
              <a:rPr lang="hu-HU" altLang="zh-CN" sz="2800" dirty="0" smtClean="0"/>
              <a:t/>
            </a:r>
            <a:br>
              <a:rPr lang="hu-HU" altLang="zh-CN" sz="2800" dirty="0" smtClean="0"/>
            </a:br>
            <a:r>
              <a:rPr lang="hu-HU" altLang="zh-CN" sz="2800" dirty="0" smtClean="0"/>
              <a:t>Kik a közösség meghatározói, centrális egyénei?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</a:rPr>
              <a:t>Betweenness</a:t>
            </a:r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A centrality measure of a vertex within a graph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29" y="2630269"/>
            <a:ext cx="3048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5678283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Hue (from </a:t>
            </a:r>
            <a:r>
              <a:rPr lang="en-US" dirty="0" smtClean="0"/>
              <a:t>red=</a:t>
            </a:r>
            <a:r>
              <a:rPr lang="hu-HU" dirty="0" smtClean="0"/>
              <a:t>min</a:t>
            </a:r>
            <a:r>
              <a:rPr lang="en-US" dirty="0" smtClean="0"/>
              <a:t> </a:t>
            </a:r>
            <a:r>
              <a:rPr lang="en-US" dirty="0"/>
              <a:t>to blue=max) shows the node </a:t>
            </a:r>
            <a:r>
              <a:rPr lang="en-US" dirty="0" err="1"/>
              <a:t>betweenness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67000"/>
            <a:ext cx="3036498" cy="8382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7200" y="4114800"/>
            <a:ext cx="2286000" cy="12192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rial" pitchFamily="34" charset="0"/>
                <a:cs typeface="Arial" pitchFamily="34" charset="0"/>
              </a:rPr>
              <a:t>#shortest paths pass through 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v</a:t>
            </a:r>
            <a:endParaRPr lang="en-US" altLang="zh-CN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1600200" y="2971800"/>
            <a:ext cx="1828800" cy="1143000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7"/>
          <p:cNvSpPr/>
          <p:nvPr/>
        </p:nvSpPr>
        <p:spPr>
          <a:xfrm>
            <a:off x="3124200" y="4114800"/>
            <a:ext cx="2362200" cy="1219200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en-US" altLang="zh-CN" sz="2400" dirty="0">
                <a:latin typeface="Arial" pitchFamily="34" charset="0"/>
                <a:cs typeface="Arial" pitchFamily="34" charset="0"/>
              </a:rPr>
              <a:t>shortest paths from s to t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3962400" y="3429000"/>
            <a:ext cx="342900" cy="685800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152400" y="5638800"/>
            <a:ext cx="5747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We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measure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importance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persons</a:t>
            </a:r>
            <a:r>
              <a:rPr lang="hu-HU" sz="2000" b="1" dirty="0" smtClean="0"/>
              <a:t>.</a:t>
            </a:r>
          </a:p>
          <a:p>
            <a:r>
              <a:rPr lang="hu-HU" sz="2000" b="1" dirty="0" err="1" smtClean="0"/>
              <a:t>There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several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centrality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measures</a:t>
            </a:r>
            <a:r>
              <a:rPr lang="hu-HU" sz="2000" b="1" dirty="0" smtClean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19243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7924800" cy="762000"/>
          </a:xfrm>
        </p:spPr>
        <p:txBody>
          <a:bodyPr/>
          <a:lstStyle/>
          <a:p>
            <a:r>
              <a:rPr lang="hu-HU" altLang="zh-CN" dirty="0" err="1" smtClean="0"/>
              <a:t>Centralitási</a:t>
            </a:r>
            <a:r>
              <a:rPr lang="hu-HU" altLang="zh-CN" dirty="0" smtClean="0"/>
              <a:t> mértékek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3581400" cy="49387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000" dirty="0" err="1" smtClean="0"/>
              <a:t>Centralities</a:t>
            </a:r>
            <a:r>
              <a:rPr lang="hu-HU" sz="2000" dirty="0" smtClean="0"/>
              <a:t> </a:t>
            </a:r>
            <a:r>
              <a:rPr lang="hu-HU" sz="2000" dirty="0" err="1" smtClean="0"/>
              <a:t>characterize</a:t>
            </a:r>
            <a:r>
              <a:rPr lang="hu-HU" sz="2000" dirty="0" smtClean="0"/>
              <a:t> </a:t>
            </a:r>
            <a:r>
              <a:rPr lang="hu-HU" sz="2000" dirty="0" err="1" smtClean="0"/>
              <a:t>users</a:t>
            </a:r>
            <a:r>
              <a:rPr lang="hu-HU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hu-HU" sz="2000" dirty="0" err="1" smtClean="0"/>
              <a:t>They</a:t>
            </a:r>
            <a:r>
              <a:rPr lang="hu-HU" sz="2000" dirty="0" smtClean="0"/>
              <a:t> </a:t>
            </a:r>
            <a:r>
              <a:rPr lang="hu-HU" sz="2000" dirty="0" err="1" smtClean="0"/>
              <a:t>mesaure</a:t>
            </a:r>
            <a:r>
              <a:rPr lang="hu-HU" sz="2000" dirty="0" smtClean="0"/>
              <a:t> </a:t>
            </a:r>
            <a:r>
              <a:rPr lang="hu-HU" sz="2000" dirty="0" err="1" smtClean="0"/>
              <a:t>different</a:t>
            </a:r>
            <a:r>
              <a:rPr lang="hu-HU" sz="2000" dirty="0" smtClean="0"/>
              <a:t> </a:t>
            </a:r>
            <a:r>
              <a:rPr lang="hu-HU" sz="2000" dirty="0" err="1" smtClean="0"/>
              <a:t>properties</a:t>
            </a:r>
            <a:r>
              <a:rPr lang="hu-HU" sz="2000" dirty="0" smtClean="0"/>
              <a:t> (</a:t>
            </a:r>
            <a:r>
              <a:rPr lang="hu-HU" sz="2000" dirty="0" err="1" smtClean="0"/>
              <a:t>importance</a:t>
            </a:r>
            <a:r>
              <a:rPr lang="hu-HU" sz="2000" dirty="0" smtClean="0"/>
              <a:t>)  </a:t>
            </a:r>
          </a:p>
          <a:p>
            <a:pPr>
              <a:lnSpc>
                <a:spcPct val="150000"/>
              </a:lnSpc>
            </a:pPr>
            <a:r>
              <a:rPr lang="hu-HU" sz="2000" dirty="0" err="1" smtClean="0"/>
              <a:t>They</a:t>
            </a:r>
            <a:r>
              <a:rPr lang="hu-HU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more </a:t>
            </a:r>
            <a:r>
              <a:rPr lang="hu-HU" sz="2000" dirty="0" err="1" smtClean="0"/>
              <a:t>or</a:t>
            </a:r>
            <a:r>
              <a:rPr lang="hu-HU" sz="2000" dirty="0" smtClean="0"/>
              <a:t> less </a:t>
            </a:r>
            <a:r>
              <a:rPr lang="hu-HU" sz="2000" dirty="0" err="1" smtClean="0"/>
              <a:t>correlated</a:t>
            </a:r>
            <a:r>
              <a:rPr lang="hu-HU" sz="2000" dirty="0" smtClean="0"/>
              <a:t> </a:t>
            </a:r>
            <a:r>
              <a:rPr lang="hu-HU" sz="2000" dirty="0" err="1" smtClean="0"/>
              <a:t>with</a:t>
            </a:r>
            <a:r>
              <a:rPr lang="hu-HU" sz="2000" dirty="0" smtClean="0"/>
              <a:t> </a:t>
            </a:r>
            <a:r>
              <a:rPr lang="hu-HU" sz="2000" dirty="0" err="1" smtClean="0"/>
              <a:t>each</a:t>
            </a:r>
            <a:r>
              <a:rPr lang="hu-HU" sz="2000" dirty="0" smtClean="0"/>
              <a:t> </a:t>
            </a:r>
            <a:r>
              <a:rPr lang="hu-HU" sz="2000" dirty="0" err="1" smtClean="0"/>
              <a:t>other</a:t>
            </a:r>
            <a:r>
              <a:rPr lang="hu-HU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hu-HU" sz="2000" dirty="0" err="1" smtClean="0"/>
              <a:t>Application</a:t>
            </a:r>
            <a:r>
              <a:rPr lang="hu-HU" sz="2000" dirty="0" smtClean="0"/>
              <a:t>: </a:t>
            </a:r>
            <a:r>
              <a:rPr lang="hu-HU" sz="2000" dirty="0" err="1" smtClean="0"/>
              <a:t>Find</a:t>
            </a:r>
            <a:r>
              <a:rPr lang="hu-HU" sz="2000" dirty="0" smtClean="0"/>
              <a:t> RISKY servers </a:t>
            </a:r>
            <a:r>
              <a:rPr lang="hu-HU" sz="2000" dirty="0" err="1" smtClean="0"/>
              <a:t>in</a:t>
            </a:r>
            <a:r>
              <a:rPr lang="hu-HU" sz="2000" dirty="0" smtClean="0"/>
              <a:t> a computer </a:t>
            </a:r>
            <a:r>
              <a:rPr lang="hu-HU" sz="2000" dirty="0" err="1" smtClean="0"/>
              <a:t>network</a:t>
            </a:r>
            <a:r>
              <a:rPr lang="hu-HU" sz="2000" dirty="0" smtClean="0"/>
              <a:t>.</a:t>
            </a:r>
            <a:endParaRPr lang="en-US" sz="2000" dirty="0"/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143000"/>
            <a:ext cx="46101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1121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WH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79071" cy="4449763"/>
          </a:xfrm>
        </p:spPr>
        <p:txBody>
          <a:bodyPr/>
          <a:lstStyle/>
          <a:p>
            <a:pPr marL="514350" indent="-514350">
              <a:spcBef>
                <a:spcPts val="1368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Whether</a:t>
            </a:r>
            <a:r>
              <a:rPr lang="en-US" dirty="0" smtClean="0"/>
              <a:t> social influence </a:t>
            </a:r>
            <a:r>
              <a:rPr lang="en-US" dirty="0" smtClean="0">
                <a:solidFill>
                  <a:srgbClr val="0000CC"/>
                </a:solidFill>
              </a:rPr>
              <a:t>exist</a:t>
            </a:r>
            <a:r>
              <a:rPr lang="en-US" dirty="0" smtClean="0"/>
              <a:t>?</a:t>
            </a:r>
          </a:p>
          <a:p>
            <a:pPr marL="514350" indent="-514350">
              <a:spcBef>
                <a:spcPts val="1368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How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0000CC"/>
                </a:solidFill>
              </a:rPr>
              <a:t>measure</a:t>
            </a:r>
            <a:r>
              <a:rPr lang="en-US" dirty="0" smtClean="0"/>
              <a:t> influence?</a:t>
            </a:r>
          </a:p>
          <a:p>
            <a:pPr marL="514350" indent="-514350">
              <a:spcBef>
                <a:spcPts val="1368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How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0000CC"/>
                </a:solidFill>
              </a:rPr>
              <a:t>model</a:t>
            </a:r>
            <a:r>
              <a:rPr lang="en-US" dirty="0" smtClean="0"/>
              <a:t> influence?</a:t>
            </a:r>
          </a:p>
          <a:p>
            <a:pPr marL="514350" indent="-514350">
              <a:spcBef>
                <a:spcPts val="1368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How</a:t>
            </a:r>
            <a:r>
              <a:rPr lang="en-US" dirty="0" smtClean="0"/>
              <a:t> influence can </a:t>
            </a:r>
            <a:r>
              <a:rPr lang="en-US" dirty="0" smtClean="0">
                <a:solidFill>
                  <a:srgbClr val="0000CC"/>
                </a:solidFill>
              </a:rPr>
              <a:t>help</a:t>
            </a:r>
            <a:r>
              <a:rPr lang="en-US" dirty="0" smtClean="0"/>
              <a:t> real applications?</a:t>
            </a:r>
            <a:endParaRPr lang="en-US" dirty="0"/>
          </a:p>
        </p:txBody>
      </p:sp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429000"/>
            <a:ext cx="5691187" cy="325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03321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58" y="200025"/>
            <a:ext cx="8501122" cy="762000"/>
          </a:xfrm>
        </p:spPr>
        <p:txBody>
          <a:bodyPr/>
          <a:lstStyle/>
          <a:p>
            <a:r>
              <a:rPr lang="hu-HU" sz="3200" dirty="0" smtClean="0"/>
              <a:t>Egy alkalmazási lehetőség: </a:t>
            </a:r>
            <a:r>
              <a:rPr lang="hu-HU" sz="3200" dirty="0" err="1" smtClean="0"/>
              <a:t>Viral</a:t>
            </a:r>
            <a:r>
              <a:rPr lang="hu-HU" sz="3200" dirty="0" smtClean="0"/>
              <a:t> </a:t>
            </a:r>
            <a:r>
              <a:rPr lang="hu-HU" sz="3200" dirty="0" smtClean="0"/>
              <a:t>Marketing</a:t>
            </a:r>
            <a:endParaRPr lang="hu-HU" sz="3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69026-9D78-42FE-997F-AD2F85855694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8010525" cy="48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zh-CN" sz="3200" dirty="0" smtClean="0"/>
              <a:t>Információterjedési (diffúziós) modellek </a:t>
            </a:r>
            <a:br>
              <a:rPr lang="hu-HU" altLang="zh-CN" sz="3200" dirty="0" smtClean="0"/>
            </a:br>
            <a:r>
              <a:rPr lang="hu-HU" altLang="zh-CN" sz="3200" dirty="0" smtClean="0"/>
              <a:t>a hálózatokban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295401"/>
            <a:ext cx="8435975" cy="1524000"/>
          </a:xfrm>
        </p:spPr>
        <p:txBody>
          <a:bodyPr/>
          <a:lstStyle/>
          <a:p>
            <a:r>
              <a:rPr lang="en-US" altLang="zh-CN" sz="3600" dirty="0" smtClean="0"/>
              <a:t>Linear Threshold Model</a:t>
            </a:r>
          </a:p>
          <a:p>
            <a:r>
              <a:rPr lang="en-US" altLang="zh-CN" sz="3600" dirty="0" smtClean="0"/>
              <a:t>Cascade Model</a:t>
            </a:r>
            <a:endParaRPr lang="zh-CN" altLang="en-US" sz="3600" dirty="0"/>
          </a:p>
        </p:txBody>
      </p:sp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048000"/>
            <a:ext cx="4257068" cy="330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1"/>
            <a:ext cx="4038600" cy="257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80748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58" y="200025"/>
            <a:ext cx="8358246" cy="762000"/>
          </a:xfrm>
        </p:spPr>
        <p:txBody>
          <a:bodyPr/>
          <a:lstStyle/>
          <a:p>
            <a:r>
              <a:rPr lang="hu-HU" dirty="0" smtClean="0"/>
              <a:t>Kitérő vége, térjünk vissza a sörhöz!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42338" name="Picture 2" descr="http://depoknews.com/wp-content/uploads/2014/07/U-Turn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285860"/>
            <a:ext cx="2381244" cy="2381245"/>
          </a:xfrm>
          <a:prstGeom prst="rect">
            <a:avLst/>
          </a:prstGeom>
          <a:noFill/>
        </p:spPr>
      </p:pic>
      <p:pic>
        <p:nvPicPr>
          <p:cNvPr id="142340" name="Picture 4" descr="http://cache.trustedpartner.com/images/library/PalmBeachIllustrated2010/News%20&amp;%20Blogs/Dining/1%20FL%20Beer/beer-lineup-big-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857628"/>
            <a:ext cx="7537629" cy="2375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000" dirty="0" smtClean="0"/>
              <a:t>Mit lehet vizsgálni?</a:t>
            </a:r>
            <a:br>
              <a:rPr lang="hu-HU" sz="2000" dirty="0" smtClean="0"/>
            </a:br>
            <a:r>
              <a:rPr lang="hu-HU" sz="2000" dirty="0" smtClean="0"/>
              <a:t>Például az egyén és közösség kapcsolatát, </a:t>
            </a:r>
            <a:br>
              <a:rPr lang="hu-HU" sz="2000" dirty="0" smtClean="0"/>
            </a:br>
            <a:r>
              <a:rPr lang="hu-HU" sz="2000" dirty="0" smtClean="0"/>
              <a:t>egymásra hatását.</a:t>
            </a:r>
            <a:endParaRPr lang="hu-HU" sz="20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46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dirty="0" smtClean="0"/>
              <a:t>Amiket meg lehet figyelni, a nyelvi változások az egyén és a közösség szövegeiben.</a:t>
            </a:r>
            <a:endParaRPr lang="hu-HU" sz="28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47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Az elemzéshez használt adatbázis 10 évnyi 4,6M poszt, 63K felhasználó.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48</a:t>
            </a:fld>
            <a:endParaRPr lang="hu-HU"/>
          </a:p>
        </p:txBody>
      </p:sp>
      <p:pic>
        <p:nvPicPr>
          <p:cNvPr id="7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3188" y="1243013"/>
            <a:ext cx="636111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dirty="0" smtClean="0"/>
              <a:t>Az „aroma” és az „illat” szavak gyakoriságának változása példa a nyelvi fejlődésre, változásra</a:t>
            </a:r>
            <a:endParaRPr lang="hu-HU" sz="24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49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Stanford University   -             MIT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8674" name="Picture 2" descr="http://web.mit.edu/bigdata-priv/images/MIT-dome-at-nig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357298"/>
            <a:ext cx="3714776" cy="2671000"/>
          </a:xfrm>
          <a:prstGeom prst="rect">
            <a:avLst/>
          </a:prstGeom>
          <a:noFill/>
        </p:spPr>
      </p:pic>
      <p:pic>
        <p:nvPicPr>
          <p:cNvPr id="28676" name="Picture 4" descr="http://www.mit.edu/~gil/images/mit_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214818"/>
            <a:ext cx="2143114" cy="2143115"/>
          </a:xfrm>
          <a:prstGeom prst="rect">
            <a:avLst/>
          </a:prstGeom>
          <a:noFill/>
        </p:spPr>
      </p:pic>
      <p:pic>
        <p:nvPicPr>
          <p:cNvPr id="28678" name="Picture 6" descr="http://stanford.edu/about/images/intro_abou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357298"/>
            <a:ext cx="4071966" cy="2707859"/>
          </a:xfrm>
          <a:prstGeom prst="rect">
            <a:avLst/>
          </a:prstGeom>
          <a:noFill/>
        </p:spPr>
      </p:pic>
      <p:pic>
        <p:nvPicPr>
          <p:cNvPr id="28680" name="Picture 8" descr="http://upload.wikimedia.org/wikipedia/en/thumb/b/b7/Stanford_University_seal_2003.svg/1024px-Stanford_University_seal_2003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286256"/>
            <a:ext cx="2000264" cy="2000265"/>
          </a:xfrm>
          <a:prstGeom prst="rect">
            <a:avLst/>
          </a:prstGeom>
          <a:noFill/>
        </p:spPr>
      </p:pic>
      <p:sp>
        <p:nvSpPr>
          <p:cNvPr id="11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03F7-F97C-426A-9DCB-13CEB9FEAA65}" type="datetime1">
              <a:rPr lang="hu-HU" smtClean="0"/>
              <a:t>2015.04.28.</a:t>
            </a:fld>
            <a:endParaRPr lang="hu-HU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400" dirty="0" smtClean="0"/>
              <a:t>Akik belépnek a csoportba, a belépéskor divatosabb kifejezést használják végig, annak ellenére, hogy változik a nyelv (konzervatív nyelvhasználat).</a:t>
            </a:r>
            <a:endParaRPr lang="hu-HU" sz="24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50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az egyén, mi a közösség életciklusa?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51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990600"/>
          </a:xfrm>
        </p:spPr>
        <p:txBody>
          <a:bodyPr>
            <a:noAutofit/>
          </a:bodyPr>
          <a:lstStyle/>
          <a:p>
            <a:r>
              <a:rPr lang="hu-HU" sz="2000" dirty="0" smtClean="0"/>
              <a:t>1. Az „én” helyett a „mi” szóhasználat, ragozás lesz a gyakoribb (a közösséghez idomul az egyén).</a:t>
            </a:r>
            <a:br>
              <a:rPr lang="hu-HU" sz="2000" dirty="0" smtClean="0"/>
            </a:br>
            <a:r>
              <a:rPr lang="hu-HU" sz="2000" dirty="0" smtClean="0"/>
              <a:t>2. Átveszi a közösség nyelvét (egyre több sörhöz kapcsolódó kifejezést használ az egyén).</a:t>
            </a:r>
            <a:endParaRPr lang="hu-HU" sz="20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52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500174"/>
            <a:ext cx="6291813" cy="46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közösség nyelve is fejlődik, a gyümölcsre vonatkozó kifejezések egyre népszerűbbek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53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 smtClean="0"/>
              <a:t>Az egyén és közösség távolsága az egyén nyelvének és a közösség nyelvének távolsága alapján, entrópia alapon számolható adott t időben.</a:t>
            </a:r>
            <a:endParaRPr lang="hu-HU" sz="20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54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1. fázis: az új tag (nyelvezete) asszimilálódik a közösséghez (a közösség nyelvezetéhez)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55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43013"/>
            <a:ext cx="6643734" cy="497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58204" cy="1347774"/>
          </a:xfrm>
        </p:spPr>
        <p:txBody>
          <a:bodyPr>
            <a:noAutofit/>
          </a:bodyPr>
          <a:lstStyle/>
          <a:p>
            <a:r>
              <a:rPr lang="hu-HU" sz="2400" dirty="0" smtClean="0"/>
              <a:t>2. fázis: egy idő után már nem adaptálódik a közösséghez. </a:t>
            </a:r>
            <a:br>
              <a:rPr lang="hu-HU" sz="2400" dirty="0" smtClean="0"/>
            </a:br>
            <a:r>
              <a:rPr lang="hu-HU" sz="2400" dirty="0" smtClean="0"/>
              <a:t>2 eset: megreked a múltban vagy eltávolodik (várhatóan elhagyja a csoportot, lemorzsolódik)</a:t>
            </a:r>
            <a:endParaRPr lang="hu-HU" sz="24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56</a:t>
            </a:fld>
            <a:endParaRPr lang="hu-HU"/>
          </a:p>
        </p:txBody>
      </p:sp>
      <p:pic>
        <p:nvPicPr>
          <p:cNvPr id="7" name="Kép 1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6649003" cy="50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dirty="0" smtClean="0"/>
              <a:t>Az egyének relatív életciklusa hasonló, csak az időtartama más.</a:t>
            </a:r>
            <a:br>
              <a:rPr lang="hu-HU" sz="2000" dirty="0" smtClean="0"/>
            </a:br>
            <a:r>
              <a:rPr lang="hu-HU" sz="2000" dirty="0" smtClean="0"/>
              <a:t>Az adaptációs fázis vége és a teljes görbe közt mi a kapcsolat?</a:t>
            </a:r>
            <a:br>
              <a:rPr lang="hu-HU" sz="2000" dirty="0" smtClean="0"/>
            </a:br>
            <a:endParaRPr lang="hu-HU" sz="20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57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707236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egyéni múltjából hogyan becsülhető meg, hogy mennyi ideig marad a csoport tagja?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58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1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3188" y="1243013"/>
            <a:ext cx="6627836" cy="504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Ügyfelek lemorzsolódásának előrejelzése, megakadályozása fórumvélemények alapján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59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Alkalmazás: </a:t>
            </a:r>
            <a:r>
              <a:rPr lang="hu-HU" dirty="0" err="1" smtClean="0"/>
              <a:t>Telco</a:t>
            </a:r>
            <a:r>
              <a:rPr lang="hu-HU" dirty="0" smtClean="0"/>
              <a:t>, bank, biztosító</a:t>
            </a:r>
            <a:endParaRPr lang="hu-HU" dirty="0"/>
          </a:p>
        </p:txBody>
      </p:sp>
      <p:pic>
        <p:nvPicPr>
          <p:cNvPr id="62466" name="Picture 2" descr="http://dmlab.hu/wp-content/uploads/2014/02/post_image_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7239000" cy="409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Publikációk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McAuley</a:t>
            </a:r>
            <a:r>
              <a:rPr lang="en-US" dirty="0" smtClean="0"/>
              <a:t>, Julian John, and </a:t>
            </a:r>
            <a:r>
              <a:rPr lang="en-US" b="1" dirty="0" smtClean="0"/>
              <a:t>Jure </a:t>
            </a:r>
            <a:r>
              <a:rPr lang="en-US" b="1" dirty="0" err="1" smtClean="0"/>
              <a:t>Leskovec</a:t>
            </a:r>
            <a:r>
              <a:rPr lang="en-US" dirty="0" smtClean="0"/>
              <a:t>. "From amateurs to connoisseurs: modeling the evolution of user expertise through online reviews." </a:t>
            </a:r>
            <a:r>
              <a:rPr lang="en-US" i="1" dirty="0" smtClean="0"/>
              <a:t>Proceedings of the 22nd international conference on World Wide Web</a:t>
            </a:r>
            <a:r>
              <a:rPr lang="en-US" dirty="0" smtClean="0"/>
              <a:t>. International World Wide Web Conferences Steering Committee, 2013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 err="1" smtClean="0"/>
              <a:t>Danescu-Niculescu-Mizil</a:t>
            </a:r>
            <a:r>
              <a:rPr lang="en-US" dirty="0" smtClean="0"/>
              <a:t>, </a:t>
            </a:r>
            <a:r>
              <a:rPr lang="en-US" dirty="0" err="1" smtClean="0"/>
              <a:t>Cristian</a:t>
            </a:r>
            <a:r>
              <a:rPr lang="en-US" dirty="0" smtClean="0"/>
              <a:t>, et al. "No country for old members: User lifecycle and linguistic change in online communities." </a:t>
            </a:r>
            <a:r>
              <a:rPr lang="en-US" i="1" dirty="0" smtClean="0"/>
              <a:t>Proceedings of the 22nd international conference on World Wide Web</a:t>
            </a:r>
            <a:r>
              <a:rPr lang="en-US" dirty="0" smtClean="0"/>
              <a:t>. International World Wide Web Conferences Steering Committee, 2013.</a:t>
            </a:r>
            <a:endParaRPr lang="hu-HU" dirty="0" smtClean="0"/>
          </a:p>
          <a:p>
            <a:r>
              <a:rPr lang="en-US" dirty="0" err="1" smtClean="0"/>
              <a:t>McAuley</a:t>
            </a:r>
            <a:r>
              <a:rPr lang="en-US" dirty="0" smtClean="0"/>
              <a:t>, Julian, and </a:t>
            </a:r>
            <a:r>
              <a:rPr lang="en-US" b="1" dirty="0" smtClean="0"/>
              <a:t>Jure </a:t>
            </a:r>
            <a:r>
              <a:rPr lang="en-US" b="1" dirty="0" err="1" smtClean="0"/>
              <a:t>Leskovec</a:t>
            </a:r>
            <a:r>
              <a:rPr lang="en-US" dirty="0" smtClean="0"/>
              <a:t>. "Hidden factors and hidden topics: understanding rating dimensions with review text." </a:t>
            </a:r>
            <a:r>
              <a:rPr lang="en-US" i="1" dirty="0" smtClean="0"/>
              <a:t>Proceedings of the 7th ACM conference on Recommender systems</a:t>
            </a:r>
            <a:r>
              <a:rPr lang="en-US" dirty="0" smtClean="0"/>
              <a:t>. ACM, 2013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endParaRPr lang="hu-HU" dirty="0" smtClean="0"/>
          </a:p>
          <a:p>
            <a:r>
              <a:rPr lang="hu-HU" dirty="0" err="1" smtClean="0"/>
              <a:t>McAuley</a:t>
            </a:r>
            <a:r>
              <a:rPr lang="hu-HU" dirty="0" smtClean="0"/>
              <a:t>, </a:t>
            </a:r>
            <a:r>
              <a:rPr lang="hu-HU" dirty="0" err="1" smtClean="0"/>
              <a:t>Julian</a:t>
            </a:r>
            <a:r>
              <a:rPr lang="hu-HU" dirty="0" smtClean="0"/>
              <a:t>, </a:t>
            </a:r>
            <a:r>
              <a:rPr lang="hu-HU" b="1" dirty="0" smtClean="0"/>
              <a:t>Jure </a:t>
            </a:r>
            <a:r>
              <a:rPr lang="hu-HU" b="1" dirty="0" err="1" smtClean="0"/>
              <a:t>Leskovec</a:t>
            </a:r>
            <a:r>
              <a:rPr lang="hu-HU" dirty="0" smtClean="0"/>
              <a:t>, and </a:t>
            </a:r>
            <a:r>
              <a:rPr lang="hu-HU" dirty="0" err="1" smtClean="0"/>
              <a:t>Dan</a:t>
            </a:r>
            <a:r>
              <a:rPr lang="hu-HU" dirty="0" smtClean="0"/>
              <a:t> </a:t>
            </a:r>
            <a:r>
              <a:rPr lang="hu-HU" dirty="0" err="1" smtClean="0"/>
              <a:t>Jurafsky</a:t>
            </a:r>
            <a:r>
              <a:rPr lang="hu-HU" dirty="0" smtClean="0"/>
              <a:t>. "</a:t>
            </a:r>
            <a:r>
              <a:rPr lang="hu-HU" dirty="0" err="1" smtClean="0"/>
              <a:t>Learning</a:t>
            </a:r>
            <a:r>
              <a:rPr lang="hu-HU" dirty="0" smtClean="0"/>
              <a:t> </a:t>
            </a:r>
            <a:r>
              <a:rPr lang="hu-HU" dirty="0" err="1" smtClean="0"/>
              <a:t>attitudes</a:t>
            </a:r>
            <a:r>
              <a:rPr lang="hu-HU" dirty="0" smtClean="0"/>
              <a:t> and </a:t>
            </a:r>
            <a:r>
              <a:rPr lang="hu-HU" dirty="0" err="1" smtClean="0"/>
              <a:t>attributes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multi-aspect</a:t>
            </a:r>
            <a:r>
              <a:rPr lang="hu-HU" dirty="0" smtClean="0"/>
              <a:t> </a:t>
            </a:r>
            <a:r>
              <a:rPr lang="hu-HU" dirty="0" err="1" smtClean="0"/>
              <a:t>reviews</a:t>
            </a:r>
            <a:r>
              <a:rPr lang="hu-HU" dirty="0" smtClean="0"/>
              <a:t>." </a:t>
            </a:r>
            <a:r>
              <a:rPr lang="hu-HU" i="1" dirty="0" smtClean="0"/>
              <a:t>Data </a:t>
            </a:r>
            <a:r>
              <a:rPr lang="hu-HU" i="1" dirty="0" err="1" smtClean="0"/>
              <a:t>Mining</a:t>
            </a:r>
            <a:r>
              <a:rPr lang="hu-HU" i="1" dirty="0" smtClean="0"/>
              <a:t> (ICDM), 2012 IEEE 12th International </a:t>
            </a:r>
            <a:r>
              <a:rPr lang="hu-HU" i="1" dirty="0" err="1" smtClean="0"/>
              <a:t>Conference</a:t>
            </a:r>
            <a:r>
              <a:rPr lang="hu-HU" i="1" dirty="0" smtClean="0"/>
              <a:t> </a:t>
            </a:r>
            <a:r>
              <a:rPr lang="hu-HU" i="1" dirty="0" err="1" smtClean="0"/>
              <a:t>on</a:t>
            </a:r>
            <a:r>
              <a:rPr lang="hu-HU" dirty="0" smtClean="0"/>
              <a:t>. IEEE, 2012.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Mennyit ér, ha a lemorzsolódást csökkenteni tudjuk?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>
          <a:xfrm>
            <a:off x="285720" y="1219200"/>
            <a:ext cx="8572560" cy="4937760"/>
          </a:xfrm>
        </p:spPr>
        <p:txBody>
          <a:bodyPr/>
          <a:lstStyle/>
          <a:p>
            <a:r>
              <a:rPr lang="hu-HU" dirty="0" err="1" smtClean="0"/>
              <a:t>Telco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1M ügyfél</a:t>
            </a:r>
          </a:p>
          <a:p>
            <a:pPr lvl="1"/>
            <a:r>
              <a:rPr lang="hu-HU" dirty="0" smtClean="0"/>
              <a:t>10 EU/hó bevétel ügyfelenként (ARPU </a:t>
            </a:r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revenue</a:t>
            </a:r>
            <a:r>
              <a:rPr lang="hu-HU" dirty="0" smtClean="0"/>
              <a:t> per </a:t>
            </a:r>
            <a:r>
              <a:rPr lang="hu-HU" dirty="0" err="1" smtClean="0"/>
              <a:t>user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Havi lemorzsolódás 2,4% - csökkenteni tudjuk 2,2%-ra</a:t>
            </a:r>
          </a:p>
          <a:p>
            <a:pPr lvl="1"/>
            <a:endParaRPr lang="hu-HU" dirty="0" smtClean="0"/>
          </a:p>
          <a:p>
            <a:pPr lvl="1"/>
            <a:endParaRPr lang="hu-HU" dirty="0"/>
          </a:p>
        </p:txBody>
      </p:sp>
      <p:pic>
        <p:nvPicPr>
          <p:cNvPr id="66562" name="Picture 2" descr="exacaster-churn-prediction-business-ca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000372"/>
            <a:ext cx="7358114" cy="3646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Végül még egy vizsgálat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61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00684" cy="4937760"/>
          </a:xfrm>
        </p:spPr>
        <p:txBody>
          <a:bodyPr>
            <a:normAutofit/>
          </a:bodyPr>
          <a:lstStyle/>
          <a:p>
            <a:r>
              <a:rPr lang="hu-HU" dirty="0" smtClean="0"/>
              <a:t>Hogyan válik egy kezdő ízlésű újonc kifinomult (sör, bor, sajt) szakértővé?</a:t>
            </a:r>
          </a:p>
          <a:p>
            <a:r>
              <a:rPr lang="hu-HU" dirty="0" smtClean="0"/>
              <a:t>Ki a szakértő? A szakértelem egy látens paraméter a modellben.</a:t>
            </a:r>
          </a:p>
          <a:p>
            <a:r>
              <a:rPr lang="hu-HU" dirty="0" smtClean="0"/>
              <a:t>Egy standard ajánló rendszer modellje nem veszi figyelembe a szakértelmet</a:t>
            </a:r>
            <a:endParaRPr lang="hu-HU" dirty="0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357694"/>
            <a:ext cx="763028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5" name="Picture 5" descr="http://img2.imagesbn.com/p/9781402797675_p0_v1_s260x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214422"/>
            <a:ext cx="2476500" cy="2686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Szakértelemtől (adott sör ismeretétől </a:t>
            </a:r>
            <a:r>
              <a:rPr lang="hu-HU" b="1" dirty="0" err="1" smtClean="0"/>
              <a:t>e</a:t>
            </a:r>
            <a:r>
              <a:rPr lang="hu-HU" sz="1800" b="1" dirty="0" err="1" smtClean="0"/>
              <a:t>u</a:t>
            </a:r>
            <a:r>
              <a:rPr lang="hu-HU" sz="1800" b="1" dirty="0" smtClean="0"/>
              <a:t>,i</a:t>
            </a:r>
            <a:r>
              <a:rPr lang="hu-HU" dirty="0" smtClean="0"/>
              <a:t>) függő ajánló rendszer </a:t>
            </a:r>
            <a:r>
              <a:rPr lang="hu-HU" dirty="0" smtClean="0"/>
              <a:t>modellje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62</a:t>
            </a:fld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Adatbányászat : 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Modell felállítása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Betanítása egy mintán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Tesztelés, finomhangolás, modellek kiértékelése, összehasonlítása, kombinálása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Előrejelzés</a:t>
            </a: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7920185" cy="189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71810"/>
            <a:ext cx="4805386" cy="172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Érdekesebb eredmények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63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1554" name="Picture 2" descr="http://previews.123rf.com/images/pixelsaway/pixelsaway1001/pixelsaway100100004/6161098-BEER-behavior-effects-expectation-results-acronym-assessing-performance-of-project-or-new-initiative-Stock-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6858048" cy="5024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különlegesebb ízeket (erős söröket) a szakértők többre értékelik, mint a kezdők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64</a:t>
            </a:fld>
            <a:endParaRPr lang="hu-HU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106556"/>
            <a:ext cx="5214974" cy="532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Akik nem válnak szakértővé, azok lassabban fejlődnek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65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653506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929198"/>
            <a:ext cx="55665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szakértők egységesebb véleményűek (kisebb a szórása a véleményeiknek)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66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752091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Akik elhagyják a közösséget, azokra jellemző, hogy lassabban nő a szakértelmük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67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07064"/>
            <a:ext cx="6985831" cy="343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286388"/>
            <a:ext cx="485045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További érdekes cikkek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68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Adott borból hány éves a legfinomabb 2M </a:t>
            </a:r>
            <a:r>
              <a:rPr lang="hu-HU" dirty="0" err="1" smtClean="0"/>
              <a:t>review</a:t>
            </a:r>
            <a:r>
              <a:rPr lang="hu-HU" dirty="0" smtClean="0"/>
              <a:t> alapján regressziós modellt alkalmazva?</a:t>
            </a:r>
            <a:endParaRPr lang="hu-HU" dirty="0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3116"/>
            <a:ext cx="3286147" cy="400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285992"/>
            <a:ext cx="4033846" cy="275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Egy </a:t>
            </a:r>
            <a:r>
              <a:rPr lang="hu-HU" dirty="0" err="1" smtClean="0"/>
              <a:t>review</a:t>
            </a:r>
            <a:r>
              <a:rPr lang="hu-HU" dirty="0" smtClean="0"/>
              <a:t> szövegéből jósoljuk meg </a:t>
            </a:r>
            <a:r>
              <a:rPr lang="hu-HU" dirty="0" err="1" smtClean="0"/>
              <a:t>hanyas</a:t>
            </a:r>
            <a:r>
              <a:rPr lang="hu-HU" dirty="0" smtClean="0"/>
              <a:t> minősítést ad a sörre, borra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69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215338" cy="423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90600"/>
          </a:xfrm>
        </p:spPr>
        <p:txBody>
          <a:bodyPr>
            <a:normAutofit/>
          </a:bodyPr>
          <a:lstStyle/>
          <a:p>
            <a:r>
              <a:rPr lang="hu-HU" dirty="0" smtClean="0"/>
              <a:t>J.D. </a:t>
            </a:r>
            <a:r>
              <a:rPr lang="hu-HU" dirty="0" err="1" smtClean="0"/>
              <a:t>Ullman</a:t>
            </a:r>
            <a:r>
              <a:rPr lang="hu-HU" dirty="0" smtClean="0"/>
              <a:t> (Stanford) alappéldája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7</a:t>
            </a:fld>
            <a:endParaRPr lang="hu-HU"/>
          </a:p>
        </p:txBody>
      </p:sp>
      <p:pic>
        <p:nvPicPr>
          <p:cNvPr id="38914" name="Picture 2" descr="C:\Users\Kiss Attila\Downloads\61pBuMLr1cL._SY344_BO1,204,203,200_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14620"/>
            <a:ext cx="2295525" cy="3295650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357158" y="135729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/>
            <a:r>
              <a:rPr lang="hu-HU" sz="2400" dirty="0" smtClean="0"/>
              <a:t>szeret(</a:t>
            </a:r>
            <a:r>
              <a:rPr lang="hu-HU" sz="2400" dirty="0" smtClean="0">
                <a:solidFill>
                  <a:srgbClr val="CC00CC"/>
                </a:solidFill>
              </a:rPr>
              <a:t>név</a:t>
            </a:r>
            <a:r>
              <a:rPr lang="hu-HU" sz="2400" dirty="0" smtClean="0"/>
              <a:t>, </a:t>
            </a:r>
            <a:r>
              <a:rPr lang="hu-HU" sz="2400" dirty="0" smtClean="0">
                <a:solidFill>
                  <a:srgbClr val="009900"/>
                </a:solidFill>
              </a:rPr>
              <a:t>sör</a:t>
            </a:r>
            <a:r>
              <a:rPr lang="hu-HU" sz="2400" dirty="0" smtClean="0"/>
              <a:t>) - ki </a:t>
            </a:r>
            <a:r>
              <a:rPr lang="hu-HU" sz="2400" dirty="0" smtClean="0"/>
              <a:t>milyen </a:t>
            </a:r>
            <a:r>
              <a:rPr lang="hu-HU" sz="2400" dirty="0" smtClean="0"/>
              <a:t>söröket szeret</a:t>
            </a:r>
            <a:endParaRPr lang="hu-HU" sz="2400" dirty="0" smtClean="0"/>
          </a:p>
          <a:p>
            <a:pPr marL="914400" lvl="1" indent="-457200"/>
            <a:r>
              <a:rPr lang="hu-HU" sz="2400" dirty="0" smtClean="0"/>
              <a:t>jár(</a:t>
            </a:r>
            <a:r>
              <a:rPr lang="hu-HU" sz="2400" dirty="0" smtClean="0">
                <a:solidFill>
                  <a:srgbClr val="CC00CC"/>
                </a:solidFill>
              </a:rPr>
              <a:t>név</a:t>
            </a:r>
            <a:r>
              <a:rPr lang="hu-HU" sz="2400" dirty="0" smtClean="0"/>
              <a:t>,</a:t>
            </a:r>
            <a:r>
              <a:rPr lang="hu-HU" sz="2400" dirty="0" smtClean="0">
                <a:solidFill>
                  <a:srgbClr val="CC6600"/>
                </a:solidFill>
              </a:rPr>
              <a:t>kocsma</a:t>
            </a:r>
            <a:r>
              <a:rPr lang="hu-HU" sz="2400" dirty="0" smtClean="0"/>
              <a:t>) - ki milyen kocsmákba </a:t>
            </a:r>
            <a:r>
              <a:rPr lang="hu-HU" sz="2400" dirty="0" smtClean="0"/>
              <a:t>szokott </a:t>
            </a:r>
            <a:r>
              <a:rPr lang="hu-HU" sz="2400" dirty="0" smtClean="0"/>
              <a:t>járni</a:t>
            </a:r>
            <a:endParaRPr lang="hu-HU" sz="2400" dirty="0" smtClean="0"/>
          </a:p>
          <a:p>
            <a:pPr marL="914400" lvl="1" indent="-457200"/>
            <a:r>
              <a:rPr lang="hu-HU" sz="2400" dirty="0" smtClean="0"/>
              <a:t>van(</a:t>
            </a:r>
            <a:r>
              <a:rPr lang="hu-HU" sz="2400" dirty="0" smtClean="0">
                <a:solidFill>
                  <a:srgbClr val="CC6600"/>
                </a:solidFill>
              </a:rPr>
              <a:t>kocsma</a:t>
            </a:r>
            <a:r>
              <a:rPr lang="hu-HU" sz="2400" dirty="0" smtClean="0"/>
              <a:t>,</a:t>
            </a:r>
            <a:r>
              <a:rPr lang="hu-HU" sz="2400" dirty="0" smtClean="0">
                <a:solidFill>
                  <a:srgbClr val="009900"/>
                </a:solidFill>
              </a:rPr>
              <a:t>sör</a:t>
            </a:r>
            <a:r>
              <a:rPr lang="hu-HU" sz="2400" dirty="0" smtClean="0"/>
              <a:t>) - melyik </a:t>
            </a:r>
            <a:r>
              <a:rPr lang="hu-HU" sz="2400" dirty="0" smtClean="0"/>
              <a:t>kocsmában milyen </a:t>
            </a:r>
            <a:r>
              <a:rPr lang="hu-HU" sz="2400" dirty="0" smtClean="0"/>
              <a:t>söröket árulnak</a:t>
            </a:r>
            <a:endParaRPr lang="hu-HU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714744" y="2714620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Fejezzük ki SQL-ben a következő lekérdezéseket. (Házi feladat! )</a:t>
            </a:r>
            <a:endParaRPr lang="hu-HU" sz="2400" b="1" dirty="0"/>
          </a:p>
        </p:txBody>
      </p:sp>
      <p:pic>
        <p:nvPicPr>
          <p:cNvPr id="38916" name="Picture 4" descr="http://www.clipartclipart.com/_images_300/Smiley_face_holding_a_mug_beer_100329-156375-326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857628"/>
            <a:ext cx="2857500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Milyen szavak jellemzők a </a:t>
            </a:r>
            <a:r>
              <a:rPr lang="hu-HU" dirty="0" err="1" smtClean="0"/>
              <a:t>külöböző</a:t>
            </a:r>
            <a:r>
              <a:rPr lang="hu-HU" dirty="0" smtClean="0"/>
              <a:t> minősítésekhez?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70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71546"/>
            <a:ext cx="7072362" cy="53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71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u-HU" sz="8000" dirty="0" smtClean="0">
                <a:latin typeface="Brush Script MT" pitchFamily="66" charset="0"/>
              </a:rPr>
              <a:t>Köszönöm a figyelmet!</a:t>
            </a:r>
          </a:p>
          <a:p>
            <a:pPr algn="ctr">
              <a:buNone/>
            </a:pPr>
            <a:r>
              <a:rPr lang="hu-HU" sz="8000" dirty="0" smtClean="0">
                <a:latin typeface="Brush Script MT" pitchFamily="66" charset="0"/>
              </a:rPr>
              <a:t>Egészségetekre!</a:t>
            </a:r>
            <a:endParaRPr lang="hu-HU" sz="8000" dirty="0">
              <a:latin typeface="Brush Script MT" pitchFamily="66" charset="0"/>
            </a:endParaRPr>
          </a:p>
        </p:txBody>
      </p:sp>
      <p:pic>
        <p:nvPicPr>
          <p:cNvPr id="76802" name="Picture 2" descr="http://beernexus.com/images/108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071942"/>
            <a:ext cx="7392959" cy="2076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lvl="0" indent="-514350">
              <a:spcBef>
                <a:spcPts val="600"/>
              </a:spcBef>
            </a:pP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1.	Ki jár olyan kocsmába, ahol van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LEGALÁBB EGY kedvenc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söre? </a:t>
            </a:r>
            <a:r>
              <a:rPr lang="hu-HU" sz="2800" b="1" dirty="0" smtClean="0">
                <a:solidFill>
                  <a:srgbClr val="3333FF"/>
                </a:solidFill>
                <a:latin typeface="Gill Sans MT"/>
                <a:ea typeface="+mn-ea"/>
                <a:cs typeface="+mn-cs"/>
              </a:rPr>
              <a:t>(SZERENCSÉS)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sz="2800" b="1" dirty="0" smtClean="0">
              <a:solidFill>
                <a:srgbClr val="3333FF"/>
              </a:solidFill>
            </a:endParaRPr>
          </a:p>
          <a:p>
            <a:endParaRPr lang="hu-HU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1472" y="3143248"/>
            <a:ext cx="7929618" cy="218521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/>
              <a:t>1. SQL: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3333FF"/>
                </a:solidFill>
              </a:rPr>
              <a:t>		</a:t>
            </a:r>
            <a:r>
              <a:rPr lang="hu-HU" sz="2000" b="1" dirty="0" err="1">
                <a:solidFill>
                  <a:srgbClr val="3333FF"/>
                </a:solidFill>
              </a:rPr>
              <a:t>create</a:t>
            </a:r>
            <a:r>
              <a:rPr lang="hu-HU" sz="2000" b="1" dirty="0">
                <a:solidFill>
                  <a:srgbClr val="3333FF"/>
                </a:solidFill>
              </a:rPr>
              <a:t> </a:t>
            </a:r>
            <a:r>
              <a:rPr lang="hu-HU" sz="2000" b="1" dirty="0" err="1">
                <a:solidFill>
                  <a:srgbClr val="3333FF"/>
                </a:solidFill>
              </a:rPr>
              <a:t>view</a:t>
            </a:r>
            <a:r>
              <a:rPr lang="hu-HU" sz="2000" b="1" dirty="0">
                <a:solidFill>
                  <a:srgbClr val="3333FF"/>
                </a:solidFill>
              </a:rPr>
              <a:t> m1 </a:t>
            </a:r>
            <a:r>
              <a:rPr lang="hu-HU" sz="2000" b="1" dirty="0" err="1">
                <a:solidFill>
                  <a:srgbClr val="3333FF"/>
                </a:solidFill>
              </a:rPr>
              <a:t>as</a:t>
            </a:r>
            <a:endParaRPr lang="hu-HU" sz="2000" b="1" dirty="0">
              <a:solidFill>
                <a:srgbClr val="3333FF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3333FF"/>
                </a:solidFill>
              </a:rPr>
              <a:t>				</a:t>
            </a:r>
            <a:r>
              <a:rPr lang="hu-HU" sz="2000" b="1" dirty="0" err="1">
                <a:solidFill>
                  <a:srgbClr val="CC00CC"/>
                </a:solidFill>
              </a:rPr>
              <a:t>select</a:t>
            </a:r>
            <a:r>
              <a:rPr lang="hu-HU" sz="2000" b="1" dirty="0">
                <a:solidFill>
                  <a:srgbClr val="CC00CC"/>
                </a:solidFill>
              </a:rPr>
              <a:t> </a:t>
            </a:r>
            <a:r>
              <a:rPr lang="hu-HU" sz="2000" b="1" dirty="0" err="1">
                <a:solidFill>
                  <a:srgbClr val="CC00CC"/>
                </a:solidFill>
              </a:rPr>
              <a:t>distinct</a:t>
            </a:r>
            <a:r>
              <a:rPr lang="hu-HU" sz="2000" b="1" dirty="0">
                <a:solidFill>
                  <a:srgbClr val="CC00CC"/>
                </a:solidFill>
              </a:rPr>
              <a:t> </a:t>
            </a:r>
            <a:r>
              <a:rPr lang="hu-HU" sz="2000" b="1" dirty="0" err="1">
                <a:solidFill>
                  <a:srgbClr val="CC00CC"/>
                </a:solidFill>
              </a:rPr>
              <a:t>s.n</a:t>
            </a:r>
            <a:r>
              <a:rPr lang="hu-HU" sz="2000" b="1" dirty="0">
                <a:solidFill>
                  <a:srgbClr val="CC00CC"/>
                </a:solidFill>
              </a:rPr>
              <a:t> </a:t>
            </a:r>
            <a:r>
              <a:rPr lang="hu-HU" sz="2000" b="1" dirty="0" err="1">
                <a:solidFill>
                  <a:srgbClr val="CC00CC"/>
                </a:solidFill>
              </a:rPr>
              <a:t>from</a:t>
            </a:r>
            <a:r>
              <a:rPr lang="hu-HU" sz="2000" b="1" dirty="0">
                <a:solidFill>
                  <a:srgbClr val="CC00CC"/>
                </a:solidFill>
              </a:rPr>
              <a:t> s,j,v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CC00CC"/>
                </a:solidFill>
              </a:rPr>
              <a:t>				</a:t>
            </a:r>
            <a:r>
              <a:rPr lang="hu-HU" sz="2000" b="1" dirty="0" err="1">
                <a:solidFill>
                  <a:srgbClr val="CC00CC"/>
                </a:solidFill>
              </a:rPr>
              <a:t>where</a:t>
            </a:r>
            <a:r>
              <a:rPr lang="hu-HU" sz="2000" b="1" dirty="0">
                <a:solidFill>
                  <a:srgbClr val="CC00CC"/>
                </a:solidFill>
              </a:rPr>
              <a:t> </a:t>
            </a:r>
            <a:r>
              <a:rPr lang="hu-HU" sz="2000" b="1" dirty="0" err="1">
                <a:solidFill>
                  <a:srgbClr val="CC00CC"/>
                </a:solidFill>
              </a:rPr>
              <a:t>s.n</a:t>
            </a:r>
            <a:r>
              <a:rPr lang="hu-HU" sz="2000" b="1" dirty="0">
                <a:solidFill>
                  <a:srgbClr val="CC00CC"/>
                </a:solidFill>
              </a:rPr>
              <a:t>=</a:t>
            </a:r>
            <a:r>
              <a:rPr lang="hu-HU" sz="2000" b="1" dirty="0" err="1">
                <a:solidFill>
                  <a:srgbClr val="CC00CC"/>
                </a:solidFill>
              </a:rPr>
              <a:t>j.n</a:t>
            </a:r>
            <a:r>
              <a:rPr lang="hu-HU" sz="2000" b="1" dirty="0">
                <a:solidFill>
                  <a:srgbClr val="CC00CC"/>
                </a:solidFill>
              </a:rPr>
              <a:t> and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CC00CC"/>
                </a:solidFill>
              </a:rPr>
              <a:t>					</a:t>
            </a:r>
            <a:r>
              <a:rPr lang="hu-HU" sz="2000" b="1" dirty="0" err="1">
                <a:solidFill>
                  <a:srgbClr val="CC00CC"/>
                </a:solidFill>
              </a:rPr>
              <a:t>s.b</a:t>
            </a:r>
            <a:r>
              <a:rPr lang="hu-HU" sz="2000" b="1" dirty="0">
                <a:solidFill>
                  <a:srgbClr val="CC00CC"/>
                </a:solidFill>
              </a:rPr>
              <a:t>=</a:t>
            </a:r>
            <a:r>
              <a:rPr lang="hu-HU" sz="2000" b="1" dirty="0" err="1">
                <a:solidFill>
                  <a:srgbClr val="CC00CC"/>
                </a:solidFill>
              </a:rPr>
              <a:t>v.b</a:t>
            </a:r>
            <a:r>
              <a:rPr lang="hu-HU" sz="2000" b="1" dirty="0">
                <a:solidFill>
                  <a:srgbClr val="CC00CC"/>
                </a:solidFill>
              </a:rPr>
              <a:t> and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CC00CC"/>
                </a:solidFill>
              </a:rPr>
              <a:t>					</a:t>
            </a:r>
            <a:r>
              <a:rPr lang="hu-HU" sz="2000" b="1" dirty="0" err="1">
                <a:solidFill>
                  <a:srgbClr val="CC00CC"/>
                </a:solidFill>
              </a:rPr>
              <a:t>j.k</a:t>
            </a:r>
            <a:r>
              <a:rPr lang="hu-HU" sz="2000" b="1" dirty="0">
                <a:solidFill>
                  <a:srgbClr val="CC00CC"/>
                </a:solidFill>
              </a:rPr>
              <a:t>=</a:t>
            </a:r>
            <a:r>
              <a:rPr lang="hu-HU" sz="2000" b="1" dirty="0" err="1">
                <a:solidFill>
                  <a:srgbClr val="CC00CC"/>
                </a:solidFill>
              </a:rPr>
              <a:t>v.k</a:t>
            </a:r>
            <a:r>
              <a:rPr lang="hu-HU" sz="2000" b="1" dirty="0">
                <a:solidFill>
                  <a:srgbClr val="CC00CC"/>
                </a:solidFill>
              </a:rPr>
              <a:t>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2000" b="1" dirty="0">
                <a:solidFill>
                  <a:srgbClr val="3333FF"/>
                </a:solidFill>
              </a:rPr>
              <a:t>	 	</a:t>
            </a:r>
            <a:r>
              <a:rPr lang="hu-HU" sz="2000" b="1" dirty="0" err="1">
                <a:solidFill>
                  <a:srgbClr val="3333FF"/>
                </a:solidFill>
              </a:rPr>
              <a:t>select</a:t>
            </a:r>
            <a:r>
              <a:rPr lang="hu-HU" sz="2000" b="1" dirty="0">
                <a:solidFill>
                  <a:srgbClr val="3333FF"/>
                </a:solidFill>
              </a:rPr>
              <a:t> * </a:t>
            </a:r>
            <a:r>
              <a:rPr lang="hu-HU" sz="2000" b="1" dirty="0" err="1">
                <a:solidFill>
                  <a:srgbClr val="3333FF"/>
                </a:solidFill>
              </a:rPr>
              <a:t>from</a:t>
            </a:r>
            <a:r>
              <a:rPr lang="hu-HU" sz="2000" b="1" dirty="0">
                <a:solidFill>
                  <a:srgbClr val="3333FF"/>
                </a:solidFill>
              </a:rPr>
              <a:t> m1;</a:t>
            </a:r>
          </a:p>
        </p:txBody>
      </p:sp>
      <p:pic>
        <p:nvPicPr>
          <p:cNvPr id="61446" name="Picture 6" descr="http://loveisinthedetails.ca/blog/wp-content/uploads/2009/03/irish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3357562"/>
            <a:ext cx="1500198" cy="1666887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857224" y="1357298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solidFill>
                  <a:srgbClr val="3333FF"/>
                </a:solidFill>
              </a:rPr>
              <a:t>Adatbázisséma: </a:t>
            </a:r>
          </a:p>
          <a:p>
            <a:r>
              <a:rPr lang="hu-HU" sz="3200" b="1" dirty="0" smtClean="0">
                <a:solidFill>
                  <a:srgbClr val="3333FF"/>
                </a:solidFill>
              </a:rPr>
              <a:t>s</a:t>
            </a:r>
            <a:r>
              <a:rPr lang="hu-HU" sz="3200" b="1" dirty="0" smtClean="0"/>
              <a:t>(</a:t>
            </a:r>
            <a:r>
              <a:rPr lang="hu-HU" sz="3200" b="1" dirty="0" smtClean="0">
                <a:solidFill>
                  <a:srgbClr val="CC00CC"/>
                </a:solidFill>
              </a:rPr>
              <a:t>n,</a:t>
            </a:r>
            <a:r>
              <a:rPr lang="hu-HU" sz="3200" b="1" dirty="0" smtClean="0">
                <a:solidFill>
                  <a:srgbClr val="009900"/>
                </a:solidFill>
              </a:rPr>
              <a:t>b</a:t>
            </a:r>
            <a:r>
              <a:rPr lang="hu-HU" sz="3200" b="1" dirty="0" smtClean="0"/>
              <a:t>), </a:t>
            </a:r>
            <a:r>
              <a:rPr lang="hu-HU" sz="3200" b="1" dirty="0" smtClean="0">
                <a:solidFill>
                  <a:srgbClr val="00CC00"/>
                </a:solidFill>
              </a:rPr>
              <a:t>j</a:t>
            </a:r>
            <a:r>
              <a:rPr lang="hu-HU" sz="3200" b="1" dirty="0" smtClean="0"/>
              <a:t>(</a:t>
            </a:r>
            <a:r>
              <a:rPr lang="hu-HU" sz="3200" b="1" dirty="0" smtClean="0">
                <a:solidFill>
                  <a:srgbClr val="CC00CC"/>
                </a:solidFill>
              </a:rPr>
              <a:t>n</a:t>
            </a:r>
            <a:r>
              <a:rPr lang="hu-HU" sz="3200" b="1" dirty="0" smtClean="0"/>
              <a:t>,</a:t>
            </a:r>
            <a:r>
              <a:rPr lang="hu-HU" sz="3200" b="1" dirty="0" smtClean="0">
                <a:solidFill>
                  <a:srgbClr val="CC6600"/>
                </a:solidFill>
              </a:rPr>
              <a:t>k</a:t>
            </a:r>
            <a:r>
              <a:rPr lang="hu-HU" sz="3200" b="1" dirty="0" smtClean="0"/>
              <a:t>), </a:t>
            </a:r>
            <a:r>
              <a:rPr lang="hu-HU" sz="3200" b="1" dirty="0" smtClean="0">
                <a:solidFill>
                  <a:srgbClr val="FF3300"/>
                </a:solidFill>
              </a:rPr>
              <a:t>v</a:t>
            </a:r>
            <a:r>
              <a:rPr lang="hu-HU" sz="3200" b="1" dirty="0" smtClean="0"/>
              <a:t>(</a:t>
            </a:r>
            <a:r>
              <a:rPr lang="hu-HU" sz="3200" b="1" dirty="0" smtClean="0">
                <a:solidFill>
                  <a:srgbClr val="CC6600"/>
                </a:solidFill>
              </a:rPr>
              <a:t>k</a:t>
            </a:r>
            <a:r>
              <a:rPr lang="hu-HU" sz="3200" b="1" dirty="0" smtClean="0"/>
              <a:t>,</a:t>
            </a:r>
            <a:r>
              <a:rPr lang="hu-HU" sz="3200" b="1" dirty="0" smtClean="0">
                <a:solidFill>
                  <a:srgbClr val="009900"/>
                </a:solidFill>
              </a:rPr>
              <a:t>b</a:t>
            </a:r>
            <a:r>
              <a:rPr lang="hu-HU" sz="3200" b="1" dirty="0" smtClean="0"/>
              <a:t>)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lvl="0" indent="-514350">
              <a:spcBef>
                <a:spcPts val="600"/>
              </a:spcBef>
            </a:pP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2.	Ki jár olyan kocsmába, ahol van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LEGALÁBB KÉT </a:t>
            </a:r>
            <a:r>
              <a:rPr lang="hu-HU" sz="2800" b="1" dirty="0" smtClean="0">
                <a:solidFill>
                  <a:prstClr val="black"/>
                </a:solidFill>
                <a:latin typeface="Gill Sans MT"/>
                <a:ea typeface="+mn-ea"/>
                <a:cs typeface="+mn-cs"/>
              </a:rPr>
              <a:t>kedvenc söre? </a:t>
            </a:r>
            <a:r>
              <a:rPr lang="hu-HU" sz="2400" b="1" dirty="0" smtClean="0">
                <a:solidFill>
                  <a:srgbClr val="3333FF"/>
                </a:solidFill>
                <a:latin typeface="Gill Sans MT"/>
                <a:ea typeface="+mn-ea"/>
                <a:cs typeface="+mn-cs"/>
              </a:rPr>
              <a:t>(NAGYON SZERENCSÉS)</a:t>
            </a:r>
            <a:endParaRPr lang="hu-HU" sz="2800" b="1" dirty="0" smtClean="0">
              <a:solidFill>
                <a:srgbClr val="3333FF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E286-777F-446C-B575-9EE3276421EF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9</a:t>
            </a:fld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5720" y="1285860"/>
            <a:ext cx="8143932" cy="393338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2. SQL: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 view 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(n,b,k)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 distinct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s.n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,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s.b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,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from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s,j,v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where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s.n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=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	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s.b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=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v.b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	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j.k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=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v.k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;</a:t>
            </a:r>
            <a:endParaRPr kumimoji="0" 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create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view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 m2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as</a:t>
            </a:r>
            <a:endParaRPr kumimoji="0" 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select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distinct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h1.n 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from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h h1, h h2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		</a:t>
            </a:r>
            <a:r>
              <a:rPr kumimoji="0" lang="hu-H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where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h1.n=h2.n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and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h1.k=h2.k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and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h1.b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 &lt;&gt;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h2.b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</a:rPr>
              <a:t>;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select * from m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2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;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	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0418" name="Picture 2" descr="http://comps.canstockphoto.com/can-stock-photo_csp57459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357298"/>
            <a:ext cx="1785216" cy="2190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ó">
  <a:themeElements>
    <a:clrScheme name="Origó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ó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ó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mod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FFFFFF"/>
      </a:accent1>
      <a:accent2>
        <a:srgbClr val="FFCF01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elect-template-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1_select-template-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ubmod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FFFFFF"/>
      </a:accent1>
      <a:accent2>
        <a:srgbClr val="FFCF01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elect-template-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1_select-template-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ect-template-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ect-template-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17234</TotalTime>
  <Words>1647</Words>
  <PresentationFormat>Diavetítés a képernyőre (4:3 oldalarány)</PresentationFormat>
  <Paragraphs>431</Paragraphs>
  <Slides>71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4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71</vt:i4>
      </vt:variant>
    </vt:vector>
  </HeadingPairs>
  <TitlesOfParts>
    <vt:vector size="76" baseType="lpstr">
      <vt:lpstr>Origó</vt:lpstr>
      <vt:lpstr>submod</vt:lpstr>
      <vt:lpstr>Office-téma</vt:lpstr>
      <vt:lpstr>1_submod</vt:lpstr>
      <vt:lpstr>Equation</vt:lpstr>
      <vt:lpstr>A sörfogyasztás tudományos felhasználása avagy viselkedési minták online közösségekben </vt:lpstr>
      <vt:lpstr>Érdekességek a sörről (Wikipédia)</vt:lpstr>
      <vt:lpstr>Érdekességek a borról (Wikipédia)</vt:lpstr>
      <vt:lpstr>Mire használható a sör- vagy borfogyasztás tudományos szempontból?</vt:lpstr>
      <vt:lpstr>Stanford University   -             MIT</vt:lpstr>
      <vt:lpstr>Publikációk</vt:lpstr>
      <vt:lpstr>J.D. Ullman (Stanford) alappéldája</vt:lpstr>
      <vt:lpstr>1. Ki jár olyan kocsmába, ahol van LEGALÁBB EGY kedvenc söre? (SZERENCSÉS)</vt:lpstr>
      <vt:lpstr>2. Ki jár olyan kocsmába, ahol van LEGALÁBB KÉT kedvenc söre? (NAGYON SZERENCSÉS)</vt:lpstr>
      <vt:lpstr>3. Ki jár CSAK olyan kocsmába, ahol LEGALÁBB EGY kedvenc söre kapható? (BOLDOG)</vt:lpstr>
      <vt:lpstr>4.    Ki jár olyan kocsmába, ahol az ÖSSZES kedvenc söre kapható? (NAGYON BOLDOG)</vt:lpstr>
      <vt:lpstr>5. Ki jár CSAK olyan kocsmába, ahol az ÖSSZES kedvenc söre kapható? (SZUPER BOLDOG)</vt:lpstr>
      <vt:lpstr>6.  Ki jár CSAK olyan kocsmába, ahol SEMMILYEN sört nem szeret? (SZOMORÚ)</vt:lpstr>
      <vt:lpstr>7. Ki jár olyan kocsmába, ahol MINDENT szeret? (VIDÁM)</vt:lpstr>
      <vt:lpstr>8.  Ki jár CSAK olyan kocsmába, ahol MINDENT szeret? (NAGYON VIDÁM)</vt:lpstr>
      <vt:lpstr>Típusok, fajták - Gráfok, periódikus táblák</vt:lpstr>
      <vt:lpstr>Mire használható a sör- vagy borfogyasztás tudományos szempontból?</vt:lpstr>
      <vt:lpstr>18. dia</vt:lpstr>
      <vt:lpstr>19. dia</vt:lpstr>
      <vt:lpstr>Feldolgozás szövegbányászat segítségével</vt:lpstr>
      <vt:lpstr>Open Source Natural Language Processing (NLP) Tools</vt:lpstr>
      <vt:lpstr>Van adatunk, eszközünk. Mire használható mindez?</vt:lpstr>
      <vt:lpstr>Egy kis kitérő: Online közösségek </vt:lpstr>
      <vt:lpstr>Közösségi hálózatok kutatási területei </vt:lpstr>
      <vt:lpstr>25. dia</vt:lpstr>
      <vt:lpstr>26. dia</vt:lpstr>
      <vt:lpstr>27. dia</vt:lpstr>
      <vt:lpstr>28. dia</vt:lpstr>
      <vt:lpstr>Felhasznált elméleti alapok</vt:lpstr>
      <vt:lpstr>30. dia</vt:lpstr>
      <vt:lpstr>31. dia</vt:lpstr>
      <vt:lpstr>Erdős–Rényi Model</vt:lpstr>
      <vt:lpstr>Watts-Strogatz (Small-World) Model</vt:lpstr>
      <vt:lpstr>Barabási-Albert Model</vt:lpstr>
      <vt:lpstr>What are the general structures in large graphs? </vt:lpstr>
      <vt:lpstr>Közösségek, csoportok detektálása</vt:lpstr>
      <vt:lpstr>Csoportok evolúciója</vt:lpstr>
      <vt:lpstr>Dunbar-szám</vt:lpstr>
      <vt:lpstr>Social Action:  Mit, miért, hogyan csinál együtt egy közösség?</vt:lpstr>
      <vt:lpstr>Social Action   Kik a közösség meghatározói, centrális egyénei?</vt:lpstr>
      <vt:lpstr>Centralitási mértékek</vt:lpstr>
      <vt:lpstr>Challenges: WH3</vt:lpstr>
      <vt:lpstr>Egy alkalmazási lehetőség: Viral Marketing</vt:lpstr>
      <vt:lpstr>Információterjedési (diffúziós) modellek  a hálózatokban</vt:lpstr>
      <vt:lpstr>Kitérő vége, térjünk vissza a sörhöz!</vt:lpstr>
      <vt:lpstr>Mit lehet vizsgálni? Például az egyén és közösség kapcsolatát,  egymásra hatását.</vt:lpstr>
      <vt:lpstr>Amiket meg lehet figyelni, a nyelvi változások az egyén és a közösség szövegeiben.</vt:lpstr>
      <vt:lpstr>Az elemzéshez használt adatbázis 10 évnyi 4,6M poszt, 63K felhasználó.</vt:lpstr>
      <vt:lpstr>Az „aroma” és az „illat” szavak gyakoriságának változása példa a nyelvi fejlődésre, változásra</vt:lpstr>
      <vt:lpstr>Akik belépnek a csoportba, a belépéskor divatosabb kifejezést használják végig, annak ellenére, hogy változik a nyelv (konzervatív nyelvhasználat).</vt:lpstr>
      <vt:lpstr>Mi az egyén, mi a közösség életciklusa?</vt:lpstr>
      <vt:lpstr>1. Az „én” helyett a „mi” szóhasználat, ragozás lesz a gyakoribb (a közösséghez idomul az egyén). 2. Átveszi a közösség nyelvét (egyre több sörhöz kapcsolódó kifejezést használ az egyén).</vt:lpstr>
      <vt:lpstr>A közösség nyelve is fejlődik, a gyümölcsre vonatkozó kifejezések egyre népszerűbbek</vt:lpstr>
      <vt:lpstr>Az egyén és közösség távolsága az egyén nyelvének és a közösség nyelvének távolsága alapján, entrópia alapon számolható adott t időben.</vt:lpstr>
      <vt:lpstr>1. fázis: az új tag (nyelvezete) asszimilálódik a közösséghez (a közösség nyelvezetéhez)</vt:lpstr>
      <vt:lpstr>2. fázis: egy idő után már nem adaptálódik a közösséghez.  2 eset: megreked a múltban vagy eltávolodik (várhatóan elhagyja a csoportot, lemorzsolódik)</vt:lpstr>
      <vt:lpstr>Az egyének relatív életciklusa hasonló, csak az időtartama más. Az adaptációs fázis vége és a teljes görbe közt mi a kapcsolat? </vt:lpstr>
      <vt:lpstr>Az egyéni múltjából hogyan becsülhető meg, hogy mennyi ideig marad a csoport tagja?</vt:lpstr>
      <vt:lpstr>Ügyfelek lemorzsolódásának előrejelzése, megakadályozása fórumvélemények alapján</vt:lpstr>
      <vt:lpstr>Mennyit ér, ha a lemorzsolódást csökkenteni tudjuk?</vt:lpstr>
      <vt:lpstr>Végül még egy vizsgálat</vt:lpstr>
      <vt:lpstr>Szakértelemtől (adott sör ismeretétől eu,i) függő ajánló rendszer modellje</vt:lpstr>
      <vt:lpstr>Érdekesebb eredmények</vt:lpstr>
      <vt:lpstr>A különlegesebb ízeket (erős söröket) a szakértők többre értékelik, mint a kezdők</vt:lpstr>
      <vt:lpstr>Akik nem válnak szakértővé, azok lassabban fejlődnek</vt:lpstr>
      <vt:lpstr>A szakértők egységesebb véleményűek (kisebb a szórása a véleményeiknek)</vt:lpstr>
      <vt:lpstr>Akik elhagyják a közösséget, azokra jellemző, hogy lassabban nő a szakértelmük</vt:lpstr>
      <vt:lpstr>További érdekes cikkek</vt:lpstr>
      <vt:lpstr>Egy review szövegéből jósoljuk meg hanyas minősítést ad a sörre, borra</vt:lpstr>
      <vt:lpstr>Milyen szavak jellemzők a külöböző minősítésekhez?</vt:lpstr>
      <vt:lpstr>71.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Kiss Attila</dc:creator>
  <cp:lastModifiedBy>Kiss Attila</cp:lastModifiedBy>
  <cp:revision>388</cp:revision>
  <dcterms:created xsi:type="dcterms:W3CDTF">2015-04-16T09:19:34Z</dcterms:created>
  <dcterms:modified xsi:type="dcterms:W3CDTF">2015-04-28T08:44:40Z</dcterms:modified>
</cp:coreProperties>
</file>