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48" r:id="rId2"/>
  </p:sldMasterIdLst>
  <p:notesMasterIdLst>
    <p:notesMasterId r:id="rId49"/>
  </p:notesMasterIdLst>
  <p:sldIdLst>
    <p:sldId id="256" r:id="rId3"/>
    <p:sldId id="434" r:id="rId4"/>
    <p:sldId id="445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454" r:id="rId14"/>
    <p:sldId id="455" r:id="rId15"/>
    <p:sldId id="456" r:id="rId16"/>
    <p:sldId id="457" r:id="rId17"/>
    <p:sldId id="458" r:id="rId18"/>
    <p:sldId id="459" r:id="rId19"/>
    <p:sldId id="460" r:id="rId20"/>
    <p:sldId id="461" r:id="rId21"/>
    <p:sldId id="462" r:id="rId22"/>
    <p:sldId id="463" r:id="rId23"/>
    <p:sldId id="464" r:id="rId24"/>
    <p:sldId id="465" r:id="rId25"/>
    <p:sldId id="466" r:id="rId26"/>
    <p:sldId id="467" r:id="rId27"/>
    <p:sldId id="468" r:id="rId28"/>
    <p:sldId id="469" r:id="rId29"/>
    <p:sldId id="470" r:id="rId30"/>
    <p:sldId id="471" r:id="rId31"/>
    <p:sldId id="472" r:id="rId32"/>
    <p:sldId id="473" r:id="rId33"/>
    <p:sldId id="474" r:id="rId34"/>
    <p:sldId id="475" r:id="rId35"/>
    <p:sldId id="476" r:id="rId36"/>
    <p:sldId id="477" r:id="rId37"/>
    <p:sldId id="478" r:id="rId38"/>
    <p:sldId id="479" r:id="rId39"/>
    <p:sldId id="480" r:id="rId40"/>
    <p:sldId id="481" r:id="rId41"/>
    <p:sldId id="482" r:id="rId42"/>
    <p:sldId id="483" r:id="rId43"/>
    <p:sldId id="484" r:id="rId44"/>
    <p:sldId id="485" r:id="rId45"/>
    <p:sldId id="486" r:id="rId46"/>
    <p:sldId id="487" r:id="rId47"/>
    <p:sldId id="488" r:id="rId4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éma alapján készült stílus 1 – 5. jelölőszín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5680E-7FE4-479B-91D1-57209CB2FD4F}" type="datetimeFigureOut">
              <a:rPr lang="hu-HU" smtClean="0"/>
              <a:pPr/>
              <a:t>2020. 11. 05.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D9242-2057-48CD-9269-557D7A109C8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2020. 11. 05.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2020. 11. 05.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2020. 11. 05.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A6B8B-28C6-457A-83E5-CDDD0F8E11C8}" type="datetime2">
              <a:rPr lang="hu-HU"/>
              <a:pPr>
                <a:defRPr/>
              </a:pPr>
              <a:t>2020. november 5., csütörtök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Készítette: Kiss Szilvia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7C85B-49F2-4B5E-A5A9-FF944D7741F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E29D4-0FB2-4DE8-A148-4E9DFF53C8C7}" type="datetime2">
              <a:rPr lang="hu-HU"/>
              <a:pPr>
                <a:defRPr/>
              </a:pPr>
              <a:t>2020. november 5., csütörtök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Készítette: Kiss Szilvia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0A54A-873E-4A0E-B02E-F8FAFC3E2CE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cover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23FB9-8C32-4871-9124-297BAA1BE13A}" type="datetime2">
              <a:rPr lang="hu-HU"/>
              <a:pPr>
                <a:defRPr/>
              </a:pPr>
              <a:t>2020. november 5., csütörtök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Készítette: Kiss Szilvia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DF815-66F6-41B0-A024-0F5B78A6380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cover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4A569-5E35-4378-AAF5-2940F04CE0F5}" type="datetime2">
              <a:rPr lang="hu-HU"/>
              <a:pPr>
                <a:defRPr/>
              </a:pPr>
              <a:t>2020. november 5., csütörtök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Készítette: Kiss Szilvia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18A24-CA50-4174-86F4-DA626A99E7B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cover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426A4-A60B-4F9C-8AE2-7302961697C9}" type="datetime2">
              <a:rPr lang="hu-HU"/>
              <a:pPr>
                <a:defRPr/>
              </a:pPr>
              <a:t>2020. november 5., csütörtök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Készítette: Kiss Szilvia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039D1-0A1F-4607-A26C-5D1EA76B987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cover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9F568-B673-4DB9-8B4F-D50CC602BFB7}" type="datetime2">
              <a:rPr lang="hu-HU"/>
              <a:pPr>
                <a:defRPr/>
              </a:pPr>
              <a:t>2020. november 5., csütörtök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Készítette: Kiss Szilvia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DD95C-3E32-4394-B88C-C1B6EBBDE9B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cover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B17B8-C7ED-46FC-97DB-358772ED68AB}" type="datetime2">
              <a:rPr lang="hu-HU"/>
              <a:pPr>
                <a:defRPr/>
              </a:pPr>
              <a:t>2020. november 5., csütörtök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Készítette: Kiss Szilvia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871BB-E0B0-4904-B583-0F135BF71CD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cover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0C47A-4561-42DB-8778-883768D92657}" type="datetime2">
              <a:rPr lang="hu-HU"/>
              <a:pPr>
                <a:defRPr/>
              </a:pPr>
              <a:t>2020. november 5., csütörtök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Készítette: Kiss Szilvia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52FBB-3DC5-4D10-B63A-4F83CCF6CD0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2020. 11. 05.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AB558-C82F-476C-9810-1FA4643CD17D}" type="datetime2">
              <a:rPr lang="hu-HU"/>
              <a:pPr>
                <a:defRPr/>
              </a:pPr>
              <a:t>2020. november 5., csütörtök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Készítette: Kiss Szilvia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EB458-96A5-44BC-9046-8EFE53D5BF3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cover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B151C-EB7D-4243-8502-90BBCB34203D}" type="datetime2">
              <a:rPr lang="hu-HU"/>
              <a:pPr>
                <a:defRPr/>
              </a:pPr>
              <a:t>2020. november 5., csütörtök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Készítette: Kiss Szilvia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5B52E-03C2-4CFF-B46C-F7B8C45145E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cover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60198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60198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645BA-D71C-4297-89CD-D54F4DBBF34C}" type="datetime2">
              <a:rPr lang="hu-HU"/>
              <a:pPr>
                <a:defRPr/>
              </a:pPr>
              <a:t>2020. november 5., csütörtök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Készítette: Kiss Szilvia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7A23B-91A0-4A45-A2E3-63C2D047682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cover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Cím, ábra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ClipArt-elem helye 2"/>
          <p:cNvSpPr>
            <a:spLocks noGrp="1"/>
          </p:cNvSpPr>
          <p:nvPr>
            <p:ph type="clipArt" sz="half" idx="1"/>
          </p:nvPr>
        </p:nvSpPr>
        <p:spPr>
          <a:xfrm>
            <a:off x="685800" y="1219200"/>
            <a:ext cx="3810000" cy="51054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3810000" cy="51054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CF3A9-314E-4B56-91DC-978FC592D9E3}" type="datetime2">
              <a:rPr lang="hu-HU"/>
              <a:pPr>
                <a:defRPr/>
              </a:pPr>
              <a:t>2020. november 5., csütörtök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Készítette: Kiss Szilvia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EB831-C515-4A3C-A629-D3892672C93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cover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685800" y="304800"/>
            <a:ext cx="7772400" cy="6019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909B5-4206-45EE-A88A-F58BBC7A1F47}" type="datetime2">
              <a:rPr lang="hu-HU"/>
              <a:pPr>
                <a:defRPr/>
              </a:pPr>
              <a:t>2020. november 5., csütörtök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Készítette: Kiss Szilvia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4BDBF-B8BC-4DA0-AFE3-FA35F017241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2020. 11. 05.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2020. 11. 05.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2020. 11. 05.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2020. 11. 05.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2020. 11. 05.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2020. 11. 05.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Téglalap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8DCDE75-89FD-47D4-96B5-7D53BD2E92D4}" type="datetimeFigureOut">
              <a:rPr lang="hu-HU" smtClean="0"/>
              <a:pPr/>
              <a:t>2020. 11. 05.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8DCDE75-89FD-47D4-96B5-7D53BD2E92D4}" type="datetimeFigureOut">
              <a:rPr lang="hu-HU" smtClean="0"/>
              <a:pPr/>
              <a:t>2020. 11. 05.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Hardwer alapismeretek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 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fld id="{98FC974D-18CD-48A7-A43B-80C3A6369F42}" type="datetime2">
              <a:rPr lang="hu-HU"/>
              <a:pPr>
                <a:defRPr/>
              </a:pPr>
              <a:t>2020. november 5., csütörtök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r>
              <a:rPr lang="hu-HU"/>
              <a:t>Készítette: Kiss Szilvia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FC8BB7E-CCF8-4479-82B8-2DFFA10FBA4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</p:sldLayoutIdLst>
  <p:transition>
    <p:cover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Bookman Old Style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Bookman Old Style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Bookman Old Style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Bookman Old Style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Bookman Old Style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Bookman Old Style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Bookman Old Style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Bookman Old Styl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iss@inf.elte.h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Bev</a:t>
            </a:r>
            <a:r>
              <a:rPr lang="hu-HU" dirty="0" err="1"/>
              <a:t>ezetés</a:t>
            </a:r>
            <a:r>
              <a:rPr lang="hu-HU" dirty="0"/>
              <a:t> az informatikába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Dr. Kiss Attila</a:t>
            </a:r>
          </a:p>
          <a:p>
            <a:r>
              <a:rPr lang="hu-HU" dirty="0" err="1">
                <a:hlinkClick r:id="rId2"/>
              </a:rPr>
              <a:t>kiss</a:t>
            </a:r>
            <a:r>
              <a:rPr lang="hu-HU" dirty="0">
                <a:hlinkClick r:id="rId2"/>
              </a:rPr>
              <a:t>@</a:t>
            </a:r>
            <a:r>
              <a:rPr lang="hu-HU" dirty="0" err="1">
                <a:hlinkClick r:id="rId2"/>
              </a:rPr>
              <a:t>inf.elte.hu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400" dirty="0"/>
              <a:t>1. Feladatmegoldás számítógéppel – részletesen az egyes lépésekről -       SPECIFIKÁCIÓ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/>
              <a:t>Tulajdonságai:</a:t>
            </a:r>
          </a:p>
          <a:p>
            <a:pPr lvl="1">
              <a:buFont typeface="Wingdings" pitchFamily="2" charset="2"/>
              <a:buChar char="§"/>
            </a:pPr>
            <a:r>
              <a:rPr lang="hu-HU" sz="2400"/>
              <a:t>Egyértelmű, pontos, teljes</a:t>
            </a:r>
          </a:p>
          <a:p>
            <a:pPr lvl="1">
              <a:buFont typeface="Wingdings" pitchFamily="2" charset="2"/>
              <a:buChar char="§"/>
            </a:pPr>
            <a:r>
              <a:rPr lang="hu-HU" sz="2400"/>
              <a:t>Rövid, tömör, formalizált</a:t>
            </a:r>
          </a:p>
          <a:p>
            <a:pPr lvl="1">
              <a:buFont typeface="Wingdings" pitchFamily="2" charset="2"/>
              <a:buChar char="§"/>
            </a:pPr>
            <a:r>
              <a:rPr lang="hu-HU" sz="2400"/>
              <a:t>Szemléletes, érthető</a:t>
            </a:r>
          </a:p>
          <a:p>
            <a:pPr>
              <a:buFont typeface="Wingdings" pitchFamily="2" charset="2"/>
              <a:buNone/>
            </a:pPr>
            <a:endParaRPr lang="hu-HU" sz="2800"/>
          </a:p>
          <a:p>
            <a:pPr>
              <a:buFont typeface="Wingdings" pitchFamily="2" charset="2"/>
              <a:buNone/>
            </a:pPr>
            <a:r>
              <a:rPr lang="hu-HU" sz="2800"/>
              <a:t>Specifikációs eszközök:</a:t>
            </a:r>
          </a:p>
          <a:p>
            <a:pPr lvl="1">
              <a:buFont typeface="Wingdings" pitchFamily="2" charset="2"/>
              <a:buChar char="§"/>
            </a:pPr>
            <a:r>
              <a:rPr lang="hu-HU" sz="2400"/>
              <a:t>Szöveges leírás</a:t>
            </a:r>
          </a:p>
          <a:p>
            <a:pPr lvl="1">
              <a:buFont typeface="Wingdings" pitchFamily="2" charset="2"/>
              <a:buChar char="§"/>
            </a:pPr>
            <a:r>
              <a:rPr lang="hu-HU" sz="2400"/>
              <a:t>Matematikai leírás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400" dirty="0"/>
              <a:t>2. Feladatmegoldás számítógéppel – részletesen az egyes lépésekről -       TERVEZÉS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00174"/>
            <a:ext cx="7772400" cy="4824426"/>
          </a:xfrm>
        </p:spPr>
        <p:txBody>
          <a:bodyPr/>
          <a:lstStyle/>
          <a:p>
            <a:r>
              <a:rPr lang="hu-HU" dirty="0"/>
              <a:t>2 feladat együtt: </a:t>
            </a:r>
          </a:p>
          <a:p>
            <a:pPr lvl="1"/>
            <a:r>
              <a:rPr lang="hu-HU" dirty="0"/>
              <a:t>Algoritmustervezés</a:t>
            </a:r>
          </a:p>
          <a:p>
            <a:pPr lvl="1"/>
            <a:r>
              <a:rPr lang="hu-HU" dirty="0"/>
              <a:t>Adatszerkezet megtervezése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400" dirty="0"/>
              <a:t>2/a. Feladatmegoldás számítógéppel – részletesen az egyes lépésekről -       ALGORITMUSTERVEZÉS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3050"/>
            <a:ext cx="7772400" cy="4681550"/>
          </a:xfrm>
        </p:spPr>
        <p:txBody>
          <a:bodyPr/>
          <a:lstStyle/>
          <a:p>
            <a:r>
              <a:rPr lang="hu-HU" dirty="0"/>
              <a:t>Eszközei: </a:t>
            </a:r>
            <a:r>
              <a:rPr lang="hu-HU" dirty="0" err="1"/>
              <a:t>Algoritmusleíró</a:t>
            </a:r>
            <a:r>
              <a:rPr lang="hu-HU" dirty="0"/>
              <a:t> eszközök</a:t>
            </a:r>
          </a:p>
          <a:p>
            <a:pPr lvl="1"/>
            <a:r>
              <a:rPr lang="hu-HU" b="1" dirty="0"/>
              <a:t>Folyamatábra</a:t>
            </a:r>
          </a:p>
          <a:p>
            <a:pPr lvl="1"/>
            <a:r>
              <a:rPr lang="hu-HU" dirty="0" err="1"/>
              <a:t>Struktogram</a:t>
            </a:r>
            <a:endParaRPr lang="hu-HU" dirty="0"/>
          </a:p>
          <a:p>
            <a:pPr lvl="1"/>
            <a:r>
              <a:rPr lang="hu-HU" dirty="0"/>
              <a:t>Jackson-diagramok</a:t>
            </a:r>
          </a:p>
          <a:p>
            <a:pPr lvl="1"/>
            <a:r>
              <a:rPr lang="hu-HU" b="1" dirty="0"/>
              <a:t>Leírás mondatszerű elemekkel (</a:t>
            </a:r>
            <a:r>
              <a:rPr lang="hu-HU" b="1" dirty="0" err="1"/>
              <a:t>pszeudokód</a:t>
            </a:r>
            <a:r>
              <a:rPr lang="hu-HU" b="1" dirty="0"/>
              <a:t>)</a:t>
            </a:r>
          </a:p>
          <a:p>
            <a:pPr lvl="1"/>
            <a:r>
              <a:rPr lang="hu-HU" dirty="0"/>
              <a:t>Leírás programozási nyelven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400" dirty="0"/>
              <a:t>2/a. Feladatmegoldás számítógéppel – részletesen az egyes lépésekről -       ALGORITMUSTERVEZÉS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57364"/>
            <a:ext cx="7772400" cy="4467236"/>
          </a:xfrm>
        </p:spPr>
        <p:txBody>
          <a:bodyPr/>
          <a:lstStyle/>
          <a:p>
            <a:r>
              <a:rPr lang="hu-HU" dirty="0"/>
              <a:t>Milyen építőkövekből épül fel egy algoritmus?</a:t>
            </a:r>
          </a:p>
          <a:p>
            <a:pPr lvl="1"/>
            <a:r>
              <a:rPr lang="hu-HU" dirty="0"/>
              <a:t>Állítás: Néhány alapvető elem (vezérlési szerkezet) segítségével minden algoritmus elkészíthető.</a:t>
            </a:r>
          </a:p>
          <a:p>
            <a:pPr lvl="1"/>
            <a:r>
              <a:rPr lang="hu-HU" dirty="0"/>
              <a:t>Az a programozás, amely csak ezeket használja: </a:t>
            </a:r>
          </a:p>
          <a:p>
            <a:pPr lvl="1" algn="ctr">
              <a:buFontTx/>
              <a:buNone/>
            </a:pPr>
            <a:r>
              <a:rPr lang="hu-HU" b="1" dirty="0">
                <a:solidFill>
                  <a:srgbClr val="FF0000"/>
                </a:solidFill>
              </a:rPr>
              <a:t>STRUKTÚRÁLT PROGRAMOZÁS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1600" dirty="0"/>
              <a:t>2/a. Feladatmegoldás számítógéppel – részletesen az egyes lépésekről -       ALGORITMUSTERVEZÉS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sz="2400" dirty="0"/>
              <a:t>Melyek ezek az építőkövek?</a:t>
            </a:r>
          </a:p>
          <a:p>
            <a:pPr lvl="1">
              <a:lnSpc>
                <a:spcPct val="80000"/>
              </a:lnSpc>
            </a:pPr>
            <a:r>
              <a:rPr lang="hu-HU" sz="2000" dirty="0"/>
              <a:t>Tevékenységek egymásutánja (bambán dolgozunk):</a:t>
            </a:r>
          </a:p>
          <a:p>
            <a:pPr lvl="1" algn="ctr">
              <a:lnSpc>
                <a:spcPct val="80000"/>
              </a:lnSpc>
              <a:buFontTx/>
              <a:buNone/>
            </a:pPr>
            <a:r>
              <a:rPr lang="hu-HU" sz="2000" b="1" dirty="0">
                <a:solidFill>
                  <a:srgbClr val="FF0000"/>
                </a:solidFill>
              </a:rPr>
              <a:t>SZEKVENCIA</a:t>
            </a:r>
          </a:p>
          <a:p>
            <a:pPr lvl="1">
              <a:lnSpc>
                <a:spcPct val="80000"/>
              </a:lnSpc>
            </a:pPr>
            <a:r>
              <a:rPr lang="hu-HU" sz="2000" dirty="0"/>
              <a:t>Valamilyen döntésre kényszerül a program a végrehajtás során:</a:t>
            </a:r>
          </a:p>
          <a:p>
            <a:pPr lvl="1" algn="ctr">
              <a:lnSpc>
                <a:spcPct val="80000"/>
              </a:lnSpc>
              <a:buFontTx/>
              <a:buNone/>
            </a:pPr>
            <a:r>
              <a:rPr lang="hu-HU" sz="2000" b="1" dirty="0">
                <a:solidFill>
                  <a:srgbClr val="FF0000"/>
                </a:solidFill>
              </a:rPr>
              <a:t>ELÁGAZÁS (SZELEKCIÓ)</a:t>
            </a:r>
          </a:p>
          <a:p>
            <a:pPr lvl="1" algn="ctr">
              <a:lnSpc>
                <a:spcPct val="80000"/>
              </a:lnSpc>
              <a:buFontTx/>
              <a:buNone/>
            </a:pPr>
            <a:r>
              <a:rPr lang="hu-HU" sz="2000" dirty="0"/>
              <a:t>(van egy-, két-, és többágú)</a:t>
            </a:r>
          </a:p>
          <a:p>
            <a:pPr lvl="1">
              <a:lnSpc>
                <a:spcPct val="80000"/>
              </a:lnSpc>
            </a:pPr>
            <a:r>
              <a:rPr lang="hu-HU" sz="2000" dirty="0"/>
              <a:t>Valamilyen programrészletet többször kell végrehajtani (általában feltételtől függően):</a:t>
            </a:r>
          </a:p>
          <a:p>
            <a:pPr lvl="1" algn="ctr">
              <a:lnSpc>
                <a:spcPct val="80000"/>
              </a:lnSpc>
              <a:buFontTx/>
              <a:buNone/>
            </a:pPr>
            <a:r>
              <a:rPr lang="hu-HU" sz="2000" b="1" dirty="0">
                <a:solidFill>
                  <a:srgbClr val="FF0000"/>
                </a:solidFill>
              </a:rPr>
              <a:t>CIKLUS (ITERÁCIÓ)</a:t>
            </a:r>
          </a:p>
          <a:p>
            <a:pPr lvl="1" algn="ctr">
              <a:lnSpc>
                <a:spcPct val="80000"/>
              </a:lnSpc>
              <a:buFontTx/>
              <a:buNone/>
            </a:pPr>
            <a:r>
              <a:rPr lang="hu-HU" sz="2000" dirty="0"/>
              <a:t>(többféle létezik)</a:t>
            </a:r>
          </a:p>
          <a:p>
            <a:pPr lvl="1">
              <a:lnSpc>
                <a:spcPct val="80000"/>
              </a:lnSpc>
            </a:pPr>
            <a:r>
              <a:rPr lang="hu-HU" sz="2000" dirty="0"/>
              <a:t>A program részekre bontása alprogramokra (később tárgyaljuk)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400" dirty="0"/>
              <a:t>2/a. Feladatmegoldás számítógéppel – részletesen az egyes lépésekről -       ALGORITMUSTERVEZÉS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28802"/>
            <a:ext cx="7772400" cy="4395798"/>
          </a:xfrm>
        </p:spPr>
        <p:txBody>
          <a:bodyPr/>
          <a:lstStyle/>
          <a:p>
            <a:r>
              <a:rPr lang="hu-HU" dirty="0"/>
              <a:t>Szekvencia megvalósítása folyamatábrával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3635375" y="3284538"/>
            <a:ext cx="1584325" cy="64928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 typeface="Wingdings" pitchFamily="2" charset="2"/>
              <a:buNone/>
            </a:pPr>
            <a:r>
              <a:rPr lang="hu-HU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utasítás1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3635375" y="4365625"/>
            <a:ext cx="1584325" cy="649288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utasítás2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3635375" y="5445125"/>
            <a:ext cx="1584325" cy="649288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utasítás3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4427538" y="39338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427538" y="50133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4427538" y="60928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4427538" y="27813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2/a. Feladatmegoldás számítógéppel – részletesen az egyes lépésekről -       ALGORITMUSTERVEZÉS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50466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400" dirty="0"/>
              <a:t>Elágazás megvalósítása folyamatábrával</a:t>
            </a:r>
          </a:p>
          <a:p>
            <a:pPr>
              <a:lnSpc>
                <a:spcPct val="80000"/>
              </a:lnSpc>
            </a:pPr>
            <a:endParaRPr lang="hu-HU" sz="2400" dirty="0"/>
          </a:p>
          <a:p>
            <a:pPr>
              <a:lnSpc>
                <a:spcPct val="80000"/>
              </a:lnSpc>
            </a:pPr>
            <a:endParaRPr lang="hu-HU" sz="2400" dirty="0"/>
          </a:p>
          <a:p>
            <a:pPr>
              <a:lnSpc>
                <a:spcPct val="80000"/>
              </a:lnSpc>
            </a:pPr>
            <a:endParaRPr lang="hu-HU" sz="2400" dirty="0"/>
          </a:p>
          <a:p>
            <a:pPr>
              <a:lnSpc>
                <a:spcPct val="80000"/>
              </a:lnSpc>
            </a:pPr>
            <a:endParaRPr lang="hu-HU" sz="2400" dirty="0"/>
          </a:p>
          <a:p>
            <a:pPr>
              <a:lnSpc>
                <a:spcPct val="80000"/>
              </a:lnSpc>
            </a:pPr>
            <a:endParaRPr lang="hu-HU" sz="2400" dirty="0"/>
          </a:p>
          <a:p>
            <a:pPr>
              <a:lnSpc>
                <a:spcPct val="80000"/>
              </a:lnSpc>
            </a:pPr>
            <a:endParaRPr lang="hu-HU" sz="2400" dirty="0"/>
          </a:p>
          <a:p>
            <a:pPr>
              <a:lnSpc>
                <a:spcPct val="80000"/>
              </a:lnSpc>
            </a:pPr>
            <a:endParaRPr lang="hu-HU" sz="2400" dirty="0"/>
          </a:p>
          <a:p>
            <a:pPr>
              <a:lnSpc>
                <a:spcPct val="80000"/>
              </a:lnSpc>
            </a:pPr>
            <a:endParaRPr lang="hu-HU" sz="2400" dirty="0"/>
          </a:p>
          <a:p>
            <a:pPr>
              <a:lnSpc>
                <a:spcPct val="80000"/>
              </a:lnSpc>
            </a:pPr>
            <a:endParaRPr lang="hu-HU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sz="2400" dirty="0"/>
          </a:p>
          <a:p>
            <a:pPr lvl="1">
              <a:lnSpc>
                <a:spcPct val="80000"/>
              </a:lnSpc>
            </a:pPr>
            <a:r>
              <a:rPr lang="hu-HU" sz="2000" dirty="0"/>
              <a:t>Az ágak valamelyike el is maradhat: egyágú elágazás</a:t>
            </a:r>
          </a:p>
          <a:p>
            <a:pPr lvl="1">
              <a:lnSpc>
                <a:spcPct val="80000"/>
              </a:lnSpc>
            </a:pPr>
            <a:r>
              <a:rPr lang="hu-HU" sz="2000" dirty="0"/>
              <a:t>Többágú elágazásra nincs folyamatábra-jelölés, több kétágú elágazással írható le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3851275" y="3213100"/>
            <a:ext cx="2016125" cy="865188"/>
          </a:xfrm>
          <a:prstGeom prst="flowChartDecision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feltétel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2124075" y="4508500"/>
            <a:ext cx="1584325" cy="792163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Utasítás(ok)</a:t>
            </a:r>
          </a:p>
          <a:p>
            <a:pPr marL="342900" indent="-342900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igaz esetén</a:t>
            </a: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6011863" y="4508500"/>
            <a:ext cx="1584325" cy="792163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Utasítás(ok)</a:t>
            </a:r>
          </a:p>
          <a:p>
            <a:pPr marL="342900" indent="-342900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hamis esetén</a:t>
            </a:r>
          </a:p>
        </p:txBody>
      </p:sp>
      <p:cxnSp>
        <p:nvCxnSpPr>
          <p:cNvPr id="19463" name="AutoShape 7"/>
          <p:cNvCxnSpPr>
            <a:cxnSpLocks noChangeShapeType="1"/>
            <a:stCxn id="19460" idx="1"/>
            <a:endCxn id="19461" idx="0"/>
          </p:cNvCxnSpPr>
          <p:nvPr/>
        </p:nvCxnSpPr>
        <p:spPr bwMode="auto">
          <a:xfrm rot="10800000" flipV="1">
            <a:off x="2916238" y="3646488"/>
            <a:ext cx="935037" cy="8620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9464" name="AutoShape 8"/>
          <p:cNvCxnSpPr>
            <a:cxnSpLocks noChangeShapeType="1"/>
            <a:stCxn id="19460" idx="3"/>
            <a:endCxn id="19462" idx="0"/>
          </p:cNvCxnSpPr>
          <p:nvPr/>
        </p:nvCxnSpPr>
        <p:spPr bwMode="auto">
          <a:xfrm>
            <a:off x="5867400" y="3646488"/>
            <a:ext cx="936625" cy="8620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4859338" y="27082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635375" y="3284538"/>
            <a:ext cx="2365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795963" y="32131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4614863" y="5680075"/>
            <a:ext cx="161925" cy="161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cxnSp>
        <p:nvCxnSpPr>
          <p:cNvPr id="19474" name="AutoShape 18"/>
          <p:cNvCxnSpPr>
            <a:cxnSpLocks noChangeShapeType="1"/>
          </p:cNvCxnSpPr>
          <p:nvPr/>
        </p:nvCxnSpPr>
        <p:spPr bwMode="auto">
          <a:xfrm>
            <a:off x="2894013" y="5311775"/>
            <a:ext cx="1741487" cy="460375"/>
          </a:xfrm>
          <a:prstGeom prst="bentConnector3">
            <a:avLst>
              <a:gd name="adj1" fmla="val 54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9475" name="AutoShape 19"/>
          <p:cNvCxnSpPr>
            <a:cxnSpLocks noChangeShapeType="1"/>
            <a:stCxn id="19462" idx="2"/>
            <a:endCxn id="19473" idx="6"/>
          </p:cNvCxnSpPr>
          <p:nvPr/>
        </p:nvCxnSpPr>
        <p:spPr bwMode="auto">
          <a:xfrm rot="5400000">
            <a:off x="5560219" y="4517232"/>
            <a:ext cx="460375" cy="20272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400" dirty="0"/>
              <a:t>2/a. Feladatmegoldás számítógéppel – részletesen az egyes lépésekről -       ALGORITMUSTERVEZÉS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00240"/>
            <a:ext cx="7772400" cy="4324360"/>
          </a:xfrm>
        </p:spPr>
        <p:txBody>
          <a:bodyPr/>
          <a:lstStyle/>
          <a:p>
            <a:r>
              <a:rPr lang="hu-HU" sz="2800" dirty="0"/>
              <a:t>Ciklusok megvalósítása folyamatábrával</a:t>
            </a:r>
          </a:p>
          <a:p>
            <a:pPr lvl="1"/>
            <a:r>
              <a:rPr lang="hu-HU" sz="2400" dirty="0"/>
              <a:t>A megismétlésre kerülő utasítások összefoglaló neve: </a:t>
            </a:r>
            <a:r>
              <a:rPr lang="hu-HU" sz="2400" b="1" dirty="0">
                <a:solidFill>
                  <a:srgbClr val="FF0000"/>
                </a:solidFill>
              </a:rPr>
              <a:t>CIKLUSMAG</a:t>
            </a:r>
          </a:p>
          <a:p>
            <a:pPr lvl="1"/>
            <a:r>
              <a:rPr lang="hu-HU" sz="2400" dirty="0"/>
              <a:t>Fajtái:</a:t>
            </a:r>
          </a:p>
          <a:p>
            <a:pPr lvl="2"/>
            <a:r>
              <a:rPr lang="hu-HU" sz="2000" dirty="0" err="1"/>
              <a:t>Elöltesztelő</a:t>
            </a:r>
            <a:r>
              <a:rPr lang="hu-HU" sz="2000" dirty="0"/>
              <a:t> feltételes ciklus</a:t>
            </a:r>
          </a:p>
          <a:p>
            <a:pPr lvl="2"/>
            <a:r>
              <a:rPr lang="hu-HU" sz="2000" dirty="0" err="1"/>
              <a:t>Hátultesztelő</a:t>
            </a:r>
            <a:r>
              <a:rPr lang="hu-HU" sz="2000" dirty="0"/>
              <a:t> feltételes ciklus</a:t>
            </a:r>
          </a:p>
          <a:p>
            <a:pPr lvl="2"/>
            <a:r>
              <a:rPr lang="hu-HU" sz="2000" dirty="0"/>
              <a:t>Számlálós (növekményes) ciklus (speciális </a:t>
            </a:r>
            <a:r>
              <a:rPr lang="hu-HU" sz="2000" dirty="0" err="1"/>
              <a:t>elöltesztelő</a:t>
            </a:r>
            <a:r>
              <a:rPr lang="hu-HU" sz="2000" dirty="0"/>
              <a:t> ciklus)</a:t>
            </a:r>
          </a:p>
          <a:p>
            <a:pPr lvl="2">
              <a:buFont typeface="Wingdings" pitchFamily="2" charset="2"/>
              <a:buNone/>
            </a:pPr>
            <a:endParaRPr lang="hu-HU" sz="20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2/a. Feladatmegoldás számítógéppel – részletesen az egyes lépésekről -       ALGORITMUSTERVEZÉS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85926"/>
            <a:ext cx="7772400" cy="4538674"/>
          </a:xfrm>
        </p:spPr>
        <p:txBody>
          <a:bodyPr/>
          <a:lstStyle/>
          <a:p>
            <a:r>
              <a:rPr lang="hu-HU" dirty="0" err="1"/>
              <a:t>Elöltesztelő</a:t>
            </a:r>
            <a:r>
              <a:rPr lang="hu-HU" dirty="0"/>
              <a:t> ciklus megvalósítása folyamatábrával</a:t>
            </a:r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r>
              <a:rPr lang="hu-HU" dirty="0"/>
              <a:t>A ciklusmag nem</a:t>
            </a:r>
          </a:p>
          <a:p>
            <a:pPr lvl="1">
              <a:buFontTx/>
              <a:buNone/>
            </a:pPr>
            <a:r>
              <a:rPr lang="hu-HU" dirty="0"/>
              <a:t>  biztos, hogy </a:t>
            </a:r>
          </a:p>
          <a:p>
            <a:pPr lvl="1">
              <a:buFontTx/>
              <a:buNone/>
            </a:pPr>
            <a:r>
              <a:rPr lang="hu-HU" dirty="0"/>
              <a:t>  végrehajtódik!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659563" y="4005263"/>
            <a:ext cx="2365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5867400" y="3213100"/>
            <a:ext cx="2016125" cy="865188"/>
          </a:xfrm>
          <a:prstGeom prst="flowChartDecision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ciklusfeltétel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6084888" y="5229225"/>
            <a:ext cx="1584325" cy="792163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Ciklusmag</a:t>
            </a:r>
          </a:p>
          <a:p>
            <a:pPr marL="342900" indent="-342900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utasításai</a:t>
            </a:r>
          </a:p>
        </p:txBody>
      </p:sp>
      <p:cxnSp>
        <p:nvCxnSpPr>
          <p:cNvPr id="22535" name="AutoShape 7"/>
          <p:cNvCxnSpPr>
            <a:cxnSpLocks noChangeShapeType="1"/>
            <a:stCxn id="22532" idx="2"/>
            <a:endCxn id="22533" idx="0"/>
          </p:cNvCxnSpPr>
          <p:nvPr/>
        </p:nvCxnSpPr>
        <p:spPr bwMode="auto">
          <a:xfrm rot="16200000" flipH="1">
            <a:off x="6300788" y="4652963"/>
            <a:ext cx="1150937" cy="1587"/>
          </a:xfrm>
          <a:prstGeom prst="bentConnector3">
            <a:avLst>
              <a:gd name="adj1" fmla="val 4993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2536" name="AutoShape 8"/>
          <p:cNvCxnSpPr>
            <a:cxnSpLocks noChangeShapeType="1"/>
            <a:stCxn id="22533" idx="2"/>
            <a:endCxn id="22532" idx="1"/>
          </p:cNvCxnSpPr>
          <p:nvPr/>
        </p:nvCxnSpPr>
        <p:spPr bwMode="auto">
          <a:xfrm rot="16200000" flipV="1">
            <a:off x="5184775" y="4329113"/>
            <a:ext cx="2374900" cy="1009650"/>
          </a:xfrm>
          <a:prstGeom prst="bentConnector4">
            <a:avLst>
              <a:gd name="adj1" fmla="val -9560"/>
              <a:gd name="adj2" fmla="val 1226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6875463" y="27082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7812088" y="32845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7883525" y="36449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2/a. Feladatmegoldás számítógéppel – részletesen az egyes lépésekről -       ALGORITMUSTERVEZÉS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488"/>
            <a:ext cx="7772400" cy="4610112"/>
          </a:xfrm>
        </p:spPr>
        <p:txBody>
          <a:bodyPr/>
          <a:lstStyle/>
          <a:p>
            <a:r>
              <a:rPr lang="hu-HU" dirty="0" err="1"/>
              <a:t>Hátultesztelő</a:t>
            </a:r>
            <a:r>
              <a:rPr lang="hu-HU" dirty="0"/>
              <a:t> ciklus megvalósítása folyamatábrával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pPr lvl="1"/>
            <a:r>
              <a:rPr lang="hu-HU" dirty="0"/>
              <a:t>A ciklusmag egyszer</a:t>
            </a:r>
          </a:p>
          <a:p>
            <a:pPr lvl="1">
              <a:buFontTx/>
              <a:buNone/>
            </a:pPr>
            <a:r>
              <a:rPr lang="hu-HU" dirty="0"/>
              <a:t>  biztosan végrehajtódik!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156325" y="4868863"/>
            <a:ext cx="2365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6300788" y="4797425"/>
            <a:ext cx="2016125" cy="865188"/>
          </a:xfrm>
          <a:prstGeom prst="flowChartDecision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ciklusfeltétel</a:t>
            </a: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6516688" y="3500438"/>
            <a:ext cx="1584325" cy="792162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Ciklusmag</a:t>
            </a:r>
          </a:p>
          <a:p>
            <a:pPr marL="342900" indent="-342900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utasításai</a:t>
            </a:r>
          </a:p>
        </p:txBody>
      </p:sp>
      <p:cxnSp>
        <p:nvCxnSpPr>
          <p:cNvPr id="23559" name="AutoShape 7"/>
          <p:cNvCxnSpPr>
            <a:cxnSpLocks noChangeShapeType="1"/>
            <a:stCxn id="23557" idx="2"/>
            <a:endCxn id="23558" idx="0"/>
          </p:cNvCxnSpPr>
          <p:nvPr/>
        </p:nvCxnSpPr>
        <p:spPr bwMode="auto">
          <a:xfrm rot="5400000" flipH="1" flipV="1">
            <a:off x="6228556" y="4580732"/>
            <a:ext cx="2162175" cy="1588"/>
          </a:xfrm>
          <a:prstGeom prst="bentConnector5">
            <a:avLst>
              <a:gd name="adj1" fmla="val -10500"/>
              <a:gd name="adj2" fmla="val 77900000"/>
              <a:gd name="adj3" fmla="val 11057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3560" name="AutoShape 8"/>
          <p:cNvCxnSpPr>
            <a:cxnSpLocks noChangeShapeType="1"/>
            <a:stCxn id="23558" idx="2"/>
            <a:endCxn id="23557" idx="0"/>
          </p:cNvCxnSpPr>
          <p:nvPr/>
        </p:nvCxnSpPr>
        <p:spPr bwMode="auto">
          <a:xfrm rot="5400000">
            <a:off x="7056437" y="4545013"/>
            <a:ext cx="504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7308850" y="29972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7261225" y="55737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5795963" y="522922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>
            <a:off x="7305675" y="32686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4000"/>
              <a:t>Programozás és programozás módszertan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  <p:transition>
    <p:cover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2/a. Feladatmegoldás számítógéppel – részletesen az egyes lépésekről -       ALGORITMUSTERVEZÉS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57364"/>
            <a:ext cx="7772400" cy="4467236"/>
          </a:xfrm>
        </p:spPr>
        <p:txBody>
          <a:bodyPr/>
          <a:lstStyle/>
          <a:p>
            <a:r>
              <a:rPr lang="hu-HU" dirty="0"/>
              <a:t>Számlálós ciklus megvalósítása folyamatábrával</a:t>
            </a:r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r>
              <a:rPr lang="hu-HU" dirty="0"/>
              <a:t>A ciklusmag nem</a:t>
            </a:r>
          </a:p>
          <a:p>
            <a:pPr lvl="1">
              <a:buFontTx/>
              <a:buNone/>
            </a:pPr>
            <a:r>
              <a:rPr lang="hu-HU" dirty="0"/>
              <a:t>  biztos, hogy </a:t>
            </a:r>
          </a:p>
          <a:p>
            <a:pPr lvl="1">
              <a:buFontTx/>
              <a:buNone/>
            </a:pPr>
            <a:r>
              <a:rPr lang="hu-HU" dirty="0"/>
              <a:t>  végrehajtódik!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659563" y="4005263"/>
            <a:ext cx="2365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5867400" y="3213100"/>
            <a:ext cx="2016125" cy="865188"/>
          </a:xfrm>
          <a:prstGeom prst="flowChartDecision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 typeface="Wingdings" pitchFamily="2" charset="2"/>
              <a:buNone/>
            </a:pPr>
            <a:r>
              <a:rPr lang="hu-H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Változó:=tól..ig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6084888" y="5229225"/>
            <a:ext cx="1584325" cy="792163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Ciklusmag</a:t>
            </a:r>
          </a:p>
          <a:p>
            <a:pPr marL="342900" indent="-342900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utasításai</a:t>
            </a:r>
          </a:p>
        </p:txBody>
      </p:sp>
      <p:cxnSp>
        <p:nvCxnSpPr>
          <p:cNvPr id="25607" name="AutoShape 7"/>
          <p:cNvCxnSpPr>
            <a:cxnSpLocks noChangeShapeType="1"/>
            <a:stCxn id="25605" idx="2"/>
            <a:endCxn id="25606" idx="0"/>
          </p:cNvCxnSpPr>
          <p:nvPr/>
        </p:nvCxnSpPr>
        <p:spPr bwMode="auto">
          <a:xfrm rot="16200000" flipH="1">
            <a:off x="6300788" y="4652963"/>
            <a:ext cx="1150937" cy="1587"/>
          </a:xfrm>
          <a:prstGeom prst="bentConnector3">
            <a:avLst>
              <a:gd name="adj1" fmla="val 4993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5608" name="AutoShape 8"/>
          <p:cNvCxnSpPr>
            <a:cxnSpLocks noChangeShapeType="1"/>
            <a:stCxn id="25606" idx="2"/>
            <a:endCxn id="25605" idx="1"/>
          </p:cNvCxnSpPr>
          <p:nvPr/>
        </p:nvCxnSpPr>
        <p:spPr bwMode="auto">
          <a:xfrm rot="16200000" flipV="1">
            <a:off x="5184775" y="4329113"/>
            <a:ext cx="2374900" cy="1009650"/>
          </a:xfrm>
          <a:prstGeom prst="bentConnector4">
            <a:avLst>
              <a:gd name="adj1" fmla="val -9560"/>
              <a:gd name="adj2" fmla="val 1226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6875463" y="27082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7812088" y="32845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7883525" y="36449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2/a. Feladatmegoldás számítógéppel – részletesen az egyes lépésekről -       ALGORITMUSTERVEZÉS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28802"/>
            <a:ext cx="7772400" cy="4395798"/>
          </a:xfrm>
        </p:spPr>
        <p:txBody>
          <a:bodyPr/>
          <a:lstStyle/>
          <a:p>
            <a:r>
              <a:rPr lang="hu-HU" dirty="0"/>
              <a:t>Egyéb folyamatábra-elemek</a:t>
            </a:r>
          </a:p>
          <a:p>
            <a:pPr lvl="1"/>
            <a:r>
              <a:rPr lang="hu-HU" dirty="0"/>
              <a:t>Bevitel, kiírás:</a:t>
            </a:r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r>
              <a:rPr lang="hu-HU" dirty="0"/>
              <a:t>Algoritmus eleje, vége: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568950" y="2811463"/>
            <a:ext cx="1636713" cy="860425"/>
          </a:xfrm>
          <a:prstGeom prst="flowChartInputOutpu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10800" anchor="ctr"/>
          <a:lstStyle/>
          <a:p>
            <a:pPr marL="342900" indent="-342900" algn="l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Be:</a:t>
            </a: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5622925" y="4735513"/>
            <a:ext cx="1338263" cy="600075"/>
          </a:xfrm>
          <a:prstGeom prst="flowChartAlternate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Start</a:t>
            </a: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7162800" y="4760913"/>
            <a:ext cx="1338263" cy="600075"/>
          </a:xfrm>
          <a:prstGeom prst="flowChartAlternate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 typeface="Wingdings" pitchFamily="2" charset="2"/>
              <a:buNone/>
            </a:pPr>
            <a:r>
              <a:rPr lang="hu-H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Stop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2/a. Feladatmegoldás számítógéppel – részletesen az egyes lépésekről -       ALGORITMUSTERVEZÉS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71678"/>
            <a:ext cx="7772400" cy="4252922"/>
          </a:xfrm>
        </p:spPr>
        <p:txBody>
          <a:bodyPr/>
          <a:lstStyle/>
          <a:p>
            <a:r>
              <a:rPr lang="hu-HU" dirty="0" err="1"/>
              <a:t>Algoritmusleírás</a:t>
            </a:r>
            <a:r>
              <a:rPr lang="hu-HU" dirty="0"/>
              <a:t> mondatszerű elemekkel</a:t>
            </a:r>
          </a:p>
          <a:p>
            <a:pPr lvl="1"/>
            <a:r>
              <a:rPr lang="hu-HU" dirty="0"/>
              <a:t>A beszélt nyelvhez közeli leírás</a:t>
            </a:r>
          </a:p>
          <a:p>
            <a:pPr lvl="1"/>
            <a:r>
              <a:rPr lang="hu-HU" dirty="0"/>
              <a:t>Logikája hasonlít a Pascal nyelvhez</a:t>
            </a:r>
          </a:p>
          <a:p>
            <a:pPr lvl="1"/>
            <a:r>
              <a:rPr lang="hu-HU" dirty="0"/>
              <a:t>Az összetartozó elemeket egy oszlopban kezdjük (tabulált írásmód)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2/a. Feladatmegoldás számítógéppel – részletesen az egyes lépésekről -       ALGORITMUSTERVEZÉS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85926"/>
            <a:ext cx="7772400" cy="4538674"/>
          </a:xfrm>
        </p:spPr>
        <p:txBody>
          <a:bodyPr/>
          <a:lstStyle/>
          <a:p>
            <a:r>
              <a:rPr lang="hu-HU" dirty="0"/>
              <a:t>A mondatszerű leírás szabályainak definiálásához ún. metanyelvi szimbólumokat használunk:</a:t>
            </a:r>
          </a:p>
          <a:p>
            <a:pPr>
              <a:buFont typeface="Wingdings" pitchFamily="2" charset="2"/>
              <a:buNone/>
            </a:pPr>
            <a:endParaRPr lang="hu-HU" dirty="0"/>
          </a:p>
          <a:p>
            <a:pPr lvl="1"/>
            <a:r>
              <a:rPr lang="hu-HU" dirty="0"/>
              <a:t>&lt;…&gt; Be kell helyettesíteni valamit</a:t>
            </a:r>
          </a:p>
          <a:p>
            <a:pPr lvl="1"/>
            <a:r>
              <a:rPr lang="hu-HU" dirty="0"/>
              <a:t>[…] Nem kötelező elem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2/a. Feladatmegoldás számítógéppel – részletesen az egyes lépésekről -       ALGORITMUSTERVEZÉS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14554"/>
            <a:ext cx="7772400" cy="4110046"/>
          </a:xfrm>
        </p:spPr>
        <p:txBody>
          <a:bodyPr/>
          <a:lstStyle/>
          <a:p>
            <a:r>
              <a:rPr lang="hu-HU" dirty="0"/>
              <a:t>Szekvencia mondatszerű elemekkel</a:t>
            </a:r>
          </a:p>
          <a:p>
            <a:pPr lvl="1">
              <a:buFontTx/>
              <a:buNone/>
            </a:pPr>
            <a:endParaRPr lang="hu-HU" dirty="0"/>
          </a:p>
          <a:p>
            <a:pPr lvl="1">
              <a:buFontTx/>
              <a:buNone/>
            </a:pPr>
            <a:r>
              <a:rPr lang="hu-HU" dirty="0"/>
              <a:t>&lt;utasítás(ok) 1&gt;</a:t>
            </a:r>
          </a:p>
          <a:p>
            <a:pPr lvl="1">
              <a:buFontTx/>
              <a:buNone/>
            </a:pPr>
            <a:r>
              <a:rPr lang="hu-HU" dirty="0"/>
              <a:t>&lt;utasítás(ok) 2&gt;</a:t>
            </a:r>
          </a:p>
          <a:p>
            <a:pPr lvl="1">
              <a:buFontTx/>
              <a:buNone/>
            </a:pPr>
            <a:r>
              <a:rPr lang="hu-HU" dirty="0"/>
              <a:t>.</a:t>
            </a:r>
          </a:p>
          <a:p>
            <a:pPr lvl="1">
              <a:buFontTx/>
              <a:buNone/>
            </a:pPr>
            <a:r>
              <a:rPr lang="hu-HU" dirty="0"/>
              <a:t>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2/a. Feladatmegoldás számítógéppel – részletesen az egyes lépésekről -       ALGORITMUSTERVEZÉS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28802"/>
            <a:ext cx="7772400" cy="4395798"/>
          </a:xfrm>
        </p:spPr>
        <p:txBody>
          <a:bodyPr/>
          <a:lstStyle/>
          <a:p>
            <a:r>
              <a:rPr lang="hu-HU" dirty="0"/>
              <a:t>Elágazás mondatszerű elemekkel</a:t>
            </a:r>
          </a:p>
          <a:p>
            <a:pPr lvl="1">
              <a:buFontTx/>
              <a:buNone/>
            </a:pPr>
            <a:endParaRPr lang="hu-HU" dirty="0"/>
          </a:p>
          <a:p>
            <a:pPr lvl="1">
              <a:buFontTx/>
              <a:buNone/>
            </a:pPr>
            <a:r>
              <a:rPr lang="hu-HU" dirty="0"/>
              <a:t>Ha &lt;feltétel&gt; akkor </a:t>
            </a:r>
          </a:p>
          <a:p>
            <a:pPr lvl="1">
              <a:buFontTx/>
              <a:buNone/>
            </a:pPr>
            <a:r>
              <a:rPr lang="hu-HU" dirty="0"/>
              <a:t>    &lt;utasítás(ok) 1&gt;</a:t>
            </a:r>
          </a:p>
          <a:p>
            <a:pPr lvl="1">
              <a:buFontTx/>
              <a:buNone/>
            </a:pPr>
            <a:r>
              <a:rPr lang="hu-HU" dirty="0"/>
              <a:t>[Egyébként</a:t>
            </a:r>
          </a:p>
          <a:p>
            <a:pPr lvl="1">
              <a:buFontTx/>
              <a:buNone/>
            </a:pPr>
            <a:r>
              <a:rPr lang="hu-HU" dirty="0"/>
              <a:t>    &lt;utasítás(ok) 2&gt;]</a:t>
            </a:r>
          </a:p>
          <a:p>
            <a:pPr lvl="1">
              <a:buFontTx/>
              <a:buNone/>
            </a:pPr>
            <a:r>
              <a:rPr lang="hu-HU" dirty="0"/>
              <a:t>Elágazás vége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2/a. Feladatmegoldás számítógéppel – részletesen az egyes lépésekről -       ALGORITMUSTERVEZÉS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00240"/>
            <a:ext cx="7772400" cy="432436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400" dirty="0"/>
              <a:t>Elágazás mondatszerű elemekkel</a:t>
            </a:r>
          </a:p>
          <a:p>
            <a:pPr>
              <a:lnSpc>
                <a:spcPct val="80000"/>
              </a:lnSpc>
            </a:pPr>
            <a:endParaRPr lang="hu-HU" sz="2400" dirty="0"/>
          </a:p>
          <a:p>
            <a:pPr lvl="1">
              <a:lnSpc>
                <a:spcPct val="80000"/>
              </a:lnSpc>
            </a:pPr>
            <a:r>
              <a:rPr lang="hu-HU" sz="2000" b="1" dirty="0"/>
              <a:t>Többágú: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u-HU" sz="2000" dirty="0"/>
              <a:t>Elágazás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u-HU" sz="2000" dirty="0"/>
              <a:t>    &lt;feltétel 1&gt; esetén &lt;utasítás(ok) 1&gt;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u-HU" sz="2000" dirty="0"/>
              <a:t>    &lt;feltétel 2&gt; esetén &lt;utasítás(ok) 2&gt;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u-HU" sz="2000" dirty="0"/>
              <a:t>    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u-HU" sz="2000" dirty="0"/>
              <a:t>    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u-HU" sz="2000" dirty="0"/>
              <a:t>    &lt;feltétel n&gt; esetén &lt;utasítás(ok) n&gt;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u-HU" sz="2000" dirty="0"/>
              <a:t>[Egyébként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u-HU" sz="2000" dirty="0"/>
              <a:t>    &lt;utasítás(ok) n+1&gt;]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u-HU" sz="2000" dirty="0"/>
              <a:t>Elágazás vége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hu-HU" sz="2000" dirty="0"/>
          </a:p>
          <a:p>
            <a:pPr lvl="1">
              <a:lnSpc>
                <a:spcPct val="80000"/>
              </a:lnSpc>
              <a:buFontTx/>
              <a:buNone/>
            </a:pPr>
            <a:endParaRPr lang="hu-HU" sz="2000" dirty="0"/>
          </a:p>
          <a:p>
            <a:pPr lvl="1">
              <a:lnSpc>
                <a:spcPct val="80000"/>
              </a:lnSpc>
              <a:buFontTx/>
              <a:buNone/>
            </a:pPr>
            <a:endParaRPr lang="hu-HU" sz="20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2/a. Feladatmegoldás számítógéppel – részletesen az egyes lépésekről -       ALGORITMUSTERVEZÉS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57364"/>
            <a:ext cx="7772400" cy="4467236"/>
          </a:xfrm>
        </p:spPr>
        <p:txBody>
          <a:bodyPr/>
          <a:lstStyle/>
          <a:p>
            <a:r>
              <a:rPr lang="hu-HU" dirty="0" err="1"/>
              <a:t>Elöltesztelő</a:t>
            </a:r>
            <a:r>
              <a:rPr lang="hu-HU" dirty="0"/>
              <a:t> ciklus mondatszerű elemekkel</a:t>
            </a:r>
          </a:p>
          <a:p>
            <a:endParaRPr lang="hu-HU" dirty="0"/>
          </a:p>
          <a:p>
            <a:pPr lvl="1">
              <a:buFontTx/>
              <a:buNone/>
            </a:pPr>
            <a:r>
              <a:rPr lang="hu-HU" dirty="0"/>
              <a:t>Ciklus amíg &lt;feltétel </a:t>
            </a:r>
          </a:p>
          <a:p>
            <a:pPr lvl="1">
              <a:buFontTx/>
              <a:buNone/>
            </a:pPr>
            <a:r>
              <a:rPr lang="hu-HU" dirty="0"/>
              <a:t>    &lt;ciklusmag utasítása(i)&gt; </a:t>
            </a:r>
          </a:p>
          <a:p>
            <a:pPr lvl="1">
              <a:buFontTx/>
              <a:buNone/>
            </a:pPr>
            <a:r>
              <a:rPr lang="hu-HU" dirty="0"/>
              <a:t>Ciklus vége</a:t>
            </a:r>
          </a:p>
          <a:p>
            <a:pPr lvl="1">
              <a:buFontTx/>
              <a:buNone/>
            </a:pPr>
            <a:endParaRPr lang="hu-HU" dirty="0"/>
          </a:p>
          <a:p>
            <a:pPr lvl="1">
              <a:buFontTx/>
              <a:buNone/>
            </a:pPr>
            <a:endParaRPr lang="hu-HU" dirty="0"/>
          </a:p>
          <a:p>
            <a:pPr lvl="1">
              <a:buFontTx/>
              <a:buNone/>
            </a:pPr>
            <a:endParaRPr lang="hu-H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2/a. Feladatmegoldás számítógéppel – részletesen az egyes lépésekről -       ALGORITMUSTERVEZÉS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00240"/>
            <a:ext cx="7772400" cy="4324360"/>
          </a:xfrm>
        </p:spPr>
        <p:txBody>
          <a:bodyPr/>
          <a:lstStyle/>
          <a:p>
            <a:r>
              <a:rPr lang="hu-HU" dirty="0" err="1"/>
              <a:t>Hátultesztelő</a:t>
            </a:r>
            <a:r>
              <a:rPr lang="hu-HU" dirty="0"/>
              <a:t> ciklus mondatszerű elemekkel</a:t>
            </a:r>
          </a:p>
          <a:p>
            <a:endParaRPr lang="hu-HU" dirty="0"/>
          </a:p>
          <a:p>
            <a:pPr lvl="1">
              <a:buFontTx/>
              <a:buNone/>
            </a:pPr>
            <a:r>
              <a:rPr lang="hu-HU" dirty="0"/>
              <a:t>Ciklus</a:t>
            </a:r>
          </a:p>
          <a:p>
            <a:pPr lvl="1">
              <a:buFontTx/>
              <a:buNone/>
            </a:pPr>
            <a:r>
              <a:rPr lang="hu-HU" dirty="0"/>
              <a:t>    &lt;ciklusmag utasítása(i)&gt; </a:t>
            </a:r>
          </a:p>
          <a:p>
            <a:pPr lvl="1">
              <a:buFontTx/>
              <a:buNone/>
            </a:pPr>
            <a:r>
              <a:rPr lang="hu-HU" dirty="0"/>
              <a:t>Amíg nem &lt;feltétel&gt;</a:t>
            </a:r>
          </a:p>
          <a:p>
            <a:pPr lvl="1">
              <a:buFontTx/>
              <a:buNone/>
            </a:pPr>
            <a:r>
              <a:rPr lang="hu-HU" dirty="0"/>
              <a:t>Ciklus vége</a:t>
            </a:r>
          </a:p>
          <a:p>
            <a:pPr lvl="1">
              <a:buFontTx/>
              <a:buNone/>
            </a:pPr>
            <a:endParaRPr lang="hu-HU" dirty="0"/>
          </a:p>
          <a:p>
            <a:pPr lvl="1">
              <a:buFontTx/>
              <a:buNone/>
            </a:pPr>
            <a:endParaRPr lang="hu-HU" dirty="0"/>
          </a:p>
          <a:p>
            <a:pPr lvl="1">
              <a:buFontTx/>
              <a:buNone/>
            </a:pPr>
            <a:endParaRPr lang="hu-H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95308"/>
          </a:xfrm>
        </p:spPr>
        <p:txBody>
          <a:bodyPr/>
          <a:lstStyle/>
          <a:p>
            <a:pPr algn="ctr"/>
            <a:r>
              <a:rPr lang="hu-HU" sz="2800" dirty="0"/>
              <a:t>2/a. Feladatmegoldás számítógéppel – részletesen az egyes lépésekről -       ALGORITMUSTERVEZÉS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5992"/>
            <a:ext cx="7772400" cy="4038608"/>
          </a:xfrm>
        </p:spPr>
        <p:txBody>
          <a:bodyPr/>
          <a:lstStyle/>
          <a:p>
            <a:r>
              <a:rPr lang="hu-HU" dirty="0"/>
              <a:t>Számlálós ciklus mondatszerű elemekkel</a:t>
            </a:r>
          </a:p>
          <a:p>
            <a:endParaRPr lang="hu-HU" dirty="0"/>
          </a:p>
          <a:p>
            <a:pPr>
              <a:buFont typeface="Wingdings" pitchFamily="2" charset="2"/>
              <a:buNone/>
            </a:pPr>
            <a:r>
              <a:rPr lang="hu-HU" sz="2200" dirty="0"/>
              <a:t>	Ciklus &lt;változónév&gt;:=&lt;kezdőérték&gt;</a:t>
            </a:r>
            <a:r>
              <a:rPr lang="hu-HU" sz="2200" dirty="0" err="1"/>
              <a:t>-től</a:t>
            </a:r>
            <a:r>
              <a:rPr lang="hu-HU" sz="2200" dirty="0"/>
              <a:t> &lt;végérték&gt;</a:t>
            </a:r>
            <a:r>
              <a:rPr lang="hu-HU" sz="2200" dirty="0" err="1"/>
              <a:t>-ig</a:t>
            </a:r>
            <a:endParaRPr lang="hu-HU" sz="2200" dirty="0"/>
          </a:p>
          <a:p>
            <a:pPr>
              <a:buFont typeface="Wingdings" pitchFamily="2" charset="2"/>
              <a:buNone/>
            </a:pPr>
            <a:r>
              <a:rPr lang="hu-HU" sz="2200" dirty="0"/>
              <a:t>       &lt;ciklusmag utasítása(i)&gt;</a:t>
            </a:r>
          </a:p>
          <a:p>
            <a:pPr>
              <a:buFont typeface="Wingdings" pitchFamily="2" charset="2"/>
              <a:buNone/>
            </a:pPr>
            <a:r>
              <a:rPr lang="hu-HU" sz="2200" dirty="0"/>
              <a:t>    Ciklus vége</a:t>
            </a:r>
          </a:p>
          <a:p>
            <a:pPr lvl="1">
              <a:buFontTx/>
              <a:buNone/>
            </a:pPr>
            <a:endParaRPr lang="hu-HU" sz="2200" dirty="0"/>
          </a:p>
          <a:p>
            <a:pPr lvl="1">
              <a:buFontTx/>
              <a:buNone/>
            </a:pPr>
            <a:endParaRPr lang="hu-HU" sz="2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1725" y="0"/>
            <a:ext cx="7543800" cy="1212850"/>
          </a:xfrm>
        </p:spPr>
        <p:txBody>
          <a:bodyPr/>
          <a:lstStyle/>
          <a:p>
            <a:pPr algn="ctr"/>
            <a:r>
              <a:rPr lang="hu-HU" sz="2800"/>
              <a:t>-A számítástechnika és a programozás története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1458913"/>
            <a:ext cx="7878762" cy="4876800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hu-HU" sz="2400"/>
              <a:t>A XX. Század negyvenes évei óta Neumann-elvű, elektronikus számítógépeket használunk, amelyeket az őket alkotó fő alkotórész milyensége szerint számítógép-generációkba sorolunk. Ezek a következők: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hu-HU" sz="2400"/>
              <a:t>generációs számítógépek: elektroncsövekből épülnek fel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hu-HU" sz="2400"/>
              <a:t>generációs számítógépek: fő alkotórészük az egyedi tranzisztor (1958-tól)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hu-HU" sz="2400"/>
              <a:t>generációs számítógépek: integrált áramköröket tartalmaznak (1965-től)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hu-HU" sz="2400"/>
              <a:t>generációs számítógépek: központi egységük a mikroprocesszor (1971, Intel, 4004 típusjelű processzor)</a:t>
            </a:r>
          </a:p>
          <a:p>
            <a:pPr marL="533400" indent="-533400">
              <a:lnSpc>
                <a:spcPct val="80000"/>
              </a:lnSpc>
            </a:pPr>
            <a:r>
              <a:rPr lang="hu-HU" sz="2400"/>
              <a:t>A különböző megvalósítás azonban nem jelentette a programozás alapelveinek változását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endParaRPr lang="hu-HU" sz="2400"/>
          </a:p>
          <a:p>
            <a:pPr marL="914400" lvl="1" indent="-457200">
              <a:lnSpc>
                <a:spcPct val="80000"/>
              </a:lnSpc>
              <a:buFontTx/>
              <a:buNone/>
            </a:pPr>
            <a:endParaRPr lang="hu-HU" sz="240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2/a. Feladatmegoldás számítógéppel – részletesen az egyes lépésekről -       ALGORITMUSTERVEZÉS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00240"/>
            <a:ext cx="7772400" cy="4324360"/>
          </a:xfrm>
        </p:spPr>
        <p:txBody>
          <a:bodyPr/>
          <a:lstStyle/>
          <a:p>
            <a:r>
              <a:rPr lang="hu-HU" dirty="0"/>
              <a:t>Egyéb algoritmuselemek mondatszerű elemekkel</a:t>
            </a:r>
          </a:p>
          <a:p>
            <a:pPr lvl="1"/>
            <a:r>
              <a:rPr lang="hu-HU" dirty="0"/>
              <a:t>Beolvasás:</a:t>
            </a:r>
          </a:p>
          <a:p>
            <a:pPr lvl="1">
              <a:buFontTx/>
              <a:buNone/>
            </a:pPr>
            <a:r>
              <a:rPr lang="hu-HU" dirty="0"/>
              <a:t>	Be: ….</a:t>
            </a:r>
          </a:p>
          <a:p>
            <a:pPr lvl="1"/>
            <a:r>
              <a:rPr lang="hu-HU" dirty="0"/>
              <a:t>Kiírás:</a:t>
            </a:r>
          </a:p>
          <a:p>
            <a:pPr lvl="1">
              <a:buFontTx/>
              <a:buNone/>
            </a:pPr>
            <a:r>
              <a:rPr lang="hu-HU" dirty="0"/>
              <a:t>	Ki: …</a:t>
            </a:r>
          </a:p>
          <a:p>
            <a:endParaRPr lang="hu-HU" dirty="0"/>
          </a:p>
          <a:p>
            <a:pPr>
              <a:buFont typeface="Wingdings" pitchFamily="2" charset="2"/>
              <a:buNone/>
            </a:pPr>
            <a:endParaRPr lang="hu-HU" sz="26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2/b. Feladatmegoldás számítógéppel – részletesen az egyes lépésekről -       ADATTERVEZÉS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14554"/>
            <a:ext cx="7772400" cy="4110046"/>
          </a:xfrm>
        </p:spPr>
        <p:txBody>
          <a:bodyPr/>
          <a:lstStyle/>
          <a:p>
            <a:r>
              <a:rPr lang="hu-HU" dirty="0"/>
              <a:t>Hol helyezkedhetnek el a program futásához szükséges adatok?</a:t>
            </a:r>
          </a:p>
          <a:p>
            <a:pPr lvl="1"/>
            <a:r>
              <a:rPr lang="hu-HU" dirty="0"/>
              <a:t>Háttértáron </a:t>
            </a:r>
          </a:p>
          <a:p>
            <a:pPr lvl="3"/>
            <a:r>
              <a:rPr lang="hu-HU" dirty="0"/>
              <a:t>&gt;fájlkezelés, külön foglalkozunk vele</a:t>
            </a:r>
          </a:p>
          <a:p>
            <a:pPr lvl="1"/>
            <a:r>
              <a:rPr lang="hu-HU" dirty="0"/>
              <a:t>Operatív tárban (memória, RAM)</a:t>
            </a:r>
          </a:p>
          <a:p>
            <a:pPr lvl="1">
              <a:buFontTx/>
              <a:buNone/>
            </a:pPr>
            <a:endParaRPr lang="hu-HU" sz="2200" dirty="0"/>
          </a:p>
          <a:p>
            <a:pPr lvl="1">
              <a:buFontTx/>
              <a:buNone/>
            </a:pPr>
            <a:endParaRPr lang="hu-HU" sz="2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2/b. Feladatmegoldás számítógéppel – részletesen az egyes lépésekről -       ADATTERVEZÉS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981200"/>
            <a:ext cx="7967690" cy="4376758"/>
          </a:xfrm>
        </p:spPr>
        <p:txBody>
          <a:bodyPr/>
          <a:lstStyle/>
          <a:p>
            <a:r>
              <a:rPr lang="hu-HU" sz="2800" dirty="0"/>
              <a:t>Memóriában elhelyezkedő adatok kezelése</a:t>
            </a:r>
          </a:p>
          <a:p>
            <a:endParaRPr lang="hu-HU" sz="2800" dirty="0"/>
          </a:p>
          <a:p>
            <a:pPr lvl="1"/>
            <a:r>
              <a:rPr lang="hu-HU" sz="2800" dirty="0"/>
              <a:t>Két alapvetően különböző fajtája van: </a:t>
            </a:r>
          </a:p>
          <a:p>
            <a:pPr lvl="1"/>
            <a:endParaRPr lang="hu-HU" sz="2800" dirty="0"/>
          </a:p>
          <a:p>
            <a:pPr lvl="2"/>
            <a:r>
              <a:rPr lang="hu-HU" sz="2800" dirty="0"/>
              <a:t>Ami nem változik a program futása során: </a:t>
            </a:r>
            <a:r>
              <a:rPr lang="hu-HU" sz="2800" b="1" dirty="0">
                <a:solidFill>
                  <a:srgbClr val="FF0000"/>
                </a:solidFill>
              </a:rPr>
              <a:t>állandó, konstans </a:t>
            </a:r>
            <a:r>
              <a:rPr lang="hu-HU" sz="2800" dirty="0"/>
              <a:t>(ha többször használjuk, érdemes nevet adni neki)</a:t>
            </a:r>
            <a:endParaRPr lang="hu-HU" sz="2800" b="1" dirty="0"/>
          </a:p>
          <a:p>
            <a:pPr lvl="2"/>
            <a:endParaRPr lang="hu-HU" sz="2800" b="1" dirty="0"/>
          </a:p>
          <a:p>
            <a:pPr lvl="2"/>
            <a:r>
              <a:rPr lang="hu-HU" sz="2800" dirty="0"/>
              <a:t>Ami változik a futás során: </a:t>
            </a:r>
            <a:r>
              <a:rPr lang="hu-HU" sz="2800" b="1" dirty="0"/>
              <a:t>változó</a:t>
            </a:r>
            <a:endParaRPr lang="hu-HU" sz="2800" dirty="0"/>
          </a:p>
          <a:p>
            <a:pPr lvl="1">
              <a:buFontTx/>
              <a:buNone/>
            </a:pPr>
            <a:endParaRPr lang="hu-HU" sz="28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2/b. Feladatmegoldás számítógéppel – részletesen az egyes lépésekről -       ADATTERVEZÉS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57364"/>
            <a:ext cx="7772400" cy="44672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800" dirty="0"/>
              <a:t>Változók tulajdonságai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Neve van, ezzel hivatkozhatunk rá (</a:t>
            </a:r>
            <a:r>
              <a:rPr lang="hu-HU" sz="2400" b="1" dirty="0"/>
              <a:t>azonosító</a:t>
            </a:r>
            <a:r>
              <a:rPr lang="hu-HU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A program bizonyos szakaszában használható  csak (</a:t>
            </a:r>
            <a:r>
              <a:rPr lang="hu-HU" sz="2400" b="1" dirty="0"/>
              <a:t>érvényességi kör, hatáskör</a:t>
            </a:r>
            <a:r>
              <a:rPr lang="hu-HU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A program futási ideje alatt sem mindig létezik (</a:t>
            </a:r>
            <a:r>
              <a:rPr lang="hu-HU" sz="2400" b="1" dirty="0"/>
              <a:t>élettartam</a:t>
            </a:r>
            <a:r>
              <a:rPr lang="hu-HU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Meghatározott értékeket vehet fel, meghatározott műveletek végezhetők vele, meghatározott méretű helyet foglal a memóriában, és meghatározott szerkezete van (</a:t>
            </a:r>
            <a:r>
              <a:rPr lang="hu-HU" sz="2400" b="1" dirty="0"/>
              <a:t>típus</a:t>
            </a:r>
            <a:r>
              <a:rPr lang="hu-HU" sz="2400" dirty="0"/>
              <a:t>)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hu-HU" sz="2000" dirty="0"/>
          </a:p>
          <a:p>
            <a:pPr lvl="1">
              <a:lnSpc>
                <a:spcPct val="90000"/>
              </a:lnSpc>
              <a:buFontTx/>
              <a:buNone/>
            </a:pPr>
            <a:endParaRPr lang="hu-HU" sz="20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2/b. Feladatmegoldás számítógéppel – részletesen az egyes lépésekről -       ADATTERVEZÉS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85926"/>
            <a:ext cx="7772400" cy="4538674"/>
          </a:xfrm>
        </p:spPr>
        <p:txBody>
          <a:bodyPr/>
          <a:lstStyle/>
          <a:p>
            <a:r>
              <a:rPr lang="hu-HU" sz="2800" dirty="0"/>
              <a:t>Néhány egyszerűbb típus</a:t>
            </a:r>
          </a:p>
          <a:p>
            <a:pPr lvl="1"/>
            <a:r>
              <a:rPr lang="hu-HU" sz="2400" dirty="0"/>
              <a:t>Egész típus</a:t>
            </a:r>
          </a:p>
          <a:p>
            <a:pPr lvl="1"/>
            <a:r>
              <a:rPr lang="hu-HU" sz="2400" dirty="0"/>
              <a:t>Valós típus</a:t>
            </a:r>
          </a:p>
          <a:p>
            <a:pPr lvl="1"/>
            <a:r>
              <a:rPr lang="hu-HU" sz="2400" dirty="0"/>
              <a:t>Karakter típus</a:t>
            </a:r>
          </a:p>
          <a:p>
            <a:pPr lvl="1"/>
            <a:r>
              <a:rPr lang="hu-HU" sz="2400" dirty="0"/>
              <a:t>Karakterlánc típus</a:t>
            </a:r>
          </a:p>
          <a:p>
            <a:pPr lvl="1"/>
            <a:r>
              <a:rPr lang="hu-HU" sz="2400" dirty="0"/>
              <a:t>Logikai típus</a:t>
            </a:r>
          </a:p>
          <a:p>
            <a:pPr lvl="1">
              <a:buFontTx/>
              <a:buNone/>
            </a:pPr>
            <a:r>
              <a:rPr lang="hu-HU" sz="2400" dirty="0"/>
              <a:t>.</a:t>
            </a:r>
          </a:p>
          <a:p>
            <a:pPr lvl="1">
              <a:buFontTx/>
              <a:buNone/>
            </a:pPr>
            <a:endParaRPr lang="hu-HU" sz="24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3. Feladatmegoldás számítógéppel – részletesen az egyes lépésekről -       KÓDOLÁS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00240"/>
            <a:ext cx="7772400" cy="4324360"/>
          </a:xfrm>
        </p:spPr>
        <p:txBody>
          <a:bodyPr/>
          <a:lstStyle/>
          <a:p>
            <a:r>
              <a:rPr lang="hu-HU" sz="2800" dirty="0"/>
              <a:t>A program kódolása (megírása) valamilyen programozási nyelven történik.</a:t>
            </a:r>
          </a:p>
          <a:p>
            <a:r>
              <a:rPr lang="hu-HU" sz="2800" dirty="0"/>
              <a:t>Ahhoz, hogy ki tudjuk választani az általunk használni kívánt programozási nyelvet, tudnunk kellene, milyenek vannak egyáltalán</a:t>
            </a:r>
          </a:p>
          <a:p>
            <a:r>
              <a:rPr lang="hu-HU" sz="2800" dirty="0"/>
              <a:t>És azt is, hogy hogyan lehet ezeket jellemezni, csoportosítani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3. Feladatmegoldás számítógéppel – részletesen az egyes lépésekről -       KÓDOLÁS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8350"/>
          </a:xfrm>
        </p:spPr>
        <p:txBody>
          <a:bodyPr/>
          <a:lstStyle/>
          <a:p>
            <a:pPr marL="812800" indent="-812800"/>
            <a:r>
              <a:rPr lang="hu-HU" sz="2800"/>
              <a:t>Programozási nyelvek csoportosítási szempontjai</a:t>
            </a:r>
          </a:p>
          <a:p>
            <a:pPr marL="812800" indent="-812800">
              <a:buFont typeface="Wingdings" pitchFamily="2" charset="2"/>
              <a:buAutoNum type="romanUcPeriod"/>
            </a:pPr>
            <a:r>
              <a:rPr lang="hu-HU" sz="2800"/>
              <a:t>Emberközeliség szerint</a:t>
            </a:r>
          </a:p>
          <a:p>
            <a:pPr marL="1168400" lvl="1" indent="-711200">
              <a:buFont typeface="Wingdings" pitchFamily="2" charset="2"/>
              <a:buAutoNum type="arabicPeriod"/>
            </a:pPr>
            <a:r>
              <a:rPr lang="hu-HU" sz="2400"/>
              <a:t>Alacsony szintű</a:t>
            </a:r>
          </a:p>
          <a:p>
            <a:pPr marL="1524000" lvl="2" indent="-609600">
              <a:buFont typeface="Wingdings" pitchFamily="2" charset="2"/>
              <a:buAutoNum type="alphaLcParenR"/>
            </a:pPr>
            <a:r>
              <a:rPr lang="hu-HU" sz="2000"/>
              <a:t>Gépi kód</a:t>
            </a:r>
          </a:p>
          <a:p>
            <a:pPr marL="1879600" lvl="3" indent="-508000">
              <a:buFont typeface="Wingdings" pitchFamily="2" charset="2"/>
              <a:buChar char="n"/>
            </a:pPr>
            <a:r>
              <a:rPr lang="hu-HU" sz="1800"/>
              <a:t>Az utasítások és az adatok is számok</a:t>
            </a:r>
          </a:p>
          <a:p>
            <a:pPr marL="1879600" lvl="3" indent="-508000">
              <a:buFont typeface="Wingdings" pitchFamily="2" charset="2"/>
              <a:buChar char="n"/>
            </a:pPr>
            <a:r>
              <a:rPr lang="hu-HU" sz="1800"/>
              <a:t>Az ember számára szinte kezelhetetlen</a:t>
            </a:r>
          </a:p>
          <a:p>
            <a:pPr marL="1879600" lvl="3" indent="-508000">
              <a:buFont typeface="Wingdings" pitchFamily="2" charset="2"/>
              <a:buChar char="n"/>
            </a:pPr>
            <a:r>
              <a:rPr lang="hu-HU" sz="1800"/>
              <a:t>A programozó közvetlenül a processzor utasításait írja</a:t>
            </a:r>
          </a:p>
          <a:p>
            <a:pPr marL="1524000" lvl="2" indent="-609600">
              <a:buFont typeface="Wingdings" pitchFamily="2" charset="2"/>
              <a:buAutoNum type="alphaLcParenR"/>
            </a:pPr>
            <a:r>
              <a:rPr lang="hu-HU" sz="2000"/>
              <a:t>Assembly</a:t>
            </a:r>
          </a:p>
          <a:p>
            <a:pPr marL="1879600" lvl="3" indent="-508000">
              <a:buFont typeface="Wingdings" pitchFamily="2" charset="2"/>
              <a:buChar char="n"/>
            </a:pPr>
            <a:r>
              <a:rPr lang="hu-HU" sz="1800"/>
              <a:t>A gépi kódú utasításoknak pár karakterből álló szimbólumok felelnek meg (mnemonik)</a:t>
            </a:r>
          </a:p>
          <a:p>
            <a:pPr marL="1524000" lvl="2" indent="-609600"/>
            <a:endParaRPr lang="hu-HU" sz="200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3. Feladatmegoldás számítógéppel – részletesen az egyes lépésekről -       KÓDOLÁS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8350"/>
          </a:xfrm>
        </p:spPr>
        <p:txBody>
          <a:bodyPr/>
          <a:lstStyle/>
          <a:p>
            <a:pPr marL="812800" indent="-812800"/>
            <a:r>
              <a:rPr lang="hu-HU" sz="2800"/>
              <a:t>Programozási nyelvek csoportosítási szempontjai</a:t>
            </a:r>
          </a:p>
          <a:p>
            <a:pPr marL="812800" indent="-812800">
              <a:buFont typeface="Wingdings" pitchFamily="2" charset="2"/>
              <a:buAutoNum type="romanUcPeriod"/>
            </a:pPr>
            <a:r>
              <a:rPr lang="hu-HU" sz="2800"/>
              <a:t>Emberközeliség szerint</a:t>
            </a:r>
          </a:p>
          <a:p>
            <a:pPr marL="1168400" lvl="1" indent="-711200">
              <a:buFont typeface="Wingdings" pitchFamily="2" charset="2"/>
              <a:buAutoNum type="arabicPeriod" startAt="2"/>
            </a:pPr>
            <a:r>
              <a:rPr lang="hu-HU" sz="2400"/>
              <a:t>Magas szintű</a:t>
            </a:r>
          </a:p>
          <a:p>
            <a:pPr marL="1524000" lvl="2" indent="-609600"/>
            <a:r>
              <a:rPr lang="hu-HU" sz="2000"/>
              <a:t>A beszélt emberi nyelvhez (általában angolhoz) közeli programozási nyelvek</a:t>
            </a:r>
          </a:p>
          <a:p>
            <a:pPr marL="1524000" lvl="2" indent="-609600"/>
            <a:r>
              <a:rPr lang="hu-HU" sz="2000"/>
              <a:t>Az ipari méretű programozás hívta életre őket</a:t>
            </a:r>
          </a:p>
          <a:p>
            <a:pPr marL="1524000" lvl="2" indent="-609600"/>
            <a:r>
              <a:rPr lang="hu-HU" sz="2000"/>
              <a:t>Néhány példa: BASIC, Pascal, Java, PL-1, C, Ada…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3. Feladatmegoldás számítógéppel – részletesen az egyes lépésekről -       KÓDOLÁS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8350"/>
          </a:xfrm>
        </p:spPr>
        <p:txBody>
          <a:bodyPr/>
          <a:lstStyle/>
          <a:p>
            <a:pPr marL="812800" indent="-812800"/>
            <a:r>
              <a:rPr lang="hu-HU" sz="2800"/>
              <a:t>Programozási nyelvek csoportosítási szempontjai </a:t>
            </a:r>
          </a:p>
          <a:p>
            <a:pPr marL="812800" indent="-812800">
              <a:buFont typeface="Wingdings" pitchFamily="2" charset="2"/>
              <a:buAutoNum type="romanUcPeriod" startAt="2"/>
            </a:pPr>
            <a:r>
              <a:rPr lang="hu-HU" sz="2800"/>
              <a:t>Strukturáltság szerint</a:t>
            </a:r>
          </a:p>
          <a:p>
            <a:pPr marL="1168400" lvl="1" indent="-711200">
              <a:buFont typeface="Wingdings" pitchFamily="2" charset="2"/>
              <a:buAutoNum type="arabicPeriod"/>
            </a:pPr>
            <a:r>
              <a:rPr lang="hu-HU" sz="2400"/>
              <a:t>Strukturált</a:t>
            </a:r>
          </a:p>
          <a:p>
            <a:pPr marL="1524000" lvl="2" indent="-609600"/>
            <a:r>
              <a:rPr lang="hu-HU" sz="2000"/>
              <a:t>Csak a strukturált programozás eszközeit megvalósító utasításai vannak</a:t>
            </a:r>
          </a:p>
          <a:p>
            <a:pPr marL="1524000" lvl="2" indent="-609600"/>
            <a:r>
              <a:rPr lang="hu-HU" sz="2000"/>
              <a:t>Támogatja a program részekre, alprogramokra bontását (eljárások, függvények)</a:t>
            </a:r>
          </a:p>
          <a:p>
            <a:pPr marL="1524000" lvl="2" indent="-609600"/>
            <a:r>
              <a:rPr lang="hu-HU" sz="2000"/>
              <a:t>Pl.: C, Pascal, Java</a:t>
            </a:r>
          </a:p>
          <a:p>
            <a:pPr marL="1168400" lvl="1" indent="-711200">
              <a:buFont typeface="Wingdings" pitchFamily="2" charset="2"/>
              <a:buAutoNum type="arabicPeriod"/>
            </a:pPr>
            <a:r>
              <a:rPr lang="hu-HU" sz="2400"/>
              <a:t>Nem strukturált</a:t>
            </a:r>
          </a:p>
          <a:p>
            <a:pPr marL="1524000" lvl="2" indent="-609600"/>
            <a:r>
              <a:rPr lang="hu-HU" sz="2000"/>
              <a:t>Pl.: Assembly, eredeti BASIC nyelv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3. Feladatmegoldás számítógéppel – részletesen az egyes lépésekről -       KÓDOLÁS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8350"/>
          </a:xfrm>
        </p:spPr>
        <p:txBody>
          <a:bodyPr/>
          <a:lstStyle/>
          <a:p>
            <a:pPr marL="812800" indent="-812800"/>
            <a:r>
              <a:rPr lang="hu-HU" sz="2400"/>
              <a:t>Programozási nyelvek csoportosítási szempontjai </a:t>
            </a:r>
          </a:p>
          <a:p>
            <a:pPr marL="812800" indent="-812800">
              <a:buFont typeface="Wingdings" pitchFamily="2" charset="2"/>
              <a:buAutoNum type="romanUcPeriod" startAt="3"/>
            </a:pPr>
            <a:r>
              <a:rPr lang="hu-HU" sz="2400"/>
              <a:t>Alkalmazási kör szerint</a:t>
            </a:r>
          </a:p>
          <a:p>
            <a:pPr marL="1168400" lvl="1" indent="-711200">
              <a:buFont typeface="Wingdings" pitchFamily="2" charset="2"/>
              <a:buAutoNum type="arabicPeriod"/>
            </a:pPr>
            <a:r>
              <a:rPr lang="hu-HU" sz="2000"/>
              <a:t>Általános célú</a:t>
            </a:r>
          </a:p>
          <a:p>
            <a:pPr marL="1524000" lvl="2" indent="-609600"/>
            <a:r>
              <a:rPr lang="hu-HU" sz="1800"/>
              <a:t>Elméletileg bármilyen programozási feladat megoldására alkalmas</a:t>
            </a:r>
          </a:p>
          <a:p>
            <a:pPr marL="1524000" lvl="2" indent="-609600"/>
            <a:r>
              <a:rPr lang="hu-HU" sz="1800"/>
              <a:t>Emiatt azonban nincs optimalizálva egy speciális feladatra</a:t>
            </a:r>
          </a:p>
          <a:p>
            <a:pPr marL="1524000" lvl="2" indent="-609600"/>
            <a:r>
              <a:rPr lang="hu-HU" sz="1800"/>
              <a:t>Pl.: C, Pascal, BASIC</a:t>
            </a:r>
          </a:p>
          <a:p>
            <a:pPr marL="1168400" lvl="1" indent="-711200">
              <a:buFont typeface="Wingdings" pitchFamily="2" charset="2"/>
              <a:buAutoNum type="arabicPeriod"/>
            </a:pPr>
            <a:r>
              <a:rPr lang="hu-HU" sz="2000"/>
              <a:t>Speciális célú nyelvek</a:t>
            </a:r>
          </a:p>
          <a:p>
            <a:pPr marL="1524000" lvl="2" indent="-609600"/>
            <a:r>
              <a:rPr lang="hu-HU" sz="1800"/>
              <a:t>Általában egy feladatra optimalizáltak, pl. szövegfeldolgozás, szimuláció, adatbáziskezelés</a:t>
            </a:r>
          </a:p>
          <a:p>
            <a:pPr marL="1524000" lvl="2" indent="-609600"/>
            <a:r>
              <a:rPr lang="hu-HU" sz="1800"/>
              <a:t>Pl.: PROLOG, SIMULA, SQL, dBase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-1. Alapfogalmak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00550"/>
          </a:xfrm>
        </p:spPr>
        <p:txBody>
          <a:bodyPr/>
          <a:lstStyle/>
          <a:p>
            <a:r>
              <a:rPr lang="hu-HU" b="1" dirty="0">
                <a:solidFill>
                  <a:srgbClr val="FF0000"/>
                </a:solidFill>
              </a:rPr>
              <a:t>Adat:</a:t>
            </a:r>
            <a:r>
              <a:rPr lang="hu-HU" dirty="0"/>
              <a:t> Egy objektum számunkra fontos tulajdonsága.</a:t>
            </a:r>
          </a:p>
          <a:p>
            <a:r>
              <a:rPr lang="hu-HU" b="1" dirty="0">
                <a:solidFill>
                  <a:srgbClr val="FF0000"/>
                </a:solidFill>
              </a:rPr>
              <a:t>Ismeret:</a:t>
            </a:r>
            <a:r>
              <a:rPr lang="hu-HU" dirty="0"/>
              <a:t> Az adatok olyan összessége, amelyet az ember képes észlelni, érzékelni, és összefüggéseiben látni.</a:t>
            </a:r>
          </a:p>
          <a:p>
            <a:r>
              <a:rPr lang="hu-HU" b="1" dirty="0">
                <a:solidFill>
                  <a:srgbClr val="FF0000"/>
                </a:solidFill>
              </a:rPr>
              <a:t>Információ:</a:t>
            </a:r>
            <a:r>
              <a:rPr lang="hu-HU" dirty="0"/>
              <a:t> Új ismeretet tartalmazó adathalmaz.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3. Feladatmegoldás számítógéppel – részletesen az egyes lépésekről -       KÓDOLÁS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8350"/>
          </a:xfrm>
        </p:spPr>
        <p:txBody>
          <a:bodyPr/>
          <a:lstStyle/>
          <a:p>
            <a:pPr marL="812800" indent="-812800">
              <a:lnSpc>
                <a:spcPct val="80000"/>
              </a:lnSpc>
            </a:pPr>
            <a:r>
              <a:rPr lang="hu-HU" sz="2400"/>
              <a:t>Programozási nyelvek csoportosítási szempontjai </a:t>
            </a:r>
          </a:p>
          <a:p>
            <a:pPr marL="812800" indent="-812800">
              <a:lnSpc>
                <a:spcPct val="80000"/>
              </a:lnSpc>
              <a:buFont typeface="Wingdings" pitchFamily="2" charset="2"/>
              <a:buAutoNum type="romanUcPeriod" startAt="4"/>
            </a:pPr>
            <a:r>
              <a:rPr lang="hu-HU" sz="2400"/>
              <a:t>Fejlettség szerint</a:t>
            </a:r>
          </a:p>
          <a:p>
            <a:pPr marL="1168400" lvl="1" indent="-711200">
              <a:lnSpc>
                <a:spcPct val="80000"/>
              </a:lnSpc>
              <a:buFont typeface="Wingdings" pitchFamily="2" charset="2"/>
              <a:buChar char="n"/>
            </a:pPr>
            <a:r>
              <a:rPr lang="hu-HU" sz="2000"/>
              <a:t>1. Generációs nyelvek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1800"/>
              <a:t>Gépi kód</a:t>
            </a:r>
          </a:p>
          <a:p>
            <a:pPr marL="1168400" lvl="1" indent="-711200">
              <a:lnSpc>
                <a:spcPct val="80000"/>
              </a:lnSpc>
              <a:buFont typeface="Wingdings" pitchFamily="2" charset="2"/>
              <a:buChar char="n"/>
            </a:pPr>
            <a:r>
              <a:rPr lang="hu-HU" sz="2000"/>
              <a:t>2. Generációs nyelvek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1800"/>
              <a:t>Már vannak benne vezérlési szerkezetek, az utasítások el vannak nevezve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1800"/>
              <a:t>Pl. Assembly, ALGOL60, FORTRAN</a:t>
            </a:r>
          </a:p>
          <a:p>
            <a:pPr marL="1168400" lvl="1" indent="-711200">
              <a:lnSpc>
                <a:spcPct val="80000"/>
              </a:lnSpc>
              <a:buFont typeface="Wingdings" pitchFamily="2" charset="2"/>
              <a:buChar char="n"/>
            </a:pPr>
            <a:r>
              <a:rPr lang="hu-HU" sz="2000"/>
              <a:t>3. Generációs nyelvek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1800"/>
              <a:t>A magas szintű programnyelvek többsége, struktúrált utasításaival, alprogramok lehetőségével</a:t>
            </a:r>
          </a:p>
          <a:p>
            <a:pPr marL="1168400" lvl="1" indent="-711200">
              <a:lnSpc>
                <a:spcPct val="80000"/>
              </a:lnSpc>
              <a:buFont typeface="Wingdings" pitchFamily="2" charset="2"/>
              <a:buChar char="n"/>
            </a:pPr>
            <a:r>
              <a:rPr lang="hu-HU" sz="2000"/>
              <a:t>4. Generációs nyelvek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1800"/>
              <a:t>Programgenerátorok, beépített adatbáziskezelőt tartalmaznak, a szoftver a háttérben írja a kódot helyettünk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1800"/>
              <a:t>Pl.: Visual Basic, Visual C++, Delphi, Python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3. Feladatmegoldás számítógéppel – részletesen az egyes lépésekről -       KÓDOLÁS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8350"/>
          </a:xfrm>
        </p:spPr>
        <p:txBody>
          <a:bodyPr/>
          <a:lstStyle/>
          <a:p>
            <a:pPr marL="812800" indent="-812800"/>
            <a:r>
              <a:rPr lang="hu-HU" sz="2400"/>
              <a:t>Programozási nyelvek csoportosítási szempontjai </a:t>
            </a:r>
          </a:p>
          <a:p>
            <a:pPr marL="812800" indent="-812800">
              <a:buFont typeface="Wingdings" pitchFamily="2" charset="2"/>
              <a:buAutoNum type="romanUcPeriod" startAt="5"/>
            </a:pPr>
            <a:r>
              <a:rPr lang="hu-HU" sz="2400"/>
              <a:t>Fordítás típusa szerint</a:t>
            </a:r>
          </a:p>
          <a:p>
            <a:pPr marL="1168400" lvl="1" indent="-711200">
              <a:buFont typeface="Wingdings" pitchFamily="2" charset="2"/>
              <a:buChar char="n"/>
            </a:pPr>
            <a:r>
              <a:rPr lang="hu-HU" sz="2000"/>
              <a:t>A forráskódot, amit a programozó létrehoz, a futtatáshoz gépi kódba kell alakítani, ez a fordítás</a:t>
            </a:r>
          </a:p>
          <a:p>
            <a:pPr marL="1168400" lvl="1" indent="-711200">
              <a:buFont typeface="Wingdings" pitchFamily="2" charset="2"/>
              <a:buAutoNum type="alphaLcParenR"/>
            </a:pPr>
            <a:r>
              <a:rPr lang="hu-HU" sz="2000"/>
              <a:t>Értelmező (interpreter) típusú nyelvek</a:t>
            </a:r>
          </a:p>
          <a:p>
            <a:pPr marL="1524000" lvl="2" indent="-609600"/>
            <a:r>
              <a:rPr lang="hu-HU" sz="1800"/>
              <a:t>A fordítás a program futása közben, az adott sor lefuttatása előtt történik</a:t>
            </a:r>
          </a:p>
          <a:p>
            <a:pPr marL="1524000" lvl="2" indent="-609600"/>
            <a:r>
              <a:rPr lang="hu-HU" sz="1800"/>
              <a:t>A futtatás emiatt lassúbb</a:t>
            </a:r>
          </a:p>
          <a:p>
            <a:pPr marL="1524000" lvl="2" indent="-609600"/>
            <a:r>
              <a:rPr lang="hu-HU" sz="1800"/>
              <a:t>A szintaktikai (nyelvtani) programhibák is csak futás közben derülnek ki</a:t>
            </a:r>
          </a:p>
          <a:p>
            <a:pPr marL="1524000" lvl="2" indent="-609600"/>
            <a:r>
              <a:rPr lang="hu-HU" sz="1800"/>
              <a:t>Pl. : korai BASIC-ek (Commodore 64, ZX Spectrum, Quick Basic)</a:t>
            </a:r>
          </a:p>
          <a:p>
            <a:pPr marL="1168400" lvl="1" indent="-711200">
              <a:buFont typeface="Wingdings" pitchFamily="2" charset="2"/>
              <a:buAutoNum type="alphaLcParenR"/>
            </a:pPr>
            <a:endParaRPr lang="hu-HU" sz="200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3. Feladatmegoldás számítógéppel – részletesen az egyes lépésekről -       KÓDOLÁS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8350"/>
          </a:xfrm>
        </p:spPr>
        <p:txBody>
          <a:bodyPr/>
          <a:lstStyle/>
          <a:p>
            <a:pPr marL="812800" indent="-812800"/>
            <a:r>
              <a:rPr lang="hu-HU" sz="2800"/>
              <a:t>Programozási nyelvek csoportosítási szempontjai </a:t>
            </a:r>
          </a:p>
          <a:p>
            <a:pPr marL="812800" indent="-812800">
              <a:buFont typeface="Wingdings" pitchFamily="2" charset="2"/>
              <a:buAutoNum type="romanUcPeriod" startAt="5"/>
            </a:pPr>
            <a:r>
              <a:rPr lang="hu-HU" sz="2800"/>
              <a:t>Fordítás típusa szerint</a:t>
            </a:r>
          </a:p>
          <a:p>
            <a:pPr marL="1168400" lvl="1" indent="-711200">
              <a:buFont typeface="Wingdings" pitchFamily="2" charset="2"/>
              <a:buAutoNum type="alphaLcParenR" startAt="2"/>
            </a:pPr>
            <a:r>
              <a:rPr lang="hu-HU" sz="2400"/>
              <a:t>Fordító (compiler) típusú nyelvek</a:t>
            </a:r>
          </a:p>
          <a:p>
            <a:pPr marL="1524000" lvl="2" indent="-609600"/>
            <a:r>
              <a:rPr lang="hu-HU" sz="2000"/>
              <a:t>A fordítás a program futása előtt történik</a:t>
            </a:r>
          </a:p>
          <a:p>
            <a:pPr marL="1524000" lvl="2" indent="-609600"/>
            <a:r>
              <a:rPr lang="hu-HU" sz="2000"/>
              <a:t>A futtatás emiatt gyorsabb (a gépi kódú program fut)</a:t>
            </a:r>
          </a:p>
          <a:p>
            <a:pPr marL="1524000" lvl="2" indent="-609600"/>
            <a:r>
              <a:rPr lang="hu-HU" sz="2000"/>
              <a:t>A szintaktikai (nyelvtani) programhibák már futás előtt kiderülnek</a:t>
            </a:r>
          </a:p>
          <a:p>
            <a:pPr marL="1524000" lvl="2" indent="-609600"/>
            <a:r>
              <a:rPr lang="hu-HU" sz="2000"/>
              <a:t>Pl. : Pascal, C, C++, Delphi…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3. Feladatmegoldás számítógéppel – részletesen az egyes lépésekről -       KÓDOLÁS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8350"/>
          </a:xfrm>
        </p:spPr>
        <p:txBody>
          <a:bodyPr/>
          <a:lstStyle/>
          <a:p>
            <a:pPr marL="812800" indent="-812800">
              <a:lnSpc>
                <a:spcPct val="90000"/>
              </a:lnSpc>
            </a:pPr>
            <a:r>
              <a:rPr lang="hu-HU" sz="2400"/>
              <a:t>Programozási nyelvek csoportosítási szempontjai </a:t>
            </a:r>
          </a:p>
          <a:p>
            <a:pPr marL="812800" indent="-812800">
              <a:lnSpc>
                <a:spcPct val="90000"/>
              </a:lnSpc>
              <a:buFont typeface="Wingdings" pitchFamily="2" charset="2"/>
              <a:buAutoNum type="romanUcPeriod" startAt="6"/>
            </a:pPr>
            <a:r>
              <a:rPr lang="hu-HU" sz="2400"/>
              <a:t>Számítási modell szerint</a:t>
            </a:r>
          </a:p>
          <a:p>
            <a:pPr marL="1168400" lvl="1" indent="-7112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u-HU" sz="2000"/>
              <a:t>Neumann elvű nyelvek</a:t>
            </a:r>
          </a:p>
          <a:p>
            <a:pPr marL="1524000" lvl="2" indent="-609600">
              <a:lnSpc>
                <a:spcPct val="90000"/>
              </a:lnSpc>
            </a:pPr>
            <a:r>
              <a:rPr lang="hu-HU" sz="1800"/>
              <a:t>A program felépítése erőteljesen kihasználja, hogy a számítógép, amin a program futni fog, Neumann-elvű (címezhető memória, változók, stb)</a:t>
            </a:r>
          </a:p>
          <a:p>
            <a:pPr marL="1524000" lvl="2" indent="-609600">
              <a:lnSpc>
                <a:spcPct val="90000"/>
              </a:lnSpc>
            </a:pPr>
            <a:r>
              <a:rPr lang="hu-HU" sz="1800"/>
              <a:t>A ma létező legtöbb nyelv ilyen</a:t>
            </a:r>
          </a:p>
          <a:p>
            <a:pPr marL="1168400" lvl="1" indent="-7112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u-HU" sz="2000"/>
              <a:t>Automata elvű nyelvek (ipari robot, festőautomata programozásához</a:t>
            </a:r>
          </a:p>
          <a:p>
            <a:pPr marL="1524000" lvl="2" indent="-609600">
              <a:lnSpc>
                <a:spcPct val="90000"/>
              </a:lnSpc>
            </a:pPr>
            <a:r>
              <a:rPr lang="hu-HU" sz="1800"/>
              <a:t>Az adatok állapotok, illetve bemeneteken mérhető értékek</a:t>
            </a:r>
          </a:p>
          <a:p>
            <a:pPr marL="1524000" lvl="2" indent="-609600">
              <a:lnSpc>
                <a:spcPct val="90000"/>
              </a:lnSpc>
            </a:pPr>
            <a:r>
              <a:rPr lang="hu-HU" sz="1800"/>
              <a:t>A végrehajtás állapotok sorozata</a:t>
            </a:r>
          </a:p>
          <a:p>
            <a:pPr marL="1524000" lvl="2" indent="-609600">
              <a:lnSpc>
                <a:spcPct val="90000"/>
              </a:lnSpc>
            </a:pPr>
            <a:r>
              <a:rPr lang="hu-HU" sz="1800"/>
              <a:t>Tevékenységorientált</a:t>
            </a:r>
          </a:p>
          <a:p>
            <a:pPr marL="1524000" lvl="2" indent="-609600">
              <a:lnSpc>
                <a:spcPct val="90000"/>
              </a:lnSpc>
            </a:pPr>
            <a:r>
              <a:rPr lang="hu-HU" sz="1800"/>
              <a:t>Pl: LOGO grafikus része, ipari robotok pr. nyelvei</a:t>
            </a:r>
          </a:p>
          <a:p>
            <a:pPr marL="1168400" lvl="1" indent="-711200">
              <a:lnSpc>
                <a:spcPct val="90000"/>
              </a:lnSpc>
              <a:buFont typeface="Wingdings" pitchFamily="2" charset="2"/>
              <a:buAutoNum type="alphaLcParenR"/>
            </a:pPr>
            <a:endParaRPr lang="hu-HU" sz="200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3. Feladatmegoldás számítógéppel – részletesen az egyes lépésekről -       KÓDOLÁS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97400"/>
          </a:xfrm>
        </p:spPr>
        <p:txBody>
          <a:bodyPr/>
          <a:lstStyle/>
          <a:p>
            <a:pPr marL="812800" indent="-812800">
              <a:lnSpc>
                <a:spcPct val="80000"/>
              </a:lnSpc>
            </a:pPr>
            <a:r>
              <a:rPr lang="hu-HU" sz="2000"/>
              <a:t>Programozási nyelvek csoportosítási szempontjai </a:t>
            </a:r>
          </a:p>
          <a:p>
            <a:pPr marL="812800" indent="-812800">
              <a:lnSpc>
                <a:spcPct val="80000"/>
              </a:lnSpc>
              <a:buFont typeface="Wingdings" pitchFamily="2" charset="2"/>
              <a:buAutoNum type="romanUcPeriod" startAt="6"/>
            </a:pPr>
            <a:r>
              <a:rPr lang="hu-HU" sz="2000"/>
              <a:t>Számítási modell szerint</a:t>
            </a:r>
          </a:p>
          <a:p>
            <a:pPr marL="1168400" lvl="1" indent="-711200">
              <a:lnSpc>
                <a:spcPct val="80000"/>
              </a:lnSpc>
              <a:buFont typeface="Wingdings" pitchFamily="2" charset="2"/>
              <a:buAutoNum type="alphaLcParenR" startAt="3"/>
            </a:pPr>
            <a:r>
              <a:rPr lang="hu-HU" sz="1800"/>
              <a:t>Logikai nyelvek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1600"/>
              <a:t>A program egy logikai kifejezés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1600"/>
              <a:t>A végrehajtás ennek kiértékelése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1600"/>
              <a:t>Erős matematikai kidolgozottság jellemzi ezeket a nyelveket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1600"/>
              <a:t>A program és az adatok nem különülnek el (nincsenek változók)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1600"/>
              <a:t>Vezérlési szerkezetek helyett logikai kifejezések és rekurzió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1600"/>
              <a:t>Pl.: PROLOG</a:t>
            </a:r>
          </a:p>
          <a:p>
            <a:pPr marL="1168400" lvl="1" indent="-711200">
              <a:lnSpc>
                <a:spcPct val="80000"/>
              </a:lnSpc>
              <a:buFont typeface="Wingdings" pitchFamily="2" charset="2"/>
              <a:buAutoNum type="alphaLcParenR" startAt="4"/>
            </a:pPr>
            <a:r>
              <a:rPr lang="hu-HU" sz="1800"/>
              <a:t>Funkcionális nyelvek 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1600"/>
              <a:t>Az adatok állapotok, illetve bemeneteken mérhető értékek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1600"/>
              <a:t>A program egy függvény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1600"/>
              <a:t>A végrehajtás függvénykiértékelés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1600"/>
              <a:t>Erős matematikai kidolgozottság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1600"/>
              <a:t>Nincsenek változók, helyette függvényparaméterek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1600"/>
              <a:t>Pl.: LOGO szövegkezelő része, FORTH, LISP</a:t>
            </a:r>
          </a:p>
          <a:p>
            <a:pPr marL="1168400" lvl="1" indent="-711200">
              <a:lnSpc>
                <a:spcPct val="80000"/>
              </a:lnSpc>
              <a:buFont typeface="Wingdings" pitchFamily="2" charset="2"/>
              <a:buAutoNum type="alphaLcParenR" startAt="4"/>
            </a:pPr>
            <a:endParaRPr lang="hu-HU" sz="180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3. Feladatmegoldás számítógéppel – részletesen az egyes lépésekről -       KÓDOLÁS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97400"/>
          </a:xfrm>
        </p:spPr>
        <p:txBody>
          <a:bodyPr/>
          <a:lstStyle/>
          <a:p>
            <a:pPr marL="812800" indent="-812800">
              <a:lnSpc>
                <a:spcPct val="80000"/>
              </a:lnSpc>
            </a:pPr>
            <a:r>
              <a:rPr lang="hu-HU" sz="2800"/>
              <a:t>Programozási nyelvek csoportosítási szempontjai </a:t>
            </a:r>
          </a:p>
          <a:p>
            <a:pPr marL="812800" indent="-812800">
              <a:lnSpc>
                <a:spcPct val="80000"/>
              </a:lnSpc>
              <a:buFont typeface="Wingdings" pitchFamily="2" charset="2"/>
              <a:buAutoNum type="romanUcPeriod" startAt="6"/>
            </a:pPr>
            <a:r>
              <a:rPr lang="hu-HU" sz="2800"/>
              <a:t>Számítási modell szerint</a:t>
            </a:r>
          </a:p>
          <a:p>
            <a:pPr marL="1168400" lvl="1" indent="-711200">
              <a:lnSpc>
                <a:spcPct val="80000"/>
              </a:lnSpc>
              <a:buFont typeface="Wingdings" pitchFamily="2" charset="2"/>
              <a:buAutoNum type="alphaLcParenR" startAt="5"/>
            </a:pPr>
            <a:r>
              <a:rPr lang="hu-HU" sz="2400"/>
              <a:t>Objektumelvű nyelvek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2000"/>
              <a:t>Objektum=tulajdonságai+műveletei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2000"/>
              <a:t>Az adat és a kód nem választható szét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2000"/>
              <a:t>Objektumtípus=osztály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2000"/>
              <a:t>Az objektumpéldányok eljárásokkal kommunikálnak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2000"/>
              <a:t>Eseményvezérelt programozás jellemzi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2000"/>
              <a:t>Öröklés: a származtatott objektumtípus rendelkezik egy másik objektum összes tulajdonságával és műveletével, de újak is lehetnek neki</a:t>
            </a:r>
          </a:p>
          <a:p>
            <a:pPr marL="1524000" lvl="2" indent="-609600">
              <a:lnSpc>
                <a:spcPct val="80000"/>
              </a:lnSpc>
            </a:pPr>
            <a:r>
              <a:rPr lang="hu-HU" sz="2000"/>
              <a:t>Pl.:Turbo Pascal 6.0-tól, Visual Basic, Delphi, Smalltalk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3. Feladatmegoldás számítógéppel – részletesen az egyes lépésekről -       KÓDOLÁS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97400"/>
          </a:xfrm>
        </p:spPr>
        <p:txBody>
          <a:bodyPr/>
          <a:lstStyle/>
          <a:p>
            <a:pPr marL="812800" indent="-812800">
              <a:lnSpc>
                <a:spcPct val="90000"/>
              </a:lnSpc>
            </a:pPr>
            <a:r>
              <a:rPr lang="hu-HU" sz="2800"/>
              <a:t>Programozási nyelvek csoportosítási szempontjai </a:t>
            </a:r>
          </a:p>
          <a:p>
            <a:pPr marL="812800" indent="-812800">
              <a:lnSpc>
                <a:spcPct val="90000"/>
              </a:lnSpc>
              <a:buFont typeface="Wingdings" pitchFamily="2" charset="2"/>
              <a:buAutoNum type="romanUcPeriod" startAt="6"/>
            </a:pPr>
            <a:r>
              <a:rPr lang="hu-HU" sz="2800"/>
              <a:t>Típusosság szerint</a:t>
            </a:r>
          </a:p>
          <a:p>
            <a:pPr marL="1524000" lvl="2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u-HU" sz="2000"/>
              <a:t>Erősen típusos: minden változó, objektum típusát meg kell adni a használat előtt, ezt deklarációnak hívják. (Pl.: Pascal, C)</a:t>
            </a:r>
          </a:p>
          <a:p>
            <a:pPr marL="1524000" lvl="2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u-HU" sz="2000"/>
              <a:t>Gyengén típusos: Vannak előre definiált típusok (szöveges, numerikus), de a pontos típus futás közben derül ki (Pl. hogy egy változó egész vagy valós típusú). Bizonyos típusokat deklarálni kell (tömb). Ilyen nyelv a BASIC.</a:t>
            </a:r>
          </a:p>
          <a:p>
            <a:pPr marL="1524000" lvl="2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u-HU" sz="2000"/>
              <a:t>Nem típusos nyelvek: A változók típusát nem kell megadni, sőt, bizonyos esetekben nincsenek is változók.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-1. Alapfogalmak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/>
              <a:t>Program: A számítógép számára érthető </a:t>
            </a:r>
            <a:r>
              <a:rPr lang="hu-HU" sz="2800" b="1"/>
              <a:t>utasítások sorozata</a:t>
            </a:r>
            <a:r>
              <a:rPr lang="hu-HU" sz="2800"/>
              <a:t>, amely az </a:t>
            </a:r>
            <a:r>
              <a:rPr lang="hu-HU" sz="2800" b="1"/>
              <a:t>adatok</a:t>
            </a:r>
            <a:r>
              <a:rPr lang="hu-HU" sz="2800"/>
              <a:t> megfelelő számításaival és mozgatásaival egy feladat megoldását célozza.</a:t>
            </a:r>
          </a:p>
          <a:p>
            <a:r>
              <a:rPr lang="hu-HU" sz="2800"/>
              <a:t>Következtetés:</a:t>
            </a:r>
          </a:p>
          <a:p>
            <a:pPr>
              <a:buFont typeface="Wingdings" pitchFamily="2" charset="2"/>
              <a:buNone/>
            </a:pPr>
            <a:endParaRPr lang="hu-HU" sz="2800"/>
          </a:p>
          <a:p>
            <a:pPr algn="ctr">
              <a:buFont typeface="Wingdings" pitchFamily="2" charset="2"/>
              <a:buNone/>
            </a:pPr>
            <a:r>
              <a:rPr lang="hu-HU" b="1"/>
              <a:t>PROGRAM=ADAT+ALGORITMUS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-1. Alapfogalmak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3895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800"/>
              <a:t>Algoritmus: egy feladat megoldásának leírása.</a:t>
            </a:r>
          </a:p>
          <a:p>
            <a:pPr>
              <a:lnSpc>
                <a:spcPct val="80000"/>
              </a:lnSpc>
            </a:pPr>
            <a:r>
              <a:rPr lang="hu-HU" sz="2800"/>
              <a:t>Követelmények: milyen legyen egy algoritmus?</a:t>
            </a:r>
          </a:p>
          <a:p>
            <a:pPr lvl="1">
              <a:lnSpc>
                <a:spcPct val="80000"/>
              </a:lnSpc>
            </a:pPr>
            <a:r>
              <a:rPr lang="hu-HU" sz="2400"/>
              <a:t>Általános legyen, lehetőleg a feladattípusra adjon megoldást</a:t>
            </a:r>
          </a:p>
          <a:p>
            <a:pPr lvl="1">
              <a:lnSpc>
                <a:spcPct val="80000"/>
              </a:lnSpc>
            </a:pPr>
            <a:r>
              <a:rPr lang="hu-HU" sz="2400"/>
              <a:t>Véges számú lépésben vezessen eredményre (időben és terjedelemre is véges legyen)</a:t>
            </a:r>
          </a:p>
          <a:p>
            <a:pPr lvl="1">
              <a:lnSpc>
                <a:spcPct val="80000"/>
              </a:lnSpc>
            </a:pPr>
            <a:r>
              <a:rPr lang="hu-HU" sz="2400"/>
              <a:t>Megfelelő bemenő adatokra megfelelő kimenetet adjon</a:t>
            </a:r>
          </a:p>
          <a:p>
            <a:pPr lvl="1">
              <a:lnSpc>
                <a:spcPct val="80000"/>
              </a:lnSpc>
            </a:pPr>
            <a:endParaRPr lang="hu-HU" sz="240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0. Feladatmegoldás számítógéppel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11200" indent="-711200">
              <a:lnSpc>
                <a:spcPct val="90000"/>
              </a:lnSpc>
              <a:buFont typeface="Wingdings" pitchFamily="2" charset="2"/>
              <a:buAutoNum type="romanUcPeriod"/>
            </a:pPr>
            <a:r>
              <a:rPr lang="hu-HU" sz="2800"/>
              <a:t>Mintapélda a valós életből: házépítés</a:t>
            </a:r>
          </a:p>
          <a:p>
            <a:pPr marL="1066800" lvl="1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400"/>
              <a:t>Igényfelmérés (szempontok: család mérete, elképzelés, pénz)</a:t>
            </a:r>
          </a:p>
          <a:p>
            <a:pPr marL="1066800" lvl="1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400"/>
              <a:t>Tervezés (alaprajz, anyagigény)</a:t>
            </a:r>
          </a:p>
          <a:p>
            <a:pPr marL="1066800" lvl="1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400"/>
              <a:t>Szervezés (ütemterv vagy vállalkozó)</a:t>
            </a:r>
          </a:p>
          <a:p>
            <a:pPr marL="1066800" lvl="1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400"/>
              <a:t>Építkezés (anyagbeszerzés, kivitelezés)</a:t>
            </a:r>
          </a:p>
          <a:p>
            <a:pPr marL="1066800" lvl="1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400"/>
              <a:t>Használatba vétel (szemrevételezés – szépség, kipróbálás – jóság)</a:t>
            </a:r>
          </a:p>
          <a:p>
            <a:pPr marL="1066800" lvl="1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400"/>
              <a:t>Beköltözés, bentlakás (módosítgatás, újabb hibák, karbantartás)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0. Feladatmegoldás számítógéppel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 marL="812800" indent="-812800">
              <a:lnSpc>
                <a:spcPct val="90000"/>
              </a:lnSpc>
              <a:buFont typeface="Wingdings" pitchFamily="2" charset="2"/>
              <a:buAutoNum type="romanUcPeriod" startAt="2"/>
            </a:pPr>
            <a:r>
              <a:rPr lang="hu-HU" dirty="0"/>
              <a:t>A programkészítés folyamata</a:t>
            </a:r>
          </a:p>
          <a:p>
            <a:pPr marL="812800" indent="-812800">
              <a:lnSpc>
                <a:spcPct val="90000"/>
              </a:lnSpc>
              <a:buFont typeface="Wingdings" pitchFamily="2" charset="2"/>
              <a:buNone/>
            </a:pPr>
            <a:r>
              <a:rPr lang="hu-HU" sz="1800" b="1" dirty="0"/>
              <a:t>            Tevékenység			Eredmény</a:t>
            </a:r>
          </a:p>
          <a:p>
            <a:pPr marL="812800" indent="-8128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1800" dirty="0"/>
              <a:t>Specifikálás (miből?,mit?)		specifikáció</a:t>
            </a:r>
          </a:p>
          <a:p>
            <a:pPr marL="812800" indent="-8128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1800" dirty="0"/>
              <a:t>Tervezés (mivel?,hogyan?)		adat- </a:t>
            </a:r>
            <a:r>
              <a:rPr lang="hu-HU" sz="1800" dirty="0" err="1"/>
              <a:t>algoritmusleírás</a:t>
            </a:r>
            <a:endParaRPr lang="hu-HU" sz="1800" dirty="0"/>
          </a:p>
          <a:p>
            <a:pPr marL="812800" indent="-8128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1800" dirty="0"/>
              <a:t>Kódolás (a géppel hogyan?)		kód 	(reprezentáció + 						implementáció)</a:t>
            </a:r>
          </a:p>
          <a:p>
            <a:pPr marL="812800" indent="-8128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1800" dirty="0"/>
              <a:t>Tesztelés	(hibás?)			hibalista (diagnózis)</a:t>
            </a:r>
          </a:p>
          <a:p>
            <a:pPr marL="812800" indent="-8128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1800" dirty="0"/>
              <a:t>Hibakeresés (hol a hiba?)		hibahely, ok (terápia)</a:t>
            </a:r>
          </a:p>
          <a:p>
            <a:pPr marL="812800" indent="-8128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1800" dirty="0"/>
              <a:t>Hibajavítás (hogyan jó?)		helyes program</a:t>
            </a:r>
          </a:p>
          <a:p>
            <a:pPr marL="812800" indent="-8128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1800" dirty="0"/>
              <a:t>Minőségvizsgálat, hatékonyság</a:t>
            </a:r>
          </a:p>
          <a:p>
            <a:pPr marL="812800" indent="-812800">
              <a:lnSpc>
                <a:spcPct val="90000"/>
              </a:lnSpc>
              <a:buFont typeface="Wingdings" pitchFamily="2" charset="2"/>
              <a:buNone/>
            </a:pPr>
            <a:r>
              <a:rPr lang="hu-HU" sz="1800" dirty="0"/>
              <a:t>          </a:t>
            </a:r>
            <a:r>
              <a:rPr lang="en-US" sz="1800" dirty="0"/>
              <a:t>	</a:t>
            </a:r>
            <a:r>
              <a:rPr lang="hu-HU" sz="1800" dirty="0"/>
              <a:t> (jobbítható?)			jó program</a:t>
            </a:r>
          </a:p>
          <a:p>
            <a:pPr marL="812800" indent="-812800">
              <a:lnSpc>
                <a:spcPct val="90000"/>
              </a:lnSpc>
              <a:buFont typeface="Wingdings" pitchFamily="2" charset="2"/>
              <a:buAutoNum type="arabicPeriod" startAt="8"/>
            </a:pPr>
            <a:r>
              <a:rPr lang="hu-HU" sz="1800" dirty="0"/>
              <a:t>Dokumentálás (hogy működik, </a:t>
            </a:r>
          </a:p>
          <a:p>
            <a:pPr marL="812800" indent="-812800">
              <a:lnSpc>
                <a:spcPct val="90000"/>
              </a:lnSpc>
              <a:buFont typeface="Wingdings" pitchFamily="2" charset="2"/>
              <a:buNone/>
            </a:pPr>
            <a:r>
              <a:rPr lang="hu-HU" sz="1800" dirty="0"/>
              <a:t>             hogyan kell használni?)		használható program</a:t>
            </a:r>
          </a:p>
          <a:p>
            <a:pPr marL="812800" indent="-812800">
              <a:lnSpc>
                <a:spcPct val="90000"/>
              </a:lnSpc>
              <a:buFont typeface="Wingdings" pitchFamily="2" charset="2"/>
              <a:buAutoNum type="arabicPeriod" startAt="9"/>
            </a:pPr>
            <a:r>
              <a:rPr lang="hu-HU" sz="1800" dirty="0"/>
              <a:t>Használat, karbantartás </a:t>
            </a:r>
          </a:p>
          <a:p>
            <a:pPr marL="812800" indent="-812800">
              <a:lnSpc>
                <a:spcPct val="90000"/>
              </a:lnSpc>
              <a:buFont typeface="Wingdings" pitchFamily="2" charset="2"/>
              <a:buNone/>
            </a:pPr>
            <a:r>
              <a:rPr lang="hu-HU" sz="1800" dirty="0"/>
              <a:t>          </a:t>
            </a:r>
            <a:r>
              <a:rPr lang="en-US" sz="1800" dirty="0"/>
              <a:t>	</a:t>
            </a:r>
            <a:r>
              <a:rPr lang="hu-HU" sz="1800" dirty="0"/>
              <a:t> (még mindig jó?)    		</a:t>
            </a:r>
            <a:r>
              <a:rPr lang="en-US" sz="1800" dirty="0"/>
              <a:t>	</a:t>
            </a:r>
            <a:r>
              <a:rPr lang="hu-HU" sz="1800" dirty="0"/>
              <a:t>időtálló program       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/>
              <a:t>1. Feladatmegoldás számítógéppel – részletesen az egyes lépésekről -       SPECIFIKÁCIÓ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hu-HU"/>
              <a:t>Részei:</a:t>
            </a:r>
          </a:p>
          <a:p>
            <a:pPr marL="1371600" lvl="2" indent="-457200">
              <a:buFont typeface="Wingdings" pitchFamily="2" charset="2"/>
              <a:buChar char="§"/>
            </a:pPr>
            <a:r>
              <a:rPr lang="hu-HU"/>
              <a:t>Bemenő adatok (értékhalmaz, mértékegység) + összefüggéseik (</a:t>
            </a:r>
            <a:r>
              <a:rPr lang="hu-HU" b="1"/>
              <a:t>előfeltétel</a:t>
            </a:r>
            <a:r>
              <a:rPr lang="hu-HU"/>
              <a:t>)</a:t>
            </a:r>
          </a:p>
          <a:p>
            <a:pPr marL="1371600" lvl="2" indent="-457200">
              <a:buFont typeface="Wingdings" pitchFamily="2" charset="2"/>
              <a:buChar char="§"/>
            </a:pPr>
            <a:r>
              <a:rPr lang="hu-HU"/>
              <a:t>Eredmények + kiszámítási szabályuk (</a:t>
            </a:r>
            <a:r>
              <a:rPr lang="hu-HU" b="1"/>
              <a:t>utófeltétel</a:t>
            </a:r>
            <a:r>
              <a:rPr lang="hu-HU"/>
              <a:t>)</a:t>
            </a:r>
          </a:p>
          <a:p>
            <a:pPr marL="1371600" lvl="2" indent="-457200">
              <a:buFont typeface="Wingdings" pitchFamily="2" charset="2"/>
              <a:buChar char="§"/>
            </a:pPr>
            <a:r>
              <a:rPr lang="hu-HU"/>
              <a:t>A megoldással szembeni követelmények</a:t>
            </a:r>
          </a:p>
          <a:p>
            <a:pPr marL="1371600" lvl="2" indent="-457200">
              <a:buFont typeface="Wingdings" pitchFamily="2" charset="2"/>
              <a:buChar char="§"/>
            </a:pPr>
            <a:r>
              <a:rPr lang="hu-HU"/>
              <a:t>Korlátozó tényezők</a:t>
            </a:r>
          </a:p>
          <a:p>
            <a:pPr marL="1371600" lvl="2" indent="-457200">
              <a:buFont typeface="Wingdings" pitchFamily="2" charset="2"/>
              <a:buChar char="§"/>
            </a:pPr>
            <a:r>
              <a:rPr lang="hu-HU"/>
              <a:t>A használt fogalmak definíciói</a:t>
            </a:r>
          </a:p>
          <a:p>
            <a:pPr marL="1371600" lvl="2" indent="-457200"/>
            <a:endParaRPr lang="hu-H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lapértelmezett terv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B2B2B2"/>
      </a:folHlink>
    </a:clrScheme>
    <a:fontScheme name="Alapértelmezett terv">
      <a:majorFont>
        <a:latin typeface="Bookman Old Style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7142</TotalTime>
  <Words>2294</Words>
  <Application>Microsoft Office PowerPoint</Application>
  <PresentationFormat>Diavetítés a képernyőre (4:3 oldalarány)</PresentationFormat>
  <Paragraphs>378</Paragraphs>
  <Slides>46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46</vt:i4>
      </vt:variant>
    </vt:vector>
  </HeadingPairs>
  <TitlesOfParts>
    <vt:vector size="48" baseType="lpstr">
      <vt:lpstr>Modul</vt:lpstr>
      <vt:lpstr>Alapértelmezett terv</vt:lpstr>
      <vt:lpstr>Bevezetés az informatikába</vt:lpstr>
      <vt:lpstr>Programozás és programozás módszertan</vt:lpstr>
      <vt:lpstr>-A számítástechnika és a programozás története</vt:lpstr>
      <vt:lpstr>-1. Alapfogalmak</vt:lpstr>
      <vt:lpstr>-1. Alapfogalmak</vt:lpstr>
      <vt:lpstr>-1. Alapfogalmak</vt:lpstr>
      <vt:lpstr>0. Feladatmegoldás számítógéppel</vt:lpstr>
      <vt:lpstr>0. Feladatmegoldás számítógéppel</vt:lpstr>
      <vt:lpstr>1. Feladatmegoldás számítógéppel – részletesen az egyes lépésekről -       SPECIFIKÁCIÓ</vt:lpstr>
      <vt:lpstr>1. Feladatmegoldás számítógéppel – részletesen az egyes lépésekről -       SPECIFIKÁCIÓ</vt:lpstr>
      <vt:lpstr>2. Feladatmegoldás számítógéppel – részletesen az egyes lépésekről -       TERVEZÉS</vt:lpstr>
      <vt:lpstr>2/a. Feladatmegoldás számítógéppel – részletesen az egyes lépésekről -       ALGORITMUSTERVEZÉS</vt:lpstr>
      <vt:lpstr>2/a. Feladatmegoldás számítógéppel – részletesen az egyes lépésekről -       ALGORITMUSTERVEZÉS</vt:lpstr>
      <vt:lpstr>2/a. Feladatmegoldás számítógéppel – részletesen az egyes lépésekről -       ALGORITMUSTERVEZÉS</vt:lpstr>
      <vt:lpstr>2/a. Feladatmegoldás számítógéppel – részletesen az egyes lépésekről -       ALGORITMUSTERVEZÉS</vt:lpstr>
      <vt:lpstr>2/a. Feladatmegoldás számítógéppel – részletesen az egyes lépésekről -       ALGORITMUSTERVEZÉS</vt:lpstr>
      <vt:lpstr>2/a. Feladatmegoldás számítógéppel – részletesen az egyes lépésekről -       ALGORITMUSTERVEZÉS</vt:lpstr>
      <vt:lpstr>2/a. Feladatmegoldás számítógéppel – részletesen az egyes lépésekről -       ALGORITMUSTERVEZÉS</vt:lpstr>
      <vt:lpstr>2/a. Feladatmegoldás számítógéppel – részletesen az egyes lépésekről -       ALGORITMUSTERVEZÉS</vt:lpstr>
      <vt:lpstr>2/a. Feladatmegoldás számítógéppel – részletesen az egyes lépésekről -       ALGORITMUSTERVEZÉS</vt:lpstr>
      <vt:lpstr>2/a. Feladatmegoldás számítógéppel – részletesen az egyes lépésekről -       ALGORITMUSTERVEZÉS</vt:lpstr>
      <vt:lpstr>2/a. Feladatmegoldás számítógéppel – részletesen az egyes lépésekről -       ALGORITMUSTERVEZÉS</vt:lpstr>
      <vt:lpstr>2/a. Feladatmegoldás számítógéppel – részletesen az egyes lépésekről -       ALGORITMUSTERVEZÉS</vt:lpstr>
      <vt:lpstr>2/a. Feladatmegoldás számítógéppel – részletesen az egyes lépésekről -       ALGORITMUSTERVEZÉS</vt:lpstr>
      <vt:lpstr>2/a. Feladatmegoldás számítógéppel – részletesen az egyes lépésekről -       ALGORITMUSTERVEZÉS</vt:lpstr>
      <vt:lpstr>2/a. Feladatmegoldás számítógéppel – részletesen az egyes lépésekről -       ALGORITMUSTERVEZÉS</vt:lpstr>
      <vt:lpstr>2/a. Feladatmegoldás számítógéppel – részletesen az egyes lépésekről -       ALGORITMUSTERVEZÉS</vt:lpstr>
      <vt:lpstr>2/a. Feladatmegoldás számítógéppel – részletesen az egyes lépésekről -       ALGORITMUSTERVEZÉS</vt:lpstr>
      <vt:lpstr>2/a. Feladatmegoldás számítógéppel – részletesen az egyes lépésekről -       ALGORITMUSTERVEZÉS</vt:lpstr>
      <vt:lpstr>2/a. Feladatmegoldás számítógéppel – részletesen az egyes lépésekről -       ALGORITMUSTERVEZÉS</vt:lpstr>
      <vt:lpstr>2/b. Feladatmegoldás számítógéppel – részletesen az egyes lépésekről -       ADATTERVEZÉS</vt:lpstr>
      <vt:lpstr>2/b. Feladatmegoldás számítógéppel – részletesen az egyes lépésekről -       ADATTERVEZÉS</vt:lpstr>
      <vt:lpstr>2/b. Feladatmegoldás számítógéppel – részletesen az egyes lépésekről -       ADATTERVEZÉS</vt:lpstr>
      <vt:lpstr>2/b. Feladatmegoldás számítógéppel – részletesen az egyes lépésekről -       ADATTERVEZÉS</vt:lpstr>
      <vt:lpstr>3. Feladatmegoldás számítógéppel – részletesen az egyes lépésekről -       KÓDOLÁS</vt:lpstr>
      <vt:lpstr>3. Feladatmegoldás számítógéppel – részletesen az egyes lépésekről -       KÓDOLÁS</vt:lpstr>
      <vt:lpstr>3. Feladatmegoldás számítógéppel – részletesen az egyes lépésekről -       KÓDOLÁS</vt:lpstr>
      <vt:lpstr>3. Feladatmegoldás számítógéppel – részletesen az egyes lépésekről -       KÓDOLÁS</vt:lpstr>
      <vt:lpstr>3. Feladatmegoldás számítógéppel – részletesen az egyes lépésekről -       KÓDOLÁS</vt:lpstr>
      <vt:lpstr>3. Feladatmegoldás számítógéppel – részletesen az egyes lépésekről -       KÓDOLÁS</vt:lpstr>
      <vt:lpstr>3. Feladatmegoldás számítógéppel – részletesen az egyes lépésekről -       KÓDOLÁS</vt:lpstr>
      <vt:lpstr>3. Feladatmegoldás számítógéppel – részletesen az egyes lépésekről -       KÓDOLÁS</vt:lpstr>
      <vt:lpstr>3. Feladatmegoldás számítógéppel – részletesen az egyes lépésekről -       KÓDOLÁS</vt:lpstr>
      <vt:lpstr>3. Feladatmegoldás számítógéppel – részletesen az egyes lépésekről -       KÓDOLÁS</vt:lpstr>
      <vt:lpstr>3. Feladatmegoldás számítógéppel – részletesen az egyes lépésekről -       KÓDOLÁS</vt:lpstr>
      <vt:lpstr>3. Feladatmegoldás számítógéppel – részletesen az egyes lépésekről -       KÓDOLÁS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Bevezetés az informatikába</dc:title>
  <dc:creator>Kiss Attila</dc:creator>
  <cp:lastModifiedBy>Kiss Attila Elemér</cp:lastModifiedBy>
  <cp:revision>325</cp:revision>
  <dcterms:created xsi:type="dcterms:W3CDTF">2015-09-22T12:03:21Z</dcterms:created>
  <dcterms:modified xsi:type="dcterms:W3CDTF">2020-11-05T11:09:38Z</dcterms:modified>
</cp:coreProperties>
</file>