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drawings/legacyDiagramText16.bin" ContentType="application/vnd.ms-office.legacyDiagramText"/>
  <Override PartName="/ppt/slides/slide221.xml" ContentType="application/vnd.openxmlformats-officedocument.presentationml.slide+xml"/>
  <Override PartName="/ppt/slides/slide319.xml" ContentType="application/vnd.openxmlformats-officedocument.presentationml.slide+xml"/>
  <Override PartName="/ppt/slides/slide158.xml" ContentType="application/vnd.openxmlformats-officedocument.presentationml.slide+xml"/>
  <Override PartName="/ppt/slides/slide344.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rawings/legacyDiagramText4.bin" ContentType="application/vnd.ms-office.legacyDiagramText"/>
  <Override PartName="/ppt/slides/slide88.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s/slide338.xml" ContentType="application/vnd.openxmlformats-officedocument.presentationml.slide+xml"/>
  <Override PartName="/ppt/slideLayouts/slideLayout21.xml" ContentType="application/vnd.openxmlformats-officedocument.presentationml.slideLayout+xml"/>
  <Override PartName="/ppt/drawings/legacyDiagramText9.bin" ContentType="application/vnd.ms-office.legacyDiagramText"/>
  <Override PartName="/ppt/drawings/legacyDiagramText13.bin" ContentType="application/vnd.ms-office.legacyDiagramText"/>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341.xml" ContentType="application/vnd.openxmlformats-officedocument.presentationml.slide+xml"/>
  <Override PartName="/ppt/notesSlides/notesSlide4.xml" ContentType="application/vnd.openxmlformats-officedocument.presentationml.notesSlide+xml"/>
  <Override PartName="/ppt/drawings/legacyDiagramText1.bin" ContentType="application/vnd.ms-office.legacyDiagramText"/>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notesSlides/notesSlide9.xml" ContentType="application/vnd.openxmlformats-officedocument.presentationml.notesSlide+xml"/>
  <Override PartName="/ppt/drawings/legacyDiagramText6.bin" ContentType="application/vnd.ms-office.legacyDiagramText"/>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notesSlides/notesSlide10.xml" ContentType="application/vnd.openxmlformats-officedocument.presentationml.notesSlide+xml"/>
  <Override PartName="/ppt/drawings/legacyDiagramText10.bin" ContentType="application/vnd.ms-office.legacyDiagramText"/>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Default Extension="wav" ContentType="audio/wav"/>
  <Override PartName="/ppt/drawings/legacyDiagramText15.bin" ContentType="application/vnd.ms-office.legacyDiagramText"/>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notesSlides/notesSlide6.xml" ContentType="application/vnd.openxmlformats-officedocument.presentationml.notesSlide+xml"/>
  <Override PartName="/ppt/legacyDocTextInfo.bin" ContentType="application/vnd.ms-office.legacyDocTextInfo"/>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drawings/legacyDiagramText3.bin" ContentType="application/vnd.ms-office.legacyDiagramText"/>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rawings/legacyDiagramText8.bin" ContentType="application/vnd.ms-office.legacyDiagramText"/>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notesSlides/notesSlide12.xml" ContentType="application/vnd.openxmlformats-officedocument.presentationml.notesSlide+xml"/>
  <Override PartName="/ppt/drawings/legacyDiagramText12.bin" ContentType="application/vnd.ms-office.legacyDiagramText"/>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drawings/legacyDiagramText17.bin" ContentType="application/vnd.ms-office.legacyDiagramText"/>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Default Extension="gif" ContentType="image/gif"/>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drawings/legacyDiagramText5.bin" ContentType="application/vnd.ms-office.legacyDiagramText"/>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drawings/legacyDiagramText14.bin" ContentType="application/vnd.ms-office.legacyDiagramText"/>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notesSlides/notesSlide5.xml" ContentType="application/vnd.openxmlformats-officedocument.presentationml.notesSlide+xml"/>
  <Override PartName="/ppt/drawings/legacyDiagramText2.bin" ContentType="application/vnd.ms-office.legacyDiagramText"/>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Layouts/slideLayout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notesSlides/notesSlide11.xml" ContentType="application/vnd.openxmlformats-officedocument.presentationml.notesSlide+xml"/>
  <Override PartName="/ppt/drawings/legacyDiagramText7.bin" ContentType="application/vnd.ms-office.legacyDiagramText"/>
  <Override PartName="/ppt/drawings/legacyDiagramText11.bin" ContentType="application/vnd.ms-office.legacyDiagramText"/>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333.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s/slide55.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5" r:id="rId2"/>
    <p:sldMasterId id="2147483748" r:id="rId3"/>
  </p:sldMasterIdLst>
  <p:notesMasterIdLst>
    <p:notesMasterId r:id="rId357"/>
  </p:notesMasterIdLst>
  <p:sldIdLst>
    <p:sldId id="256" r:id="rId4"/>
    <p:sldId id="257" r:id="rId5"/>
    <p:sldId id="261" r:id="rId6"/>
    <p:sldId id="258" r:id="rId7"/>
    <p:sldId id="259" r:id="rId8"/>
    <p:sldId id="260" r:id="rId9"/>
    <p:sldId id="262" r:id="rId10"/>
    <p:sldId id="263" r:id="rId11"/>
    <p:sldId id="264" r:id="rId12"/>
    <p:sldId id="265" r:id="rId13"/>
    <p:sldId id="266" r:id="rId14"/>
    <p:sldId id="269" r:id="rId15"/>
    <p:sldId id="270" r:id="rId16"/>
    <p:sldId id="271" r:id="rId17"/>
    <p:sldId id="274" r:id="rId18"/>
    <p:sldId id="278" r:id="rId19"/>
    <p:sldId id="279" r:id="rId20"/>
    <p:sldId id="280" r:id="rId21"/>
    <p:sldId id="281" r:id="rId22"/>
    <p:sldId id="283" r:id="rId23"/>
    <p:sldId id="284" r:id="rId24"/>
    <p:sldId id="285" r:id="rId25"/>
    <p:sldId id="286" r:id="rId26"/>
    <p:sldId id="287" r:id="rId27"/>
    <p:sldId id="288" r:id="rId28"/>
    <p:sldId id="289" r:id="rId29"/>
    <p:sldId id="290" r:id="rId30"/>
    <p:sldId id="291" r:id="rId31"/>
    <p:sldId id="292" r:id="rId32"/>
    <p:sldId id="282" r:id="rId33"/>
    <p:sldId id="293" r:id="rId34"/>
    <p:sldId id="294" r:id="rId35"/>
    <p:sldId id="295" r:id="rId36"/>
    <p:sldId id="296" r:id="rId37"/>
    <p:sldId id="299" r:id="rId38"/>
    <p:sldId id="297" r:id="rId39"/>
    <p:sldId id="298" r:id="rId40"/>
    <p:sldId id="300" r:id="rId41"/>
    <p:sldId id="305" r:id="rId42"/>
    <p:sldId id="306" r:id="rId43"/>
    <p:sldId id="307" r:id="rId44"/>
    <p:sldId id="308" r:id="rId45"/>
    <p:sldId id="310" r:id="rId46"/>
    <p:sldId id="311" r:id="rId47"/>
    <p:sldId id="313" r:id="rId48"/>
    <p:sldId id="312" r:id="rId49"/>
    <p:sldId id="302" r:id="rId50"/>
    <p:sldId id="304" r:id="rId51"/>
    <p:sldId id="301" r:id="rId52"/>
    <p:sldId id="309" r:id="rId53"/>
    <p:sldId id="314" r:id="rId54"/>
    <p:sldId id="315" r:id="rId55"/>
    <p:sldId id="316" r:id="rId56"/>
    <p:sldId id="317" r:id="rId57"/>
    <p:sldId id="318" r:id="rId58"/>
    <p:sldId id="319" r:id="rId59"/>
    <p:sldId id="320" r:id="rId60"/>
    <p:sldId id="322" r:id="rId61"/>
    <p:sldId id="323" r:id="rId62"/>
    <p:sldId id="324" r:id="rId63"/>
    <p:sldId id="325" r:id="rId64"/>
    <p:sldId id="326" r:id="rId65"/>
    <p:sldId id="327"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28" r:id="rId80"/>
    <p:sldId id="329" r:id="rId81"/>
    <p:sldId id="330" r:id="rId82"/>
    <p:sldId id="331" r:id="rId83"/>
    <p:sldId id="332" r:id="rId84"/>
    <p:sldId id="333" r:id="rId85"/>
    <p:sldId id="334" r:id="rId86"/>
    <p:sldId id="335" r:id="rId87"/>
    <p:sldId id="352" r:id="rId88"/>
    <p:sldId id="354" r:id="rId89"/>
    <p:sldId id="355" r:id="rId90"/>
    <p:sldId id="336" r:id="rId91"/>
    <p:sldId id="356" r:id="rId92"/>
    <p:sldId id="339" r:id="rId93"/>
    <p:sldId id="340" r:id="rId94"/>
    <p:sldId id="341" r:id="rId95"/>
    <p:sldId id="342" r:id="rId96"/>
    <p:sldId id="343" r:id="rId97"/>
    <p:sldId id="344" r:id="rId98"/>
    <p:sldId id="345" r:id="rId99"/>
    <p:sldId id="368" r:id="rId100"/>
    <p:sldId id="357" r:id="rId101"/>
    <p:sldId id="358" r:id="rId102"/>
    <p:sldId id="388" r:id="rId103"/>
    <p:sldId id="389" r:id="rId104"/>
    <p:sldId id="390" r:id="rId105"/>
    <p:sldId id="359" r:id="rId106"/>
    <p:sldId id="360" r:id="rId107"/>
    <p:sldId id="391" r:id="rId108"/>
    <p:sldId id="392" r:id="rId109"/>
    <p:sldId id="384" r:id="rId110"/>
    <p:sldId id="385" r:id="rId111"/>
    <p:sldId id="386" r:id="rId112"/>
    <p:sldId id="387" r:id="rId113"/>
    <p:sldId id="367" r:id="rId114"/>
    <p:sldId id="369" r:id="rId115"/>
    <p:sldId id="361" r:id="rId116"/>
    <p:sldId id="362" r:id="rId117"/>
    <p:sldId id="363" r:id="rId118"/>
    <p:sldId id="364" r:id="rId119"/>
    <p:sldId id="365" r:id="rId120"/>
    <p:sldId id="366" r:id="rId121"/>
    <p:sldId id="383" r:id="rId122"/>
    <p:sldId id="393" r:id="rId123"/>
    <p:sldId id="394" r:id="rId124"/>
    <p:sldId id="395" r:id="rId125"/>
    <p:sldId id="396" r:id="rId126"/>
    <p:sldId id="397" r:id="rId127"/>
    <p:sldId id="398" r:id="rId128"/>
    <p:sldId id="399" r:id="rId129"/>
    <p:sldId id="400" r:id="rId130"/>
    <p:sldId id="401" r:id="rId131"/>
    <p:sldId id="402" r:id="rId132"/>
    <p:sldId id="403" r:id="rId133"/>
    <p:sldId id="425" r:id="rId134"/>
    <p:sldId id="426" r:id="rId135"/>
    <p:sldId id="427" r:id="rId136"/>
    <p:sldId id="428" r:id="rId137"/>
    <p:sldId id="429" r:id="rId138"/>
    <p:sldId id="430" r:id="rId139"/>
    <p:sldId id="431" r:id="rId140"/>
    <p:sldId id="432" r:id="rId141"/>
    <p:sldId id="433" r:id="rId142"/>
    <p:sldId id="404" r:id="rId143"/>
    <p:sldId id="411" r:id="rId144"/>
    <p:sldId id="405" r:id="rId145"/>
    <p:sldId id="406" r:id="rId146"/>
    <p:sldId id="407" r:id="rId147"/>
    <p:sldId id="408" r:id="rId148"/>
    <p:sldId id="409" r:id="rId149"/>
    <p:sldId id="410" r:id="rId150"/>
    <p:sldId id="418" r:id="rId151"/>
    <p:sldId id="422" r:id="rId152"/>
    <p:sldId id="423" r:id="rId153"/>
    <p:sldId id="424" r:id="rId154"/>
    <p:sldId id="434" r:id="rId155"/>
    <p:sldId id="435" r:id="rId156"/>
    <p:sldId id="436" r:id="rId157"/>
    <p:sldId id="437" r:id="rId158"/>
    <p:sldId id="438" r:id="rId159"/>
    <p:sldId id="439" r:id="rId160"/>
    <p:sldId id="440" r:id="rId161"/>
    <p:sldId id="441" r:id="rId162"/>
    <p:sldId id="442" r:id="rId163"/>
    <p:sldId id="443" r:id="rId164"/>
    <p:sldId id="444" r:id="rId165"/>
    <p:sldId id="445" r:id="rId166"/>
    <p:sldId id="446" r:id="rId167"/>
    <p:sldId id="447" r:id="rId168"/>
    <p:sldId id="448" r:id="rId169"/>
    <p:sldId id="449" r:id="rId170"/>
    <p:sldId id="450" r:id="rId171"/>
    <p:sldId id="451" r:id="rId172"/>
    <p:sldId id="452" r:id="rId173"/>
    <p:sldId id="453" r:id="rId174"/>
    <p:sldId id="454" r:id="rId175"/>
    <p:sldId id="455" r:id="rId176"/>
    <p:sldId id="456" r:id="rId177"/>
    <p:sldId id="457" r:id="rId178"/>
    <p:sldId id="458" r:id="rId179"/>
    <p:sldId id="459" r:id="rId180"/>
    <p:sldId id="460" r:id="rId181"/>
    <p:sldId id="461" r:id="rId182"/>
    <p:sldId id="462" r:id="rId183"/>
    <p:sldId id="463" r:id="rId184"/>
    <p:sldId id="464" r:id="rId185"/>
    <p:sldId id="465" r:id="rId186"/>
    <p:sldId id="466" r:id="rId187"/>
    <p:sldId id="467" r:id="rId188"/>
    <p:sldId id="468" r:id="rId189"/>
    <p:sldId id="469" r:id="rId190"/>
    <p:sldId id="470" r:id="rId191"/>
    <p:sldId id="471" r:id="rId192"/>
    <p:sldId id="472" r:id="rId193"/>
    <p:sldId id="473" r:id="rId194"/>
    <p:sldId id="474" r:id="rId195"/>
    <p:sldId id="475" r:id="rId196"/>
    <p:sldId id="476" r:id="rId197"/>
    <p:sldId id="477" r:id="rId198"/>
    <p:sldId id="478" r:id="rId199"/>
    <p:sldId id="479" r:id="rId200"/>
    <p:sldId id="480" r:id="rId201"/>
    <p:sldId id="481" r:id="rId202"/>
    <p:sldId id="482" r:id="rId203"/>
    <p:sldId id="483" r:id="rId204"/>
    <p:sldId id="484" r:id="rId205"/>
    <p:sldId id="485" r:id="rId206"/>
    <p:sldId id="486" r:id="rId207"/>
    <p:sldId id="487" r:id="rId208"/>
    <p:sldId id="488" r:id="rId209"/>
    <p:sldId id="489" r:id="rId210"/>
    <p:sldId id="490" r:id="rId211"/>
    <p:sldId id="491" r:id="rId212"/>
    <p:sldId id="492" r:id="rId213"/>
    <p:sldId id="493" r:id="rId214"/>
    <p:sldId id="494" r:id="rId215"/>
    <p:sldId id="495" r:id="rId216"/>
    <p:sldId id="496" r:id="rId217"/>
    <p:sldId id="497" r:id="rId218"/>
    <p:sldId id="498" r:id="rId219"/>
    <p:sldId id="499" r:id="rId220"/>
    <p:sldId id="500" r:id="rId221"/>
    <p:sldId id="501" r:id="rId222"/>
    <p:sldId id="502" r:id="rId223"/>
    <p:sldId id="503" r:id="rId224"/>
    <p:sldId id="504" r:id="rId225"/>
    <p:sldId id="505" r:id="rId226"/>
    <p:sldId id="506" r:id="rId227"/>
    <p:sldId id="507" r:id="rId228"/>
    <p:sldId id="508" r:id="rId229"/>
    <p:sldId id="509" r:id="rId230"/>
    <p:sldId id="510" r:id="rId231"/>
    <p:sldId id="511" r:id="rId232"/>
    <p:sldId id="512" r:id="rId233"/>
    <p:sldId id="513" r:id="rId234"/>
    <p:sldId id="514" r:id="rId235"/>
    <p:sldId id="515" r:id="rId236"/>
    <p:sldId id="516" r:id="rId237"/>
    <p:sldId id="517" r:id="rId238"/>
    <p:sldId id="518" r:id="rId239"/>
    <p:sldId id="519" r:id="rId240"/>
    <p:sldId id="520" r:id="rId241"/>
    <p:sldId id="521" r:id="rId242"/>
    <p:sldId id="522" r:id="rId243"/>
    <p:sldId id="523" r:id="rId244"/>
    <p:sldId id="524" r:id="rId245"/>
    <p:sldId id="525" r:id="rId246"/>
    <p:sldId id="526" r:id="rId247"/>
    <p:sldId id="527" r:id="rId248"/>
    <p:sldId id="528" r:id="rId249"/>
    <p:sldId id="529" r:id="rId250"/>
    <p:sldId id="530" r:id="rId251"/>
    <p:sldId id="531" r:id="rId252"/>
    <p:sldId id="532" r:id="rId253"/>
    <p:sldId id="533" r:id="rId254"/>
    <p:sldId id="534" r:id="rId255"/>
    <p:sldId id="535" r:id="rId256"/>
    <p:sldId id="536" r:id="rId257"/>
    <p:sldId id="537" r:id="rId258"/>
    <p:sldId id="538" r:id="rId259"/>
    <p:sldId id="539" r:id="rId260"/>
    <p:sldId id="554" r:id="rId261"/>
    <p:sldId id="555" r:id="rId262"/>
    <p:sldId id="556" r:id="rId263"/>
    <p:sldId id="557" r:id="rId264"/>
    <p:sldId id="558" r:id="rId265"/>
    <p:sldId id="559" r:id="rId266"/>
    <p:sldId id="560" r:id="rId267"/>
    <p:sldId id="561" r:id="rId268"/>
    <p:sldId id="562" r:id="rId269"/>
    <p:sldId id="602" r:id="rId270"/>
    <p:sldId id="603" r:id="rId271"/>
    <p:sldId id="604" r:id="rId272"/>
    <p:sldId id="605" r:id="rId273"/>
    <p:sldId id="606" r:id="rId274"/>
    <p:sldId id="607" r:id="rId275"/>
    <p:sldId id="608" r:id="rId276"/>
    <p:sldId id="609" r:id="rId277"/>
    <p:sldId id="610" r:id="rId278"/>
    <p:sldId id="611" r:id="rId279"/>
    <p:sldId id="612" r:id="rId280"/>
    <p:sldId id="613" r:id="rId281"/>
    <p:sldId id="614" r:id="rId282"/>
    <p:sldId id="615" r:id="rId283"/>
    <p:sldId id="616" r:id="rId284"/>
    <p:sldId id="617" r:id="rId285"/>
    <p:sldId id="618" r:id="rId286"/>
    <p:sldId id="619" r:id="rId287"/>
    <p:sldId id="620" r:id="rId288"/>
    <p:sldId id="621" r:id="rId289"/>
    <p:sldId id="622" r:id="rId290"/>
    <p:sldId id="623" r:id="rId291"/>
    <p:sldId id="624" r:id="rId292"/>
    <p:sldId id="625" r:id="rId293"/>
    <p:sldId id="626" r:id="rId294"/>
    <p:sldId id="627" r:id="rId295"/>
    <p:sldId id="628" r:id="rId296"/>
    <p:sldId id="629" r:id="rId297"/>
    <p:sldId id="630" r:id="rId298"/>
    <p:sldId id="631" r:id="rId299"/>
    <p:sldId id="632" r:id="rId300"/>
    <p:sldId id="633" r:id="rId301"/>
    <p:sldId id="634" r:id="rId302"/>
    <p:sldId id="635" r:id="rId303"/>
    <p:sldId id="636" r:id="rId304"/>
    <p:sldId id="637" r:id="rId305"/>
    <p:sldId id="638" r:id="rId306"/>
    <p:sldId id="639" r:id="rId307"/>
    <p:sldId id="640" r:id="rId308"/>
    <p:sldId id="641" r:id="rId309"/>
    <p:sldId id="642" r:id="rId310"/>
    <p:sldId id="643" r:id="rId311"/>
    <p:sldId id="644" r:id="rId312"/>
    <p:sldId id="645" r:id="rId313"/>
    <p:sldId id="646" r:id="rId314"/>
    <p:sldId id="647" r:id="rId315"/>
    <p:sldId id="648" r:id="rId316"/>
    <p:sldId id="649" r:id="rId317"/>
    <p:sldId id="704" r:id="rId318"/>
    <p:sldId id="705" r:id="rId319"/>
    <p:sldId id="706" r:id="rId320"/>
    <p:sldId id="707" r:id="rId321"/>
    <p:sldId id="708" r:id="rId322"/>
    <p:sldId id="709" r:id="rId323"/>
    <p:sldId id="710" r:id="rId324"/>
    <p:sldId id="711" r:id="rId325"/>
    <p:sldId id="712" r:id="rId326"/>
    <p:sldId id="713" r:id="rId327"/>
    <p:sldId id="714" r:id="rId328"/>
    <p:sldId id="715" r:id="rId329"/>
    <p:sldId id="716" r:id="rId330"/>
    <p:sldId id="717" r:id="rId331"/>
    <p:sldId id="718" r:id="rId332"/>
    <p:sldId id="719" r:id="rId333"/>
    <p:sldId id="720" r:id="rId334"/>
    <p:sldId id="721" r:id="rId335"/>
    <p:sldId id="722" r:id="rId336"/>
    <p:sldId id="723" r:id="rId337"/>
    <p:sldId id="724" r:id="rId338"/>
    <p:sldId id="725" r:id="rId339"/>
    <p:sldId id="726" r:id="rId340"/>
    <p:sldId id="727" r:id="rId341"/>
    <p:sldId id="728" r:id="rId342"/>
    <p:sldId id="729" r:id="rId343"/>
    <p:sldId id="730" r:id="rId344"/>
    <p:sldId id="731" r:id="rId345"/>
    <p:sldId id="732" r:id="rId346"/>
    <p:sldId id="733" r:id="rId347"/>
    <p:sldId id="734" r:id="rId348"/>
    <p:sldId id="735" r:id="rId349"/>
    <p:sldId id="736" r:id="rId350"/>
    <p:sldId id="737" r:id="rId351"/>
    <p:sldId id="738" r:id="rId352"/>
    <p:sldId id="739" r:id="rId353"/>
    <p:sldId id="740" r:id="rId354"/>
    <p:sldId id="741" r:id="rId355"/>
    <p:sldId id="742" r:id="rId35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35758FB7-9AC5-4552-8A53-C91805E547FA}" styleName="Téma alapján készült stílus 1 – 5. jelölőszín">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303" Type="http://schemas.openxmlformats.org/officeDocument/2006/relationships/slide" Target="slides/slide300.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324" Type="http://schemas.openxmlformats.org/officeDocument/2006/relationships/slide" Target="slides/slide321.xml"/><Relationship Id="rId345" Type="http://schemas.openxmlformats.org/officeDocument/2006/relationships/slide" Target="slides/slide342.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314" Type="http://schemas.openxmlformats.org/officeDocument/2006/relationships/slide" Target="slides/slide311.xml"/><Relationship Id="rId335" Type="http://schemas.openxmlformats.org/officeDocument/2006/relationships/slide" Target="slides/slide332.xml"/><Relationship Id="rId356" Type="http://schemas.openxmlformats.org/officeDocument/2006/relationships/slide" Target="slides/slide353.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25" Type="http://schemas.openxmlformats.org/officeDocument/2006/relationships/slide" Target="slides/slide322.xml"/><Relationship Id="rId346" Type="http://schemas.openxmlformats.org/officeDocument/2006/relationships/slide" Target="slides/slide343.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315" Type="http://schemas.openxmlformats.org/officeDocument/2006/relationships/slide" Target="slides/slide312.xml"/><Relationship Id="rId336" Type="http://schemas.openxmlformats.org/officeDocument/2006/relationships/slide" Target="slides/slide333.xml"/><Relationship Id="rId357" Type="http://schemas.openxmlformats.org/officeDocument/2006/relationships/notesMaster" Target="notesMasters/notesMaster1.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slide" Target="slides/slide288.xml"/><Relationship Id="rId305" Type="http://schemas.openxmlformats.org/officeDocument/2006/relationships/slide" Target="slides/slide302.xml"/><Relationship Id="rId326" Type="http://schemas.openxmlformats.org/officeDocument/2006/relationships/slide" Target="slides/slide323.xml"/><Relationship Id="rId347" Type="http://schemas.openxmlformats.org/officeDocument/2006/relationships/slide" Target="slides/slide344.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16" Type="http://schemas.openxmlformats.org/officeDocument/2006/relationships/slide" Target="slides/slide313.xml"/><Relationship Id="rId337" Type="http://schemas.openxmlformats.org/officeDocument/2006/relationships/slide" Target="slides/slide334.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358" Type="http://schemas.openxmlformats.org/officeDocument/2006/relationships/presProps" Target="presProps.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327" Type="http://schemas.openxmlformats.org/officeDocument/2006/relationships/slide" Target="slides/slide324.xml"/><Relationship Id="rId348" Type="http://schemas.openxmlformats.org/officeDocument/2006/relationships/slide" Target="slides/slide345.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17" Type="http://schemas.openxmlformats.org/officeDocument/2006/relationships/slide" Target="slides/slide314.xml"/><Relationship Id="rId338" Type="http://schemas.openxmlformats.org/officeDocument/2006/relationships/slide" Target="slides/slide335.xml"/><Relationship Id="rId359" Type="http://schemas.openxmlformats.org/officeDocument/2006/relationships/viewProps" Target="viewProps.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72" Type="http://schemas.openxmlformats.org/officeDocument/2006/relationships/slide" Target="slides/slide269.xml"/><Relationship Id="rId293" Type="http://schemas.openxmlformats.org/officeDocument/2006/relationships/slide" Target="slides/slide290.xml"/><Relationship Id="rId307" Type="http://schemas.openxmlformats.org/officeDocument/2006/relationships/slide" Target="slides/slide304.xml"/><Relationship Id="rId328" Type="http://schemas.openxmlformats.org/officeDocument/2006/relationships/slide" Target="slides/slide325.xml"/><Relationship Id="rId349" Type="http://schemas.openxmlformats.org/officeDocument/2006/relationships/slide" Target="slides/slide346.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360" Type="http://schemas.openxmlformats.org/officeDocument/2006/relationships/theme" Target="theme/theme1.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283" Type="http://schemas.openxmlformats.org/officeDocument/2006/relationships/slide" Target="slides/slide280.xml"/><Relationship Id="rId313" Type="http://schemas.openxmlformats.org/officeDocument/2006/relationships/slide" Target="slides/slide310.xml"/><Relationship Id="rId318" Type="http://schemas.openxmlformats.org/officeDocument/2006/relationships/slide" Target="slides/slide315.xml"/><Relationship Id="rId339" Type="http://schemas.openxmlformats.org/officeDocument/2006/relationships/slide" Target="slides/slide336.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334" Type="http://schemas.openxmlformats.org/officeDocument/2006/relationships/slide" Target="slides/slide331.xml"/><Relationship Id="rId350" Type="http://schemas.openxmlformats.org/officeDocument/2006/relationships/slide" Target="slides/slide347.xml"/><Relationship Id="rId355" Type="http://schemas.openxmlformats.org/officeDocument/2006/relationships/slide" Target="slides/slide35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slide" Target="slides/slide326.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340" Type="http://schemas.openxmlformats.org/officeDocument/2006/relationships/slide" Target="slides/slide337.xml"/><Relationship Id="rId361" Type="http://schemas.openxmlformats.org/officeDocument/2006/relationships/tableStyles" Target="tableStyles.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slide" Target="slides/slide327.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351" Type="http://schemas.openxmlformats.org/officeDocument/2006/relationships/slide" Target="slides/slide348.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341" Type="http://schemas.openxmlformats.org/officeDocument/2006/relationships/slide" Target="slides/slide338.xml"/><Relationship Id="rId362" Type="http://schemas.microsoft.com/office/2006/relationships/legacyDocTextInfo" Target="legacyDocTextInfo.bin"/><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slide" Target="slides/slide328.xml"/><Relationship Id="rId352" Type="http://schemas.openxmlformats.org/officeDocument/2006/relationships/slide" Target="slides/slide349.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342" Type="http://schemas.openxmlformats.org/officeDocument/2006/relationships/slide" Target="slides/slide339.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slide" Target="slides/slide329.xml"/><Relationship Id="rId353" Type="http://schemas.openxmlformats.org/officeDocument/2006/relationships/slide" Target="slides/slide350.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343" Type="http://schemas.openxmlformats.org/officeDocument/2006/relationships/slide" Target="slides/slide340.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slide" Target="slides/slide330.xml"/><Relationship Id="rId354" Type="http://schemas.openxmlformats.org/officeDocument/2006/relationships/slide" Target="slides/slide351.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302" Type="http://schemas.openxmlformats.org/officeDocument/2006/relationships/slide" Target="slides/slide299.xml"/><Relationship Id="rId323" Type="http://schemas.openxmlformats.org/officeDocument/2006/relationships/slide" Target="slides/slide320.xml"/><Relationship Id="rId344" Type="http://schemas.openxmlformats.org/officeDocument/2006/relationships/slide" Target="slides/slide34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6.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15.vml.rels><?xml version="1.0" encoding="UTF-8" standalone="yes"?>
<Relationships xmlns="http://schemas.openxmlformats.org/package/2006/relationships"><Relationship Id="rId8" Type="http://schemas.microsoft.com/office/2006/relationships/legacyDiagramText" Target="legacyDiagramText8.bin"/><Relationship Id="rId13" Type="http://schemas.microsoft.com/office/2006/relationships/legacyDiagramText" Target="legacyDiagramText13.bin"/><Relationship Id="rId3" Type="http://schemas.microsoft.com/office/2006/relationships/legacyDiagramText" Target="legacyDiagramText3.bin"/><Relationship Id="rId7" Type="http://schemas.microsoft.com/office/2006/relationships/legacyDiagramText" Target="legacyDiagramText7.bin"/><Relationship Id="rId12" Type="http://schemas.microsoft.com/office/2006/relationships/legacyDiagramText" Target="legacyDiagramText12.bin"/><Relationship Id="rId17" Type="http://schemas.microsoft.com/office/2006/relationships/legacyDiagramText" Target="legacyDiagramText17.bin"/><Relationship Id="rId2" Type="http://schemas.microsoft.com/office/2006/relationships/legacyDiagramText" Target="legacyDiagramText2.bin"/><Relationship Id="rId16" Type="http://schemas.microsoft.com/office/2006/relationships/legacyDiagramText" Target="legacyDiagramText16.bin"/><Relationship Id="rId1" Type="http://schemas.microsoft.com/office/2006/relationships/legacyDiagramText" Target="legacyDiagramText1.bin"/><Relationship Id="rId6" Type="http://schemas.microsoft.com/office/2006/relationships/legacyDiagramText" Target="legacyDiagramText6.bin"/><Relationship Id="rId11" Type="http://schemas.microsoft.com/office/2006/relationships/legacyDiagramText" Target="legacyDiagramText11.bin"/><Relationship Id="rId5" Type="http://schemas.microsoft.com/office/2006/relationships/legacyDiagramText" Target="legacyDiagramText5.bin"/><Relationship Id="rId15" Type="http://schemas.microsoft.com/office/2006/relationships/legacyDiagramText" Target="legacyDiagramText15.bin"/><Relationship Id="rId10" Type="http://schemas.microsoft.com/office/2006/relationships/legacyDiagramText" Target="legacyDiagramText10.bin"/><Relationship Id="rId4" Type="http://schemas.microsoft.com/office/2006/relationships/legacyDiagramText" Target="legacyDiagramText4.bin"/><Relationship Id="rId9" Type="http://schemas.microsoft.com/office/2006/relationships/legacyDiagramText" Target="legacyDiagramText9.bin"/><Relationship Id="rId14" Type="http://schemas.microsoft.com/office/2006/relationships/legacyDiagramText" Target="legacyDiagramText14.bin"/></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 Id="rId5" Type="http://schemas.openxmlformats.org/officeDocument/2006/relationships/image" Target="../media/image99.wmf"/><Relationship Id="rId4"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66.wmf"/><Relationship Id="rId1" Type="http://schemas.openxmlformats.org/officeDocument/2006/relationships/image" Target="../media/image1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5680E-7FE4-479B-91D1-57209CB2FD4F}" type="datetimeFigureOut">
              <a:rPr lang="hu-HU" smtClean="0"/>
              <a:pPr/>
              <a:t>2015.11.18.</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D9242-2057-48CD-9269-557D7A109C8A}" type="slidenum">
              <a:rPr lang="hu-HU" smtClean="0"/>
              <a:pPr/>
              <a:t>‹#›</a:t>
            </a:fld>
            <a:endParaRPr lang="hu-H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p:cNvSpPr>
            <a:spLocks noGrp="1" noRot="1" noChangeAspect="1" noTextEdit="1"/>
          </p:cNvSpPr>
          <p:nvPr>
            <p:ph type="sldImg"/>
          </p:nvPr>
        </p:nvSpPr>
        <p:spPr bwMode="auto">
          <a:noFill/>
          <a:ln>
            <a:solidFill>
              <a:srgbClr val="000000"/>
            </a:solidFill>
            <a:miter lim="800000"/>
            <a:headEnd/>
            <a:tailEnd/>
          </a:ln>
        </p:spPr>
      </p:sp>
      <p:sp>
        <p:nvSpPr>
          <p:cNvPr id="18435"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DC1CED-C254-4669-80BD-88DAD5436600}" type="slidenum">
              <a:rPr lang="hu-HU"/>
              <a:pPr fontAlgn="base">
                <a:spcBef>
                  <a:spcPct val="0"/>
                </a:spcBef>
                <a:spcAft>
                  <a:spcPct val="0"/>
                </a:spcAft>
              </a:pPr>
              <a:t>64</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91139"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66-70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154627"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66-70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161795"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66-70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iakép helye 1"/>
          <p:cNvSpPr>
            <a:spLocks noGrp="1" noRot="1" noChangeAspect="1" noTextEdit="1"/>
          </p:cNvSpPr>
          <p:nvPr>
            <p:ph type="sldImg"/>
          </p:nvPr>
        </p:nvSpPr>
        <p:spPr bwMode="auto">
          <a:noFill/>
          <a:ln>
            <a:solidFill>
              <a:srgbClr val="000000"/>
            </a:solidFill>
            <a:miter lim="800000"/>
            <a:headEnd/>
            <a:tailEnd/>
          </a:ln>
        </p:spPr>
      </p:sp>
      <p:sp>
        <p:nvSpPr>
          <p:cNvPr id="19459"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6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626A8D-A90C-455B-9123-AB0EC281A51D}" type="slidenum">
              <a:rPr lang="hu-HU"/>
              <a:pPr fontAlgn="base">
                <a:spcBef>
                  <a:spcPct val="0"/>
                </a:spcBef>
                <a:spcAft>
                  <a:spcPct val="0"/>
                </a:spcAft>
              </a:pPr>
              <a:t>74</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43000" y="685800"/>
            <a:ext cx="4573588" cy="3429000"/>
          </a:xfrm>
          <a:prstGeom prst="rect">
            <a:avLst/>
          </a:prstGeom>
          <a:noFill/>
          <a:ln>
            <a:solidFill>
              <a:srgbClr val="000000"/>
            </a:solidFill>
            <a:miter lim="800000"/>
            <a:headEnd/>
            <a:tailEnd/>
          </a:ln>
        </p:spPr>
      </p:sp>
      <p:sp>
        <p:nvSpPr>
          <p:cNvPr id="76803"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a:lstStyle/>
          <a:p>
            <a:r>
              <a:rPr lang="hu-HU"/>
              <a:t>711-715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78851"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711-714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80899"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714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365571"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711-714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146435"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714-715</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370691" name="Rectangle 3"/>
          <p:cNvSpPr>
            <a:spLocks noGrp="1" noChangeArrowheads="1"/>
          </p:cNvSpPr>
          <p:nvPr>
            <p:ph type="body" idx="1"/>
          </p:nvPr>
        </p:nvSpPr>
        <p:spPr bwMode="auto">
          <a:xfrm>
            <a:off x="914722" y="4343327"/>
            <a:ext cx="5028557" cy="4114653"/>
          </a:xfrm>
          <a:prstGeom prst="rect">
            <a:avLst/>
          </a:prstGeom>
          <a:noFill/>
          <a:ln>
            <a:miter lim="800000"/>
            <a:headEnd/>
            <a:tailEnd/>
          </a:ln>
        </p:spPr>
        <p:txBody>
          <a:bodyPr lIns="92075" tIns="46038" rIns="92075" bIns="46038"/>
          <a:lstStyle/>
          <a:p>
            <a:r>
              <a:rPr lang="hu-HU"/>
              <a:t>714-715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82947" name="Rectangle 3"/>
          <p:cNvSpPr>
            <a:spLocks noGrp="1" noChangeArrowheads="1"/>
          </p:cNvSpPr>
          <p:nvPr>
            <p:ph type="body" idx="1"/>
          </p:nvPr>
        </p:nvSpPr>
        <p:spPr bwMode="auto">
          <a:xfrm>
            <a:off x="914722" y="4343327"/>
            <a:ext cx="5028557" cy="4114653"/>
          </a:xfrm>
          <a:prstGeom prst="rect">
            <a:avLst/>
          </a:prstGeom>
          <a:solidFill>
            <a:srgbClr val="FFFFFF"/>
          </a:solidFill>
          <a:ln>
            <a:solidFill>
              <a:srgbClr val="000000"/>
            </a:solidFill>
            <a:miter lim="800000"/>
            <a:headEnd/>
            <a:tailEnd/>
          </a:ln>
        </p:spPr>
        <p:txBody>
          <a:bodyPr/>
          <a:lstStyle/>
          <a:p>
            <a:r>
              <a:rPr lang="hu-HU"/>
              <a:t>368-369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2">
        <a:schemeClr val="bg2"/>
      </p:bgRef>
    </p:bg>
    <p:spTree>
      <p:nvGrpSpPr>
        <p:cNvPr id="1" name=""/>
        <p:cNvGrpSpPr/>
        <p:nvPr/>
      </p:nvGrpSpPr>
      <p:grpSpPr>
        <a:xfrm>
          <a:off x="0" y="0"/>
          <a:ext cx="0" cy="0"/>
          <a:chOff x="0" y="0"/>
          <a:chExt cx="0" cy="0"/>
        </a:xfrm>
      </p:grpSpPr>
      <p:sp>
        <p:nvSpPr>
          <p:cNvPr id="9" name="Téglalap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Cím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hu-HU" smtClean="0"/>
              <a:t>Mintacím szerkesztése</a:t>
            </a:r>
            <a:endParaRPr kumimoji="0" lang="en-US"/>
          </a:p>
        </p:txBody>
      </p:sp>
      <p:sp>
        <p:nvSpPr>
          <p:cNvPr id="3" name="Alcím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hu-HU" smtClean="0"/>
              <a:t>Alcím mintájának szerkesztése</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
        <p:nvSpPr>
          <p:cNvPr id="10" name="Téglalap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9" name="Téglalap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Téglalap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Függőleges cím 1"/>
          <p:cNvSpPr>
            <a:spLocks noGrp="1"/>
          </p:cNvSpPr>
          <p:nvPr>
            <p:ph type="title" orient="vert"/>
          </p:nvPr>
        </p:nvSpPr>
        <p:spPr>
          <a:xfrm>
            <a:off x="6781800" y="274640"/>
            <a:ext cx="1905000" cy="5851525"/>
          </a:xfrm>
        </p:spPr>
        <p:txBody>
          <a:bodyPr vert="eaVert"/>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304800"/>
            <a:ext cx="6019800" cy="5851525"/>
          </a:xfrm>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5" name="Élőláb helye 4"/>
          <p:cNvSpPr>
            <a:spLocks noGrp="1"/>
          </p:cNvSpPr>
          <p:nvPr>
            <p:ph type="ftr" sz="quarter" idx="11"/>
          </p:nvPr>
        </p:nvSpPr>
        <p:spPr>
          <a:xfrm>
            <a:off x="2640597" y="6377459"/>
            <a:ext cx="3836404" cy="365125"/>
          </a:xfrm>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Cím, tartalom és szöveg">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Tartalom helye 2"/>
          <p:cNvSpPr>
            <a:spLocks noGrp="1"/>
          </p:cNvSpPr>
          <p:nvPr>
            <p:ph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6482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xfrm>
            <a:off x="685800" y="6248400"/>
            <a:ext cx="1905000" cy="457200"/>
          </a:xfrm>
        </p:spPr>
        <p:txBody>
          <a:bodyPr/>
          <a:lstStyle>
            <a:lvl1pPr>
              <a:defRPr/>
            </a:lvl1pPr>
          </a:lstStyle>
          <a:p>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1905000" cy="457200"/>
          </a:xfrm>
        </p:spPr>
        <p:txBody>
          <a:bodyPr/>
          <a:lstStyle>
            <a:lvl1pPr>
              <a:defRPr/>
            </a:lvl1pPr>
          </a:lstStyle>
          <a:p>
            <a:fld id="{DB328241-2182-45A0-AB9E-F467E33D4B7B}" type="slidenum">
              <a:rPr lang="hu-HU"/>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Cím, ábra és szöveg">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ClipArt-elem helye 2"/>
          <p:cNvSpPr>
            <a:spLocks noGrp="1"/>
          </p:cNvSpPr>
          <p:nvPr>
            <p:ph type="clipArt" sz="half" idx="1"/>
          </p:nvPr>
        </p:nvSpPr>
        <p:spPr>
          <a:xfrm>
            <a:off x="685800" y="1981200"/>
            <a:ext cx="3810000" cy="4114800"/>
          </a:xfrm>
        </p:spPr>
        <p:txBody>
          <a:bodyPr/>
          <a:lstStyle/>
          <a:p>
            <a:endParaRPr lang="hu-HU"/>
          </a:p>
        </p:txBody>
      </p:sp>
      <p:sp>
        <p:nvSpPr>
          <p:cNvPr id="4" name="Szöveg helye 3"/>
          <p:cNvSpPr>
            <a:spLocks noGrp="1"/>
          </p:cNvSpPr>
          <p:nvPr>
            <p:ph type="body" sz="half" idx="2"/>
          </p:nvPr>
        </p:nvSpPr>
        <p:spPr>
          <a:xfrm>
            <a:off x="46482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xfrm>
            <a:off x="685800" y="6248400"/>
            <a:ext cx="1905000" cy="457200"/>
          </a:xfrm>
        </p:spPr>
        <p:txBody>
          <a:bodyPr/>
          <a:lstStyle>
            <a:lvl1pPr>
              <a:defRPr/>
            </a:lvl1pPr>
          </a:lstStyle>
          <a:p>
            <a:endParaRPr lang="hu-HU"/>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endParaRPr lang="hu-HU"/>
          </a:p>
        </p:txBody>
      </p:sp>
      <p:sp>
        <p:nvSpPr>
          <p:cNvPr id="7" name="Dia számának helye 6"/>
          <p:cNvSpPr>
            <a:spLocks noGrp="1"/>
          </p:cNvSpPr>
          <p:nvPr>
            <p:ph type="sldNum" sz="quarter" idx="12"/>
          </p:nvPr>
        </p:nvSpPr>
        <p:spPr>
          <a:xfrm>
            <a:off x="6553200" y="6248400"/>
            <a:ext cx="1905000" cy="457200"/>
          </a:xfrm>
        </p:spPr>
        <p:txBody>
          <a:bodyPr/>
          <a:lstStyle>
            <a:lvl1pPr>
              <a:defRPr/>
            </a:lvl1pPr>
          </a:lstStyle>
          <a:p>
            <a:fld id="{7DF8C894-56A4-406B-B5EC-1B76A75A8591}" type="slidenum">
              <a:rPr lang="hu-HU"/>
              <a:pPr/>
              <a:t>‹#›</a:t>
            </a:fld>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574675" y="0"/>
            <a:ext cx="8001000" cy="1216025"/>
          </a:xfrm>
        </p:spPr>
        <p:txBody>
          <a:bodyPr/>
          <a:lstStyle/>
          <a:p>
            <a:r>
              <a:rPr lang="hu-HU" smtClean="0"/>
              <a:t>Mintacím szerkesztése</a:t>
            </a:r>
            <a:endParaRPr lang="hu-HU"/>
          </a:p>
        </p:txBody>
      </p:sp>
      <p:sp>
        <p:nvSpPr>
          <p:cNvPr id="3" name="Táblázat helye 2"/>
          <p:cNvSpPr>
            <a:spLocks noGrp="1"/>
          </p:cNvSpPr>
          <p:nvPr>
            <p:ph type="tbl" idx="1"/>
          </p:nvPr>
        </p:nvSpPr>
        <p:spPr>
          <a:xfrm>
            <a:off x="566738" y="1752600"/>
            <a:ext cx="8001000" cy="4267200"/>
          </a:xfrm>
        </p:spPr>
        <p:txBody>
          <a:bodyPr/>
          <a:lstStyle/>
          <a:p>
            <a:endParaRPr lang="hu-HU"/>
          </a:p>
        </p:txBody>
      </p:sp>
      <p:sp>
        <p:nvSpPr>
          <p:cNvPr id="4" name="Dátum helye 3"/>
          <p:cNvSpPr>
            <a:spLocks noGrp="1"/>
          </p:cNvSpPr>
          <p:nvPr>
            <p:ph type="dt" sz="half" idx="10"/>
          </p:nvPr>
        </p:nvSpPr>
        <p:spPr>
          <a:xfrm>
            <a:off x="609600" y="6245225"/>
            <a:ext cx="1981200" cy="476250"/>
          </a:xfrm>
        </p:spPr>
        <p:txBody>
          <a:bodyPr/>
          <a:lstStyle>
            <a:lvl1pPr>
              <a:defRPr/>
            </a:lvl1pPr>
          </a:lstStyle>
          <a:p>
            <a:endParaRPr lang="en-US"/>
          </a:p>
        </p:txBody>
      </p:sp>
      <p:sp>
        <p:nvSpPr>
          <p:cNvPr id="5" name="Élőláb helye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Dia számának helye 5"/>
          <p:cNvSpPr>
            <a:spLocks noGrp="1"/>
          </p:cNvSpPr>
          <p:nvPr>
            <p:ph type="sldNum" sz="quarter" idx="12"/>
          </p:nvPr>
        </p:nvSpPr>
        <p:spPr>
          <a:xfrm>
            <a:off x="6553200" y="6245225"/>
            <a:ext cx="1981200" cy="476250"/>
          </a:xfrm>
        </p:spPr>
        <p:txBody>
          <a:bodyPr/>
          <a:lstStyle>
            <a:lvl1pPr>
              <a:defRPr/>
            </a:lvl1pPr>
          </a:lstStyle>
          <a:p>
            <a:fld id="{5E605F4F-6FD7-4377-961A-D4FFB26ECE47}" type="slidenum">
              <a:rPr lang="en-US"/>
              <a:pPr/>
              <a:t>‹#›</a:t>
            </a:fld>
            <a:endParaRPr 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6594DBD4-56C9-4A88-877B-6F860787B0A2}" type="datetimeFigureOut">
              <a:rPr lang="hu-HU"/>
              <a:pPr>
                <a:defRPr/>
              </a:pPr>
              <a:t>2015.11.18.</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0BA8DB3-4E63-4083-8FC8-178EE95A3FE0}" type="slidenum">
              <a:rPr lang="hu-HU"/>
              <a:pPr>
                <a:defRPr/>
              </a:pPr>
              <a:t>‹#›</a:t>
            </a:fld>
            <a:endParaRPr lang="hu-HU"/>
          </a:p>
        </p:txBody>
      </p:sp>
    </p:spTree>
  </p:cSld>
  <p:clrMapOvr>
    <a:masterClrMapping/>
  </p:clrMapOvr>
  <p:transition>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74B66ACC-17E4-4AB4-A859-2C0F12B19DEC}" type="datetimeFigureOut">
              <a:rPr lang="hu-HU"/>
              <a:pPr>
                <a:defRPr/>
              </a:pPr>
              <a:t>2015.11.18.</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18B80995-346C-49CB-B60F-F49835855294}" type="slidenum">
              <a:rPr lang="hu-HU"/>
              <a:pPr>
                <a:defRPr/>
              </a:pPr>
              <a:t>‹#›</a:t>
            </a:fld>
            <a:endParaRPr lang="hu-HU"/>
          </a:p>
        </p:txBody>
      </p:sp>
    </p:spTree>
  </p:cSld>
  <p:clrMapOvr>
    <a:masterClrMapping/>
  </p:clrMapOvr>
  <p:transition>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9ADB6FB2-AC8B-4CEB-B184-CB3354DECCDC}" type="datetimeFigureOut">
              <a:rPr lang="hu-HU"/>
              <a:pPr>
                <a:defRPr/>
              </a:pPr>
              <a:t>2015.11.18.</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B885E2E-7B2A-4734-9EE2-279935E06F97}" type="slidenum">
              <a:rPr lang="hu-HU"/>
              <a:pPr>
                <a:defRPr/>
              </a:pPr>
              <a:t>‹#›</a:t>
            </a:fld>
            <a:endParaRPr lang="hu-HU"/>
          </a:p>
        </p:txBody>
      </p:sp>
    </p:spTree>
  </p:cSld>
  <p:clrMapOvr>
    <a:masterClrMapping/>
  </p:clrMapOvr>
  <p:transition>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9400318F-7836-470F-A235-BE8AE712D293}" type="datetimeFigureOut">
              <a:rPr lang="hu-HU"/>
              <a:pPr>
                <a:defRPr/>
              </a:pPr>
              <a:t>2015.11.18.</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775AB5AF-4729-4EE0-B9A8-54742AD55E65}" type="slidenum">
              <a:rPr lang="hu-HU"/>
              <a:pPr>
                <a:defRPr/>
              </a:pPr>
              <a:t>‹#›</a:t>
            </a:fld>
            <a:endParaRPr lang="hu-HU"/>
          </a:p>
        </p:txBody>
      </p:sp>
    </p:spTree>
  </p:cSld>
  <p:clrMapOvr>
    <a:masterClrMapping/>
  </p:clrMapOvr>
  <p:transition>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tartalomrész">
    <p:spTree>
      <p:nvGrpSpPr>
        <p:cNvPr id="1" name=""/>
        <p:cNvGrpSpPr/>
        <p:nvPr/>
      </p:nvGrpSpPr>
      <p:grpSpPr>
        <a:xfrm>
          <a:off x="0" y="0"/>
          <a:ext cx="0" cy="0"/>
          <a:chOff x="0" y="0"/>
          <a:chExt cx="0" cy="0"/>
        </a:xfrm>
      </p:grpSpPr>
      <p:sp>
        <p:nvSpPr>
          <p:cNvPr id="2" name="Cím 1"/>
          <p:cNvSpPr>
            <a:spLocks noGrp="1"/>
          </p:cNvSpPr>
          <p:nvPr>
            <p:ph type="title"/>
          </p:nvPr>
        </p:nvSpPr>
        <p:spPr>
          <a:solidFill>
            <a:srgbClr val="EBF1DE">
              <a:alpha val="65882"/>
            </a:srgbClr>
          </a:solidFill>
          <a:ln>
            <a:solidFill>
              <a:schemeClr val="bg1">
                <a:lumMod val="75000"/>
              </a:schemeClr>
            </a:solidFill>
          </a:ln>
        </p:spPr>
        <p:txBody>
          <a:bodyPr>
            <a:normAutofit/>
          </a:bodyPr>
          <a:lstStyle>
            <a:lvl1pPr>
              <a:defRPr sz="3600"/>
            </a:lvl1pPr>
          </a:lstStyle>
          <a:p>
            <a:r>
              <a:rPr lang="hu-HU" dirty="0" smtClean="0"/>
              <a:t>Mintacím szerkesztése</a:t>
            </a:r>
            <a:endParaRPr lang="hu-HU" dirty="0"/>
          </a:p>
        </p:txBody>
      </p:sp>
      <p:sp>
        <p:nvSpPr>
          <p:cNvPr id="3" name="Tartalom helye 2"/>
          <p:cNvSpPr>
            <a:spLocks noGrp="1"/>
          </p:cNvSpPr>
          <p:nvPr>
            <p:ph sz="half" idx="1"/>
          </p:nvPr>
        </p:nvSpPr>
        <p:spPr>
          <a:xfrm>
            <a:off x="457200" y="2643182"/>
            <a:ext cx="4038600" cy="3482981"/>
          </a:xfrm>
          <a:solidFill>
            <a:schemeClr val="accent3">
              <a:lumMod val="20000"/>
              <a:lumOff val="80000"/>
              <a:alpha val="66000"/>
            </a:schemeClr>
          </a:solidFill>
          <a:ln>
            <a:solidFill>
              <a:schemeClr val="bg1">
                <a:lumMod val="75000"/>
              </a:schemeClr>
            </a:solidFill>
          </a:ln>
        </p:spPr>
        <p:txBody>
          <a:bodyPr rtlCol="0">
            <a:normAutofit/>
          </a:bodyPr>
          <a:lstStyle>
            <a:lvl1pPr algn="l" defTabSz="914400" rtl="0" eaLnBrk="1" latinLnBrk="0" hangingPunct="1">
              <a:spcBef>
                <a:spcPct val="20000"/>
              </a:spcBef>
              <a:defRPr lang="hu-HU" sz="1800" u="sng" kern="1200" dirty="0" smtClean="0">
                <a:solidFill>
                  <a:schemeClr val="tx1"/>
                </a:solidFill>
                <a:latin typeface="+mn-lt"/>
                <a:ea typeface="+mn-ea"/>
                <a:cs typeface="+mn-cs"/>
              </a:defRPr>
            </a:lvl1pPr>
            <a:lvl2pPr algn="l" defTabSz="914400" rtl="0" eaLnBrk="1" latinLnBrk="0" hangingPunct="1">
              <a:spcBef>
                <a:spcPct val="20000"/>
              </a:spcBef>
              <a:defRPr lang="hu-HU" sz="1800" u="sng" kern="1200" dirty="0" smtClean="0">
                <a:solidFill>
                  <a:schemeClr val="tx1"/>
                </a:solidFill>
                <a:latin typeface="+mn-lt"/>
                <a:ea typeface="+mn-ea"/>
                <a:cs typeface="+mn-cs"/>
              </a:defRPr>
            </a:lvl2pPr>
            <a:lvl3pPr algn="l" defTabSz="914400" rtl="0" eaLnBrk="1" latinLnBrk="0" hangingPunct="1">
              <a:spcBef>
                <a:spcPct val="20000"/>
              </a:spcBef>
              <a:defRPr lang="hu-HU" sz="1800" u="sng" kern="1200" dirty="0" smtClean="0">
                <a:solidFill>
                  <a:schemeClr val="tx1"/>
                </a:solidFill>
                <a:latin typeface="+mn-lt"/>
                <a:ea typeface="+mn-ea"/>
                <a:cs typeface="+mn-cs"/>
              </a:defRPr>
            </a:lvl3pPr>
            <a:lvl4pPr algn="l" defTabSz="914400" rtl="0" eaLnBrk="1" latinLnBrk="0" hangingPunct="1">
              <a:spcBef>
                <a:spcPct val="20000"/>
              </a:spcBef>
              <a:defRPr lang="hu-HU" sz="1800" u="sng" kern="1200" dirty="0" smtClean="0">
                <a:solidFill>
                  <a:schemeClr val="tx1"/>
                </a:solidFill>
                <a:latin typeface="+mn-lt"/>
                <a:ea typeface="+mn-ea"/>
                <a:cs typeface="+mn-cs"/>
              </a:defRPr>
            </a:lvl4pPr>
            <a:lvl5pPr algn="l" defTabSz="914400" rtl="0" eaLnBrk="1" latinLnBrk="0" hangingPunct="1">
              <a:spcBef>
                <a:spcPct val="20000"/>
              </a:spcBef>
              <a:defRPr lang="hu-HU" sz="1800" u="sng"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4" name="Tartalom helye 3"/>
          <p:cNvSpPr>
            <a:spLocks noGrp="1"/>
          </p:cNvSpPr>
          <p:nvPr>
            <p:ph sz="half" idx="2"/>
          </p:nvPr>
        </p:nvSpPr>
        <p:spPr>
          <a:xfrm>
            <a:off x="4648200" y="2643182"/>
            <a:ext cx="4038600" cy="3482981"/>
          </a:xfrm>
          <a:solidFill>
            <a:schemeClr val="accent3">
              <a:lumMod val="20000"/>
              <a:lumOff val="80000"/>
              <a:alpha val="66000"/>
            </a:schemeClr>
          </a:solidFill>
          <a:ln>
            <a:solidFill>
              <a:schemeClr val="bg1">
                <a:lumMod val="75000"/>
              </a:schemeClr>
            </a:solidFill>
          </a:ln>
        </p:spPr>
        <p:txBody>
          <a:bodyPr rtlCol="0">
            <a:normAutofit/>
          </a:bodyPr>
          <a:lstStyle>
            <a:lvl1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1pPr>
            <a:lvl2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2pPr>
            <a:lvl3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3pPr>
            <a:lvl4pPr algn="l" defTabSz="914400" rtl="0" eaLnBrk="1" latinLnBrk="0" hangingPunct="1">
              <a:spcBef>
                <a:spcPct val="20000"/>
              </a:spcBef>
              <a:buFont typeface="Arial" pitchFamily="34" charset="0"/>
              <a:defRPr lang="hu-HU" sz="1800" u="sng" kern="1200" dirty="0" smtClean="0">
                <a:solidFill>
                  <a:schemeClr val="tx1"/>
                </a:solidFill>
                <a:latin typeface="+mn-lt"/>
                <a:ea typeface="+mn-ea"/>
                <a:cs typeface="+mn-cs"/>
              </a:defRPr>
            </a:lvl4pPr>
            <a:lvl5pPr algn="l" defTabSz="914400" rtl="0" eaLnBrk="1" latinLnBrk="0" hangingPunct="1">
              <a:spcBef>
                <a:spcPct val="20000"/>
              </a:spcBef>
              <a:buFont typeface="Arial" pitchFamily="34" charset="0"/>
              <a:defRPr lang="hu-HU" sz="1800" u="sng"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hu-HU" dirty="0" smtClean="0"/>
              <a:t>Mintaszöveg szerkesztése</a:t>
            </a:r>
          </a:p>
          <a:p>
            <a:pPr lvl="1"/>
            <a:r>
              <a:rPr lang="hu-HU" dirty="0" smtClean="0"/>
              <a:t>Második szint</a:t>
            </a:r>
          </a:p>
          <a:p>
            <a:pPr lvl="2"/>
            <a:r>
              <a:rPr lang="hu-HU" dirty="0" smtClean="0"/>
              <a:t>Harmadik szint</a:t>
            </a:r>
          </a:p>
          <a:p>
            <a:pPr lvl="3"/>
            <a:r>
              <a:rPr lang="hu-HU" dirty="0" smtClean="0"/>
              <a:t>Negyedik szint</a:t>
            </a:r>
          </a:p>
          <a:p>
            <a:pPr lvl="4"/>
            <a:r>
              <a:rPr lang="hu-HU" dirty="0" smtClean="0"/>
              <a:t>Ötödik szint</a:t>
            </a:r>
            <a:endParaRPr lang="hu-HU" dirty="0"/>
          </a:p>
        </p:txBody>
      </p:sp>
      <p:sp>
        <p:nvSpPr>
          <p:cNvPr id="9" name="Szöveg helye 8"/>
          <p:cNvSpPr>
            <a:spLocks noGrp="1"/>
          </p:cNvSpPr>
          <p:nvPr>
            <p:ph type="body" sz="quarter" idx="13"/>
          </p:nvPr>
        </p:nvSpPr>
        <p:spPr>
          <a:xfrm>
            <a:off x="464457" y="1611085"/>
            <a:ext cx="8222343" cy="817789"/>
          </a:xfrm>
          <a:solidFill>
            <a:srgbClr val="EBF1DE">
              <a:alpha val="65882"/>
            </a:srgbClr>
          </a:solidFill>
          <a:ln>
            <a:solidFill>
              <a:schemeClr val="bg1">
                <a:lumMod val="75000"/>
              </a:schemeClr>
            </a:solidFill>
          </a:ln>
        </p:spPr>
        <p:txBody>
          <a:bodyPr anchor="ctr"/>
          <a:lstStyle>
            <a:lvl1pPr algn="ctr">
              <a:buFontTx/>
              <a:buNone/>
              <a:defRPr/>
            </a:lvl1pPr>
          </a:lstStyle>
          <a:p>
            <a:pPr lvl="0"/>
            <a:r>
              <a:rPr lang="hu-HU" dirty="0" smtClean="0"/>
              <a:t>Mintaszöveg szerkesztése</a:t>
            </a:r>
            <a:endParaRPr lang="hu-HU" dirty="0"/>
          </a:p>
        </p:txBody>
      </p:sp>
      <p:sp>
        <p:nvSpPr>
          <p:cNvPr id="6" name="Dátum helye 3"/>
          <p:cNvSpPr>
            <a:spLocks noGrp="1"/>
          </p:cNvSpPr>
          <p:nvPr>
            <p:ph type="dt" sz="half" idx="14"/>
          </p:nvPr>
        </p:nvSpPr>
        <p:spPr/>
        <p:txBody>
          <a:bodyPr/>
          <a:lstStyle>
            <a:lvl1pPr>
              <a:defRPr/>
            </a:lvl1pPr>
          </a:lstStyle>
          <a:p>
            <a:pPr>
              <a:defRPr/>
            </a:pPr>
            <a:fld id="{55BD9007-A748-42D5-B35A-4A73620774FC}" type="datetimeFigureOut">
              <a:rPr lang="hu-HU"/>
              <a:pPr>
                <a:defRPr/>
              </a:pPr>
              <a:t>2015.11.18.</a:t>
            </a:fld>
            <a:endParaRPr lang="hu-HU"/>
          </a:p>
        </p:txBody>
      </p:sp>
      <p:sp>
        <p:nvSpPr>
          <p:cNvPr id="7" name="Élőláb helye 4"/>
          <p:cNvSpPr>
            <a:spLocks noGrp="1"/>
          </p:cNvSpPr>
          <p:nvPr>
            <p:ph type="ftr" sz="quarter" idx="15"/>
          </p:nvPr>
        </p:nvSpPr>
        <p:spPr/>
        <p:txBody>
          <a:bodyPr/>
          <a:lstStyle>
            <a:lvl1pPr>
              <a:defRPr/>
            </a:lvl1pPr>
          </a:lstStyle>
          <a:p>
            <a:pPr>
              <a:defRPr/>
            </a:pPr>
            <a:endParaRPr lang="hu-HU"/>
          </a:p>
        </p:txBody>
      </p:sp>
      <p:sp>
        <p:nvSpPr>
          <p:cNvPr id="8" name="Dia számának helye 5"/>
          <p:cNvSpPr>
            <a:spLocks noGrp="1"/>
          </p:cNvSpPr>
          <p:nvPr>
            <p:ph type="sldNum" sz="quarter" idx="16"/>
          </p:nvPr>
        </p:nvSpPr>
        <p:spPr/>
        <p:txBody>
          <a:bodyPr/>
          <a:lstStyle>
            <a:lvl1pPr>
              <a:defRPr/>
            </a:lvl1pPr>
          </a:lstStyle>
          <a:p>
            <a:pPr>
              <a:defRPr/>
            </a:pPr>
            <a:fld id="{2728D9EB-0439-4F72-91EA-3C87334C9C09}" type="slidenum">
              <a:rPr lang="hu-HU"/>
              <a:pPr>
                <a:defRPr/>
              </a:pPr>
              <a:t>‹#›</a:t>
            </a:fld>
            <a:endParaRPr lang="hu-HU"/>
          </a:p>
        </p:txBody>
      </p:sp>
    </p:spTree>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229600" cy="1252728"/>
          </a:xfrm>
        </p:spPr>
        <p:txBody>
          <a:bodyPr/>
          <a:lstStyle>
            <a:extLst/>
          </a:lstStyle>
          <a:p>
            <a:r>
              <a:rPr kumimoji="0" lang="hu-HU" smtClean="0"/>
              <a:t>Mintacím szerkesztése</a:t>
            </a:r>
            <a:endParaRPr kumimoji="0" lang="en-US"/>
          </a:p>
        </p:txBody>
      </p:sp>
      <p:sp>
        <p:nvSpPr>
          <p:cNvPr id="3" name="Tartalom helye 2"/>
          <p:cNvSpPr>
            <a:spLocks noGrp="1"/>
          </p:cNvSpPr>
          <p:nvPr>
            <p:ph idx="1"/>
          </p:nvPr>
        </p:nvSpPr>
        <p:spPr/>
        <p:txBody>
          <a:bodyPr/>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11CBAC24-C6CD-4EE7-B126-F084A317E933}" type="datetimeFigureOut">
              <a:rPr lang="hu-HU"/>
              <a:pPr>
                <a:defRPr/>
              </a:pPr>
              <a:t>2015.11.18.</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8E7C971B-B462-48B7-964B-506C3B8663D5}" type="slidenum">
              <a:rPr lang="hu-HU"/>
              <a:pPr>
                <a:defRPr/>
              </a:pPr>
              <a:t>‹#›</a:t>
            </a:fld>
            <a:endParaRPr lang="hu-HU"/>
          </a:p>
        </p:txBody>
      </p:sp>
    </p:spTree>
  </p:cSld>
  <p:clrMapOvr>
    <a:masterClrMapping/>
  </p:clrMapOvr>
  <p:transition>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62BE36D4-111F-4625-BA51-6E8FC869A65A}" type="datetimeFigureOut">
              <a:rPr lang="hu-HU"/>
              <a:pPr>
                <a:defRPr/>
              </a:pPr>
              <a:t>2015.11.18.</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E9F9877C-D9E6-4331-9EB1-E7FC8DBE35B9}" type="slidenum">
              <a:rPr lang="hu-HU"/>
              <a:pPr>
                <a:defRPr/>
              </a:pPr>
              <a:t>‹#›</a:t>
            </a:fld>
            <a:endParaRPr lang="hu-HU"/>
          </a:p>
        </p:txBody>
      </p:sp>
    </p:spTree>
  </p:cSld>
  <p:clrMapOvr>
    <a:masterClrMapping/>
  </p:clrMapOvr>
  <p:transition>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E514FB67-ABF3-4A9D-A940-648F2A8A01A3}" type="datetimeFigureOut">
              <a:rPr lang="hu-HU"/>
              <a:pPr>
                <a:defRPr/>
              </a:pPr>
              <a:t>2015.11.18.</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C7C94CE4-2638-4664-9B48-71651D516FE4}" type="slidenum">
              <a:rPr lang="hu-HU"/>
              <a:pPr>
                <a:defRPr/>
              </a:pPr>
              <a:t>‹#›</a:t>
            </a:fld>
            <a:endParaRPr lang="hu-HU"/>
          </a:p>
        </p:txBody>
      </p:sp>
    </p:spTree>
  </p:cSld>
  <p:clrMapOvr>
    <a:masterClrMapping/>
  </p:clrMapOvr>
  <p:transition>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CA3F919D-A5A7-4D0B-ABE1-A1302816336F}" type="datetimeFigureOut">
              <a:rPr lang="hu-HU"/>
              <a:pPr>
                <a:defRPr/>
              </a:pPr>
              <a:t>2015.11.18.</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A5E91012-9415-47D6-A05E-F510F236279B}" type="slidenum">
              <a:rPr lang="hu-HU"/>
              <a:pPr>
                <a:defRPr/>
              </a:pPr>
              <a:t>‹#›</a:t>
            </a:fld>
            <a:endParaRPr lang="hu-HU"/>
          </a:p>
        </p:txBody>
      </p:sp>
    </p:spTree>
  </p:cSld>
  <p:clrMapOvr>
    <a:masterClrMapping/>
  </p:clrMapOvr>
  <p:transition>
    <p:zoom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7FBB2B6F-CA87-4FB3-8B00-729A322844EA}" type="datetimeFigureOut">
              <a:rPr lang="hu-HU"/>
              <a:pPr>
                <a:defRPr/>
              </a:pPr>
              <a:t>2015.11.18.</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C286858E-B2A5-4D5E-98EC-710E3A7AC7D7}" type="slidenum">
              <a:rPr lang="hu-HU"/>
              <a:pPr>
                <a:defRPr/>
              </a:pPr>
              <a:t>‹#›</a:t>
            </a:fld>
            <a:endParaRPr lang="hu-HU"/>
          </a:p>
        </p:txBody>
      </p:sp>
    </p:spTree>
  </p:cSld>
  <p:clrMapOvr>
    <a:masterClrMapping/>
  </p:clrMapOvr>
  <p:transition>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CFC8DF2C-8039-4D31-BC3F-B25411779DF3}" type="datetimeFigureOut">
              <a:rPr lang="hu-HU"/>
              <a:pPr>
                <a:defRPr/>
              </a:pPr>
              <a:t>2015.11.18.</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4B37115-E43F-48E9-9CF5-6EEC9E3AB3C4}" type="slidenum">
              <a:rPr lang="hu-HU"/>
              <a:pPr>
                <a:defRPr/>
              </a:pPr>
              <a:t>‹#›</a:t>
            </a:fld>
            <a:endParaRPr lang="hu-HU"/>
          </a:p>
        </p:txBody>
      </p:sp>
    </p:spTree>
  </p:cSld>
  <p:clrMapOvr>
    <a:masterClrMapping/>
  </p:clrMapOvr>
  <p:transition>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72E2099D-FFE2-4EBB-B9F2-4B5BE42A1E59}" type="datetimeFigureOut">
              <a:rPr lang="hu-HU"/>
              <a:pPr>
                <a:defRPr/>
              </a:pPr>
              <a:t>2015.11.18.</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D88C658E-671E-4501-9A4F-3CC31AF8B519}" type="slidenum">
              <a:rPr lang="hu-HU"/>
              <a:pPr>
                <a:defRPr/>
              </a:pPr>
              <a:t>‹#›</a:t>
            </a:fld>
            <a:endParaRPr lang="hu-HU"/>
          </a:p>
        </p:txBody>
      </p:sp>
    </p:spTree>
  </p:cSld>
  <p:clrMapOvr>
    <a:masterClrMapping/>
  </p:clrMapOvr>
  <p:transition>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GB"/>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1CA6B8B-28C6-457A-83E5-CDDD0F8E11C8}" type="datetime2">
              <a:rPr lang="hu-HU"/>
              <a:pPr>
                <a:defRPr/>
              </a:pPr>
              <a:t>szerda, 2015. november 18.</a:t>
            </a:fld>
            <a:endParaRPr lang="hu-HU"/>
          </a:p>
        </p:txBody>
      </p:sp>
      <p:sp>
        <p:nvSpPr>
          <p:cNvPr id="5"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6" name="Rectangle 6"/>
          <p:cNvSpPr>
            <a:spLocks noGrp="1" noChangeArrowheads="1"/>
          </p:cNvSpPr>
          <p:nvPr>
            <p:ph type="sldNum" sz="quarter" idx="12"/>
          </p:nvPr>
        </p:nvSpPr>
        <p:spPr>
          <a:ln/>
        </p:spPr>
        <p:txBody>
          <a:bodyPr/>
          <a:lstStyle>
            <a:lvl1pPr>
              <a:defRPr/>
            </a:lvl1pPr>
          </a:lstStyle>
          <a:p>
            <a:pPr>
              <a:defRPr/>
            </a:pPr>
            <a:fld id="{26A7C85B-49F2-4B5E-A5A9-FF944D7741FF}" type="slidenum">
              <a:rPr lang="hu-HU"/>
              <a:pPr>
                <a:defRPr/>
              </a:pPr>
              <a:t>‹#›</a:t>
            </a:fld>
            <a:endParaRPr lang="hu-HU"/>
          </a:p>
        </p:txBody>
      </p:sp>
    </p:spTree>
  </p:cSld>
  <p:clrMapOvr>
    <a:masterClrMapping/>
  </p:clrMapOvr>
  <p:transition>
    <p:cover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CFE29D4-0FB2-4DE8-A148-4E9DFF53C8C7}" type="datetime2">
              <a:rPr lang="hu-HU"/>
              <a:pPr>
                <a:defRPr/>
              </a:pPr>
              <a:t>szerda, 2015. november 18.</a:t>
            </a:fld>
            <a:endParaRPr lang="hu-HU"/>
          </a:p>
        </p:txBody>
      </p:sp>
      <p:sp>
        <p:nvSpPr>
          <p:cNvPr id="5"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6" name="Rectangle 6"/>
          <p:cNvSpPr>
            <a:spLocks noGrp="1" noChangeArrowheads="1"/>
          </p:cNvSpPr>
          <p:nvPr>
            <p:ph type="sldNum" sz="quarter" idx="12"/>
          </p:nvPr>
        </p:nvSpPr>
        <p:spPr>
          <a:ln/>
        </p:spPr>
        <p:txBody>
          <a:bodyPr/>
          <a:lstStyle>
            <a:lvl1pPr>
              <a:defRPr/>
            </a:lvl1pPr>
          </a:lstStyle>
          <a:p>
            <a:pPr>
              <a:defRPr/>
            </a:pPr>
            <a:fld id="{4130A54A-873E-4A0E-B02E-F8FAFC3E2CEA}" type="slidenum">
              <a:rPr lang="hu-HU"/>
              <a:pPr>
                <a:defRPr/>
              </a:pPr>
              <a:t>‹#›</a:t>
            </a:fld>
            <a:endParaRPr lang="hu-HU"/>
          </a:p>
        </p:txBody>
      </p:sp>
    </p:spTree>
  </p:cSld>
  <p:clrMapOvr>
    <a:masterClrMapping/>
  </p:clrMapOvr>
  <p:transition>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GB"/>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fld id="{25623FB9-8C32-4871-9124-297BAA1BE13A}" type="datetime2">
              <a:rPr lang="hu-HU"/>
              <a:pPr>
                <a:defRPr/>
              </a:pPr>
              <a:t>szerda, 2015. november 18.</a:t>
            </a:fld>
            <a:endParaRPr lang="hu-HU"/>
          </a:p>
        </p:txBody>
      </p:sp>
      <p:sp>
        <p:nvSpPr>
          <p:cNvPr id="5"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6" name="Rectangle 6"/>
          <p:cNvSpPr>
            <a:spLocks noGrp="1" noChangeArrowheads="1"/>
          </p:cNvSpPr>
          <p:nvPr>
            <p:ph type="sldNum" sz="quarter" idx="12"/>
          </p:nvPr>
        </p:nvSpPr>
        <p:spPr>
          <a:ln/>
        </p:spPr>
        <p:txBody>
          <a:bodyPr/>
          <a:lstStyle>
            <a:lvl1pPr>
              <a:defRPr/>
            </a:lvl1pPr>
          </a:lstStyle>
          <a:p>
            <a:pPr>
              <a:defRPr/>
            </a:pPr>
            <a:fld id="{C07DF815-66F6-41B0-A024-0F5B78A6380E}" type="slidenum">
              <a:rPr lang="hu-HU"/>
              <a:pPr>
                <a:defRPr/>
              </a:pPr>
              <a:t>‹#›</a:t>
            </a:fld>
            <a:endParaRPr lang="hu-HU"/>
          </a:p>
        </p:txBody>
      </p:sp>
    </p:spTree>
  </p:cSld>
  <p:clrMapOvr>
    <a:masterClrMapping/>
  </p:clrMapOvr>
  <p:transition>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2">
        <a:schemeClr val="bg2"/>
      </p:bgRef>
    </p:bg>
    <p:spTree>
      <p:nvGrpSpPr>
        <p:cNvPr id="1" name=""/>
        <p:cNvGrpSpPr/>
        <p:nvPr/>
      </p:nvGrpSpPr>
      <p:grpSpPr>
        <a:xfrm>
          <a:off x="0" y="0"/>
          <a:ext cx="0" cy="0"/>
          <a:chOff x="0" y="0"/>
          <a:chExt cx="0" cy="0"/>
        </a:xfrm>
      </p:grpSpPr>
      <p:sp>
        <p:nvSpPr>
          <p:cNvPr id="9" name="Téglalap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Téglalap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Cím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hu-HU" smtClean="0"/>
              <a:t>Mintacím szerkesztése</a:t>
            </a:r>
            <a:endParaRPr kumimoji="0" lang="en-US"/>
          </a:p>
        </p:txBody>
      </p:sp>
      <p:sp>
        <p:nvSpPr>
          <p:cNvPr id="3" name="Szöveg helye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D901B6B-DBA4-45B4-AC3D-5BEE23A6DF66}" type="slidenum">
              <a:rPr lang="hu-HU" smtClean="0"/>
              <a:pPr/>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Tartalom helye 2"/>
          <p:cNvSpPr>
            <a:spLocks noGrp="1"/>
          </p:cNvSpPr>
          <p:nvPr>
            <p:ph sz="half" idx="1"/>
          </p:nvPr>
        </p:nvSpPr>
        <p:spPr>
          <a:xfrm>
            <a:off x="685800" y="1219200"/>
            <a:ext cx="381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Tartalom helye 3"/>
          <p:cNvSpPr>
            <a:spLocks noGrp="1"/>
          </p:cNvSpPr>
          <p:nvPr>
            <p:ph sz="half" idx="2"/>
          </p:nvPr>
        </p:nvSpPr>
        <p:spPr>
          <a:xfrm>
            <a:off x="4648200" y="1219200"/>
            <a:ext cx="381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4884A569-5E35-4378-AAF5-2940F04CE0F5}" type="datetime2">
              <a:rPr lang="hu-HU"/>
              <a:pPr>
                <a:defRPr/>
              </a:pPr>
              <a:t>szerda, 2015. november 18.</a:t>
            </a:fld>
            <a:endParaRPr lang="hu-HU"/>
          </a:p>
        </p:txBody>
      </p:sp>
      <p:sp>
        <p:nvSpPr>
          <p:cNvPr id="6"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7" name="Rectangle 6"/>
          <p:cNvSpPr>
            <a:spLocks noGrp="1" noChangeArrowheads="1"/>
          </p:cNvSpPr>
          <p:nvPr>
            <p:ph type="sldNum" sz="quarter" idx="12"/>
          </p:nvPr>
        </p:nvSpPr>
        <p:spPr>
          <a:ln/>
        </p:spPr>
        <p:txBody>
          <a:bodyPr/>
          <a:lstStyle>
            <a:lvl1pPr>
              <a:defRPr/>
            </a:lvl1pPr>
          </a:lstStyle>
          <a:p>
            <a:pPr>
              <a:defRPr/>
            </a:pPr>
            <a:fld id="{02518A24-CA50-4174-86F4-DA626A99E7B5}" type="slidenum">
              <a:rPr lang="hu-HU"/>
              <a:pPr>
                <a:defRPr/>
              </a:pPr>
              <a:t>‹#›</a:t>
            </a:fld>
            <a:endParaRPr lang="hu-HU"/>
          </a:p>
        </p:txBody>
      </p:sp>
    </p:spTree>
  </p:cSld>
  <p:clrMapOvr>
    <a:masterClrMapping/>
  </p:clrMapOvr>
  <p:transition>
    <p:cover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en-GB"/>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2D4426A4-A60B-4F9C-8AE2-7302961697C9}" type="datetime2">
              <a:rPr lang="hu-HU"/>
              <a:pPr>
                <a:defRPr/>
              </a:pPr>
              <a:t>szerda, 2015. november 18.</a:t>
            </a:fld>
            <a:endParaRPr lang="hu-HU"/>
          </a:p>
        </p:txBody>
      </p:sp>
      <p:sp>
        <p:nvSpPr>
          <p:cNvPr id="8"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9" name="Rectangle 6"/>
          <p:cNvSpPr>
            <a:spLocks noGrp="1" noChangeArrowheads="1"/>
          </p:cNvSpPr>
          <p:nvPr>
            <p:ph type="sldNum" sz="quarter" idx="12"/>
          </p:nvPr>
        </p:nvSpPr>
        <p:spPr>
          <a:ln/>
        </p:spPr>
        <p:txBody>
          <a:bodyPr/>
          <a:lstStyle>
            <a:lvl1pPr>
              <a:defRPr/>
            </a:lvl1pPr>
          </a:lstStyle>
          <a:p>
            <a:pPr>
              <a:defRPr/>
            </a:pPr>
            <a:fld id="{501039D1-0A1F-4607-A26C-5D1EA76B9879}" type="slidenum">
              <a:rPr lang="hu-HU"/>
              <a:pPr>
                <a:defRPr/>
              </a:pPr>
              <a:t>‹#›</a:t>
            </a:fld>
            <a:endParaRPr lang="hu-HU"/>
          </a:p>
        </p:txBody>
      </p:sp>
    </p:spTree>
  </p:cSld>
  <p:clrMapOvr>
    <a:masterClrMapping/>
  </p:clrMapOvr>
  <p:transition>
    <p:cover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2239F568-B673-4DB9-8B4F-D50CC602BFB7}" type="datetime2">
              <a:rPr lang="hu-HU"/>
              <a:pPr>
                <a:defRPr/>
              </a:pPr>
              <a:t>szerda, 2015. november 18.</a:t>
            </a:fld>
            <a:endParaRPr lang="hu-HU"/>
          </a:p>
        </p:txBody>
      </p:sp>
      <p:sp>
        <p:nvSpPr>
          <p:cNvPr id="4"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5" name="Rectangle 6"/>
          <p:cNvSpPr>
            <a:spLocks noGrp="1" noChangeArrowheads="1"/>
          </p:cNvSpPr>
          <p:nvPr>
            <p:ph type="sldNum" sz="quarter" idx="12"/>
          </p:nvPr>
        </p:nvSpPr>
        <p:spPr>
          <a:ln/>
        </p:spPr>
        <p:txBody>
          <a:bodyPr/>
          <a:lstStyle>
            <a:lvl1pPr>
              <a:defRPr/>
            </a:lvl1pPr>
          </a:lstStyle>
          <a:p>
            <a:pPr>
              <a:defRPr/>
            </a:pPr>
            <a:fld id="{AA1DD95C-3E32-4394-B88C-C1B6EBBDE9BE}" type="slidenum">
              <a:rPr lang="hu-HU"/>
              <a:pPr>
                <a:defRPr/>
              </a:pPr>
              <a:t>‹#›</a:t>
            </a:fld>
            <a:endParaRPr lang="hu-HU"/>
          </a:p>
        </p:txBody>
      </p:sp>
    </p:spTree>
  </p:cSld>
  <p:clrMapOvr>
    <a:masterClrMapping/>
  </p:clrMapOvr>
  <p:transition>
    <p:cover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91B17B8-C7ED-46FC-97DB-358772ED68AB}" type="datetime2">
              <a:rPr lang="hu-HU"/>
              <a:pPr>
                <a:defRPr/>
              </a:pPr>
              <a:t>szerda, 2015. november 18.</a:t>
            </a:fld>
            <a:endParaRPr lang="hu-HU"/>
          </a:p>
        </p:txBody>
      </p:sp>
      <p:sp>
        <p:nvSpPr>
          <p:cNvPr id="3"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4" name="Rectangle 6"/>
          <p:cNvSpPr>
            <a:spLocks noGrp="1" noChangeArrowheads="1"/>
          </p:cNvSpPr>
          <p:nvPr>
            <p:ph type="sldNum" sz="quarter" idx="12"/>
          </p:nvPr>
        </p:nvSpPr>
        <p:spPr>
          <a:ln/>
        </p:spPr>
        <p:txBody>
          <a:bodyPr/>
          <a:lstStyle>
            <a:lvl1pPr>
              <a:defRPr/>
            </a:lvl1pPr>
          </a:lstStyle>
          <a:p>
            <a:pPr>
              <a:defRPr/>
            </a:pPr>
            <a:fld id="{D2B871BB-E0B0-4904-B583-0F135BF71CDD}" type="slidenum">
              <a:rPr lang="hu-HU"/>
              <a:pPr>
                <a:defRPr/>
              </a:pPr>
              <a:t>‹#›</a:t>
            </a:fld>
            <a:endParaRPr lang="hu-HU"/>
          </a:p>
        </p:txBody>
      </p:sp>
    </p:spTree>
  </p:cSld>
  <p:clrMapOvr>
    <a:masterClrMapping/>
  </p:clrMapOvr>
  <p:transition>
    <p:cover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GB"/>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fld id="{7420C47A-4561-42DB-8778-883768D92657}" type="datetime2">
              <a:rPr lang="hu-HU"/>
              <a:pPr>
                <a:defRPr/>
              </a:pPr>
              <a:t>szerda, 2015. november 18.</a:t>
            </a:fld>
            <a:endParaRPr lang="hu-HU"/>
          </a:p>
        </p:txBody>
      </p:sp>
      <p:sp>
        <p:nvSpPr>
          <p:cNvPr id="6"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7" name="Rectangle 6"/>
          <p:cNvSpPr>
            <a:spLocks noGrp="1" noChangeArrowheads="1"/>
          </p:cNvSpPr>
          <p:nvPr>
            <p:ph type="sldNum" sz="quarter" idx="12"/>
          </p:nvPr>
        </p:nvSpPr>
        <p:spPr>
          <a:ln/>
        </p:spPr>
        <p:txBody>
          <a:bodyPr/>
          <a:lstStyle>
            <a:lvl1pPr>
              <a:defRPr/>
            </a:lvl1pPr>
          </a:lstStyle>
          <a:p>
            <a:pPr>
              <a:defRPr/>
            </a:pPr>
            <a:fld id="{FA952FBB-3DC5-4D10-B63A-4F83CCF6CD0F}" type="slidenum">
              <a:rPr lang="hu-HU"/>
              <a:pPr>
                <a:defRPr/>
              </a:pPr>
              <a:t>‹#›</a:t>
            </a:fld>
            <a:endParaRPr lang="hu-HU"/>
          </a:p>
        </p:txBody>
      </p:sp>
    </p:spTree>
  </p:cSld>
  <p:clrMapOvr>
    <a:masterClrMapping/>
  </p:clrMapOvr>
  <p:transition>
    <p:cover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GB"/>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fld id="{D51AB558-C82F-476C-9810-1FA4643CD17D}" type="datetime2">
              <a:rPr lang="hu-HU"/>
              <a:pPr>
                <a:defRPr/>
              </a:pPr>
              <a:t>szerda, 2015. november 18.</a:t>
            </a:fld>
            <a:endParaRPr lang="hu-HU"/>
          </a:p>
        </p:txBody>
      </p:sp>
      <p:sp>
        <p:nvSpPr>
          <p:cNvPr id="6"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7" name="Rectangle 6"/>
          <p:cNvSpPr>
            <a:spLocks noGrp="1" noChangeArrowheads="1"/>
          </p:cNvSpPr>
          <p:nvPr>
            <p:ph type="sldNum" sz="quarter" idx="12"/>
          </p:nvPr>
        </p:nvSpPr>
        <p:spPr>
          <a:ln/>
        </p:spPr>
        <p:txBody>
          <a:bodyPr/>
          <a:lstStyle>
            <a:lvl1pPr>
              <a:defRPr/>
            </a:lvl1pPr>
          </a:lstStyle>
          <a:p>
            <a:pPr>
              <a:defRPr/>
            </a:pPr>
            <a:fld id="{F0BEB458-96A5-44BC-9046-8EFE53D5BF32}" type="slidenum">
              <a:rPr lang="hu-HU"/>
              <a:pPr>
                <a:defRPr/>
              </a:pPr>
              <a:t>‹#›</a:t>
            </a:fld>
            <a:endParaRPr lang="hu-HU"/>
          </a:p>
        </p:txBody>
      </p:sp>
    </p:spTree>
  </p:cSld>
  <p:clrMapOvr>
    <a:masterClrMapping/>
  </p:clrMapOvr>
  <p:transition>
    <p:cover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GB"/>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6DFB151C-EB7D-4243-8502-90BBCB34203D}" type="datetime2">
              <a:rPr lang="hu-HU"/>
              <a:pPr>
                <a:defRPr/>
              </a:pPr>
              <a:t>szerda, 2015. november 18.</a:t>
            </a:fld>
            <a:endParaRPr lang="hu-HU"/>
          </a:p>
        </p:txBody>
      </p:sp>
      <p:sp>
        <p:nvSpPr>
          <p:cNvPr id="5"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6" name="Rectangle 6"/>
          <p:cNvSpPr>
            <a:spLocks noGrp="1" noChangeArrowheads="1"/>
          </p:cNvSpPr>
          <p:nvPr>
            <p:ph type="sldNum" sz="quarter" idx="12"/>
          </p:nvPr>
        </p:nvSpPr>
        <p:spPr>
          <a:ln/>
        </p:spPr>
        <p:txBody>
          <a:bodyPr/>
          <a:lstStyle>
            <a:lvl1pPr>
              <a:defRPr/>
            </a:lvl1pPr>
          </a:lstStyle>
          <a:p>
            <a:pPr>
              <a:defRPr/>
            </a:pPr>
            <a:fld id="{1485B52E-03C2-4CFF-B46C-F7B8C45145E1}" type="slidenum">
              <a:rPr lang="hu-HU"/>
              <a:pPr>
                <a:defRPr/>
              </a:pPr>
              <a:t>‹#›</a:t>
            </a:fld>
            <a:endParaRPr lang="hu-HU"/>
          </a:p>
        </p:txBody>
      </p:sp>
    </p:spTree>
  </p:cSld>
  <p:clrMapOvr>
    <a:masterClrMapping/>
  </p:clrMapOvr>
  <p:transition>
    <p:cover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304800"/>
            <a:ext cx="1943100" cy="6019800"/>
          </a:xfrm>
        </p:spPr>
        <p:txBody>
          <a:bodyPr vert="eaVert"/>
          <a:lstStyle/>
          <a:p>
            <a:r>
              <a:rPr lang="hu-HU" smtClean="0"/>
              <a:t>Mintacím szerkesztése</a:t>
            </a:r>
            <a:endParaRPr lang="en-GB"/>
          </a:p>
        </p:txBody>
      </p:sp>
      <p:sp>
        <p:nvSpPr>
          <p:cNvPr id="3" name="Függőleges szöveg helye 2"/>
          <p:cNvSpPr>
            <a:spLocks noGrp="1"/>
          </p:cNvSpPr>
          <p:nvPr>
            <p:ph type="body" orient="vert" idx="1"/>
          </p:nvPr>
        </p:nvSpPr>
        <p:spPr>
          <a:xfrm>
            <a:off x="685800" y="304800"/>
            <a:ext cx="5676900" cy="6019800"/>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EF645BA-D71C-4297-89CD-D54F4DBBF34C}" type="datetime2">
              <a:rPr lang="hu-HU"/>
              <a:pPr>
                <a:defRPr/>
              </a:pPr>
              <a:t>szerda, 2015. november 18.</a:t>
            </a:fld>
            <a:endParaRPr lang="hu-HU"/>
          </a:p>
        </p:txBody>
      </p:sp>
      <p:sp>
        <p:nvSpPr>
          <p:cNvPr id="5"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6" name="Rectangle 6"/>
          <p:cNvSpPr>
            <a:spLocks noGrp="1" noChangeArrowheads="1"/>
          </p:cNvSpPr>
          <p:nvPr>
            <p:ph type="sldNum" sz="quarter" idx="12"/>
          </p:nvPr>
        </p:nvSpPr>
        <p:spPr>
          <a:ln/>
        </p:spPr>
        <p:txBody>
          <a:bodyPr/>
          <a:lstStyle>
            <a:lvl1pPr>
              <a:defRPr/>
            </a:lvl1pPr>
          </a:lstStyle>
          <a:p>
            <a:pPr>
              <a:defRPr/>
            </a:pPr>
            <a:fld id="{E227A23B-91A0-4A45-A2E3-63C2D0476824}" type="slidenum">
              <a:rPr lang="hu-HU"/>
              <a:pPr>
                <a:defRPr/>
              </a:pPr>
              <a:t>‹#›</a:t>
            </a:fld>
            <a:endParaRPr lang="hu-HU"/>
          </a:p>
        </p:txBody>
      </p:sp>
    </p:spTree>
  </p:cSld>
  <p:clrMapOvr>
    <a:masterClrMapping/>
  </p:clrMapOvr>
  <p:transition>
    <p:cover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reserve="1">
  <p:cSld name="Cím, ábra és szöveg">
    <p:spTree>
      <p:nvGrpSpPr>
        <p:cNvPr id="1" name=""/>
        <p:cNvGrpSpPr/>
        <p:nvPr/>
      </p:nvGrpSpPr>
      <p:grpSpPr>
        <a:xfrm>
          <a:off x="0" y="0"/>
          <a:ext cx="0" cy="0"/>
          <a:chOff x="0" y="0"/>
          <a:chExt cx="0" cy="0"/>
        </a:xfrm>
      </p:grpSpPr>
      <p:sp>
        <p:nvSpPr>
          <p:cNvPr id="2" name="Cím 1"/>
          <p:cNvSpPr>
            <a:spLocks noGrp="1"/>
          </p:cNvSpPr>
          <p:nvPr>
            <p:ph type="title"/>
          </p:nvPr>
        </p:nvSpPr>
        <p:spPr>
          <a:xfrm>
            <a:off x="685800" y="304800"/>
            <a:ext cx="7772400" cy="762000"/>
          </a:xfrm>
        </p:spPr>
        <p:txBody>
          <a:bodyPr/>
          <a:lstStyle/>
          <a:p>
            <a:r>
              <a:rPr lang="hu-HU" smtClean="0"/>
              <a:t>Mintacím szerkesztése</a:t>
            </a:r>
            <a:endParaRPr lang="en-GB"/>
          </a:p>
        </p:txBody>
      </p:sp>
      <p:sp>
        <p:nvSpPr>
          <p:cNvPr id="3" name="ClipArt-elem helye 2"/>
          <p:cNvSpPr>
            <a:spLocks noGrp="1"/>
          </p:cNvSpPr>
          <p:nvPr>
            <p:ph type="clipArt" sz="half" idx="1"/>
          </p:nvPr>
        </p:nvSpPr>
        <p:spPr>
          <a:xfrm>
            <a:off x="685800" y="1219200"/>
            <a:ext cx="3810000" cy="5105400"/>
          </a:xfrm>
        </p:spPr>
        <p:txBody>
          <a:bodyPr/>
          <a:lstStyle/>
          <a:p>
            <a:pPr lvl="0"/>
            <a:endParaRPr lang="en-GB" noProof="0" smtClean="0"/>
          </a:p>
        </p:txBody>
      </p:sp>
      <p:sp>
        <p:nvSpPr>
          <p:cNvPr id="4" name="Szöveg helye 3"/>
          <p:cNvSpPr>
            <a:spLocks noGrp="1"/>
          </p:cNvSpPr>
          <p:nvPr>
            <p:ph type="body" sz="half" idx="2"/>
          </p:nvPr>
        </p:nvSpPr>
        <p:spPr>
          <a:xfrm>
            <a:off x="4648200" y="1219200"/>
            <a:ext cx="3810000" cy="51054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C1BCF3A9-314E-4B56-91DC-978FC592D9E3}" type="datetime2">
              <a:rPr lang="hu-HU"/>
              <a:pPr>
                <a:defRPr/>
              </a:pPr>
              <a:t>szerda, 2015. november 18.</a:t>
            </a:fld>
            <a:endParaRPr lang="hu-HU"/>
          </a:p>
        </p:txBody>
      </p:sp>
      <p:sp>
        <p:nvSpPr>
          <p:cNvPr id="6"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7" name="Rectangle 6"/>
          <p:cNvSpPr>
            <a:spLocks noGrp="1" noChangeArrowheads="1"/>
          </p:cNvSpPr>
          <p:nvPr>
            <p:ph type="sldNum" sz="quarter" idx="12"/>
          </p:nvPr>
        </p:nvSpPr>
        <p:spPr>
          <a:ln/>
        </p:spPr>
        <p:txBody>
          <a:bodyPr/>
          <a:lstStyle>
            <a:lvl1pPr>
              <a:defRPr/>
            </a:lvl1pPr>
          </a:lstStyle>
          <a:p>
            <a:pPr>
              <a:defRPr/>
            </a:pPr>
            <a:fld id="{DFEEB831-C515-4A3C-A629-D3892672C931}" type="slidenum">
              <a:rPr lang="hu-HU"/>
              <a:pPr>
                <a:defRPr/>
              </a:pPr>
              <a:t>‹#›</a:t>
            </a:fld>
            <a:endParaRPr lang="hu-HU"/>
          </a:p>
        </p:txBody>
      </p:sp>
    </p:spTree>
  </p:cSld>
  <p:clrMapOvr>
    <a:masterClrMapping/>
  </p:clrMapOvr>
  <p:transition>
    <p:cover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685800" y="304800"/>
            <a:ext cx="7772400" cy="6019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FEE909B5-4206-45EE-A88A-F58BBC7A1F47}" type="datetime2">
              <a:rPr lang="hu-HU"/>
              <a:pPr>
                <a:defRPr/>
              </a:pPr>
              <a:t>szerda, 2015. november 18.</a:t>
            </a:fld>
            <a:endParaRPr lang="hu-HU"/>
          </a:p>
        </p:txBody>
      </p:sp>
      <p:sp>
        <p:nvSpPr>
          <p:cNvPr id="4" name="Rectangle 5"/>
          <p:cNvSpPr>
            <a:spLocks noGrp="1" noChangeArrowheads="1"/>
          </p:cNvSpPr>
          <p:nvPr>
            <p:ph type="ftr" sz="quarter" idx="11"/>
          </p:nvPr>
        </p:nvSpPr>
        <p:spPr>
          <a:ln/>
        </p:spPr>
        <p:txBody>
          <a:bodyPr/>
          <a:lstStyle>
            <a:lvl1pPr>
              <a:defRPr/>
            </a:lvl1pPr>
          </a:lstStyle>
          <a:p>
            <a:pPr>
              <a:defRPr/>
            </a:pPr>
            <a:r>
              <a:rPr lang="hu-HU"/>
              <a:t>Készítette: Kiss Szilvia</a:t>
            </a:r>
          </a:p>
        </p:txBody>
      </p:sp>
      <p:sp>
        <p:nvSpPr>
          <p:cNvPr id="5" name="Rectangle 6"/>
          <p:cNvSpPr>
            <a:spLocks noGrp="1" noChangeArrowheads="1"/>
          </p:cNvSpPr>
          <p:nvPr>
            <p:ph type="sldNum" sz="quarter" idx="12"/>
          </p:nvPr>
        </p:nvSpPr>
        <p:spPr>
          <a:ln/>
        </p:spPr>
        <p:txBody>
          <a:bodyPr/>
          <a:lstStyle>
            <a:lvl1pPr>
              <a:defRPr/>
            </a:lvl1pPr>
          </a:lstStyle>
          <a:p>
            <a:pPr>
              <a:defRPr/>
            </a:pPr>
            <a:fld id="{6B14BDBF-B8BC-4DA0-AFE3-FA35F0172411}" type="slidenum">
              <a:rPr lang="hu-HU"/>
              <a:pPr>
                <a:defRPr/>
              </a:pPr>
              <a:t>‹#›</a:t>
            </a:fld>
            <a:endParaRPr lang="hu-HU"/>
          </a:p>
        </p:txBody>
      </p:sp>
    </p:spTree>
  </p:cSld>
  <p:clrMapOvr>
    <a:masterClrMapping/>
  </p:clrMapOvr>
  <p:transition>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Tartalom helye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6858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981200"/>
            <a:ext cx="3810000" cy="4114800"/>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a:xfrm>
            <a:off x="685800" y="6248400"/>
            <a:ext cx="1905000" cy="457200"/>
          </a:xfrm>
        </p:spPr>
        <p:txBody>
          <a:bodyPr/>
          <a:lstStyle>
            <a:lvl1pPr>
              <a:defRPr/>
            </a:lvl1pPr>
          </a:lstStyle>
          <a:p>
            <a:r>
              <a:rPr lang="hu-HU"/>
              <a:t>Máté: Architektúrák</a:t>
            </a:r>
            <a:endParaRPr lang="hu-HU">
              <a:latin typeface="Times New Roman CE" charset="-18"/>
            </a:endParaRPr>
          </a:p>
        </p:txBody>
      </p:sp>
      <p:sp>
        <p:nvSpPr>
          <p:cNvPr id="6" name="Élőláb helye 5"/>
          <p:cNvSpPr>
            <a:spLocks noGrp="1"/>
          </p:cNvSpPr>
          <p:nvPr>
            <p:ph type="ftr" sz="quarter" idx="11"/>
          </p:nvPr>
        </p:nvSpPr>
        <p:spPr>
          <a:xfrm>
            <a:off x="3124200" y="6248400"/>
            <a:ext cx="2895600" cy="457200"/>
          </a:xfrm>
        </p:spPr>
        <p:txBody>
          <a:bodyPr/>
          <a:lstStyle>
            <a:lvl1pPr>
              <a:defRPr/>
            </a:lvl1pPr>
          </a:lstStyle>
          <a:p>
            <a:r>
              <a:rPr lang="hu-HU"/>
              <a:t>1. előadás</a:t>
            </a:r>
            <a:endParaRPr lang="hu-HU">
              <a:latin typeface="Times New Roman CE" charset="-18"/>
            </a:endParaRPr>
          </a:p>
        </p:txBody>
      </p:sp>
      <p:sp>
        <p:nvSpPr>
          <p:cNvPr id="7" name="Dia számának helye 6"/>
          <p:cNvSpPr>
            <a:spLocks noGrp="1"/>
          </p:cNvSpPr>
          <p:nvPr>
            <p:ph type="sldNum" sz="quarter" idx="12"/>
          </p:nvPr>
        </p:nvSpPr>
        <p:spPr>
          <a:xfrm>
            <a:off x="6553200" y="6248400"/>
            <a:ext cx="1905000" cy="457200"/>
          </a:xfrm>
        </p:spPr>
        <p:txBody>
          <a:bodyPr/>
          <a:lstStyle>
            <a:lvl1pPr>
              <a:defRPr/>
            </a:lvl1pPr>
          </a:lstStyle>
          <a:p>
            <a:fld id="{CFA458E5-50A8-4463-ACF3-7A4C2923C856}" type="slidenum">
              <a:rPr lang="hu-HU"/>
              <a:pPr/>
              <a:t>‹#›</a:t>
            </a:fld>
            <a:endParaRPr lang="hu-HU">
              <a:latin typeface="Times New Roman CE" charset="-18"/>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dgm">
  <p:cSld name="Cím és szerkezeti vagy szervezeti diagram">
    <p:spTree>
      <p:nvGrpSpPr>
        <p:cNvPr id="1" name=""/>
        <p:cNvGrpSpPr/>
        <p:nvPr/>
      </p:nvGrpSpPr>
      <p:grpSpPr>
        <a:xfrm>
          <a:off x="0" y="0"/>
          <a:ext cx="0" cy="0"/>
          <a:chOff x="0" y="0"/>
          <a:chExt cx="0" cy="0"/>
        </a:xfrm>
      </p:grpSpPr>
      <p:sp>
        <p:nvSpPr>
          <p:cNvPr id="2" name="Cím 1"/>
          <p:cNvSpPr>
            <a:spLocks noGrp="1"/>
          </p:cNvSpPr>
          <p:nvPr>
            <p:ph type="title"/>
          </p:nvPr>
        </p:nvSpPr>
        <p:spPr>
          <a:xfrm>
            <a:off x="1066800" y="304800"/>
            <a:ext cx="7543800" cy="1431925"/>
          </a:xfrm>
        </p:spPr>
        <p:txBody>
          <a:bodyPr/>
          <a:lstStyle/>
          <a:p>
            <a:r>
              <a:rPr lang="hu-HU" smtClean="0"/>
              <a:t>Mintacím szerkesztése</a:t>
            </a:r>
            <a:endParaRPr lang="hu-HU"/>
          </a:p>
        </p:txBody>
      </p:sp>
      <p:sp>
        <p:nvSpPr>
          <p:cNvPr id="3" name="SmartArt-ábra helye 2"/>
          <p:cNvSpPr>
            <a:spLocks noGrp="1"/>
          </p:cNvSpPr>
          <p:nvPr>
            <p:ph type="dgm" idx="1"/>
          </p:nvPr>
        </p:nvSpPr>
        <p:spPr>
          <a:xfrm>
            <a:off x="1066800" y="1981200"/>
            <a:ext cx="7543800" cy="4114800"/>
          </a:xfrm>
        </p:spPr>
        <p:txBody>
          <a:bodyPr/>
          <a:lstStyle/>
          <a:p>
            <a:endParaRPr lang="hu-HU"/>
          </a:p>
        </p:txBody>
      </p:sp>
      <p:sp>
        <p:nvSpPr>
          <p:cNvPr id="4" name="Dátum helye 3"/>
          <p:cNvSpPr>
            <a:spLocks noGrp="1"/>
          </p:cNvSpPr>
          <p:nvPr>
            <p:ph type="dt" sz="half" idx="10"/>
          </p:nvPr>
        </p:nvSpPr>
        <p:spPr>
          <a:xfrm>
            <a:off x="1066800" y="6248400"/>
            <a:ext cx="1905000" cy="457200"/>
          </a:xfrm>
        </p:spPr>
        <p:txBody>
          <a:bodyPr/>
          <a:lstStyle>
            <a:lvl1pPr>
              <a:defRPr/>
            </a:lvl1pPr>
          </a:lstStyle>
          <a:p>
            <a:endParaRPr lang="hu-HU"/>
          </a:p>
        </p:txBody>
      </p:sp>
      <p:sp>
        <p:nvSpPr>
          <p:cNvPr id="5" name="Élőláb helye 4"/>
          <p:cNvSpPr>
            <a:spLocks noGrp="1"/>
          </p:cNvSpPr>
          <p:nvPr>
            <p:ph type="ftr" sz="quarter" idx="11"/>
          </p:nvPr>
        </p:nvSpPr>
        <p:spPr>
          <a:xfrm>
            <a:off x="3429000" y="6248400"/>
            <a:ext cx="2895600" cy="457200"/>
          </a:xfrm>
        </p:spPr>
        <p:txBody>
          <a:bodyPr/>
          <a:lstStyle>
            <a:lvl1pPr>
              <a:defRPr/>
            </a:lvl1pPr>
          </a:lstStyle>
          <a:p>
            <a:endParaRPr lang="hu-HU"/>
          </a:p>
        </p:txBody>
      </p:sp>
      <p:sp>
        <p:nvSpPr>
          <p:cNvPr id="6" name="Dia számának helye 5"/>
          <p:cNvSpPr>
            <a:spLocks noGrp="1"/>
          </p:cNvSpPr>
          <p:nvPr>
            <p:ph type="sldNum" sz="quarter" idx="12"/>
          </p:nvPr>
        </p:nvSpPr>
        <p:spPr>
          <a:xfrm>
            <a:off x="6705600" y="6248400"/>
            <a:ext cx="1905000" cy="457200"/>
          </a:xfrm>
        </p:spPr>
        <p:txBody>
          <a:bodyPr/>
          <a:lstStyle>
            <a:lvl1pPr>
              <a:defRPr/>
            </a:lvl1pPr>
          </a:lstStyle>
          <a:p>
            <a:fld id="{3AD2BDC3-E1E2-4927-81D3-0EE1DDE2D29A}" type="slidenum">
              <a:rPr lang="hu-HU"/>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extLst/>
          </a:lstStyle>
          <a:p>
            <a:r>
              <a:rPr kumimoji="0" lang="hu-HU" smtClean="0"/>
              <a:t>Mintacím szerkesztése</a:t>
            </a:r>
            <a:endParaRPr kumimoji="0" lang="en-US"/>
          </a:p>
        </p:txBody>
      </p:sp>
      <p:sp>
        <p:nvSpPr>
          <p:cNvPr id="3" name="Szöveg helye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hu-HU" smtClean="0"/>
              <a:t>Mintaszöveg szerkesztése</a:t>
            </a:r>
          </a:p>
        </p:txBody>
      </p:sp>
      <p:sp>
        <p:nvSpPr>
          <p:cNvPr id="4" name="Tartalom helye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Szöveg helye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hu-HU" smtClean="0"/>
              <a:t>Mintaszöveg szerkesztése</a:t>
            </a:r>
          </a:p>
        </p:txBody>
      </p:sp>
      <p:sp>
        <p:nvSpPr>
          <p:cNvPr id="6" name="Tartalom helye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7D901B6B-DBA4-45B4-AC3D-5BEE23A6DF66}"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hu-HU" smtClean="0"/>
              <a:t>Mintacím szerkesztése</a:t>
            </a:r>
            <a:endParaRPr kumimoji="0" lang="en-US"/>
          </a:p>
        </p:txBody>
      </p:sp>
      <p:sp>
        <p:nvSpPr>
          <p:cNvPr id="3" name="Tartalom helye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Szöveg helye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fld id="{08DCDE75-89FD-47D4-96B5-7D53BD2E92D4}" type="datetimeFigureOut">
              <a:rPr lang="hu-HU" smtClean="0"/>
              <a:pPr/>
              <a:t>2015.11.18.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7D901B6B-DBA4-45B4-AC3D-5BEE23A6DF66}" type="slidenum">
              <a:rPr lang="hu-HU" smtClean="0"/>
              <a:pPr/>
              <a:t>‹#›</a:t>
            </a:fld>
            <a:endParaRPr lang="hu-HU"/>
          </a:p>
        </p:txBody>
      </p:sp>
      <p:sp>
        <p:nvSpPr>
          <p:cNvPr id="12" name="Téglalap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Téglalap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bg>
      <p:bgRef idx="1001">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hu-HU" smtClean="0"/>
              <a:t>Mintacím szerkesztése</a:t>
            </a:r>
            <a:endParaRPr kumimoji="0" lang="en-US"/>
          </a:p>
        </p:txBody>
      </p:sp>
      <p:sp>
        <p:nvSpPr>
          <p:cNvPr id="3" name="Kép hely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hu-HU" smtClean="0"/>
              <a:t>Mintaszöveg szerkesztése</a:t>
            </a:r>
          </a:p>
        </p:txBody>
      </p:sp>
      <p:sp>
        <p:nvSpPr>
          <p:cNvPr id="5" name="Dátum helye 4"/>
          <p:cNvSpPr>
            <a:spLocks noGrp="1"/>
          </p:cNvSpPr>
          <p:nvPr>
            <p:ph type="dt" sz="half" idx="10"/>
          </p:nvPr>
        </p:nvSpPr>
        <p:spPr>
          <a:xfrm>
            <a:off x="164592" y="1170432"/>
            <a:ext cx="2523744" cy="201168"/>
          </a:xfrm>
        </p:spPr>
        <p:txBody>
          <a:bodyPr/>
          <a:lstStyle/>
          <a:p>
            <a:fld id="{08DCDE75-89FD-47D4-96B5-7D53BD2E92D4}" type="datetimeFigureOut">
              <a:rPr lang="hu-HU" smtClean="0"/>
              <a:pPr/>
              <a:t>2015.11.18.</a:t>
            </a:fld>
            <a:endParaRPr lang="hu-HU"/>
          </a:p>
        </p:txBody>
      </p:sp>
      <p:sp>
        <p:nvSpPr>
          <p:cNvPr id="11" name="Téglalap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Téglalap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Élőláb helye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hu-HU"/>
          </a:p>
        </p:txBody>
      </p:sp>
      <p:sp>
        <p:nvSpPr>
          <p:cNvPr id="7" name="Dia számának helye 6"/>
          <p:cNvSpPr>
            <a:spLocks noGrp="1"/>
          </p:cNvSpPr>
          <p:nvPr>
            <p:ph type="sldNum" sz="quarter" idx="12"/>
          </p:nvPr>
        </p:nvSpPr>
        <p:spPr>
          <a:xfrm>
            <a:off x="8339328" y="1170432"/>
            <a:ext cx="733864" cy="201168"/>
          </a:xfrm>
        </p:spPr>
        <p:txBody>
          <a:bodyPr/>
          <a:lstStyle/>
          <a:p>
            <a:fld id="{7D901B6B-DBA4-45B4-AC3D-5BEE23A6DF66}" type="slidenum">
              <a:rPr lang="hu-HU" smtClean="0"/>
              <a:pPr/>
              <a:t>‹#›</a:t>
            </a:fld>
            <a:endParaRPr lang="hu-H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Téglalap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Cím helye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hu-HU" smtClean="0"/>
              <a:t>Mintacím szerkesztése</a:t>
            </a:r>
            <a:endParaRPr kumimoji="0" lang="en-US"/>
          </a:p>
        </p:txBody>
      </p:sp>
      <p:sp>
        <p:nvSpPr>
          <p:cNvPr id="3" name="Szöveg helye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4" name="Dátum helye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8DCDE75-89FD-47D4-96B5-7D53BD2E92D4}" type="datetimeFigureOut">
              <a:rPr lang="hu-HU" smtClean="0"/>
              <a:pPr/>
              <a:t>2015.11.18.</a:t>
            </a:fld>
            <a:endParaRPr lang="hu-HU"/>
          </a:p>
        </p:txBody>
      </p:sp>
      <p:sp>
        <p:nvSpPr>
          <p:cNvPr id="5" name="Élőláb helye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hu-HU"/>
          </a:p>
        </p:txBody>
      </p:sp>
      <p:sp>
        <p:nvSpPr>
          <p:cNvPr id="6" name="Dia számának hely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7D901B6B-DBA4-45B4-AC3D-5BEE23A6DF66}"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Szöveg hely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501E3A5-DE63-4845-9CD9-777D6EC3A539}" type="datetimeFigureOut">
              <a:rPr lang="hu-HU"/>
              <a:pPr>
                <a:defRPr/>
              </a:pPr>
              <a:t>2015.11.18.</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794D49D-053F-4CD3-9D20-B2CC3F39B828}"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ransition>
    <p:zoom dir="in"/>
  </p:transition>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u-HU" smtClean="0"/>
              <a:t>Hardwer alapismeretek</a:t>
            </a:r>
          </a:p>
        </p:txBody>
      </p:sp>
      <p:sp>
        <p:nvSpPr>
          <p:cNvPr id="31747" name="Rectangle 3"/>
          <p:cNvSpPr>
            <a:spLocks noGrp="1" noChangeArrowheads="1"/>
          </p:cNvSpPr>
          <p:nvPr>
            <p:ph type="body" idx="1"/>
          </p:nvPr>
        </p:nvSpPr>
        <p:spPr bwMode="auto">
          <a:xfrm>
            <a:off x="685800" y="1219200"/>
            <a:ext cx="77724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 </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685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vl1pPr>
          </a:lstStyle>
          <a:p>
            <a:pPr>
              <a:defRPr/>
            </a:pPr>
            <a:fld id="{98FC974D-18CD-48A7-A43B-80C3A6369F42}" type="datetime2">
              <a:rPr lang="hu-HU"/>
              <a:pPr>
                <a:defRPr/>
              </a:pPr>
              <a:t>szerda, 2015. november 18.</a:t>
            </a:fld>
            <a:endParaRPr lang="hu-HU"/>
          </a:p>
        </p:txBody>
      </p:sp>
      <p:sp>
        <p:nvSpPr>
          <p:cNvPr id="1029" name="Rectangle 5"/>
          <p:cNvSpPr>
            <a:spLocks noGrp="1" noChangeArrowheads="1"/>
          </p:cNvSpPr>
          <p:nvPr>
            <p:ph type="ftr" sz="quarter" idx="3"/>
          </p:nvPr>
        </p:nvSpPr>
        <p:spPr bwMode="auto">
          <a:xfrm>
            <a:off x="3124200" y="64770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r>
              <a:rPr lang="hu-HU"/>
              <a:t>Készítette: Kiss Szilvia</a:t>
            </a:r>
          </a:p>
        </p:txBody>
      </p:sp>
      <p:sp>
        <p:nvSpPr>
          <p:cNvPr id="1030" name="Rectangle 6"/>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DFC8BB7E-CCF8-4479-82B8-2DFFA10FBA48}"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transition>
    <p:cover dir="r"/>
  </p:transition>
  <p:timing>
    <p:tnLst>
      <p:par>
        <p:cTn id="1" dur="indefinite" restart="never" nodeType="tmRoot"/>
      </p:par>
    </p:tnLst>
  </p:timing>
  <p:hf hdr="0" ftr="0" dt="0"/>
  <p:txStyles>
    <p:titleStyle>
      <a:lvl1pPr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2pPr>
      <a:lvl3pPr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3pPr>
      <a:lvl4pPr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4pPr>
      <a:lvl5pPr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5pPr>
      <a:lvl6pPr marL="457200"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6pPr>
      <a:lvl7pPr marL="914400"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7pPr>
      <a:lvl8pPr marL="1371600"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8pPr>
      <a:lvl9pPr marL="1828800" algn="ctr" rtl="0" eaLnBrk="0" fontAlgn="base" hangingPunct="0">
        <a:spcBef>
          <a:spcPct val="0"/>
        </a:spcBef>
        <a:spcAft>
          <a:spcPct val="0"/>
        </a:spcAft>
        <a:defRPr sz="4000" b="1" i="1">
          <a:solidFill>
            <a:srgbClr val="000066"/>
          </a:solidFill>
          <a:effectLst>
            <a:outerShdw blurRad="38100" dist="38100" dir="2700000" algn="tl">
              <a:srgbClr val="000000"/>
            </a:outerShdw>
          </a:effectLst>
          <a:latin typeface="Bookman Old Style"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3200">
          <a:solidFill>
            <a:schemeClr val="tx1"/>
          </a:solidFill>
          <a:latin typeface="+mn-lt"/>
        </a:defRPr>
      </a:lvl3pPr>
      <a:lvl4pPr marL="1600200" indent="-228600" algn="l" rtl="0" eaLnBrk="0" fontAlgn="base" hangingPunct="0">
        <a:spcBef>
          <a:spcPct val="20000"/>
        </a:spcBef>
        <a:spcAft>
          <a:spcPct val="0"/>
        </a:spcAft>
        <a:buChar char="–"/>
        <a:defRPr sz="3200">
          <a:solidFill>
            <a:schemeClr val="tx1"/>
          </a:solidFill>
          <a:latin typeface="+mn-lt"/>
        </a:defRPr>
      </a:lvl4pPr>
      <a:lvl5pPr marL="2057400" indent="-228600" algn="l" rtl="0" eaLnBrk="0" fontAlgn="base" hangingPunct="0">
        <a:spcBef>
          <a:spcPct val="20000"/>
        </a:spcBef>
        <a:spcAft>
          <a:spcPct val="0"/>
        </a:spcAft>
        <a:buChar char="»"/>
        <a:defRPr sz="3200">
          <a:solidFill>
            <a:schemeClr val="tx1"/>
          </a:solidFill>
          <a:latin typeface="+mn-lt"/>
        </a:defRPr>
      </a:lvl5pPr>
      <a:lvl6pPr marL="2514600" indent="-228600" algn="l" rtl="0" eaLnBrk="0" fontAlgn="base" hangingPunct="0">
        <a:spcBef>
          <a:spcPct val="20000"/>
        </a:spcBef>
        <a:spcAft>
          <a:spcPct val="0"/>
        </a:spcAft>
        <a:buChar char="»"/>
        <a:defRPr sz="3200">
          <a:solidFill>
            <a:schemeClr val="tx1"/>
          </a:solidFill>
          <a:latin typeface="+mn-lt"/>
        </a:defRPr>
      </a:lvl6pPr>
      <a:lvl7pPr marL="2971800" indent="-228600" algn="l" rtl="0" eaLnBrk="0" fontAlgn="base" hangingPunct="0">
        <a:spcBef>
          <a:spcPct val="20000"/>
        </a:spcBef>
        <a:spcAft>
          <a:spcPct val="0"/>
        </a:spcAft>
        <a:buChar char="»"/>
        <a:defRPr sz="3200">
          <a:solidFill>
            <a:schemeClr val="tx1"/>
          </a:solidFill>
          <a:latin typeface="+mn-lt"/>
        </a:defRPr>
      </a:lvl7pPr>
      <a:lvl8pPr marL="3429000" indent="-228600" algn="l" rtl="0" eaLnBrk="0" fontAlgn="base" hangingPunct="0">
        <a:spcBef>
          <a:spcPct val="20000"/>
        </a:spcBef>
        <a:spcAft>
          <a:spcPct val="0"/>
        </a:spcAft>
        <a:buChar char="»"/>
        <a:defRPr sz="3200">
          <a:solidFill>
            <a:schemeClr val="tx1"/>
          </a:solidFill>
          <a:latin typeface="+mn-lt"/>
        </a:defRPr>
      </a:lvl8pPr>
      <a:lvl9pPr marL="3886200" indent="-228600" algn="l" rtl="0" eaLnBrk="0" fontAlgn="base" hangingPunct="0">
        <a:spcBef>
          <a:spcPct val="20000"/>
        </a:spcBef>
        <a:spcAft>
          <a:spcPct val="0"/>
        </a:spcAft>
        <a:buChar char="»"/>
        <a:defRPr sz="32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iss@inf.elte.h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0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11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8.xml"/><Relationship Id="rId1" Type="http://schemas.openxmlformats.org/officeDocument/2006/relationships/vmlDrawing" Target="../drawings/vmlDrawing7.v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Microsoft_Office_Word_97-2003_dokumentum1.doc"/><Relationship Id="rId2" Type="http://schemas.openxmlformats.org/officeDocument/2006/relationships/slideLayout" Target="../slideLayouts/slideLayout28.xml"/><Relationship Id="rId1" Type="http://schemas.openxmlformats.org/officeDocument/2006/relationships/vmlDrawing" Target="../drawings/vmlDrawing8.v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30.xml"/><Relationship Id="rId1" Type="http://schemas.openxmlformats.org/officeDocument/2006/relationships/vmlDrawing" Target="../drawings/vmlDrawing10.vml"/><Relationship Id="rId4" Type="http://schemas.openxmlformats.org/officeDocument/2006/relationships/oleObject" Target="../embeddings/oleObject24.bin"/></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1.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8.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Microsoft_Office_Word_97-2003_dokumentum2.doc"/><Relationship Id="rId2" Type="http://schemas.openxmlformats.org/officeDocument/2006/relationships/slideLayout" Target="../slideLayouts/slideLayout28.xml"/><Relationship Id="rId1" Type="http://schemas.openxmlformats.org/officeDocument/2006/relationships/vmlDrawing" Target="../drawings/vmlDrawing11.v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Microsoft_Office_Word_97-2003_dokumentum3.doc"/><Relationship Id="rId2" Type="http://schemas.openxmlformats.org/officeDocument/2006/relationships/slideLayout" Target="../slideLayouts/slideLayout28.xml"/><Relationship Id="rId1" Type="http://schemas.openxmlformats.org/officeDocument/2006/relationships/vmlDrawing" Target="../drawings/vmlDrawing12.vml"/></Relationships>
</file>

<file path=ppt/slides/_rels/slide144.xml.rels><?xml version="1.0" encoding="UTF-8" standalone="yes"?>
<Relationships xmlns="http://schemas.openxmlformats.org/package/2006/relationships"><Relationship Id="rId3" Type="http://schemas.openxmlformats.org/officeDocument/2006/relationships/oleObject" Target="../embeddings/Microsoft_Office_Word_97-2003_dokumentum4.doc"/><Relationship Id="rId2" Type="http://schemas.openxmlformats.org/officeDocument/2006/relationships/slideLayout" Target="../slideLayouts/slideLayout28.xml"/><Relationship Id="rId1" Type="http://schemas.openxmlformats.org/officeDocument/2006/relationships/vmlDrawing" Target="../drawings/vmlDrawing13.v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Microsoft_Office_Word_97-2003_dokumentum5.doc"/><Relationship Id="rId2" Type="http://schemas.openxmlformats.org/officeDocument/2006/relationships/slideLayout" Target="../slideLayouts/slideLayout28.xml"/><Relationship Id="rId1" Type="http://schemas.openxmlformats.org/officeDocument/2006/relationships/vmlDrawing" Target="../drawings/vmlDrawing14.v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upload.wikimedia.org/wikipedia/commons/b/b5/RomanAbacusRecon.jpg" TargetMode="External"/><Relationship Id="rId1" Type="http://schemas.openxmlformats.org/officeDocument/2006/relationships/slideLayout" Target="../slideLayouts/slideLayout28.xml"/></Relationships>
</file>

<file path=ppt/slides/_rels/slide15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8.xml"/></Relationships>
</file>

<file path=ppt/slides/_rels/slide15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hyperlink" Target="http://upload.wikimedia.org/wikipedia/commons/5/53/BabbageDifferenceEngine.jpg" TargetMode="Externa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https://hu.wikipedia.org/wiki/H%C3%ADr" TargetMode="External"/><Relationship Id="rId2" Type="http://schemas.openxmlformats.org/officeDocument/2006/relationships/hyperlink" Target="https://hu.wikipedia.org/wiki/Adat"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hu.wikipedia.org/wiki/Sz%C3%A1m%C3%ADt%C3%B3g%C3%A9p"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s://hu.wikipedia.org/wiki/Angol_nyelv" TargetMode="External"/><Relationship Id="rId2" Type="http://schemas.openxmlformats.org/officeDocument/2006/relationships/hyperlink" Target="https://hu.wikipedia.org/wiki/Sz%C3%A1m%C3%ADt%C3%A1stechnika"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hu.wikipedia.org/wiki/Inform%C3%A1ci%C3%B3" TargetMode="External"/><Relationship Id="rId4" Type="http://schemas.openxmlformats.org/officeDocument/2006/relationships/hyperlink" Target="https://hu.wikipedia.org/wiki/Sz%C3%A1m" TargetMode="External"/></Relationships>
</file>

<file path=ppt/slides/_rels/slide210.xml.rels><?xml version="1.0" encoding="UTF-8" standalone="yes"?>
<Relationships xmlns="http://schemas.openxmlformats.org/package/2006/relationships"><Relationship Id="rId2" Type="http://schemas.openxmlformats.org/officeDocument/2006/relationships/hyperlink" Target="file:///\\tanar\..\..\..\..\TP\turbo.exe" TargetMode="External"/><Relationship Id="rId1" Type="http://schemas.openxmlformats.org/officeDocument/2006/relationships/slideLayout" Target="../slideLayouts/slideLayout28.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8.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vmlDrawing" Target="../drawings/vmlDrawing15.v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hyperlink" Target="https://hu.wikipedia.org/wiki/Inform%C3%A1ci%C3%B3" TargetMode="External"/><Relationship Id="rId7" Type="http://schemas.openxmlformats.org/officeDocument/2006/relationships/image" Target="../media/image41.png"/><Relationship Id="rId2" Type="http://schemas.openxmlformats.org/officeDocument/2006/relationships/hyperlink" Target="https://hu.wikipedia.org/wiki/Adat"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hyperlink" Target="https://hu.wikipedia.org/wiki/Algoritmus" TargetMode="Externa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hyperlink" Target="https://hu.wikipedia.org/wiki/Szoftver" TargetMode="External"/><Relationship Id="rId2" Type="http://schemas.openxmlformats.org/officeDocument/2006/relationships/hyperlink" Target="https://hu.wikipedia.org/wiki/Hardver" TargetMode="External"/><Relationship Id="rId1" Type="http://schemas.openxmlformats.org/officeDocument/2006/relationships/slideLayout" Target="../slideLayouts/slideLayout2.xml"/><Relationship Id="rId4" Type="http://schemas.openxmlformats.org/officeDocument/2006/relationships/hyperlink" Target="https://hu.wikipedia.org/wiki/CAD"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hyperlink" Target="https://hu.wikipedia.org/wiki/1903" TargetMode="External"/><Relationship Id="rId7" Type="http://schemas.openxmlformats.org/officeDocument/2006/relationships/image" Target="../media/image65.png"/><Relationship Id="rId2" Type="http://schemas.openxmlformats.org/officeDocument/2006/relationships/hyperlink" Target="https://hu.wikipedia.org/wiki/Budapest" TargetMode="Externa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hu.wikipedia.org/wiki/1957" TargetMode="External"/><Relationship Id="rId4" Type="http://schemas.openxmlformats.org/officeDocument/2006/relationships/hyperlink" Target="https://hu.wikipedia.org/wiki/Washington_(f%C5%91v%C3%A1ros)"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hu.wikipedia.org/wiki/Informatiku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13.png"/><Relationship Id="rId5" Type="http://schemas.openxmlformats.org/officeDocument/2006/relationships/oleObject" Target="../embeddings/oleObject18.bin"/><Relationship Id="rId4" Type="http://schemas.openxmlformats.org/officeDocument/2006/relationships/oleObject" Target="../embeddings/oleObject17.bin"/></Relationships>
</file>

<file path=ppt/slides/_rels/slide8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en-US" dirty="0" smtClean="0"/>
              <a:t>Bev</a:t>
            </a:r>
            <a:r>
              <a:rPr lang="hu-HU" dirty="0" err="1" smtClean="0"/>
              <a:t>ezetés</a:t>
            </a:r>
            <a:r>
              <a:rPr lang="hu-HU" dirty="0" smtClean="0"/>
              <a:t> az informatikába</a:t>
            </a:r>
            <a:endParaRPr lang="hu-HU" dirty="0"/>
          </a:p>
        </p:txBody>
      </p:sp>
      <p:sp>
        <p:nvSpPr>
          <p:cNvPr id="3" name="Alcím 2"/>
          <p:cNvSpPr>
            <a:spLocks noGrp="1"/>
          </p:cNvSpPr>
          <p:nvPr>
            <p:ph type="subTitle" idx="1"/>
          </p:nvPr>
        </p:nvSpPr>
        <p:spPr/>
        <p:txBody>
          <a:bodyPr/>
          <a:lstStyle/>
          <a:p>
            <a:r>
              <a:rPr lang="hu-HU" dirty="0" smtClean="0"/>
              <a:t>Dr. Kiss Attila</a:t>
            </a:r>
          </a:p>
          <a:p>
            <a:r>
              <a:rPr lang="hu-HU" dirty="0" err="1" smtClean="0">
                <a:hlinkClick r:id="rId2"/>
              </a:rPr>
              <a:t>kiss</a:t>
            </a:r>
            <a:r>
              <a:rPr lang="hu-HU" dirty="0" smtClean="0">
                <a:hlinkClick r:id="rId2"/>
              </a:rPr>
              <a:t>@</a:t>
            </a:r>
            <a:r>
              <a:rPr lang="hu-HU" dirty="0" err="1" smtClean="0">
                <a:hlinkClick r:id="rId2"/>
              </a:rPr>
              <a:t>inf.elte.hu</a:t>
            </a:r>
            <a:endParaRPr lang="hu-HU" dirty="0" smtClean="0"/>
          </a:p>
          <a:p>
            <a:endParaRPr lang="hu-H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Az informatika jellemzői: </a:t>
            </a:r>
            <a:br>
              <a:rPr lang="hu-HU" dirty="0" smtClean="0"/>
            </a:br>
            <a:r>
              <a:rPr lang="hu-HU" dirty="0" smtClean="0"/>
              <a:t>	a tudás reprezentálása</a:t>
            </a:r>
            <a:endParaRPr lang="hu-HU" dirty="0"/>
          </a:p>
        </p:txBody>
      </p:sp>
      <p:sp>
        <p:nvSpPr>
          <p:cNvPr id="3" name="Tartalom helye 2"/>
          <p:cNvSpPr>
            <a:spLocks noGrp="1"/>
          </p:cNvSpPr>
          <p:nvPr>
            <p:ph idx="1"/>
          </p:nvPr>
        </p:nvSpPr>
        <p:spPr/>
        <p:txBody>
          <a:bodyPr/>
          <a:lstStyle/>
          <a:p>
            <a:r>
              <a:rPr lang="hu-HU" dirty="0" smtClean="0"/>
              <a:t>A tudás reprezentálása adatok formájában</a:t>
            </a:r>
          </a:p>
          <a:p>
            <a:pPr lvl="1"/>
            <a:r>
              <a:rPr lang="hu-HU" dirty="0" smtClean="0"/>
              <a:t>10101011111010101010111111</a:t>
            </a:r>
          </a:p>
          <a:p>
            <a:pPr lvl="1"/>
            <a:r>
              <a:rPr lang="hu-HU" dirty="0" smtClean="0"/>
              <a:t>2015.09.24.</a:t>
            </a:r>
          </a:p>
          <a:p>
            <a:pPr lvl="1"/>
            <a:r>
              <a:rPr lang="hu-HU" dirty="0" smtClean="0"/>
              <a:t>3.1415</a:t>
            </a:r>
          </a:p>
          <a:p>
            <a:pPr lvl="1"/>
            <a:r>
              <a:rPr lang="hu-HU" dirty="0" smtClean="0"/>
              <a:t>Selye János</a:t>
            </a:r>
          </a:p>
          <a:p>
            <a:endParaRPr lang="hu-HU" dirty="0" smtClean="0"/>
          </a:p>
          <a:p>
            <a:pPr>
              <a:buNone/>
            </a:pPr>
            <a:endParaRPr lang="hu-HU" dirty="0" smtClean="0"/>
          </a:p>
          <a:p>
            <a:pPr>
              <a:buNone/>
            </a:pPr>
            <a:endParaRPr lang="hu-HU" dirty="0" smtClean="0"/>
          </a:p>
          <a:p>
            <a:endParaRPr lang="hu-HU" dirty="0"/>
          </a:p>
        </p:txBody>
      </p:sp>
      <p:pic>
        <p:nvPicPr>
          <p:cNvPr id="23554" name="Picture 2" descr="http://www.uff.br/cdme/matrix/matrix-html/matrix_boolean/sample-matrix.gif"/>
          <p:cNvPicPr>
            <a:picLocks noChangeAspect="1" noChangeArrowheads="1"/>
          </p:cNvPicPr>
          <p:nvPr/>
        </p:nvPicPr>
        <p:blipFill>
          <a:blip r:embed="rId2"/>
          <a:srcRect/>
          <a:stretch>
            <a:fillRect/>
          </a:stretch>
        </p:blipFill>
        <p:spPr bwMode="auto">
          <a:xfrm>
            <a:off x="857224" y="4500570"/>
            <a:ext cx="4854891" cy="2092626"/>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Kivonás </a:t>
            </a:r>
            <a:r>
              <a:rPr lang="hu-HU" dirty="0" err="1" smtClean="0"/>
              <a:t>komplemensképzéssel</a:t>
            </a:r>
            <a:endParaRPr lang="hu-HU" dirty="0"/>
          </a:p>
        </p:txBody>
      </p:sp>
      <p:pic>
        <p:nvPicPr>
          <p:cNvPr id="224258" name="Picture 2"/>
          <p:cNvPicPr>
            <a:picLocks noGrp="1" noChangeAspect="1" noChangeArrowheads="1"/>
          </p:cNvPicPr>
          <p:nvPr>
            <p:ph idx="1"/>
          </p:nvPr>
        </p:nvPicPr>
        <p:blipFill>
          <a:blip r:embed="rId2"/>
          <a:srcRect/>
          <a:stretch>
            <a:fillRect/>
          </a:stretch>
        </p:blipFill>
        <p:spPr bwMode="auto">
          <a:xfrm>
            <a:off x="571472" y="1728526"/>
            <a:ext cx="7849906" cy="4629432"/>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225282" name="Picture 2"/>
          <p:cNvPicPr>
            <a:picLocks noGrp="1" noChangeAspect="1" noChangeArrowheads="1"/>
          </p:cNvPicPr>
          <p:nvPr>
            <p:ph idx="1"/>
          </p:nvPr>
        </p:nvPicPr>
        <p:blipFill>
          <a:blip r:embed="rId2"/>
          <a:srcRect/>
          <a:stretch>
            <a:fillRect/>
          </a:stretch>
        </p:blipFill>
        <p:spPr bwMode="auto">
          <a:xfrm>
            <a:off x="285720" y="2143115"/>
            <a:ext cx="8572560" cy="3960150"/>
          </a:xfrm>
          <a:prstGeom prst="rect">
            <a:avLst/>
          </a:prstGeom>
          <a:noFill/>
          <a:ln w="9525">
            <a:noFill/>
            <a:miter lim="800000"/>
            <a:headEnd/>
            <a:tailEnd/>
          </a:ln>
          <a:effec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Kettes </a:t>
            </a:r>
            <a:r>
              <a:rPr lang="hu-HU" dirty="0" err="1" smtClean="0"/>
              <a:t>komplemens</a:t>
            </a:r>
            <a:r>
              <a:rPr lang="hu-HU" dirty="0" smtClean="0"/>
              <a:t> képzése</a:t>
            </a:r>
            <a:endParaRPr lang="hu-HU" dirty="0"/>
          </a:p>
        </p:txBody>
      </p:sp>
      <p:pic>
        <p:nvPicPr>
          <p:cNvPr id="226306" name="Picture 2"/>
          <p:cNvPicPr>
            <a:picLocks noGrp="1" noChangeAspect="1" noChangeArrowheads="1"/>
          </p:cNvPicPr>
          <p:nvPr>
            <p:ph idx="1"/>
          </p:nvPr>
        </p:nvPicPr>
        <p:blipFill>
          <a:blip r:embed="rId2"/>
          <a:srcRect/>
          <a:stretch>
            <a:fillRect/>
          </a:stretch>
        </p:blipFill>
        <p:spPr bwMode="auto">
          <a:xfrm>
            <a:off x="500034" y="1643050"/>
            <a:ext cx="8496306" cy="2071702"/>
          </a:xfrm>
          <a:prstGeom prst="rect">
            <a:avLst/>
          </a:prstGeom>
          <a:noFill/>
          <a:ln w="9525">
            <a:noFill/>
            <a:miter lim="800000"/>
            <a:headEnd/>
            <a:tailEnd/>
          </a:ln>
          <a:effectLst/>
        </p:spPr>
      </p:pic>
      <p:pic>
        <p:nvPicPr>
          <p:cNvPr id="226307" name="Picture 3"/>
          <p:cNvPicPr>
            <a:picLocks noChangeAspect="1" noChangeArrowheads="1"/>
          </p:cNvPicPr>
          <p:nvPr/>
        </p:nvPicPr>
        <p:blipFill>
          <a:blip r:embed="rId3"/>
          <a:srcRect/>
          <a:stretch>
            <a:fillRect/>
          </a:stretch>
        </p:blipFill>
        <p:spPr bwMode="auto">
          <a:xfrm>
            <a:off x="357158" y="3357562"/>
            <a:ext cx="6143668" cy="3300455"/>
          </a:xfrm>
          <a:prstGeom prst="rect">
            <a:avLst/>
          </a:prstGeom>
          <a:noFill/>
          <a:ln w="9525">
            <a:noFill/>
            <a:miter lim="800000"/>
            <a:headEnd/>
            <a:tailEnd/>
          </a:ln>
          <a:effectLst/>
        </p:spPr>
      </p:pic>
      <p:sp>
        <p:nvSpPr>
          <p:cNvPr id="6" name="Szövegdoboz 5"/>
          <p:cNvSpPr txBox="1"/>
          <p:nvPr/>
        </p:nvSpPr>
        <p:spPr>
          <a:xfrm>
            <a:off x="6572264" y="4786322"/>
            <a:ext cx="2214578" cy="1477328"/>
          </a:xfrm>
          <a:prstGeom prst="rect">
            <a:avLst/>
          </a:prstGeom>
          <a:noFill/>
        </p:spPr>
        <p:txBody>
          <a:bodyPr wrap="square" rtlCol="0">
            <a:spAutoFit/>
          </a:bodyPr>
          <a:lstStyle/>
          <a:p>
            <a:r>
              <a:rPr lang="hu-HU" dirty="0" smtClean="0"/>
              <a:t>Elhagyjuk a túlcsordult jegyet, ha van,</a:t>
            </a:r>
          </a:p>
          <a:p>
            <a:r>
              <a:rPr lang="hu-HU" dirty="0" smtClean="0"/>
              <a:t>így az eredmény:</a:t>
            </a:r>
          </a:p>
          <a:p>
            <a:r>
              <a:rPr lang="hu-HU" b="1" dirty="0" smtClean="0"/>
              <a:t>01010100</a:t>
            </a:r>
            <a:endParaRPr lang="hu-HU" b="1"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9" name="Picture 3"/>
          <p:cNvPicPr>
            <a:picLocks noChangeAspect="1" noChangeArrowheads="1"/>
          </p:cNvPicPr>
          <p:nvPr/>
        </p:nvPicPr>
        <p:blipFill>
          <a:blip r:embed="rId2"/>
          <a:srcRect/>
          <a:stretch>
            <a:fillRect/>
          </a:stretch>
        </p:blipFill>
        <p:spPr bwMode="auto">
          <a:xfrm>
            <a:off x="428596" y="1500174"/>
            <a:ext cx="7910532" cy="4433133"/>
          </a:xfrm>
          <a:prstGeom prst="rect">
            <a:avLst/>
          </a:prstGeom>
          <a:noFill/>
          <a:ln w="9525">
            <a:noFill/>
            <a:miter lim="800000"/>
            <a:headEnd/>
            <a:tailEnd/>
          </a:ln>
          <a:effectLst/>
        </p:spPr>
      </p:pic>
      <p:sp>
        <p:nvSpPr>
          <p:cNvPr id="2" name="Cím 1"/>
          <p:cNvSpPr>
            <a:spLocks noGrp="1"/>
          </p:cNvSpPr>
          <p:nvPr>
            <p:ph type="title"/>
          </p:nvPr>
        </p:nvSpPr>
        <p:spPr/>
        <p:txBody>
          <a:bodyPr>
            <a:normAutofit fontScale="90000"/>
          </a:bodyPr>
          <a:lstStyle/>
          <a:p>
            <a:r>
              <a:rPr lang="hu-HU" dirty="0" smtClean="0"/>
              <a:t>Számolás kettes számrendszerben</a:t>
            </a:r>
            <a:endParaRPr lang="hu-HU" dirty="0"/>
          </a:p>
        </p:txBody>
      </p:sp>
      <p:sp>
        <p:nvSpPr>
          <p:cNvPr id="10" name="Téglalap 9"/>
          <p:cNvSpPr/>
          <p:nvPr/>
        </p:nvSpPr>
        <p:spPr>
          <a:xfrm>
            <a:off x="2500298" y="3357562"/>
            <a:ext cx="357190" cy="62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88418" name="Picture 2"/>
          <p:cNvPicPr>
            <a:picLocks noChangeAspect="1" noChangeArrowheads="1"/>
          </p:cNvPicPr>
          <p:nvPr/>
        </p:nvPicPr>
        <p:blipFill>
          <a:blip r:embed="rId3"/>
          <a:srcRect/>
          <a:stretch>
            <a:fillRect/>
          </a:stretch>
        </p:blipFill>
        <p:spPr bwMode="auto">
          <a:xfrm>
            <a:off x="214282" y="4853998"/>
            <a:ext cx="1785950" cy="20040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Számolás kettes számrendszerben</a:t>
            </a:r>
            <a:endParaRPr lang="hu-HU" dirty="0"/>
          </a:p>
        </p:txBody>
      </p:sp>
      <p:sp>
        <p:nvSpPr>
          <p:cNvPr id="10" name="Téglalap 9"/>
          <p:cNvSpPr/>
          <p:nvPr/>
        </p:nvSpPr>
        <p:spPr>
          <a:xfrm>
            <a:off x="2500298" y="3357562"/>
            <a:ext cx="357190" cy="62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89442" name="Picture 2"/>
          <p:cNvPicPr>
            <a:picLocks noChangeAspect="1" noChangeArrowheads="1"/>
          </p:cNvPicPr>
          <p:nvPr/>
        </p:nvPicPr>
        <p:blipFill>
          <a:blip r:embed="rId2"/>
          <a:srcRect/>
          <a:stretch>
            <a:fillRect/>
          </a:stretch>
        </p:blipFill>
        <p:spPr bwMode="auto">
          <a:xfrm>
            <a:off x="0" y="1571612"/>
            <a:ext cx="9053777" cy="1785950"/>
          </a:xfrm>
          <a:prstGeom prst="rect">
            <a:avLst/>
          </a:prstGeom>
          <a:noFill/>
          <a:ln w="9525">
            <a:noFill/>
            <a:miter lim="800000"/>
            <a:headEnd/>
            <a:tailEnd/>
          </a:ln>
          <a:effectLst/>
        </p:spPr>
      </p:pic>
      <p:pic>
        <p:nvPicPr>
          <p:cNvPr id="189443" name="Picture 3"/>
          <p:cNvPicPr>
            <a:picLocks noChangeAspect="1" noChangeArrowheads="1"/>
          </p:cNvPicPr>
          <p:nvPr/>
        </p:nvPicPr>
        <p:blipFill>
          <a:blip r:embed="rId3"/>
          <a:srcRect/>
          <a:stretch>
            <a:fillRect/>
          </a:stretch>
        </p:blipFill>
        <p:spPr bwMode="auto">
          <a:xfrm>
            <a:off x="571472" y="5072074"/>
            <a:ext cx="1343025" cy="1371600"/>
          </a:xfrm>
          <a:prstGeom prst="rect">
            <a:avLst/>
          </a:prstGeom>
          <a:noFill/>
          <a:ln w="9525">
            <a:noFill/>
            <a:miter lim="800000"/>
            <a:headEnd/>
            <a:tailEnd/>
          </a:ln>
          <a:effectLst/>
        </p:spPr>
      </p:pic>
      <p:pic>
        <p:nvPicPr>
          <p:cNvPr id="189444" name="Picture 4"/>
          <p:cNvPicPr>
            <a:picLocks noChangeAspect="1" noChangeArrowheads="1"/>
          </p:cNvPicPr>
          <p:nvPr/>
        </p:nvPicPr>
        <p:blipFill>
          <a:blip r:embed="rId4"/>
          <a:srcRect/>
          <a:stretch>
            <a:fillRect/>
          </a:stretch>
        </p:blipFill>
        <p:spPr bwMode="auto">
          <a:xfrm>
            <a:off x="2285984" y="3357562"/>
            <a:ext cx="6357982" cy="3341817"/>
          </a:xfrm>
          <a:prstGeom prst="rect">
            <a:avLst/>
          </a:prstGeom>
          <a:noFill/>
          <a:ln w="9525">
            <a:noFill/>
            <a:miter lim="800000"/>
            <a:headEnd/>
            <a:tailEnd/>
          </a:ln>
          <a:effectLst/>
        </p:spPr>
      </p:pic>
      <p:pic>
        <p:nvPicPr>
          <p:cNvPr id="194562" name="Picture 2"/>
          <p:cNvPicPr>
            <a:picLocks noChangeAspect="1" noChangeArrowheads="1"/>
          </p:cNvPicPr>
          <p:nvPr/>
        </p:nvPicPr>
        <p:blipFill>
          <a:blip r:embed="rId5"/>
          <a:srcRect/>
          <a:stretch>
            <a:fillRect/>
          </a:stretch>
        </p:blipFill>
        <p:spPr bwMode="auto">
          <a:xfrm>
            <a:off x="7358082" y="3429000"/>
            <a:ext cx="1278748" cy="3278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Tört számok binárisan</a:t>
            </a:r>
            <a:endParaRPr lang="hu-HU" dirty="0"/>
          </a:p>
        </p:txBody>
      </p:sp>
      <p:sp>
        <p:nvSpPr>
          <p:cNvPr id="3" name="Tartalom helye 2"/>
          <p:cNvSpPr>
            <a:spLocks noGrp="1"/>
          </p:cNvSpPr>
          <p:nvPr>
            <p:ph idx="1"/>
          </p:nvPr>
        </p:nvSpPr>
        <p:spPr/>
        <p:txBody>
          <a:bodyPr/>
          <a:lstStyle/>
          <a:p>
            <a:r>
              <a:rPr lang="hu-HU" dirty="0" smtClean="0"/>
              <a:t>Kettes számrendszerben ábrázolt törtek értéke:</a:t>
            </a:r>
          </a:p>
          <a:p>
            <a:endParaRPr lang="hu-HU" dirty="0" smtClean="0"/>
          </a:p>
          <a:p>
            <a:endParaRPr lang="hu-HU" dirty="0" smtClean="0"/>
          </a:p>
          <a:p>
            <a:endParaRPr lang="hu-HU" dirty="0" smtClean="0"/>
          </a:p>
          <a:p>
            <a:r>
              <a:rPr lang="hu-HU" dirty="0" smtClean="0"/>
              <a:t>Tizedes tört átváltása bináris törtté (kettővel osztások helyett kettővel szorzásokkal!)</a:t>
            </a:r>
          </a:p>
          <a:p>
            <a:endParaRPr lang="hu-HU" dirty="0"/>
          </a:p>
        </p:txBody>
      </p:sp>
      <p:pic>
        <p:nvPicPr>
          <p:cNvPr id="227330" name="Picture 2"/>
          <p:cNvPicPr>
            <a:picLocks noChangeAspect="1" noChangeArrowheads="1"/>
          </p:cNvPicPr>
          <p:nvPr/>
        </p:nvPicPr>
        <p:blipFill>
          <a:blip r:embed="rId2"/>
          <a:srcRect/>
          <a:stretch>
            <a:fillRect/>
          </a:stretch>
        </p:blipFill>
        <p:spPr bwMode="auto">
          <a:xfrm>
            <a:off x="285720" y="3000372"/>
            <a:ext cx="8501122" cy="1138546"/>
          </a:xfrm>
          <a:prstGeom prst="rect">
            <a:avLst/>
          </a:prstGeom>
          <a:noFill/>
          <a:ln w="9525">
            <a:noFill/>
            <a:miter lim="800000"/>
            <a:headEnd/>
            <a:tailEnd/>
          </a:ln>
          <a:effectLst/>
        </p:spPr>
      </p:pic>
      <p:pic>
        <p:nvPicPr>
          <p:cNvPr id="227331" name="Picture 3"/>
          <p:cNvPicPr>
            <a:picLocks noChangeAspect="1" noChangeArrowheads="1"/>
          </p:cNvPicPr>
          <p:nvPr/>
        </p:nvPicPr>
        <p:blipFill>
          <a:blip r:embed="rId3"/>
          <a:srcRect/>
          <a:stretch>
            <a:fillRect/>
          </a:stretch>
        </p:blipFill>
        <p:spPr bwMode="auto">
          <a:xfrm>
            <a:off x="142844" y="5286388"/>
            <a:ext cx="8780764" cy="1214446"/>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Tört számok binárisan</a:t>
            </a:r>
            <a:endParaRPr lang="hu-HU" dirty="0"/>
          </a:p>
        </p:txBody>
      </p:sp>
      <p:sp>
        <p:nvSpPr>
          <p:cNvPr id="6" name="Tartalom helye 5"/>
          <p:cNvSpPr>
            <a:spLocks noGrp="1"/>
          </p:cNvSpPr>
          <p:nvPr>
            <p:ph idx="1"/>
          </p:nvPr>
        </p:nvSpPr>
        <p:spPr/>
        <p:txBody>
          <a:bodyPr/>
          <a:lstStyle/>
          <a:p>
            <a:r>
              <a:rPr lang="hu-HU" b="1" dirty="0" smtClean="0"/>
              <a:t>Írjuk fel a 0,6875 számot binárisan!</a:t>
            </a:r>
            <a:endParaRPr lang="hu-HU" b="1" dirty="0"/>
          </a:p>
        </p:txBody>
      </p:sp>
      <p:pic>
        <p:nvPicPr>
          <p:cNvPr id="228354" name="Picture 2"/>
          <p:cNvPicPr>
            <a:picLocks noChangeAspect="1" noChangeArrowheads="1"/>
          </p:cNvPicPr>
          <p:nvPr/>
        </p:nvPicPr>
        <p:blipFill>
          <a:blip r:embed="rId2"/>
          <a:srcRect/>
          <a:stretch>
            <a:fillRect/>
          </a:stretch>
        </p:blipFill>
        <p:spPr bwMode="auto">
          <a:xfrm>
            <a:off x="173510" y="2786058"/>
            <a:ext cx="8755162" cy="3143272"/>
          </a:xfrm>
          <a:prstGeom prst="rect">
            <a:avLst/>
          </a:prstGeom>
          <a:noFill/>
          <a:ln w="9525">
            <a:noFill/>
            <a:miter lim="800000"/>
            <a:headEnd/>
            <a:tailEnd/>
          </a:ln>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en-US" dirty="0" err="1" smtClean="0"/>
              <a:t>Hexa</a:t>
            </a:r>
            <a:r>
              <a:rPr lang="hu-HU" dirty="0" smtClean="0"/>
              <a:t>d</a:t>
            </a:r>
            <a:r>
              <a:rPr lang="en-US" dirty="0" err="1" smtClean="0"/>
              <a:t>ecim</a:t>
            </a:r>
            <a:r>
              <a:rPr lang="hu-HU" dirty="0" smtClean="0"/>
              <a:t>á</a:t>
            </a:r>
            <a:r>
              <a:rPr lang="en-US" dirty="0" err="1" smtClean="0"/>
              <a:t>lis</a:t>
            </a:r>
            <a:r>
              <a:rPr lang="en-US" dirty="0" smtClean="0"/>
              <a:t> </a:t>
            </a:r>
            <a:r>
              <a:rPr lang="hu-HU" dirty="0" err="1" smtClean="0"/>
              <a:t>összeadástá</a:t>
            </a:r>
            <a:r>
              <a:rPr lang="en-US" dirty="0" err="1" smtClean="0"/>
              <a:t>bla</a:t>
            </a:r>
            <a:endParaRPr lang="hu-HU" dirty="0"/>
          </a:p>
        </p:txBody>
      </p:sp>
      <p:pic>
        <p:nvPicPr>
          <p:cNvPr id="3" name="Picture 2" descr="Hexadecimal Addition"/>
          <p:cNvPicPr>
            <a:picLocks noChangeAspect="1" noChangeArrowheads="1"/>
          </p:cNvPicPr>
          <p:nvPr/>
        </p:nvPicPr>
        <p:blipFill>
          <a:blip r:embed="rId2"/>
          <a:srcRect/>
          <a:stretch>
            <a:fillRect/>
          </a:stretch>
        </p:blipFill>
        <p:spPr bwMode="auto">
          <a:xfrm>
            <a:off x="357158" y="1714488"/>
            <a:ext cx="8754400" cy="4714908"/>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Hexadecimális számok összeadása</a:t>
            </a:r>
            <a:endParaRPr lang="hu-HU" dirty="0"/>
          </a:p>
        </p:txBody>
      </p:sp>
      <p:sp>
        <p:nvSpPr>
          <p:cNvPr id="3" name="Tartalom helye 2"/>
          <p:cNvSpPr>
            <a:spLocks noGrp="1"/>
          </p:cNvSpPr>
          <p:nvPr>
            <p:ph idx="1"/>
          </p:nvPr>
        </p:nvSpPr>
        <p:spPr/>
        <p:txBody>
          <a:bodyPr>
            <a:normAutofit/>
          </a:bodyPr>
          <a:lstStyle/>
          <a:p>
            <a:r>
              <a:rPr lang="hu-HU" b="1" dirty="0" smtClean="0"/>
              <a:t>Számoljuk ki:</a:t>
            </a:r>
            <a:r>
              <a:rPr lang="en-US" dirty="0" smtClean="0"/>
              <a:t> (B A 3)</a:t>
            </a:r>
            <a:r>
              <a:rPr lang="en-US" baseline="-25000" dirty="0" smtClean="0"/>
              <a:t>16</a:t>
            </a:r>
            <a:r>
              <a:rPr lang="en-US" dirty="0" smtClean="0"/>
              <a:t> + (5 D E)</a:t>
            </a:r>
            <a:r>
              <a:rPr lang="en-US" baseline="-25000" dirty="0" smtClean="0"/>
              <a:t>16</a:t>
            </a:r>
            <a:endParaRPr lang="hu-HU" baseline="-25000" dirty="0" smtClean="0"/>
          </a:p>
          <a:p>
            <a:r>
              <a:rPr lang="hu-HU" dirty="0" smtClean="0"/>
              <a:t>3+E=11  leírjuk az </a:t>
            </a:r>
            <a:r>
              <a:rPr lang="hu-HU" b="1" dirty="0" smtClean="0"/>
              <a:t>1</a:t>
            </a:r>
            <a:r>
              <a:rPr lang="hu-HU" dirty="0" smtClean="0"/>
              <a:t>-et, átvitel (marad) 1</a:t>
            </a:r>
          </a:p>
          <a:p>
            <a:r>
              <a:rPr lang="hu-HU" dirty="0" smtClean="0"/>
              <a:t>A+D=17 és volt 1 átvitel, az összesen 18, leírjuk a </a:t>
            </a:r>
            <a:r>
              <a:rPr lang="hu-HU" b="1" dirty="0" smtClean="0"/>
              <a:t>8</a:t>
            </a:r>
            <a:r>
              <a:rPr lang="hu-HU" dirty="0" smtClean="0"/>
              <a:t>-at és maradt 1 átvitel</a:t>
            </a:r>
          </a:p>
          <a:p>
            <a:r>
              <a:rPr lang="hu-HU" dirty="0" smtClean="0"/>
              <a:t>B+5=10 és volt 1 átvitel, az összesen 11, leírjuk a </a:t>
            </a:r>
            <a:r>
              <a:rPr lang="hu-HU" b="1" dirty="0" smtClean="0"/>
              <a:t>11</a:t>
            </a:r>
            <a:r>
              <a:rPr lang="hu-HU" dirty="0" smtClean="0"/>
              <a:t>-et.</a:t>
            </a:r>
          </a:p>
          <a:p>
            <a:r>
              <a:rPr lang="hu-HU" dirty="0" smtClean="0"/>
              <a:t>Tehát az eredmény </a:t>
            </a:r>
            <a:r>
              <a:rPr lang="hu-HU" b="1" dirty="0" smtClean="0"/>
              <a:t>1181.</a:t>
            </a:r>
          </a:p>
          <a:p>
            <a:endParaRPr lang="hu-HU" dirty="0" smtClean="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Hexadecimális szorzótábla</a:t>
            </a:r>
            <a:endParaRPr lang="hu-HU" dirty="0"/>
          </a:p>
        </p:txBody>
      </p:sp>
      <p:pic>
        <p:nvPicPr>
          <p:cNvPr id="222210" name="Picture 2" descr="Multiplication Table"/>
          <p:cNvPicPr>
            <a:picLocks noChangeAspect="1" noChangeArrowheads="1"/>
          </p:cNvPicPr>
          <p:nvPr/>
        </p:nvPicPr>
        <p:blipFill>
          <a:blip r:embed="rId2"/>
          <a:srcRect/>
          <a:stretch>
            <a:fillRect/>
          </a:stretch>
        </p:blipFill>
        <p:spPr bwMode="auto">
          <a:xfrm>
            <a:off x="1357290" y="1500174"/>
            <a:ext cx="6000792" cy="511966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Az informatika jellemzői: </a:t>
            </a:r>
            <a:br>
              <a:rPr lang="hu-HU" dirty="0" smtClean="0"/>
            </a:br>
            <a:r>
              <a:rPr lang="hu-HU" dirty="0" smtClean="0"/>
              <a:t>algoritmikus problémamegoldás</a:t>
            </a:r>
            <a:endParaRPr lang="hu-HU" dirty="0"/>
          </a:p>
        </p:txBody>
      </p:sp>
      <p:sp>
        <p:nvSpPr>
          <p:cNvPr id="3" name="Tartalom helye 2"/>
          <p:cNvSpPr>
            <a:spLocks noGrp="1"/>
          </p:cNvSpPr>
          <p:nvPr>
            <p:ph idx="1"/>
          </p:nvPr>
        </p:nvSpPr>
        <p:spPr/>
        <p:txBody>
          <a:bodyPr/>
          <a:lstStyle/>
          <a:p>
            <a:r>
              <a:rPr lang="hu-HU" dirty="0" smtClean="0"/>
              <a:t>Algoritmikus gondolkodás, algoritmikus problémamegoldás</a:t>
            </a:r>
          </a:p>
          <a:p>
            <a:endParaRPr lang="hu-HU" dirty="0"/>
          </a:p>
        </p:txBody>
      </p:sp>
      <p:pic>
        <p:nvPicPr>
          <p:cNvPr id="22532" name="Picture 4" descr="http://mindmegette.hu/lapokkepek/receptgaleriak/13000/13739_paprikas_krumpli_nokedlivel_n.jpg"/>
          <p:cNvPicPr>
            <a:picLocks noChangeAspect="1" noChangeArrowheads="1"/>
          </p:cNvPicPr>
          <p:nvPr/>
        </p:nvPicPr>
        <p:blipFill>
          <a:blip r:embed="rId2"/>
          <a:srcRect/>
          <a:stretch>
            <a:fillRect/>
          </a:stretch>
        </p:blipFill>
        <p:spPr bwMode="auto">
          <a:xfrm>
            <a:off x="571472" y="3000372"/>
            <a:ext cx="3714776" cy="3714776"/>
          </a:xfrm>
          <a:prstGeom prst="rect">
            <a:avLst/>
          </a:prstGeom>
          <a:noFill/>
        </p:spPr>
      </p:pic>
      <p:sp>
        <p:nvSpPr>
          <p:cNvPr id="6" name="Szövegdoboz 5"/>
          <p:cNvSpPr txBox="1"/>
          <p:nvPr/>
        </p:nvSpPr>
        <p:spPr>
          <a:xfrm>
            <a:off x="4500562" y="2428868"/>
            <a:ext cx="4500594" cy="4154984"/>
          </a:xfrm>
          <a:prstGeom prst="rect">
            <a:avLst/>
          </a:prstGeom>
          <a:noFill/>
        </p:spPr>
        <p:txBody>
          <a:bodyPr wrap="square" rtlCol="0">
            <a:spAutoFit/>
          </a:bodyPr>
          <a:lstStyle/>
          <a:p>
            <a:r>
              <a:rPr lang="hu-HU" sz="1200" b="1" dirty="0" smtClean="0"/>
              <a:t>A paprikás krumpli készítésének algoritmusa</a:t>
            </a:r>
          </a:p>
          <a:p>
            <a:endParaRPr lang="hu-HU" sz="1200" b="1" dirty="0" smtClean="0"/>
          </a:p>
          <a:p>
            <a:r>
              <a:rPr lang="hu-HU" sz="1200" b="1" dirty="0" smtClean="0"/>
              <a:t>Ha</a:t>
            </a:r>
            <a:r>
              <a:rPr lang="hu-HU" sz="1200" dirty="0" smtClean="0"/>
              <a:t> nincs meg otthon minden hozzávaló, </a:t>
            </a:r>
            <a:r>
              <a:rPr lang="hu-HU" sz="1200" b="1" dirty="0" smtClean="0"/>
              <a:t>akkor</a:t>
            </a:r>
            <a:r>
              <a:rPr lang="hu-HU" sz="1200" dirty="0" smtClean="0"/>
              <a:t> menjünk el vásárolni, 	</a:t>
            </a:r>
            <a:r>
              <a:rPr lang="hu-HU" sz="1200" b="1" dirty="0" smtClean="0"/>
              <a:t>egyébként</a:t>
            </a:r>
            <a:r>
              <a:rPr lang="hu-HU" sz="1200" dirty="0" smtClean="0"/>
              <a:t> készítsük elő a hozzávalókat! </a:t>
            </a:r>
          </a:p>
          <a:p>
            <a:r>
              <a:rPr lang="hu-HU" sz="1200" dirty="0" smtClean="0"/>
              <a:t>Tisztítsuk meg és vágjuk fel a hagymát és a krumplit!</a:t>
            </a:r>
          </a:p>
          <a:p>
            <a:r>
              <a:rPr lang="hu-HU" sz="1200" dirty="0" smtClean="0"/>
              <a:t> Egy elég nagy edénybe tegyünk </a:t>
            </a:r>
            <a:r>
              <a:rPr lang="hu-HU" sz="1200" dirty="0" err="1" smtClean="0"/>
              <a:t>olajat</a:t>
            </a:r>
            <a:r>
              <a:rPr lang="hu-HU" sz="1200" dirty="0" smtClean="0"/>
              <a:t> és tegyük bele a felvágott hagymát! </a:t>
            </a:r>
          </a:p>
          <a:p>
            <a:r>
              <a:rPr lang="hu-HU" sz="1200" dirty="0" smtClean="0"/>
              <a:t>Gyújtsuk meg a gázt! </a:t>
            </a:r>
          </a:p>
          <a:p>
            <a:r>
              <a:rPr lang="hu-HU" sz="1200" dirty="0" smtClean="0"/>
              <a:t>Tegyük fel az edényt! </a:t>
            </a:r>
          </a:p>
          <a:p>
            <a:r>
              <a:rPr lang="hu-HU" sz="1200" b="1" dirty="0" smtClean="0"/>
              <a:t>Ismételjük</a:t>
            </a:r>
            <a:r>
              <a:rPr lang="hu-HU" sz="1200" dirty="0" smtClean="0"/>
              <a:t>, </a:t>
            </a:r>
            <a:r>
              <a:rPr lang="hu-HU" sz="1200" i="1" dirty="0" smtClean="0"/>
              <a:t>amíg nem pirul meg a hagyma </a:t>
            </a:r>
          </a:p>
          <a:p>
            <a:r>
              <a:rPr lang="hu-HU" sz="1200" i="1" dirty="0" smtClean="0"/>
              <a:t>	</a:t>
            </a:r>
            <a:r>
              <a:rPr lang="hu-HU" sz="1200" dirty="0" smtClean="0"/>
              <a:t>kavarjuk meg és várjunk fél percet! </a:t>
            </a:r>
          </a:p>
          <a:p>
            <a:r>
              <a:rPr lang="hu-HU" sz="1200" dirty="0" smtClean="0"/>
              <a:t>Tegyük bele a piros paprikát! </a:t>
            </a:r>
          </a:p>
          <a:p>
            <a:r>
              <a:rPr lang="hu-HU" sz="1200" dirty="0" smtClean="0"/>
              <a:t>Kavarjuk össze! </a:t>
            </a:r>
          </a:p>
          <a:p>
            <a:r>
              <a:rPr lang="hu-HU" sz="1200" dirty="0" smtClean="0"/>
              <a:t>Tegyük bele a krumplit és a fűszereket! </a:t>
            </a:r>
          </a:p>
          <a:p>
            <a:r>
              <a:rPr lang="hu-HU" sz="1200" dirty="0" smtClean="0"/>
              <a:t>Öntsük fel vízzel! </a:t>
            </a:r>
          </a:p>
          <a:p>
            <a:r>
              <a:rPr lang="hu-HU" sz="1200" b="1" dirty="0" smtClean="0"/>
              <a:t>Ismételjük</a:t>
            </a:r>
            <a:r>
              <a:rPr lang="hu-HU" sz="1200" dirty="0" smtClean="0"/>
              <a:t>, </a:t>
            </a:r>
            <a:r>
              <a:rPr lang="hu-HU" sz="1200" i="1" dirty="0" smtClean="0"/>
              <a:t>amíg nem főtt meg a krumpli </a:t>
            </a:r>
          </a:p>
          <a:p>
            <a:r>
              <a:rPr lang="hu-HU" sz="1200" dirty="0" smtClean="0"/>
              <a:t>	Kavarjuk meg!  Várjunk 2 percet! </a:t>
            </a:r>
          </a:p>
          <a:p>
            <a:r>
              <a:rPr lang="hu-HU" sz="1200" dirty="0" smtClean="0"/>
              <a:t>Tegyük bele a kolbászt (virslit)! </a:t>
            </a:r>
          </a:p>
          <a:p>
            <a:r>
              <a:rPr lang="hu-HU" sz="1200" b="1" dirty="0" smtClean="0"/>
              <a:t>Ismételjük</a:t>
            </a:r>
            <a:r>
              <a:rPr lang="hu-HU" sz="1200" dirty="0" smtClean="0"/>
              <a:t>, </a:t>
            </a:r>
            <a:r>
              <a:rPr lang="hu-HU" sz="1200" i="1" dirty="0" smtClean="0"/>
              <a:t>amíg nem főtt meg a kolbász (virsli)</a:t>
            </a:r>
            <a:r>
              <a:rPr lang="hu-HU" sz="1200" dirty="0" smtClean="0"/>
              <a:t> </a:t>
            </a:r>
          </a:p>
          <a:p>
            <a:r>
              <a:rPr lang="hu-HU" sz="1200" dirty="0" smtClean="0"/>
              <a:t>	Kavarjuk meg!  Várjunk egy percet! </a:t>
            </a:r>
          </a:p>
          <a:p>
            <a:r>
              <a:rPr lang="hu-HU" sz="1200" dirty="0" smtClean="0"/>
              <a:t>Zárjuk el a gázt! </a:t>
            </a:r>
          </a:p>
          <a:p>
            <a:r>
              <a:rPr lang="hu-HU" sz="1200" dirty="0" smtClean="0"/>
              <a:t>Tálaljunk</a:t>
            </a:r>
            <a:endParaRPr lang="hu-HU" sz="1200"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Hexadecimális számok szorzása</a:t>
            </a:r>
            <a:endParaRPr lang="hu-HU" dirty="0"/>
          </a:p>
        </p:txBody>
      </p:sp>
      <p:sp>
        <p:nvSpPr>
          <p:cNvPr id="3" name="Tartalom helye 2"/>
          <p:cNvSpPr>
            <a:spLocks noGrp="1"/>
          </p:cNvSpPr>
          <p:nvPr>
            <p:ph idx="1"/>
          </p:nvPr>
        </p:nvSpPr>
        <p:spPr/>
        <p:txBody>
          <a:bodyPr>
            <a:normAutofit fontScale="77500" lnSpcReduction="20000"/>
          </a:bodyPr>
          <a:lstStyle/>
          <a:p>
            <a:r>
              <a:rPr lang="hu-HU" dirty="0" smtClean="0"/>
              <a:t>Számoljuk ki: 1A8 * </a:t>
            </a:r>
            <a:r>
              <a:rPr lang="hu-HU" b="1" dirty="0" smtClean="0"/>
              <a:t>AF</a:t>
            </a:r>
            <a:r>
              <a:rPr lang="hu-HU" dirty="0" smtClean="0"/>
              <a:t> </a:t>
            </a:r>
          </a:p>
          <a:p>
            <a:r>
              <a:rPr lang="hu-HU" dirty="0" smtClean="0"/>
              <a:t>F*8 = 78, leírjuk a </a:t>
            </a:r>
            <a:r>
              <a:rPr lang="hu-HU" b="1" dirty="0" smtClean="0"/>
              <a:t>8</a:t>
            </a:r>
            <a:r>
              <a:rPr lang="hu-HU" dirty="0" smtClean="0"/>
              <a:t>-at, átvitel 7</a:t>
            </a:r>
          </a:p>
          <a:p>
            <a:r>
              <a:rPr lang="hu-HU" dirty="0" smtClean="0"/>
              <a:t>F*A=96, és maradt 7, az összesen (</a:t>
            </a:r>
            <a:r>
              <a:rPr lang="hu-HU" dirty="0" err="1" smtClean="0"/>
              <a:t>hexaban</a:t>
            </a:r>
            <a:r>
              <a:rPr lang="hu-HU" dirty="0" smtClean="0"/>
              <a:t> összeadva) 9D, leírjuk a </a:t>
            </a:r>
            <a:r>
              <a:rPr lang="hu-HU" b="1" dirty="0" smtClean="0"/>
              <a:t>D</a:t>
            </a:r>
            <a:r>
              <a:rPr lang="hu-HU" dirty="0" smtClean="0"/>
              <a:t>-t és marad 9.</a:t>
            </a:r>
          </a:p>
          <a:p>
            <a:r>
              <a:rPr lang="hu-HU" dirty="0" smtClean="0"/>
              <a:t>F*1=F és maradt 9, az összesen </a:t>
            </a:r>
            <a:r>
              <a:rPr lang="hu-HU" b="1" dirty="0" smtClean="0"/>
              <a:t>18</a:t>
            </a:r>
          </a:p>
          <a:p>
            <a:r>
              <a:rPr lang="hu-HU" b="1" dirty="0" smtClean="0"/>
              <a:t>Az </a:t>
            </a:r>
            <a:r>
              <a:rPr lang="hu-HU" b="1" dirty="0" err="1" smtClean="0"/>
              <a:t>F-vel</a:t>
            </a:r>
            <a:r>
              <a:rPr lang="hu-HU" b="1" dirty="0" smtClean="0"/>
              <a:t> szorzás </a:t>
            </a:r>
            <a:r>
              <a:rPr lang="hu-HU" b="1" dirty="0" err="1" smtClean="0"/>
              <a:t>ereménye</a:t>
            </a:r>
            <a:r>
              <a:rPr lang="hu-HU" dirty="0" smtClean="0"/>
              <a:t>: </a:t>
            </a:r>
            <a:r>
              <a:rPr lang="hu-HU" b="1" dirty="0" smtClean="0">
                <a:solidFill>
                  <a:srgbClr val="0070C0"/>
                </a:solidFill>
              </a:rPr>
              <a:t>18D7</a:t>
            </a:r>
          </a:p>
          <a:p>
            <a:r>
              <a:rPr lang="hu-HU" dirty="0" smtClean="0"/>
              <a:t>A*8= 50, leírjuk a </a:t>
            </a:r>
            <a:r>
              <a:rPr lang="hu-HU" b="1" dirty="0" smtClean="0"/>
              <a:t>0</a:t>
            </a:r>
            <a:r>
              <a:rPr lang="hu-HU" dirty="0" smtClean="0"/>
              <a:t>-t, maradt 5</a:t>
            </a:r>
          </a:p>
          <a:p>
            <a:r>
              <a:rPr lang="hu-HU" dirty="0" smtClean="0"/>
              <a:t>A*</a:t>
            </a:r>
            <a:r>
              <a:rPr lang="hu-HU" dirty="0" err="1" smtClean="0"/>
              <a:t>A</a:t>
            </a:r>
            <a:r>
              <a:rPr lang="hu-HU" dirty="0" smtClean="0"/>
              <a:t>=64, maradt 5, az összesen (</a:t>
            </a:r>
            <a:r>
              <a:rPr lang="hu-HU" dirty="0" err="1" smtClean="0"/>
              <a:t>hexaban</a:t>
            </a:r>
            <a:r>
              <a:rPr lang="hu-HU" dirty="0" smtClean="0"/>
              <a:t> összeadva) 69, leírjuk a </a:t>
            </a:r>
            <a:r>
              <a:rPr lang="hu-HU" b="1" dirty="0" smtClean="0"/>
              <a:t>9</a:t>
            </a:r>
            <a:r>
              <a:rPr lang="hu-HU" dirty="0" smtClean="0"/>
              <a:t>-t, maradt 6</a:t>
            </a:r>
          </a:p>
          <a:p>
            <a:r>
              <a:rPr lang="hu-HU" dirty="0" smtClean="0"/>
              <a:t>A*1=A és maradt 6, az összesen (</a:t>
            </a:r>
            <a:r>
              <a:rPr lang="hu-HU" dirty="0" err="1" smtClean="0"/>
              <a:t>hexaban</a:t>
            </a:r>
            <a:r>
              <a:rPr lang="hu-HU" dirty="0" smtClean="0"/>
              <a:t> összeadva) </a:t>
            </a:r>
            <a:r>
              <a:rPr lang="hu-HU" b="1" dirty="0" smtClean="0"/>
              <a:t>10</a:t>
            </a:r>
          </a:p>
          <a:p>
            <a:r>
              <a:rPr lang="hu-HU" b="1" dirty="0" smtClean="0"/>
              <a:t>Az A-val szorzás eredménye: </a:t>
            </a:r>
            <a:r>
              <a:rPr lang="hu-HU" b="1" dirty="0" smtClean="0">
                <a:solidFill>
                  <a:srgbClr val="0070C0"/>
                </a:solidFill>
              </a:rPr>
              <a:t>1090</a:t>
            </a:r>
          </a:p>
          <a:p>
            <a:r>
              <a:rPr lang="hu-HU" b="1" dirty="0" smtClean="0">
                <a:solidFill>
                  <a:srgbClr val="0070C0"/>
                </a:solidFill>
              </a:rPr>
              <a:t>    18D7</a:t>
            </a:r>
          </a:p>
          <a:p>
            <a:pPr>
              <a:buNone/>
            </a:pPr>
            <a:r>
              <a:rPr lang="hu-HU" b="1" dirty="0" smtClean="0">
                <a:solidFill>
                  <a:srgbClr val="0070C0"/>
                </a:solidFill>
              </a:rPr>
              <a:t>    +1090</a:t>
            </a:r>
          </a:p>
          <a:p>
            <a:pPr>
              <a:buNone/>
            </a:pPr>
            <a:r>
              <a:rPr lang="hu-HU" b="1" dirty="0" smtClean="0"/>
              <a:t>=    </a:t>
            </a:r>
            <a:r>
              <a:rPr lang="hu-HU" b="1" dirty="0" smtClean="0">
                <a:solidFill>
                  <a:srgbClr val="FF0000"/>
                </a:solidFill>
              </a:rPr>
              <a:t>121D7</a:t>
            </a:r>
            <a:r>
              <a:rPr lang="hu-HU" b="1" dirty="0" smtClean="0"/>
              <a:t> (</a:t>
            </a:r>
            <a:r>
              <a:rPr lang="hu-HU" b="1" dirty="0" err="1" smtClean="0"/>
              <a:t>hexaban</a:t>
            </a:r>
            <a:r>
              <a:rPr lang="hu-HU" b="1" dirty="0" smtClean="0"/>
              <a:t> kellett összeadni)</a:t>
            </a:r>
            <a:endParaRPr lang="hu-HU" b="1"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Kódolási feladatok</a:t>
            </a:r>
            <a:endParaRPr lang="hu-HU" dirty="0"/>
          </a:p>
        </p:txBody>
      </p:sp>
      <p:sp>
        <p:nvSpPr>
          <p:cNvPr id="3" name="Tartalom helye 2"/>
          <p:cNvSpPr>
            <a:spLocks noGrp="1"/>
          </p:cNvSpPr>
          <p:nvPr>
            <p:ph idx="1"/>
          </p:nvPr>
        </p:nvSpPr>
        <p:spPr>
          <a:xfrm>
            <a:off x="457200" y="1775191"/>
            <a:ext cx="4043362" cy="4625609"/>
          </a:xfrm>
        </p:spPr>
        <p:txBody>
          <a:bodyPr>
            <a:normAutofit fontScale="77500" lnSpcReduction="20000"/>
          </a:bodyPr>
          <a:lstStyle/>
          <a:p>
            <a:r>
              <a:rPr lang="hu-HU" dirty="0" smtClean="0"/>
              <a:t>Írjuk le a teljes nevünket ASCII kódban!</a:t>
            </a:r>
          </a:p>
          <a:p>
            <a:r>
              <a:rPr lang="hu-HU" dirty="0" smtClean="0"/>
              <a:t>Írjuk le a kedvenc gyümölcsünk nevét bináris kódban!</a:t>
            </a:r>
          </a:p>
          <a:p>
            <a:r>
              <a:rPr lang="hu-HU" dirty="0" smtClean="0"/>
              <a:t>Írjuk le az utca nevét, ahol lakunk decimális kódban!</a:t>
            </a:r>
          </a:p>
          <a:p>
            <a:r>
              <a:rPr lang="hu-HU" dirty="0" smtClean="0"/>
              <a:t>Írjuk le a kedvenc filmünk nevét hexadecimális kódban!</a:t>
            </a:r>
          </a:p>
          <a:p>
            <a:r>
              <a:rPr lang="hu-HU" dirty="0" smtClean="0"/>
              <a:t>Adjuk oda a szomszédunknak, aki próbálja megfejteni!</a:t>
            </a:r>
          </a:p>
          <a:p>
            <a:endParaRPr lang="hu-HU" dirty="0"/>
          </a:p>
        </p:txBody>
      </p:sp>
      <p:pic>
        <p:nvPicPr>
          <p:cNvPr id="196610" name="Picture 2"/>
          <p:cNvPicPr>
            <a:picLocks noChangeAspect="1" noChangeArrowheads="1"/>
          </p:cNvPicPr>
          <p:nvPr/>
        </p:nvPicPr>
        <p:blipFill>
          <a:blip r:embed="rId2"/>
          <a:srcRect/>
          <a:stretch>
            <a:fillRect/>
          </a:stretch>
        </p:blipFill>
        <p:spPr bwMode="auto">
          <a:xfrm>
            <a:off x="4857752" y="4429132"/>
            <a:ext cx="3757643" cy="2174753"/>
          </a:xfrm>
          <a:prstGeom prst="rect">
            <a:avLst/>
          </a:prstGeom>
          <a:noFill/>
          <a:ln w="9525">
            <a:noFill/>
            <a:miter lim="800000"/>
            <a:headEnd/>
            <a:tailEnd/>
          </a:ln>
          <a:effectLst/>
        </p:spPr>
      </p:pic>
      <p:pic>
        <p:nvPicPr>
          <p:cNvPr id="196611" name="Picture 3"/>
          <p:cNvPicPr>
            <a:picLocks noChangeAspect="1" noChangeArrowheads="1"/>
          </p:cNvPicPr>
          <p:nvPr/>
        </p:nvPicPr>
        <p:blipFill>
          <a:blip r:embed="rId3" cstate="print"/>
          <a:srcRect/>
          <a:stretch>
            <a:fillRect/>
          </a:stretch>
        </p:blipFill>
        <p:spPr bwMode="auto">
          <a:xfrm>
            <a:off x="5857884" y="2643182"/>
            <a:ext cx="1862128" cy="1695917"/>
          </a:xfrm>
          <a:prstGeom prst="rect">
            <a:avLst/>
          </a:prstGeom>
          <a:noFill/>
          <a:ln w="9525">
            <a:noFill/>
            <a:miter lim="800000"/>
            <a:headEnd/>
            <a:tailEnd/>
          </a:ln>
          <a:effectLst/>
        </p:spPr>
      </p:pic>
      <p:pic>
        <p:nvPicPr>
          <p:cNvPr id="196613" name="Picture 5" descr="http://www.belyegzocenter.hu/kepek/termek/14311.jpg"/>
          <p:cNvPicPr>
            <a:picLocks noChangeAspect="1" noChangeArrowheads="1"/>
          </p:cNvPicPr>
          <p:nvPr/>
        </p:nvPicPr>
        <p:blipFill>
          <a:blip r:embed="rId4" cstate="print"/>
          <a:srcRect/>
          <a:stretch>
            <a:fillRect/>
          </a:stretch>
        </p:blipFill>
        <p:spPr bwMode="auto">
          <a:xfrm>
            <a:off x="4143372" y="1785926"/>
            <a:ext cx="2714644" cy="776697"/>
          </a:xfrm>
          <a:prstGeom prst="rect">
            <a:avLst/>
          </a:prstGeom>
          <a:noFill/>
        </p:spPr>
      </p:pic>
      <p:pic>
        <p:nvPicPr>
          <p:cNvPr id="196615" name="Picture 7" descr="http://www.promontorprint.hu/kepek/utcanevtabla2.jpg"/>
          <p:cNvPicPr>
            <a:picLocks noChangeAspect="1" noChangeArrowheads="1"/>
          </p:cNvPicPr>
          <p:nvPr/>
        </p:nvPicPr>
        <p:blipFill>
          <a:blip r:embed="rId5"/>
          <a:srcRect/>
          <a:stretch>
            <a:fillRect/>
          </a:stretch>
        </p:blipFill>
        <p:spPr bwMode="auto">
          <a:xfrm>
            <a:off x="6858016" y="1643050"/>
            <a:ext cx="2143172" cy="927867"/>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ASCII kódtáblázat</a:t>
            </a:r>
            <a:endParaRPr lang="hu-HU" dirty="0"/>
          </a:p>
        </p:txBody>
      </p:sp>
      <p:sp>
        <p:nvSpPr>
          <p:cNvPr id="3" name="Tartalom helye 2"/>
          <p:cNvSpPr>
            <a:spLocks noGrp="1"/>
          </p:cNvSpPr>
          <p:nvPr>
            <p:ph idx="1"/>
          </p:nvPr>
        </p:nvSpPr>
        <p:spPr/>
        <p:txBody>
          <a:bodyPr/>
          <a:lstStyle/>
          <a:p>
            <a:endParaRPr lang="hu-HU"/>
          </a:p>
        </p:txBody>
      </p:sp>
      <p:pic>
        <p:nvPicPr>
          <p:cNvPr id="4" name="Picture 2" descr="http://www.szechenyiiskola.hu/userfiles/ASCII_L.JPG"/>
          <p:cNvPicPr>
            <a:picLocks noChangeAspect="1" noChangeArrowheads="1"/>
          </p:cNvPicPr>
          <p:nvPr/>
        </p:nvPicPr>
        <p:blipFill>
          <a:blip r:embed="rId2"/>
          <a:srcRect/>
          <a:stretch>
            <a:fillRect/>
          </a:stretch>
        </p:blipFill>
        <p:spPr bwMode="auto">
          <a:xfrm>
            <a:off x="642910" y="1428736"/>
            <a:ext cx="8080764" cy="5429264"/>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Feladatok összeadásra</a:t>
            </a:r>
            <a:endParaRPr lang="hu-HU" dirty="0"/>
          </a:p>
        </p:txBody>
      </p:sp>
      <p:pic>
        <p:nvPicPr>
          <p:cNvPr id="190466" name="Picture 2"/>
          <p:cNvPicPr>
            <a:picLocks noChangeAspect="1" noChangeArrowheads="1"/>
          </p:cNvPicPr>
          <p:nvPr/>
        </p:nvPicPr>
        <p:blipFill>
          <a:blip r:embed="rId2"/>
          <a:srcRect/>
          <a:stretch>
            <a:fillRect/>
          </a:stretch>
        </p:blipFill>
        <p:spPr bwMode="auto">
          <a:xfrm>
            <a:off x="1643042" y="1500174"/>
            <a:ext cx="5357850" cy="509136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Megoldások összeadásra</a:t>
            </a:r>
            <a:endParaRPr lang="hu-HU" dirty="0"/>
          </a:p>
        </p:txBody>
      </p:sp>
      <p:pic>
        <p:nvPicPr>
          <p:cNvPr id="191490" name="Picture 2"/>
          <p:cNvPicPr>
            <a:picLocks noChangeAspect="1" noChangeArrowheads="1"/>
          </p:cNvPicPr>
          <p:nvPr/>
        </p:nvPicPr>
        <p:blipFill>
          <a:blip r:embed="rId2"/>
          <a:srcRect/>
          <a:stretch>
            <a:fillRect/>
          </a:stretch>
        </p:blipFill>
        <p:spPr bwMode="auto">
          <a:xfrm>
            <a:off x="428596" y="1785926"/>
            <a:ext cx="8601075" cy="4667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Feladatok kivonásra</a:t>
            </a:r>
            <a:endParaRPr lang="hu-HU" dirty="0"/>
          </a:p>
        </p:txBody>
      </p:sp>
      <p:pic>
        <p:nvPicPr>
          <p:cNvPr id="192514" name="Picture 2"/>
          <p:cNvPicPr>
            <a:picLocks noChangeAspect="1" noChangeArrowheads="1"/>
          </p:cNvPicPr>
          <p:nvPr/>
        </p:nvPicPr>
        <p:blipFill>
          <a:blip r:embed="rId2"/>
          <a:srcRect/>
          <a:stretch>
            <a:fillRect/>
          </a:stretch>
        </p:blipFill>
        <p:spPr bwMode="auto">
          <a:xfrm>
            <a:off x="1571604" y="1571612"/>
            <a:ext cx="5776927" cy="49289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Megoldások kivonásra</a:t>
            </a:r>
            <a:endParaRPr lang="hu-HU" dirty="0"/>
          </a:p>
        </p:txBody>
      </p:sp>
      <p:pic>
        <p:nvPicPr>
          <p:cNvPr id="193538" name="Picture 2"/>
          <p:cNvPicPr>
            <a:picLocks noChangeAspect="1" noChangeArrowheads="1"/>
          </p:cNvPicPr>
          <p:nvPr/>
        </p:nvPicPr>
        <p:blipFill>
          <a:blip r:embed="rId2"/>
          <a:srcRect/>
          <a:stretch>
            <a:fillRect/>
          </a:stretch>
        </p:blipFill>
        <p:spPr bwMode="auto">
          <a:xfrm>
            <a:off x="285720" y="1928802"/>
            <a:ext cx="8620125" cy="4695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Feladatok szorzásra, osztásra</a:t>
            </a:r>
            <a:endParaRPr lang="hu-HU" dirty="0"/>
          </a:p>
        </p:txBody>
      </p:sp>
      <p:pic>
        <p:nvPicPr>
          <p:cNvPr id="194562" name="Picture 2"/>
          <p:cNvPicPr>
            <a:picLocks noChangeAspect="1" noChangeArrowheads="1"/>
          </p:cNvPicPr>
          <p:nvPr/>
        </p:nvPicPr>
        <p:blipFill>
          <a:blip r:embed="rId2"/>
          <a:srcRect/>
          <a:stretch>
            <a:fillRect/>
          </a:stretch>
        </p:blipFill>
        <p:spPr bwMode="auto">
          <a:xfrm>
            <a:off x="1142976" y="1571612"/>
            <a:ext cx="7277100" cy="4895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Megoldások szorzásra, osztásra</a:t>
            </a:r>
            <a:endParaRPr lang="hu-HU" dirty="0"/>
          </a:p>
        </p:txBody>
      </p:sp>
      <p:pic>
        <p:nvPicPr>
          <p:cNvPr id="195586" name="Picture 2"/>
          <p:cNvPicPr>
            <a:picLocks noChangeAspect="1" noChangeArrowheads="1"/>
          </p:cNvPicPr>
          <p:nvPr/>
        </p:nvPicPr>
        <p:blipFill>
          <a:blip r:embed="rId2"/>
          <a:srcRect/>
          <a:stretch>
            <a:fillRect/>
          </a:stretch>
        </p:blipFill>
        <p:spPr bwMode="auto">
          <a:xfrm>
            <a:off x="0" y="2071678"/>
            <a:ext cx="8829675" cy="3248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idx="4294967295"/>
          </p:nvPr>
        </p:nvSpPr>
        <p:spPr>
          <a:solidFill>
            <a:srgbClr val="FDEADA"/>
          </a:solidFill>
          <a:ln>
            <a:solidFill>
              <a:srgbClr val="7F7F7F"/>
            </a:solidFill>
          </a:ln>
        </p:spPr>
        <p:txBody>
          <a:bodyPr/>
          <a:lstStyle/>
          <a:p>
            <a:r>
              <a:rPr lang="hu-HU" smtClean="0"/>
              <a:t>Feladatok</a:t>
            </a:r>
          </a:p>
        </p:txBody>
      </p:sp>
      <p:sp>
        <p:nvSpPr>
          <p:cNvPr id="4" name="Tartalom helye 3"/>
          <p:cNvSpPr>
            <a:spLocks noGrp="1"/>
          </p:cNvSpPr>
          <p:nvPr>
            <p:ph sz="half" idx="4294967295"/>
          </p:nvPr>
        </p:nvSpPr>
        <p:spPr>
          <a:xfrm>
            <a:off x="457200" y="1773238"/>
            <a:ext cx="4040188" cy="4535487"/>
          </a:xfrm>
          <a:solidFill>
            <a:srgbClr val="EBF1DE">
              <a:alpha val="66000"/>
            </a:srgbClr>
          </a:solidFill>
          <a:ln>
            <a:solidFill>
              <a:srgbClr val="7F7F7F"/>
            </a:solidFill>
          </a:ln>
        </p:spPr>
        <p:txBody>
          <a:bodyPr/>
          <a:lstStyle/>
          <a:p>
            <a:pPr marL="533400" indent="-355600" algn="ctr">
              <a:lnSpc>
                <a:spcPct val="200000"/>
              </a:lnSpc>
              <a:spcBef>
                <a:spcPts val="1800"/>
              </a:spcBef>
              <a:spcAft>
                <a:spcPts val="1200"/>
              </a:spcAft>
              <a:buFont typeface="Arial" charset="0"/>
              <a:buNone/>
            </a:pPr>
            <a:r>
              <a:rPr lang="hu-HU" sz="1800" b="1" smtClean="0">
                <a:solidFill>
                  <a:schemeClr val="folHlink"/>
                </a:solidFill>
              </a:rPr>
              <a:t>Végezze el az alábbi átalakításokat!</a:t>
            </a:r>
          </a:p>
          <a:p>
            <a:pPr marL="533400" indent="-355600">
              <a:buFont typeface="Calibri" pitchFamily="34" charset="0"/>
              <a:buAutoNum type="arabicPeriod"/>
            </a:pPr>
            <a:r>
              <a:rPr lang="hu-HU" sz="1800" b="1" smtClean="0"/>
              <a:t>2010</a:t>
            </a:r>
            <a:r>
              <a:rPr lang="hu-HU" sz="1800" b="1" u="sng" baseline="-25000" smtClean="0"/>
              <a:t>10</a:t>
            </a:r>
            <a:r>
              <a:rPr lang="hu-HU" sz="1800" b="1" smtClean="0"/>
              <a:t>  = </a:t>
            </a:r>
            <a:r>
              <a:rPr lang="hu-HU" sz="2000" b="1" smtClean="0">
                <a:solidFill>
                  <a:schemeClr val="folHlink"/>
                </a:solidFill>
              </a:rPr>
              <a:t>?</a:t>
            </a:r>
            <a:r>
              <a:rPr lang="hu-HU" sz="1800" b="1" u="sng" baseline="-25000" smtClean="0"/>
              <a:t>8</a:t>
            </a:r>
          </a:p>
          <a:p>
            <a:pPr marL="533400" indent="-355600">
              <a:buFont typeface="Calibri" pitchFamily="34" charset="0"/>
              <a:buAutoNum type="arabicPeriod"/>
            </a:pPr>
            <a:r>
              <a:rPr lang="hu-HU" sz="1800" b="1" smtClean="0"/>
              <a:t>2010</a:t>
            </a:r>
            <a:r>
              <a:rPr lang="hu-HU" sz="1800" b="1" u="sng" baseline="-25000" smtClean="0"/>
              <a:t>10</a:t>
            </a:r>
            <a:r>
              <a:rPr lang="hu-HU" sz="1800" b="1" smtClean="0"/>
              <a:t>  = </a:t>
            </a:r>
            <a:r>
              <a:rPr lang="hu-HU" sz="2000" b="1" smtClean="0">
                <a:solidFill>
                  <a:schemeClr val="folHlink"/>
                </a:solidFill>
              </a:rPr>
              <a:t>?</a:t>
            </a:r>
            <a:r>
              <a:rPr lang="hu-HU" sz="1800" b="1" u="sng" baseline="-25000" smtClean="0"/>
              <a:t>2</a:t>
            </a:r>
          </a:p>
          <a:p>
            <a:pPr marL="533400" indent="-355600">
              <a:buFont typeface="Calibri" pitchFamily="34" charset="0"/>
              <a:buAutoNum type="arabicPeriod"/>
            </a:pPr>
            <a:r>
              <a:rPr lang="hu-HU" sz="1800" b="1" smtClean="0"/>
              <a:t>2010</a:t>
            </a:r>
            <a:r>
              <a:rPr lang="hu-HU" sz="1800" b="1" u="sng" baseline="-25000" smtClean="0"/>
              <a:t>10</a:t>
            </a:r>
            <a:r>
              <a:rPr lang="hu-HU" sz="1800" b="1" smtClean="0"/>
              <a:t>  = </a:t>
            </a:r>
            <a:r>
              <a:rPr lang="hu-HU" sz="2000" b="1" smtClean="0">
                <a:solidFill>
                  <a:schemeClr val="folHlink"/>
                </a:solidFill>
              </a:rPr>
              <a:t>?</a:t>
            </a:r>
            <a:r>
              <a:rPr lang="hu-HU" sz="1800" b="1" u="sng" baseline="-25000" smtClean="0"/>
              <a:t>16</a:t>
            </a:r>
          </a:p>
          <a:p>
            <a:pPr marL="533400" indent="-355600">
              <a:buFont typeface="Calibri" pitchFamily="34" charset="0"/>
              <a:buAutoNum type="arabicPeriod"/>
            </a:pPr>
            <a:r>
              <a:rPr lang="hu-HU" sz="1800" b="1" smtClean="0"/>
              <a:t>111010011</a:t>
            </a:r>
            <a:r>
              <a:rPr lang="hu-HU" sz="1800" b="1" u="sng" baseline="-25000" smtClean="0"/>
              <a:t>2</a:t>
            </a:r>
            <a:r>
              <a:rPr lang="hu-HU" sz="1800" b="1" smtClean="0"/>
              <a:t>  = </a:t>
            </a:r>
            <a:r>
              <a:rPr lang="hu-HU" sz="2000" b="1" smtClean="0">
                <a:solidFill>
                  <a:schemeClr val="folHlink"/>
                </a:solidFill>
              </a:rPr>
              <a:t>?</a:t>
            </a:r>
            <a:r>
              <a:rPr lang="hu-HU" sz="1800" b="1" u="sng" baseline="-25000" smtClean="0"/>
              <a:t>10</a:t>
            </a:r>
          </a:p>
          <a:p>
            <a:pPr marL="533400" indent="-355600">
              <a:buFont typeface="Calibri" pitchFamily="34" charset="0"/>
              <a:buAutoNum type="arabicPeriod"/>
            </a:pPr>
            <a:r>
              <a:rPr lang="hu-HU" sz="1800" b="1" smtClean="0"/>
              <a:t>2010</a:t>
            </a:r>
            <a:r>
              <a:rPr lang="hu-HU" sz="1800" b="1" u="sng" baseline="-25000" smtClean="0"/>
              <a:t>8</a:t>
            </a:r>
            <a:r>
              <a:rPr lang="hu-HU" sz="1800" b="1" smtClean="0"/>
              <a:t>  = </a:t>
            </a:r>
            <a:r>
              <a:rPr lang="hu-HU" sz="2000" b="1" smtClean="0">
                <a:solidFill>
                  <a:schemeClr val="folHlink"/>
                </a:solidFill>
              </a:rPr>
              <a:t>?</a:t>
            </a:r>
            <a:r>
              <a:rPr lang="hu-HU" sz="1800" b="1" u="sng" baseline="-25000" smtClean="0"/>
              <a:t>10</a:t>
            </a:r>
          </a:p>
          <a:p>
            <a:pPr marL="533400" indent="-355600">
              <a:buFont typeface="Calibri" pitchFamily="34" charset="0"/>
              <a:buAutoNum type="arabicPeriod"/>
            </a:pPr>
            <a:r>
              <a:rPr lang="hu-HU" sz="1800" b="1" smtClean="0"/>
              <a:t>2010</a:t>
            </a:r>
            <a:r>
              <a:rPr lang="hu-HU" sz="1800" b="1" u="sng" baseline="-25000" smtClean="0"/>
              <a:t>16</a:t>
            </a:r>
            <a:r>
              <a:rPr lang="hu-HU" sz="1800" b="1" smtClean="0"/>
              <a:t>  = </a:t>
            </a:r>
            <a:r>
              <a:rPr lang="hu-HU" sz="2000" b="1" smtClean="0">
                <a:solidFill>
                  <a:schemeClr val="folHlink"/>
                </a:solidFill>
              </a:rPr>
              <a:t>?</a:t>
            </a:r>
            <a:r>
              <a:rPr lang="hu-HU" sz="1800" b="1" u="sng" baseline="-25000" smtClean="0"/>
              <a:t>10</a:t>
            </a:r>
          </a:p>
          <a:p>
            <a:pPr marL="533400" indent="-355600">
              <a:buFont typeface="Calibri" pitchFamily="34" charset="0"/>
              <a:buAutoNum type="arabicPeriod"/>
            </a:pPr>
            <a:r>
              <a:rPr lang="hu-HU" sz="1800" b="1" smtClean="0"/>
              <a:t>111010011</a:t>
            </a:r>
            <a:r>
              <a:rPr lang="hu-HU" sz="1800" b="1" u="sng" baseline="-25000" smtClean="0"/>
              <a:t>2</a:t>
            </a:r>
            <a:r>
              <a:rPr lang="hu-HU" sz="1800" b="1" smtClean="0"/>
              <a:t>  = </a:t>
            </a:r>
            <a:r>
              <a:rPr lang="hu-HU" sz="2000" b="1" smtClean="0">
                <a:solidFill>
                  <a:schemeClr val="folHlink"/>
                </a:solidFill>
              </a:rPr>
              <a:t>?</a:t>
            </a:r>
            <a:r>
              <a:rPr lang="hu-HU" sz="1800" b="1" u="sng" baseline="-25000" smtClean="0"/>
              <a:t>8</a:t>
            </a:r>
            <a:r>
              <a:rPr lang="hu-HU" sz="1800" b="1" smtClean="0"/>
              <a:t> </a:t>
            </a:r>
          </a:p>
          <a:p>
            <a:pPr marL="533400" indent="-355600">
              <a:buFont typeface="Calibri" pitchFamily="34" charset="0"/>
              <a:buAutoNum type="arabicPeriod"/>
            </a:pPr>
            <a:r>
              <a:rPr lang="hu-HU" sz="1800" b="1" smtClean="0"/>
              <a:t>2010</a:t>
            </a:r>
            <a:r>
              <a:rPr lang="hu-HU" sz="1800" b="1" u="sng" baseline="-25000" smtClean="0"/>
              <a:t>8</a:t>
            </a:r>
            <a:r>
              <a:rPr lang="hu-HU" sz="1800" b="1" smtClean="0"/>
              <a:t>  = </a:t>
            </a:r>
            <a:r>
              <a:rPr lang="hu-HU" sz="2000" b="1" smtClean="0">
                <a:solidFill>
                  <a:schemeClr val="folHlink"/>
                </a:solidFill>
              </a:rPr>
              <a:t>?</a:t>
            </a:r>
            <a:r>
              <a:rPr lang="hu-HU" sz="1800" b="1" u="sng" baseline="-25000" smtClean="0"/>
              <a:t>2</a:t>
            </a:r>
          </a:p>
          <a:p>
            <a:pPr marL="533400" indent="-355600">
              <a:buFont typeface="Calibri" pitchFamily="34" charset="0"/>
              <a:buAutoNum type="arabicPeriod"/>
            </a:pPr>
            <a:r>
              <a:rPr lang="hu-HU" sz="1800" b="1" smtClean="0"/>
              <a:t>2010</a:t>
            </a:r>
            <a:r>
              <a:rPr lang="hu-HU" sz="1800" b="1" u="sng" baseline="-25000" smtClean="0"/>
              <a:t>16</a:t>
            </a:r>
            <a:r>
              <a:rPr lang="hu-HU" sz="1800" b="1" smtClean="0"/>
              <a:t>  = </a:t>
            </a:r>
            <a:r>
              <a:rPr lang="hu-HU" sz="2000" b="1" smtClean="0">
                <a:solidFill>
                  <a:schemeClr val="folHlink"/>
                </a:solidFill>
              </a:rPr>
              <a:t>?</a:t>
            </a:r>
            <a:r>
              <a:rPr lang="hu-HU" sz="1800" b="1" u="sng" baseline="-25000" smtClean="0"/>
              <a:t>8</a:t>
            </a:r>
            <a:endParaRPr lang="hu-HU" sz="1800" b="1" smtClean="0"/>
          </a:p>
          <a:p>
            <a:pPr marL="533400" indent="-355600">
              <a:buFont typeface="Calibri" pitchFamily="34" charset="0"/>
              <a:buAutoNum type="arabicPeriod"/>
            </a:pPr>
            <a:endParaRPr lang="hu-HU" sz="1800" b="1" smtClean="0"/>
          </a:p>
        </p:txBody>
      </p:sp>
      <p:sp>
        <p:nvSpPr>
          <p:cNvPr id="6" name="Tartalom helye 5"/>
          <p:cNvSpPr>
            <a:spLocks noGrp="1"/>
          </p:cNvSpPr>
          <p:nvPr>
            <p:ph sz="quarter" idx="4294967295"/>
          </p:nvPr>
        </p:nvSpPr>
        <p:spPr>
          <a:xfrm>
            <a:off x="4645025" y="1773238"/>
            <a:ext cx="4041775" cy="4535487"/>
          </a:xfrm>
          <a:solidFill>
            <a:srgbClr val="EBF1DE">
              <a:alpha val="66000"/>
            </a:srgbClr>
          </a:solidFill>
          <a:ln>
            <a:solidFill>
              <a:srgbClr val="7F7F7F"/>
            </a:solidFill>
          </a:ln>
        </p:spPr>
        <p:txBody>
          <a:bodyPr/>
          <a:lstStyle/>
          <a:p>
            <a:pPr marL="622300" indent="-444500" algn="ctr">
              <a:lnSpc>
                <a:spcPct val="200000"/>
              </a:lnSpc>
              <a:spcBef>
                <a:spcPct val="999000"/>
              </a:spcBef>
              <a:spcAft>
                <a:spcPts val="1200"/>
              </a:spcAft>
              <a:buFont typeface="Arial" charset="0"/>
              <a:buNone/>
            </a:pPr>
            <a:r>
              <a:rPr lang="hu-HU" sz="1800" b="1" smtClean="0">
                <a:solidFill>
                  <a:schemeClr val="folHlink"/>
                </a:solidFill>
              </a:rPr>
              <a:t>Végezze el az alábbi átalakításokat!</a:t>
            </a:r>
            <a:endParaRPr lang="hu-HU" sz="1800" b="1" smtClean="0"/>
          </a:p>
          <a:p>
            <a:pPr marL="622300" indent="-444500">
              <a:spcBef>
                <a:spcPct val="30000"/>
              </a:spcBef>
              <a:buFont typeface="Calibri" pitchFamily="34" charset="0"/>
              <a:buAutoNum type="arabicPeriod"/>
            </a:pPr>
            <a:r>
              <a:rPr lang="hu-HU" sz="1800" b="1" smtClean="0"/>
              <a:t>1011010011</a:t>
            </a:r>
            <a:r>
              <a:rPr lang="hu-HU" sz="1800" b="1" u="sng" baseline="-25000" smtClean="0"/>
              <a:t>2</a:t>
            </a:r>
            <a:r>
              <a:rPr lang="hu-HU" sz="1800" b="1" smtClean="0"/>
              <a:t>  = </a:t>
            </a:r>
            <a:r>
              <a:rPr lang="hu-HU" sz="1800" b="1" smtClean="0">
                <a:solidFill>
                  <a:schemeClr val="folHlink"/>
                </a:solidFill>
              </a:rPr>
              <a:t>?</a:t>
            </a:r>
            <a:r>
              <a:rPr lang="hu-HU" sz="1800" b="1" u="sng" baseline="-25000" smtClean="0"/>
              <a:t>10</a:t>
            </a:r>
            <a:endParaRPr lang="hu-HU" sz="1800" b="1" smtClean="0"/>
          </a:p>
          <a:p>
            <a:pPr marL="622300" indent="-444500">
              <a:spcBef>
                <a:spcPct val="30000"/>
              </a:spcBef>
              <a:buFont typeface="Calibri" pitchFamily="34" charset="0"/>
              <a:buAutoNum type="arabicPeriod"/>
            </a:pPr>
            <a:r>
              <a:rPr lang="hu-HU" sz="1800" b="1" smtClean="0"/>
              <a:t>1011010011</a:t>
            </a:r>
            <a:r>
              <a:rPr lang="hu-HU" sz="1800" b="1" u="sng" baseline="-25000" smtClean="0"/>
              <a:t>2</a:t>
            </a:r>
            <a:r>
              <a:rPr lang="hu-HU" sz="1800" b="1" smtClean="0"/>
              <a:t>  = </a:t>
            </a:r>
            <a:r>
              <a:rPr lang="hu-HU" sz="1800" b="1" smtClean="0">
                <a:solidFill>
                  <a:schemeClr val="folHlink"/>
                </a:solidFill>
              </a:rPr>
              <a:t>?</a:t>
            </a:r>
            <a:r>
              <a:rPr lang="hu-HU" sz="1800" b="1" u="sng" baseline="-25000" smtClean="0"/>
              <a:t>8</a:t>
            </a:r>
            <a:endParaRPr lang="hu-HU" sz="1800" b="1" smtClean="0"/>
          </a:p>
          <a:p>
            <a:pPr marL="622300" indent="-444500">
              <a:spcBef>
                <a:spcPct val="30000"/>
              </a:spcBef>
              <a:buFont typeface="Calibri" pitchFamily="34" charset="0"/>
              <a:buAutoNum type="arabicPeriod"/>
            </a:pPr>
            <a:r>
              <a:rPr lang="hu-HU" sz="1800" b="1" smtClean="0"/>
              <a:t>1011010011</a:t>
            </a:r>
            <a:r>
              <a:rPr lang="hu-HU" sz="1800" b="1" u="sng" baseline="-25000" smtClean="0"/>
              <a:t>2</a:t>
            </a:r>
            <a:r>
              <a:rPr lang="hu-HU" sz="1800" b="1" smtClean="0"/>
              <a:t>  = </a:t>
            </a:r>
            <a:r>
              <a:rPr lang="hu-HU" sz="1800" b="1" smtClean="0">
                <a:solidFill>
                  <a:schemeClr val="folHlink"/>
                </a:solidFill>
              </a:rPr>
              <a:t>?</a:t>
            </a:r>
            <a:r>
              <a:rPr lang="hu-HU" sz="1800" b="1" u="sng" baseline="-25000" smtClean="0"/>
              <a:t>16</a:t>
            </a:r>
          </a:p>
          <a:p>
            <a:pPr marL="622300" indent="-444500">
              <a:spcBef>
                <a:spcPct val="30000"/>
              </a:spcBef>
              <a:buFont typeface="Calibri" pitchFamily="34" charset="0"/>
              <a:buAutoNum type="arabicPeriod"/>
            </a:pPr>
            <a:r>
              <a:rPr lang="hu-HU" sz="1800" b="1" smtClean="0"/>
              <a:t>E3A</a:t>
            </a:r>
            <a:r>
              <a:rPr lang="hu-HU" sz="1800" b="1" u="sng" baseline="-25000" smtClean="0"/>
              <a:t>16</a:t>
            </a:r>
            <a:r>
              <a:rPr lang="hu-HU" sz="1800" b="1" smtClean="0"/>
              <a:t>  = </a:t>
            </a:r>
            <a:r>
              <a:rPr lang="hu-HU" sz="1800" b="1" smtClean="0">
                <a:solidFill>
                  <a:schemeClr val="folHlink"/>
                </a:solidFill>
              </a:rPr>
              <a:t>?</a:t>
            </a:r>
            <a:r>
              <a:rPr lang="hu-HU" sz="1800" b="1" u="sng" baseline="-25000" smtClean="0"/>
              <a:t>10</a:t>
            </a:r>
            <a:endParaRPr lang="hu-HU" sz="1800" b="1" smtClean="0"/>
          </a:p>
          <a:p>
            <a:pPr marL="622300" indent="-444500">
              <a:spcBef>
                <a:spcPct val="30000"/>
              </a:spcBef>
              <a:buFont typeface="Calibri" pitchFamily="34" charset="0"/>
              <a:buAutoNum type="arabicPeriod"/>
            </a:pPr>
            <a:r>
              <a:rPr lang="hu-HU" sz="1800" b="1" smtClean="0"/>
              <a:t>E3A</a:t>
            </a:r>
            <a:r>
              <a:rPr lang="hu-HU" sz="1800" b="1" u="sng" baseline="-25000" smtClean="0"/>
              <a:t>16</a:t>
            </a:r>
            <a:r>
              <a:rPr lang="hu-HU" sz="1800" b="1" smtClean="0"/>
              <a:t>  = </a:t>
            </a:r>
            <a:r>
              <a:rPr lang="hu-HU" sz="1800" b="1" smtClean="0">
                <a:solidFill>
                  <a:schemeClr val="folHlink"/>
                </a:solidFill>
              </a:rPr>
              <a:t>?</a:t>
            </a:r>
            <a:r>
              <a:rPr lang="hu-HU" sz="1800" b="1" u="sng" baseline="-25000" smtClean="0"/>
              <a:t>8</a:t>
            </a:r>
          </a:p>
          <a:p>
            <a:pPr marL="622300" indent="-444500">
              <a:spcBef>
                <a:spcPct val="30000"/>
              </a:spcBef>
              <a:buFont typeface="Calibri" pitchFamily="34" charset="0"/>
              <a:buAutoNum type="arabicPeriod"/>
            </a:pPr>
            <a:r>
              <a:rPr lang="hu-HU" sz="1800" b="1" smtClean="0"/>
              <a:t>E3A</a:t>
            </a:r>
            <a:r>
              <a:rPr lang="hu-HU" sz="1800" b="1" u="sng" baseline="-25000" smtClean="0"/>
              <a:t>16</a:t>
            </a:r>
            <a:r>
              <a:rPr lang="hu-HU" sz="1800" b="1" smtClean="0"/>
              <a:t>  = </a:t>
            </a:r>
            <a:r>
              <a:rPr lang="hu-HU" sz="1800" b="1" smtClean="0">
                <a:solidFill>
                  <a:schemeClr val="folHlink"/>
                </a:solidFill>
              </a:rPr>
              <a:t>?</a:t>
            </a:r>
            <a:r>
              <a:rPr lang="hu-HU" sz="1800" b="1" u="sng" baseline="-25000" smtClean="0"/>
              <a:t>2</a:t>
            </a:r>
          </a:p>
          <a:p>
            <a:pPr marL="622300" indent="-444500">
              <a:spcBef>
                <a:spcPct val="30000"/>
              </a:spcBef>
              <a:buFont typeface="Calibri" pitchFamily="34" charset="0"/>
              <a:buAutoNum type="arabicPeriod"/>
            </a:pPr>
            <a:r>
              <a:rPr lang="hu-HU" sz="1800" b="1" smtClean="0"/>
              <a:t>732</a:t>
            </a:r>
            <a:r>
              <a:rPr lang="hu-HU" sz="1800" b="1" u="sng" baseline="-25000" smtClean="0"/>
              <a:t>8</a:t>
            </a:r>
            <a:r>
              <a:rPr lang="hu-HU" sz="1800" b="1" smtClean="0"/>
              <a:t>  = </a:t>
            </a:r>
            <a:r>
              <a:rPr lang="hu-HU" sz="1800" b="1" smtClean="0">
                <a:solidFill>
                  <a:schemeClr val="folHlink"/>
                </a:solidFill>
              </a:rPr>
              <a:t>?</a:t>
            </a:r>
            <a:r>
              <a:rPr lang="hu-HU" sz="1800" b="1" u="sng" baseline="-25000" smtClean="0"/>
              <a:t>10</a:t>
            </a:r>
            <a:endParaRPr lang="hu-HU" sz="1800" b="1" smtClean="0"/>
          </a:p>
          <a:p>
            <a:pPr marL="622300" indent="-444500">
              <a:spcBef>
                <a:spcPct val="30000"/>
              </a:spcBef>
              <a:buFont typeface="Calibri" pitchFamily="34" charset="0"/>
              <a:buAutoNum type="arabicPeriod"/>
            </a:pPr>
            <a:r>
              <a:rPr lang="hu-HU" sz="1800" b="1" smtClean="0"/>
              <a:t>732</a:t>
            </a:r>
            <a:r>
              <a:rPr lang="hu-HU" sz="1800" b="1" u="sng" baseline="-25000" smtClean="0"/>
              <a:t>8</a:t>
            </a:r>
            <a:r>
              <a:rPr lang="hu-HU" sz="1800" b="1" smtClean="0"/>
              <a:t>  = </a:t>
            </a:r>
            <a:r>
              <a:rPr lang="hu-HU" sz="1800" b="1" smtClean="0">
                <a:solidFill>
                  <a:schemeClr val="folHlink"/>
                </a:solidFill>
              </a:rPr>
              <a:t>?</a:t>
            </a:r>
            <a:r>
              <a:rPr lang="hu-HU" sz="1800" b="1" u="sng" baseline="-25000" smtClean="0"/>
              <a:t>16</a:t>
            </a:r>
          </a:p>
          <a:p>
            <a:pPr marL="622300" indent="-444500">
              <a:spcBef>
                <a:spcPct val="30000"/>
              </a:spcBef>
              <a:buFont typeface="Calibri" pitchFamily="34" charset="0"/>
              <a:buAutoNum type="arabicPeriod"/>
            </a:pPr>
            <a:r>
              <a:rPr lang="hu-HU" sz="1800" b="1" smtClean="0"/>
              <a:t>732</a:t>
            </a:r>
            <a:r>
              <a:rPr lang="hu-HU" sz="1800" b="1" u="sng" baseline="-25000" smtClean="0"/>
              <a:t>8</a:t>
            </a:r>
            <a:r>
              <a:rPr lang="hu-HU" sz="1800" b="1" smtClean="0"/>
              <a:t>  = </a:t>
            </a:r>
            <a:r>
              <a:rPr lang="hu-HU" sz="1800" b="1" smtClean="0">
                <a:solidFill>
                  <a:schemeClr val="folHlink"/>
                </a:solidFill>
              </a:rPr>
              <a:t>?</a:t>
            </a:r>
            <a:r>
              <a:rPr lang="hu-HU" sz="1800" b="1" u="sng" baseline="-25000" smtClean="0"/>
              <a:t>2</a:t>
            </a:r>
            <a:endParaRPr lang="hu-HU" sz="1800" b="1" smtClean="0"/>
          </a:p>
          <a:p>
            <a:pPr marL="622300" indent="-444500">
              <a:spcBef>
                <a:spcPct val="25000"/>
              </a:spcBef>
              <a:buFont typeface="Calibri" pitchFamily="34" charset="0"/>
              <a:buAutoNum type="arabicPeriod"/>
            </a:pPr>
            <a:endParaRPr lang="hu-HU" sz="1800" b="1" smtClean="0">
              <a:solidFill>
                <a:srgbClr val="00B0F0"/>
              </a:solidFill>
            </a:endParaRPr>
          </a:p>
        </p:txBody>
      </p:sp>
    </p:spTree>
  </p:cSld>
  <p:clrMapOvr>
    <a:masterClrMapping/>
  </p:clrMapOvr>
  <p:transition>
    <p:zoom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a:ln w="28575">
            <a:solidFill>
              <a:schemeClr val="tx1"/>
            </a:solidFill>
          </a:ln>
        </p:spPr>
        <p:txBody>
          <a:bodyPr/>
          <a:lstStyle/>
          <a:p>
            <a:r>
              <a:rPr lang="hu-HU" b="1"/>
              <a:t>Algoritmusok</a:t>
            </a:r>
          </a:p>
        </p:txBody>
      </p:sp>
      <p:sp>
        <p:nvSpPr>
          <p:cNvPr id="5123" name="Rectangle 3"/>
          <p:cNvSpPr>
            <a:spLocks noGrp="1" noChangeArrowheads="1"/>
          </p:cNvSpPr>
          <p:nvPr>
            <p:ph type="body" idx="1"/>
          </p:nvPr>
        </p:nvSpPr>
        <p:spPr>
          <a:xfrm>
            <a:off x="457200" y="1676400"/>
            <a:ext cx="8240713" cy="4522788"/>
          </a:xfrm>
        </p:spPr>
        <p:txBody>
          <a:bodyPr>
            <a:normAutofit lnSpcReduction="10000"/>
          </a:bodyPr>
          <a:lstStyle/>
          <a:p>
            <a:pPr>
              <a:lnSpc>
                <a:spcPct val="125000"/>
              </a:lnSpc>
            </a:pPr>
            <a:r>
              <a:rPr lang="hu-HU" sz="2000" b="1"/>
              <a:t>Az algoritmus fogalma:</a:t>
            </a:r>
          </a:p>
          <a:p>
            <a:pPr lvl="1">
              <a:lnSpc>
                <a:spcPct val="105000"/>
              </a:lnSpc>
              <a:buFontTx/>
              <a:buNone/>
            </a:pPr>
            <a:r>
              <a:rPr lang="hu-HU" sz="1800" b="1"/>
              <a:t>	Az algoritmus egy bizonyos feladattípus megoldására szolgáló lépések        (utasítások, előírások) véges sorozata, amely alapján a feladat  véges lépésben megoldható</a:t>
            </a:r>
            <a:r>
              <a:rPr lang="hu-HU" sz="1600" b="1"/>
              <a:t>.</a:t>
            </a:r>
          </a:p>
          <a:p>
            <a:pPr>
              <a:lnSpc>
                <a:spcPct val="90000"/>
              </a:lnSpc>
              <a:spcBef>
                <a:spcPct val="50000"/>
              </a:spcBef>
            </a:pPr>
            <a:r>
              <a:rPr lang="hu-HU" sz="2000" b="1"/>
              <a:t>Az algoritmusokkal szemben támasztott követelmények:</a:t>
            </a:r>
          </a:p>
          <a:p>
            <a:pPr lvl="1">
              <a:lnSpc>
                <a:spcPct val="105000"/>
              </a:lnSpc>
              <a:buFontTx/>
              <a:buNone/>
            </a:pPr>
            <a:r>
              <a:rPr lang="hu-HU" sz="1800" b="1"/>
              <a:t>	1. </a:t>
            </a:r>
            <a:r>
              <a:rPr lang="hu-HU" sz="1800" b="1" i="1"/>
              <a:t>Végesség</a:t>
            </a:r>
            <a:r>
              <a:rPr lang="hu-HU" sz="1800" b="1"/>
              <a:t>: a feladat megoldására szolgáló lépések számának és minden egyes lépésnek is végesnek kell lennie</a:t>
            </a:r>
          </a:p>
          <a:p>
            <a:pPr lvl="1">
              <a:lnSpc>
                <a:spcPct val="105000"/>
              </a:lnSpc>
              <a:spcBef>
                <a:spcPct val="50000"/>
              </a:spcBef>
              <a:buFontTx/>
              <a:buNone/>
            </a:pPr>
            <a:r>
              <a:rPr lang="hu-HU" sz="1800" b="1"/>
              <a:t>	2. </a:t>
            </a:r>
            <a:r>
              <a:rPr lang="hu-HU" sz="1800" b="1" i="1"/>
              <a:t>Meghatározottság</a:t>
            </a:r>
            <a:r>
              <a:rPr lang="hu-HU" sz="1800" b="1"/>
              <a:t>: Az algoritmus minden lépésének pontosan definiáltnak, egyértelműnek, félreérthetetlennek kell lennie</a:t>
            </a:r>
          </a:p>
          <a:p>
            <a:pPr lvl="1">
              <a:lnSpc>
                <a:spcPct val="105000"/>
              </a:lnSpc>
              <a:spcBef>
                <a:spcPct val="50000"/>
              </a:spcBef>
              <a:buFontTx/>
              <a:buNone/>
            </a:pPr>
            <a:r>
              <a:rPr lang="hu-HU" sz="1800" b="1"/>
              <a:t>	3. </a:t>
            </a:r>
            <a:r>
              <a:rPr lang="hu-HU" sz="1800" b="1" i="1"/>
              <a:t>Elvégezhetőség</a:t>
            </a:r>
            <a:r>
              <a:rPr lang="hu-HU" sz="1800" b="1"/>
              <a:t>: Az algoritmus minden lépésének elvégezhetőnek kell lennie</a:t>
            </a:r>
          </a:p>
          <a:p>
            <a:pPr>
              <a:lnSpc>
                <a:spcPct val="105000"/>
              </a:lnSpc>
              <a:spcBef>
                <a:spcPct val="50000"/>
              </a:spcBef>
            </a:pPr>
            <a:r>
              <a:rPr lang="hu-HU" sz="2000" b="1"/>
              <a:t>Néhány algoritmus leíró módszer:</a:t>
            </a:r>
          </a:p>
          <a:p>
            <a:pPr lvl="1">
              <a:lnSpc>
                <a:spcPct val="105000"/>
              </a:lnSpc>
              <a:buFontTx/>
              <a:buNone/>
            </a:pPr>
            <a:r>
              <a:rPr lang="hu-HU" sz="2000" b="1"/>
              <a:t>	</a:t>
            </a:r>
            <a:r>
              <a:rPr lang="hu-HU" sz="1800" b="1"/>
              <a:t>Mondatszerű, folyamatábra, struktogram, struktúra diagram</a:t>
            </a:r>
          </a:p>
          <a:p>
            <a:pPr>
              <a:lnSpc>
                <a:spcPct val="90000"/>
              </a:lnSpc>
            </a:pPr>
            <a:endParaRPr lang="hu-HU" sz="2000" b="1"/>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Dia számának helye 5"/>
          <p:cNvSpPr>
            <a:spLocks noGrp="1"/>
          </p:cNvSpPr>
          <p:nvPr>
            <p:ph type="sldNum" sz="quarter" idx="12"/>
          </p:nvPr>
        </p:nvSpPr>
        <p:spPr>
          <a:noFill/>
        </p:spPr>
        <p:txBody>
          <a:bodyPr/>
          <a:lstStyle/>
          <a:p>
            <a:fld id="{55254EB3-BCAF-4903-8E24-7609EB5FD630}" type="slidenum">
              <a:rPr lang="hu-HU" smtClean="0"/>
              <a:pPr/>
              <a:t>120</a:t>
            </a:fld>
            <a:endParaRPr lang="hu-HU" smtClean="0"/>
          </a:p>
        </p:txBody>
      </p:sp>
      <p:sp>
        <p:nvSpPr>
          <p:cNvPr id="156674" name="Rectangle 2"/>
          <p:cNvSpPr>
            <a:spLocks noChangeArrowheads="1"/>
          </p:cNvSpPr>
          <p:nvPr/>
        </p:nvSpPr>
        <p:spPr bwMode="auto">
          <a:xfrm>
            <a:off x="0" y="2781300"/>
            <a:ext cx="9144000" cy="1524000"/>
          </a:xfrm>
          <a:prstGeom prst="rect">
            <a:avLst/>
          </a:prstGeom>
          <a:noFill/>
          <a:ln w="9525">
            <a:noFill/>
            <a:miter lim="800000"/>
            <a:headEnd/>
            <a:tailEnd/>
          </a:ln>
        </p:spPr>
        <p:txBody>
          <a:bodyPr/>
          <a:lstStyle/>
          <a:p>
            <a:pPr algn="just"/>
            <a:r>
              <a:rPr lang="hu-HU" sz="3200" b="0" dirty="0"/>
              <a:t>Pozitív és negatív egész számok  ábrázolására. A negatív számokat a már ismertetett kettes </a:t>
            </a:r>
            <a:r>
              <a:rPr lang="hu-HU" sz="3200" b="0" dirty="0" err="1"/>
              <a:t>komplemens</a:t>
            </a:r>
            <a:r>
              <a:rPr lang="hu-HU" sz="3200" b="0" dirty="0"/>
              <a:t> szerint értelmezik a gépek.</a:t>
            </a:r>
          </a:p>
          <a:p>
            <a:pPr algn="just"/>
            <a:r>
              <a:rPr lang="hu-HU" sz="3200" b="0" dirty="0"/>
              <a:t>Törtrésszel rendelkező számokat is ábrázolhatunk, de ekkor a  törtet jelző pont csak logikailag létezik, a számítógép nem "teszi ki", helyét nem változtatja. Nyomtatásnál az elhelyezéséről a programozónak kell gondoskodnia.</a:t>
            </a:r>
          </a:p>
        </p:txBody>
      </p:sp>
      <p:sp>
        <p:nvSpPr>
          <p:cNvPr id="156675" name="Rectangle 3"/>
          <p:cNvSpPr>
            <a:spLocks noChangeArrowheads="1"/>
          </p:cNvSpPr>
          <p:nvPr/>
        </p:nvSpPr>
        <p:spPr bwMode="auto">
          <a:xfrm>
            <a:off x="107950" y="1341438"/>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3200" i="1" dirty="0"/>
              <a:t>a) Fixpontos ábrázolás</a:t>
            </a:r>
            <a:endParaRPr lang="hu-HU" sz="3200" b="0" dirty="0"/>
          </a:p>
        </p:txBody>
      </p:sp>
      <p:sp>
        <p:nvSpPr>
          <p:cNvPr id="156677" name="Text Box 5"/>
          <p:cNvSpPr txBox="1">
            <a:spLocks noChangeArrowheads="1"/>
          </p:cNvSpPr>
          <p:nvPr/>
        </p:nvSpPr>
        <p:spPr bwMode="auto">
          <a:xfrm>
            <a:off x="0" y="1773238"/>
            <a:ext cx="9144000" cy="1066800"/>
          </a:xfrm>
          <a:prstGeom prst="rect">
            <a:avLst/>
          </a:prstGeom>
          <a:noFill/>
          <a:ln w="9525">
            <a:noFill/>
            <a:miter lim="800000"/>
            <a:headEnd/>
            <a:tailEnd/>
          </a:ln>
        </p:spPr>
        <p:txBody>
          <a:bodyPr anchor="ctr">
            <a:spAutoFit/>
          </a:bodyPr>
          <a:lstStyle/>
          <a:p>
            <a:pPr algn="l">
              <a:spcBef>
                <a:spcPct val="50000"/>
              </a:spcBef>
            </a:pPr>
            <a:r>
              <a:rPr lang="hu-HU" sz="3200" b="0" dirty="0"/>
              <a:t>Ez a számok műveletvégzésre alkalmas formában történő tárolására szolgál.</a:t>
            </a:r>
          </a:p>
        </p:txBody>
      </p:sp>
      <p:sp>
        <p:nvSpPr>
          <p:cNvPr id="156679" name="Rectangle 7"/>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56680" name="Line 8"/>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6680"/>
                                        </p:tgtEl>
                                        <p:attrNameLst>
                                          <p:attrName>style.visibility</p:attrName>
                                        </p:attrNameLst>
                                      </p:cBhvr>
                                      <p:to>
                                        <p:strVal val="visible"/>
                                      </p:to>
                                    </p:set>
                                    <p:anim calcmode="lin" valueType="num">
                                      <p:cBhvr additive="base">
                                        <p:cTn id="7" dur="500" fill="hold"/>
                                        <p:tgtEl>
                                          <p:spTgt spid="156680"/>
                                        </p:tgtEl>
                                        <p:attrNameLst>
                                          <p:attrName>ppt_x</p:attrName>
                                        </p:attrNameLst>
                                      </p:cBhvr>
                                      <p:tavLst>
                                        <p:tav tm="0">
                                          <p:val>
                                            <p:strVal val="0-#ppt_w/2"/>
                                          </p:val>
                                        </p:tav>
                                        <p:tav tm="100000">
                                          <p:val>
                                            <p:strVal val="#ppt_x"/>
                                          </p:val>
                                        </p:tav>
                                      </p:tavLst>
                                    </p:anim>
                                    <p:anim calcmode="lin" valueType="num">
                                      <p:cBhvr additive="base">
                                        <p:cTn id="8" dur="500" fill="hold"/>
                                        <p:tgtEl>
                                          <p:spTgt spid="15668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32" fill="hold" grpId="0" nodeType="afterEffect">
                                  <p:stCondLst>
                                    <p:cond delay="0"/>
                                  </p:stCondLst>
                                  <p:childTnLst>
                                    <p:set>
                                      <p:cBhvr>
                                        <p:cTn id="11" dur="1" fill="hold">
                                          <p:stCondLst>
                                            <p:cond delay="0"/>
                                          </p:stCondLst>
                                        </p:cTn>
                                        <p:tgtEl>
                                          <p:spTgt spid="156677"/>
                                        </p:tgtEl>
                                        <p:attrNameLst>
                                          <p:attrName>style.visibility</p:attrName>
                                        </p:attrNameLst>
                                      </p:cBhvr>
                                      <p:to>
                                        <p:strVal val="visible"/>
                                      </p:to>
                                    </p:set>
                                    <p:animEffect transition="in" filter="box(out)">
                                      <p:cBhvr>
                                        <p:cTn id="12" dur="500"/>
                                        <p:tgtEl>
                                          <p:spTgt spid="156677"/>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156675"/>
                                        </p:tgtEl>
                                        <p:attrNameLst>
                                          <p:attrName>style.visibility</p:attrName>
                                        </p:attrNameLst>
                                      </p:cBhvr>
                                      <p:to>
                                        <p:strVal val="visible"/>
                                      </p:to>
                                    </p:set>
                                    <p:animEffect transition="in" filter="slide(fromLeft)">
                                      <p:cBhvr>
                                        <p:cTn id="16" dur="500"/>
                                        <p:tgtEl>
                                          <p:spTgt spid="156675"/>
                                        </p:tgtEl>
                                      </p:cBhvr>
                                    </p:animEffect>
                                  </p:childTnLst>
                                  <p:subTnLst>
                                    <p:audio>
                                      <p:cMediaNode>
                                        <p:cTn display="0" masterRel="sameClick">
                                          <p:stCondLst>
                                            <p:cond evt="begin" delay="0">
                                              <p:tn val="14"/>
                                            </p:cond>
                                          </p:stCondLst>
                                          <p:endCondLst>
                                            <p:cond evt="onStopAudio" delay="0">
                                              <p:tgtEl>
                                                <p:sldTgt/>
                                              </p:tgtEl>
                                            </p:cond>
                                          </p:endCondLst>
                                        </p:cTn>
                                        <p:tgtEl>
                                          <p:sndTgt r:embed="rId2" name="DIA_DIA.WAV" builtIn="1"/>
                                        </p:tgtEl>
                                      </p:cMediaNode>
                                    </p:audio>
                                  </p:subTnLst>
                                </p:cTn>
                              </p:par>
                            </p:childTnLst>
                          </p:cTn>
                        </p:par>
                        <p:par>
                          <p:cTn id="17" fill="hold">
                            <p:stCondLst>
                              <p:cond delay="1500"/>
                            </p:stCondLst>
                            <p:childTnLst>
                              <p:par>
                                <p:cTn id="18" presetID="4" presetClass="entr" presetSubtype="32" fill="hold" grpId="0" nodeType="afterEffect">
                                  <p:stCondLst>
                                    <p:cond delay="0"/>
                                  </p:stCondLst>
                                  <p:childTnLst>
                                    <p:set>
                                      <p:cBhvr>
                                        <p:cTn id="19" dur="1" fill="hold">
                                          <p:stCondLst>
                                            <p:cond delay="0"/>
                                          </p:stCondLst>
                                        </p:cTn>
                                        <p:tgtEl>
                                          <p:spTgt spid="156674"/>
                                        </p:tgtEl>
                                        <p:attrNameLst>
                                          <p:attrName>style.visibility</p:attrName>
                                        </p:attrNameLst>
                                      </p:cBhvr>
                                      <p:to>
                                        <p:strVal val="visible"/>
                                      </p:to>
                                    </p:set>
                                    <p:animEffect transition="in" filter="box(out)">
                                      <p:cBhvr>
                                        <p:cTn id="20" dur="500"/>
                                        <p:tgtEl>
                                          <p:spTgt spid="156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autoUpdateAnimBg="0"/>
      <p:bldP spid="156675" grpId="0" autoUpdateAnimBg="0"/>
      <p:bldP spid="156677" grpId="0" autoUpdateAnimBg="0"/>
      <p:bldP spid="156680"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Dia számának helye 5"/>
          <p:cNvSpPr>
            <a:spLocks noGrp="1"/>
          </p:cNvSpPr>
          <p:nvPr>
            <p:ph type="sldNum" sz="quarter" idx="12"/>
          </p:nvPr>
        </p:nvSpPr>
        <p:spPr>
          <a:noFill/>
        </p:spPr>
        <p:txBody>
          <a:bodyPr/>
          <a:lstStyle/>
          <a:p>
            <a:fld id="{8862F5FC-5DF0-492C-B95A-F1E021DD99EF}" type="slidenum">
              <a:rPr lang="hu-HU" smtClean="0"/>
              <a:pPr/>
              <a:t>121</a:t>
            </a:fld>
            <a:endParaRPr lang="hu-HU" smtClean="0"/>
          </a:p>
        </p:txBody>
      </p:sp>
      <p:sp>
        <p:nvSpPr>
          <p:cNvPr id="107523" name="Rectangle 3"/>
          <p:cNvSpPr>
            <a:spLocks noChangeArrowheads="1"/>
          </p:cNvSpPr>
          <p:nvPr/>
        </p:nvSpPr>
        <p:spPr bwMode="auto">
          <a:xfrm>
            <a:off x="107950" y="1341438"/>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3200" i="1"/>
              <a:t>a) Fixpontos ábrázolás</a:t>
            </a:r>
            <a:endParaRPr lang="hu-HU" sz="3200" b="0"/>
          </a:p>
        </p:txBody>
      </p:sp>
      <p:sp>
        <p:nvSpPr>
          <p:cNvPr id="107524" name="Text Box 4"/>
          <p:cNvSpPr txBox="1">
            <a:spLocks noChangeArrowheads="1"/>
          </p:cNvSpPr>
          <p:nvPr/>
        </p:nvSpPr>
        <p:spPr bwMode="auto">
          <a:xfrm>
            <a:off x="39688" y="4149725"/>
            <a:ext cx="9104312" cy="2681288"/>
          </a:xfrm>
          <a:prstGeom prst="rect">
            <a:avLst/>
          </a:prstGeom>
          <a:noFill/>
          <a:ln w="9525">
            <a:noFill/>
            <a:miter lim="800000"/>
            <a:headEnd/>
            <a:tailEnd/>
          </a:ln>
        </p:spPr>
        <p:txBody>
          <a:bodyPr>
            <a:spAutoFit/>
          </a:bodyPr>
          <a:lstStyle/>
          <a:p>
            <a:pPr algn="just" defTabSz="263525">
              <a:spcAft>
                <a:spcPts val="600"/>
              </a:spcAft>
            </a:pPr>
            <a:r>
              <a:rPr lang="hu-HU" sz="3200" i="1"/>
              <a:t>A fixpontos számábrázolás hátrányai:</a:t>
            </a:r>
          </a:p>
          <a:p>
            <a:pPr algn="just" defTabSz="263525">
              <a:spcAft>
                <a:spcPts val="600"/>
              </a:spcAft>
              <a:buFontTx/>
              <a:buChar char="•"/>
            </a:pPr>
            <a:r>
              <a:rPr lang="hu-HU" sz="3200" b="0"/>
              <a:t> az ábrázolható tartomány kicsi: 2 Byte-on a legnagyobb 32.767, a legkisebb -32.768</a:t>
            </a:r>
          </a:p>
          <a:p>
            <a:pPr algn="l" defTabSz="263525">
              <a:buFontTx/>
              <a:buChar char="•"/>
            </a:pPr>
            <a:r>
              <a:rPr lang="hu-HU" sz="3200" b="0"/>
              <a:t> a számok pontossága erősen korlátozott:</a:t>
            </a:r>
            <a:br>
              <a:rPr lang="hu-HU" sz="3200" b="0"/>
            </a:br>
            <a:r>
              <a:rPr lang="hu-HU" sz="3200" b="0"/>
              <a:t>	ha egész számot ábrázol 7/4 =1 és a 4 /4=1</a:t>
            </a:r>
          </a:p>
        </p:txBody>
      </p:sp>
      <p:graphicFrame>
        <p:nvGraphicFramePr>
          <p:cNvPr id="107527" name="Object 7"/>
          <p:cNvGraphicFramePr>
            <a:graphicFrameLocks noChangeAspect="1"/>
          </p:cNvGraphicFramePr>
          <p:nvPr/>
        </p:nvGraphicFramePr>
        <p:xfrm>
          <a:off x="179388" y="1797050"/>
          <a:ext cx="8964612" cy="2555875"/>
        </p:xfrm>
        <a:graphic>
          <a:graphicData uri="http://schemas.openxmlformats.org/presentationml/2006/ole">
            <p:oleObj spid="_x0000_s203778" name="Bitkép alakzat" r:id="rId3" imgW="4342826" imgH="1143018" progId="PBrush">
              <p:embed/>
            </p:oleObj>
          </a:graphicData>
        </a:graphic>
      </p:graphicFrame>
      <p:sp>
        <p:nvSpPr>
          <p:cNvPr id="107528" name="Rectangle 8"/>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07529" name="Line 9"/>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9"/>
                                        </p:tgtEl>
                                        <p:attrNameLst>
                                          <p:attrName>style.visibility</p:attrName>
                                        </p:attrNameLst>
                                      </p:cBhvr>
                                      <p:to>
                                        <p:strVal val="visible"/>
                                      </p:to>
                                    </p:set>
                                    <p:anim calcmode="lin" valueType="num">
                                      <p:cBhvr additive="base">
                                        <p:cTn id="7" dur="500" fill="hold"/>
                                        <p:tgtEl>
                                          <p:spTgt spid="107529"/>
                                        </p:tgtEl>
                                        <p:attrNameLst>
                                          <p:attrName>ppt_x</p:attrName>
                                        </p:attrNameLst>
                                      </p:cBhvr>
                                      <p:tavLst>
                                        <p:tav tm="0">
                                          <p:val>
                                            <p:strVal val="0-#ppt_w/2"/>
                                          </p:val>
                                        </p:tav>
                                        <p:tav tm="100000">
                                          <p:val>
                                            <p:strVal val="#ppt_x"/>
                                          </p:val>
                                        </p:tav>
                                      </p:tavLst>
                                    </p:anim>
                                    <p:anim calcmode="lin" valueType="num">
                                      <p:cBhvr additive="base">
                                        <p:cTn id="8" dur="500" fill="hold"/>
                                        <p:tgtEl>
                                          <p:spTgt spid="1075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07523"/>
                                        </p:tgtEl>
                                        <p:attrNameLst>
                                          <p:attrName>style.visibility</p:attrName>
                                        </p:attrNameLst>
                                      </p:cBhvr>
                                      <p:to>
                                        <p:strVal val="visible"/>
                                      </p:to>
                                    </p:set>
                                    <p:animEffect transition="in" filter="slide(fromLeft)">
                                      <p:cBhvr>
                                        <p:cTn id="12" dur="500"/>
                                        <p:tgtEl>
                                          <p:spTgt spid="107523"/>
                                        </p:tgtEl>
                                      </p:cBhvr>
                                    </p:animEffect>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107527"/>
                                        </p:tgtEl>
                                        <p:attrNameLst>
                                          <p:attrName>style.visibility</p:attrName>
                                        </p:attrNameLst>
                                      </p:cBhvr>
                                      <p:to>
                                        <p:strVal val="visible"/>
                                      </p:to>
                                    </p:set>
                                    <p:anim calcmode="lin" valueType="num">
                                      <p:cBhvr>
                                        <p:cTn id="16" dur="1000" fill="hold"/>
                                        <p:tgtEl>
                                          <p:spTgt spid="107527"/>
                                        </p:tgtEl>
                                        <p:attrNameLst>
                                          <p:attrName>ppt_w</p:attrName>
                                        </p:attrNameLst>
                                      </p:cBhvr>
                                      <p:tavLst>
                                        <p:tav tm="0">
                                          <p:val>
                                            <p:fltVal val="0"/>
                                          </p:val>
                                        </p:tav>
                                        <p:tav tm="100000">
                                          <p:val>
                                            <p:strVal val="#ppt_w"/>
                                          </p:val>
                                        </p:tav>
                                      </p:tavLst>
                                    </p:anim>
                                    <p:anim calcmode="lin" valueType="num">
                                      <p:cBhvr>
                                        <p:cTn id="17" dur="1000" fill="hold"/>
                                        <p:tgtEl>
                                          <p:spTgt spid="107527"/>
                                        </p:tgtEl>
                                        <p:attrNameLst>
                                          <p:attrName>ppt_h</p:attrName>
                                        </p:attrNameLst>
                                      </p:cBhvr>
                                      <p:tavLst>
                                        <p:tav tm="0">
                                          <p:val>
                                            <p:fltVal val="0"/>
                                          </p:val>
                                        </p:tav>
                                        <p:tav tm="100000">
                                          <p:val>
                                            <p:strVal val="#ppt_h"/>
                                          </p:val>
                                        </p:tav>
                                      </p:tavLst>
                                    </p:anim>
                                    <p:anim calcmode="lin" valueType="num">
                                      <p:cBhvr>
                                        <p:cTn id="18" dur="1000" fill="hold"/>
                                        <p:tgtEl>
                                          <p:spTgt spid="107527"/>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07527"/>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107524"/>
                                        </p:tgtEl>
                                        <p:attrNameLst>
                                          <p:attrName>style.visibility</p:attrName>
                                        </p:attrNameLst>
                                      </p:cBhvr>
                                      <p:to>
                                        <p:strVal val="visible"/>
                                      </p:to>
                                    </p:set>
                                    <p:animEffect transition="in" filter="box(out)">
                                      <p:cBhvr>
                                        <p:cTn id="23"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P spid="107524" grpId="0" autoUpdateAnimBg="0"/>
      <p:bldP spid="107529"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Dia számának helye 5"/>
          <p:cNvSpPr>
            <a:spLocks noGrp="1"/>
          </p:cNvSpPr>
          <p:nvPr>
            <p:ph type="sldNum" sz="quarter" idx="12"/>
          </p:nvPr>
        </p:nvSpPr>
        <p:spPr>
          <a:noFill/>
        </p:spPr>
        <p:txBody>
          <a:bodyPr/>
          <a:lstStyle/>
          <a:p>
            <a:fld id="{B97C2154-9269-43E9-B06B-02B6E967B0F6}" type="slidenum">
              <a:rPr lang="hu-HU" smtClean="0"/>
              <a:pPr/>
              <a:t>122</a:t>
            </a:fld>
            <a:endParaRPr lang="hu-HU" smtClean="0"/>
          </a:p>
        </p:txBody>
      </p:sp>
      <p:sp>
        <p:nvSpPr>
          <p:cNvPr id="108546" name="Rectangle 2"/>
          <p:cNvSpPr>
            <a:spLocks noChangeArrowheads="1"/>
          </p:cNvSpPr>
          <p:nvPr/>
        </p:nvSpPr>
        <p:spPr bwMode="auto">
          <a:xfrm>
            <a:off x="0" y="2143125"/>
            <a:ext cx="9144000" cy="4714875"/>
          </a:xfrm>
          <a:prstGeom prst="rect">
            <a:avLst/>
          </a:prstGeom>
          <a:noFill/>
          <a:ln w="9525">
            <a:noFill/>
            <a:miter lim="800000"/>
            <a:headEnd/>
            <a:tailEnd/>
          </a:ln>
        </p:spPr>
        <p:txBody>
          <a:bodyPr/>
          <a:lstStyle/>
          <a:p>
            <a:pPr algn="just">
              <a:spcBef>
                <a:spcPct val="20000"/>
              </a:spcBef>
              <a:spcAft>
                <a:spcPts val="600"/>
              </a:spcAft>
              <a:tabLst>
                <a:tab pos="627063" algn="l"/>
                <a:tab pos="1979613" algn="l"/>
                <a:tab pos="4208463" algn="l"/>
                <a:tab pos="6100763" algn="l"/>
              </a:tabLst>
              <a:defRPr/>
            </a:pPr>
            <a:r>
              <a:rPr lang="hu-HU" sz="2800" b="0"/>
              <a:t>A fixpontos hátrányait kiküszöbölő, a számok hatványkitevős (matematikában használt normál alakhoz hasonlatos) felírásán alapuló számábrázolás.</a:t>
            </a:r>
          </a:p>
          <a:p>
            <a:pPr algn="just">
              <a:lnSpc>
                <a:spcPct val="60000"/>
              </a:lnSpc>
              <a:spcBef>
                <a:spcPct val="20000"/>
              </a:spcBef>
              <a:spcAft>
                <a:spcPts val="600"/>
              </a:spcAft>
              <a:tabLst>
                <a:tab pos="627063" algn="l"/>
                <a:tab pos="1979613" algn="l"/>
                <a:tab pos="4208463" algn="l"/>
                <a:tab pos="6100763" algn="l"/>
              </a:tabLst>
              <a:defRPr/>
            </a:pPr>
            <a:r>
              <a:rPr lang="hu-HU" sz="2800" b="0"/>
              <a:t>Például:</a:t>
            </a:r>
          </a:p>
          <a:p>
            <a:pPr algn="just">
              <a:lnSpc>
                <a:spcPct val="60000"/>
              </a:lnSpc>
              <a:spcBef>
                <a:spcPct val="20000"/>
              </a:spcBef>
              <a:spcAft>
                <a:spcPts val="600"/>
              </a:spcAft>
              <a:tabLst>
                <a:tab pos="627063" algn="l"/>
                <a:tab pos="1979613" algn="l"/>
                <a:tab pos="4208463" algn="l"/>
                <a:tab pos="6100763" algn="l"/>
              </a:tabLst>
              <a:defRPr/>
            </a:pPr>
            <a:r>
              <a:rPr lang="hu-HU" sz="2800" b="0"/>
              <a:t> 	175</a:t>
            </a:r>
            <a:r>
              <a:rPr lang="hu-HU" sz="2800" b="0" baseline="-25000"/>
              <a:t>(10)</a:t>
            </a:r>
            <a:r>
              <a:rPr lang="hu-HU" sz="2800" b="0"/>
              <a:t> 	= 0.</a:t>
            </a:r>
            <a:r>
              <a:rPr lang="hu-HU" sz="2800"/>
              <a:t>175</a:t>
            </a:r>
            <a:r>
              <a:rPr lang="hu-HU" sz="2800" b="0"/>
              <a:t> * 10</a:t>
            </a:r>
            <a:r>
              <a:rPr lang="hu-HU" sz="2800" baseline="30000"/>
              <a:t>3</a:t>
            </a:r>
            <a:r>
              <a:rPr lang="hu-HU" sz="2800" b="0"/>
              <a:t>	10110011</a:t>
            </a:r>
            <a:r>
              <a:rPr lang="hu-HU" sz="2800" b="0" baseline="-25000"/>
              <a:t>(2)	</a:t>
            </a:r>
            <a:r>
              <a:rPr lang="hu-HU" sz="2800" b="0"/>
              <a:t>= </a:t>
            </a:r>
            <a:r>
              <a:rPr lang="hu-HU" sz="2800">
                <a:solidFill>
                  <a:schemeClr val="accent2"/>
                </a:solidFill>
                <a:effectLst>
                  <a:outerShdw blurRad="38100" dist="38100" dir="2700000" algn="tl">
                    <a:srgbClr val="000000"/>
                  </a:outerShdw>
                </a:effectLst>
              </a:rPr>
              <a:t>0.</a:t>
            </a:r>
            <a:r>
              <a:rPr lang="hu-HU" sz="2800"/>
              <a:t>10110011</a:t>
            </a:r>
            <a:r>
              <a:rPr lang="hu-HU" sz="2800" b="0"/>
              <a:t> * </a:t>
            </a:r>
            <a:r>
              <a:rPr lang="hu-HU" sz="2800">
                <a:solidFill>
                  <a:schemeClr val="accent2"/>
                </a:solidFill>
                <a:effectLst>
                  <a:outerShdw blurRad="38100" dist="38100" dir="2700000" algn="tl">
                    <a:srgbClr val="000000"/>
                  </a:outerShdw>
                </a:effectLst>
              </a:rPr>
              <a:t>2</a:t>
            </a:r>
            <a:r>
              <a:rPr lang="hu-HU" sz="2800" baseline="30000"/>
              <a:t>8</a:t>
            </a:r>
            <a:endParaRPr lang="hu-HU" sz="2800" b="0" baseline="30000"/>
          </a:p>
          <a:p>
            <a:pPr algn="just">
              <a:spcBef>
                <a:spcPct val="20000"/>
              </a:spcBef>
              <a:spcAft>
                <a:spcPts val="600"/>
              </a:spcAft>
              <a:tabLst>
                <a:tab pos="627063" algn="l"/>
                <a:tab pos="1979613" algn="l"/>
                <a:tab pos="4208463" algn="l"/>
                <a:tab pos="6100763" algn="l"/>
              </a:tabLst>
              <a:defRPr/>
            </a:pPr>
            <a:r>
              <a:rPr lang="hu-HU" sz="2800" b="0"/>
              <a:t>	0.375</a:t>
            </a:r>
            <a:r>
              <a:rPr lang="hu-HU" sz="2800" b="0" baseline="-25000"/>
              <a:t>(10)</a:t>
            </a:r>
            <a:r>
              <a:rPr lang="hu-HU" sz="2800" b="0"/>
              <a:t> 	= 0.</a:t>
            </a:r>
            <a:r>
              <a:rPr lang="hu-HU" sz="2800"/>
              <a:t>375</a:t>
            </a:r>
            <a:r>
              <a:rPr lang="hu-HU" sz="2800" b="0"/>
              <a:t> * 10</a:t>
            </a:r>
            <a:r>
              <a:rPr lang="hu-HU" sz="2800" baseline="30000"/>
              <a:t>0	</a:t>
            </a:r>
            <a:r>
              <a:rPr lang="hu-HU" sz="2800" b="0"/>
              <a:t>0.011</a:t>
            </a:r>
            <a:r>
              <a:rPr lang="hu-HU" sz="2800" b="0" baseline="-25000"/>
              <a:t>(2)	</a:t>
            </a:r>
            <a:r>
              <a:rPr lang="hu-HU" sz="2800" b="0"/>
              <a:t>= </a:t>
            </a:r>
            <a:r>
              <a:rPr lang="hu-HU" sz="2800">
                <a:solidFill>
                  <a:schemeClr val="accent2"/>
                </a:solidFill>
                <a:effectLst>
                  <a:outerShdw blurRad="38100" dist="38100" dir="2700000" algn="tl">
                    <a:srgbClr val="000000"/>
                  </a:outerShdw>
                </a:effectLst>
              </a:rPr>
              <a:t>0.</a:t>
            </a:r>
            <a:r>
              <a:rPr lang="hu-HU" sz="2800"/>
              <a:t>11</a:t>
            </a:r>
            <a:r>
              <a:rPr lang="hu-HU" sz="2800" b="0"/>
              <a:t> *  </a:t>
            </a:r>
            <a:r>
              <a:rPr lang="hu-HU" sz="2800">
                <a:solidFill>
                  <a:schemeClr val="accent2"/>
                </a:solidFill>
                <a:effectLst>
                  <a:outerShdw blurRad="38100" dist="38100" dir="2700000" algn="tl">
                    <a:srgbClr val="000000"/>
                  </a:outerShdw>
                </a:effectLst>
              </a:rPr>
              <a:t>2</a:t>
            </a:r>
            <a:r>
              <a:rPr lang="hu-HU" sz="2800" baseline="30000"/>
              <a:t>-1</a:t>
            </a:r>
            <a:endParaRPr lang="hu-HU" sz="2800" b="0" baseline="30000"/>
          </a:p>
        </p:txBody>
      </p:sp>
      <p:sp>
        <p:nvSpPr>
          <p:cNvPr id="108547" name="Rectangle 3"/>
          <p:cNvSpPr>
            <a:spLocks noChangeArrowheads="1"/>
          </p:cNvSpPr>
          <p:nvPr/>
        </p:nvSpPr>
        <p:spPr bwMode="auto">
          <a:xfrm>
            <a:off x="107950" y="1341438"/>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3200" i="1"/>
              <a:t>b) Lebegőpontos számábrázolás</a:t>
            </a:r>
            <a:endParaRPr lang="hu-HU" sz="3200" b="0"/>
          </a:p>
        </p:txBody>
      </p:sp>
      <p:sp>
        <p:nvSpPr>
          <p:cNvPr id="108549" name="Rectangle 5"/>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08550" name="Line 6"/>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8550"/>
                                        </p:tgtEl>
                                        <p:attrNameLst>
                                          <p:attrName>style.visibility</p:attrName>
                                        </p:attrNameLst>
                                      </p:cBhvr>
                                      <p:to>
                                        <p:strVal val="visible"/>
                                      </p:to>
                                    </p:set>
                                    <p:anim calcmode="lin" valueType="num">
                                      <p:cBhvr additive="base">
                                        <p:cTn id="7" dur="500" fill="hold"/>
                                        <p:tgtEl>
                                          <p:spTgt spid="108550"/>
                                        </p:tgtEl>
                                        <p:attrNameLst>
                                          <p:attrName>ppt_x</p:attrName>
                                        </p:attrNameLst>
                                      </p:cBhvr>
                                      <p:tavLst>
                                        <p:tav tm="0">
                                          <p:val>
                                            <p:strVal val="0-#ppt_w/2"/>
                                          </p:val>
                                        </p:tav>
                                        <p:tav tm="100000">
                                          <p:val>
                                            <p:strVal val="#ppt_x"/>
                                          </p:val>
                                        </p:tav>
                                      </p:tavLst>
                                    </p:anim>
                                    <p:anim calcmode="lin" valueType="num">
                                      <p:cBhvr additive="base">
                                        <p:cTn id="8" dur="500" fill="hold"/>
                                        <p:tgtEl>
                                          <p:spTgt spid="1085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08547"/>
                                        </p:tgtEl>
                                        <p:attrNameLst>
                                          <p:attrName>style.visibility</p:attrName>
                                        </p:attrNameLst>
                                      </p:cBhvr>
                                      <p:to>
                                        <p:strVal val="visible"/>
                                      </p:to>
                                    </p:set>
                                    <p:animEffect transition="in" filter="slide(fromLeft)">
                                      <p:cBhvr>
                                        <p:cTn id="12" dur="500"/>
                                        <p:tgtEl>
                                          <p:spTgt spid="108547"/>
                                        </p:tgtEl>
                                      </p:cBhvr>
                                    </p:animEffect>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108546"/>
                                        </p:tgtEl>
                                        <p:attrNameLst>
                                          <p:attrName>style.visibility</p:attrName>
                                        </p:attrNameLst>
                                      </p:cBhvr>
                                      <p:to>
                                        <p:strVal val="visible"/>
                                      </p:to>
                                    </p:set>
                                    <p:animEffect transition="in" filter="box(out)">
                                      <p:cBhvr>
                                        <p:cTn id="16" dur="5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autoUpdateAnimBg="0"/>
      <p:bldP spid="108547" grpId="0" autoUpdateAnimBg="0"/>
      <p:bldP spid="108550"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Dia számának helye 5"/>
          <p:cNvSpPr>
            <a:spLocks noGrp="1"/>
          </p:cNvSpPr>
          <p:nvPr>
            <p:ph type="sldNum" sz="quarter" idx="12"/>
          </p:nvPr>
        </p:nvSpPr>
        <p:spPr>
          <a:noFill/>
        </p:spPr>
        <p:txBody>
          <a:bodyPr/>
          <a:lstStyle/>
          <a:p>
            <a:fld id="{3A7B4333-B455-4587-A3C9-348F4591AF11}" type="slidenum">
              <a:rPr lang="hu-HU" smtClean="0"/>
              <a:pPr/>
              <a:t>123</a:t>
            </a:fld>
            <a:endParaRPr lang="hu-HU" smtClean="0"/>
          </a:p>
        </p:txBody>
      </p:sp>
      <p:sp>
        <p:nvSpPr>
          <p:cNvPr id="157698" name="Rectangle 2"/>
          <p:cNvSpPr>
            <a:spLocks noChangeArrowheads="1"/>
          </p:cNvSpPr>
          <p:nvPr/>
        </p:nvSpPr>
        <p:spPr bwMode="auto">
          <a:xfrm>
            <a:off x="0" y="2143125"/>
            <a:ext cx="9144000" cy="3446463"/>
          </a:xfrm>
          <a:prstGeom prst="rect">
            <a:avLst/>
          </a:prstGeom>
          <a:noFill/>
          <a:ln w="9525">
            <a:noFill/>
            <a:miter lim="800000"/>
            <a:headEnd/>
            <a:tailEnd/>
          </a:ln>
        </p:spPr>
        <p:txBody>
          <a:bodyPr/>
          <a:lstStyle/>
          <a:p>
            <a:pPr algn="just" defTabSz="625475">
              <a:spcBef>
                <a:spcPct val="20000"/>
              </a:spcBef>
              <a:spcAft>
                <a:spcPts val="600"/>
              </a:spcAft>
              <a:tabLst>
                <a:tab pos="538163" algn="l"/>
                <a:tab pos="1077913" algn="l"/>
              </a:tabLst>
            </a:pPr>
            <a:r>
              <a:rPr lang="hu-HU" sz="3200" i="1" dirty="0"/>
              <a:t>Általánosan felírva:  </a:t>
            </a:r>
            <a:r>
              <a:rPr lang="hu-HU" sz="3200" dirty="0"/>
              <a:t>A = M * </a:t>
            </a:r>
            <a:r>
              <a:rPr lang="hu-HU" sz="3200" dirty="0" err="1"/>
              <a:t>p</a:t>
            </a:r>
            <a:r>
              <a:rPr lang="hu-HU" sz="3200" baseline="30000" dirty="0" err="1"/>
              <a:t>k</a:t>
            </a:r>
            <a:r>
              <a:rPr lang="hu-HU" sz="3200" baseline="30000" dirty="0"/>
              <a:t> </a:t>
            </a:r>
            <a:r>
              <a:rPr lang="hu-HU" sz="3200" dirty="0"/>
              <a:t> </a:t>
            </a:r>
          </a:p>
          <a:p>
            <a:pPr algn="just" defTabSz="625475">
              <a:lnSpc>
                <a:spcPct val="50000"/>
              </a:lnSpc>
              <a:spcBef>
                <a:spcPct val="20000"/>
              </a:spcBef>
              <a:spcAft>
                <a:spcPts val="600"/>
              </a:spcAft>
              <a:tabLst>
                <a:tab pos="538163" algn="l"/>
                <a:tab pos="1077913" algn="l"/>
              </a:tabLst>
            </a:pPr>
            <a:r>
              <a:rPr lang="hu-HU" sz="3200" dirty="0"/>
              <a:t>A 	</a:t>
            </a:r>
            <a:r>
              <a:rPr lang="hu-HU" sz="3200" b="0" dirty="0"/>
              <a:t>=	az eredeti szám </a:t>
            </a:r>
          </a:p>
          <a:p>
            <a:pPr algn="l" defTabSz="625475">
              <a:lnSpc>
                <a:spcPct val="50000"/>
              </a:lnSpc>
              <a:spcBef>
                <a:spcPct val="20000"/>
              </a:spcBef>
              <a:spcAft>
                <a:spcPts val="600"/>
              </a:spcAft>
              <a:tabLst>
                <a:tab pos="538163" algn="l"/>
                <a:tab pos="1077913" algn="l"/>
              </a:tabLst>
            </a:pPr>
            <a:r>
              <a:rPr lang="hu-HU" sz="3200" dirty="0"/>
              <a:t>M</a:t>
            </a:r>
            <a:r>
              <a:rPr lang="hu-HU" sz="3200" b="0" dirty="0"/>
              <a:t> 	=	az együttható</a:t>
            </a:r>
            <a:r>
              <a:rPr lang="hu-HU" sz="3200" b="0" dirty="0" smtClean="0"/>
              <a:t>,</a:t>
            </a:r>
            <a:endParaRPr lang="en-US" sz="3200" b="0" dirty="0" smtClean="0"/>
          </a:p>
          <a:p>
            <a:pPr algn="l" defTabSz="625475">
              <a:lnSpc>
                <a:spcPct val="50000"/>
              </a:lnSpc>
              <a:spcBef>
                <a:spcPct val="20000"/>
              </a:spcBef>
              <a:spcAft>
                <a:spcPts val="600"/>
              </a:spcAft>
              <a:tabLst>
                <a:tab pos="538163" algn="l"/>
                <a:tab pos="1077913" algn="l"/>
              </a:tabLst>
            </a:pPr>
            <a:r>
              <a:rPr lang="hu-HU" sz="3200" b="0" dirty="0"/>
              <a:t/>
            </a:r>
            <a:br>
              <a:rPr lang="hu-HU" sz="3200" b="0" dirty="0"/>
            </a:br>
            <a:r>
              <a:rPr lang="hu-HU" sz="3200" b="0" dirty="0"/>
              <a:t>		ennek a tört része az ún. </a:t>
            </a:r>
            <a:r>
              <a:rPr lang="hu-HU" sz="3200" u="sng" dirty="0"/>
              <a:t>mantissza</a:t>
            </a:r>
            <a:endParaRPr lang="hu-HU" sz="3200" b="0" dirty="0"/>
          </a:p>
          <a:p>
            <a:pPr algn="just" defTabSz="625475">
              <a:lnSpc>
                <a:spcPct val="50000"/>
              </a:lnSpc>
              <a:spcBef>
                <a:spcPct val="20000"/>
              </a:spcBef>
              <a:spcAft>
                <a:spcPts val="600"/>
              </a:spcAft>
              <a:tabLst>
                <a:tab pos="538163" algn="l"/>
                <a:tab pos="1077913" algn="l"/>
              </a:tabLst>
            </a:pPr>
            <a:r>
              <a:rPr lang="hu-HU" sz="3200" dirty="0"/>
              <a:t>p 	</a:t>
            </a:r>
            <a:r>
              <a:rPr lang="hu-HU" sz="3200" b="0" dirty="0"/>
              <a:t>=	a hatvány alapja</a:t>
            </a:r>
          </a:p>
          <a:p>
            <a:pPr algn="just" defTabSz="625475">
              <a:lnSpc>
                <a:spcPct val="50000"/>
              </a:lnSpc>
              <a:spcBef>
                <a:spcPct val="20000"/>
              </a:spcBef>
              <a:spcAft>
                <a:spcPts val="600"/>
              </a:spcAft>
              <a:tabLst>
                <a:tab pos="538163" algn="l"/>
                <a:tab pos="1077913" algn="l"/>
              </a:tabLst>
            </a:pPr>
            <a:r>
              <a:rPr lang="hu-HU" sz="3200" dirty="0"/>
              <a:t>k 	</a:t>
            </a:r>
            <a:r>
              <a:rPr lang="hu-HU" sz="3200" b="0" dirty="0"/>
              <a:t>=	a hatvány kitevője, az ún. </a:t>
            </a:r>
            <a:r>
              <a:rPr lang="hu-HU" sz="3200" u="sng" dirty="0"/>
              <a:t>karakterisztika</a:t>
            </a:r>
          </a:p>
          <a:p>
            <a:pPr algn="just" defTabSz="625475">
              <a:spcBef>
                <a:spcPct val="20000"/>
              </a:spcBef>
              <a:spcAft>
                <a:spcPts val="600"/>
              </a:spcAft>
              <a:tabLst>
                <a:tab pos="538163" algn="l"/>
                <a:tab pos="1077913" algn="l"/>
              </a:tabLst>
            </a:pPr>
            <a:r>
              <a:rPr lang="hu-HU" sz="3200" b="0" dirty="0"/>
              <a:t>Ebből </a:t>
            </a:r>
            <a:r>
              <a:rPr lang="hu-HU" sz="3200" b="0" dirty="0" smtClean="0"/>
              <a:t>észrevehetjük</a:t>
            </a:r>
            <a:r>
              <a:rPr lang="hu-HU" sz="3200" b="0" dirty="0"/>
              <a:t>, hogy néhány elem minden szám esetén ismétlődik, ezért ezeket a számítógépen nem kell külön ábrázolni.</a:t>
            </a:r>
          </a:p>
        </p:txBody>
      </p:sp>
      <p:sp>
        <p:nvSpPr>
          <p:cNvPr id="157699" name="Rectangle 3"/>
          <p:cNvSpPr>
            <a:spLocks noChangeArrowheads="1"/>
          </p:cNvSpPr>
          <p:nvPr/>
        </p:nvSpPr>
        <p:spPr bwMode="auto">
          <a:xfrm>
            <a:off x="39688" y="1535113"/>
            <a:ext cx="9104312"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3200" i="1"/>
              <a:t>b) Lebegőpontos számábrázolás</a:t>
            </a:r>
            <a:endParaRPr lang="hu-HU" sz="3200" b="0"/>
          </a:p>
        </p:txBody>
      </p:sp>
      <p:sp>
        <p:nvSpPr>
          <p:cNvPr id="157701" name="Rectangle 5"/>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57702" name="Line 6"/>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7702"/>
                                        </p:tgtEl>
                                        <p:attrNameLst>
                                          <p:attrName>style.visibility</p:attrName>
                                        </p:attrNameLst>
                                      </p:cBhvr>
                                      <p:to>
                                        <p:strVal val="visible"/>
                                      </p:to>
                                    </p:set>
                                    <p:anim calcmode="lin" valueType="num">
                                      <p:cBhvr additive="base">
                                        <p:cTn id="7" dur="500" fill="hold"/>
                                        <p:tgtEl>
                                          <p:spTgt spid="157702"/>
                                        </p:tgtEl>
                                        <p:attrNameLst>
                                          <p:attrName>ppt_x</p:attrName>
                                        </p:attrNameLst>
                                      </p:cBhvr>
                                      <p:tavLst>
                                        <p:tav tm="0">
                                          <p:val>
                                            <p:strVal val="0-#ppt_w/2"/>
                                          </p:val>
                                        </p:tav>
                                        <p:tav tm="100000">
                                          <p:val>
                                            <p:strVal val="#ppt_x"/>
                                          </p:val>
                                        </p:tav>
                                      </p:tavLst>
                                    </p:anim>
                                    <p:anim calcmode="lin" valueType="num">
                                      <p:cBhvr additive="base">
                                        <p:cTn id="8" dur="500" fill="hold"/>
                                        <p:tgtEl>
                                          <p:spTgt spid="1577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57699"/>
                                        </p:tgtEl>
                                        <p:attrNameLst>
                                          <p:attrName>style.visibility</p:attrName>
                                        </p:attrNameLst>
                                      </p:cBhvr>
                                      <p:to>
                                        <p:strVal val="visible"/>
                                      </p:to>
                                    </p:set>
                                    <p:animEffect transition="in" filter="slide(fromLeft)">
                                      <p:cBhvr>
                                        <p:cTn id="12" dur="500"/>
                                        <p:tgtEl>
                                          <p:spTgt spid="157699"/>
                                        </p:tgtEl>
                                      </p:cBhvr>
                                    </p:animEffect>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157698"/>
                                        </p:tgtEl>
                                        <p:attrNameLst>
                                          <p:attrName>style.visibility</p:attrName>
                                        </p:attrNameLst>
                                      </p:cBhvr>
                                      <p:to>
                                        <p:strVal val="visible"/>
                                      </p:to>
                                    </p:set>
                                    <p:animEffect transition="in" filter="box(out)">
                                      <p:cBhvr>
                                        <p:cTn id="16" dur="5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utoUpdateAnimBg="0"/>
      <p:bldP spid="157699" grpId="0" autoUpdateAnimBg="0"/>
      <p:bldP spid="157702"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Dia számának helye 5"/>
          <p:cNvSpPr>
            <a:spLocks noGrp="1"/>
          </p:cNvSpPr>
          <p:nvPr>
            <p:ph type="sldNum" sz="quarter" idx="12"/>
          </p:nvPr>
        </p:nvSpPr>
        <p:spPr>
          <a:noFill/>
        </p:spPr>
        <p:txBody>
          <a:bodyPr/>
          <a:lstStyle/>
          <a:p>
            <a:fld id="{47CCFBCA-5280-46DA-99B3-A7EBC874BB4E}" type="slidenum">
              <a:rPr lang="hu-HU" smtClean="0"/>
              <a:pPr/>
              <a:t>124</a:t>
            </a:fld>
            <a:endParaRPr lang="hu-HU" smtClean="0"/>
          </a:p>
        </p:txBody>
      </p:sp>
      <p:sp>
        <p:nvSpPr>
          <p:cNvPr id="158722" name="Rectangle 2"/>
          <p:cNvSpPr>
            <a:spLocks noChangeArrowheads="1"/>
          </p:cNvSpPr>
          <p:nvPr/>
        </p:nvSpPr>
        <p:spPr bwMode="auto">
          <a:xfrm>
            <a:off x="0" y="4221163"/>
            <a:ext cx="9144000" cy="1944687"/>
          </a:xfrm>
          <a:prstGeom prst="rect">
            <a:avLst/>
          </a:prstGeom>
          <a:noFill/>
          <a:ln w="9525">
            <a:noFill/>
            <a:miter lim="800000"/>
            <a:headEnd/>
            <a:tailEnd/>
          </a:ln>
        </p:spPr>
        <p:txBody>
          <a:bodyPr/>
          <a:lstStyle/>
          <a:p>
            <a:pPr algn="just">
              <a:lnSpc>
                <a:spcPct val="60000"/>
              </a:lnSpc>
              <a:spcBef>
                <a:spcPct val="20000"/>
              </a:spcBef>
              <a:spcAft>
                <a:spcPts val="600"/>
              </a:spcAft>
            </a:pPr>
            <a:r>
              <a:rPr lang="hu-HU" sz="1800" b="0"/>
              <a:t>Például: 	175</a:t>
            </a:r>
            <a:r>
              <a:rPr lang="hu-HU" sz="1800" b="0" baseline="-25000"/>
              <a:t>(10)</a:t>
            </a:r>
            <a:r>
              <a:rPr lang="hu-HU" sz="1800" b="0"/>
              <a:t> 	= 0.</a:t>
            </a:r>
            <a:r>
              <a:rPr lang="hu-HU" sz="1800"/>
              <a:t>175</a:t>
            </a:r>
            <a:r>
              <a:rPr lang="hu-HU" sz="1800" b="0"/>
              <a:t> * 10</a:t>
            </a:r>
            <a:r>
              <a:rPr lang="hu-HU" sz="1800" baseline="30000"/>
              <a:t>3</a:t>
            </a:r>
            <a:r>
              <a:rPr lang="hu-HU" sz="1800" b="0"/>
              <a:t>	10110011</a:t>
            </a:r>
            <a:r>
              <a:rPr lang="hu-HU" sz="1800" b="0" baseline="-25000"/>
              <a:t>(2)</a:t>
            </a:r>
            <a:r>
              <a:rPr lang="hu-HU" sz="1800" b="0"/>
              <a:t>= </a:t>
            </a:r>
            <a:r>
              <a:rPr lang="hu-HU" sz="1800">
                <a:solidFill>
                  <a:schemeClr val="accent2"/>
                </a:solidFill>
              </a:rPr>
              <a:t>0.</a:t>
            </a:r>
            <a:r>
              <a:rPr lang="hu-HU" sz="1800"/>
              <a:t>10110011</a:t>
            </a:r>
            <a:r>
              <a:rPr lang="hu-HU" sz="1800" b="0"/>
              <a:t> * </a:t>
            </a:r>
            <a:r>
              <a:rPr lang="hu-HU" sz="1800">
                <a:solidFill>
                  <a:schemeClr val="accent2"/>
                </a:solidFill>
              </a:rPr>
              <a:t>2</a:t>
            </a:r>
            <a:r>
              <a:rPr lang="hu-HU" sz="1800" baseline="30000"/>
              <a:t>8</a:t>
            </a:r>
            <a:endParaRPr lang="hu-HU" sz="1800" b="0" baseline="30000"/>
          </a:p>
          <a:p>
            <a:pPr algn="just">
              <a:spcBef>
                <a:spcPct val="20000"/>
              </a:spcBef>
              <a:spcAft>
                <a:spcPts val="600"/>
              </a:spcAft>
            </a:pPr>
            <a:r>
              <a:rPr lang="hu-HU" sz="1800" b="0"/>
              <a:t>	0.375</a:t>
            </a:r>
            <a:r>
              <a:rPr lang="hu-HU" sz="1800" b="0" baseline="-25000"/>
              <a:t>(10)</a:t>
            </a:r>
            <a:r>
              <a:rPr lang="hu-HU" sz="1800" b="0"/>
              <a:t> 	= 0.</a:t>
            </a:r>
            <a:r>
              <a:rPr lang="hu-HU" sz="1800"/>
              <a:t>375</a:t>
            </a:r>
            <a:r>
              <a:rPr lang="hu-HU" sz="1800" b="0"/>
              <a:t> * 10</a:t>
            </a:r>
            <a:r>
              <a:rPr lang="hu-HU" sz="1800" baseline="30000"/>
              <a:t>0</a:t>
            </a:r>
            <a:r>
              <a:rPr lang="hu-HU" sz="1800" b="0"/>
              <a:t>	0.011</a:t>
            </a:r>
            <a:r>
              <a:rPr lang="hu-HU" sz="1800" b="0" baseline="-25000"/>
              <a:t>(2)	     </a:t>
            </a:r>
            <a:r>
              <a:rPr lang="hu-HU" sz="1800" b="0"/>
              <a:t>= </a:t>
            </a:r>
            <a:r>
              <a:rPr lang="hu-HU" sz="1800">
                <a:solidFill>
                  <a:schemeClr val="accent2"/>
                </a:solidFill>
              </a:rPr>
              <a:t>0.</a:t>
            </a:r>
            <a:r>
              <a:rPr lang="hu-HU" sz="1800"/>
              <a:t>11</a:t>
            </a:r>
            <a:r>
              <a:rPr lang="hu-HU" sz="1800" b="0"/>
              <a:t> *  </a:t>
            </a:r>
            <a:r>
              <a:rPr lang="hu-HU" sz="1800">
                <a:solidFill>
                  <a:schemeClr val="accent2"/>
                </a:solidFill>
              </a:rPr>
              <a:t>2</a:t>
            </a:r>
            <a:r>
              <a:rPr lang="hu-HU" sz="1800" baseline="30000"/>
              <a:t>-1</a:t>
            </a:r>
            <a:endParaRPr lang="hu-HU" sz="1800" b="0" baseline="30000"/>
          </a:p>
          <a:p>
            <a:pPr algn="just">
              <a:spcBef>
                <a:spcPct val="20000"/>
              </a:spcBef>
              <a:spcAft>
                <a:spcPts val="600"/>
              </a:spcAft>
            </a:pPr>
            <a:endParaRPr lang="hu-HU" sz="3200" b="0"/>
          </a:p>
        </p:txBody>
      </p:sp>
      <p:sp>
        <p:nvSpPr>
          <p:cNvPr id="158723" name="Rectangle 3"/>
          <p:cNvSpPr>
            <a:spLocks noChangeArrowheads="1"/>
          </p:cNvSpPr>
          <p:nvPr/>
        </p:nvSpPr>
        <p:spPr bwMode="auto">
          <a:xfrm>
            <a:off x="0" y="1535113"/>
            <a:ext cx="86868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2000" i="1"/>
              <a:t>b) Lebegőpontos számábrázolás</a:t>
            </a:r>
            <a:endParaRPr lang="hu-HU" sz="3200" b="0"/>
          </a:p>
        </p:txBody>
      </p:sp>
      <p:graphicFrame>
        <p:nvGraphicFramePr>
          <p:cNvPr id="158724" name="Object 4"/>
          <p:cNvGraphicFramePr>
            <a:graphicFrameLocks noChangeAspect="1"/>
          </p:cNvGraphicFramePr>
          <p:nvPr/>
        </p:nvGraphicFramePr>
        <p:xfrm>
          <a:off x="0" y="2205038"/>
          <a:ext cx="7345363" cy="1149350"/>
        </p:xfrm>
        <a:graphic>
          <a:graphicData uri="http://schemas.openxmlformats.org/presentationml/2006/ole">
            <p:oleObj spid="_x0000_s204802" name="Dokumentum" r:id="rId3" imgW="6071760" imgH="813960" progId="Word.Document.8">
              <p:embed/>
            </p:oleObj>
          </a:graphicData>
        </a:graphic>
      </p:graphicFrame>
      <p:sp>
        <p:nvSpPr>
          <p:cNvPr id="158725" name="Rectangle 5"/>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58726" name="Line 6"/>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grpSp>
        <p:nvGrpSpPr>
          <p:cNvPr id="2" name="Group 22"/>
          <p:cNvGrpSpPr>
            <a:grpSpLocks/>
          </p:cNvGrpSpPr>
          <p:nvPr/>
        </p:nvGrpSpPr>
        <p:grpSpPr bwMode="auto">
          <a:xfrm>
            <a:off x="1908175" y="2924175"/>
            <a:ext cx="4464050" cy="1657350"/>
            <a:chOff x="1202" y="1842"/>
            <a:chExt cx="2812" cy="1044"/>
          </a:xfrm>
        </p:grpSpPr>
        <p:sp>
          <p:nvSpPr>
            <p:cNvPr id="14348" name="Line 11"/>
            <p:cNvSpPr>
              <a:spLocks noChangeShapeType="1"/>
            </p:cNvSpPr>
            <p:nvPr/>
          </p:nvSpPr>
          <p:spPr bwMode="auto">
            <a:xfrm>
              <a:off x="1202" y="1842"/>
              <a:ext cx="1996" cy="817"/>
            </a:xfrm>
            <a:prstGeom prst="line">
              <a:avLst/>
            </a:prstGeom>
            <a:noFill/>
            <a:ln w="9525">
              <a:solidFill>
                <a:schemeClr val="hlink"/>
              </a:solidFill>
              <a:round/>
              <a:headEnd/>
              <a:tailEnd type="triangle" w="med" len="med"/>
            </a:ln>
          </p:spPr>
          <p:txBody>
            <a:bodyPr>
              <a:spAutoFit/>
            </a:bodyPr>
            <a:lstStyle/>
            <a:p>
              <a:endParaRPr lang="hu-HU"/>
            </a:p>
          </p:txBody>
        </p:sp>
        <p:sp>
          <p:nvSpPr>
            <p:cNvPr id="14349" name="Line 13"/>
            <p:cNvSpPr>
              <a:spLocks noChangeShapeType="1"/>
            </p:cNvSpPr>
            <p:nvPr/>
          </p:nvSpPr>
          <p:spPr bwMode="auto">
            <a:xfrm>
              <a:off x="1202" y="1842"/>
              <a:ext cx="1996" cy="1044"/>
            </a:xfrm>
            <a:prstGeom prst="line">
              <a:avLst/>
            </a:prstGeom>
            <a:noFill/>
            <a:ln w="9525">
              <a:solidFill>
                <a:schemeClr val="hlink"/>
              </a:solidFill>
              <a:round/>
              <a:headEnd/>
              <a:tailEnd type="triangle" w="med" len="med"/>
            </a:ln>
          </p:spPr>
          <p:txBody>
            <a:bodyPr>
              <a:spAutoFit/>
            </a:bodyPr>
            <a:lstStyle/>
            <a:p>
              <a:endParaRPr lang="hu-HU"/>
            </a:p>
          </p:txBody>
        </p:sp>
        <p:sp>
          <p:nvSpPr>
            <p:cNvPr id="14350" name="Freeform 20"/>
            <p:cNvSpPr>
              <a:spLocks/>
            </p:cNvSpPr>
            <p:nvPr/>
          </p:nvSpPr>
          <p:spPr bwMode="auto">
            <a:xfrm>
              <a:off x="1247" y="2069"/>
              <a:ext cx="2767" cy="590"/>
            </a:xfrm>
            <a:custGeom>
              <a:avLst/>
              <a:gdLst>
                <a:gd name="T0" fmla="*/ 0 w 2767"/>
                <a:gd name="T1" fmla="*/ 0 h 590"/>
                <a:gd name="T2" fmla="*/ 408 w 2767"/>
                <a:gd name="T3" fmla="*/ 272 h 590"/>
                <a:gd name="T4" fmla="*/ 2268 w 2767"/>
                <a:gd name="T5" fmla="*/ 318 h 590"/>
                <a:gd name="T6" fmla="*/ 2767 w 2767"/>
                <a:gd name="T7" fmla="*/ 590 h 590"/>
                <a:gd name="T8" fmla="*/ 0 60000 65536"/>
                <a:gd name="T9" fmla="*/ 0 60000 65536"/>
                <a:gd name="T10" fmla="*/ 0 60000 65536"/>
                <a:gd name="T11" fmla="*/ 0 60000 65536"/>
                <a:gd name="T12" fmla="*/ 0 w 2767"/>
                <a:gd name="T13" fmla="*/ 0 h 590"/>
                <a:gd name="T14" fmla="*/ 2767 w 2767"/>
                <a:gd name="T15" fmla="*/ 590 h 590"/>
              </a:gdLst>
              <a:ahLst/>
              <a:cxnLst>
                <a:cxn ang="T8">
                  <a:pos x="T0" y="T1"/>
                </a:cxn>
                <a:cxn ang="T9">
                  <a:pos x="T2" y="T3"/>
                </a:cxn>
                <a:cxn ang="T10">
                  <a:pos x="T4" y="T5"/>
                </a:cxn>
                <a:cxn ang="T11">
                  <a:pos x="T6" y="T7"/>
                </a:cxn>
              </a:cxnLst>
              <a:rect l="T12" t="T13" r="T14" b="T15"/>
              <a:pathLst>
                <a:path w="2767" h="590">
                  <a:moveTo>
                    <a:pt x="0" y="0"/>
                  </a:moveTo>
                  <a:cubicBezTo>
                    <a:pt x="15" y="109"/>
                    <a:pt x="30" y="219"/>
                    <a:pt x="408" y="272"/>
                  </a:cubicBezTo>
                  <a:cubicBezTo>
                    <a:pt x="786" y="325"/>
                    <a:pt x="1875" y="265"/>
                    <a:pt x="2268" y="318"/>
                  </a:cubicBezTo>
                  <a:cubicBezTo>
                    <a:pt x="2661" y="371"/>
                    <a:pt x="2714" y="480"/>
                    <a:pt x="2767" y="590"/>
                  </a:cubicBezTo>
                </a:path>
              </a:pathLst>
            </a:custGeom>
            <a:noFill/>
            <a:ln w="9525" cap="flat" cmpd="sng">
              <a:solidFill>
                <a:schemeClr val="tx1"/>
              </a:solidFill>
              <a:prstDash val="solid"/>
              <a:round/>
              <a:headEnd type="none" w="med" len="med"/>
              <a:tailEnd type="arrow" w="med" len="med"/>
            </a:ln>
          </p:spPr>
          <p:txBody>
            <a:bodyPr>
              <a:spAutoFit/>
            </a:bodyPr>
            <a:lstStyle/>
            <a:p>
              <a:endParaRPr lang="hu-HU"/>
            </a:p>
          </p:txBody>
        </p:sp>
        <p:sp>
          <p:nvSpPr>
            <p:cNvPr id="14351" name="Freeform 21"/>
            <p:cNvSpPr>
              <a:spLocks/>
            </p:cNvSpPr>
            <p:nvPr/>
          </p:nvSpPr>
          <p:spPr bwMode="auto">
            <a:xfrm>
              <a:off x="1202" y="2069"/>
              <a:ext cx="2547" cy="817"/>
            </a:xfrm>
            <a:custGeom>
              <a:avLst/>
              <a:gdLst>
                <a:gd name="T0" fmla="*/ 0 w 2547"/>
                <a:gd name="T1" fmla="*/ 0 h 817"/>
                <a:gd name="T2" fmla="*/ 499 w 2547"/>
                <a:gd name="T3" fmla="*/ 363 h 817"/>
                <a:gd name="T4" fmla="*/ 2222 w 2547"/>
                <a:gd name="T5" fmla="*/ 363 h 817"/>
                <a:gd name="T6" fmla="*/ 2449 w 2547"/>
                <a:gd name="T7" fmla="*/ 817 h 817"/>
                <a:gd name="T8" fmla="*/ 0 60000 65536"/>
                <a:gd name="T9" fmla="*/ 0 60000 65536"/>
                <a:gd name="T10" fmla="*/ 0 60000 65536"/>
                <a:gd name="T11" fmla="*/ 0 60000 65536"/>
                <a:gd name="T12" fmla="*/ 0 w 2547"/>
                <a:gd name="T13" fmla="*/ 0 h 817"/>
                <a:gd name="T14" fmla="*/ 2547 w 2547"/>
                <a:gd name="T15" fmla="*/ 817 h 817"/>
              </a:gdLst>
              <a:ahLst/>
              <a:cxnLst>
                <a:cxn ang="T8">
                  <a:pos x="T0" y="T1"/>
                </a:cxn>
                <a:cxn ang="T9">
                  <a:pos x="T2" y="T3"/>
                </a:cxn>
                <a:cxn ang="T10">
                  <a:pos x="T4" y="T5"/>
                </a:cxn>
                <a:cxn ang="T11">
                  <a:pos x="T6" y="T7"/>
                </a:cxn>
              </a:cxnLst>
              <a:rect l="T12" t="T13" r="T14" b="T15"/>
              <a:pathLst>
                <a:path w="2547" h="817">
                  <a:moveTo>
                    <a:pt x="0" y="0"/>
                  </a:moveTo>
                  <a:cubicBezTo>
                    <a:pt x="64" y="151"/>
                    <a:pt x="129" y="303"/>
                    <a:pt x="499" y="363"/>
                  </a:cubicBezTo>
                  <a:cubicBezTo>
                    <a:pt x="869" y="423"/>
                    <a:pt x="1897" y="287"/>
                    <a:pt x="2222" y="363"/>
                  </a:cubicBezTo>
                  <a:cubicBezTo>
                    <a:pt x="2547" y="439"/>
                    <a:pt x="2411" y="742"/>
                    <a:pt x="2449" y="817"/>
                  </a:cubicBezTo>
                </a:path>
              </a:pathLst>
            </a:custGeom>
            <a:noFill/>
            <a:ln w="9525" cap="flat" cmpd="sng">
              <a:solidFill>
                <a:schemeClr val="tx1"/>
              </a:solidFill>
              <a:prstDash val="solid"/>
              <a:round/>
              <a:headEnd type="none" w="med" len="med"/>
              <a:tailEnd type="arrow" w="med" len="med"/>
            </a:ln>
          </p:spPr>
          <p:txBody>
            <a:bodyPr>
              <a:spAutoFit/>
            </a:bodyPr>
            <a:lstStyle/>
            <a:p>
              <a:endParaRPr lang="hu-HU"/>
            </a:p>
          </p:txBody>
        </p:sp>
      </p:gr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8726"/>
                                        </p:tgtEl>
                                        <p:attrNameLst>
                                          <p:attrName>style.visibility</p:attrName>
                                        </p:attrNameLst>
                                      </p:cBhvr>
                                      <p:to>
                                        <p:strVal val="visible"/>
                                      </p:to>
                                    </p:set>
                                    <p:anim calcmode="lin" valueType="num">
                                      <p:cBhvr additive="base">
                                        <p:cTn id="7" dur="500" fill="hold"/>
                                        <p:tgtEl>
                                          <p:spTgt spid="158726"/>
                                        </p:tgtEl>
                                        <p:attrNameLst>
                                          <p:attrName>ppt_x</p:attrName>
                                        </p:attrNameLst>
                                      </p:cBhvr>
                                      <p:tavLst>
                                        <p:tav tm="0">
                                          <p:val>
                                            <p:strVal val="0-#ppt_w/2"/>
                                          </p:val>
                                        </p:tav>
                                        <p:tav tm="100000">
                                          <p:val>
                                            <p:strVal val="#ppt_x"/>
                                          </p:val>
                                        </p:tav>
                                      </p:tavLst>
                                    </p:anim>
                                    <p:anim calcmode="lin" valueType="num">
                                      <p:cBhvr additive="base">
                                        <p:cTn id="8" dur="500" fill="hold"/>
                                        <p:tgtEl>
                                          <p:spTgt spid="1587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58723"/>
                                        </p:tgtEl>
                                        <p:attrNameLst>
                                          <p:attrName>style.visibility</p:attrName>
                                        </p:attrNameLst>
                                      </p:cBhvr>
                                      <p:to>
                                        <p:strVal val="visible"/>
                                      </p:to>
                                    </p:set>
                                    <p:animEffect transition="in" filter="slide(fromLeft)">
                                      <p:cBhvr>
                                        <p:cTn id="12" dur="500"/>
                                        <p:tgtEl>
                                          <p:spTgt spid="158723"/>
                                        </p:tgtEl>
                                      </p:cBhvr>
                                    </p:animEffect>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158722"/>
                                        </p:tgtEl>
                                        <p:attrNameLst>
                                          <p:attrName>style.visibility</p:attrName>
                                        </p:attrNameLst>
                                      </p:cBhvr>
                                      <p:to>
                                        <p:strVal val="visible"/>
                                      </p:to>
                                    </p:set>
                                    <p:animEffect transition="in" filter="box(out)">
                                      <p:cBhvr>
                                        <p:cTn id="16" dur="500"/>
                                        <p:tgtEl>
                                          <p:spTgt spid="158722"/>
                                        </p:tgtEl>
                                      </p:cBhvr>
                                    </p:animEffect>
                                  </p:childTnLst>
                                </p:cTn>
                              </p:par>
                            </p:childTnLst>
                          </p:cTn>
                        </p:par>
                        <p:par>
                          <p:cTn id="17" fill="hold">
                            <p:stCondLst>
                              <p:cond delay="1500"/>
                            </p:stCondLst>
                            <p:childTnLst>
                              <p:par>
                                <p:cTn id="18" presetID="15" presetClass="entr" presetSubtype="0" fill="hold" nodeType="afterEffect">
                                  <p:stCondLst>
                                    <p:cond delay="0"/>
                                  </p:stCondLst>
                                  <p:childTnLst>
                                    <p:set>
                                      <p:cBhvr>
                                        <p:cTn id="19" dur="1" fill="hold">
                                          <p:stCondLst>
                                            <p:cond delay="0"/>
                                          </p:stCondLst>
                                        </p:cTn>
                                        <p:tgtEl>
                                          <p:spTgt spid="158724"/>
                                        </p:tgtEl>
                                        <p:attrNameLst>
                                          <p:attrName>style.visibility</p:attrName>
                                        </p:attrNameLst>
                                      </p:cBhvr>
                                      <p:to>
                                        <p:strVal val="visible"/>
                                      </p:to>
                                    </p:set>
                                    <p:anim calcmode="lin" valueType="num">
                                      <p:cBhvr>
                                        <p:cTn id="20" dur="1000" fill="hold"/>
                                        <p:tgtEl>
                                          <p:spTgt spid="158724"/>
                                        </p:tgtEl>
                                        <p:attrNameLst>
                                          <p:attrName>ppt_w</p:attrName>
                                        </p:attrNameLst>
                                      </p:cBhvr>
                                      <p:tavLst>
                                        <p:tav tm="0">
                                          <p:val>
                                            <p:fltVal val="0"/>
                                          </p:val>
                                        </p:tav>
                                        <p:tav tm="100000">
                                          <p:val>
                                            <p:strVal val="#ppt_w"/>
                                          </p:val>
                                        </p:tav>
                                      </p:tavLst>
                                    </p:anim>
                                    <p:anim calcmode="lin" valueType="num">
                                      <p:cBhvr>
                                        <p:cTn id="21" dur="1000" fill="hold"/>
                                        <p:tgtEl>
                                          <p:spTgt spid="158724"/>
                                        </p:tgtEl>
                                        <p:attrNameLst>
                                          <p:attrName>ppt_h</p:attrName>
                                        </p:attrNameLst>
                                      </p:cBhvr>
                                      <p:tavLst>
                                        <p:tav tm="0">
                                          <p:val>
                                            <p:fltVal val="0"/>
                                          </p:val>
                                        </p:tav>
                                        <p:tav tm="100000">
                                          <p:val>
                                            <p:strVal val="#ppt_h"/>
                                          </p:val>
                                        </p:tav>
                                      </p:tavLst>
                                    </p:anim>
                                    <p:anim calcmode="lin" valueType="num">
                                      <p:cBhvr>
                                        <p:cTn id="22" dur="1000" fill="hold"/>
                                        <p:tgtEl>
                                          <p:spTgt spid="15872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5872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2500"/>
                            </p:stCondLst>
                            <p:childTnLst>
                              <p:par>
                                <p:cTn id="25" presetID="8"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amond(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utoUpdateAnimBg="0"/>
      <p:bldP spid="158723" grpId="0" autoUpdateAnimBg="0"/>
      <p:bldP spid="158726"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Dia számának helye 4"/>
          <p:cNvSpPr>
            <a:spLocks noGrp="1"/>
          </p:cNvSpPr>
          <p:nvPr>
            <p:ph type="sldNum" sz="quarter" idx="12"/>
          </p:nvPr>
        </p:nvSpPr>
        <p:spPr>
          <a:noFill/>
        </p:spPr>
        <p:txBody>
          <a:bodyPr/>
          <a:lstStyle/>
          <a:p>
            <a:fld id="{83EE8065-944E-4728-9CA2-7E4F30811F2B}" type="slidenum">
              <a:rPr lang="hu-HU" smtClean="0"/>
              <a:pPr/>
              <a:t>125</a:t>
            </a:fld>
            <a:endParaRPr lang="hu-HU" smtClean="0"/>
          </a:p>
        </p:txBody>
      </p:sp>
      <p:sp>
        <p:nvSpPr>
          <p:cNvPr id="15364" name="Rectangle 2"/>
          <p:cNvSpPr>
            <a:spLocks noChangeArrowheads="1"/>
          </p:cNvSpPr>
          <p:nvPr/>
        </p:nvSpPr>
        <p:spPr bwMode="auto">
          <a:xfrm>
            <a:off x="914400" y="1638300"/>
            <a:ext cx="7772400" cy="422275"/>
          </a:xfrm>
          <a:prstGeom prst="rect">
            <a:avLst/>
          </a:prstGeom>
          <a:noFill/>
          <a:ln w="9525">
            <a:noFill/>
            <a:miter lim="800000"/>
            <a:headEnd/>
            <a:tailEnd/>
          </a:ln>
        </p:spPr>
        <p:txBody>
          <a:bodyPr/>
          <a:lstStyle/>
          <a:p>
            <a:pPr algn="just">
              <a:spcBef>
                <a:spcPct val="20000"/>
              </a:spcBef>
              <a:spcAft>
                <a:spcPts val="600"/>
              </a:spcAft>
            </a:pPr>
            <a:r>
              <a:rPr lang="hu-HU" b="0"/>
              <a:t>A számokat 6 bájtos valós típusú mennyiségként ábrázoljuk</a:t>
            </a:r>
          </a:p>
        </p:txBody>
      </p:sp>
      <p:sp>
        <p:nvSpPr>
          <p:cNvPr id="15365" name="Rectangle 3"/>
          <p:cNvSpPr>
            <a:spLocks noChangeArrowheads="1"/>
          </p:cNvSpPr>
          <p:nvPr/>
        </p:nvSpPr>
        <p:spPr bwMode="auto">
          <a:xfrm>
            <a:off x="914400" y="1319213"/>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2000" i="1"/>
              <a:t>b.) Lebegőpontos számábrázolás</a:t>
            </a:r>
            <a:endParaRPr lang="hu-HU" sz="3200" b="0"/>
          </a:p>
        </p:txBody>
      </p:sp>
      <p:sp>
        <p:nvSpPr>
          <p:cNvPr id="109573" name="Rectangle 5"/>
          <p:cNvSpPr>
            <a:spLocks noChangeArrowheads="1"/>
          </p:cNvSpPr>
          <p:nvPr/>
        </p:nvSpPr>
        <p:spPr bwMode="auto">
          <a:xfrm>
            <a:off x="1243013" y="2060575"/>
            <a:ext cx="4121150" cy="2344738"/>
          </a:xfrm>
          <a:prstGeom prst="rect">
            <a:avLst/>
          </a:prstGeom>
          <a:noFill/>
          <a:ln w="9525">
            <a:noFill/>
            <a:miter lim="800000"/>
            <a:headEnd/>
            <a:tailEnd/>
          </a:ln>
        </p:spPr>
        <p:txBody>
          <a:bodyPr lIns="0" tIns="0" rIns="0" bIns="0">
            <a:spAutoFit/>
          </a:bodyPr>
          <a:lstStyle/>
          <a:p>
            <a:pPr marL="609600" indent="-609600" algn="just">
              <a:defRPr/>
            </a:pPr>
            <a:r>
              <a:rPr lang="hu-HU" sz="2200" b="0"/>
              <a:t> A mantissza egészrésze</a:t>
            </a:r>
          </a:p>
          <a:p>
            <a:pPr marL="609600" indent="-609600" algn="just">
              <a:defRPr/>
            </a:pPr>
            <a:r>
              <a:rPr lang="hu-HU" sz="2200">
                <a:solidFill>
                  <a:srgbClr val="FF0000"/>
                </a:solidFill>
                <a:effectLst>
                  <a:outerShdw blurRad="38100" dist="38100" dir="2700000" algn="tl">
                    <a:srgbClr val="000000"/>
                  </a:outerShdw>
                </a:effectLst>
                <a:latin typeface="Courier New" pitchFamily="49" charset="0"/>
                <a:cs typeface="Times New Roman" pitchFamily="18" charset="0"/>
              </a:rPr>
              <a:t>23</a:t>
            </a:r>
            <a:r>
              <a:rPr lang="hu-HU" sz="2200" b="0"/>
              <a:t>	</a:t>
            </a:r>
            <a:r>
              <a:rPr lang="hu-HU" sz="2200">
                <a:solidFill>
                  <a:schemeClr val="accent2"/>
                </a:solidFill>
                <a:effectLst>
                  <a:outerShdw blurRad="38100" dist="38100" dir="2700000" algn="tl">
                    <a:srgbClr val="000000"/>
                  </a:outerShdw>
                </a:effectLst>
              </a:rPr>
              <a:t>1</a:t>
            </a:r>
            <a:r>
              <a:rPr lang="hu-HU" sz="2200" b="0"/>
              <a:t> </a:t>
            </a:r>
            <a:r>
              <a:rPr lang="hu-HU" sz="2200">
                <a:latin typeface="Courier New" pitchFamily="49" charset="0"/>
              </a:rPr>
              <a:t>(23</a:t>
            </a:r>
            <a:r>
              <a:rPr lang="en-US" sz="2200">
                <a:latin typeface="Courier New" pitchFamily="49" charset="0"/>
                <a:cs typeface="Times New Roman" pitchFamily="18" charset="0"/>
              </a:rPr>
              <a:t>÷</a:t>
            </a:r>
            <a:r>
              <a:rPr lang="hu-HU" sz="2200">
                <a:latin typeface="Courier New" pitchFamily="49" charset="0"/>
                <a:cs typeface="Times New Roman" pitchFamily="18" charset="0"/>
              </a:rPr>
              <a:t>2= </a:t>
            </a:r>
            <a:r>
              <a:rPr lang="hu-HU" sz="2200">
                <a:solidFill>
                  <a:srgbClr val="FF0000"/>
                </a:solidFill>
                <a:effectLst>
                  <a:outerShdw blurRad="38100" dist="38100" dir="2700000" algn="tl">
                    <a:srgbClr val="000000"/>
                  </a:outerShdw>
                </a:effectLst>
                <a:latin typeface="Courier New" pitchFamily="49" charset="0"/>
                <a:cs typeface="Times New Roman" pitchFamily="18" charset="0"/>
              </a:rPr>
              <a:t>11</a:t>
            </a:r>
            <a:r>
              <a:rPr lang="hu-HU" sz="2200">
                <a:latin typeface="Courier New" pitchFamily="49" charset="0"/>
                <a:cs typeface="Times New Roman" pitchFamily="18" charset="0"/>
              </a:rPr>
              <a:t> marad: </a:t>
            </a:r>
            <a:r>
              <a:rPr lang="hu-HU" sz="2200">
                <a:solidFill>
                  <a:schemeClr val="accent2"/>
                </a:solidFill>
                <a:effectLst>
                  <a:outerShdw blurRad="38100" dist="38100" dir="2700000" algn="tl">
                    <a:srgbClr val="000000"/>
                  </a:outerShdw>
                </a:effectLst>
                <a:cs typeface="Times New Roman" pitchFamily="18" charset="0"/>
              </a:rPr>
              <a:t>1</a:t>
            </a:r>
            <a:r>
              <a:rPr lang="hu-HU" sz="2200">
                <a:latin typeface="Courier New" pitchFamily="49" charset="0"/>
              </a:rPr>
              <a:t>)</a:t>
            </a:r>
          </a:p>
          <a:p>
            <a:pPr marL="609600" indent="-609600" algn="just">
              <a:defRPr/>
            </a:pPr>
            <a:r>
              <a:rPr lang="hu-HU" sz="2200">
                <a:solidFill>
                  <a:srgbClr val="FF0000"/>
                </a:solidFill>
                <a:effectLst>
                  <a:outerShdw blurRad="38100" dist="38100" dir="2700000" algn="tl">
                    <a:srgbClr val="000000"/>
                  </a:outerShdw>
                </a:effectLst>
                <a:latin typeface="Courier New" pitchFamily="49" charset="0"/>
                <a:cs typeface="Times New Roman" pitchFamily="18" charset="0"/>
              </a:rPr>
              <a:t>11</a:t>
            </a:r>
            <a:r>
              <a:rPr lang="hu-HU" sz="2200" b="0"/>
              <a:t>	</a:t>
            </a:r>
            <a:r>
              <a:rPr lang="hu-HU" sz="2200">
                <a:solidFill>
                  <a:schemeClr val="accent2"/>
                </a:solidFill>
                <a:effectLst>
                  <a:outerShdw blurRad="38100" dist="38100" dir="2700000" algn="tl">
                    <a:srgbClr val="000000"/>
                  </a:outerShdw>
                </a:effectLst>
              </a:rPr>
              <a:t>1</a:t>
            </a:r>
            <a:r>
              <a:rPr lang="hu-HU" sz="2200" b="0"/>
              <a:t> </a:t>
            </a:r>
            <a:r>
              <a:rPr lang="hu-HU" sz="2200">
                <a:latin typeface="Courier New" pitchFamily="49" charset="0"/>
                <a:cs typeface="Times New Roman" pitchFamily="18" charset="0"/>
              </a:rPr>
              <a:t>(11</a:t>
            </a:r>
            <a:r>
              <a:rPr lang="en-US" sz="2200">
                <a:latin typeface="Courier New" pitchFamily="49" charset="0"/>
                <a:cs typeface="Times New Roman" pitchFamily="18" charset="0"/>
              </a:rPr>
              <a:t>÷</a:t>
            </a:r>
            <a:r>
              <a:rPr lang="hu-HU" sz="2200">
                <a:latin typeface="Courier New" pitchFamily="49" charset="0"/>
                <a:cs typeface="Times New Roman" pitchFamily="18" charset="0"/>
              </a:rPr>
              <a:t>2= </a:t>
            </a:r>
            <a:r>
              <a:rPr lang="hu-HU" sz="2200">
                <a:solidFill>
                  <a:srgbClr val="FF0000"/>
                </a:solidFill>
                <a:effectLst>
                  <a:outerShdw blurRad="38100" dist="38100" dir="2700000" algn="tl">
                    <a:srgbClr val="000000"/>
                  </a:outerShdw>
                </a:effectLst>
                <a:latin typeface="Courier New" pitchFamily="49" charset="0"/>
                <a:cs typeface="Times New Roman" pitchFamily="18" charset="0"/>
              </a:rPr>
              <a:t>5</a:t>
            </a:r>
            <a:r>
              <a:rPr lang="hu-HU" sz="2200">
                <a:latin typeface="Courier New" pitchFamily="49" charset="0"/>
                <a:cs typeface="Times New Roman" pitchFamily="18" charset="0"/>
              </a:rPr>
              <a:t>  marad: </a:t>
            </a:r>
            <a:r>
              <a:rPr lang="hu-HU" sz="2200">
                <a:solidFill>
                  <a:schemeClr val="accent2"/>
                </a:solidFill>
                <a:effectLst>
                  <a:outerShdw blurRad="38100" dist="38100" dir="2700000" algn="tl">
                    <a:srgbClr val="000000"/>
                  </a:outerShdw>
                </a:effectLst>
                <a:cs typeface="Times New Roman" pitchFamily="18" charset="0"/>
              </a:rPr>
              <a:t>1</a:t>
            </a:r>
            <a:r>
              <a:rPr lang="hu-HU" sz="2200">
                <a:latin typeface="Courier New" pitchFamily="49" charset="0"/>
                <a:cs typeface="Times New Roman" pitchFamily="18" charset="0"/>
              </a:rPr>
              <a:t>)</a:t>
            </a:r>
          </a:p>
          <a:p>
            <a:pPr marL="609600" indent="-609600" algn="just">
              <a:defRPr/>
            </a:pPr>
            <a:r>
              <a:rPr lang="hu-HU" sz="2200">
                <a:solidFill>
                  <a:srgbClr val="FF0000"/>
                </a:solidFill>
                <a:effectLst>
                  <a:outerShdw blurRad="38100" dist="38100" dir="2700000" algn="tl">
                    <a:srgbClr val="000000"/>
                  </a:outerShdw>
                </a:effectLst>
                <a:latin typeface="Courier New" pitchFamily="49" charset="0"/>
                <a:cs typeface="Times New Roman" pitchFamily="18" charset="0"/>
              </a:rPr>
              <a:t>5</a:t>
            </a:r>
            <a:r>
              <a:rPr lang="hu-HU" sz="2200" b="0"/>
              <a:t>	</a:t>
            </a:r>
            <a:r>
              <a:rPr lang="hu-HU" sz="2200">
                <a:solidFill>
                  <a:schemeClr val="accent2"/>
                </a:solidFill>
                <a:effectLst>
                  <a:outerShdw blurRad="38100" dist="38100" dir="2700000" algn="tl">
                    <a:srgbClr val="000000"/>
                  </a:outerShdw>
                </a:effectLst>
              </a:rPr>
              <a:t>1</a:t>
            </a:r>
            <a:r>
              <a:rPr lang="hu-HU" sz="2200" b="0"/>
              <a:t> </a:t>
            </a:r>
            <a:r>
              <a:rPr lang="hu-HU" sz="2200">
                <a:latin typeface="Courier New" pitchFamily="49" charset="0"/>
                <a:cs typeface="Times New Roman" pitchFamily="18" charset="0"/>
              </a:rPr>
              <a:t>( 5</a:t>
            </a:r>
            <a:r>
              <a:rPr lang="en-US" sz="2200">
                <a:latin typeface="Courier New" pitchFamily="49" charset="0"/>
                <a:cs typeface="Times New Roman" pitchFamily="18" charset="0"/>
              </a:rPr>
              <a:t>÷</a:t>
            </a:r>
            <a:r>
              <a:rPr lang="hu-HU" sz="2200">
                <a:latin typeface="Courier New" pitchFamily="49" charset="0"/>
                <a:cs typeface="Times New Roman" pitchFamily="18" charset="0"/>
              </a:rPr>
              <a:t>2= </a:t>
            </a:r>
            <a:r>
              <a:rPr lang="hu-HU" sz="2200">
                <a:solidFill>
                  <a:srgbClr val="FF0000"/>
                </a:solidFill>
                <a:effectLst>
                  <a:outerShdw blurRad="38100" dist="38100" dir="2700000" algn="tl">
                    <a:srgbClr val="000000"/>
                  </a:outerShdw>
                </a:effectLst>
                <a:latin typeface="Courier New" pitchFamily="49" charset="0"/>
                <a:cs typeface="Times New Roman" pitchFamily="18" charset="0"/>
              </a:rPr>
              <a:t>2</a:t>
            </a:r>
            <a:r>
              <a:rPr lang="hu-HU" sz="2200">
                <a:latin typeface="Courier New" pitchFamily="49" charset="0"/>
                <a:cs typeface="Times New Roman" pitchFamily="18" charset="0"/>
              </a:rPr>
              <a:t>  marad: </a:t>
            </a:r>
            <a:r>
              <a:rPr lang="hu-HU" sz="2200">
                <a:solidFill>
                  <a:schemeClr val="accent2"/>
                </a:solidFill>
                <a:effectLst>
                  <a:outerShdw blurRad="38100" dist="38100" dir="2700000" algn="tl">
                    <a:srgbClr val="000000"/>
                  </a:outerShdw>
                </a:effectLst>
                <a:cs typeface="Times New Roman" pitchFamily="18" charset="0"/>
              </a:rPr>
              <a:t>1</a:t>
            </a:r>
            <a:r>
              <a:rPr lang="hu-HU" sz="2200">
                <a:latin typeface="Courier New" pitchFamily="49" charset="0"/>
                <a:cs typeface="Times New Roman" pitchFamily="18" charset="0"/>
              </a:rPr>
              <a:t>)</a:t>
            </a:r>
          </a:p>
          <a:p>
            <a:pPr marL="609600" indent="-609600" algn="just">
              <a:defRPr/>
            </a:pPr>
            <a:r>
              <a:rPr lang="hu-HU" sz="2200">
                <a:solidFill>
                  <a:srgbClr val="FF0000"/>
                </a:solidFill>
                <a:effectLst>
                  <a:outerShdw blurRad="38100" dist="38100" dir="2700000" algn="tl">
                    <a:srgbClr val="000000"/>
                  </a:outerShdw>
                </a:effectLst>
                <a:latin typeface="Courier New" pitchFamily="49" charset="0"/>
                <a:cs typeface="Times New Roman" pitchFamily="18" charset="0"/>
              </a:rPr>
              <a:t>2</a:t>
            </a:r>
            <a:r>
              <a:rPr lang="hu-HU" sz="2200" b="0"/>
              <a:t>	</a:t>
            </a:r>
            <a:r>
              <a:rPr lang="hu-HU" sz="2200">
                <a:solidFill>
                  <a:schemeClr val="accent2"/>
                </a:solidFill>
                <a:effectLst>
                  <a:outerShdw blurRad="38100" dist="38100" dir="2700000" algn="tl">
                    <a:srgbClr val="000000"/>
                  </a:outerShdw>
                </a:effectLst>
              </a:rPr>
              <a:t>0</a:t>
            </a:r>
            <a:r>
              <a:rPr lang="hu-HU" sz="2200" b="0"/>
              <a:t> </a:t>
            </a:r>
            <a:r>
              <a:rPr lang="hu-HU" sz="2200">
                <a:latin typeface="Courier New" pitchFamily="49" charset="0"/>
                <a:cs typeface="Times New Roman" pitchFamily="18" charset="0"/>
              </a:rPr>
              <a:t>( 2</a:t>
            </a:r>
            <a:r>
              <a:rPr lang="en-US" sz="2200">
                <a:latin typeface="Courier New" pitchFamily="49" charset="0"/>
                <a:cs typeface="Times New Roman" pitchFamily="18" charset="0"/>
              </a:rPr>
              <a:t>÷</a:t>
            </a:r>
            <a:r>
              <a:rPr lang="hu-HU" sz="2200">
                <a:latin typeface="Courier New" pitchFamily="49" charset="0"/>
                <a:cs typeface="Times New Roman" pitchFamily="18" charset="0"/>
              </a:rPr>
              <a:t>2= </a:t>
            </a:r>
            <a:r>
              <a:rPr lang="hu-HU" sz="2200">
                <a:solidFill>
                  <a:srgbClr val="FF0000"/>
                </a:solidFill>
                <a:effectLst>
                  <a:outerShdw blurRad="38100" dist="38100" dir="2700000" algn="tl">
                    <a:srgbClr val="000000"/>
                  </a:outerShdw>
                </a:effectLst>
                <a:latin typeface="Courier New" pitchFamily="49" charset="0"/>
                <a:cs typeface="Times New Roman" pitchFamily="18" charset="0"/>
              </a:rPr>
              <a:t>1</a:t>
            </a:r>
            <a:r>
              <a:rPr lang="hu-HU" sz="2200">
                <a:latin typeface="Courier New" pitchFamily="49" charset="0"/>
                <a:cs typeface="Times New Roman" pitchFamily="18" charset="0"/>
              </a:rPr>
              <a:t>  marad: </a:t>
            </a:r>
            <a:r>
              <a:rPr lang="hu-HU" sz="2200">
                <a:solidFill>
                  <a:schemeClr val="accent2"/>
                </a:solidFill>
                <a:effectLst>
                  <a:outerShdw blurRad="38100" dist="38100" dir="2700000" algn="tl">
                    <a:srgbClr val="000000"/>
                  </a:outerShdw>
                </a:effectLst>
                <a:cs typeface="Times New Roman" pitchFamily="18" charset="0"/>
              </a:rPr>
              <a:t>0</a:t>
            </a:r>
            <a:r>
              <a:rPr lang="hu-HU" sz="2200">
                <a:latin typeface="Courier New" pitchFamily="49" charset="0"/>
                <a:cs typeface="Times New Roman" pitchFamily="18" charset="0"/>
              </a:rPr>
              <a:t>)</a:t>
            </a:r>
          </a:p>
          <a:p>
            <a:pPr marL="609600" indent="-609600" algn="just">
              <a:defRPr/>
            </a:pPr>
            <a:r>
              <a:rPr lang="hu-HU" sz="2200">
                <a:solidFill>
                  <a:srgbClr val="FF0000"/>
                </a:solidFill>
                <a:effectLst>
                  <a:outerShdw blurRad="38100" dist="38100" dir="2700000" algn="tl">
                    <a:srgbClr val="000000"/>
                  </a:outerShdw>
                </a:effectLst>
                <a:latin typeface="Courier New" pitchFamily="49" charset="0"/>
                <a:cs typeface="Times New Roman" pitchFamily="18" charset="0"/>
              </a:rPr>
              <a:t>1</a:t>
            </a:r>
            <a:r>
              <a:rPr lang="hu-HU" sz="2200" b="0"/>
              <a:t>	</a:t>
            </a:r>
            <a:r>
              <a:rPr lang="hu-HU" sz="2200">
                <a:solidFill>
                  <a:schemeClr val="accent2"/>
                </a:solidFill>
                <a:effectLst>
                  <a:outerShdw blurRad="38100" dist="38100" dir="2700000" algn="tl">
                    <a:srgbClr val="000000"/>
                  </a:outerShdw>
                </a:effectLst>
              </a:rPr>
              <a:t>1</a:t>
            </a:r>
            <a:r>
              <a:rPr lang="hu-HU" sz="2200" b="0"/>
              <a:t> </a:t>
            </a:r>
            <a:r>
              <a:rPr lang="hu-HU" sz="2200">
                <a:latin typeface="Courier New" pitchFamily="49" charset="0"/>
                <a:cs typeface="Times New Roman" pitchFamily="18" charset="0"/>
              </a:rPr>
              <a:t>( 1</a:t>
            </a:r>
            <a:r>
              <a:rPr lang="en-US" sz="2200">
                <a:latin typeface="Courier New" pitchFamily="49" charset="0"/>
                <a:cs typeface="Times New Roman" pitchFamily="18" charset="0"/>
              </a:rPr>
              <a:t>÷</a:t>
            </a:r>
            <a:r>
              <a:rPr lang="hu-HU" sz="2200">
                <a:latin typeface="Courier New" pitchFamily="49" charset="0"/>
                <a:cs typeface="Times New Roman" pitchFamily="18" charset="0"/>
              </a:rPr>
              <a:t>2= </a:t>
            </a:r>
            <a:r>
              <a:rPr lang="hu-HU" sz="2200">
                <a:solidFill>
                  <a:srgbClr val="FF0000"/>
                </a:solidFill>
                <a:effectLst>
                  <a:outerShdw blurRad="38100" dist="38100" dir="2700000" algn="tl">
                    <a:srgbClr val="000000"/>
                  </a:outerShdw>
                </a:effectLst>
                <a:latin typeface="Courier New" pitchFamily="49" charset="0"/>
                <a:cs typeface="Times New Roman" pitchFamily="18" charset="0"/>
              </a:rPr>
              <a:t>0</a:t>
            </a:r>
            <a:r>
              <a:rPr lang="hu-HU" sz="2200">
                <a:latin typeface="Courier New" pitchFamily="49" charset="0"/>
                <a:cs typeface="Times New Roman" pitchFamily="18" charset="0"/>
              </a:rPr>
              <a:t>  marad: </a:t>
            </a:r>
            <a:r>
              <a:rPr lang="hu-HU" sz="2200">
                <a:solidFill>
                  <a:schemeClr val="accent2"/>
                </a:solidFill>
                <a:effectLst>
                  <a:outerShdw blurRad="38100" dist="38100" dir="2700000" algn="tl">
                    <a:srgbClr val="000000"/>
                  </a:outerShdw>
                </a:effectLst>
                <a:cs typeface="Times New Roman" pitchFamily="18" charset="0"/>
              </a:rPr>
              <a:t>1</a:t>
            </a:r>
            <a:r>
              <a:rPr lang="hu-HU" sz="2200">
                <a:latin typeface="Courier New" pitchFamily="49" charset="0"/>
                <a:cs typeface="Times New Roman" pitchFamily="18" charset="0"/>
              </a:rPr>
              <a:t>)</a:t>
            </a:r>
          </a:p>
          <a:p>
            <a:pPr marL="609600" indent="-609600" algn="just">
              <a:defRPr/>
            </a:pPr>
            <a:r>
              <a:rPr lang="hu-HU" sz="2200">
                <a:solidFill>
                  <a:srgbClr val="FF0000"/>
                </a:solidFill>
                <a:effectLst>
                  <a:outerShdw blurRad="38100" dist="38100" dir="2700000" algn="tl">
                    <a:srgbClr val="000000"/>
                  </a:outerShdw>
                </a:effectLst>
                <a:latin typeface="Courier New" pitchFamily="49" charset="0"/>
                <a:cs typeface="Times New Roman" pitchFamily="18" charset="0"/>
              </a:rPr>
              <a:t>0</a:t>
            </a:r>
            <a:endParaRPr lang="hu-HU" sz="2200">
              <a:latin typeface="Courier New" pitchFamily="49" charset="0"/>
              <a:cs typeface="Times New Roman" pitchFamily="18" charset="0"/>
            </a:endParaRPr>
          </a:p>
        </p:txBody>
      </p:sp>
      <p:sp>
        <p:nvSpPr>
          <p:cNvPr id="15367" name="Line 6"/>
          <p:cNvSpPr>
            <a:spLocks noChangeShapeType="1"/>
          </p:cNvSpPr>
          <p:nvPr/>
        </p:nvSpPr>
        <p:spPr bwMode="auto">
          <a:xfrm>
            <a:off x="1709738" y="2525713"/>
            <a:ext cx="0" cy="1693862"/>
          </a:xfrm>
          <a:prstGeom prst="line">
            <a:avLst/>
          </a:prstGeom>
          <a:noFill/>
          <a:ln w="9525">
            <a:solidFill>
              <a:srgbClr val="000000"/>
            </a:solidFill>
            <a:round/>
            <a:headEnd/>
            <a:tailEnd/>
          </a:ln>
        </p:spPr>
        <p:txBody>
          <a:bodyPr lIns="0" tIns="0" rIns="0" bIns="0" anchor="ctr">
            <a:spAutoFit/>
          </a:bodyPr>
          <a:lstStyle/>
          <a:p>
            <a:endParaRPr lang="hu-HU"/>
          </a:p>
        </p:txBody>
      </p:sp>
      <p:sp>
        <p:nvSpPr>
          <p:cNvPr id="15368" name="Rectangle 7"/>
          <p:cNvSpPr>
            <a:spLocks noChangeArrowheads="1"/>
          </p:cNvSpPr>
          <p:nvPr/>
        </p:nvSpPr>
        <p:spPr bwMode="auto">
          <a:xfrm>
            <a:off x="4932363" y="1989138"/>
            <a:ext cx="1860550" cy="503237"/>
          </a:xfrm>
          <a:prstGeom prst="rect">
            <a:avLst/>
          </a:prstGeom>
          <a:noFill/>
          <a:ln w="9525">
            <a:noFill/>
            <a:miter lim="800000"/>
            <a:headEnd/>
            <a:tailEnd/>
          </a:ln>
        </p:spPr>
        <p:txBody>
          <a:bodyPr/>
          <a:lstStyle/>
          <a:p>
            <a:pPr marL="609600" indent="-609600" algn="just"/>
            <a:r>
              <a:rPr lang="hu-HU" b="0"/>
              <a:t>Pl.: -23.1875</a:t>
            </a:r>
          </a:p>
        </p:txBody>
      </p:sp>
      <p:sp>
        <p:nvSpPr>
          <p:cNvPr id="15369" name="Line 8"/>
          <p:cNvSpPr>
            <a:spLocks noChangeShapeType="1"/>
          </p:cNvSpPr>
          <p:nvPr/>
        </p:nvSpPr>
        <p:spPr bwMode="auto">
          <a:xfrm>
            <a:off x="1692275" y="4797425"/>
            <a:ext cx="0" cy="1693863"/>
          </a:xfrm>
          <a:prstGeom prst="line">
            <a:avLst/>
          </a:prstGeom>
          <a:noFill/>
          <a:ln w="9525">
            <a:solidFill>
              <a:srgbClr val="000000"/>
            </a:solidFill>
            <a:round/>
            <a:headEnd/>
            <a:tailEnd/>
          </a:ln>
        </p:spPr>
        <p:txBody>
          <a:bodyPr lIns="0" tIns="0" rIns="0" bIns="0" anchor="ctr">
            <a:spAutoFit/>
          </a:bodyPr>
          <a:lstStyle/>
          <a:p>
            <a:endParaRPr lang="hu-HU"/>
          </a:p>
        </p:txBody>
      </p:sp>
      <p:sp>
        <p:nvSpPr>
          <p:cNvPr id="109577" name="Rectangle 9"/>
          <p:cNvSpPr>
            <a:spLocks noChangeArrowheads="1"/>
          </p:cNvSpPr>
          <p:nvPr/>
        </p:nvSpPr>
        <p:spPr bwMode="auto">
          <a:xfrm>
            <a:off x="611188" y="4365625"/>
            <a:ext cx="5151437" cy="2009775"/>
          </a:xfrm>
          <a:prstGeom prst="rect">
            <a:avLst/>
          </a:prstGeom>
          <a:noFill/>
          <a:ln w="9525">
            <a:noFill/>
            <a:miter lim="800000"/>
            <a:headEnd/>
            <a:tailEnd/>
          </a:ln>
        </p:spPr>
        <p:txBody>
          <a:bodyPr lIns="0" tIns="0" rIns="0" bIns="0">
            <a:spAutoFit/>
          </a:bodyPr>
          <a:lstStyle/>
          <a:p>
            <a:pPr marL="609600" indent="-609600" algn="just">
              <a:defRPr/>
            </a:pPr>
            <a:r>
              <a:rPr lang="hu-HU" sz="2200" b="0" dirty="0"/>
              <a:t>	A mantissza törtrésze</a:t>
            </a:r>
          </a:p>
          <a:p>
            <a:pPr marL="609600" indent="-609600" algn="just">
              <a:defRPr/>
            </a:pP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0,1875</a:t>
            </a:r>
            <a:r>
              <a:rPr lang="en-US" sz="2200" dirty="0">
                <a:solidFill>
                  <a:srgbClr val="FF0000"/>
                </a:solidFill>
                <a:effectLst>
                  <a:outerShdw blurRad="38100" dist="38100" dir="2700000" algn="tl">
                    <a:srgbClr val="000000"/>
                  </a:outerShdw>
                </a:effectLst>
                <a:latin typeface="Courier New" pitchFamily="49" charset="0"/>
                <a:cs typeface="Times New Roman" pitchFamily="18" charset="0"/>
              </a:rPr>
              <a:t> </a:t>
            </a:r>
            <a:r>
              <a:rPr lang="hu-HU" sz="2200" dirty="0">
                <a:solidFill>
                  <a:schemeClr val="accent2"/>
                </a:solidFill>
                <a:effectLst>
                  <a:outerShdw blurRad="38100" dist="38100" dir="2700000" algn="tl">
                    <a:srgbClr val="000000"/>
                  </a:outerShdw>
                </a:effectLst>
              </a:rPr>
              <a:t>0</a:t>
            </a:r>
            <a:r>
              <a:rPr lang="hu-HU" sz="2200" dirty="0">
                <a:solidFill>
                  <a:srgbClr val="00CC00"/>
                </a:solidFill>
                <a:effectLst>
                  <a:outerShdw blurRad="38100" dist="38100" dir="2700000" algn="tl">
                    <a:srgbClr val="000000"/>
                  </a:outerShdw>
                </a:effectLst>
              </a:rPr>
              <a:t> </a:t>
            </a:r>
            <a:r>
              <a:rPr lang="hu-HU" sz="2200" dirty="0">
                <a:latin typeface="Courier New" pitchFamily="49" charset="0"/>
              </a:rPr>
              <a:t>(</a:t>
            </a:r>
            <a:r>
              <a:rPr lang="hu-HU" sz="2200" dirty="0" err="1">
                <a:latin typeface="Courier New" pitchFamily="49" charset="0"/>
              </a:rPr>
              <a:t>0</a:t>
            </a:r>
            <a:r>
              <a:rPr lang="hu-HU" sz="2200" dirty="0">
                <a:latin typeface="Courier New" pitchFamily="49" charset="0"/>
              </a:rPr>
              <a:t>,1875×2</a:t>
            </a:r>
            <a:r>
              <a:rPr lang="hu-HU" sz="2200" dirty="0">
                <a:latin typeface="Courier New" pitchFamily="49" charset="0"/>
                <a:cs typeface="Times New Roman" pitchFamily="18" charset="0"/>
              </a:rPr>
              <a:t>=</a:t>
            </a:r>
            <a:r>
              <a:rPr lang="en-US" sz="2200" dirty="0">
                <a:latin typeface="Courier New" pitchFamily="49" charset="0"/>
                <a:cs typeface="Times New Roman" pitchFamily="18" charset="0"/>
              </a:rPr>
              <a:t> </a:t>
            </a:r>
            <a:r>
              <a:rPr lang="hu-HU" sz="2200" dirty="0">
                <a:solidFill>
                  <a:schemeClr val="accent2"/>
                </a:solidFill>
                <a:effectLst>
                  <a:outerShdw blurRad="38100" dist="38100" dir="2700000" algn="tl">
                    <a:srgbClr val="000000"/>
                  </a:outerShdw>
                </a:effectLst>
                <a:cs typeface="Times New Roman" pitchFamily="18" charset="0"/>
              </a:rPr>
              <a:t>0</a:t>
            </a: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a:t>
            </a:r>
            <a:r>
              <a:rPr lang="hu-HU" sz="2200" dirty="0">
                <a:solidFill>
                  <a:srgbClr val="00CC00"/>
                </a:solidFill>
                <a:effectLst>
                  <a:outerShdw blurRad="38100" dist="38100" dir="2700000" algn="tl">
                    <a:srgbClr val="000000"/>
                  </a:outerShdw>
                </a:effectLst>
                <a:latin typeface="Courier New" pitchFamily="49" charset="0"/>
                <a:cs typeface="Times New Roman" pitchFamily="18" charset="0"/>
              </a:rPr>
              <a:t>375</a:t>
            </a:r>
            <a:r>
              <a:rPr lang="hu-HU" sz="2200" dirty="0">
                <a:latin typeface="Courier New" pitchFamily="49" charset="0"/>
              </a:rPr>
              <a:t>)</a:t>
            </a:r>
          </a:p>
          <a:p>
            <a:pPr marL="609600" indent="-609600" algn="just">
              <a:defRPr/>
            </a:pP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0,375</a:t>
            </a:r>
            <a:r>
              <a:rPr lang="hu-HU" sz="2200" b="0" dirty="0"/>
              <a:t>	  </a:t>
            </a:r>
            <a:r>
              <a:rPr lang="en-US" sz="2200" b="0" dirty="0"/>
              <a:t> </a:t>
            </a:r>
            <a:r>
              <a:rPr lang="hu-HU" sz="2200" dirty="0">
                <a:solidFill>
                  <a:schemeClr val="accent2"/>
                </a:solidFill>
                <a:effectLst>
                  <a:outerShdw blurRad="38100" dist="38100" dir="2700000" algn="tl">
                    <a:srgbClr val="000000"/>
                  </a:outerShdw>
                </a:effectLst>
              </a:rPr>
              <a:t>0</a:t>
            </a:r>
            <a:r>
              <a:rPr lang="hu-HU" sz="2200" dirty="0">
                <a:solidFill>
                  <a:srgbClr val="00CC00"/>
                </a:solidFill>
                <a:effectLst>
                  <a:outerShdw blurRad="38100" dist="38100" dir="2700000" algn="tl">
                    <a:srgbClr val="000000"/>
                  </a:outerShdw>
                </a:effectLst>
              </a:rPr>
              <a:t> </a:t>
            </a:r>
            <a:r>
              <a:rPr lang="hu-HU" sz="2200" dirty="0">
                <a:latin typeface="Courier New" pitchFamily="49" charset="0"/>
              </a:rPr>
              <a:t>(</a:t>
            </a:r>
            <a:r>
              <a:rPr lang="hu-HU" sz="2200" dirty="0" err="1">
                <a:latin typeface="Courier New" pitchFamily="49" charset="0"/>
              </a:rPr>
              <a:t>0</a:t>
            </a:r>
            <a:r>
              <a:rPr lang="hu-HU" sz="2200" dirty="0">
                <a:latin typeface="Courier New" pitchFamily="49" charset="0"/>
              </a:rPr>
              <a:t>,375 ×2</a:t>
            </a:r>
            <a:r>
              <a:rPr lang="hu-HU" sz="2200" dirty="0">
                <a:latin typeface="Courier New" pitchFamily="49" charset="0"/>
                <a:cs typeface="Times New Roman" pitchFamily="18" charset="0"/>
              </a:rPr>
              <a:t>= </a:t>
            </a:r>
            <a:r>
              <a:rPr lang="hu-HU" sz="2200" dirty="0">
                <a:solidFill>
                  <a:schemeClr val="accent2"/>
                </a:solidFill>
                <a:effectLst>
                  <a:outerShdw blurRad="38100" dist="38100" dir="2700000" algn="tl">
                    <a:srgbClr val="000000"/>
                  </a:outerShdw>
                </a:effectLst>
                <a:cs typeface="Times New Roman" pitchFamily="18" charset="0"/>
              </a:rPr>
              <a:t>0</a:t>
            </a: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a:t>
            </a:r>
            <a:r>
              <a:rPr lang="hu-HU" sz="2200" dirty="0">
                <a:solidFill>
                  <a:srgbClr val="00CC00"/>
                </a:solidFill>
                <a:effectLst>
                  <a:outerShdw blurRad="38100" dist="38100" dir="2700000" algn="tl">
                    <a:srgbClr val="000000"/>
                  </a:outerShdw>
                </a:effectLst>
                <a:latin typeface="Courier New" pitchFamily="49" charset="0"/>
                <a:cs typeface="Times New Roman" pitchFamily="18" charset="0"/>
              </a:rPr>
              <a:t>75</a:t>
            </a:r>
            <a:r>
              <a:rPr lang="hu-HU" sz="2200" dirty="0">
                <a:latin typeface="Courier New" pitchFamily="49" charset="0"/>
              </a:rPr>
              <a:t>)</a:t>
            </a:r>
            <a:endParaRPr lang="hu-HU" sz="2200" dirty="0">
              <a:latin typeface="Courier New" pitchFamily="49" charset="0"/>
              <a:cs typeface="Times New Roman" pitchFamily="18" charset="0"/>
            </a:endParaRPr>
          </a:p>
          <a:p>
            <a:pPr marL="609600" indent="-609600" algn="just">
              <a:defRPr/>
            </a:pP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0,75 </a:t>
            </a:r>
            <a:r>
              <a:rPr lang="hu-HU" sz="2200" b="0" dirty="0"/>
              <a:t>	  </a:t>
            </a:r>
            <a:r>
              <a:rPr lang="en-US" sz="2200" b="0" dirty="0"/>
              <a:t> </a:t>
            </a:r>
            <a:r>
              <a:rPr lang="hu-HU" sz="2200" dirty="0">
                <a:solidFill>
                  <a:schemeClr val="accent2"/>
                </a:solidFill>
                <a:effectLst>
                  <a:outerShdw blurRad="38100" dist="38100" dir="2700000" algn="tl">
                    <a:srgbClr val="000000"/>
                  </a:outerShdw>
                </a:effectLst>
              </a:rPr>
              <a:t>1</a:t>
            </a:r>
            <a:r>
              <a:rPr lang="hu-HU" sz="2200" dirty="0">
                <a:solidFill>
                  <a:srgbClr val="00CC00"/>
                </a:solidFill>
                <a:effectLst>
                  <a:outerShdw blurRad="38100" dist="38100" dir="2700000" algn="tl">
                    <a:srgbClr val="000000"/>
                  </a:outerShdw>
                </a:effectLst>
              </a:rPr>
              <a:t> </a:t>
            </a:r>
            <a:r>
              <a:rPr lang="hu-HU" sz="2200" dirty="0">
                <a:latin typeface="Courier New" pitchFamily="49" charset="0"/>
              </a:rPr>
              <a:t>(0,75  ×2</a:t>
            </a:r>
            <a:r>
              <a:rPr lang="hu-HU" sz="2200" dirty="0">
                <a:latin typeface="Courier New" pitchFamily="49" charset="0"/>
                <a:cs typeface="Times New Roman" pitchFamily="18" charset="0"/>
              </a:rPr>
              <a:t>= </a:t>
            </a:r>
            <a:r>
              <a:rPr lang="hu-HU" sz="2200" dirty="0">
                <a:solidFill>
                  <a:schemeClr val="accent2"/>
                </a:solidFill>
                <a:effectLst>
                  <a:outerShdw blurRad="38100" dist="38100" dir="2700000" algn="tl">
                    <a:srgbClr val="000000"/>
                  </a:outerShdw>
                </a:effectLst>
                <a:cs typeface="Times New Roman" pitchFamily="18" charset="0"/>
              </a:rPr>
              <a:t>1</a:t>
            </a: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a:t>
            </a:r>
            <a:r>
              <a:rPr lang="hu-HU" sz="2200" dirty="0">
                <a:solidFill>
                  <a:srgbClr val="00CC00"/>
                </a:solidFill>
                <a:effectLst>
                  <a:outerShdw blurRad="38100" dist="38100" dir="2700000" algn="tl">
                    <a:srgbClr val="000000"/>
                  </a:outerShdw>
                </a:effectLst>
                <a:latin typeface="Courier New" pitchFamily="49" charset="0"/>
                <a:cs typeface="Times New Roman" pitchFamily="18" charset="0"/>
              </a:rPr>
              <a:t>5</a:t>
            </a:r>
            <a:r>
              <a:rPr lang="hu-HU" sz="2200" dirty="0">
                <a:latin typeface="Courier New" pitchFamily="49" charset="0"/>
              </a:rPr>
              <a:t>)</a:t>
            </a:r>
          </a:p>
          <a:p>
            <a:pPr marL="609600" indent="-609600" algn="just">
              <a:defRPr/>
            </a:pP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0,5 </a:t>
            </a:r>
            <a:r>
              <a:rPr lang="hu-HU" sz="2200" b="0" dirty="0"/>
              <a:t>  	  </a:t>
            </a:r>
            <a:r>
              <a:rPr lang="en-US" sz="2200" b="0" dirty="0"/>
              <a:t> </a:t>
            </a:r>
            <a:r>
              <a:rPr lang="hu-HU" sz="2200" dirty="0">
                <a:solidFill>
                  <a:schemeClr val="accent2"/>
                </a:solidFill>
                <a:effectLst>
                  <a:outerShdw blurRad="38100" dist="38100" dir="2700000" algn="tl">
                    <a:srgbClr val="000000"/>
                  </a:outerShdw>
                </a:effectLst>
              </a:rPr>
              <a:t>1</a:t>
            </a:r>
            <a:r>
              <a:rPr lang="hu-HU" sz="2200" dirty="0">
                <a:solidFill>
                  <a:srgbClr val="00CC00"/>
                </a:solidFill>
                <a:effectLst>
                  <a:outerShdw blurRad="38100" dist="38100" dir="2700000" algn="tl">
                    <a:srgbClr val="000000"/>
                  </a:outerShdw>
                </a:effectLst>
              </a:rPr>
              <a:t> </a:t>
            </a:r>
            <a:r>
              <a:rPr lang="hu-HU" sz="2200" dirty="0">
                <a:latin typeface="Courier New" pitchFamily="49" charset="0"/>
              </a:rPr>
              <a:t>(0,5   ×2</a:t>
            </a:r>
            <a:r>
              <a:rPr lang="hu-HU" sz="2200" dirty="0">
                <a:latin typeface="Courier New" pitchFamily="49" charset="0"/>
                <a:cs typeface="Times New Roman" pitchFamily="18" charset="0"/>
              </a:rPr>
              <a:t>= </a:t>
            </a:r>
            <a:r>
              <a:rPr lang="hu-HU" sz="2200" dirty="0">
                <a:solidFill>
                  <a:schemeClr val="accent2"/>
                </a:solidFill>
                <a:effectLst>
                  <a:outerShdw blurRad="38100" dist="38100" dir="2700000" algn="tl">
                    <a:srgbClr val="000000"/>
                  </a:outerShdw>
                </a:effectLst>
                <a:cs typeface="Times New Roman" pitchFamily="18" charset="0"/>
              </a:rPr>
              <a:t>1</a:t>
            </a: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a:t>
            </a:r>
            <a:r>
              <a:rPr lang="hu-HU" sz="2200" dirty="0">
                <a:solidFill>
                  <a:srgbClr val="00CC00"/>
                </a:solidFill>
                <a:effectLst>
                  <a:outerShdw blurRad="38100" dist="38100" dir="2700000" algn="tl">
                    <a:srgbClr val="000000"/>
                  </a:outerShdw>
                </a:effectLst>
                <a:latin typeface="Courier New" pitchFamily="49" charset="0"/>
                <a:cs typeface="Times New Roman" pitchFamily="18" charset="0"/>
              </a:rPr>
              <a:t>0</a:t>
            </a:r>
            <a:r>
              <a:rPr lang="hu-HU" sz="2200" dirty="0">
                <a:latin typeface="Courier New" pitchFamily="49" charset="0"/>
              </a:rPr>
              <a:t>)</a:t>
            </a:r>
          </a:p>
          <a:p>
            <a:pPr marL="609600" indent="-609600" algn="just">
              <a:defRPr/>
            </a:pPr>
            <a:r>
              <a:rPr lang="hu-HU" sz="2200" dirty="0">
                <a:solidFill>
                  <a:srgbClr val="FF0000"/>
                </a:solidFill>
                <a:effectLst>
                  <a:outerShdw blurRad="38100" dist="38100" dir="2700000" algn="tl">
                    <a:srgbClr val="000000"/>
                  </a:outerShdw>
                </a:effectLst>
                <a:latin typeface="Courier New" pitchFamily="49" charset="0"/>
                <a:cs typeface="Times New Roman" pitchFamily="18" charset="0"/>
              </a:rPr>
              <a:t>0</a:t>
            </a:r>
          </a:p>
        </p:txBody>
      </p:sp>
      <p:sp>
        <p:nvSpPr>
          <p:cNvPr id="109578" name="Rectangle 10"/>
          <p:cNvSpPr>
            <a:spLocks noChangeArrowheads="1"/>
          </p:cNvSpPr>
          <p:nvPr/>
        </p:nvSpPr>
        <p:spPr bwMode="auto">
          <a:xfrm>
            <a:off x="250825" y="260350"/>
            <a:ext cx="7561263" cy="762000"/>
          </a:xfrm>
          <a:prstGeom prst="rect">
            <a:avLst/>
          </a:prstGeom>
          <a:noFill/>
          <a:ln w="9525">
            <a:noFill/>
            <a:miter lim="800000"/>
            <a:headEnd/>
            <a:tailEnd/>
          </a:ln>
          <a:effectLst/>
        </p:spPr>
        <p:txBody>
          <a:bodyPr anchor="ctr"/>
          <a:lstStyle/>
          <a:p>
            <a:pPr algn="ctr">
              <a:defRPr/>
            </a:pPr>
            <a:r>
              <a:rPr lang="hu-HU" sz="3600" i="1" dirty="0">
                <a:solidFill>
                  <a:srgbClr val="000066"/>
                </a:solidFill>
                <a:effectLst>
                  <a:outerShdw blurRad="38100" dist="38100" dir="2700000" algn="tl">
                    <a:srgbClr val="000000"/>
                  </a:outerShdw>
                </a:effectLst>
                <a:latin typeface="Bookman Old Style" pitchFamily="18" charset="0"/>
              </a:rPr>
              <a:t>A számok ábrázolása a számítógépben</a:t>
            </a:r>
          </a:p>
        </p:txBody>
      </p:sp>
      <p:sp>
        <p:nvSpPr>
          <p:cNvPr id="109579" name="Line 11"/>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
        <p:nvSpPr>
          <p:cNvPr id="17" name="Szövegdoboz 16"/>
          <p:cNvSpPr txBox="1"/>
          <p:nvPr/>
        </p:nvSpPr>
        <p:spPr>
          <a:xfrm>
            <a:off x="5143504" y="4214818"/>
            <a:ext cx="3714744" cy="2349361"/>
          </a:xfrm>
          <a:prstGeom prst="rect">
            <a:avLst/>
          </a:prstGeom>
          <a:noFill/>
        </p:spPr>
        <p:txBody>
          <a:bodyPr wrap="square" rtlCol="0">
            <a:spAutoFit/>
          </a:bodyPr>
          <a:lstStyle/>
          <a:p>
            <a:r>
              <a:rPr lang="en-US" sz="2200" dirty="0" smtClean="0"/>
              <a:t>X</a:t>
            </a:r>
            <a:r>
              <a:rPr lang="hu-HU" sz="2200" dirty="0" smtClean="0"/>
              <a:t>=m*2</a:t>
            </a:r>
            <a:r>
              <a:rPr lang="hu-HU" sz="2200" baseline="30000" dirty="0" smtClean="0"/>
              <a:t>k </a:t>
            </a:r>
            <a:r>
              <a:rPr lang="hu-HU" sz="2200" dirty="0" smtClean="0"/>
              <a:t> ahol 0,5 &lt;= |m| &lt;=1</a:t>
            </a:r>
          </a:p>
          <a:p>
            <a:endParaRPr lang="hu-HU" sz="2200" dirty="0" smtClean="0"/>
          </a:p>
          <a:p>
            <a:r>
              <a:rPr lang="hu-HU" sz="2200" dirty="0" smtClean="0"/>
              <a:t>Mantissza: m valós szám</a:t>
            </a:r>
          </a:p>
          <a:p>
            <a:r>
              <a:rPr lang="hu-HU" sz="2200" dirty="0" smtClean="0"/>
              <a:t>Karakterisztika: k egész szám</a:t>
            </a:r>
          </a:p>
          <a:p>
            <a:endParaRPr lang="hu-HU" sz="2200" dirty="0" smtClean="0"/>
          </a:p>
          <a:p>
            <a:endParaRPr lang="hu-HU" sz="2200" dirty="0" smtClean="0"/>
          </a:p>
          <a:p>
            <a:endParaRPr lang="hu-HU" sz="2200" baseline="30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109578"/>
                                        </p:tgtEl>
                                        <p:attrNameLst>
                                          <p:attrName>style.visibility</p:attrName>
                                        </p:attrNameLst>
                                      </p:cBhvr>
                                      <p:to>
                                        <p:strVal val="visible"/>
                                      </p:to>
                                    </p:set>
                                    <p:anim calcmode="lin" valueType="num">
                                      <p:cBhvr additive="base">
                                        <p:cTn id="7" dur="75" fill="hold"/>
                                        <p:tgtEl>
                                          <p:spTgt spid="109578"/>
                                        </p:tgtEl>
                                        <p:attrNameLst>
                                          <p:attrName>ppt_x</p:attrName>
                                        </p:attrNameLst>
                                      </p:cBhvr>
                                      <p:tavLst>
                                        <p:tav tm="0">
                                          <p:val>
                                            <p:strVal val="0-#ppt_w/2"/>
                                          </p:val>
                                        </p:tav>
                                        <p:tav tm="100000">
                                          <p:val>
                                            <p:strVal val="#ppt_x"/>
                                          </p:val>
                                        </p:tav>
                                      </p:tavLst>
                                    </p:anim>
                                    <p:anim calcmode="lin" valueType="num">
                                      <p:cBhvr additive="base">
                                        <p:cTn id="8" dur="75" fill="hold"/>
                                        <p:tgtEl>
                                          <p:spTgt spid="109578"/>
                                        </p:tgtEl>
                                        <p:attrNameLst>
                                          <p:attrName>ppt_y</p:attrName>
                                        </p:attrNameLst>
                                      </p:cBhvr>
                                      <p:tavLst>
                                        <p:tav tm="0">
                                          <p:val>
                                            <p:strVal val="0-#ppt_h/2"/>
                                          </p:val>
                                        </p:tav>
                                        <p:tav tm="100000">
                                          <p:val>
                                            <p:strVal val="#ppt_y"/>
                                          </p:val>
                                        </p:tav>
                                      </p:tavLst>
                                    </p:anim>
                                  </p:childTnLst>
                                </p:cTn>
                              </p:par>
                            </p:childTnLst>
                          </p:cTn>
                        </p:par>
                        <p:par>
                          <p:cTn id="9" fill="hold">
                            <p:stCondLst>
                              <p:cond delay="75"/>
                            </p:stCondLst>
                            <p:childTnLst>
                              <p:par>
                                <p:cTn id="10" presetID="2" presetClass="entr" presetSubtype="8" fill="hold" grpId="0" nodeType="afterEffect">
                                  <p:stCondLst>
                                    <p:cond delay="0"/>
                                  </p:stCondLst>
                                  <p:childTnLst>
                                    <p:set>
                                      <p:cBhvr>
                                        <p:cTn id="11" dur="1" fill="hold">
                                          <p:stCondLst>
                                            <p:cond delay="0"/>
                                          </p:stCondLst>
                                        </p:cTn>
                                        <p:tgtEl>
                                          <p:spTgt spid="109579"/>
                                        </p:tgtEl>
                                        <p:attrNameLst>
                                          <p:attrName>style.visibility</p:attrName>
                                        </p:attrNameLst>
                                      </p:cBhvr>
                                      <p:to>
                                        <p:strVal val="visible"/>
                                      </p:to>
                                    </p:set>
                                    <p:anim calcmode="lin" valueType="num">
                                      <p:cBhvr additive="base">
                                        <p:cTn id="12" dur="500" fill="hold"/>
                                        <p:tgtEl>
                                          <p:spTgt spid="109579"/>
                                        </p:tgtEl>
                                        <p:attrNameLst>
                                          <p:attrName>ppt_x</p:attrName>
                                        </p:attrNameLst>
                                      </p:cBhvr>
                                      <p:tavLst>
                                        <p:tav tm="0">
                                          <p:val>
                                            <p:strVal val="0-#ppt_w/2"/>
                                          </p:val>
                                        </p:tav>
                                        <p:tav tm="100000">
                                          <p:val>
                                            <p:strVal val="#ppt_x"/>
                                          </p:val>
                                        </p:tav>
                                      </p:tavLst>
                                    </p:anim>
                                    <p:anim calcmode="lin" valueType="num">
                                      <p:cBhvr additive="base">
                                        <p:cTn id="13" dur="500" fill="hold"/>
                                        <p:tgtEl>
                                          <p:spTgt spid="1095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 grpId="0" autoUpdateAnimBg="0"/>
      <p:bldP spid="109579"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90" name="Dia számának helye 6"/>
          <p:cNvSpPr>
            <a:spLocks noGrp="1"/>
          </p:cNvSpPr>
          <p:nvPr>
            <p:ph type="sldNum" sz="quarter" idx="12"/>
          </p:nvPr>
        </p:nvSpPr>
        <p:spPr>
          <a:noFill/>
        </p:spPr>
        <p:txBody>
          <a:bodyPr/>
          <a:lstStyle/>
          <a:p>
            <a:fld id="{6F12671D-296D-4A4C-B7B8-2BDB44C20841}" type="slidenum">
              <a:rPr lang="hu-HU" smtClean="0"/>
              <a:pPr/>
              <a:t>126</a:t>
            </a:fld>
            <a:endParaRPr lang="hu-HU" smtClean="0"/>
          </a:p>
        </p:txBody>
      </p:sp>
      <p:sp>
        <p:nvSpPr>
          <p:cNvPr id="16391" name="Rectangle 2"/>
          <p:cNvSpPr>
            <a:spLocks noChangeArrowheads="1"/>
          </p:cNvSpPr>
          <p:nvPr/>
        </p:nvSpPr>
        <p:spPr bwMode="auto">
          <a:xfrm>
            <a:off x="914400" y="1844675"/>
            <a:ext cx="7772400" cy="422275"/>
          </a:xfrm>
          <a:prstGeom prst="rect">
            <a:avLst/>
          </a:prstGeom>
          <a:noFill/>
          <a:ln w="9525">
            <a:noFill/>
            <a:miter lim="800000"/>
            <a:headEnd/>
            <a:tailEnd/>
          </a:ln>
        </p:spPr>
        <p:txBody>
          <a:bodyPr/>
          <a:lstStyle/>
          <a:p>
            <a:pPr algn="just">
              <a:spcBef>
                <a:spcPct val="20000"/>
              </a:spcBef>
              <a:spcAft>
                <a:spcPts val="600"/>
              </a:spcAft>
            </a:pPr>
            <a:r>
              <a:rPr lang="hu-HU" b="0"/>
              <a:t>A számokat 6 bájtos valós típusú mennyiségként ábrázoljuk</a:t>
            </a:r>
          </a:p>
        </p:txBody>
      </p:sp>
      <p:sp>
        <p:nvSpPr>
          <p:cNvPr id="16392" name="Rectangle 3"/>
          <p:cNvSpPr>
            <a:spLocks noChangeArrowheads="1"/>
          </p:cNvSpPr>
          <p:nvPr/>
        </p:nvSpPr>
        <p:spPr bwMode="auto">
          <a:xfrm>
            <a:off x="914400" y="1392238"/>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2000" i="1"/>
              <a:t>b.) Lebegőpontos számábrázolás</a:t>
            </a:r>
            <a:endParaRPr lang="hu-HU" sz="3200" b="0"/>
          </a:p>
        </p:txBody>
      </p:sp>
      <p:sp>
        <p:nvSpPr>
          <p:cNvPr id="110597" name="Rectangle 5"/>
          <p:cNvSpPr>
            <a:spLocks noChangeArrowheads="1"/>
          </p:cNvSpPr>
          <p:nvPr/>
        </p:nvSpPr>
        <p:spPr bwMode="auto">
          <a:xfrm>
            <a:off x="715963" y="2852738"/>
            <a:ext cx="4121150" cy="365125"/>
          </a:xfrm>
          <a:prstGeom prst="rect">
            <a:avLst/>
          </a:prstGeom>
          <a:noFill/>
          <a:ln w="9525">
            <a:noFill/>
            <a:miter lim="800000"/>
            <a:headEnd/>
            <a:tailEnd/>
          </a:ln>
        </p:spPr>
        <p:txBody>
          <a:bodyPr lIns="0" tIns="0" rIns="0" bIns="0">
            <a:spAutoFit/>
          </a:bodyPr>
          <a:lstStyle/>
          <a:p>
            <a:pPr marL="609600" indent="-609600" algn="just">
              <a:defRPr/>
            </a:pPr>
            <a:r>
              <a:rPr lang="hu-HU" b="0"/>
              <a:t>A mantissza egészrésze=</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10111</a:t>
            </a:r>
            <a:endParaRPr lang="hu-HU" sz="2000">
              <a:latin typeface="Courier New" pitchFamily="49" charset="0"/>
              <a:cs typeface="Times New Roman" pitchFamily="18" charset="0"/>
            </a:endParaRPr>
          </a:p>
        </p:txBody>
      </p:sp>
      <p:sp>
        <p:nvSpPr>
          <p:cNvPr id="16394" name="Rectangle 6"/>
          <p:cNvSpPr>
            <a:spLocks noChangeArrowheads="1"/>
          </p:cNvSpPr>
          <p:nvPr/>
        </p:nvSpPr>
        <p:spPr bwMode="auto">
          <a:xfrm>
            <a:off x="717550" y="2420938"/>
            <a:ext cx="1860550" cy="503237"/>
          </a:xfrm>
          <a:prstGeom prst="rect">
            <a:avLst/>
          </a:prstGeom>
          <a:noFill/>
          <a:ln w="9525">
            <a:noFill/>
            <a:miter lim="800000"/>
            <a:headEnd/>
            <a:tailEnd/>
          </a:ln>
        </p:spPr>
        <p:txBody>
          <a:bodyPr/>
          <a:lstStyle/>
          <a:p>
            <a:pPr marL="609600" indent="-609600" algn="just"/>
            <a:r>
              <a:rPr lang="hu-HU" b="0"/>
              <a:t>Pl.: -23.1875</a:t>
            </a:r>
          </a:p>
        </p:txBody>
      </p:sp>
      <p:sp>
        <p:nvSpPr>
          <p:cNvPr id="110599" name="Rectangle 7"/>
          <p:cNvSpPr>
            <a:spLocks noChangeArrowheads="1"/>
          </p:cNvSpPr>
          <p:nvPr/>
        </p:nvSpPr>
        <p:spPr bwMode="auto">
          <a:xfrm>
            <a:off x="715963" y="3357563"/>
            <a:ext cx="4121150" cy="365125"/>
          </a:xfrm>
          <a:prstGeom prst="rect">
            <a:avLst/>
          </a:prstGeom>
          <a:noFill/>
          <a:ln w="9525">
            <a:noFill/>
            <a:miter lim="800000"/>
            <a:headEnd/>
            <a:tailEnd/>
          </a:ln>
        </p:spPr>
        <p:txBody>
          <a:bodyPr lIns="0" tIns="0" rIns="0" bIns="0">
            <a:spAutoFit/>
          </a:bodyPr>
          <a:lstStyle/>
          <a:p>
            <a:pPr marL="609600" indent="-609600" algn="just">
              <a:defRPr/>
            </a:pPr>
            <a:r>
              <a:rPr lang="hu-HU" b="0"/>
              <a:t>A mantissza törtrésze=0011</a:t>
            </a:r>
            <a:endParaRPr lang="hu-HU" sz="2000">
              <a:solidFill>
                <a:srgbClr val="FF0000"/>
              </a:solidFill>
              <a:effectLst>
                <a:outerShdw blurRad="38100" dist="38100" dir="2700000" algn="tl">
                  <a:srgbClr val="000000"/>
                </a:outerShdw>
              </a:effectLst>
              <a:latin typeface="Courier New" pitchFamily="49" charset="0"/>
              <a:cs typeface="Times New Roman" pitchFamily="18" charset="0"/>
            </a:endParaRPr>
          </a:p>
        </p:txBody>
      </p:sp>
      <p:graphicFrame>
        <p:nvGraphicFramePr>
          <p:cNvPr id="16386" name="Object 8"/>
          <p:cNvGraphicFramePr>
            <a:graphicFrameLocks noChangeAspect="1"/>
          </p:cNvGraphicFramePr>
          <p:nvPr>
            <p:ph sz="half" idx="2"/>
          </p:nvPr>
        </p:nvGraphicFramePr>
        <p:xfrm>
          <a:off x="852488" y="3789363"/>
          <a:ext cx="5916612" cy="723900"/>
        </p:xfrm>
        <a:graphic>
          <a:graphicData uri="http://schemas.openxmlformats.org/presentationml/2006/ole">
            <p:oleObj spid="_x0000_s206850" name="Equation" r:id="rId4" imgW="3949560" imgH="482400" progId="">
              <p:embed/>
            </p:oleObj>
          </a:graphicData>
        </a:graphic>
      </p:graphicFrame>
      <p:sp>
        <p:nvSpPr>
          <p:cNvPr id="110602" name="AutoShape 10"/>
          <p:cNvSpPr>
            <a:spLocks noChangeArrowheads="1"/>
          </p:cNvSpPr>
          <p:nvPr/>
        </p:nvSpPr>
        <p:spPr bwMode="auto">
          <a:xfrm flipH="1">
            <a:off x="1311275" y="4446588"/>
            <a:ext cx="133350" cy="144462"/>
          </a:xfrm>
          <a:prstGeom prst="curvedUpArrow">
            <a:avLst>
              <a:gd name="adj1" fmla="val 20000"/>
              <a:gd name="adj2" fmla="val 40000"/>
              <a:gd name="adj3" fmla="val 36111"/>
            </a:avLst>
          </a:prstGeom>
          <a:solidFill>
            <a:schemeClr val="bg2"/>
          </a:solidFill>
          <a:ln w="15875">
            <a:solidFill>
              <a:srgbClr val="0000FF"/>
            </a:solidFill>
            <a:miter lim="800000"/>
            <a:headEnd/>
            <a:tailEnd/>
          </a:ln>
        </p:spPr>
        <p:txBody>
          <a:bodyPr wrap="none" anchor="ctr"/>
          <a:lstStyle/>
          <a:p>
            <a:endParaRPr lang="en-GB"/>
          </a:p>
        </p:txBody>
      </p:sp>
      <p:sp>
        <p:nvSpPr>
          <p:cNvPr id="110612" name="Rectangle 20"/>
          <p:cNvSpPr>
            <a:spLocks noChangeArrowheads="1"/>
          </p:cNvSpPr>
          <p:nvPr/>
        </p:nvSpPr>
        <p:spPr bwMode="auto">
          <a:xfrm>
            <a:off x="1581150" y="6016625"/>
            <a:ext cx="6980238" cy="365125"/>
          </a:xfrm>
          <a:prstGeom prst="rect">
            <a:avLst/>
          </a:prstGeom>
          <a:noFill/>
          <a:ln w="9525">
            <a:noFill/>
            <a:miter lim="800000"/>
            <a:headEnd/>
            <a:tailEnd/>
          </a:ln>
        </p:spPr>
        <p:txBody>
          <a:bodyPr lIns="0" tIns="0" rIns="0" bIns="0">
            <a:spAutoFit/>
          </a:bodyPr>
          <a:lstStyle/>
          <a:p>
            <a:pPr marL="609600" indent="-609600" algn="just">
              <a:defRPr/>
            </a:pPr>
            <a:r>
              <a:rPr lang="hu-HU" b="0"/>
              <a:t>Normálás 0.1xxxx A pontot 5 lépéssel balra tettük</a:t>
            </a:r>
            <a:endParaRPr lang="hu-HU" sz="2000">
              <a:solidFill>
                <a:srgbClr val="FF0000"/>
              </a:solidFill>
              <a:effectLst>
                <a:outerShdw blurRad="38100" dist="38100" dir="2700000" algn="tl">
                  <a:srgbClr val="000000"/>
                </a:outerShdw>
              </a:effectLst>
              <a:latin typeface="Courier New" pitchFamily="49" charset="0"/>
              <a:cs typeface="Times New Roman" pitchFamily="18" charset="0"/>
            </a:endParaRPr>
          </a:p>
        </p:txBody>
      </p:sp>
      <p:graphicFrame>
        <p:nvGraphicFramePr>
          <p:cNvPr id="16387" name="Object 21"/>
          <p:cNvGraphicFramePr>
            <a:graphicFrameLocks noChangeAspect="1"/>
          </p:cNvGraphicFramePr>
          <p:nvPr/>
        </p:nvGraphicFramePr>
        <p:xfrm>
          <a:off x="849313" y="5583238"/>
          <a:ext cx="1773237" cy="725487"/>
        </p:xfrm>
        <a:graphic>
          <a:graphicData uri="http://schemas.openxmlformats.org/presentationml/2006/ole">
            <p:oleObj spid="_x0000_s206851" name="Equation" r:id="rId5" imgW="1143000" imgH="431640" progId="">
              <p:embed/>
            </p:oleObj>
          </a:graphicData>
        </a:graphic>
      </p:graphicFrame>
      <p:sp>
        <p:nvSpPr>
          <p:cNvPr id="110614" name="Rectangle 22"/>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10615" name="Line 23"/>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
        <p:nvSpPr>
          <p:cNvPr id="110619" name="AutoShape 27"/>
          <p:cNvSpPr>
            <a:spLocks noChangeArrowheads="1"/>
          </p:cNvSpPr>
          <p:nvPr/>
        </p:nvSpPr>
        <p:spPr bwMode="auto">
          <a:xfrm flipH="1">
            <a:off x="1192213" y="4441825"/>
            <a:ext cx="133350" cy="144463"/>
          </a:xfrm>
          <a:prstGeom prst="curvedUpArrow">
            <a:avLst>
              <a:gd name="adj1" fmla="val 20000"/>
              <a:gd name="adj2" fmla="val 40000"/>
              <a:gd name="adj3" fmla="val 36111"/>
            </a:avLst>
          </a:prstGeom>
          <a:solidFill>
            <a:schemeClr val="bg2"/>
          </a:solidFill>
          <a:ln w="15875">
            <a:solidFill>
              <a:srgbClr val="0000FF"/>
            </a:solidFill>
            <a:miter lim="800000"/>
            <a:headEnd/>
            <a:tailEnd/>
          </a:ln>
        </p:spPr>
        <p:txBody>
          <a:bodyPr wrap="none" anchor="ctr"/>
          <a:lstStyle/>
          <a:p>
            <a:endParaRPr lang="en-GB"/>
          </a:p>
        </p:txBody>
      </p:sp>
      <p:sp>
        <p:nvSpPr>
          <p:cNvPr id="110620" name="AutoShape 28"/>
          <p:cNvSpPr>
            <a:spLocks noChangeArrowheads="1"/>
          </p:cNvSpPr>
          <p:nvPr/>
        </p:nvSpPr>
        <p:spPr bwMode="auto">
          <a:xfrm flipH="1">
            <a:off x="1073150" y="4437063"/>
            <a:ext cx="133350" cy="144462"/>
          </a:xfrm>
          <a:prstGeom prst="curvedUpArrow">
            <a:avLst>
              <a:gd name="adj1" fmla="val 20000"/>
              <a:gd name="adj2" fmla="val 40000"/>
              <a:gd name="adj3" fmla="val 36111"/>
            </a:avLst>
          </a:prstGeom>
          <a:solidFill>
            <a:schemeClr val="bg2"/>
          </a:solidFill>
          <a:ln w="15875">
            <a:solidFill>
              <a:srgbClr val="0000FF"/>
            </a:solidFill>
            <a:miter lim="800000"/>
            <a:headEnd/>
            <a:tailEnd/>
          </a:ln>
        </p:spPr>
        <p:txBody>
          <a:bodyPr wrap="none" anchor="ctr"/>
          <a:lstStyle/>
          <a:p>
            <a:endParaRPr lang="en-GB"/>
          </a:p>
        </p:txBody>
      </p:sp>
      <p:sp>
        <p:nvSpPr>
          <p:cNvPr id="110621" name="AutoShape 29"/>
          <p:cNvSpPr>
            <a:spLocks noChangeArrowheads="1"/>
          </p:cNvSpPr>
          <p:nvPr/>
        </p:nvSpPr>
        <p:spPr bwMode="auto">
          <a:xfrm flipH="1">
            <a:off x="957263" y="4441825"/>
            <a:ext cx="133350" cy="144463"/>
          </a:xfrm>
          <a:prstGeom prst="curvedUpArrow">
            <a:avLst>
              <a:gd name="adj1" fmla="val 20000"/>
              <a:gd name="adj2" fmla="val 40000"/>
              <a:gd name="adj3" fmla="val 36111"/>
            </a:avLst>
          </a:prstGeom>
          <a:solidFill>
            <a:schemeClr val="bg2"/>
          </a:solidFill>
          <a:ln w="15875">
            <a:solidFill>
              <a:srgbClr val="0000FF"/>
            </a:solidFill>
            <a:miter lim="800000"/>
            <a:headEnd/>
            <a:tailEnd/>
          </a:ln>
        </p:spPr>
        <p:txBody>
          <a:bodyPr wrap="none" anchor="ctr"/>
          <a:lstStyle/>
          <a:p>
            <a:endParaRPr lang="en-GB"/>
          </a:p>
        </p:txBody>
      </p:sp>
      <p:sp>
        <p:nvSpPr>
          <p:cNvPr id="110622" name="AutoShape 30"/>
          <p:cNvSpPr>
            <a:spLocks noChangeArrowheads="1"/>
          </p:cNvSpPr>
          <p:nvPr/>
        </p:nvSpPr>
        <p:spPr bwMode="auto">
          <a:xfrm flipH="1">
            <a:off x="833438" y="4440238"/>
            <a:ext cx="133350" cy="144462"/>
          </a:xfrm>
          <a:prstGeom prst="curvedUpArrow">
            <a:avLst>
              <a:gd name="adj1" fmla="val 20000"/>
              <a:gd name="adj2" fmla="val 40000"/>
              <a:gd name="adj3" fmla="val 36111"/>
            </a:avLst>
          </a:prstGeom>
          <a:solidFill>
            <a:schemeClr val="bg2"/>
          </a:solidFill>
          <a:ln w="15875">
            <a:solidFill>
              <a:srgbClr val="0000FF"/>
            </a:solidFill>
            <a:miter lim="800000"/>
            <a:headEnd/>
            <a:tailEnd/>
          </a:ln>
        </p:spPr>
        <p:txBody>
          <a:bodyPr wrap="none" anchor="ctr"/>
          <a:lstStyle/>
          <a:p>
            <a:endParaRPr lang="en-GB"/>
          </a:p>
        </p:txBody>
      </p:sp>
      <p:sp>
        <p:nvSpPr>
          <p:cNvPr id="110623" name="AutoShape 31"/>
          <p:cNvSpPr>
            <a:spLocks noChangeArrowheads="1"/>
          </p:cNvSpPr>
          <p:nvPr/>
        </p:nvSpPr>
        <p:spPr bwMode="auto">
          <a:xfrm flipH="1">
            <a:off x="1385888" y="5300663"/>
            <a:ext cx="114300" cy="144462"/>
          </a:xfrm>
          <a:prstGeom prst="curvedUpArrow">
            <a:avLst>
              <a:gd name="adj1" fmla="val 20000"/>
              <a:gd name="adj2" fmla="val 40000"/>
              <a:gd name="adj3" fmla="val 42129"/>
            </a:avLst>
          </a:prstGeom>
          <a:solidFill>
            <a:schemeClr val="bg2"/>
          </a:solidFill>
          <a:ln w="15875">
            <a:solidFill>
              <a:srgbClr val="0000FF"/>
            </a:solidFill>
            <a:miter lim="800000"/>
            <a:headEnd/>
            <a:tailEnd/>
          </a:ln>
        </p:spPr>
        <p:txBody>
          <a:bodyPr wrap="none" anchor="ctr"/>
          <a:lstStyle/>
          <a:p>
            <a:endParaRPr lang="en-GB"/>
          </a:p>
        </p:txBody>
      </p:sp>
      <p:sp>
        <p:nvSpPr>
          <p:cNvPr id="110624" name="AutoShape 32"/>
          <p:cNvSpPr>
            <a:spLocks noChangeArrowheads="1"/>
          </p:cNvSpPr>
          <p:nvPr/>
        </p:nvSpPr>
        <p:spPr bwMode="auto">
          <a:xfrm flipH="1">
            <a:off x="1268413" y="5300663"/>
            <a:ext cx="114300" cy="144462"/>
          </a:xfrm>
          <a:prstGeom prst="curvedUpArrow">
            <a:avLst>
              <a:gd name="adj1" fmla="val 20000"/>
              <a:gd name="adj2" fmla="val 40000"/>
              <a:gd name="adj3" fmla="val 42129"/>
            </a:avLst>
          </a:prstGeom>
          <a:solidFill>
            <a:schemeClr val="bg2"/>
          </a:solidFill>
          <a:ln w="15875">
            <a:solidFill>
              <a:srgbClr val="0000FF"/>
            </a:solidFill>
            <a:miter lim="800000"/>
            <a:headEnd/>
            <a:tailEnd/>
          </a:ln>
        </p:spPr>
        <p:txBody>
          <a:bodyPr wrap="none" anchor="ctr"/>
          <a:lstStyle/>
          <a:p>
            <a:endParaRPr lang="en-GB"/>
          </a:p>
        </p:txBody>
      </p:sp>
      <p:sp>
        <p:nvSpPr>
          <p:cNvPr id="110625" name="AutoShape 33"/>
          <p:cNvSpPr>
            <a:spLocks noChangeArrowheads="1"/>
          </p:cNvSpPr>
          <p:nvPr/>
        </p:nvSpPr>
        <p:spPr bwMode="auto">
          <a:xfrm flipH="1">
            <a:off x="1150938" y="5300663"/>
            <a:ext cx="114300" cy="144462"/>
          </a:xfrm>
          <a:prstGeom prst="curvedUpArrow">
            <a:avLst>
              <a:gd name="adj1" fmla="val 20000"/>
              <a:gd name="adj2" fmla="val 40000"/>
              <a:gd name="adj3" fmla="val 42129"/>
            </a:avLst>
          </a:prstGeom>
          <a:solidFill>
            <a:schemeClr val="bg2"/>
          </a:solidFill>
          <a:ln w="15875">
            <a:solidFill>
              <a:srgbClr val="0000FF"/>
            </a:solidFill>
            <a:miter lim="800000"/>
            <a:headEnd/>
            <a:tailEnd/>
          </a:ln>
        </p:spPr>
        <p:txBody>
          <a:bodyPr wrap="none" anchor="ctr"/>
          <a:lstStyle/>
          <a:p>
            <a:endParaRPr lang="en-GB"/>
          </a:p>
        </p:txBody>
      </p:sp>
      <p:sp>
        <p:nvSpPr>
          <p:cNvPr id="110626" name="AutoShape 34"/>
          <p:cNvSpPr>
            <a:spLocks noChangeArrowheads="1"/>
          </p:cNvSpPr>
          <p:nvPr/>
        </p:nvSpPr>
        <p:spPr bwMode="auto">
          <a:xfrm flipH="1">
            <a:off x="1039813" y="5300663"/>
            <a:ext cx="114300" cy="144462"/>
          </a:xfrm>
          <a:prstGeom prst="curvedUpArrow">
            <a:avLst>
              <a:gd name="adj1" fmla="val 20000"/>
              <a:gd name="adj2" fmla="val 40000"/>
              <a:gd name="adj3" fmla="val 42129"/>
            </a:avLst>
          </a:prstGeom>
          <a:solidFill>
            <a:schemeClr val="bg2"/>
          </a:solidFill>
          <a:ln w="15875">
            <a:solidFill>
              <a:srgbClr val="0000FF"/>
            </a:solidFill>
            <a:miter lim="800000"/>
            <a:headEnd/>
            <a:tailEnd/>
          </a:ln>
        </p:spPr>
        <p:txBody>
          <a:bodyPr wrap="none" anchor="ctr"/>
          <a:lstStyle/>
          <a:p>
            <a:endParaRPr lang="en-GB"/>
          </a:p>
        </p:txBody>
      </p:sp>
      <p:sp>
        <p:nvSpPr>
          <p:cNvPr id="110627" name="AutoShape 35"/>
          <p:cNvSpPr>
            <a:spLocks noChangeArrowheads="1"/>
          </p:cNvSpPr>
          <p:nvPr/>
        </p:nvSpPr>
        <p:spPr bwMode="auto">
          <a:xfrm flipH="1">
            <a:off x="900113" y="5300663"/>
            <a:ext cx="114300" cy="144462"/>
          </a:xfrm>
          <a:prstGeom prst="curvedUpArrow">
            <a:avLst>
              <a:gd name="adj1" fmla="val 20000"/>
              <a:gd name="adj2" fmla="val 40000"/>
              <a:gd name="adj3" fmla="val 42129"/>
            </a:avLst>
          </a:prstGeom>
          <a:solidFill>
            <a:schemeClr val="bg2"/>
          </a:solidFill>
          <a:ln w="15875">
            <a:solidFill>
              <a:srgbClr val="0000FF"/>
            </a:solidFill>
            <a:miter lim="800000"/>
            <a:headEnd/>
            <a:tailEnd/>
          </a:ln>
        </p:spPr>
        <p:txBody>
          <a:bodyPr wrap="none" anchor="ctr"/>
          <a:lstStyle/>
          <a:p>
            <a:endParaRPr lang="en-GB"/>
          </a:p>
        </p:txBody>
      </p:sp>
      <p:graphicFrame>
        <p:nvGraphicFramePr>
          <p:cNvPr id="16389" name="Object 42"/>
          <p:cNvGraphicFramePr>
            <a:graphicFrameLocks noChangeAspect="1"/>
          </p:cNvGraphicFramePr>
          <p:nvPr/>
        </p:nvGraphicFramePr>
        <p:xfrm>
          <a:off x="842963" y="4652963"/>
          <a:ext cx="5935662" cy="723900"/>
        </p:xfrm>
        <a:graphic>
          <a:graphicData uri="http://schemas.openxmlformats.org/presentationml/2006/ole">
            <p:oleObj spid="_x0000_s206853" name="Equation" r:id="rId6" imgW="3962160" imgH="482400" progId="">
              <p:embed/>
            </p:oleObj>
          </a:graphicData>
        </a:graphic>
      </p:graphicFrame>
      <p:sp>
        <p:nvSpPr>
          <p:cNvPr id="28" name="Szövegdoboz 27"/>
          <p:cNvSpPr txBox="1"/>
          <p:nvPr/>
        </p:nvSpPr>
        <p:spPr>
          <a:xfrm>
            <a:off x="5072066" y="2214554"/>
            <a:ext cx="3714744" cy="1446550"/>
          </a:xfrm>
          <a:prstGeom prst="rect">
            <a:avLst/>
          </a:prstGeom>
          <a:noFill/>
        </p:spPr>
        <p:txBody>
          <a:bodyPr wrap="square" rtlCol="0">
            <a:spAutoFit/>
          </a:bodyPr>
          <a:lstStyle/>
          <a:p>
            <a:r>
              <a:rPr lang="en-US" sz="2200" dirty="0" smtClean="0"/>
              <a:t>X</a:t>
            </a:r>
            <a:r>
              <a:rPr lang="hu-HU" sz="2200" dirty="0" smtClean="0"/>
              <a:t>=m*2</a:t>
            </a:r>
            <a:r>
              <a:rPr lang="hu-HU" sz="2200" baseline="30000" dirty="0" smtClean="0"/>
              <a:t>k </a:t>
            </a:r>
            <a:r>
              <a:rPr lang="hu-HU" sz="2200" dirty="0" smtClean="0"/>
              <a:t> ahol 0,5 &lt;= |m| &lt;=1</a:t>
            </a:r>
          </a:p>
          <a:p>
            <a:endParaRPr lang="hu-HU" sz="2200" dirty="0" smtClean="0"/>
          </a:p>
          <a:p>
            <a:r>
              <a:rPr lang="hu-HU" sz="2200" dirty="0" smtClean="0"/>
              <a:t>Mantissza: m valós szám</a:t>
            </a:r>
          </a:p>
          <a:p>
            <a:r>
              <a:rPr lang="hu-HU" sz="2200" dirty="0" smtClean="0"/>
              <a:t>Karakterisztika: k egész szám</a:t>
            </a:r>
            <a:endParaRPr lang="hu-HU" sz="2200" baseline="300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0615"/>
                                        </p:tgtEl>
                                        <p:attrNameLst>
                                          <p:attrName>style.visibility</p:attrName>
                                        </p:attrNameLst>
                                      </p:cBhvr>
                                      <p:to>
                                        <p:strVal val="visible"/>
                                      </p:to>
                                    </p:set>
                                    <p:anim calcmode="lin" valueType="num">
                                      <p:cBhvr additive="base">
                                        <p:cTn id="7" dur="500" fill="hold"/>
                                        <p:tgtEl>
                                          <p:spTgt spid="110615"/>
                                        </p:tgtEl>
                                        <p:attrNameLst>
                                          <p:attrName>ppt_x</p:attrName>
                                        </p:attrNameLst>
                                      </p:cBhvr>
                                      <p:tavLst>
                                        <p:tav tm="0">
                                          <p:val>
                                            <p:strVal val="0-#ppt_w/2"/>
                                          </p:val>
                                        </p:tav>
                                        <p:tav tm="100000">
                                          <p:val>
                                            <p:strVal val="#ppt_x"/>
                                          </p:val>
                                        </p:tav>
                                      </p:tavLst>
                                    </p:anim>
                                    <p:anim calcmode="lin" valueType="num">
                                      <p:cBhvr additive="base">
                                        <p:cTn id="8" dur="500" fill="hold"/>
                                        <p:tgtEl>
                                          <p:spTgt spid="1106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10602"/>
                                        </p:tgtEl>
                                        <p:attrNameLst>
                                          <p:attrName>style.visibility</p:attrName>
                                        </p:attrNameLst>
                                      </p:cBhvr>
                                      <p:to>
                                        <p:strVal val="visible"/>
                                      </p:to>
                                    </p:set>
                                    <p:animEffect transition="in" filter="circle(in)">
                                      <p:cBhvr>
                                        <p:cTn id="12" dur="1000"/>
                                        <p:tgtEl>
                                          <p:spTgt spid="110602"/>
                                        </p:tgtEl>
                                      </p:cBhvr>
                                    </p:animEffect>
                                  </p:childTnLst>
                                  <p:subTnLst>
                                    <p:audio>
                                      <p:cMediaNode vol="13000">
                                        <p:cTn display="0" masterRel="sameClick">
                                          <p:stCondLst>
                                            <p:cond evt="begin" delay="0">
                                              <p:tn val="10"/>
                                            </p:cond>
                                          </p:stCondLst>
                                          <p:endCondLst>
                                            <p:cond evt="onStopAudio" delay="0">
                                              <p:tgtEl>
                                                <p:sldTgt/>
                                              </p:tgtEl>
                                            </p:cond>
                                          </p:endCondLst>
                                        </p:cTn>
                                        <p:tgtEl>
                                          <p:sndTgt r:embed="rId3" name="whoosh.wav" builtIn="1"/>
                                        </p:tgtEl>
                                      </p:cMediaNode>
                                    </p:audio>
                                  </p:subTnLst>
                                </p:cTn>
                              </p:par>
                            </p:childTnLst>
                          </p:cTn>
                        </p:par>
                        <p:par>
                          <p:cTn id="13" fill="hold">
                            <p:stCondLst>
                              <p:cond delay="1500"/>
                            </p:stCondLst>
                            <p:childTnLst>
                              <p:par>
                                <p:cTn id="14" presetID="6" presetClass="entr" presetSubtype="16" fill="hold" grpId="0" nodeType="afterEffect">
                                  <p:stCondLst>
                                    <p:cond delay="0"/>
                                  </p:stCondLst>
                                  <p:childTnLst>
                                    <p:set>
                                      <p:cBhvr>
                                        <p:cTn id="15" dur="1" fill="hold">
                                          <p:stCondLst>
                                            <p:cond delay="0"/>
                                          </p:stCondLst>
                                        </p:cTn>
                                        <p:tgtEl>
                                          <p:spTgt spid="110619"/>
                                        </p:tgtEl>
                                        <p:attrNameLst>
                                          <p:attrName>style.visibility</p:attrName>
                                        </p:attrNameLst>
                                      </p:cBhvr>
                                      <p:to>
                                        <p:strVal val="visible"/>
                                      </p:to>
                                    </p:set>
                                    <p:animEffect transition="in" filter="circle(in)">
                                      <p:cBhvr>
                                        <p:cTn id="16" dur="1000"/>
                                        <p:tgtEl>
                                          <p:spTgt spid="110619"/>
                                        </p:tgtEl>
                                      </p:cBhvr>
                                    </p:animEffect>
                                  </p:childTnLst>
                                  <p:subTnLst>
                                    <p:audio>
                                      <p:cMediaNode vol="13000">
                                        <p:cTn display="0" masterRel="sameClick">
                                          <p:stCondLst>
                                            <p:cond evt="begin" delay="0">
                                              <p:tn val="14"/>
                                            </p:cond>
                                          </p:stCondLst>
                                          <p:endCondLst>
                                            <p:cond evt="onStopAudio" delay="0">
                                              <p:tgtEl>
                                                <p:sldTgt/>
                                              </p:tgtEl>
                                            </p:cond>
                                          </p:endCondLst>
                                        </p:cTn>
                                        <p:tgtEl>
                                          <p:sndTgt r:embed="rId3" name="whoosh.wav" builtIn="1"/>
                                        </p:tgtEl>
                                      </p:cMediaNode>
                                    </p:audio>
                                  </p:subTnLst>
                                </p:cTn>
                              </p:par>
                            </p:childTnLst>
                          </p:cTn>
                        </p:par>
                        <p:par>
                          <p:cTn id="17" fill="hold">
                            <p:stCondLst>
                              <p:cond delay="2500"/>
                            </p:stCondLst>
                            <p:childTnLst>
                              <p:par>
                                <p:cTn id="18" presetID="6" presetClass="entr" presetSubtype="16" fill="hold" grpId="0" nodeType="afterEffect">
                                  <p:stCondLst>
                                    <p:cond delay="0"/>
                                  </p:stCondLst>
                                  <p:childTnLst>
                                    <p:set>
                                      <p:cBhvr>
                                        <p:cTn id="19" dur="1" fill="hold">
                                          <p:stCondLst>
                                            <p:cond delay="0"/>
                                          </p:stCondLst>
                                        </p:cTn>
                                        <p:tgtEl>
                                          <p:spTgt spid="110620"/>
                                        </p:tgtEl>
                                        <p:attrNameLst>
                                          <p:attrName>style.visibility</p:attrName>
                                        </p:attrNameLst>
                                      </p:cBhvr>
                                      <p:to>
                                        <p:strVal val="visible"/>
                                      </p:to>
                                    </p:set>
                                    <p:animEffect transition="in" filter="circle(in)">
                                      <p:cBhvr>
                                        <p:cTn id="20" dur="1000"/>
                                        <p:tgtEl>
                                          <p:spTgt spid="110620"/>
                                        </p:tgtEl>
                                      </p:cBhvr>
                                    </p:animEffect>
                                  </p:childTnLst>
                                  <p:subTnLst>
                                    <p:audio>
                                      <p:cMediaNode vol="13000">
                                        <p:cTn display="0" masterRel="sameClick">
                                          <p:stCondLst>
                                            <p:cond evt="begin" delay="0">
                                              <p:tn val="18"/>
                                            </p:cond>
                                          </p:stCondLst>
                                          <p:endCondLst>
                                            <p:cond evt="onStopAudio" delay="0">
                                              <p:tgtEl>
                                                <p:sldTgt/>
                                              </p:tgtEl>
                                            </p:cond>
                                          </p:endCondLst>
                                        </p:cTn>
                                        <p:tgtEl>
                                          <p:sndTgt r:embed="rId3" name="whoosh.wav" builtIn="1"/>
                                        </p:tgtEl>
                                      </p:cMediaNode>
                                    </p:audio>
                                  </p:subTnLst>
                                </p:cTn>
                              </p:par>
                            </p:childTnLst>
                          </p:cTn>
                        </p:par>
                        <p:par>
                          <p:cTn id="21" fill="hold">
                            <p:stCondLst>
                              <p:cond delay="3500"/>
                            </p:stCondLst>
                            <p:childTnLst>
                              <p:par>
                                <p:cTn id="22" presetID="6" presetClass="entr" presetSubtype="16" fill="hold" grpId="0" nodeType="afterEffect">
                                  <p:stCondLst>
                                    <p:cond delay="0"/>
                                  </p:stCondLst>
                                  <p:childTnLst>
                                    <p:set>
                                      <p:cBhvr>
                                        <p:cTn id="23" dur="1" fill="hold">
                                          <p:stCondLst>
                                            <p:cond delay="0"/>
                                          </p:stCondLst>
                                        </p:cTn>
                                        <p:tgtEl>
                                          <p:spTgt spid="110621"/>
                                        </p:tgtEl>
                                        <p:attrNameLst>
                                          <p:attrName>style.visibility</p:attrName>
                                        </p:attrNameLst>
                                      </p:cBhvr>
                                      <p:to>
                                        <p:strVal val="visible"/>
                                      </p:to>
                                    </p:set>
                                    <p:animEffect transition="in" filter="circle(in)">
                                      <p:cBhvr>
                                        <p:cTn id="24" dur="1000"/>
                                        <p:tgtEl>
                                          <p:spTgt spid="110621"/>
                                        </p:tgtEl>
                                      </p:cBhvr>
                                    </p:animEffect>
                                  </p:childTnLst>
                                  <p:subTnLst>
                                    <p:audio>
                                      <p:cMediaNode vol="13000">
                                        <p:cTn display="0" masterRel="sameClick">
                                          <p:stCondLst>
                                            <p:cond evt="begin" delay="0">
                                              <p:tn val="22"/>
                                            </p:cond>
                                          </p:stCondLst>
                                          <p:endCondLst>
                                            <p:cond evt="onStopAudio" delay="0">
                                              <p:tgtEl>
                                                <p:sldTgt/>
                                              </p:tgtEl>
                                            </p:cond>
                                          </p:endCondLst>
                                        </p:cTn>
                                        <p:tgtEl>
                                          <p:sndTgt r:embed="rId3" name="whoosh.wav" builtIn="1"/>
                                        </p:tgtEl>
                                      </p:cMediaNode>
                                    </p:audio>
                                  </p:subTnLst>
                                </p:cTn>
                              </p:par>
                            </p:childTnLst>
                          </p:cTn>
                        </p:par>
                        <p:par>
                          <p:cTn id="25" fill="hold">
                            <p:stCondLst>
                              <p:cond delay="4500"/>
                            </p:stCondLst>
                            <p:childTnLst>
                              <p:par>
                                <p:cTn id="26" presetID="6" presetClass="entr" presetSubtype="16" fill="hold" grpId="0" nodeType="afterEffect">
                                  <p:stCondLst>
                                    <p:cond delay="0"/>
                                  </p:stCondLst>
                                  <p:childTnLst>
                                    <p:set>
                                      <p:cBhvr>
                                        <p:cTn id="27" dur="1" fill="hold">
                                          <p:stCondLst>
                                            <p:cond delay="0"/>
                                          </p:stCondLst>
                                        </p:cTn>
                                        <p:tgtEl>
                                          <p:spTgt spid="110622"/>
                                        </p:tgtEl>
                                        <p:attrNameLst>
                                          <p:attrName>style.visibility</p:attrName>
                                        </p:attrNameLst>
                                      </p:cBhvr>
                                      <p:to>
                                        <p:strVal val="visible"/>
                                      </p:to>
                                    </p:set>
                                    <p:animEffect transition="in" filter="circle(in)">
                                      <p:cBhvr>
                                        <p:cTn id="28" dur="1000"/>
                                        <p:tgtEl>
                                          <p:spTgt spid="110622"/>
                                        </p:tgtEl>
                                      </p:cBhvr>
                                    </p:animEffect>
                                  </p:childTnLst>
                                  <p:subTnLst>
                                    <p:audio>
                                      <p:cMediaNode vol="13000">
                                        <p:cTn display="0" masterRel="sameClick">
                                          <p:stCondLst>
                                            <p:cond evt="begin" delay="0">
                                              <p:tn val="26"/>
                                            </p:cond>
                                          </p:stCondLst>
                                          <p:endCondLst>
                                            <p:cond evt="onStopAudio" delay="0">
                                              <p:tgtEl>
                                                <p:sldTgt/>
                                              </p:tgtEl>
                                            </p:cond>
                                          </p:endCondLst>
                                        </p:cTn>
                                        <p:tgtEl>
                                          <p:sndTgt r:embed="rId3" name="whoosh.wav" builtIn="1"/>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0623"/>
                                        </p:tgtEl>
                                        <p:attrNameLst>
                                          <p:attrName>style.visibility</p:attrName>
                                        </p:attrNameLst>
                                      </p:cBhvr>
                                      <p:to>
                                        <p:strVal val="visible"/>
                                      </p:to>
                                    </p:set>
                                    <p:animEffect transition="in" filter="circle(in)">
                                      <p:cBhvr>
                                        <p:cTn id="33" dur="1000"/>
                                        <p:tgtEl>
                                          <p:spTgt spid="110623"/>
                                        </p:tgtEl>
                                      </p:cBhvr>
                                    </p:animEffect>
                                  </p:childTnLst>
                                  <p:subTnLst>
                                    <p:audio>
                                      <p:cMediaNode vol="13000">
                                        <p:cTn display="0" masterRel="sameClick">
                                          <p:stCondLst>
                                            <p:cond evt="begin" delay="0">
                                              <p:tn val="31"/>
                                            </p:cond>
                                          </p:stCondLst>
                                          <p:endCondLst>
                                            <p:cond evt="onStopAudio" delay="0">
                                              <p:tgtEl>
                                                <p:sldTgt/>
                                              </p:tgtEl>
                                            </p:cond>
                                          </p:endCondLst>
                                        </p:cTn>
                                        <p:tgtEl>
                                          <p:sndTgt r:embed="rId3" name="whoosh.wav" builtIn="1"/>
                                        </p:tgtEl>
                                      </p:cMediaNode>
                                    </p:audio>
                                  </p:subTnLst>
                                </p:cTn>
                              </p:par>
                            </p:childTnLst>
                          </p:cTn>
                        </p:par>
                        <p:par>
                          <p:cTn id="34" fill="hold">
                            <p:stCondLst>
                              <p:cond delay="1000"/>
                            </p:stCondLst>
                            <p:childTnLst>
                              <p:par>
                                <p:cTn id="35" presetID="6" presetClass="entr" presetSubtype="16" fill="hold" grpId="0" nodeType="afterEffect">
                                  <p:stCondLst>
                                    <p:cond delay="0"/>
                                  </p:stCondLst>
                                  <p:childTnLst>
                                    <p:set>
                                      <p:cBhvr>
                                        <p:cTn id="36" dur="1" fill="hold">
                                          <p:stCondLst>
                                            <p:cond delay="0"/>
                                          </p:stCondLst>
                                        </p:cTn>
                                        <p:tgtEl>
                                          <p:spTgt spid="110624"/>
                                        </p:tgtEl>
                                        <p:attrNameLst>
                                          <p:attrName>style.visibility</p:attrName>
                                        </p:attrNameLst>
                                      </p:cBhvr>
                                      <p:to>
                                        <p:strVal val="visible"/>
                                      </p:to>
                                    </p:set>
                                    <p:animEffect transition="in" filter="circle(in)">
                                      <p:cBhvr>
                                        <p:cTn id="37" dur="1000"/>
                                        <p:tgtEl>
                                          <p:spTgt spid="110624"/>
                                        </p:tgtEl>
                                      </p:cBhvr>
                                    </p:animEffect>
                                  </p:childTnLst>
                                  <p:subTnLst>
                                    <p:audio>
                                      <p:cMediaNode vol="13000">
                                        <p:cTn display="0" masterRel="sameClick">
                                          <p:stCondLst>
                                            <p:cond evt="begin" delay="0">
                                              <p:tn val="35"/>
                                            </p:cond>
                                          </p:stCondLst>
                                          <p:endCondLst>
                                            <p:cond evt="onStopAudio" delay="0">
                                              <p:tgtEl>
                                                <p:sldTgt/>
                                              </p:tgtEl>
                                            </p:cond>
                                          </p:endCondLst>
                                        </p:cTn>
                                        <p:tgtEl>
                                          <p:sndTgt r:embed="rId3" name="whoosh.wav" builtIn="1"/>
                                        </p:tgtEl>
                                      </p:cMediaNode>
                                    </p:audio>
                                  </p:subTnLst>
                                </p:cTn>
                              </p:par>
                            </p:childTnLst>
                          </p:cTn>
                        </p:par>
                        <p:par>
                          <p:cTn id="38" fill="hold">
                            <p:stCondLst>
                              <p:cond delay="2000"/>
                            </p:stCondLst>
                            <p:childTnLst>
                              <p:par>
                                <p:cTn id="39" presetID="6" presetClass="entr" presetSubtype="16" fill="hold" grpId="0" nodeType="afterEffect">
                                  <p:stCondLst>
                                    <p:cond delay="0"/>
                                  </p:stCondLst>
                                  <p:childTnLst>
                                    <p:set>
                                      <p:cBhvr>
                                        <p:cTn id="40" dur="1" fill="hold">
                                          <p:stCondLst>
                                            <p:cond delay="0"/>
                                          </p:stCondLst>
                                        </p:cTn>
                                        <p:tgtEl>
                                          <p:spTgt spid="110625"/>
                                        </p:tgtEl>
                                        <p:attrNameLst>
                                          <p:attrName>style.visibility</p:attrName>
                                        </p:attrNameLst>
                                      </p:cBhvr>
                                      <p:to>
                                        <p:strVal val="visible"/>
                                      </p:to>
                                    </p:set>
                                    <p:animEffect transition="in" filter="circle(in)">
                                      <p:cBhvr>
                                        <p:cTn id="41" dur="1000"/>
                                        <p:tgtEl>
                                          <p:spTgt spid="110625"/>
                                        </p:tgtEl>
                                      </p:cBhvr>
                                    </p:animEffect>
                                  </p:childTnLst>
                                  <p:subTnLst>
                                    <p:audio>
                                      <p:cMediaNode vol="13000">
                                        <p:cTn display="0" masterRel="sameClick">
                                          <p:stCondLst>
                                            <p:cond evt="begin" delay="0">
                                              <p:tn val="39"/>
                                            </p:cond>
                                          </p:stCondLst>
                                          <p:endCondLst>
                                            <p:cond evt="onStopAudio" delay="0">
                                              <p:tgtEl>
                                                <p:sldTgt/>
                                              </p:tgtEl>
                                            </p:cond>
                                          </p:endCondLst>
                                        </p:cTn>
                                        <p:tgtEl>
                                          <p:sndTgt r:embed="rId3" name="whoosh.wav" builtIn="1"/>
                                        </p:tgtEl>
                                      </p:cMediaNode>
                                    </p:audio>
                                  </p:subTnLst>
                                </p:cTn>
                              </p:par>
                            </p:childTnLst>
                          </p:cTn>
                        </p:par>
                        <p:par>
                          <p:cTn id="42" fill="hold">
                            <p:stCondLst>
                              <p:cond delay="3000"/>
                            </p:stCondLst>
                            <p:childTnLst>
                              <p:par>
                                <p:cTn id="43" presetID="6" presetClass="entr" presetSubtype="16" fill="hold" grpId="0" nodeType="afterEffect">
                                  <p:stCondLst>
                                    <p:cond delay="0"/>
                                  </p:stCondLst>
                                  <p:childTnLst>
                                    <p:set>
                                      <p:cBhvr>
                                        <p:cTn id="44" dur="1" fill="hold">
                                          <p:stCondLst>
                                            <p:cond delay="0"/>
                                          </p:stCondLst>
                                        </p:cTn>
                                        <p:tgtEl>
                                          <p:spTgt spid="110626"/>
                                        </p:tgtEl>
                                        <p:attrNameLst>
                                          <p:attrName>style.visibility</p:attrName>
                                        </p:attrNameLst>
                                      </p:cBhvr>
                                      <p:to>
                                        <p:strVal val="visible"/>
                                      </p:to>
                                    </p:set>
                                    <p:animEffect transition="in" filter="circle(in)">
                                      <p:cBhvr>
                                        <p:cTn id="45" dur="1000"/>
                                        <p:tgtEl>
                                          <p:spTgt spid="110626"/>
                                        </p:tgtEl>
                                      </p:cBhvr>
                                    </p:animEffect>
                                  </p:childTnLst>
                                  <p:subTnLst>
                                    <p:audio>
                                      <p:cMediaNode vol="13000">
                                        <p:cTn display="0" masterRel="sameClick">
                                          <p:stCondLst>
                                            <p:cond evt="begin" delay="0">
                                              <p:tn val="43"/>
                                            </p:cond>
                                          </p:stCondLst>
                                          <p:endCondLst>
                                            <p:cond evt="onStopAudio" delay="0">
                                              <p:tgtEl>
                                                <p:sldTgt/>
                                              </p:tgtEl>
                                            </p:cond>
                                          </p:endCondLst>
                                        </p:cTn>
                                        <p:tgtEl>
                                          <p:sndTgt r:embed="rId3" name="whoosh.wav" builtIn="1"/>
                                        </p:tgtEl>
                                      </p:cMediaNode>
                                    </p:audio>
                                  </p:subTnLst>
                                </p:cTn>
                              </p:par>
                            </p:childTnLst>
                          </p:cTn>
                        </p:par>
                        <p:par>
                          <p:cTn id="46" fill="hold">
                            <p:stCondLst>
                              <p:cond delay="4000"/>
                            </p:stCondLst>
                            <p:childTnLst>
                              <p:par>
                                <p:cTn id="47" presetID="6" presetClass="entr" presetSubtype="16" fill="hold" grpId="0" nodeType="afterEffect">
                                  <p:stCondLst>
                                    <p:cond delay="0"/>
                                  </p:stCondLst>
                                  <p:childTnLst>
                                    <p:set>
                                      <p:cBhvr>
                                        <p:cTn id="48" dur="1" fill="hold">
                                          <p:stCondLst>
                                            <p:cond delay="0"/>
                                          </p:stCondLst>
                                        </p:cTn>
                                        <p:tgtEl>
                                          <p:spTgt spid="110627"/>
                                        </p:tgtEl>
                                        <p:attrNameLst>
                                          <p:attrName>style.visibility</p:attrName>
                                        </p:attrNameLst>
                                      </p:cBhvr>
                                      <p:to>
                                        <p:strVal val="visible"/>
                                      </p:to>
                                    </p:set>
                                    <p:animEffect transition="in" filter="circle(in)">
                                      <p:cBhvr>
                                        <p:cTn id="49" dur="1000"/>
                                        <p:tgtEl>
                                          <p:spTgt spid="110627"/>
                                        </p:tgtEl>
                                      </p:cBhvr>
                                    </p:animEffect>
                                  </p:childTnLst>
                                  <p:subTnLst>
                                    <p:audio>
                                      <p:cMediaNode vol="13000">
                                        <p:cTn display="0" masterRel="sameClick">
                                          <p:stCondLst>
                                            <p:cond evt="begin" delay="0">
                                              <p:tn val="47"/>
                                            </p:cond>
                                          </p:stCondLst>
                                          <p:endCondLst>
                                            <p:cond evt="onStopAudio" delay="0">
                                              <p:tgtEl>
                                                <p:sldTgt/>
                                              </p:tgtEl>
                                            </p:cond>
                                          </p:endCondLst>
                                        </p:cTn>
                                        <p:tgtEl>
                                          <p:sndTgt r:embed="rId3"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2" grpId="0" animBg="1"/>
      <p:bldP spid="110615" grpId="0" animBg="1"/>
      <p:bldP spid="110619" grpId="0" animBg="1"/>
      <p:bldP spid="110620" grpId="0" animBg="1"/>
      <p:bldP spid="110621" grpId="0" animBg="1"/>
      <p:bldP spid="110622" grpId="0" animBg="1"/>
      <p:bldP spid="110623" grpId="0" animBg="1"/>
      <p:bldP spid="110624" grpId="0" animBg="1"/>
      <p:bldP spid="110625" grpId="0" animBg="1"/>
      <p:bldP spid="110626" grpId="0" animBg="1"/>
      <p:bldP spid="110627"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3" name="Dia számának helye 6"/>
          <p:cNvSpPr>
            <a:spLocks noGrp="1"/>
          </p:cNvSpPr>
          <p:nvPr>
            <p:ph type="sldNum" sz="quarter" idx="12"/>
          </p:nvPr>
        </p:nvSpPr>
        <p:spPr>
          <a:noFill/>
        </p:spPr>
        <p:txBody>
          <a:bodyPr/>
          <a:lstStyle/>
          <a:p>
            <a:fld id="{9E901E82-A288-4906-9AA3-6710E94497B4}" type="slidenum">
              <a:rPr lang="hu-HU" smtClean="0"/>
              <a:pPr/>
              <a:t>127</a:t>
            </a:fld>
            <a:endParaRPr lang="hu-HU" smtClean="0"/>
          </a:p>
        </p:txBody>
      </p:sp>
      <p:sp>
        <p:nvSpPr>
          <p:cNvPr id="17414" name="Rectangle 2"/>
          <p:cNvSpPr>
            <a:spLocks noChangeArrowheads="1"/>
          </p:cNvSpPr>
          <p:nvPr/>
        </p:nvSpPr>
        <p:spPr bwMode="auto">
          <a:xfrm>
            <a:off x="914400" y="1628775"/>
            <a:ext cx="7772400" cy="422275"/>
          </a:xfrm>
          <a:prstGeom prst="rect">
            <a:avLst/>
          </a:prstGeom>
          <a:noFill/>
          <a:ln w="9525">
            <a:noFill/>
            <a:miter lim="800000"/>
            <a:headEnd/>
            <a:tailEnd/>
          </a:ln>
        </p:spPr>
        <p:txBody>
          <a:bodyPr/>
          <a:lstStyle/>
          <a:p>
            <a:pPr algn="just">
              <a:spcBef>
                <a:spcPct val="20000"/>
              </a:spcBef>
              <a:spcAft>
                <a:spcPts val="600"/>
              </a:spcAft>
            </a:pPr>
            <a:r>
              <a:rPr lang="hu-HU" b="0"/>
              <a:t>A mantissza előjele</a:t>
            </a:r>
          </a:p>
        </p:txBody>
      </p:sp>
      <p:sp>
        <p:nvSpPr>
          <p:cNvPr id="17415" name="Rectangle 3"/>
          <p:cNvSpPr>
            <a:spLocks noChangeArrowheads="1"/>
          </p:cNvSpPr>
          <p:nvPr/>
        </p:nvSpPr>
        <p:spPr bwMode="auto">
          <a:xfrm>
            <a:off x="914400" y="1319213"/>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2000" i="1"/>
              <a:t>b.) Lebegőpontos számábrázolás</a:t>
            </a:r>
            <a:endParaRPr lang="hu-HU" sz="3200" b="0"/>
          </a:p>
        </p:txBody>
      </p:sp>
      <p:graphicFrame>
        <p:nvGraphicFramePr>
          <p:cNvPr id="17410" name="Object 6"/>
          <p:cNvGraphicFramePr>
            <a:graphicFrameLocks noChangeAspect="1"/>
          </p:cNvGraphicFramePr>
          <p:nvPr/>
        </p:nvGraphicFramePr>
        <p:xfrm>
          <a:off x="5170488" y="5440363"/>
          <a:ext cx="1773237" cy="725487"/>
        </p:xfrm>
        <a:graphic>
          <a:graphicData uri="http://schemas.openxmlformats.org/presentationml/2006/ole">
            <p:oleObj spid="_x0000_s207874" name="Equation" r:id="rId3" imgW="1143000" imgH="431640" progId="">
              <p:embed/>
            </p:oleObj>
          </a:graphicData>
        </a:graphic>
      </p:graphicFrame>
      <p:sp>
        <p:nvSpPr>
          <p:cNvPr id="111623" name="AutoShape 7"/>
          <p:cNvSpPr>
            <a:spLocks noChangeArrowheads="1"/>
          </p:cNvSpPr>
          <p:nvPr/>
        </p:nvSpPr>
        <p:spPr bwMode="auto">
          <a:xfrm>
            <a:off x="179388" y="4652963"/>
            <a:ext cx="3124200" cy="1873250"/>
          </a:xfrm>
          <a:prstGeom prst="wedgeRoundRectCallout">
            <a:avLst>
              <a:gd name="adj1" fmla="val -27236"/>
              <a:gd name="adj2" fmla="val -146440"/>
              <a:gd name="adj3" fmla="val 16667"/>
            </a:avLst>
          </a:prstGeom>
          <a:noFill/>
          <a:ln w="9525">
            <a:solidFill>
              <a:srgbClr val="0000FF"/>
            </a:solidFill>
            <a:miter lim="800000"/>
            <a:headEnd/>
            <a:tailEnd/>
          </a:ln>
          <a:effectLst/>
        </p:spPr>
        <p:txBody>
          <a:bodyPr anchor="ctr"/>
          <a:lstStyle/>
          <a:p>
            <a:pPr>
              <a:defRPr/>
            </a:pPr>
            <a:r>
              <a:rPr kumimoji="1" lang="hu-HU" sz="2000" b="0" dirty="0">
                <a:solidFill>
                  <a:srgbClr val="333399"/>
                </a:solidFill>
                <a:effectLst>
                  <a:outerShdw blurRad="38100" dist="38100" dir="2700000" algn="tl">
                    <a:srgbClr val="000000"/>
                  </a:outerShdw>
                </a:effectLst>
              </a:rPr>
              <a:t>Mivel itt mindig 1 állna, ezért </a:t>
            </a:r>
            <a:r>
              <a:rPr kumimoji="1" lang="hu-HU" sz="2000" b="0" dirty="0" smtClean="0">
                <a:solidFill>
                  <a:srgbClr val="333399"/>
                </a:solidFill>
                <a:effectLst>
                  <a:outerShdw blurRad="38100" dist="38100" dir="2700000" algn="tl">
                    <a:srgbClr val="000000"/>
                  </a:outerShdw>
                </a:effectLst>
              </a:rPr>
              <a:t>ezt </a:t>
            </a:r>
            <a:r>
              <a:rPr kumimoji="1" lang="hu-HU" sz="2000" b="0" dirty="0">
                <a:solidFill>
                  <a:srgbClr val="333399"/>
                </a:solidFill>
                <a:effectLst>
                  <a:outerShdw blurRad="38100" dist="38100" dir="2700000" algn="tl">
                    <a:srgbClr val="000000"/>
                  </a:outerShdw>
                </a:effectLst>
              </a:rPr>
              <a:t>a bitet ruházzuk fel a mantissza előjelének jelentésével</a:t>
            </a:r>
          </a:p>
        </p:txBody>
      </p:sp>
      <p:sp>
        <p:nvSpPr>
          <p:cNvPr id="111624" name="AutoShape 8"/>
          <p:cNvSpPr>
            <a:spLocks noChangeArrowheads="1"/>
          </p:cNvSpPr>
          <p:nvPr/>
        </p:nvSpPr>
        <p:spPr bwMode="auto">
          <a:xfrm>
            <a:off x="2046288" y="3068638"/>
            <a:ext cx="2924175" cy="1439862"/>
          </a:xfrm>
          <a:prstGeom prst="wedgeRoundRectCallout">
            <a:avLst>
              <a:gd name="adj1" fmla="val -90444"/>
              <a:gd name="adj2" fmla="val -65213"/>
              <a:gd name="adj3" fmla="val 16667"/>
            </a:avLst>
          </a:prstGeom>
          <a:noFill/>
          <a:ln w="9525">
            <a:solidFill>
              <a:srgbClr val="0000FF"/>
            </a:solidFill>
            <a:miter lim="800000"/>
            <a:headEnd/>
            <a:tailEnd/>
          </a:ln>
          <a:effectLst/>
        </p:spPr>
        <p:txBody>
          <a:bodyPr anchor="ctr"/>
          <a:lstStyle/>
          <a:p>
            <a:pPr algn="l">
              <a:defRPr/>
            </a:pPr>
            <a:r>
              <a:rPr kumimoji="1" lang="hu-HU" sz="2000" b="0">
                <a:solidFill>
                  <a:srgbClr val="333399"/>
                </a:solidFill>
                <a:effectLst>
                  <a:outerShdw blurRad="38100" dist="38100" dir="2700000" algn="tl">
                    <a:srgbClr val="000000"/>
                  </a:outerShdw>
                </a:effectLst>
              </a:rPr>
              <a:t>Ha a mantissza</a:t>
            </a:r>
            <a:br>
              <a:rPr kumimoji="1" lang="hu-HU" sz="2000" b="0">
                <a:solidFill>
                  <a:srgbClr val="333399"/>
                </a:solidFill>
                <a:effectLst>
                  <a:outerShdw blurRad="38100" dist="38100" dir="2700000" algn="tl">
                    <a:srgbClr val="000000"/>
                  </a:outerShdw>
                </a:effectLst>
              </a:rPr>
            </a:br>
            <a:r>
              <a:rPr kumimoji="1" lang="hu-HU" sz="2000" b="0">
                <a:solidFill>
                  <a:srgbClr val="333399"/>
                </a:solidFill>
                <a:effectLst>
                  <a:outerShdw blurRad="38100" dist="38100" dir="2700000" algn="tl">
                    <a:srgbClr val="000000"/>
                  </a:outerShdw>
                </a:effectLst>
              </a:rPr>
              <a:t>negatív, akkor legyen 1</a:t>
            </a:r>
          </a:p>
          <a:p>
            <a:pPr algn="l">
              <a:defRPr/>
            </a:pPr>
            <a:r>
              <a:rPr kumimoji="1" lang="hu-HU" sz="2000" b="0">
                <a:solidFill>
                  <a:srgbClr val="FF0000"/>
                </a:solidFill>
                <a:effectLst>
                  <a:outerShdw blurRad="38100" dist="38100" dir="2700000" algn="tl">
                    <a:srgbClr val="000000"/>
                  </a:outerShdw>
                </a:effectLst>
              </a:rPr>
              <a:t>különben legyen 0</a:t>
            </a:r>
          </a:p>
        </p:txBody>
      </p:sp>
      <p:sp>
        <p:nvSpPr>
          <p:cNvPr id="111625" name="Rectangle 9"/>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7419" name="Line 10"/>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graphicFrame>
        <p:nvGraphicFramePr>
          <p:cNvPr id="17412" name="Object 19"/>
          <p:cNvGraphicFramePr>
            <a:graphicFrameLocks noChangeAspect="1"/>
          </p:cNvGraphicFramePr>
          <p:nvPr/>
        </p:nvGraphicFramePr>
        <p:xfrm>
          <a:off x="749300" y="2225675"/>
          <a:ext cx="5935663" cy="723900"/>
        </p:xfrm>
        <a:graphic>
          <a:graphicData uri="http://schemas.openxmlformats.org/presentationml/2006/ole">
            <p:oleObj spid="_x0000_s207876" name="Equation" r:id="rId4" imgW="3962160" imgH="482400" progId="">
              <p:embed/>
            </p:oleObj>
          </a:graphicData>
        </a:graphic>
      </p:graphicFrame>
      <p:sp>
        <p:nvSpPr>
          <p:cNvPr id="15" name="Szövegdoboz 14"/>
          <p:cNvSpPr txBox="1"/>
          <p:nvPr/>
        </p:nvSpPr>
        <p:spPr>
          <a:xfrm>
            <a:off x="5072066" y="3000372"/>
            <a:ext cx="3714744" cy="1446550"/>
          </a:xfrm>
          <a:prstGeom prst="rect">
            <a:avLst/>
          </a:prstGeom>
          <a:noFill/>
        </p:spPr>
        <p:txBody>
          <a:bodyPr wrap="square" rtlCol="0">
            <a:spAutoFit/>
          </a:bodyPr>
          <a:lstStyle/>
          <a:p>
            <a:r>
              <a:rPr lang="en-US" sz="2200" dirty="0" smtClean="0"/>
              <a:t>X</a:t>
            </a:r>
            <a:r>
              <a:rPr lang="hu-HU" sz="2200" dirty="0" smtClean="0"/>
              <a:t>=m*2</a:t>
            </a:r>
            <a:r>
              <a:rPr lang="hu-HU" sz="2200" baseline="30000" dirty="0" smtClean="0"/>
              <a:t>k </a:t>
            </a:r>
            <a:r>
              <a:rPr lang="hu-HU" sz="2200" dirty="0" smtClean="0"/>
              <a:t> ahol 0,5 &lt;= |m| &lt;=1</a:t>
            </a:r>
          </a:p>
          <a:p>
            <a:endParaRPr lang="hu-HU" sz="2200" dirty="0" smtClean="0"/>
          </a:p>
          <a:p>
            <a:r>
              <a:rPr lang="hu-HU" sz="2200" dirty="0" smtClean="0"/>
              <a:t>Mantissza: m valós szám</a:t>
            </a:r>
          </a:p>
          <a:p>
            <a:r>
              <a:rPr lang="hu-HU" sz="2200" dirty="0" smtClean="0"/>
              <a:t>Karakterisztika: k egész szám</a:t>
            </a:r>
            <a:endParaRPr lang="hu-HU" sz="2200" baseline="30000" dirty="0"/>
          </a:p>
        </p:txBody>
      </p:sp>
    </p:spTree>
  </p:cSld>
  <p:clrMapOvr>
    <a:masterClrMapping/>
  </p:clrMapOvr>
  <p:transition>
    <p:cover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Dia számának helye 6"/>
          <p:cNvSpPr>
            <a:spLocks noGrp="1"/>
          </p:cNvSpPr>
          <p:nvPr>
            <p:ph type="sldNum" sz="quarter" idx="12"/>
          </p:nvPr>
        </p:nvSpPr>
        <p:spPr>
          <a:noFill/>
        </p:spPr>
        <p:txBody>
          <a:bodyPr/>
          <a:lstStyle/>
          <a:p>
            <a:fld id="{631A3162-784F-44D3-BC26-37C0CACD76A6}" type="slidenum">
              <a:rPr lang="hu-HU" smtClean="0"/>
              <a:pPr/>
              <a:t>128</a:t>
            </a:fld>
            <a:endParaRPr lang="hu-HU" smtClean="0"/>
          </a:p>
        </p:txBody>
      </p:sp>
      <p:sp>
        <p:nvSpPr>
          <p:cNvPr id="18436" name="Rectangle 2"/>
          <p:cNvSpPr>
            <a:spLocks noChangeArrowheads="1"/>
          </p:cNvSpPr>
          <p:nvPr/>
        </p:nvSpPr>
        <p:spPr bwMode="auto">
          <a:xfrm>
            <a:off x="914400" y="1557338"/>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2000" i="1"/>
              <a:t>b.) Lebegőpontos számábrázolás</a:t>
            </a:r>
            <a:endParaRPr lang="hu-HU" sz="3200" b="0"/>
          </a:p>
        </p:txBody>
      </p:sp>
      <p:sp>
        <p:nvSpPr>
          <p:cNvPr id="18437" name="Rectangle 4"/>
          <p:cNvSpPr>
            <a:spLocks noChangeArrowheads="1"/>
          </p:cNvSpPr>
          <p:nvPr/>
        </p:nvSpPr>
        <p:spPr bwMode="auto">
          <a:xfrm>
            <a:off x="642910" y="2214554"/>
            <a:ext cx="4194203" cy="1938992"/>
          </a:xfrm>
          <a:prstGeom prst="rect">
            <a:avLst/>
          </a:prstGeom>
          <a:noFill/>
          <a:ln w="9525">
            <a:noFill/>
            <a:miter lim="800000"/>
            <a:headEnd/>
            <a:tailEnd/>
          </a:ln>
        </p:spPr>
        <p:txBody>
          <a:bodyPr wrap="square" lIns="0" tIns="0" rIns="0" bIns="0">
            <a:spAutoFit/>
          </a:bodyPr>
          <a:lstStyle/>
          <a:p>
            <a:pPr marL="609600" indent="-609600" algn="just"/>
            <a:r>
              <a:rPr lang="hu-HU" b="0" dirty="0" smtClean="0"/>
              <a:t>	A </a:t>
            </a:r>
            <a:r>
              <a:rPr lang="hu-HU" b="0" dirty="0"/>
              <a:t>karakterisztikát az ábrázolt legkisebb szám abszolút értékével megnöveljük, azaz hozzá adunk </a:t>
            </a:r>
            <a:endParaRPr lang="hu-HU" b="0" dirty="0" smtClean="0"/>
          </a:p>
          <a:p>
            <a:pPr marL="609600" indent="-609600" algn="just"/>
            <a:r>
              <a:rPr lang="hu-HU" dirty="0" smtClean="0"/>
              <a:t>	</a:t>
            </a:r>
            <a:r>
              <a:rPr lang="hu-HU" b="0" dirty="0" smtClean="0"/>
              <a:t>|-</a:t>
            </a:r>
            <a:r>
              <a:rPr lang="hu-HU" b="0" dirty="0"/>
              <a:t>128|=128-at, majd átváltjuk 2-es számrendszerbe.</a:t>
            </a:r>
          </a:p>
          <a:p>
            <a:pPr marL="609600" indent="-609600" algn="just"/>
            <a:r>
              <a:rPr lang="hu-HU" b="0" dirty="0"/>
              <a:t>Tehát ha k=5, </a:t>
            </a:r>
          </a:p>
          <a:p>
            <a:pPr marL="609600" indent="-609600" algn="just"/>
            <a:r>
              <a:rPr lang="hu-HU" b="0" dirty="0"/>
              <a:t>akkor k:=5+128=133</a:t>
            </a:r>
            <a:endParaRPr lang="hu-HU" sz="2000" dirty="0">
              <a:latin typeface="Courier New" pitchFamily="49" charset="0"/>
              <a:cs typeface="Times New Roman" pitchFamily="18" charset="0"/>
            </a:endParaRPr>
          </a:p>
        </p:txBody>
      </p:sp>
      <p:sp>
        <p:nvSpPr>
          <p:cNvPr id="18438" name="Rectangle 5"/>
          <p:cNvSpPr>
            <a:spLocks noChangeArrowheads="1"/>
          </p:cNvSpPr>
          <p:nvPr/>
        </p:nvSpPr>
        <p:spPr bwMode="auto">
          <a:xfrm>
            <a:off x="4498975" y="1484313"/>
            <a:ext cx="4249738" cy="503237"/>
          </a:xfrm>
          <a:prstGeom prst="rect">
            <a:avLst/>
          </a:prstGeom>
          <a:noFill/>
          <a:ln w="9525">
            <a:noFill/>
            <a:miter lim="800000"/>
            <a:headEnd/>
            <a:tailEnd/>
          </a:ln>
        </p:spPr>
        <p:txBody>
          <a:bodyPr/>
          <a:lstStyle/>
          <a:p>
            <a:pPr marL="609600" indent="-609600" algn="just"/>
            <a:r>
              <a:rPr lang="hu-HU" b="0"/>
              <a:t>A karakterisztika (kitevő) előjele</a:t>
            </a:r>
          </a:p>
        </p:txBody>
      </p:sp>
      <p:sp>
        <p:nvSpPr>
          <p:cNvPr id="18439" name="Rectangle 6"/>
          <p:cNvSpPr>
            <a:spLocks noChangeArrowheads="1"/>
          </p:cNvSpPr>
          <p:nvPr/>
        </p:nvSpPr>
        <p:spPr bwMode="auto">
          <a:xfrm>
            <a:off x="714348" y="4500570"/>
            <a:ext cx="7845425" cy="365125"/>
          </a:xfrm>
          <a:prstGeom prst="rect">
            <a:avLst/>
          </a:prstGeom>
          <a:noFill/>
          <a:ln w="9525">
            <a:noFill/>
            <a:miter lim="800000"/>
            <a:headEnd/>
            <a:tailEnd/>
          </a:ln>
        </p:spPr>
        <p:txBody>
          <a:bodyPr lIns="0" tIns="0" rIns="0" bIns="0">
            <a:spAutoFit/>
          </a:bodyPr>
          <a:lstStyle/>
          <a:p>
            <a:pPr marL="609600" indent="-609600" algn="just"/>
            <a:r>
              <a:rPr lang="hu-HU" b="0" dirty="0"/>
              <a:t>Ezt az alakot nevezzük 128-cal eltolt nullpontú ábrázolásnak</a:t>
            </a:r>
            <a:endParaRPr lang="hu-HU" sz="2000" dirty="0">
              <a:latin typeface="Courier New" pitchFamily="49" charset="0"/>
              <a:cs typeface="Times New Roman" pitchFamily="18" charset="0"/>
            </a:endParaRPr>
          </a:p>
        </p:txBody>
      </p:sp>
      <p:sp>
        <p:nvSpPr>
          <p:cNvPr id="112647" name="Rectangle 7"/>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8441" name="Line 8"/>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
        <p:nvSpPr>
          <p:cNvPr id="13" name="Szövegdoboz 12"/>
          <p:cNvSpPr txBox="1"/>
          <p:nvPr/>
        </p:nvSpPr>
        <p:spPr>
          <a:xfrm>
            <a:off x="5143504" y="2428868"/>
            <a:ext cx="3714744" cy="1446550"/>
          </a:xfrm>
          <a:prstGeom prst="rect">
            <a:avLst/>
          </a:prstGeom>
          <a:noFill/>
        </p:spPr>
        <p:txBody>
          <a:bodyPr wrap="square" rtlCol="0">
            <a:spAutoFit/>
          </a:bodyPr>
          <a:lstStyle/>
          <a:p>
            <a:r>
              <a:rPr lang="en-US" sz="2200" dirty="0" smtClean="0"/>
              <a:t>X</a:t>
            </a:r>
            <a:r>
              <a:rPr lang="hu-HU" sz="2200" dirty="0" smtClean="0"/>
              <a:t>=m*2</a:t>
            </a:r>
            <a:r>
              <a:rPr lang="hu-HU" sz="2200" baseline="30000" dirty="0" smtClean="0"/>
              <a:t>k </a:t>
            </a:r>
            <a:r>
              <a:rPr lang="hu-HU" sz="2200" dirty="0" smtClean="0"/>
              <a:t> ahol 0,5 &lt;= |m| &lt;=1</a:t>
            </a:r>
          </a:p>
          <a:p>
            <a:endParaRPr lang="hu-HU" sz="2200" dirty="0" smtClean="0"/>
          </a:p>
          <a:p>
            <a:r>
              <a:rPr lang="hu-HU" sz="2200" dirty="0" smtClean="0"/>
              <a:t>Mantissza: m valós szám</a:t>
            </a:r>
          </a:p>
          <a:p>
            <a:r>
              <a:rPr lang="hu-HU" sz="2200" dirty="0" smtClean="0"/>
              <a:t>Karakterisztika: k egész szám</a:t>
            </a:r>
            <a:endParaRPr lang="hu-HU" sz="2200" baseline="30000" dirty="0"/>
          </a:p>
        </p:txBody>
      </p:sp>
    </p:spTree>
  </p:cSld>
  <p:clrMapOvr>
    <a:masterClrMapping/>
  </p:clrMapOvr>
  <p:transition>
    <p:cover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Dia számának helye 6"/>
          <p:cNvSpPr>
            <a:spLocks noGrp="1"/>
          </p:cNvSpPr>
          <p:nvPr>
            <p:ph type="sldNum" sz="quarter" idx="12"/>
          </p:nvPr>
        </p:nvSpPr>
        <p:spPr>
          <a:noFill/>
        </p:spPr>
        <p:txBody>
          <a:bodyPr/>
          <a:lstStyle/>
          <a:p>
            <a:fld id="{BD181386-7BD2-407A-97C5-A13B484F1A0F}" type="slidenum">
              <a:rPr lang="hu-HU" smtClean="0"/>
              <a:pPr/>
              <a:t>129</a:t>
            </a:fld>
            <a:endParaRPr lang="hu-HU" smtClean="0"/>
          </a:p>
        </p:txBody>
      </p:sp>
      <p:sp>
        <p:nvSpPr>
          <p:cNvPr id="19460" name="Rectangle 2"/>
          <p:cNvSpPr>
            <a:spLocks noChangeArrowheads="1"/>
          </p:cNvSpPr>
          <p:nvPr/>
        </p:nvSpPr>
        <p:spPr bwMode="auto">
          <a:xfrm>
            <a:off x="914400" y="1557338"/>
            <a:ext cx="7772400" cy="381000"/>
          </a:xfrm>
          <a:prstGeom prst="rect">
            <a:avLst/>
          </a:prstGeom>
          <a:noFill/>
          <a:ln w="9525">
            <a:noFill/>
            <a:miter lim="800000"/>
            <a:headEnd/>
            <a:tailEnd/>
          </a:ln>
        </p:spPr>
        <p:txBody>
          <a:bodyPr/>
          <a:lstStyle/>
          <a:p>
            <a:pPr algn="l">
              <a:lnSpc>
                <a:spcPct val="90000"/>
              </a:lnSpc>
              <a:spcBef>
                <a:spcPct val="20000"/>
              </a:spcBef>
              <a:spcAft>
                <a:spcPts val="600"/>
              </a:spcAft>
            </a:pPr>
            <a:r>
              <a:rPr lang="hu-HU" sz="2000" i="1"/>
              <a:t>b.) Lebegőpontos számábrázolás</a:t>
            </a:r>
            <a:endParaRPr lang="hu-HU" sz="3200" b="0"/>
          </a:p>
        </p:txBody>
      </p:sp>
      <p:sp>
        <p:nvSpPr>
          <p:cNvPr id="19461" name="Rectangle 4"/>
          <p:cNvSpPr>
            <a:spLocks noChangeArrowheads="1"/>
          </p:cNvSpPr>
          <p:nvPr/>
        </p:nvSpPr>
        <p:spPr bwMode="auto">
          <a:xfrm>
            <a:off x="4533900" y="1485900"/>
            <a:ext cx="4070350" cy="503238"/>
          </a:xfrm>
          <a:prstGeom prst="rect">
            <a:avLst/>
          </a:prstGeom>
          <a:noFill/>
          <a:ln w="9525">
            <a:noFill/>
            <a:miter lim="800000"/>
            <a:headEnd/>
            <a:tailEnd/>
          </a:ln>
        </p:spPr>
        <p:txBody>
          <a:bodyPr/>
          <a:lstStyle/>
          <a:p>
            <a:pPr marL="609600" indent="-609600" algn="just"/>
            <a:r>
              <a:rPr lang="hu-HU" b="0"/>
              <a:t>A karakterisztika (kitevő) előjele</a:t>
            </a:r>
          </a:p>
        </p:txBody>
      </p:sp>
      <p:sp>
        <p:nvSpPr>
          <p:cNvPr id="113669" name="Rectangle 5"/>
          <p:cNvSpPr>
            <a:spLocks noChangeArrowheads="1"/>
          </p:cNvSpPr>
          <p:nvPr/>
        </p:nvSpPr>
        <p:spPr bwMode="auto">
          <a:xfrm>
            <a:off x="715963" y="2925763"/>
            <a:ext cx="4121150" cy="3590925"/>
          </a:xfrm>
          <a:prstGeom prst="rect">
            <a:avLst/>
          </a:prstGeom>
          <a:noFill/>
          <a:ln w="9525">
            <a:noFill/>
            <a:miter lim="800000"/>
            <a:headEnd/>
            <a:tailEnd/>
          </a:ln>
        </p:spPr>
        <p:txBody>
          <a:bodyPr lIns="0" tIns="0" rIns="0" bIns="0">
            <a:spAutoFit/>
          </a:bodyPr>
          <a:lstStyle/>
          <a:p>
            <a:pPr marL="609600" indent="-609600" algn="just">
              <a:defRPr/>
            </a:pPr>
            <a:r>
              <a:rPr lang="hu-HU" b="0"/>
              <a:t>A karakterisztika</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133</a:t>
            </a:r>
            <a:r>
              <a:rPr lang="hu-HU" b="0"/>
              <a:t>	</a:t>
            </a:r>
            <a:r>
              <a:rPr lang="hu-HU">
                <a:solidFill>
                  <a:srgbClr val="00CC00"/>
                </a:solidFill>
                <a:effectLst>
                  <a:outerShdw blurRad="38100" dist="38100" dir="2700000" algn="tl">
                    <a:srgbClr val="000000"/>
                  </a:outerShdw>
                </a:effectLst>
              </a:rPr>
              <a:t>1</a:t>
            </a:r>
            <a:r>
              <a:rPr lang="hu-HU" b="0"/>
              <a:t> </a:t>
            </a:r>
            <a:r>
              <a:rPr lang="hu-HU" sz="2000">
                <a:latin typeface="Courier New" pitchFamily="49" charset="0"/>
              </a:rPr>
              <a:t>(133</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66</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1</a:t>
            </a:r>
            <a:r>
              <a:rPr lang="hu-HU" sz="2000">
                <a:latin typeface="Courier New" pitchFamily="49"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66</a:t>
            </a:r>
            <a:r>
              <a:rPr lang="hu-HU" b="0"/>
              <a:t>	</a:t>
            </a:r>
            <a:r>
              <a:rPr lang="hu-HU">
                <a:solidFill>
                  <a:srgbClr val="00CC00"/>
                </a:solidFill>
                <a:effectLst>
                  <a:outerShdw blurRad="38100" dist="38100" dir="2700000" algn="tl">
                    <a:srgbClr val="000000"/>
                  </a:outerShdw>
                </a:effectLst>
              </a:rPr>
              <a:t>0</a:t>
            </a:r>
            <a:r>
              <a:rPr lang="hu-HU" b="0"/>
              <a:t> </a:t>
            </a:r>
            <a:r>
              <a:rPr lang="hu-HU" sz="2000">
                <a:latin typeface="Courier New" pitchFamily="49" charset="0"/>
                <a:cs typeface="Times New Roman" pitchFamily="18" charset="0"/>
              </a:rPr>
              <a:t>( 66</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33</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0</a:t>
            </a:r>
            <a:r>
              <a:rPr lang="hu-HU" sz="2000">
                <a:latin typeface="Courier New" pitchFamily="49" charset="0"/>
                <a:cs typeface="Times New Roman" pitchFamily="18"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33</a:t>
            </a:r>
            <a:r>
              <a:rPr lang="hu-HU" b="0"/>
              <a:t>	</a:t>
            </a:r>
            <a:r>
              <a:rPr lang="hu-HU">
                <a:solidFill>
                  <a:srgbClr val="00CC00"/>
                </a:solidFill>
                <a:effectLst>
                  <a:outerShdw blurRad="38100" dist="38100" dir="2700000" algn="tl">
                    <a:srgbClr val="000000"/>
                  </a:outerShdw>
                </a:effectLst>
              </a:rPr>
              <a:t>1</a:t>
            </a:r>
            <a:r>
              <a:rPr lang="hu-HU" b="0"/>
              <a:t> </a:t>
            </a:r>
            <a:r>
              <a:rPr lang="hu-HU" sz="2000">
                <a:latin typeface="Courier New" pitchFamily="49" charset="0"/>
                <a:cs typeface="Times New Roman" pitchFamily="18" charset="0"/>
              </a:rPr>
              <a:t>( 33</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16</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1</a:t>
            </a:r>
            <a:r>
              <a:rPr lang="hu-HU" sz="2000">
                <a:latin typeface="Courier New" pitchFamily="49" charset="0"/>
                <a:cs typeface="Times New Roman" pitchFamily="18"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16</a:t>
            </a:r>
            <a:r>
              <a:rPr lang="hu-HU" b="0"/>
              <a:t>	</a:t>
            </a:r>
            <a:r>
              <a:rPr lang="hu-HU">
                <a:solidFill>
                  <a:srgbClr val="00CC00"/>
                </a:solidFill>
                <a:effectLst>
                  <a:outerShdw blurRad="38100" dist="38100" dir="2700000" algn="tl">
                    <a:srgbClr val="000000"/>
                  </a:outerShdw>
                </a:effectLst>
              </a:rPr>
              <a:t>0</a:t>
            </a:r>
            <a:r>
              <a:rPr lang="hu-HU" b="0"/>
              <a:t> </a:t>
            </a:r>
            <a:r>
              <a:rPr lang="hu-HU" sz="2000">
                <a:latin typeface="Courier New" pitchFamily="49" charset="0"/>
                <a:cs typeface="Times New Roman" pitchFamily="18" charset="0"/>
              </a:rPr>
              <a:t>( 16</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 8</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0</a:t>
            </a:r>
            <a:r>
              <a:rPr lang="hu-HU" sz="2000">
                <a:latin typeface="Courier New" pitchFamily="49" charset="0"/>
                <a:cs typeface="Times New Roman" pitchFamily="18"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8</a:t>
            </a:r>
            <a:r>
              <a:rPr lang="hu-HU" b="0"/>
              <a:t>	</a:t>
            </a:r>
            <a:r>
              <a:rPr lang="hu-HU">
                <a:solidFill>
                  <a:srgbClr val="00CC00"/>
                </a:solidFill>
                <a:effectLst>
                  <a:outerShdw blurRad="38100" dist="38100" dir="2700000" algn="tl">
                    <a:srgbClr val="000000"/>
                  </a:outerShdw>
                </a:effectLst>
              </a:rPr>
              <a:t>0</a:t>
            </a:r>
            <a:r>
              <a:rPr lang="hu-HU" b="0"/>
              <a:t> </a:t>
            </a:r>
            <a:r>
              <a:rPr lang="hu-HU" sz="2000">
                <a:latin typeface="Courier New" pitchFamily="49" charset="0"/>
                <a:cs typeface="Times New Roman" pitchFamily="18" charset="0"/>
              </a:rPr>
              <a:t>(  8</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 4</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0</a:t>
            </a:r>
            <a:r>
              <a:rPr lang="hu-HU" sz="2000">
                <a:latin typeface="Courier New" pitchFamily="49" charset="0"/>
                <a:cs typeface="Times New Roman" pitchFamily="18"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4</a:t>
            </a:r>
            <a:r>
              <a:rPr lang="hu-HU" b="0"/>
              <a:t>	</a:t>
            </a:r>
            <a:r>
              <a:rPr lang="hu-HU">
                <a:solidFill>
                  <a:srgbClr val="00CC00"/>
                </a:solidFill>
                <a:effectLst>
                  <a:outerShdw blurRad="38100" dist="38100" dir="2700000" algn="tl">
                    <a:srgbClr val="000000"/>
                  </a:outerShdw>
                </a:effectLst>
              </a:rPr>
              <a:t>0</a:t>
            </a:r>
            <a:r>
              <a:rPr lang="hu-HU" b="0"/>
              <a:t> </a:t>
            </a:r>
            <a:r>
              <a:rPr lang="hu-HU" sz="2000">
                <a:latin typeface="Courier New" pitchFamily="49" charset="0"/>
                <a:cs typeface="Times New Roman" pitchFamily="18" charset="0"/>
              </a:rPr>
              <a:t>(  4</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2</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0</a:t>
            </a:r>
            <a:r>
              <a:rPr lang="hu-HU" sz="2000">
                <a:latin typeface="Courier New" pitchFamily="49" charset="0"/>
                <a:cs typeface="Times New Roman" pitchFamily="18"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2</a:t>
            </a:r>
            <a:r>
              <a:rPr lang="hu-HU" b="0"/>
              <a:t>	</a:t>
            </a:r>
            <a:r>
              <a:rPr lang="hu-HU">
                <a:solidFill>
                  <a:srgbClr val="00CC00"/>
                </a:solidFill>
                <a:effectLst>
                  <a:outerShdw blurRad="38100" dist="38100" dir="2700000" algn="tl">
                    <a:srgbClr val="000000"/>
                  </a:outerShdw>
                </a:effectLst>
              </a:rPr>
              <a:t>0</a:t>
            </a:r>
            <a:r>
              <a:rPr lang="hu-HU" b="0"/>
              <a:t> </a:t>
            </a:r>
            <a:r>
              <a:rPr lang="hu-HU" sz="2000">
                <a:latin typeface="Courier New" pitchFamily="49" charset="0"/>
                <a:cs typeface="Times New Roman" pitchFamily="18" charset="0"/>
              </a:rPr>
              <a:t>(  2</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1</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0</a:t>
            </a:r>
            <a:r>
              <a:rPr lang="hu-HU" sz="2000">
                <a:latin typeface="Courier New" pitchFamily="49" charset="0"/>
                <a:cs typeface="Times New Roman" pitchFamily="18"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1</a:t>
            </a:r>
            <a:r>
              <a:rPr lang="hu-HU" b="0"/>
              <a:t>	</a:t>
            </a:r>
            <a:r>
              <a:rPr lang="hu-HU">
                <a:solidFill>
                  <a:srgbClr val="00CC00"/>
                </a:solidFill>
                <a:effectLst>
                  <a:outerShdw blurRad="38100" dist="38100" dir="2700000" algn="tl">
                    <a:srgbClr val="000000"/>
                  </a:outerShdw>
                </a:effectLst>
              </a:rPr>
              <a:t>1</a:t>
            </a:r>
            <a:r>
              <a:rPr lang="hu-HU" b="0"/>
              <a:t> </a:t>
            </a:r>
            <a:r>
              <a:rPr lang="hu-HU" sz="2000">
                <a:latin typeface="Courier New" pitchFamily="49" charset="0"/>
                <a:cs typeface="Times New Roman" pitchFamily="18" charset="0"/>
              </a:rPr>
              <a:t>(  1</a:t>
            </a:r>
            <a:r>
              <a:rPr lang="en-US" sz="2000">
                <a:latin typeface="Courier New" pitchFamily="49" charset="0"/>
                <a:cs typeface="Times New Roman" pitchFamily="18" charset="0"/>
              </a:rPr>
              <a:t>÷</a:t>
            </a:r>
            <a:r>
              <a:rPr lang="hu-HU" sz="2000">
                <a:latin typeface="Courier New" pitchFamily="49" charset="0"/>
                <a:cs typeface="Times New Roman" pitchFamily="18" charset="0"/>
              </a:rPr>
              <a:t>2=  </a:t>
            </a:r>
            <a:r>
              <a:rPr lang="hu-HU" sz="2000">
                <a:solidFill>
                  <a:srgbClr val="FF0000"/>
                </a:solidFill>
                <a:effectLst>
                  <a:outerShdw blurRad="38100" dist="38100" dir="2700000" algn="tl">
                    <a:srgbClr val="000000"/>
                  </a:outerShdw>
                </a:effectLst>
                <a:latin typeface="Courier New" pitchFamily="49" charset="0"/>
                <a:cs typeface="Times New Roman" pitchFamily="18" charset="0"/>
              </a:rPr>
              <a:t>0</a:t>
            </a:r>
            <a:r>
              <a:rPr lang="hu-HU" sz="2000">
                <a:latin typeface="Courier New" pitchFamily="49" charset="0"/>
                <a:cs typeface="Times New Roman" pitchFamily="18" charset="0"/>
              </a:rPr>
              <a:t> marad: </a:t>
            </a:r>
            <a:r>
              <a:rPr lang="hu-HU" sz="2000">
                <a:solidFill>
                  <a:srgbClr val="00CC00"/>
                </a:solidFill>
                <a:effectLst>
                  <a:outerShdw blurRad="38100" dist="38100" dir="2700000" algn="tl">
                    <a:srgbClr val="000000"/>
                  </a:outerShdw>
                </a:effectLst>
                <a:latin typeface="Courier New" pitchFamily="49" charset="0"/>
                <a:cs typeface="Times New Roman" pitchFamily="18" charset="0"/>
              </a:rPr>
              <a:t>1</a:t>
            </a:r>
            <a:r>
              <a:rPr lang="hu-HU" sz="2000">
                <a:latin typeface="Courier New" pitchFamily="49" charset="0"/>
                <a:cs typeface="Times New Roman" pitchFamily="18" charset="0"/>
              </a:rPr>
              <a:t>)</a:t>
            </a:r>
          </a:p>
          <a:p>
            <a:pPr marL="609600" indent="-609600" algn="just">
              <a:defRPr/>
            </a:pPr>
            <a:r>
              <a:rPr lang="hu-HU" sz="2000">
                <a:solidFill>
                  <a:srgbClr val="FF0000"/>
                </a:solidFill>
                <a:effectLst>
                  <a:outerShdw blurRad="38100" dist="38100" dir="2700000" algn="tl">
                    <a:srgbClr val="000000"/>
                  </a:outerShdw>
                </a:effectLst>
                <a:latin typeface="Courier New" pitchFamily="49" charset="0"/>
                <a:cs typeface="Times New Roman" pitchFamily="18" charset="0"/>
              </a:rPr>
              <a:t>0</a:t>
            </a:r>
            <a:endParaRPr lang="hu-HU" sz="2000">
              <a:latin typeface="Courier New" pitchFamily="49" charset="0"/>
              <a:cs typeface="Times New Roman" pitchFamily="18" charset="0"/>
            </a:endParaRPr>
          </a:p>
        </p:txBody>
      </p:sp>
      <p:sp>
        <p:nvSpPr>
          <p:cNvPr id="19463" name="Line 6"/>
          <p:cNvSpPr>
            <a:spLocks noChangeShapeType="1"/>
          </p:cNvSpPr>
          <p:nvPr/>
        </p:nvSpPr>
        <p:spPr bwMode="auto">
          <a:xfrm>
            <a:off x="1182688" y="3462338"/>
            <a:ext cx="0" cy="3279775"/>
          </a:xfrm>
          <a:prstGeom prst="line">
            <a:avLst/>
          </a:prstGeom>
          <a:noFill/>
          <a:ln w="9525">
            <a:solidFill>
              <a:srgbClr val="000000"/>
            </a:solidFill>
            <a:round/>
            <a:headEnd/>
            <a:tailEnd/>
          </a:ln>
        </p:spPr>
        <p:txBody>
          <a:bodyPr lIns="0" tIns="0" rIns="0" bIns="0" anchor="ctr">
            <a:spAutoFit/>
          </a:bodyPr>
          <a:lstStyle/>
          <a:p>
            <a:endParaRPr lang="hu-HU"/>
          </a:p>
        </p:txBody>
      </p:sp>
      <p:sp>
        <p:nvSpPr>
          <p:cNvPr id="19464" name="Rectangle 7"/>
          <p:cNvSpPr>
            <a:spLocks noChangeArrowheads="1"/>
          </p:cNvSpPr>
          <p:nvPr/>
        </p:nvSpPr>
        <p:spPr bwMode="auto">
          <a:xfrm>
            <a:off x="4638675" y="4797425"/>
            <a:ext cx="4119563" cy="365125"/>
          </a:xfrm>
          <a:prstGeom prst="rect">
            <a:avLst/>
          </a:prstGeom>
          <a:noFill/>
          <a:ln w="9525">
            <a:noFill/>
            <a:miter lim="800000"/>
            <a:headEnd/>
            <a:tailEnd/>
          </a:ln>
        </p:spPr>
        <p:txBody>
          <a:bodyPr lIns="0" tIns="0" rIns="0" bIns="0">
            <a:spAutoFit/>
          </a:bodyPr>
          <a:lstStyle/>
          <a:p>
            <a:pPr marL="609600" indent="-609600" algn="just"/>
            <a:r>
              <a:rPr lang="hu-HU" b="0"/>
              <a:t>k=10000101</a:t>
            </a:r>
            <a:endParaRPr lang="hu-HU" sz="2000">
              <a:latin typeface="Courier New" pitchFamily="49" charset="0"/>
              <a:cs typeface="Times New Roman" pitchFamily="18" charset="0"/>
            </a:endParaRPr>
          </a:p>
        </p:txBody>
      </p:sp>
      <p:sp>
        <p:nvSpPr>
          <p:cNvPr id="113672" name="Rectangle 8"/>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9466" name="Line 9"/>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
        <p:nvSpPr>
          <p:cNvPr id="14" name="Szövegdoboz 13"/>
          <p:cNvSpPr txBox="1"/>
          <p:nvPr/>
        </p:nvSpPr>
        <p:spPr>
          <a:xfrm>
            <a:off x="5072066" y="2214554"/>
            <a:ext cx="3714744" cy="1446550"/>
          </a:xfrm>
          <a:prstGeom prst="rect">
            <a:avLst/>
          </a:prstGeom>
          <a:noFill/>
        </p:spPr>
        <p:txBody>
          <a:bodyPr wrap="square" rtlCol="0">
            <a:spAutoFit/>
          </a:bodyPr>
          <a:lstStyle/>
          <a:p>
            <a:r>
              <a:rPr lang="en-US" sz="2200" dirty="0" smtClean="0"/>
              <a:t>X</a:t>
            </a:r>
            <a:r>
              <a:rPr lang="hu-HU" sz="2200" dirty="0" smtClean="0"/>
              <a:t>=m*2</a:t>
            </a:r>
            <a:r>
              <a:rPr lang="hu-HU" sz="2200" baseline="30000" dirty="0" smtClean="0"/>
              <a:t>k </a:t>
            </a:r>
            <a:r>
              <a:rPr lang="hu-HU" sz="2200" dirty="0" smtClean="0"/>
              <a:t> ahol 0,5 &lt;= |m| &lt;=1</a:t>
            </a:r>
          </a:p>
          <a:p>
            <a:endParaRPr lang="hu-HU" sz="2200" dirty="0" smtClean="0"/>
          </a:p>
          <a:p>
            <a:r>
              <a:rPr lang="hu-HU" sz="2200" dirty="0" smtClean="0"/>
              <a:t>Mantissza: m valós szám</a:t>
            </a:r>
          </a:p>
          <a:p>
            <a:r>
              <a:rPr lang="hu-HU" sz="2200" dirty="0" smtClean="0"/>
              <a:t>Karakterisztika: k egész szám</a:t>
            </a:r>
            <a:endParaRPr lang="hu-HU" sz="2200" baseline="30000" dirty="0"/>
          </a:p>
        </p:txBody>
      </p:sp>
    </p:spTree>
  </p:cSld>
  <p:clrMapOvr>
    <a:masterClrMapping/>
  </p:clrMapOvr>
  <p:transition>
    <p:cover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w="28575">
            <a:solidFill>
              <a:schemeClr val="tx1"/>
            </a:solidFill>
          </a:ln>
        </p:spPr>
        <p:txBody>
          <a:bodyPr/>
          <a:lstStyle/>
          <a:p>
            <a:r>
              <a:rPr lang="hu-HU" b="1"/>
              <a:t>Mondatszerű leírás</a:t>
            </a:r>
          </a:p>
        </p:txBody>
      </p:sp>
      <p:sp>
        <p:nvSpPr>
          <p:cNvPr id="6147" name="Rectangle 3"/>
          <p:cNvSpPr>
            <a:spLocks noGrp="1" noChangeArrowheads="1"/>
          </p:cNvSpPr>
          <p:nvPr>
            <p:ph type="body" idx="1"/>
          </p:nvPr>
        </p:nvSpPr>
        <p:spPr/>
        <p:txBody>
          <a:bodyPr/>
          <a:lstStyle/>
          <a:p>
            <a:pPr>
              <a:lnSpc>
                <a:spcPct val="105000"/>
              </a:lnSpc>
            </a:pPr>
            <a:r>
              <a:rPr lang="hu-HU" sz="2000" b="1" dirty="0"/>
              <a:t>Az algoritmusok megfogalmazásának első és legtermészetesebb módja a természetes emberi beszéd. </a:t>
            </a:r>
          </a:p>
          <a:p>
            <a:pPr>
              <a:lnSpc>
                <a:spcPct val="105000"/>
              </a:lnSpc>
              <a:spcBef>
                <a:spcPct val="50000"/>
              </a:spcBef>
            </a:pPr>
            <a:r>
              <a:rPr lang="hu-HU" sz="2000" b="1" dirty="0"/>
              <a:t>Ennél a módszernél a lépések (utasítások, előírások) megfogalmazására betűket, szavakat, mondatokat használunk.</a:t>
            </a:r>
          </a:p>
          <a:p>
            <a:pPr>
              <a:lnSpc>
                <a:spcPct val="105000"/>
              </a:lnSpc>
              <a:spcBef>
                <a:spcPct val="50000"/>
              </a:spcBef>
            </a:pPr>
            <a:r>
              <a:rPr lang="hu-HU" sz="2000" b="1" dirty="0"/>
              <a:t>Nagy hátránya, hogy nem egyértelmű. Ezért szükség van ennél pontosabb, formális leírásra.</a:t>
            </a:r>
          </a:p>
          <a:p>
            <a:pPr>
              <a:lnSpc>
                <a:spcPct val="105000"/>
              </a:lnSpc>
              <a:spcBef>
                <a:spcPct val="50000"/>
              </a:spcBef>
              <a:buFontTx/>
              <a:buNone/>
            </a:pPr>
            <a:r>
              <a:rPr lang="hu-HU" sz="1600" b="1" dirty="0"/>
              <a:t>	</a:t>
            </a:r>
            <a:r>
              <a:rPr lang="hu-HU" sz="1800" b="1" dirty="0"/>
              <a:t>Például:</a:t>
            </a:r>
          </a:p>
          <a:p>
            <a:pPr>
              <a:lnSpc>
                <a:spcPct val="55000"/>
              </a:lnSpc>
              <a:spcBef>
                <a:spcPct val="50000"/>
              </a:spcBef>
              <a:buFontTx/>
              <a:buNone/>
            </a:pPr>
            <a:r>
              <a:rPr lang="hu-HU" sz="1600" b="1" dirty="0"/>
              <a:t>	</a:t>
            </a:r>
            <a:r>
              <a:rPr lang="hu-HU" sz="1800" b="1" dirty="0"/>
              <a:t>1. </a:t>
            </a:r>
            <a:r>
              <a:rPr lang="hu-HU" sz="1800" b="1" dirty="0" smtClean="0"/>
              <a:t>Elmegyek </a:t>
            </a:r>
            <a:r>
              <a:rPr lang="hu-HU" sz="1800" b="1" dirty="0"/>
              <a:t>moziba		</a:t>
            </a:r>
          </a:p>
          <a:p>
            <a:pPr>
              <a:lnSpc>
                <a:spcPct val="55000"/>
              </a:lnSpc>
              <a:spcBef>
                <a:spcPct val="50000"/>
              </a:spcBef>
              <a:buFontTx/>
              <a:buNone/>
            </a:pPr>
            <a:r>
              <a:rPr lang="hu-HU" sz="1800" b="1" dirty="0"/>
              <a:t>	2. </a:t>
            </a:r>
            <a:r>
              <a:rPr lang="hu-HU" sz="1800" b="1" dirty="0" smtClean="0"/>
              <a:t>Veszek </a:t>
            </a:r>
            <a:r>
              <a:rPr lang="hu-HU" sz="1800" b="1" dirty="0"/>
              <a:t>pattogatott kukoricát			</a:t>
            </a:r>
          </a:p>
          <a:p>
            <a:pPr>
              <a:lnSpc>
                <a:spcPct val="55000"/>
              </a:lnSpc>
              <a:spcBef>
                <a:spcPct val="50000"/>
              </a:spcBef>
              <a:buFontTx/>
              <a:buNone/>
            </a:pPr>
            <a:r>
              <a:rPr lang="hu-HU" sz="1800" b="1" dirty="0"/>
              <a:t>	3. Ha </a:t>
            </a:r>
            <a:r>
              <a:rPr lang="hu-HU" sz="1800" b="1" dirty="0" smtClean="0"/>
              <a:t>marad </a:t>
            </a:r>
            <a:r>
              <a:rPr lang="hu-HU" sz="1800" b="1" dirty="0"/>
              <a:t>még </a:t>
            </a:r>
            <a:r>
              <a:rPr lang="hu-HU" sz="1800" b="1" dirty="0" smtClean="0"/>
              <a:t>pénzem, veszek </a:t>
            </a:r>
            <a:r>
              <a:rPr lang="hu-HU" sz="1800" b="1" dirty="0"/>
              <a:t>üdítőt			</a:t>
            </a:r>
          </a:p>
          <a:p>
            <a:pPr>
              <a:lnSpc>
                <a:spcPct val="55000"/>
              </a:lnSpc>
              <a:spcBef>
                <a:spcPct val="50000"/>
              </a:spcBef>
              <a:buFontTx/>
              <a:buNone/>
            </a:pPr>
            <a:r>
              <a:rPr lang="hu-HU" sz="1800" b="1" dirty="0"/>
              <a:t>	5. </a:t>
            </a:r>
            <a:r>
              <a:rPr lang="hu-HU" sz="1800" b="1" dirty="0" smtClean="0"/>
              <a:t>Megnézem </a:t>
            </a:r>
            <a:r>
              <a:rPr lang="hu-HU" sz="1800" b="1" dirty="0"/>
              <a:t>a filmet</a:t>
            </a:r>
          </a:p>
          <a:p>
            <a:pPr>
              <a:lnSpc>
                <a:spcPct val="55000"/>
              </a:lnSpc>
              <a:spcBef>
                <a:spcPct val="50000"/>
              </a:spcBef>
              <a:buFontTx/>
              <a:buNone/>
            </a:pPr>
            <a:r>
              <a:rPr lang="hu-HU" sz="1800" b="1" dirty="0"/>
              <a:t>	6. </a:t>
            </a:r>
            <a:r>
              <a:rPr lang="hu-HU" sz="1800" b="1" dirty="0" smtClean="0"/>
              <a:t>Hazamegyek </a:t>
            </a:r>
            <a:r>
              <a:rPr lang="hu-HU" sz="1800" b="1" dirty="0"/>
              <a:t>a moziból</a:t>
            </a:r>
          </a:p>
        </p:txBody>
      </p:sp>
      <p:pic>
        <p:nvPicPr>
          <p:cNvPr id="45058" name="Picture 2" descr="http://i.dailymail.co.uk/i/pix/2013/02/05/article-2273784-175DC424000005DC-178_634x423.jpg"/>
          <p:cNvPicPr>
            <a:picLocks noChangeAspect="1" noChangeArrowheads="1"/>
          </p:cNvPicPr>
          <p:nvPr/>
        </p:nvPicPr>
        <p:blipFill>
          <a:blip r:embed="rId2"/>
          <a:srcRect/>
          <a:stretch>
            <a:fillRect/>
          </a:stretch>
        </p:blipFill>
        <p:spPr bwMode="auto">
          <a:xfrm>
            <a:off x="5286380" y="4143380"/>
            <a:ext cx="3426321" cy="2286016"/>
          </a:xfrm>
          <a:prstGeom prst="rect">
            <a:avLst/>
          </a:prstGeom>
          <a:noFill/>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Dia számának helye 5"/>
          <p:cNvSpPr>
            <a:spLocks noGrp="1"/>
          </p:cNvSpPr>
          <p:nvPr>
            <p:ph type="sldNum" sz="quarter" idx="12"/>
          </p:nvPr>
        </p:nvSpPr>
        <p:spPr>
          <a:noFill/>
        </p:spPr>
        <p:txBody>
          <a:bodyPr/>
          <a:lstStyle/>
          <a:p>
            <a:fld id="{812F7599-4880-4334-937D-9E2A82FF83EC}" type="slidenum">
              <a:rPr lang="hu-HU" smtClean="0"/>
              <a:pPr/>
              <a:t>130</a:t>
            </a:fld>
            <a:endParaRPr lang="hu-HU" smtClean="0"/>
          </a:p>
        </p:txBody>
      </p:sp>
      <p:sp>
        <p:nvSpPr>
          <p:cNvPr id="114690" name="Rectangle 2"/>
          <p:cNvSpPr>
            <a:spLocks noChangeArrowheads="1"/>
          </p:cNvSpPr>
          <p:nvPr/>
        </p:nvSpPr>
        <p:spPr bwMode="auto">
          <a:xfrm>
            <a:off x="914400" y="1927225"/>
            <a:ext cx="7772400" cy="533400"/>
          </a:xfrm>
          <a:prstGeom prst="rect">
            <a:avLst/>
          </a:prstGeom>
          <a:noFill/>
          <a:ln w="9525">
            <a:noFill/>
            <a:miter lim="800000"/>
            <a:headEnd/>
            <a:tailEnd/>
          </a:ln>
        </p:spPr>
        <p:txBody>
          <a:bodyPr/>
          <a:lstStyle/>
          <a:p>
            <a:pPr algn="just">
              <a:spcBef>
                <a:spcPct val="20000"/>
              </a:spcBef>
              <a:spcAft>
                <a:spcPts val="600"/>
              </a:spcAft>
            </a:pPr>
            <a:r>
              <a:rPr lang="hu-HU" sz="2000" i="1"/>
              <a:t>A 6 bájtos normált ábrázolás eddigiek ismeretében:</a:t>
            </a:r>
          </a:p>
        </p:txBody>
      </p:sp>
      <p:sp>
        <p:nvSpPr>
          <p:cNvPr id="114691" name="Rectangle 3"/>
          <p:cNvSpPr>
            <a:spLocks noChangeArrowheads="1"/>
          </p:cNvSpPr>
          <p:nvPr/>
        </p:nvSpPr>
        <p:spPr bwMode="auto">
          <a:xfrm>
            <a:off x="317500" y="3860800"/>
            <a:ext cx="8308975" cy="2305050"/>
          </a:xfrm>
          <a:prstGeom prst="rect">
            <a:avLst/>
          </a:prstGeom>
          <a:noFill/>
          <a:ln w="9525">
            <a:noFill/>
            <a:miter lim="800000"/>
            <a:headEnd/>
            <a:tailEnd/>
          </a:ln>
        </p:spPr>
        <p:txBody>
          <a:bodyPr/>
          <a:lstStyle/>
          <a:p>
            <a:pPr algn="just">
              <a:spcBef>
                <a:spcPct val="20000"/>
              </a:spcBef>
              <a:spcAft>
                <a:spcPts val="600"/>
              </a:spcAft>
            </a:pPr>
            <a:r>
              <a:rPr lang="hu-HU" sz="2000" b="0" i="1"/>
              <a:t>Ábrázolható tartomány:</a:t>
            </a:r>
          </a:p>
          <a:p>
            <a:pPr algn="just">
              <a:spcBef>
                <a:spcPct val="20000"/>
              </a:spcBef>
              <a:spcAft>
                <a:spcPts val="600"/>
              </a:spcAft>
            </a:pPr>
            <a:r>
              <a:rPr lang="hu-HU" sz="2000"/>
              <a:t>konvenció (megállapodás): 0:= {k=-128, mantissza=tetszőleges}</a:t>
            </a:r>
          </a:p>
          <a:p>
            <a:pPr algn="just">
              <a:spcBef>
                <a:spcPct val="20000"/>
              </a:spcBef>
              <a:spcAft>
                <a:spcPts val="600"/>
              </a:spcAft>
            </a:pPr>
            <a:r>
              <a:rPr lang="hu-HU" sz="2000" b="0"/>
              <a:t>	A legkisebb pozitív valós szám:  0.5 * 2</a:t>
            </a:r>
            <a:r>
              <a:rPr lang="hu-HU" sz="2000" b="0" baseline="30000"/>
              <a:t>-127 </a:t>
            </a:r>
            <a:r>
              <a:rPr lang="hu-HU" sz="2000" b="0">
                <a:cs typeface="Times New Roman" pitchFamily="18" charset="0"/>
              </a:rPr>
              <a:t>≈</a:t>
            </a:r>
            <a:r>
              <a:rPr lang="hu-HU" sz="2000" b="0"/>
              <a:t>2,938*10</a:t>
            </a:r>
            <a:r>
              <a:rPr lang="hu-HU" sz="2000" b="0" baseline="30000"/>
              <a:t>-39</a:t>
            </a:r>
          </a:p>
        </p:txBody>
      </p:sp>
      <p:pic>
        <p:nvPicPr>
          <p:cNvPr id="59397" name="Picture 4"/>
          <p:cNvPicPr>
            <a:picLocks noChangeAspect="1" noChangeArrowheads="1"/>
          </p:cNvPicPr>
          <p:nvPr/>
        </p:nvPicPr>
        <p:blipFill>
          <a:blip r:embed="rId2"/>
          <a:srcRect/>
          <a:stretch>
            <a:fillRect/>
          </a:stretch>
        </p:blipFill>
        <p:spPr bwMode="auto">
          <a:xfrm>
            <a:off x="304800" y="2493963"/>
            <a:ext cx="8535988" cy="1076325"/>
          </a:xfrm>
          <a:prstGeom prst="rect">
            <a:avLst/>
          </a:prstGeom>
          <a:noFill/>
          <a:ln w="9525">
            <a:noFill/>
            <a:miter lim="800000"/>
            <a:headEnd/>
            <a:tailEnd/>
          </a:ln>
        </p:spPr>
      </p:pic>
      <p:sp>
        <p:nvSpPr>
          <p:cNvPr id="114693" name="Rectangle 5"/>
          <p:cNvSpPr>
            <a:spLocks noGrp="1" noChangeArrowheads="1"/>
          </p:cNvSpPr>
          <p:nvPr>
            <p:ph type="title"/>
          </p:nvPr>
        </p:nvSpPr>
        <p:spPr>
          <a:xfrm>
            <a:off x="250825" y="260350"/>
            <a:ext cx="7561263" cy="762000"/>
          </a:xfrm>
        </p:spPr>
        <p:txBody>
          <a:bodyPr/>
          <a:lstStyle/>
          <a:p>
            <a:pPr>
              <a:defRPr/>
            </a:pPr>
            <a:r>
              <a:rPr lang="hu-HU" sz="3600" dirty="0" smtClean="0"/>
              <a:t>A számok ábrázolása a számítógépben</a:t>
            </a:r>
          </a:p>
        </p:txBody>
      </p:sp>
      <p:sp>
        <p:nvSpPr>
          <p:cNvPr id="114694" name="Line 6"/>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14690"/>
                                        </p:tgtEl>
                                        <p:attrNameLst>
                                          <p:attrName>style.visibility</p:attrName>
                                        </p:attrNameLst>
                                      </p:cBhvr>
                                      <p:to>
                                        <p:strVal val="visible"/>
                                      </p:to>
                                    </p:set>
                                    <p:animEffect transition="in" filter="box(out)">
                                      <p:cBhvr>
                                        <p:cTn id="7" dur="500"/>
                                        <p:tgtEl>
                                          <p:spTgt spid="11469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4691"/>
                                        </p:tgtEl>
                                        <p:attrNameLst>
                                          <p:attrName>style.visibility</p:attrName>
                                        </p:attrNameLst>
                                      </p:cBhvr>
                                      <p:to>
                                        <p:strVal val="visible"/>
                                      </p:to>
                                    </p:set>
                                    <p:animEffect transition="in" filter="box(out)">
                                      <p:cBhvr>
                                        <p:cTn id="11" dur="500"/>
                                        <p:tgtEl>
                                          <p:spTgt spid="114691"/>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14694"/>
                                        </p:tgtEl>
                                        <p:attrNameLst>
                                          <p:attrName>style.visibility</p:attrName>
                                        </p:attrNameLst>
                                      </p:cBhvr>
                                      <p:to>
                                        <p:strVal val="visible"/>
                                      </p:to>
                                    </p:set>
                                    <p:anim calcmode="lin" valueType="num">
                                      <p:cBhvr additive="base">
                                        <p:cTn id="15" dur="500" fill="hold"/>
                                        <p:tgtEl>
                                          <p:spTgt spid="114694"/>
                                        </p:tgtEl>
                                        <p:attrNameLst>
                                          <p:attrName>ppt_x</p:attrName>
                                        </p:attrNameLst>
                                      </p:cBhvr>
                                      <p:tavLst>
                                        <p:tav tm="0">
                                          <p:val>
                                            <p:strVal val="0-#ppt_w/2"/>
                                          </p:val>
                                        </p:tav>
                                        <p:tav tm="100000">
                                          <p:val>
                                            <p:strVal val="#ppt_x"/>
                                          </p:val>
                                        </p:tav>
                                      </p:tavLst>
                                    </p:anim>
                                    <p:anim calcmode="lin" valueType="num">
                                      <p:cBhvr additive="base">
                                        <p:cTn id="16" dur="500" fill="hold"/>
                                        <p:tgtEl>
                                          <p:spTgt spid="1146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P spid="114691" grpId="0" autoUpdateAnimBg="0"/>
      <p:bldP spid="11469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p:cNvSpPr>
            <a:spLocks noGrp="1"/>
          </p:cNvSpPr>
          <p:nvPr>
            <p:ph type="sldNum" sz="quarter" idx="12"/>
          </p:nvPr>
        </p:nvSpPr>
        <p:spPr/>
        <p:txBody>
          <a:bodyPr/>
          <a:lstStyle/>
          <a:p>
            <a:pPr>
              <a:defRPr/>
            </a:pPr>
            <a:fld id="{4130A54A-873E-4A0E-B02E-F8FAFC3E2CEA}" type="slidenum">
              <a:rPr lang="hu-HU" smtClean="0"/>
              <a:pPr>
                <a:defRPr/>
              </a:pPr>
              <a:t>131</a:t>
            </a:fld>
            <a:endParaRPr lang="hu-HU"/>
          </a:p>
        </p:txBody>
      </p:sp>
      <p:pic>
        <p:nvPicPr>
          <p:cNvPr id="274434" name="Picture 2"/>
          <p:cNvPicPr>
            <a:picLocks noChangeAspect="1" noChangeArrowheads="1"/>
          </p:cNvPicPr>
          <p:nvPr/>
        </p:nvPicPr>
        <p:blipFill>
          <a:blip r:embed="rId2"/>
          <a:srcRect/>
          <a:stretch>
            <a:fillRect/>
          </a:stretch>
        </p:blipFill>
        <p:spPr bwMode="auto">
          <a:xfrm>
            <a:off x="130246" y="678095"/>
            <a:ext cx="8810662" cy="5000646"/>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Adattípusok a Java programozási nyelvben</a:t>
            </a:r>
            <a:endParaRPr lang="hu-HU" dirty="0"/>
          </a:p>
        </p:txBody>
      </p:sp>
      <p:sp>
        <p:nvSpPr>
          <p:cNvPr id="3" name="Tartalom helye 2"/>
          <p:cNvSpPr>
            <a:spLocks noGrp="1"/>
          </p:cNvSpPr>
          <p:nvPr>
            <p:ph idx="1"/>
          </p:nvPr>
        </p:nvSpPr>
        <p:spPr>
          <a:xfrm>
            <a:off x="500034" y="1357298"/>
            <a:ext cx="8143932" cy="5105400"/>
          </a:xfrm>
        </p:spPr>
        <p:txBody>
          <a:bodyPr/>
          <a:lstStyle/>
          <a:p>
            <a:pPr>
              <a:buNone/>
            </a:pPr>
            <a:r>
              <a:rPr lang="hu-HU" dirty="0" smtClean="0">
                <a:solidFill>
                  <a:schemeClr val="tx1"/>
                </a:solidFill>
                <a:latin typeface="+mn-lt"/>
                <a:ea typeface="+mn-ea"/>
                <a:cs typeface="+mn-cs"/>
              </a:rPr>
              <a:t>	A Java nyelvben az adattípusoknak két csoportja van: </a:t>
            </a:r>
            <a:r>
              <a:rPr lang="hu-HU" b="1" dirty="0" smtClean="0">
                <a:solidFill>
                  <a:schemeClr val="tx1"/>
                </a:solidFill>
                <a:latin typeface="+mn-lt"/>
                <a:ea typeface="+mn-ea"/>
                <a:cs typeface="+mn-cs"/>
              </a:rPr>
              <a:t>primitív</a:t>
            </a:r>
            <a:r>
              <a:rPr lang="hu-HU" dirty="0" smtClean="0">
                <a:solidFill>
                  <a:schemeClr val="tx1"/>
                </a:solidFill>
                <a:latin typeface="+mn-lt"/>
                <a:ea typeface="+mn-ea"/>
                <a:cs typeface="+mn-cs"/>
              </a:rPr>
              <a:t> és </a:t>
            </a:r>
            <a:r>
              <a:rPr lang="hu-HU" b="1" dirty="0" smtClean="0">
                <a:solidFill>
                  <a:schemeClr val="tx1"/>
                </a:solidFill>
                <a:latin typeface="+mn-lt"/>
                <a:ea typeface="+mn-ea"/>
                <a:cs typeface="+mn-cs"/>
              </a:rPr>
              <a:t>referencia</a:t>
            </a:r>
            <a:r>
              <a:rPr lang="hu-HU" dirty="0" smtClean="0">
                <a:solidFill>
                  <a:schemeClr val="tx1"/>
                </a:solidFill>
                <a:latin typeface="+mn-lt"/>
                <a:ea typeface="+mn-ea"/>
                <a:cs typeface="+mn-cs"/>
              </a:rPr>
              <a:t> típusok. A primitív adattípusok egy egyszerű értéket képesek tárolni: számot, karaktert vagy logikai értéket.</a:t>
            </a:r>
            <a:endParaRPr lang="hu-HU" dirty="0"/>
          </a:p>
        </p:txBody>
      </p:sp>
      <p:sp>
        <p:nvSpPr>
          <p:cNvPr id="4" name="Dia számának helye 3"/>
          <p:cNvSpPr>
            <a:spLocks noGrp="1"/>
          </p:cNvSpPr>
          <p:nvPr>
            <p:ph type="sldNum" sz="quarter" idx="12"/>
          </p:nvPr>
        </p:nvSpPr>
        <p:spPr/>
        <p:txBody>
          <a:bodyPr/>
          <a:lstStyle/>
          <a:p>
            <a:pPr>
              <a:defRPr/>
            </a:pPr>
            <a:fld id="{4130A54A-873E-4A0E-B02E-F8FAFC3E2CEA}" type="slidenum">
              <a:rPr lang="hu-HU" smtClean="0"/>
              <a:pPr>
                <a:defRPr/>
              </a:pPr>
              <a:t>132</a:t>
            </a:fld>
            <a:endParaRPr lang="hu-HU"/>
          </a:p>
        </p:txBody>
      </p:sp>
      <p:pic>
        <p:nvPicPr>
          <p:cNvPr id="275458" name="Picture 2"/>
          <p:cNvPicPr>
            <a:picLocks noChangeAspect="1" noChangeArrowheads="1"/>
          </p:cNvPicPr>
          <p:nvPr/>
        </p:nvPicPr>
        <p:blipFill>
          <a:blip r:embed="rId2"/>
          <a:srcRect/>
          <a:stretch>
            <a:fillRect/>
          </a:stretch>
        </p:blipFill>
        <p:spPr bwMode="auto">
          <a:xfrm>
            <a:off x="1357290" y="3929066"/>
            <a:ext cx="6770870" cy="2571768"/>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Adattípusok a Java programozási nyelvben</a:t>
            </a:r>
            <a:endParaRPr lang="hu-HU" dirty="0"/>
          </a:p>
        </p:txBody>
      </p:sp>
      <p:sp>
        <p:nvSpPr>
          <p:cNvPr id="3" name="Tartalom helye 2"/>
          <p:cNvSpPr>
            <a:spLocks noGrp="1"/>
          </p:cNvSpPr>
          <p:nvPr>
            <p:ph idx="1"/>
          </p:nvPr>
        </p:nvSpPr>
        <p:spPr>
          <a:xfrm>
            <a:off x="500034" y="1357298"/>
            <a:ext cx="8143932" cy="5105400"/>
          </a:xfrm>
        </p:spPr>
        <p:txBody>
          <a:bodyPr/>
          <a:lstStyle/>
          <a:p>
            <a:pPr>
              <a:buNone/>
            </a:pPr>
            <a:r>
              <a:rPr lang="hu-HU" dirty="0" smtClean="0">
                <a:solidFill>
                  <a:schemeClr val="tx1"/>
                </a:solidFill>
                <a:latin typeface="+mn-lt"/>
                <a:ea typeface="+mn-ea"/>
                <a:cs typeface="+mn-cs"/>
              </a:rPr>
              <a:t>	</a:t>
            </a:r>
            <a:endParaRPr lang="hu-HU" dirty="0"/>
          </a:p>
        </p:txBody>
      </p:sp>
      <p:sp>
        <p:nvSpPr>
          <p:cNvPr id="4" name="Dia számának helye 3"/>
          <p:cNvSpPr>
            <a:spLocks noGrp="1"/>
          </p:cNvSpPr>
          <p:nvPr>
            <p:ph type="sldNum" sz="quarter" idx="12"/>
          </p:nvPr>
        </p:nvSpPr>
        <p:spPr/>
        <p:txBody>
          <a:bodyPr/>
          <a:lstStyle/>
          <a:p>
            <a:pPr>
              <a:defRPr/>
            </a:pPr>
            <a:fld id="{4130A54A-873E-4A0E-B02E-F8FAFC3E2CEA}" type="slidenum">
              <a:rPr lang="hu-HU" smtClean="0"/>
              <a:pPr>
                <a:defRPr/>
              </a:pPr>
              <a:t>133</a:t>
            </a:fld>
            <a:endParaRPr lang="hu-HU"/>
          </a:p>
        </p:txBody>
      </p:sp>
      <p:pic>
        <p:nvPicPr>
          <p:cNvPr id="276482" name="Picture 2"/>
          <p:cNvPicPr>
            <a:picLocks noChangeAspect="1" noChangeArrowheads="1"/>
          </p:cNvPicPr>
          <p:nvPr/>
        </p:nvPicPr>
        <p:blipFill>
          <a:blip r:embed="rId2"/>
          <a:srcRect/>
          <a:stretch>
            <a:fillRect/>
          </a:stretch>
        </p:blipFill>
        <p:spPr bwMode="auto">
          <a:xfrm>
            <a:off x="285720" y="1785926"/>
            <a:ext cx="8383094" cy="4422274"/>
          </a:xfrm>
          <a:prstGeom prst="rect">
            <a:avLst/>
          </a:prstGeom>
          <a:noFill/>
          <a:ln w="9525">
            <a:noFill/>
            <a:miter lim="800000"/>
            <a:headEnd/>
            <a:tailEnd/>
          </a:ln>
          <a:effectLst/>
        </p:spPr>
      </p:pic>
      <p:pic>
        <p:nvPicPr>
          <p:cNvPr id="276483" name="Picture 3"/>
          <p:cNvPicPr>
            <a:picLocks noChangeAspect="1" noChangeArrowheads="1"/>
          </p:cNvPicPr>
          <p:nvPr/>
        </p:nvPicPr>
        <p:blipFill>
          <a:blip r:embed="rId3"/>
          <a:srcRect/>
          <a:stretch>
            <a:fillRect/>
          </a:stretch>
        </p:blipFill>
        <p:spPr bwMode="auto">
          <a:xfrm>
            <a:off x="1512277" y="2982819"/>
            <a:ext cx="202203" cy="303305"/>
          </a:xfrm>
          <a:prstGeom prst="rect">
            <a:avLst/>
          </a:prstGeom>
          <a:noFill/>
          <a:ln w="9525">
            <a:noFill/>
            <a:miter lim="800000"/>
            <a:headEnd/>
            <a:tailEnd/>
          </a:ln>
          <a:effectLst/>
        </p:spPr>
      </p:pic>
    </p:spTree>
  </p:cSld>
  <p:clrMapOvr>
    <a:masterClrMapping/>
  </p:clrMapOvr>
  <p:transition>
    <p:cover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a számának helye 5"/>
          <p:cNvSpPr>
            <a:spLocks noGrp="1"/>
          </p:cNvSpPr>
          <p:nvPr>
            <p:ph type="sldNum" sz="quarter" idx="12"/>
          </p:nvPr>
        </p:nvSpPr>
        <p:spPr/>
        <p:txBody>
          <a:bodyPr/>
          <a:lstStyle/>
          <a:p>
            <a:fld id="{1FB69FD8-CD77-4954-81CD-A7B2E6C54390}" type="slidenum">
              <a:rPr lang="hu-HU"/>
              <a:pPr/>
              <a:t>134</a:t>
            </a:fld>
            <a:endParaRPr lang="hu-HU">
              <a:latin typeface="Times New Roman CE" charset="-18"/>
            </a:endParaRPr>
          </a:p>
        </p:txBody>
      </p:sp>
      <p:sp>
        <p:nvSpPr>
          <p:cNvPr id="75778" name="Rectangle 2"/>
          <p:cNvSpPr>
            <a:spLocks noGrp="1" noChangeArrowheads="1"/>
          </p:cNvSpPr>
          <p:nvPr>
            <p:ph type="body" idx="1"/>
          </p:nvPr>
        </p:nvSpPr>
        <p:spPr>
          <a:xfrm>
            <a:off x="0" y="0"/>
            <a:ext cx="9144000" cy="5943600"/>
          </a:xfrm>
        </p:spPr>
        <p:txBody>
          <a:bodyPr/>
          <a:lstStyle/>
          <a:p>
            <a:pPr algn="ctr">
              <a:buFontTx/>
              <a:buNone/>
            </a:pPr>
            <a:r>
              <a:rPr lang="hu-HU" b="1" dirty="0"/>
              <a:t>IEEE 754 standard</a:t>
            </a:r>
          </a:p>
          <a:p>
            <a:pPr>
              <a:buFontTx/>
              <a:buNone/>
            </a:pPr>
            <a:r>
              <a:rPr lang="hu-HU" dirty="0" err="1"/>
              <a:t>single</a:t>
            </a:r>
            <a:r>
              <a:rPr lang="hu-HU" dirty="0"/>
              <a:t> 32 bites, </a:t>
            </a:r>
            <a:r>
              <a:rPr lang="hu-HU" dirty="0" err="1"/>
              <a:t>double</a:t>
            </a:r>
            <a:r>
              <a:rPr lang="hu-HU" dirty="0"/>
              <a:t> 64 bites (, </a:t>
            </a:r>
            <a:r>
              <a:rPr lang="hu-HU" dirty="0" err="1"/>
              <a:t>extended</a:t>
            </a:r>
            <a:r>
              <a:rPr lang="hu-HU" dirty="0"/>
              <a:t> 80 bites).</a:t>
            </a:r>
            <a:endParaRPr lang="hu-HU" dirty="0">
              <a:latin typeface="Times New Roman CE" charset="-18"/>
            </a:endParaRPr>
          </a:p>
          <a:p>
            <a:pPr>
              <a:lnSpc>
                <a:spcPct val="70000"/>
              </a:lnSpc>
              <a:spcBef>
                <a:spcPct val="50000"/>
              </a:spcBef>
              <a:buFontTx/>
              <a:buNone/>
            </a:pPr>
            <a:endParaRPr lang="hu-HU" dirty="0"/>
          </a:p>
          <a:p>
            <a:pPr>
              <a:lnSpc>
                <a:spcPct val="70000"/>
              </a:lnSpc>
              <a:spcBef>
                <a:spcPct val="50000"/>
              </a:spcBef>
              <a:buFontTx/>
              <a:buNone/>
            </a:pPr>
            <a:endParaRPr lang="hu-HU" dirty="0"/>
          </a:p>
          <a:p>
            <a:pPr>
              <a:lnSpc>
                <a:spcPct val="70000"/>
              </a:lnSpc>
              <a:spcBef>
                <a:spcPct val="50000"/>
              </a:spcBef>
              <a:buFontTx/>
              <a:buNone/>
            </a:pPr>
            <a:endParaRPr lang="hu-HU" dirty="0"/>
          </a:p>
          <a:p>
            <a:pPr>
              <a:lnSpc>
                <a:spcPct val="70000"/>
              </a:lnSpc>
              <a:spcBef>
                <a:spcPct val="50000"/>
              </a:spcBef>
              <a:buFontTx/>
              <a:buNone/>
            </a:pPr>
            <a:endParaRPr lang="hu-HU" dirty="0"/>
          </a:p>
          <a:p>
            <a:pPr>
              <a:lnSpc>
                <a:spcPct val="70000"/>
              </a:lnSpc>
              <a:spcBef>
                <a:spcPct val="50000"/>
              </a:spcBef>
              <a:buFontTx/>
              <a:buNone/>
            </a:pPr>
            <a:endParaRPr lang="hu-HU" dirty="0"/>
          </a:p>
          <a:p>
            <a:pPr>
              <a:lnSpc>
                <a:spcPct val="70000"/>
              </a:lnSpc>
              <a:spcBef>
                <a:spcPct val="50000"/>
              </a:spcBef>
              <a:buFontTx/>
              <a:buNone/>
            </a:pPr>
            <a:endParaRPr lang="hu-HU" dirty="0"/>
          </a:p>
          <a:p>
            <a:pPr>
              <a:lnSpc>
                <a:spcPct val="70000"/>
              </a:lnSpc>
              <a:spcBef>
                <a:spcPct val="50000"/>
              </a:spcBef>
              <a:buFontTx/>
              <a:buNone/>
            </a:pPr>
            <a:r>
              <a:rPr lang="hu-HU" dirty="0" err="1"/>
              <a:t>single</a:t>
            </a:r>
            <a:r>
              <a:rPr lang="hu-HU" dirty="0"/>
              <a:t>: Ha 0 &lt; a kitevőrész &lt; 255, a szám normalizált.</a:t>
            </a:r>
          </a:p>
          <a:p>
            <a:pPr>
              <a:lnSpc>
                <a:spcPct val="70000"/>
              </a:lnSpc>
              <a:spcBef>
                <a:spcPct val="50000"/>
              </a:spcBef>
              <a:buFontTx/>
              <a:buNone/>
            </a:pPr>
            <a:r>
              <a:rPr lang="hu-HU" dirty="0"/>
              <a:t>Normalizált tört vezető 1-es bitje nincs ábrázolva!</a:t>
            </a:r>
          </a:p>
        </p:txBody>
      </p:sp>
      <p:graphicFrame>
        <p:nvGraphicFramePr>
          <p:cNvPr id="75836" name="Group 60"/>
          <p:cNvGraphicFramePr>
            <a:graphicFrameLocks noGrp="1"/>
          </p:cNvGraphicFramePr>
          <p:nvPr/>
        </p:nvGraphicFramePr>
        <p:xfrm>
          <a:off x="457200" y="1447800"/>
          <a:ext cx="7772400" cy="2971800"/>
        </p:xfrm>
        <a:graphic>
          <a:graphicData uri="http://schemas.openxmlformats.org/drawingml/2006/table">
            <a:tbl>
              <a:tblPr>
                <a:tableStyleId>{35758FB7-9AC5-4552-8A53-C91805E547FA}</a:tableStyleId>
              </a:tblPr>
              <a:tblGrid>
                <a:gridCol w="1665288"/>
                <a:gridCol w="1295400"/>
                <a:gridCol w="2776537"/>
                <a:gridCol w="2035175"/>
              </a:tblGrid>
              <a:tr h="68580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dirty="0" smtClean="0">
                          <a:ln>
                            <a:noFill/>
                          </a:ln>
                          <a:effectLst/>
                        </a:rPr>
                        <a:t>típus</a:t>
                      </a:r>
                      <a:endParaRPr kumimoji="0" lang="hu-HU" sz="2800" b="0" i="0" u="none" strike="noStrike" cap="none" normalizeH="0" baseline="0" dirty="0" smtClean="0">
                        <a:ln>
                          <a:noFill/>
                        </a:ln>
                        <a:solidFill>
                          <a:schemeClr val="tx1"/>
                        </a:solidFill>
                        <a:effectLst/>
                        <a:latin typeface="Times New Roman" pitchFamily="18" charset="0"/>
                      </a:endParaRPr>
                    </a:p>
                  </a:txBody>
                  <a:tcPr anchor="ct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előjel</a:t>
                      </a:r>
                      <a:endParaRPr kumimoji="0" lang="hu-HU" sz="2800" b="0" i="0" u="none" strike="noStrike" cap="none" normalizeH="0" baseline="0" smtClean="0">
                        <a:ln>
                          <a:noFill/>
                        </a:ln>
                        <a:solidFill>
                          <a:schemeClr val="tx1"/>
                        </a:solidFill>
                        <a:effectLst/>
                        <a:latin typeface="Times New Roman" pitchFamily="18" charset="0"/>
                      </a:endParaRPr>
                    </a:p>
                  </a:txBody>
                  <a:tcPr anchor="ct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kitevőrész</a:t>
                      </a:r>
                      <a:endParaRPr kumimoji="0" lang="hu-HU" sz="2800" b="0" i="0" u="none" strike="noStrike" cap="none" normalizeH="0" baseline="0" smtClean="0">
                        <a:ln>
                          <a:noFill/>
                        </a:ln>
                        <a:solidFill>
                          <a:schemeClr val="tx1"/>
                        </a:solidFill>
                        <a:effectLst/>
                        <a:latin typeface="Times New Roman" pitchFamily="18" charset="0"/>
                      </a:endParaRPr>
                    </a:p>
                  </a:txBody>
                  <a:tcPr anchor="ct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 törtrész |</a:t>
                      </a:r>
                      <a:endParaRPr kumimoji="0" lang="hu-HU" sz="2800" b="0" i="0" u="none" strike="noStrike" cap="none" normalizeH="0" baseline="0" smtClean="0">
                        <a:ln>
                          <a:noFill/>
                        </a:ln>
                        <a:solidFill>
                          <a:schemeClr val="tx1"/>
                        </a:solidFill>
                        <a:effectLst/>
                        <a:latin typeface="Times New Roman" pitchFamily="18" charset="0"/>
                        <a:cs typeface="Times New Roman" pitchFamily="18" charset="0"/>
                      </a:endParaRPr>
                    </a:p>
                  </a:txBody>
                  <a:tcPr anchor="ctr" horzOverflow="overflow"/>
                </a:tc>
              </a:tr>
              <a:tr h="114300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single</a:t>
                      </a:r>
                      <a:endParaRPr kumimoji="0" lang="hu-HU" sz="2800" b="0" i="0" u="none" strike="noStrike" cap="none" normalizeH="0" baseline="0" smtClean="0">
                        <a:ln>
                          <a:noFill/>
                        </a:ln>
                        <a:solidFill>
                          <a:schemeClr val="tx1"/>
                        </a:solidFill>
                        <a:effectLst/>
                        <a:latin typeface="Times New Roman" pitchFamily="18" charset="0"/>
                      </a:endParaRPr>
                    </a:p>
                  </a:txBody>
                  <a:tcPr anchor="ct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1 bit</a:t>
                      </a:r>
                      <a:endParaRPr kumimoji="0" lang="hu-HU" sz="2800" b="0" i="0" u="none" strike="noStrike" cap="none" normalizeH="0" baseline="0" smtClean="0">
                        <a:ln>
                          <a:noFill/>
                        </a:ln>
                        <a:solidFill>
                          <a:schemeClr val="tx1"/>
                        </a:solidFill>
                        <a:effectLst/>
                        <a:latin typeface="Times New Roman" pitchFamily="18" charset="0"/>
                      </a:endParaRPr>
                    </a:p>
                  </a:txBody>
                  <a:tcPr anchor="ct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8 bit</a:t>
                      </a:r>
                    </a:p>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127-többletes </a:t>
                      </a:r>
                      <a:endParaRPr kumimoji="0" lang="hu-HU" sz="2800" b="0" i="0" u="none" strike="noStrike" cap="none" normalizeH="0" baseline="0" smtClean="0">
                        <a:ln>
                          <a:noFill/>
                        </a:ln>
                        <a:solidFill>
                          <a:schemeClr val="tx1"/>
                        </a:solidFill>
                        <a:effectLst/>
                        <a:latin typeface="Times New Roman" pitchFamily="18" charset="0"/>
                      </a:endParaRPr>
                    </a:p>
                  </a:txBody>
                  <a:tcP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23 bit</a:t>
                      </a:r>
                      <a:endParaRPr kumimoji="0" lang="hu-HU" sz="2800" b="0" i="0" u="none" strike="noStrike" cap="none" normalizeH="0" baseline="0" smtClean="0">
                        <a:ln>
                          <a:noFill/>
                        </a:ln>
                        <a:solidFill>
                          <a:schemeClr val="tx1"/>
                        </a:solidFill>
                        <a:effectLst/>
                        <a:latin typeface="Times New Roman" pitchFamily="18" charset="0"/>
                      </a:endParaRPr>
                    </a:p>
                  </a:txBody>
                  <a:tcPr anchor="ctr" horzOverflow="overflow"/>
                </a:tc>
              </a:tr>
              <a:tr h="1143000">
                <a:tc>
                  <a:txBody>
                    <a:bodyPr/>
                    <a:lstStyle/>
                    <a:p>
                      <a:pPr marL="0" marR="0" lvl="0" indent="0" algn="l"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double</a:t>
                      </a:r>
                      <a:endParaRPr kumimoji="0" lang="hu-HU" sz="2800" b="0" i="0" u="none" strike="noStrike" cap="none" normalizeH="0" baseline="0" smtClean="0">
                        <a:ln>
                          <a:noFill/>
                        </a:ln>
                        <a:solidFill>
                          <a:schemeClr val="tx1"/>
                        </a:solidFill>
                        <a:effectLst/>
                        <a:latin typeface="Times New Roman" pitchFamily="18" charset="0"/>
                      </a:endParaRPr>
                    </a:p>
                  </a:txBody>
                  <a:tcPr anchor="ct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1 bit</a:t>
                      </a:r>
                      <a:endParaRPr kumimoji="0" lang="hu-HU" sz="2800" b="0" i="0" u="none" strike="noStrike" cap="none" normalizeH="0" baseline="0" smtClean="0">
                        <a:ln>
                          <a:noFill/>
                        </a:ln>
                        <a:solidFill>
                          <a:schemeClr val="tx1"/>
                        </a:solidFill>
                        <a:effectLst/>
                        <a:latin typeface="Times New Roman" pitchFamily="18" charset="0"/>
                      </a:endParaRPr>
                    </a:p>
                  </a:txBody>
                  <a:tcPr anchor="ct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11 bit</a:t>
                      </a:r>
                    </a:p>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smtClean="0">
                          <a:ln>
                            <a:noFill/>
                          </a:ln>
                          <a:effectLst/>
                        </a:rPr>
                        <a:t>1023-többletes</a:t>
                      </a:r>
                      <a:endParaRPr kumimoji="0" lang="hu-HU" sz="28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u="none" strike="noStrike" cap="none" normalizeH="0" baseline="0" dirty="0" smtClean="0">
                          <a:ln>
                            <a:noFill/>
                          </a:ln>
                          <a:effectLst/>
                        </a:rPr>
                        <a:t>52 bit</a:t>
                      </a:r>
                      <a:endParaRPr kumimoji="0" lang="hu-HU" sz="2800" b="0" i="0" u="none" strike="noStrike" cap="none" normalizeH="0" baseline="0" dirty="0" smtClean="0">
                        <a:ln>
                          <a:noFill/>
                        </a:ln>
                        <a:solidFill>
                          <a:schemeClr val="tx1"/>
                        </a:solidFill>
                        <a:effectLst/>
                        <a:latin typeface="Times New Roman" pitchFamily="18" charset="0"/>
                      </a:endParaRPr>
                    </a:p>
                  </a:txBody>
                  <a:tcPr anchor="ctr" horzOverflow="overflow"/>
                </a:tc>
              </a:tr>
            </a:tbl>
          </a:graphicData>
        </a:graphic>
      </p:graphicFrame>
    </p:spTree>
  </p:cSld>
  <p:clrMapOvr>
    <a:masterClrMapping/>
  </p:clrMapOvr>
  <p:transition>
    <p:cover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5"/>
          <p:cNvSpPr>
            <a:spLocks noGrp="1"/>
          </p:cNvSpPr>
          <p:nvPr>
            <p:ph type="sldNum" sz="quarter" idx="12"/>
          </p:nvPr>
        </p:nvSpPr>
        <p:spPr/>
        <p:txBody>
          <a:bodyPr/>
          <a:lstStyle/>
          <a:p>
            <a:fld id="{15E55DCC-F6A2-4247-8A71-729E83A3FAC6}" type="slidenum">
              <a:rPr lang="hu-HU"/>
              <a:pPr/>
              <a:t>135</a:t>
            </a:fld>
            <a:endParaRPr lang="hu-HU">
              <a:latin typeface="Times New Roman CE" charset="-18"/>
            </a:endParaRPr>
          </a:p>
        </p:txBody>
      </p:sp>
      <p:sp>
        <p:nvSpPr>
          <p:cNvPr id="77826" name="Rectangle 2"/>
          <p:cNvSpPr>
            <a:spLocks noGrp="1" noChangeArrowheads="1"/>
          </p:cNvSpPr>
          <p:nvPr>
            <p:ph type="body" idx="1"/>
          </p:nvPr>
        </p:nvSpPr>
        <p:spPr>
          <a:xfrm>
            <a:off x="76200" y="76200"/>
            <a:ext cx="8991600" cy="6096000"/>
          </a:xfrm>
          <a:noFill/>
          <a:ln/>
        </p:spPr>
        <p:txBody>
          <a:bodyPr/>
          <a:lstStyle/>
          <a:p>
            <a:pPr algn="ctr">
              <a:buFontTx/>
              <a:buNone/>
            </a:pPr>
            <a:r>
              <a:rPr lang="hu-HU" b="1"/>
              <a:t>Normalizált számok (IEEE 754, single)</a:t>
            </a:r>
          </a:p>
          <a:p>
            <a:pPr algn="ctr">
              <a:buFontTx/>
              <a:buNone/>
            </a:pPr>
            <a:r>
              <a:rPr lang="hu-HU"/>
              <a:t>0 &lt;  kitevőrész  &lt; 255</a:t>
            </a:r>
            <a:endParaRPr lang="hu-HU" b="1"/>
          </a:p>
          <a:p>
            <a:pPr algn="just">
              <a:buFontTx/>
              <a:buNone/>
            </a:pPr>
            <a:r>
              <a:rPr lang="hu-HU"/>
              <a:t>	kitevőrész = kitevő + 127, 		127 többletes.</a:t>
            </a:r>
          </a:p>
          <a:p>
            <a:pPr>
              <a:buFontTx/>
              <a:buNone/>
            </a:pPr>
            <a:r>
              <a:rPr lang="hu-HU"/>
              <a:t>	Lehetséges kitevők:	-126, -125, ... , +127.</a:t>
            </a:r>
          </a:p>
          <a:p>
            <a:pPr>
              <a:spcBef>
                <a:spcPct val="0"/>
              </a:spcBef>
              <a:buFontTx/>
              <a:buNone/>
            </a:pPr>
            <a:r>
              <a:rPr lang="hu-HU"/>
              <a:t>Közvetlenül a törtrész elé kell képzelni egy </a:t>
            </a:r>
            <a:r>
              <a:rPr lang="hu-HU" i="1"/>
              <a:t>1</a:t>
            </a:r>
            <a:r>
              <a:rPr lang="hu-HU"/>
              <a:t>-est (</a:t>
            </a:r>
            <a:r>
              <a:rPr lang="hu-HU" b="1"/>
              <a:t>implicit bit</a:t>
            </a:r>
            <a:r>
              <a:rPr lang="hu-HU"/>
              <a:t>) és a bináris pontot.</a:t>
            </a:r>
          </a:p>
          <a:p>
            <a:pPr>
              <a:buFontTx/>
              <a:buNone/>
            </a:pPr>
            <a:r>
              <a:rPr lang="hu-HU"/>
              <a:t>Az ábrázolt szám:		</a:t>
            </a:r>
            <a:r>
              <a:rPr lang="hu-HU">
                <a:latin typeface="Symbol" pitchFamily="18" charset="2"/>
              </a:rPr>
              <a:t>±</a:t>
            </a:r>
            <a:r>
              <a:rPr lang="hu-HU"/>
              <a:t> (</a:t>
            </a:r>
            <a:r>
              <a:rPr lang="hu-HU" i="1"/>
              <a:t>1</a:t>
            </a:r>
            <a:r>
              <a:rPr lang="hu-HU"/>
              <a:t> + törtrész) * 2</a:t>
            </a:r>
            <a:r>
              <a:rPr lang="hu-HU" baseline="30000"/>
              <a:t>kitevő</a:t>
            </a:r>
            <a:endParaRPr lang="hu-HU"/>
          </a:p>
          <a:p>
            <a:pPr>
              <a:spcBef>
                <a:spcPct val="0"/>
              </a:spcBef>
              <a:buFontTx/>
              <a:buNone/>
            </a:pPr>
            <a:r>
              <a:rPr lang="hu-HU"/>
              <a:t>Pl.:	1	0011 1111 1000 ... 0000</a:t>
            </a:r>
            <a:r>
              <a:rPr lang="hu-HU" baseline="-25000"/>
              <a:t>2</a:t>
            </a:r>
            <a:r>
              <a:rPr lang="hu-HU"/>
              <a:t> =  3F80 0000</a:t>
            </a:r>
            <a:r>
              <a:rPr lang="hu-HU" baseline="-25000"/>
              <a:t>16</a:t>
            </a:r>
            <a:endParaRPr lang="hu-HU"/>
          </a:p>
          <a:p>
            <a:pPr>
              <a:spcBef>
                <a:spcPct val="0"/>
              </a:spcBef>
              <a:buFontTx/>
              <a:buNone/>
            </a:pPr>
            <a:r>
              <a:rPr lang="hu-HU"/>
              <a:t>		0,5	0011 1111 0000 ... 0000</a:t>
            </a:r>
            <a:r>
              <a:rPr lang="hu-HU" baseline="-25000"/>
              <a:t>2</a:t>
            </a:r>
            <a:r>
              <a:rPr lang="hu-HU"/>
              <a:t> =  3F00 0000</a:t>
            </a:r>
            <a:r>
              <a:rPr lang="hu-HU" baseline="-25000"/>
              <a:t>16</a:t>
            </a:r>
            <a:endParaRPr lang="hu-HU"/>
          </a:p>
          <a:p>
            <a:pPr>
              <a:spcBef>
                <a:spcPct val="0"/>
              </a:spcBef>
              <a:buFontTx/>
              <a:buNone/>
            </a:pPr>
            <a:r>
              <a:rPr lang="hu-HU"/>
              <a:t>	   -1,5	1011 1111 1100 ... 0000</a:t>
            </a:r>
            <a:r>
              <a:rPr lang="hu-HU" baseline="-25000"/>
              <a:t>2</a:t>
            </a:r>
            <a:r>
              <a:rPr lang="hu-HU"/>
              <a:t> = BFC0 0000</a:t>
            </a:r>
            <a:r>
              <a:rPr lang="hu-HU" baseline="-25000"/>
              <a:t>16</a:t>
            </a:r>
          </a:p>
          <a:p>
            <a:pPr>
              <a:spcBef>
                <a:spcPct val="0"/>
              </a:spcBef>
              <a:buFontTx/>
              <a:buNone/>
            </a:pPr>
            <a:r>
              <a:rPr lang="hu-HU" baseline="-25000"/>
              <a:t>			</a:t>
            </a:r>
            <a:r>
              <a:rPr lang="hu-HU">
                <a:latin typeface="Symbol" pitchFamily="18" charset="2"/>
              </a:rPr>
              <a:t>±</a:t>
            </a:r>
            <a:r>
              <a:rPr lang="hu-HU"/>
              <a:t> kitevőrész </a:t>
            </a:r>
            <a:r>
              <a:rPr lang="hu-HU" i="1"/>
              <a:t>1.</a:t>
            </a:r>
            <a:r>
              <a:rPr lang="hu-HU"/>
              <a:t> törtrész</a:t>
            </a:r>
          </a:p>
        </p:txBody>
      </p:sp>
      <p:grpSp>
        <p:nvGrpSpPr>
          <p:cNvPr id="2" name="Group 3"/>
          <p:cNvGrpSpPr>
            <a:grpSpLocks/>
          </p:cNvGrpSpPr>
          <p:nvPr/>
        </p:nvGrpSpPr>
        <p:grpSpPr bwMode="auto">
          <a:xfrm>
            <a:off x="1905000" y="5334000"/>
            <a:ext cx="3733800" cy="152400"/>
            <a:chOff x="1200" y="3264"/>
            <a:chExt cx="2352" cy="96"/>
          </a:xfrm>
        </p:grpSpPr>
        <p:sp>
          <p:nvSpPr>
            <p:cNvPr id="77828" name="AutoShape 4"/>
            <p:cNvSpPr>
              <a:spLocks/>
            </p:cNvSpPr>
            <p:nvPr/>
          </p:nvSpPr>
          <p:spPr bwMode="auto">
            <a:xfrm rot="-5400000">
              <a:off x="1704" y="2760"/>
              <a:ext cx="96" cy="1104"/>
            </a:xfrm>
            <a:prstGeom prst="leftBrace">
              <a:avLst>
                <a:gd name="adj1" fmla="val 95833"/>
                <a:gd name="adj2" fmla="val 50000"/>
              </a:avLst>
            </a:prstGeom>
            <a:noFill/>
            <a:ln w="12700">
              <a:solidFill>
                <a:schemeClr val="tx1"/>
              </a:solidFill>
              <a:round/>
              <a:headEnd type="none" w="sm" len="sm"/>
              <a:tailEnd type="none" w="sm" len="sm"/>
            </a:ln>
            <a:effectLst/>
          </p:spPr>
          <p:txBody>
            <a:bodyPr wrap="none" anchor="ctr"/>
            <a:lstStyle/>
            <a:p>
              <a:endParaRPr lang="hu-HU"/>
            </a:p>
          </p:txBody>
        </p:sp>
        <p:sp>
          <p:nvSpPr>
            <p:cNvPr id="77829" name="AutoShape 5"/>
            <p:cNvSpPr>
              <a:spLocks/>
            </p:cNvSpPr>
            <p:nvPr/>
          </p:nvSpPr>
          <p:spPr bwMode="auto">
            <a:xfrm rot="-5400000">
              <a:off x="2928" y="2736"/>
              <a:ext cx="96" cy="1152"/>
            </a:xfrm>
            <a:prstGeom prst="leftBrace">
              <a:avLst>
                <a:gd name="adj1" fmla="val 100000"/>
                <a:gd name="adj2" fmla="val 50000"/>
              </a:avLst>
            </a:prstGeom>
            <a:noFill/>
            <a:ln w="12700">
              <a:solidFill>
                <a:schemeClr val="tx1"/>
              </a:solidFill>
              <a:round/>
              <a:headEnd type="none" w="sm" len="sm"/>
              <a:tailEnd type="none" w="sm" len="sm"/>
            </a:ln>
            <a:effectLst/>
          </p:spPr>
          <p:txBody>
            <a:bodyPr wrap="none" anchor="ctr"/>
            <a:lstStyle/>
            <a:p>
              <a:endParaRPr lang="hu-HU"/>
            </a:p>
          </p:txBody>
        </p:sp>
      </p:grpSp>
    </p:spTree>
  </p:cSld>
  <p:clrMapOvr>
    <a:masterClrMapping/>
  </p:clrMapOvr>
  <p:transition>
    <p:cover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5"/>
          <p:cNvSpPr>
            <a:spLocks noGrp="1"/>
          </p:cNvSpPr>
          <p:nvPr>
            <p:ph type="sldNum" sz="quarter" idx="12"/>
          </p:nvPr>
        </p:nvSpPr>
        <p:spPr/>
        <p:txBody>
          <a:bodyPr/>
          <a:lstStyle/>
          <a:p>
            <a:fld id="{728FC181-F9C2-42B7-A947-6B564D8D0CB9}" type="slidenum">
              <a:rPr lang="hu-HU"/>
              <a:pPr/>
              <a:t>136</a:t>
            </a:fld>
            <a:endParaRPr lang="hu-HU">
              <a:latin typeface="Times New Roman CE" charset="-18"/>
            </a:endParaRPr>
          </a:p>
        </p:txBody>
      </p:sp>
      <p:sp>
        <p:nvSpPr>
          <p:cNvPr id="79874" name="Rectangle 2"/>
          <p:cNvSpPr>
            <a:spLocks noGrp="1" noChangeArrowheads="1"/>
          </p:cNvSpPr>
          <p:nvPr>
            <p:ph type="body" idx="1"/>
          </p:nvPr>
        </p:nvSpPr>
        <p:spPr>
          <a:xfrm>
            <a:off x="0" y="0"/>
            <a:ext cx="9144000" cy="6153150"/>
          </a:xfrm>
          <a:noFill/>
          <a:ln/>
        </p:spPr>
        <p:txBody>
          <a:bodyPr/>
          <a:lstStyle/>
          <a:p>
            <a:pPr algn="ctr">
              <a:spcBef>
                <a:spcPct val="15000"/>
              </a:spcBef>
              <a:buFontTx/>
              <a:buNone/>
            </a:pPr>
            <a:r>
              <a:rPr lang="hu-HU" b="1"/>
              <a:t>Normalizálatlan számok (IEEE 754, single)</a:t>
            </a:r>
          </a:p>
          <a:p>
            <a:pPr algn="ctr">
              <a:spcBef>
                <a:spcPct val="15000"/>
              </a:spcBef>
              <a:buFontTx/>
              <a:buNone/>
            </a:pPr>
            <a:r>
              <a:rPr lang="hu-HU"/>
              <a:t>	</a:t>
            </a:r>
            <a:r>
              <a:rPr lang="hu-HU" b="1"/>
              <a:t>Ha a</a:t>
            </a:r>
            <a:r>
              <a:rPr lang="hu-HU"/>
              <a:t> </a:t>
            </a:r>
            <a:r>
              <a:rPr lang="hu-HU" b="1"/>
              <a:t>kitevőrész = 0</a:t>
            </a:r>
          </a:p>
          <a:p>
            <a:pPr>
              <a:spcBef>
                <a:spcPct val="10000"/>
              </a:spcBef>
              <a:buFontTx/>
              <a:buNone/>
            </a:pPr>
            <a:r>
              <a:rPr lang="hu-HU"/>
              <a:t>Ilyenkor a kitevő -126 (! nem 127), </a:t>
            </a:r>
          </a:p>
          <a:p>
            <a:pPr>
              <a:spcBef>
                <a:spcPct val="10000"/>
              </a:spcBef>
              <a:buFontTx/>
              <a:buNone/>
            </a:pPr>
            <a:r>
              <a:rPr lang="hu-HU"/>
              <a:t>a bináris pontot implicit </a:t>
            </a:r>
            <a:r>
              <a:rPr lang="hu-HU" i="1"/>
              <a:t>0</a:t>
            </a:r>
            <a:r>
              <a:rPr lang="hu-HU"/>
              <a:t> előzi meg (nincs ábrázolva).</a:t>
            </a:r>
          </a:p>
          <a:p>
            <a:pPr>
              <a:spcBef>
                <a:spcPct val="10000"/>
              </a:spcBef>
              <a:buFontTx/>
              <a:buNone/>
            </a:pPr>
            <a:r>
              <a:rPr lang="hu-HU"/>
              <a:t>Az ábrázolt szám:		</a:t>
            </a:r>
            <a:r>
              <a:rPr lang="hu-HU">
                <a:latin typeface="Symbol" pitchFamily="18" charset="2"/>
              </a:rPr>
              <a:t>±</a:t>
            </a:r>
            <a:r>
              <a:rPr lang="hu-HU"/>
              <a:t> (törtrész) * 2</a:t>
            </a:r>
            <a:r>
              <a:rPr lang="hu-HU" baseline="30000"/>
              <a:t>-126</a:t>
            </a:r>
            <a:endParaRPr lang="hu-HU"/>
          </a:p>
          <a:p>
            <a:pPr>
              <a:spcBef>
                <a:spcPct val="10000"/>
              </a:spcBef>
              <a:buFontTx/>
              <a:buNone/>
            </a:pPr>
            <a:r>
              <a:rPr lang="hu-HU"/>
              <a:t>Pl.:	 2</a:t>
            </a:r>
            <a:r>
              <a:rPr lang="hu-HU" baseline="30000"/>
              <a:t>-127</a:t>
            </a:r>
            <a:r>
              <a:rPr lang="hu-HU"/>
              <a:t> </a:t>
            </a:r>
            <a:r>
              <a:rPr lang="hu-HU">
                <a:cs typeface="Times New Roman" pitchFamily="18" charset="0"/>
              </a:rPr>
              <a:t>=	</a:t>
            </a:r>
            <a:r>
              <a:rPr lang="hu-HU"/>
              <a:t>2</a:t>
            </a:r>
            <a:r>
              <a:rPr lang="hu-HU" baseline="30000"/>
              <a:t>-126  </a:t>
            </a:r>
            <a:r>
              <a:rPr lang="hu-HU"/>
              <a:t>*  </a:t>
            </a:r>
            <a:r>
              <a:rPr lang="hu-HU" i="1"/>
              <a:t>0</a:t>
            </a:r>
            <a:r>
              <a:rPr lang="hu-HU"/>
              <a:t>,100 ... 0000</a:t>
            </a:r>
            <a:r>
              <a:rPr lang="hu-HU" baseline="-25000"/>
              <a:t>2</a:t>
            </a:r>
            <a:r>
              <a:rPr lang="hu-HU"/>
              <a:t> =</a:t>
            </a:r>
          </a:p>
          <a:p>
            <a:pPr>
              <a:spcBef>
                <a:spcPct val="10000"/>
              </a:spcBef>
              <a:buFontTx/>
              <a:buNone/>
            </a:pPr>
            <a:r>
              <a:rPr lang="hu-HU"/>
              <a:t>			= 0000 0000 0100 ... 0000</a:t>
            </a:r>
            <a:r>
              <a:rPr lang="hu-HU" baseline="-25000"/>
              <a:t>2</a:t>
            </a:r>
            <a:r>
              <a:rPr lang="hu-HU"/>
              <a:t> = 0040  0000</a:t>
            </a:r>
            <a:r>
              <a:rPr lang="hu-HU" baseline="-25000"/>
              <a:t>16</a:t>
            </a:r>
            <a:endParaRPr lang="hu-HU"/>
          </a:p>
          <a:p>
            <a:pPr>
              <a:spcBef>
                <a:spcPct val="10000"/>
              </a:spcBef>
              <a:buFontTx/>
              <a:buNone/>
            </a:pPr>
            <a:r>
              <a:rPr lang="hu-HU"/>
              <a:t>			  </a:t>
            </a:r>
            <a:r>
              <a:rPr lang="hu-HU" baseline="-25000"/>
              <a:t> </a:t>
            </a:r>
            <a:r>
              <a:rPr lang="hu-HU">
                <a:latin typeface="Symbol" pitchFamily="18" charset="2"/>
              </a:rPr>
              <a:t>±</a:t>
            </a:r>
            <a:r>
              <a:rPr lang="hu-HU"/>
              <a:t> kitevőrész </a:t>
            </a:r>
            <a:r>
              <a:rPr lang="hu-HU" i="1"/>
              <a:t>0.</a:t>
            </a:r>
            <a:r>
              <a:rPr lang="hu-HU"/>
              <a:t> törtrész (2</a:t>
            </a:r>
            <a:r>
              <a:rPr lang="hu-HU" baseline="30000"/>
              <a:t>-1</a:t>
            </a:r>
            <a:r>
              <a:rPr lang="hu-HU"/>
              <a:t>)</a:t>
            </a:r>
          </a:p>
          <a:p>
            <a:pPr>
              <a:spcBef>
                <a:spcPct val="10000"/>
              </a:spcBef>
              <a:buFontTx/>
              <a:buNone/>
            </a:pPr>
            <a:r>
              <a:rPr lang="hu-HU"/>
              <a:t>	   - 2</a:t>
            </a:r>
            <a:r>
              <a:rPr lang="hu-HU" baseline="30000"/>
              <a:t>-149</a:t>
            </a:r>
            <a:r>
              <a:rPr lang="hu-HU"/>
              <a:t> </a:t>
            </a:r>
            <a:r>
              <a:rPr lang="hu-HU">
                <a:cs typeface="Times New Roman" pitchFamily="18" charset="0"/>
              </a:rPr>
              <a:t>=</a:t>
            </a:r>
            <a:r>
              <a:rPr lang="hu-HU"/>
              <a:t>  - 2</a:t>
            </a:r>
            <a:r>
              <a:rPr lang="hu-HU" baseline="30000"/>
              <a:t>-126  </a:t>
            </a:r>
            <a:r>
              <a:rPr lang="hu-HU"/>
              <a:t>*  </a:t>
            </a:r>
            <a:r>
              <a:rPr lang="hu-HU" i="1"/>
              <a:t>0</a:t>
            </a:r>
            <a:r>
              <a:rPr lang="hu-HU"/>
              <a:t>,000 ... 0001</a:t>
            </a:r>
            <a:r>
              <a:rPr lang="hu-HU" baseline="-25000"/>
              <a:t>2</a:t>
            </a:r>
            <a:r>
              <a:rPr lang="hu-HU"/>
              <a:t> =</a:t>
            </a:r>
          </a:p>
          <a:p>
            <a:pPr>
              <a:spcBef>
                <a:spcPct val="10000"/>
              </a:spcBef>
              <a:buFontTx/>
              <a:buNone/>
            </a:pPr>
            <a:r>
              <a:rPr lang="hu-HU"/>
              <a:t>			= 1000 0000 0000 ... 0001</a:t>
            </a:r>
            <a:r>
              <a:rPr lang="hu-HU" baseline="-25000"/>
              <a:t>2</a:t>
            </a:r>
            <a:r>
              <a:rPr lang="hu-HU"/>
              <a:t> = 8000  0001</a:t>
            </a:r>
            <a:r>
              <a:rPr lang="hu-HU" baseline="-25000"/>
              <a:t>16</a:t>
            </a:r>
          </a:p>
          <a:p>
            <a:pPr>
              <a:spcBef>
                <a:spcPct val="10000"/>
              </a:spcBef>
              <a:buFontTx/>
              <a:buNone/>
            </a:pPr>
            <a:r>
              <a:rPr lang="hu-HU"/>
              <a:t>         	  </a:t>
            </a:r>
            <a:r>
              <a:rPr lang="hu-HU" baseline="-25000"/>
              <a:t> </a:t>
            </a:r>
            <a:r>
              <a:rPr lang="hu-HU">
                <a:latin typeface="Symbol" pitchFamily="18" charset="2"/>
              </a:rPr>
              <a:t>±</a:t>
            </a:r>
            <a:r>
              <a:rPr lang="hu-HU"/>
              <a:t> kitevőrész </a:t>
            </a:r>
            <a:r>
              <a:rPr lang="hu-HU" i="1"/>
              <a:t>0.</a:t>
            </a:r>
            <a:r>
              <a:rPr lang="hu-HU"/>
              <a:t> törtrész (2</a:t>
            </a:r>
            <a:r>
              <a:rPr lang="hu-HU" baseline="30000"/>
              <a:t>-23</a:t>
            </a:r>
            <a:r>
              <a:rPr lang="hu-HU"/>
              <a:t>)</a:t>
            </a:r>
          </a:p>
        </p:txBody>
      </p:sp>
      <p:grpSp>
        <p:nvGrpSpPr>
          <p:cNvPr id="2" name="Group 3"/>
          <p:cNvGrpSpPr>
            <a:grpSpLocks/>
          </p:cNvGrpSpPr>
          <p:nvPr/>
        </p:nvGrpSpPr>
        <p:grpSpPr bwMode="auto">
          <a:xfrm>
            <a:off x="2195513" y="5305425"/>
            <a:ext cx="3657600" cy="152400"/>
            <a:chOff x="1488" y="2112"/>
            <a:chExt cx="2304" cy="96"/>
          </a:xfrm>
        </p:grpSpPr>
        <p:sp>
          <p:nvSpPr>
            <p:cNvPr id="79876" name="AutoShape 4"/>
            <p:cNvSpPr>
              <a:spLocks/>
            </p:cNvSpPr>
            <p:nvPr/>
          </p:nvSpPr>
          <p:spPr bwMode="auto">
            <a:xfrm rot="-5400000">
              <a:off x="1992" y="1608"/>
              <a:ext cx="96" cy="1104"/>
            </a:xfrm>
            <a:prstGeom prst="leftBrace">
              <a:avLst>
                <a:gd name="adj1" fmla="val 95833"/>
                <a:gd name="adj2" fmla="val 50000"/>
              </a:avLst>
            </a:prstGeom>
            <a:noFill/>
            <a:ln w="12700">
              <a:solidFill>
                <a:schemeClr val="tx1"/>
              </a:solidFill>
              <a:round/>
              <a:headEnd type="none" w="sm" len="sm"/>
              <a:tailEnd type="none" w="sm" len="sm"/>
            </a:ln>
            <a:effectLst/>
          </p:spPr>
          <p:txBody>
            <a:bodyPr wrap="none" anchor="ctr"/>
            <a:lstStyle/>
            <a:p>
              <a:endParaRPr lang="hu-HU"/>
            </a:p>
          </p:txBody>
        </p:sp>
        <p:sp>
          <p:nvSpPr>
            <p:cNvPr id="79877" name="AutoShape 5"/>
            <p:cNvSpPr>
              <a:spLocks/>
            </p:cNvSpPr>
            <p:nvPr/>
          </p:nvSpPr>
          <p:spPr bwMode="auto">
            <a:xfrm rot="-5400000">
              <a:off x="3168" y="1584"/>
              <a:ext cx="96" cy="1152"/>
            </a:xfrm>
            <a:prstGeom prst="leftBrace">
              <a:avLst>
                <a:gd name="adj1" fmla="val 100000"/>
                <a:gd name="adj2" fmla="val 50000"/>
              </a:avLst>
            </a:prstGeom>
            <a:noFill/>
            <a:ln w="12700">
              <a:solidFill>
                <a:schemeClr val="tx1"/>
              </a:solidFill>
              <a:round/>
              <a:headEnd type="none" w="sm" len="sm"/>
              <a:tailEnd type="none" w="sm" len="sm"/>
            </a:ln>
            <a:effectLst/>
          </p:spPr>
          <p:txBody>
            <a:bodyPr wrap="none" anchor="ctr"/>
            <a:lstStyle/>
            <a:p>
              <a:endParaRPr lang="hu-HU"/>
            </a:p>
          </p:txBody>
        </p:sp>
      </p:grpSp>
      <p:grpSp>
        <p:nvGrpSpPr>
          <p:cNvPr id="3" name="Group 6"/>
          <p:cNvGrpSpPr>
            <a:grpSpLocks/>
          </p:cNvGrpSpPr>
          <p:nvPr/>
        </p:nvGrpSpPr>
        <p:grpSpPr bwMode="auto">
          <a:xfrm>
            <a:off x="2195513" y="3705225"/>
            <a:ext cx="3657600" cy="152400"/>
            <a:chOff x="1488" y="2112"/>
            <a:chExt cx="2304" cy="96"/>
          </a:xfrm>
        </p:grpSpPr>
        <p:sp>
          <p:nvSpPr>
            <p:cNvPr id="79879" name="AutoShape 7"/>
            <p:cNvSpPr>
              <a:spLocks/>
            </p:cNvSpPr>
            <p:nvPr/>
          </p:nvSpPr>
          <p:spPr bwMode="auto">
            <a:xfrm rot="-5400000">
              <a:off x="1992" y="1608"/>
              <a:ext cx="96" cy="1104"/>
            </a:xfrm>
            <a:prstGeom prst="leftBrace">
              <a:avLst>
                <a:gd name="adj1" fmla="val 95833"/>
                <a:gd name="adj2" fmla="val 50000"/>
              </a:avLst>
            </a:prstGeom>
            <a:noFill/>
            <a:ln w="12700">
              <a:solidFill>
                <a:schemeClr val="tx1"/>
              </a:solidFill>
              <a:round/>
              <a:headEnd type="none" w="sm" len="sm"/>
              <a:tailEnd type="none" w="sm" len="sm"/>
            </a:ln>
            <a:effectLst/>
          </p:spPr>
          <p:txBody>
            <a:bodyPr wrap="none" anchor="ctr"/>
            <a:lstStyle/>
            <a:p>
              <a:endParaRPr lang="hu-HU"/>
            </a:p>
          </p:txBody>
        </p:sp>
        <p:sp>
          <p:nvSpPr>
            <p:cNvPr id="79880" name="AutoShape 8"/>
            <p:cNvSpPr>
              <a:spLocks/>
            </p:cNvSpPr>
            <p:nvPr/>
          </p:nvSpPr>
          <p:spPr bwMode="auto">
            <a:xfrm rot="-5400000">
              <a:off x="3168" y="1584"/>
              <a:ext cx="96" cy="1152"/>
            </a:xfrm>
            <a:prstGeom prst="leftBrace">
              <a:avLst>
                <a:gd name="adj1" fmla="val 100000"/>
                <a:gd name="adj2" fmla="val 50000"/>
              </a:avLst>
            </a:prstGeom>
            <a:noFill/>
            <a:ln w="12700">
              <a:solidFill>
                <a:schemeClr val="tx1"/>
              </a:solidFill>
              <a:round/>
              <a:headEnd type="none" w="sm" len="sm"/>
              <a:tailEnd type="none" w="sm" len="sm"/>
            </a:ln>
            <a:effectLst/>
          </p:spPr>
          <p:txBody>
            <a:bodyPr wrap="none" anchor="ctr"/>
            <a:lstStyle/>
            <a:p>
              <a:endParaRPr lang="hu-HU"/>
            </a:p>
          </p:txBody>
        </p:sp>
      </p:grpSp>
    </p:spTree>
  </p:cSld>
  <p:clrMapOvr>
    <a:masterClrMapping/>
  </p:clrMapOvr>
  <p:transition>
    <p:cover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a számának helye 5"/>
          <p:cNvSpPr>
            <a:spLocks noGrp="1"/>
          </p:cNvSpPr>
          <p:nvPr>
            <p:ph type="sldNum" sz="quarter" idx="12"/>
          </p:nvPr>
        </p:nvSpPr>
        <p:spPr/>
        <p:txBody>
          <a:bodyPr/>
          <a:lstStyle/>
          <a:p>
            <a:fld id="{B61CE4A4-9F5D-4F7B-AF58-F0B7B5BBE6C4}" type="slidenum">
              <a:rPr lang="hu-HU"/>
              <a:pPr/>
              <a:t>137</a:t>
            </a:fld>
            <a:endParaRPr lang="hu-HU">
              <a:latin typeface="Times New Roman CE" charset="-18"/>
            </a:endParaRPr>
          </a:p>
        </p:txBody>
      </p:sp>
      <p:sp>
        <p:nvSpPr>
          <p:cNvPr id="364546" name="Rectangle 2"/>
          <p:cNvSpPr>
            <a:spLocks noGrp="1" noChangeArrowheads="1"/>
          </p:cNvSpPr>
          <p:nvPr>
            <p:ph type="body" idx="1"/>
          </p:nvPr>
        </p:nvSpPr>
        <p:spPr>
          <a:xfrm>
            <a:off x="0" y="0"/>
            <a:ext cx="9144000" cy="6153150"/>
          </a:xfrm>
          <a:noFill/>
          <a:ln/>
        </p:spPr>
        <p:txBody>
          <a:bodyPr/>
          <a:lstStyle/>
          <a:p>
            <a:pPr>
              <a:spcBef>
                <a:spcPct val="10000"/>
              </a:spcBef>
              <a:buFontTx/>
              <a:buNone/>
            </a:pPr>
            <a:r>
              <a:rPr lang="hu-HU"/>
              <a:t>A legkisebb pozitív (single) normalizált szám:</a:t>
            </a:r>
          </a:p>
          <a:p>
            <a:pPr>
              <a:spcBef>
                <a:spcPct val="10000"/>
              </a:spcBef>
              <a:buFontTx/>
              <a:buNone/>
            </a:pPr>
            <a:r>
              <a:rPr lang="hu-HU"/>
              <a:t>	2</a:t>
            </a:r>
            <a:r>
              <a:rPr lang="hu-HU" baseline="30000"/>
              <a:t>-126</a:t>
            </a:r>
            <a:r>
              <a:rPr lang="hu-HU"/>
              <a:t> </a:t>
            </a:r>
            <a:r>
              <a:rPr lang="hu-HU">
                <a:cs typeface="Times New Roman" pitchFamily="18" charset="0"/>
              </a:rPr>
              <a:t>=	</a:t>
            </a:r>
            <a:r>
              <a:rPr lang="hu-HU"/>
              <a:t>2</a:t>
            </a:r>
            <a:r>
              <a:rPr lang="hu-HU" baseline="30000"/>
              <a:t>-126  </a:t>
            </a:r>
            <a:r>
              <a:rPr lang="hu-HU"/>
              <a:t>*  </a:t>
            </a:r>
            <a:r>
              <a:rPr lang="hu-HU" i="1"/>
              <a:t>1</a:t>
            </a:r>
            <a:r>
              <a:rPr lang="hu-HU"/>
              <a:t>,000 ... 0000</a:t>
            </a:r>
            <a:r>
              <a:rPr lang="hu-HU" baseline="-25000"/>
              <a:t>2</a:t>
            </a:r>
            <a:r>
              <a:rPr lang="hu-HU"/>
              <a:t> =</a:t>
            </a:r>
          </a:p>
          <a:p>
            <a:pPr>
              <a:spcBef>
                <a:spcPct val="10000"/>
              </a:spcBef>
              <a:buFontTx/>
              <a:buNone/>
            </a:pPr>
            <a:r>
              <a:rPr lang="hu-HU"/>
              <a:t>			= 0000 0000 1000 ... 0000</a:t>
            </a:r>
            <a:r>
              <a:rPr lang="hu-HU" baseline="-25000"/>
              <a:t>2</a:t>
            </a:r>
            <a:r>
              <a:rPr lang="hu-HU"/>
              <a:t> = 0080  0000</a:t>
            </a:r>
            <a:r>
              <a:rPr lang="hu-HU" baseline="-25000"/>
              <a:t>16</a:t>
            </a:r>
          </a:p>
          <a:p>
            <a:pPr>
              <a:spcBef>
                <a:spcPct val="10000"/>
              </a:spcBef>
              <a:buFontTx/>
              <a:buNone/>
            </a:pPr>
            <a:r>
              <a:rPr lang="hu-HU">
                <a:latin typeface="Symbol" pitchFamily="18" charset="2"/>
              </a:rPr>
              <a:t>			    ±</a:t>
            </a:r>
            <a:r>
              <a:rPr lang="hu-HU"/>
              <a:t> kitevőrész </a:t>
            </a:r>
            <a:r>
              <a:rPr lang="hu-HU" i="1"/>
              <a:t>1.</a:t>
            </a:r>
            <a:r>
              <a:rPr lang="hu-HU"/>
              <a:t> törtrész</a:t>
            </a:r>
          </a:p>
          <a:p>
            <a:pPr>
              <a:spcBef>
                <a:spcPct val="10000"/>
              </a:spcBef>
              <a:buFontTx/>
              <a:buNone/>
            </a:pPr>
            <a:endParaRPr lang="hu-HU"/>
          </a:p>
          <a:p>
            <a:pPr>
              <a:spcBef>
                <a:spcPct val="10000"/>
              </a:spcBef>
              <a:buFontTx/>
              <a:buNone/>
            </a:pPr>
            <a:r>
              <a:rPr lang="hu-HU"/>
              <a:t>A legnagyobb pozitív (single) normalizálatlan szám:</a:t>
            </a:r>
          </a:p>
          <a:p>
            <a:pPr>
              <a:spcBef>
                <a:spcPct val="10000"/>
              </a:spcBef>
              <a:buFontTx/>
              <a:buNone/>
            </a:pPr>
            <a:r>
              <a:rPr lang="hu-HU"/>
              <a:t>	            2</a:t>
            </a:r>
            <a:r>
              <a:rPr lang="hu-HU" baseline="30000"/>
              <a:t>-126  </a:t>
            </a:r>
            <a:r>
              <a:rPr lang="hu-HU"/>
              <a:t>*  </a:t>
            </a:r>
            <a:r>
              <a:rPr lang="hu-HU" i="1"/>
              <a:t>0</a:t>
            </a:r>
            <a:r>
              <a:rPr lang="hu-HU"/>
              <a:t>,111 ... 1111</a:t>
            </a:r>
            <a:r>
              <a:rPr lang="hu-HU" baseline="-25000"/>
              <a:t>2</a:t>
            </a:r>
            <a:r>
              <a:rPr lang="hu-HU"/>
              <a:t> =</a:t>
            </a:r>
          </a:p>
          <a:p>
            <a:pPr>
              <a:spcBef>
                <a:spcPct val="10000"/>
              </a:spcBef>
              <a:buFontTx/>
              <a:buNone/>
            </a:pPr>
            <a:r>
              <a:rPr lang="hu-HU"/>
              <a:t>			= 0000 0000 0111 ... 1111</a:t>
            </a:r>
            <a:r>
              <a:rPr lang="hu-HU" baseline="-25000"/>
              <a:t>2</a:t>
            </a:r>
            <a:r>
              <a:rPr lang="hu-HU"/>
              <a:t> = 007F FFFF</a:t>
            </a:r>
            <a:r>
              <a:rPr lang="hu-HU" baseline="-25000"/>
              <a:t>16</a:t>
            </a:r>
          </a:p>
          <a:p>
            <a:pPr>
              <a:spcBef>
                <a:spcPct val="10000"/>
              </a:spcBef>
              <a:buFontTx/>
              <a:buNone/>
            </a:pPr>
            <a:r>
              <a:rPr lang="hu-HU">
                <a:latin typeface="Symbol" pitchFamily="18" charset="2"/>
              </a:rPr>
              <a:t>			    ±</a:t>
            </a:r>
            <a:r>
              <a:rPr lang="hu-HU"/>
              <a:t> kitevőrész </a:t>
            </a:r>
            <a:r>
              <a:rPr lang="hu-HU" i="1"/>
              <a:t>0.</a:t>
            </a:r>
            <a:r>
              <a:rPr lang="hu-HU"/>
              <a:t> törtrész</a:t>
            </a:r>
            <a:endParaRPr lang="hu-HU" baseline="-25000"/>
          </a:p>
          <a:p>
            <a:pPr>
              <a:spcBef>
                <a:spcPct val="10000"/>
              </a:spcBef>
              <a:buFontTx/>
              <a:buNone/>
            </a:pPr>
            <a:r>
              <a:rPr lang="hu-HU">
                <a:latin typeface="Symbol" pitchFamily="18" charset="2"/>
              </a:rPr>
              <a:t>			»</a:t>
            </a:r>
            <a:r>
              <a:rPr lang="hu-HU"/>
              <a:t> 2</a:t>
            </a:r>
            <a:r>
              <a:rPr lang="hu-HU" baseline="30000"/>
              <a:t>-126</a:t>
            </a:r>
            <a:r>
              <a:rPr lang="hu-HU"/>
              <a:t> 	 </a:t>
            </a:r>
          </a:p>
          <a:p>
            <a:pPr>
              <a:spcBef>
                <a:spcPct val="10000"/>
              </a:spcBef>
              <a:buFontTx/>
              <a:buNone/>
            </a:pPr>
            <a:r>
              <a:rPr lang="hu-HU"/>
              <a:t>A különbségük csupán 2</a:t>
            </a:r>
            <a:r>
              <a:rPr lang="hu-HU" baseline="30000"/>
              <a:t>-149</a:t>
            </a:r>
            <a:r>
              <a:rPr lang="hu-HU"/>
              <a:t>.</a:t>
            </a:r>
          </a:p>
        </p:txBody>
      </p:sp>
      <p:grpSp>
        <p:nvGrpSpPr>
          <p:cNvPr id="2" name="Group 3"/>
          <p:cNvGrpSpPr>
            <a:grpSpLocks/>
          </p:cNvGrpSpPr>
          <p:nvPr/>
        </p:nvGrpSpPr>
        <p:grpSpPr bwMode="auto">
          <a:xfrm>
            <a:off x="2176463" y="4238625"/>
            <a:ext cx="3657600" cy="152400"/>
            <a:chOff x="1488" y="2112"/>
            <a:chExt cx="2304" cy="96"/>
          </a:xfrm>
        </p:grpSpPr>
        <p:sp>
          <p:nvSpPr>
            <p:cNvPr id="364548" name="AutoShape 4"/>
            <p:cNvSpPr>
              <a:spLocks/>
            </p:cNvSpPr>
            <p:nvPr/>
          </p:nvSpPr>
          <p:spPr bwMode="auto">
            <a:xfrm rot="-5400000">
              <a:off x="1992" y="1608"/>
              <a:ext cx="96" cy="1104"/>
            </a:xfrm>
            <a:prstGeom prst="leftBrace">
              <a:avLst>
                <a:gd name="adj1" fmla="val 95833"/>
                <a:gd name="adj2" fmla="val 50000"/>
              </a:avLst>
            </a:prstGeom>
            <a:noFill/>
            <a:ln w="12700">
              <a:solidFill>
                <a:schemeClr val="tx1"/>
              </a:solidFill>
              <a:round/>
              <a:headEnd type="none" w="sm" len="sm"/>
              <a:tailEnd type="none" w="sm" len="sm"/>
            </a:ln>
            <a:effectLst/>
          </p:spPr>
          <p:txBody>
            <a:bodyPr wrap="none" anchor="ctr"/>
            <a:lstStyle/>
            <a:p>
              <a:endParaRPr lang="hu-HU"/>
            </a:p>
          </p:txBody>
        </p:sp>
        <p:sp>
          <p:nvSpPr>
            <p:cNvPr id="364549" name="AutoShape 5"/>
            <p:cNvSpPr>
              <a:spLocks/>
            </p:cNvSpPr>
            <p:nvPr/>
          </p:nvSpPr>
          <p:spPr bwMode="auto">
            <a:xfrm rot="-5400000">
              <a:off x="3168" y="1584"/>
              <a:ext cx="96" cy="1152"/>
            </a:xfrm>
            <a:prstGeom prst="leftBrace">
              <a:avLst>
                <a:gd name="adj1" fmla="val 100000"/>
                <a:gd name="adj2" fmla="val 50000"/>
              </a:avLst>
            </a:prstGeom>
            <a:noFill/>
            <a:ln w="12700">
              <a:solidFill>
                <a:schemeClr val="tx1"/>
              </a:solidFill>
              <a:round/>
              <a:headEnd type="none" w="sm" len="sm"/>
              <a:tailEnd type="none" w="sm" len="sm"/>
            </a:ln>
            <a:effectLst/>
          </p:spPr>
          <p:txBody>
            <a:bodyPr wrap="none" anchor="ctr"/>
            <a:lstStyle/>
            <a:p>
              <a:endParaRPr lang="hu-HU"/>
            </a:p>
          </p:txBody>
        </p:sp>
      </p:grpSp>
      <p:grpSp>
        <p:nvGrpSpPr>
          <p:cNvPr id="3" name="Group 6"/>
          <p:cNvGrpSpPr>
            <a:grpSpLocks/>
          </p:cNvGrpSpPr>
          <p:nvPr/>
        </p:nvGrpSpPr>
        <p:grpSpPr bwMode="auto">
          <a:xfrm>
            <a:off x="2176463" y="1533525"/>
            <a:ext cx="3657600" cy="152400"/>
            <a:chOff x="1488" y="2112"/>
            <a:chExt cx="2304" cy="96"/>
          </a:xfrm>
        </p:grpSpPr>
        <p:sp>
          <p:nvSpPr>
            <p:cNvPr id="364551" name="AutoShape 7"/>
            <p:cNvSpPr>
              <a:spLocks/>
            </p:cNvSpPr>
            <p:nvPr/>
          </p:nvSpPr>
          <p:spPr bwMode="auto">
            <a:xfrm rot="-5400000">
              <a:off x="1992" y="1608"/>
              <a:ext cx="96" cy="1104"/>
            </a:xfrm>
            <a:prstGeom prst="leftBrace">
              <a:avLst>
                <a:gd name="adj1" fmla="val 95833"/>
                <a:gd name="adj2" fmla="val 50000"/>
              </a:avLst>
            </a:prstGeom>
            <a:noFill/>
            <a:ln w="12700">
              <a:solidFill>
                <a:schemeClr val="tx1"/>
              </a:solidFill>
              <a:round/>
              <a:headEnd type="none" w="sm" len="sm"/>
              <a:tailEnd type="none" w="sm" len="sm"/>
            </a:ln>
            <a:effectLst/>
          </p:spPr>
          <p:txBody>
            <a:bodyPr wrap="none" anchor="ctr"/>
            <a:lstStyle/>
            <a:p>
              <a:endParaRPr lang="hu-HU"/>
            </a:p>
          </p:txBody>
        </p:sp>
        <p:sp>
          <p:nvSpPr>
            <p:cNvPr id="364552" name="AutoShape 8"/>
            <p:cNvSpPr>
              <a:spLocks/>
            </p:cNvSpPr>
            <p:nvPr/>
          </p:nvSpPr>
          <p:spPr bwMode="auto">
            <a:xfrm rot="-5400000">
              <a:off x="3168" y="1584"/>
              <a:ext cx="96" cy="1152"/>
            </a:xfrm>
            <a:prstGeom prst="leftBrace">
              <a:avLst>
                <a:gd name="adj1" fmla="val 100000"/>
                <a:gd name="adj2" fmla="val 50000"/>
              </a:avLst>
            </a:prstGeom>
            <a:noFill/>
            <a:ln w="12700">
              <a:solidFill>
                <a:schemeClr val="tx1"/>
              </a:solidFill>
              <a:round/>
              <a:headEnd type="none" w="sm" len="sm"/>
              <a:tailEnd type="none" w="sm" len="sm"/>
            </a:ln>
            <a:effectLst/>
          </p:spPr>
          <p:txBody>
            <a:bodyPr wrap="none" anchor="ctr"/>
            <a:lstStyle/>
            <a:p>
              <a:endParaRPr lang="hu-HU"/>
            </a:p>
          </p:txBody>
        </p:sp>
      </p:grpSp>
    </p:spTree>
  </p:cSld>
  <p:clrMapOvr>
    <a:masterClrMapping/>
  </p:clrMapOvr>
  <p:transition>
    <p:cover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5"/>
          <p:cNvSpPr>
            <a:spLocks noGrp="1"/>
          </p:cNvSpPr>
          <p:nvPr>
            <p:ph type="sldNum" sz="quarter" idx="12"/>
          </p:nvPr>
        </p:nvSpPr>
        <p:spPr/>
        <p:txBody>
          <a:bodyPr/>
          <a:lstStyle/>
          <a:p>
            <a:fld id="{B79E2E78-6BAE-4893-9261-4C2EB20B2B03}" type="slidenum">
              <a:rPr lang="hu-HU"/>
              <a:pPr/>
              <a:t>138</a:t>
            </a:fld>
            <a:endParaRPr lang="hu-HU">
              <a:latin typeface="Times New Roman CE" charset="-18"/>
            </a:endParaRPr>
          </a:p>
        </p:txBody>
      </p:sp>
      <p:sp>
        <p:nvSpPr>
          <p:cNvPr id="145410" name="Rectangle 2"/>
          <p:cNvSpPr>
            <a:spLocks noGrp="1" noChangeArrowheads="1"/>
          </p:cNvSpPr>
          <p:nvPr>
            <p:ph type="body" idx="1"/>
          </p:nvPr>
        </p:nvSpPr>
        <p:spPr>
          <a:xfrm>
            <a:off x="0" y="0"/>
            <a:ext cx="9144000" cy="6324600"/>
          </a:xfrm>
          <a:noFill/>
          <a:ln/>
        </p:spPr>
        <p:txBody>
          <a:bodyPr/>
          <a:lstStyle/>
          <a:p>
            <a:pPr algn="ctr">
              <a:spcBef>
                <a:spcPct val="15000"/>
              </a:spcBef>
              <a:buFontTx/>
              <a:buNone/>
            </a:pPr>
            <a:r>
              <a:rPr lang="hu-HU" b="1"/>
              <a:t>Normalizálatlan számok (IEEE 754, single)</a:t>
            </a:r>
          </a:p>
          <a:p>
            <a:pPr algn="ctr">
              <a:spcBef>
                <a:spcPct val="15000"/>
              </a:spcBef>
              <a:buFontTx/>
              <a:buNone/>
            </a:pPr>
            <a:endParaRPr lang="hu-HU"/>
          </a:p>
          <a:p>
            <a:pPr algn="ctr">
              <a:spcBef>
                <a:spcPct val="50000"/>
              </a:spcBef>
              <a:buFontTx/>
              <a:buNone/>
            </a:pPr>
            <a:r>
              <a:rPr lang="hu-HU" b="1"/>
              <a:t>Ha a kitevőrész = 255</a:t>
            </a:r>
          </a:p>
          <a:p>
            <a:pPr algn="ctr">
              <a:spcBef>
                <a:spcPct val="50000"/>
              </a:spcBef>
              <a:buFontTx/>
              <a:buNone/>
            </a:pPr>
            <a:endParaRPr lang="hu-HU" b="1"/>
          </a:p>
          <a:p>
            <a:pPr>
              <a:spcBef>
                <a:spcPct val="10000"/>
              </a:spcBef>
              <a:buFontTx/>
              <a:buNone/>
            </a:pPr>
            <a:r>
              <a:rPr lang="hu-HU"/>
              <a:t>Túl nagy számok (túlcsordulás):</a:t>
            </a:r>
          </a:p>
          <a:p>
            <a:pPr>
              <a:spcBef>
                <a:spcPct val="10000"/>
              </a:spcBef>
            </a:pPr>
            <a:r>
              <a:rPr lang="hu-HU"/>
              <a:t>	</a:t>
            </a:r>
            <a:r>
              <a:rPr lang="hu-HU" b="1">
                <a:latin typeface="Symbol" pitchFamily="18" charset="2"/>
              </a:rPr>
              <a:t>¥</a:t>
            </a:r>
            <a:r>
              <a:rPr lang="hu-HU"/>
              <a:t> (végtelen): pl. 1/0,</a:t>
            </a:r>
          </a:p>
          <a:p>
            <a:pPr>
              <a:spcBef>
                <a:spcPct val="10000"/>
              </a:spcBef>
            </a:pPr>
            <a:r>
              <a:rPr lang="hu-HU"/>
              <a:t>	</a:t>
            </a:r>
            <a:r>
              <a:rPr lang="hu-HU" b="1"/>
              <a:t>NaN</a:t>
            </a:r>
            <a:r>
              <a:rPr lang="hu-HU"/>
              <a:t> (Not a Number): pl. </a:t>
            </a:r>
            <a:r>
              <a:rPr lang="hu-HU">
                <a:latin typeface="Symbol" pitchFamily="18" charset="2"/>
              </a:rPr>
              <a:t>¥ </a:t>
            </a:r>
            <a:r>
              <a:rPr lang="hu-HU"/>
              <a:t>/ </a:t>
            </a:r>
            <a:r>
              <a:rPr lang="hu-HU">
                <a:latin typeface="Symbol" pitchFamily="18" charset="2"/>
              </a:rPr>
              <a:t>¥</a:t>
            </a:r>
          </a:p>
        </p:txBody>
      </p:sp>
    </p:spTree>
  </p:cSld>
  <p:clrMapOvr>
    <a:masterClrMapping/>
  </p:clrMapOvr>
  <p:transition>
    <p:cover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Dia számának helye 6"/>
          <p:cNvSpPr>
            <a:spLocks noGrp="1"/>
          </p:cNvSpPr>
          <p:nvPr>
            <p:ph type="sldNum" sz="quarter" idx="12"/>
          </p:nvPr>
        </p:nvSpPr>
        <p:spPr/>
        <p:txBody>
          <a:bodyPr/>
          <a:lstStyle/>
          <a:p>
            <a:fld id="{A39589C3-3714-420C-A258-86C387106278}" type="slidenum">
              <a:rPr lang="hu-HU"/>
              <a:pPr/>
              <a:t>139</a:t>
            </a:fld>
            <a:endParaRPr lang="hu-HU">
              <a:latin typeface="Times New Roman CE" charset="-18"/>
            </a:endParaRPr>
          </a:p>
        </p:txBody>
      </p:sp>
      <p:sp>
        <p:nvSpPr>
          <p:cNvPr id="369666" name="Rectangle 2"/>
          <p:cNvSpPr>
            <a:spLocks noGrp="1" noChangeArrowheads="1"/>
          </p:cNvSpPr>
          <p:nvPr>
            <p:ph type="body" sz="half" idx="1"/>
          </p:nvPr>
        </p:nvSpPr>
        <p:spPr>
          <a:xfrm>
            <a:off x="0" y="5210175"/>
            <a:ext cx="9144000" cy="704850"/>
          </a:xfrm>
          <a:noFill/>
          <a:ln/>
        </p:spPr>
        <p:txBody>
          <a:bodyPr/>
          <a:lstStyle/>
          <a:p>
            <a:pPr algn="ctr">
              <a:spcBef>
                <a:spcPct val="15000"/>
              </a:spcBef>
              <a:buFontTx/>
              <a:buNone/>
            </a:pPr>
            <a:r>
              <a:rPr lang="hu-HU" sz="2800" b="1" dirty="0" smtClean="0"/>
              <a:t>(IEEE </a:t>
            </a:r>
            <a:r>
              <a:rPr lang="hu-HU" sz="2800" b="1" dirty="0"/>
              <a:t>754, </a:t>
            </a:r>
            <a:r>
              <a:rPr lang="hu-HU" sz="2800" b="1" dirty="0" err="1"/>
              <a:t>single</a:t>
            </a:r>
            <a:r>
              <a:rPr lang="hu-HU" sz="2800" b="1" dirty="0"/>
              <a:t>)</a:t>
            </a:r>
          </a:p>
        </p:txBody>
      </p:sp>
      <p:graphicFrame>
        <p:nvGraphicFramePr>
          <p:cNvPr id="369918" name="Group 254"/>
          <p:cNvGraphicFramePr>
            <a:graphicFrameLocks noGrp="1"/>
          </p:cNvGraphicFramePr>
          <p:nvPr>
            <p:ph sz="half" idx="2"/>
          </p:nvPr>
        </p:nvGraphicFramePr>
        <p:xfrm>
          <a:off x="66675" y="447675"/>
          <a:ext cx="9020175" cy="3585600"/>
        </p:xfrm>
        <a:graphic>
          <a:graphicData uri="http://schemas.openxmlformats.org/drawingml/2006/table">
            <a:tbl>
              <a:tblPr/>
              <a:tblGrid>
                <a:gridCol w="2543175"/>
                <a:gridCol w="419100"/>
                <a:gridCol w="2886075"/>
                <a:gridCol w="3171825"/>
              </a:tblGrid>
              <a:tr h="211138">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dirty="0" smtClean="0">
                          <a:ln>
                            <a:noFill/>
                          </a:ln>
                          <a:solidFill>
                            <a:schemeClr val="tx1"/>
                          </a:solidFill>
                          <a:effectLst/>
                          <a:latin typeface="Times New Roman" pitchFamily="18" charset="0"/>
                        </a:rPr>
                        <a:t>Normalizált</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sym typeface="Symbol" pitchFamily="18" charset="2"/>
                        </a:rPr>
                        <a:t></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0&lt;kitevőrész&lt;Max</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bitminta</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85738">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11138">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Nem normalizált</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sym typeface="Symbol" pitchFamily="18" charset="2"/>
                        </a:rPr>
                        <a:t></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0</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nem nulla bitminta</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84150">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12725">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Nulla</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1" i="0" u="none" strike="noStrike" cap="none" normalizeH="0" baseline="0" smtClean="0">
                          <a:ln>
                            <a:noFill/>
                          </a:ln>
                          <a:solidFill>
                            <a:srgbClr val="FF0000"/>
                          </a:solidFill>
                          <a:effectLst/>
                          <a:latin typeface="Times New Roman" pitchFamily="18" charset="0"/>
                        </a:rPr>
                        <a:t>+</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0</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0</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84150">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11138">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Végtelen</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sym typeface="Symbol" pitchFamily="18" charset="2"/>
                        </a:rPr>
                        <a:t></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111…1</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0</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85738">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cap="flat">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endParaRPr kumimoji="0" lang="hu-HU" sz="1000" b="0" i="0" u="none" strike="noStrike" cap="none" normalizeH="0" baseline="0" smtClean="0">
                        <a:ln>
                          <a:noFill/>
                        </a:ln>
                        <a:solidFill>
                          <a:schemeClr val="tx1"/>
                        </a:solidFill>
                        <a:effectLst/>
                        <a:latin typeface="Times New Roman" pitchFamily="18" charset="0"/>
                      </a:endParaRPr>
                    </a:p>
                  </a:txBody>
                  <a:tcPr marL="54000" marR="54000" marT="46800" marB="46800" horzOverflow="overflow">
                    <a:lnL>
                      <a:noFill/>
                    </a:lnL>
                    <a:lnR cap="flat">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11138">
                <a:tc>
                  <a:txBody>
                    <a:bodyPr/>
                    <a:lstStyle/>
                    <a:p>
                      <a:pPr marL="0" marR="0" lvl="0" indent="0" algn="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Nem szám</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sym typeface="Symbol" pitchFamily="18" charset="2"/>
                        </a:rPr>
                        <a:t></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smtClean="0">
                          <a:ln>
                            <a:noFill/>
                          </a:ln>
                          <a:solidFill>
                            <a:schemeClr val="tx1"/>
                          </a:solidFill>
                          <a:effectLst/>
                          <a:latin typeface="Times New Roman" pitchFamily="18" charset="0"/>
                        </a:rPr>
                        <a:t>111…1</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762000" rtl="0" eaLnBrk="0" fontAlgn="base" latinLnBrk="0" hangingPunct="0">
                        <a:lnSpc>
                          <a:spcPct val="100000"/>
                        </a:lnSpc>
                        <a:spcBef>
                          <a:spcPct val="20000"/>
                        </a:spcBef>
                        <a:spcAft>
                          <a:spcPct val="0"/>
                        </a:spcAft>
                        <a:buClrTx/>
                        <a:buSzTx/>
                        <a:buFontTx/>
                        <a:buNone/>
                        <a:tabLst/>
                      </a:pPr>
                      <a:r>
                        <a:rPr kumimoji="0" lang="hu-HU" sz="2800" b="0" i="0" u="none" strike="noStrike" cap="none" normalizeH="0" baseline="0" dirty="0" smtClean="0">
                          <a:ln>
                            <a:noFill/>
                          </a:ln>
                          <a:solidFill>
                            <a:schemeClr val="tx1"/>
                          </a:solidFill>
                          <a:effectLst/>
                          <a:latin typeface="Times New Roman" pitchFamily="18" charset="0"/>
                        </a:rPr>
                        <a:t>nem nulla bitminta</a:t>
                      </a:r>
                    </a:p>
                  </a:txBody>
                  <a:tcPr marL="54000" marR="54000" marT="46800" marB="4680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14348" y="285728"/>
            <a:ext cx="7772400" cy="1143000"/>
          </a:xfrm>
          <a:noFill/>
          <a:ln w="28575">
            <a:solidFill>
              <a:schemeClr val="tx1"/>
            </a:solidFill>
          </a:ln>
        </p:spPr>
        <p:txBody>
          <a:bodyPr/>
          <a:lstStyle/>
          <a:p>
            <a:r>
              <a:rPr lang="hu-HU" b="1"/>
              <a:t>A folyamatábra jelei</a:t>
            </a:r>
          </a:p>
        </p:txBody>
      </p:sp>
      <p:sp>
        <p:nvSpPr>
          <p:cNvPr id="7171" name="Rectangle 3"/>
          <p:cNvSpPr>
            <a:spLocks noGrp="1" noChangeArrowheads="1"/>
          </p:cNvSpPr>
          <p:nvPr>
            <p:ph type="body" sz="half" idx="2"/>
          </p:nvPr>
        </p:nvSpPr>
        <p:spPr>
          <a:xfrm>
            <a:off x="4643438" y="1981200"/>
            <a:ext cx="4038600" cy="4614863"/>
          </a:xfrm>
        </p:spPr>
        <p:txBody>
          <a:bodyPr/>
          <a:lstStyle/>
          <a:p>
            <a:pPr algn="ctr">
              <a:lnSpc>
                <a:spcPct val="90000"/>
              </a:lnSpc>
              <a:buFontTx/>
              <a:buNone/>
            </a:pPr>
            <a:r>
              <a:rPr lang="hu-HU" sz="2000" b="1" dirty="0"/>
              <a:t>A tevékenységeknek</a:t>
            </a:r>
          </a:p>
          <a:p>
            <a:pPr algn="ctr">
              <a:lnSpc>
                <a:spcPct val="90000"/>
              </a:lnSpc>
              <a:buFontTx/>
              <a:buNone/>
            </a:pPr>
            <a:r>
              <a:rPr lang="hu-HU" sz="2000" b="1" dirty="0"/>
              <a:t>síkidomokat feleltetünk meg</a:t>
            </a:r>
          </a:p>
          <a:p>
            <a:pPr>
              <a:lnSpc>
                <a:spcPct val="90000"/>
              </a:lnSpc>
              <a:spcBef>
                <a:spcPct val="90000"/>
              </a:spcBef>
            </a:pPr>
            <a:r>
              <a:rPr lang="hu-HU" sz="1800" b="1" i="1" dirty="0"/>
              <a:t>Ellipszis</a:t>
            </a:r>
            <a:r>
              <a:rPr lang="hu-HU" sz="1800" b="1" dirty="0"/>
              <a:t>: a folyamatábra indulási és befejezési pontja</a:t>
            </a:r>
          </a:p>
          <a:p>
            <a:pPr>
              <a:lnSpc>
                <a:spcPct val="90000"/>
              </a:lnSpc>
            </a:pPr>
            <a:endParaRPr lang="hu-HU" sz="1800" b="1" dirty="0"/>
          </a:p>
          <a:p>
            <a:pPr>
              <a:lnSpc>
                <a:spcPct val="90000"/>
              </a:lnSpc>
            </a:pPr>
            <a:r>
              <a:rPr lang="hu-HU" sz="1800" b="1" i="1" dirty="0"/>
              <a:t>Téglalap</a:t>
            </a:r>
            <a:r>
              <a:rPr lang="hu-HU" sz="1800" b="1" dirty="0"/>
              <a:t>: elemi tevékenységek</a:t>
            </a:r>
          </a:p>
          <a:p>
            <a:pPr>
              <a:lnSpc>
                <a:spcPct val="90000"/>
              </a:lnSpc>
            </a:pPr>
            <a:endParaRPr lang="hu-HU" sz="1800" b="1" dirty="0"/>
          </a:p>
          <a:p>
            <a:pPr>
              <a:lnSpc>
                <a:spcPct val="90000"/>
              </a:lnSpc>
            </a:pPr>
            <a:endParaRPr lang="hu-HU" sz="1800" b="1" dirty="0"/>
          </a:p>
          <a:p>
            <a:pPr>
              <a:lnSpc>
                <a:spcPct val="90000"/>
              </a:lnSpc>
            </a:pPr>
            <a:r>
              <a:rPr lang="hu-HU" sz="1800" b="1" i="1" dirty="0"/>
              <a:t>Rombusz</a:t>
            </a:r>
            <a:r>
              <a:rPr lang="hu-HU" sz="1800" b="1" dirty="0"/>
              <a:t>: elágazás, választás</a:t>
            </a:r>
          </a:p>
          <a:p>
            <a:pPr>
              <a:lnSpc>
                <a:spcPct val="90000"/>
              </a:lnSpc>
            </a:pPr>
            <a:endParaRPr lang="hu-HU" sz="1800" b="1" dirty="0"/>
          </a:p>
          <a:p>
            <a:pPr>
              <a:lnSpc>
                <a:spcPct val="90000"/>
              </a:lnSpc>
            </a:pPr>
            <a:endParaRPr lang="hu-HU" sz="1800" b="1" dirty="0"/>
          </a:p>
          <a:p>
            <a:pPr>
              <a:lnSpc>
                <a:spcPct val="90000"/>
              </a:lnSpc>
            </a:pPr>
            <a:r>
              <a:rPr lang="hu-HU" sz="1800" b="1" i="1" dirty="0"/>
              <a:t>Paralelogramm</a:t>
            </a:r>
            <a:r>
              <a:rPr lang="hu-HU" sz="1800" b="1" dirty="0"/>
              <a:t>a: input és output tevékenységek</a:t>
            </a:r>
          </a:p>
          <a:p>
            <a:pPr>
              <a:lnSpc>
                <a:spcPct val="90000"/>
              </a:lnSpc>
            </a:pPr>
            <a:endParaRPr lang="hu-HU" sz="1800" b="1" dirty="0"/>
          </a:p>
          <a:p>
            <a:pPr>
              <a:lnSpc>
                <a:spcPct val="90000"/>
              </a:lnSpc>
            </a:pPr>
            <a:r>
              <a:rPr lang="hu-HU" sz="1800" b="1" i="1" dirty="0"/>
              <a:t>Nyilak</a:t>
            </a:r>
            <a:r>
              <a:rPr lang="hu-HU" sz="1800" b="1" dirty="0"/>
              <a:t>: jelzik a haladás irányát</a:t>
            </a:r>
          </a:p>
        </p:txBody>
      </p:sp>
      <p:pic>
        <p:nvPicPr>
          <p:cNvPr id="7172" name="Picture 4" descr="1"/>
          <p:cNvPicPr>
            <a:picLocks noGrp="1" noChangeAspect="1" noChangeArrowheads="1"/>
          </p:cNvPicPr>
          <p:nvPr>
            <p:ph sz="half" idx="1"/>
          </p:nvPr>
        </p:nvPicPr>
        <p:blipFill>
          <a:blip r:embed="rId2" cstate="print"/>
          <a:srcRect/>
          <a:stretch>
            <a:fillRect/>
          </a:stretch>
        </p:blipFill>
        <p:spPr>
          <a:xfrm>
            <a:off x="900113" y="1905000"/>
            <a:ext cx="3214687" cy="4610100"/>
          </a:xfrm>
          <a:ln w="28575">
            <a:solidFill>
              <a:schemeClr val="tx1"/>
            </a:solidFill>
          </a:ln>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Dia számának helye 5"/>
          <p:cNvSpPr>
            <a:spLocks noGrp="1"/>
          </p:cNvSpPr>
          <p:nvPr>
            <p:ph type="sldNum" sz="quarter" idx="12"/>
          </p:nvPr>
        </p:nvSpPr>
        <p:spPr>
          <a:noFill/>
        </p:spPr>
        <p:txBody>
          <a:bodyPr/>
          <a:lstStyle/>
          <a:p>
            <a:fld id="{4FD62FE3-4D38-4D80-BCBA-6882C048F45A}" type="slidenum">
              <a:rPr lang="hu-HU" smtClean="0"/>
              <a:pPr/>
              <a:t>140</a:t>
            </a:fld>
            <a:endParaRPr lang="hu-HU" smtClean="0"/>
          </a:p>
        </p:txBody>
      </p:sp>
      <p:sp>
        <p:nvSpPr>
          <p:cNvPr id="115715" name="Rectangle 3"/>
          <p:cNvSpPr>
            <a:spLocks noChangeArrowheads="1"/>
          </p:cNvSpPr>
          <p:nvPr/>
        </p:nvSpPr>
        <p:spPr bwMode="auto">
          <a:xfrm>
            <a:off x="0" y="1412875"/>
            <a:ext cx="9144000" cy="4824413"/>
          </a:xfrm>
          <a:prstGeom prst="rect">
            <a:avLst/>
          </a:prstGeom>
          <a:noFill/>
          <a:ln w="9525">
            <a:noFill/>
            <a:miter lim="800000"/>
            <a:headEnd/>
            <a:tailEnd/>
          </a:ln>
        </p:spPr>
        <p:txBody>
          <a:bodyPr/>
          <a:lstStyle/>
          <a:p>
            <a:pPr algn="just">
              <a:lnSpc>
                <a:spcPct val="80000"/>
              </a:lnSpc>
              <a:spcBef>
                <a:spcPct val="20000"/>
              </a:spcBef>
              <a:spcAft>
                <a:spcPts val="600"/>
              </a:spcAft>
            </a:pPr>
            <a:r>
              <a:rPr lang="hu-HU" sz="3200" b="0"/>
              <a:t>A számítógép nem csak ‑ a számrendszereknél ismertetett ‑ matematikai műveletek, hanem logikai műveletek végrehajtására is  képes. </a:t>
            </a:r>
          </a:p>
          <a:p>
            <a:pPr algn="just">
              <a:lnSpc>
                <a:spcPct val="80000"/>
              </a:lnSpc>
              <a:spcBef>
                <a:spcPct val="20000"/>
              </a:spcBef>
              <a:spcAft>
                <a:spcPts val="600"/>
              </a:spcAft>
            </a:pPr>
            <a:r>
              <a:rPr lang="hu-HU" sz="3200" b="0"/>
              <a:t>A logikában állítások vannak, melyek vagy igazak vagy hamisak. Ennek megfelelően a logikai adatok két értéket vehetnek fel: ha igaz, az értéke 1, ha hamis, az értéke 0. A logikai adatok ábrázolása általában 1Byte-on történik:</a:t>
            </a:r>
          </a:p>
          <a:p>
            <a:pPr marL="571500" lvl="1" indent="-285750" algn="just">
              <a:lnSpc>
                <a:spcPct val="60000"/>
              </a:lnSpc>
              <a:spcBef>
                <a:spcPct val="20000"/>
              </a:spcBef>
              <a:spcAft>
                <a:spcPts val="600"/>
              </a:spcAft>
              <a:buFont typeface="Symbol" pitchFamily="18" charset="2"/>
              <a:buChar char="·"/>
            </a:pPr>
            <a:r>
              <a:rPr lang="hu-HU" sz="3200" b="0"/>
              <a:t>00000001 = logikai igaz  </a:t>
            </a:r>
          </a:p>
          <a:p>
            <a:pPr marL="571500" lvl="1" indent="-285750" algn="just">
              <a:lnSpc>
                <a:spcPct val="60000"/>
              </a:lnSpc>
              <a:spcBef>
                <a:spcPct val="20000"/>
              </a:spcBef>
              <a:spcAft>
                <a:spcPts val="600"/>
              </a:spcAft>
              <a:buFont typeface="Symbol" pitchFamily="18" charset="2"/>
              <a:buChar char="·"/>
            </a:pPr>
            <a:r>
              <a:rPr lang="hu-HU" sz="3200" b="0"/>
              <a:t>00000000 = logikai nem</a:t>
            </a:r>
          </a:p>
          <a:p>
            <a:pPr algn="just">
              <a:lnSpc>
                <a:spcPct val="60000"/>
              </a:lnSpc>
              <a:spcBef>
                <a:spcPct val="20000"/>
              </a:spcBef>
              <a:spcAft>
                <a:spcPts val="600"/>
              </a:spcAft>
              <a:buFont typeface="Symbol" pitchFamily="18" charset="2"/>
              <a:buNone/>
            </a:pPr>
            <a:r>
              <a:rPr lang="hu-HU" sz="3200" b="0"/>
              <a:t>Ismerkedjünk meg néhány logikai művelettel:</a:t>
            </a:r>
          </a:p>
        </p:txBody>
      </p:sp>
      <p:sp>
        <p:nvSpPr>
          <p:cNvPr id="115719" name="Rectangle 7"/>
          <p:cNvSpPr>
            <a:spLocks noGrp="1" noChangeArrowheads="1"/>
          </p:cNvSpPr>
          <p:nvPr>
            <p:ph type="title"/>
          </p:nvPr>
        </p:nvSpPr>
        <p:spPr>
          <a:xfrm>
            <a:off x="250825" y="260350"/>
            <a:ext cx="7561263" cy="762000"/>
          </a:xfrm>
        </p:spPr>
        <p:txBody>
          <a:bodyPr/>
          <a:lstStyle/>
          <a:p>
            <a:pPr>
              <a:defRPr/>
            </a:pPr>
            <a:r>
              <a:rPr lang="hu-HU" dirty="0" smtClean="0"/>
              <a:t>Logikai műveletek</a:t>
            </a:r>
          </a:p>
        </p:txBody>
      </p:sp>
      <p:sp>
        <p:nvSpPr>
          <p:cNvPr id="115720" name="Line 8"/>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5720"/>
                                        </p:tgtEl>
                                        <p:attrNameLst>
                                          <p:attrName>style.visibility</p:attrName>
                                        </p:attrNameLst>
                                      </p:cBhvr>
                                      <p:to>
                                        <p:strVal val="visible"/>
                                      </p:to>
                                    </p:set>
                                    <p:anim calcmode="lin" valueType="num">
                                      <p:cBhvr additive="base">
                                        <p:cTn id="7" dur="500" fill="hold"/>
                                        <p:tgtEl>
                                          <p:spTgt spid="115720"/>
                                        </p:tgtEl>
                                        <p:attrNameLst>
                                          <p:attrName>ppt_x</p:attrName>
                                        </p:attrNameLst>
                                      </p:cBhvr>
                                      <p:tavLst>
                                        <p:tav tm="0">
                                          <p:val>
                                            <p:strVal val="0-#ppt_w/2"/>
                                          </p:val>
                                        </p:tav>
                                        <p:tav tm="100000">
                                          <p:val>
                                            <p:strVal val="#ppt_x"/>
                                          </p:val>
                                        </p:tav>
                                      </p:tavLst>
                                    </p:anim>
                                    <p:anim calcmode="lin" valueType="num">
                                      <p:cBhvr additive="base">
                                        <p:cTn id="8" dur="500" fill="hold"/>
                                        <p:tgtEl>
                                          <p:spTgt spid="1157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32" fill="hold" grpId="0" nodeType="afterEffect">
                                  <p:stCondLst>
                                    <p:cond delay="0"/>
                                  </p:stCondLst>
                                  <p:childTnLst>
                                    <p:set>
                                      <p:cBhvr>
                                        <p:cTn id="11" dur="1" fill="hold">
                                          <p:stCondLst>
                                            <p:cond delay="0"/>
                                          </p:stCondLst>
                                        </p:cTn>
                                        <p:tgtEl>
                                          <p:spTgt spid="115715"/>
                                        </p:tgtEl>
                                        <p:attrNameLst>
                                          <p:attrName>style.visibility</p:attrName>
                                        </p:attrNameLst>
                                      </p:cBhvr>
                                      <p:to>
                                        <p:strVal val="visible"/>
                                      </p:to>
                                    </p:set>
                                    <p:animEffect transition="in" filter="box(out)">
                                      <p:cBhvr>
                                        <p:cTn id="12"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P spid="115720"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Dia számának helye 5"/>
          <p:cNvSpPr>
            <a:spLocks noGrp="1"/>
          </p:cNvSpPr>
          <p:nvPr>
            <p:ph type="sldNum" sz="quarter" idx="12"/>
          </p:nvPr>
        </p:nvSpPr>
        <p:spPr>
          <a:noFill/>
        </p:spPr>
        <p:txBody>
          <a:bodyPr/>
          <a:lstStyle/>
          <a:p>
            <a:fld id="{4FD62FE3-4D38-4D80-BCBA-6882C048F45A}" type="slidenum">
              <a:rPr lang="hu-HU" smtClean="0"/>
              <a:pPr/>
              <a:t>141</a:t>
            </a:fld>
            <a:endParaRPr lang="hu-HU" smtClean="0"/>
          </a:p>
        </p:txBody>
      </p:sp>
      <p:sp>
        <p:nvSpPr>
          <p:cNvPr id="115715" name="Rectangle 3"/>
          <p:cNvSpPr>
            <a:spLocks noChangeArrowheads="1"/>
          </p:cNvSpPr>
          <p:nvPr/>
        </p:nvSpPr>
        <p:spPr bwMode="auto">
          <a:xfrm>
            <a:off x="0" y="1412875"/>
            <a:ext cx="9144000" cy="4824413"/>
          </a:xfrm>
          <a:prstGeom prst="rect">
            <a:avLst/>
          </a:prstGeom>
          <a:noFill/>
          <a:ln w="9525">
            <a:noFill/>
            <a:miter lim="800000"/>
            <a:headEnd/>
            <a:tailEnd/>
          </a:ln>
        </p:spPr>
        <p:txBody>
          <a:bodyPr/>
          <a:lstStyle/>
          <a:p>
            <a:pPr algn="just">
              <a:lnSpc>
                <a:spcPct val="80000"/>
              </a:lnSpc>
              <a:spcBef>
                <a:spcPct val="20000"/>
              </a:spcBef>
              <a:spcAft>
                <a:spcPts val="600"/>
              </a:spcAft>
            </a:pPr>
            <a:r>
              <a:rPr lang="hu-HU" sz="3200" b="0" dirty="0" smtClean="0"/>
              <a:t>          A: Esik az eső</a:t>
            </a:r>
          </a:p>
          <a:p>
            <a:pPr algn="just">
              <a:lnSpc>
                <a:spcPct val="80000"/>
              </a:lnSpc>
              <a:spcBef>
                <a:spcPct val="20000"/>
              </a:spcBef>
              <a:spcAft>
                <a:spcPts val="600"/>
              </a:spcAft>
            </a:pPr>
            <a:r>
              <a:rPr lang="hu-HU" sz="3200" dirty="0" smtClean="0"/>
              <a:t>	 B: Van nálam ernyő</a:t>
            </a:r>
          </a:p>
          <a:p>
            <a:pPr algn="just">
              <a:lnSpc>
                <a:spcPct val="80000"/>
              </a:lnSpc>
              <a:spcBef>
                <a:spcPct val="20000"/>
              </a:spcBef>
              <a:spcAft>
                <a:spcPts val="600"/>
              </a:spcAft>
            </a:pPr>
            <a:r>
              <a:rPr lang="hu-HU" sz="3200" b="0" dirty="0" smtClean="0"/>
              <a:t>	 C: Megázom</a:t>
            </a:r>
          </a:p>
          <a:p>
            <a:pPr algn="just">
              <a:lnSpc>
                <a:spcPct val="80000"/>
              </a:lnSpc>
              <a:spcBef>
                <a:spcPct val="20000"/>
              </a:spcBef>
              <a:spcAft>
                <a:spcPts val="600"/>
              </a:spcAft>
            </a:pPr>
            <a:r>
              <a:rPr lang="hu-HU" sz="2400" dirty="0" smtClean="0"/>
              <a:t>ÉS (</a:t>
            </a:r>
            <a:r>
              <a:rPr lang="hu-HU" sz="2400" dirty="0" err="1" smtClean="0"/>
              <a:t>konjunkció</a:t>
            </a:r>
            <a:r>
              <a:rPr lang="hu-HU" sz="2400" dirty="0" smtClean="0"/>
              <a:t>): A and B</a:t>
            </a:r>
          </a:p>
          <a:p>
            <a:pPr algn="just">
              <a:lnSpc>
                <a:spcPct val="80000"/>
              </a:lnSpc>
              <a:spcBef>
                <a:spcPct val="20000"/>
              </a:spcBef>
              <a:spcAft>
                <a:spcPts val="600"/>
              </a:spcAft>
            </a:pPr>
            <a:r>
              <a:rPr lang="hu-HU" sz="2400" b="0" dirty="0" smtClean="0"/>
              <a:t>	Esik az eső és van nálam ernyő</a:t>
            </a:r>
          </a:p>
          <a:p>
            <a:pPr algn="just">
              <a:lnSpc>
                <a:spcPct val="80000"/>
              </a:lnSpc>
              <a:spcBef>
                <a:spcPct val="20000"/>
              </a:spcBef>
              <a:spcAft>
                <a:spcPts val="600"/>
              </a:spcAft>
            </a:pPr>
            <a:r>
              <a:rPr lang="hu-HU" sz="2400" dirty="0" smtClean="0"/>
              <a:t>VAGY (</a:t>
            </a:r>
            <a:r>
              <a:rPr lang="hu-HU" sz="2400" dirty="0" err="1" smtClean="0"/>
              <a:t>diszjunkció</a:t>
            </a:r>
            <a:r>
              <a:rPr lang="hu-HU" sz="2400" dirty="0" smtClean="0"/>
              <a:t>): B </a:t>
            </a:r>
            <a:r>
              <a:rPr lang="hu-HU" sz="2400" dirty="0" err="1" smtClean="0"/>
              <a:t>or</a:t>
            </a:r>
            <a:r>
              <a:rPr lang="hu-HU" sz="2400" dirty="0" smtClean="0"/>
              <a:t> C</a:t>
            </a:r>
            <a:endParaRPr lang="hu-HU" sz="2400" b="0" dirty="0" smtClean="0"/>
          </a:p>
          <a:p>
            <a:pPr algn="just">
              <a:lnSpc>
                <a:spcPct val="80000"/>
              </a:lnSpc>
              <a:spcBef>
                <a:spcPct val="20000"/>
              </a:spcBef>
              <a:spcAft>
                <a:spcPts val="600"/>
              </a:spcAft>
            </a:pPr>
            <a:r>
              <a:rPr lang="hu-HU" sz="2400" dirty="0" smtClean="0"/>
              <a:t>	Vagy van nálam ernyő vagy megázom</a:t>
            </a:r>
          </a:p>
          <a:p>
            <a:pPr algn="just">
              <a:lnSpc>
                <a:spcPct val="80000"/>
              </a:lnSpc>
              <a:spcBef>
                <a:spcPct val="20000"/>
              </a:spcBef>
              <a:spcAft>
                <a:spcPts val="600"/>
              </a:spcAft>
            </a:pPr>
            <a:r>
              <a:rPr lang="hu-HU" sz="2400" b="0" dirty="0" smtClean="0"/>
              <a:t>TAGADÁS (negáció): </a:t>
            </a:r>
            <a:r>
              <a:rPr lang="hu-HU" sz="2400" b="0" dirty="0" err="1" smtClean="0"/>
              <a:t>not</a:t>
            </a:r>
            <a:r>
              <a:rPr lang="hu-HU" sz="2400" b="0" dirty="0" smtClean="0"/>
              <a:t> B</a:t>
            </a:r>
          </a:p>
          <a:p>
            <a:pPr algn="just">
              <a:lnSpc>
                <a:spcPct val="80000"/>
              </a:lnSpc>
              <a:spcBef>
                <a:spcPct val="20000"/>
              </a:spcBef>
              <a:spcAft>
                <a:spcPts val="600"/>
              </a:spcAft>
            </a:pPr>
            <a:r>
              <a:rPr lang="hu-HU" sz="2400" dirty="0" smtClean="0"/>
              <a:t>	nincs nálam ernyő</a:t>
            </a:r>
          </a:p>
          <a:p>
            <a:pPr algn="just">
              <a:lnSpc>
                <a:spcPct val="80000"/>
              </a:lnSpc>
              <a:spcBef>
                <a:spcPct val="20000"/>
              </a:spcBef>
              <a:spcAft>
                <a:spcPts val="600"/>
              </a:spcAft>
            </a:pPr>
            <a:r>
              <a:rPr lang="hu-HU" sz="2400" dirty="0" smtClean="0"/>
              <a:t>KÖVETKEZTETÉS (implikáció): (A and </a:t>
            </a:r>
            <a:r>
              <a:rPr lang="hu-HU" sz="2400" dirty="0" err="1" smtClean="0"/>
              <a:t>not</a:t>
            </a:r>
            <a:r>
              <a:rPr lang="hu-HU" sz="2400" dirty="0" smtClean="0"/>
              <a:t> B) </a:t>
            </a:r>
            <a:r>
              <a:rPr lang="hu-HU" sz="2400" dirty="0" err="1" smtClean="0"/>
              <a:t>then</a:t>
            </a:r>
            <a:r>
              <a:rPr lang="hu-HU" sz="2400" dirty="0" smtClean="0"/>
              <a:t> C</a:t>
            </a:r>
          </a:p>
          <a:p>
            <a:pPr algn="just">
              <a:lnSpc>
                <a:spcPct val="80000"/>
              </a:lnSpc>
              <a:spcBef>
                <a:spcPct val="20000"/>
              </a:spcBef>
              <a:spcAft>
                <a:spcPts val="600"/>
              </a:spcAft>
            </a:pPr>
            <a:r>
              <a:rPr lang="hu-HU" sz="2400" b="0" dirty="0" smtClean="0"/>
              <a:t>	Ha esik az eső és nincs nálam ernyő, akkor megázom</a:t>
            </a:r>
          </a:p>
          <a:p>
            <a:pPr algn="just">
              <a:lnSpc>
                <a:spcPct val="80000"/>
              </a:lnSpc>
              <a:spcBef>
                <a:spcPct val="20000"/>
              </a:spcBef>
              <a:spcAft>
                <a:spcPts val="600"/>
              </a:spcAft>
            </a:pPr>
            <a:endParaRPr lang="hu-HU" sz="2400" dirty="0" smtClean="0"/>
          </a:p>
          <a:p>
            <a:pPr algn="just">
              <a:lnSpc>
                <a:spcPct val="80000"/>
              </a:lnSpc>
              <a:spcBef>
                <a:spcPct val="20000"/>
              </a:spcBef>
              <a:spcAft>
                <a:spcPts val="600"/>
              </a:spcAft>
            </a:pPr>
            <a:r>
              <a:rPr lang="hu-HU" sz="2400" b="0" dirty="0" smtClean="0"/>
              <a:t>	</a:t>
            </a:r>
            <a:endParaRPr lang="hu-HU" sz="2400" b="0" dirty="0"/>
          </a:p>
        </p:txBody>
      </p:sp>
      <p:sp>
        <p:nvSpPr>
          <p:cNvPr id="115719" name="Rectangle 7"/>
          <p:cNvSpPr>
            <a:spLocks noGrp="1" noChangeArrowheads="1"/>
          </p:cNvSpPr>
          <p:nvPr>
            <p:ph type="title"/>
          </p:nvPr>
        </p:nvSpPr>
        <p:spPr>
          <a:xfrm>
            <a:off x="250825" y="260350"/>
            <a:ext cx="7561263" cy="762000"/>
          </a:xfrm>
        </p:spPr>
        <p:txBody>
          <a:bodyPr/>
          <a:lstStyle/>
          <a:p>
            <a:pPr>
              <a:defRPr/>
            </a:pPr>
            <a:r>
              <a:rPr lang="hu-HU" dirty="0" smtClean="0"/>
              <a:t>Logikai műveletek</a:t>
            </a:r>
          </a:p>
        </p:txBody>
      </p:sp>
      <p:sp>
        <p:nvSpPr>
          <p:cNvPr id="115720" name="Line 8"/>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pic>
        <p:nvPicPr>
          <p:cNvPr id="215042" name="Picture 2" descr="https://freemanfugue.files.wordpress.com/2013/01/images1.jpg"/>
          <p:cNvPicPr>
            <a:picLocks noChangeAspect="1" noChangeArrowheads="1"/>
          </p:cNvPicPr>
          <p:nvPr/>
        </p:nvPicPr>
        <p:blipFill>
          <a:blip r:embed="rId2"/>
          <a:srcRect/>
          <a:stretch>
            <a:fillRect/>
          </a:stretch>
        </p:blipFill>
        <p:spPr bwMode="auto">
          <a:xfrm>
            <a:off x="6000760" y="1785926"/>
            <a:ext cx="2028825" cy="2257426"/>
          </a:xfrm>
          <a:prstGeom prst="rect">
            <a:avLst/>
          </a:prstGeom>
          <a:noFill/>
        </p:spPr>
      </p:pic>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5720"/>
                                        </p:tgtEl>
                                        <p:attrNameLst>
                                          <p:attrName>style.visibility</p:attrName>
                                        </p:attrNameLst>
                                      </p:cBhvr>
                                      <p:to>
                                        <p:strVal val="visible"/>
                                      </p:to>
                                    </p:set>
                                    <p:anim calcmode="lin" valueType="num">
                                      <p:cBhvr additive="base">
                                        <p:cTn id="7" dur="500" fill="hold"/>
                                        <p:tgtEl>
                                          <p:spTgt spid="115720"/>
                                        </p:tgtEl>
                                        <p:attrNameLst>
                                          <p:attrName>ppt_x</p:attrName>
                                        </p:attrNameLst>
                                      </p:cBhvr>
                                      <p:tavLst>
                                        <p:tav tm="0">
                                          <p:val>
                                            <p:strVal val="0-#ppt_w/2"/>
                                          </p:val>
                                        </p:tav>
                                        <p:tav tm="100000">
                                          <p:val>
                                            <p:strVal val="#ppt_x"/>
                                          </p:val>
                                        </p:tav>
                                      </p:tavLst>
                                    </p:anim>
                                    <p:anim calcmode="lin" valueType="num">
                                      <p:cBhvr additive="base">
                                        <p:cTn id="8" dur="500" fill="hold"/>
                                        <p:tgtEl>
                                          <p:spTgt spid="1157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32" fill="hold" grpId="0" nodeType="afterEffect">
                                  <p:stCondLst>
                                    <p:cond delay="0"/>
                                  </p:stCondLst>
                                  <p:childTnLst>
                                    <p:set>
                                      <p:cBhvr>
                                        <p:cTn id="11" dur="1" fill="hold">
                                          <p:stCondLst>
                                            <p:cond delay="0"/>
                                          </p:stCondLst>
                                        </p:cTn>
                                        <p:tgtEl>
                                          <p:spTgt spid="115715"/>
                                        </p:tgtEl>
                                        <p:attrNameLst>
                                          <p:attrName>style.visibility</p:attrName>
                                        </p:attrNameLst>
                                      </p:cBhvr>
                                      <p:to>
                                        <p:strVal val="visible"/>
                                      </p:to>
                                    </p:set>
                                    <p:animEffect transition="in" filter="box(out)">
                                      <p:cBhvr>
                                        <p:cTn id="12"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P spid="115720"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Dia számának helye 5"/>
          <p:cNvSpPr>
            <a:spLocks noGrp="1"/>
          </p:cNvSpPr>
          <p:nvPr>
            <p:ph type="sldNum" sz="quarter" idx="12"/>
          </p:nvPr>
        </p:nvSpPr>
        <p:spPr>
          <a:noFill/>
        </p:spPr>
        <p:txBody>
          <a:bodyPr/>
          <a:lstStyle/>
          <a:p>
            <a:fld id="{D557FCC8-B7ED-4AD5-BA25-FD030DA174BC}" type="slidenum">
              <a:rPr lang="hu-HU" smtClean="0"/>
              <a:pPr/>
              <a:t>142</a:t>
            </a:fld>
            <a:endParaRPr lang="hu-HU" smtClean="0"/>
          </a:p>
        </p:txBody>
      </p:sp>
      <p:sp>
        <p:nvSpPr>
          <p:cNvPr id="159747" name="Rectangle 3"/>
          <p:cNvSpPr>
            <a:spLocks noChangeArrowheads="1"/>
          </p:cNvSpPr>
          <p:nvPr/>
        </p:nvSpPr>
        <p:spPr bwMode="auto">
          <a:xfrm>
            <a:off x="34925" y="1341438"/>
            <a:ext cx="9069388" cy="381000"/>
          </a:xfrm>
          <a:prstGeom prst="rect">
            <a:avLst/>
          </a:prstGeom>
          <a:noFill/>
          <a:ln w="9525">
            <a:noFill/>
            <a:miter lim="800000"/>
            <a:headEnd/>
            <a:tailEnd/>
          </a:ln>
        </p:spPr>
        <p:txBody>
          <a:bodyPr/>
          <a:lstStyle/>
          <a:p>
            <a:pPr algn="just">
              <a:lnSpc>
                <a:spcPct val="90000"/>
              </a:lnSpc>
              <a:spcBef>
                <a:spcPct val="20000"/>
              </a:spcBef>
              <a:spcAft>
                <a:spcPts val="600"/>
              </a:spcAft>
            </a:pPr>
            <a:r>
              <a:rPr lang="hu-HU" sz="3200" i="1"/>
              <a:t>a) Negálás (NOT)</a:t>
            </a:r>
          </a:p>
        </p:txBody>
      </p:sp>
      <p:sp>
        <p:nvSpPr>
          <p:cNvPr id="159748" name="Rectangle 4"/>
          <p:cNvSpPr>
            <a:spLocks noChangeArrowheads="1"/>
          </p:cNvSpPr>
          <p:nvPr/>
        </p:nvSpPr>
        <p:spPr bwMode="auto">
          <a:xfrm>
            <a:off x="468313" y="2205038"/>
            <a:ext cx="7772400" cy="609600"/>
          </a:xfrm>
          <a:prstGeom prst="rect">
            <a:avLst/>
          </a:prstGeom>
          <a:noFill/>
          <a:ln w="9525">
            <a:noFill/>
            <a:miter lim="800000"/>
            <a:headEnd/>
            <a:tailEnd/>
          </a:ln>
        </p:spPr>
        <p:txBody>
          <a:bodyPr/>
          <a:lstStyle/>
          <a:p>
            <a:pPr algn="just">
              <a:lnSpc>
                <a:spcPct val="80000"/>
              </a:lnSpc>
              <a:spcBef>
                <a:spcPct val="20000"/>
              </a:spcBef>
              <a:spcAft>
                <a:spcPts val="600"/>
              </a:spcAft>
            </a:pPr>
            <a:r>
              <a:rPr lang="hu-HU" sz="3200" b="0"/>
              <a:t>Olyan művelet, amely során </a:t>
            </a:r>
          </a:p>
          <a:p>
            <a:pPr algn="just">
              <a:lnSpc>
                <a:spcPct val="80000"/>
              </a:lnSpc>
              <a:spcBef>
                <a:spcPct val="20000"/>
              </a:spcBef>
              <a:spcAft>
                <a:spcPts val="600"/>
              </a:spcAft>
            </a:pPr>
            <a:r>
              <a:rPr lang="hu-HU" sz="3200" b="0"/>
              <a:t>az igazból hamisra, </a:t>
            </a:r>
          </a:p>
          <a:p>
            <a:pPr algn="just">
              <a:lnSpc>
                <a:spcPct val="80000"/>
              </a:lnSpc>
              <a:spcBef>
                <a:spcPct val="20000"/>
              </a:spcBef>
              <a:spcAft>
                <a:spcPts val="600"/>
              </a:spcAft>
            </a:pPr>
            <a:r>
              <a:rPr lang="hu-HU" sz="3200" b="0"/>
              <a:t>a hamisból igazra váltunk.</a:t>
            </a:r>
          </a:p>
        </p:txBody>
      </p:sp>
      <p:graphicFrame>
        <p:nvGraphicFramePr>
          <p:cNvPr id="159749" name="Object 5"/>
          <p:cNvGraphicFramePr>
            <a:graphicFrameLocks noChangeAspect="1"/>
          </p:cNvGraphicFramePr>
          <p:nvPr/>
        </p:nvGraphicFramePr>
        <p:xfrm>
          <a:off x="3419475" y="4195763"/>
          <a:ext cx="2305050" cy="1538287"/>
        </p:xfrm>
        <a:graphic>
          <a:graphicData uri="http://schemas.openxmlformats.org/presentationml/2006/ole">
            <p:oleObj spid="_x0000_s210946" name="Dokumentum" r:id="rId3" imgW="6077382" imgH="788525" progId="Word.Document.8">
              <p:embed/>
            </p:oleObj>
          </a:graphicData>
        </a:graphic>
      </p:graphicFrame>
      <p:sp>
        <p:nvSpPr>
          <p:cNvPr id="159750" name="Rectangle 6"/>
          <p:cNvSpPr>
            <a:spLocks noGrp="1" noChangeArrowheads="1"/>
          </p:cNvSpPr>
          <p:nvPr>
            <p:ph type="title"/>
          </p:nvPr>
        </p:nvSpPr>
        <p:spPr>
          <a:xfrm>
            <a:off x="250825" y="260350"/>
            <a:ext cx="7561263" cy="762000"/>
          </a:xfrm>
        </p:spPr>
        <p:txBody>
          <a:bodyPr/>
          <a:lstStyle/>
          <a:p>
            <a:pPr>
              <a:defRPr/>
            </a:pPr>
            <a:r>
              <a:rPr lang="hu-HU" dirty="0" smtClean="0"/>
              <a:t>Logikai műveletek</a:t>
            </a:r>
          </a:p>
        </p:txBody>
      </p:sp>
      <p:sp>
        <p:nvSpPr>
          <p:cNvPr id="159751" name="Line 7"/>
          <p:cNvSpPr>
            <a:spLocks noChangeShapeType="1"/>
          </p:cNvSpPr>
          <p:nvPr/>
        </p:nvSpPr>
        <p:spPr bwMode="auto">
          <a:xfrm>
            <a:off x="228600" y="1268413"/>
            <a:ext cx="8610600" cy="0"/>
          </a:xfrm>
          <a:prstGeom prst="line">
            <a:avLst/>
          </a:prstGeom>
          <a:noFill/>
          <a:ln w="57150" cmpd="thickThin">
            <a:solidFill>
              <a:srgbClr val="000066"/>
            </a:solidFill>
            <a:round/>
            <a:headEnd/>
            <a:tailEnd/>
          </a:ln>
        </p:spPr>
        <p:txBody>
          <a:bodyPr wrap="none" anchor="ctr"/>
          <a:lstStyle/>
          <a:p>
            <a:endParaRPr lang="hu-HU"/>
          </a:p>
        </p:txBody>
      </p:sp>
      <p:grpSp>
        <p:nvGrpSpPr>
          <p:cNvPr id="2" name="Group 38"/>
          <p:cNvGrpSpPr>
            <a:grpSpLocks/>
          </p:cNvGrpSpPr>
          <p:nvPr/>
        </p:nvGrpSpPr>
        <p:grpSpPr bwMode="auto">
          <a:xfrm>
            <a:off x="3490913" y="5732463"/>
            <a:ext cx="1943100" cy="504825"/>
            <a:chOff x="2199" y="3611"/>
            <a:chExt cx="1224" cy="318"/>
          </a:xfrm>
        </p:grpSpPr>
        <p:sp>
          <p:nvSpPr>
            <p:cNvPr id="20492" name="Line 12"/>
            <p:cNvSpPr>
              <a:spLocks noChangeShapeType="1"/>
            </p:cNvSpPr>
            <p:nvPr/>
          </p:nvSpPr>
          <p:spPr bwMode="auto">
            <a:xfrm rot="5400000">
              <a:off x="3310" y="3658"/>
              <a:ext cx="0" cy="227"/>
            </a:xfrm>
            <a:prstGeom prst="line">
              <a:avLst/>
            </a:prstGeom>
            <a:noFill/>
            <a:ln w="38100">
              <a:solidFill>
                <a:schemeClr val="tx1"/>
              </a:solidFill>
              <a:round/>
              <a:headEnd/>
              <a:tailEnd/>
            </a:ln>
          </p:spPr>
          <p:txBody>
            <a:bodyPr>
              <a:spAutoFit/>
            </a:bodyPr>
            <a:lstStyle/>
            <a:p>
              <a:endParaRPr lang="hu-HU"/>
            </a:p>
          </p:txBody>
        </p:sp>
        <p:sp>
          <p:nvSpPr>
            <p:cNvPr id="20493" name="Line 15"/>
            <p:cNvSpPr>
              <a:spLocks noChangeShapeType="1"/>
            </p:cNvSpPr>
            <p:nvPr/>
          </p:nvSpPr>
          <p:spPr bwMode="auto">
            <a:xfrm rot="5400000">
              <a:off x="2313" y="3659"/>
              <a:ext cx="0" cy="227"/>
            </a:xfrm>
            <a:prstGeom prst="line">
              <a:avLst/>
            </a:prstGeom>
            <a:noFill/>
            <a:ln w="38100">
              <a:solidFill>
                <a:schemeClr val="tx1"/>
              </a:solidFill>
              <a:round/>
              <a:headEnd/>
              <a:tailEnd/>
            </a:ln>
          </p:spPr>
          <p:txBody>
            <a:bodyPr>
              <a:spAutoFit/>
            </a:bodyPr>
            <a:lstStyle/>
            <a:p>
              <a:endParaRPr lang="hu-HU"/>
            </a:p>
          </p:txBody>
        </p:sp>
        <p:grpSp>
          <p:nvGrpSpPr>
            <p:cNvPr id="3" name="Group 21"/>
            <p:cNvGrpSpPr>
              <a:grpSpLocks/>
            </p:cNvGrpSpPr>
            <p:nvPr/>
          </p:nvGrpSpPr>
          <p:grpSpPr bwMode="auto">
            <a:xfrm rot="5400000">
              <a:off x="2864" y="3611"/>
              <a:ext cx="318" cy="318"/>
              <a:chOff x="1903" y="1223"/>
              <a:chExt cx="318" cy="318"/>
            </a:xfrm>
          </p:grpSpPr>
          <p:sp>
            <p:nvSpPr>
              <p:cNvPr id="20502" name="Oval 17"/>
              <p:cNvSpPr>
                <a:spLocks noChangeArrowheads="1"/>
              </p:cNvSpPr>
              <p:nvPr/>
            </p:nvSpPr>
            <p:spPr bwMode="auto">
              <a:xfrm>
                <a:off x="1903" y="1223"/>
                <a:ext cx="318" cy="318"/>
              </a:xfrm>
              <a:prstGeom prst="ellipse">
                <a:avLst/>
              </a:prstGeom>
              <a:noFill/>
              <a:ln w="38100" algn="ctr">
                <a:solidFill>
                  <a:schemeClr val="tx1"/>
                </a:solidFill>
                <a:round/>
                <a:headEnd/>
                <a:tailEnd/>
              </a:ln>
            </p:spPr>
            <p:txBody>
              <a:bodyPr anchor="ctr">
                <a:spAutoFit/>
              </a:bodyPr>
              <a:lstStyle/>
              <a:p>
                <a:endParaRPr lang="en-GB"/>
              </a:p>
            </p:txBody>
          </p:sp>
          <p:sp>
            <p:nvSpPr>
              <p:cNvPr id="20503" name="Line 18"/>
              <p:cNvSpPr>
                <a:spLocks noChangeShapeType="1"/>
              </p:cNvSpPr>
              <p:nvPr/>
            </p:nvSpPr>
            <p:spPr bwMode="auto">
              <a:xfrm>
                <a:off x="1940" y="1275"/>
                <a:ext cx="232" cy="214"/>
              </a:xfrm>
              <a:prstGeom prst="line">
                <a:avLst/>
              </a:prstGeom>
              <a:noFill/>
              <a:ln w="38100">
                <a:solidFill>
                  <a:schemeClr val="tx1"/>
                </a:solidFill>
                <a:round/>
                <a:headEnd/>
                <a:tailEnd/>
              </a:ln>
            </p:spPr>
            <p:txBody>
              <a:bodyPr>
                <a:spAutoFit/>
              </a:bodyPr>
              <a:lstStyle/>
              <a:p>
                <a:endParaRPr lang="hu-HU"/>
              </a:p>
            </p:txBody>
          </p:sp>
          <p:sp>
            <p:nvSpPr>
              <p:cNvPr id="20504" name="Line 19"/>
              <p:cNvSpPr>
                <a:spLocks noChangeShapeType="1"/>
              </p:cNvSpPr>
              <p:nvPr/>
            </p:nvSpPr>
            <p:spPr bwMode="auto">
              <a:xfrm flipH="1">
                <a:off x="1944" y="1273"/>
                <a:ext cx="234" cy="215"/>
              </a:xfrm>
              <a:prstGeom prst="line">
                <a:avLst/>
              </a:prstGeom>
              <a:noFill/>
              <a:ln w="38100">
                <a:solidFill>
                  <a:schemeClr val="tx1"/>
                </a:solidFill>
                <a:round/>
                <a:headEnd/>
                <a:tailEnd/>
              </a:ln>
            </p:spPr>
            <p:txBody>
              <a:bodyPr>
                <a:spAutoFit/>
              </a:bodyPr>
              <a:lstStyle/>
              <a:p>
                <a:endParaRPr lang="hu-HU"/>
              </a:p>
            </p:txBody>
          </p:sp>
        </p:grpSp>
        <p:grpSp>
          <p:nvGrpSpPr>
            <p:cNvPr id="4" name="Group 35"/>
            <p:cNvGrpSpPr>
              <a:grpSpLocks/>
            </p:cNvGrpSpPr>
            <p:nvPr/>
          </p:nvGrpSpPr>
          <p:grpSpPr bwMode="auto">
            <a:xfrm rot="5400000">
              <a:off x="2544" y="3574"/>
              <a:ext cx="171" cy="409"/>
              <a:chOff x="1984" y="1570"/>
              <a:chExt cx="171" cy="409"/>
            </a:xfrm>
          </p:grpSpPr>
          <p:sp>
            <p:nvSpPr>
              <p:cNvPr id="20496" name="Line 14"/>
              <p:cNvSpPr>
                <a:spLocks noChangeShapeType="1"/>
              </p:cNvSpPr>
              <p:nvPr/>
            </p:nvSpPr>
            <p:spPr bwMode="auto">
              <a:xfrm>
                <a:off x="2064" y="1570"/>
                <a:ext cx="0" cy="227"/>
              </a:xfrm>
              <a:prstGeom prst="line">
                <a:avLst/>
              </a:prstGeom>
              <a:noFill/>
              <a:ln w="38100">
                <a:solidFill>
                  <a:schemeClr val="tx1"/>
                </a:solidFill>
                <a:round/>
                <a:headEnd/>
                <a:tailEnd/>
              </a:ln>
            </p:spPr>
            <p:txBody>
              <a:bodyPr>
                <a:spAutoFit/>
              </a:bodyPr>
              <a:lstStyle/>
              <a:p>
                <a:endParaRPr lang="hu-HU"/>
              </a:p>
            </p:txBody>
          </p:sp>
          <p:sp>
            <p:nvSpPr>
              <p:cNvPr id="20497" name="Line 16"/>
              <p:cNvSpPr>
                <a:spLocks noChangeShapeType="1"/>
              </p:cNvSpPr>
              <p:nvPr/>
            </p:nvSpPr>
            <p:spPr bwMode="auto">
              <a:xfrm flipH="1">
                <a:off x="2064" y="1752"/>
                <a:ext cx="45" cy="227"/>
              </a:xfrm>
              <a:prstGeom prst="line">
                <a:avLst/>
              </a:prstGeom>
              <a:noFill/>
              <a:ln w="38100">
                <a:solidFill>
                  <a:schemeClr val="tx1"/>
                </a:solidFill>
                <a:round/>
                <a:headEnd/>
                <a:tailEnd/>
              </a:ln>
            </p:spPr>
            <p:txBody>
              <a:bodyPr>
                <a:spAutoFit/>
              </a:bodyPr>
              <a:lstStyle/>
              <a:p>
                <a:endParaRPr lang="hu-HU"/>
              </a:p>
            </p:txBody>
          </p:sp>
          <p:sp>
            <p:nvSpPr>
              <p:cNvPr id="20498" name="Line 27"/>
              <p:cNvSpPr>
                <a:spLocks noChangeShapeType="1"/>
              </p:cNvSpPr>
              <p:nvPr/>
            </p:nvSpPr>
            <p:spPr bwMode="auto">
              <a:xfrm flipH="1">
                <a:off x="2064" y="1797"/>
                <a:ext cx="91" cy="0"/>
              </a:xfrm>
              <a:prstGeom prst="line">
                <a:avLst/>
              </a:prstGeom>
              <a:noFill/>
              <a:ln w="38100">
                <a:solidFill>
                  <a:schemeClr val="tx1"/>
                </a:solidFill>
                <a:round/>
                <a:headEnd/>
                <a:tailEnd/>
              </a:ln>
            </p:spPr>
            <p:txBody>
              <a:bodyPr>
                <a:spAutoFit/>
              </a:bodyPr>
              <a:lstStyle/>
              <a:p>
                <a:endParaRPr lang="hu-HU"/>
              </a:p>
            </p:txBody>
          </p:sp>
          <p:sp>
            <p:nvSpPr>
              <p:cNvPr id="20499" name="Line 31"/>
              <p:cNvSpPr>
                <a:spLocks noChangeShapeType="1"/>
              </p:cNvSpPr>
              <p:nvPr/>
            </p:nvSpPr>
            <p:spPr bwMode="auto">
              <a:xfrm flipH="1">
                <a:off x="1987" y="1866"/>
                <a:ext cx="90" cy="0"/>
              </a:xfrm>
              <a:prstGeom prst="line">
                <a:avLst/>
              </a:prstGeom>
              <a:noFill/>
              <a:ln w="38100">
                <a:solidFill>
                  <a:schemeClr val="tx1"/>
                </a:solidFill>
                <a:round/>
                <a:headEnd/>
                <a:tailEnd/>
              </a:ln>
            </p:spPr>
            <p:txBody>
              <a:bodyPr>
                <a:spAutoFit/>
              </a:bodyPr>
              <a:lstStyle/>
              <a:p>
                <a:endParaRPr lang="hu-HU"/>
              </a:p>
            </p:txBody>
          </p:sp>
          <p:sp>
            <p:nvSpPr>
              <p:cNvPr id="20500" name="Line 32"/>
              <p:cNvSpPr>
                <a:spLocks noChangeShapeType="1"/>
              </p:cNvSpPr>
              <p:nvPr/>
            </p:nvSpPr>
            <p:spPr bwMode="auto">
              <a:xfrm flipH="1">
                <a:off x="1987" y="1887"/>
                <a:ext cx="90" cy="0"/>
              </a:xfrm>
              <a:prstGeom prst="line">
                <a:avLst/>
              </a:prstGeom>
              <a:noFill/>
              <a:ln w="38100">
                <a:solidFill>
                  <a:schemeClr val="tx1"/>
                </a:solidFill>
                <a:round/>
                <a:headEnd/>
                <a:tailEnd/>
              </a:ln>
            </p:spPr>
            <p:txBody>
              <a:bodyPr>
                <a:spAutoFit/>
              </a:bodyPr>
              <a:lstStyle/>
              <a:p>
                <a:endParaRPr lang="hu-HU"/>
              </a:p>
            </p:txBody>
          </p:sp>
          <p:sp>
            <p:nvSpPr>
              <p:cNvPr id="20501" name="Line 34"/>
              <p:cNvSpPr>
                <a:spLocks noChangeShapeType="1"/>
              </p:cNvSpPr>
              <p:nvPr/>
            </p:nvSpPr>
            <p:spPr bwMode="auto">
              <a:xfrm>
                <a:off x="1984" y="1833"/>
                <a:ext cx="0" cy="91"/>
              </a:xfrm>
              <a:prstGeom prst="line">
                <a:avLst/>
              </a:prstGeom>
              <a:noFill/>
              <a:ln w="38100">
                <a:solidFill>
                  <a:schemeClr val="tx1"/>
                </a:solidFill>
                <a:round/>
                <a:headEnd/>
                <a:tailEnd/>
              </a:ln>
            </p:spPr>
            <p:txBody>
              <a:bodyPr>
                <a:spAutoFit/>
              </a:bodyPr>
              <a:lstStyle/>
              <a:p>
                <a:endParaRPr lang="hu-HU"/>
              </a:p>
            </p:txBody>
          </p:sp>
        </p:grpSp>
      </p:gr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9751"/>
                                        </p:tgtEl>
                                        <p:attrNameLst>
                                          <p:attrName>style.visibility</p:attrName>
                                        </p:attrNameLst>
                                      </p:cBhvr>
                                      <p:to>
                                        <p:strVal val="visible"/>
                                      </p:to>
                                    </p:set>
                                    <p:anim calcmode="lin" valueType="num">
                                      <p:cBhvr additive="base">
                                        <p:cTn id="7" dur="500" fill="hold"/>
                                        <p:tgtEl>
                                          <p:spTgt spid="159751"/>
                                        </p:tgtEl>
                                        <p:attrNameLst>
                                          <p:attrName>ppt_x</p:attrName>
                                        </p:attrNameLst>
                                      </p:cBhvr>
                                      <p:tavLst>
                                        <p:tav tm="0">
                                          <p:val>
                                            <p:strVal val="0-#ppt_w/2"/>
                                          </p:val>
                                        </p:tav>
                                        <p:tav tm="100000">
                                          <p:val>
                                            <p:strVal val="#ppt_x"/>
                                          </p:val>
                                        </p:tav>
                                      </p:tavLst>
                                    </p:anim>
                                    <p:anim calcmode="lin" valueType="num">
                                      <p:cBhvr additive="base">
                                        <p:cTn id="8" dur="500" fill="hold"/>
                                        <p:tgtEl>
                                          <p:spTgt spid="159751"/>
                                        </p:tgtEl>
                                        <p:attrNameLst>
                                          <p:attrName>ppt_y</p:attrName>
                                        </p:attrNameLst>
                                      </p:cBhvr>
                                      <p:tavLst>
                                        <p:tav tm="0">
                                          <p:val>
                                            <p:strVal val="#ppt_y"/>
                                          </p:val>
                                        </p:tav>
                                        <p:tav tm="100000">
                                          <p:val>
                                            <p:strVal val="#ppt_y"/>
                                          </p:val>
                                        </p:tav>
                                      </p:tavLst>
                                    </p:anim>
                                  </p:childTnLst>
                                </p:cTn>
                              </p:par>
                              <p:par>
                                <p:cTn id="9" presetID="12" presetClass="entr" presetSubtype="8" fill="hold" grpId="0" nodeType="withEffect">
                                  <p:stCondLst>
                                    <p:cond delay="0"/>
                                  </p:stCondLst>
                                  <p:childTnLst>
                                    <p:set>
                                      <p:cBhvr>
                                        <p:cTn id="10" dur="1" fill="hold">
                                          <p:stCondLst>
                                            <p:cond delay="0"/>
                                          </p:stCondLst>
                                        </p:cTn>
                                        <p:tgtEl>
                                          <p:spTgt spid="159747"/>
                                        </p:tgtEl>
                                        <p:attrNameLst>
                                          <p:attrName>style.visibility</p:attrName>
                                        </p:attrNameLst>
                                      </p:cBhvr>
                                      <p:to>
                                        <p:strVal val="visible"/>
                                      </p:to>
                                    </p:set>
                                    <p:animEffect transition="in" filter="slide(fromLeft)">
                                      <p:cBhvr>
                                        <p:cTn id="11" dur="500"/>
                                        <p:tgtEl>
                                          <p:spTgt spid="15974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59748"/>
                                        </p:tgtEl>
                                        <p:attrNameLst>
                                          <p:attrName>style.visibility</p:attrName>
                                        </p:attrNameLst>
                                      </p:cBhvr>
                                      <p:to>
                                        <p:strVal val="visible"/>
                                      </p:to>
                                    </p:set>
                                    <p:animEffect transition="in" filter="box(out)">
                                      <p:cBhvr>
                                        <p:cTn id="14" dur="500"/>
                                        <p:tgtEl>
                                          <p:spTgt spid="159748"/>
                                        </p:tgtEl>
                                      </p:cBhvr>
                                    </p:animEffect>
                                  </p:childTnLst>
                                </p:cTn>
                              </p:par>
                              <p:par>
                                <p:cTn id="15" presetID="8" presetClass="entr" presetSubtype="16" fill="hold" nodeType="withEffect">
                                  <p:stCondLst>
                                    <p:cond delay="0"/>
                                  </p:stCondLst>
                                  <p:childTnLst>
                                    <p:set>
                                      <p:cBhvr>
                                        <p:cTn id="16" dur="1" fill="hold">
                                          <p:stCondLst>
                                            <p:cond delay="0"/>
                                          </p:stCondLst>
                                        </p:cTn>
                                        <p:tgtEl>
                                          <p:spTgt spid="159749"/>
                                        </p:tgtEl>
                                        <p:attrNameLst>
                                          <p:attrName>style.visibility</p:attrName>
                                        </p:attrNameLst>
                                      </p:cBhvr>
                                      <p:to>
                                        <p:strVal val="visible"/>
                                      </p:to>
                                    </p:set>
                                    <p:animEffect transition="in" filter="diamond(in)">
                                      <p:cBhvr>
                                        <p:cTn id="17" dur="2000"/>
                                        <p:tgtEl>
                                          <p:spTgt spid="159749"/>
                                        </p:tgtEl>
                                      </p:cBhvr>
                                    </p:animEffect>
                                  </p:childTnLst>
                                </p:cTn>
                              </p:par>
                              <p:par>
                                <p:cTn id="18" presetID="8"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amond(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utoUpdateAnimBg="0"/>
      <p:bldP spid="159748" grpId="0" autoUpdateAnimBg="0"/>
      <p:bldP spid="159751"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Dia számának helye 5"/>
          <p:cNvSpPr>
            <a:spLocks noGrp="1"/>
          </p:cNvSpPr>
          <p:nvPr>
            <p:ph type="sldNum" sz="quarter" idx="12"/>
          </p:nvPr>
        </p:nvSpPr>
        <p:spPr>
          <a:noFill/>
        </p:spPr>
        <p:txBody>
          <a:bodyPr/>
          <a:lstStyle/>
          <a:p>
            <a:fld id="{AF394EE2-9ECA-4944-86D0-BB31C8151A28}" type="slidenum">
              <a:rPr lang="hu-HU" smtClean="0"/>
              <a:pPr/>
              <a:t>143</a:t>
            </a:fld>
            <a:endParaRPr lang="hu-HU" smtClean="0"/>
          </a:p>
        </p:txBody>
      </p:sp>
      <p:sp>
        <p:nvSpPr>
          <p:cNvPr id="116738" name="Rectangle 2"/>
          <p:cNvSpPr>
            <a:spLocks noChangeArrowheads="1"/>
          </p:cNvSpPr>
          <p:nvPr/>
        </p:nvSpPr>
        <p:spPr bwMode="auto">
          <a:xfrm>
            <a:off x="0" y="1341438"/>
            <a:ext cx="8763000" cy="457200"/>
          </a:xfrm>
          <a:prstGeom prst="rect">
            <a:avLst/>
          </a:prstGeom>
          <a:noFill/>
          <a:ln w="9525">
            <a:noFill/>
            <a:miter lim="800000"/>
            <a:headEnd/>
            <a:tailEnd/>
          </a:ln>
        </p:spPr>
        <p:txBody>
          <a:bodyPr/>
          <a:lstStyle/>
          <a:p>
            <a:pPr algn="l">
              <a:spcBef>
                <a:spcPct val="20000"/>
              </a:spcBef>
            </a:pPr>
            <a:r>
              <a:rPr lang="hu-HU" sz="3200" i="1"/>
              <a:t>b) ÉS kapcsolat (AND)</a:t>
            </a:r>
            <a:endParaRPr lang="hu-HU" sz="3200" b="0" i="1"/>
          </a:p>
        </p:txBody>
      </p:sp>
      <p:sp>
        <p:nvSpPr>
          <p:cNvPr id="116739" name="Rectangle 3"/>
          <p:cNvSpPr>
            <a:spLocks noChangeArrowheads="1"/>
          </p:cNvSpPr>
          <p:nvPr/>
        </p:nvSpPr>
        <p:spPr bwMode="auto">
          <a:xfrm>
            <a:off x="914400" y="4508500"/>
            <a:ext cx="7772400" cy="533400"/>
          </a:xfrm>
          <a:prstGeom prst="rect">
            <a:avLst/>
          </a:prstGeom>
          <a:noFill/>
          <a:ln w="9525">
            <a:noFill/>
            <a:miter lim="800000"/>
            <a:headEnd/>
            <a:tailEnd/>
          </a:ln>
        </p:spPr>
        <p:txBody>
          <a:bodyPr/>
          <a:lstStyle/>
          <a:p>
            <a:pPr algn="l">
              <a:lnSpc>
                <a:spcPct val="80000"/>
              </a:lnSpc>
              <a:spcBef>
                <a:spcPct val="20000"/>
              </a:spcBef>
            </a:pPr>
            <a:r>
              <a:rPr lang="hu-HU" sz="3200" b="0" dirty="0"/>
              <a:t>A művelet elvégzése után az eredmény akkor igaz, ha az A és B is igaz volt, </a:t>
            </a:r>
            <a:r>
              <a:rPr lang="hu-HU" sz="3200" b="0" dirty="0" smtClean="0"/>
              <a:t>minden </a:t>
            </a:r>
            <a:r>
              <a:rPr lang="hu-HU" sz="3200" b="0" dirty="0"/>
              <a:t>más esetben hamis.</a:t>
            </a:r>
          </a:p>
        </p:txBody>
      </p:sp>
      <p:graphicFrame>
        <p:nvGraphicFramePr>
          <p:cNvPr id="116744" name="Object 8"/>
          <p:cNvGraphicFramePr>
            <a:graphicFrameLocks noChangeAspect="1"/>
          </p:cNvGraphicFramePr>
          <p:nvPr/>
        </p:nvGraphicFramePr>
        <p:xfrm>
          <a:off x="6011863" y="1341438"/>
          <a:ext cx="2808287" cy="2673350"/>
        </p:xfrm>
        <a:graphic>
          <a:graphicData uri="http://schemas.openxmlformats.org/presentationml/2006/ole">
            <p:oleObj spid="_x0000_s211970" name="Dokumentum" r:id="rId3" imgW="6066382" imgH="1133681" progId="Word.Document.8">
              <p:embed/>
            </p:oleObj>
          </a:graphicData>
        </a:graphic>
      </p:graphicFrame>
      <p:sp>
        <p:nvSpPr>
          <p:cNvPr id="116747" name="Rectangle 11"/>
          <p:cNvSpPr>
            <a:spLocks noGrp="1" noChangeArrowheads="1"/>
          </p:cNvSpPr>
          <p:nvPr>
            <p:ph type="title"/>
          </p:nvPr>
        </p:nvSpPr>
        <p:spPr>
          <a:xfrm>
            <a:off x="273050" y="260350"/>
            <a:ext cx="7561263" cy="762000"/>
          </a:xfrm>
        </p:spPr>
        <p:txBody>
          <a:bodyPr/>
          <a:lstStyle/>
          <a:p>
            <a:pPr>
              <a:defRPr/>
            </a:pPr>
            <a:r>
              <a:rPr lang="hu-HU" dirty="0" smtClean="0"/>
              <a:t>Logikai műveletek</a:t>
            </a:r>
          </a:p>
        </p:txBody>
      </p:sp>
      <p:sp>
        <p:nvSpPr>
          <p:cNvPr id="116748" name="Line 12"/>
          <p:cNvSpPr>
            <a:spLocks noChangeShapeType="1"/>
          </p:cNvSpPr>
          <p:nvPr/>
        </p:nvSpPr>
        <p:spPr bwMode="auto">
          <a:xfrm>
            <a:off x="250825" y="1268413"/>
            <a:ext cx="8610600" cy="0"/>
          </a:xfrm>
          <a:prstGeom prst="line">
            <a:avLst/>
          </a:prstGeom>
          <a:noFill/>
          <a:ln w="57150" cmpd="thickThin">
            <a:solidFill>
              <a:srgbClr val="000066"/>
            </a:solidFill>
            <a:round/>
            <a:headEnd/>
            <a:tailEnd/>
          </a:ln>
        </p:spPr>
        <p:txBody>
          <a:bodyPr wrap="none" anchor="ctr"/>
          <a:lstStyle/>
          <a:p>
            <a:endParaRPr lang="hu-HU"/>
          </a:p>
        </p:txBody>
      </p:sp>
      <p:grpSp>
        <p:nvGrpSpPr>
          <p:cNvPr id="2" name="Group 39"/>
          <p:cNvGrpSpPr>
            <a:grpSpLocks/>
          </p:cNvGrpSpPr>
          <p:nvPr/>
        </p:nvGrpSpPr>
        <p:grpSpPr bwMode="auto">
          <a:xfrm>
            <a:off x="1476375" y="2205038"/>
            <a:ext cx="3024188" cy="1152525"/>
            <a:chOff x="930" y="1389"/>
            <a:chExt cx="1905" cy="726"/>
          </a:xfrm>
        </p:grpSpPr>
        <p:grpSp>
          <p:nvGrpSpPr>
            <p:cNvPr id="3" name="Group 37"/>
            <p:cNvGrpSpPr>
              <a:grpSpLocks/>
            </p:cNvGrpSpPr>
            <p:nvPr/>
          </p:nvGrpSpPr>
          <p:grpSpPr bwMode="auto">
            <a:xfrm rot="5400000">
              <a:off x="1701" y="1026"/>
              <a:ext cx="318" cy="1860"/>
              <a:chOff x="1701" y="1253"/>
              <a:chExt cx="318" cy="1860"/>
            </a:xfrm>
          </p:grpSpPr>
          <p:grpSp>
            <p:nvGrpSpPr>
              <p:cNvPr id="4" name="Group 16"/>
              <p:cNvGrpSpPr>
                <a:grpSpLocks/>
              </p:cNvGrpSpPr>
              <p:nvPr/>
            </p:nvGrpSpPr>
            <p:grpSpPr bwMode="auto">
              <a:xfrm>
                <a:off x="1701" y="1842"/>
                <a:ext cx="144" cy="635"/>
                <a:chOff x="1447" y="1570"/>
                <a:chExt cx="144" cy="635"/>
              </a:xfrm>
            </p:grpSpPr>
            <p:grpSp>
              <p:nvGrpSpPr>
                <p:cNvPr id="5" name="Group 17"/>
                <p:cNvGrpSpPr>
                  <a:grpSpLocks/>
                </p:cNvGrpSpPr>
                <p:nvPr/>
              </p:nvGrpSpPr>
              <p:grpSpPr bwMode="auto">
                <a:xfrm>
                  <a:off x="1519" y="1570"/>
                  <a:ext cx="72" cy="635"/>
                  <a:chOff x="1992" y="1570"/>
                  <a:chExt cx="72" cy="635"/>
                </a:xfrm>
              </p:grpSpPr>
              <p:sp>
                <p:nvSpPr>
                  <p:cNvPr id="21536" name="Line 18"/>
                  <p:cNvSpPr>
                    <a:spLocks noChangeShapeType="1"/>
                  </p:cNvSpPr>
                  <p:nvPr/>
                </p:nvSpPr>
                <p:spPr bwMode="auto">
                  <a:xfrm>
                    <a:off x="2064" y="1570"/>
                    <a:ext cx="0" cy="227"/>
                  </a:xfrm>
                  <a:prstGeom prst="line">
                    <a:avLst/>
                  </a:prstGeom>
                  <a:noFill/>
                  <a:ln w="38100">
                    <a:solidFill>
                      <a:schemeClr val="tx1"/>
                    </a:solidFill>
                    <a:round/>
                    <a:headEnd/>
                    <a:tailEnd/>
                  </a:ln>
                </p:spPr>
                <p:txBody>
                  <a:bodyPr>
                    <a:spAutoFit/>
                  </a:bodyPr>
                  <a:lstStyle/>
                  <a:p>
                    <a:endParaRPr lang="hu-HU"/>
                  </a:p>
                </p:txBody>
              </p:sp>
              <p:sp>
                <p:nvSpPr>
                  <p:cNvPr id="21537" name="Line 19"/>
                  <p:cNvSpPr>
                    <a:spLocks noChangeShapeType="1"/>
                  </p:cNvSpPr>
                  <p:nvPr/>
                </p:nvSpPr>
                <p:spPr bwMode="auto">
                  <a:xfrm>
                    <a:off x="2064" y="1978"/>
                    <a:ext cx="0" cy="227"/>
                  </a:xfrm>
                  <a:prstGeom prst="line">
                    <a:avLst/>
                  </a:prstGeom>
                  <a:noFill/>
                  <a:ln w="38100">
                    <a:solidFill>
                      <a:schemeClr val="tx1"/>
                    </a:solidFill>
                    <a:round/>
                    <a:headEnd/>
                    <a:tailEnd/>
                  </a:ln>
                </p:spPr>
                <p:txBody>
                  <a:bodyPr>
                    <a:spAutoFit/>
                  </a:bodyPr>
                  <a:lstStyle/>
                  <a:p>
                    <a:endParaRPr lang="hu-HU"/>
                  </a:p>
                </p:txBody>
              </p:sp>
              <p:sp>
                <p:nvSpPr>
                  <p:cNvPr id="21538" name="Line 20"/>
                  <p:cNvSpPr>
                    <a:spLocks noChangeShapeType="1"/>
                  </p:cNvSpPr>
                  <p:nvPr/>
                </p:nvSpPr>
                <p:spPr bwMode="auto">
                  <a:xfrm>
                    <a:off x="1992" y="1757"/>
                    <a:ext cx="72" cy="222"/>
                  </a:xfrm>
                  <a:prstGeom prst="line">
                    <a:avLst/>
                  </a:prstGeom>
                  <a:noFill/>
                  <a:ln w="38100">
                    <a:solidFill>
                      <a:schemeClr val="tx1"/>
                    </a:solidFill>
                    <a:round/>
                    <a:headEnd/>
                    <a:tailEnd/>
                  </a:ln>
                </p:spPr>
                <p:txBody>
                  <a:bodyPr>
                    <a:spAutoFit/>
                  </a:bodyPr>
                  <a:lstStyle/>
                  <a:p>
                    <a:endParaRPr lang="hu-HU"/>
                  </a:p>
                </p:txBody>
              </p:sp>
            </p:grpSp>
            <p:sp>
              <p:nvSpPr>
                <p:cNvPr id="21533" name="Line 21"/>
                <p:cNvSpPr>
                  <a:spLocks noChangeShapeType="1"/>
                </p:cNvSpPr>
                <p:nvPr/>
              </p:nvSpPr>
              <p:spPr bwMode="auto">
                <a:xfrm flipH="1">
                  <a:off x="1450" y="1836"/>
                  <a:ext cx="90" cy="0"/>
                </a:xfrm>
                <a:prstGeom prst="line">
                  <a:avLst/>
                </a:prstGeom>
                <a:noFill/>
                <a:ln w="38100">
                  <a:solidFill>
                    <a:schemeClr val="tx1"/>
                  </a:solidFill>
                  <a:round/>
                  <a:headEnd/>
                  <a:tailEnd/>
                </a:ln>
              </p:spPr>
              <p:txBody>
                <a:bodyPr>
                  <a:spAutoFit/>
                </a:bodyPr>
                <a:lstStyle/>
                <a:p>
                  <a:endParaRPr lang="hu-HU"/>
                </a:p>
              </p:txBody>
            </p:sp>
            <p:sp>
              <p:nvSpPr>
                <p:cNvPr id="21534" name="Line 22"/>
                <p:cNvSpPr>
                  <a:spLocks noChangeShapeType="1"/>
                </p:cNvSpPr>
                <p:nvPr/>
              </p:nvSpPr>
              <p:spPr bwMode="auto">
                <a:xfrm flipH="1">
                  <a:off x="1450" y="1857"/>
                  <a:ext cx="90" cy="0"/>
                </a:xfrm>
                <a:prstGeom prst="line">
                  <a:avLst/>
                </a:prstGeom>
                <a:noFill/>
                <a:ln w="38100">
                  <a:solidFill>
                    <a:schemeClr val="tx1"/>
                  </a:solidFill>
                  <a:round/>
                  <a:headEnd/>
                  <a:tailEnd/>
                </a:ln>
              </p:spPr>
              <p:txBody>
                <a:bodyPr>
                  <a:spAutoFit/>
                </a:bodyPr>
                <a:lstStyle/>
                <a:p>
                  <a:endParaRPr lang="hu-HU"/>
                </a:p>
              </p:txBody>
            </p:sp>
            <p:sp>
              <p:nvSpPr>
                <p:cNvPr id="21535" name="Line 23"/>
                <p:cNvSpPr>
                  <a:spLocks noChangeShapeType="1"/>
                </p:cNvSpPr>
                <p:nvPr/>
              </p:nvSpPr>
              <p:spPr bwMode="auto">
                <a:xfrm>
                  <a:off x="1447" y="1797"/>
                  <a:ext cx="0" cy="91"/>
                </a:xfrm>
                <a:prstGeom prst="line">
                  <a:avLst/>
                </a:prstGeom>
                <a:noFill/>
                <a:ln w="38100">
                  <a:solidFill>
                    <a:schemeClr val="tx1"/>
                  </a:solidFill>
                  <a:round/>
                  <a:headEnd/>
                  <a:tailEnd/>
                </a:ln>
              </p:spPr>
              <p:txBody>
                <a:bodyPr>
                  <a:spAutoFit/>
                </a:bodyPr>
                <a:lstStyle/>
                <a:p>
                  <a:endParaRPr lang="hu-HU"/>
                </a:p>
              </p:txBody>
            </p:sp>
          </p:grpSp>
          <p:grpSp>
            <p:nvGrpSpPr>
              <p:cNvPr id="6" name="Group 24"/>
              <p:cNvGrpSpPr>
                <a:grpSpLocks/>
              </p:cNvGrpSpPr>
              <p:nvPr/>
            </p:nvGrpSpPr>
            <p:grpSpPr bwMode="auto">
              <a:xfrm>
                <a:off x="1701" y="1480"/>
                <a:ext cx="318" cy="318"/>
                <a:chOff x="1903" y="1223"/>
                <a:chExt cx="318" cy="318"/>
              </a:xfrm>
            </p:grpSpPr>
            <p:sp>
              <p:nvSpPr>
                <p:cNvPr id="21529" name="Oval 25"/>
                <p:cNvSpPr>
                  <a:spLocks noChangeArrowheads="1"/>
                </p:cNvSpPr>
                <p:nvPr/>
              </p:nvSpPr>
              <p:spPr bwMode="auto">
                <a:xfrm>
                  <a:off x="1903" y="1223"/>
                  <a:ext cx="318" cy="318"/>
                </a:xfrm>
                <a:prstGeom prst="ellipse">
                  <a:avLst/>
                </a:prstGeom>
                <a:noFill/>
                <a:ln w="38100" algn="ctr">
                  <a:solidFill>
                    <a:schemeClr val="tx1"/>
                  </a:solidFill>
                  <a:round/>
                  <a:headEnd/>
                  <a:tailEnd/>
                </a:ln>
              </p:spPr>
              <p:txBody>
                <a:bodyPr anchor="ctr">
                  <a:spAutoFit/>
                </a:bodyPr>
                <a:lstStyle/>
                <a:p>
                  <a:endParaRPr lang="en-GB"/>
                </a:p>
              </p:txBody>
            </p:sp>
            <p:sp>
              <p:nvSpPr>
                <p:cNvPr id="21530" name="Line 26"/>
                <p:cNvSpPr>
                  <a:spLocks noChangeShapeType="1"/>
                </p:cNvSpPr>
                <p:nvPr/>
              </p:nvSpPr>
              <p:spPr bwMode="auto">
                <a:xfrm>
                  <a:off x="1940" y="1275"/>
                  <a:ext cx="232" cy="214"/>
                </a:xfrm>
                <a:prstGeom prst="line">
                  <a:avLst/>
                </a:prstGeom>
                <a:noFill/>
                <a:ln w="38100">
                  <a:solidFill>
                    <a:schemeClr val="tx1"/>
                  </a:solidFill>
                  <a:round/>
                  <a:headEnd/>
                  <a:tailEnd/>
                </a:ln>
              </p:spPr>
              <p:txBody>
                <a:bodyPr>
                  <a:spAutoFit/>
                </a:bodyPr>
                <a:lstStyle/>
                <a:p>
                  <a:endParaRPr lang="hu-HU"/>
                </a:p>
              </p:txBody>
            </p:sp>
            <p:sp>
              <p:nvSpPr>
                <p:cNvPr id="21531" name="Line 27"/>
                <p:cNvSpPr>
                  <a:spLocks noChangeShapeType="1"/>
                </p:cNvSpPr>
                <p:nvPr/>
              </p:nvSpPr>
              <p:spPr bwMode="auto">
                <a:xfrm flipH="1">
                  <a:off x="1944" y="1273"/>
                  <a:ext cx="234" cy="215"/>
                </a:xfrm>
                <a:prstGeom prst="line">
                  <a:avLst/>
                </a:prstGeom>
                <a:noFill/>
                <a:ln w="38100">
                  <a:solidFill>
                    <a:schemeClr val="tx1"/>
                  </a:solidFill>
                  <a:round/>
                  <a:headEnd/>
                  <a:tailEnd/>
                </a:ln>
              </p:spPr>
              <p:txBody>
                <a:bodyPr>
                  <a:spAutoFit/>
                </a:bodyPr>
                <a:lstStyle/>
                <a:p>
                  <a:endParaRPr lang="hu-HU"/>
                </a:p>
              </p:txBody>
            </p:sp>
          </p:grpSp>
          <p:grpSp>
            <p:nvGrpSpPr>
              <p:cNvPr id="7" name="Group 28"/>
              <p:cNvGrpSpPr>
                <a:grpSpLocks/>
              </p:cNvGrpSpPr>
              <p:nvPr/>
            </p:nvGrpSpPr>
            <p:grpSpPr bwMode="auto">
              <a:xfrm>
                <a:off x="1701" y="2478"/>
                <a:ext cx="144" cy="635"/>
                <a:chOff x="1447" y="1570"/>
                <a:chExt cx="144" cy="635"/>
              </a:xfrm>
            </p:grpSpPr>
            <p:grpSp>
              <p:nvGrpSpPr>
                <p:cNvPr id="8" name="Group 29"/>
                <p:cNvGrpSpPr>
                  <a:grpSpLocks/>
                </p:cNvGrpSpPr>
                <p:nvPr/>
              </p:nvGrpSpPr>
              <p:grpSpPr bwMode="auto">
                <a:xfrm>
                  <a:off x="1519" y="1570"/>
                  <a:ext cx="72" cy="635"/>
                  <a:chOff x="1992" y="1570"/>
                  <a:chExt cx="72" cy="635"/>
                </a:xfrm>
              </p:grpSpPr>
              <p:sp>
                <p:nvSpPr>
                  <p:cNvPr id="21526" name="Line 30"/>
                  <p:cNvSpPr>
                    <a:spLocks noChangeShapeType="1"/>
                  </p:cNvSpPr>
                  <p:nvPr/>
                </p:nvSpPr>
                <p:spPr bwMode="auto">
                  <a:xfrm>
                    <a:off x="2064" y="1570"/>
                    <a:ext cx="0" cy="227"/>
                  </a:xfrm>
                  <a:prstGeom prst="line">
                    <a:avLst/>
                  </a:prstGeom>
                  <a:noFill/>
                  <a:ln w="38100">
                    <a:solidFill>
                      <a:schemeClr val="tx1"/>
                    </a:solidFill>
                    <a:round/>
                    <a:headEnd/>
                    <a:tailEnd/>
                  </a:ln>
                </p:spPr>
                <p:txBody>
                  <a:bodyPr>
                    <a:spAutoFit/>
                  </a:bodyPr>
                  <a:lstStyle/>
                  <a:p>
                    <a:endParaRPr lang="hu-HU"/>
                  </a:p>
                </p:txBody>
              </p:sp>
              <p:sp>
                <p:nvSpPr>
                  <p:cNvPr id="21527" name="Line 31"/>
                  <p:cNvSpPr>
                    <a:spLocks noChangeShapeType="1"/>
                  </p:cNvSpPr>
                  <p:nvPr/>
                </p:nvSpPr>
                <p:spPr bwMode="auto">
                  <a:xfrm>
                    <a:off x="2064" y="1978"/>
                    <a:ext cx="0" cy="227"/>
                  </a:xfrm>
                  <a:prstGeom prst="line">
                    <a:avLst/>
                  </a:prstGeom>
                  <a:noFill/>
                  <a:ln w="38100">
                    <a:solidFill>
                      <a:schemeClr val="tx1"/>
                    </a:solidFill>
                    <a:round/>
                    <a:headEnd/>
                    <a:tailEnd/>
                  </a:ln>
                </p:spPr>
                <p:txBody>
                  <a:bodyPr>
                    <a:spAutoFit/>
                  </a:bodyPr>
                  <a:lstStyle/>
                  <a:p>
                    <a:endParaRPr lang="hu-HU"/>
                  </a:p>
                </p:txBody>
              </p:sp>
              <p:sp>
                <p:nvSpPr>
                  <p:cNvPr id="21528" name="Line 32"/>
                  <p:cNvSpPr>
                    <a:spLocks noChangeShapeType="1"/>
                  </p:cNvSpPr>
                  <p:nvPr/>
                </p:nvSpPr>
                <p:spPr bwMode="auto">
                  <a:xfrm>
                    <a:off x="1992" y="1757"/>
                    <a:ext cx="72" cy="222"/>
                  </a:xfrm>
                  <a:prstGeom prst="line">
                    <a:avLst/>
                  </a:prstGeom>
                  <a:noFill/>
                  <a:ln w="38100">
                    <a:solidFill>
                      <a:schemeClr val="tx1"/>
                    </a:solidFill>
                    <a:round/>
                    <a:headEnd/>
                    <a:tailEnd/>
                  </a:ln>
                </p:spPr>
                <p:txBody>
                  <a:bodyPr>
                    <a:spAutoFit/>
                  </a:bodyPr>
                  <a:lstStyle/>
                  <a:p>
                    <a:endParaRPr lang="hu-HU"/>
                  </a:p>
                </p:txBody>
              </p:sp>
            </p:grpSp>
            <p:sp>
              <p:nvSpPr>
                <p:cNvPr id="21523" name="Line 33"/>
                <p:cNvSpPr>
                  <a:spLocks noChangeShapeType="1"/>
                </p:cNvSpPr>
                <p:nvPr/>
              </p:nvSpPr>
              <p:spPr bwMode="auto">
                <a:xfrm flipH="1">
                  <a:off x="1450" y="1836"/>
                  <a:ext cx="90" cy="0"/>
                </a:xfrm>
                <a:prstGeom prst="line">
                  <a:avLst/>
                </a:prstGeom>
                <a:noFill/>
                <a:ln w="38100">
                  <a:solidFill>
                    <a:schemeClr val="tx1"/>
                  </a:solidFill>
                  <a:round/>
                  <a:headEnd/>
                  <a:tailEnd/>
                </a:ln>
              </p:spPr>
              <p:txBody>
                <a:bodyPr>
                  <a:spAutoFit/>
                </a:bodyPr>
                <a:lstStyle/>
                <a:p>
                  <a:endParaRPr lang="hu-HU"/>
                </a:p>
              </p:txBody>
            </p:sp>
            <p:sp>
              <p:nvSpPr>
                <p:cNvPr id="21524" name="Line 34"/>
                <p:cNvSpPr>
                  <a:spLocks noChangeShapeType="1"/>
                </p:cNvSpPr>
                <p:nvPr/>
              </p:nvSpPr>
              <p:spPr bwMode="auto">
                <a:xfrm flipH="1">
                  <a:off x="1450" y="1857"/>
                  <a:ext cx="90" cy="0"/>
                </a:xfrm>
                <a:prstGeom prst="line">
                  <a:avLst/>
                </a:prstGeom>
                <a:noFill/>
                <a:ln w="38100">
                  <a:solidFill>
                    <a:schemeClr val="tx1"/>
                  </a:solidFill>
                  <a:round/>
                  <a:headEnd/>
                  <a:tailEnd/>
                </a:ln>
              </p:spPr>
              <p:txBody>
                <a:bodyPr>
                  <a:spAutoFit/>
                </a:bodyPr>
                <a:lstStyle/>
                <a:p>
                  <a:endParaRPr lang="hu-HU"/>
                </a:p>
              </p:txBody>
            </p:sp>
            <p:sp>
              <p:nvSpPr>
                <p:cNvPr id="21525" name="Line 35"/>
                <p:cNvSpPr>
                  <a:spLocks noChangeShapeType="1"/>
                </p:cNvSpPr>
                <p:nvPr/>
              </p:nvSpPr>
              <p:spPr bwMode="auto">
                <a:xfrm>
                  <a:off x="1447" y="1797"/>
                  <a:ext cx="0" cy="91"/>
                </a:xfrm>
                <a:prstGeom prst="line">
                  <a:avLst/>
                </a:prstGeom>
                <a:noFill/>
                <a:ln w="38100">
                  <a:solidFill>
                    <a:schemeClr val="tx1"/>
                  </a:solidFill>
                  <a:round/>
                  <a:headEnd/>
                  <a:tailEnd/>
                </a:ln>
              </p:spPr>
              <p:txBody>
                <a:bodyPr>
                  <a:spAutoFit/>
                </a:bodyPr>
                <a:lstStyle/>
                <a:p>
                  <a:endParaRPr lang="hu-HU"/>
                </a:p>
              </p:txBody>
            </p:sp>
          </p:grpSp>
          <p:sp>
            <p:nvSpPr>
              <p:cNvPr id="21521" name="Line 36"/>
              <p:cNvSpPr>
                <a:spLocks noChangeShapeType="1"/>
              </p:cNvSpPr>
              <p:nvPr/>
            </p:nvSpPr>
            <p:spPr bwMode="auto">
              <a:xfrm rot="5400000">
                <a:off x="1741" y="1367"/>
                <a:ext cx="227" cy="0"/>
              </a:xfrm>
              <a:prstGeom prst="line">
                <a:avLst/>
              </a:prstGeom>
              <a:noFill/>
              <a:ln w="38100">
                <a:solidFill>
                  <a:schemeClr val="tx1"/>
                </a:solidFill>
                <a:round/>
                <a:headEnd/>
                <a:tailEnd/>
              </a:ln>
            </p:spPr>
            <p:txBody>
              <a:bodyPr>
                <a:spAutoFit/>
              </a:bodyPr>
              <a:lstStyle/>
              <a:p>
                <a:endParaRPr lang="hu-HU"/>
              </a:p>
            </p:txBody>
          </p:sp>
        </p:grpSp>
        <p:sp>
          <p:nvSpPr>
            <p:cNvPr id="21517" name="Text Box 38"/>
            <p:cNvSpPr txBox="1">
              <a:spLocks noChangeArrowheads="1"/>
            </p:cNvSpPr>
            <p:nvPr/>
          </p:nvSpPr>
          <p:spPr bwMode="auto">
            <a:xfrm>
              <a:off x="1202" y="1389"/>
              <a:ext cx="1633" cy="288"/>
            </a:xfrm>
            <a:prstGeom prst="rect">
              <a:avLst/>
            </a:prstGeom>
            <a:noFill/>
            <a:ln w="9525" algn="ctr">
              <a:noFill/>
              <a:miter lim="800000"/>
              <a:headEnd/>
              <a:tailEnd/>
            </a:ln>
          </p:spPr>
          <p:txBody>
            <a:bodyPr>
              <a:spAutoFit/>
            </a:bodyPr>
            <a:lstStyle/>
            <a:p>
              <a:pPr algn="l">
                <a:spcBef>
                  <a:spcPct val="50000"/>
                </a:spcBef>
              </a:pPr>
              <a:r>
                <a:rPr lang="en-US"/>
                <a:t>A          B   </a:t>
              </a:r>
              <a:r>
                <a:rPr lang="hu-HU"/>
                <a:t>  </a:t>
              </a:r>
              <a:r>
                <a:rPr lang="en-US"/>
                <a:t>A</a:t>
              </a:r>
              <a:r>
                <a:rPr lang="hu-HU"/>
                <a:t> &amp; </a:t>
              </a:r>
              <a:r>
                <a:rPr lang="en-US"/>
                <a:t>B</a:t>
              </a:r>
              <a:endParaRPr lang="hu-HU"/>
            </a:p>
          </p:txBody>
        </p:sp>
      </p:gr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6748"/>
                                        </p:tgtEl>
                                        <p:attrNameLst>
                                          <p:attrName>style.visibility</p:attrName>
                                        </p:attrNameLst>
                                      </p:cBhvr>
                                      <p:to>
                                        <p:strVal val="visible"/>
                                      </p:to>
                                    </p:set>
                                    <p:anim calcmode="lin" valueType="num">
                                      <p:cBhvr additive="base">
                                        <p:cTn id="7" dur="500" fill="hold"/>
                                        <p:tgtEl>
                                          <p:spTgt spid="116748"/>
                                        </p:tgtEl>
                                        <p:attrNameLst>
                                          <p:attrName>ppt_x</p:attrName>
                                        </p:attrNameLst>
                                      </p:cBhvr>
                                      <p:tavLst>
                                        <p:tav tm="0">
                                          <p:val>
                                            <p:strVal val="0-#ppt_w/2"/>
                                          </p:val>
                                        </p:tav>
                                        <p:tav tm="100000">
                                          <p:val>
                                            <p:strVal val="#ppt_x"/>
                                          </p:val>
                                        </p:tav>
                                      </p:tavLst>
                                    </p:anim>
                                    <p:anim calcmode="lin" valueType="num">
                                      <p:cBhvr additive="base">
                                        <p:cTn id="8" dur="500" fill="hold"/>
                                        <p:tgtEl>
                                          <p:spTgt spid="116748"/>
                                        </p:tgtEl>
                                        <p:attrNameLst>
                                          <p:attrName>ppt_y</p:attrName>
                                        </p:attrNameLst>
                                      </p:cBhvr>
                                      <p:tavLst>
                                        <p:tav tm="0">
                                          <p:val>
                                            <p:strVal val="#ppt_y"/>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116738"/>
                                        </p:tgtEl>
                                        <p:attrNameLst>
                                          <p:attrName>style.visibility</p:attrName>
                                        </p:attrNameLst>
                                      </p:cBhvr>
                                      <p:to>
                                        <p:strVal val="visible"/>
                                      </p:to>
                                    </p:set>
                                    <p:animEffect transition="in" filter="diamond(in)">
                                      <p:cBhvr>
                                        <p:cTn id="11" dur="2000"/>
                                        <p:tgtEl>
                                          <p:spTgt spid="116738"/>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16739"/>
                                        </p:tgtEl>
                                        <p:attrNameLst>
                                          <p:attrName>style.visibility</p:attrName>
                                        </p:attrNameLst>
                                      </p:cBhvr>
                                      <p:to>
                                        <p:strVal val="visible"/>
                                      </p:to>
                                    </p:set>
                                    <p:animEffect transition="in" filter="diamond(in)">
                                      <p:cBhvr>
                                        <p:cTn id="14" dur="2000"/>
                                        <p:tgtEl>
                                          <p:spTgt spid="116739"/>
                                        </p:tgtEl>
                                      </p:cBhvr>
                                    </p:animEffect>
                                  </p:childTnLst>
                                </p:cTn>
                              </p:par>
                              <p:par>
                                <p:cTn id="15" presetID="8" presetClass="entr" presetSubtype="16" fill="hold" nodeType="withEffect">
                                  <p:stCondLst>
                                    <p:cond delay="0"/>
                                  </p:stCondLst>
                                  <p:childTnLst>
                                    <p:set>
                                      <p:cBhvr>
                                        <p:cTn id="16" dur="1" fill="hold">
                                          <p:stCondLst>
                                            <p:cond delay="0"/>
                                          </p:stCondLst>
                                        </p:cTn>
                                        <p:tgtEl>
                                          <p:spTgt spid="116744"/>
                                        </p:tgtEl>
                                        <p:attrNameLst>
                                          <p:attrName>style.visibility</p:attrName>
                                        </p:attrNameLst>
                                      </p:cBhvr>
                                      <p:to>
                                        <p:strVal val="visible"/>
                                      </p:to>
                                    </p:set>
                                    <p:animEffect transition="in" filter="diamond(in)">
                                      <p:cBhvr>
                                        <p:cTn id="17" dur="2000"/>
                                        <p:tgtEl>
                                          <p:spTgt spid="116744"/>
                                        </p:tgtEl>
                                      </p:cBhvr>
                                    </p:animEffect>
                                  </p:childTnLst>
                                </p:cTn>
                              </p:par>
                              <p:par>
                                <p:cTn id="18" presetID="8"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amond(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utoUpdateAnimBg="0"/>
      <p:bldP spid="116739" grpId="0" autoUpdateAnimBg="0"/>
      <p:bldP spid="116748"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Dia számának helye 5"/>
          <p:cNvSpPr>
            <a:spLocks noGrp="1"/>
          </p:cNvSpPr>
          <p:nvPr>
            <p:ph type="sldNum" sz="quarter" idx="12"/>
          </p:nvPr>
        </p:nvSpPr>
        <p:spPr>
          <a:noFill/>
        </p:spPr>
        <p:txBody>
          <a:bodyPr/>
          <a:lstStyle/>
          <a:p>
            <a:fld id="{1305D093-EFE8-47FA-8C99-A0B621F6CC58}" type="slidenum">
              <a:rPr lang="hu-HU" smtClean="0"/>
              <a:pPr/>
              <a:t>144</a:t>
            </a:fld>
            <a:endParaRPr lang="hu-HU" smtClean="0"/>
          </a:p>
        </p:txBody>
      </p:sp>
      <p:sp>
        <p:nvSpPr>
          <p:cNvPr id="160772" name="Rectangle 4"/>
          <p:cNvSpPr>
            <a:spLocks noChangeArrowheads="1"/>
          </p:cNvSpPr>
          <p:nvPr/>
        </p:nvSpPr>
        <p:spPr bwMode="auto">
          <a:xfrm>
            <a:off x="107950" y="1412875"/>
            <a:ext cx="7772400" cy="381000"/>
          </a:xfrm>
          <a:prstGeom prst="rect">
            <a:avLst/>
          </a:prstGeom>
          <a:noFill/>
          <a:ln w="9525">
            <a:noFill/>
            <a:miter lim="800000"/>
            <a:headEnd/>
            <a:tailEnd/>
          </a:ln>
        </p:spPr>
        <p:txBody>
          <a:bodyPr/>
          <a:lstStyle/>
          <a:p>
            <a:pPr algn="just">
              <a:lnSpc>
                <a:spcPct val="90000"/>
              </a:lnSpc>
              <a:spcBef>
                <a:spcPct val="20000"/>
              </a:spcBef>
              <a:spcAft>
                <a:spcPts val="600"/>
              </a:spcAft>
            </a:pPr>
            <a:r>
              <a:rPr lang="hu-HU" sz="3200" i="1"/>
              <a:t>c) VAGY kapcsolat (OR)</a:t>
            </a:r>
          </a:p>
        </p:txBody>
      </p:sp>
      <p:sp>
        <p:nvSpPr>
          <p:cNvPr id="160773" name="Rectangle 5"/>
          <p:cNvSpPr>
            <a:spLocks noChangeArrowheads="1"/>
          </p:cNvSpPr>
          <p:nvPr/>
        </p:nvSpPr>
        <p:spPr bwMode="auto">
          <a:xfrm>
            <a:off x="990600" y="5229225"/>
            <a:ext cx="7772400" cy="609600"/>
          </a:xfrm>
          <a:prstGeom prst="rect">
            <a:avLst/>
          </a:prstGeom>
          <a:noFill/>
          <a:ln w="9525">
            <a:noFill/>
            <a:miter lim="800000"/>
            <a:headEnd/>
            <a:tailEnd/>
          </a:ln>
        </p:spPr>
        <p:txBody>
          <a:bodyPr/>
          <a:lstStyle/>
          <a:p>
            <a:pPr algn="l">
              <a:lnSpc>
                <a:spcPct val="80000"/>
              </a:lnSpc>
              <a:spcBef>
                <a:spcPct val="20000"/>
              </a:spcBef>
            </a:pPr>
            <a:r>
              <a:rPr lang="hu-HU" sz="3200" b="0"/>
              <a:t>Az  eredmény akkor igaz, ha vagy az A vagy a B is igaz volt, beleértve azt is, amikor mindkettő igaz.</a:t>
            </a:r>
          </a:p>
        </p:txBody>
      </p:sp>
      <p:graphicFrame>
        <p:nvGraphicFramePr>
          <p:cNvPr id="160775" name="Object 7"/>
          <p:cNvGraphicFramePr>
            <a:graphicFrameLocks noChangeAspect="1"/>
          </p:cNvGraphicFramePr>
          <p:nvPr/>
        </p:nvGraphicFramePr>
        <p:xfrm>
          <a:off x="6156325" y="1341438"/>
          <a:ext cx="2663825" cy="2654300"/>
        </p:xfrm>
        <a:graphic>
          <a:graphicData uri="http://schemas.openxmlformats.org/presentationml/2006/ole">
            <p:oleObj spid="_x0000_s212994" name="Dokumentum" r:id="rId3" imgW="6071760" imgH="1134000" progId="Word.Document.8">
              <p:embed/>
            </p:oleObj>
          </a:graphicData>
        </a:graphic>
      </p:graphicFrame>
      <p:sp>
        <p:nvSpPr>
          <p:cNvPr id="160776" name="Rectangle 8"/>
          <p:cNvSpPr>
            <a:spLocks noGrp="1" noChangeArrowheads="1"/>
          </p:cNvSpPr>
          <p:nvPr>
            <p:ph type="title"/>
          </p:nvPr>
        </p:nvSpPr>
        <p:spPr>
          <a:xfrm>
            <a:off x="273050" y="260350"/>
            <a:ext cx="7561263" cy="762000"/>
          </a:xfrm>
        </p:spPr>
        <p:txBody>
          <a:bodyPr/>
          <a:lstStyle/>
          <a:p>
            <a:pPr>
              <a:defRPr/>
            </a:pPr>
            <a:r>
              <a:rPr lang="hu-HU" dirty="0" smtClean="0"/>
              <a:t>Logikai műveletek</a:t>
            </a:r>
          </a:p>
        </p:txBody>
      </p:sp>
      <p:sp>
        <p:nvSpPr>
          <p:cNvPr id="160777" name="Line 9"/>
          <p:cNvSpPr>
            <a:spLocks noChangeShapeType="1"/>
          </p:cNvSpPr>
          <p:nvPr/>
        </p:nvSpPr>
        <p:spPr bwMode="auto">
          <a:xfrm>
            <a:off x="250825" y="1268413"/>
            <a:ext cx="8610600" cy="0"/>
          </a:xfrm>
          <a:prstGeom prst="line">
            <a:avLst/>
          </a:prstGeom>
          <a:noFill/>
          <a:ln w="57150" cmpd="thickThin">
            <a:solidFill>
              <a:srgbClr val="000066"/>
            </a:solidFill>
            <a:round/>
            <a:headEnd/>
            <a:tailEnd/>
          </a:ln>
        </p:spPr>
        <p:txBody>
          <a:bodyPr wrap="none" anchor="ctr"/>
          <a:lstStyle/>
          <a:p>
            <a:endParaRPr lang="hu-HU"/>
          </a:p>
        </p:txBody>
      </p:sp>
      <p:grpSp>
        <p:nvGrpSpPr>
          <p:cNvPr id="2" name="Group 39"/>
          <p:cNvGrpSpPr>
            <a:grpSpLocks/>
          </p:cNvGrpSpPr>
          <p:nvPr/>
        </p:nvGrpSpPr>
        <p:grpSpPr bwMode="auto">
          <a:xfrm>
            <a:off x="1835150" y="2565400"/>
            <a:ext cx="2592388" cy="792163"/>
            <a:chOff x="1156" y="1616"/>
            <a:chExt cx="1633" cy="499"/>
          </a:xfrm>
        </p:grpSpPr>
        <p:grpSp>
          <p:nvGrpSpPr>
            <p:cNvPr id="3" name="Group 14"/>
            <p:cNvGrpSpPr>
              <a:grpSpLocks/>
            </p:cNvGrpSpPr>
            <p:nvPr/>
          </p:nvGrpSpPr>
          <p:grpSpPr bwMode="auto">
            <a:xfrm rot="5400000">
              <a:off x="1629" y="1725"/>
              <a:ext cx="144" cy="635"/>
              <a:chOff x="1447" y="1570"/>
              <a:chExt cx="144" cy="635"/>
            </a:xfrm>
          </p:grpSpPr>
          <p:grpSp>
            <p:nvGrpSpPr>
              <p:cNvPr id="4" name="Group 15"/>
              <p:cNvGrpSpPr>
                <a:grpSpLocks/>
              </p:cNvGrpSpPr>
              <p:nvPr/>
            </p:nvGrpSpPr>
            <p:grpSpPr bwMode="auto">
              <a:xfrm>
                <a:off x="1519" y="1570"/>
                <a:ext cx="72" cy="635"/>
                <a:chOff x="1992" y="1570"/>
                <a:chExt cx="72" cy="635"/>
              </a:xfrm>
            </p:grpSpPr>
            <p:sp>
              <p:nvSpPr>
                <p:cNvPr id="22566" name="Line 16"/>
                <p:cNvSpPr>
                  <a:spLocks noChangeShapeType="1"/>
                </p:cNvSpPr>
                <p:nvPr/>
              </p:nvSpPr>
              <p:spPr bwMode="auto">
                <a:xfrm>
                  <a:off x="2064" y="1570"/>
                  <a:ext cx="0" cy="227"/>
                </a:xfrm>
                <a:prstGeom prst="line">
                  <a:avLst/>
                </a:prstGeom>
                <a:noFill/>
                <a:ln w="25400">
                  <a:solidFill>
                    <a:schemeClr val="tx1"/>
                  </a:solidFill>
                  <a:round/>
                  <a:headEnd/>
                  <a:tailEnd/>
                </a:ln>
              </p:spPr>
              <p:txBody>
                <a:bodyPr>
                  <a:spAutoFit/>
                </a:bodyPr>
                <a:lstStyle/>
                <a:p>
                  <a:endParaRPr lang="hu-HU"/>
                </a:p>
              </p:txBody>
            </p:sp>
            <p:sp>
              <p:nvSpPr>
                <p:cNvPr id="22567" name="Line 17"/>
                <p:cNvSpPr>
                  <a:spLocks noChangeShapeType="1"/>
                </p:cNvSpPr>
                <p:nvPr/>
              </p:nvSpPr>
              <p:spPr bwMode="auto">
                <a:xfrm>
                  <a:off x="2064" y="1978"/>
                  <a:ext cx="0" cy="227"/>
                </a:xfrm>
                <a:prstGeom prst="line">
                  <a:avLst/>
                </a:prstGeom>
                <a:noFill/>
                <a:ln w="25400">
                  <a:solidFill>
                    <a:schemeClr val="tx1"/>
                  </a:solidFill>
                  <a:round/>
                  <a:headEnd/>
                  <a:tailEnd/>
                </a:ln>
              </p:spPr>
              <p:txBody>
                <a:bodyPr>
                  <a:spAutoFit/>
                </a:bodyPr>
                <a:lstStyle/>
                <a:p>
                  <a:endParaRPr lang="hu-HU"/>
                </a:p>
              </p:txBody>
            </p:sp>
            <p:sp>
              <p:nvSpPr>
                <p:cNvPr id="22568" name="Line 18"/>
                <p:cNvSpPr>
                  <a:spLocks noChangeShapeType="1"/>
                </p:cNvSpPr>
                <p:nvPr/>
              </p:nvSpPr>
              <p:spPr bwMode="auto">
                <a:xfrm>
                  <a:off x="1992" y="1757"/>
                  <a:ext cx="72" cy="222"/>
                </a:xfrm>
                <a:prstGeom prst="line">
                  <a:avLst/>
                </a:prstGeom>
                <a:noFill/>
                <a:ln w="38100">
                  <a:solidFill>
                    <a:schemeClr val="tx1"/>
                  </a:solidFill>
                  <a:round/>
                  <a:headEnd/>
                  <a:tailEnd/>
                </a:ln>
              </p:spPr>
              <p:txBody>
                <a:bodyPr>
                  <a:spAutoFit/>
                </a:bodyPr>
                <a:lstStyle/>
                <a:p>
                  <a:endParaRPr lang="hu-HU"/>
                </a:p>
              </p:txBody>
            </p:sp>
          </p:grpSp>
          <p:sp>
            <p:nvSpPr>
              <p:cNvPr id="22563" name="Line 19"/>
              <p:cNvSpPr>
                <a:spLocks noChangeShapeType="1"/>
              </p:cNvSpPr>
              <p:nvPr/>
            </p:nvSpPr>
            <p:spPr bwMode="auto">
              <a:xfrm flipH="1">
                <a:off x="1450" y="1836"/>
                <a:ext cx="90" cy="0"/>
              </a:xfrm>
              <a:prstGeom prst="line">
                <a:avLst/>
              </a:prstGeom>
              <a:noFill/>
              <a:ln w="25400">
                <a:solidFill>
                  <a:schemeClr val="tx1"/>
                </a:solidFill>
                <a:round/>
                <a:headEnd/>
                <a:tailEnd/>
              </a:ln>
            </p:spPr>
            <p:txBody>
              <a:bodyPr>
                <a:spAutoFit/>
              </a:bodyPr>
              <a:lstStyle/>
              <a:p>
                <a:endParaRPr lang="hu-HU"/>
              </a:p>
            </p:txBody>
          </p:sp>
          <p:sp>
            <p:nvSpPr>
              <p:cNvPr id="22564" name="Line 20"/>
              <p:cNvSpPr>
                <a:spLocks noChangeShapeType="1"/>
              </p:cNvSpPr>
              <p:nvPr/>
            </p:nvSpPr>
            <p:spPr bwMode="auto">
              <a:xfrm flipH="1">
                <a:off x="1450" y="1857"/>
                <a:ext cx="90" cy="0"/>
              </a:xfrm>
              <a:prstGeom prst="line">
                <a:avLst/>
              </a:prstGeom>
              <a:noFill/>
              <a:ln w="25400">
                <a:solidFill>
                  <a:schemeClr val="tx1"/>
                </a:solidFill>
                <a:round/>
                <a:headEnd/>
                <a:tailEnd/>
              </a:ln>
            </p:spPr>
            <p:txBody>
              <a:bodyPr>
                <a:spAutoFit/>
              </a:bodyPr>
              <a:lstStyle/>
              <a:p>
                <a:endParaRPr lang="hu-HU"/>
              </a:p>
            </p:txBody>
          </p:sp>
          <p:sp>
            <p:nvSpPr>
              <p:cNvPr id="22565" name="Line 21"/>
              <p:cNvSpPr>
                <a:spLocks noChangeShapeType="1"/>
              </p:cNvSpPr>
              <p:nvPr/>
            </p:nvSpPr>
            <p:spPr bwMode="auto">
              <a:xfrm>
                <a:off x="1447" y="1797"/>
                <a:ext cx="0" cy="91"/>
              </a:xfrm>
              <a:prstGeom prst="line">
                <a:avLst/>
              </a:prstGeom>
              <a:noFill/>
              <a:ln w="25400">
                <a:solidFill>
                  <a:schemeClr val="tx1"/>
                </a:solidFill>
                <a:round/>
                <a:headEnd/>
                <a:tailEnd/>
              </a:ln>
            </p:spPr>
            <p:txBody>
              <a:bodyPr>
                <a:spAutoFit/>
              </a:bodyPr>
              <a:lstStyle/>
              <a:p>
                <a:endParaRPr lang="hu-HU"/>
              </a:p>
            </p:txBody>
          </p:sp>
        </p:grpSp>
        <p:grpSp>
          <p:nvGrpSpPr>
            <p:cNvPr id="5" name="Group 22"/>
            <p:cNvGrpSpPr>
              <a:grpSpLocks/>
            </p:cNvGrpSpPr>
            <p:nvPr/>
          </p:nvGrpSpPr>
          <p:grpSpPr bwMode="auto">
            <a:xfrm rot="5400000">
              <a:off x="2245" y="1796"/>
              <a:ext cx="318" cy="318"/>
              <a:chOff x="1903" y="1223"/>
              <a:chExt cx="318" cy="318"/>
            </a:xfrm>
          </p:grpSpPr>
          <p:sp>
            <p:nvSpPr>
              <p:cNvPr id="22559" name="Oval 23"/>
              <p:cNvSpPr>
                <a:spLocks noChangeArrowheads="1"/>
              </p:cNvSpPr>
              <p:nvPr/>
            </p:nvSpPr>
            <p:spPr bwMode="auto">
              <a:xfrm>
                <a:off x="1903" y="1223"/>
                <a:ext cx="318" cy="318"/>
              </a:xfrm>
              <a:prstGeom prst="ellipse">
                <a:avLst/>
              </a:prstGeom>
              <a:noFill/>
              <a:ln w="25400" algn="ctr">
                <a:solidFill>
                  <a:schemeClr val="tx1"/>
                </a:solidFill>
                <a:round/>
                <a:headEnd/>
                <a:tailEnd/>
              </a:ln>
            </p:spPr>
            <p:txBody>
              <a:bodyPr anchor="ctr">
                <a:spAutoFit/>
              </a:bodyPr>
              <a:lstStyle/>
              <a:p>
                <a:endParaRPr lang="en-GB"/>
              </a:p>
            </p:txBody>
          </p:sp>
          <p:sp>
            <p:nvSpPr>
              <p:cNvPr id="22560" name="Line 24"/>
              <p:cNvSpPr>
                <a:spLocks noChangeShapeType="1"/>
              </p:cNvSpPr>
              <p:nvPr/>
            </p:nvSpPr>
            <p:spPr bwMode="auto">
              <a:xfrm>
                <a:off x="1940" y="1275"/>
                <a:ext cx="232" cy="214"/>
              </a:xfrm>
              <a:prstGeom prst="line">
                <a:avLst/>
              </a:prstGeom>
              <a:noFill/>
              <a:ln w="25400">
                <a:solidFill>
                  <a:schemeClr val="tx1"/>
                </a:solidFill>
                <a:round/>
                <a:headEnd/>
                <a:tailEnd/>
              </a:ln>
            </p:spPr>
            <p:txBody>
              <a:bodyPr>
                <a:spAutoFit/>
              </a:bodyPr>
              <a:lstStyle/>
              <a:p>
                <a:endParaRPr lang="hu-HU"/>
              </a:p>
            </p:txBody>
          </p:sp>
          <p:sp>
            <p:nvSpPr>
              <p:cNvPr id="22561" name="Line 25"/>
              <p:cNvSpPr>
                <a:spLocks noChangeShapeType="1"/>
              </p:cNvSpPr>
              <p:nvPr/>
            </p:nvSpPr>
            <p:spPr bwMode="auto">
              <a:xfrm flipH="1">
                <a:off x="1944" y="1273"/>
                <a:ext cx="234" cy="215"/>
              </a:xfrm>
              <a:prstGeom prst="line">
                <a:avLst/>
              </a:prstGeom>
              <a:noFill/>
              <a:ln w="25400">
                <a:solidFill>
                  <a:schemeClr val="tx1"/>
                </a:solidFill>
                <a:round/>
                <a:headEnd/>
                <a:tailEnd/>
              </a:ln>
            </p:spPr>
            <p:txBody>
              <a:bodyPr>
                <a:spAutoFit/>
              </a:bodyPr>
              <a:lstStyle/>
              <a:p>
                <a:endParaRPr lang="hu-HU"/>
              </a:p>
            </p:txBody>
          </p:sp>
        </p:grpSp>
        <p:grpSp>
          <p:nvGrpSpPr>
            <p:cNvPr id="6" name="Group 26"/>
            <p:cNvGrpSpPr>
              <a:grpSpLocks/>
            </p:cNvGrpSpPr>
            <p:nvPr/>
          </p:nvGrpSpPr>
          <p:grpSpPr bwMode="auto">
            <a:xfrm rot="5400000">
              <a:off x="1629" y="1370"/>
              <a:ext cx="144" cy="635"/>
              <a:chOff x="1447" y="1570"/>
              <a:chExt cx="144" cy="635"/>
            </a:xfrm>
          </p:grpSpPr>
          <p:grpSp>
            <p:nvGrpSpPr>
              <p:cNvPr id="7" name="Group 27"/>
              <p:cNvGrpSpPr>
                <a:grpSpLocks/>
              </p:cNvGrpSpPr>
              <p:nvPr/>
            </p:nvGrpSpPr>
            <p:grpSpPr bwMode="auto">
              <a:xfrm>
                <a:off x="1519" y="1570"/>
                <a:ext cx="72" cy="635"/>
                <a:chOff x="1992" y="1570"/>
                <a:chExt cx="72" cy="635"/>
              </a:xfrm>
            </p:grpSpPr>
            <p:sp>
              <p:nvSpPr>
                <p:cNvPr id="22556" name="Line 28"/>
                <p:cNvSpPr>
                  <a:spLocks noChangeShapeType="1"/>
                </p:cNvSpPr>
                <p:nvPr/>
              </p:nvSpPr>
              <p:spPr bwMode="auto">
                <a:xfrm>
                  <a:off x="2064" y="1570"/>
                  <a:ext cx="0" cy="227"/>
                </a:xfrm>
                <a:prstGeom prst="line">
                  <a:avLst/>
                </a:prstGeom>
                <a:noFill/>
                <a:ln w="25400">
                  <a:solidFill>
                    <a:schemeClr val="tx1"/>
                  </a:solidFill>
                  <a:round/>
                  <a:headEnd/>
                  <a:tailEnd/>
                </a:ln>
              </p:spPr>
              <p:txBody>
                <a:bodyPr>
                  <a:spAutoFit/>
                </a:bodyPr>
                <a:lstStyle/>
                <a:p>
                  <a:endParaRPr lang="hu-HU"/>
                </a:p>
              </p:txBody>
            </p:sp>
            <p:sp>
              <p:nvSpPr>
                <p:cNvPr id="22557" name="Line 29"/>
                <p:cNvSpPr>
                  <a:spLocks noChangeShapeType="1"/>
                </p:cNvSpPr>
                <p:nvPr/>
              </p:nvSpPr>
              <p:spPr bwMode="auto">
                <a:xfrm>
                  <a:off x="2064" y="1978"/>
                  <a:ext cx="0" cy="227"/>
                </a:xfrm>
                <a:prstGeom prst="line">
                  <a:avLst/>
                </a:prstGeom>
                <a:noFill/>
                <a:ln w="25400">
                  <a:solidFill>
                    <a:schemeClr val="tx1"/>
                  </a:solidFill>
                  <a:round/>
                  <a:headEnd/>
                  <a:tailEnd/>
                </a:ln>
              </p:spPr>
              <p:txBody>
                <a:bodyPr>
                  <a:spAutoFit/>
                </a:bodyPr>
                <a:lstStyle/>
                <a:p>
                  <a:endParaRPr lang="hu-HU"/>
                </a:p>
              </p:txBody>
            </p:sp>
            <p:sp>
              <p:nvSpPr>
                <p:cNvPr id="22558" name="Line 30"/>
                <p:cNvSpPr>
                  <a:spLocks noChangeShapeType="1"/>
                </p:cNvSpPr>
                <p:nvPr/>
              </p:nvSpPr>
              <p:spPr bwMode="auto">
                <a:xfrm>
                  <a:off x="1992" y="1757"/>
                  <a:ext cx="72" cy="222"/>
                </a:xfrm>
                <a:prstGeom prst="line">
                  <a:avLst/>
                </a:prstGeom>
                <a:noFill/>
                <a:ln w="38100">
                  <a:solidFill>
                    <a:schemeClr val="tx1"/>
                  </a:solidFill>
                  <a:round/>
                  <a:headEnd/>
                  <a:tailEnd/>
                </a:ln>
              </p:spPr>
              <p:txBody>
                <a:bodyPr>
                  <a:spAutoFit/>
                </a:bodyPr>
                <a:lstStyle/>
                <a:p>
                  <a:endParaRPr lang="hu-HU"/>
                </a:p>
              </p:txBody>
            </p:sp>
          </p:grpSp>
          <p:sp>
            <p:nvSpPr>
              <p:cNvPr id="22553" name="Line 31"/>
              <p:cNvSpPr>
                <a:spLocks noChangeShapeType="1"/>
              </p:cNvSpPr>
              <p:nvPr/>
            </p:nvSpPr>
            <p:spPr bwMode="auto">
              <a:xfrm flipH="1">
                <a:off x="1450" y="1836"/>
                <a:ext cx="90" cy="0"/>
              </a:xfrm>
              <a:prstGeom prst="line">
                <a:avLst/>
              </a:prstGeom>
              <a:noFill/>
              <a:ln w="25400">
                <a:solidFill>
                  <a:schemeClr val="tx1"/>
                </a:solidFill>
                <a:round/>
                <a:headEnd/>
                <a:tailEnd/>
              </a:ln>
            </p:spPr>
            <p:txBody>
              <a:bodyPr>
                <a:spAutoFit/>
              </a:bodyPr>
              <a:lstStyle/>
              <a:p>
                <a:endParaRPr lang="hu-HU"/>
              </a:p>
            </p:txBody>
          </p:sp>
          <p:sp>
            <p:nvSpPr>
              <p:cNvPr id="22554" name="Line 32"/>
              <p:cNvSpPr>
                <a:spLocks noChangeShapeType="1"/>
              </p:cNvSpPr>
              <p:nvPr/>
            </p:nvSpPr>
            <p:spPr bwMode="auto">
              <a:xfrm flipH="1">
                <a:off x="1450" y="1857"/>
                <a:ext cx="90" cy="0"/>
              </a:xfrm>
              <a:prstGeom prst="line">
                <a:avLst/>
              </a:prstGeom>
              <a:noFill/>
              <a:ln w="25400">
                <a:solidFill>
                  <a:schemeClr val="tx1"/>
                </a:solidFill>
                <a:round/>
                <a:headEnd/>
                <a:tailEnd/>
              </a:ln>
            </p:spPr>
            <p:txBody>
              <a:bodyPr>
                <a:spAutoFit/>
              </a:bodyPr>
              <a:lstStyle/>
              <a:p>
                <a:endParaRPr lang="hu-HU"/>
              </a:p>
            </p:txBody>
          </p:sp>
          <p:sp>
            <p:nvSpPr>
              <p:cNvPr id="22555" name="Line 33"/>
              <p:cNvSpPr>
                <a:spLocks noChangeShapeType="1"/>
              </p:cNvSpPr>
              <p:nvPr/>
            </p:nvSpPr>
            <p:spPr bwMode="auto">
              <a:xfrm>
                <a:off x="1447" y="1797"/>
                <a:ext cx="0" cy="91"/>
              </a:xfrm>
              <a:prstGeom prst="line">
                <a:avLst/>
              </a:prstGeom>
              <a:noFill/>
              <a:ln w="25400">
                <a:solidFill>
                  <a:schemeClr val="tx1"/>
                </a:solidFill>
                <a:round/>
                <a:headEnd/>
                <a:tailEnd/>
              </a:ln>
            </p:spPr>
            <p:txBody>
              <a:bodyPr>
                <a:spAutoFit/>
              </a:bodyPr>
              <a:lstStyle/>
              <a:p>
                <a:endParaRPr lang="hu-HU"/>
              </a:p>
            </p:txBody>
          </p:sp>
        </p:grpSp>
        <p:sp>
          <p:nvSpPr>
            <p:cNvPr id="22547" name="Line 34"/>
            <p:cNvSpPr>
              <a:spLocks noChangeShapeType="1"/>
            </p:cNvSpPr>
            <p:nvPr/>
          </p:nvSpPr>
          <p:spPr bwMode="auto">
            <a:xfrm rot="10800000">
              <a:off x="2562" y="1950"/>
              <a:ext cx="227" cy="0"/>
            </a:xfrm>
            <a:prstGeom prst="line">
              <a:avLst/>
            </a:prstGeom>
            <a:noFill/>
            <a:ln w="25400">
              <a:solidFill>
                <a:schemeClr val="tx1"/>
              </a:solidFill>
              <a:round/>
              <a:headEnd/>
              <a:tailEnd/>
            </a:ln>
          </p:spPr>
          <p:txBody>
            <a:bodyPr>
              <a:spAutoFit/>
            </a:bodyPr>
            <a:lstStyle/>
            <a:p>
              <a:endParaRPr lang="hu-HU"/>
            </a:p>
          </p:txBody>
        </p:sp>
        <p:sp>
          <p:nvSpPr>
            <p:cNvPr id="22548" name="Line 35"/>
            <p:cNvSpPr>
              <a:spLocks noChangeShapeType="1"/>
            </p:cNvSpPr>
            <p:nvPr/>
          </p:nvSpPr>
          <p:spPr bwMode="auto">
            <a:xfrm>
              <a:off x="2018" y="1752"/>
              <a:ext cx="0" cy="363"/>
            </a:xfrm>
            <a:prstGeom prst="line">
              <a:avLst/>
            </a:prstGeom>
            <a:noFill/>
            <a:ln w="25400">
              <a:solidFill>
                <a:schemeClr val="tx1"/>
              </a:solidFill>
              <a:round/>
              <a:headEnd/>
              <a:tailEnd/>
            </a:ln>
          </p:spPr>
          <p:txBody>
            <a:bodyPr>
              <a:spAutoFit/>
            </a:bodyPr>
            <a:lstStyle/>
            <a:p>
              <a:endParaRPr lang="hu-HU"/>
            </a:p>
          </p:txBody>
        </p:sp>
        <p:sp>
          <p:nvSpPr>
            <p:cNvPr id="22549" name="Line 36"/>
            <p:cNvSpPr>
              <a:spLocks noChangeShapeType="1"/>
            </p:cNvSpPr>
            <p:nvPr/>
          </p:nvSpPr>
          <p:spPr bwMode="auto">
            <a:xfrm rot="10800000">
              <a:off x="2004" y="1959"/>
              <a:ext cx="227" cy="0"/>
            </a:xfrm>
            <a:prstGeom prst="line">
              <a:avLst/>
            </a:prstGeom>
            <a:noFill/>
            <a:ln w="25400">
              <a:solidFill>
                <a:schemeClr val="tx1"/>
              </a:solidFill>
              <a:round/>
              <a:headEnd/>
              <a:tailEnd/>
            </a:ln>
          </p:spPr>
          <p:txBody>
            <a:bodyPr>
              <a:spAutoFit/>
            </a:bodyPr>
            <a:lstStyle/>
            <a:p>
              <a:endParaRPr lang="hu-HU"/>
            </a:p>
          </p:txBody>
        </p:sp>
        <p:sp>
          <p:nvSpPr>
            <p:cNvPr id="22550" name="Line 37"/>
            <p:cNvSpPr>
              <a:spLocks noChangeShapeType="1"/>
            </p:cNvSpPr>
            <p:nvPr/>
          </p:nvSpPr>
          <p:spPr bwMode="auto">
            <a:xfrm>
              <a:off x="1378" y="1752"/>
              <a:ext cx="0" cy="363"/>
            </a:xfrm>
            <a:prstGeom prst="line">
              <a:avLst/>
            </a:prstGeom>
            <a:noFill/>
            <a:ln w="25400">
              <a:solidFill>
                <a:schemeClr val="tx1"/>
              </a:solidFill>
              <a:round/>
              <a:headEnd/>
              <a:tailEnd/>
            </a:ln>
          </p:spPr>
          <p:txBody>
            <a:bodyPr>
              <a:spAutoFit/>
            </a:bodyPr>
            <a:lstStyle/>
            <a:p>
              <a:endParaRPr lang="hu-HU"/>
            </a:p>
          </p:txBody>
        </p:sp>
        <p:sp>
          <p:nvSpPr>
            <p:cNvPr id="22551" name="Line 38"/>
            <p:cNvSpPr>
              <a:spLocks noChangeShapeType="1"/>
            </p:cNvSpPr>
            <p:nvPr/>
          </p:nvSpPr>
          <p:spPr bwMode="auto">
            <a:xfrm rot="10800000">
              <a:off x="1156" y="1950"/>
              <a:ext cx="227" cy="0"/>
            </a:xfrm>
            <a:prstGeom prst="line">
              <a:avLst/>
            </a:prstGeom>
            <a:noFill/>
            <a:ln w="25400">
              <a:solidFill>
                <a:schemeClr val="tx1"/>
              </a:solidFill>
              <a:round/>
              <a:headEnd/>
              <a:tailEnd/>
            </a:ln>
          </p:spPr>
          <p:txBody>
            <a:bodyPr>
              <a:spAutoFit/>
            </a:bodyPr>
            <a:lstStyle/>
            <a:p>
              <a:endParaRPr lang="hu-HU"/>
            </a:p>
          </p:txBody>
        </p:sp>
      </p:grpSp>
      <p:grpSp>
        <p:nvGrpSpPr>
          <p:cNvPr id="8" name="Group 67"/>
          <p:cNvGrpSpPr>
            <a:grpSpLocks/>
          </p:cNvGrpSpPr>
          <p:nvPr/>
        </p:nvGrpSpPr>
        <p:grpSpPr bwMode="auto">
          <a:xfrm>
            <a:off x="2124075" y="2276475"/>
            <a:ext cx="2232025" cy="1033463"/>
            <a:chOff x="1338" y="1434"/>
            <a:chExt cx="1406" cy="651"/>
          </a:xfrm>
        </p:grpSpPr>
        <p:sp>
          <p:nvSpPr>
            <p:cNvPr id="22541" name="Text Box 64"/>
            <p:cNvSpPr txBox="1">
              <a:spLocks noChangeArrowheads="1"/>
            </p:cNvSpPr>
            <p:nvPr/>
          </p:nvSpPr>
          <p:spPr bwMode="auto">
            <a:xfrm>
              <a:off x="1338" y="1434"/>
              <a:ext cx="318" cy="288"/>
            </a:xfrm>
            <a:prstGeom prst="rect">
              <a:avLst/>
            </a:prstGeom>
            <a:noFill/>
            <a:ln w="9525" algn="ctr">
              <a:noFill/>
              <a:miter lim="800000"/>
              <a:headEnd/>
              <a:tailEnd/>
            </a:ln>
          </p:spPr>
          <p:txBody>
            <a:bodyPr>
              <a:spAutoFit/>
            </a:bodyPr>
            <a:lstStyle/>
            <a:p>
              <a:pPr>
                <a:spcBef>
                  <a:spcPct val="50000"/>
                </a:spcBef>
              </a:pPr>
              <a:r>
                <a:rPr lang="hu-HU"/>
                <a:t>A</a:t>
              </a:r>
            </a:p>
          </p:txBody>
        </p:sp>
        <p:sp>
          <p:nvSpPr>
            <p:cNvPr id="22542" name="Text Box 65"/>
            <p:cNvSpPr txBox="1">
              <a:spLocks noChangeArrowheads="1"/>
            </p:cNvSpPr>
            <p:nvPr/>
          </p:nvSpPr>
          <p:spPr bwMode="auto">
            <a:xfrm>
              <a:off x="1338" y="1797"/>
              <a:ext cx="318" cy="288"/>
            </a:xfrm>
            <a:prstGeom prst="rect">
              <a:avLst/>
            </a:prstGeom>
            <a:noFill/>
            <a:ln w="9525" algn="ctr">
              <a:noFill/>
              <a:miter lim="800000"/>
              <a:headEnd/>
              <a:tailEnd/>
            </a:ln>
          </p:spPr>
          <p:txBody>
            <a:bodyPr>
              <a:spAutoFit/>
            </a:bodyPr>
            <a:lstStyle/>
            <a:p>
              <a:pPr>
                <a:spcBef>
                  <a:spcPct val="50000"/>
                </a:spcBef>
              </a:pPr>
              <a:r>
                <a:rPr lang="hu-HU"/>
                <a:t>B</a:t>
              </a:r>
            </a:p>
          </p:txBody>
        </p:sp>
        <p:sp>
          <p:nvSpPr>
            <p:cNvPr id="22543" name="Text Box 66"/>
            <p:cNvSpPr txBox="1">
              <a:spLocks noChangeArrowheads="1"/>
            </p:cNvSpPr>
            <p:nvPr/>
          </p:nvSpPr>
          <p:spPr bwMode="auto">
            <a:xfrm>
              <a:off x="2018" y="1480"/>
              <a:ext cx="726" cy="288"/>
            </a:xfrm>
            <a:prstGeom prst="rect">
              <a:avLst/>
            </a:prstGeom>
            <a:noFill/>
            <a:ln w="9525" algn="ctr">
              <a:noFill/>
              <a:miter lim="800000"/>
              <a:headEnd/>
              <a:tailEnd/>
            </a:ln>
          </p:spPr>
          <p:txBody>
            <a:bodyPr>
              <a:spAutoFit/>
            </a:bodyPr>
            <a:lstStyle/>
            <a:p>
              <a:pPr>
                <a:spcBef>
                  <a:spcPct val="50000"/>
                </a:spcBef>
              </a:pPr>
              <a:r>
                <a:rPr lang="hu-HU"/>
                <a:t>A v B</a:t>
              </a:r>
            </a:p>
          </p:txBody>
        </p:sp>
      </p:gr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0777"/>
                                        </p:tgtEl>
                                        <p:attrNameLst>
                                          <p:attrName>style.visibility</p:attrName>
                                        </p:attrNameLst>
                                      </p:cBhvr>
                                      <p:to>
                                        <p:strVal val="visible"/>
                                      </p:to>
                                    </p:set>
                                    <p:anim calcmode="lin" valueType="num">
                                      <p:cBhvr additive="base">
                                        <p:cTn id="7" dur="500" fill="hold"/>
                                        <p:tgtEl>
                                          <p:spTgt spid="160777"/>
                                        </p:tgtEl>
                                        <p:attrNameLst>
                                          <p:attrName>ppt_x</p:attrName>
                                        </p:attrNameLst>
                                      </p:cBhvr>
                                      <p:tavLst>
                                        <p:tav tm="0">
                                          <p:val>
                                            <p:strVal val="0-#ppt_w/2"/>
                                          </p:val>
                                        </p:tav>
                                        <p:tav tm="100000">
                                          <p:val>
                                            <p:strVal val="#ppt_x"/>
                                          </p:val>
                                        </p:tav>
                                      </p:tavLst>
                                    </p:anim>
                                    <p:anim calcmode="lin" valueType="num">
                                      <p:cBhvr additive="base">
                                        <p:cTn id="8" dur="500" fill="hold"/>
                                        <p:tgtEl>
                                          <p:spTgt spid="1607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60772"/>
                                        </p:tgtEl>
                                        <p:attrNameLst>
                                          <p:attrName>style.visibility</p:attrName>
                                        </p:attrNameLst>
                                      </p:cBhvr>
                                      <p:to>
                                        <p:strVal val="visible"/>
                                      </p:to>
                                    </p:set>
                                    <p:animEffect transition="in" filter="slide(fromLeft)">
                                      <p:cBhvr>
                                        <p:cTn id="12" dur="500"/>
                                        <p:tgtEl>
                                          <p:spTgt spid="160772"/>
                                        </p:tgtEl>
                                      </p:cBhvr>
                                    </p:animEffect>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160773"/>
                                        </p:tgtEl>
                                        <p:attrNameLst>
                                          <p:attrName>style.visibility</p:attrName>
                                        </p:attrNameLst>
                                      </p:cBhvr>
                                      <p:to>
                                        <p:strVal val="visible"/>
                                      </p:to>
                                    </p:set>
                                    <p:animEffect transition="in" filter="box(out)">
                                      <p:cBhvr>
                                        <p:cTn id="16" dur="500"/>
                                        <p:tgtEl>
                                          <p:spTgt spid="160773"/>
                                        </p:tgtEl>
                                      </p:cBhvr>
                                    </p:animEffect>
                                  </p:childTnLst>
                                </p:cTn>
                              </p:par>
                            </p:childTnLst>
                          </p:cTn>
                        </p:par>
                        <p:par>
                          <p:cTn id="17" fill="hold">
                            <p:stCondLst>
                              <p:cond delay="1500"/>
                            </p:stCondLst>
                            <p:childTnLst>
                              <p:par>
                                <p:cTn id="18" presetID="15" presetClass="entr" presetSubtype="0" fill="hold" nodeType="afterEffect">
                                  <p:stCondLst>
                                    <p:cond delay="0"/>
                                  </p:stCondLst>
                                  <p:childTnLst>
                                    <p:set>
                                      <p:cBhvr>
                                        <p:cTn id="19" dur="1" fill="hold">
                                          <p:stCondLst>
                                            <p:cond delay="0"/>
                                          </p:stCondLst>
                                        </p:cTn>
                                        <p:tgtEl>
                                          <p:spTgt spid="160775"/>
                                        </p:tgtEl>
                                        <p:attrNameLst>
                                          <p:attrName>style.visibility</p:attrName>
                                        </p:attrNameLst>
                                      </p:cBhvr>
                                      <p:to>
                                        <p:strVal val="visible"/>
                                      </p:to>
                                    </p:set>
                                    <p:anim calcmode="lin" valueType="num">
                                      <p:cBhvr>
                                        <p:cTn id="20" dur="1000" fill="hold"/>
                                        <p:tgtEl>
                                          <p:spTgt spid="160775"/>
                                        </p:tgtEl>
                                        <p:attrNameLst>
                                          <p:attrName>ppt_w</p:attrName>
                                        </p:attrNameLst>
                                      </p:cBhvr>
                                      <p:tavLst>
                                        <p:tav tm="0">
                                          <p:val>
                                            <p:fltVal val="0"/>
                                          </p:val>
                                        </p:tav>
                                        <p:tav tm="100000">
                                          <p:val>
                                            <p:strVal val="#ppt_w"/>
                                          </p:val>
                                        </p:tav>
                                      </p:tavLst>
                                    </p:anim>
                                    <p:anim calcmode="lin" valueType="num">
                                      <p:cBhvr>
                                        <p:cTn id="21" dur="1000" fill="hold"/>
                                        <p:tgtEl>
                                          <p:spTgt spid="160775"/>
                                        </p:tgtEl>
                                        <p:attrNameLst>
                                          <p:attrName>ppt_h</p:attrName>
                                        </p:attrNameLst>
                                      </p:cBhvr>
                                      <p:tavLst>
                                        <p:tav tm="0">
                                          <p:val>
                                            <p:fltVal val="0"/>
                                          </p:val>
                                        </p:tav>
                                        <p:tav tm="100000">
                                          <p:val>
                                            <p:strVal val="#ppt_h"/>
                                          </p:val>
                                        </p:tav>
                                      </p:tavLst>
                                    </p:anim>
                                    <p:anim calcmode="lin" valueType="num">
                                      <p:cBhvr>
                                        <p:cTn id="22" dur="1000" fill="hold"/>
                                        <p:tgtEl>
                                          <p:spTgt spid="160775"/>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60775"/>
                                        </p:tgtEl>
                                        <p:attrNameLst>
                                          <p:attrName>ppt_y</p:attrName>
                                        </p:attrNameLst>
                                      </p:cBhvr>
                                      <p:tavLst>
                                        <p:tav tm="0" fmla="#ppt_y+(sin(-2*pi*(1-$))*-#ppt_x+cos(-2*pi*(1-$))*(1-#ppt_y))*(1-$)">
                                          <p:val>
                                            <p:fltVal val="0"/>
                                          </p:val>
                                        </p:tav>
                                        <p:tav tm="100000">
                                          <p:val>
                                            <p:fltVal val="1"/>
                                          </p:val>
                                        </p:tav>
                                      </p:tavLst>
                                    </p:anim>
                                  </p:childTnLst>
                                </p:cTn>
                              </p:par>
                              <p:par>
                                <p:cTn id="24" presetID="8"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amond(in)">
                                      <p:cBhvr>
                                        <p:cTn id="26" dur="2000"/>
                                        <p:tgtEl>
                                          <p:spTgt spid="2"/>
                                        </p:tgtEl>
                                      </p:cBhvr>
                                    </p:animEffect>
                                  </p:childTnLst>
                                </p:cTn>
                              </p:par>
                            </p:childTnLst>
                          </p:cTn>
                        </p:par>
                        <p:par>
                          <p:cTn id="27" fill="hold">
                            <p:stCondLst>
                              <p:cond delay="3500"/>
                            </p:stCondLst>
                            <p:childTnLst>
                              <p:par>
                                <p:cTn id="28" presetID="8" presetClass="entr" presetSubtype="16"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amond(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autoUpdateAnimBg="0"/>
      <p:bldP spid="160773" grpId="0" autoUpdateAnimBg="0"/>
      <p:bldP spid="160777" grpId="0" animBg="1"/>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Dia számának helye 5"/>
          <p:cNvSpPr>
            <a:spLocks noGrp="1"/>
          </p:cNvSpPr>
          <p:nvPr>
            <p:ph type="sldNum" sz="quarter" idx="12"/>
          </p:nvPr>
        </p:nvSpPr>
        <p:spPr>
          <a:noFill/>
        </p:spPr>
        <p:txBody>
          <a:bodyPr/>
          <a:lstStyle/>
          <a:p>
            <a:fld id="{903F9503-830F-467E-BD2A-CF76E6CF00A6}" type="slidenum">
              <a:rPr lang="hu-HU" smtClean="0"/>
              <a:pPr/>
              <a:t>145</a:t>
            </a:fld>
            <a:endParaRPr lang="hu-HU" smtClean="0"/>
          </a:p>
        </p:txBody>
      </p:sp>
      <p:sp>
        <p:nvSpPr>
          <p:cNvPr id="145414" name="Rectangle 6"/>
          <p:cNvSpPr>
            <a:spLocks noChangeArrowheads="1"/>
          </p:cNvSpPr>
          <p:nvPr/>
        </p:nvSpPr>
        <p:spPr bwMode="auto">
          <a:xfrm>
            <a:off x="34925" y="1268413"/>
            <a:ext cx="7772400" cy="381000"/>
          </a:xfrm>
          <a:prstGeom prst="rect">
            <a:avLst/>
          </a:prstGeom>
          <a:noFill/>
          <a:ln w="9525">
            <a:noFill/>
            <a:miter lim="800000"/>
            <a:headEnd/>
            <a:tailEnd/>
          </a:ln>
        </p:spPr>
        <p:txBody>
          <a:bodyPr/>
          <a:lstStyle/>
          <a:p>
            <a:pPr algn="just">
              <a:lnSpc>
                <a:spcPct val="90000"/>
              </a:lnSpc>
              <a:spcBef>
                <a:spcPct val="20000"/>
              </a:spcBef>
              <a:spcAft>
                <a:spcPts val="600"/>
              </a:spcAft>
            </a:pPr>
            <a:r>
              <a:rPr lang="hu-HU" sz="3200" i="1" dirty="0"/>
              <a:t>d) </a:t>
            </a:r>
            <a:r>
              <a:rPr lang="hu-HU" sz="3200" i="1" dirty="0" smtClean="0"/>
              <a:t>KIZÁRÓ </a:t>
            </a:r>
            <a:r>
              <a:rPr lang="hu-HU" sz="3200" i="1" dirty="0"/>
              <a:t>VAGY kapcsolat (XOR)</a:t>
            </a:r>
          </a:p>
        </p:txBody>
      </p:sp>
      <p:sp>
        <p:nvSpPr>
          <p:cNvPr id="145415" name="Rectangle 7"/>
          <p:cNvSpPr>
            <a:spLocks noChangeArrowheads="1"/>
          </p:cNvSpPr>
          <p:nvPr/>
        </p:nvSpPr>
        <p:spPr bwMode="auto">
          <a:xfrm>
            <a:off x="544513" y="1916113"/>
            <a:ext cx="5540375" cy="1008062"/>
          </a:xfrm>
          <a:prstGeom prst="rect">
            <a:avLst/>
          </a:prstGeom>
          <a:noFill/>
          <a:ln w="9525">
            <a:noFill/>
            <a:miter lim="800000"/>
            <a:headEnd/>
            <a:tailEnd/>
          </a:ln>
        </p:spPr>
        <p:txBody>
          <a:bodyPr/>
          <a:lstStyle/>
          <a:p>
            <a:pPr algn="just">
              <a:lnSpc>
                <a:spcPct val="80000"/>
              </a:lnSpc>
              <a:spcBef>
                <a:spcPct val="20000"/>
              </a:spcBef>
              <a:spcAft>
                <a:spcPts val="600"/>
              </a:spcAft>
            </a:pPr>
            <a:r>
              <a:rPr lang="hu-HU" sz="2000" b="0"/>
              <a:t>Az  eredmény kizárólag akkor igaz, ha vagy A vagy B igaz volt. Ez a kapcsolat kizárja azt az esetet, amikor mindkettő igaz.</a:t>
            </a:r>
          </a:p>
        </p:txBody>
      </p:sp>
      <p:graphicFrame>
        <p:nvGraphicFramePr>
          <p:cNvPr id="145417" name="Object 9"/>
          <p:cNvGraphicFramePr>
            <a:graphicFrameLocks noChangeAspect="1"/>
          </p:cNvGraphicFramePr>
          <p:nvPr/>
        </p:nvGraphicFramePr>
        <p:xfrm>
          <a:off x="6227763" y="1341438"/>
          <a:ext cx="2627312" cy="2735262"/>
        </p:xfrm>
        <a:graphic>
          <a:graphicData uri="http://schemas.openxmlformats.org/presentationml/2006/ole">
            <p:oleObj spid="_x0000_s214018" name="Dokumentum" r:id="rId3" imgW="6071760" imgH="1134000" progId="Word.Document.8">
              <p:embed/>
            </p:oleObj>
          </a:graphicData>
        </a:graphic>
      </p:graphicFrame>
      <p:sp>
        <p:nvSpPr>
          <p:cNvPr id="145419" name="Rectangle 11"/>
          <p:cNvSpPr>
            <a:spLocks noGrp="1" noChangeArrowheads="1"/>
          </p:cNvSpPr>
          <p:nvPr>
            <p:ph type="title"/>
          </p:nvPr>
        </p:nvSpPr>
        <p:spPr>
          <a:xfrm>
            <a:off x="273050" y="260350"/>
            <a:ext cx="7561263" cy="762000"/>
          </a:xfrm>
        </p:spPr>
        <p:txBody>
          <a:bodyPr/>
          <a:lstStyle/>
          <a:p>
            <a:pPr>
              <a:defRPr/>
            </a:pPr>
            <a:r>
              <a:rPr lang="hu-HU" dirty="0" smtClean="0"/>
              <a:t>Logikai műveletek</a:t>
            </a:r>
          </a:p>
        </p:txBody>
      </p:sp>
      <p:sp>
        <p:nvSpPr>
          <p:cNvPr id="145420" name="Line 12"/>
          <p:cNvSpPr>
            <a:spLocks noChangeShapeType="1"/>
          </p:cNvSpPr>
          <p:nvPr/>
        </p:nvSpPr>
        <p:spPr bwMode="auto">
          <a:xfrm>
            <a:off x="250825" y="1268413"/>
            <a:ext cx="8610600" cy="0"/>
          </a:xfrm>
          <a:prstGeom prst="line">
            <a:avLst/>
          </a:prstGeom>
          <a:noFill/>
          <a:ln w="57150" cmpd="thickThin">
            <a:solidFill>
              <a:srgbClr val="000066"/>
            </a:solidFill>
            <a:round/>
            <a:headEnd/>
            <a:tailEnd/>
          </a:ln>
        </p:spPr>
        <p:txBody>
          <a:bodyPr wrap="none" anchor="ctr"/>
          <a:lstStyle/>
          <a:p>
            <a:endParaRPr lang="hu-HU"/>
          </a:p>
        </p:txBody>
      </p:sp>
      <p:grpSp>
        <p:nvGrpSpPr>
          <p:cNvPr id="2" name="Group 70"/>
          <p:cNvGrpSpPr>
            <a:grpSpLocks/>
          </p:cNvGrpSpPr>
          <p:nvPr/>
        </p:nvGrpSpPr>
        <p:grpSpPr bwMode="auto">
          <a:xfrm>
            <a:off x="684213" y="2852738"/>
            <a:ext cx="4346575" cy="1301750"/>
            <a:chOff x="431" y="1797"/>
            <a:chExt cx="2738" cy="820"/>
          </a:xfrm>
        </p:grpSpPr>
        <p:grpSp>
          <p:nvGrpSpPr>
            <p:cNvPr id="3" name="Group 66"/>
            <p:cNvGrpSpPr>
              <a:grpSpLocks/>
            </p:cNvGrpSpPr>
            <p:nvPr/>
          </p:nvGrpSpPr>
          <p:grpSpPr bwMode="auto">
            <a:xfrm>
              <a:off x="431" y="2093"/>
              <a:ext cx="2738" cy="524"/>
              <a:chOff x="431" y="2093"/>
              <a:chExt cx="2738" cy="524"/>
            </a:xfrm>
          </p:grpSpPr>
          <p:grpSp>
            <p:nvGrpSpPr>
              <p:cNvPr id="4" name="Group 43"/>
              <p:cNvGrpSpPr>
                <a:grpSpLocks/>
              </p:cNvGrpSpPr>
              <p:nvPr/>
            </p:nvGrpSpPr>
            <p:grpSpPr bwMode="auto">
              <a:xfrm>
                <a:off x="2384" y="2299"/>
                <a:ext cx="785" cy="318"/>
                <a:chOff x="2004" y="2068"/>
                <a:chExt cx="785" cy="318"/>
              </a:xfrm>
            </p:grpSpPr>
            <p:sp>
              <p:nvSpPr>
                <p:cNvPr id="23593" name="Line 37"/>
                <p:cNvSpPr>
                  <a:spLocks noChangeShapeType="1"/>
                </p:cNvSpPr>
                <p:nvPr/>
              </p:nvSpPr>
              <p:spPr bwMode="auto">
                <a:xfrm rot="10800000">
                  <a:off x="2562" y="2222"/>
                  <a:ext cx="227" cy="0"/>
                </a:xfrm>
                <a:prstGeom prst="line">
                  <a:avLst/>
                </a:prstGeom>
                <a:noFill/>
                <a:ln w="19050">
                  <a:solidFill>
                    <a:schemeClr val="tx1"/>
                  </a:solidFill>
                  <a:round/>
                  <a:headEnd/>
                  <a:tailEnd/>
                </a:ln>
              </p:spPr>
              <p:txBody>
                <a:bodyPr>
                  <a:spAutoFit/>
                </a:bodyPr>
                <a:lstStyle/>
                <a:p>
                  <a:endParaRPr lang="hu-HU"/>
                </a:p>
              </p:txBody>
            </p:sp>
            <p:grpSp>
              <p:nvGrpSpPr>
                <p:cNvPr id="5" name="Group 42"/>
                <p:cNvGrpSpPr>
                  <a:grpSpLocks/>
                </p:cNvGrpSpPr>
                <p:nvPr/>
              </p:nvGrpSpPr>
              <p:grpSpPr bwMode="auto">
                <a:xfrm>
                  <a:off x="2004" y="2068"/>
                  <a:ext cx="559" cy="318"/>
                  <a:chOff x="2004" y="2068"/>
                  <a:chExt cx="559" cy="318"/>
                </a:xfrm>
              </p:grpSpPr>
              <p:grpSp>
                <p:nvGrpSpPr>
                  <p:cNvPr id="6" name="Group 25"/>
                  <p:cNvGrpSpPr>
                    <a:grpSpLocks/>
                  </p:cNvGrpSpPr>
                  <p:nvPr/>
                </p:nvGrpSpPr>
                <p:grpSpPr bwMode="auto">
                  <a:xfrm rot="5400000">
                    <a:off x="2245" y="2068"/>
                    <a:ext cx="318" cy="318"/>
                    <a:chOff x="1903" y="1223"/>
                    <a:chExt cx="318" cy="318"/>
                  </a:xfrm>
                </p:grpSpPr>
                <p:sp>
                  <p:nvSpPr>
                    <p:cNvPr id="23597" name="Oval 26"/>
                    <p:cNvSpPr>
                      <a:spLocks noChangeArrowheads="1"/>
                    </p:cNvSpPr>
                    <p:nvPr/>
                  </p:nvSpPr>
                  <p:spPr bwMode="auto">
                    <a:xfrm>
                      <a:off x="1903" y="1223"/>
                      <a:ext cx="318" cy="318"/>
                    </a:xfrm>
                    <a:prstGeom prst="ellipse">
                      <a:avLst/>
                    </a:prstGeom>
                    <a:noFill/>
                    <a:ln w="19050" algn="ctr">
                      <a:solidFill>
                        <a:schemeClr val="tx1"/>
                      </a:solidFill>
                      <a:round/>
                      <a:headEnd/>
                      <a:tailEnd/>
                    </a:ln>
                  </p:spPr>
                  <p:txBody>
                    <a:bodyPr anchor="ctr">
                      <a:spAutoFit/>
                    </a:bodyPr>
                    <a:lstStyle/>
                    <a:p>
                      <a:endParaRPr lang="en-GB"/>
                    </a:p>
                  </p:txBody>
                </p:sp>
                <p:sp>
                  <p:nvSpPr>
                    <p:cNvPr id="23598" name="Line 27"/>
                    <p:cNvSpPr>
                      <a:spLocks noChangeShapeType="1"/>
                    </p:cNvSpPr>
                    <p:nvPr/>
                  </p:nvSpPr>
                  <p:spPr bwMode="auto">
                    <a:xfrm>
                      <a:off x="1940" y="1275"/>
                      <a:ext cx="232" cy="214"/>
                    </a:xfrm>
                    <a:prstGeom prst="line">
                      <a:avLst/>
                    </a:prstGeom>
                    <a:noFill/>
                    <a:ln w="19050">
                      <a:solidFill>
                        <a:schemeClr val="tx1"/>
                      </a:solidFill>
                      <a:round/>
                      <a:headEnd/>
                      <a:tailEnd/>
                    </a:ln>
                  </p:spPr>
                  <p:txBody>
                    <a:bodyPr>
                      <a:spAutoFit/>
                    </a:bodyPr>
                    <a:lstStyle/>
                    <a:p>
                      <a:endParaRPr lang="hu-HU"/>
                    </a:p>
                  </p:txBody>
                </p:sp>
                <p:sp>
                  <p:nvSpPr>
                    <p:cNvPr id="23599" name="Line 28"/>
                    <p:cNvSpPr>
                      <a:spLocks noChangeShapeType="1"/>
                    </p:cNvSpPr>
                    <p:nvPr/>
                  </p:nvSpPr>
                  <p:spPr bwMode="auto">
                    <a:xfrm flipH="1">
                      <a:off x="1944" y="1273"/>
                      <a:ext cx="234" cy="215"/>
                    </a:xfrm>
                    <a:prstGeom prst="line">
                      <a:avLst/>
                    </a:prstGeom>
                    <a:noFill/>
                    <a:ln w="19050">
                      <a:solidFill>
                        <a:schemeClr val="tx1"/>
                      </a:solidFill>
                      <a:round/>
                      <a:headEnd/>
                      <a:tailEnd/>
                    </a:ln>
                  </p:spPr>
                  <p:txBody>
                    <a:bodyPr>
                      <a:spAutoFit/>
                    </a:bodyPr>
                    <a:lstStyle/>
                    <a:p>
                      <a:endParaRPr lang="hu-HU"/>
                    </a:p>
                  </p:txBody>
                </p:sp>
              </p:grpSp>
              <p:sp>
                <p:nvSpPr>
                  <p:cNvPr id="23596" name="Line 39"/>
                  <p:cNvSpPr>
                    <a:spLocks noChangeShapeType="1"/>
                  </p:cNvSpPr>
                  <p:nvPr/>
                </p:nvSpPr>
                <p:spPr bwMode="auto">
                  <a:xfrm rot="10800000">
                    <a:off x="2004" y="2231"/>
                    <a:ext cx="227" cy="0"/>
                  </a:xfrm>
                  <a:prstGeom prst="line">
                    <a:avLst/>
                  </a:prstGeom>
                  <a:noFill/>
                  <a:ln w="19050">
                    <a:solidFill>
                      <a:schemeClr val="tx1"/>
                    </a:solidFill>
                    <a:round/>
                    <a:headEnd/>
                    <a:tailEnd/>
                  </a:ln>
                </p:spPr>
                <p:txBody>
                  <a:bodyPr>
                    <a:spAutoFit/>
                  </a:bodyPr>
                  <a:lstStyle/>
                  <a:p>
                    <a:endParaRPr lang="hu-HU"/>
                  </a:p>
                </p:txBody>
              </p:sp>
            </p:grpSp>
          </p:grpSp>
          <p:sp>
            <p:nvSpPr>
              <p:cNvPr id="23569" name="Line 40"/>
              <p:cNvSpPr>
                <a:spLocks noChangeShapeType="1"/>
              </p:cNvSpPr>
              <p:nvPr/>
            </p:nvSpPr>
            <p:spPr bwMode="auto">
              <a:xfrm>
                <a:off x="1156" y="2341"/>
                <a:ext cx="556" cy="200"/>
              </a:xfrm>
              <a:prstGeom prst="line">
                <a:avLst/>
              </a:prstGeom>
              <a:noFill/>
              <a:ln w="19050">
                <a:solidFill>
                  <a:schemeClr val="tx1"/>
                </a:solidFill>
                <a:round/>
                <a:headEnd/>
                <a:tailEnd/>
              </a:ln>
            </p:spPr>
            <p:txBody>
              <a:bodyPr>
                <a:spAutoFit/>
              </a:bodyPr>
              <a:lstStyle/>
              <a:p>
                <a:endParaRPr lang="hu-HU"/>
              </a:p>
            </p:txBody>
          </p:sp>
          <p:sp>
            <p:nvSpPr>
              <p:cNvPr id="23570" name="Line 41"/>
              <p:cNvSpPr>
                <a:spLocks noChangeShapeType="1"/>
              </p:cNvSpPr>
              <p:nvPr/>
            </p:nvSpPr>
            <p:spPr bwMode="auto">
              <a:xfrm rot="10800000" flipV="1">
                <a:off x="1156" y="2310"/>
                <a:ext cx="565" cy="258"/>
              </a:xfrm>
              <a:prstGeom prst="line">
                <a:avLst/>
              </a:prstGeom>
              <a:noFill/>
              <a:ln w="19050">
                <a:solidFill>
                  <a:schemeClr val="tx1"/>
                </a:solidFill>
                <a:round/>
                <a:headEnd/>
                <a:tailEnd/>
              </a:ln>
            </p:spPr>
            <p:txBody>
              <a:bodyPr>
                <a:spAutoFit/>
              </a:bodyPr>
              <a:lstStyle/>
              <a:p>
                <a:endParaRPr lang="hu-HU"/>
              </a:p>
            </p:txBody>
          </p:sp>
          <p:sp>
            <p:nvSpPr>
              <p:cNvPr id="23571" name="Line 31"/>
              <p:cNvSpPr>
                <a:spLocks noChangeShapeType="1"/>
              </p:cNvSpPr>
              <p:nvPr/>
            </p:nvSpPr>
            <p:spPr bwMode="auto">
              <a:xfrm rot="5400000">
                <a:off x="1043" y="2451"/>
                <a:ext cx="0" cy="227"/>
              </a:xfrm>
              <a:prstGeom prst="line">
                <a:avLst/>
              </a:prstGeom>
              <a:noFill/>
              <a:ln w="19050">
                <a:solidFill>
                  <a:schemeClr val="tx1"/>
                </a:solidFill>
                <a:round/>
                <a:headEnd/>
                <a:tailEnd/>
              </a:ln>
            </p:spPr>
            <p:txBody>
              <a:bodyPr>
                <a:spAutoFit/>
              </a:bodyPr>
              <a:lstStyle/>
              <a:p>
                <a:endParaRPr lang="hu-HU"/>
              </a:p>
            </p:txBody>
          </p:sp>
          <p:sp>
            <p:nvSpPr>
              <p:cNvPr id="23572" name="Line 32"/>
              <p:cNvSpPr>
                <a:spLocks noChangeShapeType="1"/>
              </p:cNvSpPr>
              <p:nvPr/>
            </p:nvSpPr>
            <p:spPr bwMode="auto">
              <a:xfrm rot="5400000">
                <a:off x="545" y="2369"/>
                <a:ext cx="0" cy="227"/>
              </a:xfrm>
              <a:prstGeom prst="line">
                <a:avLst/>
              </a:prstGeom>
              <a:noFill/>
              <a:ln w="19050">
                <a:solidFill>
                  <a:schemeClr val="tx1"/>
                </a:solidFill>
                <a:round/>
                <a:headEnd/>
                <a:tailEnd/>
              </a:ln>
            </p:spPr>
            <p:txBody>
              <a:bodyPr>
                <a:spAutoFit/>
              </a:bodyPr>
              <a:lstStyle/>
              <a:p>
                <a:endParaRPr lang="hu-HU"/>
              </a:p>
            </p:txBody>
          </p:sp>
          <p:sp>
            <p:nvSpPr>
              <p:cNvPr id="23573" name="Line 33"/>
              <p:cNvSpPr>
                <a:spLocks noChangeShapeType="1"/>
              </p:cNvSpPr>
              <p:nvPr/>
            </p:nvSpPr>
            <p:spPr bwMode="auto">
              <a:xfrm rot="5400000">
                <a:off x="722" y="2275"/>
                <a:ext cx="144" cy="272"/>
              </a:xfrm>
              <a:prstGeom prst="line">
                <a:avLst/>
              </a:prstGeom>
              <a:noFill/>
              <a:ln w="38100">
                <a:solidFill>
                  <a:schemeClr val="tx1"/>
                </a:solidFill>
                <a:round/>
                <a:headEnd/>
                <a:tailEnd/>
              </a:ln>
            </p:spPr>
            <p:txBody>
              <a:bodyPr>
                <a:spAutoFit/>
              </a:bodyPr>
              <a:lstStyle/>
              <a:p>
                <a:endParaRPr lang="hu-HU"/>
              </a:p>
            </p:txBody>
          </p:sp>
          <p:sp>
            <p:nvSpPr>
              <p:cNvPr id="23574" name="Line 34"/>
              <p:cNvSpPr>
                <a:spLocks noChangeShapeType="1"/>
              </p:cNvSpPr>
              <p:nvPr/>
            </p:nvSpPr>
            <p:spPr bwMode="auto">
              <a:xfrm rot="5400000" flipH="1">
                <a:off x="651" y="2261"/>
                <a:ext cx="289" cy="6"/>
              </a:xfrm>
              <a:prstGeom prst="line">
                <a:avLst/>
              </a:prstGeom>
              <a:noFill/>
              <a:ln w="38100">
                <a:solidFill>
                  <a:schemeClr val="tx1"/>
                </a:solidFill>
                <a:round/>
                <a:headEnd/>
                <a:tailEnd/>
              </a:ln>
            </p:spPr>
            <p:txBody>
              <a:bodyPr>
                <a:spAutoFit/>
              </a:bodyPr>
              <a:lstStyle/>
              <a:p>
                <a:endParaRPr lang="hu-HU"/>
              </a:p>
            </p:txBody>
          </p:sp>
          <p:sp>
            <p:nvSpPr>
              <p:cNvPr id="23575" name="Line 35"/>
              <p:cNvSpPr>
                <a:spLocks noChangeShapeType="1"/>
              </p:cNvSpPr>
              <p:nvPr/>
            </p:nvSpPr>
            <p:spPr bwMode="auto">
              <a:xfrm rot="5400000" flipH="1">
                <a:off x="625" y="2267"/>
                <a:ext cx="308" cy="3"/>
              </a:xfrm>
              <a:prstGeom prst="line">
                <a:avLst/>
              </a:prstGeom>
              <a:noFill/>
              <a:ln w="38100">
                <a:solidFill>
                  <a:schemeClr val="tx1"/>
                </a:solidFill>
                <a:round/>
                <a:headEnd/>
                <a:tailEnd/>
              </a:ln>
            </p:spPr>
            <p:txBody>
              <a:bodyPr>
                <a:spAutoFit/>
              </a:bodyPr>
              <a:lstStyle/>
              <a:p>
                <a:endParaRPr lang="hu-HU"/>
              </a:p>
            </p:txBody>
          </p:sp>
          <p:sp>
            <p:nvSpPr>
              <p:cNvPr id="23576" name="Line 36"/>
              <p:cNvSpPr>
                <a:spLocks noChangeShapeType="1"/>
              </p:cNvSpPr>
              <p:nvPr/>
            </p:nvSpPr>
            <p:spPr bwMode="auto">
              <a:xfrm rot="5400000">
                <a:off x="785" y="2054"/>
                <a:ext cx="0" cy="127"/>
              </a:xfrm>
              <a:prstGeom prst="line">
                <a:avLst/>
              </a:prstGeom>
              <a:noFill/>
              <a:ln w="38100">
                <a:solidFill>
                  <a:schemeClr val="tx1"/>
                </a:solidFill>
                <a:round/>
                <a:headEnd/>
                <a:tailEnd/>
              </a:ln>
            </p:spPr>
            <p:txBody>
              <a:bodyPr>
                <a:spAutoFit/>
              </a:bodyPr>
              <a:lstStyle/>
              <a:p>
                <a:endParaRPr lang="hu-HU"/>
              </a:p>
            </p:txBody>
          </p:sp>
          <p:sp>
            <p:nvSpPr>
              <p:cNvPr id="23577" name="Line 44"/>
              <p:cNvSpPr>
                <a:spLocks noChangeShapeType="1"/>
              </p:cNvSpPr>
              <p:nvPr/>
            </p:nvSpPr>
            <p:spPr bwMode="auto">
              <a:xfrm rot="5400000">
                <a:off x="1043" y="2225"/>
                <a:ext cx="0" cy="227"/>
              </a:xfrm>
              <a:prstGeom prst="line">
                <a:avLst/>
              </a:prstGeom>
              <a:noFill/>
              <a:ln w="19050">
                <a:solidFill>
                  <a:schemeClr val="tx1"/>
                </a:solidFill>
                <a:round/>
                <a:headEnd/>
                <a:tailEnd/>
              </a:ln>
            </p:spPr>
            <p:txBody>
              <a:bodyPr>
                <a:spAutoFit/>
              </a:bodyPr>
              <a:lstStyle/>
              <a:p>
                <a:endParaRPr lang="hu-HU"/>
              </a:p>
            </p:txBody>
          </p:sp>
          <p:sp>
            <p:nvSpPr>
              <p:cNvPr id="23578" name="Line 48"/>
              <p:cNvSpPr>
                <a:spLocks noChangeShapeType="1"/>
              </p:cNvSpPr>
              <p:nvPr/>
            </p:nvSpPr>
            <p:spPr bwMode="auto">
              <a:xfrm rot="16200000" flipH="1">
                <a:off x="1819" y="2436"/>
                <a:ext cx="0" cy="213"/>
              </a:xfrm>
              <a:prstGeom prst="line">
                <a:avLst/>
              </a:prstGeom>
              <a:noFill/>
              <a:ln w="19050">
                <a:solidFill>
                  <a:schemeClr val="tx1"/>
                </a:solidFill>
                <a:round/>
                <a:headEnd/>
                <a:tailEnd/>
              </a:ln>
            </p:spPr>
            <p:txBody>
              <a:bodyPr>
                <a:spAutoFit/>
              </a:bodyPr>
              <a:lstStyle/>
              <a:p>
                <a:endParaRPr lang="hu-HU"/>
              </a:p>
            </p:txBody>
          </p:sp>
          <p:sp>
            <p:nvSpPr>
              <p:cNvPr id="23579" name="Line 49"/>
              <p:cNvSpPr>
                <a:spLocks noChangeShapeType="1"/>
              </p:cNvSpPr>
              <p:nvPr/>
            </p:nvSpPr>
            <p:spPr bwMode="auto">
              <a:xfrm rot="16200000" flipH="1">
                <a:off x="2286" y="2354"/>
                <a:ext cx="0" cy="213"/>
              </a:xfrm>
              <a:prstGeom prst="line">
                <a:avLst/>
              </a:prstGeom>
              <a:noFill/>
              <a:ln w="19050">
                <a:solidFill>
                  <a:schemeClr val="tx1"/>
                </a:solidFill>
                <a:round/>
                <a:headEnd/>
                <a:tailEnd/>
              </a:ln>
            </p:spPr>
            <p:txBody>
              <a:bodyPr>
                <a:spAutoFit/>
              </a:bodyPr>
              <a:lstStyle/>
              <a:p>
                <a:endParaRPr lang="hu-HU"/>
              </a:p>
            </p:txBody>
          </p:sp>
          <p:sp>
            <p:nvSpPr>
              <p:cNvPr id="23580" name="Line 50"/>
              <p:cNvSpPr>
                <a:spLocks noChangeShapeType="1"/>
              </p:cNvSpPr>
              <p:nvPr/>
            </p:nvSpPr>
            <p:spPr bwMode="auto">
              <a:xfrm rot="16200000" flipH="1">
                <a:off x="1980" y="2261"/>
                <a:ext cx="144" cy="255"/>
              </a:xfrm>
              <a:prstGeom prst="line">
                <a:avLst/>
              </a:prstGeom>
              <a:noFill/>
              <a:ln w="38100">
                <a:solidFill>
                  <a:schemeClr val="tx1"/>
                </a:solidFill>
                <a:round/>
                <a:headEnd/>
                <a:tailEnd/>
              </a:ln>
            </p:spPr>
            <p:txBody>
              <a:bodyPr>
                <a:spAutoFit/>
              </a:bodyPr>
              <a:lstStyle/>
              <a:p>
                <a:endParaRPr lang="hu-HU"/>
              </a:p>
            </p:txBody>
          </p:sp>
          <p:sp>
            <p:nvSpPr>
              <p:cNvPr id="23581" name="Line 51"/>
              <p:cNvSpPr>
                <a:spLocks noChangeShapeType="1"/>
              </p:cNvSpPr>
              <p:nvPr/>
            </p:nvSpPr>
            <p:spPr bwMode="auto">
              <a:xfrm rot="-5400000">
                <a:off x="1904" y="2242"/>
                <a:ext cx="294" cy="3"/>
              </a:xfrm>
              <a:prstGeom prst="line">
                <a:avLst/>
              </a:prstGeom>
              <a:noFill/>
              <a:ln w="38100">
                <a:solidFill>
                  <a:schemeClr val="tx1"/>
                </a:solidFill>
                <a:round/>
                <a:headEnd/>
                <a:tailEnd/>
              </a:ln>
            </p:spPr>
            <p:txBody>
              <a:bodyPr>
                <a:spAutoFit/>
              </a:bodyPr>
              <a:lstStyle/>
              <a:p>
                <a:endParaRPr lang="hu-HU"/>
              </a:p>
            </p:txBody>
          </p:sp>
          <p:sp>
            <p:nvSpPr>
              <p:cNvPr id="23582" name="Line 52"/>
              <p:cNvSpPr>
                <a:spLocks noChangeShapeType="1"/>
              </p:cNvSpPr>
              <p:nvPr/>
            </p:nvSpPr>
            <p:spPr bwMode="auto">
              <a:xfrm rot="-5400000">
                <a:off x="1913" y="2242"/>
                <a:ext cx="303" cy="5"/>
              </a:xfrm>
              <a:prstGeom prst="line">
                <a:avLst/>
              </a:prstGeom>
              <a:noFill/>
              <a:ln w="38100">
                <a:solidFill>
                  <a:schemeClr val="tx1"/>
                </a:solidFill>
                <a:round/>
                <a:headEnd/>
                <a:tailEnd/>
              </a:ln>
            </p:spPr>
            <p:txBody>
              <a:bodyPr>
                <a:spAutoFit/>
              </a:bodyPr>
              <a:lstStyle/>
              <a:p>
                <a:endParaRPr lang="hu-HU"/>
              </a:p>
            </p:txBody>
          </p:sp>
          <p:sp>
            <p:nvSpPr>
              <p:cNvPr id="23583" name="Line 53"/>
              <p:cNvSpPr>
                <a:spLocks noChangeShapeType="1"/>
              </p:cNvSpPr>
              <p:nvPr/>
            </p:nvSpPr>
            <p:spPr bwMode="auto">
              <a:xfrm rot="16200000" flipH="1">
                <a:off x="2061" y="2036"/>
                <a:ext cx="0" cy="119"/>
              </a:xfrm>
              <a:prstGeom prst="line">
                <a:avLst/>
              </a:prstGeom>
              <a:noFill/>
              <a:ln w="38100">
                <a:solidFill>
                  <a:schemeClr val="tx1"/>
                </a:solidFill>
                <a:round/>
                <a:headEnd/>
                <a:tailEnd/>
              </a:ln>
            </p:spPr>
            <p:txBody>
              <a:bodyPr>
                <a:spAutoFit/>
              </a:bodyPr>
              <a:lstStyle/>
              <a:p>
                <a:endParaRPr lang="hu-HU"/>
              </a:p>
            </p:txBody>
          </p:sp>
          <p:sp>
            <p:nvSpPr>
              <p:cNvPr id="23584" name="Line 54"/>
              <p:cNvSpPr>
                <a:spLocks noChangeShapeType="1"/>
              </p:cNvSpPr>
              <p:nvPr/>
            </p:nvSpPr>
            <p:spPr bwMode="auto">
              <a:xfrm rot="16200000" flipH="1">
                <a:off x="1819" y="2210"/>
                <a:ext cx="0" cy="213"/>
              </a:xfrm>
              <a:prstGeom prst="line">
                <a:avLst/>
              </a:prstGeom>
              <a:noFill/>
              <a:ln w="19050">
                <a:solidFill>
                  <a:schemeClr val="tx1"/>
                </a:solidFill>
                <a:round/>
                <a:headEnd/>
                <a:tailEnd/>
              </a:ln>
            </p:spPr>
            <p:txBody>
              <a:bodyPr>
                <a:spAutoFit/>
              </a:bodyPr>
              <a:lstStyle/>
              <a:p>
                <a:endParaRPr lang="hu-HU"/>
              </a:p>
            </p:txBody>
          </p:sp>
          <p:sp>
            <p:nvSpPr>
              <p:cNvPr id="23585" name="Oval 58"/>
              <p:cNvSpPr>
                <a:spLocks noChangeArrowheads="1"/>
              </p:cNvSpPr>
              <p:nvPr/>
            </p:nvSpPr>
            <p:spPr bwMode="auto">
              <a:xfrm flipH="1">
                <a:off x="2154" y="2432"/>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sp>
            <p:nvSpPr>
              <p:cNvPr id="23586" name="Oval 59"/>
              <p:cNvSpPr>
                <a:spLocks noChangeArrowheads="1"/>
              </p:cNvSpPr>
              <p:nvPr/>
            </p:nvSpPr>
            <p:spPr bwMode="auto">
              <a:xfrm flipH="1">
                <a:off x="637" y="2460"/>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sp>
            <p:nvSpPr>
              <p:cNvPr id="23587" name="Oval 60"/>
              <p:cNvSpPr>
                <a:spLocks noChangeArrowheads="1"/>
              </p:cNvSpPr>
              <p:nvPr/>
            </p:nvSpPr>
            <p:spPr bwMode="auto">
              <a:xfrm flipH="1">
                <a:off x="915" y="2315"/>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sp>
            <p:nvSpPr>
              <p:cNvPr id="23588" name="Oval 61"/>
              <p:cNvSpPr>
                <a:spLocks noChangeArrowheads="1"/>
              </p:cNvSpPr>
              <p:nvPr/>
            </p:nvSpPr>
            <p:spPr bwMode="auto">
              <a:xfrm flipH="1">
                <a:off x="907" y="2543"/>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sp>
            <p:nvSpPr>
              <p:cNvPr id="23589" name="Oval 62"/>
              <p:cNvSpPr>
                <a:spLocks noChangeArrowheads="1"/>
              </p:cNvSpPr>
              <p:nvPr/>
            </p:nvSpPr>
            <p:spPr bwMode="auto">
              <a:xfrm flipH="1">
                <a:off x="1134" y="2543"/>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sp>
            <p:nvSpPr>
              <p:cNvPr id="23590" name="Oval 63"/>
              <p:cNvSpPr>
                <a:spLocks noChangeArrowheads="1"/>
              </p:cNvSpPr>
              <p:nvPr/>
            </p:nvSpPr>
            <p:spPr bwMode="auto">
              <a:xfrm flipH="1">
                <a:off x="1132" y="2316"/>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sp>
            <p:nvSpPr>
              <p:cNvPr id="23591" name="Oval 64"/>
              <p:cNvSpPr>
                <a:spLocks noChangeArrowheads="1"/>
              </p:cNvSpPr>
              <p:nvPr/>
            </p:nvSpPr>
            <p:spPr bwMode="auto">
              <a:xfrm flipH="1">
                <a:off x="1692" y="2293"/>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sp>
            <p:nvSpPr>
              <p:cNvPr id="23592" name="Oval 65"/>
              <p:cNvSpPr>
                <a:spLocks noChangeArrowheads="1"/>
              </p:cNvSpPr>
              <p:nvPr/>
            </p:nvSpPr>
            <p:spPr bwMode="auto">
              <a:xfrm flipH="1">
                <a:off x="1692" y="2518"/>
                <a:ext cx="44" cy="44"/>
              </a:xfrm>
              <a:prstGeom prst="ellipse">
                <a:avLst/>
              </a:prstGeom>
              <a:solidFill>
                <a:schemeClr val="tx1"/>
              </a:solidFill>
              <a:ln w="19050" algn="ctr">
                <a:solidFill>
                  <a:schemeClr val="tx1"/>
                </a:solidFill>
                <a:round/>
                <a:headEnd/>
                <a:tailEnd/>
              </a:ln>
            </p:spPr>
            <p:txBody>
              <a:bodyPr anchor="ctr">
                <a:spAutoFit/>
              </a:bodyPr>
              <a:lstStyle/>
              <a:p>
                <a:endParaRPr lang="en-GB"/>
              </a:p>
            </p:txBody>
          </p:sp>
        </p:grpSp>
        <p:sp>
          <p:nvSpPr>
            <p:cNvPr id="23565" name="Text Box 67"/>
            <p:cNvSpPr txBox="1">
              <a:spLocks noChangeArrowheads="1"/>
            </p:cNvSpPr>
            <p:nvPr/>
          </p:nvSpPr>
          <p:spPr bwMode="auto">
            <a:xfrm>
              <a:off x="612" y="1842"/>
              <a:ext cx="318" cy="288"/>
            </a:xfrm>
            <a:prstGeom prst="rect">
              <a:avLst/>
            </a:prstGeom>
            <a:noFill/>
            <a:ln w="9525" algn="ctr">
              <a:noFill/>
              <a:miter lim="800000"/>
              <a:headEnd/>
              <a:tailEnd/>
            </a:ln>
          </p:spPr>
          <p:txBody>
            <a:bodyPr>
              <a:spAutoFit/>
            </a:bodyPr>
            <a:lstStyle/>
            <a:p>
              <a:pPr>
                <a:spcBef>
                  <a:spcPct val="50000"/>
                </a:spcBef>
              </a:pPr>
              <a:r>
                <a:rPr lang="hu-HU"/>
                <a:t>A</a:t>
              </a:r>
            </a:p>
          </p:txBody>
        </p:sp>
        <p:sp>
          <p:nvSpPr>
            <p:cNvPr id="23566" name="Text Box 68"/>
            <p:cNvSpPr txBox="1">
              <a:spLocks noChangeArrowheads="1"/>
            </p:cNvSpPr>
            <p:nvPr/>
          </p:nvSpPr>
          <p:spPr bwMode="auto">
            <a:xfrm>
              <a:off x="1882" y="1797"/>
              <a:ext cx="318" cy="288"/>
            </a:xfrm>
            <a:prstGeom prst="rect">
              <a:avLst/>
            </a:prstGeom>
            <a:noFill/>
            <a:ln w="9525" algn="ctr">
              <a:noFill/>
              <a:miter lim="800000"/>
              <a:headEnd/>
              <a:tailEnd/>
            </a:ln>
          </p:spPr>
          <p:txBody>
            <a:bodyPr>
              <a:spAutoFit/>
            </a:bodyPr>
            <a:lstStyle/>
            <a:p>
              <a:pPr>
                <a:spcBef>
                  <a:spcPct val="50000"/>
                </a:spcBef>
              </a:pPr>
              <a:r>
                <a:rPr lang="hu-HU"/>
                <a:t>B</a:t>
              </a:r>
            </a:p>
          </p:txBody>
        </p:sp>
        <p:sp>
          <p:nvSpPr>
            <p:cNvPr id="23567" name="Text Box 69"/>
            <p:cNvSpPr txBox="1">
              <a:spLocks noChangeArrowheads="1"/>
            </p:cNvSpPr>
            <p:nvPr/>
          </p:nvSpPr>
          <p:spPr bwMode="auto">
            <a:xfrm>
              <a:off x="2426" y="1979"/>
              <a:ext cx="726" cy="288"/>
            </a:xfrm>
            <a:prstGeom prst="rect">
              <a:avLst/>
            </a:prstGeom>
            <a:noFill/>
            <a:ln w="9525" algn="ctr">
              <a:noFill/>
              <a:miter lim="800000"/>
              <a:headEnd/>
              <a:tailEnd/>
            </a:ln>
          </p:spPr>
          <p:txBody>
            <a:bodyPr>
              <a:spAutoFit/>
            </a:bodyPr>
            <a:lstStyle/>
            <a:p>
              <a:pPr>
                <a:spcBef>
                  <a:spcPct val="50000"/>
                </a:spcBef>
              </a:pPr>
              <a:r>
                <a:rPr lang="hu-HU"/>
                <a:t>A </a:t>
              </a:r>
              <a:r>
                <a:rPr lang="hu-HU">
                  <a:sym typeface="Symbol" pitchFamily="18" charset="2"/>
                </a:rPr>
                <a:t></a:t>
              </a:r>
              <a:r>
                <a:rPr lang="hu-HU"/>
                <a:t> B</a:t>
              </a:r>
            </a:p>
          </p:txBody>
        </p:sp>
      </p:gr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5420"/>
                                        </p:tgtEl>
                                        <p:attrNameLst>
                                          <p:attrName>style.visibility</p:attrName>
                                        </p:attrNameLst>
                                      </p:cBhvr>
                                      <p:to>
                                        <p:strVal val="visible"/>
                                      </p:to>
                                    </p:set>
                                    <p:anim calcmode="lin" valueType="num">
                                      <p:cBhvr additive="base">
                                        <p:cTn id="7" dur="500" fill="hold"/>
                                        <p:tgtEl>
                                          <p:spTgt spid="145420"/>
                                        </p:tgtEl>
                                        <p:attrNameLst>
                                          <p:attrName>ppt_x</p:attrName>
                                        </p:attrNameLst>
                                      </p:cBhvr>
                                      <p:tavLst>
                                        <p:tav tm="0">
                                          <p:val>
                                            <p:strVal val="0-#ppt_w/2"/>
                                          </p:val>
                                        </p:tav>
                                        <p:tav tm="100000">
                                          <p:val>
                                            <p:strVal val="#ppt_x"/>
                                          </p:val>
                                        </p:tav>
                                      </p:tavLst>
                                    </p:anim>
                                    <p:anim calcmode="lin" valueType="num">
                                      <p:cBhvr additive="base">
                                        <p:cTn id="8" dur="500" fill="hold"/>
                                        <p:tgtEl>
                                          <p:spTgt spid="1454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5414"/>
                                        </p:tgtEl>
                                        <p:attrNameLst>
                                          <p:attrName>style.visibility</p:attrName>
                                        </p:attrNameLst>
                                      </p:cBhvr>
                                      <p:to>
                                        <p:strVal val="visible"/>
                                      </p:to>
                                    </p:set>
                                    <p:animEffect transition="in" filter="slide(fromLeft)">
                                      <p:cBhvr>
                                        <p:cTn id="12" dur="500"/>
                                        <p:tgtEl>
                                          <p:spTgt spid="145414"/>
                                        </p:tgtEl>
                                      </p:cBhvr>
                                    </p:animEffect>
                                  </p:childTnLst>
                                </p:cTn>
                              </p:par>
                            </p:childTnLst>
                          </p:cTn>
                        </p:par>
                        <p:par>
                          <p:cTn id="13" fill="hold">
                            <p:stCondLst>
                              <p:cond delay="1000"/>
                            </p:stCondLst>
                            <p:childTnLst>
                              <p:par>
                                <p:cTn id="14" presetID="4" presetClass="entr" presetSubtype="32" fill="hold" grpId="0" nodeType="afterEffect">
                                  <p:stCondLst>
                                    <p:cond delay="0"/>
                                  </p:stCondLst>
                                  <p:childTnLst>
                                    <p:set>
                                      <p:cBhvr>
                                        <p:cTn id="15" dur="1" fill="hold">
                                          <p:stCondLst>
                                            <p:cond delay="0"/>
                                          </p:stCondLst>
                                        </p:cTn>
                                        <p:tgtEl>
                                          <p:spTgt spid="145415"/>
                                        </p:tgtEl>
                                        <p:attrNameLst>
                                          <p:attrName>style.visibility</p:attrName>
                                        </p:attrNameLst>
                                      </p:cBhvr>
                                      <p:to>
                                        <p:strVal val="visible"/>
                                      </p:to>
                                    </p:set>
                                    <p:animEffect transition="in" filter="box(out)">
                                      <p:cBhvr>
                                        <p:cTn id="16" dur="500"/>
                                        <p:tgtEl>
                                          <p:spTgt spid="145415"/>
                                        </p:tgtEl>
                                      </p:cBhvr>
                                    </p:animEffect>
                                  </p:childTnLst>
                                </p:cTn>
                              </p:par>
                            </p:childTnLst>
                          </p:cTn>
                        </p:par>
                        <p:par>
                          <p:cTn id="17" fill="hold">
                            <p:stCondLst>
                              <p:cond delay="1500"/>
                            </p:stCondLst>
                            <p:childTnLst>
                              <p:par>
                                <p:cTn id="18" presetID="15" presetClass="entr" presetSubtype="0" fill="hold" nodeType="afterEffect">
                                  <p:stCondLst>
                                    <p:cond delay="0"/>
                                  </p:stCondLst>
                                  <p:childTnLst>
                                    <p:set>
                                      <p:cBhvr>
                                        <p:cTn id="19" dur="1" fill="hold">
                                          <p:stCondLst>
                                            <p:cond delay="0"/>
                                          </p:stCondLst>
                                        </p:cTn>
                                        <p:tgtEl>
                                          <p:spTgt spid="145417"/>
                                        </p:tgtEl>
                                        <p:attrNameLst>
                                          <p:attrName>style.visibility</p:attrName>
                                        </p:attrNameLst>
                                      </p:cBhvr>
                                      <p:to>
                                        <p:strVal val="visible"/>
                                      </p:to>
                                    </p:set>
                                    <p:anim calcmode="lin" valueType="num">
                                      <p:cBhvr>
                                        <p:cTn id="20" dur="1000" fill="hold"/>
                                        <p:tgtEl>
                                          <p:spTgt spid="145417"/>
                                        </p:tgtEl>
                                        <p:attrNameLst>
                                          <p:attrName>ppt_w</p:attrName>
                                        </p:attrNameLst>
                                      </p:cBhvr>
                                      <p:tavLst>
                                        <p:tav tm="0">
                                          <p:val>
                                            <p:fltVal val="0"/>
                                          </p:val>
                                        </p:tav>
                                        <p:tav tm="100000">
                                          <p:val>
                                            <p:strVal val="#ppt_w"/>
                                          </p:val>
                                        </p:tav>
                                      </p:tavLst>
                                    </p:anim>
                                    <p:anim calcmode="lin" valueType="num">
                                      <p:cBhvr>
                                        <p:cTn id="21" dur="1000" fill="hold"/>
                                        <p:tgtEl>
                                          <p:spTgt spid="145417"/>
                                        </p:tgtEl>
                                        <p:attrNameLst>
                                          <p:attrName>ppt_h</p:attrName>
                                        </p:attrNameLst>
                                      </p:cBhvr>
                                      <p:tavLst>
                                        <p:tav tm="0">
                                          <p:val>
                                            <p:fltVal val="0"/>
                                          </p:val>
                                        </p:tav>
                                        <p:tav tm="100000">
                                          <p:val>
                                            <p:strVal val="#ppt_h"/>
                                          </p:val>
                                        </p:tav>
                                      </p:tavLst>
                                    </p:anim>
                                    <p:anim calcmode="lin" valueType="num">
                                      <p:cBhvr>
                                        <p:cTn id="22" dur="1000" fill="hold"/>
                                        <p:tgtEl>
                                          <p:spTgt spid="145417"/>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45417"/>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2500"/>
                            </p:stCondLst>
                            <p:childTnLst>
                              <p:par>
                                <p:cTn id="25" presetID="8"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amond(in)">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autoUpdateAnimBg="0"/>
      <p:bldP spid="145415" grpId="0" autoUpdateAnimBg="0"/>
      <p:bldP spid="1454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Dia számának helye 5"/>
          <p:cNvSpPr>
            <a:spLocks noGrp="1"/>
          </p:cNvSpPr>
          <p:nvPr>
            <p:ph type="sldNum" sz="quarter" idx="12"/>
          </p:nvPr>
        </p:nvSpPr>
        <p:spPr>
          <a:noFill/>
        </p:spPr>
        <p:txBody>
          <a:bodyPr/>
          <a:lstStyle/>
          <a:p>
            <a:fld id="{CD441CCD-B5E4-47D1-A116-14B0A461428D}" type="slidenum">
              <a:rPr lang="hu-HU" smtClean="0"/>
              <a:pPr/>
              <a:t>146</a:t>
            </a:fld>
            <a:endParaRPr lang="hu-HU" smtClean="0"/>
          </a:p>
        </p:txBody>
      </p:sp>
      <p:sp>
        <p:nvSpPr>
          <p:cNvPr id="146434" name="Rectangle 2"/>
          <p:cNvSpPr>
            <a:spLocks noChangeArrowheads="1"/>
          </p:cNvSpPr>
          <p:nvPr/>
        </p:nvSpPr>
        <p:spPr bwMode="auto">
          <a:xfrm>
            <a:off x="107950" y="1392238"/>
            <a:ext cx="7772400" cy="381000"/>
          </a:xfrm>
          <a:prstGeom prst="rect">
            <a:avLst/>
          </a:prstGeom>
          <a:noFill/>
          <a:ln w="9525">
            <a:noFill/>
            <a:miter lim="800000"/>
            <a:headEnd/>
            <a:tailEnd/>
          </a:ln>
        </p:spPr>
        <p:txBody>
          <a:bodyPr/>
          <a:lstStyle/>
          <a:p>
            <a:pPr algn="just">
              <a:lnSpc>
                <a:spcPct val="90000"/>
              </a:lnSpc>
              <a:spcBef>
                <a:spcPct val="20000"/>
              </a:spcBef>
              <a:spcAft>
                <a:spcPts val="600"/>
              </a:spcAft>
            </a:pPr>
            <a:r>
              <a:rPr lang="hu-HU" sz="3200" i="1"/>
              <a:t>a) Összeadás (1 bites)</a:t>
            </a:r>
          </a:p>
        </p:txBody>
      </p:sp>
      <p:sp>
        <p:nvSpPr>
          <p:cNvPr id="146437" name="Rectangle 5"/>
          <p:cNvSpPr>
            <a:spLocks noGrp="1" noChangeArrowheads="1"/>
          </p:cNvSpPr>
          <p:nvPr>
            <p:ph type="title"/>
          </p:nvPr>
        </p:nvSpPr>
        <p:spPr>
          <a:xfrm>
            <a:off x="273050" y="260350"/>
            <a:ext cx="7561263" cy="762000"/>
          </a:xfrm>
        </p:spPr>
        <p:txBody>
          <a:bodyPr/>
          <a:lstStyle/>
          <a:p>
            <a:pPr>
              <a:defRPr/>
            </a:pPr>
            <a:r>
              <a:rPr lang="hu-HU" dirty="0" smtClean="0"/>
              <a:t>Aritmetikai műveletek</a:t>
            </a:r>
          </a:p>
        </p:txBody>
      </p:sp>
      <p:sp>
        <p:nvSpPr>
          <p:cNvPr id="146438" name="Line 6"/>
          <p:cNvSpPr>
            <a:spLocks noChangeShapeType="1"/>
          </p:cNvSpPr>
          <p:nvPr/>
        </p:nvSpPr>
        <p:spPr bwMode="auto">
          <a:xfrm>
            <a:off x="107950" y="1268413"/>
            <a:ext cx="8610600" cy="0"/>
          </a:xfrm>
          <a:prstGeom prst="line">
            <a:avLst/>
          </a:prstGeom>
          <a:noFill/>
          <a:ln w="57150" cmpd="thickThin">
            <a:solidFill>
              <a:srgbClr val="000066"/>
            </a:solidFill>
            <a:round/>
            <a:headEnd/>
            <a:tailEnd/>
          </a:ln>
        </p:spPr>
        <p:txBody>
          <a:bodyPr wrap="none" anchor="ctr"/>
          <a:lstStyle/>
          <a:p>
            <a:endParaRPr lang="hu-HU"/>
          </a:p>
        </p:txBody>
      </p:sp>
      <p:sp>
        <p:nvSpPr>
          <p:cNvPr id="146697" name="AutoShape 265"/>
          <p:cNvSpPr>
            <a:spLocks noChangeArrowheads="1"/>
          </p:cNvSpPr>
          <p:nvPr/>
        </p:nvSpPr>
        <p:spPr bwMode="auto">
          <a:xfrm>
            <a:off x="2555875" y="4149725"/>
            <a:ext cx="360363" cy="1727200"/>
          </a:xfrm>
          <a:custGeom>
            <a:avLst/>
            <a:gdLst>
              <a:gd name="T0" fmla="*/ 5098319 w 21600"/>
              <a:gd name="T1" fmla="*/ 0 h 21600"/>
              <a:gd name="T2" fmla="*/ 4184531 w 21600"/>
              <a:gd name="T3" fmla="*/ 46037320 h 21600"/>
              <a:gd name="T4" fmla="*/ 0 w 21600"/>
              <a:gd name="T5" fmla="*/ 136641421 h 21600"/>
              <a:gd name="T6" fmla="*/ 2576579 w 21600"/>
              <a:gd name="T7" fmla="*/ 138112020 h 21600"/>
              <a:gd name="T8" fmla="*/ 5153158 w 21600"/>
              <a:gd name="T9" fmla="*/ 95911101 h 21600"/>
              <a:gd name="T10" fmla="*/ 6012106 w 21600"/>
              <a:gd name="T11" fmla="*/ 46037320 h 21600"/>
              <a:gd name="T12" fmla="*/ 17694720 60000 65536"/>
              <a:gd name="T13" fmla="*/ 11796480 60000 65536"/>
              <a:gd name="T14" fmla="*/ 11796480 60000 65536"/>
              <a:gd name="T15" fmla="*/ 5898240 60000 65536"/>
              <a:gd name="T16" fmla="*/ 0 60000 65536"/>
              <a:gd name="T17" fmla="*/ 0 60000 65536"/>
              <a:gd name="T18" fmla="*/ 0 w 21600"/>
              <a:gd name="T19" fmla="*/ 2114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17" y="0"/>
                </a:moveTo>
                <a:lnTo>
                  <a:pt x="15034" y="7200"/>
                </a:lnTo>
                <a:lnTo>
                  <a:pt x="18120" y="7200"/>
                </a:lnTo>
                <a:lnTo>
                  <a:pt x="18120" y="21140"/>
                </a:lnTo>
                <a:lnTo>
                  <a:pt x="0" y="21140"/>
                </a:lnTo>
                <a:lnTo>
                  <a:pt x="0" y="21600"/>
                </a:lnTo>
                <a:lnTo>
                  <a:pt x="18514" y="21600"/>
                </a:lnTo>
                <a:lnTo>
                  <a:pt x="18514" y="7200"/>
                </a:lnTo>
                <a:lnTo>
                  <a:pt x="21600" y="7200"/>
                </a:lnTo>
                <a:close/>
              </a:path>
            </a:pathLst>
          </a:custGeom>
          <a:solidFill>
            <a:schemeClr val="accent2"/>
          </a:solidFill>
          <a:ln w="9525" algn="ctr">
            <a:solidFill>
              <a:schemeClr val="tx1"/>
            </a:solidFill>
            <a:miter lim="800000"/>
            <a:headEnd/>
            <a:tailEnd/>
          </a:ln>
        </p:spPr>
        <p:txBody>
          <a:bodyPr anchor="ctr">
            <a:spAutoFit/>
          </a:bodyPr>
          <a:lstStyle/>
          <a:p>
            <a:endParaRPr lang="hu-HU"/>
          </a:p>
        </p:txBody>
      </p:sp>
      <p:sp>
        <p:nvSpPr>
          <p:cNvPr id="146698" name="AutoShape 266"/>
          <p:cNvSpPr>
            <a:spLocks noChangeArrowheads="1"/>
          </p:cNvSpPr>
          <p:nvPr/>
        </p:nvSpPr>
        <p:spPr bwMode="auto">
          <a:xfrm>
            <a:off x="2555875" y="4076700"/>
            <a:ext cx="215900" cy="792163"/>
          </a:xfrm>
          <a:custGeom>
            <a:avLst/>
            <a:gdLst>
              <a:gd name="T0" fmla="*/ 1755677 w 21600"/>
              <a:gd name="T1" fmla="*/ 0 h 21600"/>
              <a:gd name="T2" fmla="*/ 1353343 w 21600"/>
              <a:gd name="T3" fmla="*/ 4227326 h 21600"/>
              <a:gd name="T4" fmla="*/ 0 w 21600"/>
              <a:gd name="T5" fmla="*/ 28029770 h 21600"/>
              <a:gd name="T6" fmla="*/ 909859 w 21600"/>
              <a:gd name="T7" fmla="*/ 29051953 h 21600"/>
              <a:gd name="T8" fmla="*/ 1819717 w 21600"/>
              <a:gd name="T9" fmla="*/ 17033043 h 21600"/>
              <a:gd name="T10" fmla="*/ 2158000 w 21600"/>
              <a:gd name="T11" fmla="*/ 4227326 h 21600"/>
              <a:gd name="T12" fmla="*/ 17694720 60000 65536"/>
              <a:gd name="T13" fmla="*/ 11796480 60000 65536"/>
              <a:gd name="T14" fmla="*/ 11796480 60000 65536"/>
              <a:gd name="T15" fmla="*/ 5898240 60000 65536"/>
              <a:gd name="T16" fmla="*/ 0 60000 65536"/>
              <a:gd name="T17" fmla="*/ 0 60000 65536"/>
              <a:gd name="T18" fmla="*/ 0 w 21600"/>
              <a:gd name="T19" fmla="*/ 20080 h 21600"/>
              <a:gd name="T20" fmla="*/ 182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573" y="0"/>
                </a:moveTo>
                <a:lnTo>
                  <a:pt x="13546" y="3143"/>
                </a:lnTo>
                <a:lnTo>
                  <a:pt x="16932" y="3143"/>
                </a:lnTo>
                <a:lnTo>
                  <a:pt x="16932" y="20080"/>
                </a:lnTo>
                <a:lnTo>
                  <a:pt x="0" y="20080"/>
                </a:lnTo>
                <a:lnTo>
                  <a:pt x="0" y="21600"/>
                </a:lnTo>
                <a:lnTo>
                  <a:pt x="18214" y="21600"/>
                </a:lnTo>
                <a:lnTo>
                  <a:pt x="18214" y="3143"/>
                </a:lnTo>
                <a:lnTo>
                  <a:pt x="21600" y="3143"/>
                </a:lnTo>
                <a:close/>
              </a:path>
            </a:pathLst>
          </a:custGeom>
          <a:solidFill>
            <a:srgbClr val="FF6600"/>
          </a:solidFill>
          <a:ln w="9525" algn="ctr">
            <a:solidFill>
              <a:srgbClr val="FF6600"/>
            </a:solidFill>
            <a:miter lim="800000"/>
            <a:headEnd/>
            <a:tailEnd/>
          </a:ln>
        </p:spPr>
        <p:txBody>
          <a:bodyPr anchor="ctr">
            <a:spAutoFit/>
          </a:bodyPr>
          <a:lstStyle/>
          <a:p>
            <a:endParaRPr lang="hu-HU"/>
          </a:p>
        </p:txBody>
      </p:sp>
      <p:grpSp>
        <p:nvGrpSpPr>
          <p:cNvPr id="2" name="Group 276"/>
          <p:cNvGrpSpPr>
            <a:grpSpLocks/>
          </p:cNvGrpSpPr>
          <p:nvPr/>
        </p:nvGrpSpPr>
        <p:grpSpPr bwMode="auto">
          <a:xfrm>
            <a:off x="1258888" y="2420938"/>
            <a:ext cx="3841750" cy="3744912"/>
            <a:chOff x="793" y="1525"/>
            <a:chExt cx="2420" cy="2359"/>
          </a:xfrm>
        </p:grpSpPr>
        <p:grpSp>
          <p:nvGrpSpPr>
            <p:cNvPr id="3" name="Group 275"/>
            <p:cNvGrpSpPr>
              <a:grpSpLocks/>
            </p:cNvGrpSpPr>
            <p:nvPr/>
          </p:nvGrpSpPr>
          <p:grpSpPr bwMode="auto">
            <a:xfrm>
              <a:off x="793" y="1525"/>
              <a:ext cx="2420" cy="1055"/>
              <a:chOff x="793" y="1525"/>
              <a:chExt cx="2420" cy="1055"/>
            </a:xfrm>
          </p:grpSpPr>
          <p:sp>
            <p:nvSpPr>
              <p:cNvPr id="61463" name="Rectangle 228"/>
              <p:cNvSpPr>
                <a:spLocks noChangeArrowheads="1"/>
              </p:cNvSpPr>
              <p:nvPr/>
            </p:nvSpPr>
            <p:spPr bwMode="auto">
              <a:xfrm>
                <a:off x="1338" y="2369"/>
                <a:ext cx="820" cy="211"/>
              </a:xfrm>
              <a:prstGeom prst="rect">
                <a:avLst/>
              </a:prstGeom>
              <a:noFill/>
              <a:ln w="9525">
                <a:noFill/>
                <a:miter lim="800000"/>
                <a:headEnd/>
                <a:tailEnd/>
              </a:ln>
            </p:spPr>
            <p:txBody>
              <a:bodyPr/>
              <a:lstStyle/>
              <a:p>
                <a:r>
                  <a:rPr lang="hu-HU" sz="1600" b="0">
                    <a:solidFill>
                      <a:srgbClr val="FF6600"/>
                    </a:solidFill>
                    <a:cs typeface="Times New Roman" pitchFamily="18" charset="0"/>
                  </a:rPr>
                  <a:t>1 </a:t>
                </a:r>
                <a:r>
                  <a:rPr lang="hu-HU" sz="1600" b="0">
                    <a:solidFill>
                      <a:srgbClr val="0000FF"/>
                    </a:solidFill>
                    <a:cs typeface="Times New Roman" pitchFamily="18" charset="0"/>
                  </a:rPr>
                  <a:t>0</a:t>
                </a:r>
                <a:endParaRPr lang="hu-HU" sz="1600" b="0"/>
              </a:p>
            </p:txBody>
          </p:sp>
          <p:sp>
            <p:nvSpPr>
              <p:cNvPr id="61464" name="Rectangle 226"/>
              <p:cNvSpPr>
                <a:spLocks noChangeArrowheads="1"/>
              </p:cNvSpPr>
              <p:nvPr/>
            </p:nvSpPr>
            <p:spPr bwMode="auto">
              <a:xfrm>
                <a:off x="1338" y="2158"/>
                <a:ext cx="820" cy="211"/>
              </a:xfrm>
              <a:prstGeom prst="rect">
                <a:avLst/>
              </a:prstGeom>
              <a:noFill/>
              <a:ln w="9525">
                <a:noFill/>
                <a:miter lim="800000"/>
                <a:headEnd/>
                <a:tailEnd/>
              </a:ln>
            </p:spPr>
            <p:txBody>
              <a:bodyPr/>
              <a:lstStyle/>
              <a:p>
                <a:r>
                  <a:rPr lang="hu-HU" sz="1600" b="0">
                    <a:solidFill>
                      <a:srgbClr val="999999"/>
                    </a:solidFill>
                    <a:cs typeface="Times New Roman" pitchFamily="18" charset="0"/>
                  </a:rPr>
                  <a:t>0 </a:t>
                </a:r>
                <a:r>
                  <a:rPr lang="hu-HU" sz="1600" b="0">
                    <a:solidFill>
                      <a:srgbClr val="0000FF"/>
                    </a:solidFill>
                    <a:cs typeface="Times New Roman" pitchFamily="18" charset="0"/>
                  </a:rPr>
                  <a:t>1</a:t>
                </a:r>
                <a:endParaRPr lang="hu-HU" sz="1600" b="0"/>
              </a:p>
            </p:txBody>
          </p:sp>
          <p:sp>
            <p:nvSpPr>
              <p:cNvPr id="61465" name="Rectangle 224"/>
              <p:cNvSpPr>
                <a:spLocks noChangeArrowheads="1"/>
              </p:cNvSpPr>
              <p:nvPr/>
            </p:nvSpPr>
            <p:spPr bwMode="auto">
              <a:xfrm>
                <a:off x="1338" y="1947"/>
                <a:ext cx="820" cy="211"/>
              </a:xfrm>
              <a:prstGeom prst="rect">
                <a:avLst/>
              </a:prstGeom>
              <a:noFill/>
              <a:ln w="9525">
                <a:noFill/>
                <a:miter lim="800000"/>
                <a:headEnd/>
                <a:tailEnd/>
              </a:ln>
            </p:spPr>
            <p:txBody>
              <a:bodyPr/>
              <a:lstStyle/>
              <a:p>
                <a:r>
                  <a:rPr lang="hu-HU" sz="1600" b="0">
                    <a:solidFill>
                      <a:srgbClr val="999999"/>
                    </a:solidFill>
                    <a:cs typeface="Times New Roman" pitchFamily="18" charset="0"/>
                  </a:rPr>
                  <a:t>0 </a:t>
                </a:r>
                <a:r>
                  <a:rPr lang="hu-HU" sz="1600" b="0">
                    <a:solidFill>
                      <a:srgbClr val="0000FF"/>
                    </a:solidFill>
                    <a:cs typeface="Times New Roman" pitchFamily="18" charset="0"/>
                  </a:rPr>
                  <a:t>1</a:t>
                </a:r>
                <a:endParaRPr lang="hu-HU" sz="1600" b="0"/>
              </a:p>
            </p:txBody>
          </p:sp>
          <p:sp>
            <p:nvSpPr>
              <p:cNvPr id="61466" name="Rectangle 222"/>
              <p:cNvSpPr>
                <a:spLocks noChangeArrowheads="1"/>
              </p:cNvSpPr>
              <p:nvPr/>
            </p:nvSpPr>
            <p:spPr bwMode="auto">
              <a:xfrm>
                <a:off x="1338" y="1736"/>
                <a:ext cx="820" cy="211"/>
              </a:xfrm>
              <a:prstGeom prst="rect">
                <a:avLst/>
              </a:prstGeom>
              <a:noFill/>
              <a:ln w="9525">
                <a:noFill/>
                <a:miter lim="800000"/>
                <a:headEnd/>
                <a:tailEnd/>
              </a:ln>
            </p:spPr>
            <p:txBody>
              <a:bodyPr/>
              <a:lstStyle/>
              <a:p>
                <a:r>
                  <a:rPr lang="hu-HU" sz="1600" b="0">
                    <a:solidFill>
                      <a:srgbClr val="999999"/>
                    </a:solidFill>
                    <a:cs typeface="Times New Roman" pitchFamily="18" charset="0"/>
                  </a:rPr>
                  <a:t>0 </a:t>
                </a:r>
                <a:r>
                  <a:rPr lang="hu-HU" sz="1600" b="0">
                    <a:solidFill>
                      <a:srgbClr val="0000FF"/>
                    </a:solidFill>
                    <a:cs typeface="Times New Roman" pitchFamily="18" charset="0"/>
                  </a:rPr>
                  <a:t>0</a:t>
                </a:r>
                <a:endParaRPr lang="hu-HU" sz="1600" b="0"/>
              </a:p>
            </p:txBody>
          </p:sp>
          <p:sp>
            <p:nvSpPr>
              <p:cNvPr id="61467" name="Rectangle 220"/>
              <p:cNvSpPr>
                <a:spLocks noChangeArrowheads="1"/>
              </p:cNvSpPr>
              <p:nvPr/>
            </p:nvSpPr>
            <p:spPr bwMode="auto">
              <a:xfrm>
                <a:off x="1338" y="1525"/>
                <a:ext cx="820" cy="211"/>
              </a:xfrm>
              <a:prstGeom prst="rect">
                <a:avLst/>
              </a:prstGeom>
              <a:noFill/>
              <a:ln w="9525">
                <a:noFill/>
                <a:miter lim="800000"/>
                <a:headEnd/>
                <a:tailEnd/>
              </a:ln>
            </p:spPr>
            <p:txBody>
              <a:bodyPr/>
              <a:lstStyle/>
              <a:p>
                <a:r>
                  <a:rPr lang="hu-HU" sz="1600" b="0">
                    <a:cs typeface="Times New Roman" pitchFamily="18" charset="0"/>
                  </a:rPr>
                  <a:t>A + B</a:t>
                </a:r>
                <a:endParaRPr lang="hu-HU" sz="1600" b="0"/>
              </a:p>
            </p:txBody>
          </p:sp>
          <p:sp>
            <p:nvSpPr>
              <p:cNvPr id="61468" name="Rectangle 59"/>
              <p:cNvSpPr>
                <a:spLocks noChangeArrowheads="1"/>
              </p:cNvSpPr>
              <p:nvPr/>
            </p:nvSpPr>
            <p:spPr bwMode="auto">
              <a:xfrm>
                <a:off x="2690" y="2369"/>
                <a:ext cx="523" cy="211"/>
              </a:xfrm>
              <a:prstGeom prst="rect">
                <a:avLst/>
              </a:prstGeom>
              <a:noFill/>
              <a:ln w="9525">
                <a:noFill/>
                <a:miter lim="800000"/>
                <a:headEnd/>
                <a:tailEnd/>
              </a:ln>
            </p:spPr>
            <p:txBody>
              <a:bodyPr/>
              <a:lstStyle/>
              <a:p>
                <a:r>
                  <a:rPr lang="hu-HU" sz="1600" b="0">
                    <a:solidFill>
                      <a:srgbClr val="0000FF"/>
                    </a:solidFill>
                    <a:cs typeface="Times New Roman" pitchFamily="18" charset="0"/>
                  </a:rPr>
                  <a:t>0</a:t>
                </a:r>
                <a:endParaRPr lang="hu-HU" sz="1600" b="0"/>
              </a:p>
            </p:txBody>
          </p:sp>
          <p:sp>
            <p:nvSpPr>
              <p:cNvPr id="61469" name="Rectangle 58"/>
              <p:cNvSpPr>
                <a:spLocks noChangeArrowheads="1"/>
              </p:cNvSpPr>
              <p:nvPr/>
            </p:nvSpPr>
            <p:spPr bwMode="auto">
              <a:xfrm>
                <a:off x="2158" y="2369"/>
                <a:ext cx="532" cy="211"/>
              </a:xfrm>
              <a:prstGeom prst="rect">
                <a:avLst/>
              </a:prstGeom>
              <a:noFill/>
              <a:ln w="9525">
                <a:noFill/>
                <a:miter lim="800000"/>
                <a:headEnd/>
                <a:tailEnd/>
              </a:ln>
            </p:spPr>
            <p:txBody>
              <a:bodyPr/>
              <a:lstStyle/>
              <a:p>
                <a:r>
                  <a:rPr lang="hu-HU" sz="1600" b="0">
                    <a:solidFill>
                      <a:srgbClr val="FF6600"/>
                    </a:solidFill>
                    <a:cs typeface="Times New Roman" pitchFamily="18" charset="0"/>
                  </a:rPr>
                  <a:t>1</a:t>
                </a:r>
                <a:endParaRPr lang="hu-HU" sz="1600" b="0"/>
              </a:p>
            </p:txBody>
          </p:sp>
          <p:sp>
            <p:nvSpPr>
              <p:cNvPr id="61470" name="Rectangle 57"/>
              <p:cNvSpPr>
                <a:spLocks noChangeArrowheads="1"/>
              </p:cNvSpPr>
              <p:nvPr/>
            </p:nvSpPr>
            <p:spPr bwMode="auto">
              <a:xfrm>
                <a:off x="1069" y="2369"/>
                <a:ext cx="269" cy="211"/>
              </a:xfrm>
              <a:prstGeom prst="rect">
                <a:avLst/>
              </a:prstGeom>
              <a:noFill/>
              <a:ln w="9525">
                <a:noFill/>
                <a:miter lim="800000"/>
                <a:headEnd/>
                <a:tailEnd/>
              </a:ln>
            </p:spPr>
            <p:txBody>
              <a:bodyPr/>
              <a:lstStyle/>
              <a:p>
                <a:r>
                  <a:rPr lang="hu-HU" sz="1600" b="0">
                    <a:cs typeface="Times New Roman" pitchFamily="18" charset="0"/>
                  </a:rPr>
                  <a:t>1</a:t>
                </a:r>
                <a:endParaRPr lang="hu-HU" sz="1600" b="0"/>
              </a:p>
            </p:txBody>
          </p:sp>
          <p:sp>
            <p:nvSpPr>
              <p:cNvPr id="61471" name="Rectangle 56"/>
              <p:cNvSpPr>
                <a:spLocks noChangeArrowheads="1"/>
              </p:cNvSpPr>
              <p:nvPr/>
            </p:nvSpPr>
            <p:spPr bwMode="auto">
              <a:xfrm>
                <a:off x="793" y="2369"/>
                <a:ext cx="276" cy="211"/>
              </a:xfrm>
              <a:prstGeom prst="rect">
                <a:avLst/>
              </a:prstGeom>
              <a:noFill/>
              <a:ln w="9525">
                <a:noFill/>
                <a:miter lim="800000"/>
                <a:headEnd/>
                <a:tailEnd/>
              </a:ln>
            </p:spPr>
            <p:txBody>
              <a:bodyPr/>
              <a:lstStyle/>
              <a:p>
                <a:r>
                  <a:rPr lang="hu-HU" sz="1600" b="0">
                    <a:cs typeface="Times New Roman" pitchFamily="18" charset="0"/>
                  </a:rPr>
                  <a:t>1</a:t>
                </a:r>
                <a:endParaRPr lang="hu-HU" sz="1600" b="0"/>
              </a:p>
            </p:txBody>
          </p:sp>
          <p:sp>
            <p:nvSpPr>
              <p:cNvPr id="61472" name="Rectangle 54"/>
              <p:cNvSpPr>
                <a:spLocks noChangeArrowheads="1"/>
              </p:cNvSpPr>
              <p:nvPr/>
            </p:nvSpPr>
            <p:spPr bwMode="auto">
              <a:xfrm>
                <a:off x="2690" y="2158"/>
                <a:ext cx="523" cy="211"/>
              </a:xfrm>
              <a:prstGeom prst="rect">
                <a:avLst/>
              </a:prstGeom>
              <a:noFill/>
              <a:ln w="9525">
                <a:noFill/>
                <a:miter lim="800000"/>
                <a:headEnd/>
                <a:tailEnd/>
              </a:ln>
            </p:spPr>
            <p:txBody>
              <a:bodyPr/>
              <a:lstStyle/>
              <a:p>
                <a:r>
                  <a:rPr lang="hu-HU" sz="1600" b="0">
                    <a:solidFill>
                      <a:srgbClr val="0000FF"/>
                    </a:solidFill>
                    <a:cs typeface="Times New Roman" pitchFamily="18" charset="0"/>
                  </a:rPr>
                  <a:t>1</a:t>
                </a:r>
                <a:endParaRPr lang="hu-HU" sz="1600" b="0"/>
              </a:p>
            </p:txBody>
          </p:sp>
          <p:sp>
            <p:nvSpPr>
              <p:cNvPr id="61473" name="Rectangle 53"/>
              <p:cNvSpPr>
                <a:spLocks noChangeArrowheads="1"/>
              </p:cNvSpPr>
              <p:nvPr/>
            </p:nvSpPr>
            <p:spPr bwMode="auto">
              <a:xfrm>
                <a:off x="2158" y="2158"/>
                <a:ext cx="532" cy="211"/>
              </a:xfrm>
              <a:prstGeom prst="rect">
                <a:avLst/>
              </a:prstGeom>
              <a:noFill/>
              <a:ln w="9525">
                <a:noFill/>
                <a:miter lim="800000"/>
                <a:headEnd/>
                <a:tailEnd/>
              </a:ln>
            </p:spPr>
            <p:txBody>
              <a:bodyPr/>
              <a:lstStyle/>
              <a:p>
                <a:r>
                  <a:rPr lang="hu-HU" sz="1600" b="0">
                    <a:solidFill>
                      <a:srgbClr val="FF6600"/>
                    </a:solidFill>
                    <a:cs typeface="Times New Roman" pitchFamily="18" charset="0"/>
                  </a:rPr>
                  <a:t>0</a:t>
                </a:r>
                <a:endParaRPr lang="hu-HU" sz="1600" b="0"/>
              </a:p>
            </p:txBody>
          </p:sp>
          <p:sp>
            <p:nvSpPr>
              <p:cNvPr id="61474" name="Rectangle 52"/>
              <p:cNvSpPr>
                <a:spLocks noChangeArrowheads="1"/>
              </p:cNvSpPr>
              <p:nvPr/>
            </p:nvSpPr>
            <p:spPr bwMode="auto">
              <a:xfrm>
                <a:off x="1069" y="2158"/>
                <a:ext cx="269" cy="211"/>
              </a:xfrm>
              <a:prstGeom prst="rect">
                <a:avLst/>
              </a:prstGeom>
              <a:noFill/>
              <a:ln w="9525">
                <a:noFill/>
                <a:miter lim="800000"/>
                <a:headEnd/>
                <a:tailEnd/>
              </a:ln>
            </p:spPr>
            <p:txBody>
              <a:bodyPr/>
              <a:lstStyle/>
              <a:p>
                <a:r>
                  <a:rPr lang="hu-HU" sz="1600" b="0">
                    <a:cs typeface="Times New Roman" pitchFamily="18" charset="0"/>
                  </a:rPr>
                  <a:t>0</a:t>
                </a:r>
                <a:endParaRPr lang="hu-HU" sz="1600" b="0"/>
              </a:p>
            </p:txBody>
          </p:sp>
          <p:sp>
            <p:nvSpPr>
              <p:cNvPr id="61475" name="Rectangle 51"/>
              <p:cNvSpPr>
                <a:spLocks noChangeArrowheads="1"/>
              </p:cNvSpPr>
              <p:nvPr/>
            </p:nvSpPr>
            <p:spPr bwMode="auto">
              <a:xfrm>
                <a:off x="793" y="2158"/>
                <a:ext cx="276" cy="211"/>
              </a:xfrm>
              <a:prstGeom prst="rect">
                <a:avLst/>
              </a:prstGeom>
              <a:noFill/>
              <a:ln w="9525">
                <a:noFill/>
                <a:miter lim="800000"/>
                <a:headEnd/>
                <a:tailEnd/>
              </a:ln>
            </p:spPr>
            <p:txBody>
              <a:bodyPr/>
              <a:lstStyle/>
              <a:p>
                <a:r>
                  <a:rPr lang="hu-HU" sz="1600" b="0">
                    <a:cs typeface="Times New Roman" pitchFamily="18" charset="0"/>
                  </a:rPr>
                  <a:t>1</a:t>
                </a:r>
                <a:endParaRPr lang="hu-HU" sz="1600" b="0"/>
              </a:p>
            </p:txBody>
          </p:sp>
          <p:sp>
            <p:nvSpPr>
              <p:cNvPr id="61476" name="Rectangle 49"/>
              <p:cNvSpPr>
                <a:spLocks noChangeArrowheads="1"/>
              </p:cNvSpPr>
              <p:nvPr/>
            </p:nvSpPr>
            <p:spPr bwMode="auto">
              <a:xfrm>
                <a:off x="2690" y="1947"/>
                <a:ext cx="523" cy="211"/>
              </a:xfrm>
              <a:prstGeom prst="rect">
                <a:avLst/>
              </a:prstGeom>
              <a:noFill/>
              <a:ln w="9525">
                <a:noFill/>
                <a:miter lim="800000"/>
                <a:headEnd/>
                <a:tailEnd/>
              </a:ln>
            </p:spPr>
            <p:txBody>
              <a:bodyPr/>
              <a:lstStyle/>
              <a:p>
                <a:r>
                  <a:rPr lang="hu-HU" sz="1600" b="0">
                    <a:solidFill>
                      <a:srgbClr val="0000FF"/>
                    </a:solidFill>
                    <a:cs typeface="Times New Roman" pitchFamily="18" charset="0"/>
                  </a:rPr>
                  <a:t>1</a:t>
                </a:r>
                <a:endParaRPr lang="hu-HU" sz="1600" b="0"/>
              </a:p>
            </p:txBody>
          </p:sp>
          <p:sp>
            <p:nvSpPr>
              <p:cNvPr id="61477" name="Rectangle 48"/>
              <p:cNvSpPr>
                <a:spLocks noChangeArrowheads="1"/>
              </p:cNvSpPr>
              <p:nvPr/>
            </p:nvSpPr>
            <p:spPr bwMode="auto">
              <a:xfrm>
                <a:off x="2158" y="1947"/>
                <a:ext cx="532" cy="211"/>
              </a:xfrm>
              <a:prstGeom prst="rect">
                <a:avLst/>
              </a:prstGeom>
              <a:noFill/>
              <a:ln w="9525">
                <a:noFill/>
                <a:miter lim="800000"/>
                <a:headEnd/>
                <a:tailEnd/>
              </a:ln>
            </p:spPr>
            <p:txBody>
              <a:bodyPr/>
              <a:lstStyle/>
              <a:p>
                <a:r>
                  <a:rPr lang="hu-HU" sz="1600" b="0">
                    <a:solidFill>
                      <a:srgbClr val="FF6600"/>
                    </a:solidFill>
                    <a:cs typeface="Times New Roman" pitchFamily="18" charset="0"/>
                  </a:rPr>
                  <a:t>0</a:t>
                </a:r>
                <a:endParaRPr lang="hu-HU" sz="1600" b="0"/>
              </a:p>
            </p:txBody>
          </p:sp>
          <p:sp>
            <p:nvSpPr>
              <p:cNvPr id="61478" name="Rectangle 47"/>
              <p:cNvSpPr>
                <a:spLocks noChangeArrowheads="1"/>
              </p:cNvSpPr>
              <p:nvPr/>
            </p:nvSpPr>
            <p:spPr bwMode="auto">
              <a:xfrm>
                <a:off x="1069" y="1947"/>
                <a:ext cx="269" cy="211"/>
              </a:xfrm>
              <a:prstGeom prst="rect">
                <a:avLst/>
              </a:prstGeom>
              <a:noFill/>
              <a:ln w="9525">
                <a:noFill/>
                <a:miter lim="800000"/>
                <a:headEnd/>
                <a:tailEnd/>
              </a:ln>
            </p:spPr>
            <p:txBody>
              <a:bodyPr/>
              <a:lstStyle/>
              <a:p>
                <a:r>
                  <a:rPr lang="hu-HU" sz="1600" b="0">
                    <a:cs typeface="Times New Roman" pitchFamily="18" charset="0"/>
                  </a:rPr>
                  <a:t>1</a:t>
                </a:r>
                <a:endParaRPr lang="hu-HU" sz="1600" b="0"/>
              </a:p>
            </p:txBody>
          </p:sp>
          <p:sp>
            <p:nvSpPr>
              <p:cNvPr id="61479" name="Rectangle 46"/>
              <p:cNvSpPr>
                <a:spLocks noChangeArrowheads="1"/>
              </p:cNvSpPr>
              <p:nvPr/>
            </p:nvSpPr>
            <p:spPr bwMode="auto">
              <a:xfrm>
                <a:off x="793" y="1947"/>
                <a:ext cx="276" cy="211"/>
              </a:xfrm>
              <a:prstGeom prst="rect">
                <a:avLst/>
              </a:prstGeom>
              <a:noFill/>
              <a:ln w="9525">
                <a:noFill/>
                <a:miter lim="800000"/>
                <a:headEnd/>
                <a:tailEnd/>
              </a:ln>
            </p:spPr>
            <p:txBody>
              <a:bodyPr/>
              <a:lstStyle/>
              <a:p>
                <a:r>
                  <a:rPr lang="hu-HU" sz="1600" b="0">
                    <a:cs typeface="Times New Roman" pitchFamily="18" charset="0"/>
                  </a:rPr>
                  <a:t>0</a:t>
                </a:r>
                <a:endParaRPr lang="hu-HU" sz="1600" b="0"/>
              </a:p>
            </p:txBody>
          </p:sp>
          <p:sp>
            <p:nvSpPr>
              <p:cNvPr id="61480" name="Rectangle 44"/>
              <p:cNvSpPr>
                <a:spLocks noChangeArrowheads="1"/>
              </p:cNvSpPr>
              <p:nvPr/>
            </p:nvSpPr>
            <p:spPr bwMode="auto">
              <a:xfrm>
                <a:off x="2690" y="1736"/>
                <a:ext cx="523" cy="211"/>
              </a:xfrm>
              <a:prstGeom prst="rect">
                <a:avLst/>
              </a:prstGeom>
              <a:noFill/>
              <a:ln w="9525">
                <a:noFill/>
                <a:miter lim="800000"/>
                <a:headEnd/>
                <a:tailEnd/>
              </a:ln>
            </p:spPr>
            <p:txBody>
              <a:bodyPr/>
              <a:lstStyle/>
              <a:p>
                <a:r>
                  <a:rPr lang="hu-HU" sz="1600" b="0">
                    <a:solidFill>
                      <a:srgbClr val="0000FF"/>
                    </a:solidFill>
                    <a:cs typeface="Times New Roman" pitchFamily="18" charset="0"/>
                  </a:rPr>
                  <a:t>0</a:t>
                </a:r>
                <a:endParaRPr lang="hu-HU" sz="1600" b="0"/>
              </a:p>
            </p:txBody>
          </p:sp>
          <p:sp>
            <p:nvSpPr>
              <p:cNvPr id="61481" name="Rectangle 43"/>
              <p:cNvSpPr>
                <a:spLocks noChangeArrowheads="1"/>
              </p:cNvSpPr>
              <p:nvPr/>
            </p:nvSpPr>
            <p:spPr bwMode="auto">
              <a:xfrm>
                <a:off x="2158" y="1736"/>
                <a:ext cx="532" cy="211"/>
              </a:xfrm>
              <a:prstGeom prst="rect">
                <a:avLst/>
              </a:prstGeom>
              <a:noFill/>
              <a:ln w="9525">
                <a:noFill/>
                <a:miter lim="800000"/>
                <a:headEnd/>
                <a:tailEnd/>
              </a:ln>
            </p:spPr>
            <p:txBody>
              <a:bodyPr/>
              <a:lstStyle/>
              <a:p>
                <a:r>
                  <a:rPr lang="hu-HU" sz="1600" b="0">
                    <a:solidFill>
                      <a:srgbClr val="FF6600"/>
                    </a:solidFill>
                    <a:cs typeface="Times New Roman" pitchFamily="18" charset="0"/>
                  </a:rPr>
                  <a:t>0</a:t>
                </a:r>
                <a:endParaRPr lang="hu-HU" sz="1600" b="0"/>
              </a:p>
            </p:txBody>
          </p:sp>
          <p:sp>
            <p:nvSpPr>
              <p:cNvPr id="61482" name="Rectangle 42"/>
              <p:cNvSpPr>
                <a:spLocks noChangeArrowheads="1"/>
              </p:cNvSpPr>
              <p:nvPr/>
            </p:nvSpPr>
            <p:spPr bwMode="auto">
              <a:xfrm>
                <a:off x="1069" y="1736"/>
                <a:ext cx="269" cy="211"/>
              </a:xfrm>
              <a:prstGeom prst="rect">
                <a:avLst/>
              </a:prstGeom>
              <a:noFill/>
              <a:ln w="9525">
                <a:noFill/>
                <a:miter lim="800000"/>
                <a:headEnd/>
                <a:tailEnd/>
              </a:ln>
            </p:spPr>
            <p:txBody>
              <a:bodyPr/>
              <a:lstStyle/>
              <a:p>
                <a:r>
                  <a:rPr lang="hu-HU" sz="1600" b="0">
                    <a:cs typeface="Times New Roman" pitchFamily="18" charset="0"/>
                  </a:rPr>
                  <a:t>0</a:t>
                </a:r>
                <a:endParaRPr lang="hu-HU" sz="1600" b="0"/>
              </a:p>
            </p:txBody>
          </p:sp>
          <p:sp>
            <p:nvSpPr>
              <p:cNvPr id="61483" name="Rectangle 41"/>
              <p:cNvSpPr>
                <a:spLocks noChangeArrowheads="1"/>
              </p:cNvSpPr>
              <p:nvPr/>
            </p:nvSpPr>
            <p:spPr bwMode="auto">
              <a:xfrm>
                <a:off x="793" y="1736"/>
                <a:ext cx="276" cy="211"/>
              </a:xfrm>
              <a:prstGeom prst="rect">
                <a:avLst/>
              </a:prstGeom>
              <a:noFill/>
              <a:ln w="9525">
                <a:noFill/>
                <a:miter lim="800000"/>
                <a:headEnd/>
                <a:tailEnd/>
              </a:ln>
            </p:spPr>
            <p:txBody>
              <a:bodyPr/>
              <a:lstStyle/>
              <a:p>
                <a:r>
                  <a:rPr lang="hu-HU" sz="1600" b="0">
                    <a:cs typeface="Times New Roman" pitchFamily="18" charset="0"/>
                  </a:rPr>
                  <a:t>0</a:t>
                </a:r>
                <a:endParaRPr lang="hu-HU" sz="1600" b="0"/>
              </a:p>
            </p:txBody>
          </p:sp>
          <p:sp>
            <p:nvSpPr>
              <p:cNvPr id="61484" name="Rectangle 39"/>
              <p:cNvSpPr>
                <a:spLocks noChangeArrowheads="1"/>
              </p:cNvSpPr>
              <p:nvPr/>
            </p:nvSpPr>
            <p:spPr bwMode="auto">
              <a:xfrm>
                <a:off x="2690" y="1525"/>
                <a:ext cx="523" cy="211"/>
              </a:xfrm>
              <a:prstGeom prst="rect">
                <a:avLst/>
              </a:prstGeom>
              <a:noFill/>
              <a:ln w="9525">
                <a:noFill/>
                <a:miter lim="800000"/>
                <a:headEnd/>
                <a:tailEnd/>
              </a:ln>
            </p:spPr>
            <p:txBody>
              <a:bodyPr/>
              <a:lstStyle/>
              <a:p>
                <a:r>
                  <a:rPr lang="hu-HU" sz="1600" b="0">
                    <a:cs typeface="Times New Roman" pitchFamily="18" charset="0"/>
                  </a:rPr>
                  <a:t>A </a:t>
                </a:r>
                <a:r>
                  <a:rPr lang="hu-HU" sz="1600" b="0">
                    <a:cs typeface="Times New Roman" pitchFamily="18" charset="0"/>
                    <a:sym typeface="Symbol" pitchFamily="18" charset="2"/>
                  </a:rPr>
                  <a:t></a:t>
                </a:r>
                <a:r>
                  <a:rPr lang="hu-HU" sz="1600" b="0">
                    <a:cs typeface="Times New Roman" pitchFamily="18" charset="0"/>
                  </a:rPr>
                  <a:t> B</a:t>
                </a:r>
                <a:endParaRPr lang="hu-HU" sz="1600" b="0">
                  <a:cs typeface="Times New Roman" pitchFamily="18" charset="0"/>
                  <a:sym typeface="Symbol" pitchFamily="18" charset="2"/>
                </a:endParaRPr>
              </a:p>
            </p:txBody>
          </p:sp>
          <p:sp>
            <p:nvSpPr>
              <p:cNvPr id="61485" name="Rectangle 38"/>
              <p:cNvSpPr>
                <a:spLocks noChangeArrowheads="1"/>
              </p:cNvSpPr>
              <p:nvPr/>
            </p:nvSpPr>
            <p:spPr bwMode="auto">
              <a:xfrm>
                <a:off x="2158" y="1525"/>
                <a:ext cx="532" cy="211"/>
              </a:xfrm>
              <a:prstGeom prst="rect">
                <a:avLst/>
              </a:prstGeom>
              <a:noFill/>
              <a:ln w="9525">
                <a:noFill/>
                <a:miter lim="800000"/>
                <a:headEnd/>
                <a:tailEnd/>
              </a:ln>
            </p:spPr>
            <p:txBody>
              <a:bodyPr/>
              <a:lstStyle/>
              <a:p>
                <a:r>
                  <a:rPr lang="hu-HU" sz="1600" b="0">
                    <a:cs typeface="Times New Roman" pitchFamily="18" charset="0"/>
                  </a:rPr>
                  <a:t>A &amp; B</a:t>
                </a:r>
                <a:endParaRPr lang="hu-HU" sz="1600" b="0"/>
              </a:p>
            </p:txBody>
          </p:sp>
          <p:sp>
            <p:nvSpPr>
              <p:cNvPr id="61486" name="Rectangle 37"/>
              <p:cNvSpPr>
                <a:spLocks noChangeArrowheads="1"/>
              </p:cNvSpPr>
              <p:nvPr/>
            </p:nvSpPr>
            <p:spPr bwMode="auto">
              <a:xfrm>
                <a:off x="1069" y="1525"/>
                <a:ext cx="269" cy="211"/>
              </a:xfrm>
              <a:prstGeom prst="rect">
                <a:avLst/>
              </a:prstGeom>
              <a:noFill/>
              <a:ln w="9525">
                <a:noFill/>
                <a:miter lim="800000"/>
                <a:headEnd/>
                <a:tailEnd/>
              </a:ln>
            </p:spPr>
            <p:txBody>
              <a:bodyPr/>
              <a:lstStyle/>
              <a:p>
                <a:r>
                  <a:rPr lang="hu-HU" sz="1600" b="0">
                    <a:cs typeface="Times New Roman" pitchFamily="18" charset="0"/>
                  </a:rPr>
                  <a:t>B</a:t>
                </a:r>
                <a:endParaRPr lang="hu-HU" sz="1600" b="0"/>
              </a:p>
            </p:txBody>
          </p:sp>
          <p:sp>
            <p:nvSpPr>
              <p:cNvPr id="61487" name="Rectangle 36"/>
              <p:cNvSpPr>
                <a:spLocks noChangeArrowheads="1"/>
              </p:cNvSpPr>
              <p:nvPr/>
            </p:nvSpPr>
            <p:spPr bwMode="auto">
              <a:xfrm>
                <a:off x="793" y="1525"/>
                <a:ext cx="276" cy="211"/>
              </a:xfrm>
              <a:prstGeom prst="rect">
                <a:avLst/>
              </a:prstGeom>
              <a:noFill/>
              <a:ln w="9525">
                <a:noFill/>
                <a:miter lim="800000"/>
                <a:headEnd/>
                <a:tailEnd/>
              </a:ln>
            </p:spPr>
            <p:txBody>
              <a:bodyPr/>
              <a:lstStyle/>
              <a:p>
                <a:r>
                  <a:rPr lang="hu-HU" sz="1600" b="0">
                    <a:cs typeface="Times New Roman" pitchFamily="18" charset="0"/>
                  </a:rPr>
                  <a:t>A</a:t>
                </a:r>
                <a:endParaRPr lang="hu-HU" sz="1600" b="0"/>
              </a:p>
            </p:txBody>
          </p:sp>
          <p:sp>
            <p:nvSpPr>
              <p:cNvPr id="61488" name="Line 61"/>
              <p:cNvSpPr>
                <a:spLocks noChangeShapeType="1"/>
              </p:cNvSpPr>
              <p:nvPr/>
            </p:nvSpPr>
            <p:spPr bwMode="auto">
              <a:xfrm>
                <a:off x="793" y="1525"/>
                <a:ext cx="2420" cy="0"/>
              </a:xfrm>
              <a:prstGeom prst="line">
                <a:avLst/>
              </a:prstGeom>
              <a:noFill/>
              <a:ln w="9525" cap="rnd">
                <a:solidFill>
                  <a:srgbClr val="000000"/>
                </a:solidFill>
                <a:round/>
                <a:headEnd/>
                <a:tailEnd/>
              </a:ln>
            </p:spPr>
            <p:txBody>
              <a:bodyPr>
                <a:spAutoFit/>
              </a:bodyPr>
              <a:lstStyle/>
              <a:p>
                <a:endParaRPr lang="hu-HU"/>
              </a:p>
            </p:txBody>
          </p:sp>
          <p:sp>
            <p:nvSpPr>
              <p:cNvPr id="61489" name="Line 62"/>
              <p:cNvSpPr>
                <a:spLocks noChangeShapeType="1"/>
              </p:cNvSpPr>
              <p:nvPr/>
            </p:nvSpPr>
            <p:spPr bwMode="auto">
              <a:xfrm>
                <a:off x="793" y="2580"/>
                <a:ext cx="2420" cy="0"/>
              </a:xfrm>
              <a:prstGeom prst="line">
                <a:avLst/>
              </a:prstGeom>
              <a:noFill/>
              <a:ln w="9525" cap="rnd">
                <a:solidFill>
                  <a:srgbClr val="000000"/>
                </a:solidFill>
                <a:round/>
                <a:headEnd/>
                <a:tailEnd/>
              </a:ln>
            </p:spPr>
            <p:txBody>
              <a:bodyPr>
                <a:spAutoFit/>
              </a:bodyPr>
              <a:lstStyle/>
              <a:p>
                <a:endParaRPr lang="hu-HU"/>
              </a:p>
            </p:txBody>
          </p:sp>
          <p:sp>
            <p:nvSpPr>
              <p:cNvPr id="61490" name="Line 63"/>
              <p:cNvSpPr>
                <a:spLocks noChangeShapeType="1"/>
              </p:cNvSpPr>
              <p:nvPr/>
            </p:nvSpPr>
            <p:spPr bwMode="auto">
              <a:xfrm>
                <a:off x="793" y="1525"/>
                <a:ext cx="0" cy="1055"/>
              </a:xfrm>
              <a:prstGeom prst="line">
                <a:avLst/>
              </a:prstGeom>
              <a:noFill/>
              <a:ln w="9525" cap="rnd">
                <a:solidFill>
                  <a:srgbClr val="000000"/>
                </a:solidFill>
                <a:round/>
                <a:headEnd/>
                <a:tailEnd/>
              </a:ln>
            </p:spPr>
            <p:txBody>
              <a:bodyPr>
                <a:spAutoFit/>
              </a:bodyPr>
              <a:lstStyle/>
              <a:p>
                <a:endParaRPr lang="hu-HU"/>
              </a:p>
            </p:txBody>
          </p:sp>
          <p:sp>
            <p:nvSpPr>
              <p:cNvPr id="61491" name="Line 64"/>
              <p:cNvSpPr>
                <a:spLocks noChangeShapeType="1"/>
              </p:cNvSpPr>
              <p:nvPr/>
            </p:nvSpPr>
            <p:spPr bwMode="auto">
              <a:xfrm>
                <a:off x="3213" y="1525"/>
                <a:ext cx="0" cy="1055"/>
              </a:xfrm>
              <a:prstGeom prst="line">
                <a:avLst/>
              </a:prstGeom>
              <a:noFill/>
              <a:ln w="9525" cap="rnd">
                <a:solidFill>
                  <a:srgbClr val="000000"/>
                </a:solidFill>
                <a:round/>
                <a:headEnd/>
                <a:tailEnd/>
              </a:ln>
            </p:spPr>
            <p:txBody>
              <a:bodyPr>
                <a:spAutoFit/>
              </a:bodyPr>
              <a:lstStyle/>
              <a:p>
                <a:endParaRPr lang="hu-HU"/>
              </a:p>
            </p:txBody>
          </p:sp>
          <p:sp>
            <p:nvSpPr>
              <p:cNvPr id="61492" name="Line 67"/>
              <p:cNvSpPr>
                <a:spLocks noChangeShapeType="1"/>
              </p:cNvSpPr>
              <p:nvPr/>
            </p:nvSpPr>
            <p:spPr bwMode="auto">
              <a:xfrm>
                <a:off x="793" y="1736"/>
                <a:ext cx="2420" cy="0"/>
              </a:xfrm>
              <a:prstGeom prst="line">
                <a:avLst/>
              </a:prstGeom>
              <a:noFill/>
              <a:ln w="38100" cap="rnd">
                <a:solidFill>
                  <a:srgbClr val="000000"/>
                </a:solidFill>
                <a:round/>
                <a:headEnd/>
                <a:tailEnd/>
              </a:ln>
            </p:spPr>
            <p:txBody>
              <a:bodyPr>
                <a:spAutoFit/>
              </a:bodyPr>
              <a:lstStyle/>
              <a:p>
                <a:endParaRPr lang="hu-HU"/>
              </a:p>
            </p:txBody>
          </p:sp>
          <p:sp>
            <p:nvSpPr>
              <p:cNvPr id="61493" name="Line 69"/>
              <p:cNvSpPr>
                <a:spLocks noChangeShapeType="1"/>
              </p:cNvSpPr>
              <p:nvPr/>
            </p:nvSpPr>
            <p:spPr bwMode="auto">
              <a:xfrm>
                <a:off x="1069" y="1525"/>
                <a:ext cx="0" cy="1055"/>
              </a:xfrm>
              <a:prstGeom prst="line">
                <a:avLst/>
              </a:prstGeom>
              <a:noFill/>
              <a:ln w="12700" cap="rnd">
                <a:solidFill>
                  <a:srgbClr val="000000"/>
                </a:solidFill>
                <a:round/>
                <a:headEnd/>
                <a:tailEnd/>
              </a:ln>
            </p:spPr>
            <p:txBody>
              <a:bodyPr>
                <a:spAutoFit/>
              </a:bodyPr>
              <a:lstStyle/>
              <a:p>
                <a:endParaRPr lang="hu-HU"/>
              </a:p>
            </p:txBody>
          </p:sp>
          <p:sp>
            <p:nvSpPr>
              <p:cNvPr id="61494" name="Line 72"/>
              <p:cNvSpPr>
                <a:spLocks noChangeShapeType="1"/>
              </p:cNvSpPr>
              <p:nvPr/>
            </p:nvSpPr>
            <p:spPr bwMode="auto">
              <a:xfrm>
                <a:off x="1338" y="1525"/>
                <a:ext cx="0" cy="1055"/>
              </a:xfrm>
              <a:prstGeom prst="line">
                <a:avLst/>
              </a:prstGeom>
              <a:noFill/>
              <a:ln w="12700" cap="rnd">
                <a:solidFill>
                  <a:srgbClr val="000000"/>
                </a:solidFill>
                <a:round/>
                <a:headEnd/>
                <a:tailEnd/>
              </a:ln>
            </p:spPr>
            <p:txBody>
              <a:bodyPr>
                <a:spAutoFit/>
              </a:bodyPr>
              <a:lstStyle/>
              <a:p>
                <a:endParaRPr lang="hu-HU"/>
              </a:p>
            </p:txBody>
          </p:sp>
          <p:sp>
            <p:nvSpPr>
              <p:cNvPr id="61495" name="Line 75"/>
              <p:cNvSpPr>
                <a:spLocks noChangeShapeType="1"/>
              </p:cNvSpPr>
              <p:nvPr/>
            </p:nvSpPr>
            <p:spPr bwMode="auto">
              <a:xfrm>
                <a:off x="2690" y="1525"/>
                <a:ext cx="0" cy="1055"/>
              </a:xfrm>
              <a:prstGeom prst="line">
                <a:avLst/>
              </a:prstGeom>
              <a:noFill/>
              <a:ln w="12700" cap="rnd">
                <a:solidFill>
                  <a:srgbClr val="000000"/>
                </a:solidFill>
                <a:round/>
                <a:headEnd/>
                <a:tailEnd/>
              </a:ln>
            </p:spPr>
            <p:txBody>
              <a:bodyPr>
                <a:spAutoFit/>
              </a:bodyPr>
              <a:lstStyle/>
              <a:p>
                <a:endParaRPr lang="hu-HU"/>
              </a:p>
            </p:txBody>
          </p:sp>
          <p:sp>
            <p:nvSpPr>
              <p:cNvPr id="61496" name="Line 82"/>
              <p:cNvSpPr>
                <a:spLocks noChangeShapeType="1"/>
              </p:cNvSpPr>
              <p:nvPr/>
            </p:nvSpPr>
            <p:spPr bwMode="auto">
              <a:xfrm>
                <a:off x="793" y="1947"/>
                <a:ext cx="2420" cy="0"/>
              </a:xfrm>
              <a:prstGeom prst="line">
                <a:avLst/>
              </a:prstGeom>
              <a:noFill/>
              <a:ln w="12700" cap="rnd">
                <a:solidFill>
                  <a:srgbClr val="000000"/>
                </a:solidFill>
                <a:round/>
                <a:headEnd/>
                <a:tailEnd/>
              </a:ln>
            </p:spPr>
            <p:txBody>
              <a:bodyPr>
                <a:spAutoFit/>
              </a:bodyPr>
              <a:lstStyle/>
              <a:p>
                <a:endParaRPr lang="hu-HU"/>
              </a:p>
            </p:txBody>
          </p:sp>
          <p:sp>
            <p:nvSpPr>
              <p:cNvPr id="61497" name="Line 104"/>
              <p:cNvSpPr>
                <a:spLocks noChangeShapeType="1"/>
              </p:cNvSpPr>
              <p:nvPr/>
            </p:nvSpPr>
            <p:spPr bwMode="auto">
              <a:xfrm>
                <a:off x="793" y="2158"/>
                <a:ext cx="2420" cy="0"/>
              </a:xfrm>
              <a:prstGeom prst="line">
                <a:avLst/>
              </a:prstGeom>
              <a:noFill/>
              <a:ln w="12700" cap="rnd">
                <a:solidFill>
                  <a:srgbClr val="000000"/>
                </a:solidFill>
                <a:round/>
                <a:headEnd/>
                <a:tailEnd/>
              </a:ln>
            </p:spPr>
            <p:txBody>
              <a:bodyPr>
                <a:spAutoFit/>
              </a:bodyPr>
              <a:lstStyle/>
              <a:p>
                <a:endParaRPr lang="hu-HU"/>
              </a:p>
            </p:txBody>
          </p:sp>
          <p:sp>
            <p:nvSpPr>
              <p:cNvPr id="61498" name="Line 221"/>
              <p:cNvSpPr>
                <a:spLocks noChangeShapeType="1"/>
              </p:cNvSpPr>
              <p:nvPr/>
            </p:nvSpPr>
            <p:spPr bwMode="auto">
              <a:xfrm>
                <a:off x="2158" y="1525"/>
                <a:ext cx="0" cy="1055"/>
              </a:xfrm>
              <a:prstGeom prst="line">
                <a:avLst/>
              </a:prstGeom>
              <a:noFill/>
              <a:ln w="12700">
                <a:solidFill>
                  <a:srgbClr val="000000"/>
                </a:solidFill>
                <a:round/>
                <a:headEnd/>
                <a:tailEnd/>
              </a:ln>
            </p:spPr>
            <p:txBody>
              <a:bodyPr>
                <a:spAutoFit/>
              </a:bodyPr>
              <a:lstStyle/>
              <a:p>
                <a:endParaRPr lang="hu-HU"/>
              </a:p>
            </p:txBody>
          </p:sp>
          <p:sp>
            <p:nvSpPr>
              <p:cNvPr id="61499" name="Line 126"/>
              <p:cNvSpPr>
                <a:spLocks noChangeShapeType="1"/>
              </p:cNvSpPr>
              <p:nvPr/>
            </p:nvSpPr>
            <p:spPr bwMode="auto">
              <a:xfrm>
                <a:off x="793" y="2369"/>
                <a:ext cx="2420" cy="0"/>
              </a:xfrm>
              <a:prstGeom prst="line">
                <a:avLst/>
              </a:prstGeom>
              <a:noFill/>
              <a:ln w="12700" cap="rnd">
                <a:solidFill>
                  <a:srgbClr val="000000"/>
                </a:solidFill>
                <a:round/>
                <a:headEnd/>
                <a:tailEnd/>
              </a:ln>
            </p:spPr>
            <p:txBody>
              <a:bodyPr>
                <a:spAutoFit/>
              </a:bodyPr>
              <a:lstStyle/>
              <a:p>
                <a:endParaRPr lang="hu-HU"/>
              </a:p>
            </p:txBody>
          </p:sp>
        </p:grpSp>
        <p:sp>
          <p:nvSpPr>
            <p:cNvPr id="61455" name="Line 242"/>
            <p:cNvSpPr>
              <a:spLocks noChangeShapeType="1"/>
            </p:cNvSpPr>
            <p:nvPr/>
          </p:nvSpPr>
          <p:spPr bwMode="auto">
            <a:xfrm>
              <a:off x="930" y="2568"/>
              <a:ext cx="0" cy="1316"/>
            </a:xfrm>
            <a:prstGeom prst="line">
              <a:avLst/>
            </a:prstGeom>
            <a:noFill/>
            <a:ln w="9525">
              <a:solidFill>
                <a:schemeClr val="tx1"/>
              </a:solidFill>
              <a:round/>
              <a:headEnd/>
              <a:tailEnd/>
            </a:ln>
          </p:spPr>
          <p:txBody>
            <a:bodyPr>
              <a:spAutoFit/>
            </a:bodyPr>
            <a:lstStyle/>
            <a:p>
              <a:endParaRPr lang="hu-HU"/>
            </a:p>
          </p:txBody>
        </p:sp>
        <p:sp>
          <p:nvSpPr>
            <p:cNvPr id="61456" name="Line 243"/>
            <p:cNvSpPr>
              <a:spLocks noChangeShapeType="1"/>
            </p:cNvSpPr>
            <p:nvPr/>
          </p:nvSpPr>
          <p:spPr bwMode="auto">
            <a:xfrm>
              <a:off x="1202" y="2568"/>
              <a:ext cx="0" cy="1316"/>
            </a:xfrm>
            <a:prstGeom prst="line">
              <a:avLst/>
            </a:prstGeom>
            <a:noFill/>
            <a:ln w="9525">
              <a:solidFill>
                <a:schemeClr val="tx1"/>
              </a:solidFill>
              <a:round/>
              <a:headEnd/>
              <a:tailEnd/>
            </a:ln>
          </p:spPr>
          <p:txBody>
            <a:bodyPr>
              <a:spAutoFit/>
            </a:bodyPr>
            <a:lstStyle/>
            <a:p>
              <a:endParaRPr lang="hu-HU"/>
            </a:p>
          </p:txBody>
        </p:sp>
        <p:sp>
          <p:nvSpPr>
            <p:cNvPr id="61457" name="Line 244"/>
            <p:cNvSpPr>
              <a:spLocks noChangeShapeType="1"/>
            </p:cNvSpPr>
            <p:nvPr/>
          </p:nvSpPr>
          <p:spPr bwMode="auto">
            <a:xfrm flipH="1">
              <a:off x="930" y="2931"/>
              <a:ext cx="454" cy="0"/>
            </a:xfrm>
            <a:prstGeom prst="line">
              <a:avLst/>
            </a:prstGeom>
            <a:noFill/>
            <a:ln w="9525">
              <a:solidFill>
                <a:schemeClr val="tx1"/>
              </a:solidFill>
              <a:round/>
              <a:headEnd/>
              <a:tailEnd type="oval" w="med" len="med"/>
            </a:ln>
          </p:spPr>
          <p:txBody>
            <a:bodyPr>
              <a:spAutoFit/>
            </a:bodyPr>
            <a:lstStyle/>
            <a:p>
              <a:endParaRPr lang="hu-HU"/>
            </a:p>
          </p:txBody>
        </p:sp>
        <p:sp>
          <p:nvSpPr>
            <p:cNvPr id="61458" name="Line 246"/>
            <p:cNvSpPr>
              <a:spLocks noChangeShapeType="1"/>
            </p:cNvSpPr>
            <p:nvPr/>
          </p:nvSpPr>
          <p:spPr bwMode="auto">
            <a:xfrm flipH="1">
              <a:off x="1202" y="3067"/>
              <a:ext cx="136" cy="0"/>
            </a:xfrm>
            <a:prstGeom prst="line">
              <a:avLst/>
            </a:prstGeom>
            <a:noFill/>
            <a:ln w="9525">
              <a:solidFill>
                <a:schemeClr val="tx1"/>
              </a:solidFill>
              <a:round/>
              <a:headEnd/>
              <a:tailEnd type="oval" w="med" len="med"/>
            </a:ln>
          </p:spPr>
          <p:txBody>
            <a:bodyPr>
              <a:spAutoFit/>
            </a:bodyPr>
            <a:lstStyle/>
            <a:p>
              <a:endParaRPr lang="hu-HU"/>
            </a:p>
          </p:txBody>
        </p:sp>
        <p:sp>
          <p:nvSpPr>
            <p:cNvPr id="61459" name="Line 254"/>
            <p:cNvSpPr>
              <a:spLocks noChangeShapeType="1"/>
            </p:cNvSpPr>
            <p:nvPr/>
          </p:nvSpPr>
          <p:spPr bwMode="auto">
            <a:xfrm flipH="1">
              <a:off x="929" y="3566"/>
              <a:ext cx="454" cy="0"/>
            </a:xfrm>
            <a:prstGeom prst="line">
              <a:avLst/>
            </a:prstGeom>
            <a:noFill/>
            <a:ln w="9525">
              <a:solidFill>
                <a:schemeClr val="tx1"/>
              </a:solidFill>
              <a:round/>
              <a:headEnd/>
              <a:tailEnd type="oval" w="med" len="med"/>
            </a:ln>
          </p:spPr>
          <p:txBody>
            <a:bodyPr>
              <a:spAutoFit/>
            </a:bodyPr>
            <a:lstStyle/>
            <a:p>
              <a:endParaRPr lang="hu-HU"/>
            </a:p>
          </p:txBody>
        </p:sp>
        <p:sp>
          <p:nvSpPr>
            <p:cNvPr id="61460" name="Line 255"/>
            <p:cNvSpPr>
              <a:spLocks noChangeShapeType="1"/>
            </p:cNvSpPr>
            <p:nvPr/>
          </p:nvSpPr>
          <p:spPr bwMode="auto">
            <a:xfrm flipH="1">
              <a:off x="1202" y="3702"/>
              <a:ext cx="136" cy="0"/>
            </a:xfrm>
            <a:prstGeom prst="line">
              <a:avLst/>
            </a:prstGeom>
            <a:noFill/>
            <a:ln w="9525">
              <a:solidFill>
                <a:schemeClr val="tx1"/>
              </a:solidFill>
              <a:round/>
              <a:headEnd/>
              <a:tailEnd type="oval" w="med" len="med"/>
            </a:ln>
          </p:spPr>
          <p:txBody>
            <a:bodyPr>
              <a:spAutoFit/>
            </a:bodyPr>
            <a:lstStyle/>
            <a:p>
              <a:endParaRPr lang="hu-HU"/>
            </a:p>
          </p:txBody>
        </p:sp>
        <p:sp>
          <p:nvSpPr>
            <p:cNvPr id="61461" name="Text Box 256"/>
            <p:cNvSpPr txBox="1">
              <a:spLocks noChangeArrowheads="1"/>
            </p:cNvSpPr>
            <p:nvPr/>
          </p:nvSpPr>
          <p:spPr bwMode="auto">
            <a:xfrm>
              <a:off x="1338" y="2795"/>
              <a:ext cx="272" cy="454"/>
            </a:xfrm>
            <a:prstGeom prst="rect">
              <a:avLst/>
            </a:prstGeom>
            <a:solidFill>
              <a:schemeClr val="bg1"/>
            </a:solidFill>
            <a:ln w="25400" algn="ctr">
              <a:solidFill>
                <a:schemeClr val="tx1"/>
              </a:solidFill>
              <a:miter lim="800000"/>
              <a:headEnd/>
              <a:tailEnd/>
            </a:ln>
          </p:spPr>
          <p:txBody>
            <a:bodyPr anchor="ctr"/>
            <a:lstStyle/>
            <a:p>
              <a:pPr>
                <a:spcBef>
                  <a:spcPct val="50000"/>
                </a:spcBef>
              </a:pPr>
              <a:r>
                <a:rPr lang="hu-HU">
                  <a:sym typeface="Symbol" pitchFamily="18" charset="2"/>
                </a:rPr>
                <a:t>&amp;</a:t>
              </a:r>
            </a:p>
          </p:txBody>
        </p:sp>
        <p:sp>
          <p:nvSpPr>
            <p:cNvPr id="61462" name="Text Box 248"/>
            <p:cNvSpPr txBox="1">
              <a:spLocks noChangeArrowheads="1"/>
            </p:cNvSpPr>
            <p:nvPr/>
          </p:nvSpPr>
          <p:spPr bwMode="auto">
            <a:xfrm>
              <a:off x="1338" y="3430"/>
              <a:ext cx="272" cy="454"/>
            </a:xfrm>
            <a:prstGeom prst="rect">
              <a:avLst/>
            </a:prstGeom>
            <a:solidFill>
              <a:schemeClr val="bg1"/>
            </a:solidFill>
            <a:ln w="25400" algn="ctr">
              <a:solidFill>
                <a:schemeClr val="tx1"/>
              </a:solidFill>
              <a:miter lim="800000"/>
              <a:headEnd/>
              <a:tailEnd/>
            </a:ln>
          </p:spPr>
          <p:txBody>
            <a:bodyPr anchor="ctr"/>
            <a:lstStyle/>
            <a:p>
              <a:pPr>
                <a:spcBef>
                  <a:spcPct val="50000"/>
                </a:spcBef>
              </a:pPr>
              <a:r>
                <a:rPr lang="hu-HU">
                  <a:sym typeface="Symbol" pitchFamily="18" charset="2"/>
                </a:rPr>
                <a:t></a:t>
              </a:r>
            </a:p>
          </p:txBody>
        </p:sp>
      </p:grpSp>
      <p:sp>
        <p:nvSpPr>
          <p:cNvPr id="61452" name="Text Box 277"/>
          <p:cNvSpPr txBox="1">
            <a:spLocks noChangeArrowheads="1"/>
          </p:cNvSpPr>
          <p:nvPr/>
        </p:nvSpPr>
        <p:spPr bwMode="auto">
          <a:xfrm>
            <a:off x="2916238" y="5661025"/>
            <a:ext cx="1196975" cy="457200"/>
          </a:xfrm>
          <a:prstGeom prst="rect">
            <a:avLst/>
          </a:prstGeom>
          <a:noFill/>
          <a:ln w="38100" algn="ctr">
            <a:noFill/>
            <a:miter lim="800000"/>
            <a:headEnd/>
            <a:tailEnd/>
          </a:ln>
        </p:spPr>
        <p:txBody>
          <a:bodyPr>
            <a:spAutoFit/>
          </a:bodyPr>
          <a:lstStyle/>
          <a:p>
            <a:pPr>
              <a:spcBef>
                <a:spcPct val="50000"/>
              </a:spcBef>
            </a:pPr>
            <a:r>
              <a:rPr lang="hu-HU"/>
              <a:t>Összeg</a:t>
            </a:r>
          </a:p>
        </p:txBody>
      </p:sp>
      <p:sp>
        <p:nvSpPr>
          <p:cNvPr id="61453" name="Text Box 278"/>
          <p:cNvSpPr txBox="1">
            <a:spLocks noChangeArrowheads="1"/>
          </p:cNvSpPr>
          <p:nvPr/>
        </p:nvSpPr>
        <p:spPr bwMode="auto">
          <a:xfrm>
            <a:off x="2987675" y="4652963"/>
            <a:ext cx="1196975" cy="457200"/>
          </a:xfrm>
          <a:prstGeom prst="rect">
            <a:avLst/>
          </a:prstGeom>
          <a:noFill/>
          <a:ln w="38100" algn="ctr">
            <a:noFill/>
            <a:miter lim="800000"/>
            <a:headEnd/>
            <a:tailEnd/>
          </a:ln>
        </p:spPr>
        <p:txBody>
          <a:bodyPr>
            <a:spAutoFit/>
          </a:bodyPr>
          <a:lstStyle/>
          <a:p>
            <a:pPr>
              <a:spcBef>
                <a:spcPct val="50000"/>
              </a:spcBef>
            </a:pPr>
            <a:r>
              <a:rPr lang="hu-HU"/>
              <a:t>Átvitel</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6438"/>
                                        </p:tgtEl>
                                        <p:attrNameLst>
                                          <p:attrName>style.visibility</p:attrName>
                                        </p:attrNameLst>
                                      </p:cBhvr>
                                      <p:to>
                                        <p:strVal val="visible"/>
                                      </p:to>
                                    </p:set>
                                    <p:anim calcmode="lin" valueType="num">
                                      <p:cBhvr additive="base">
                                        <p:cTn id="7" dur="500" fill="hold"/>
                                        <p:tgtEl>
                                          <p:spTgt spid="146438"/>
                                        </p:tgtEl>
                                        <p:attrNameLst>
                                          <p:attrName>ppt_x</p:attrName>
                                        </p:attrNameLst>
                                      </p:cBhvr>
                                      <p:tavLst>
                                        <p:tav tm="0">
                                          <p:val>
                                            <p:strVal val="0-#ppt_w/2"/>
                                          </p:val>
                                        </p:tav>
                                        <p:tav tm="100000">
                                          <p:val>
                                            <p:strVal val="#ppt_x"/>
                                          </p:val>
                                        </p:tav>
                                      </p:tavLst>
                                    </p:anim>
                                    <p:anim calcmode="lin" valueType="num">
                                      <p:cBhvr additive="base">
                                        <p:cTn id="8" dur="500" fill="hold"/>
                                        <p:tgtEl>
                                          <p:spTgt spid="1464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46434"/>
                                        </p:tgtEl>
                                        <p:attrNameLst>
                                          <p:attrName>style.visibility</p:attrName>
                                        </p:attrNameLst>
                                      </p:cBhvr>
                                      <p:to>
                                        <p:strVal val="visible"/>
                                      </p:to>
                                    </p:set>
                                    <p:animEffect transition="in" filter="slide(fromLeft)">
                                      <p:cBhvr>
                                        <p:cTn id="12" dur="500"/>
                                        <p:tgtEl>
                                          <p:spTgt spid="146434"/>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46697"/>
                                        </p:tgtEl>
                                        <p:attrNameLst>
                                          <p:attrName>style.visibility</p:attrName>
                                        </p:attrNameLst>
                                      </p:cBhvr>
                                      <p:to>
                                        <p:strVal val="visible"/>
                                      </p:to>
                                    </p:set>
                                    <p:animEffect transition="in" filter="wipe(down)">
                                      <p:cBhvr>
                                        <p:cTn id="16" dur="5000"/>
                                        <p:tgtEl>
                                          <p:spTgt spid="146697"/>
                                        </p:tgtEl>
                                      </p:cBhvr>
                                    </p:animEffect>
                                  </p:childTnLst>
                                </p:cTn>
                              </p:par>
                            </p:childTnLst>
                          </p:cTn>
                        </p:par>
                        <p:par>
                          <p:cTn id="17" fill="hold">
                            <p:stCondLst>
                              <p:cond delay="6000"/>
                            </p:stCondLst>
                            <p:childTnLst>
                              <p:par>
                                <p:cTn id="18" presetID="22" presetClass="entr" presetSubtype="4" fill="hold" grpId="0" nodeType="afterEffect">
                                  <p:stCondLst>
                                    <p:cond delay="0"/>
                                  </p:stCondLst>
                                  <p:childTnLst>
                                    <p:set>
                                      <p:cBhvr>
                                        <p:cTn id="19" dur="1" fill="hold">
                                          <p:stCondLst>
                                            <p:cond delay="0"/>
                                          </p:stCondLst>
                                        </p:cTn>
                                        <p:tgtEl>
                                          <p:spTgt spid="146698"/>
                                        </p:tgtEl>
                                        <p:attrNameLst>
                                          <p:attrName>style.visibility</p:attrName>
                                        </p:attrNameLst>
                                      </p:cBhvr>
                                      <p:to>
                                        <p:strVal val="visible"/>
                                      </p:to>
                                    </p:set>
                                    <p:animEffect transition="in" filter="wipe(down)">
                                      <p:cBhvr>
                                        <p:cTn id="20" dur="5000"/>
                                        <p:tgtEl>
                                          <p:spTgt spid="146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autoUpdateAnimBg="0"/>
      <p:bldP spid="146438" grpId="0" animBg="1"/>
      <p:bldP spid="146697" grpId="0" animBg="1"/>
      <p:bldP spid="146698"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Dia számának helye 5"/>
          <p:cNvSpPr>
            <a:spLocks noGrp="1"/>
          </p:cNvSpPr>
          <p:nvPr>
            <p:ph type="sldNum" sz="quarter" idx="12"/>
          </p:nvPr>
        </p:nvSpPr>
        <p:spPr>
          <a:noFill/>
        </p:spPr>
        <p:txBody>
          <a:bodyPr/>
          <a:lstStyle/>
          <a:p>
            <a:fld id="{CE92E85C-9DC7-4436-8FB2-5E09CA1746C8}" type="slidenum">
              <a:rPr lang="hu-HU" smtClean="0"/>
              <a:pPr/>
              <a:t>147</a:t>
            </a:fld>
            <a:endParaRPr lang="hu-HU" smtClean="0"/>
          </a:p>
        </p:txBody>
      </p:sp>
      <p:sp>
        <p:nvSpPr>
          <p:cNvPr id="164866" name="Rectangle 2"/>
          <p:cNvSpPr>
            <a:spLocks noChangeArrowheads="1"/>
          </p:cNvSpPr>
          <p:nvPr/>
        </p:nvSpPr>
        <p:spPr bwMode="auto">
          <a:xfrm>
            <a:off x="107950" y="1392238"/>
            <a:ext cx="7772400" cy="381000"/>
          </a:xfrm>
          <a:prstGeom prst="rect">
            <a:avLst/>
          </a:prstGeom>
          <a:noFill/>
          <a:ln w="9525">
            <a:noFill/>
            <a:miter lim="800000"/>
            <a:headEnd/>
            <a:tailEnd/>
          </a:ln>
        </p:spPr>
        <p:txBody>
          <a:bodyPr/>
          <a:lstStyle/>
          <a:p>
            <a:pPr algn="just">
              <a:lnSpc>
                <a:spcPct val="90000"/>
              </a:lnSpc>
              <a:spcBef>
                <a:spcPct val="20000"/>
              </a:spcBef>
              <a:spcAft>
                <a:spcPts val="600"/>
              </a:spcAft>
            </a:pPr>
            <a:r>
              <a:rPr lang="hu-HU" sz="3200" i="1"/>
              <a:t>b) Összeadás (Teljes összeadó)</a:t>
            </a:r>
          </a:p>
        </p:txBody>
      </p:sp>
      <p:sp>
        <p:nvSpPr>
          <p:cNvPr id="164867" name="Rectangle 3"/>
          <p:cNvSpPr>
            <a:spLocks noGrp="1" noChangeArrowheads="1"/>
          </p:cNvSpPr>
          <p:nvPr>
            <p:ph type="title"/>
          </p:nvPr>
        </p:nvSpPr>
        <p:spPr>
          <a:xfrm>
            <a:off x="273050" y="260350"/>
            <a:ext cx="7561263" cy="762000"/>
          </a:xfrm>
        </p:spPr>
        <p:txBody>
          <a:bodyPr/>
          <a:lstStyle/>
          <a:p>
            <a:pPr>
              <a:defRPr/>
            </a:pPr>
            <a:r>
              <a:rPr lang="hu-HU" dirty="0" smtClean="0"/>
              <a:t>Aritmetikai műveletek</a:t>
            </a:r>
          </a:p>
        </p:txBody>
      </p:sp>
      <p:sp>
        <p:nvSpPr>
          <p:cNvPr id="164868" name="Line 4"/>
          <p:cNvSpPr>
            <a:spLocks noChangeShapeType="1"/>
          </p:cNvSpPr>
          <p:nvPr/>
        </p:nvSpPr>
        <p:spPr bwMode="auto">
          <a:xfrm>
            <a:off x="107950" y="1268413"/>
            <a:ext cx="8610600" cy="0"/>
          </a:xfrm>
          <a:prstGeom prst="line">
            <a:avLst/>
          </a:prstGeom>
          <a:noFill/>
          <a:ln w="57150" cmpd="thickThin">
            <a:solidFill>
              <a:srgbClr val="000066"/>
            </a:solidFill>
            <a:round/>
            <a:headEnd/>
            <a:tailEnd/>
          </a:ln>
        </p:spPr>
        <p:txBody>
          <a:bodyPr wrap="none" anchor="ctr"/>
          <a:lstStyle/>
          <a:p>
            <a:endParaRPr lang="hu-HU"/>
          </a:p>
        </p:txBody>
      </p:sp>
      <p:sp>
        <p:nvSpPr>
          <p:cNvPr id="62473" name="Line 49"/>
          <p:cNvSpPr>
            <a:spLocks noChangeShapeType="1"/>
          </p:cNvSpPr>
          <p:nvPr/>
        </p:nvSpPr>
        <p:spPr bwMode="auto">
          <a:xfrm flipH="1">
            <a:off x="250825" y="2276475"/>
            <a:ext cx="1588" cy="2736850"/>
          </a:xfrm>
          <a:prstGeom prst="line">
            <a:avLst/>
          </a:prstGeom>
          <a:noFill/>
          <a:ln w="9525">
            <a:solidFill>
              <a:schemeClr val="tx1"/>
            </a:solidFill>
            <a:round/>
            <a:headEnd/>
            <a:tailEnd/>
          </a:ln>
        </p:spPr>
        <p:txBody>
          <a:bodyPr>
            <a:spAutoFit/>
          </a:bodyPr>
          <a:lstStyle/>
          <a:p>
            <a:endParaRPr lang="hu-HU"/>
          </a:p>
        </p:txBody>
      </p:sp>
      <p:sp>
        <p:nvSpPr>
          <p:cNvPr id="62474" name="Line 50"/>
          <p:cNvSpPr>
            <a:spLocks noChangeShapeType="1"/>
          </p:cNvSpPr>
          <p:nvPr/>
        </p:nvSpPr>
        <p:spPr bwMode="auto">
          <a:xfrm flipH="1">
            <a:off x="682625" y="2276475"/>
            <a:ext cx="1588" cy="2736850"/>
          </a:xfrm>
          <a:prstGeom prst="line">
            <a:avLst/>
          </a:prstGeom>
          <a:noFill/>
          <a:ln w="9525">
            <a:solidFill>
              <a:schemeClr val="tx1"/>
            </a:solidFill>
            <a:round/>
            <a:headEnd/>
            <a:tailEnd/>
          </a:ln>
        </p:spPr>
        <p:txBody>
          <a:bodyPr>
            <a:spAutoFit/>
          </a:bodyPr>
          <a:lstStyle/>
          <a:p>
            <a:endParaRPr lang="hu-HU"/>
          </a:p>
        </p:txBody>
      </p:sp>
      <p:sp>
        <p:nvSpPr>
          <p:cNvPr id="62475" name="Line 51"/>
          <p:cNvSpPr>
            <a:spLocks noChangeShapeType="1"/>
          </p:cNvSpPr>
          <p:nvPr/>
        </p:nvSpPr>
        <p:spPr bwMode="auto">
          <a:xfrm flipH="1">
            <a:off x="252413" y="2852738"/>
            <a:ext cx="720725" cy="0"/>
          </a:xfrm>
          <a:prstGeom prst="line">
            <a:avLst/>
          </a:prstGeom>
          <a:noFill/>
          <a:ln w="9525">
            <a:solidFill>
              <a:schemeClr val="tx1"/>
            </a:solidFill>
            <a:round/>
            <a:headEnd/>
            <a:tailEnd type="oval" w="med" len="med"/>
          </a:ln>
        </p:spPr>
        <p:txBody>
          <a:bodyPr>
            <a:spAutoFit/>
          </a:bodyPr>
          <a:lstStyle/>
          <a:p>
            <a:endParaRPr lang="hu-HU"/>
          </a:p>
        </p:txBody>
      </p:sp>
      <p:sp>
        <p:nvSpPr>
          <p:cNvPr id="62476" name="Line 52"/>
          <p:cNvSpPr>
            <a:spLocks noChangeShapeType="1"/>
          </p:cNvSpPr>
          <p:nvPr/>
        </p:nvSpPr>
        <p:spPr bwMode="auto">
          <a:xfrm flipH="1">
            <a:off x="684213" y="3068638"/>
            <a:ext cx="215900" cy="0"/>
          </a:xfrm>
          <a:prstGeom prst="line">
            <a:avLst/>
          </a:prstGeom>
          <a:noFill/>
          <a:ln w="9525">
            <a:solidFill>
              <a:schemeClr val="tx1"/>
            </a:solidFill>
            <a:round/>
            <a:headEnd/>
            <a:tailEnd type="oval" w="med" len="med"/>
          </a:ln>
        </p:spPr>
        <p:txBody>
          <a:bodyPr>
            <a:spAutoFit/>
          </a:bodyPr>
          <a:lstStyle/>
          <a:p>
            <a:endParaRPr lang="hu-HU"/>
          </a:p>
        </p:txBody>
      </p:sp>
      <p:sp>
        <p:nvSpPr>
          <p:cNvPr id="62477" name="Line 53"/>
          <p:cNvSpPr>
            <a:spLocks noChangeShapeType="1"/>
          </p:cNvSpPr>
          <p:nvPr/>
        </p:nvSpPr>
        <p:spPr bwMode="auto">
          <a:xfrm flipH="1">
            <a:off x="250825" y="3860800"/>
            <a:ext cx="720725" cy="0"/>
          </a:xfrm>
          <a:prstGeom prst="line">
            <a:avLst/>
          </a:prstGeom>
          <a:noFill/>
          <a:ln w="9525">
            <a:solidFill>
              <a:schemeClr val="tx1"/>
            </a:solidFill>
            <a:round/>
            <a:headEnd/>
            <a:tailEnd type="oval" w="med" len="med"/>
          </a:ln>
        </p:spPr>
        <p:txBody>
          <a:bodyPr>
            <a:spAutoFit/>
          </a:bodyPr>
          <a:lstStyle/>
          <a:p>
            <a:endParaRPr lang="hu-HU"/>
          </a:p>
        </p:txBody>
      </p:sp>
      <p:sp>
        <p:nvSpPr>
          <p:cNvPr id="62478" name="Line 54"/>
          <p:cNvSpPr>
            <a:spLocks noChangeShapeType="1"/>
          </p:cNvSpPr>
          <p:nvPr/>
        </p:nvSpPr>
        <p:spPr bwMode="auto">
          <a:xfrm flipH="1">
            <a:off x="684213" y="4076700"/>
            <a:ext cx="215900" cy="0"/>
          </a:xfrm>
          <a:prstGeom prst="line">
            <a:avLst/>
          </a:prstGeom>
          <a:noFill/>
          <a:ln w="9525">
            <a:solidFill>
              <a:schemeClr val="tx1"/>
            </a:solidFill>
            <a:round/>
            <a:headEnd/>
            <a:tailEnd type="oval" w="med" len="med"/>
          </a:ln>
        </p:spPr>
        <p:txBody>
          <a:bodyPr>
            <a:spAutoFit/>
          </a:bodyPr>
          <a:lstStyle/>
          <a:p>
            <a:endParaRPr lang="hu-HU"/>
          </a:p>
        </p:txBody>
      </p:sp>
      <p:sp>
        <p:nvSpPr>
          <p:cNvPr id="62479" name="Text Box 55"/>
          <p:cNvSpPr txBox="1">
            <a:spLocks noChangeArrowheads="1"/>
          </p:cNvSpPr>
          <p:nvPr/>
        </p:nvSpPr>
        <p:spPr bwMode="auto">
          <a:xfrm>
            <a:off x="900113" y="2636838"/>
            <a:ext cx="431800" cy="720725"/>
          </a:xfrm>
          <a:prstGeom prst="rect">
            <a:avLst/>
          </a:prstGeom>
          <a:solidFill>
            <a:schemeClr val="bg1"/>
          </a:solidFill>
          <a:ln w="25400" algn="ctr">
            <a:solidFill>
              <a:schemeClr val="tx1"/>
            </a:solidFill>
            <a:miter lim="800000"/>
            <a:headEnd/>
            <a:tailEnd/>
          </a:ln>
        </p:spPr>
        <p:txBody>
          <a:bodyPr anchor="ctr"/>
          <a:lstStyle/>
          <a:p>
            <a:pPr>
              <a:spcBef>
                <a:spcPct val="50000"/>
              </a:spcBef>
            </a:pPr>
            <a:r>
              <a:rPr lang="hu-HU">
                <a:sym typeface="Symbol" pitchFamily="18" charset="2"/>
              </a:rPr>
              <a:t>&amp;</a:t>
            </a:r>
          </a:p>
        </p:txBody>
      </p:sp>
      <p:sp>
        <p:nvSpPr>
          <p:cNvPr id="62480" name="Text Box 56"/>
          <p:cNvSpPr txBox="1">
            <a:spLocks noChangeArrowheads="1"/>
          </p:cNvSpPr>
          <p:nvPr/>
        </p:nvSpPr>
        <p:spPr bwMode="auto">
          <a:xfrm>
            <a:off x="900113" y="3644900"/>
            <a:ext cx="431800" cy="720725"/>
          </a:xfrm>
          <a:prstGeom prst="rect">
            <a:avLst/>
          </a:prstGeom>
          <a:solidFill>
            <a:schemeClr val="bg1"/>
          </a:solidFill>
          <a:ln w="25400" algn="ctr">
            <a:solidFill>
              <a:schemeClr val="tx1"/>
            </a:solidFill>
            <a:miter lim="800000"/>
            <a:headEnd/>
            <a:tailEnd/>
          </a:ln>
        </p:spPr>
        <p:txBody>
          <a:bodyPr anchor="ctr"/>
          <a:lstStyle/>
          <a:p>
            <a:pPr>
              <a:spcBef>
                <a:spcPct val="50000"/>
              </a:spcBef>
            </a:pPr>
            <a:r>
              <a:rPr lang="hu-HU">
                <a:sym typeface="Symbol" pitchFamily="18" charset="2"/>
              </a:rPr>
              <a:t></a:t>
            </a:r>
          </a:p>
        </p:txBody>
      </p:sp>
      <p:sp>
        <p:nvSpPr>
          <p:cNvPr id="62481" name="Text Box 57"/>
          <p:cNvSpPr txBox="1">
            <a:spLocks noChangeArrowheads="1"/>
          </p:cNvSpPr>
          <p:nvPr/>
        </p:nvSpPr>
        <p:spPr bwMode="auto">
          <a:xfrm>
            <a:off x="2266950" y="3573463"/>
            <a:ext cx="431800" cy="720725"/>
          </a:xfrm>
          <a:prstGeom prst="rect">
            <a:avLst/>
          </a:prstGeom>
          <a:solidFill>
            <a:schemeClr val="bg1"/>
          </a:solidFill>
          <a:ln w="25400" algn="ctr">
            <a:solidFill>
              <a:schemeClr val="tx1"/>
            </a:solidFill>
            <a:miter lim="800000"/>
            <a:headEnd/>
            <a:tailEnd/>
          </a:ln>
        </p:spPr>
        <p:txBody>
          <a:bodyPr anchor="ctr"/>
          <a:lstStyle/>
          <a:p>
            <a:pPr>
              <a:spcBef>
                <a:spcPct val="50000"/>
              </a:spcBef>
            </a:pPr>
            <a:r>
              <a:rPr lang="hu-HU">
                <a:sym typeface="Symbol" pitchFamily="18" charset="2"/>
              </a:rPr>
              <a:t>&amp;</a:t>
            </a:r>
          </a:p>
        </p:txBody>
      </p:sp>
      <p:sp>
        <p:nvSpPr>
          <p:cNvPr id="62482" name="Line 58"/>
          <p:cNvSpPr>
            <a:spLocks noChangeShapeType="1"/>
          </p:cNvSpPr>
          <p:nvPr/>
        </p:nvSpPr>
        <p:spPr bwMode="auto">
          <a:xfrm>
            <a:off x="1330325" y="4005263"/>
            <a:ext cx="936625" cy="0"/>
          </a:xfrm>
          <a:prstGeom prst="line">
            <a:avLst/>
          </a:prstGeom>
          <a:noFill/>
          <a:ln w="25400">
            <a:solidFill>
              <a:srgbClr val="0000FF"/>
            </a:solidFill>
            <a:round/>
            <a:headEnd/>
            <a:tailEnd/>
          </a:ln>
        </p:spPr>
        <p:txBody>
          <a:bodyPr>
            <a:spAutoFit/>
          </a:bodyPr>
          <a:lstStyle/>
          <a:p>
            <a:endParaRPr lang="hu-HU"/>
          </a:p>
        </p:txBody>
      </p:sp>
      <p:sp>
        <p:nvSpPr>
          <p:cNvPr id="62483" name="Line 59"/>
          <p:cNvSpPr>
            <a:spLocks noChangeShapeType="1"/>
          </p:cNvSpPr>
          <p:nvPr/>
        </p:nvSpPr>
        <p:spPr bwMode="auto">
          <a:xfrm flipH="1">
            <a:off x="1835150" y="3789363"/>
            <a:ext cx="431800" cy="0"/>
          </a:xfrm>
          <a:prstGeom prst="line">
            <a:avLst/>
          </a:prstGeom>
          <a:noFill/>
          <a:ln w="12700">
            <a:solidFill>
              <a:schemeClr val="tx1"/>
            </a:solidFill>
            <a:round/>
            <a:headEnd/>
            <a:tailEnd type="oval" w="med" len="med"/>
          </a:ln>
        </p:spPr>
        <p:txBody>
          <a:bodyPr>
            <a:spAutoFit/>
          </a:bodyPr>
          <a:lstStyle/>
          <a:p>
            <a:endParaRPr lang="hu-HU"/>
          </a:p>
        </p:txBody>
      </p:sp>
      <p:sp>
        <p:nvSpPr>
          <p:cNvPr id="62484" name="Line 60"/>
          <p:cNvSpPr>
            <a:spLocks noChangeShapeType="1"/>
          </p:cNvSpPr>
          <p:nvPr/>
        </p:nvSpPr>
        <p:spPr bwMode="auto">
          <a:xfrm>
            <a:off x="2698750" y="3933825"/>
            <a:ext cx="863600" cy="0"/>
          </a:xfrm>
          <a:prstGeom prst="line">
            <a:avLst/>
          </a:prstGeom>
          <a:noFill/>
          <a:ln w="25400">
            <a:solidFill>
              <a:srgbClr val="FF6600"/>
            </a:solidFill>
            <a:round/>
            <a:headEnd/>
            <a:tailEnd/>
          </a:ln>
        </p:spPr>
        <p:txBody>
          <a:bodyPr>
            <a:spAutoFit/>
          </a:bodyPr>
          <a:lstStyle/>
          <a:p>
            <a:endParaRPr lang="hu-HU"/>
          </a:p>
        </p:txBody>
      </p:sp>
      <p:sp>
        <p:nvSpPr>
          <p:cNvPr id="62485" name="Line 61"/>
          <p:cNvSpPr>
            <a:spLocks noChangeShapeType="1"/>
          </p:cNvSpPr>
          <p:nvPr/>
        </p:nvSpPr>
        <p:spPr bwMode="auto">
          <a:xfrm>
            <a:off x="1330325" y="2997200"/>
            <a:ext cx="2232025" cy="0"/>
          </a:xfrm>
          <a:prstGeom prst="line">
            <a:avLst/>
          </a:prstGeom>
          <a:noFill/>
          <a:ln w="25400">
            <a:solidFill>
              <a:srgbClr val="FF6600"/>
            </a:solidFill>
            <a:round/>
            <a:headEnd/>
            <a:tailEnd/>
          </a:ln>
        </p:spPr>
        <p:txBody>
          <a:bodyPr>
            <a:spAutoFit/>
          </a:bodyPr>
          <a:lstStyle/>
          <a:p>
            <a:endParaRPr lang="hu-HU"/>
          </a:p>
        </p:txBody>
      </p:sp>
      <p:sp>
        <p:nvSpPr>
          <p:cNvPr id="62486" name="Line 62"/>
          <p:cNvSpPr>
            <a:spLocks noChangeShapeType="1"/>
          </p:cNvSpPr>
          <p:nvPr/>
        </p:nvSpPr>
        <p:spPr bwMode="auto">
          <a:xfrm>
            <a:off x="3562350" y="2997200"/>
            <a:ext cx="0" cy="379413"/>
          </a:xfrm>
          <a:prstGeom prst="line">
            <a:avLst/>
          </a:prstGeom>
          <a:noFill/>
          <a:ln w="25400">
            <a:solidFill>
              <a:srgbClr val="FF6600"/>
            </a:solidFill>
            <a:round/>
            <a:headEnd/>
            <a:tailEnd/>
          </a:ln>
        </p:spPr>
        <p:txBody>
          <a:bodyPr>
            <a:spAutoFit/>
          </a:bodyPr>
          <a:lstStyle/>
          <a:p>
            <a:endParaRPr lang="hu-HU"/>
          </a:p>
        </p:txBody>
      </p:sp>
      <p:sp>
        <p:nvSpPr>
          <p:cNvPr id="62487" name="Line 63"/>
          <p:cNvSpPr>
            <a:spLocks noChangeShapeType="1"/>
          </p:cNvSpPr>
          <p:nvPr/>
        </p:nvSpPr>
        <p:spPr bwMode="auto">
          <a:xfrm>
            <a:off x="3562350" y="3573463"/>
            <a:ext cx="0" cy="358775"/>
          </a:xfrm>
          <a:prstGeom prst="line">
            <a:avLst/>
          </a:prstGeom>
          <a:noFill/>
          <a:ln w="25400">
            <a:solidFill>
              <a:srgbClr val="FF6600"/>
            </a:solidFill>
            <a:round/>
            <a:headEnd/>
            <a:tailEnd/>
          </a:ln>
        </p:spPr>
        <p:txBody>
          <a:bodyPr>
            <a:spAutoFit/>
          </a:bodyPr>
          <a:lstStyle/>
          <a:p>
            <a:endParaRPr lang="hu-HU"/>
          </a:p>
        </p:txBody>
      </p:sp>
      <p:sp>
        <p:nvSpPr>
          <p:cNvPr id="62488" name="Line 64"/>
          <p:cNvSpPr>
            <a:spLocks noChangeShapeType="1"/>
          </p:cNvSpPr>
          <p:nvPr/>
        </p:nvSpPr>
        <p:spPr bwMode="auto">
          <a:xfrm>
            <a:off x="3562350" y="3381375"/>
            <a:ext cx="504825" cy="0"/>
          </a:xfrm>
          <a:prstGeom prst="line">
            <a:avLst/>
          </a:prstGeom>
          <a:noFill/>
          <a:ln w="25400">
            <a:solidFill>
              <a:srgbClr val="FF6600"/>
            </a:solidFill>
            <a:round/>
            <a:headEnd/>
            <a:tailEnd/>
          </a:ln>
        </p:spPr>
        <p:txBody>
          <a:bodyPr>
            <a:spAutoFit/>
          </a:bodyPr>
          <a:lstStyle/>
          <a:p>
            <a:endParaRPr lang="hu-HU"/>
          </a:p>
        </p:txBody>
      </p:sp>
      <p:sp>
        <p:nvSpPr>
          <p:cNvPr id="62489" name="Line 65"/>
          <p:cNvSpPr>
            <a:spLocks noChangeShapeType="1"/>
          </p:cNvSpPr>
          <p:nvPr/>
        </p:nvSpPr>
        <p:spPr bwMode="auto">
          <a:xfrm>
            <a:off x="3562350" y="3573463"/>
            <a:ext cx="504825" cy="0"/>
          </a:xfrm>
          <a:prstGeom prst="line">
            <a:avLst/>
          </a:prstGeom>
          <a:noFill/>
          <a:ln w="25400">
            <a:solidFill>
              <a:srgbClr val="FF6600"/>
            </a:solidFill>
            <a:round/>
            <a:headEnd/>
            <a:tailEnd/>
          </a:ln>
        </p:spPr>
        <p:txBody>
          <a:bodyPr>
            <a:spAutoFit/>
          </a:bodyPr>
          <a:lstStyle/>
          <a:p>
            <a:endParaRPr lang="hu-HU"/>
          </a:p>
        </p:txBody>
      </p:sp>
      <p:sp>
        <p:nvSpPr>
          <p:cNvPr id="62490" name="Text Box 66"/>
          <p:cNvSpPr txBox="1">
            <a:spLocks noChangeArrowheads="1"/>
          </p:cNvSpPr>
          <p:nvPr/>
        </p:nvSpPr>
        <p:spPr bwMode="auto">
          <a:xfrm rot="10800000">
            <a:off x="4057650" y="3068638"/>
            <a:ext cx="431800" cy="720725"/>
          </a:xfrm>
          <a:prstGeom prst="rect">
            <a:avLst/>
          </a:prstGeom>
          <a:solidFill>
            <a:schemeClr val="bg1"/>
          </a:solidFill>
          <a:ln w="25400" algn="ctr">
            <a:solidFill>
              <a:schemeClr val="tx1"/>
            </a:solidFill>
            <a:miter lim="800000"/>
            <a:headEnd/>
            <a:tailEnd/>
          </a:ln>
        </p:spPr>
        <p:txBody>
          <a:bodyPr vert="eaVert" anchor="ctr"/>
          <a:lstStyle/>
          <a:p>
            <a:pPr>
              <a:spcBef>
                <a:spcPct val="50000"/>
              </a:spcBef>
            </a:pPr>
            <a:r>
              <a:rPr lang="hu-HU">
                <a:sym typeface="Symbol" pitchFamily="18" charset="2"/>
              </a:rPr>
              <a:t>OR</a:t>
            </a:r>
          </a:p>
        </p:txBody>
      </p:sp>
      <p:sp>
        <p:nvSpPr>
          <p:cNvPr id="62491" name="Text Box 67"/>
          <p:cNvSpPr txBox="1">
            <a:spLocks noChangeArrowheads="1"/>
          </p:cNvSpPr>
          <p:nvPr/>
        </p:nvSpPr>
        <p:spPr bwMode="auto">
          <a:xfrm>
            <a:off x="2266950" y="4437063"/>
            <a:ext cx="431800" cy="720725"/>
          </a:xfrm>
          <a:prstGeom prst="rect">
            <a:avLst/>
          </a:prstGeom>
          <a:solidFill>
            <a:schemeClr val="bg1"/>
          </a:solidFill>
          <a:ln w="25400" algn="ctr">
            <a:solidFill>
              <a:schemeClr val="tx1"/>
            </a:solidFill>
            <a:miter lim="800000"/>
            <a:headEnd/>
            <a:tailEnd/>
          </a:ln>
        </p:spPr>
        <p:txBody>
          <a:bodyPr anchor="ctr"/>
          <a:lstStyle/>
          <a:p>
            <a:pPr>
              <a:spcBef>
                <a:spcPct val="50000"/>
              </a:spcBef>
            </a:pPr>
            <a:r>
              <a:rPr lang="hu-HU">
                <a:sym typeface="Symbol" pitchFamily="18" charset="2"/>
              </a:rPr>
              <a:t></a:t>
            </a:r>
          </a:p>
        </p:txBody>
      </p:sp>
      <p:sp>
        <p:nvSpPr>
          <p:cNvPr id="62492" name="Line 68"/>
          <p:cNvSpPr>
            <a:spLocks noChangeShapeType="1"/>
          </p:cNvSpPr>
          <p:nvPr/>
        </p:nvSpPr>
        <p:spPr bwMode="auto">
          <a:xfrm flipH="1">
            <a:off x="1835150" y="4654550"/>
            <a:ext cx="431800" cy="0"/>
          </a:xfrm>
          <a:prstGeom prst="line">
            <a:avLst/>
          </a:prstGeom>
          <a:noFill/>
          <a:ln w="12700">
            <a:solidFill>
              <a:schemeClr val="tx1"/>
            </a:solidFill>
            <a:round/>
            <a:headEnd/>
            <a:tailEnd type="oval" w="med" len="med"/>
          </a:ln>
        </p:spPr>
        <p:txBody>
          <a:bodyPr>
            <a:spAutoFit/>
          </a:bodyPr>
          <a:lstStyle/>
          <a:p>
            <a:endParaRPr lang="hu-HU"/>
          </a:p>
        </p:txBody>
      </p:sp>
      <p:sp>
        <p:nvSpPr>
          <p:cNvPr id="62493" name="Line 69"/>
          <p:cNvSpPr>
            <a:spLocks noChangeShapeType="1"/>
          </p:cNvSpPr>
          <p:nvPr/>
        </p:nvSpPr>
        <p:spPr bwMode="auto">
          <a:xfrm>
            <a:off x="1835150" y="2276475"/>
            <a:ext cx="0" cy="2736850"/>
          </a:xfrm>
          <a:prstGeom prst="line">
            <a:avLst/>
          </a:prstGeom>
          <a:noFill/>
          <a:ln w="9525">
            <a:solidFill>
              <a:schemeClr val="tx1"/>
            </a:solidFill>
            <a:round/>
            <a:headEnd/>
            <a:tailEnd/>
          </a:ln>
        </p:spPr>
        <p:txBody>
          <a:bodyPr>
            <a:spAutoFit/>
          </a:bodyPr>
          <a:lstStyle/>
          <a:p>
            <a:endParaRPr lang="hu-HU"/>
          </a:p>
        </p:txBody>
      </p:sp>
      <p:sp>
        <p:nvSpPr>
          <p:cNvPr id="62494" name="Line 70"/>
          <p:cNvSpPr>
            <a:spLocks noChangeShapeType="1"/>
          </p:cNvSpPr>
          <p:nvPr/>
        </p:nvSpPr>
        <p:spPr bwMode="auto">
          <a:xfrm flipH="1" flipV="1">
            <a:off x="1609725" y="4892675"/>
            <a:ext cx="635000" cy="0"/>
          </a:xfrm>
          <a:prstGeom prst="line">
            <a:avLst/>
          </a:prstGeom>
          <a:noFill/>
          <a:ln w="25400">
            <a:solidFill>
              <a:srgbClr val="0000FF"/>
            </a:solidFill>
            <a:round/>
            <a:headEnd/>
            <a:tailEnd type="oval" w="med" len="med"/>
          </a:ln>
        </p:spPr>
        <p:txBody>
          <a:bodyPr>
            <a:spAutoFit/>
          </a:bodyPr>
          <a:lstStyle/>
          <a:p>
            <a:endParaRPr lang="hu-HU"/>
          </a:p>
        </p:txBody>
      </p:sp>
      <p:sp>
        <p:nvSpPr>
          <p:cNvPr id="62495" name="Line 71"/>
          <p:cNvSpPr>
            <a:spLocks noChangeShapeType="1"/>
          </p:cNvSpPr>
          <p:nvPr/>
        </p:nvSpPr>
        <p:spPr bwMode="auto">
          <a:xfrm>
            <a:off x="1601788" y="3997325"/>
            <a:ext cx="0" cy="1028700"/>
          </a:xfrm>
          <a:prstGeom prst="line">
            <a:avLst/>
          </a:prstGeom>
          <a:noFill/>
          <a:ln w="25400">
            <a:solidFill>
              <a:srgbClr val="0000FF"/>
            </a:solidFill>
            <a:round/>
            <a:headEnd type="oval" w="med" len="med"/>
            <a:tailEnd/>
          </a:ln>
        </p:spPr>
        <p:txBody>
          <a:bodyPr>
            <a:spAutoFit/>
          </a:bodyPr>
          <a:lstStyle/>
          <a:p>
            <a:endParaRPr lang="hu-HU"/>
          </a:p>
        </p:txBody>
      </p:sp>
      <p:sp>
        <p:nvSpPr>
          <p:cNvPr id="62496" name="Line 72"/>
          <p:cNvSpPr>
            <a:spLocks noChangeShapeType="1"/>
          </p:cNvSpPr>
          <p:nvPr/>
        </p:nvSpPr>
        <p:spPr bwMode="auto">
          <a:xfrm flipH="1" flipV="1">
            <a:off x="2695575" y="4806950"/>
            <a:ext cx="635000" cy="0"/>
          </a:xfrm>
          <a:prstGeom prst="line">
            <a:avLst/>
          </a:prstGeom>
          <a:noFill/>
          <a:ln w="25400">
            <a:solidFill>
              <a:srgbClr val="0000FF"/>
            </a:solidFill>
            <a:round/>
            <a:headEnd/>
            <a:tailEnd/>
          </a:ln>
        </p:spPr>
        <p:txBody>
          <a:bodyPr>
            <a:spAutoFit/>
          </a:bodyPr>
          <a:lstStyle/>
          <a:p>
            <a:endParaRPr lang="hu-HU"/>
          </a:p>
        </p:txBody>
      </p:sp>
      <p:pic>
        <p:nvPicPr>
          <p:cNvPr id="62497" name="Picture 73"/>
          <p:cNvPicPr>
            <a:picLocks noChangeAspect="1" noChangeArrowheads="1"/>
          </p:cNvPicPr>
          <p:nvPr/>
        </p:nvPicPr>
        <p:blipFill>
          <a:blip r:embed="rId2"/>
          <a:srcRect/>
          <a:stretch>
            <a:fillRect/>
          </a:stretch>
        </p:blipFill>
        <p:spPr bwMode="auto">
          <a:xfrm>
            <a:off x="5183188" y="3495675"/>
            <a:ext cx="3133725" cy="2886075"/>
          </a:xfrm>
          <a:prstGeom prst="rect">
            <a:avLst/>
          </a:prstGeom>
          <a:noFill/>
          <a:ln w="9525">
            <a:noFill/>
            <a:miter lim="800000"/>
            <a:headEnd/>
            <a:tailEnd/>
          </a:ln>
        </p:spPr>
      </p:pic>
      <p:sp>
        <p:nvSpPr>
          <p:cNvPr id="62498" name="Line 74"/>
          <p:cNvSpPr>
            <a:spLocks noChangeShapeType="1"/>
          </p:cNvSpPr>
          <p:nvPr/>
        </p:nvSpPr>
        <p:spPr bwMode="auto">
          <a:xfrm flipH="1" flipV="1">
            <a:off x="4500563" y="3429000"/>
            <a:ext cx="419100" cy="0"/>
          </a:xfrm>
          <a:prstGeom prst="line">
            <a:avLst/>
          </a:prstGeom>
          <a:noFill/>
          <a:ln w="12700">
            <a:solidFill>
              <a:schemeClr val="tx1"/>
            </a:solidFill>
            <a:round/>
            <a:headEnd/>
            <a:tailEnd/>
          </a:ln>
        </p:spPr>
        <p:txBody>
          <a:bodyPr>
            <a:spAutoFit/>
          </a:bodyPr>
          <a:lstStyle/>
          <a:p>
            <a:endParaRPr lang="hu-HU"/>
          </a:p>
        </p:txBody>
      </p:sp>
      <p:sp>
        <p:nvSpPr>
          <p:cNvPr id="62499" name="Text Box 75"/>
          <p:cNvSpPr txBox="1">
            <a:spLocks noChangeArrowheads="1"/>
          </p:cNvSpPr>
          <p:nvPr/>
        </p:nvSpPr>
        <p:spPr bwMode="auto">
          <a:xfrm>
            <a:off x="26988" y="1897063"/>
            <a:ext cx="360362" cy="457200"/>
          </a:xfrm>
          <a:prstGeom prst="rect">
            <a:avLst/>
          </a:prstGeom>
          <a:noFill/>
          <a:ln w="38100" algn="ctr">
            <a:noFill/>
            <a:miter lim="800000"/>
            <a:headEnd/>
            <a:tailEnd/>
          </a:ln>
        </p:spPr>
        <p:txBody>
          <a:bodyPr>
            <a:spAutoFit/>
          </a:bodyPr>
          <a:lstStyle/>
          <a:p>
            <a:pPr>
              <a:spcBef>
                <a:spcPct val="50000"/>
              </a:spcBef>
            </a:pPr>
            <a:r>
              <a:rPr lang="hu-HU"/>
              <a:t>A</a:t>
            </a:r>
          </a:p>
        </p:txBody>
      </p:sp>
      <p:sp>
        <p:nvSpPr>
          <p:cNvPr id="62500" name="Text Box 76"/>
          <p:cNvSpPr txBox="1">
            <a:spLocks noChangeArrowheads="1"/>
          </p:cNvSpPr>
          <p:nvPr/>
        </p:nvSpPr>
        <p:spPr bwMode="auto">
          <a:xfrm>
            <a:off x="465138" y="1897063"/>
            <a:ext cx="360362" cy="457200"/>
          </a:xfrm>
          <a:prstGeom prst="rect">
            <a:avLst/>
          </a:prstGeom>
          <a:noFill/>
          <a:ln w="38100" algn="ctr">
            <a:noFill/>
            <a:miter lim="800000"/>
            <a:headEnd/>
            <a:tailEnd/>
          </a:ln>
        </p:spPr>
        <p:txBody>
          <a:bodyPr>
            <a:spAutoFit/>
          </a:bodyPr>
          <a:lstStyle/>
          <a:p>
            <a:pPr>
              <a:spcBef>
                <a:spcPct val="50000"/>
              </a:spcBef>
            </a:pPr>
            <a:r>
              <a:rPr lang="hu-HU"/>
              <a:t>B</a:t>
            </a:r>
          </a:p>
        </p:txBody>
      </p:sp>
      <p:sp>
        <p:nvSpPr>
          <p:cNvPr id="62501" name="Text Box 77"/>
          <p:cNvSpPr txBox="1">
            <a:spLocks noChangeArrowheads="1"/>
          </p:cNvSpPr>
          <p:nvPr/>
        </p:nvSpPr>
        <p:spPr bwMode="auto">
          <a:xfrm>
            <a:off x="1116013" y="1916113"/>
            <a:ext cx="1649412" cy="457200"/>
          </a:xfrm>
          <a:prstGeom prst="rect">
            <a:avLst/>
          </a:prstGeom>
          <a:noFill/>
          <a:ln w="38100" algn="ctr">
            <a:noFill/>
            <a:miter lim="800000"/>
            <a:headEnd/>
            <a:tailEnd/>
          </a:ln>
        </p:spPr>
        <p:txBody>
          <a:bodyPr>
            <a:spAutoFit/>
          </a:bodyPr>
          <a:lstStyle/>
          <a:p>
            <a:pPr>
              <a:spcBef>
                <a:spcPct val="50000"/>
              </a:spcBef>
            </a:pPr>
            <a:r>
              <a:rPr lang="hu-HU"/>
              <a:t>Átvitel be</a:t>
            </a:r>
          </a:p>
        </p:txBody>
      </p:sp>
      <p:sp>
        <p:nvSpPr>
          <p:cNvPr id="62502" name="Text Box 78"/>
          <p:cNvSpPr txBox="1">
            <a:spLocks noChangeArrowheads="1"/>
          </p:cNvSpPr>
          <p:nvPr/>
        </p:nvSpPr>
        <p:spPr bwMode="auto">
          <a:xfrm>
            <a:off x="3303588" y="4583113"/>
            <a:ext cx="1196975" cy="457200"/>
          </a:xfrm>
          <a:prstGeom prst="rect">
            <a:avLst/>
          </a:prstGeom>
          <a:noFill/>
          <a:ln w="38100" algn="ctr">
            <a:noFill/>
            <a:miter lim="800000"/>
            <a:headEnd/>
            <a:tailEnd/>
          </a:ln>
        </p:spPr>
        <p:txBody>
          <a:bodyPr>
            <a:spAutoFit/>
          </a:bodyPr>
          <a:lstStyle/>
          <a:p>
            <a:pPr>
              <a:spcBef>
                <a:spcPct val="50000"/>
              </a:spcBef>
            </a:pPr>
            <a:r>
              <a:rPr lang="hu-HU"/>
              <a:t>Összeg</a:t>
            </a:r>
          </a:p>
        </p:txBody>
      </p:sp>
      <p:sp>
        <p:nvSpPr>
          <p:cNvPr id="62503" name="Text Box 80"/>
          <p:cNvSpPr txBox="1">
            <a:spLocks noChangeArrowheads="1"/>
          </p:cNvSpPr>
          <p:nvPr/>
        </p:nvSpPr>
        <p:spPr bwMode="auto">
          <a:xfrm>
            <a:off x="4643438" y="2852738"/>
            <a:ext cx="1649412" cy="457200"/>
          </a:xfrm>
          <a:prstGeom prst="rect">
            <a:avLst/>
          </a:prstGeom>
          <a:noFill/>
          <a:ln w="38100" algn="ctr">
            <a:noFill/>
            <a:miter lim="800000"/>
            <a:headEnd/>
            <a:tailEnd/>
          </a:ln>
        </p:spPr>
        <p:txBody>
          <a:bodyPr>
            <a:spAutoFit/>
          </a:bodyPr>
          <a:lstStyle/>
          <a:p>
            <a:pPr>
              <a:spcBef>
                <a:spcPct val="50000"/>
              </a:spcBef>
            </a:pPr>
            <a:r>
              <a:rPr lang="hu-HU"/>
              <a:t>Átvitel ki</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4868"/>
                                        </p:tgtEl>
                                        <p:attrNameLst>
                                          <p:attrName>style.visibility</p:attrName>
                                        </p:attrNameLst>
                                      </p:cBhvr>
                                      <p:to>
                                        <p:strVal val="visible"/>
                                      </p:to>
                                    </p:set>
                                    <p:anim calcmode="lin" valueType="num">
                                      <p:cBhvr additive="base">
                                        <p:cTn id="7" dur="500" fill="hold"/>
                                        <p:tgtEl>
                                          <p:spTgt spid="164868"/>
                                        </p:tgtEl>
                                        <p:attrNameLst>
                                          <p:attrName>ppt_x</p:attrName>
                                        </p:attrNameLst>
                                      </p:cBhvr>
                                      <p:tavLst>
                                        <p:tav tm="0">
                                          <p:val>
                                            <p:strVal val="0-#ppt_w/2"/>
                                          </p:val>
                                        </p:tav>
                                        <p:tav tm="100000">
                                          <p:val>
                                            <p:strVal val="#ppt_x"/>
                                          </p:val>
                                        </p:tav>
                                      </p:tavLst>
                                    </p:anim>
                                    <p:anim calcmode="lin" valueType="num">
                                      <p:cBhvr additive="base">
                                        <p:cTn id="8" dur="500" fill="hold"/>
                                        <p:tgtEl>
                                          <p:spTgt spid="16486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64866"/>
                                        </p:tgtEl>
                                        <p:attrNameLst>
                                          <p:attrName>style.visibility</p:attrName>
                                        </p:attrNameLst>
                                      </p:cBhvr>
                                      <p:to>
                                        <p:strVal val="visible"/>
                                      </p:to>
                                    </p:set>
                                    <p:animEffect transition="in" filter="slide(fromLeft)">
                                      <p:cBhvr>
                                        <p:cTn id="12" dur="500"/>
                                        <p:tgtEl>
                                          <p:spTgt spid="164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autoUpdateAnimBg="0"/>
      <p:bldP spid="164868"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átum helye 3"/>
          <p:cNvSpPr>
            <a:spLocks noGrp="1"/>
          </p:cNvSpPr>
          <p:nvPr>
            <p:ph type="dt" sz="half" idx="10"/>
          </p:nvPr>
        </p:nvSpPr>
        <p:spPr/>
        <p:txBody>
          <a:bodyPr/>
          <a:lstStyle/>
          <a:p>
            <a:r>
              <a:rPr lang="hu-HU"/>
              <a:t>Máté: Architektúrák</a:t>
            </a:r>
            <a:endParaRPr lang="hu-HU">
              <a:latin typeface="Times New Roman CE" charset="-18"/>
            </a:endParaRPr>
          </a:p>
        </p:txBody>
      </p:sp>
      <p:sp>
        <p:nvSpPr>
          <p:cNvPr id="4" name="Élőláb helye 4"/>
          <p:cNvSpPr>
            <a:spLocks noGrp="1"/>
          </p:cNvSpPr>
          <p:nvPr>
            <p:ph type="ftr" sz="quarter" idx="11"/>
          </p:nvPr>
        </p:nvSpPr>
        <p:spPr/>
        <p:txBody>
          <a:bodyPr/>
          <a:lstStyle/>
          <a:p>
            <a:r>
              <a:rPr lang="hu-HU"/>
              <a:t>1. előadás</a:t>
            </a:r>
            <a:endParaRPr lang="hu-HU">
              <a:latin typeface="Times New Roman CE" charset="-18"/>
            </a:endParaRPr>
          </a:p>
        </p:txBody>
      </p:sp>
      <p:sp>
        <p:nvSpPr>
          <p:cNvPr id="5" name="Dia számának helye 5"/>
          <p:cNvSpPr>
            <a:spLocks noGrp="1"/>
          </p:cNvSpPr>
          <p:nvPr>
            <p:ph type="sldNum" sz="quarter" idx="12"/>
          </p:nvPr>
        </p:nvSpPr>
        <p:spPr/>
        <p:txBody>
          <a:bodyPr/>
          <a:lstStyle/>
          <a:p>
            <a:fld id="{3C26CCCE-09B9-4121-9DA1-98EE34A9A315}" type="slidenum">
              <a:rPr lang="hu-HU"/>
              <a:pPr/>
              <a:t>148</a:t>
            </a:fld>
            <a:endParaRPr lang="hu-HU">
              <a:latin typeface="Times New Roman CE" charset="-18"/>
            </a:endParaRPr>
          </a:p>
        </p:txBody>
      </p:sp>
      <p:sp>
        <p:nvSpPr>
          <p:cNvPr id="81922" name="Rectangle 2"/>
          <p:cNvSpPr>
            <a:spLocks noGrp="1" noChangeArrowheads="1"/>
          </p:cNvSpPr>
          <p:nvPr>
            <p:ph type="body" idx="1"/>
          </p:nvPr>
        </p:nvSpPr>
        <p:spPr>
          <a:xfrm>
            <a:off x="0" y="0"/>
            <a:ext cx="9144000" cy="5943600"/>
          </a:xfrm>
        </p:spPr>
        <p:txBody>
          <a:bodyPr/>
          <a:lstStyle/>
          <a:p>
            <a:pPr algn="ctr">
              <a:buFontTx/>
              <a:buNone/>
            </a:pPr>
            <a:r>
              <a:rPr lang="hu-HU" b="1" dirty="0">
                <a:cs typeface="Times New Roman" pitchFamily="18" charset="0"/>
              </a:rPr>
              <a:t>Adattípusok</a:t>
            </a:r>
            <a:r>
              <a:rPr lang="hu-HU" dirty="0">
                <a:cs typeface="Times New Roman" pitchFamily="18" charset="0"/>
              </a:rPr>
              <a:t> </a:t>
            </a:r>
            <a:endParaRPr lang="hu-HU" dirty="0"/>
          </a:p>
          <a:p>
            <a:pPr>
              <a:buFontTx/>
              <a:buNone/>
            </a:pPr>
            <a:r>
              <a:rPr lang="hu-HU" b="1" dirty="0"/>
              <a:t>A</a:t>
            </a:r>
            <a:r>
              <a:rPr lang="hu-HU" b="1" dirty="0">
                <a:cs typeface="Times New Roman" pitchFamily="18" charset="0"/>
              </a:rPr>
              <a:t>lapkérdés</a:t>
            </a:r>
            <a:r>
              <a:rPr lang="hu-HU" dirty="0">
                <a:cs typeface="Times New Roman" pitchFamily="18" charset="0"/>
              </a:rPr>
              <a:t>: mit támogat a hardver (milyen utasítás</a:t>
            </a:r>
            <a:r>
              <a:rPr lang="hu-HU" dirty="0"/>
              <a:t>ok</a:t>
            </a:r>
            <a:r>
              <a:rPr lang="hu-HU" dirty="0">
                <a:cs typeface="Times New Roman" pitchFamily="18" charset="0"/>
              </a:rPr>
              <a:t> vannak)? Ami nincs (pl</a:t>
            </a:r>
            <a:r>
              <a:rPr lang="hu-HU" dirty="0"/>
              <a:t>.</a:t>
            </a:r>
            <a:r>
              <a:rPr lang="hu-HU" dirty="0">
                <a:cs typeface="Times New Roman" pitchFamily="18" charset="0"/>
              </a:rPr>
              <a:t> dupla pontosságú egész </a:t>
            </a:r>
            <a:r>
              <a:rPr lang="hu-HU" dirty="0"/>
              <a:t>aritmetika</a:t>
            </a:r>
            <a:r>
              <a:rPr lang="hu-HU" dirty="0">
                <a:cs typeface="Times New Roman" pitchFamily="18" charset="0"/>
              </a:rPr>
              <a:t>), azt szoftveresen kell </a:t>
            </a:r>
            <a:r>
              <a:rPr lang="hu-HU" dirty="0"/>
              <a:t>meg</a:t>
            </a:r>
            <a:r>
              <a:rPr lang="hu-HU" dirty="0">
                <a:cs typeface="Times New Roman" pitchFamily="18" charset="0"/>
              </a:rPr>
              <a:t>csinálni. </a:t>
            </a:r>
            <a:endParaRPr lang="hu-HU" dirty="0"/>
          </a:p>
          <a:p>
            <a:pPr>
              <a:spcBef>
                <a:spcPct val="50000"/>
              </a:spcBef>
              <a:buFontTx/>
              <a:buNone/>
            </a:pPr>
            <a:r>
              <a:rPr lang="hu-HU" b="1" dirty="0">
                <a:cs typeface="Times New Roman" pitchFamily="18" charset="0"/>
              </a:rPr>
              <a:t>Numerikus típusok: </a:t>
            </a:r>
            <a:endParaRPr lang="hu-HU" b="1" dirty="0"/>
          </a:p>
          <a:p>
            <a:r>
              <a:rPr lang="hu-HU" dirty="0">
                <a:cs typeface="Times New Roman" pitchFamily="18" charset="0"/>
              </a:rPr>
              <a:t>előjel</a:t>
            </a:r>
            <a:r>
              <a:rPr lang="hu-HU" dirty="0"/>
              <a:t> nélküli</a:t>
            </a:r>
            <a:r>
              <a:rPr lang="hu-HU" dirty="0">
                <a:cs typeface="Times New Roman" pitchFamily="18" charset="0"/>
              </a:rPr>
              <a:t> </a:t>
            </a:r>
            <a:r>
              <a:rPr lang="hu-HU" dirty="0"/>
              <a:t>és </a:t>
            </a:r>
            <a:r>
              <a:rPr lang="hu-HU" dirty="0">
                <a:cs typeface="Times New Roman" pitchFamily="18" charset="0"/>
              </a:rPr>
              <a:t>előjeles</a:t>
            </a:r>
            <a:r>
              <a:rPr lang="hu-HU" dirty="0"/>
              <a:t> </a:t>
            </a:r>
            <a:r>
              <a:rPr lang="hu-HU" dirty="0">
                <a:cs typeface="Times New Roman" pitchFamily="18" charset="0"/>
              </a:rPr>
              <a:t>egész </a:t>
            </a:r>
            <a:r>
              <a:rPr lang="hu-HU" dirty="0"/>
              <a:t>számok </a:t>
            </a:r>
            <a:br>
              <a:rPr lang="hu-HU" dirty="0"/>
            </a:br>
            <a:r>
              <a:rPr lang="hu-HU" dirty="0">
                <a:cs typeface="Times New Roman" pitchFamily="18" charset="0"/>
              </a:rPr>
              <a:t>(</a:t>
            </a:r>
            <a:r>
              <a:rPr lang="hu-HU" b="1" dirty="0"/>
              <a:t>8</a:t>
            </a:r>
            <a:r>
              <a:rPr lang="hu-HU" dirty="0">
                <a:cs typeface="Times New Roman" pitchFamily="18" charset="0"/>
              </a:rPr>
              <a:t>,</a:t>
            </a:r>
            <a:r>
              <a:rPr lang="hu-HU" dirty="0"/>
              <a:t> </a:t>
            </a:r>
            <a:r>
              <a:rPr lang="hu-HU" b="1" dirty="0"/>
              <a:t>16</a:t>
            </a:r>
            <a:r>
              <a:rPr lang="hu-HU" dirty="0">
                <a:cs typeface="Times New Roman" pitchFamily="18" charset="0"/>
              </a:rPr>
              <a:t>,</a:t>
            </a:r>
            <a:r>
              <a:rPr lang="hu-HU" dirty="0"/>
              <a:t> </a:t>
            </a:r>
            <a:r>
              <a:rPr lang="hu-HU" b="1" dirty="0"/>
              <a:t>32</a:t>
            </a:r>
            <a:r>
              <a:rPr lang="hu-HU" dirty="0"/>
              <a:t>, </a:t>
            </a:r>
            <a:r>
              <a:rPr lang="hu-HU" b="1" dirty="0"/>
              <a:t>64 bites</a:t>
            </a:r>
            <a:r>
              <a:rPr lang="hu-HU" dirty="0">
                <a:cs typeface="Times New Roman" pitchFamily="18" charset="0"/>
              </a:rPr>
              <a:t>). </a:t>
            </a:r>
            <a:endParaRPr lang="hu-HU" dirty="0"/>
          </a:p>
          <a:p>
            <a:r>
              <a:rPr lang="hu-HU" dirty="0"/>
              <a:t>lebegőpontos számok (</a:t>
            </a:r>
            <a:r>
              <a:rPr lang="hu-HU" b="1" dirty="0"/>
              <a:t>32</a:t>
            </a:r>
            <a:r>
              <a:rPr lang="hu-HU" dirty="0"/>
              <a:t>, </a:t>
            </a:r>
            <a:r>
              <a:rPr lang="hu-HU" b="1" dirty="0"/>
              <a:t>64</a:t>
            </a:r>
            <a:r>
              <a:rPr lang="hu-HU" dirty="0"/>
              <a:t>, néha </a:t>
            </a:r>
            <a:r>
              <a:rPr lang="hu-HU" b="1" dirty="0"/>
              <a:t>128 bites</a:t>
            </a:r>
            <a:r>
              <a:rPr lang="hu-HU" dirty="0"/>
              <a:t>),</a:t>
            </a:r>
          </a:p>
          <a:p>
            <a:r>
              <a:rPr lang="hu-HU" dirty="0"/>
              <a:t>b</a:t>
            </a:r>
            <a:r>
              <a:rPr lang="hu-HU" dirty="0">
                <a:cs typeface="Times New Roman" pitchFamily="18" charset="0"/>
              </a:rPr>
              <a:t>inárisan kódolt decimális számok</a:t>
            </a:r>
            <a:r>
              <a:rPr lang="hu-HU" dirty="0"/>
              <a:t>:</a:t>
            </a:r>
            <a:r>
              <a:rPr lang="hu-HU" dirty="0">
                <a:cs typeface="Times New Roman" pitchFamily="18" charset="0"/>
              </a:rPr>
              <a:t> </a:t>
            </a:r>
            <a:r>
              <a:rPr lang="hu-HU" dirty="0"/>
              <a:t>decimális </a:t>
            </a:r>
            <a:r>
              <a:rPr lang="hu-HU" dirty="0" smtClean="0"/>
              <a:t>aritmetika</a:t>
            </a:r>
            <a:endParaRPr lang="hu-HU" dirty="0">
              <a:cs typeface="Times New Roman" pitchFamily="18" charset="0"/>
            </a:endParaRPr>
          </a:p>
        </p:txBody>
      </p:sp>
    </p:spTree>
  </p:cSld>
  <p:clrMapOvr>
    <a:masterClrMapping/>
  </p:clrMapOvr>
  <p:transition>
    <p:cover dir="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ia számának helye 5"/>
          <p:cNvSpPr>
            <a:spLocks noGrp="1"/>
          </p:cNvSpPr>
          <p:nvPr>
            <p:ph type="sldNum" sz="quarter" idx="12"/>
          </p:nvPr>
        </p:nvSpPr>
        <p:spPr/>
        <p:txBody>
          <a:bodyPr/>
          <a:lstStyle/>
          <a:p>
            <a:fld id="{D2FC35DF-543D-40F8-9A09-8849D8442072}" type="slidenum">
              <a:rPr lang="hu-HU"/>
              <a:pPr/>
              <a:t>149</a:t>
            </a:fld>
            <a:endParaRPr lang="hu-HU">
              <a:latin typeface="Times New Roman CE" charset="-18"/>
            </a:endParaRPr>
          </a:p>
        </p:txBody>
      </p:sp>
      <p:sp>
        <p:nvSpPr>
          <p:cNvPr id="90114" name="Rectangle 2"/>
          <p:cNvSpPr>
            <a:spLocks noGrp="1" noChangeArrowheads="1"/>
          </p:cNvSpPr>
          <p:nvPr>
            <p:ph type="body" idx="1"/>
          </p:nvPr>
        </p:nvSpPr>
        <p:spPr>
          <a:xfrm>
            <a:off x="0" y="5530850"/>
            <a:ext cx="9144000" cy="815975"/>
          </a:xfrm>
          <a:noFill/>
          <a:ln/>
        </p:spPr>
        <p:txBody>
          <a:bodyPr/>
          <a:lstStyle/>
          <a:p>
            <a:pPr algn="ctr">
              <a:buFontTx/>
              <a:buNone/>
            </a:pPr>
            <a:r>
              <a:rPr lang="hu-HU" b="1" dirty="0"/>
              <a:t>Egyszerű sín alapú </a:t>
            </a:r>
            <a:r>
              <a:rPr lang="hu-HU" b="1" dirty="0" smtClean="0"/>
              <a:t>számítógép</a:t>
            </a:r>
            <a:endParaRPr lang="hu-HU" dirty="0"/>
          </a:p>
        </p:txBody>
      </p:sp>
      <p:grpSp>
        <p:nvGrpSpPr>
          <p:cNvPr id="2" name="Group 55"/>
          <p:cNvGrpSpPr>
            <a:grpSpLocks/>
          </p:cNvGrpSpPr>
          <p:nvPr/>
        </p:nvGrpSpPr>
        <p:grpSpPr bwMode="auto">
          <a:xfrm>
            <a:off x="323850" y="404813"/>
            <a:ext cx="8493125" cy="4979987"/>
            <a:chOff x="204" y="255"/>
            <a:chExt cx="5350" cy="3137"/>
          </a:xfrm>
        </p:grpSpPr>
        <p:grpSp>
          <p:nvGrpSpPr>
            <p:cNvPr id="3" name="Group 54"/>
            <p:cNvGrpSpPr>
              <a:grpSpLocks/>
            </p:cNvGrpSpPr>
            <p:nvPr/>
          </p:nvGrpSpPr>
          <p:grpSpPr bwMode="auto">
            <a:xfrm>
              <a:off x="204" y="255"/>
              <a:ext cx="5350" cy="3137"/>
              <a:chOff x="204" y="255"/>
              <a:chExt cx="5350" cy="3137"/>
            </a:xfrm>
          </p:grpSpPr>
          <p:grpSp>
            <p:nvGrpSpPr>
              <p:cNvPr id="4" name="Group 51"/>
              <p:cNvGrpSpPr>
                <a:grpSpLocks/>
              </p:cNvGrpSpPr>
              <p:nvPr/>
            </p:nvGrpSpPr>
            <p:grpSpPr bwMode="auto">
              <a:xfrm>
                <a:off x="204" y="255"/>
                <a:ext cx="5108" cy="2759"/>
                <a:chOff x="204" y="255"/>
                <a:chExt cx="5108" cy="2759"/>
              </a:xfrm>
            </p:grpSpPr>
            <p:sp>
              <p:nvSpPr>
                <p:cNvPr id="90117" name="Rectangle 5"/>
                <p:cNvSpPr>
                  <a:spLocks noChangeArrowheads="1"/>
                </p:cNvSpPr>
                <p:nvPr/>
              </p:nvSpPr>
              <p:spPr bwMode="auto">
                <a:xfrm>
                  <a:off x="204" y="255"/>
                  <a:ext cx="1721" cy="2759"/>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90118" name="Text Box 6"/>
                <p:cNvSpPr txBox="1">
                  <a:spLocks noChangeArrowheads="1"/>
                </p:cNvSpPr>
                <p:nvPr/>
              </p:nvSpPr>
              <p:spPr bwMode="auto">
                <a:xfrm>
                  <a:off x="342" y="363"/>
                  <a:ext cx="1443" cy="296"/>
                </a:xfrm>
                <a:prstGeom prst="rect">
                  <a:avLst/>
                </a:prstGeom>
                <a:noFill/>
                <a:ln w="12700">
                  <a:solidFill>
                    <a:schemeClr val="tx1"/>
                  </a:solidFill>
                  <a:miter lim="800000"/>
                  <a:headEnd type="none" w="sm" len="sm"/>
                  <a:tailEnd type="none" w="sm" len="sm"/>
                </a:ln>
                <a:effectLst/>
              </p:spPr>
              <p:txBody>
                <a:bodyPr>
                  <a:spAutoFit/>
                </a:bodyPr>
                <a:lstStyle/>
                <a:p>
                  <a:pPr algn="ctr">
                    <a:spcBef>
                      <a:spcPct val="50000"/>
                    </a:spcBef>
                  </a:pPr>
                  <a:r>
                    <a:rPr lang="hu-HU" sz="2400"/>
                    <a:t>vezérlőegység</a:t>
                  </a:r>
                </a:p>
              </p:txBody>
            </p:sp>
            <p:sp>
              <p:nvSpPr>
                <p:cNvPr id="90119" name="Text Box 7"/>
                <p:cNvSpPr txBox="1">
                  <a:spLocks noChangeArrowheads="1"/>
                </p:cNvSpPr>
                <p:nvPr/>
              </p:nvSpPr>
              <p:spPr bwMode="auto">
                <a:xfrm>
                  <a:off x="342" y="754"/>
                  <a:ext cx="1443" cy="748"/>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2400"/>
                    <a:t>Aritmetikai-logikai egység (ALU)</a:t>
                  </a:r>
                </a:p>
              </p:txBody>
            </p:sp>
            <p:sp>
              <p:nvSpPr>
                <p:cNvPr id="90121" name="Text Box 9"/>
                <p:cNvSpPr txBox="1">
                  <a:spLocks noChangeArrowheads="1"/>
                </p:cNvSpPr>
                <p:nvPr/>
              </p:nvSpPr>
              <p:spPr bwMode="auto">
                <a:xfrm>
                  <a:off x="448" y="1593"/>
                  <a:ext cx="1230" cy="288"/>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2400"/>
                    <a:t>Regiszterek</a:t>
                  </a:r>
                </a:p>
              </p:txBody>
            </p:sp>
            <p:grpSp>
              <p:nvGrpSpPr>
                <p:cNvPr id="5" name="Group 13"/>
                <p:cNvGrpSpPr>
                  <a:grpSpLocks/>
                </p:cNvGrpSpPr>
                <p:nvPr/>
              </p:nvGrpSpPr>
              <p:grpSpPr bwMode="auto">
                <a:xfrm>
                  <a:off x="463" y="1927"/>
                  <a:ext cx="1173" cy="135"/>
                  <a:chOff x="740" y="1927"/>
                  <a:chExt cx="1173" cy="135"/>
                </a:xfrm>
              </p:grpSpPr>
              <p:sp>
                <p:nvSpPr>
                  <p:cNvPr id="90122" name="Rectangle 10"/>
                  <p:cNvSpPr>
                    <a:spLocks noChangeArrowheads="1"/>
                  </p:cNvSpPr>
                  <p:nvPr/>
                </p:nvSpPr>
                <p:spPr bwMode="auto">
                  <a:xfrm>
                    <a:off x="74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90124" name="Rectangle 12"/>
                  <p:cNvSpPr>
                    <a:spLocks noChangeArrowheads="1"/>
                  </p:cNvSpPr>
                  <p:nvPr/>
                </p:nvSpPr>
                <p:spPr bwMode="auto">
                  <a:xfrm>
                    <a:off x="148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grpSp>
            <p:grpSp>
              <p:nvGrpSpPr>
                <p:cNvPr id="6" name="Group 15"/>
                <p:cNvGrpSpPr>
                  <a:grpSpLocks/>
                </p:cNvGrpSpPr>
                <p:nvPr/>
              </p:nvGrpSpPr>
              <p:grpSpPr bwMode="auto">
                <a:xfrm>
                  <a:off x="463" y="2617"/>
                  <a:ext cx="1173" cy="135"/>
                  <a:chOff x="740" y="1927"/>
                  <a:chExt cx="1173" cy="135"/>
                </a:xfrm>
              </p:grpSpPr>
              <p:sp>
                <p:nvSpPr>
                  <p:cNvPr id="90128" name="Rectangle 16"/>
                  <p:cNvSpPr>
                    <a:spLocks noChangeArrowheads="1"/>
                  </p:cNvSpPr>
                  <p:nvPr/>
                </p:nvSpPr>
                <p:spPr bwMode="auto">
                  <a:xfrm>
                    <a:off x="74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90129" name="Rectangle 17"/>
                  <p:cNvSpPr>
                    <a:spLocks noChangeArrowheads="1"/>
                  </p:cNvSpPr>
                  <p:nvPr/>
                </p:nvSpPr>
                <p:spPr bwMode="auto">
                  <a:xfrm>
                    <a:off x="148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grpSp>
            <p:grpSp>
              <p:nvGrpSpPr>
                <p:cNvPr id="7" name="Group 27"/>
                <p:cNvGrpSpPr>
                  <a:grpSpLocks/>
                </p:cNvGrpSpPr>
                <p:nvPr/>
              </p:nvGrpSpPr>
              <p:grpSpPr bwMode="auto">
                <a:xfrm>
                  <a:off x="583" y="1899"/>
                  <a:ext cx="228" cy="709"/>
                  <a:chOff x="874" y="1892"/>
                  <a:chExt cx="228" cy="709"/>
                </a:xfrm>
              </p:grpSpPr>
              <p:sp>
                <p:nvSpPr>
                  <p:cNvPr id="90131" name="Text Box 19"/>
                  <p:cNvSpPr txBox="1">
                    <a:spLocks noChangeArrowheads="1"/>
                  </p:cNvSpPr>
                  <p:nvPr/>
                </p:nvSpPr>
                <p:spPr bwMode="auto">
                  <a:xfrm>
                    <a:off x="875" y="1892"/>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nvGrpSpPr>
                  <p:cNvPr id="8" name="Group 22"/>
                  <p:cNvGrpSpPr>
                    <a:grpSpLocks/>
                  </p:cNvGrpSpPr>
                  <p:nvPr/>
                </p:nvGrpSpPr>
                <p:grpSpPr bwMode="auto">
                  <a:xfrm>
                    <a:off x="874" y="2048"/>
                    <a:ext cx="228" cy="553"/>
                    <a:chOff x="874" y="2048"/>
                    <a:chExt cx="228" cy="553"/>
                  </a:xfrm>
                </p:grpSpPr>
                <p:sp>
                  <p:nvSpPr>
                    <p:cNvPr id="90132" name="Text Box 20"/>
                    <p:cNvSpPr txBox="1">
                      <a:spLocks noChangeArrowheads="1"/>
                    </p:cNvSpPr>
                    <p:nvPr/>
                  </p:nvSpPr>
                  <p:spPr bwMode="auto">
                    <a:xfrm>
                      <a:off x="875" y="2048"/>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sp>
                  <p:nvSpPr>
                    <p:cNvPr id="90133" name="Text Box 21"/>
                    <p:cNvSpPr txBox="1">
                      <a:spLocks noChangeArrowheads="1"/>
                    </p:cNvSpPr>
                    <p:nvPr/>
                  </p:nvSpPr>
                  <p:spPr bwMode="auto">
                    <a:xfrm>
                      <a:off x="874" y="2197"/>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grpSp>
            <p:grpSp>
              <p:nvGrpSpPr>
                <p:cNvPr id="9" name="Group 28"/>
                <p:cNvGrpSpPr>
                  <a:grpSpLocks/>
                </p:cNvGrpSpPr>
                <p:nvPr/>
              </p:nvGrpSpPr>
              <p:grpSpPr bwMode="auto">
                <a:xfrm>
                  <a:off x="1308" y="1914"/>
                  <a:ext cx="228" cy="709"/>
                  <a:chOff x="874" y="1892"/>
                  <a:chExt cx="228" cy="709"/>
                </a:xfrm>
              </p:grpSpPr>
              <p:sp>
                <p:nvSpPr>
                  <p:cNvPr id="90141" name="Text Box 29"/>
                  <p:cNvSpPr txBox="1">
                    <a:spLocks noChangeArrowheads="1"/>
                  </p:cNvSpPr>
                  <p:nvPr/>
                </p:nvSpPr>
                <p:spPr bwMode="auto">
                  <a:xfrm>
                    <a:off x="875" y="1892"/>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nvGrpSpPr>
                  <p:cNvPr id="10" name="Group 30"/>
                  <p:cNvGrpSpPr>
                    <a:grpSpLocks/>
                  </p:cNvGrpSpPr>
                  <p:nvPr/>
                </p:nvGrpSpPr>
                <p:grpSpPr bwMode="auto">
                  <a:xfrm>
                    <a:off x="874" y="2048"/>
                    <a:ext cx="228" cy="553"/>
                    <a:chOff x="874" y="2048"/>
                    <a:chExt cx="228" cy="553"/>
                  </a:xfrm>
                </p:grpSpPr>
                <p:sp>
                  <p:nvSpPr>
                    <p:cNvPr id="90143" name="Text Box 31"/>
                    <p:cNvSpPr txBox="1">
                      <a:spLocks noChangeArrowheads="1"/>
                    </p:cNvSpPr>
                    <p:nvPr/>
                  </p:nvSpPr>
                  <p:spPr bwMode="auto">
                    <a:xfrm>
                      <a:off x="875" y="2048"/>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sp>
                  <p:nvSpPr>
                    <p:cNvPr id="90144" name="Text Box 32"/>
                    <p:cNvSpPr txBox="1">
                      <a:spLocks noChangeArrowheads="1"/>
                    </p:cNvSpPr>
                    <p:nvPr/>
                  </p:nvSpPr>
                  <p:spPr bwMode="auto">
                    <a:xfrm>
                      <a:off x="874" y="2197"/>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grpSp>
            <p:sp>
              <p:nvSpPr>
                <p:cNvPr id="90145" name="Rectangle 33"/>
                <p:cNvSpPr>
                  <a:spLocks noChangeArrowheads="1"/>
                </p:cNvSpPr>
                <p:nvPr/>
              </p:nvSpPr>
              <p:spPr bwMode="auto">
                <a:xfrm>
                  <a:off x="2212" y="1764"/>
                  <a:ext cx="945" cy="1088"/>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90146" name="Text Box 34"/>
                <p:cNvSpPr txBox="1">
                  <a:spLocks noChangeArrowheads="1"/>
                </p:cNvSpPr>
                <p:nvPr/>
              </p:nvSpPr>
              <p:spPr bwMode="auto">
                <a:xfrm>
                  <a:off x="2212" y="1913"/>
                  <a:ext cx="939" cy="633"/>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2400"/>
                    <a:t>Központi</a:t>
                  </a:r>
                </a:p>
                <a:p>
                  <a:pPr algn="ctr">
                    <a:spcBef>
                      <a:spcPct val="50000"/>
                    </a:spcBef>
                  </a:pPr>
                  <a:r>
                    <a:rPr lang="hu-HU" sz="2400"/>
                    <a:t>memória</a:t>
                  </a:r>
                </a:p>
              </p:txBody>
            </p:sp>
            <p:sp>
              <p:nvSpPr>
                <p:cNvPr id="90147" name="Rectangle 35"/>
                <p:cNvSpPr>
                  <a:spLocks noChangeArrowheads="1"/>
                </p:cNvSpPr>
                <p:nvPr/>
              </p:nvSpPr>
              <p:spPr bwMode="auto">
                <a:xfrm>
                  <a:off x="3300" y="1757"/>
                  <a:ext cx="945" cy="1088"/>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90148" name="Rectangle 36"/>
                <p:cNvSpPr>
                  <a:spLocks noChangeArrowheads="1"/>
                </p:cNvSpPr>
                <p:nvPr/>
              </p:nvSpPr>
              <p:spPr bwMode="auto">
                <a:xfrm>
                  <a:off x="4366" y="1750"/>
                  <a:ext cx="945" cy="1088"/>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90149" name="Text Box 37"/>
                <p:cNvSpPr txBox="1">
                  <a:spLocks noChangeArrowheads="1"/>
                </p:cNvSpPr>
                <p:nvPr/>
              </p:nvSpPr>
              <p:spPr bwMode="auto">
                <a:xfrm>
                  <a:off x="3300" y="2076"/>
                  <a:ext cx="939" cy="288"/>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2400"/>
                    <a:t>Lemez</a:t>
                  </a:r>
                </a:p>
              </p:txBody>
            </p:sp>
            <p:sp>
              <p:nvSpPr>
                <p:cNvPr id="90150" name="Text Box 38"/>
                <p:cNvSpPr txBox="1">
                  <a:spLocks noChangeArrowheads="1"/>
                </p:cNvSpPr>
                <p:nvPr/>
              </p:nvSpPr>
              <p:spPr bwMode="auto">
                <a:xfrm>
                  <a:off x="4359" y="2048"/>
                  <a:ext cx="953" cy="288"/>
                </a:xfrm>
                <a:prstGeom prst="rect">
                  <a:avLst/>
                </a:prstGeom>
                <a:noFill/>
                <a:ln w="12700">
                  <a:noFill/>
                  <a:miter lim="800000"/>
                  <a:headEnd type="none" w="sm" len="sm"/>
                  <a:tailEnd type="none" w="sm" len="sm"/>
                </a:ln>
                <a:effectLst/>
              </p:spPr>
              <p:txBody>
                <a:bodyPr>
                  <a:spAutoFit/>
                </a:bodyPr>
                <a:lstStyle/>
                <a:p>
                  <a:pPr>
                    <a:spcBef>
                      <a:spcPct val="50000"/>
                    </a:spcBef>
                  </a:pPr>
                  <a:r>
                    <a:rPr lang="hu-HU" sz="2400"/>
                    <a:t>Nyomtató</a:t>
                  </a:r>
                </a:p>
              </p:txBody>
            </p:sp>
          </p:grpSp>
          <p:sp>
            <p:nvSpPr>
              <p:cNvPr id="90152" name="AutoShape 40"/>
              <p:cNvSpPr>
                <a:spLocks/>
              </p:cNvSpPr>
              <p:nvPr/>
            </p:nvSpPr>
            <p:spPr bwMode="auto">
              <a:xfrm rot="5400000">
                <a:off x="4280" y="655"/>
                <a:ext cx="35" cy="1991"/>
              </a:xfrm>
              <a:prstGeom prst="leftBrace">
                <a:avLst>
                  <a:gd name="adj1" fmla="val 474048"/>
                  <a:gd name="adj2" fmla="val 50000"/>
                </a:avLst>
              </a:prstGeom>
              <a:noFill/>
              <a:ln w="12700">
                <a:solidFill>
                  <a:schemeClr val="tx1"/>
                </a:solidFill>
                <a:round/>
                <a:headEnd type="none" w="sm" len="sm"/>
                <a:tailEnd type="none" w="sm" len="sm"/>
              </a:ln>
              <a:effectLst/>
            </p:spPr>
            <p:txBody>
              <a:bodyPr wrap="none" anchor="ctr"/>
              <a:lstStyle/>
              <a:p>
                <a:endParaRPr lang="hu-HU"/>
              </a:p>
            </p:txBody>
          </p:sp>
          <p:sp>
            <p:nvSpPr>
              <p:cNvPr id="90153" name="Text Box 41"/>
              <p:cNvSpPr txBox="1">
                <a:spLocks noChangeArrowheads="1"/>
              </p:cNvSpPr>
              <p:nvPr/>
            </p:nvSpPr>
            <p:spPr bwMode="auto">
              <a:xfrm>
                <a:off x="3278" y="1195"/>
                <a:ext cx="2027" cy="288"/>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2400"/>
                  <a:t>B/K eszközök</a:t>
                </a:r>
              </a:p>
            </p:txBody>
          </p:sp>
          <p:sp>
            <p:nvSpPr>
              <p:cNvPr id="90154" name="Text Box 42"/>
              <p:cNvSpPr txBox="1">
                <a:spLocks noChangeArrowheads="1"/>
              </p:cNvSpPr>
              <p:nvPr/>
            </p:nvSpPr>
            <p:spPr bwMode="auto">
              <a:xfrm>
                <a:off x="2005" y="341"/>
                <a:ext cx="1834" cy="518"/>
              </a:xfrm>
              <a:prstGeom prst="rect">
                <a:avLst/>
              </a:prstGeom>
              <a:noFill/>
              <a:ln w="12700">
                <a:noFill/>
                <a:miter lim="800000"/>
                <a:headEnd type="none" w="sm" len="sm"/>
                <a:tailEnd type="none" w="sm" len="sm"/>
              </a:ln>
              <a:effectLst/>
            </p:spPr>
            <p:txBody>
              <a:bodyPr>
                <a:spAutoFit/>
              </a:bodyPr>
              <a:lstStyle/>
              <a:p>
                <a:pPr>
                  <a:spcBef>
                    <a:spcPct val="50000"/>
                  </a:spcBef>
                </a:pPr>
                <a:r>
                  <a:rPr lang="hu-HU" sz="2400"/>
                  <a:t>Központi feldolgozó egység (CPU)</a:t>
                </a:r>
              </a:p>
            </p:txBody>
          </p:sp>
          <p:sp>
            <p:nvSpPr>
              <p:cNvPr id="90155" name="Line 43"/>
              <p:cNvSpPr>
                <a:spLocks noChangeShapeType="1"/>
              </p:cNvSpPr>
              <p:nvPr/>
            </p:nvSpPr>
            <p:spPr bwMode="auto">
              <a:xfrm>
                <a:off x="1045" y="3392"/>
                <a:ext cx="4509" cy="0"/>
              </a:xfrm>
              <a:prstGeom prst="line">
                <a:avLst/>
              </a:prstGeom>
              <a:noFill/>
              <a:ln w="57150">
                <a:solidFill>
                  <a:schemeClr val="bg2"/>
                </a:solidFill>
                <a:round/>
                <a:headEnd type="none" w="sm" len="sm"/>
                <a:tailEnd type="none" w="sm" len="sm"/>
              </a:ln>
              <a:effectLst/>
            </p:spPr>
            <p:txBody>
              <a:bodyPr/>
              <a:lstStyle/>
              <a:p>
                <a:endParaRPr lang="hu-HU"/>
              </a:p>
            </p:txBody>
          </p:sp>
          <p:sp>
            <p:nvSpPr>
              <p:cNvPr id="90156" name="Line 44"/>
              <p:cNvSpPr>
                <a:spLocks noChangeShapeType="1"/>
              </p:cNvSpPr>
              <p:nvPr/>
            </p:nvSpPr>
            <p:spPr bwMode="auto">
              <a:xfrm flipH="1">
                <a:off x="1060" y="3010"/>
                <a:ext cx="0" cy="375"/>
              </a:xfrm>
              <a:prstGeom prst="line">
                <a:avLst/>
              </a:prstGeom>
              <a:noFill/>
              <a:ln w="57150">
                <a:solidFill>
                  <a:schemeClr val="bg2"/>
                </a:solidFill>
                <a:round/>
                <a:headEnd type="none" w="sm" len="sm"/>
                <a:tailEnd type="none" w="sm" len="sm"/>
              </a:ln>
              <a:effectLst/>
            </p:spPr>
            <p:txBody>
              <a:bodyPr/>
              <a:lstStyle/>
              <a:p>
                <a:endParaRPr lang="hu-HU"/>
              </a:p>
            </p:txBody>
          </p:sp>
          <p:sp>
            <p:nvSpPr>
              <p:cNvPr id="90157" name="Line 45"/>
              <p:cNvSpPr>
                <a:spLocks noChangeShapeType="1"/>
              </p:cNvSpPr>
              <p:nvPr/>
            </p:nvSpPr>
            <p:spPr bwMode="auto">
              <a:xfrm>
                <a:off x="2699" y="2852"/>
                <a:ext cx="0" cy="533"/>
              </a:xfrm>
              <a:prstGeom prst="line">
                <a:avLst/>
              </a:prstGeom>
              <a:noFill/>
              <a:ln w="57150">
                <a:solidFill>
                  <a:schemeClr val="bg2"/>
                </a:solidFill>
                <a:round/>
                <a:headEnd type="none" w="sm" len="sm"/>
                <a:tailEnd type="none" w="sm" len="sm"/>
              </a:ln>
              <a:effectLst/>
            </p:spPr>
            <p:txBody>
              <a:bodyPr/>
              <a:lstStyle/>
              <a:p>
                <a:endParaRPr lang="hu-HU"/>
              </a:p>
            </p:txBody>
          </p:sp>
          <p:sp>
            <p:nvSpPr>
              <p:cNvPr id="90158" name="Line 46"/>
              <p:cNvSpPr>
                <a:spLocks noChangeShapeType="1"/>
              </p:cNvSpPr>
              <p:nvPr/>
            </p:nvSpPr>
            <p:spPr bwMode="auto">
              <a:xfrm>
                <a:off x="3787" y="2846"/>
                <a:ext cx="0" cy="539"/>
              </a:xfrm>
              <a:prstGeom prst="line">
                <a:avLst/>
              </a:prstGeom>
              <a:noFill/>
              <a:ln w="57150">
                <a:solidFill>
                  <a:schemeClr val="bg2"/>
                </a:solidFill>
                <a:round/>
                <a:headEnd type="none" w="sm" len="sm"/>
                <a:tailEnd type="none" w="sm" len="sm"/>
              </a:ln>
              <a:effectLst/>
            </p:spPr>
            <p:txBody>
              <a:bodyPr/>
              <a:lstStyle/>
              <a:p>
                <a:endParaRPr lang="hu-HU"/>
              </a:p>
            </p:txBody>
          </p:sp>
          <p:sp>
            <p:nvSpPr>
              <p:cNvPr id="90159" name="Line 47"/>
              <p:cNvSpPr>
                <a:spLocks noChangeShapeType="1"/>
              </p:cNvSpPr>
              <p:nvPr/>
            </p:nvSpPr>
            <p:spPr bwMode="auto">
              <a:xfrm>
                <a:off x="4830" y="2840"/>
                <a:ext cx="0" cy="545"/>
              </a:xfrm>
              <a:prstGeom prst="line">
                <a:avLst/>
              </a:prstGeom>
              <a:noFill/>
              <a:ln w="57150">
                <a:solidFill>
                  <a:schemeClr val="bg2"/>
                </a:solidFill>
                <a:round/>
                <a:headEnd type="none" w="sm" len="sm"/>
                <a:tailEnd type="none" w="sm" len="sm"/>
              </a:ln>
              <a:effectLst/>
            </p:spPr>
            <p:txBody>
              <a:bodyPr/>
              <a:lstStyle/>
              <a:p>
                <a:endParaRPr lang="hu-HU"/>
              </a:p>
            </p:txBody>
          </p:sp>
          <p:sp>
            <p:nvSpPr>
              <p:cNvPr id="90160" name="Text Box 48"/>
              <p:cNvSpPr txBox="1">
                <a:spLocks noChangeArrowheads="1"/>
              </p:cNvSpPr>
              <p:nvPr/>
            </p:nvSpPr>
            <p:spPr bwMode="auto">
              <a:xfrm>
                <a:off x="5057" y="3067"/>
                <a:ext cx="408" cy="288"/>
              </a:xfrm>
              <a:prstGeom prst="rect">
                <a:avLst/>
              </a:prstGeom>
              <a:noFill/>
              <a:ln w="12700">
                <a:noFill/>
                <a:miter lim="800000"/>
                <a:headEnd type="none" w="sm" len="sm"/>
                <a:tailEnd type="none" w="sm" len="sm"/>
              </a:ln>
              <a:effectLst/>
            </p:spPr>
            <p:txBody>
              <a:bodyPr>
                <a:spAutoFit/>
              </a:bodyPr>
              <a:lstStyle/>
              <a:p>
                <a:pPr>
                  <a:spcBef>
                    <a:spcPct val="50000"/>
                  </a:spcBef>
                </a:pPr>
                <a:r>
                  <a:rPr lang="hu-HU" sz="2400"/>
                  <a:t>sín</a:t>
                </a:r>
              </a:p>
            </p:txBody>
          </p:sp>
        </p:grpSp>
        <p:sp>
          <p:nvSpPr>
            <p:cNvPr id="90162" name="Rectangle 50"/>
            <p:cNvSpPr>
              <a:spLocks noChangeArrowheads="1"/>
            </p:cNvSpPr>
            <p:nvPr/>
          </p:nvSpPr>
          <p:spPr bwMode="auto">
            <a:xfrm>
              <a:off x="359" y="754"/>
              <a:ext cx="1451" cy="2132"/>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grpSp>
    </p:spTree>
  </p:cSld>
  <p:clrMapOvr>
    <a:masterClrMapping/>
  </p:clrMapOvr>
  <p:transition>
    <p:cover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a:ln w="28575">
            <a:solidFill>
              <a:schemeClr val="tx1"/>
            </a:solidFill>
          </a:ln>
        </p:spPr>
        <p:txBody>
          <a:bodyPr/>
          <a:lstStyle/>
          <a:p>
            <a:r>
              <a:rPr lang="hu-HU" b="1"/>
              <a:t>Az algoritmusok építőelemei</a:t>
            </a:r>
          </a:p>
        </p:txBody>
      </p:sp>
      <p:sp>
        <p:nvSpPr>
          <p:cNvPr id="10243" name="Rectangle 3"/>
          <p:cNvSpPr>
            <a:spLocks noGrp="1" noChangeArrowheads="1"/>
          </p:cNvSpPr>
          <p:nvPr>
            <p:ph type="body" idx="1"/>
          </p:nvPr>
        </p:nvSpPr>
        <p:spPr/>
        <p:txBody>
          <a:bodyPr/>
          <a:lstStyle/>
          <a:p>
            <a:endParaRPr lang="hu-HU" sz="2000" b="1"/>
          </a:p>
          <a:p>
            <a:r>
              <a:rPr lang="hu-HU" sz="2000" b="1"/>
              <a:t>Minden algoritmus 3 alapvető szerkezeti elemből építhető fel:</a:t>
            </a:r>
          </a:p>
          <a:p>
            <a:pPr lvl="1">
              <a:lnSpc>
                <a:spcPct val="105000"/>
              </a:lnSpc>
              <a:spcBef>
                <a:spcPct val="100000"/>
              </a:spcBef>
              <a:buFontTx/>
              <a:buNone/>
            </a:pPr>
            <a:r>
              <a:rPr lang="hu-HU" sz="1600" b="1"/>
              <a:t>	</a:t>
            </a:r>
            <a:r>
              <a:rPr lang="hu-HU" sz="1800" b="1"/>
              <a:t>1. </a:t>
            </a:r>
            <a:r>
              <a:rPr lang="hu-HU" sz="1800" b="1" i="1"/>
              <a:t>Szekvencia</a:t>
            </a:r>
            <a:r>
              <a:rPr lang="hu-HU" sz="1800" b="1"/>
              <a:t>: egymás után végrehajtandó tevékenységek sorozata</a:t>
            </a:r>
          </a:p>
          <a:p>
            <a:pPr lvl="1">
              <a:lnSpc>
                <a:spcPct val="105000"/>
              </a:lnSpc>
              <a:spcBef>
                <a:spcPct val="50000"/>
              </a:spcBef>
              <a:buFontTx/>
              <a:buNone/>
            </a:pPr>
            <a:r>
              <a:rPr lang="hu-HU" sz="1800" b="1"/>
              <a:t>	2. </a:t>
            </a:r>
            <a:r>
              <a:rPr lang="hu-HU" sz="1800" b="1" i="1"/>
              <a:t>Szelekció (választás, elágazás)</a:t>
            </a:r>
            <a:r>
              <a:rPr lang="hu-HU" sz="1800" b="1"/>
              <a:t>: lépések, tevékenységek közötti választás</a:t>
            </a:r>
          </a:p>
          <a:p>
            <a:pPr lvl="1">
              <a:lnSpc>
                <a:spcPct val="105000"/>
              </a:lnSpc>
              <a:spcBef>
                <a:spcPct val="50000"/>
              </a:spcBef>
              <a:buFontTx/>
              <a:buNone/>
            </a:pPr>
            <a:r>
              <a:rPr lang="hu-HU" sz="1800" b="1"/>
              <a:t>	3. </a:t>
            </a:r>
            <a:r>
              <a:rPr lang="hu-HU" sz="1800" b="1" i="1"/>
              <a:t>Iteráció (ismétlés, ciklus)</a:t>
            </a:r>
            <a:r>
              <a:rPr lang="hu-HU" sz="1800" b="1"/>
              <a:t>: valamely tevékenység sorozat ismételt végrehajtása</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a számának helye 5"/>
          <p:cNvSpPr>
            <a:spLocks noGrp="1"/>
          </p:cNvSpPr>
          <p:nvPr>
            <p:ph type="sldNum" sz="quarter" idx="12"/>
          </p:nvPr>
        </p:nvSpPr>
        <p:spPr/>
        <p:txBody>
          <a:bodyPr/>
          <a:lstStyle/>
          <a:p>
            <a:fld id="{52388815-9F33-485F-B18B-30E733013906}" type="slidenum">
              <a:rPr lang="hu-HU"/>
              <a:pPr/>
              <a:t>150</a:t>
            </a:fld>
            <a:endParaRPr lang="hu-HU">
              <a:latin typeface="Times New Roman CE" charset="-18"/>
            </a:endParaRPr>
          </a:p>
        </p:txBody>
      </p:sp>
      <p:sp>
        <p:nvSpPr>
          <p:cNvPr id="153602" name="Rectangle 2"/>
          <p:cNvSpPr>
            <a:spLocks noGrp="1" noChangeArrowheads="1"/>
          </p:cNvSpPr>
          <p:nvPr>
            <p:ph type="body" idx="1"/>
          </p:nvPr>
        </p:nvSpPr>
        <p:spPr>
          <a:xfrm>
            <a:off x="2916238" y="0"/>
            <a:ext cx="6227762" cy="6308725"/>
          </a:xfrm>
          <a:noFill/>
          <a:ln/>
        </p:spPr>
        <p:txBody>
          <a:bodyPr/>
          <a:lstStyle/>
          <a:p>
            <a:pPr>
              <a:lnSpc>
                <a:spcPct val="90000"/>
              </a:lnSpc>
              <a:buFontTx/>
              <a:buNone/>
            </a:pPr>
            <a:r>
              <a:rPr lang="hu-HU" sz="2800" b="1" dirty="0"/>
              <a:t>CPU </a:t>
            </a:r>
            <a:r>
              <a:rPr lang="hu-HU" sz="2800" dirty="0"/>
              <a:t>feladata: a memóriában tárolt program végrehajtása. Részei: </a:t>
            </a:r>
          </a:p>
          <a:p>
            <a:pPr>
              <a:lnSpc>
                <a:spcPct val="90000"/>
              </a:lnSpc>
              <a:spcBef>
                <a:spcPct val="10000"/>
              </a:spcBef>
            </a:pPr>
            <a:r>
              <a:rPr lang="hu-HU" sz="2800" dirty="0"/>
              <a:t>vezérlőegység, feladata: a program </a:t>
            </a:r>
          </a:p>
          <a:p>
            <a:pPr lvl="1">
              <a:lnSpc>
                <a:spcPct val="90000"/>
              </a:lnSpc>
              <a:spcBef>
                <a:spcPct val="10000"/>
              </a:spcBef>
            </a:pPr>
            <a:r>
              <a:rPr lang="hu-HU" sz="2800" dirty="0"/>
              <a:t>utasításainak beolvasása, </a:t>
            </a:r>
          </a:p>
          <a:p>
            <a:pPr lvl="1">
              <a:lnSpc>
                <a:spcPct val="90000"/>
              </a:lnSpc>
              <a:spcBef>
                <a:spcPct val="10000"/>
              </a:spcBef>
            </a:pPr>
            <a:r>
              <a:rPr lang="hu-HU" sz="2800" dirty="0"/>
              <a:t>az </a:t>
            </a:r>
            <a:r>
              <a:rPr lang="hu-HU" sz="2800" b="1" dirty="0"/>
              <a:t>ALU</a:t>
            </a:r>
            <a:r>
              <a:rPr lang="hu-HU" sz="2800" dirty="0"/>
              <a:t>, a regiszterek vezérlése,</a:t>
            </a:r>
          </a:p>
          <a:p>
            <a:pPr>
              <a:lnSpc>
                <a:spcPct val="90000"/>
              </a:lnSpc>
              <a:spcBef>
                <a:spcPct val="10000"/>
              </a:spcBef>
            </a:pPr>
            <a:r>
              <a:rPr lang="hu-HU" sz="2800" dirty="0"/>
              <a:t>aritmetikai-logikai egység (</a:t>
            </a:r>
            <a:r>
              <a:rPr lang="hu-HU" sz="2800" b="1" dirty="0"/>
              <a:t>ALU</a:t>
            </a:r>
            <a:r>
              <a:rPr lang="hu-HU" sz="2800" dirty="0"/>
              <a:t>) , feladata: az utasítások végrehajtása,</a:t>
            </a:r>
          </a:p>
          <a:p>
            <a:pPr>
              <a:lnSpc>
                <a:spcPct val="90000"/>
              </a:lnSpc>
              <a:spcBef>
                <a:spcPct val="10000"/>
              </a:spcBef>
            </a:pPr>
            <a:r>
              <a:rPr lang="hu-HU" sz="2800" dirty="0"/>
              <a:t>regiszter készlet, feladata: részeredmények, vezérlő információk tárolása. A legfontosabbak:</a:t>
            </a:r>
          </a:p>
          <a:p>
            <a:pPr lvl="1">
              <a:lnSpc>
                <a:spcPct val="90000"/>
              </a:lnSpc>
              <a:spcBef>
                <a:spcPct val="10000"/>
              </a:spcBef>
            </a:pPr>
            <a:r>
              <a:rPr lang="hu-HU" sz="2800" dirty="0"/>
              <a:t>utasításszámláló </a:t>
            </a:r>
            <a:br>
              <a:rPr lang="hu-HU" sz="2800" dirty="0"/>
            </a:br>
            <a:r>
              <a:rPr lang="hu-HU" sz="2800" dirty="0"/>
              <a:t>		(Program </a:t>
            </a:r>
            <a:r>
              <a:rPr lang="hu-HU" sz="2800" dirty="0" err="1"/>
              <a:t>Counter</a:t>
            </a:r>
            <a:r>
              <a:rPr lang="hu-HU" sz="2800" dirty="0"/>
              <a:t>): </a:t>
            </a:r>
            <a:r>
              <a:rPr lang="hu-HU" sz="2800" b="1" dirty="0"/>
              <a:t>PC</a:t>
            </a:r>
            <a:r>
              <a:rPr lang="hu-HU" sz="2800" dirty="0"/>
              <a:t>,</a:t>
            </a:r>
          </a:p>
          <a:p>
            <a:pPr lvl="1">
              <a:lnSpc>
                <a:spcPct val="90000"/>
              </a:lnSpc>
              <a:spcBef>
                <a:spcPct val="10000"/>
              </a:spcBef>
            </a:pPr>
            <a:r>
              <a:rPr lang="hu-HU" sz="2800" dirty="0"/>
              <a:t>utasításregiszter </a:t>
            </a:r>
            <a:br>
              <a:rPr lang="hu-HU" sz="2800" dirty="0"/>
            </a:br>
            <a:r>
              <a:rPr lang="hu-HU" sz="2800" dirty="0"/>
              <a:t>		(</a:t>
            </a:r>
            <a:r>
              <a:rPr lang="hu-HU" sz="2800" dirty="0" err="1"/>
              <a:t>Instruction</a:t>
            </a:r>
            <a:r>
              <a:rPr lang="hu-HU" sz="2800" dirty="0"/>
              <a:t> </a:t>
            </a:r>
            <a:r>
              <a:rPr lang="hu-HU" sz="2800" dirty="0" err="1"/>
              <a:t>Register</a:t>
            </a:r>
            <a:r>
              <a:rPr lang="hu-HU" sz="2800" dirty="0"/>
              <a:t>): </a:t>
            </a:r>
            <a:r>
              <a:rPr lang="hu-HU" sz="2800" b="1" dirty="0"/>
              <a:t>IR</a:t>
            </a:r>
            <a:r>
              <a:rPr lang="hu-HU" sz="2800" dirty="0"/>
              <a:t>, </a:t>
            </a:r>
          </a:p>
          <a:p>
            <a:pPr>
              <a:lnSpc>
                <a:spcPct val="90000"/>
              </a:lnSpc>
              <a:spcBef>
                <a:spcPct val="10000"/>
              </a:spcBef>
            </a:pPr>
            <a:r>
              <a:rPr lang="hu-HU" sz="2800" dirty="0"/>
              <a:t>adatút (</a:t>
            </a:r>
            <a:r>
              <a:rPr lang="hu-HU" sz="2800" dirty="0" err="1"/>
              <a:t>data</a:t>
            </a:r>
            <a:r>
              <a:rPr lang="hu-HU" sz="2800" dirty="0"/>
              <a:t> </a:t>
            </a:r>
            <a:r>
              <a:rPr lang="hu-HU" sz="2800" dirty="0" err="1" smtClean="0"/>
              <a:t>path</a:t>
            </a:r>
            <a:r>
              <a:rPr lang="hu-HU" sz="2800" dirty="0" smtClean="0"/>
              <a:t>).</a:t>
            </a:r>
            <a:endParaRPr lang="hu-HU" sz="2800" dirty="0"/>
          </a:p>
        </p:txBody>
      </p:sp>
      <p:grpSp>
        <p:nvGrpSpPr>
          <p:cNvPr id="2" name="Group 36"/>
          <p:cNvGrpSpPr>
            <a:grpSpLocks/>
          </p:cNvGrpSpPr>
          <p:nvPr/>
        </p:nvGrpSpPr>
        <p:grpSpPr bwMode="auto">
          <a:xfrm>
            <a:off x="179388" y="260350"/>
            <a:ext cx="2732087" cy="4379913"/>
            <a:chOff x="113" y="164"/>
            <a:chExt cx="1721" cy="2759"/>
          </a:xfrm>
        </p:grpSpPr>
        <p:grpSp>
          <p:nvGrpSpPr>
            <p:cNvPr id="3" name="Group 37"/>
            <p:cNvGrpSpPr>
              <a:grpSpLocks/>
            </p:cNvGrpSpPr>
            <p:nvPr/>
          </p:nvGrpSpPr>
          <p:grpSpPr bwMode="auto">
            <a:xfrm>
              <a:off x="113" y="164"/>
              <a:ext cx="1721" cy="2759"/>
              <a:chOff x="113" y="164"/>
              <a:chExt cx="1721" cy="2759"/>
            </a:xfrm>
          </p:grpSpPr>
          <p:grpSp>
            <p:nvGrpSpPr>
              <p:cNvPr id="4" name="Group 38"/>
              <p:cNvGrpSpPr>
                <a:grpSpLocks/>
              </p:cNvGrpSpPr>
              <p:nvPr/>
            </p:nvGrpSpPr>
            <p:grpSpPr bwMode="auto">
              <a:xfrm>
                <a:off x="113" y="164"/>
                <a:ext cx="1721" cy="2759"/>
                <a:chOff x="113" y="164"/>
                <a:chExt cx="1721" cy="2759"/>
              </a:xfrm>
            </p:grpSpPr>
            <p:sp>
              <p:nvSpPr>
                <p:cNvPr id="153639" name="Rectangle 39"/>
                <p:cNvSpPr>
                  <a:spLocks noChangeArrowheads="1"/>
                </p:cNvSpPr>
                <p:nvPr/>
              </p:nvSpPr>
              <p:spPr bwMode="auto">
                <a:xfrm>
                  <a:off x="269" y="663"/>
                  <a:ext cx="1465" cy="2119"/>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153640" name="Rectangle 40"/>
                <p:cNvSpPr>
                  <a:spLocks noChangeArrowheads="1"/>
                </p:cNvSpPr>
                <p:nvPr/>
              </p:nvSpPr>
              <p:spPr bwMode="auto">
                <a:xfrm>
                  <a:off x="113" y="164"/>
                  <a:ext cx="1721" cy="2759"/>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grpSp>
          <p:sp>
            <p:nvSpPr>
              <p:cNvPr id="153641" name="Text Box 41"/>
              <p:cNvSpPr txBox="1">
                <a:spLocks noChangeArrowheads="1"/>
              </p:cNvSpPr>
              <p:nvPr/>
            </p:nvSpPr>
            <p:spPr bwMode="auto">
              <a:xfrm>
                <a:off x="281" y="290"/>
                <a:ext cx="1443" cy="296"/>
              </a:xfrm>
              <a:prstGeom prst="rect">
                <a:avLst/>
              </a:prstGeom>
              <a:noFill/>
              <a:ln w="12700">
                <a:solidFill>
                  <a:schemeClr val="tx1"/>
                </a:solidFill>
                <a:miter lim="800000"/>
                <a:headEnd type="none" w="sm" len="sm"/>
                <a:tailEnd type="none" w="sm" len="sm"/>
              </a:ln>
              <a:effectLst/>
            </p:spPr>
            <p:txBody>
              <a:bodyPr>
                <a:spAutoFit/>
              </a:bodyPr>
              <a:lstStyle/>
              <a:p>
                <a:pPr algn="ctr">
                  <a:spcBef>
                    <a:spcPct val="50000"/>
                  </a:spcBef>
                </a:pPr>
                <a:r>
                  <a:rPr lang="hu-HU" sz="2400"/>
                  <a:t>vezérlőegység</a:t>
                </a:r>
              </a:p>
            </p:txBody>
          </p:sp>
          <p:sp>
            <p:nvSpPr>
              <p:cNvPr id="153642" name="Text Box 42"/>
              <p:cNvSpPr txBox="1">
                <a:spLocks noChangeArrowheads="1"/>
              </p:cNvSpPr>
              <p:nvPr/>
            </p:nvSpPr>
            <p:spPr bwMode="auto">
              <a:xfrm>
                <a:off x="281" y="681"/>
                <a:ext cx="1443" cy="748"/>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2400"/>
                  <a:t>Aritmetikai-logikai egység (ALU)</a:t>
                </a:r>
              </a:p>
            </p:txBody>
          </p:sp>
          <p:sp>
            <p:nvSpPr>
              <p:cNvPr id="153643" name="Text Box 43"/>
              <p:cNvSpPr txBox="1">
                <a:spLocks noChangeArrowheads="1"/>
              </p:cNvSpPr>
              <p:nvPr/>
            </p:nvSpPr>
            <p:spPr bwMode="auto">
              <a:xfrm>
                <a:off x="389" y="1520"/>
                <a:ext cx="1230" cy="288"/>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2400"/>
                  <a:t>Regiszterek</a:t>
                </a:r>
              </a:p>
            </p:txBody>
          </p:sp>
        </p:grpSp>
        <p:grpSp>
          <p:nvGrpSpPr>
            <p:cNvPr id="5" name="Group 44"/>
            <p:cNvGrpSpPr>
              <a:grpSpLocks/>
            </p:cNvGrpSpPr>
            <p:nvPr/>
          </p:nvGrpSpPr>
          <p:grpSpPr bwMode="auto">
            <a:xfrm>
              <a:off x="404" y="1860"/>
              <a:ext cx="1173" cy="135"/>
              <a:chOff x="740" y="1927"/>
              <a:chExt cx="1173" cy="135"/>
            </a:xfrm>
          </p:grpSpPr>
          <p:sp>
            <p:nvSpPr>
              <p:cNvPr id="153645" name="Rectangle 45"/>
              <p:cNvSpPr>
                <a:spLocks noChangeArrowheads="1"/>
              </p:cNvSpPr>
              <p:nvPr/>
            </p:nvSpPr>
            <p:spPr bwMode="auto">
              <a:xfrm>
                <a:off x="74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153646" name="Rectangle 46"/>
              <p:cNvSpPr>
                <a:spLocks noChangeArrowheads="1"/>
              </p:cNvSpPr>
              <p:nvPr/>
            </p:nvSpPr>
            <p:spPr bwMode="auto">
              <a:xfrm>
                <a:off x="148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grpSp>
        <p:grpSp>
          <p:nvGrpSpPr>
            <p:cNvPr id="6" name="Group 47"/>
            <p:cNvGrpSpPr>
              <a:grpSpLocks/>
            </p:cNvGrpSpPr>
            <p:nvPr/>
          </p:nvGrpSpPr>
          <p:grpSpPr bwMode="auto">
            <a:xfrm>
              <a:off x="391" y="2525"/>
              <a:ext cx="1173" cy="135"/>
              <a:chOff x="740" y="1927"/>
              <a:chExt cx="1173" cy="135"/>
            </a:xfrm>
          </p:grpSpPr>
          <p:sp>
            <p:nvSpPr>
              <p:cNvPr id="153648" name="Rectangle 48"/>
              <p:cNvSpPr>
                <a:spLocks noChangeArrowheads="1"/>
              </p:cNvSpPr>
              <p:nvPr/>
            </p:nvSpPr>
            <p:spPr bwMode="auto">
              <a:xfrm>
                <a:off x="74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sp>
            <p:nvSpPr>
              <p:cNvPr id="153649" name="Rectangle 49"/>
              <p:cNvSpPr>
                <a:spLocks noChangeArrowheads="1"/>
              </p:cNvSpPr>
              <p:nvPr/>
            </p:nvSpPr>
            <p:spPr bwMode="auto">
              <a:xfrm>
                <a:off x="1480" y="1927"/>
                <a:ext cx="433" cy="135"/>
              </a:xfrm>
              <a:prstGeom prst="rect">
                <a:avLst/>
              </a:prstGeom>
              <a:noFill/>
              <a:ln w="12700">
                <a:solidFill>
                  <a:schemeClr val="tx1"/>
                </a:solidFill>
                <a:miter lim="800000"/>
                <a:headEnd type="none" w="sm" len="sm"/>
                <a:tailEnd type="none" w="sm" len="sm"/>
              </a:ln>
              <a:effectLst/>
            </p:spPr>
            <p:txBody>
              <a:bodyPr wrap="none" anchor="ctr"/>
              <a:lstStyle/>
              <a:p>
                <a:endParaRPr lang="hu-HU"/>
              </a:p>
            </p:txBody>
          </p:sp>
        </p:grpSp>
        <p:grpSp>
          <p:nvGrpSpPr>
            <p:cNvPr id="7" name="Group 50"/>
            <p:cNvGrpSpPr>
              <a:grpSpLocks/>
            </p:cNvGrpSpPr>
            <p:nvPr/>
          </p:nvGrpSpPr>
          <p:grpSpPr bwMode="auto">
            <a:xfrm>
              <a:off x="511" y="1826"/>
              <a:ext cx="228" cy="709"/>
              <a:chOff x="874" y="1892"/>
              <a:chExt cx="228" cy="709"/>
            </a:xfrm>
          </p:grpSpPr>
          <p:sp>
            <p:nvSpPr>
              <p:cNvPr id="153651" name="Text Box 51"/>
              <p:cNvSpPr txBox="1">
                <a:spLocks noChangeArrowheads="1"/>
              </p:cNvSpPr>
              <p:nvPr/>
            </p:nvSpPr>
            <p:spPr bwMode="auto">
              <a:xfrm>
                <a:off x="875" y="1892"/>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nvGrpSpPr>
              <p:cNvPr id="8" name="Group 52"/>
              <p:cNvGrpSpPr>
                <a:grpSpLocks/>
              </p:cNvGrpSpPr>
              <p:nvPr/>
            </p:nvGrpSpPr>
            <p:grpSpPr bwMode="auto">
              <a:xfrm>
                <a:off x="874" y="2048"/>
                <a:ext cx="228" cy="553"/>
                <a:chOff x="874" y="2048"/>
                <a:chExt cx="228" cy="553"/>
              </a:xfrm>
            </p:grpSpPr>
            <p:sp>
              <p:nvSpPr>
                <p:cNvPr id="153653" name="Text Box 53"/>
                <p:cNvSpPr txBox="1">
                  <a:spLocks noChangeArrowheads="1"/>
                </p:cNvSpPr>
                <p:nvPr/>
              </p:nvSpPr>
              <p:spPr bwMode="auto">
                <a:xfrm>
                  <a:off x="875" y="2048"/>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sp>
              <p:nvSpPr>
                <p:cNvPr id="153654" name="Text Box 54"/>
                <p:cNvSpPr txBox="1">
                  <a:spLocks noChangeArrowheads="1"/>
                </p:cNvSpPr>
                <p:nvPr/>
              </p:nvSpPr>
              <p:spPr bwMode="auto">
                <a:xfrm>
                  <a:off x="874" y="2197"/>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grpSp>
        <p:grpSp>
          <p:nvGrpSpPr>
            <p:cNvPr id="9" name="Group 55"/>
            <p:cNvGrpSpPr>
              <a:grpSpLocks/>
            </p:cNvGrpSpPr>
            <p:nvPr/>
          </p:nvGrpSpPr>
          <p:grpSpPr bwMode="auto">
            <a:xfrm>
              <a:off x="1220" y="1841"/>
              <a:ext cx="228" cy="709"/>
              <a:chOff x="874" y="1892"/>
              <a:chExt cx="228" cy="709"/>
            </a:xfrm>
          </p:grpSpPr>
          <p:sp>
            <p:nvSpPr>
              <p:cNvPr id="153656" name="Text Box 56"/>
              <p:cNvSpPr txBox="1">
                <a:spLocks noChangeArrowheads="1"/>
              </p:cNvSpPr>
              <p:nvPr/>
            </p:nvSpPr>
            <p:spPr bwMode="auto">
              <a:xfrm>
                <a:off x="875" y="1892"/>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nvGrpSpPr>
              <p:cNvPr id="10" name="Group 57"/>
              <p:cNvGrpSpPr>
                <a:grpSpLocks/>
              </p:cNvGrpSpPr>
              <p:nvPr/>
            </p:nvGrpSpPr>
            <p:grpSpPr bwMode="auto">
              <a:xfrm>
                <a:off x="874" y="2048"/>
                <a:ext cx="228" cy="553"/>
                <a:chOff x="874" y="2048"/>
                <a:chExt cx="228" cy="553"/>
              </a:xfrm>
            </p:grpSpPr>
            <p:sp>
              <p:nvSpPr>
                <p:cNvPr id="153658" name="Text Box 58"/>
                <p:cNvSpPr txBox="1">
                  <a:spLocks noChangeArrowheads="1"/>
                </p:cNvSpPr>
                <p:nvPr/>
              </p:nvSpPr>
              <p:spPr bwMode="auto">
                <a:xfrm>
                  <a:off x="875" y="2048"/>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sp>
              <p:nvSpPr>
                <p:cNvPr id="153659" name="Text Box 59"/>
                <p:cNvSpPr txBox="1">
                  <a:spLocks noChangeArrowheads="1"/>
                </p:cNvSpPr>
                <p:nvPr/>
              </p:nvSpPr>
              <p:spPr bwMode="auto">
                <a:xfrm>
                  <a:off x="874" y="2197"/>
                  <a:ext cx="227" cy="404"/>
                </a:xfrm>
                <a:prstGeom prst="rect">
                  <a:avLst/>
                </a:prstGeom>
                <a:noFill/>
                <a:ln w="12700">
                  <a:noFill/>
                  <a:miter lim="800000"/>
                  <a:headEnd type="none" w="sm" len="sm"/>
                  <a:tailEnd type="none" w="sm" len="sm"/>
                </a:ln>
                <a:effectLst/>
              </p:spPr>
              <p:txBody>
                <a:bodyPr>
                  <a:spAutoFit/>
                </a:bodyPr>
                <a:lstStyle/>
                <a:p>
                  <a:pPr>
                    <a:spcBef>
                      <a:spcPct val="50000"/>
                    </a:spcBef>
                  </a:pPr>
                  <a:r>
                    <a:rPr lang="hu-HU" sz="3600" b="1">
                      <a:latin typeface="Times New Roman" pitchFamily="18" charset="0"/>
                    </a:rPr>
                    <a:t>.</a:t>
                  </a:r>
                </a:p>
              </p:txBody>
            </p:sp>
          </p:grpSp>
        </p:grpSp>
      </p:grpSp>
    </p:spTree>
  </p:cSld>
  <p:clrMapOvr>
    <a:masterClrMapping/>
  </p:clrMapOvr>
  <p:transition>
    <p:cover dir="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Dia számának helye 6"/>
          <p:cNvSpPr>
            <a:spLocks noGrp="1"/>
          </p:cNvSpPr>
          <p:nvPr>
            <p:ph type="sldNum" sz="quarter" idx="12"/>
          </p:nvPr>
        </p:nvSpPr>
        <p:spPr/>
        <p:txBody>
          <a:bodyPr/>
          <a:lstStyle/>
          <a:p>
            <a:fld id="{544ECE18-AF0B-4EB3-8247-49AA6B76E0C3}" type="slidenum">
              <a:rPr lang="hu-HU"/>
              <a:pPr/>
              <a:t>151</a:t>
            </a:fld>
            <a:endParaRPr lang="hu-HU">
              <a:latin typeface="Times New Roman CE" charset="-18"/>
            </a:endParaRPr>
          </a:p>
        </p:txBody>
      </p:sp>
      <p:sp>
        <p:nvSpPr>
          <p:cNvPr id="160770" name="Rectangle 2"/>
          <p:cNvSpPr>
            <a:spLocks noGrp="1" noChangeArrowheads="1"/>
          </p:cNvSpPr>
          <p:nvPr>
            <p:ph type="body" sz="half" idx="1"/>
          </p:nvPr>
        </p:nvSpPr>
        <p:spPr>
          <a:xfrm>
            <a:off x="3276600" y="0"/>
            <a:ext cx="5867400" cy="6313488"/>
          </a:xfrm>
          <a:noFill/>
          <a:ln/>
        </p:spPr>
        <p:txBody>
          <a:bodyPr/>
          <a:lstStyle/>
          <a:p>
            <a:pPr algn="ctr">
              <a:lnSpc>
                <a:spcPct val="90000"/>
              </a:lnSpc>
              <a:spcBef>
                <a:spcPct val="10000"/>
              </a:spcBef>
              <a:buFontTx/>
              <a:buNone/>
            </a:pPr>
            <a:r>
              <a:rPr lang="hu-HU" b="1" dirty="0"/>
              <a:t>Adatút</a:t>
            </a:r>
            <a:r>
              <a:rPr lang="hu-HU" dirty="0"/>
              <a:t> </a:t>
            </a:r>
          </a:p>
          <a:p>
            <a:pPr algn="ctr">
              <a:lnSpc>
                <a:spcPct val="90000"/>
              </a:lnSpc>
              <a:spcBef>
                <a:spcPct val="10000"/>
              </a:spcBef>
              <a:buFontTx/>
              <a:buNone/>
            </a:pPr>
            <a:r>
              <a:rPr lang="hu-HU" dirty="0"/>
              <a:t>(</a:t>
            </a:r>
            <a:r>
              <a:rPr lang="hu-HU" dirty="0" err="1"/>
              <a:t>data</a:t>
            </a:r>
            <a:r>
              <a:rPr lang="hu-HU" dirty="0"/>
              <a:t> </a:t>
            </a:r>
            <a:r>
              <a:rPr lang="hu-HU" dirty="0" err="1" smtClean="0"/>
              <a:t>path</a:t>
            </a:r>
            <a:r>
              <a:rPr lang="hu-HU" dirty="0" smtClean="0"/>
              <a:t>).</a:t>
            </a:r>
            <a:endParaRPr lang="hu-HU" dirty="0"/>
          </a:p>
          <a:p>
            <a:pPr>
              <a:lnSpc>
                <a:spcPct val="90000"/>
              </a:lnSpc>
              <a:spcBef>
                <a:spcPct val="10000"/>
              </a:spcBef>
            </a:pPr>
            <a:r>
              <a:rPr lang="hu-HU" dirty="0"/>
              <a:t>A regiszter készletből feltöltődik az </a:t>
            </a:r>
            <a:r>
              <a:rPr lang="hu-HU" b="1" dirty="0"/>
              <a:t>ALU</a:t>
            </a:r>
            <a:r>
              <a:rPr lang="hu-HU" dirty="0"/>
              <a:t> két bemenő regisztere</a:t>
            </a:r>
          </a:p>
          <a:p>
            <a:pPr>
              <a:lnSpc>
                <a:spcPct val="90000"/>
              </a:lnSpc>
              <a:spcBef>
                <a:spcPct val="10000"/>
              </a:spcBef>
            </a:pPr>
            <a:r>
              <a:rPr lang="hu-HU" b="1" dirty="0"/>
              <a:t>ALU</a:t>
            </a:r>
          </a:p>
          <a:p>
            <a:pPr>
              <a:lnSpc>
                <a:spcPct val="90000"/>
              </a:lnSpc>
              <a:spcBef>
                <a:spcPct val="10000"/>
              </a:spcBef>
            </a:pPr>
            <a:r>
              <a:rPr lang="hu-HU" dirty="0"/>
              <a:t>Az eredmény az </a:t>
            </a:r>
            <a:r>
              <a:rPr lang="hu-HU" b="1" dirty="0"/>
              <a:t>ALU</a:t>
            </a:r>
            <a:r>
              <a:rPr lang="hu-HU" dirty="0"/>
              <a:t> kimenő regiszterébe kerül</a:t>
            </a:r>
          </a:p>
          <a:p>
            <a:pPr>
              <a:lnSpc>
                <a:spcPct val="90000"/>
              </a:lnSpc>
              <a:spcBef>
                <a:spcPct val="10000"/>
              </a:spcBef>
            </a:pPr>
            <a:r>
              <a:rPr lang="hu-HU" dirty="0"/>
              <a:t>Az </a:t>
            </a:r>
            <a:r>
              <a:rPr lang="hu-HU" b="1" dirty="0"/>
              <a:t>ALU</a:t>
            </a:r>
            <a:r>
              <a:rPr lang="hu-HU" dirty="0"/>
              <a:t> kimenő regiszteréből a kijelölt regiszterbe kerül az eredmény</a:t>
            </a:r>
          </a:p>
          <a:p>
            <a:pPr>
              <a:lnSpc>
                <a:spcPct val="90000"/>
              </a:lnSpc>
              <a:spcBef>
                <a:spcPct val="30000"/>
              </a:spcBef>
              <a:buFontTx/>
              <a:buNone/>
            </a:pPr>
            <a:r>
              <a:rPr lang="hu-HU" dirty="0"/>
              <a:t>Nem biztos, hogy az </a:t>
            </a:r>
            <a:r>
              <a:rPr lang="hu-HU" b="1" dirty="0"/>
              <a:t>ALU</a:t>
            </a:r>
            <a:r>
              <a:rPr lang="hu-HU" dirty="0"/>
              <a:t> be- és kimenő regiszterei tényleges regiszterként vannak kialakítva.</a:t>
            </a:r>
          </a:p>
        </p:txBody>
      </p:sp>
      <p:grpSp>
        <p:nvGrpSpPr>
          <p:cNvPr id="2" name="Group 75"/>
          <p:cNvGrpSpPr>
            <a:grpSpLocks/>
          </p:cNvGrpSpPr>
          <p:nvPr/>
        </p:nvGrpSpPr>
        <p:grpSpPr bwMode="auto">
          <a:xfrm>
            <a:off x="827088" y="260350"/>
            <a:ext cx="2016125" cy="2160588"/>
            <a:chOff x="1292" y="255"/>
            <a:chExt cx="1270" cy="1361"/>
          </a:xfrm>
        </p:grpSpPr>
        <p:sp>
          <p:nvSpPr>
            <p:cNvPr id="160803" name="Rectangle 35"/>
            <p:cNvSpPr>
              <a:spLocks noChangeArrowheads="1"/>
            </p:cNvSpPr>
            <p:nvPr/>
          </p:nvSpPr>
          <p:spPr bwMode="auto">
            <a:xfrm>
              <a:off x="1292" y="1446"/>
              <a:ext cx="1270" cy="170"/>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endParaRPr lang="hu-HU" sz="1600">
                <a:latin typeface="Times New Roman" pitchFamily="18" charset="0"/>
              </a:endParaRPr>
            </a:p>
          </p:txBody>
        </p:sp>
        <p:sp>
          <p:nvSpPr>
            <p:cNvPr id="160802" name="Rectangle 34"/>
            <p:cNvSpPr>
              <a:spLocks noChangeArrowheads="1"/>
            </p:cNvSpPr>
            <p:nvPr/>
          </p:nvSpPr>
          <p:spPr bwMode="auto">
            <a:xfrm>
              <a:off x="1292" y="1276"/>
              <a:ext cx="1270" cy="170"/>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endParaRPr lang="hu-HU" sz="1600">
                <a:latin typeface="Times New Roman" pitchFamily="18" charset="0"/>
              </a:endParaRPr>
            </a:p>
          </p:txBody>
        </p:sp>
        <p:sp>
          <p:nvSpPr>
            <p:cNvPr id="160801" name="Rectangle 33"/>
            <p:cNvSpPr>
              <a:spLocks noChangeArrowheads="1"/>
            </p:cNvSpPr>
            <p:nvPr/>
          </p:nvSpPr>
          <p:spPr bwMode="auto">
            <a:xfrm>
              <a:off x="1292" y="1106"/>
              <a:ext cx="1270" cy="170"/>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r>
                <a:rPr lang="hu-HU" sz="1600">
                  <a:latin typeface="Times New Roman" pitchFamily="18" charset="0"/>
                </a:rPr>
                <a:t>B</a:t>
              </a:r>
            </a:p>
          </p:txBody>
        </p:sp>
        <p:sp>
          <p:nvSpPr>
            <p:cNvPr id="160800" name="Rectangle 32"/>
            <p:cNvSpPr>
              <a:spLocks noChangeArrowheads="1"/>
            </p:cNvSpPr>
            <p:nvPr/>
          </p:nvSpPr>
          <p:spPr bwMode="auto">
            <a:xfrm>
              <a:off x="1292" y="936"/>
              <a:ext cx="1270" cy="170"/>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endParaRPr lang="hu-HU" sz="1600">
                <a:latin typeface="Times New Roman" pitchFamily="18" charset="0"/>
              </a:endParaRPr>
            </a:p>
          </p:txBody>
        </p:sp>
        <p:sp>
          <p:nvSpPr>
            <p:cNvPr id="160799" name="Rectangle 31"/>
            <p:cNvSpPr>
              <a:spLocks noChangeArrowheads="1"/>
            </p:cNvSpPr>
            <p:nvPr/>
          </p:nvSpPr>
          <p:spPr bwMode="auto">
            <a:xfrm>
              <a:off x="1292" y="765"/>
              <a:ext cx="1270" cy="171"/>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r>
                <a:rPr lang="hu-HU" sz="1600">
                  <a:latin typeface="Times New Roman" pitchFamily="18" charset="0"/>
                </a:rPr>
                <a:t>A</a:t>
              </a:r>
            </a:p>
          </p:txBody>
        </p:sp>
        <p:sp>
          <p:nvSpPr>
            <p:cNvPr id="160798" name="Rectangle 30"/>
            <p:cNvSpPr>
              <a:spLocks noChangeArrowheads="1"/>
            </p:cNvSpPr>
            <p:nvPr/>
          </p:nvSpPr>
          <p:spPr bwMode="auto">
            <a:xfrm>
              <a:off x="1292" y="595"/>
              <a:ext cx="1270" cy="170"/>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endParaRPr lang="hu-HU" sz="1600">
                <a:latin typeface="Times New Roman" pitchFamily="18" charset="0"/>
              </a:endParaRPr>
            </a:p>
          </p:txBody>
        </p:sp>
        <p:sp>
          <p:nvSpPr>
            <p:cNvPr id="160797" name="Rectangle 29"/>
            <p:cNvSpPr>
              <a:spLocks noChangeArrowheads="1"/>
            </p:cNvSpPr>
            <p:nvPr/>
          </p:nvSpPr>
          <p:spPr bwMode="auto">
            <a:xfrm>
              <a:off x="1292" y="425"/>
              <a:ext cx="1270" cy="170"/>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endParaRPr lang="hu-HU" sz="1600">
                <a:latin typeface="Times New Roman" pitchFamily="18" charset="0"/>
              </a:endParaRPr>
            </a:p>
          </p:txBody>
        </p:sp>
        <p:sp>
          <p:nvSpPr>
            <p:cNvPr id="160796" name="Rectangle 28"/>
            <p:cNvSpPr>
              <a:spLocks noChangeArrowheads="1"/>
            </p:cNvSpPr>
            <p:nvPr/>
          </p:nvSpPr>
          <p:spPr bwMode="auto">
            <a:xfrm>
              <a:off x="1292" y="255"/>
              <a:ext cx="1270" cy="170"/>
            </a:xfrm>
            <a:prstGeom prst="rect">
              <a:avLst/>
            </a:prstGeom>
            <a:noFill/>
            <a:ln w="12700">
              <a:noFill/>
              <a:miter lim="800000"/>
              <a:headEnd type="none" w="sm" len="sm"/>
              <a:tailEnd type="none" w="sm" len="sm"/>
            </a:ln>
            <a:effectLst/>
          </p:spPr>
          <p:txBody>
            <a:bodyPr lIns="0" tIns="0" rIns="0" bIns="0"/>
            <a:lstStyle/>
            <a:p>
              <a:pPr algn="ctr" defTabSz="762000">
                <a:spcBef>
                  <a:spcPct val="20000"/>
                </a:spcBef>
              </a:pPr>
              <a:r>
                <a:rPr lang="hu-HU" sz="1600">
                  <a:latin typeface="Times New Roman" pitchFamily="18" charset="0"/>
                </a:rPr>
                <a:t>A+B</a:t>
              </a:r>
            </a:p>
          </p:txBody>
        </p:sp>
        <p:sp>
          <p:nvSpPr>
            <p:cNvPr id="160804" name="Line 36"/>
            <p:cNvSpPr>
              <a:spLocks noChangeShapeType="1"/>
            </p:cNvSpPr>
            <p:nvPr/>
          </p:nvSpPr>
          <p:spPr bwMode="auto">
            <a:xfrm>
              <a:off x="1292" y="255"/>
              <a:ext cx="1270" cy="0"/>
            </a:xfrm>
            <a:prstGeom prst="line">
              <a:avLst/>
            </a:prstGeom>
            <a:noFill/>
            <a:ln w="28575" cap="sq">
              <a:solidFill>
                <a:schemeClr val="tx1"/>
              </a:solidFill>
              <a:round/>
              <a:headEnd type="none" w="sm" len="sm"/>
              <a:tailEnd type="none" w="sm" len="sm"/>
            </a:ln>
            <a:effectLst/>
          </p:spPr>
          <p:txBody>
            <a:bodyPr/>
            <a:lstStyle/>
            <a:p>
              <a:endParaRPr lang="hu-HU"/>
            </a:p>
          </p:txBody>
        </p:sp>
        <p:sp>
          <p:nvSpPr>
            <p:cNvPr id="160805" name="Line 37"/>
            <p:cNvSpPr>
              <a:spLocks noChangeShapeType="1"/>
            </p:cNvSpPr>
            <p:nvPr/>
          </p:nvSpPr>
          <p:spPr bwMode="auto">
            <a:xfrm>
              <a:off x="1292" y="425"/>
              <a:ext cx="1270" cy="0"/>
            </a:xfrm>
            <a:prstGeom prst="line">
              <a:avLst/>
            </a:prstGeom>
            <a:noFill/>
            <a:ln w="12700">
              <a:solidFill>
                <a:schemeClr val="tx1"/>
              </a:solidFill>
              <a:round/>
              <a:headEnd type="none" w="sm" len="sm"/>
              <a:tailEnd type="none" w="sm" len="sm"/>
            </a:ln>
            <a:effectLst/>
          </p:spPr>
          <p:txBody>
            <a:bodyPr/>
            <a:lstStyle/>
            <a:p>
              <a:endParaRPr lang="hu-HU"/>
            </a:p>
          </p:txBody>
        </p:sp>
        <p:sp>
          <p:nvSpPr>
            <p:cNvPr id="160806" name="Line 38"/>
            <p:cNvSpPr>
              <a:spLocks noChangeShapeType="1"/>
            </p:cNvSpPr>
            <p:nvPr/>
          </p:nvSpPr>
          <p:spPr bwMode="auto">
            <a:xfrm>
              <a:off x="1292" y="595"/>
              <a:ext cx="1270" cy="0"/>
            </a:xfrm>
            <a:prstGeom prst="line">
              <a:avLst/>
            </a:prstGeom>
            <a:noFill/>
            <a:ln w="12700">
              <a:solidFill>
                <a:schemeClr val="tx1"/>
              </a:solidFill>
              <a:round/>
              <a:headEnd type="none" w="sm" len="sm"/>
              <a:tailEnd type="none" w="sm" len="sm"/>
            </a:ln>
            <a:effectLst/>
          </p:spPr>
          <p:txBody>
            <a:bodyPr/>
            <a:lstStyle/>
            <a:p>
              <a:endParaRPr lang="hu-HU"/>
            </a:p>
          </p:txBody>
        </p:sp>
        <p:sp>
          <p:nvSpPr>
            <p:cNvPr id="160807" name="Line 39"/>
            <p:cNvSpPr>
              <a:spLocks noChangeShapeType="1"/>
            </p:cNvSpPr>
            <p:nvPr/>
          </p:nvSpPr>
          <p:spPr bwMode="auto">
            <a:xfrm>
              <a:off x="1292" y="765"/>
              <a:ext cx="1270" cy="0"/>
            </a:xfrm>
            <a:prstGeom prst="line">
              <a:avLst/>
            </a:prstGeom>
            <a:noFill/>
            <a:ln w="12700">
              <a:solidFill>
                <a:schemeClr val="tx1"/>
              </a:solidFill>
              <a:round/>
              <a:headEnd type="none" w="sm" len="sm"/>
              <a:tailEnd type="none" w="sm" len="sm"/>
            </a:ln>
            <a:effectLst/>
          </p:spPr>
          <p:txBody>
            <a:bodyPr/>
            <a:lstStyle/>
            <a:p>
              <a:endParaRPr lang="hu-HU"/>
            </a:p>
          </p:txBody>
        </p:sp>
        <p:sp>
          <p:nvSpPr>
            <p:cNvPr id="160808" name="Line 40"/>
            <p:cNvSpPr>
              <a:spLocks noChangeShapeType="1"/>
            </p:cNvSpPr>
            <p:nvPr/>
          </p:nvSpPr>
          <p:spPr bwMode="auto">
            <a:xfrm>
              <a:off x="1292" y="936"/>
              <a:ext cx="1270" cy="0"/>
            </a:xfrm>
            <a:prstGeom prst="line">
              <a:avLst/>
            </a:prstGeom>
            <a:noFill/>
            <a:ln w="12700">
              <a:solidFill>
                <a:schemeClr val="tx1"/>
              </a:solidFill>
              <a:round/>
              <a:headEnd type="none" w="sm" len="sm"/>
              <a:tailEnd type="none" w="sm" len="sm"/>
            </a:ln>
            <a:effectLst/>
          </p:spPr>
          <p:txBody>
            <a:bodyPr/>
            <a:lstStyle/>
            <a:p>
              <a:endParaRPr lang="hu-HU"/>
            </a:p>
          </p:txBody>
        </p:sp>
        <p:sp>
          <p:nvSpPr>
            <p:cNvPr id="160809" name="Line 41"/>
            <p:cNvSpPr>
              <a:spLocks noChangeShapeType="1"/>
            </p:cNvSpPr>
            <p:nvPr/>
          </p:nvSpPr>
          <p:spPr bwMode="auto">
            <a:xfrm>
              <a:off x="1292" y="1106"/>
              <a:ext cx="1270" cy="0"/>
            </a:xfrm>
            <a:prstGeom prst="line">
              <a:avLst/>
            </a:prstGeom>
            <a:noFill/>
            <a:ln w="12700">
              <a:solidFill>
                <a:schemeClr val="tx1"/>
              </a:solidFill>
              <a:round/>
              <a:headEnd type="none" w="sm" len="sm"/>
              <a:tailEnd type="none" w="sm" len="sm"/>
            </a:ln>
            <a:effectLst/>
          </p:spPr>
          <p:txBody>
            <a:bodyPr/>
            <a:lstStyle/>
            <a:p>
              <a:endParaRPr lang="hu-HU"/>
            </a:p>
          </p:txBody>
        </p:sp>
        <p:sp>
          <p:nvSpPr>
            <p:cNvPr id="160810" name="Line 42"/>
            <p:cNvSpPr>
              <a:spLocks noChangeShapeType="1"/>
            </p:cNvSpPr>
            <p:nvPr/>
          </p:nvSpPr>
          <p:spPr bwMode="auto">
            <a:xfrm>
              <a:off x="1292" y="1276"/>
              <a:ext cx="1270" cy="0"/>
            </a:xfrm>
            <a:prstGeom prst="line">
              <a:avLst/>
            </a:prstGeom>
            <a:noFill/>
            <a:ln w="12700">
              <a:solidFill>
                <a:schemeClr val="tx1"/>
              </a:solidFill>
              <a:round/>
              <a:headEnd type="none" w="sm" len="sm"/>
              <a:tailEnd type="none" w="sm" len="sm"/>
            </a:ln>
            <a:effectLst/>
          </p:spPr>
          <p:txBody>
            <a:bodyPr/>
            <a:lstStyle/>
            <a:p>
              <a:endParaRPr lang="hu-HU"/>
            </a:p>
          </p:txBody>
        </p:sp>
        <p:sp>
          <p:nvSpPr>
            <p:cNvPr id="160811" name="Line 43"/>
            <p:cNvSpPr>
              <a:spLocks noChangeShapeType="1"/>
            </p:cNvSpPr>
            <p:nvPr/>
          </p:nvSpPr>
          <p:spPr bwMode="auto">
            <a:xfrm>
              <a:off x="1292" y="1446"/>
              <a:ext cx="1270" cy="0"/>
            </a:xfrm>
            <a:prstGeom prst="line">
              <a:avLst/>
            </a:prstGeom>
            <a:noFill/>
            <a:ln w="12700">
              <a:solidFill>
                <a:schemeClr val="tx1"/>
              </a:solidFill>
              <a:round/>
              <a:headEnd type="none" w="sm" len="sm"/>
              <a:tailEnd type="none" w="sm" len="sm"/>
            </a:ln>
            <a:effectLst/>
          </p:spPr>
          <p:txBody>
            <a:bodyPr/>
            <a:lstStyle/>
            <a:p>
              <a:endParaRPr lang="hu-HU"/>
            </a:p>
          </p:txBody>
        </p:sp>
        <p:sp>
          <p:nvSpPr>
            <p:cNvPr id="160812" name="Line 44"/>
            <p:cNvSpPr>
              <a:spLocks noChangeShapeType="1"/>
            </p:cNvSpPr>
            <p:nvPr/>
          </p:nvSpPr>
          <p:spPr bwMode="auto">
            <a:xfrm>
              <a:off x="1292" y="1616"/>
              <a:ext cx="1270" cy="0"/>
            </a:xfrm>
            <a:prstGeom prst="line">
              <a:avLst/>
            </a:prstGeom>
            <a:noFill/>
            <a:ln w="28575" cap="sq">
              <a:solidFill>
                <a:schemeClr val="tx1"/>
              </a:solidFill>
              <a:round/>
              <a:headEnd type="none" w="sm" len="sm"/>
              <a:tailEnd type="none" w="sm" len="sm"/>
            </a:ln>
            <a:effectLst/>
          </p:spPr>
          <p:txBody>
            <a:bodyPr/>
            <a:lstStyle/>
            <a:p>
              <a:endParaRPr lang="hu-HU"/>
            </a:p>
          </p:txBody>
        </p:sp>
        <p:sp>
          <p:nvSpPr>
            <p:cNvPr id="160813" name="Line 45"/>
            <p:cNvSpPr>
              <a:spLocks noChangeShapeType="1"/>
            </p:cNvSpPr>
            <p:nvPr/>
          </p:nvSpPr>
          <p:spPr bwMode="auto">
            <a:xfrm>
              <a:off x="1292" y="255"/>
              <a:ext cx="0" cy="1361"/>
            </a:xfrm>
            <a:prstGeom prst="line">
              <a:avLst/>
            </a:prstGeom>
            <a:noFill/>
            <a:ln w="28575" cap="sq">
              <a:solidFill>
                <a:schemeClr val="tx1"/>
              </a:solidFill>
              <a:round/>
              <a:headEnd type="none" w="sm" len="sm"/>
              <a:tailEnd type="none" w="sm" len="sm"/>
            </a:ln>
            <a:effectLst/>
          </p:spPr>
          <p:txBody>
            <a:bodyPr/>
            <a:lstStyle/>
            <a:p>
              <a:endParaRPr lang="hu-HU"/>
            </a:p>
          </p:txBody>
        </p:sp>
        <p:sp>
          <p:nvSpPr>
            <p:cNvPr id="160814" name="Line 46"/>
            <p:cNvSpPr>
              <a:spLocks noChangeShapeType="1"/>
            </p:cNvSpPr>
            <p:nvPr/>
          </p:nvSpPr>
          <p:spPr bwMode="auto">
            <a:xfrm>
              <a:off x="2562" y="255"/>
              <a:ext cx="0" cy="1361"/>
            </a:xfrm>
            <a:prstGeom prst="line">
              <a:avLst/>
            </a:prstGeom>
            <a:noFill/>
            <a:ln w="28575" cap="sq">
              <a:solidFill>
                <a:schemeClr val="tx1"/>
              </a:solidFill>
              <a:round/>
              <a:headEnd type="none" w="sm" len="sm"/>
              <a:tailEnd type="none" w="sm" len="sm"/>
            </a:ln>
            <a:effectLst/>
          </p:spPr>
          <p:txBody>
            <a:bodyPr/>
            <a:lstStyle/>
            <a:p>
              <a:endParaRPr lang="hu-HU"/>
            </a:p>
          </p:txBody>
        </p:sp>
      </p:grpSp>
      <p:sp>
        <p:nvSpPr>
          <p:cNvPr id="160827" name="Text Box 59"/>
          <p:cNvSpPr txBox="1">
            <a:spLocks noChangeArrowheads="1"/>
          </p:cNvSpPr>
          <p:nvPr/>
        </p:nvSpPr>
        <p:spPr bwMode="auto">
          <a:xfrm>
            <a:off x="754063" y="2852738"/>
            <a:ext cx="863600" cy="349250"/>
          </a:xfrm>
          <a:prstGeom prst="rect">
            <a:avLst/>
          </a:prstGeom>
          <a:noFill/>
          <a:ln w="12700">
            <a:solidFill>
              <a:schemeClr val="tx1"/>
            </a:solidFill>
            <a:miter lim="800000"/>
            <a:headEnd type="none" w="sm" len="sm"/>
            <a:tailEnd type="none" w="sm" len="sm"/>
          </a:ln>
          <a:effectLst/>
        </p:spPr>
        <p:txBody>
          <a:bodyPr>
            <a:spAutoFit/>
          </a:bodyPr>
          <a:lstStyle/>
          <a:p>
            <a:pPr algn="ctr">
              <a:spcBef>
                <a:spcPct val="50000"/>
              </a:spcBef>
            </a:pPr>
            <a:r>
              <a:rPr lang="hu-HU" sz="1600"/>
              <a:t>A</a:t>
            </a:r>
          </a:p>
        </p:txBody>
      </p:sp>
      <p:sp>
        <p:nvSpPr>
          <p:cNvPr id="160828" name="Text Box 60"/>
          <p:cNvSpPr txBox="1">
            <a:spLocks noChangeArrowheads="1"/>
          </p:cNvSpPr>
          <p:nvPr/>
        </p:nvSpPr>
        <p:spPr bwMode="auto">
          <a:xfrm>
            <a:off x="2052638" y="2852738"/>
            <a:ext cx="863600" cy="349250"/>
          </a:xfrm>
          <a:prstGeom prst="rect">
            <a:avLst/>
          </a:prstGeom>
          <a:noFill/>
          <a:ln w="12700">
            <a:solidFill>
              <a:schemeClr val="tx1"/>
            </a:solidFill>
            <a:miter lim="800000"/>
            <a:headEnd type="none" w="sm" len="sm"/>
            <a:tailEnd type="none" w="sm" len="sm"/>
          </a:ln>
          <a:effectLst/>
        </p:spPr>
        <p:txBody>
          <a:bodyPr>
            <a:spAutoFit/>
          </a:bodyPr>
          <a:lstStyle/>
          <a:p>
            <a:pPr algn="ctr">
              <a:spcBef>
                <a:spcPct val="50000"/>
              </a:spcBef>
            </a:pPr>
            <a:r>
              <a:rPr lang="hu-HU" sz="1600"/>
              <a:t>B</a:t>
            </a:r>
          </a:p>
        </p:txBody>
      </p:sp>
      <p:sp>
        <p:nvSpPr>
          <p:cNvPr id="160831" name="Freeform 63"/>
          <p:cNvSpPr>
            <a:spLocks/>
          </p:cNvSpPr>
          <p:nvPr/>
        </p:nvSpPr>
        <p:spPr bwMode="auto">
          <a:xfrm>
            <a:off x="971550" y="3716338"/>
            <a:ext cx="1800225" cy="720725"/>
          </a:xfrm>
          <a:custGeom>
            <a:avLst/>
            <a:gdLst/>
            <a:ahLst/>
            <a:cxnLst>
              <a:cxn ang="0">
                <a:pos x="0" y="0"/>
              </a:cxn>
              <a:cxn ang="0">
                <a:pos x="363" y="0"/>
              </a:cxn>
              <a:cxn ang="0">
                <a:pos x="454" y="136"/>
              </a:cxn>
              <a:cxn ang="0">
                <a:pos x="681" y="136"/>
              </a:cxn>
              <a:cxn ang="0">
                <a:pos x="771" y="0"/>
              </a:cxn>
              <a:cxn ang="0">
                <a:pos x="1134" y="0"/>
              </a:cxn>
              <a:cxn ang="0">
                <a:pos x="862" y="454"/>
              </a:cxn>
              <a:cxn ang="0">
                <a:pos x="272" y="454"/>
              </a:cxn>
              <a:cxn ang="0">
                <a:pos x="0" y="0"/>
              </a:cxn>
            </a:cxnLst>
            <a:rect l="0" t="0" r="r" b="b"/>
            <a:pathLst>
              <a:path w="1134" h="454">
                <a:moveTo>
                  <a:pt x="0" y="0"/>
                </a:moveTo>
                <a:lnTo>
                  <a:pt x="363" y="0"/>
                </a:lnTo>
                <a:lnTo>
                  <a:pt x="454" y="136"/>
                </a:lnTo>
                <a:lnTo>
                  <a:pt x="681" y="136"/>
                </a:lnTo>
                <a:lnTo>
                  <a:pt x="771" y="0"/>
                </a:lnTo>
                <a:lnTo>
                  <a:pt x="1134" y="0"/>
                </a:lnTo>
                <a:lnTo>
                  <a:pt x="862" y="454"/>
                </a:lnTo>
                <a:lnTo>
                  <a:pt x="272" y="454"/>
                </a:lnTo>
                <a:lnTo>
                  <a:pt x="0" y="0"/>
                </a:lnTo>
                <a:close/>
              </a:path>
            </a:pathLst>
          </a:custGeom>
          <a:noFill/>
          <a:ln w="12700" cap="flat" cmpd="sng">
            <a:solidFill>
              <a:schemeClr val="tx1"/>
            </a:solidFill>
            <a:prstDash val="solid"/>
            <a:round/>
            <a:headEnd type="none" w="sm" len="sm"/>
            <a:tailEnd type="none" w="sm" len="sm"/>
          </a:ln>
          <a:effectLst/>
        </p:spPr>
        <p:txBody>
          <a:bodyPr/>
          <a:lstStyle/>
          <a:p>
            <a:endParaRPr lang="hu-HU"/>
          </a:p>
        </p:txBody>
      </p:sp>
      <p:sp>
        <p:nvSpPr>
          <p:cNvPr id="160832" name="Text Box 64"/>
          <p:cNvSpPr txBox="1">
            <a:spLocks noChangeArrowheads="1"/>
          </p:cNvSpPr>
          <p:nvPr/>
        </p:nvSpPr>
        <p:spPr bwMode="auto">
          <a:xfrm>
            <a:off x="1476375" y="4005263"/>
            <a:ext cx="792163" cy="366712"/>
          </a:xfrm>
          <a:prstGeom prst="rect">
            <a:avLst/>
          </a:prstGeom>
          <a:noFill/>
          <a:ln w="12700">
            <a:noFill/>
            <a:miter lim="800000"/>
            <a:headEnd type="none" w="sm" len="sm"/>
            <a:tailEnd type="none" w="sm" len="sm"/>
          </a:ln>
          <a:effectLst/>
        </p:spPr>
        <p:txBody>
          <a:bodyPr>
            <a:spAutoFit/>
          </a:bodyPr>
          <a:lstStyle/>
          <a:p>
            <a:pPr algn="ctr">
              <a:spcBef>
                <a:spcPct val="50000"/>
              </a:spcBef>
            </a:pPr>
            <a:r>
              <a:rPr lang="hu-HU" sz="1800"/>
              <a:t>ALU</a:t>
            </a:r>
          </a:p>
        </p:txBody>
      </p:sp>
      <p:sp>
        <p:nvSpPr>
          <p:cNvPr id="160833" name="Text Box 65"/>
          <p:cNvSpPr txBox="1">
            <a:spLocks noChangeArrowheads="1"/>
          </p:cNvSpPr>
          <p:nvPr/>
        </p:nvSpPr>
        <p:spPr bwMode="auto">
          <a:xfrm>
            <a:off x="1403350" y="4652963"/>
            <a:ext cx="863600" cy="349250"/>
          </a:xfrm>
          <a:prstGeom prst="rect">
            <a:avLst/>
          </a:prstGeom>
          <a:noFill/>
          <a:ln w="12700">
            <a:solidFill>
              <a:schemeClr val="tx1"/>
            </a:solidFill>
            <a:miter lim="800000"/>
            <a:headEnd type="none" w="sm" len="sm"/>
            <a:tailEnd type="none" w="sm" len="sm"/>
          </a:ln>
          <a:effectLst/>
        </p:spPr>
        <p:txBody>
          <a:bodyPr>
            <a:spAutoFit/>
          </a:bodyPr>
          <a:lstStyle/>
          <a:p>
            <a:pPr algn="ctr">
              <a:spcBef>
                <a:spcPct val="50000"/>
              </a:spcBef>
            </a:pPr>
            <a:r>
              <a:rPr lang="hu-HU" sz="1600"/>
              <a:t>A+B</a:t>
            </a:r>
          </a:p>
        </p:txBody>
      </p:sp>
      <p:sp>
        <p:nvSpPr>
          <p:cNvPr id="160834" name="Line 66"/>
          <p:cNvSpPr>
            <a:spLocks noChangeShapeType="1"/>
          </p:cNvSpPr>
          <p:nvPr/>
        </p:nvSpPr>
        <p:spPr bwMode="auto">
          <a:xfrm>
            <a:off x="1196975" y="2439988"/>
            <a:ext cx="0" cy="412750"/>
          </a:xfrm>
          <a:prstGeom prst="line">
            <a:avLst/>
          </a:prstGeom>
          <a:noFill/>
          <a:ln w="57150">
            <a:solidFill>
              <a:schemeClr val="bg2"/>
            </a:solidFill>
            <a:round/>
            <a:headEnd type="none" w="sm" len="sm"/>
            <a:tailEnd type="triangle" w="med" len="med"/>
          </a:ln>
          <a:effectLst/>
        </p:spPr>
        <p:txBody>
          <a:bodyPr/>
          <a:lstStyle/>
          <a:p>
            <a:endParaRPr lang="hu-HU"/>
          </a:p>
        </p:txBody>
      </p:sp>
      <p:sp>
        <p:nvSpPr>
          <p:cNvPr id="160835" name="Line 67"/>
          <p:cNvSpPr>
            <a:spLocks noChangeShapeType="1"/>
          </p:cNvSpPr>
          <p:nvPr/>
        </p:nvSpPr>
        <p:spPr bwMode="auto">
          <a:xfrm>
            <a:off x="2484438" y="2430463"/>
            <a:ext cx="0" cy="422275"/>
          </a:xfrm>
          <a:prstGeom prst="line">
            <a:avLst/>
          </a:prstGeom>
          <a:noFill/>
          <a:ln w="57150">
            <a:solidFill>
              <a:schemeClr val="bg2"/>
            </a:solidFill>
            <a:round/>
            <a:headEnd type="none" w="sm" len="sm"/>
            <a:tailEnd type="triangle" w="med" len="med"/>
          </a:ln>
          <a:effectLst/>
        </p:spPr>
        <p:txBody>
          <a:bodyPr/>
          <a:lstStyle/>
          <a:p>
            <a:endParaRPr lang="hu-HU"/>
          </a:p>
        </p:txBody>
      </p:sp>
      <p:sp>
        <p:nvSpPr>
          <p:cNvPr id="160836" name="Line 68"/>
          <p:cNvSpPr>
            <a:spLocks noChangeShapeType="1"/>
          </p:cNvSpPr>
          <p:nvPr/>
        </p:nvSpPr>
        <p:spPr bwMode="auto">
          <a:xfrm>
            <a:off x="1187450" y="3203575"/>
            <a:ext cx="0" cy="512763"/>
          </a:xfrm>
          <a:prstGeom prst="line">
            <a:avLst/>
          </a:prstGeom>
          <a:noFill/>
          <a:ln w="57150">
            <a:solidFill>
              <a:schemeClr val="bg2"/>
            </a:solidFill>
            <a:round/>
            <a:headEnd type="none" w="sm" len="sm"/>
            <a:tailEnd type="triangle" w="med" len="med"/>
          </a:ln>
          <a:effectLst/>
        </p:spPr>
        <p:txBody>
          <a:bodyPr/>
          <a:lstStyle/>
          <a:p>
            <a:endParaRPr lang="hu-HU"/>
          </a:p>
        </p:txBody>
      </p:sp>
      <p:sp>
        <p:nvSpPr>
          <p:cNvPr id="160837" name="Line 69"/>
          <p:cNvSpPr>
            <a:spLocks noChangeShapeType="1"/>
          </p:cNvSpPr>
          <p:nvPr/>
        </p:nvSpPr>
        <p:spPr bwMode="auto">
          <a:xfrm>
            <a:off x="2484438" y="3203575"/>
            <a:ext cx="0" cy="512763"/>
          </a:xfrm>
          <a:prstGeom prst="line">
            <a:avLst/>
          </a:prstGeom>
          <a:noFill/>
          <a:ln w="57150">
            <a:solidFill>
              <a:schemeClr val="bg2"/>
            </a:solidFill>
            <a:round/>
            <a:headEnd type="none" w="sm" len="sm"/>
            <a:tailEnd type="triangle" w="med" len="med"/>
          </a:ln>
          <a:effectLst/>
        </p:spPr>
        <p:txBody>
          <a:bodyPr/>
          <a:lstStyle/>
          <a:p>
            <a:endParaRPr lang="hu-HU"/>
          </a:p>
        </p:txBody>
      </p:sp>
      <p:sp>
        <p:nvSpPr>
          <p:cNvPr id="160838" name="Line 70"/>
          <p:cNvSpPr>
            <a:spLocks noChangeShapeType="1"/>
          </p:cNvSpPr>
          <p:nvPr/>
        </p:nvSpPr>
        <p:spPr bwMode="auto">
          <a:xfrm>
            <a:off x="1835150" y="4437063"/>
            <a:ext cx="0" cy="215900"/>
          </a:xfrm>
          <a:prstGeom prst="line">
            <a:avLst/>
          </a:prstGeom>
          <a:noFill/>
          <a:ln w="57150">
            <a:solidFill>
              <a:schemeClr val="bg2"/>
            </a:solidFill>
            <a:round/>
            <a:headEnd type="none" w="sm" len="sm"/>
            <a:tailEnd type="triangle" w="med" len="med"/>
          </a:ln>
          <a:effectLst/>
        </p:spPr>
        <p:txBody>
          <a:bodyPr/>
          <a:lstStyle/>
          <a:p>
            <a:endParaRPr lang="hu-HU"/>
          </a:p>
        </p:txBody>
      </p:sp>
      <p:sp>
        <p:nvSpPr>
          <p:cNvPr id="160839" name="Line 71"/>
          <p:cNvSpPr>
            <a:spLocks noChangeShapeType="1"/>
          </p:cNvSpPr>
          <p:nvPr/>
        </p:nvSpPr>
        <p:spPr bwMode="auto">
          <a:xfrm>
            <a:off x="1835150" y="5003800"/>
            <a:ext cx="0" cy="225425"/>
          </a:xfrm>
          <a:prstGeom prst="line">
            <a:avLst/>
          </a:prstGeom>
          <a:noFill/>
          <a:ln w="57150">
            <a:solidFill>
              <a:schemeClr val="bg2"/>
            </a:solidFill>
            <a:round/>
            <a:headEnd type="none" w="sm" len="sm"/>
            <a:tailEnd type="none" w="sm" len="sm"/>
          </a:ln>
          <a:effectLst/>
        </p:spPr>
        <p:txBody>
          <a:bodyPr/>
          <a:lstStyle/>
          <a:p>
            <a:endParaRPr lang="hu-HU"/>
          </a:p>
        </p:txBody>
      </p:sp>
      <p:sp>
        <p:nvSpPr>
          <p:cNvPr id="160840" name="Line 72"/>
          <p:cNvSpPr>
            <a:spLocks noChangeShapeType="1"/>
          </p:cNvSpPr>
          <p:nvPr/>
        </p:nvSpPr>
        <p:spPr bwMode="auto">
          <a:xfrm flipH="1">
            <a:off x="366713" y="5229225"/>
            <a:ext cx="1497012" cy="0"/>
          </a:xfrm>
          <a:prstGeom prst="line">
            <a:avLst/>
          </a:prstGeom>
          <a:noFill/>
          <a:ln w="57150">
            <a:solidFill>
              <a:schemeClr val="bg2"/>
            </a:solidFill>
            <a:round/>
            <a:headEnd type="none" w="sm" len="sm"/>
            <a:tailEnd type="none" w="sm" len="sm"/>
          </a:ln>
          <a:effectLst/>
        </p:spPr>
        <p:txBody>
          <a:bodyPr/>
          <a:lstStyle/>
          <a:p>
            <a:endParaRPr lang="hu-HU"/>
          </a:p>
        </p:txBody>
      </p:sp>
      <p:sp>
        <p:nvSpPr>
          <p:cNvPr id="160841" name="Line 73"/>
          <p:cNvSpPr>
            <a:spLocks noChangeShapeType="1"/>
          </p:cNvSpPr>
          <p:nvPr/>
        </p:nvSpPr>
        <p:spPr bwMode="auto">
          <a:xfrm flipV="1">
            <a:off x="395288" y="376238"/>
            <a:ext cx="0" cy="4852987"/>
          </a:xfrm>
          <a:prstGeom prst="line">
            <a:avLst/>
          </a:prstGeom>
          <a:noFill/>
          <a:ln w="57150">
            <a:solidFill>
              <a:schemeClr val="bg2"/>
            </a:solidFill>
            <a:round/>
            <a:headEnd type="none" w="sm" len="sm"/>
            <a:tailEnd type="none" w="sm" len="sm"/>
          </a:ln>
          <a:effectLst/>
        </p:spPr>
        <p:txBody>
          <a:bodyPr/>
          <a:lstStyle/>
          <a:p>
            <a:endParaRPr lang="hu-HU"/>
          </a:p>
        </p:txBody>
      </p:sp>
      <p:sp>
        <p:nvSpPr>
          <p:cNvPr id="160842" name="Line 74"/>
          <p:cNvSpPr>
            <a:spLocks noChangeShapeType="1"/>
          </p:cNvSpPr>
          <p:nvPr/>
        </p:nvSpPr>
        <p:spPr bwMode="auto">
          <a:xfrm>
            <a:off x="395288" y="404813"/>
            <a:ext cx="431800" cy="0"/>
          </a:xfrm>
          <a:prstGeom prst="line">
            <a:avLst/>
          </a:prstGeom>
          <a:noFill/>
          <a:ln w="57150">
            <a:solidFill>
              <a:schemeClr val="bg2"/>
            </a:solidFill>
            <a:round/>
            <a:headEnd type="none" w="sm" len="sm"/>
            <a:tailEnd type="triangle" w="med" len="med"/>
          </a:ln>
          <a:effectLst/>
        </p:spPr>
        <p:txBody>
          <a:bodyPr/>
          <a:lstStyle/>
          <a:p>
            <a:endParaRPr lang="hu-HU"/>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hu-HU" sz="4000"/>
              <a:t>Programozás és programozás módszertan</a:t>
            </a:r>
          </a:p>
        </p:txBody>
      </p:sp>
      <p:sp>
        <p:nvSpPr>
          <p:cNvPr id="2051" name="Rectangle 3"/>
          <p:cNvSpPr>
            <a:spLocks noGrp="1" noChangeArrowheads="1"/>
          </p:cNvSpPr>
          <p:nvPr>
            <p:ph type="subTitle" idx="1"/>
          </p:nvPr>
        </p:nvSpPr>
        <p:spPr/>
        <p:txBody>
          <a:bodyPr/>
          <a:lstStyle/>
          <a:p>
            <a:endParaRPr lang="hu-HU" dirty="0"/>
          </a:p>
        </p:txBody>
      </p:sp>
    </p:spTree>
  </p:cSld>
  <p:clrMapOvr>
    <a:masterClrMapping/>
  </p:clrMapOvr>
  <p:transition>
    <p:cover dir="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algn="ctr"/>
            <a:r>
              <a:rPr lang="hu-HU" sz="2400" dirty="0"/>
              <a:t>-2. A számítástechnika és a programozás története</a:t>
            </a:r>
          </a:p>
        </p:txBody>
      </p:sp>
      <p:sp>
        <p:nvSpPr>
          <p:cNvPr id="295939" name="Rectangle 3"/>
          <p:cNvSpPr>
            <a:spLocks noGrp="1" noChangeArrowheads="1"/>
          </p:cNvSpPr>
          <p:nvPr>
            <p:ph type="body" idx="1"/>
          </p:nvPr>
        </p:nvSpPr>
        <p:spPr>
          <a:xfrm>
            <a:off x="1066800" y="1981200"/>
            <a:ext cx="7543800" cy="4400550"/>
          </a:xfrm>
        </p:spPr>
        <p:txBody>
          <a:bodyPr/>
          <a:lstStyle/>
          <a:p>
            <a:pPr>
              <a:lnSpc>
                <a:spcPct val="80000"/>
              </a:lnSpc>
            </a:pPr>
            <a:r>
              <a:rPr lang="hu-HU" sz="2800"/>
              <a:t>A számolást segítő eszközök története egyidős az emberiséggel</a:t>
            </a:r>
          </a:p>
          <a:p>
            <a:pPr>
              <a:lnSpc>
                <a:spcPct val="80000"/>
              </a:lnSpc>
            </a:pPr>
            <a:r>
              <a:rPr lang="hu-HU" sz="2800"/>
              <a:t>Az ősember az ujjait használta (digitus=ujj, ebből ered a digit, számjegy név, sőt a bit=binary digit, kettes számrendszer-beli számjegy elnevezés)</a:t>
            </a:r>
          </a:p>
          <a:p>
            <a:pPr>
              <a:lnSpc>
                <a:spcPct val="80000"/>
              </a:lnSpc>
            </a:pPr>
            <a:r>
              <a:rPr lang="hu-HU" sz="2800"/>
              <a:t>A következő lépés a mechanikus eszközök használata volt:</a:t>
            </a:r>
          </a:p>
          <a:p>
            <a:pPr lvl="1">
              <a:lnSpc>
                <a:spcPct val="80000"/>
              </a:lnSpc>
            </a:pPr>
            <a:r>
              <a:rPr lang="hu-HU" sz="2400"/>
              <a:t>Kipu: az első helyiértékes számábrázolás, az amerikai indiánok használták, csomózáson alapult</a:t>
            </a:r>
          </a:p>
          <a:p>
            <a:pPr lvl="1">
              <a:lnSpc>
                <a:spcPct val="80000"/>
              </a:lnSpc>
            </a:pPr>
            <a:r>
              <a:rPr lang="hu-HU" sz="2400"/>
              <a:t>Abakusz: sinekre vagy vájatokba helyezett kövekkel működő mechanikus „számológép”</a:t>
            </a:r>
          </a:p>
          <a:p>
            <a:pPr lvl="1">
              <a:lnSpc>
                <a:spcPct val="80000"/>
              </a:lnSpc>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5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5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5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59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build="p"/>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101725" y="0"/>
            <a:ext cx="7543800" cy="1212850"/>
          </a:xfrm>
        </p:spPr>
        <p:txBody>
          <a:bodyPr/>
          <a:lstStyle/>
          <a:p>
            <a:pPr algn="ctr"/>
            <a:r>
              <a:rPr lang="hu-HU" sz="2400" dirty="0"/>
              <a:t>-2. A számítástechnika és a programozás története</a:t>
            </a:r>
          </a:p>
        </p:txBody>
      </p:sp>
      <p:sp>
        <p:nvSpPr>
          <p:cNvPr id="296963" name="Rectangle 3"/>
          <p:cNvSpPr>
            <a:spLocks noGrp="1" noChangeArrowheads="1"/>
          </p:cNvSpPr>
          <p:nvPr>
            <p:ph type="body" idx="1"/>
          </p:nvPr>
        </p:nvSpPr>
        <p:spPr>
          <a:xfrm>
            <a:off x="928688" y="1458913"/>
            <a:ext cx="7878762" cy="4876800"/>
          </a:xfrm>
        </p:spPr>
        <p:txBody>
          <a:bodyPr/>
          <a:lstStyle/>
          <a:p>
            <a:pPr>
              <a:lnSpc>
                <a:spcPct val="80000"/>
              </a:lnSpc>
            </a:pPr>
            <a:r>
              <a:rPr lang="hu-HU" sz="2400"/>
              <a:t>A következő lépést a XVII. századdal kezdődően a mechanikus számológépek kifejlesztése hozta. E munka főbb alakjai:</a:t>
            </a:r>
          </a:p>
          <a:p>
            <a:pPr lvl="1">
              <a:lnSpc>
                <a:spcPct val="80000"/>
              </a:lnSpc>
            </a:pPr>
            <a:r>
              <a:rPr lang="hu-HU" sz="2200" b="1"/>
              <a:t>Wilhelm Schickard</a:t>
            </a:r>
            <a:r>
              <a:rPr lang="hu-HU" sz="2200"/>
              <a:t> (1592-1635)</a:t>
            </a:r>
          </a:p>
          <a:p>
            <a:pPr lvl="2">
              <a:lnSpc>
                <a:spcPct val="80000"/>
              </a:lnSpc>
            </a:pPr>
            <a:r>
              <a:rPr lang="hu-HU" sz="2000"/>
              <a:t>Német (thübingeni) csillagász</a:t>
            </a:r>
          </a:p>
          <a:p>
            <a:pPr lvl="2">
              <a:lnSpc>
                <a:spcPct val="80000"/>
              </a:lnSpc>
            </a:pPr>
            <a:r>
              <a:rPr lang="hu-HU" sz="2000"/>
              <a:t>a négy alapművelet elvégzésére alkalmas, fogaskerekekből és rudakból felépülő számológépet épített (1960, IBM, felépítették a működő modellt)</a:t>
            </a:r>
          </a:p>
          <a:p>
            <a:pPr lvl="1">
              <a:lnSpc>
                <a:spcPct val="80000"/>
              </a:lnSpc>
            </a:pPr>
            <a:r>
              <a:rPr lang="hu-HU" sz="2200" b="1"/>
              <a:t>Blaise Pascal</a:t>
            </a:r>
            <a:r>
              <a:rPr lang="hu-HU" sz="2200"/>
              <a:t> (1623-1662)</a:t>
            </a:r>
          </a:p>
          <a:p>
            <a:pPr lvl="2">
              <a:lnSpc>
                <a:spcPct val="80000"/>
              </a:lnSpc>
            </a:pPr>
            <a:r>
              <a:rPr lang="hu-HU" sz="2000"/>
              <a:t>francia matematikus, fizikus, filozófus</a:t>
            </a:r>
          </a:p>
          <a:p>
            <a:pPr lvl="2">
              <a:lnSpc>
                <a:spcPct val="80000"/>
              </a:lnSpc>
            </a:pPr>
            <a:r>
              <a:rPr lang="hu-HU" sz="2000"/>
              <a:t>Az első sorozatban gyártott számológép megalkotója (1642-44)</a:t>
            </a:r>
          </a:p>
          <a:p>
            <a:pPr lvl="2">
              <a:lnSpc>
                <a:spcPct val="80000"/>
              </a:lnSpc>
            </a:pPr>
            <a:r>
              <a:rPr lang="hu-HU" sz="2000"/>
              <a:t>Ez csak összeadásra és kivonásra volt alkalmas</a:t>
            </a:r>
          </a:p>
          <a:p>
            <a:pPr lvl="1">
              <a:lnSpc>
                <a:spcPct val="80000"/>
              </a:lnSpc>
            </a:pPr>
            <a:r>
              <a:rPr lang="hu-HU" sz="2200" b="1"/>
              <a:t>Gotfried Wilhelm Leibniz</a:t>
            </a:r>
            <a:r>
              <a:rPr lang="hu-HU" sz="2200"/>
              <a:t> (1646-1710):</a:t>
            </a:r>
          </a:p>
          <a:p>
            <a:pPr lvl="2">
              <a:lnSpc>
                <a:spcPct val="80000"/>
              </a:lnSpc>
            </a:pPr>
            <a:r>
              <a:rPr lang="hu-HU" sz="2000"/>
              <a:t>német polihisztor</a:t>
            </a:r>
          </a:p>
          <a:p>
            <a:pPr lvl="2">
              <a:lnSpc>
                <a:spcPct val="80000"/>
              </a:lnSpc>
            </a:pPr>
            <a:r>
              <a:rPr lang="hu-HU" sz="2000"/>
              <a:t>Pascal gépét fejlesztette tovább, megvalósította a szorzást és az osztást közbülső művelet nélkül</a:t>
            </a:r>
          </a:p>
          <a:p>
            <a:pPr lvl="2">
              <a:lnSpc>
                <a:spcPct val="80000"/>
              </a:lnSpc>
            </a:pPr>
            <a:r>
              <a:rPr lang="hu-HU" sz="2000"/>
              <a:t>Ő javasolta először a kettes számrendszer használatát</a:t>
            </a:r>
          </a:p>
          <a:p>
            <a:pPr lvl="1">
              <a:lnSpc>
                <a:spcPct val="80000"/>
              </a:lnSpc>
              <a:buFontTx/>
              <a:buNone/>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6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696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696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696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696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1136650" y="-150813"/>
            <a:ext cx="7543800" cy="1431926"/>
          </a:xfrm>
        </p:spPr>
        <p:txBody>
          <a:bodyPr/>
          <a:lstStyle/>
          <a:p>
            <a:pPr algn="ctr"/>
            <a:r>
              <a:rPr lang="hu-HU" sz="2400" dirty="0"/>
              <a:t>-2. A számítástechnika és a programozás története</a:t>
            </a:r>
          </a:p>
        </p:txBody>
      </p:sp>
      <p:sp>
        <p:nvSpPr>
          <p:cNvPr id="297987" name="Rectangle 3"/>
          <p:cNvSpPr>
            <a:spLocks noGrp="1" noChangeArrowheads="1"/>
          </p:cNvSpPr>
          <p:nvPr>
            <p:ph type="body" idx="1"/>
          </p:nvPr>
        </p:nvSpPr>
        <p:spPr>
          <a:xfrm>
            <a:off x="1066800" y="1101725"/>
            <a:ext cx="7878763" cy="4876800"/>
          </a:xfrm>
        </p:spPr>
        <p:txBody>
          <a:bodyPr/>
          <a:lstStyle/>
          <a:p>
            <a:pPr lvl="1">
              <a:lnSpc>
                <a:spcPct val="80000"/>
              </a:lnSpc>
            </a:pPr>
            <a:r>
              <a:rPr lang="hu-HU" sz="2200" b="1"/>
              <a:t>Charles Babbage</a:t>
            </a:r>
            <a:r>
              <a:rPr lang="hu-HU" sz="2200"/>
              <a:t> (1792-1871)</a:t>
            </a:r>
          </a:p>
          <a:p>
            <a:pPr lvl="2">
              <a:lnSpc>
                <a:spcPct val="80000"/>
              </a:lnSpc>
            </a:pPr>
            <a:r>
              <a:rPr lang="hu-HU" sz="2000"/>
              <a:t>angol matematikus</a:t>
            </a:r>
          </a:p>
          <a:p>
            <a:pPr lvl="2">
              <a:lnSpc>
                <a:spcPct val="80000"/>
              </a:lnSpc>
            </a:pPr>
            <a:r>
              <a:rPr lang="hu-HU" sz="2000"/>
              <a:t>Ő tervezte az első igazi számítógépet, amelynek alapja a programvezérlés és az adatok tárolása volt</a:t>
            </a:r>
          </a:p>
          <a:p>
            <a:pPr lvl="2">
              <a:lnSpc>
                <a:spcPct val="80000"/>
              </a:lnSpc>
            </a:pPr>
            <a:r>
              <a:rPr lang="hu-HU" sz="2000"/>
              <a:t>Első gépe a differenciális gép, mellyel hajózási táblázatokat számoltak volna, teljesen sosem készült el (1821)</a:t>
            </a:r>
          </a:p>
          <a:p>
            <a:pPr lvl="2">
              <a:lnSpc>
                <a:spcPct val="80000"/>
              </a:lnSpc>
            </a:pPr>
            <a:r>
              <a:rPr lang="hu-HU" sz="2000"/>
              <a:t>Ez még számológép volt, programvezérlés nélkül</a:t>
            </a:r>
          </a:p>
          <a:p>
            <a:pPr lvl="2">
              <a:lnSpc>
                <a:spcPct val="80000"/>
              </a:lnSpc>
            </a:pPr>
            <a:r>
              <a:rPr lang="hu-HU" sz="2000"/>
              <a:t>Második gépe az analitikus gép (1834), mely adatbevitelre és programozásra lyukkártyákat használt volna</a:t>
            </a:r>
          </a:p>
          <a:p>
            <a:pPr lvl="2">
              <a:lnSpc>
                <a:spcPct val="80000"/>
              </a:lnSpc>
            </a:pPr>
            <a:r>
              <a:rPr lang="hu-HU" sz="2000"/>
              <a:t>Az ötlet Joseph Maria Jacquard mechanikus szövőszékéből ered (1820), amelynél a szövési mintákat tárolták lyukkártyákon</a:t>
            </a:r>
          </a:p>
          <a:p>
            <a:pPr lvl="2">
              <a:lnSpc>
                <a:spcPct val="80000"/>
              </a:lnSpc>
            </a:pPr>
            <a:r>
              <a:rPr lang="hu-HU" sz="2000"/>
              <a:t>A kor technikája nem tette lehetővé a megépítését, mert pl. a súrlódást nem tudták kiküszöbölni a működés során</a:t>
            </a:r>
          </a:p>
          <a:p>
            <a:pPr lvl="2">
              <a:lnSpc>
                <a:spcPct val="80000"/>
              </a:lnSpc>
            </a:pPr>
            <a:r>
              <a:rPr lang="hu-HU" sz="2000"/>
              <a:t>A csak elméletben megvalósult gépre Ada Lovelace (Augusta Ada Byron, Lord Byron felesége) programokat készített, amelyek a későbbi elemzéskor mind hibátlannak bizonyultak – ő volt az első programozónő</a:t>
            </a:r>
          </a:p>
          <a:p>
            <a:pPr lvl="2">
              <a:lnSpc>
                <a:spcPct val="80000"/>
              </a:lnSpc>
            </a:pPr>
            <a:r>
              <a:rPr lang="hu-HU" sz="2000"/>
              <a:t>Az analitikus gépet a londoni Science Museumban elkezdték megépíteni a fennmaradt dokumentáció alapján</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9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98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798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798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798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798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798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7987">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79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build="p"/>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112838" y="0"/>
            <a:ext cx="7543800" cy="1431925"/>
          </a:xfrm>
        </p:spPr>
        <p:txBody>
          <a:bodyPr/>
          <a:lstStyle/>
          <a:p>
            <a:pPr algn="ctr"/>
            <a:r>
              <a:rPr lang="hu-HU" sz="2400" dirty="0"/>
              <a:t>-2. A számítástechnika és a programozás története</a:t>
            </a:r>
          </a:p>
        </p:txBody>
      </p:sp>
      <p:sp>
        <p:nvSpPr>
          <p:cNvPr id="299011" name="Rectangle 3"/>
          <p:cNvSpPr>
            <a:spLocks noGrp="1" noChangeArrowheads="1"/>
          </p:cNvSpPr>
          <p:nvPr>
            <p:ph type="body" idx="1"/>
          </p:nvPr>
        </p:nvSpPr>
        <p:spPr>
          <a:xfrm>
            <a:off x="985838" y="1412875"/>
            <a:ext cx="7878762" cy="4876800"/>
          </a:xfrm>
        </p:spPr>
        <p:txBody>
          <a:bodyPr/>
          <a:lstStyle/>
          <a:p>
            <a:pPr lvl="1">
              <a:lnSpc>
                <a:spcPct val="80000"/>
              </a:lnSpc>
            </a:pPr>
            <a:r>
              <a:rPr lang="hu-HU" sz="2200" b="1"/>
              <a:t>James Hollerith</a:t>
            </a:r>
            <a:r>
              <a:rPr lang="hu-HU" sz="2200"/>
              <a:t> (1860-1929), amerikai mérnök</a:t>
            </a:r>
          </a:p>
          <a:p>
            <a:pPr lvl="2">
              <a:lnSpc>
                <a:spcPct val="80000"/>
              </a:lnSpc>
            </a:pPr>
            <a:r>
              <a:rPr lang="hu-HU" sz="2000"/>
              <a:t>1887-ben az amerikai népszámlálás adatainak feldolgozására lyukkártyás gépet készített, amellyel a kiértékelés 3 év helyett 6 hetet vett igénybe</a:t>
            </a:r>
          </a:p>
          <a:p>
            <a:pPr lvl="2">
              <a:lnSpc>
                <a:spcPct val="80000"/>
              </a:lnSpc>
            </a:pPr>
            <a:r>
              <a:rPr lang="hu-HU" sz="2000"/>
              <a:t>A lyukkártyák rendezését és szétválogatását tűk segítségével oldotta meg</a:t>
            </a:r>
          </a:p>
          <a:p>
            <a:pPr lvl="2">
              <a:lnSpc>
                <a:spcPct val="80000"/>
              </a:lnSpc>
            </a:pPr>
            <a:r>
              <a:rPr lang="hu-HU" sz="2000"/>
              <a:t>Hollerith 1924-ben alapított cégéből fejlődött ki az IBM (International Business Machines)</a:t>
            </a:r>
          </a:p>
          <a:p>
            <a:pPr>
              <a:lnSpc>
                <a:spcPct val="80000"/>
              </a:lnSpc>
            </a:pPr>
            <a:r>
              <a:rPr lang="hu-HU" sz="2800"/>
              <a:t>Szerepeljen itt néhány kép a fent említett számoló és számítógépekről</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9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9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9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build="p"/>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1112838" y="0"/>
            <a:ext cx="7543800" cy="1431925"/>
          </a:xfrm>
        </p:spPr>
        <p:txBody>
          <a:bodyPr/>
          <a:lstStyle/>
          <a:p>
            <a:pPr algn="ctr"/>
            <a:r>
              <a:rPr lang="hu-HU" sz="3600" dirty="0"/>
              <a:t>-2. A számítástechnika és a programozás története</a:t>
            </a:r>
          </a:p>
        </p:txBody>
      </p:sp>
      <p:sp>
        <p:nvSpPr>
          <p:cNvPr id="301059" name="Rectangle 3"/>
          <p:cNvSpPr>
            <a:spLocks noGrp="1" noChangeArrowheads="1"/>
          </p:cNvSpPr>
          <p:nvPr>
            <p:ph type="body" idx="1"/>
          </p:nvPr>
        </p:nvSpPr>
        <p:spPr>
          <a:xfrm>
            <a:off x="1265238" y="2546350"/>
            <a:ext cx="7878762" cy="4876800"/>
          </a:xfrm>
        </p:spPr>
        <p:txBody>
          <a:bodyPr/>
          <a:lstStyle/>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gn="ctr">
              <a:lnSpc>
                <a:spcPct val="80000"/>
              </a:lnSpc>
              <a:buFont typeface="Wingdings" pitchFamily="2" charset="2"/>
              <a:buNone/>
            </a:pPr>
            <a:r>
              <a:rPr lang="hu-HU" sz="2800"/>
              <a:t>Római abakusz rekonstrukciója</a:t>
            </a:r>
          </a:p>
        </p:txBody>
      </p:sp>
      <p:pic>
        <p:nvPicPr>
          <p:cNvPr id="301061" name="Picture 5" descr="Kép:RomanAbacusRecon.jpg">
            <a:hlinkClick r:id="rId2"/>
          </p:cNvPr>
          <p:cNvPicPr>
            <a:picLocks noChangeAspect="1" noChangeArrowheads="1"/>
          </p:cNvPicPr>
          <p:nvPr/>
        </p:nvPicPr>
        <p:blipFill>
          <a:blip r:embed="rId3"/>
          <a:srcRect/>
          <a:stretch>
            <a:fillRect/>
          </a:stretch>
        </p:blipFill>
        <p:spPr bwMode="auto">
          <a:xfrm>
            <a:off x="3292475" y="2035175"/>
            <a:ext cx="2857500" cy="2276475"/>
          </a:xfrm>
          <a:prstGeom prst="rect">
            <a:avLst/>
          </a:prstGeom>
          <a:noFill/>
        </p:spPr>
      </p:pic>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10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build="p"/>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1112838" y="0"/>
            <a:ext cx="7543800" cy="1431925"/>
          </a:xfrm>
        </p:spPr>
        <p:txBody>
          <a:bodyPr/>
          <a:lstStyle/>
          <a:p>
            <a:pPr algn="ctr"/>
            <a:r>
              <a:rPr lang="hu-HU" sz="3600"/>
              <a:t>-2. A számítástechnika és a programozás története</a:t>
            </a:r>
          </a:p>
        </p:txBody>
      </p:sp>
      <p:sp>
        <p:nvSpPr>
          <p:cNvPr id="302083" name="Rectangle 3"/>
          <p:cNvSpPr>
            <a:spLocks noGrp="1" noChangeArrowheads="1"/>
          </p:cNvSpPr>
          <p:nvPr>
            <p:ph type="body" idx="1"/>
          </p:nvPr>
        </p:nvSpPr>
        <p:spPr>
          <a:xfrm>
            <a:off x="1265238" y="2546350"/>
            <a:ext cx="7878762" cy="4876800"/>
          </a:xfrm>
        </p:spPr>
        <p:txBody>
          <a:bodyPr/>
          <a:lstStyle/>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gn="ctr">
              <a:lnSpc>
                <a:spcPct val="80000"/>
              </a:lnSpc>
              <a:buFont typeface="Wingdings" pitchFamily="2" charset="2"/>
              <a:buNone/>
            </a:pPr>
            <a:endParaRPr lang="hu-HU" sz="2800"/>
          </a:p>
          <a:p>
            <a:pPr algn="ctr">
              <a:lnSpc>
                <a:spcPct val="80000"/>
              </a:lnSpc>
              <a:buFont typeface="Wingdings" pitchFamily="2" charset="2"/>
              <a:buNone/>
            </a:pPr>
            <a:endParaRPr lang="hu-HU" sz="2800"/>
          </a:p>
          <a:p>
            <a:pPr algn="ctr">
              <a:lnSpc>
                <a:spcPct val="80000"/>
              </a:lnSpc>
              <a:buFont typeface="Wingdings" pitchFamily="2" charset="2"/>
              <a:buNone/>
            </a:pPr>
            <a:endParaRPr lang="hu-HU" sz="2800"/>
          </a:p>
          <a:p>
            <a:pPr algn="ctr">
              <a:lnSpc>
                <a:spcPct val="80000"/>
              </a:lnSpc>
              <a:buFont typeface="Wingdings" pitchFamily="2" charset="2"/>
              <a:buNone/>
            </a:pPr>
            <a:r>
              <a:rPr lang="hu-HU" sz="2800"/>
              <a:t>Pascal számológépe</a:t>
            </a:r>
          </a:p>
        </p:txBody>
      </p:sp>
      <p:pic>
        <p:nvPicPr>
          <p:cNvPr id="302086" name="Picture 6" descr="Kép:Arts et Metiers Pascaline dsc03869.jpg">
            <a:hlinkClick r:id="rId2"/>
          </p:cNvPr>
          <p:cNvPicPr>
            <a:picLocks noChangeAspect="1" noChangeArrowheads="1"/>
          </p:cNvPicPr>
          <p:nvPr/>
        </p:nvPicPr>
        <p:blipFill>
          <a:blip r:embed="rId3"/>
          <a:srcRect/>
          <a:stretch>
            <a:fillRect/>
          </a:stretch>
        </p:blipFill>
        <p:spPr bwMode="auto">
          <a:xfrm>
            <a:off x="1222375" y="1852613"/>
            <a:ext cx="7620000" cy="4171950"/>
          </a:xfrm>
          <a:prstGeom prst="rect">
            <a:avLst/>
          </a:prstGeom>
          <a:noFill/>
        </p:spPr>
      </p:pic>
    </p:spTree>
  </p:cSld>
  <p:clrMapOvr>
    <a:masterClrMapping/>
  </p:clrMapOvr>
  <p:transition>
    <p:cover dir="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112838" y="0"/>
            <a:ext cx="7543800" cy="1431925"/>
          </a:xfrm>
        </p:spPr>
        <p:txBody>
          <a:bodyPr/>
          <a:lstStyle/>
          <a:p>
            <a:pPr algn="ctr"/>
            <a:r>
              <a:rPr lang="hu-HU" sz="2800" dirty="0"/>
              <a:t>-2. A számítástechnika és a programozás története</a:t>
            </a:r>
          </a:p>
        </p:txBody>
      </p:sp>
      <p:sp>
        <p:nvSpPr>
          <p:cNvPr id="303107" name="Rectangle 3"/>
          <p:cNvSpPr>
            <a:spLocks noGrp="1" noChangeArrowheads="1"/>
          </p:cNvSpPr>
          <p:nvPr>
            <p:ph type="body" idx="1"/>
          </p:nvPr>
        </p:nvSpPr>
        <p:spPr>
          <a:xfrm>
            <a:off x="1265238" y="2546350"/>
            <a:ext cx="7878762" cy="4876800"/>
          </a:xfrm>
        </p:spPr>
        <p:txBody>
          <a:bodyPr/>
          <a:lstStyle/>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gn="ctr">
              <a:lnSpc>
                <a:spcPct val="80000"/>
              </a:lnSpc>
              <a:buFont typeface="Wingdings" pitchFamily="2" charset="2"/>
              <a:buNone/>
            </a:pPr>
            <a:endParaRPr lang="hu-HU" sz="2800"/>
          </a:p>
          <a:p>
            <a:pPr algn="ctr">
              <a:lnSpc>
                <a:spcPct val="80000"/>
              </a:lnSpc>
              <a:buFont typeface="Wingdings" pitchFamily="2" charset="2"/>
              <a:buNone/>
            </a:pPr>
            <a:r>
              <a:rPr lang="hu-HU" sz="2800"/>
              <a:t>A differenciális gép egy részlete, amelyet a Babbage műhelyében talált alkatrészekből raktak össze</a:t>
            </a:r>
          </a:p>
        </p:txBody>
      </p:sp>
      <p:pic>
        <p:nvPicPr>
          <p:cNvPr id="303110" name="Picture 6" descr="Kép:BabbageDifferenceEngine.jpg">
            <a:hlinkClick r:id="rId2"/>
          </p:cNvPr>
          <p:cNvPicPr>
            <a:picLocks noChangeAspect="1" noChangeArrowheads="1"/>
          </p:cNvPicPr>
          <p:nvPr/>
        </p:nvPicPr>
        <p:blipFill>
          <a:blip r:embed="rId3"/>
          <a:srcRect/>
          <a:stretch>
            <a:fillRect/>
          </a:stretch>
        </p:blipFill>
        <p:spPr bwMode="auto">
          <a:xfrm>
            <a:off x="2028825" y="1296988"/>
            <a:ext cx="5710238" cy="4203700"/>
          </a:xfrm>
          <a:prstGeom prst="rect">
            <a:avLst/>
          </a:prstGeom>
          <a:noFill/>
        </p:spPr>
      </p:pic>
    </p:spTree>
  </p:cSld>
  <p:clrMapOvr>
    <a:masterClrMapping/>
  </p:clrMapOvr>
  <p:transition>
    <p:cover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42910" y="357166"/>
            <a:ext cx="7772400" cy="747698"/>
          </a:xfrm>
          <a:noFill/>
          <a:ln w="28575">
            <a:solidFill>
              <a:schemeClr val="tx1"/>
            </a:solidFill>
          </a:ln>
        </p:spPr>
        <p:txBody>
          <a:bodyPr>
            <a:normAutofit fontScale="90000"/>
          </a:bodyPr>
          <a:lstStyle/>
          <a:p>
            <a:r>
              <a:rPr lang="hu-HU" b="1" dirty="0"/>
              <a:t>Egy napunk</a:t>
            </a:r>
          </a:p>
        </p:txBody>
      </p:sp>
      <p:sp>
        <p:nvSpPr>
          <p:cNvPr id="14339" name="Rectangle 3"/>
          <p:cNvSpPr>
            <a:spLocks noGrp="1" noChangeArrowheads="1"/>
          </p:cNvSpPr>
          <p:nvPr>
            <p:ph type="body" sz="half" idx="2"/>
          </p:nvPr>
        </p:nvSpPr>
        <p:spPr>
          <a:xfrm>
            <a:off x="4643438" y="1981200"/>
            <a:ext cx="3814762" cy="4114800"/>
          </a:xfrm>
        </p:spPr>
        <p:txBody>
          <a:bodyPr/>
          <a:lstStyle/>
          <a:p>
            <a:pPr algn="ctr">
              <a:buFontTx/>
              <a:buNone/>
            </a:pPr>
            <a:r>
              <a:rPr lang="hu-HU" sz="2400" b="1" dirty="0"/>
              <a:t>	</a:t>
            </a:r>
            <a:r>
              <a:rPr lang="hu-HU" sz="2000" b="1" dirty="0"/>
              <a:t>Egy napunk algoritmusa mondatszerűen leírva</a:t>
            </a:r>
          </a:p>
          <a:p>
            <a:pPr>
              <a:spcBef>
                <a:spcPct val="100000"/>
              </a:spcBef>
            </a:pPr>
            <a:r>
              <a:rPr lang="hu-HU" sz="1800" b="1" dirty="0"/>
              <a:t>Szekvencia</a:t>
            </a:r>
          </a:p>
          <a:p>
            <a:pPr>
              <a:spcBef>
                <a:spcPct val="100000"/>
              </a:spcBef>
            </a:pPr>
            <a:r>
              <a:rPr lang="hu-HU" sz="1800" b="1" dirty="0"/>
              <a:t>Szelekció</a:t>
            </a:r>
          </a:p>
          <a:p>
            <a:endParaRPr lang="hu-HU" sz="1800" b="1" dirty="0"/>
          </a:p>
          <a:p>
            <a:r>
              <a:rPr lang="hu-HU" sz="1800" b="1" dirty="0"/>
              <a:t>Iteráció</a:t>
            </a:r>
          </a:p>
          <a:p>
            <a:endParaRPr lang="hu-HU" sz="1800" b="1" dirty="0"/>
          </a:p>
          <a:p>
            <a:pPr>
              <a:spcBef>
                <a:spcPct val="50000"/>
              </a:spcBef>
            </a:pPr>
            <a:r>
              <a:rPr lang="hu-HU" sz="1800" b="1" dirty="0"/>
              <a:t>Szekvencia</a:t>
            </a:r>
          </a:p>
          <a:p>
            <a:endParaRPr lang="hu-HU" sz="1800" dirty="0"/>
          </a:p>
        </p:txBody>
      </p:sp>
      <p:pic>
        <p:nvPicPr>
          <p:cNvPr id="14340" name="Picture 4" descr="5a"/>
          <p:cNvPicPr>
            <a:picLocks noGrp="1" noChangeAspect="1" noChangeArrowheads="1"/>
          </p:cNvPicPr>
          <p:nvPr>
            <p:ph sz="half" idx="1"/>
          </p:nvPr>
        </p:nvPicPr>
        <p:blipFill>
          <a:blip r:embed="rId2" cstate="print"/>
          <a:srcRect/>
          <a:stretch>
            <a:fillRect/>
          </a:stretch>
        </p:blipFill>
        <p:spPr>
          <a:xfrm>
            <a:off x="914400" y="1828800"/>
            <a:ext cx="3406775" cy="4533900"/>
          </a:xfrm>
          <a:ln w="28575">
            <a:solidFill>
              <a:schemeClr val="tx1"/>
            </a:solidFill>
          </a:ln>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1112838" y="0"/>
            <a:ext cx="7543800" cy="1431925"/>
          </a:xfrm>
        </p:spPr>
        <p:txBody>
          <a:bodyPr/>
          <a:lstStyle/>
          <a:p>
            <a:pPr algn="ctr"/>
            <a:r>
              <a:rPr lang="hu-HU" sz="2800" dirty="0"/>
              <a:t>-2. A számítástechnika és a programozás története</a:t>
            </a:r>
          </a:p>
        </p:txBody>
      </p:sp>
      <p:sp>
        <p:nvSpPr>
          <p:cNvPr id="304131" name="Rectangle 3"/>
          <p:cNvSpPr>
            <a:spLocks noGrp="1" noChangeArrowheads="1"/>
          </p:cNvSpPr>
          <p:nvPr>
            <p:ph type="body" idx="1"/>
          </p:nvPr>
        </p:nvSpPr>
        <p:spPr>
          <a:xfrm>
            <a:off x="1265238" y="2546350"/>
            <a:ext cx="7878762" cy="4876800"/>
          </a:xfrm>
        </p:spPr>
        <p:txBody>
          <a:bodyPr/>
          <a:lstStyle/>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nSpc>
                <a:spcPct val="80000"/>
              </a:lnSpc>
              <a:buFont typeface="Wingdings" pitchFamily="2" charset="2"/>
              <a:buNone/>
            </a:pPr>
            <a:endParaRPr lang="hu-HU" sz="2800"/>
          </a:p>
          <a:p>
            <a:pPr algn="ctr">
              <a:lnSpc>
                <a:spcPct val="80000"/>
              </a:lnSpc>
              <a:buFont typeface="Wingdings" pitchFamily="2" charset="2"/>
              <a:buNone/>
            </a:pPr>
            <a:endParaRPr lang="hu-HU" sz="2800"/>
          </a:p>
          <a:p>
            <a:pPr algn="ctr">
              <a:lnSpc>
                <a:spcPct val="80000"/>
              </a:lnSpc>
              <a:buFont typeface="Wingdings" pitchFamily="2" charset="2"/>
              <a:buNone/>
            </a:pPr>
            <a:endParaRPr lang="hu-HU" sz="2800"/>
          </a:p>
          <a:p>
            <a:pPr algn="ctr">
              <a:lnSpc>
                <a:spcPct val="80000"/>
              </a:lnSpc>
              <a:buFont typeface="Wingdings" pitchFamily="2" charset="2"/>
              <a:buNone/>
            </a:pPr>
            <a:endParaRPr lang="hu-HU" sz="2800"/>
          </a:p>
          <a:p>
            <a:pPr algn="ctr">
              <a:lnSpc>
                <a:spcPct val="80000"/>
              </a:lnSpc>
              <a:buFont typeface="Wingdings" pitchFamily="2" charset="2"/>
              <a:buNone/>
            </a:pPr>
            <a:r>
              <a:rPr lang="hu-HU" sz="2800"/>
              <a:t>Az épülő analitikus gép</a:t>
            </a:r>
          </a:p>
        </p:txBody>
      </p:sp>
      <p:pic>
        <p:nvPicPr>
          <p:cNvPr id="304133" name="Picture 5" descr="DSC02275"/>
          <p:cNvPicPr>
            <a:picLocks noChangeAspect="1" noChangeArrowheads="1"/>
          </p:cNvPicPr>
          <p:nvPr/>
        </p:nvPicPr>
        <p:blipFill>
          <a:blip r:embed="rId2"/>
          <a:srcRect/>
          <a:stretch>
            <a:fillRect/>
          </a:stretch>
        </p:blipFill>
        <p:spPr bwMode="auto">
          <a:xfrm>
            <a:off x="1624013" y="1276350"/>
            <a:ext cx="6786562" cy="5089525"/>
          </a:xfrm>
          <a:prstGeom prst="rect">
            <a:avLst/>
          </a:prstGeom>
          <a:noFill/>
        </p:spPr>
      </p:pic>
    </p:spTree>
  </p:cSld>
  <p:clrMapOvr>
    <a:masterClrMapping/>
  </p:clrMapOvr>
  <p:transition>
    <p:cover dir="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1101725" y="0"/>
            <a:ext cx="7543800" cy="1212850"/>
          </a:xfrm>
        </p:spPr>
        <p:txBody>
          <a:bodyPr/>
          <a:lstStyle/>
          <a:p>
            <a:pPr algn="ctr"/>
            <a:r>
              <a:rPr lang="hu-HU" sz="2800" dirty="0"/>
              <a:t>-2. A számítástechnika és a programozás története</a:t>
            </a:r>
          </a:p>
        </p:txBody>
      </p:sp>
      <p:sp>
        <p:nvSpPr>
          <p:cNvPr id="305155" name="Rectangle 3"/>
          <p:cNvSpPr>
            <a:spLocks noGrp="1" noChangeArrowheads="1"/>
          </p:cNvSpPr>
          <p:nvPr>
            <p:ph type="body" idx="1"/>
          </p:nvPr>
        </p:nvSpPr>
        <p:spPr>
          <a:xfrm>
            <a:off x="928688" y="1458913"/>
            <a:ext cx="7878762" cy="4876800"/>
          </a:xfrm>
        </p:spPr>
        <p:txBody>
          <a:bodyPr/>
          <a:lstStyle/>
          <a:p>
            <a:pPr>
              <a:lnSpc>
                <a:spcPct val="80000"/>
              </a:lnSpc>
            </a:pPr>
            <a:r>
              <a:rPr lang="hu-HU" sz="2400"/>
              <a:t>A következő lépést az elektromechanikus, elektronikus számítógépek megalkotása hozta</a:t>
            </a:r>
          </a:p>
          <a:p>
            <a:pPr lvl="1">
              <a:lnSpc>
                <a:spcPct val="80000"/>
              </a:lnSpc>
            </a:pPr>
            <a:r>
              <a:rPr lang="hu-HU" sz="2400"/>
              <a:t>Sokan foglalkoztak több országban a kifejlesztésükkel, csak néhány név: </a:t>
            </a:r>
          </a:p>
          <a:p>
            <a:pPr lvl="2">
              <a:lnSpc>
                <a:spcPct val="80000"/>
              </a:lnSpc>
            </a:pPr>
            <a:r>
              <a:rPr lang="hu-HU" sz="2000"/>
              <a:t>Conrad Zuse, Németország (első szabadon programozható számítógép, relékből, 1938-41),</a:t>
            </a:r>
          </a:p>
          <a:p>
            <a:pPr lvl="2">
              <a:lnSpc>
                <a:spcPct val="80000"/>
              </a:lnSpc>
            </a:pPr>
            <a:r>
              <a:rPr lang="hu-HU" sz="2000"/>
              <a:t>Alan Turing (angol matematikus, Colossus nevű kódfejtésre használt számítógép, 1943), </a:t>
            </a:r>
          </a:p>
          <a:p>
            <a:pPr lvl="2">
              <a:lnSpc>
                <a:spcPct val="80000"/>
              </a:lnSpc>
            </a:pPr>
            <a:r>
              <a:rPr lang="hu-HU" sz="2000"/>
              <a:t>Howard H. Aiken, (amerikai matematikus, Mark I. nevű számítógép, lövedékröppálya-táblázatok számítására, 1944)</a:t>
            </a:r>
          </a:p>
          <a:p>
            <a:pPr lvl="1">
              <a:lnSpc>
                <a:spcPct val="80000"/>
              </a:lnSpc>
            </a:pPr>
            <a:r>
              <a:rPr lang="hu-HU" sz="2400"/>
              <a:t>ENIAC, 1945: az első teljesen elektronikus számítógép, elektroncsövekből</a:t>
            </a:r>
          </a:p>
          <a:p>
            <a:pPr lvl="1">
              <a:lnSpc>
                <a:spcPct val="80000"/>
              </a:lnSpc>
            </a:pPr>
            <a:r>
              <a:rPr lang="hu-HU" sz="2400"/>
              <a:t>EDVAC, 1946: az első Neumann-elvű számítógép</a:t>
            </a:r>
          </a:p>
          <a:p>
            <a:pPr lvl="1">
              <a:lnSpc>
                <a:spcPct val="80000"/>
              </a:lnSpc>
              <a:buFontTx/>
              <a:buNone/>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51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51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51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51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51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51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build="p"/>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1101725" y="0"/>
            <a:ext cx="7543800" cy="1212850"/>
          </a:xfrm>
        </p:spPr>
        <p:txBody>
          <a:bodyPr/>
          <a:lstStyle/>
          <a:p>
            <a:pPr algn="ctr"/>
            <a:r>
              <a:rPr lang="hu-HU" sz="2800" dirty="0"/>
              <a:t>-2. A számítástechnika és a programozás története</a:t>
            </a:r>
          </a:p>
        </p:txBody>
      </p:sp>
      <p:sp>
        <p:nvSpPr>
          <p:cNvPr id="306179" name="Rectangle 3"/>
          <p:cNvSpPr>
            <a:spLocks noGrp="1" noChangeArrowheads="1"/>
          </p:cNvSpPr>
          <p:nvPr>
            <p:ph type="body" idx="1"/>
          </p:nvPr>
        </p:nvSpPr>
        <p:spPr>
          <a:xfrm>
            <a:off x="928688" y="1458913"/>
            <a:ext cx="7878762" cy="4876800"/>
          </a:xfrm>
        </p:spPr>
        <p:txBody>
          <a:bodyPr/>
          <a:lstStyle/>
          <a:p>
            <a:pPr marL="533400" indent="-533400">
              <a:lnSpc>
                <a:spcPct val="80000"/>
              </a:lnSpc>
            </a:pPr>
            <a:r>
              <a:rPr lang="hu-HU" sz="2400" b="1"/>
              <a:t>Neumann János</a:t>
            </a:r>
            <a:r>
              <a:rPr lang="hu-HU" sz="2400"/>
              <a:t> (1903-1957) magyar származású amerikában élt matematikus</a:t>
            </a:r>
          </a:p>
          <a:p>
            <a:pPr marL="914400" lvl="1" indent="-457200">
              <a:lnSpc>
                <a:spcPct val="80000"/>
              </a:lnSpc>
            </a:pPr>
            <a:r>
              <a:rPr lang="hu-HU" sz="2400"/>
              <a:t>Matematikai alapokon látott hozzá a számítógépek általános alapelveinek kidolgozásához</a:t>
            </a:r>
          </a:p>
          <a:p>
            <a:pPr marL="914400" lvl="1" indent="-457200">
              <a:lnSpc>
                <a:spcPct val="80000"/>
              </a:lnSpc>
            </a:pPr>
            <a:r>
              <a:rPr lang="hu-HU" sz="2400"/>
              <a:t>Ezeket 1946-ban publikálta legendás cikkében, amelyek a Neumann-elveket tartalmazták:</a:t>
            </a:r>
          </a:p>
          <a:p>
            <a:pPr marL="914400" lvl="1" indent="-457200">
              <a:lnSpc>
                <a:spcPct val="80000"/>
              </a:lnSpc>
              <a:buFontTx/>
              <a:buAutoNum type="arabicPeriod"/>
            </a:pPr>
            <a:r>
              <a:rPr lang="hu-HU" sz="2400"/>
              <a:t>Soros utasításvégrehajtás</a:t>
            </a:r>
          </a:p>
          <a:p>
            <a:pPr marL="914400" lvl="1" indent="-457200">
              <a:lnSpc>
                <a:spcPct val="80000"/>
              </a:lnSpc>
              <a:buFontTx/>
              <a:buAutoNum type="arabicPeriod"/>
            </a:pPr>
            <a:r>
              <a:rPr lang="hu-HU" sz="2400"/>
              <a:t>Kettes számrendszer használata</a:t>
            </a:r>
          </a:p>
          <a:p>
            <a:pPr marL="914400" lvl="1" indent="-457200">
              <a:lnSpc>
                <a:spcPct val="80000"/>
              </a:lnSpc>
              <a:buFontTx/>
              <a:buAutoNum type="arabicPeriod"/>
            </a:pPr>
            <a:r>
              <a:rPr lang="hu-HU" sz="2400"/>
              <a:t>Belső memória (operatív tár) használata a program és az adatok tárolására</a:t>
            </a:r>
          </a:p>
          <a:p>
            <a:pPr marL="914400" lvl="1" indent="-457200">
              <a:lnSpc>
                <a:spcPct val="80000"/>
              </a:lnSpc>
              <a:buFontTx/>
              <a:buAutoNum type="arabicPeriod"/>
            </a:pPr>
            <a:r>
              <a:rPr lang="hu-HU" sz="2400"/>
              <a:t>Teljesen elektronikus működésű, univerzális számítógép</a:t>
            </a:r>
          </a:p>
          <a:p>
            <a:pPr marL="914400" lvl="1" indent="-457200">
              <a:lnSpc>
                <a:spcPct val="80000"/>
              </a:lnSpc>
              <a:buFontTx/>
              <a:buAutoNum type="arabicPeriod"/>
            </a:pPr>
            <a:r>
              <a:rPr lang="hu-HU" sz="2400"/>
              <a:t>Központi vezérlőegység, illetve aritmetikai egység használata</a:t>
            </a:r>
          </a:p>
          <a:p>
            <a:pPr marL="914400" lvl="1" indent="-457200">
              <a:lnSpc>
                <a:spcPct val="80000"/>
              </a:lnSpc>
            </a:pPr>
            <a:endParaRPr lang="hu-HU" sz="2400"/>
          </a:p>
          <a:p>
            <a:pPr marL="914400" lvl="1" indent="-457200">
              <a:lnSpc>
                <a:spcPct val="80000"/>
              </a:lnSpc>
              <a:buFontTx/>
              <a:buNone/>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6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6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6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6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61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61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6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1101725" y="0"/>
            <a:ext cx="7543800" cy="1212850"/>
          </a:xfrm>
        </p:spPr>
        <p:txBody>
          <a:bodyPr/>
          <a:lstStyle/>
          <a:p>
            <a:pPr algn="ctr"/>
            <a:r>
              <a:rPr lang="hu-HU" sz="2800"/>
              <a:t>-2. A számítástechnika és a programozás története</a:t>
            </a:r>
          </a:p>
        </p:txBody>
      </p:sp>
      <p:sp>
        <p:nvSpPr>
          <p:cNvPr id="307203" name="Rectangle 3"/>
          <p:cNvSpPr>
            <a:spLocks noGrp="1" noChangeArrowheads="1"/>
          </p:cNvSpPr>
          <p:nvPr>
            <p:ph type="body" idx="1"/>
          </p:nvPr>
        </p:nvSpPr>
        <p:spPr>
          <a:xfrm>
            <a:off x="928688" y="1458913"/>
            <a:ext cx="7878762" cy="4876800"/>
          </a:xfrm>
        </p:spPr>
        <p:txBody>
          <a:bodyPr/>
          <a:lstStyle/>
          <a:p>
            <a:pPr marL="533400" indent="-533400">
              <a:lnSpc>
                <a:spcPct val="80000"/>
              </a:lnSpc>
            </a:pPr>
            <a:r>
              <a:rPr lang="hu-HU" sz="2400"/>
              <a:t>A XX. Század negyvenes évei óta Neumann-elvű, elektronikus számítógépeket használunk, amelyeket az őket alkotó fő alkotórész milyensége szerint számítógép-generációkba sorolunk. Ezek a következők:</a:t>
            </a:r>
          </a:p>
          <a:p>
            <a:pPr marL="914400" lvl="1" indent="-457200">
              <a:lnSpc>
                <a:spcPct val="80000"/>
              </a:lnSpc>
              <a:buFontTx/>
              <a:buAutoNum type="arabicPeriod"/>
            </a:pPr>
            <a:r>
              <a:rPr lang="hu-HU" sz="2400"/>
              <a:t>generációs számítógépek: elektroncsövekből épülnek fel</a:t>
            </a:r>
          </a:p>
          <a:p>
            <a:pPr marL="914400" lvl="1" indent="-457200">
              <a:lnSpc>
                <a:spcPct val="80000"/>
              </a:lnSpc>
              <a:buFontTx/>
              <a:buAutoNum type="arabicPeriod"/>
            </a:pPr>
            <a:r>
              <a:rPr lang="hu-HU" sz="2400"/>
              <a:t>generációs számítógépek: fő alkotórészük az egyedi tranzisztor (1958-tól)</a:t>
            </a:r>
          </a:p>
          <a:p>
            <a:pPr marL="914400" lvl="1" indent="-457200">
              <a:lnSpc>
                <a:spcPct val="80000"/>
              </a:lnSpc>
              <a:buFontTx/>
              <a:buAutoNum type="arabicPeriod"/>
            </a:pPr>
            <a:r>
              <a:rPr lang="hu-HU" sz="2400"/>
              <a:t>generációs számítógépek: integrált áramköröket tartalmaznak (1965-től)</a:t>
            </a:r>
          </a:p>
          <a:p>
            <a:pPr marL="914400" lvl="1" indent="-457200">
              <a:lnSpc>
                <a:spcPct val="80000"/>
              </a:lnSpc>
              <a:buFontTx/>
              <a:buAutoNum type="arabicPeriod"/>
            </a:pPr>
            <a:r>
              <a:rPr lang="hu-HU" sz="2400"/>
              <a:t>generációs számítógépek: központi egységük a mikroprocesszor (1971, Intel, 4004 típusjelű processzor)</a:t>
            </a:r>
          </a:p>
          <a:p>
            <a:pPr marL="533400" indent="-533400">
              <a:lnSpc>
                <a:spcPct val="80000"/>
              </a:lnSpc>
            </a:pPr>
            <a:r>
              <a:rPr lang="hu-HU" sz="2400"/>
              <a:t>A különböző megvalósítás azonban nem jelentette a programozás alapelveinek változását</a:t>
            </a:r>
          </a:p>
          <a:p>
            <a:pPr marL="914400" lvl="1" indent="-457200">
              <a:lnSpc>
                <a:spcPct val="80000"/>
              </a:lnSpc>
              <a:buFontTx/>
              <a:buAutoNum type="arabicPeriod"/>
            </a:pPr>
            <a:endParaRPr lang="hu-HU" sz="2400"/>
          </a:p>
          <a:p>
            <a:pPr marL="914400" lvl="1" indent="-457200">
              <a:lnSpc>
                <a:spcPct val="80000"/>
              </a:lnSpc>
              <a:buFontTx/>
              <a:buNone/>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2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build="p"/>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hu-HU"/>
              <a:t>-1. Alapfogalmak</a:t>
            </a:r>
          </a:p>
        </p:txBody>
      </p:sp>
      <p:sp>
        <p:nvSpPr>
          <p:cNvPr id="308227" name="Rectangle 3"/>
          <p:cNvSpPr>
            <a:spLocks noGrp="1" noChangeArrowheads="1"/>
          </p:cNvSpPr>
          <p:nvPr>
            <p:ph type="body" idx="1"/>
          </p:nvPr>
        </p:nvSpPr>
        <p:spPr>
          <a:xfrm>
            <a:off x="1066800" y="1981200"/>
            <a:ext cx="7543800" cy="4400550"/>
          </a:xfrm>
        </p:spPr>
        <p:txBody>
          <a:bodyPr/>
          <a:lstStyle/>
          <a:p>
            <a:r>
              <a:rPr lang="hu-HU" b="1" dirty="0">
                <a:solidFill>
                  <a:srgbClr val="FF0000"/>
                </a:solidFill>
              </a:rPr>
              <a:t>Adat:</a:t>
            </a:r>
            <a:r>
              <a:rPr lang="hu-HU" dirty="0"/>
              <a:t> Egy objektum számunkra fontos tulajdonsága.</a:t>
            </a:r>
          </a:p>
          <a:p>
            <a:r>
              <a:rPr lang="hu-HU" b="1" dirty="0">
                <a:solidFill>
                  <a:srgbClr val="FF0000"/>
                </a:solidFill>
              </a:rPr>
              <a:t>Ismeret:</a:t>
            </a:r>
            <a:r>
              <a:rPr lang="hu-HU" dirty="0"/>
              <a:t> Az adatok olyan összessége, amelyet az ember képes észlelni, érzékelni, és összefüggéseiben látni.</a:t>
            </a:r>
          </a:p>
          <a:p>
            <a:r>
              <a:rPr lang="hu-HU" b="1" dirty="0">
                <a:solidFill>
                  <a:srgbClr val="FF0000"/>
                </a:solidFill>
              </a:rPr>
              <a:t>Információ:</a:t>
            </a:r>
            <a:r>
              <a:rPr lang="hu-HU" dirty="0"/>
              <a:t> Új ismeretet tartalmazó adathalmaz.</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build="p"/>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hu-HU"/>
              <a:t>-1. Alapfogalmak</a:t>
            </a:r>
          </a:p>
        </p:txBody>
      </p:sp>
      <p:sp>
        <p:nvSpPr>
          <p:cNvPr id="8195" name="Rectangle 3"/>
          <p:cNvSpPr>
            <a:spLocks noGrp="1" noChangeArrowheads="1"/>
          </p:cNvSpPr>
          <p:nvPr>
            <p:ph type="body" idx="1"/>
          </p:nvPr>
        </p:nvSpPr>
        <p:spPr/>
        <p:txBody>
          <a:bodyPr/>
          <a:lstStyle/>
          <a:p>
            <a:r>
              <a:rPr lang="hu-HU" sz="2800"/>
              <a:t>Program: A számítógép számára érthető </a:t>
            </a:r>
            <a:r>
              <a:rPr lang="hu-HU" sz="2800" b="1"/>
              <a:t>utasítások sorozata</a:t>
            </a:r>
            <a:r>
              <a:rPr lang="hu-HU" sz="2800"/>
              <a:t>, amely az </a:t>
            </a:r>
            <a:r>
              <a:rPr lang="hu-HU" sz="2800" b="1"/>
              <a:t>adatok</a:t>
            </a:r>
            <a:r>
              <a:rPr lang="hu-HU" sz="2800"/>
              <a:t> megfelelő számításaival és mozgatásaival egy feladat megoldását célozza.</a:t>
            </a:r>
          </a:p>
          <a:p>
            <a:r>
              <a:rPr lang="hu-HU" sz="2800"/>
              <a:t>Következtetés:</a:t>
            </a:r>
          </a:p>
          <a:p>
            <a:pPr>
              <a:buFont typeface="Wingdings" pitchFamily="2" charset="2"/>
              <a:buNone/>
            </a:pPr>
            <a:endParaRPr lang="hu-HU" sz="2800"/>
          </a:p>
          <a:p>
            <a:pPr algn="ctr">
              <a:buFont typeface="Wingdings" pitchFamily="2" charset="2"/>
              <a:buNone/>
            </a:pPr>
            <a:r>
              <a:rPr lang="hu-HU" b="1"/>
              <a:t>PROGRAM=ADAT+ALGORITMUS</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hu-HU"/>
              <a:t>-1. Alapfogalmak</a:t>
            </a:r>
          </a:p>
        </p:txBody>
      </p:sp>
      <p:sp>
        <p:nvSpPr>
          <p:cNvPr id="9219" name="Rectangle 3"/>
          <p:cNvSpPr>
            <a:spLocks noGrp="1" noChangeArrowheads="1"/>
          </p:cNvSpPr>
          <p:nvPr>
            <p:ph type="body" idx="1"/>
          </p:nvPr>
        </p:nvSpPr>
        <p:spPr>
          <a:xfrm>
            <a:off x="1066800" y="1981200"/>
            <a:ext cx="7543800" cy="3895725"/>
          </a:xfrm>
        </p:spPr>
        <p:txBody>
          <a:bodyPr/>
          <a:lstStyle/>
          <a:p>
            <a:pPr>
              <a:lnSpc>
                <a:spcPct val="80000"/>
              </a:lnSpc>
            </a:pPr>
            <a:r>
              <a:rPr lang="hu-HU" sz="2800"/>
              <a:t>Algoritmus: egy feladat megoldásának leírása.</a:t>
            </a:r>
          </a:p>
          <a:p>
            <a:pPr>
              <a:lnSpc>
                <a:spcPct val="80000"/>
              </a:lnSpc>
            </a:pPr>
            <a:r>
              <a:rPr lang="hu-HU" sz="2800"/>
              <a:t>Követelmények: milyen legyen egy algoritmus?</a:t>
            </a:r>
          </a:p>
          <a:p>
            <a:pPr lvl="1">
              <a:lnSpc>
                <a:spcPct val="80000"/>
              </a:lnSpc>
            </a:pPr>
            <a:r>
              <a:rPr lang="hu-HU" sz="2400"/>
              <a:t>Általános legyen, lehetőleg a feladattípusra adjon megoldást</a:t>
            </a:r>
          </a:p>
          <a:p>
            <a:pPr lvl="1">
              <a:lnSpc>
                <a:spcPct val="80000"/>
              </a:lnSpc>
            </a:pPr>
            <a:r>
              <a:rPr lang="hu-HU" sz="2400"/>
              <a:t>Véges számú lépésben vezessen eredményre (időben és terjedelemre is véges legyen)</a:t>
            </a:r>
          </a:p>
          <a:p>
            <a:pPr lvl="1">
              <a:lnSpc>
                <a:spcPct val="80000"/>
              </a:lnSpc>
            </a:pPr>
            <a:r>
              <a:rPr lang="hu-HU" sz="2400"/>
              <a:t>Megfelelő bemenő adatokra megfelelő kimenetet adjon</a:t>
            </a:r>
          </a:p>
          <a:p>
            <a:pPr lvl="1">
              <a:lnSpc>
                <a:spcPct val="80000"/>
              </a:lnSpc>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hu-HU" sz="2800" dirty="0"/>
              <a:t>0. Feladatmegoldás számítógéppel</a:t>
            </a:r>
          </a:p>
        </p:txBody>
      </p:sp>
      <p:sp>
        <p:nvSpPr>
          <p:cNvPr id="10243" name="Rectangle 3"/>
          <p:cNvSpPr>
            <a:spLocks noGrp="1" noChangeArrowheads="1"/>
          </p:cNvSpPr>
          <p:nvPr>
            <p:ph type="body" idx="1"/>
          </p:nvPr>
        </p:nvSpPr>
        <p:spPr/>
        <p:txBody>
          <a:bodyPr/>
          <a:lstStyle/>
          <a:p>
            <a:pPr marL="711200" indent="-711200">
              <a:lnSpc>
                <a:spcPct val="90000"/>
              </a:lnSpc>
              <a:buFont typeface="Wingdings" pitchFamily="2" charset="2"/>
              <a:buAutoNum type="romanUcPeriod"/>
            </a:pPr>
            <a:r>
              <a:rPr lang="hu-HU" sz="2800"/>
              <a:t>Mintapélda a valós életből: házépítés</a:t>
            </a:r>
          </a:p>
          <a:p>
            <a:pPr marL="1066800" lvl="1" indent="-609600">
              <a:lnSpc>
                <a:spcPct val="90000"/>
              </a:lnSpc>
              <a:buFont typeface="Wingdings" pitchFamily="2" charset="2"/>
              <a:buAutoNum type="arabicPeriod"/>
            </a:pPr>
            <a:r>
              <a:rPr lang="hu-HU" sz="2400"/>
              <a:t>Igényfelmérés (szempontok: család mérete, elképzelés, pénz)</a:t>
            </a:r>
          </a:p>
          <a:p>
            <a:pPr marL="1066800" lvl="1" indent="-609600">
              <a:lnSpc>
                <a:spcPct val="90000"/>
              </a:lnSpc>
              <a:buFont typeface="Wingdings" pitchFamily="2" charset="2"/>
              <a:buAutoNum type="arabicPeriod"/>
            </a:pPr>
            <a:r>
              <a:rPr lang="hu-HU" sz="2400"/>
              <a:t>Tervezés (alaprajz, anyagigény)</a:t>
            </a:r>
          </a:p>
          <a:p>
            <a:pPr marL="1066800" lvl="1" indent="-609600">
              <a:lnSpc>
                <a:spcPct val="90000"/>
              </a:lnSpc>
              <a:buFont typeface="Wingdings" pitchFamily="2" charset="2"/>
              <a:buAutoNum type="arabicPeriod"/>
            </a:pPr>
            <a:r>
              <a:rPr lang="hu-HU" sz="2400"/>
              <a:t>Szervezés (ütemterv vagy vállalkozó)</a:t>
            </a:r>
          </a:p>
          <a:p>
            <a:pPr marL="1066800" lvl="1" indent="-609600">
              <a:lnSpc>
                <a:spcPct val="90000"/>
              </a:lnSpc>
              <a:buFont typeface="Wingdings" pitchFamily="2" charset="2"/>
              <a:buAutoNum type="arabicPeriod"/>
            </a:pPr>
            <a:r>
              <a:rPr lang="hu-HU" sz="2400"/>
              <a:t>Építkezés (anyagbeszerzés, kivitelezés)</a:t>
            </a:r>
          </a:p>
          <a:p>
            <a:pPr marL="1066800" lvl="1" indent="-609600">
              <a:lnSpc>
                <a:spcPct val="90000"/>
              </a:lnSpc>
              <a:buFont typeface="Wingdings" pitchFamily="2" charset="2"/>
              <a:buAutoNum type="arabicPeriod"/>
            </a:pPr>
            <a:r>
              <a:rPr lang="hu-HU" sz="2400"/>
              <a:t>Használatba vétel (szemrevételezés – szépség, kipróbálás – jóság)</a:t>
            </a:r>
          </a:p>
          <a:p>
            <a:pPr marL="1066800" lvl="1" indent="-609600">
              <a:lnSpc>
                <a:spcPct val="90000"/>
              </a:lnSpc>
              <a:buFont typeface="Wingdings" pitchFamily="2" charset="2"/>
              <a:buAutoNum type="arabicPeriod"/>
            </a:pPr>
            <a:r>
              <a:rPr lang="hu-HU" sz="2400"/>
              <a:t>Beköltözés, bentlakás (módosítgatás, újabb hibák, karbantartás)</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hu-HU" sz="2800" dirty="0"/>
              <a:t>0. Feladatmegoldás számítógéppel</a:t>
            </a:r>
          </a:p>
        </p:txBody>
      </p:sp>
      <p:sp>
        <p:nvSpPr>
          <p:cNvPr id="11267" name="Rectangle 3"/>
          <p:cNvSpPr>
            <a:spLocks noGrp="1" noChangeArrowheads="1"/>
          </p:cNvSpPr>
          <p:nvPr>
            <p:ph type="body" idx="1"/>
          </p:nvPr>
        </p:nvSpPr>
        <p:spPr>
          <a:xfrm>
            <a:off x="1066800" y="1981200"/>
            <a:ext cx="7543800" cy="4876800"/>
          </a:xfrm>
        </p:spPr>
        <p:txBody>
          <a:bodyPr/>
          <a:lstStyle/>
          <a:p>
            <a:pPr marL="812800" indent="-812800">
              <a:lnSpc>
                <a:spcPct val="90000"/>
              </a:lnSpc>
              <a:buFont typeface="Wingdings" pitchFamily="2" charset="2"/>
              <a:buAutoNum type="romanUcPeriod" startAt="2"/>
            </a:pPr>
            <a:r>
              <a:rPr lang="hu-HU" dirty="0"/>
              <a:t>A programkészítés folyamata</a:t>
            </a:r>
          </a:p>
          <a:p>
            <a:pPr marL="812800" indent="-812800">
              <a:lnSpc>
                <a:spcPct val="90000"/>
              </a:lnSpc>
              <a:buFont typeface="Wingdings" pitchFamily="2" charset="2"/>
              <a:buNone/>
            </a:pPr>
            <a:r>
              <a:rPr lang="hu-HU" sz="1800" b="1" dirty="0"/>
              <a:t>            Tevékenység			Eredmény</a:t>
            </a:r>
          </a:p>
          <a:p>
            <a:pPr marL="812800" indent="-812800">
              <a:lnSpc>
                <a:spcPct val="90000"/>
              </a:lnSpc>
              <a:buFont typeface="Wingdings" pitchFamily="2" charset="2"/>
              <a:buAutoNum type="arabicPeriod"/>
            </a:pPr>
            <a:r>
              <a:rPr lang="hu-HU" sz="1800" dirty="0"/>
              <a:t>Specifikálás (miből?,mit?)		specifikáció</a:t>
            </a:r>
          </a:p>
          <a:p>
            <a:pPr marL="812800" indent="-812800">
              <a:lnSpc>
                <a:spcPct val="90000"/>
              </a:lnSpc>
              <a:buFont typeface="Wingdings" pitchFamily="2" charset="2"/>
              <a:buAutoNum type="arabicPeriod"/>
            </a:pPr>
            <a:r>
              <a:rPr lang="hu-HU" sz="1800" dirty="0"/>
              <a:t>Tervezés (mivel?,hogyan?)		adat- </a:t>
            </a:r>
            <a:r>
              <a:rPr lang="hu-HU" sz="1800" dirty="0" err="1"/>
              <a:t>algoritmusleírás</a:t>
            </a:r>
            <a:endParaRPr lang="hu-HU" sz="1800" dirty="0"/>
          </a:p>
          <a:p>
            <a:pPr marL="812800" indent="-812800">
              <a:lnSpc>
                <a:spcPct val="90000"/>
              </a:lnSpc>
              <a:buFont typeface="Wingdings" pitchFamily="2" charset="2"/>
              <a:buAutoNum type="arabicPeriod"/>
            </a:pPr>
            <a:r>
              <a:rPr lang="hu-HU" sz="1800" dirty="0"/>
              <a:t>Kódolás (a géppel hogyan?)		kód 	(reprezentáció + 						implementáció)</a:t>
            </a:r>
          </a:p>
          <a:p>
            <a:pPr marL="812800" indent="-812800">
              <a:lnSpc>
                <a:spcPct val="90000"/>
              </a:lnSpc>
              <a:buFont typeface="Wingdings" pitchFamily="2" charset="2"/>
              <a:buAutoNum type="arabicPeriod"/>
            </a:pPr>
            <a:r>
              <a:rPr lang="hu-HU" sz="1800" dirty="0"/>
              <a:t>Tesztelés	(hibás?)			hibalista (diagnózis)</a:t>
            </a:r>
          </a:p>
          <a:p>
            <a:pPr marL="812800" indent="-812800">
              <a:lnSpc>
                <a:spcPct val="90000"/>
              </a:lnSpc>
              <a:buFont typeface="Wingdings" pitchFamily="2" charset="2"/>
              <a:buAutoNum type="arabicPeriod"/>
            </a:pPr>
            <a:r>
              <a:rPr lang="hu-HU" sz="1800" dirty="0"/>
              <a:t>Hibakeresés (hol a hiba?)		hibahely, ok (terápia)</a:t>
            </a:r>
          </a:p>
          <a:p>
            <a:pPr marL="812800" indent="-812800">
              <a:lnSpc>
                <a:spcPct val="90000"/>
              </a:lnSpc>
              <a:buFont typeface="Wingdings" pitchFamily="2" charset="2"/>
              <a:buAutoNum type="arabicPeriod"/>
            </a:pPr>
            <a:r>
              <a:rPr lang="hu-HU" sz="1800" dirty="0"/>
              <a:t>Hibajavítás (hogyan jó?)		helyes program</a:t>
            </a:r>
          </a:p>
          <a:p>
            <a:pPr marL="812800" indent="-812800">
              <a:lnSpc>
                <a:spcPct val="90000"/>
              </a:lnSpc>
              <a:buFont typeface="Wingdings" pitchFamily="2" charset="2"/>
              <a:buAutoNum type="arabicPeriod"/>
            </a:pPr>
            <a:r>
              <a:rPr lang="hu-HU" sz="1800" dirty="0"/>
              <a:t>Minőségvizsgálat, hatékonyság</a:t>
            </a:r>
          </a:p>
          <a:p>
            <a:pPr marL="812800" indent="-812800">
              <a:lnSpc>
                <a:spcPct val="90000"/>
              </a:lnSpc>
              <a:buFont typeface="Wingdings" pitchFamily="2" charset="2"/>
              <a:buNone/>
            </a:pPr>
            <a:r>
              <a:rPr lang="hu-HU" sz="1800" dirty="0"/>
              <a:t>          </a:t>
            </a:r>
            <a:r>
              <a:rPr lang="en-US" sz="1800" dirty="0" smtClean="0"/>
              <a:t>	</a:t>
            </a:r>
            <a:r>
              <a:rPr lang="hu-HU" sz="1800" dirty="0" smtClean="0"/>
              <a:t> </a:t>
            </a:r>
            <a:r>
              <a:rPr lang="hu-HU" sz="1800" dirty="0"/>
              <a:t>(jobbítható?)			jó program</a:t>
            </a:r>
          </a:p>
          <a:p>
            <a:pPr marL="812800" indent="-812800">
              <a:lnSpc>
                <a:spcPct val="90000"/>
              </a:lnSpc>
              <a:buFont typeface="Wingdings" pitchFamily="2" charset="2"/>
              <a:buAutoNum type="arabicPeriod" startAt="8"/>
            </a:pPr>
            <a:r>
              <a:rPr lang="hu-HU" sz="1800" dirty="0"/>
              <a:t>Dokumentálás (hogy működik, </a:t>
            </a:r>
          </a:p>
          <a:p>
            <a:pPr marL="812800" indent="-812800">
              <a:lnSpc>
                <a:spcPct val="90000"/>
              </a:lnSpc>
              <a:buFont typeface="Wingdings" pitchFamily="2" charset="2"/>
              <a:buNone/>
            </a:pPr>
            <a:r>
              <a:rPr lang="hu-HU" sz="1800" dirty="0"/>
              <a:t>             hogyan kell használni?)		használható program</a:t>
            </a:r>
          </a:p>
          <a:p>
            <a:pPr marL="812800" indent="-812800">
              <a:lnSpc>
                <a:spcPct val="90000"/>
              </a:lnSpc>
              <a:buFont typeface="Wingdings" pitchFamily="2" charset="2"/>
              <a:buAutoNum type="arabicPeriod" startAt="9"/>
            </a:pPr>
            <a:r>
              <a:rPr lang="hu-HU" sz="1800" dirty="0"/>
              <a:t>Használat, karbantartás </a:t>
            </a:r>
          </a:p>
          <a:p>
            <a:pPr marL="812800" indent="-812800">
              <a:lnSpc>
                <a:spcPct val="90000"/>
              </a:lnSpc>
              <a:buFont typeface="Wingdings" pitchFamily="2" charset="2"/>
              <a:buNone/>
            </a:pPr>
            <a:r>
              <a:rPr lang="hu-HU" sz="1800" dirty="0"/>
              <a:t>          </a:t>
            </a:r>
            <a:r>
              <a:rPr lang="en-US" sz="1800" dirty="0" smtClean="0"/>
              <a:t>	</a:t>
            </a:r>
            <a:r>
              <a:rPr lang="hu-HU" sz="1800" dirty="0" smtClean="0"/>
              <a:t> </a:t>
            </a:r>
            <a:r>
              <a:rPr lang="hu-HU" sz="1800" dirty="0"/>
              <a:t>(még mindig jó?)    		</a:t>
            </a:r>
            <a:r>
              <a:rPr lang="en-US" sz="1800" dirty="0" smtClean="0"/>
              <a:t>	</a:t>
            </a:r>
            <a:r>
              <a:rPr lang="hu-HU" sz="1800" dirty="0" smtClean="0"/>
              <a:t>időtálló </a:t>
            </a:r>
            <a:r>
              <a:rPr lang="hu-HU" sz="1800" dirty="0"/>
              <a:t>program       </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267">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267">
                                            <p:txEl>
                                              <p:pRg st="12" end="1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26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a:r>
              <a:rPr lang="hu-HU" sz="2800" dirty="0"/>
              <a:t>1. Feladatmegoldás számítógéppel – részletesen az egyes lépésekről -       SPECIFIKÁCIÓ</a:t>
            </a:r>
          </a:p>
        </p:txBody>
      </p:sp>
      <p:sp>
        <p:nvSpPr>
          <p:cNvPr id="12291" name="Rectangle 3"/>
          <p:cNvSpPr>
            <a:spLocks noGrp="1" noChangeArrowheads="1"/>
          </p:cNvSpPr>
          <p:nvPr>
            <p:ph type="body" idx="1"/>
          </p:nvPr>
        </p:nvSpPr>
        <p:spPr/>
        <p:txBody>
          <a:bodyPr/>
          <a:lstStyle/>
          <a:p>
            <a:pPr marL="609600" indent="-609600">
              <a:buFont typeface="Wingdings" pitchFamily="2" charset="2"/>
              <a:buNone/>
            </a:pPr>
            <a:r>
              <a:rPr lang="hu-HU"/>
              <a:t>Részei:</a:t>
            </a:r>
          </a:p>
          <a:p>
            <a:pPr marL="1371600" lvl="2" indent="-457200">
              <a:buFont typeface="Wingdings" pitchFamily="2" charset="2"/>
              <a:buChar char="§"/>
            </a:pPr>
            <a:r>
              <a:rPr lang="hu-HU"/>
              <a:t>Bemenő adatok (értékhalmaz, mértékegység) + összefüggéseik (</a:t>
            </a:r>
            <a:r>
              <a:rPr lang="hu-HU" b="1"/>
              <a:t>előfeltétel</a:t>
            </a:r>
            <a:r>
              <a:rPr lang="hu-HU"/>
              <a:t>)</a:t>
            </a:r>
          </a:p>
          <a:p>
            <a:pPr marL="1371600" lvl="2" indent="-457200">
              <a:buFont typeface="Wingdings" pitchFamily="2" charset="2"/>
              <a:buChar char="§"/>
            </a:pPr>
            <a:r>
              <a:rPr lang="hu-HU"/>
              <a:t>Eredmények + kiszámítási szabályuk (</a:t>
            </a:r>
            <a:r>
              <a:rPr lang="hu-HU" b="1"/>
              <a:t>utófeltétel</a:t>
            </a:r>
            <a:r>
              <a:rPr lang="hu-HU"/>
              <a:t>)</a:t>
            </a:r>
          </a:p>
          <a:p>
            <a:pPr marL="1371600" lvl="2" indent="-457200">
              <a:buFont typeface="Wingdings" pitchFamily="2" charset="2"/>
              <a:buChar char="§"/>
            </a:pPr>
            <a:r>
              <a:rPr lang="hu-HU"/>
              <a:t>A megoldással szembeni követelmények</a:t>
            </a:r>
          </a:p>
          <a:p>
            <a:pPr marL="1371600" lvl="2" indent="-457200">
              <a:buFont typeface="Wingdings" pitchFamily="2" charset="2"/>
              <a:buChar char="§"/>
            </a:pPr>
            <a:r>
              <a:rPr lang="hu-HU"/>
              <a:t>Korlátozó tényezők</a:t>
            </a:r>
          </a:p>
          <a:p>
            <a:pPr marL="1371600" lvl="2" indent="-457200">
              <a:buFont typeface="Wingdings" pitchFamily="2" charset="2"/>
              <a:buChar char="§"/>
            </a:pPr>
            <a:r>
              <a:rPr lang="hu-HU"/>
              <a:t>A használt fogalmak definíciói</a:t>
            </a:r>
          </a:p>
          <a:p>
            <a:pPr marL="1371600" lvl="2" indent="-457200"/>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42910" y="214290"/>
            <a:ext cx="7772400" cy="1143000"/>
          </a:xfrm>
          <a:noFill/>
          <a:ln w="28575">
            <a:solidFill>
              <a:schemeClr val="tx1"/>
            </a:solidFill>
          </a:ln>
        </p:spPr>
        <p:txBody>
          <a:bodyPr/>
          <a:lstStyle/>
          <a:p>
            <a:r>
              <a:rPr lang="hu-HU" b="1"/>
              <a:t>Egy napunk</a:t>
            </a:r>
          </a:p>
        </p:txBody>
      </p:sp>
      <p:sp>
        <p:nvSpPr>
          <p:cNvPr id="15363" name="Rectangle 3"/>
          <p:cNvSpPr>
            <a:spLocks noGrp="1" noChangeArrowheads="1"/>
          </p:cNvSpPr>
          <p:nvPr>
            <p:ph type="body" sz="half" idx="2"/>
          </p:nvPr>
        </p:nvSpPr>
        <p:spPr>
          <a:xfrm>
            <a:off x="4643438" y="1981200"/>
            <a:ext cx="3814762" cy="4114800"/>
          </a:xfrm>
        </p:spPr>
        <p:txBody>
          <a:bodyPr/>
          <a:lstStyle/>
          <a:p>
            <a:pPr algn="ctr">
              <a:buFontTx/>
              <a:buNone/>
            </a:pPr>
            <a:r>
              <a:rPr lang="hu-HU" sz="2000" b="1" dirty="0"/>
              <a:t>	Egy napunk algoritmusa folyamatábrával </a:t>
            </a:r>
            <a:r>
              <a:rPr lang="hu-HU" sz="2000" b="1" dirty="0" smtClean="0"/>
              <a:t>leírva</a:t>
            </a:r>
          </a:p>
          <a:p>
            <a:pPr algn="ctr">
              <a:buFontTx/>
              <a:buNone/>
            </a:pPr>
            <a:endParaRPr lang="hu-HU" sz="1800" b="1" dirty="0"/>
          </a:p>
          <a:p>
            <a:r>
              <a:rPr lang="hu-HU" sz="1800" b="1" dirty="0"/>
              <a:t>Szekvencia</a:t>
            </a:r>
          </a:p>
          <a:p>
            <a:endParaRPr lang="hu-HU" sz="1800" b="1" dirty="0"/>
          </a:p>
          <a:p>
            <a:pPr>
              <a:spcBef>
                <a:spcPct val="100000"/>
              </a:spcBef>
            </a:pPr>
            <a:r>
              <a:rPr lang="hu-HU" sz="1800" b="1" dirty="0"/>
              <a:t>Szelekció</a:t>
            </a:r>
          </a:p>
          <a:p>
            <a:endParaRPr lang="hu-HU" sz="1800" b="1" dirty="0"/>
          </a:p>
          <a:p>
            <a:endParaRPr lang="hu-HU" sz="1800" b="1" dirty="0"/>
          </a:p>
          <a:p>
            <a:r>
              <a:rPr lang="hu-HU" sz="1800" b="1" dirty="0"/>
              <a:t>Iteráció</a:t>
            </a:r>
          </a:p>
          <a:p>
            <a:endParaRPr lang="hu-HU" sz="1800" b="1" dirty="0"/>
          </a:p>
          <a:p>
            <a:endParaRPr lang="hu-HU" sz="1800" b="1" dirty="0"/>
          </a:p>
          <a:p>
            <a:r>
              <a:rPr lang="hu-HU" sz="1800" b="1" dirty="0"/>
              <a:t>Szekvencia</a:t>
            </a:r>
          </a:p>
        </p:txBody>
      </p:sp>
      <p:pic>
        <p:nvPicPr>
          <p:cNvPr id="15364" name="Picture 4" descr="6"/>
          <p:cNvPicPr>
            <a:picLocks noGrp="1" noChangeAspect="1" noChangeArrowheads="1"/>
          </p:cNvPicPr>
          <p:nvPr>
            <p:ph sz="half" idx="1"/>
          </p:nvPr>
        </p:nvPicPr>
        <p:blipFill>
          <a:blip r:embed="rId2" cstate="print"/>
          <a:srcRect/>
          <a:stretch>
            <a:fillRect/>
          </a:stretch>
        </p:blipFill>
        <p:spPr>
          <a:xfrm>
            <a:off x="900113" y="1905000"/>
            <a:ext cx="3267075" cy="4610100"/>
          </a:xfrm>
          <a:ln w="28575">
            <a:solidFill>
              <a:schemeClr val="tx1"/>
            </a:solidFill>
          </a:ln>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a:r>
              <a:rPr lang="hu-HU" sz="2400" dirty="0"/>
              <a:t>1. Feladatmegoldás számítógéppel – részletesen az egyes lépésekről -       SPECIFIKÁCIÓ</a:t>
            </a:r>
          </a:p>
        </p:txBody>
      </p:sp>
      <p:sp>
        <p:nvSpPr>
          <p:cNvPr id="13315" name="Rectangle 3"/>
          <p:cNvSpPr>
            <a:spLocks noGrp="1" noChangeArrowheads="1"/>
          </p:cNvSpPr>
          <p:nvPr>
            <p:ph type="body" idx="1"/>
          </p:nvPr>
        </p:nvSpPr>
        <p:spPr/>
        <p:txBody>
          <a:bodyPr/>
          <a:lstStyle/>
          <a:p>
            <a:pPr>
              <a:buFont typeface="Wingdings" pitchFamily="2" charset="2"/>
              <a:buNone/>
            </a:pPr>
            <a:r>
              <a:rPr lang="hu-HU"/>
              <a:t>Tulajdonságai:</a:t>
            </a:r>
          </a:p>
          <a:p>
            <a:pPr lvl="1">
              <a:buFont typeface="Wingdings" pitchFamily="2" charset="2"/>
              <a:buChar char="§"/>
            </a:pPr>
            <a:r>
              <a:rPr lang="hu-HU" sz="2400"/>
              <a:t>Egyértelmű, pontos, teljes</a:t>
            </a:r>
          </a:p>
          <a:p>
            <a:pPr lvl="1">
              <a:buFont typeface="Wingdings" pitchFamily="2" charset="2"/>
              <a:buChar char="§"/>
            </a:pPr>
            <a:r>
              <a:rPr lang="hu-HU" sz="2400"/>
              <a:t>Rövid, tömör, formalizált</a:t>
            </a:r>
          </a:p>
          <a:p>
            <a:pPr lvl="1">
              <a:buFont typeface="Wingdings" pitchFamily="2" charset="2"/>
              <a:buChar char="§"/>
            </a:pPr>
            <a:r>
              <a:rPr lang="hu-HU" sz="2400"/>
              <a:t>Szemléletes, érthető</a:t>
            </a:r>
          </a:p>
          <a:p>
            <a:pPr>
              <a:buFont typeface="Wingdings" pitchFamily="2" charset="2"/>
              <a:buNone/>
            </a:pPr>
            <a:endParaRPr lang="hu-HU" sz="2800"/>
          </a:p>
          <a:p>
            <a:pPr>
              <a:buFont typeface="Wingdings" pitchFamily="2" charset="2"/>
              <a:buNone/>
            </a:pPr>
            <a:r>
              <a:rPr lang="hu-HU" sz="2800"/>
              <a:t>Specifikációs eszközök:</a:t>
            </a:r>
          </a:p>
          <a:p>
            <a:pPr lvl="1">
              <a:buFont typeface="Wingdings" pitchFamily="2" charset="2"/>
              <a:buChar char="§"/>
            </a:pPr>
            <a:r>
              <a:rPr lang="hu-HU" sz="2400"/>
              <a:t>Szöveges leírás</a:t>
            </a:r>
          </a:p>
          <a:p>
            <a:pPr lvl="1">
              <a:buFont typeface="Wingdings" pitchFamily="2" charset="2"/>
              <a:buChar char="§"/>
            </a:pPr>
            <a:r>
              <a:rPr lang="hu-HU" sz="2400"/>
              <a:t>Matematikai leírás</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a:r>
              <a:rPr lang="hu-HU" sz="2400" dirty="0"/>
              <a:t>2. Feladatmegoldás számítógéppel – részletesen az egyes lépésekről -       TERVEZÉS</a:t>
            </a:r>
          </a:p>
        </p:txBody>
      </p:sp>
      <p:sp>
        <p:nvSpPr>
          <p:cNvPr id="14339" name="Rectangle 3"/>
          <p:cNvSpPr>
            <a:spLocks noGrp="1" noChangeArrowheads="1"/>
          </p:cNvSpPr>
          <p:nvPr>
            <p:ph type="body" idx="1"/>
          </p:nvPr>
        </p:nvSpPr>
        <p:spPr>
          <a:xfrm>
            <a:off x="685800" y="1500174"/>
            <a:ext cx="7772400" cy="4824426"/>
          </a:xfrm>
        </p:spPr>
        <p:txBody>
          <a:bodyPr/>
          <a:lstStyle/>
          <a:p>
            <a:r>
              <a:rPr lang="hu-HU" dirty="0"/>
              <a:t>2 feladat együtt: </a:t>
            </a:r>
          </a:p>
          <a:p>
            <a:pPr lvl="1"/>
            <a:r>
              <a:rPr lang="hu-HU" dirty="0"/>
              <a:t>Algoritmustervezés</a:t>
            </a:r>
          </a:p>
          <a:p>
            <a:pPr lvl="1"/>
            <a:r>
              <a:rPr lang="hu-HU" dirty="0"/>
              <a:t>Adatszerkezet megtervezése</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a:r>
              <a:rPr lang="hu-HU" sz="2400" dirty="0"/>
              <a:t>2/a. Feladatmegoldás számítógéppel – részletesen az egyes lépésekről -       ALGORITMUSTERVEZÉS</a:t>
            </a:r>
          </a:p>
        </p:txBody>
      </p:sp>
      <p:sp>
        <p:nvSpPr>
          <p:cNvPr id="15363" name="Rectangle 3"/>
          <p:cNvSpPr>
            <a:spLocks noGrp="1" noChangeArrowheads="1"/>
          </p:cNvSpPr>
          <p:nvPr>
            <p:ph type="body" idx="1"/>
          </p:nvPr>
        </p:nvSpPr>
        <p:spPr>
          <a:xfrm>
            <a:off x="685800" y="1643050"/>
            <a:ext cx="7772400" cy="4681550"/>
          </a:xfrm>
        </p:spPr>
        <p:txBody>
          <a:bodyPr/>
          <a:lstStyle/>
          <a:p>
            <a:r>
              <a:rPr lang="hu-HU" dirty="0"/>
              <a:t>Eszközei: </a:t>
            </a:r>
            <a:r>
              <a:rPr lang="hu-HU" dirty="0" err="1"/>
              <a:t>Algoritmusleíró</a:t>
            </a:r>
            <a:r>
              <a:rPr lang="hu-HU" dirty="0"/>
              <a:t> eszközök</a:t>
            </a:r>
          </a:p>
          <a:p>
            <a:pPr lvl="1"/>
            <a:r>
              <a:rPr lang="hu-HU" b="1" dirty="0"/>
              <a:t>Folyamatábra</a:t>
            </a:r>
          </a:p>
          <a:p>
            <a:pPr lvl="1"/>
            <a:r>
              <a:rPr lang="hu-HU" dirty="0" err="1"/>
              <a:t>Struktogram</a:t>
            </a:r>
            <a:endParaRPr lang="hu-HU" dirty="0"/>
          </a:p>
          <a:p>
            <a:pPr lvl="1"/>
            <a:r>
              <a:rPr lang="hu-HU" dirty="0"/>
              <a:t>Jackson-diagramok</a:t>
            </a:r>
          </a:p>
          <a:p>
            <a:pPr lvl="1"/>
            <a:r>
              <a:rPr lang="hu-HU" b="1" dirty="0"/>
              <a:t>Leírás mondatszerű elemekkel (</a:t>
            </a:r>
            <a:r>
              <a:rPr lang="hu-HU" b="1" dirty="0" err="1"/>
              <a:t>pszeudokód</a:t>
            </a:r>
            <a:r>
              <a:rPr lang="hu-HU" b="1" dirty="0"/>
              <a:t>)</a:t>
            </a:r>
          </a:p>
          <a:p>
            <a:pPr lvl="1"/>
            <a:r>
              <a:rPr lang="hu-HU" dirty="0"/>
              <a:t>Leírás programozási nyelven</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hu-HU" sz="2400" dirty="0"/>
              <a:t>2/a. Feladatmegoldás számítógéppel – részletesen az egyes lépésekről -       ALGORITMUSTERVEZÉS</a:t>
            </a:r>
          </a:p>
        </p:txBody>
      </p:sp>
      <p:sp>
        <p:nvSpPr>
          <p:cNvPr id="16387" name="Rectangle 3"/>
          <p:cNvSpPr>
            <a:spLocks noGrp="1" noChangeArrowheads="1"/>
          </p:cNvSpPr>
          <p:nvPr>
            <p:ph type="body" idx="1"/>
          </p:nvPr>
        </p:nvSpPr>
        <p:spPr>
          <a:xfrm>
            <a:off x="685800" y="1857364"/>
            <a:ext cx="7772400" cy="4467236"/>
          </a:xfrm>
        </p:spPr>
        <p:txBody>
          <a:bodyPr/>
          <a:lstStyle/>
          <a:p>
            <a:r>
              <a:rPr lang="hu-HU" dirty="0"/>
              <a:t>Milyen építőkövekből épül fel egy algoritmus?</a:t>
            </a:r>
          </a:p>
          <a:p>
            <a:pPr lvl="1"/>
            <a:r>
              <a:rPr lang="hu-HU" dirty="0"/>
              <a:t>Állítás: Néhány alapvető elem (vezérlési szerkezet) segítségével minden algoritmus elkészíthető.</a:t>
            </a:r>
          </a:p>
          <a:p>
            <a:pPr lvl="1"/>
            <a:r>
              <a:rPr lang="hu-HU" dirty="0"/>
              <a:t>Az a programozás, amely csak ezeket használja: </a:t>
            </a:r>
          </a:p>
          <a:p>
            <a:pPr lvl="1" algn="ctr">
              <a:buFontTx/>
              <a:buNone/>
            </a:pPr>
            <a:r>
              <a:rPr lang="hu-HU" b="1" dirty="0">
                <a:solidFill>
                  <a:srgbClr val="FF0000"/>
                </a:solidFill>
              </a:rPr>
              <a:t>STRUKTÚRÁLT PROGRAMOZÁS</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ctr"/>
            <a:r>
              <a:rPr lang="hu-HU" sz="1600" dirty="0"/>
              <a:t>2/a. Feladatmegoldás számítógéppel – részletesen az egyes lépésekről -       ALGORITMUSTERVEZÉS</a:t>
            </a:r>
          </a:p>
        </p:txBody>
      </p:sp>
      <p:sp>
        <p:nvSpPr>
          <p:cNvPr id="17411" name="Rectangle 3"/>
          <p:cNvSpPr>
            <a:spLocks noGrp="1" noChangeArrowheads="1"/>
          </p:cNvSpPr>
          <p:nvPr>
            <p:ph type="body" idx="1"/>
          </p:nvPr>
        </p:nvSpPr>
        <p:spPr/>
        <p:txBody>
          <a:bodyPr/>
          <a:lstStyle/>
          <a:p>
            <a:pPr>
              <a:lnSpc>
                <a:spcPct val="80000"/>
              </a:lnSpc>
            </a:pPr>
            <a:r>
              <a:rPr lang="hu-HU" sz="2400" dirty="0"/>
              <a:t>Melyek ezek az építőkövek?</a:t>
            </a:r>
          </a:p>
          <a:p>
            <a:pPr lvl="1">
              <a:lnSpc>
                <a:spcPct val="80000"/>
              </a:lnSpc>
            </a:pPr>
            <a:r>
              <a:rPr lang="hu-HU" sz="2000" dirty="0"/>
              <a:t>Tevékenységek egymásutánja (bambán dolgozunk):</a:t>
            </a:r>
          </a:p>
          <a:p>
            <a:pPr lvl="1" algn="ctr">
              <a:lnSpc>
                <a:spcPct val="80000"/>
              </a:lnSpc>
              <a:buFontTx/>
              <a:buNone/>
            </a:pPr>
            <a:r>
              <a:rPr lang="hu-HU" sz="2000" b="1" dirty="0">
                <a:solidFill>
                  <a:srgbClr val="FF0000"/>
                </a:solidFill>
              </a:rPr>
              <a:t>SZEKVENCIA</a:t>
            </a:r>
          </a:p>
          <a:p>
            <a:pPr lvl="1">
              <a:lnSpc>
                <a:spcPct val="80000"/>
              </a:lnSpc>
            </a:pPr>
            <a:r>
              <a:rPr lang="hu-HU" sz="2000" dirty="0"/>
              <a:t>Valamilyen döntésre kényszerül a program a végrehajtás során:</a:t>
            </a:r>
          </a:p>
          <a:p>
            <a:pPr lvl="1" algn="ctr">
              <a:lnSpc>
                <a:spcPct val="80000"/>
              </a:lnSpc>
              <a:buFontTx/>
              <a:buNone/>
            </a:pPr>
            <a:r>
              <a:rPr lang="hu-HU" sz="2000" b="1" dirty="0">
                <a:solidFill>
                  <a:srgbClr val="FF0000"/>
                </a:solidFill>
              </a:rPr>
              <a:t>ELÁGAZÁS (SZELEKCIÓ)</a:t>
            </a:r>
          </a:p>
          <a:p>
            <a:pPr lvl="1" algn="ctr">
              <a:lnSpc>
                <a:spcPct val="80000"/>
              </a:lnSpc>
              <a:buFontTx/>
              <a:buNone/>
            </a:pPr>
            <a:r>
              <a:rPr lang="hu-HU" sz="2000" dirty="0"/>
              <a:t>(van egy-, két-, és többágú)</a:t>
            </a:r>
          </a:p>
          <a:p>
            <a:pPr lvl="1">
              <a:lnSpc>
                <a:spcPct val="80000"/>
              </a:lnSpc>
            </a:pPr>
            <a:r>
              <a:rPr lang="hu-HU" sz="2000" dirty="0"/>
              <a:t>Valamilyen programrészletet többször kell végrehajtani (általában feltételtől függően):</a:t>
            </a:r>
          </a:p>
          <a:p>
            <a:pPr lvl="1" algn="ctr">
              <a:lnSpc>
                <a:spcPct val="80000"/>
              </a:lnSpc>
              <a:buFontTx/>
              <a:buNone/>
            </a:pPr>
            <a:r>
              <a:rPr lang="hu-HU" sz="2000" b="1" dirty="0">
                <a:solidFill>
                  <a:srgbClr val="FF0000"/>
                </a:solidFill>
              </a:rPr>
              <a:t>CIKLUS (ITERÁCIÓ)</a:t>
            </a:r>
          </a:p>
          <a:p>
            <a:pPr lvl="1" algn="ctr">
              <a:lnSpc>
                <a:spcPct val="80000"/>
              </a:lnSpc>
              <a:buFontTx/>
              <a:buNone/>
            </a:pPr>
            <a:r>
              <a:rPr lang="hu-HU" sz="2000" dirty="0"/>
              <a:t>(többféle létezik)</a:t>
            </a:r>
          </a:p>
          <a:p>
            <a:pPr lvl="1">
              <a:lnSpc>
                <a:spcPct val="80000"/>
              </a:lnSpc>
            </a:pPr>
            <a:r>
              <a:rPr lang="hu-HU" sz="2000" dirty="0"/>
              <a:t>A program részekre bontása alprogramokra (később tárgyaljuk)</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a:r>
              <a:rPr lang="hu-HU" sz="2400" dirty="0"/>
              <a:t>2/a. Feladatmegoldás számítógéppel – részletesen az egyes lépésekről -       ALGORITMUSTERVEZÉS</a:t>
            </a:r>
          </a:p>
        </p:txBody>
      </p:sp>
      <p:sp>
        <p:nvSpPr>
          <p:cNvPr id="18435" name="Rectangle 3"/>
          <p:cNvSpPr>
            <a:spLocks noGrp="1" noChangeArrowheads="1"/>
          </p:cNvSpPr>
          <p:nvPr>
            <p:ph type="body" idx="1"/>
          </p:nvPr>
        </p:nvSpPr>
        <p:spPr>
          <a:xfrm>
            <a:off x="685800" y="1928802"/>
            <a:ext cx="7772400" cy="4395798"/>
          </a:xfrm>
        </p:spPr>
        <p:txBody>
          <a:bodyPr/>
          <a:lstStyle/>
          <a:p>
            <a:r>
              <a:rPr lang="hu-HU" dirty="0"/>
              <a:t>Szekvencia megvalósítása folyamatábrával</a:t>
            </a:r>
          </a:p>
        </p:txBody>
      </p:sp>
      <p:sp>
        <p:nvSpPr>
          <p:cNvPr id="18436" name="AutoShape 4"/>
          <p:cNvSpPr>
            <a:spLocks noChangeArrowheads="1"/>
          </p:cNvSpPr>
          <p:nvPr/>
        </p:nvSpPr>
        <p:spPr bwMode="auto">
          <a:xfrm>
            <a:off x="3635375" y="3284538"/>
            <a:ext cx="1584325" cy="649287"/>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dirty="0">
                <a:effectLst>
                  <a:outerShdw blurRad="38100" dist="38100" dir="2700000" algn="tl">
                    <a:srgbClr val="000000"/>
                  </a:outerShdw>
                </a:effectLst>
              </a:rPr>
              <a:t>utasítás1</a:t>
            </a:r>
          </a:p>
        </p:txBody>
      </p:sp>
      <p:sp>
        <p:nvSpPr>
          <p:cNvPr id="18437" name="AutoShape 5"/>
          <p:cNvSpPr>
            <a:spLocks noChangeArrowheads="1"/>
          </p:cNvSpPr>
          <p:nvPr/>
        </p:nvSpPr>
        <p:spPr bwMode="auto">
          <a:xfrm>
            <a:off x="3635375" y="4365625"/>
            <a:ext cx="1584325" cy="649288"/>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utasítás2</a:t>
            </a:r>
          </a:p>
        </p:txBody>
      </p:sp>
      <p:sp>
        <p:nvSpPr>
          <p:cNvPr id="18438" name="AutoShape 6"/>
          <p:cNvSpPr>
            <a:spLocks noChangeArrowheads="1"/>
          </p:cNvSpPr>
          <p:nvPr/>
        </p:nvSpPr>
        <p:spPr bwMode="auto">
          <a:xfrm>
            <a:off x="3635375" y="5445125"/>
            <a:ext cx="1584325" cy="649288"/>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utasítás3</a:t>
            </a:r>
          </a:p>
        </p:txBody>
      </p:sp>
      <p:sp>
        <p:nvSpPr>
          <p:cNvPr id="18439" name="Line 7"/>
          <p:cNvSpPr>
            <a:spLocks noChangeShapeType="1"/>
          </p:cNvSpPr>
          <p:nvPr/>
        </p:nvSpPr>
        <p:spPr bwMode="auto">
          <a:xfrm>
            <a:off x="4427538" y="3933825"/>
            <a:ext cx="0" cy="431800"/>
          </a:xfrm>
          <a:prstGeom prst="line">
            <a:avLst/>
          </a:prstGeom>
          <a:noFill/>
          <a:ln w="9525">
            <a:solidFill>
              <a:schemeClr val="tx1"/>
            </a:solidFill>
            <a:round/>
            <a:headEnd/>
            <a:tailEnd type="triangle" w="med" len="med"/>
          </a:ln>
          <a:effectLst/>
        </p:spPr>
        <p:txBody>
          <a:bodyPr/>
          <a:lstStyle/>
          <a:p>
            <a:endParaRPr lang="hu-HU"/>
          </a:p>
        </p:txBody>
      </p:sp>
      <p:sp>
        <p:nvSpPr>
          <p:cNvPr id="18440" name="Line 8"/>
          <p:cNvSpPr>
            <a:spLocks noChangeShapeType="1"/>
          </p:cNvSpPr>
          <p:nvPr/>
        </p:nvSpPr>
        <p:spPr bwMode="auto">
          <a:xfrm>
            <a:off x="4427538" y="5013325"/>
            <a:ext cx="0" cy="431800"/>
          </a:xfrm>
          <a:prstGeom prst="line">
            <a:avLst/>
          </a:prstGeom>
          <a:noFill/>
          <a:ln w="9525">
            <a:solidFill>
              <a:schemeClr val="tx1"/>
            </a:solidFill>
            <a:round/>
            <a:headEnd/>
            <a:tailEnd type="triangle" w="med" len="med"/>
          </a:ln>
          <a:effectLst/>
        </p:spPr>
        <p:txBody>
          <a:bodyPr/>
          <a:lstStyle/>
          <a:p>
            <a:endParaRPr lang="hu-HU"/>
          </a:p>
        </p:txBody>
      </p:sp>
      <p:sp>
        <p:nvSpPr>
          <p:cNvPr id="18441" name="Line 9"/>
          <p:cNvSpPr>
            <a:spLocks noChangeShapeType="1"/>
          </p:cNvSpPr>
          <p:nvPr/>
        </p:nvSpPr>
        <p:spPr bwMode="auto">
          <a:xfrm>
            <a:off x="4427538" y="6092825"/>
            <a:ext cx="0" cy="431800"/>
          </a:xfrm>
          <a:prstGeom prst="line">
            <a:avLst/>
          </a:prstGeom>
          <a:noFill/>
          <a:ln w="9525">
            <a:solidFill>
              <a:schemeClr val="tx1"/>
            </a:solidFill>
            <a:round/>
            <a:headEnd/>
            <a:tailEnd type="triangle" w="med" len="med"/>
          </a:ln>
          <a:effectLst/>
        </p:spPr>
        <p:txBody>
          <a:bodyPr/>
          <a:lstStyle/>
          <a:p>
            <a:endParaRPr lang="hu-HU"/>
          </a:p>
        </p:txBody>
      </p:sp>
      <p:sp>
        <p:nvSpPr>
          <p:cNvPr id="18442" name="Line 10"/>
          <p:cNvSpPr>
            <a:spLocks noChangeShapeType="1"/>
          </p:cNvSpPr>
          <p:nvPr/>
        </p:nvSpPr>
        <p:spPr bwMode="auto">
          <a:xfrm>
            <a:off x="4427538" y="2781300"/>
            <a:ext cx="0" cy="504825"/>
          </a:xfrm>
          <a:prstGeom prst="line">
            <a:avLst/>
          </a:prstGeom>
          <a:noFill/>
          <a:ln w="9525">
            <a:solidFill>
              <a:schemeClr val="tx1"/>
            </a:solidFill>
            <a:round/>
            <a:headEnd/>
            <a:tailEnd type="triangle" w="med" len="med"/>
          </a:ln>
          <a:effectLst/>
        </p:spPr>
        <p:txBody>
          <a:bodyP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19459" name="Rectangle 3"/>
          <p:cNvSpPr>
            <a:spLocks noGrp="1" noChangeArrowheads="1"/>
          </p:cNvSpPr>
          <p:nvPr>
            <p:ph type="body" idx="1"/>
          </p:nvPr>
        </p:nvSpPr>
        <p:spPr>
          <a:xfrm>
            <a:off x="1066800" y="1981200"/>
            <a:ext cx="7543800" cy="5046663"/>
          </a:xfrm>
        </p:spPr>
        <p:txBody>
          <a:bodyPr/>
          <a:lstStyle/>
          <a:p>
            <a:pPr>
              <a:lnSpc>
                <a:spcPct val="80000"/>
              </a:lnSpc>
            </a:pPr>
            <a:r>
              <a:rPr lang="hu-HU" sz="2400" dirty="0"/>
              <a:t>Elágazás megvalósítása folyamatábrával</a:t>
            </a:r>
          </a:p>
          <a:p>
            <a:pPr>
              <a:lnSpc>
                <a:spcPct val="80000"/>
              </a:lnSpc>
            </a:pPr>
            <a:endParaRPr lang="hu-HU" sz="2400" dirty="0"/>
          </a:p>
          <a:p>
            <a:pPr>
              <a:lnSpc>
                <a:spcPct val="80000"/>
              </a:lnSpc>
            </a:pPr>
            <a:endParaRPr lang="hu-HU" sz="2400" dirty="0"/>
          </a:p>
          <a:p>
            <a:pPr>
              <a:lnSpc>
                <a:spcPct val="80000"/>
              </a:lnSpc>
            </a:pPr>
            <a:endParaRPr lang="hu-HU" sz="2400" dirty="0"/>
          </a:p>
          <a:p>
            <a:pPr>
              <a:lnSpc>
                <a:spcPct val="80000"/>
              </a:lnSpc>
            </a:pPr>
            <a:endParaRPr lang="hu-HU" sz="2400" dirty="0"/>
          </a:p>
          <a:p>
            <a:pPr>
              <a:lnSpc>
                <a:spcPct val="80000"/>
              </a:lnSpc>
            </a:pPr>
            <a:endParaRPr lang="hu-HU" sz="2400" dirty="0"/>
          </a:p>
          <a:p>
            <a:pPr>
              <a:lnSpc>
                <a:spcPct val="80000"/>
              </a:lnSpc>
            </a:pPr>
            <a:endParaRPr lang="hu-HU" sz="2400" dirty="0"/>
          </a:p>
          <a:p>
            <a:pPr>
              <a:lnSpc>
                <a:spcPct val="80000"/>
              </a:lnSpc>
            </a:pPr>
            <a:endParaRPr lang="hu-HU" sz="2400" dirty="0"/>
          </a:p>
          <a:p>
            <a:pPr>
              <a:lnSpc>
                <a:spcPct val="80000"/>
              </a:lnSpc>
            </a:pPr>
            <a:endParaRPr lang="hu-HU" sz="2400" dirty="0"/>
          </a:p>
          <a:p>
            <a:pPr>
              <a:lnSpc>
                <a:spcPct val="80000"/>
              </a:lnSpc>
            </a:pPr>
            <a:endParaRPr lang="hu-HU" sz="2400" dirty="0"/>
          </a:p>
          <a:p>
            <a:pPr>
              <a:lnSpc>
                <a:spcPct val="80000"/>
              </a:lnSpc>
              <a:buFont typeface="Wingdings" pitchFamily="2" charset="2"/>
              <a:buNone/>
            </a:pPr>
            <a:endParaRPr lang="hu-HU" sz="2400" dirty="0"/>
          </a:p>
          <a:p>
            <a:pPr lvl="1">
              <a:lnSpc>
                <a:spcPct val="80000"/>
              </a:lnSpc>
            </a:pPr>
            <a:r>
              <a:rPr lang="hu-HU" sz="2000" dirty="0"/>
              <a:t>Az ágak valamelyike el is maradhat: egyágú elágazás</a:t>
            </a:r>
          </a:p>
          <a:p>
            <a:pPr lvl="1">
              <a:lnSpc>
                <a:spcPct val="80000"/>
              </a:lnSpc>
            </a:pPr>
            <a:r>
              <a:rPr lang="hu-HU" sz="2000" dirty="0"/>
              <a:t>Többágú elágazásra nincs folyamatábra-jelölés, több kétágú elágazással írható le</a:t>
            </a:r>
          </a:p>
        </p:txBody>
      </p:sp>
      <p:sp>
        <p:nvSpPr>
          <p:cNvPr id="19460" name="AutoShape 4"/>
          <p:cNvSpPr>
            <a:spLocks noChangeArrowheads="1"/>
          </p:cNvSpPr>
          <p:nvPr/>
        </p:nvSpPr>
        <p:spPr bwMode="auto">
          <a:xfrm>
            <a:off x="3851275" y="3213100"/>
            <a:ext cx="2016125" cy="865188"/>
          </a:xfrm>
          <a:prstGeom prst="flowChartDecision">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feltétel</a:t>
            </a:r>
          </a:p>
        </p:txBody>
      </p:sp>
      <p:sp>
        <p:nvSpPr>
          <p:cNvPr id="19461" name="AutoShape 5"/>
          <p:cNvSpPr>
            <a:spLocks noChangeArrowheads="1"/>
          </p:cNvSpPr>
          <p:nvPr/>
        </p:nvSpPr>
        <p:spPr bwMode="auto">
          <a:xfrm>
            <a:off x="2124075" y="4508500"/>
            <a:ext cx="1584325" cy="792163"/>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Utasítás(ok)</a:t>
            </a:r>
          </a:p>
          <a:p>
            <a:pPr marL="342900" indent="-342900">
              <a:buFont typeface="Wingdings" pitchFamily="2" charset="2"/>
              <a:buNone/>
            </a:pPr>
            <a:r>
              <a:rPr lang="hu-HU" sz="1800">
                <a:effectLst>
                  <a:outerShdw blurRad="38100" dist="38100" dir="2700000" algn="tl">
                    <a:srgbClr val="000000"/>
                  </a:outerShdw>
                </a:effectLst>
              </a:rPr>
              <a:t>igaz esetén</a:t>
            </a:r>
          </a:p>
        </p:txBody>
      </p:sp>
      <p:sp>
        <p:nvSpPr>
          <p:cNvPr id="19462" name="AutoShape 6"/>
          <p:cNvSpPr>
            <a:spLocks noChangeArrowheads="1"/>
          </p:cNvSpPr>
          <p:nvPr/>
        </p:nvSpPr>
        <p:spPr bwMode="auto">
          <a:xfrm>
            <a:off x="6011863" y="4508500"/>
            <a:ext cx="1584325" cy="792163"/>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Utasítás(ok)</a:t>
            </a:r>
          </a:p>
          <a:p>
            <a:pPr marL="342900" indent="-342900">
              <a:buFont typeface="Wingdings" pitchFamily="2" charset="2"/>
              <a:buNone/>
            </a:pPr>
            <a:r>
              <a:rPr lang="hu-HU" sz="1800">
                <a:effectLst>
                  <a:outerShdw blurRad="38100" dist="38100" dir="2700000" algn="tl">
                    <a:srgbClr val="000000"/>
                  </a:outerShdw>
                </a:effectLst>
              </a:rPr>
              <a:t>hamis esetén</a:t>
            </a:r>
          </a:p>
        </p:txBody>
      </p:sp>
      <p:cxnSp>
        <p:nvCxnSpPr>
          <p:cNvPr id="19463" name="AutoShape 7"/>
          <p:cNvCxnSpPr>
            <a:cxnSpLocks noChangeShapeType="1"/>
            <a:stCxn id="19460" idx="1"/>
            <a:endCxn id="19461" idx="0"/>
          </p:cNvCxnSpPr>
          <p:nvPr/>
        </p:nvCxnSpPr>
        <p:spPr bwMode="auto">
          <a:xfrm rot="10800000" flipV="1">
            <a:off x="2916238" y="3646488"/>
            <a:ext cx="935037" cy="862012"/>
          </a:xfrm>
          <a:prstGeom prst="bentConnector2">
            <a:avLst/>
          </a:prstGeom>
          <a:noFill/>
          <a:ln w="9525">
            <a:solidFill>
              <a:schemeClr val="tx1"/>
            </a:solidFill>
            <a:miter lim="800000"/>
            <a:headEnd/>
            <a:tailEnd type="triangle" w="med" len="med"/>
          </a:ln>
          <a:effectLst/>
        </p:spPr>
      </p:cxnSp>
      <p:cxnSp>
        <p:nvCxnSpPr>
          <p:cNvPr id="19464" name="AutoShape 8"/>
          <p:cNvCxnSpPr>
            <a:cxnSpLocks noChangeShapeType="1"/>
            <a:stCxn id="19460" idx="3"/>
            <a:endCxn id="19462" idx="0"/>
          </p:cNvCxnSpPr>
          <p:nvPr/>
        </p:nvCxnSpPr>
        <p:spPr bwMode="auto">
          <a:xfrm>
            <a:off x="5867400" y="3646488"/>
            <a:ext cx="936625" cy="862012"/>
          </a:xfrm>
          <a:prstGeom prst="bentConnector2">
            <a:avLst/>
          </a:prstGeom>
          <a:noFill/>
          <a:ln w="9525">
            <a:solidFill>
              <a:schemeClr val="tx1"/>
            </a:solidFill>
            <a:miter lim="800000"/>
            <a:headEnd/>
            <a:tailEnd type="triangle" w="med" len="med"/>
          </a:ln>
          <a:effectLst/>
        </p:spPr>
      </p:cxnSp>
      <p:sp>
        <p:nvSpPr>
          <p:cNvPr id="19465" name="Line 9"/>
          <p:cNvSpPr>
            <a:spLocks noChangeShapeType="1"/>
          </p:cNvSpPr>
          <p:nvPr/>
        </p:nvSpPr>
        <p:spPr bwMode="auto">
          <a:xfrm>
            <a:off x="4859338" y="2708275"/>
            <a:ext cx="0" cy="504825"/>
          </a:xfrm>
          <a:prstGeom prst="line">
            <a:avLst/>
          </a:prstGeom>
          <a:noFill/>
          <a:ln w="9525">
            <a:solidFill>
              <a:schemeClr val="tx1"/>
            </a:solidFill>
            <a:round/>
            <a:headEnd/>
            <a:tailEnd type="triangle" w="med" len="med"/>
          </a:ln>
          <a:effectLst/>
        </p:spPr>
        <p:txBody>
          <a:bodyPr/>
          <a:lstStyle/>
          <a:p>
            <a:endParaRPr lang="hu-HU"/>
          </a:p>
        </p:txBody>
      </p:sp>
      <p:sp>
        <p:nvSpPr>
          <p:cNvPr id="19467" name="Text Box 11"/>
          <p:cNvSpPr txBox="1">
            <a:spLocks noChangeArrowheads="1"/>
          </p:cNvSpPr>
          <p:nvPr/>
        </p:nvSpPr>
        <p:spPr bwMode="auto">
          <a:xfrm>
            <a:off x="3635375" y="3284538"/>
            <a:ext cx="236538" cy="366712"/>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i</a:t>
            </a:r>
          </a:p>
        </p:txBody>
      </p:sp>
      <p:sp>
        <p:nvSpPr>
          <p:cNvPr id="19468" name="Text Box 12"/>
          <p:cNvSpPr txBox="1">
            <a:spLocks noChangeArrowheads="1"/>
          </p:cNvSpPr>
          <p:nvPr/>
        </p:nvSpPr>
        <p:spPr bwMode="auto">
          <a:xfrm>
            <a:off x="5795963" y="3213100"/>
            <a:ext cx="311150" cy="366713"/>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h</a:t>
            </a:r>
          </a:p>
        </p:txBody>
      </p:sp>
      <p:sp>
        <p:nvSpPr>
          <p:cNvPr id="19473" name="Oval 17"/>
          <p:cNvSpPr>
            <a:spLocks noChangeArrowheads="1"/>
          </p:cNvSpPr>
          <p:nvPr/>
        </p:nvSpPr>
        <p:spPr bwMode="auto">
          <a:xfrm>
            <a:off x="4614863" y="5680075"/>
            <a:ext cx="161925" cy="161925"/>
          </a:xfrm>
          <a:prstGeom prst="ellipse">
            <a:avLst/>
          </a:prstGeom>
          <a:noFill/>
          <a:ln w="9525" algn="ctr">
            <a:solidFill>
              <a:schemeClr val="tx1"/>
            </a:solidFill>
            <a:round/>
            <a:headEnd/>
            <a:tailEnd/>
          </a:ln>
          <a:effectLst/>
        </p:spPr>
        <p:txBody>
          <a:bodyPr wrap="none" anchor="ctr"/>
          <a:lstStyle/>
          <a:p>
            <a:endParaRPr lang="hu-HU"/>
          </a:p>
        </p:txBody>
      </p:sp>
      <p:cxnSp>
        <p:nvCxnSpPr>
          <p:cNvPr id="19474" name="AutoShape 18"/>
          <p:cNvCxnSpPr>
            <a:cxnSpLocks noChangeShapeType="1"/>
          </p:cNvCxnSpPr>
          <p:nvPr/>
        </p:nvCxnSpPr>
        <p:spPr bwMode="auto">
          <a:xfrm>
            <a:off x="2894013" y="5311775"/>
            <a:ext cx="1741487" cy="460375"/>
          </a:xfrm>
          <a:prstGeom prst="bentConnector3">
            <a:avLst>
              <a:gd name="adj1" fmla="val 546"/>
            </a:avLst>
          </a:prstGeom>
          <a:noFill/>
          <a:ln w="9525">
            <a:solidFill>
              <a:schemeClr val="tx1"/>
            </a:solidFill>
            <a:miter lim="800000"/>
            <a:headEnd/>
            <a:tailEnd type="triangle" w="med" len="med"/>
          </a:ln>
          <a:effectLst/>
        </p:spPr>
      </p:cxnSp>
      <p:cxnSp>
        <p:nvCxnSpPr>
          <p:cNvPr id="19475" name="AutoShape 19"/>
          <p:cNvCxnSpPr>
            <a:cxnSpLocks noChangeShapeType="1"/>
            <a:stCxn id="19462" idx="2"/>
            <a:endCxn id="19473" idx="6"/>
          </p:cNvCxnSpPr>
          <p:nvPr/>
        </p:nvCxnSpPr>
        <p:spPr bwMode="auto">
          <a:xfrm rot="5400000">
            <a:off x="5560219" y="4517232"/>
            <a:ext cx="460375" cy="2027237"/>
          </a:xfrm>
          <a:prstGeom prst="bentConnector2">
            <a:avLst/>
          </a:prstGeom>
          <a:noFill/>
          <a:ln w="9525">
            <a:solidFill>
              <a:schemeClr val="tx1"/>
            </a:solidFill>
            <a:miter lim="800000"/>
            <a:headEnd/>
            <a:tailEnd type="triangle" w="med" len="med"/>
          </a:ln>
          <a:effectLst/>
        </p:spPr>
      </p:cxn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hu-HU" sz="2400" dirty="0"/>
              <a:t>2/a. Feladatmegoldás számítógéppel – részletesen az egyes lépésekről -       ALGORITMUSTERVEZÉS</a:t>
            </a:r>
          </a:p>
        </p:txBody>
      </p:sp>
      <p:sp>
        <p:nvSpPr>
          <p:cNvPr id="21507" name="Rectangle 3"/>
          <p:cNvSpPr>
            <a:spLocks noGrp="1" noChangeArrowheads="1"/>
          </p:cNvSpPr>
          <p:nvPr>
            <p:ph type="body" idx="1"/>
          </p:nvPr>
        </p:nvSpPr>
        <p:spPr>
          <a:xfrm>
            <a:off x="685800" y="2000240"/>
            <a:ext cx="7772400" cy="4324360"/>
          </a:xfrm>
        </p:spPr>
        <p:txBody>
          <a:bodyPr/>
          <a:lstStyle/>
          <a:p>
            <a:r>
              <a:rPr lang="hu-HU" sz="2800" dirty="0"/>
              <a:t>Ciklusok megvalósítása folyamatábrával</a:t>
            </a:r>
          </a:p>
          <a:p>
            <a:pPr lvl="1"/>
            <a:r>
              <a:rPr lang="hu-HU" sz="2400" dirty="0"/>
              <a:t>A megismétlésre kerülő utasítások összefoglaló neve: </a:t>
            </a:r>
            <a:r>
              <a:rPr lang="hu-HU" sz="2400" b="1" dirty="0">
                <a:solidFill>
                  <a:srgbClr val="FF0000"/>
                </a:solidFill>
              </a:rPr>
              <a:t>CIKLUSMAG</a:t>
            </a:r>
          </a:p>
          <a:p>
            <a:pPr lvl="1"/>
            <a:r>
              <a:rPr lang="hu-HU" sz="2400" dirty="0"/>
              <a:t>Fajtái:</a:t>
            </a:r>
          </a:p>
          <a:p>
            <a:pPr lvl="2"/>
            <a:r>
              <a:rPr lang="hu-HU" sz="2000" dirty="0" err="1"/>
              <a:t>Elöltesztelő</a:t>
            </a:r>
            <a:r>
              <a:rPr lang="hu-HU" sz="2000" dirty="0"/>
              <a:t> feltételes ciklus</a:t>
            </a:r>
          </a:p>
          <a:p>
            <a:pPr lvl="2"/>
            <a:r>
              <a:rPr lang="hu-HU" sz="2000" dirty="0" err="1"/>
              <a:t>Hátultesztelő</a:t>
            </a:r>
            <a:r>
              <a:rPr lang="hu-HU" sz="2000" dirty="0"/>
              <a:t> feltételes ciklus</a:t>
            </a:r>
          </a:p>
          <a:p>
            <a:pPr lvl="2"/>
            <a:r>
              <a:rPr lang="hu-HU" sz="2000" dirty="0"/>
              <a:t>Számlálós (növekményes) ciklus (speciális </a:t>
            </a:r>
            <a:r>
              <a:rPr lang="hu-HU" sz="2000" dirty="0" err="1"/>
              <a:t>elöltesztelő</a:t>
            </a:r>
            <a:r>
              <a:rPr lang="hu-HU" sz="2000" dirty="0"/>
              <a:t> ciklus)</a:t>
            </a:r>
          </a:p>
          <a:p>
            <a:pPr lvl="2">
              <a:buFont typeface="Wingdings" pitchFamily="2" charset="2"/>
              <a:buNone/>
            </a:pPr>
            <a:endParaRPr lang="hu-HU" sz="20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2531" name="Rectangle 3"/>
          <p:cNvSpPr>
            <a:spLocks noGrp="1" noChangeArrowheads="1"/>
          </p:cNvSpPr>
          <p:nvPr>
            <p:ph type="body" idx="1"/>
          </p:nvPr>
        </p:nvSpPr>
        <p:spPr>
          <a:xfrm>
            <a:off x="685800" y="1785926"/>
            <a:ext cx="7772400" cy="4538674"/>
          </a:xfrm>
        </p:spPr>
        <p:txBody>
          <a:bodyPr/>
          <a:lstStyle/>
          <a:p>
            <a:r>
              <a:rPr lang="hu-HU" dirty="0" err="1"/>
              <a:t>Elöltesztelő</a:t>
            </a:r>
            <a:r>
              <a:rPr lang="hu-HU" dirty="0"/>
              <a:t> ciklus megvalósítása folyamatábrával</a:t>
            </a:r>
          </a:p>
          <a:p>
            <a:pPr lvl="1"/>
            <a:endParaRPr lang="hu-HU" dirty="0"/>
          </a:p>
          <a:p>
            <a:pPr lvl="1"/>
            <a:endParaRPr lang="hu-HU" dirty="0"/>
          </a:p>
          <a:p>
            <a:pPr lvl="1"/>
            <a:r>
              <a:rPr lang="hu-HU" dirty="0"/>
              <a:t>A ciklusmag nem</a:t>
            </a:r>
          </a:p>
          <a:p>
            <a:pPr lvl="1">
              <a:buFontTx/>
              <a:buNone/>
            </a:pPr>
            <a:r>
              <a:rPr lang="hu-HU" dirty="0"/>
              <a:t>  biztos, hogy </a:t>
            </a:r>
          </a:p>
          <a:p>
            <a:pPr lvl="1">
              <a:buFontTx/>
              <a:buNone/>
            </a:pPr>
            <a:r>
              <a:rPr lang="hu-HU" dirty="0"/>
              <a:t>  végrehajtódik!</a:t>
            </a:r>
          </a:p>
        </p:txBody>
      </p:sp>
      <p:sp>
        <p:nvSpPr>
          <p:cNvPr id="22538" name="Text Box 10"/>
          <p:cNvSpPr txBox="1">
            <a:spLocks noChangeArrowheads="1"/>
          </p:cNvSpPr>
          <p:nvPr/>
        </p:nvSpPr>
        <p:spPr bwMode="auto">
          <a:xfrm>
            <a:off x="6659563" y="4005263"/>
            <a:ext cx="236537" cy="366712"/>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i</a:t>
            </a:r>
          </a:p>
        </p:txBody>
      </p:sp>
      <p:sp>
        <p:nvSpPr>
          <p:cNvPr id="22532" name="AutoShape 4"/>
          <p:cNvSpPr>
            <a:spLocks noChangeArrowheads="1"/>
          </p:cNvSpPr>
          <p:nvPr/>
        </p:nvSpPr>
        <p:spPr bwMode="auto">
          <a:xfrm>
            <a:off x="5867400" y="3213100"/>
            <a:ext cx="2016125" cy="865188"/>
          </a:xfrm>
          <a:prstGeom prst="flowChartDecision">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ciklusfeltétel</a:t>
            </a:r>
          </a:p>
        </p:txBody>
      </p:sp>
      <p:sp>
        <p:nvSpPr>
          <p:cNvPr id="22533" name="AutoShape 5"/>
          <p:cNvSpPr>
            <a:spLocks noChangeArrowheads="1"/>
          </p:cNvSpPr>
          <p:nvPr/>
        </p:nvSpPr>
        <p:spPr bwMode="auto">
          <a:xfrm>
            <a:off x="6084888" y="5229225"/>
            <a:ext cx="1584325" cy="792163"/>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Ciklusmag</a:t>
            </a:r>
          </a:p>
          <a:p>
            <a:pPr marL="342900" indent="-342900">
              <a:buFont typeface="Wingdings" pitchFamily="2" charset="2"/>
              <a:buNone/>
            </a:pPr>
            <a:r>
              <a:rPr lang="hu-HU" sz="1800">
                <a:effectLst>
                  <a:outerShdw blurRad="38100" dist="38100" dir="2700000" algn="tl">
                    <a:srgbClr val="000000"/>
                  </a:outerShdw>
                </a:effectLst>
              </a:rPr>
              <a:t>utasításai</a:t>
            </a:r>
          </a:p>
        </p:txBody>
      </p:sp>
      <p:cxnSp>
        <p:nvCxnSpPr>
          <p:cNvPr id="22535" name="AutoShape 7"/>
          <p:cNvCxnSpPr>
            <a:cxnSpLocks noChangeShapeType="1"/>
            <a:stCxn id="22532" idx="2"/>
            <a:endCxn id="22533" idx="0"/>
          </p:cNvCxnSpPr>
          <p:nvPr/>
        </p:nvCxnSpPr>
        <p:spPr bwMode="auto">
          <a:xfrm rot="16200000" flipH="1">
            <a:off x="6300788" y="4652963"/>
            <a:ext cx="1150937" cy="1587"/>
          </a:xfrm>
          <a:prstGeom prst="bentConnector3">
            <a:avLst>
              <a:gd name="adj1" fmla="val 49931"/>
            </a:avLst>
          </a:prstGeom>
          <a:noFill/>
          <a:ln w="9525">
            <a:solidFill>
              <a:schemeClr val="tx1"/>
            </a:solidFill>
            <a:miter lim="800000"/>
            <a:headEnd/>
            <a:tailEnd type="triangle" w="med" len="med"/>
          </a:ln>
          <a:effectLst/>
        </p:spPr>
      </p:cxnSp>
      <p:cxnSp>
        <p:nvCxnSpPr>
          <p:cNvPr id="22536" name="AutoShape 8"/>
          <p:cNvCxnSpPr>
            <a:cxnSpLocks noChangeShapeType="1"/>
            <a:stCxn id="22533" idx="2"/>
            <a:endCxn id="22532" idx="1"/>
          </p:cNvCxnSpPr>
          <p:nvPr/>
        </p:nvCxnSpPr>
        <p:spPr bwMode="auto">
          <a:xfrm rot="16200000" flipV="1">
            <a:off x="5184775" y="4329113"/>
            <a:ext cx="2374900" cy="1009650"/>
          </a:xfrm>
          <a:prstGeom prst="bentConnector4">
            <a:avLst>
              <a:gd name="adj1" fmla="val -9560"/>
              <a:gd name="adj2" fmla="val 122644"/>
            </a:avLst>
          </a:prstGeom>
          <a:noFill/>
          <a:ln w="9525">
            <a:solidFill>
              <a:schemeClr val="tx1"/>
            </a:solidFill>
            <a:miter lim="800000"/>
            <a:headEnd/>
            <a:tailEnd type="triangle" w="med" len="med"/>
          </a:ln>
          <a:effectLst/>
        </p:spPr>
      </p:cxnSp>
      <p:sp>
        <p:nvSpPr>
          <p:cNvPr id="22537" name="Line 9"/>
          <p:cNvSpPr>
            <a:spLocks noChangeShapeType="1"/>
          </p:cNvSpPr>
          <p:nvPr/>
        </p:nvSpPr>
        <p:spPr bwMode="auto">
          <a:xfrm>
            <a:off x="6875463" y="2708275"/>
            <a:ext cx="0" cy="504825"/>
          </a:xfrm>
          <a:prstGeom prst="line">
            <a:avLst/>
          </a:prstGeom>
          <a:noFill/>
          <a:ln w="9525">
            <a:solidFill>
              <a:schemeClr val="tx1"/>
            </a:solidFill>
            <a:round/>
            <a:headEnd/>
            <a:tailEnd type="triangle" w="med" len="med"/>
          </a:ln>
          <a:effectLst/>
        </p:spPr>
        <p:txBody>
          <a:bodyPr/>
          <a:lstStyle/>
          <a:p>
            <a:endParaRPr lang="hu-HU"/>
          </a:p>
        </p:txBody>
      </p:sp>
      <p:sp>
        <p:nvSpPr>
          <p:cNvPr id="22539" name="Text Box 11"/>
          <p:cNvSpPr txBox="1">
            <a:spLocks noChangeArrowheads="1"/>
          </p:cNvSpPr>
          <p:nvPr/>
        </p:nvSpPr>
        <p:spPr bwMode="auto">
          <a:xfrm>
            <a:off x="7812088" y="3284538"/>
            <a:ext cx="311150" cy="366712"/>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h</a:t>
            </a:r>
          </a:p>
        </p:txBody>
      </p:sp>
      <p:sp>
        <p:nvSpPr>
          <p:cNvPr id="22542" name="Line 14"/>
          <p:cNvSpPr>
            <a:spLocks noChangeShapeType="1"/>
          </p:cNvSpPr>
          <p:nvPr/>
        </p:nvSpPr>
        <p:spPr bwMode="auto">
          <a:xfrm>
            <a:off x="7883525" y="3644900"/>
            <a:ext cx="504825" cy="0"/>
          </a:xfrm>
          <a:prstGeom prst="line">
            <a:avLst/>
          </a:prstGeom>
          <a:noFill/>
          <a:ln w="9525">
            <a:solidFill>
              <a:schemeClr val="tx1"/>
            </a:solidFill>
            <a:round/>
            <a:headEnd/>
            <a:tailEnd type="triangle" w="med" len="med"/>
          </a:ln>
          <a:effectLst/>
        </p:spPr>
        <p:txBody>
          <a:bodyP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3555" name="Rectangle 3"/>
          <p:cNvSpPr>
            <a:spLocks noGrp="1" noChangeArrowheads="1"/>
          </p:cNvSpPr>
          <p:nvPr>
            <p:ph type="body" idx="1"/>
          </p:nvPr>
        </p:nvSpPr>
        <p:spPr>
          <a:xfrm>
            <a:off x="685800" y="1714488"/>
            <a:ext cx="7772400" cy="4610112"/>
          </a:xfrm>
        </p:spPr>
        <p:txBody>
          <a:bodyPr/>
          <a:lstStyle/>
          <a:p>
            <a:r>
              <a:rPr lang="hu-HU" dirty="0" err="1"/>
              <a:t>Hátultesztelő</a:t>
            </a:r>
            <a:r>
              <a:rPr lang="hu-HU" dirty="0"/>
              <a:t> ciklus megvalósítása folyamatábrával</a:t>
            </a:r>
          </a:p>
          <a:p>
            <a:endParaRPr lang="hu-HU" dirty="0"/>
          </a:p>
          <a:p>
            <a:endParaRPr lang="hu-HU" dirty="0"/>
          </a:p>
          <a:p>
            <a:endParaRPr lang="hu-HU" dirty="0"/>
          </a:p>
          <a:p>
            <a:pPr lvl="1"/>
            <a:r>
              <a:rPr lang="hu-HU" dirty="0"/>
              <a:t>A ciklusmag egyszer</a:t>
            </a:r>
          </a:p>
          <a:p>
            <a:pPr lvl="1">
              <a:buFontTx/>
              <a:buNone/>
            </a:pPr>
            <a:r>
              <a:rPr lang="hu-HU" dirty="0"/>
              <a:t>  biztosan végrehajtódik!</a:t>
            </a:r>
          </a:p>
        </p:txBody>
      </p:sp>
      <p:sp>
        <p:nvSpPr>
          <p:cNvPr id="23556" name="Text Box 4"/>
          <p:cNvSpPr txBox="1">
            <a:spLocks noChangeArrowheads="1"/>
          </p:cNvSpPr>
          <p:nvPr/>
        </p:nvSpPr>
        <p:spPr bwMode="auto">
          <a:xfrm>
            <a:off x="6156325" y="4868863"/>
            <a:ext cx="236538" cy="366712"/>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i</a:t>
            </a:r>
          </a:p>
        </p:txBody>
      </p:sp>
      <p:sp>
        <p:nvSpPr>
          <p:cNvPr id="23557" name="AutoShape 5"/>
          <p:cNvSpPr>
            <a:spLocks noChangeArrowheads="1"/>
          </p:cNvSpPr>
          <p:nvPr/>
        </p:nvSpPr>
        <p:spPr bwMode="auto">
          <a:xfrm>
            <a:off x="6300788" y="4797425"/>
            <a:ext cx="2016125" cy="865188"/>
          </a:xfrm>
          <a:prstGeom prst="flowChartDecision">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ciklusfeltétel</a:t>
            </a:r>
          </a:p>
        </p:txBody>
      </p:sp>
      <p:sp>
        <p:nvSpPr>
          <p:cNvPr id="23558" name="AutoShape 6"/>
          <p:cNvSpPr>
            <a:spLocks noChangeArrowheads="1"/>
          </p:cNvSpPr>
          <p:nvPr/>
        </p:nvSpPr>
        <p:spPr bwMode="auto">
          <a:xfrm>
            <a:off x="6516688" y="3500438"/>
            <a:ext cx="1584325" cy="792162"/>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Ciklusmag</a:t>
            </a:r>
          </a:p>
          <a:p>
            <a:pPr marL="342900" indent="-342900">
              <a:buFont typeface="Wingdings" pitchFamily="2" charset="2"/>
              <a:buNone/>
            </a:pPr>
            <a:r>
              <a:rPr lang="hu-HU" sz="1800">
                <a:effectLst>
                  <a:outerShdw blurRad="38100" dist="38100" dir="2700000" algn="tl">
                    <a:srgbClr val="000000"/>
                  </a:outerShdw>
                </a:effectLst>
              </a:rPr>
              <a:t>utasításai</a:t>
            </a:r>
          </a:p>
        </p:txBody>
      </p:sp>
      <p:cxnSp>
        <p:nvCxnSpPr>
          <p:cNvPr id="23559" name="AutoShape 7"/>
          <p:cNvCxnSpPr>
            <a:cxnSpLocks noChangeShapeType="1"/>
            <a:stCxn id="23557" idx="2"/>
            <a:endCxn id="23558" idx="0"/>
          </p:cNvCxnSpPr>
          <p:nvPr/>
        </p:nvCxnSpPr>
        <p:spPr bwMode="auto">
          <a:xfrm rot="5400000" flipH="1" flipV="1">
            <a:off x="6228556" y="4580732"/>
            <a:ext cx="2162175" cy="1588"/>
          </a:xfrm>
          <a:prstGeom prst="bentConnector5">
            <a:avLst>
              <a:gd name="adj1" fmla="val -10500"/>
              <a:gd name="adj2" fmla="val 77900000"/>
              <a:gd name="adj3" fmla="val 110574"/>
            </a:avLst>
          </a:prstGeom>
          <a:noFill/>
          <a:ln w="9525">
            <a:solidFill>
              <a:schemeClr val="tx1"/>
            </a:solidFill>
            <a:miter lim="800000"/>
            <a:headEnd/>
            <a:tailEnd type="triangle" w="med" len="med"/>
          </a:ln>
          <a:effectLst/>
        </p:spPr>
      </p:cxnSp>
      <p:cxnSp>
        <p:nvCxnSpPr>
          <p:cNvPr id="23560" name="AutoShape 8"/>
          <p:cNvCxnSpPr>
            <a:cxnSpLocks noChangeShapeType="1"/>
            <a:stCxn id="23558" idx="2"/>
            <a:endCxn id="23557" idx="0"/>
          </p:cNvCxnSpPr>
          <p:nvPr/>
        </p:nvCxnSpPr>
        <p:spPr bwMode="auto">
          <a:xfrm rot="5400000">
            <a:off x="7056437" y="4545013"/>
            <a:ext cx="504825" cy="0"/>
          </a:xfrm>
          <a:prstGeom prst="straightConnector1">
            <a:avLst/>
          </a:prstGeom>
          <a:noFill/>
          <a:ln w="9525">
            <a:solidFill>
              <a:schemeClr val="tx1"/>
            </a:solidFill>
            <a:round/>
            <a:headEnd/>
            <a:tailEnd type="triangle" w="med" len="med"/>
          </a:ln>
          <a:effectLst/>
        </p:spPr>
      </p:cxnSp>
      <p:sp>
        <p:nvSpPr>
          <p:cNvPr id="23561" name="Line 9"/>
          <p:cNvSpPr>
            <a:spLocks noChangeShapeType="1"/>
          </p:cNvSpPr>
          <p:nvPr/>
        </p:nvSpPr>
        <p:spPr bwMode="auto">
          <a:xfrm>
            <a:off x="7308850" y="2997200"/>
            <a:ext cx="0" cy="504825"/>
          </a:xfrm>
          <a:prstGeom prst="line">
            <a:avLst/>
          </a:prstGeom>
          <a:noFill/>
          <a:ln w="9525">
            <a:solidFill>
              <a:schemeClr val="tx1"/>
            </a:solidFill>
            <a:round/>
            <a:headEnd/>
            <a:tailEnd type="triangle" w="med" len="med"/>
          </a:ln>
          <a:effectLst/>
        </p:spPr>
        <p:txBody>
          <a:bodyPr/>
          <a:lstStyle/>
          <a:p>
            <a:endParaRPr lang="hu-HU"/>
          </a:p>
        </p:txBody>
      </p:sp>
      <p:sp>
        <p:nvSpPr>
          <p:cNvPr id="23562" name="Text Box 10"/>
          <p:cNvSpPr txBox="1">
            <a:spLocks noChangeArrowheads="1"/>
          </p:cNvSpPr>
          <p:nvPr/>
        </p:nvSpPr>
        <p:spPr bwMode="auto">
          <a:xfrm>
            <a:off x="7261225" y="5573713"/>
            <a:ext cx="311150" cy="366712"/>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h</a:t>
            </a:r>
          </a:p>
        </p:txBody>
      </p:sp>
      <p:sp>
        <p:nvSpPr>
          <p:cNvPr id="23563" name="Line 11"/>
          <p:cNvSpPr>
            <a:spLocks noChangeShapeType="1"/>
          </p:cNvSpPr>
          <p:nvPr/>
        </p:nvSpPr>
        <p:spPr bwMode="auto">
          <a:xfrm flipH="1">
            <a:off x="5795963" y="5229225"/>
            <a:ext cx="503237" cy="0"/>
          </a:xfrm>
          <a:prstGeom prst="line">
            <a:avLst/>
          </a:prstGeom>
          <a:noFill/>
          <a:ln w="9525">
            <a:solidFill>
              <a:schemeClr val="tx1"/>
            </a:solidFill>
            <a:round/>
            <a:headEnd/>
            <a:tailEnd type="triangle" w="med" len="med"/>
          </a:ln>
          <a:effectLst/>
        </p:spPr>
        <p:txBody>
          <a:bodyPr/>
          <a:lstStyle/>
          <a:p>
            <a:endParaRPr lang="hu-HU"/>
          </a:p>
        </p:txBody>
      </p:sp>
      <p:sp>
        <p:nvSpPr>
          <p:cNvPr id="23564" name="Line 12"/>
          <p:cNvSpPr>
            <a:spLocks noChangeShapeType="1"/>
          </p:cNvSpPr>
          <p:nvPr/>
        </p:nvSpPr>
        <p:spPr bwMode="auto">
          <a:xfrm flipH="1">
            <a:off x="7305675" y="3268663"/>
            <a:ext cx="431800" cy="0"/>
          </a:xfrm>
          <a:prstGeom prst="line">
            <a:avLst/>
          </a:prstGeom>
          <a:noFill/>
          <a:ln w="9525">
            <a:solidFill>
              <a:schemeClr val="tx1"/>
            </a:solidFill>
            <a:round/>
            <a:headEnd/>
            <a:tailEnd type="triangle" w="med" len="med"/>
          </a:ln>
          <a:effectLst/>
        </p:spPr>
        <p:txBody>
          <a:bodyP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Mi az információ?</a:t>
            </a:r>
            <a:endParaRPr lang="hu-HU" dirty="0"/>
          </a:p>
        </p:txBody>
      </p:sp>
      <p:sp>
        <p:nvSpPr>
          <p:cNvPr id="6" name="Tartalom helye 5"/>
          <p:cNvSpPr>
            <a:spLocks noGrp="1"/>
          </p:cNvSpPr>
          <p:nvPr>
            <p:ph idx="1"/>
          </p:nvPr>
        </p:nvSpPr>
        <p:spPr/>
        <p:txBody>
          <a:bodyPr>
            <a:normAutofit/>
          </a:bodyPr>
          <a:lstStyle/>
          <a:p>
            <a:r>
              <a:rPr lang="hu-HU" dirty="0" smtClean="0"/>
              <a:t>Az </a:t>
            </a:r>
            <a:r>
              <a:rPr lang="hu-HU" b="1" dirty="0" smtClean="0"/>
              <a:t>információ</a:t>
            </a:r>
            <a:r>
              <a:rPr lang="hu-HU" dirty="0" smtClean="0"/>
              <a:t> latin eredetű szó, amely értesülést, hírt, üzenetet, tájékoztatást jelent.</a:t>
            </a:r>
          </a:p>
          <a:p>
            <a:r>
              <a:rPr lang="hu-HU" dirty="0" smtClean="0"/>
              <a:t>Általánosságban információnak azt az </a:t>
            </a:r>
            <a:r>
              <a:rPr lang="hu-HU" dirty="0" smtClean="0">
                <a:hlinkClick r:id="rId2" tooltip="Adat"/>
              </a:rPr>
              <a:t>adatot</a:t>
            </a:r>
            <a:r>
              <a:rPr lang="hu-HU" dirty="0" smtClean="0"/>
              <a:t>, </a:t>
            </a:r>
            <a:r>
              <a:rPr lang="hu-HU" dirty="0" smtClean="0">
                <a:hlinkClick r:id="rId3" tooltip="Hír"/>
              </a:rPr>
              <a:t>hírt</a:t>
            </a:r>
            <a:r>
              <a:rPr lang="hu-HU" dirty="0" smtClean="0"/>
              <a:t> tekintjük amely számunkra releváns és ismerethiányt, bizonytalanságot csökkent. </a:t>
            </a:r>
          </a:p>
          <a:p>
            <a:endParaRPr lang="hu-HU" dirty="0"/>
          </a:p>
        </p:txBody>
      </p:sp>
      <p:pic>
        <p:nvPicPr>
          <p:cNvPr id="48130" name="Picture 2" descr="http://media.tumblr.com/tumblr_lk9n6cThGy1qgtzil.jpg"/>
          <p:cNvPicPr>
            <a:picLocks noChangeAspect="1" noChangeArrowheads="1"/>
          </p:cNvPicPr>
          <p:nvPr/>
        </p:nvPicPr>
        <p:blipFill>
          <a:blip r:embed="rId4"/>
          <a:srcRect/>
          <a:stretch>
            <a:fillRect/>
          </a:stretch>
        </p:blipFill>
        <p:spPr bwMode="auto">
          <a:xfrm>
            <a:off x="3286116" y="4857760"/>
            <a:ext cx="3071834" cy="1823902"/>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5603" name="Rectangle 3"/>
          <p:cNvSpPr>
            <a:spLocks noGrp="1" noChangeArrowheads="1"/>
          </p:cNvSpPr>
          <p:nvPr>
            <p:ph type="body" idx="1"/>
          </p:nvPr>
        </p:nvSpPr>
        <p:spPr>
          <a:xfrm>
            <a:off x="685800" y="1857364"/>
            <a:ext cx="7772400" cy="4467236"/>
          </a:xfrm>
        </p:spPr>
        <p:txBody>
          <a:bodyPr/>
          <a:lstStyle/>
          <a:p>
            <a:r>
              <a:rPr lang="hu-HU" dirty="0"/>
              <a:t>Számlálós ciklus megvalósítása folyamatábrával</a:t>
            </a:r>
          </a:p>
          <a:p>
            <a:pPr lvl="1"/>
            <a:endParaRPr lang="hu-HU" dirty="0"/>
          </a:p>
          <a:p>
            <a:pPr lvl="1"/>
            <a:endParaRPr lang="hu-HU" dirty="0"/>
          </a:p>
          <a:p>
            <a:pPr lvl="1"/>
            <a:r>
              <a:rPr lang="hu-HU" dirty="0"/>
              <a:t>A ciklusmag nem</a:t>
            </a:r>
          </a:p>
          <a:p>
            <a:pPr lvl="1">
              <a:buFontTx/>
              <a:buNone/>
            </a:pPr>
            <a:r>
              <a:rPr lang="hu-HU" dirty="0"/>
              <a:t>  biztos, hogy </a:t>
            </a:r>
          </a:p>
          <a:p>
            <a:pPr lvl="1">
              <a:buFontTx/>
              <a:buNone/>
            </a:pPr>
            <a:r>
              <a:rPr lang="hu-HU" dirty="0"/>
              <a:t>  végrehajtódik!</a:t>
            </a:r>
          </a:p>
        </p:txBody>
      </p:sp>
      <p:sp>
        <p:nvSpPr>
          <p:cNvPr id="25604" name="Text Box 4"/>
          <p:cNvSpPr txBox="1">
            <a:spLocks noChangeArrowheads="1"/>
          </p:cNvSpPr>
          <p:nvPr/>
        </p:nvSpPr>
        <p:spPr bwMode="auto">
          <a:xfrm>
            <a:off x="6659563" y="4005263"/>
            <a:ext cx="236537" cy="366712"/>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i</a:t>
            </a:r>
          </a:p>
        </p:txBody>
      </p:sp>
      <p:sp>
        <p:nvSpPr>
          <p:cNvPr id="25605" name="AutoShape 5"/>
          <p:cNvSpPr>
            <a:spLocks noChangeArrowheads="1"/>
          </p:cNvSpPr>
          <p:nvPr/>
        </p:nvSpPr>
        <p:spPr bwMode="auto">
          <a:xfrm>
            <a:off x="5867400" y="3213100"/>
            <a:ext cx="2016125" cy="865188"/>
          </a:xfrm>
          <a:prstGeom prst="flowChartDecision">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600">
                <a:effectLst>
                  <a:outerShdw blurRad="38100" dist="38100" dir="2700000" algn="tl">
                    <a:srgbClr val="000000"/>
                  </a:outerShdw>
                </a:effectLst>
              </a:rPr>
              <a:t>Változó:=tól..ig</a:t>
            </a:r>
          </a:p>
        </p:txBody>
      </p:sp>
      <p:sp>
        <p:nvSpPr>
          <p:cNvPr id="25606" name="AutoShape 6"/>
          <p:cNvSpPr>
            <a:spLocks noChangeArrowheads="1"/>
          </p:cNvSpPr>
          <p:nvPr/>
        </p:nvSpPr>
        <p:spPr bwMode="auto">
          <a:xfrm>
            <a:off x="6084888" y="5229225"/>
            <a:ext cx="1584325" cy="792163"/>
          </a:xfrm>
          <a:prstGeom prst="flowChart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Ciklusmag</a:t>
            </a:r>
          </a:p>
          <a:p>
            <a:pPr marL="342900" indent="-342900">
              <a:buFont typeface="Wingdings" pitchFamily="2" charset="2"/>
              <a:buNone/>
            </a:pPr>
            <a:r>
              <a:rPr lang="hu-HU" sz="1800">
                <a:effectLst>
                  <a:outerShdw blurRad="38100" dist="38100" dir="2700000" algn="tl">
                    <a:srgbClr val="000000"/>
                  </a:outerShdw>
                </a:effectLst>
              </a:rPr>
              <a:t>utasításai</a:t>
            </a:r>
          </a:p>
        </p:txBody>
      </p:sp>
      <p:cxnSp>
        <p:nvCxnSpPr>
          <p:cNvPr id="25607" name="AutoShape 7"/>
          <p:cNvCxnSpPr>
            <a:cxnSpLocks noChangeShapeType="1"/>
            <a:stCxn id="25605" idx="2"/>
            <a:endCxn id="25606" idx="0"/>
          </p:cNvCxnSpPr>
          <p:nvPr/>
        </p:nvCxnSpPr>
        <p:spPr bwMode="auto">
          <a:xfrm rot="16200000" flipH="1">
            <a:off x="6300788" y="4652963"/>
            <a:ext cx="1150937" cy="1587"/>
          </a:xfrm>
          <a:prstGeom prst="bentConnector3">
            <a:avLst>
              <a:gd name="adj1" fmla="val 49931"/>
            </a:avLst>
          </a:prstGeom>
          <a:noFill/>
          <a:ln w="9525">
            <a:solidFill>
              <a:schemeClr val="tx1"/>
            </a:solidFill>
            <a:miter lim="800000"/>
            <a:headEnd/>
            <a:tailEnd type="triangle" w="med" len="med"/>
          </a:ln>
          <a:effectLst/>
        </p:spPr>
      </p:cxnSp>
      <p:cxnSp>
        <p:nvCxnSpPr>
          <p:cNvPr id="25608" name="AutoShape 8"/>
          <p:cNvCxnSpPr>
            <a:cxnSpLocks noChangeShapeType="1"/>
            <a:stCxn id="25606" idx="2"/>
            <a:endCxn id="25605" idx="1"/>
          </p:cNvCxnSpPr>
          <p:nvPr/>
        </p:nvCxnSpPr>
        <p:spPr bwMode="auto">
          <a:xfrm rot="16200000" flipV="1">
            <a:off x="5184775" y="4329113"/>
            <a:ext cx="2374900" cy="1009650"/>
          </a:xfrm>
          <a:prstGeom prst="bentConnector4">
            <a:avLst>
              <a:gd name="adj1" fmla="val -9560"/>
              <a:gd name="adj2" fmla="val 122644"/>
            </a:avLst>
          </a:prstGeom>
          <a:noFill/>
          <a:ln w="9525">
            <a:solidFill>
              <a:schemeClr val="tx1"/>
            </a:solidFill>
            <a:miter lim="800000"/>
            <a:headEnd/>
            <a:tailEnd type="triangle" w="med" len="med"/>
          </a:ln>
          <a:effectLst/>
        </p:spPr>
      </p:cxnSp>
      <p:sp>
        <p:nvSpPr>
          <p:cNvPr id="25609" name="Line 9"/>
          <p:cNvSpPr>
            <a:spLocks noChangeShapeType="1"/>
          </p:cNvSpPr>
          <p:nvPr/>
        </p:nvSpPr>
        <p:spPr bwMode="auto">
          <a:xfrm>
            <a:off x="6875463" y="2708275"/>
            <a:ext cx="0" cy="504825"/>
          </a:xfrm>
          <a:prstGeom prst="line">
            <a:avLst/>
          </a:prstGeom>
          <a:noFill/>
          <a:ln w="9525">
            <a:solidFill>
              <a:schemeClr val="tx1"/>
            </a:solidFill>
            <a:round/>
            <a:headEnd/>
            <a:tailEnd type="triangle" w="med" len="med"/>
          </a:ln>
          <a:effectLst/>
        </p:spPr>
        <p:txBody>
          <a:bodyPr/>
          <a:lstStyle/>
          <a:p>
            <a:endParaRPr lang="hu-HU"/>
          </a:p>
        </p:txBody>
      </p:sp>
      <p:sp>
        <p:nvSpPr>
          <p:cNvPr id="25610" name="Text Box 10"/>
          <p:cNvSpPr txBox="1">
            <a:spLocks noChangeArrowheads="1"/>
          </p:cNvSpPr>
          <p:nvPr/>
        </p:nvSpPr>
        <p:spPr bwMode="auto">
          <a:xfrm>
            <a:off x="7812088" y="3284538"/>
            <a:ext cx="311150" cy="366712"/>
          </a:xfrm>
          <a:prstGeom prst="rect">
            <a:avLst/>
          </a:prstGeom>
          <a:noFill/>
          <a:ln w="9525" algn="ctr">
            <a:noFill/>
            <a:miter lim="800000"/>
            <a:headEnd/>
            <a:tailEnd/>
          </a:ln>
          <a:effectLst/>
        </p:spPr>
        <p:txBody>
          <a:bodyPr wrap="none">
            <a:spAutoFit/>
          </a:bodyPr>
          <a:lstStyle/>
          <a:p>
            <a:pPr marL="342900" indent="-342900" algn="l">
              <a:buFont typeface="Wingdings" pitchFamily="2" charset="2"/>
              <a:buNone/>
            </a:pPr>
            <a:r>
              <a:rPr lang="hu-HU" sz="1800">
                <a:effectLst>
                  <a:outerShdw blurRad="38100" dist="38100" dir="2700000" algn="tl">
                    <a:srgbClr val="000000"/>
                  </a:outerShdw>
                </a:effectLst>
              </a:rPr>
              <a:t>h</a:t>
            </a:r>
          </a:p>
        </p:txBody>
      </p:sp>
      <p:sp>
        <p:nvSpPr>
          <p:cNvPr id="25611" name="Line 11"/>
          <p:cNvSpPr>
            <a:spLocks noChangeShapeType="1"/>
          </p:cNvSpPr>
          <p:nvPr/>
        </p:nvSpPr>
        <p:spPr bwMode="auto">
          <a:xfrm>
            <a:off x="7883525" y="3644900"/>
            <a:ext cx="504825" cy="0"/>
          </a:xfrm>
          <a:prstGeom prst="line">
            <a:avLst/>
          </a:prstGeom>
          <a:noFill/>
          <a:ln w="9525">
            <a:solidFill>
              <a:schemeClr val="tx1"/>
            </a:solidFill>
            <a:round/>
            <a:headEnd/>
            <a:tailEnd type="triangle" w="med" len="med"/>
          </a:ln>
          <a:effectLst/>
        </p:spPr>
        <p:txBody>
          <a:bodyPr/>
          <a:lstStyle/>
          <a:p>
            <a:endParaRPr lang="hu-HU"/>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4579" name="Rectangle 3"/>
          <p:cNvSpPr>
            <a:spLocks noGrp="1" noChangeArrowheads="1"/>
          </p:cNvSpPr>
          <p:nvPr>
            <p:ph type="body" idx="1"/>
          </p:nvPr>
        </p:nvSpPr>
        <p:spPr>
          <a:xfrm>
            <a:off x="685800" y="1928802"/>
            <a:ext cx="7772400" cy="4395798"/>
          </a:xfrm>
        </p:spPr>
        <p:txBody>
          <a:bodyPr/>
          <a:lstStyle/>
          <a:p>
            <a:r>
              <a:rPr lang="hu-HU" dirty="0"/>
              <a:t>Egyéb folyamatábra-elemek</a:t>
            </a:r>
          </a:p>
          <a:p>
            <a:pPr lvl="1"/>
            <a:r>
              <a:rPr lang="hu-HU" dirty="0"/>
              <a:t>Bevitel, kiírás:</a:t>
            </a:r>
          </a:p>
          <a:p>
            <a:pPr lvl="1"/>
            <a:endParaRPr lang="hu-HU" dirty="0"/>
          </a:p>
          <a:p>
            <a:pPr lvl="1"/>
            <a:endParaRPr lang="hu-HU" dirty="0"/>
          </a:p>
          <a:p>
            <a:pPr lvl="1"/>
            <a:r>
              <a:rPr lang="hu-HU" dirty="0"/>
              <a:t>Algoritmus eleje, vége:</a:t>
            </a:r>
          </a:p>
        </p:txBody>
      </p:sp>
      <p:sp>
        <p:nvSpPr>
          <p:cNvPr id="24580" name="AutoShape 4"/>
          <p:cNvSpPr>
            <a:spLocks noChangeArrowheads="1"/>
          </p:cNvSpPr>
          <p:nvPr/>
        </p:nvSpPr>
        <p:spPr bwMode="auto">
          <a:xfrm>
            <a:off x="5568950" y="2811463"/>
            <a:ext cx="1636713" cy="860425"/>
          </a:xfrm>
          <a:prstGeom prst="flowChartInputOutput">
            <a:avLst/>
          </a:prstGeom>
          <a:noFill/>
          <a:ln w="9525" algn="ctr">
            <a:solidFill>
              <a:schemeClr val="tx1"/>
            </a:solidFill>
            <a:miter lim="800000"/>
            <a:headEnd/>
            <a:tailEnd/>
          </a:ln>
          <a:effectLst/>
        </p:spPr>
        <p:txBody>
          <a:bodyPr wrap="none" lIns="0" tIns="10800" anchor="ctr"/>
          <a:lstStyle/>
          <a:p>
            <a:pPr marL="342900" indent="-342900" algn="l">
              <a:buFont typeface="Wingdings" pitchFamily="2" charset="2"/>
              <a:buNone/>
            </a:pPr>
            <a:r>
              <a:rPr lang="hu-HU" sz="1800">
                <a:effectLst>
                  <a:outerShdw blurRad="38100" dist="38100" dir="2700000" algn="tl">
                    <a:srgbClr val="000000"/>
                  </a:outerShdw>
                </a:effectLst>
              </a:rPr>
              <a:t>Be:</a:t>
            </a:r>
          </a:p>
        </p:txBody>
      </p:sp>
      <p:sp>
        <p:nvSpPr>
          <p:cNvPr id="24581" name="AutoShape 5"/>
          <p:cNvSpPr>
            <a:spLocks noChangeArrowheads="1"/>
          </p:cNvSpPr>
          <p:nvPr/>
        </p:nvSpPr>
        <p:spPr bwMode="auto">
          <a:xfrm>
            <a:off x="5622925" y="4735513"/>
            <a:ext cx="1338263" cy="600075"/>
          </a:xfrm>
          <a:prstGeom prst="flowChartAlternate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Start</a:t>
            </a:r>
          </a:p>
        </p:txBody>
      </p:sp>
      <p:sp>
        <p:nvSpPr>
          <p:cNvPr id="24582" name="AutoShape 6"/>
          <p:cNvSpPr>
            <a:spLocks noChangeArrowheads="1"/>
          </p:cNvSpPr>
          <p:nvPr/>
        </p:nvSpPr>
        <p:spPr bwMode="auto">
          <a:xfrm>
            <a:off x="7162800" y="4760913"/>
            <a:ext cx="1338263" cy="600075"/>
          </a:xfrm>
          <a:prstGeom prst="flowChartAlternateProcess">
            <a:avLst/>
          </a:prstGeom>
          <a:noFill/>
          <a:ln w="9525" algn="ctr">
            <a:solidFill>
              <a:schemeClr val="tx1"/>
            </a:solidFill>
            <a:miter lim="800000"/>
            <a:headEnd/>
            <a:tailEnd/>
          </a:ln>
          <a:effectLst/>
        </p:spPr>
        <p:txBody>
          <a:bodyPr wrap="none" anchor="ctr"/>
          <a:lstStyle/>
          <a:p>
            <a:pPr marL="342900" indent="-342900">
              <a:buFont typeface="Wingdings" pitchFamily="2" charset="2"/>
              <a:buNone/>
            </a:pPr>
            <a:r>
              <a:rPr lang="hu-HU" sz="1800">
                <a:effectLst>
                  <a:outerShdw blurRad="38100" dist="38100" dir="2700000" algn="tl">
                    <a:srgbClr val="000000"/>
                  </a:outerShdw>
                </a:effectLst>
              </a:rPr>
              <a:t>Stop</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6627" name="Rectangle 3"/>
          <p:cNvSpPr>
            <a:spLocks noGrp="1" noChangeArrowheads="1"/>
          </p:cNvSpPr>
          <p:nvPr>
            <p:ph type="body" idx="1"/>
          </p:nvPr>
        </p:nvSpPr>
        <p:spPr>
          <a:xfrm>
            <a:off x="685800" y="2071678"/>
            <a:ext cx="7772400" cy="4252922"/>
          </a:xfrm>
        </p:spPr>
        <p:txBody>
          <a:bodyPr/>
          <a:lstStyle/>
          <a:p>
            <a:r>
              <a:rPr lang="hu-HU" dirty="0" err="1"/>
              <a:t>Algoritmusleírás</a:t>
            </a:r>
            <a:r>
              <a:rPr lang="hu-HU" dirty="0"/>
              <a:t> mondatszerű elemekkel</a:t>
            </a:r>
          </a:p>
          <a:p>
            <a:pPr lvl="1"/>
            <a:r>
              <a:rPr lang="hu-HU" dirty="0"/>
              <a:t>A beszélt nyelvhez közeli leírás</a:t>
            </a:r>
          </a:p>
          <a:p>
            <a:pPr lvl="1"/>
            <a:r>
              <a:rPr lang="hu-HU" dirty="0"/>
              <a:t>Logikája hasonlít a Pascal nyelvhez</a:t>
            </a:r>
          </a:p>
          <a:p>
            <a:pPr lvl="1"/>
            <a:r>
              <a:rPr lang="hu-HU" dirty="0"/>
              <a:t>Az összetartozó elemeket egy oszlopban kezdjük (tabulált írásmód)</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7651" name="Rectangle 3"/>
          <p:cNvSpPr>
            <a:spLocks noGrp="1" noChangeArrowheads="1"/>
          </p:cNvSpPr>
          <p:nvPr>
            <p:ph type="body" idx="1"/>
          </p:nvPr>
        </p:nvSpPr>
        <p:spPr>
          <a:xfrm>
            <a:off x="685800" y="1785926"/>
            <a:ext cx="7772400" cy="4538674"/>
          </a:xfrm>
        </p:spPr>
        <p:txBody>
          <a:bodyPr/>
          <a:lstStyle/>
          <a:p>
            <a:r>
              <a:rPr lang="hu-HU" dirty="0"/>
              <a:t>A mondatszerű leírás szabályainak definiálásához ún. metanyelvi szimbólumokat használunk:</a:t>
            </a:r>
          </a:p>
          <a:p>
            <a:pPr>
              <a:buFont typeface="Wingdings" pitchFamily="2" charset="2"/>
              <a:buNone/>
            </a:pPr>
            <a:endParaRPr lang="hu-HU" dirty="0"/>
          </a:p>
          <a:p>
            <a:pPr lvl="1"/>
            <a:r>
              <a:rPr lang="hu-HU" dirty="0"/>
              <a:t>&lt;…&gt; Be kell helyettesíteni valamit</a:t>
            </a:r>
          </a:p>
          <a:p>
            <a:pPr lvl="1"/>
            <a:r>
              <a:rPr lang="hu-HU" dirty="0"/>
              <a:t>[…] Nem kötelező elem</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31747" name="Rectangle 3"/>
          <p:cNvSpPr>
            <a:spLocks noGrp="1" noChangeArrowheads="1"/>
          </p:cNvSpPr>
          <p:nvPr>
            <p:ph type="body" idx="1"/>
          </p:nvPr>
        </p:nvSpPr>
        <p:spPr>
          <a:xfrm>
            <a:off x="685800" y="2214554"/>
            <a:ext cx="7772400" cy="4110046"/>
          </a:xfrm>
        </p:spPr>
        <p:txBody>
          <a:bodyPr/>
          <a:lstStyle/>
          <a:p>
            <a:r>
              <a:rPr lang="hu-HU" dirty="0"/>
              <a:t>Szekvencia mondatszerű elemekkel</a:t>
            </a:r>
          </a:p>
          <a:p>
            <a:pPr lvl="1">
              <a:buFontTx/>
              <a:buNone/>
            </a:pPr>
            <a:endParaRPr lang="hu-HU" dirty="0"/>
          </a:p>
          <a:p>
            <a:pPr lvl="1">
              <a:buFontTx/>
              <a:buNone/>
            </a:pPr>
            <a:r>
              <a:rPr lang="hu-HU" dirty="0"/>
              <a:t>&lt;utasítás(ok) 1&gt;</a:t>
            </a:r>
          </a:p>
          <a:p>
            <a:pPr lvl="1">
              <a:buFontTx/>
              <a:buNone/>
            </a:pPr>
            <a:r>
              <a:rPr lang="hu-HU" dirty="0"/>
              <a:t>&lt;utasítás(ok) 2&gt;</a:t>
            </a:r>
          </a:p>
          <a:p>
            <a:pPr lvl="1">
              <a:buFontTx/>
              <a:buNone/>
            </a:pPr>
            <a:r>
              <a:rPr lang="hu-HU" dirty="0"/>
              <a:t>.</a:t>
            </a:r>
          </a:p>
          <a:p>
            <a:pPr lvl="1">
              <a:buFontTx/>
              <a:buNone/>
            </a:pPr>
            <a:r>
              <a:rPr lang="hu-HU" dirty="0"/>
              <a:t>.</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74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74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8675" name="Rectangle 3"/>
          <p:cNvSpPr>
            <a:spLocks noGrp="1" noChangeArrowheads="1"/>
          </p:cNvSpPr>
          <p:nvPr>
            <p:ph type="body" idx="1"/>
          </p:nvPr>
        </p:nvSpPr>
        <p:spPr>
          <a:xfrm>
            <a:off x="685800" y="1928802"/>
            <a:ext cx="7772400" cy="4395798"/>
          </a:xfrm>
        </p:spPr>
        <p:txBody>
          <a:bodyPr/>
          <a:lstStyle/>
          <a:p>
            <a:r>
              <a:rPr lang="hu-HU" dirty="0"/>
              <a:t>Elágazás mondatszerű elemekkel</a:t>
            </a:r>
          </a:p>
          <a:p>
            <a:pPr lvl="1">
              <a:buFontTx/>
              <a:buNone/>
            </a:pPr>
            <a:endParaRPr lang="hu-HU" dirty="0"/>
          </a:p>
          <a:p>
            <a:pPr lvl="1">
              <a:buFontTx/>
              <a:buNone/>
            </a:pPr>
            <a:r>
              <a:rPr lang="hu-HU" dirty="0"/>
              <a:t>Ha &lt;feltétel&gt; akkor </a:t>
            </a:r>
          </a:p>
          <a:p>
            <a:pPr lvl="1">
              <a:buFontTx/>
              <a:buNone/>
            </a:pPr>
            <a:r>
              <a:rPr lang="hu-HU" dirty="0"/>
              <a:t>    &lt;utasítás(ok) 1&gt;</a:t>
            </a:r>
          </a:p>
          <a:p>
            <a:pPr lvl="1">
              <a:buFontTx/>
              <a:buNone/>
            </a:pPr>
            <a:r>
              <a:rPr lang="hu-HU" dirty="0"/>
              <a:t>[Egyébként</a:t>
            </a:r>
          </a:p>
          <a:p>
            <a:pPr lvl="1">
              <a:buFontTx/>
              <a:buNone/>
            </a:pPr>
            <a:r>
              <a:rPr lang="hu-HU" dirty="0"/>
              <a:t>    &lt;utasítás(ok) 2&gt;]</a:t>
            </a:r>
          </a:p>
          <a:p>
            <a:pPr lvl="1">
              <a:buFontTx/>
              <a:buNone/>
            </a:pPr>
            <a:r>
              <a:rPr lang="hu-HU" dirty="0"/>
              <a:t>Elágazás vége</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29699" name="Rectangle 3"/>
          <p:cNvSpPr>
            <a:spLocks noGrp="1" noChangeArrowheads="1"/>
          </p:cNvSpPr>
          <p:nvPr>
            <p:ph type="body" idx="1"/>
          </p:nvPr>
        </p:nvSpPr>
        <p:spPr>
          <a:xfrm>
            <a:off x="685800" y="2000240"/>
            <a:ext cx="7772400" cy="4324360"/>
          </a:xfrm>
        </p:spPr>
        <p:txBody>
          <a:bodyPr/>
          <a:lstStyle/>
          <a:p>
            <a:pPr>
              <a:lnSpc>
                <a:spcPct val="80000"/>
              </a:lnSpc>
            </a:pPr>
            <a:r>
              <a:rPr lang="hu-HU" sz="2400" dirty="0"/>
              <a:t>Elágazás mondatszerű elemekkel</a:t>
            </a:r>
          </a:p>
          <a:p>
            <a:pPr>
              <a:lnSpc>
                <a:spcPct val="80000"/>
              </a:lnSpc>
            </a:pPr>
            <a:endParaRPr lang="hu-HU" sz="2400" dirty="0"/>
          </a:p>
          <a:p>
            <a:pPr lvl="1">
              <a:lnSpc>
                <a:spcPct val="80000"/>
              </a:lnSpc>
            </a:pPr>
            <a:r>
              <a:rPr lang="hu-HU" sz="2000" b="1" dirty="0"/>
              <a:t>Többágú:</a:t>
            </a:r>
          </a:p>
          <a:p>
            <a:pPr lvl="1">
              <a:lnSpc>
                <a:spcPct val="80000"/>
              </a:lnSpc>
              <a:buFontTx/>
              <a:buNone/>
            </a:pPr>
            <a:r>
              <a:rPr lang="hu-HU" sz="2000" dirty="0"/>
              <a:t>Elágazás </a:t>
            </a:r>
          </a:p>
          <a:p>
            <a:pPr lvl="1">
              <a:lnSpc>
                <a:spcPct val="80000"/>
              </a:lnSpc>
              <a:buFontTx/>
              <a:buNone/>
            </a:pPr>
            <a:r>
              <a:rPr lang="hu-HU" sz="2000" dirty="0"/>
              <a:t>    &lt;feltétel 1&gt; esetén &lt;utasítás(ok) 1&gt; </a:t>
            </a:r>
          </a:p>
          <a:p>
            <a:pPr lvl="1">
              <a:lnSpc>
                <a:spcPct val="80000"/>
              </a:lnSpc>
              <a:buFontTx/>
              <a:buNone/>
            </a:pPr>
            <a:r>
              <a:rPr lang="hu-HU" sz="2000" dirty="0"/>
              <a:t>    &lt;feltétel 2&gt; esetén &lt;utasítás(ok) 2&gt;</a:t>
            </a:r>
          </a:p>
          <a:p>
            <a:pPr lvl="1">
              <a:lnSpc>
                <a:spcPct val="80000"/>
              </a:lnSpc>
              <a:buFontTx/>
              <a:buNone/>
            </a:pPr>
            <a:r>
              <a:rPr lang="hu-HU" sz="2000" dirty="0"/>
              <a:t>    .</a:t>
            </a:r>
          </a:p>
          <a:p>
            <a:pPr lvl="1">
              <a:lnSpc>
                <a:spcPct val="80000"/>
              </a:lnSpc>
              <a:buFontTx/>
              <a:buNone/>
            </a:pPr>
            <a:r>
              <a:rPr lang="hu-HU" sz="2000" dirty="0"/>
              <a:t>    .</a:t>
            </a:r>
          </a:p>
          <a:p>
            <a:pPr lvl="1">
              <a:lnSpc>
                <a:spcPct val="80000"/>
              </a:lnSpc>
              <a:buFontTx/>
              <a:buNone/>
            </a:pPr>
            <a:r>
              <a:rPr lang="hu-HU" sz="2000" dirty="0"/>
              <a:t>    &lt;feltétel n&gt; esetén &lt;utasítás(ok) n&gt;</a:t>
            </a:r>
          </a:p>
          <a:p>
            <a:pPr lvl="1">
              <a:lnSpc>
                <a:spcPct val="80000"/>
              </a:lnSpc>
              <a:buFontTx/>
              <a:buNone/>
            </a:pPr>
            <a:r>
              <a:rPr lang="hu-HU" sz="2000" dirty="0"/>
              <a:t>[Egyébként</a:t>
            </a:r>
          </a:p>
          <a:p>
            <a:pPr lvl="1">
              <a:lnSpc>
                <a:spcPct val="80000"/>
              </a:lnSpc>
              <a:buFontTx/>
              <a:buNone/>
            </a:pPr>
            <a:r>
              <a:rPr lang="hu-HU" sz="2000" dirty="0"/>
              <a:t>    &lt;utasítás(ok) n+1&gt;]</a:t>
            </a:r>
          </a:p>
          <a:p>
            <a:pPr lvl="1">
              <a:lnSpc>
                <a:spcPct val="80000"/>
              </a:lnSpc>
              <a:buFontTx/>
              <a:buNone/>
            </a:pPr>
            <a:r>
              <a:rPr lang="hu-HU" sz="2000" dirty="0"/>
              <a:t>Elágazás vége</a:t>
            </a:r>
          </a:p>
          <a:p>
            <a:pPr lvl="1">
              <a:lnSpc>
                <a:spcPct val="80000"/>
              </a:lnSpc>
              <a:buFontTx/>
              <a:buNone/>
            </a:pPr>
            <a:endParaRPr lang="hu-HU" sz="2000" dirty="0"/>
          </a:p>
          <a:p>
            <a:pPr lvl="1">
              <a:lnSpc>
                <a:spcPct val="80000"/>
              </a:lnSpc>
              <a:buFontTx/>
              <a:buNone/>
            </a:pPr>
            <a:endParaRPr lang="hu-HU" sz="2000" dirty="0"/>
          </a:p>
          <a:p>
            <a:pPr lvl="1">
              <a:lnSpc>
                <a:spcPct val="80000"/>
              </a:lnSpc>
              <a:buFontTx/>
              <a:buNone/>
            </a:pPr>
            <a:endParaRPr lang="hu-HU" sz="20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30723" name="Rectangle 3"/>
          <p:cNvSpPr>
            <a:spLocks noGrp="1" noChangeArrowheads="1"/>
          </p:cNvSpPr>
          <p:nvPr>
            <p:ph type="body" idx="1"/>
          </p:nvPr>
        </p:nvSpPr>
        <p:spPr>
          <a:xfrm>
            <a:off x="685800" y="1857364"/>
            <a:ext cx="7772400" cy="4467236"/>
          </a:xfrm>
        </p:spPr>
        <p:txBody>
          <a:bodyPr/>
          <a:lstStyle/>
          <a:p>
            <a:r>
              <a:rPr lang="hu-HU" dirty="0" err="1"/>
              <a:t>Elöltesztelő</a:t>
            </a:r>
            <a:r>
              <a:rPr lang="hu-HU" dirty="0"/>
              <a:t> ciklus mondatszerű elemekkel</a:t>
            </a:r>
          </a:p>
          <a:p>
            <a:endParaRPr lang="hu-HU" dirty="0"/>
          </a:p>
          <a:p>
            <a:pPr lvl="1">
              <a:buFontTx/>
              <a:buNone/>
            </a:pPr>
            <a:r>
              <a:rPr lang="hu-HU" dirty="0"/>
              <a:t>Ciklus amíg &lt;feltétel </a:t>
            </a:r>
          </a:p>
          <a:p>
            <a:pPr lvl="1">
              <a:buFontTx/>
              <a:buNone/>
            </a:pPr>
            <a:r>
              <a:rPr lang="hu-HU" dirty="0"/>
              <a:t>    &lt;ciklusmag utasítása(i)&gt; </a:t>
            </a:r>
          </a:p>
          <a:p>
            <a:pPr lvl="1">
              <a:buFontTx/>
              <a:buNone/>
            </a:pPr>
            <a:r>
              <a:rPr lang="hu-HU" dirty="0"/>
              <a:t>Ciklus vége</a:t>
            </a:r>
          </a:p>
          <a:p>
            <a:pPr lvl="1">
              <a:buFontTx/>
              <a:buNone/>
            </a:pPr>
            <a:endParaRPr lang="hu-HU" dirty="0"/>
          </a:p>
          <a:p>
            <a:pPr lvl="1">
              <a:buFontTx/>
              <a:buNone/>
            </a:pPr>
            <a:endParaRPr lang="hu-HU" dirty="0"/>
          </a:p>
          <a:p>
            <a:pPr lvl="1">
              <a:buFontTx/>
              <a:buNone/>
            </a:pPr>
            <a:endParaRPr lang="hu-HU"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32771" name="Rectangle 3"/>
          <p:cNvSpPr>
            <a:spLocks noGrp="1" noChangeArrowheads="1"/>
          </p:cNvSpPr>
          <p:nvPr>
            <p:ph type="body" idx="1"/>
          </p:nvPr>
        </p:nvSpPr>
        <p:spPr>
          <a:xfrm>
            <a:off x="685800" y="2000240"/>
            <a:ext cx="7772400" cy="4324360"/>
          </a:xfrm>
        </p:spPr>
        <p:txBody>
          <a:bodyPr/>
          <a:lstStyle/>
          <a:p>
            <a:r>
              <a:rPr lang="hu-HU" dirty="0" err="1"/>
              <a:t>Hátultesztelő</a:t>
            </a:r>
            <a:r>
              <a:rPr lang="hu-HU" dirty="0"/>
              <a:t> ciklus mondatszerű elemekkel</a:t>
            </a:r>
          </a:p>
          <a:p>
            <a:endParaRPr lang="hu-HU" dirty="0"/>
          </a:p>
          <a:p>
            <a:pPr lvl="1">
              <a:buFontTx/>
              <a:buNone/>
            </a:pPr>
            <a:r>
              <a:rPr lang="hu-HU" dirty="0"/>
              <a:t>Ciklus</a:t>
            </a:r>
          </a:p>
          <a:p>
            <a:pPr lvl="1">
              <a:buFontTx/>
              <a:buNone/>
            </a:pPr>
            <a:r>
              <a:rPr lang="hu-HU" dirty="0"/>
              <a:t>    &lt;ciklusmag utasítása(i)&gt; </a:t>
            </a:r>
          </a:p>
          <a:p>
            <a:pPr lvl="1">
              <a:buFontTx/>
              <a:buNone/>
            </a:pPr>
            <a:r>
              <a:rPr lang="hu-HU" dirty="0"/>
              <a:t>Amíg nem &lt;feltétel&gt;</a:t>
            </a:r>
          </a:p>
          <a:p>
            <a:pPr lvl="1">
              <a:buFontTx/>
              <a:buNone/>
            </a:pPr>
            <a:r>
              <a:rPr lang="hu-HU" dirty="0"/>
              <a:t>Ciklus vége</a:t>
            </a:r>
          </a:p>
          <a:p>
            <a:pPr lvl="1">
              <a:buFontTx/>
              <a:buNone/>
            </a:pPr>
            <a:endParaRPr lang="hu-HU" dirty="0"/>
          </a:p>
          <a:p>
            <a:pPr lvl="1">
              <a:buFontTx/>
              <a:buNone/>
            </a:pPr>
            <a:endParaRPr lang="hu-HU" dirty="0"/>
          </a:p>
          <a:p>
            <a:pPr lvl="1">
              <a:buFontTx/>
              <a:buNone/>
            </a:pPr>
            <a:endParaRPr lang="hu-HU"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304800"/>
            <a:ext cx="7772400" cy="695308"/>
          </a:xfrm>
        </p:spPr>
        <p:txBody>
          <a:bodyPr/>
          <a:lstStyle/>
          <a:p>
            <a:pPr algn="ctr"/>
            <a:r>
              <a:rPr lang="hu-HU" sz="2800" dirty="0"/>
              <a:t>2/a. Feladatmegoldás számítógéppel – részletesen az egyes lépésekről -       ALGORITMUSTERVEZÉS</a:t>
            </a:r>
          </a:p>
        </p:txBody>
      </p:sp>
      <p:sp>
        <p:nvSpPr>
          <p:cNvPr id="33795" name="Rectangle 3"/>
          <p:cNvSpPr>
            <a:spLocks noGrp="1" noChangeArrowheads="1"/>
          </p:cNvSpPr>
          <p:nvPr>
            <p:ph type="body" idx="1"/>
          </p:nvPr>
        </p:nvSpPr>
        <p:spPr>
          <a:xfrm>
            <a:off x="685800" y="2285992"/>
            <a:ext cx="7772400" cy="4038608"/>
          </a:xfrm>
        </p:spPr>
        <p:txBody>
          <a:bodyPr/>
          <a:lstStyle/>
          <a:p>
            <a:r>
              <a:rPr lang="hu-HU" dirty="0"/>
              <a:t>Számlálós ciklus mondatszerű elemekkel</a:t>
            </a:r>
          </a:p>
          <a:p>
            <a:endParaRPr lang="hu-HU" dirty="0"/>
          </a:p>
          <a:p>
            <a:pPr>
              <a:buFont typeface="Wingdings" pitchFamily="2" charset="2"/>
              <a:buNone/>
            </a:pPr>
            <a:r>
              <a:rPr lang="hu-HU" sz="2200" dirty="0"/>
              <a:t>	Ciklus &lt;változónév&gt;:=&lt;kezdőérték&gt;</a:t>
            </a:r>
            <a:r>
              <a:rPr lang="hu-HU" sz="2200" dirty="0" err="1"/>
              <a:t>-től</a:t>
            </a:r>
            <a:r>
              <a:rPr lang="hu-HU" sz="2200" dirty="0"/>
              <a:t> &lt;végérték&gt;</a:t>
            </a:r>
            <a:r>
              <a:rPr lang="hu-HU" sz="2200" dirty="0" err="1"/>
              <a:t>-ig</a:t>
            </a:r>
            <a:endParaRPr lang="hu-HU" sz="2200" dirty="0"/>
          </a:p>
          <a:p>
            <a:pPr>
              <a:buFont typeface="Wingdings" pitchFamily="2" charset="2"/>
              <a:buNone/>
            </a:pPr>
            <a:r>
              <a:rPr lang="hu-HU" sz="2200" dirty="0"/>
              <a:t>       &lt;ciklusmag utasítása(i)&gt;</a:t>
            </a:r>
          </a:p>
          <a:p>
            <a:pPr>
              <a:buFont typeface="Wingdings" pitchFamily="2" charset="2"/>
              <a:buNone/>
            </a:pPr>
            <a:r>
              <a:rPr lang="hu-HU" sz="2200" dirty="0"/>
              <a:t>    Ciklus vége</a:t>
            </a:r>
          </a:p>
          <a:p>
            <a:pPr lvl="1">
              <a:buFontTx/>
              <a:buNone/>
            </a:pPr>
            <a:endParaRPr lang="hu-HU" sz="2200" dirty="0"/>
          </a:p>
          <a:p>
            <a:pPr lvl="1">
              <a:buFontTx/>
              <a:buNone/>
            </a:pPr>
            <a:endParaRPr lang="hu-HU" sz="22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Mit kezdünk az információval?</a:t>
            </a:r>
            <a:endParaRPr lang="hu-HU" dirty="0"/>
          </a:p>
        </p:txBody>
      </p:sp>
      <p:sp>
        <p:nvSpPr>
          <p:cNvPr id="3" name="Tartalom helye 2"/>
          <p:cNvSpPr>
            <a:spLocks noGrp="1"/>
          </p:cNvSpPr>
          <p:nvPr>
            <p:ph idx="1"/>
          </p:nvPr>
        </p:nvSpPr>
        <p:spPr/>
        <p:txBody>
          <a:bodyPr>
            <a:normAutofit lnSpcReduction="10000"/>
          </a:bodyPr>
          <a:lstStyle/>
          <a:p>
            <a:r>
              <a:rPr lang="hu-HU" dirty="0" smtClean="0"/>
              <a:t>Gyűjtjük</a:t>
            </a:r>
          </a:p>
          <a:p>
            <a:r>
              <a:rPr lang="hu-HU" dirty="0" smtClean="0"/>
              <a:t>Reprezentáljuk (kódoljuk)</a:t>
            </a:r>
          </a:p>
          <a:p>
            <a:r>
              <a:rPr lang="hu-HU" dirty="0" smtClean="0"/>
              <a:t>Tömörítjük, transzformáljuk, titkosítjuk</a:t>
            </a:r>
          </a:p>
          <a:p>
            <a:r>
              <a:rPr lang="hu-HU" dirty="0" smtClean="0"/>
              <a:t>Tároljuk</a:t>
            </a:r>
          </a:p>
          <a:p>
            <a:r>
              <a:rPr lang="hu-HU" dirty="0" smtClean="0"/>
              <a:t>Betöltjük</a:t>
            </a:r>
          </a:p>
          <a:p>
            <a:r>
              <a:rPr lang="hu-HU" dirty="0" smtClean="0"/>
              <a:t>Visszakeressük</a:t>
            </a:r>
          </a:p>
          <a:p>
            <a:r>
              <a:rPr lang="hu-HU" dirty="0" smtClean="0"/>
              <a:t>Feldolgozzuk, összesítjük, elemezzük</a:t>
            </a:r>
          </a:p>
          <a:p>
            <a:r>
              <a:rPr lang="hu-HU" dirty="0" smtClean="0"/>
              <a:t>Megjelenítjük</a:t>
            </a:r>
          </a:p>
          <a:p>
            <a:r>
              <a:rPr lang="hu-HU" dirty="0" smtClean="0"/>
              <a:t>Továbbítjuk</a:t>
            </a:r>
          </a:p>
          <a:p>
            <a:r>
              <a:rPr lang="hu-HU" dirty="0" smtClean="0"/>
              <a:t>Elmentjük, archiváljuk</a:t>
            </a:r>
          </a:p>
          <a:p>
            <a:endParaRPr lang="hu-HU" dirty="0" smtClean="0"/>
          </a:p>
          <a:p>
            <a:endParaRPr lang="hu-HU" dirty="0" smtClean="0"/>
          </a:p>
          <a:p>
            <a:endParaRPr lang="hu-HU" dirty="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a:r>
              <a:rPr lang="hu-HU" sz="2800" dirty="0"/>
              <a:t>2/a. Feladatmegoldás számítógéppel – részletesen az egyes lépésekről -       ALGORITMUSTERVEZÉS</a:t>
            </a:r>
          </a:p>
        </p:txBody>
      </p:sp>
      <p:sp>
        <p:nvSpPr>
          <p:cNvPr id="34819" name="Rectangle 3"/>
          <p:cNvSpPr>
            <a:spLocks noGrp="1" noChangeArrowheads="1"/>
          </p:cNvSpPr>
          <p:nvPr>
            <p:ph type="body" idx="1"/>
          </p:nvPr>
        </p:nvSpPr>
        <p:spPr>
          <a:xfrm>
            <a:off x="685800" y="2000240"/>
            <a:ext cx="7772400" cy="4324360"/>
          </a:xfrm>
        </p:spPr>
        <p:txBody>
          <a:bodyPr/>
          <a:lstStyle/>
          <a:p>
            <a:r>
              <a:rPr lang="hu-HU" dirty="0"/>
              <a:t>Egyéb algoritmuselemek mondatszerű elemekkel</a:t>
            </a:r>
          </a:p>
          <a:p>
            <a:pPr lvl="1"/>
            <a:r>
              <a:rPr lang="hu-HU" dirty="0"/>
              <a:t>Beolvasás:</a:t>
            </a:r>
          </a:p>
          <a:p>
            <a:pPr lvl="1">
              <a:buFontTx/>
              <a:buNone/>
            </a:pPr>
            <a:r>
              <a:rPr lang="hu-HU" dirty="0"/>
              <a:t>	Be: ….</a:t>
            </a:r>
          </a:p>
          <a:p>
            <a:pPr lvl="1"/>
            <a:r>
              <a:rPr lang="hu-HU" dirty="0"/>
              <a:t>Kiírás:</a:t>
            </a:r>
          </a:p>
          <a:p>
            <a:pPr lvl="1">
              <a:buFontTx/>
              <a:buNone/>
            </a:pPr>
            <a:r>
              <a:rPr lang="hu-HU" dirty="0"/>
              <a:t>	Ki: …</a:t>
            </a:r>
          </a:p>
          <a:p>
            <a:endParaRPr lang="hu-HU" dirty="0"/>
          </a:p>
          <a:p>
            <a:pPr>
              <a:buFont typeface="Wingdings" pitchFamily="2" charset="2"/>
              <a:buNone/>
            </a:pPr>
            <a:endParaRPr lang="hu-HU" sz="26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hu-HU" sz="2800" dirty="0"/>
              <a:t>2/b. Feladatmegoldás számítógéppel – részletesen az egyes lépésekről -       ADATTERVEZÉS</a:t>
            </a:r>
          </a:p>
        </p:txBody>
      </p:sp>
      <p:sp>
        <p:nvSpPr>
          <p:cNvPr id="35843" name="Rectangle 3"/>
          <p:cNvSpPr>
            <a:spLocks noGrp="1" noChangeArrowheads="1"/>
          </p:cNvSpPr>
          <p:nvPr>
            <p:ph type="body" idx="1"/>
          </p:nvPr>
        </p:nvSpPr>
        <p:spPr>
          <a:xfrm>
            <a:off x="685800" y="2214554"/>
            <a:ext cx="7772400" cy="4110046"/>
          </a:xfrm>
        </p:spPr>
        <p:txBody>
          <a:bodyPr/>
          <a:lstStyle/>
          <a:p>
            <a:r>
              <a:rPr lang="hu-HU" dirty="0"/>
              <a:t>Hol helyezkedhetnek el a program futásához szükséges adatok?</a:t>
            </a:r>
          </a:p>
          <a:p>
            <a:pPr lvl="1"/>
            <a:r>
              <a:rPr lang="hu-HU" dirty="0"/>
              <a:t>Háttértáron </a:t>
            </a:r>
          </a:p>
          <a:p>
            <a:pPr lvl="3"/>
            <a:r>
              <a:rPr lang="hu-HU" dirty="0"/>
              <a:t>&gt;fájlkezelés, külön foglalkozunk vele</a:t>
            </a:r>
          </a:p>
          <a:p>
            <a:pPr lvl="1"/>
            <a:r>
              <a:rPr lang="hu-HU" dirty="0"/>
              <a:t>Operatív tárban (memória, RAM)</a:t>
            </a:r>
          </a:p>
          <a:p>
            <a:pPr lvl="1">
              <a:buFontTx/>
              <a:buNone/>
            </a:pPr>
            <a:endParaRPr lang="hu-HU" sz="2200" dirty="0"/>
          </a:p>
          <a:p>
            <a:pPr lvl="1">
              <a:buFontTx/>
              <a:buNone/>
            </a:pPr>
            <a:endParaRPr lang="hu-HU" sz="22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ctr"/>
            <a:r>
              <a:rPr lang="hu-HU" sz="2800" dirty="0"/>
              <a:t>2/b. Feladatmegoldás számítógéppel – részletesen az egyes lépésekről -       ADATTERVEZÉS</a:t>
            </a:r>
          </a:p>
        </p:txBody>
      </p:sp>
      <p:sp>
        <p:nvSpPr>
          <p:cNvPr id="36867" name="Rectangle 3"/>
          <p:cNvSpPr>
            <a:spLocks noGrp="1" noChangeArrowheads="1"/>
          </p:cNvSpPr>
          <p:nvPr>
            <p:ph type="body" idx="1"/>
          </p:nvPr>
        </p:nvSpPr>
        <p:spPr>
          <a:xfrm>
            <a:off x="642910" y="1981200"/>
            <a:ext cx="7967690" cy="4376758"/>
          </a:xfrm>
        </p:spPr>
        <p:txBody>
          <a:bodyPr/>
          <a:lstStyle/>
          <a:p>
            <a:r>
              <a:rPr lang="hu-HU" sz="2800" dirty="0"/>
              <a:t>Memóriában elhelyezkedő adatok kezelése</a:t>
            </a:r>
          </a:p>
          <a:p>
            <a:endParaRPr lang="hu-HU" sz="2800" dirty="0"/>
          </a:p>
          <a:p>
            <a:pPr lvl="1"/>
            <a:r>
              <a:rPr lang="hu-HU" sz="2800" dirty="0"/>
              <a:t>Két alapvetően különböző fajtája van: </a:t>
            </a:r>
          </a:p>
          <a:p>
            <a:pPr lvl="1"/>
            <a:endParaRPr lang="hu-HU" sz="2800" dirty="0"/>
          </a:p>
          <a:p>
            <a:pPr lvl="2"/>
            <a:r>
              <a:rPr lang="hu-HU" sz="2800" dirty="0"/>
              <a:t>Ami nem változik a program futása során: </a:t>
            </a:r>
            <a:r>
              <a:rPr lang="hu-HU" sz="2800" b="1" dirty="0">
                <a:solidFill>
                  <a:srgbClr val="FF0000"/>
                </a:solidFill>
              </a:rPr>
              <a:t>állandó, konstans </a:t>
            </a:r>
            <a:r>
              <a:rPr lang="hu-HU" sz="2800" dirty="0"/>
              <a:t>(ha többször használjuk, érdemes nevet adni neki)</a:t>
            </a:r>
            <a:endParaRPr lang="hu-HU" sz="2800" b="1" dirty="0"/>
          </a:p>
          <a:p>
            <a:pPr lvl="2"/>
            <a:endParaRPr lang="hu-HU" sz="2800" b="1" dirty="0"/>
          </a:p>
          <a:p>
            <a:pPr lvl="2"/>
            <a:r>
              <a:rPr lang="hu-HU" sz="2800" dirty="0"/>
              <a:t>Ami változik a futás során: </a:t>
            </a:r>
            <a:r>
              <a:rPr lang="hu-HU" sz="2800" b="1" dirty="0"/>
              <a:t>változó</a:t>
            </a:r>
            <a:endParaRPr lang="hu-HU" sz="2800" dirty="0"/>
          </a:p>
          <a:p>
            <a:pPr lvl="1">
              <a:buFontTx/>
              <a:buNone/>
            </a:pPr>
            <a:endParaRPr lang="hu-HU" sz="28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hu-HU" sz="2800" dirty="0"/>
              <a:t>2/b. Feladatmegoldás számítógéppel – részletesen az egyes lépésekről -       ADATTERVEZÉS</a:t>
            </a:r>
          </a:p>
        </p:txBody>
      </p:sp>
      <p:sp>
        <p:nvSpPr>
          <p:cNvPr id="37891" name="Rectangle 3"/>
          <p:cNvSpPr>
            <a:spLocks noGrp="1" noChangeArrowheads="1"/>
          </p:cNvSpPr>
          <p:nvPr>
            <p:ph type="body" idx="1"/>
          </p:nvPr>
        </p:nvSpPr>
        <p:spPr>
          <a:xfrm>
            <a:off x="685800" y="1857364"/>
            <a:ext cx="7772400" cy="4467236"/>
          </a:xfrm>
        </p:spPr>
        <p:txBody>
          <a:bodyPr/>
          <a:lstStyle/>
          <a:p>
            <a:pPr>
              <a:lnSpc>
                <a:spcPct val="90000"/>
              </a:lnSpc>
            </a:pPr>
            <a:r>
              <a:rPr lang="hu-HU" sz="2800" dirty="0"/>
              <a:t>Változók tulajdonságai</a:t>
            </a:r>
          </a:p>
          <a:p>
            <a:pPr lvl="1">
              <a:lnSpc>
                <a:spcPct val="90000"/>
              </a:lnSpc>
            </a:pPr>
            <a:r>
              <a:rPr lang="hu-HU" sz="2400" dirty="0"/>
              <a:t>Neve van, ezzel hivatkozhatunk rá (</a:t>
            </a:r>
            <a:r>
              <a:rPr lang="hu-HU" sz="2400" b="1" dirty="0"/>
              <a:t>azonosító</a:t>
            </a:r>
            <a:r>
              <a:rPr lang="hu-HU" sz="2400" dirty="0"/>
              <a:t>)</a:t>
            </a:r>
          </a:p>
          <a:p>
            <a:pPr lvl="1">
              <a:lnSpc>
                <a:spcPct val="90000"/>
              </a:lnSpc>
            </a:pPr>
            <a:r>
              <a:rPr lang="hu-HU" sz="2400" dirty="0"/>
              <a:t>A program bizonyos szakaszában használható  csak (</a:t>
            </a:r>
            <a:r>
              <a:rPr lang="hu-HU" sz="2400" b="1" dirty="0"/>
              <a:t>érvényességi kör, hatáskör</a:t>
            </a:r>
            <a:r>
              <a:rPr lang="hu-HU" sz="2400" dirty="0"/>
              <a:t>)</a:t>
            </a:r>
          </a:p>
          <a:p>
            <a:pPr lvl="1">
              <a:lnSpc>
                <a:spcPct val="90000"/>
              </a:lnSpc>
            </a:pPr>
            <a:r>
              <a:rPr lang="hu-HU" sz="2400" dirty="0"/>
              <a:t>A program futási ideje alatt sem mindig létezik (</a:t>
            </a:r>
            <a:r>
              <a:rPr lang="hu-HU" sz="2400" b="1" dirty="0"/>
              <a:t>élettartam</a:t>
            </a:r>
            <a:r>
              <a:rPr lang="hu-HU" sz="2400" dirty="0"/>
              <a:t>)</a:t>
            </a:r>
          </a:p>
          <a:p>
            <a:pPr lvl="1">
              <a:lnSpc>
                <a:spcPct val="90000"/>
              </a:lnSpc>
            </a:pPr>
            <a:r>
              <a:rPr lang="hu-HU" sz="2400" dirty="0"/>
              <a:t>Meghatározott értékeket vehet fel, meghatározott műveletek végezhetők vele, meghatározott méretű helyet foglal a memóriában, és meghatározott szerkezete van (</a:t>
            </a:r>
            <a:r>
              <a:rPr lang="hu-HU" sz="2400" b="1" dirty="0"/>
              <a:t>típus</a:t>
            </a:r>
            <a:r>
              <a:rPr lang="hu-HU" sz="2400" dirty="0"/>
              <a:t>) </a:t>
            </a:r>
          </a:p>
          <a:p>
            <a:pPr lvl="1">
              <a:lnSpc>
                <a:spcPct val="90000"/>
              </a:lnSpc>
              <a:buFontTx/>
              <a:buNone/>
            </a:pPr>
            <a:endParaRPr lang="hu-HU" sz="2000" dirty="0"/>
          </a:p>
          <a:p>
            <a:pPr lvl="1">
              <a:lnSpc>
                <a:spcPct val="90000"/>
              </a:lnSpc>
              <a:buFontTx/>
              <a:buNone/>
            </a:pPr>
            <a:endParaRPr lang="hu-HU" sz="20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a:r>
              <a:rPr lang="hu-HU" sz="2800" dirty="0"/>
              <a:t>2/b. Feladatmegoldás számítógéppel – részletesen az egyes lépésekről -       ADATTERVEZÉS</a:t>
            </a:r>
          </a:p>
        </p:txBody>
      </p:sp>
      <p:sp>
        <p:nvSpPr>
          <p:cNvPr id="38915" name="Rectangle 3"/>
          <p:cNvSpPr>
            <a:spLocks noGrp="1" noChangeArrowheads="1"/>
          </p:cNvSpPr>
          <p:nvPr>
            <p:ph type="body" idx="1"/>
          </p:nvPr>
        </p:nvSpPr>
        <p:spPr>
          <a:xfrm>
            <a:off x="685800" y="1785926"/>
            <a:ext cx="7772400" cy="4538674"/>
          </a:xfrm>
        </p:spPr>
        <p:txBody>
          <a:bodyPr/>
          <a:lstStyle/>
          <a:p>
            <a:r>
              <a:rPr lang="hu-HU" sz="2800" dirty="0"/>
              <a:t>Néhány egyszerűbb típus</a:t>
            </a:r>
          </a:p>
          <a:p>
            <a:pPr lvl="1"/>
            <a:r>
              <a:rPr lang="hu-HU" sz="2400" dirty="0"/>
              <a:t>Egész típus</a:t>
            </a:r>
          </a:p>
          <a:p>
            <a:pPr lvl="1"/>
            <a:r>
              <a:rPr lang="hu-HU" sz="2400" dirty="0"/>
              <a:t>Valós típus</a:t>
            </a:r>
          </a:p>
          <a:p>
            <a:pPr lvl="1"/>
            <a:r>
              <a:rPr lang="hu-HU" sz="2400" dirty="0"/>
              <a:t>Karakter típus</a:t>
            </a:r>
          </a:p>
          <a:p>
            <a:pPr lvl="1"/>
            <a:r>
              <a:rPr lang="hu-HU" sz="2400" dirty="0"/>
              <a:t>Karakterlánc típus</a:t>
            </a:r>
          </a:p>
          <a:p>
            <a:pPr lvl="1"/>
            <a:r>
              <a:rPr lang="hu-HU" sz="2400" dirty="0"/>
              <a:t>Logikai típus</a:t>
            </a:r>
          </a:p>
          <a:p>
            <a:pPr lvl="1">
              <a:buFontTx/>
              <a:buNone/>
            </a:pPr>
            <a:r>
              <a:rPr lang="hu-HU" sz="2400" dirty="0"/>
              <a:t>.</a:t>
            </a:r>
          </a:p>
          <a:p>
            <a:pPr lvl="1">
              <a:buFontTx/>
              <a:buNone/>
            </a:pPr>
            <a:endParaRPr lang="hu-HU" sz="24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9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9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39939" name="Rectangle 3"/>
          <p:cNvSpPr>
            <a:spLocks noGrp="1" noChangeArrowheads="1"/>
          </p:cNvSpPr>
          <p:nvPr>
            <p:ph type="body" idx="1"/>
          </p:nvPr>
        </p:nvSpPr>
        <p:spPr>
          <a:xfrm>
            <a:off x="685800" y="2000240"/>
            <a:ext cx="7772400" cy="4324360"/>
          </a:xfrm>
        </p:spPr>
        <p:txBody>
          <a:bodyPr/>
          <a:lstStyle/>
          <a:p>
            <a:r>
              <a:rPr lang="hu-HU" sz="2800" dirty="0"/>
              <a:t>A program kódolása (megírása) valamilyen programozási nyelven történik.</a:t>
            </a:r>
          </a:p>
          <a:p>
            <a:r>
              <a:rPr lang="hu-HU" sz="2800" dirty="0"/>
              <a:t>Ahhoz, hogy ki tudjuk választani az általunk használni kívánt programozási nyelvet, tudnunk kellene, milyenek vannak egyáltalán</a:t>
            </a:r>
          </a:p>
          <a:p>
            <a:r>
              <a:rPr lang="hu-HU" sz="2800" dirty="0"/>
              <a:t>És azt is, hogy hogyan lehet ezeket jellemezni, csoportosítani</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0963" name="Rectangle 3"/>
          <p:cNvSpPr>
            <a:spLocks noGrp="1" noChangeArrowheads="1"/>
          </p:cNvSpPr>
          <p:nvPr>
            <p:ph type="body" idx="1"/>
          </p:nvPr>
        </p:nvSpPr>
        <p:spPr>
          <a:xfrm>
            <a:off x="1066800" y="1981200"/>
            <a:ext cx="7543800" cy="4578350"/>
          </a:xfrm>
        </p:spPr>
        <p:txBody>
          <a:bodyPr/>
          <a:lstStyle/>
          <a:p>
            <a:pPr marL="812800" indent="-812800"/>
            <a:r>
              <a:rPr lang="hu-HU" sz="2800"/>
              <a:t>Programozási nyelvek csoportosítási szempontjai</a:t>
            </a:r>
          </a:p>
          <a:p>
            <a:pPr marL="812800" indent="-812800">
              <a:buFont typeface="Wingdings" pitchFamily="2" charset="2"/>
              <a:buAutoNum type="romanUcPeriod"/>
            </a:pPr>
            <a:r>
              <a:rPr lang="hu-HU" sz="2800"/>
              <a:t>Emberközeliség szerint</a:t>
            </a:r>
          </a:p>
          <a:p>
            <a:pPr marL="1168400" lvl="1" indent="-711200">
              <a:buFont typeface="Wingdings" pitchFamily="2" charset="2"/>
              <a:buAutoNum type="arabicPeriod"/>
            </a:pPr>
            <a:r>
              <a:rPr lang="hu-HU" sz="2400"/>
              <a:t>Alacsony szintű</a:t>
            </a:r>
          </a:p>
          <a:p>
            <a:pPr marL="1524000" lvl="2" indent="-609600">
              <a:buFont typeface="Wingdings" pitchFamily="2" charset="2"/>
              <a:buAutoNum type="alphaLcParenR"/>
            </a:pPr>
            <a:r>
              <a:rPr lang="hu-HU" sz="2000"/>
              <a:t>Gépi kód</a:t>
            </a:r>
          </a:p>
          <a:p>
            <a:pPr marL="1879600" lvl="3" indent="-508000">
              <a:buFont typeface="Wingdings" pitchFamily="2" charset="2"/>
              <a:buChar char="n"/>
            </a:pPr>
            <a:r>
              <a:rPr lang="hu-HU" sz="1800"/>
              <a:t>Az utasítások és az adatok is számok</a:t>
            </a:r>
          </a:p>
          <a:p>
            <a:pPr marL="1879600" lvl="3" indent="-508000">
              <a:buFont typeface="Wingdings" pitchFamily="2" charset="2"/>
              <a:buChar char="n"/>
            </a:pPr>
            <a:r>
              <a:rPr lang="hu-HU" sz="1800"/>
              <a:t>Az ember számára szinte kezelhetetlen</a:t>
            </a:r>
          </a:p>
          <a:p>
            <a:pPr marL="1879600" lvl="3" indent="-508000">
              <a:buFont typeface="Wingdings" pitchFamily="2" charset="2"/>
              <a:buChar char="n"/>
            </a:pPr>
            <a:r>
              <a:rPr lang="hu-HU" sz="1800"/>
              <a:t>A programozó közvetlenül a processzor utasításait írja</a:t>
            </a:r>
          </a:p>
          <a:p>
            <a:pPr marL="1524000" lvl="2" indent="-609600">
              <a:buFont typeface="Wingdings" pitchFamily="2" charset="2"/>
              <a:buAutoNum type="alphaLcParenR"/>
            </a:pPr>
            <a:r>
              <a:rPr lang="hu-HU" sz="2000"/>
              <a:t>Assembly</a:t>
            </a:r>
          </a:p>
          <a:p>
            <a:pPr marL="1879600" lvl="3" indent="-508000">
              <a:buFont typeface="Wingdings" pitchFamily="2" charset="2"/>
              <a:buChar char="n"/>
            </a:pPr>
            <a:r>
              <a:rPr lang="hu-HU" sz="1800"/>
              <a:t>A gépi kódú utasításoknak pár karakterből álló szimbólumok felelnek meg (mnemonik)</a:t>
            </a:r>
          </a:p>
          <a:p>
            <a:pPr marL="1524000" lvl="2" indent="-609600"/>
            <a:endParaRPr lang="hu-HU" sz="20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1987" name="Rectangle 3"/>
          <p:cNvSpPr>
            <a:spLocks noGrp="1" noChangeArrowheads="1"/>
          </p:cNvSpPr>
          <p:nvPr>
            <p:ph type="body" idx="1"/>
          </p:nvPr>
        </p:nvSpPr>
        <p:spPr>
          <a:xfrm>
            <a:off x="1066800" y="1981200"/>
            <a:ext cx="7543800" cy="4578350"/>
          </a:xfrm>
        </p:spPr>
        <p:txBody>
          <a:bodyPr/>
          <a:lstStyle/>
          <a:p>
            <a:pPr marL="812800" indent="-812800"/>
            <a:r>
              <a:rPr lang="hu-HU" sz="2800"/>
              <a:t>Programozási nyelvek csoportosítási szempontjai</a:t>
            </a:r>
          </a:p>
          <a:p>
            <a:pPr marL="812800" indent="-812800">
              <a:buFont typeface="Wingdings" pitchFamily="2" charset="2"/>
              <a:buAutoNum type="romanUcPeriod"/>
            </a:pPr>
            <a:r>
              <a:rPr lang="hu-HU" sz="2800"/>
              <a:t>Emberközeliség szerint</a:t>
            </a:r>
          </a:p>
          <a:p>
            <a:pPr marL="1168400" lvl="1" indent="-711200">
              <a:buFont typeface="Wingdings" pitchFamily="2" charset="2"/>
              <a:buAutoNum type="arabicPeriod" startAt="2"/>
            </a:pPr>
            <a:r>
              <a:rPr lang="hu-HU" sz="2400"/>
              <a:t>Magas szintű</a:t>
            </a:r>
          </a:p>
          <a:p>
            <a:pPr marL="1524000" lvl="2" indent="-609600"/>
            <a:r>
              <a:rPr lang="hu-HU" sz="2000"/>
              <a:t>A beszélt emberi nyelvhez (általában angolhoz) közeli programozási nyelvek</a:t>
            </a:r>
          </a:p>
          <a:p>
            <a:pPr marL="1524000" lvl="2" indent="-609600"/>
            <a:r>
              <a:rPr lang="hu-HU" sz="2000"/>
              <a:t>Az ipari méretű programozás hívta életre őket</a:t>
            </a:r>
          </a:p>
          <a:p>
            <a:pPr marL="1524000" lvl="2" indent="-609600"/>
            <a:r>
              <a:rPr lang="hu-HU" sz="2000"/>
              <a:t>Néhány példa: BASIC, Pascal, Java, PL-1, C, Ada…</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3011" name="Rectangle 3"/>
          <p:cNvSpPr>
            <a:spLocks noGrp="1" noChangeArrowheads="1"/>
          </p:cNvSpPr>
          <p:nvPr>
            <p:ph type="body" idx="1"/>
          </p:nvPr>
        </p:nvSpPr>
        <p:spPr>
          <a:xfrm>
            <a:off x="1066800" y="1981200"/>
            <a:ext cx="7543800" cy="4578350"/>
          </a:xfrm>
        </p:spPr>
        <p:txBody>
          <a:bodyPr/>
          <a:lstStyle/>
          <a:p>
            <a:pPr marL="812800" indent="-812800"/>
            <a:r>
              <a:rPr lang="hu-HU" sz="2800"/>
              <a:t>Programozási nyelvek csoportosítási szempontjai </a:t>
            </a:r>
          </a:p>
          <a:p>
            <a:pPr marL="812800" indent="-812800">
              <a:buFont typeface="Wingdings" pitchFamily="2" charset="2"/>
              <a:buAutoNum type="romanUcPeriod" startAt="2"/>
            </a:pPr>
            <a:r>
              <a:rPr lang="hu-HU" sz="2800"/>
              <a:t>Strukturáltság szerint</a:t>
            </a:r>
          </a:p>
          <a:p>
            <a:pPr marL="1168400" lvl="1" indent="-711200">
              <a:buFont typeface="Wingdings" pitchFamily="2" charset="2"/>
              <a:buAutoNum type="arabicPeriod"/>
            </a:pPr>
            <a:r>
              <a:rPr lang="hu-HU" sz="2400"/>
              <a:t>Strukturált</a:t>
            </a:r>
          </a:p>
          <a:p>
            <a:pPr marL="1524000" lvl="2" indent="-609600"/>
            <a:r>
              <a:rPr lang="hu-HU" sz="2000"/>
              <a:t>Csak a strukturált programozás eszközeit megvalósító utasításai vannak</a:t>
            </a:r>
          </a:p>
          <a:p>
            <a:pPr marL="1524000" lvl="2" indent="-609600"/>
            <a:r>
              <a:rPr lang="hu-HU" sz="2000"/>
              <a:t>Támogatja a program részekre, alprogramokra bontását (eljárások, függvények)</a:t>
            </a:r>
          </a:p>
          <a:p>
            <a:pPr marL="1524000" lvl="2" indent="-609600"/>
            <a:r>
              <a:rPr lang="hu-HU" sz="2000"/>
              <a:t>Pl.: C, Pascal, Java</a:t>
            </a:r>
          </a:p>
          <a:p>
            <a:pPr marL="1168400" lvl="1" indent="-711200">
              <a:buFont typeface="Wingdings" pitchFamily="2" charset="2"/>
              <a:buAutoNum type="arabicPeriod"/>
            </a:pPr>
            <a:r>
              <a:rPr lang="hu-HU" sz="2400"/>
              <a:t>Nem strukturált</a:t>
            </a:r>
          </a:p>
          <a:p>
            <a:pPr marL="1524000" lvl="2" indent="-609600"/>
            <a:r>
              <a:rPr lang="hu-HU" sz="2000"/>
              <a:t>Pl.: Assembly, eredeti BASIC nyelv</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4035" name="Rectangle 3"/>
          <p:cNvSpPr>
            <a:spLocks noGrp="1" noChangeArrowheads="1"/>
          </p:cNvSpPr>
          <p:nvPr>
            <p:ph type="body" idx="1"/>
          </p:nvPr>
        </p:nvSpPr>
        <p:spPr>
          <a:xfrm>
            <a:off x="1066800" y="1981200"/>
            <a:ext cx="7543800" cy="4578350"/>
          </a:xfrm>
        </p:spPr>
        <p:txBody>
          <a:bodyPr/>
          <a:lstStyle/>
          <a:p>
            <a:pPr marL="812800" indent="-812800"/>
            <a:r>
              <a:rPr lang="hu-HU" sz="2400"/>
              <a:t>Programozási nyelvek csoportosítási szempontjai </a:t>
            </a:r>
          </a:p>
          <a:p>
            <a:pPr marL="812800" indent="-812800">
              <a:buFont typeface="Wingdings" pitchFamily="2" charset="2"/>
              <a:buAutoNum type="romanUcPeriod" startAt="3"/>
            </a:pPr>
            <a:r>
              <a:rPr lang="hu-HU" sz="2400"/>
              <a:t>Alkalmazási kör szerint</a:t>
            </a:r>
          </a:p>
          <a:p>
            <a:pPr marL="1168400" lvl="1" indent="-711200">
              <a:buFont typeface="Wingdings" pitchFamily="2" charset="2"/>
              <a:buAutoNum type="arabicPeriod"/>
            </a:pPr>
            <a:r>
              <a:rPr lang="hu-HU" sz="2000"/>
              <a:t>Általános célú</a:t>
            </a:r>
          </a:p>
          <a:p>
            <a:pPr marL="1524000" lvl="2" indent="-609600"/>
            <a:r>
              <a:rPr lang="hu-HU" sz="1800"/>
              <a:t>Elméletileg bármilyen programozási feladat megoldására alkalmas</a:t>
            </a:r>
          </a:p>
          <a:p>
            <a:pPr marL="1524000" lvl="2" indent="-609600"/>
            <a:r>
              <a:rPr lang="hu-HU" sz="1800"/>
              <a:t>Emiatt azonban nincs optimalizálva egy speciális feladatra</a:t>
            </a:r>
          </a:p>
          <a:p>
            <a:pPr marL="1524000" lvl="2" indent="-609600"/>
            <a:r>
              <a:rPr lang="hu-HU" sz="1800"/>
              <a:t>Pl.: C, Pascal, BASIC</a:t>
            </a:r>
          </a:p>
          <a:p>
            <a:pPr marL="1168400" lvl="1" indent="-711200">
              <a:buFont typeface="Wingdings" pitchFamily="2" charset="2"/>
              <a:buAutoNum type="arabicPeriod"/>
            </a:pPr>
            <a:r>
              <a:rPr lang="hu-HU" sz="2000"/>
              <a:t>Speciális célú nyelvek</a:t>
            </a:r>
          </a:p>
          <a:p>
            <a:pPr marL="1524000" lvl="2" indent="-609600"/>
            <a:r>
              <a:rPr lang="hu-HU" sz="1800"/>
              <a:t>Általában egy feladatra optimalizáltak, pl. szövegfeldolgozás, szimuláció, adatbáziskezelés</a:t>
            </a:r>
          </a:p>
          <a:p>
            <a:pPr marL="1524000" lvl="2" indent="-609600"/>
            <a:r>
              <a:rPr lang="hu-HU" sz="1800"/>
              <a:t>Pl.: PROLOG, SIMULA, SQL, dBase</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0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0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 az informatika?</a:t>
            </a:r>
            <a:endParaRPr lang="hu-HU" dirty="0"/>
          </a:p>
        </p:txBody>
      </p:sp>
      <p:sp>
        <p:nvSpPr>
          <p:cNvPr id="3" name="Tartalom helye 2"/>
          <p:cNvSpPr>
            <a:spLocks noGrp="1"/>
          </p:cNvSpPr>
          <p:nvPr>
            <p:ph idx="1"/>
          </p:nvPr>
        </p:nvSpPr>
        <p:spPr>
          <a:xfrm>
            <a:off x="457200" y="1775191"/>
            <a:ext cx="8229600" cy="4511329"/>
          </a:xfrm>
        </p:spPr>
        <p:txBody>
          <a:bodyPr>
            <a:normAutofit/>
          </a:bodyPr>
          <a:lstStyle/>
          <a:p>
            <a:r>
              <a:rPr lang="hu-HU" dirty="0" smtClean="0"/>
              <a:t>Az </a:t>
            </a:r>
            <a:r>
              <a:rPr lang="hu-HU" b="1" dirty="0" smtClean="0"/>
              <a:t>informatika</a:t>
            </a:r>
            <a:r>
              <a:rPr lang="hu-HU" dirty="0" smtClean="0"/>
              <a:t> (</a:t>
            </a:r>
            <a:r>
              <a:rPr lang="hu-HU" i="1" dirty="0" err="1" smtClean="0"/>
              <a:t>information</a:t>
            </a:r>
            <a:r>
              <a:rPr lang="hu-HU" i="1" dirty="0" smtClean="0"/>
              <a:t> </a:t>
            </a:r>
            <a:r>
              <a:rPr lang="hu-HU" i="1" dirty="0" err="1" smtClean="0"/>
              <a:t>technology</a:t>
            </a:r>
            <a:r>
              <a:rPr lang="hu-HU" i="1" dirty="0" smtClean="0"/>
              <a:t>, </a:t>
            </a:r>
            <a:r>
              <a:rPr lang="hu-HU" b="1" i="1" dirty="0" smtClean="0"/>
              <a:t>IT </a:t>
            </a:r>
            <a:r>
              <a:rPr lang="hu-HU" i="1" dirty="0" smtClean="0"/>
              <a:t>vagy computer </a:t>
            </a:r>
            <a:r>
              <a:rPr lang="hu-HU" i="1" dirty="0" err="1" smtClean="0"/>
              <a:t>science</a:t>
            </a:r>
            <a:r>
              <a:rPr lang="hu-HU" dirty="0" smtClean="0"/>
              <a:t>) önálló tudományág, amely az </a:t>
            </a:r>
            <a:r>
              <a:rPr lang="hu-HU" b="1" dirty="0" smtClean="0"/>
              <a:t>adatok </a:t>
            </a:r>
            <a:r>
              <a:rPr lang="hu-HU" dirty="0" smtClean="0"/>
              <a:t>rögzítésével, kezelésével, rendszerezésével, továbbításával foglalkozik.</a:t>
            </a:r>
          </a:p>
          <a:p>
            <a:r>
              <a:rPr lang="hu-HU" dirty="0" smtClean="0"/>
              <a:t>Ezt a tevékenységét főként </a:t>
            </a:r>
            <a:r>
              <a:rPr lang="hu-HU" dirty="0" smtClean="0">
                <a:hlinkClick r:id="rId2" tooltip="Számítógép"/>
              </a:rPr>
              <a:t>számítógépeken</a:t>
            </a:r>
            <a:r>
              <a:rPr lang="hu-HU" dirty="0" smtClean="0"/>
              <a:t> végzi.</a:t>
            </a:r>
          </a:p>
          <a:p>
            <a:endParaRPr lang="hu-HU" dirty="0" smtClean="0"/>
          </a:p>
          <a:p>
            <a:endParaRPr lang="hu-HU" dirty="0"/>
          </a:p>
        </p:txBody>
      </p:sp>
      <p:pic>
        <p:nvPicPr>
          <p:cNvPr id="17412" name="Picture 4" descr="https://cdn.psychologytoday.com/sites/default/files/blogs/1023/2014/06/153738-157347.jpg"/>
          <p:cNvPicPr>
            <a:picLocks noChangeAspect="1" noChangeArrowheads="1"/>
          </p:cNvPicPr>
          <p:nvPr/>
        </p:nvPicPr>
        <p:blipFill>
          <a:blip r:embed="rId3"/>
          <a:srcRect/>
          <a:stretch>
            <a:fillRect/>
          </a:stretch>
        </p:blipFill>
        <p:spPr bwMode="auto">
          <a:xfrm>
            <a:off x="6072198" y="3857628"/>
            <a:ext cx="2863884" cy="2571769"/>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Honnan lehet információt gyűjteni?</a:t>
            </a:r>
            <a:endParaRPr lang="hu-HU" dirty="0"/>
          </a:p>
        </p:txBody>
      </p:sp>
      <p:sp>
        <p:nvSpPr>
          <p:cNvPr id="3" name="Tartalom helye 2"/>
          <p:cNvSpPr>
            <a:spLocks noGrp="1"/>
          </p:cNvSpPr>
          <p:nvPr>
            <p:ph idx="1"/>
          </p:nvPr>
        </p:nvSpPr>
        <p:spPr/>
        <p:txBody>
          <a:bodyPr/>
          <a:lstStyle/>
          <a:p>
            <a:r>
              <a:rPr lang="hu-HU" dirty="0" smtClean="0"/>
              <a:t>Nyomtatványok, kérdőívek</a:t>
            </a:r>
          </a:p>
          <a:p>
            <a:pPr>
              <a:buNone/>
            </a:pPr>
            <a:r>
              <a:rPr lang="hu-HU" dirty="0" smtClean="0"/>
              <a:t>(manuális adatrögzítés, </a:t>
            </a:r>
          </a:p>
          <a:p>
            <a:pPr>
              <a:buNone/>
            </a:pPr>
            <a:r>
              <a:rPr lang="hu-HU" dirty="0" err="1" smtClean="0"/>
              <a:t>szkennelés</a:t>
            </a:r>
            <a:r>
              <a:rPr lang="hu-HU" dirty="0" smtClean="0"/>
              <a:t>, karakter-</a:t>
            </a:r>
          </a:p>
          <a:p>
            <a:pPr>
              <a:buNone/>
            </a:pPr>
            <a:r>
              <a:rPr lang="hu-HU" dirty="0" smtClean="0"/>
              <a:t>felismerés)</a:t>
            </a:r>
          </a:p>
          <a:p>
            <a:r>
              <a:rPr lang="hu-HU" dirty="0" smtClean="0"/>
              <a:t>Internet, weboldalak, közösségi oldalak</a:t>
            </a:r>
          </a:p>
          <a:p>
            <a:pPr>
              <a:buNone/>
            </a:pPr>
            <a:r>
              <a:rPr lang="hu-HU" dirty="0" smtClean="0"/>
              <a:t>	(automatikus gyűjtés programokkal)</a:t>
            </a:r>
          </a:p>
          <a:p>
            <a:endParaRPr lang="hu-HU" dirty="0"/>
          </a:p>
        </p:txBody>
      </p:sp>
      <p:pic>
        <p:nvPicPr>
          <p:cNvPr id="51202" name="Picture 2" descr="https://www.otppenztarak.hu/pic/adobevallas_2014.png"/>
          <p:cNvPicPr>
            <a:picLocks noChangeAspect="1" noChangeArrowheads="1"/>
          </p:cNvPicPr>
          <p:nvPr/>
        </p:nvPicPr>
        <p:blipFill>
          <a:blip r:embed="rId2"/>
          <a:srcRect/>
          <a:stretch>
            <a:fillRect/>
          </a:stretch>
        </p:blipFill>
        <p:spPr bwMode="auto">
          <a:xfrm>
            <a:off x="5572132" y="1857364"/>
            <a:ext cx="3286148" cy="1791978"/>
          </a:xfrm>
          <a:prstGeom prst="rect">
            <a:avLst/>
          </a:prstGeom>
          <a:noFill/>
        </p:spPr>
      </p:pic>
      <p:pic>
        <p:nvPicPr>
          <p:cNvPr id="51203" name="Picture 3"/>
          <p:cNvPicPr>
            <a:picLocks noChangeAspect="1" noChangeArrowheads="1"/>
          </p:cNvPicPr>
          <p:nvPr/>
        </p:nvPicPr>
        <p:blipFill>
          <a:blip r:embed="rId3" cstate="print"/>
          <a:srcRect/>
          <a:stretch>
            <a:fillRect/>
          </a:stretch>
        </p:blipFill>
        <p:spPr bwMode="auto">
          <a:xfrm>
            <a:off x="714348" y="4786322"/>
            <a:ext cx="1752349" cy="1785931"/>
          </a:xfrm>
          <a:prstGeom prst="rect">
            <a:avLst/>
          </a:prstGeom>
          <a:noFill/>
          <a:ln w="9525">
            <a:noFill/>
            <a:miter lim="800000"/>
            <a:headEnd/>
            <a:tailEnd/>
          </a:ln>
          <a:effectLst/>
        </p:spPr>
      </p:pic>
      <p:pic>
        <p:nvPicPr>
          <p:cNvPr id="51204" name="Picture 4"/>
          <p:cNvPicPr>
            <a:picLocks noChangeAspect="1" noChangeArrowheads="1"/>
          </p:cNvPicPr>
          <p:nvPr/>
        </p:nvPicPr>
        <p:blipFill>
          <a:blip r:embed="rId4" cstate="print"/>
          <a:srcRect/>
          <a:stretch>
            <a:fillRect/>
          </a:stretch>
        </p:blipFill>
        <p:spPr bwMode="auto">
          <a:xfrm>
            <a:off x="2786050" y="4857760"/>
            <a:ext cx="2883557" cy="1722054"/>
          </a:xfrm>
          <a:prstGeom prst="rect">
            <a:avLst/>
          </a:prstGeom>
          <a:noFill/>
          <a:ln w="9525">
            <a:noFill/>
            <a:miter lim="800000"/>
            <a:headEnd/>
            <a:tailEnd/>
          </a:ln>
          <a:effectLst/>
        </p:spPr>
      </p:pic>
      <p:pic>
        <p:nvPicPr>
          <p:cNvPr id="51205" name="Picture 5"/>
          <p:cNvPicPr>
            <a:picLocks noChangeAspect="1" noChangeArrowheads="1"/>
          </p:cNvPicPr>
          <p:nvPr/>
        </p:nvPicPr>
        <p:blipFill>
          <a:blip r:embed="rId5" cstate="print"/>
          <a:srcRect/>
          <a:stretch>
            <a:fillRect/>
          </a:stretch>
        </p:blipFill>
        <p:spPr bwMode="auto">
          <a:xfrm>
            <a:off x="5857884" y="4857760"/>
            <a:ext cx="3132250" cy="16430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5059" name="Rectangle 3"/>
          <p:cNvSpPr>
            <a:spLocks noGrp="1" noChangeArrowheads="1"/>
          </p:cNvSpPr>
          <p:nvPr>
            <p:ph type="body" idx="1"/>
          </p:nvPr>
        </p:nvSpPr>
        <p:spPr>
          <a:xfrm>
            <a:off x="1066800" y="1981200"/>
            <a:ext cx="7543800" cy="4578350"/>
          </a:xfrm>
        </p:spPr>
        <p:txBody>
          <a:bodyPr/>
          <a:lstStyle/>
          <a:p>
            <a:pPr marL="812800" indent="-812800">
              <a:lnSpc>
                <a:spcPct val="80000"/>
              </a:lnSpc>
            </a:pPr>
            <a:r>
              <a:rPr lang="hu-HU" sz="2400"/>
              <a:t>Programozási nyelvek csoportosítási szempontjai </a:t>
            </a:r>
          </a:p>
          <a:p>
            <a:pPr marL="812800" indent="-812800">
              <a:lnSpc>
                <a:spcPct val="80000"/>
              </a:lnSpc>
              <a:buFont typeface="Wingdings" pitchFamily="2" charset="2"/>
              <a:buAutoNum type="romanUcPeriod" startAt="4"/>
            </a:pPr>
            <a:r>
              <a:rPr lang="hu-HU" sz="2400"/>
              <a:t>Fejlettség szerint</a:t>
            </a:r>
          </a:p>
          <a:p>
            <a:pPr marL="1168400" lvl="1" indent="-711200">
              <a:lnSpc>
                <a:spcPct val="80000"/>
              </a:lnSpc>
              <a:buFont typeface="Wingdings" pitchFamily="2" charset="2"/>
              <a:buChar char="n"/>
            </a:pPr>
            <a:r>
              <a:rPr lang="hu-HU" sz="2000"/>
              <a:t>1. Generációs nyelvek</a:t>
            </a:r>
          </a:p>
          <a:p>
            <a:pPr marL="1524000" lvl="2" indent="-609600">
              <a:lnSpc>
                <a:spcPct val="80000"/>
              </a:lnSpc>
            </a:pPr>
            <a:r>
              <a:rPr lang="hu-HU" sz="1800"/>
              <a:t>Gépi kód</a:t>
            </a:r>
          </a:p>
          <a:p>
            <a:pPr marL="1168400" lvl="1" indent="-711200">
              <a:lnSpc>
                <a:spcPct val="80000"/>
              </a:lnSpc>
              <a:buFont typeface="Wingdings" pitchFamily="2" charset="2"/>
              <a:buChar char="n"/>
            </a:pPr>
            <a:r>
              <a:rPr lang="hu-HU" sz="2000"/>
              <a:t>2. Generációs nyelvek</a:t>
            </a:r>
          </a:p>
          <a:p>
            <a:pPr marL="1524000" lvl="2" indent="-609600">
              <a:lnSpc>
                <a:spcPct val="80000"/>
              </a:lnSpc>
            </a:pPr>
            <a:r>
              <a:rPr lang="hu-HU" sz="1800"/>
              <a:t>Már vannak benne vezérlési szerkezetek, az utasítások el vannak nevezve</a:t>
            </a:r>
          </a:p>
          <a:p>
            <a:pPr marL="1524000" lvl="2" indent="-609600">
              <a:lnSpc>
                <a:spcPct val="80000"/>
              </a:lnSpc>
            </a:pPr>
            <a:r>
              <a:rPr lang="hu-HU" sz="1800"/>
              <a:t>Pl. Assembly, ALGOL60, FORTRAN</a:t>
            </a:r>
          </a:p>
          <a:p>
            <a:pPr marL="1168400" lvl="1" indent="-711200">
              <a:lnSpc>
                <a:spcPct val="80000"/>
              </a:lnSpc>
              <a:buFont typeface="Wingdings" pitchFamily="2" charset="2"/>
              <a:buChar char="n"/>
            </a:pPr>
            <a:r>
              <a:rPr lang="hu-HU" sz="2000"/>
              <a:t>3. Generációs nyelvek</a:t>
            </a:r>
          </a:p>
          <a:p>
            <a:pPr marL="1524000" lvl="2" indent="-609600">
              <a:lnSpc>
                <a:spcPct val="80000"/>
              </a:lnSpc>
            </a:pPr>
            <a:r>
              <a:rPr lang="hu-HU" sz="1800"/>
              <a:t>A magas szintű programnyelvek többsége, struktúrált utasításaival, alprogramok lehetőségével</a:t>
            </a:r>
          </a:p>
          <a:p>
            <a:pPr marL="1168400" lvl="1" indent="-711200">
              <a:lnSpc>
                <a:spcPct val="80000"/>
              </a:lnSpc>
              <a:buFont typeface="Wingdings" pitchFamily="2" charset="2"/>
              <a:buChar char="n"/>
            </a:pPr>
            <a:r>
              <a:rPr lang="hu-HU" sz="2000"/>
              <a:t>4. Generációs nyelvek</a:t>
            </a:r>
          </a:p>
          <a:p>
            <a:pPr marL="1524000" lvl="2" indent="-609600">
              <a:lnSpc>
                <a:spcPct val="80000"/>
              </a:lnSpc>
            </a:pPr>
            <a:r>
              <a:rPr lang="hu-HU" sz="1800"/>
              <a:t>Programgenerátorok, beépített adatbáziskezelőt tartalmaznak, a szoftver a háttérben írja a kódot helyettünk</a:t>
            </a:r>
          </a:p>
          <a:p>
            <a:pPr marL="1524000" lvl="2" indent="-609600">
              <a:lnSpc>
                <a:spcPct val="80000"/>
              </a:lnSpc>
            </a:pPr>
            <a:r>
              <a:rPr lang="hu-HU" sz="1800"/>
              <a:t>Pl.: Visual Basic, Visual C++, Delphi</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0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05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05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0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6083" name="Rectangle 3"/>
          <p:cNvSpPr>
            <a:spLocks noGrp="1" noChangeArrowheads="1"/>
          </p:cNvSpPr>
          <p:nvPr>
            <p:ph type="body" idx="1"/>
          </p:nvPr>
        </p:nvSpPr>
        <p:spPr>
          <a:xfrm>
            <a:off x="1066800" y="1981200"/>
            <a:ext cx="7543800" cy="4578350"/>
          </a:xfrm>
        </p:spPr>
        <p:txBody>
          <a:bodyPr/>
          <a:lstStyle/>
          <a:p>
            <a:pPr marL="812800" indent="-812800"/>
            <a:r>
              <a:rPr lang="hu-HU" sz="2400"/>
              <a:t>Programozási nyelvek csoportosítási szempontjai </a:t>
            </a:r>
          </a:p>
          <a:p>
            <a:pPr marL="812800" indent="-812800">
              <a:buFont typeface="Wingdings" pitchFamily="2" charset="2"/>
              <a:buAutoNum type="romanUcPeriod" startAt="5"/>
            </a:pPr>
            <a:r>
              <a:rPr lang="hu-HU" sz="2400"/>
              <a:t>Fordítás típusa szerint</a:t>
            </a:r>
          </a:p>
          <a:p>
            <a:pPr marL="1168400" lvl="1" indent="-711200">
              <a:buFont typeface="Wingdings" pitchFamily="2" charset="2"/>
              <a:buChar char="n"/>
            </a:pPr>
            <a:r>
              <a:rPr lang="hu-HU" sz="2000"/>
              <a:t>A forráskódot, amit a programozó létrehoz, a futtatáshoz gépi kódba kell alakítani, ez a fordítás</a:t>
            </a:r>
          </a:p>
          <a:p>
            <a:pPr marL="1168400" lvl="1" indent="-711200">
              <a:buFont typeface="Wingdings" pitchFamily="2" charset="2"/>
              <a:buAutoNum type="alphaLcParenR"/>
            </a:pPr>
            <a:r>
              <a:rPr lang="hu-HU" sz="2000"/>
              <a:t>Értelmező (interpreter) típusú nyelvek</a:t>
            </a:r>
          </a:p>
          <a:p>
            <a:pPr marL="1524000" lvl="2" indent="-609600"/>
            <a:r>
              <a:rPr lang="hu-HU" sz="1800"/>
              <a:t>A fordítás a program futása közben, az adott sor lefuttatása előtt történik</a:t>
            </a:r>
          </a:p>
          <a:p>
            <a:pPr marL="1524000" lvl="2" indent="-609600"/>
            <a:r>
              <a:rPr lang="hu-HU" sz="1800"/>
              <a:t>A futtatás emiatt lassúbb</a:t>
            </a:r>
          </a:p>
          <a:p>
            <a:pPr marL="1524000" lvl="2" indent="-609600"/>
            <a:r>
              <a:rPr lang="hu-HU" sz="1800"/>
              <a:t>A szintaktikai (nyelvtani) programhibák is csak futás közben derülnek ki</a:t>
            </a:r>
          </a:p>
          <a:p>
            <a:pPr marL="1524000" lvl="2" indent="-609600"/>
            <a:r>
              <a:rPr lang="hu-HU" sz="1800"/>
              <a:t>Pl. : korai BASIC-ek (Commodore 64, ZX Spectrum, Quick Basic)</a:t>
            </a:r>
          </a:p>
          <a:p>
            <a:pPr marL="1168400" lvl="1" indent="-711200">
              <a:buFont typeface="Wingdings" pitchFamily="2" charset="2"/>
              <a:buAutoNum type="alphaLcParenR"/>
            </a:pPr>
            <a:endParaRPr lang="hu-HU" sz="20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0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0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7107" name="Rectangle 3"/>
          <p:cNvSpPr>
            <a:spLocks noGrp="1" noChangeArrowheads="1"/>
          </p:cNvSpPr>
          <p:nvPr>
            <p:ph type="body" idx="1"/>
          </p:nvPr>
        </p:nvSpPr>
        <p:spPr>
          <a:xfrm>
            <a:off x="1066800" y="1981200"/>
            <a:ext cx="7543800" cy="4578350"/>
          </a:xfrm>
        </p:spPr>
        <p:txBody>
          <a:bodyPr/>
          <a:lstStyle/>
          <a:p>
            <a:pPr marL="812800" indent="-812800"/>
            <a:r>
              <a:rPr lang="hu-HU" sz="2800"/>
              <a:t>Programozási nyelvek csoportosítási szempontjai </a:t>
            </a:r>
          </a:p>
          <a:p>
            <a:pPr marL="812800" indent="-812800">
              <a:buFont typeface="Wingdings" pitchFamily="2" charset="2"/>
              <a:buAutoNum type="romanUcPeriod" startAt="5"/>
            </a:pPr>
            <a:r>
              <a:rPr lang="hu-HU" sz="2800"/>
              <a:t>Fordítás típusa szerint</a:t>
            </a:r>
          </a:p>
          <a:p>
            <a:pPr marL="1168400" lvl="1" indent="-711200">
              <a:buFont typeface="Wingdings" pitchFamily="2" charset="2"/>
              <a:buAutoNum type="alphaLcParenR" startAt="2"/>
            </a:pPr>
            <a:r>
              <a:rPr lang="hu-HU" sz="2400"/>
              <a:t>Fordító (compiler) típusú nyelvek</a:t>
            </a:r>
          </a:p>
          <a:p>
            <a:pPr marL="1524000" lvl="2" indent="-609600"/>
            <a:r>
              <a:rPr lang="hu-HU" sz="2000"/>
              <a:t>A fordítás a program futása előtt történik</a:t>
            </a:r>
          </a:p>
          <a:p>
            <a:pPr marL="1524000" lvl="2" indent="-609600"/>
            <a:r>
              <a:rPr lang="hu-HU" sz="2000"/>
              <a:t>A futtatás emiatt gyorsabb (a gépi kódú program fut)</a:t>
            </a:r>
          </a:p>
          <a:p>
            <a:pPr marL="1524000" lvl="2" indent="-609600"/>
            <a:r>
              <a:rPr lang="hu-HU" sz="2000"/>
              <a:t>A szintaktikai (nyelvtani) programhibák már futás előtt kiderülnek</a:t>
            </a:r>
          </a:p>
          <a:p>
            <a:pPr marL="1524000" lvl="2" indent="-609600"/>
            <a:r>
              <a:rPr lang="hu-HU" sz="2000"/>
              <a:t>Pl. : Pascal, C, C++, Delphi…</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10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710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1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8131" name="Rectangle 3"/>
          <p:cNvSpPr>
            <a:spLocks noGrp="1" noChangeArrowheads="1"/>
          </p:cNvSpPr>
          <p:nvPr>
            <p:ph type="body" idx="1"/>
          </p:nvPr>
        </p:nvSpPr>
        <p:spPr>
          <a:xfrm>
            <a:off x="1066800" y="1981200"/>
            <a:ext cx="7543800" cy="4578350"/>
          </a:xfrm>
        </p:spPr>
        <p:txBody>
          <a:bodyPr/>
          <a:lstStyle/>
          <a:p>
            <a:pPr marL="812800" indent="-812800">
              <a:lnSpc>
                <a:spcPct val="90000"/>
              </a:lnSpc>
            </a:pPr>
            <a:r>
              <a:rPr lang="hu-HU" sz="2400"/>
              <a:t>Programozási nyelvek csoportosítási szempontjai </a:t>
            </a:r>
          </a:p>
          <a:p>
            <a:pPr marL="812800" indent="-812800">
              <a:lnSpc>
                <a:spcPct val="90000"/>
              </a:lnSpc>
              <a:buFont typeface="Wingdings" pitchFamily="2" charset="2"/>
              <a:buAutoNum type="romanUcPeriod" startAt="6"/>
            </a:pPr>
            <a:r>
              <a:rPr lang="hu-HU" sz="2400"/>
              <a:t>Számítási modell szerint</a:t>
            </a:r>
          </a:p>
          <a:p>
            <a:pPr marL="1168400" lvl="1" indent="-711200">
              <a:lnSpc>
                <a:spcPct val="90000"/>
              </a:lnSpc>
              <a:buFont typeface="Wingdings" pitchFamily="2" charset="2"/>
              <a:buAutoNum type="alphaLcParenR"/>
            </a:pPr>
            <a:r>
              <a:rPr lang="hu-HU" sz="2000"/>
              <a:t>Neumann elvű nyelvek</a:t>
            </a:r>
          </a:p>
          <a:p>
            <a:pPr marL="1524000" lvl="2" indent="-609600">
              <a:lnSpc>
                <a:spcPct val="90000"/>
              </a:lnSpc>
            </a:pPr>
            <a:r>
              <a:rPr lang="hu-HU" sz="1800"/>
              <a:t>A program felépítése erőteljesen kihasználja, hogy a számítógép, amin a program futni fog, Neumann-elvű (címezhető memória, változók, stb)</a:t>
            </a:r>
          </a:p>
          <a:p>
            <a:pPr marL="1524000" lvl="2" indent="-609600">
              <a:lnSpc>
                <a:spcPct val="90000"/>
              </a:lnSpc>
            </a:pPr>
            <a:r>
              <a:rPr lang="hu-HU" sz="1800"/>
              <a:t>A ma létező legtöbb nyelv ilyen</a:t>
            </a:r>
          </a:p>
          <a:p>
            <a:pPr marL="1168400" lvl="1" indent="-711200">
              <a:lnSpc>
                <a:spcPct val="90000"/>
              </a:lnSpc>
              <a:buFont typeface="Wingdings" pitchFamily="2" charset="2"/>
              <a:buAutoNum type="alphaLcParenR"/>
            </a:pPr>
            <a:r>
              <a:rPr lang="hu-HU" sz="2000"/>
              <a:t>Automata elvű nyelvek (ipari robot, festőautomata programozásához</a:t>
            </a:r>
          </a:p>
          <a:p>
            <a:pPr marL="1524000" lvl="2" indent="-609600">
              <a:lnSpc>
                <a:spcPct val="90000"/>
              </a:lnSpc>
            </a:pPr>
            <a:r>
              <a:rPr lang="hu-HU" sz="1800"/>
              <a:t>Az adatok állapotok, illetve bemeneteken mérhető értékek</a:t>
            </a:r>
          </a:p>
          <a:p>
            <a:pPr marL="1524000" lvl="2" indent="-609600">
              <a:lnSpc>
                <a:spcPct val="90000"/>
              </a:lnSpc>
            </a:pPr>
            <a:r>
              <a:rPr lang="hu-HU" sz="1800"/>
              <a:t>A végrehajtás állapotok sorozata</a:t>
            </a:r>
          </a:p>
          <a:p>
            <a:pPr marL="1524000" lvl="2" indent="-609600">
              <a:lnSpc>
                <a:spcPct val="90000"/>
              </a:lnSpc>
            </a:pPr>
            <a:r>
              <a:rPr lang="hu-HU" sz="1800"/>
              <a:t>Tevékenységorientált</a:t>
            </a:r>
          </a:p>
          <a:p>
            <a:pPr marL="1524000" lvl="2" indent="-609600">
              <a:lnSpc>
                <a:spcPct val="90000"/>
              </a:lnSpc>
            </a:pPr>
            <a:r>
              <a:rPr lang="hu-HU" sz="1800"/>
              <a:t>Pl: LOGO grafikus része, ipari robotok pr. nyelvei</a:t>
            </a:r>
          </a:p>
          <a:p>
            <a:pPr marL="1168400" lvl="1" indent="-711200">
              <a:lnSpc>
                <a:spcPct val="90000"/>
              </a:lnSpc>
              <a:buFont typeface="Wingdings" pitchFamily="2" charset="2"/>
              <a:buAutoNum type="alphaLcParenR"/>
            </a:pPr>
            <a:endParaRPr lang="hu-HU" sz="20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1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13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13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1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49155" name="Rectangle 3"/>
          <p:cNvSpPr>
            <a:spLocks noGrp="1" noChangeArrowheads="1"/>
          </p:cNvSpPr>
          <p:nvPr>
            <p:ph type="body" idx="1"/>
          </p:nvPr>
        </p:nvSpPr>
        <p:spPr>
          <a:xfrm>
            <a:off x="1066800" y="1981200"/>
            <a:ext cx="7543800" cy="4597400"/>
          </a:xfrm>
        </p:spPr>
        <p:txBody>
          <a:bodyPr/>
          <a:lstStyle/>
          <a:p>
            <a:pPr marL="812800" indent="-812800">
              <a:lnSpc>
                <a:spcPct val="80000"/>
              </a:lnSpc>
            </a:pPr>
            <a:r>
              <a:rPr lang="hu-HU" sz="2000"/>
              <a:t>Programozási nyelvek csoportosítási szempontjai </a:t>
            </a:r>
          </a:p>
          <a:p>
            <a:pPr marL="812800" indent="-812800">
              <a:lnSpc>
                <a:spcPct val="80000"/>
              </a:lnSpc>
              <a:buFont typeface="Wingdings" pitchFamily="2" charset="2"/>
              <a:buAutoNum type="romanUcPeriod" startAt="6"/>
            </a:pPr>
            <a:r>
              <a:rPr lang="hu-HU" sz="2000"/>
              <a:t>Számítási modell szerint</a:t>
            </a:r>
          </a:p>
          <a:p>
            <a:pPr marL="1168400" lvl="1" indent="-711200">
              <a:lnSpc>
                <a:spcPct val="80000"/>
              </a:lnSpc>
              <a:buFont typeface="Wingdings" pitchFamily="2" charset="2"/>
              <a:buAutoNum type="alphaLcParenR" startAt="3"/>
            </a:pPr>
            <a:r>
              <a:rPr lang="hu-HU" sz="1800"/>
              <a:t>Logikai nyelvek</a:t>
            </a:r>
          </a:p>
          <a:p>
            <a:pPr marL="1524000" lvl="2" indent="-609600">
              <a:lnSpc>
                <a:spcPct val="80000"/>
              </a:lnSpc>
            </a:pPr>
            <a:r>
              <a:rPr lang="hu-HU" sz="1600"/>
              <a:t>A program egy logikai kifejezés</a:t>
            </a:r>
          </a:p>
          <a:p>
            <a:pPr marL="1524000" lvl="2" indent="-609600">
              <a:lnSpc>
                <a:spcPct val="80000"/>
              </a:lnSpc>
            </a:pPr>
            <a:r>
              <a:rPr lang="hu-HU" sz="1600"/>
              <a:t>A végrehajtás ennek kiértékelése</a:t>
            </a:r>
          </a:p>
          <a:p>
            <a:pPr marL="1524000" lvl="2" indent="-609600">
              <a:lnSpc>
                <a:spcPct val="80000"/>
              </a:lnSpc>
            </a:pPr>
            <a:r>
              <a:rPr lang="hu-HU" sz="1600"/>
              <a:t>Erős matematikai kidolgozottság jellemzi ezeket a nyelveket</a:t>
            </a:r>
          </a:p>
          <a:p>
            <a:pPr marL="1524000" lvl="2" indent="-609600">
              <a:lnSpc>
                <a:spcPct val="80000"/>
              </a:lnSpc>
            </a:pPr>
            <a:r>
              <a:rPr lang="hu-HU" sz="1600"/>
              <a:t>A program és az adatok nem különülnek el (nincsenek változók)</a:t>
            </a:r>
          </a:p>
          <a:p>
            <a:pPr marL="1524000" lvl="2" indent="-609600">
              <a:lnSpc>
                <a:spcPct val="80000"/>
              </a:lnSpc>
            </a:pPr>
            <a:r>
              <a:rPr lang="hu-HU" sz="1600"/>
              <a:t>Vezérlési szerkezetek helyett logikai kifejezések és rekurzió</a:t>
            </a:r>
          </a:p>
          <a:p>
            <a:pPr marL="1524000" lvl="2" indent="-609600">
              <a:lnSpc>
                <a:spcPct val="80000"/>
              </a:lnSpc>
            </a:pPr>
            <a:r>
              <a:rPr lang="hu-HU" sz="1600"/>
              <a:t>Pl.: PROLOG</a:t>
            </a:r>
          </a:p>
          <a:p>
            <a:pPr marL="1168400" lvl="1" indent="-711200">
              <a:lnSpc>
                <a:spcPct val="80000"/>
              </a:lnSpc>
              <a:buFont typeface="Wingdings" pitchFamily="2" charset="2"/>
              <a:buAutoNum type="alphaLcParenR" startAt="4"/>
            </a:pPr>
            <a:r>
              <a:rPr lang="hu-HU" sz="1800"/>
              <a:t>Funkcionális nyelvek </a:t>
            </a:r>
          </a:p>
          <a:p>
            <a:pPr marL="1524000" lvl="2" indent="-609600">
              <a:lnSpc>
                <a:spcPct val="80000"/>
              </a:lnSpc>
            </a:pPr>
            <a:r>
              <a:rPr lang="hu-HU" sz="1600"/>
              <a:t>Az adatok állapotok, illetve bemeneteken mérhető értékek</a:t>
            </a:r>
          </a:p>
          <a:p>
            <a:pPr marL="1524000" lvl="2" indent="-609600">
              <a:lnSpc>
                <a:spcPct val="80000"/>
              </a:lnSpc>
            </a:pPr>
            <a:r>
              <a:rPr lang="hu-HU" sz="1600"/>
              <a:t>A program egy függvény</a:t>
            </a:r>
          </a:p>
          <a:p>
            <a:pPr marL="1524000" lvl="2" indent="-609600">
              <a:lnSpc>
                <a:spcPct val="80000"/>
              </a:lnSpc>
            </a:pPr>
            <a:r>
              <a:rPr lang="hu-HU" sz="1600"/>
              <a:t>A végrehajtás függvénykiértékelés</a:t>
            </a:r>
          </a:p>
          <a:p>
            <a:pPr marL="1524000" lvl="2" indent="-609600">
              <a:lnSpc>
                <a:spcPct val="80000"/>
              </a:lnSpc>
            </a:pPr>
            <a:r>
              <a:rPr lang="hu-HU" sz="1600"/>
              <a:t>Erős matematikai kidolgozottság</a:t>
            </a:r>
          </a:p>
          <a:p>
            <a:pPr marL="1524000" lvl="2" indent="-609600">
              <a:lnSpc>
                <a:spcPct val="80000"/>
              </a:lnSpc>
            </a:pPr>
            <a:r>
              <a:rPr lang="hu-HU" sz="1600"/>
              <a:t>Nincsenek változók, helyette függvényparaméterek</a:t>
            </a:r>
          </a:p>
          <a:p>
            <a:pPr marL="1524000" lvl="2" indent="-609600">
              <a:lnSpc>
                <a:spcPct val="80000"/>
              </a:lnSpc>
            </a:pPr>
            <a:r>
              <a:rPr lang="hu-HU" sz="1600"/>
              <a:t>Pl.: LOGO szövegkezelő része, FORTH, LISP</a:t>
            </a:r>
          </a:p>
          <a:p>
            <a:pPr marL="1168400" lvl="1" indent="-711200">
              <a:lnSpc>
                <a:spcPct val="80000"/>
              </a:lnSpc>
              <a:buFont typeface="Wingdings" pitchFamily="2" charset="2"/>
              <a:buAutoNum type="alphaLcParenR" startAt="4"/>
            </a:pPr>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1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15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915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15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15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15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15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155">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15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15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15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155">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155">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915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50179" name="Rectangle 3"/>
          <p:cNvSpPr>
            <a:spLocks noGrp="1" noChangeArrowheads="1"/>
          </p:cNvSpPr>
          <p:nvPr>
            <p:ph type="body" idx="1"/>
          </p:nvPr>
        </p:nvSpPr>
        <p:spPr>
          <a:xfrm>
            <a:off x="1066800" y="1981200"/>
            <a:ext cx="7543800" cy="4597400"/>
          </a:xfrm>
        </p:spPr>
        <p:txBody>
          <a:bodyPr/>
          <a:lstStyle/>
          <a:p>
            <a:pPr marL="812800" indent="-812800">
              <a:lnSpc>
                <a:spcPct val="80000"/>
              </a:lnSpc>
            </a:pPr>
            <a:r>
              <a:rPr lang="hu-HU" sz="2800"/>
              <a:t>Programozási nyelvek csoportosítási szempontjai </a:t>
            </a:r>
          </a:p>
          <a:p>
            <a:pPr marL="812800" indent="-812800">
              <a:lnSpc>
                <a:spcPct val="80000"/>
              </a:lnSpc>
              <a:buFont typeface="Wingdings" pitchFamily="2" charset="2"/>
              <a:buAutoNum type="romanUcPeriod" startAt="6"/>
            </a:pPr>
            <a:r>
              <a:rPr lang="hu-HU" sz="2800"/>
              <a:t>Számítási modell szerint</a:t>
            </a:r>
          </a:p>
          <a:p>
            <a:pPr marL="1168400" lvl="1" indent="-711200">
              <a:lnSpc>
                <a:spcPct val="80000"/>
              </a:lnSpc>
              <a:buFont typeface="Wingdings" pitchFamily="2" charset="2"/>
              <a:buAutoNum type="alphaLcParenR" startAt="5"/>
            </a:pPr>
            <a:r>
              <a:rPr lang="hu-HU" sz="2400"/>
              <a:t>Objektumelvű nyelvek</a:t>
            </a:r>
          </a:p>
          <a:p>
            <a:pPr marL="1524000" lvl="2" indent="-609600">
              <a:lnSpc>
                <a:spcPct val="80000"/>
              </a:lnSpc>
            </a:pPr>
            <a:r>
              <a:rPr lang="hu-HU" sz="2000"/>
              <a:t>Objektum=tulajdonságai+műveletei</a:t>
            </a:r>
          </a:p>
          <a:p>
            <a:pPr marL="1524000" lvl="2" indent="-609600">
              <a:lnSpc>
                <a:spcPct val="80000"/>
              </a:lnSpc>
            </a:pPr>
            <a:r>
              <a:rPr lang="hu-HU" sz="2000"/>
              <a:t>Az adat és a kód nem választható szét</a:t>
            </a:r>
          </a:p>
          <a:p>
            <a:pPr marL="1524000" lvl="2" indent="-609600">
              <a:lnSpc>
                <a:spcPct val="80000"/>
              </a:lnSpc>
            </a:pPr>
            <a:r>
              <a:rPr lang="hu-HU" sz="2000"/>
              <a:t>Objektumtípus=osztály</a:t>
            </a:r>
          </a:p>
          <a:p>
            <a:pPr marL="1524000" lvl="2" indent="-609600">
              <a:lnSpc>
                <a:spcPct val="80000"/>
              </a:lnSpc>
            </a:pPr>
            <a:r>
              <a:rPr lang="hu-HU" sz="2000"/>
              <a:t>Az objektumpéldányok eljárásokkal kommunikálnak</a:t>
            </a:r>
          </a:p>
          <a:p>
            <a:pPr marL="1524000" lvl="2" indent="-609600">
              <a:lnSpc>
                <a:spcPct val="80000"/>
              </a:lnSpc>
            </a:pPr>
            <a:r>
              <a:rPr lang="hu-HU" sz="2000"/>
              <a:t>Eseményvezérelt programozás jellemzi</a:t>
            </a:r>
          </a:p>
          <a:p>
            <a:pPr marL="1524000" lvl="2" indent="-609600">
              <a:lnSpc>
                <a:spcPct val="80000"/>
              </a:lnSpc>
            </a:pPr>
            <a:r>
              <a:rPr lang="hu-HU" sz="2000"/>
              <a:t>Öröklés: a származtatott objektumtípus rendelkezik egy másik objektum összes tulajdonságával és műveletével, de újak is lehetnek neki</a:t>
            </a:r>
          </a:p>
          <a:p>
            <a:pPr marL="1524000" lvl="2" indent="-609600">
              <a:lnSpc>
                <a:spcPct val="80000"/>
              </a:lnSpc>
            </a:pPr>
            <a:r>
              <a:rPr lang="hu-HU" sz="2000"/>
              <a:t>Pl.:Turbo Pascal 6.0-tól, Visual Basic, Delphi, Smalltalk</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17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17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179">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01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ctr"/>
            <a:r>
              <a:rPr lang="hu-HU" sz="2800" dirty="0"/>
              <a:t>3. Feladatmegoldás számítógéppel – részletesen az egyes lépésekről -       KÓDOLÁS</a:t>
            </a:r>
          </a:p>
        </p:txBody>
      </p:sp>
      <p:sp>
        <p:nvSpPr>
          <p:cNvPr id="51203" name="Rectangle 3"/>
          <p:cNvSpPr>
            <a:spLocks noGrp="1" noChangeArrowheads="1"/>
          </p:cNvSpPr>
          <p:nvPr>
            <p:ph type="body" idx="1"/>
          </p:nvPr>
        </p:nvSpPr>
        <p:spPr>
          <a:xfrm>
            <a:off x="1066800" y="1981200"/>
            <a:ext cx="7543800" cy="4597400"/>
          </a:xfrm>
        </p:spPr>
        <p:txBody>
          <a:bodyPr/>
          <a:lstStyle/>
          <a:p>
            <a:pPr marL="812800" indent="-812800">
              <a:lnSpc>
                <a:spcPct val="90000"/>
              </a:lnSpc>
            </a:pPr>
            <a:r>
              <a:rPr lang="hu-HU" sz="2800"/>
              <a:t>Programozási nyelvek csoportosítási szempontjai </a:t>
            </a:r>
          </a:p>
          <a:p>
            <a:pPr marL="812800" indent="-812800">
              <a:lnSpc>
                <a:spcPct val="90000"/>
              </a:lnSpc>
              <a:buFont typeface="Wingdings" pitchFamily="2" charset="2"/>
              <a:buAutoNum type="romanUcPeriod" startAt="6"/>
            </a:pPr>
            <a:r>
              <a:rPr lang="hu-HU" sz="2800"/>
              <a:t>Típusosság szerint</a:t>
            </a:r>
          </a:p>
          <a:p>
            <a:pPr marL="1524000" lvl="2" indent="-609600">
              <a:lnSpc>
                <a:spcPct val="90000"/>
              </a:lnSpc>
              <a:buFont typeface="Wingdings" pitchFamily="2" charset="2"/>
              <a:buAutoNum type="alphaLcParenR"/>
            </a:pPr>
            <a:r>
              <a:rPr lang="hu-HU" sz="2000"/>
              <a:t>Erősen típusos: minden változó, objektum típusát meg kell adni a használat előtt, ezt deklarációnak hívják. (Pl.: Pascal, C)</a:t>
            </a:r>
          </a:p>
          <a:p>
            <a:pPr marL="1524000" lvl="2" indent="-609600">
              <a:lnSpc>
                <a:spcPct val="90000"/>
              </a:lnSpc>
              <a:buFont typeface="Wingdings" pitchFamily="2" charset="2"/>
              <a:buAutoNum type="alphaLcParenR"/>
            </a:pPr>
            <a:r>
              <a:rPr lang="hu-HU" sz="2000"/>
              <a:t>Gyengén típusos: Vannak előre definiált típusok (szöveges, numerikus), de a pontos típus futás közben derül ki (Pl. hogy egy változó egész vagy valós típusú). Bizonyos típusokat deklarálni kell (tömb). Ilyen nyelv a BASIC.</a:t>
            </a:r>
          </a:p>
          <a:p>
            <a:pPr marL="1524000" lvl="2" indent="-609600">
              <a:lnSpc>
                <a:spcPct val="90000"/>
              </a:lnSpc>
              <a:buFont typeface="Wingdings" pitchFamily="2" charset="2"/>
              <a:buAutoNum type="alphaLcParenR"/>
            </a:pPr>
            <a:r>
              <a:rPr lang="hu-HU" sz="2000"/>
              <a:t>Nem típusos nyelvek: A változók típusát nem kell megadni, sőt, bizonyos esetekben nincsenek is változók.</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ctr"/>
            <a:r>
              <a:rPr lang="hu-HU" sz="3000"/>
              <a:t>4. A Turbo Pascal nyelv alapjai</a:t>
            </a:r>
          </a:p>
        </p:txBody>
      </p:sp>
      <p:sp>
        <p:nvSpPr>
          <p:cNvPr id="52227" name="Rectangle 3"/>
          <p:cNvSpPr>
            <a:spLocks noGrp="1" noChangeArrowheads="1"/>
          </p:cNvSpPr>
          <p:nvPr>
            <p:ph type="body" idx="1"/>
          </p:nvPr>
        </p:nvSpPr>
        <p:spPr>
          <a:xfrm>
            <a:off x="1066800" y="1981200"/>
            <a:ext cx="7543800" cy="4597400"/>
          </a:xfrm>
        </p:spPr>
        <p:txBody>
          <a:bodyPr/>
          <a:lstStyle/>
          <a:p>
            <a:pPr marL="812800" indent="-812800">
              <a:lnSpc>
                <a:spcPct val="90000"/>
              </a:lnSpc>
            </a:pPr>
            <a:r>
              <a:rPr lang="hu-HU" sz="2000"/>
              <a:t>Névadó: Blaise Pascal, XVII. Századi matematikus, filozófus, teológus. (Pascal-háromszög -&gt;binomiális együtthatók; Pascal-tétel: a nyomás egyenletes terjedésének törvénye, róla nevezték el a nyomás SI mértékegységét is) Miért névadó: mert ő készítette az első működő mechanikus számológépet</a:t>
            </a:r>
          </a:p>
          <a:p>
            <a:pPr marL="812800" indent="-812800">
              <a:lnSpc>
                <a:spcPct val="90000"/>
              </a:lnSpc>
            </a:pPr>
            <a:r>
              <a:rPr lang="hu-HU" sz="2000"/>
              <a:t>Megalkotója: Niklaus Wirth, a zürichi Műszaki egyetem tanára (1968), első fordítóprogram: 1970 (őse: ALGOL-60)</a:t>
            </a:r>
          </a:p>
          <a:p>
            <a:pPr marL="812800" indent="-812800">
              <a:lnSpc>
                <a:spcPct val="90000"/>
              </a:lnSpc>
            </a:pPr>
            <a:r>
              <a:rPr lang="hu-HU" sz="2000"/>
              <a:t>1973: szabványos Pascal nyelv definiálása</a:t>
            </a:r>
          </a:p>
          <a:p>
            <a:pPr marL="812800" indent="-812800">
              <a:lnSpc>
                <a:spcPct val="90000"/>
              </a:lnSpc>
            </a:pPr>
            <a:r>
              <a:rPr lang="hu-HU" sz="2000"/>
              <a:t>1983: Borland – Turbo Pascal (mert gyors a fordítóprogram)</a:t>
            </a:r>
          </a:p>
          <a:p>
            <a:pPr marL="812800" indent="-812800">
              <a:lnSpc>
                <a:spcPct val="90000"/>
              </a:lnSpc>
            </a:pPr>
            <a:r>
              <a:rPr lang="hu-HU" sz="2000"/>
              <a:t>1991: Turbo Pascal for Windows</a:t>
            </a:r>
          </a:p>
          <a:p>
            <a:pPr marL="812800" indent="-812800">
              <a:lnSpc>
                <a:spcPct val="90000"/>
              </a:lnSpc>
            </a:pPr>
            <a:r>
              <a:rPr lang="hu-HU" sz="2000"/>
              <a:t>1992: Borland Pascal (védett módú programozás)</a:t>
            </a:r>
          </a:p>
          <a:p>
            <a:pPr marL="812800" indent="-812800">
              <a:lnSpc>
                <a:spcPct val="90000"/>
              </a:lnSpc>
            </a:pPr>
            <a:r>
              <a:rPr lang="hu-HU" sz="2000"/>
              <a:t>1995: Object Pascal, Delphi</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2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a:r>
              <a:rPr lang="hu-HU" sz="3000"/>
              <a:t>4. A Turbo Pascal nyelv alapjai</a:t>
            </a:r>
          </a:p>
        </p:txBody>
      </p:sp>
      <p:sp>
        <p:nvSpPr>
          <p:cNvPr id="54275" name="Rectangle 3"/>
          <p:cNvSpPr>
            <a:spLocks noGrp="1" noChangeArrowheads="1"/>
          </p:cNvSpPr>
          <p:nvPr>
            <p:ph type="body" idx="1"/>
          </p:nvPr>
        </p:nvSpPr>
        <p:spPr>
          <a:xfrm>
            <a:off x="1066800" y="1981200"/>
            <a:ext cx="7543800" cy="4597400"/>
          </a:xfrm>
        </p:spPr>
        <p:txBody>
          <a:bodyPr/>
          <a:lstStyle/>
          <a:p>
            <a:pPr marL="812800" indent="-812800"/>
            <a:r>
              <a:rPr lang="hu-HU" sz="2000"/>
              <a:t>Besorolása: </a:t>
            </a:r>
          </a:p>
          <a:p>
            <a:pPr marL="1168400" lvl="1" indent="-711200"/>
            <a:r>
              <a:rPr lang="hu-HU" sz="1800"/>
              <a:t>Magas szintű nyelv (az angol nyelv logikáját követi, de szigorúan kötött szintaktikai szabályai vannak)</a:t>
            </a:r>
          </a:p>
          <a:p>
            <a:pPr marL="1168400" lvl="1" indent="-711200"/>
            <a:r>
              <a:rPr lang="hu-HU" sz="1800"/>
              <a:t>Struktúrált nyelv (vannak nem struktúrált utasításai is – goto, halt, exit - de ezeket nem fogjuk tanulni)</a:t>
            </a:r>
          </a:p>
          <a:p>
            <a:pPr marL="1168400" lvl="1" indent="-711200"/>
            <a:r>
              <a:rPr lang="hu-HU" sz="1800"/>
              <a:t>Általános célú nyelv (különösen ajánlják első nyelvként, programozást tanulóknak)</a:t>
            </a:r>
          </a:p>
          <a:p>
            <a:pPr marL="1168400" lvl="1" indent="-711200"/>
            <a:r>
              <a:rPr lang="hu-HU" sz="1800"/>
              <a:t>TP: 3. generációs, Delphi: 4. generációs nyelv</a:t>
            </a:r>
          </a:p>
          <a:p>
            <a:pPr marL="1168400" lvl="1" indent="-711200"/>
            <a:r>
              <a:rPr lang="hu-HU" sz="1800"/>
              <a:t>Neumann-elvű nyelv, de tartalmaz objektum-elvű kiegészítést, ami az eredeti Pascalban nem volt</a:t>
            </a:r>
          </a:p>
          <a:p>
            <a:pPr marL="1168400" lvl="1" indent="-711200"/>
            <a:r>
              <a:rPr lang="hu-HU" sz="1800"/>
              <a:t>Erősen típusos nyelv – minden azonosítót, amit használunk, deklarálni kell. (Egyetlen hátránya is ebből adódik: az első működő programhoz viszonylag sok ismeretet kell elsajátítani.)</a:t>
            </a:r>
          </a:p>
          <a:p>
            <a:pPr marL="1168400" lvl="1" indent="-711200"/>
            <a:endParaRPr lang="hu-HU" sz="1800"/>
          </a:p>
          <a:p>
            <a:pPr marL="1168400" lvl="1" indent="-711200"/>
            <a:endParaRPr lang="hu-HU" sz="1800"/>
          </a:p>
          <a:p>
            <a:pPr marL="1168400" lvl="1" indent="-711200"/>
            <a:endParaRPr lang="hu-HU" sz="1800"/>
          </a:p>
          <a:p>
            <a:pPr marL="1168400" lvl="1" indent="-711200"/>
            <a:endParaRPr lang="hu-HU" sz="1800"/>
          </a:p>
          <a:p>
            <a:pPr marL="1168400" lvl="1" indent="-711200"/>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a:r>
              <a:rPr lang="hu-HU" sz="3000"/>
              <a:t>4.1. A Turbo Pascal program általános szerkezete – csak alapok</a:t>
            </a:r>
          </a:p>
        </p:txBody>
      </p:sp>
      <p:sp>
        <p:nvSpPr>
          <p:cNvPr id="55299" name="Rectangle 3"/>
          <p:cNvSpPr>
            <a:spLocks noGrp="1" noChangeArrowheads="1"/>
          </p:cNvSpPr>
          <p:nvPr>
            <p:ph type="body" idx="1"/>
          </p:nvPr>
        </p:nvSpPr>
        <p:spPr>
          <a:xfrm>
            <a:off x="1066800" y="1981200"/>
            <a:ext cx="7543800" cy="4597400"/>
          </a:xfrm>
        </p:spPr>
        <p:txBody>
          <a:bodyPr/>
          <a:lstStyle/>
          <a:p>
            <a:pPr marL="1168400" lvl="1" indent="-711200">
              <a:buFontTx/>
              <a:buNone/>
            </a:pPr>
            <a:r>
              <a:rPr lang="hu-HU" sz="2400"/>
              <a:t>Program &lt;programnév&gt;;	{programfej}</a:t>
            </a:r>
          </a:p>
          <a:p>
            <a:pPr marL="1168400" lvl="1" indent="-711200">
              <a:buFontTx/>
              <a:buNone/>
            </a:pPr>
            <a:r>
              <a:rPr lang="hu-HU" sz="2400"/>
              <a:t>Var</a:t>
            </a:r>
          </a:p>
          <a:p>
            <a:pPr marL="1168400" lvl="1" indent="-711200">
              <a:buFontTx/>
              <a:buNone/>
            </a:pPr>
            <a:r>
              <a:rPr lang="hu-HU" sz="2400"/>
              <a:t>	{Változó deklarációk}	{deklarációs rész}</a:t>
            </a:r>
          </a:p>
          <a:p>
            <a:pPr marL="1168400" lvl="1" indent="-711200">
              <a:buFontTx/>
              <a:buNone/>
            </a:pPr>
            <a:r>
              <a:rPr lang="hu-HU" sz="2400"/>
              <a:t>	{egyéb deklarációk}</a:t>
            </a:r>
          </a:p>
          <a:p>
            <a:pPr marL="1168400" lvl="1" indent="-711200">
              <a:buFontTx/>
              <a:buNone/>
            </a:pPr>
            <a:r>
              <a:rPr lang="hu-HU" sz="2400"/>
              <a:t>Begin</a:t>
            </a:r>
          </a:p>
          <a:p>
            <a:pPr marL="1168400" lvl="1" indent="-711200">
              <a:buFontTx/>
              <a:buNone/>
            </a:pPr>
            <a:endParaRPr lang="hu-HU" sz="2400"/>
          </a:p>
          <a:p>
            <a:pPr marL="1168400" lvl="1" indent="-711200">
              <a:buFontTx/>
              <a:buNone/>
            </a:pPr>
            <a:r>
              <a:rPr lang="hu-HU" sz="2400"/>
              <a:t>	{utasítások}		{programtörzs}</a:t>
            </a:r>
          </a:p>
          <a:p>
            <a:pPr marL="1168400" lvl="1" indent="-711200">
              <a:buFontTx/>
              <a:buNone/>
            </a:pPr>
            <a:endParaRPr lang="hu-HU" sz="2400"/>
          </a:p>
          <a:p>
            <a:pPr marL="1168400" lvl="1" indent="-711200">
              <a:buFontTx/>
              <a:buNone/>
            </a:pPr>
            <a:r>
              <a:rPr lang="hu-HU" sz="2400"/>
              <a:t>End.</a:t>
            </a:r>
          </a:p>
          <a:p>
            <a:pPr marL="1168400" lvl="1" indent="-711200">
              <a:buFontTx/>
              <a:buNone/>
            </a:pPr>
            <a:endParaRPr lang="hu-HU" sz="1800"/>
          </a:p>
          <a:p>
            <a:pPr marL="1168400" lvl="1" indent="-711200"/>
            <a:endParaRPr lang="hu-HU" sz="1800"/>
          </a:p>
          <a:p>
            <a:pPr marL="1168400" lvl="1" indent="-711200"/>
            <a:endParaRPr lang="hu-HU" sz="1800"/>
          </a:p>
        </p:txBody>
      </p:sp>
    </p:spTree>
  </p:cSld>
  <p:clrMapOvr>
    <a:masterClrMapping/>
  </p:clrMapOvr>
  <p:transition>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dirty="0" smtClean="0"/>
              <a:t>Hogyan reprezentáljuk az információt?</a:t>
            </a:r>
            <a:endParaRPr lang="hu-HU" sz="3600" dirty="0"/>
          </a:p>
        </p:txBody>
      </p:sp>
      <p:sp>
        <p:nvSpPr>
          <p:cNvPr id="3" name="Tartalom helye 2"/>
          <p:cNvSpPr>
            <a:spLocks noGrp="1"/>
          </p:cNvSpPr>
          <p:nvPr>
            <p:ph idx="1"/>
          </p:nvPr>
        </p:nvSpPr>
        <p:spPr/>
        <p:txBody>
          <a:bodyPr>
            <a:normAutofit fontScale="92500" lnSpcReduction="20000"/>
          </a:bodyPr>
          <a:lstStyle/>
          <a:p>
            <a:r>
              <a:rPr lang="hu-HU" dirty="0" smtClean="0"/>
              <a:t>A </a:t>
            </a:r>
            <a:r>
              <a:rPr lang="hu-HU" dirty="0" smtClean="0">
                <a:hlinkClick r:id="rId2" tooltip="Számítástechnika"/>
              </a:rPr>
              <a:t>számítástechnikában</a:t>
            </a:r>
            <a:r>
              <a:rPr lang="hu-HU" dirty="0" smtClean="0"/>
              <a:t> </a:t>
            </a:r>
            <a:r>
              <a:rPr lang="hu-HU" b="1" dirty="0" smtClean="0"/>
              <a:t>adatnak</a:t>
            </a:r>
            <a:r>
              <a:rPr lang="hu-HU" dirty="0" smtClean="0"/>
              <a:t> (</a:t>
            </a:r>
            <a:r>
              <a:rPr lang="hu-HU" dirty="0" smtClean="0">
                <a:hlinkClick r:id="rId3" tooltip="Angol nyelv"/>
              </a:rPr>
              <a:t>angol nyelven</a:t>
            </a:r>
            <a:r>
              <a:rPr lang="hu-HU" dirty="0" smtClean="0"/>
              <a:t> </a:t>
            </a:r>
            <a:r>
              <a:rPr lang="hu-HU" b="1" i="1" dirty="0" err="1" smtClean="0"/>
              <a:t>data</a:t>
            </a:r>
            <a:r>
              <a:rPr lang="hu-HU" dirty="0" smtClean="0"/>
              <a:t>) nevezzük a </a:t>
            </a:r>
            <a:r>
              <a:rPr lang="hu-HU" dirty="0" smtClean="0">
                <a:hlinkClick r:id="rId4" tooltip="Szám"/>
              </a:rPr>
              <a:t>számokkal</a:t>
            </a:r>
            <a:r>
              <a:rPr lang="hu-HU" dirty="0" smtClean="0"/>
              <a:t> leírható dolgokat, melyek számítástechnikai eszközökkel rögzíthetők, feldolgozhatóak, és megjeleníthetők. </a:t>
            </a:r>
          </a:p>
          <a:p>
            <a:endParaRPr lang="hu-HU" dirty="0" smtClean="0"/>
          </a:p>
          <a:p>
            <a:r>
              <a:rPr lang="hu-HU" dirty="0" smtClean="0"/>
              <a:t>Az adatoknak önmagukban nincs jelentésük. (Például annak az adatnak, hogy 2015 nincs önmagában jelentése.) Az adatok az értelmezéstől, azok feldolgozásának módjától, alkalmazásuktól nyernek értelmet, és válhatnak </a:t>
            </a:r>
            <a:r>
              <a:rPr lang="hu-HU" dirty="0" smtClean="0">
                <a:hlinkClick r:id="rId5" tooltip="Információ"/>
              </a:rPr>
              <a:t>információvá</a:t>
            </a:r>
            <a:r>
              <a:rPr lang="hu-HU" dirty="0" smtClean="0"/>
              <a:t>, </a:t>
            </a:r>
            <a:r>
              <a:rPr lang="hu-HU" i="1" dirty="0" smtClean="0"/>
              <a:t>hasznos</a:t>
            </a:r>
            <a:r>
              <a:rPr lang="hu-HU" dirty="0" smtClean="0"/>
              <a:t> adatokká.</a:t>
            </a:r>
            <a:endParaRPr lang="hu-HU" dirty="0"/>
          </a:p>
        </p:txBody>
      </p:sp>
      <p:pic>
        <p:nvPicPr>
          <p:cNvPr id="53249" name="Picture 1"/>
          <p:cNvPicPr>
            <a:picLocks noChangeAspect="1" noChangeArrowheads="1"/>
          </p:cNvPicPr>
          <p:nvPr/>
        </p:nvPicPr>
        <p:blipFill>
          <a:blip r:embed="rId6" cstate="print"/>
          <a:srcRect/>
          <a:stretch>
            <a:fillRect/>
          </a:stretch>
        </p:blipFill>
        <p:spPr bwMode="auto">
          <a:xfrm>
            <a:off x="6429388" y="3000372"/>
            <a:ext cx="2000264" cy="9414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a:r>
              <a:rPr lang="hu-HU" sz="3000"/>
              <a:t>4.2. A Turbo Pascal fejlesztői környezete, menűrendszere</a:t>
            </a:r>
          </a:p>
        </p:txBody>
      </p:sp>
      <p:sp>
        <p:nvSpPr>
          <p:cNvPr id="56323" name="Rectangle 3"/>
          <p:cNvSpPr>
            <a:spLocks noGrp="1" noChangeArrowheads="1"/>
          </p:cNvSpPr>
          <p:nvPr>
            <p:ph type="body" idx="1"/>
          </p:nvPr>
        </p:nvSpPr>
        <p:spPr>
          <a:xfrm>
            <a:off x="1066800" y="1981200"/>
            <a:ext cx="7543800" cy="4597400"/>
          </a:xfrm>
        </p:spPr>
        <p:txBody>
          <a:bodyPr/>
          <a:lstStyle/>
          <a:p>
            <a:pPr marL="812800" indent="-812800"/>
            <a:r>
              <a:rPr lang="hu-HU"/>
              <a:t>Mi a Turbo Pascal 7.0 változatát használjuk</a:t>
            </a:r>
          </a:p>
          <a:p>
            <a:pPr marL="812800" indent="-812800"/>
            <a:r>
              <a:rPr lang="hu-HU"/>
              <a:t>A futtatható állomány a </a:t>
            </a:r>
            <a:r>
              <a:rPr lang="hu-HU">
                <a:hlinkClick r:id="rId2" action="ppaction://hlinkfile"/>
              </a:rPr>
              <a:t>c:\TP\bin\turbo.exe</a:t>
            </a:r>
            <a:r>
              <a:rPr lang="hu-HU"/>
              <a:t>, de az asztalon van hozzá parancsikon.</a:t>
            </a:r>
          </a:p>
          <a:p>
            <a:pPr marL="1168400" lvl="1" indent="-711200">
              <a:buFontTx/>
              <a:buNone/>
            </a:pPr>
            <a:endParaRPr lang="hu-HU"/>
          </a:p>
          <a:p>
            <a:pPr marL="1168400" lvl="1" indent="-711200"/>
            <a:endParaRPr lang="hu-HU" sz="1800"/>
          </a:p>
          <a:p>
            <a:pPr marL="1168400" lvl="1" indent="-711200"/>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ctr"/>
            <a:r>
              <a:rPr lang="hu-HU" sz="3000"/>
              <a:t>4.3. A Turbo Pascal nyelv nyelvi elemei</a:t>
            </a:r>
          </a:p>
        </p:txBody>
      </p:sp>
      <p:sp>
        <p:nvSpPr>
          <p:cNvPr id="57347" name="Rectangle 3"/>
          <p:cNvSpPr>
            <a:spLocks noGrp="1" noChangeArrowheads="1"/>
          </p:cNvSpPr>
          <p:nvPr>
            <p:ph type="body" idx="1"/>
          </p:nvPr>
        </p:nvSpPr>
        <p:spPr>
          <a:xfrm>
            <a:off x="1066800" y="1981200"/>
            <a:ext cx="7543800" cy="4597400"/>
          </a:xfrm>
        </p:spPr>
        <p:txBody>
          <a:bodyPr/>
          <a:lstStyle/>
          <a:p>
            <a:pPr marL="812800" indent="-812800">
              <a:lnSpc>
                <a:spcPct val="90000"/>
              </a:lnSpc>
              <a:buFont typeface="Wingdings" pitchFamily="2" charset="2"/>
              <a:buAutoNum type="arabicPeriod"/>
            </a:pPr>
            <a:r>
              <a:rPr lang="hu-HU" sz="2400"/>
              <a:t>A nyelv jelkészlete</a:t>
            </a:r>
          </a:p>
          <a:p>
            <a:pPr marL="1168400" lvl="1" indent="-711200">
              <a:lnSpc>
                <a:spcPct val="90000"/>
              </a:lnSpc>
            </a:pPr>
            <a:r>
              <a:rPr lang="hu-HU" sz="2000"/>
              <a:t>Az angol ABC betűi (A..Z, a..z) (a kis-és nagybetűket a Pascal nem különbözteti meg!!!)</a:t>
            </a:r>
          </a:p>
          <a:p>
            <a:pPr marL="1168400" lvl="1" indent="-711200">
              <a:lnSpc>
                <a:spcPct val="90000"/>
              </a:lnSpc>
            </a:pPr>
            <a:r>
              <a:rPr lang="hu-HU" sz="2000"/>
              <a:t>Decimális számjegyek (0..9)</a:t>
            </a:r>
          </a:p>
          <a:p>
            <a:pPr marL="1168400" lvl="1" indent="-711200">
              <a:lnSpc>
                <a:spcPct val="90000"/>
              </a:lnSpc>
            </a:pPr>
            <a:r>
              <a:rPr lang="hu-HU" sz="2000"/>
              <a:t>Hexadecimális számjegyek (0..9,a..z,A..z)</a:t>
            </a:r>
          </a:p>
          <a:p>
            <a:pPr marL="1168400" lvl="1" indent="-711200">
              <a:lnSpc>
                <a:spcPct val="90000"/>
              </a:lnSpc>
            </a:pPr>
            <a:r>
              <a:rPr lang="hu-HU" sz="2000"/>
              <a:t>Szóköz (ASCII 32) és a többi vezérlőkarakter (ASCII 0..31)</a:t>
            </a:r>
          </a:p>
          <a:p>
            <a:pPr marL="1168400" lvl="1" indent="-711200">
              <a:lnSpc>
                <a:spcPct val="90000"/>
              </a:lnSpc>
            </a:pPr>
            <a:r>
              <a:rPr lang="hu-HU" sz="2000"/>
              <a:t>Egyéb speciális jelek: + - * / = . ; ‘ ^ _ @ $ # &lt; &gt; [ ] ( ) { }</a:t>
            </a:r>
          </a:p>
          <a:p>
            <a:pPr marL="1168400" lvl="1" indent="-711200">
              <a:lnSpc>
                <a:spcPct val="90000"/>
              </a:lnSpc>
            </a:pPr>
            <a:r>
              <a:rPr lang="hu-HU" sz="2000"/>
              <a:t>Bizonyos karakterpárok speciális jelentést hordoznak, ezek közé nem szabad szóközt tenni, és nem szabad a sorrendjüket felcserélni: := &lt;= &gt;= &lt;&gt; .. (* *)</a:t>
            </a:r>
          </a:p>
          <a:p>
            <a:pPr marL="1168400" lvl="1" indent="-711200">
              <a:lnSpc>
                <a:spcPct val="90000"/>
              </a:lnSpc>
              <a:buFontTx/>
              <a:buNone/>
            </a:pPr>
            <a:endParaRPr lang="hu-HU" sz="2000"/>
          </a:p>
          <a:p>
            <a:pPr marL="1168400" lvl="1" indent="-711200">
              <a:lnSpc>
                <a:spcPct val="90000"/>
              </a:lnSpc>
            </a:pPr>
            <a:endParaRPr lang="hu-HU" sz="1400"/>
          </a:p>
          <a:p>
            <a:pPr marL="1168400" lvl="1" indent="-711200">
              <a:lnSpc>
                <a:spcPct val="90000"/>
              </a:lnSpc>
            </a:pPr>
            <a:endParaRPr lang="hu-HU" sz="1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34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3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hu-HU" sz="3000"/>
              <a:t>4.3. A Turbo Pascal nyelv nyelvi elemei</a:t>
            </a:r>
          </a:p>
        </p:txBody>
      </p:sp>
      <p:sp>
        <p:nvSpPr>
          <p:cNvPr id="58371"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startAt="2"/>
            </a:pPr>
            <a:r>
              <a:rPr lang="hu-HU" sz="2800"/>
              <a:t>A foglalt szavak</a:t>
            </a:r>
          </a:p>
          <a:p>
            <a:pPr marL="1168400" lvl="1" indent="-711200"/>
            <a:r>
              <a:rPr lang="hu-HU" sz="2400"/>
              <a:t>A foglalt (fenntartott) szavak a Pascal nyelv utasításaiban és deklarációiban szereplő kulcsszavak, más célra használni őket tilos.</a:t>
            </a:r>
          </a:p>
          <a:p>
            <a:pPr marL="1168400" lvl="1" indent="-711200"/>
            <a:r>
              <a:rPr lang="hu-HU" sz="2400"/>
              <a:t>Néhány példa: program, begin, end, for, while, repeat, do, if, then, else (a teljes lista a könyvben található)</a:t>
            </a:r>
          </a:p>
          <a:p>
            <a:pPr marL="1168400" lvl="1" indent="-711200"/>
            <a:r>
              <a:rPr lang="hu-HU" sz="2400"/>
              <a:t>Vannak még ún. szabványos direktívák, ezeket lehet saját névként használni, de nem ajánlott (absolute, private, public, virtual, stb.)</a:t>
            </a:r>
          </a:p>
          <a:p>
            <a:pPr marL="1168400" lvl="1" indent="-711200">
              <a:buFontTx/>
              <a:buNone/>
            </a:pPr>
            <a:endParaRPr lang="hu-HU" sz="2400"/>
          </a:p>
          <a:p>
            <a:pPr marL="1168400" lvl="1" indent="-711200"/>
            <a:endParaRPr lang="hu-HU" sz="1600"/>
          </a:p>
          <a:p>
            <a:pPr marL="1168400" lvl="1" indent="-711200"/>
            <a:endParaRPr lang="hu-HU" sz="16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hu-HU" sz="3000"/>
              <a:t>4.3. A Turbo Pascal nyelv nyelvi elemei</a:t>
            </a:r>
          </a:p>
        </p:txBody>
      </p:sp>
      <p:sp>
        <p:nvSpPr>
          <p:cNvPr id="59395"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startAt="3"/>
            </a:pPr>
            <a:r>
              <a:rPr lang="hu-HU" sz="2800"/>
              <a:t>A program utasításai és sorai</a:t>
            </a:r>
          </a:p>
          <a:p>
            <a:pPr marL="1168400" lvl="1" indent="-711200"/>
            <a:r>
              <a:rPr lang="hu-HU" sz="2400"/>
              <a:t>A Pascal program utasításokból áll, az utasításokat pontosvessző választja el (;)</a:t>
            </a:r>
          </a:p>
          <a:p>
            <a:pPr marL="1168400" lvl="1" indent="-711200"/>
            <a:r>
              <a:rPr lang="hu-HU" sz="2400"/>
              <a:t>Kivétel: a program végét záró end, aminek a végén pont (.) van!</a:t>
            </a:r>
          </a:p>
          <a:p>
            <a:pPr marL="1168400" lvl="1" indent="-711200"/>
            <a:r>
              <a:rPr lang="hu-HU" sz="2400"/>
              <a:t>Az utasítások a program soraiban vannak (a program egy szabványos szöveges fájl), de egy sor nem feltétlenül egy utasítás, és egy sorba több utasítás is írható</a:t>
            </a:r>
          </a:p>
          <a:p>
            <a:pPr marL="1168400" lvl="1" indent="-711200"/>
            <a:r>
              <a:rPr lang="hu-HU" sz="2400"/>
              <a:t>Az utasítások a foglalt szavakon kívül egyéb elemeket is tartalmazhatnak (ld. később)</a:t>
            </a:r>
          </a:p>
          <a:p>
            <a:pPr marL="1168400" lvl="1" indent="-711200">
              <a:buFontTx/>
              <a:buNone/>
            </a:pPr>
            <a:endParaRPr lang="hu-HU" sz="2400"/>
          </a:p>
          <a:p>
            <a:pPr marL="1168400" lvl="1" indent="-711200"/>
            <a:endParaRPr lang="hu-HU" sz="1600"/>
          </a:p>
          <a:p>
            <a:pPr marL="1168400" lvl="1" indent="-711200"/>
            <a:endParaRPr lang="hu-HU" sz="16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algn="ctr"/>
            <a:r>
              <a:rPr lang="hu-HU" sz="3000"/>
              <a:t>4.3. A Turbo Pascal nyelv nyelvi elemei</a:t>
            </a:r>
          </a:p>
        </p:txBody>
      </p:sp>
      <p:sp>
        <p:nvSpPr>
          <p:cNvPr id="199683" name="Rectangle 3"/>
          <p:cNvSpPr>
            <a:spLocks noGrp="1" noChangeArrowheads="1"/>
          </p:cNvSpPr>
          <p:nvPr>
            <p:ph type="body" idx="1"/>
          </p:nvPr>
        </p:nvSpPr>
        <p:spPr>
          <a:xfrm>
            <a:off x="1066800" y="1981200"/>
            <a:ext cx="7543800" cy="4597400"/>
          </a:xfrm>
        </p:spPr>
        <p:txBody>
          <a:bodyPr/>
          <a:lstStyle/>
          <a:p>
            <a:pPr marL="812800" indent="-812800">
              <a:lnSpc>
                <a:spcPct val="80000"/>
              </a:lnSpc>
              <a:buFont typeface="Wingdings" pitchFamily="2" charset="2"/>
              <a:buAutoNum type="arabicPeriod" startAt="4"/>
            </a:pPr>
            <a:r>
              <a:rPr lang="hu-HU" sz="1800"/>
              <a:t>Megjegyzések</a:t>
            </a:r>
          </a:p>
          <a:p>
            <a:pPr marL="1168400" lvl="1" indent="-711200">
              <a:lnSpc>
                <a:spcPct val="80000"/>
              </a:lnSpc>
            </a:pPr>
            <a:r>
              <a:rPr lang="hu-HU" sz="1600"/>
              <a:t>A programban megjegyzéseket helyezhetünk el, amelyeket a fordítóprogram nem vesz figyelembe, csak a programozónak jelentenek a program későbbi olvasásánál könnyebbséget</a:t>
            </a:r>
          </a:p>
          <a:p>
            <a:pPr marL="1168400" lvl="1" indent="-711200">
              <a:lnSpc>
                <a:spcPct val="80000"/>
              </a:lnSpc>
            </a:pPr>
            <a:r>
              <a:rPr lang="hu-HU" sz="1600"/>
              <a:t>Megjegyzéseket a programban { } vagy (* *) zárójelpárok között helyezhetünk el</a:t>
            </a:r>
          </a:p>
          <a:p>
            <a:pPr marL="1168400" lvl="1" indent="-711200">
              <a:lnSpc>
                <a:spcPct val="80000"/>
              </a:lnSpc>
            </a:pPr>
            <a:r>
              <a:rPr lang="hu-HU" sz="1600"/>
              <a:t>Speciális megjegyzések a programban az ún. fordítói direktívák, amelyek a fordítóprogramnak adott utasítások. Ezek szintaxisa: {$...}</a:t>
            </a:r>
          </a:p>
          <a:p>
            <a:pPr marL="1168400" lvl="1" indent="-711200">
              <a:lnSpc>
                <a:spcPct val="80000"/>
              </a:lnSpc>
            </a:pPr>
            <a:r>
              <a:rPr lang="hu-HU" sz="1600"/>
              <a:t>A fordítói direktívák lehetnek kapcsolódirektívák, amelyek a fordító valamely tulajdonságát (pl. értékhatár-ellenőrzés) kapcsolják ki v be. (példa: {R-}, értékhatár-ellenőrzés kikapcsolása</a:t>
            </a:r>
          </a:p>
          <a:p>
            <a:pPr marL="1168400" lvl="1" indent="-711200">
              <a:lnSpc>
                <a:spcPct val="80000"/>
              </a:lnSpc>
            </a:pPr>
            <a:r>
              <a:rPr lang="hu-HU" sz="1600"/>
              <a:t>Léteznek ún. paraméter direktívák, amelyek a fordítóprogram valamely paraméterét állítják be, pl. a memória egyes területének méretei (ld. Később, a memóriakezelésnél)</a:t>
            </a:r>
          </a:p>
          <a:p>
            <a:pPr marL="1168400" lvl="1" indent="-711200">
              <a:lnSpc>
                <a:spcPct val="80000"/>
              </a:lnSpc>
            </a:pPr>
            <a:r>
              <a:rPr lang="hu-HU" sz="1600"/>
              <a:t>A fordítói direktívák vonatkozhatnak a forrásszöveg egészére (globális direktívák), vagy annak egy részére (lokális direktívák)</a:t>
            </a:r>
          </a:p>
          <a:p>
            <a:pPr marL="1168400" lvl="1" indent="-711200">
              <a:lnSpc>
                <a:spcPct val="80000"/>
              </a:lnSpc>
            </a:pPr>
            <a:r>
              <a:rPr lang="hu-HU" sz="1600"/>
              <a:t>Pl. a {$R+} globális, míg a {$I+} lokális direktíva</a:t>
            </a:r>
          </a:p>
          <a:p>
            <a:pPr marL="1168400" lvl="1" indent="-711200">
              <a:lnSpc>
                <a:spcPct val="80000"/>
              </a:lnSpc>
              <a:buFontTx/>
              <a:buNone/>
            </a:pPr>
            <a:endParaRPr lang="hu-HU" sz="1600"/>
          </a:p>
          <a:p>
            <a:pPr marL="1168400" lvl="1" indent="-711200">
              <a:lnSpc>
                <a:spcPct val="80000"/>
              </a:lnSpc>
            </a:pPr>
            <a:endParaRPr lang="hu-HU" sz="1000"/>
          </a:p>
          <a:p>
            <a:pPr marL="1168400" lvl="1" indent="-711200">
              <a:lnSpc>
                <a:spcPct val="80000"/>
              </a:lnSpc>
            </a:pPr>
            <a:endParaRPr lang="hu-HU" sz="10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9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9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9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96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96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96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96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hu-HU" sz="3000"/>
              <a:t>4.3. A Turbo Pascal nyelv nyelvi elemei</a:t>
            </a:r>
          </a:p>
        </p:txBody>
      </p:sp>
      <p:sp>
        <p:nvSpPr>
          <p:cNvPr id="60419" name="Rectangle 3"/>
          <p:cNvSpPr>
            <a:spLocks noGrp="1" noChangeArrowheads="1"/>
          </p:cNvSpPr>
          <p:nvPr>
            <p:ph type="body" idx="1"/>
          </p:nvPr>
        </p:nvSpPr>
        <p:spPr>
          <a:xfrm>
            <a:off x="1066800" y="1981200"/>
            <a:ext cx="7543800" cy="4597400"/>
          </a:xfrm>
        </p:spPr>
        <p:txBody>
          <a:bodyPr/>
          <a:lstStyle/>
          <a:p>
            <a:pPr marL="812800" indent="-812800">
              <a:lnSpc>
                <a:spcPct val="80000"/>
              </a:lnSpc>
              <a:buFont typeface="Wingdings" pitchFamily="2" charset="2"/>
              <a:buAutoNum type="arabicPeriod" startAt="5"/>
            </a:pPr>
            <a:r>
              <a:rPr lang="hu-HU" sz="2000"/>
              <a:t>Azonosítók</a:t>
            </a:r>
          </a:p>
          <a:p>
            <a:pPr marL="1168400" lvl="1" indent="-711200">
              <a:lnSpc>
                <a:spcPct val="80000"/>
              </a:lnSpc>
            </a:pPr>
            <a:r>
              <a:rPr lang="hu-HU" sz="1800"/>
              <a:t>A Pascal programban az általunk létrehozott elemeknek (változó, konstans, típus, eljárás, függvény, objektum, metódus, unit, rekord- és objektummezők, és maga a program) nevet kell adni, hogy később hivatkozni lehessen rájuk.</a:t>
            </a:r>
          </a:p>
          <a:p>
            <a:pPr marL="1168400" lvl="1" indent="-711200">
              <a:lnSpc>
                <a:spcPct val="80000"/>
              </a:lnSpc>
            </a:pPr>
            <a:r>
              <a:rPr lang="hu-HU" sz="1800"/>
              <a:t>A névnek egyedinek kell lennie</a:t>
            </a:r>
          </a:p>
          <a:p>
            <a:pPr marL="1168400" lvl="1" indent="-711200">
              <a:lnSpc>
                <a:spcPct val="80000"/>
              </a:lnSpc>
            </a:pPr>
            <a:r>
              <a:rPr lang="hu-HU" sz="1800"/>
              <a:t>Az azonosító bármilyen hosszú lehet, de csak az első 63 karaktert veszi figyelembe a fordító</a:t>
            </a:r>
          </a:p>
          <a:p>
            <a:pPr marL="1168400" lvl="1" indent="-711200">
              <a:lnSpc>
                <a:spcPct val="80000"/>
              </a:lnSpc>
            </a:pPr>
            <a:r>
              <a:rPr lang="hu-HU" sz="1800"/>
              <a:t>Az azonosítónak betűvel vagy aláhúzás karakterrel(_) kell kezdődnie</a:t>
            </a:r>
          </a:p>
          <a:p>
            <a:pPr marL="1168400" lvl="1" indent="-711200">
              <a:lnSpc>
                <a:spcPct val="80000"/>
              </a:lnSpc>
            </a:pPr>
            <a:r>
              <a:rPr lang="hu-HU" sz="1800"/>
              <a:t>A további karakterek betűk, számok és aláhúzásjelek lehetnek</a:t>
            </a:r>
          </a:p>
          <a:p>
            <a:pPr marL="1168400" lvl="1" indent="-711200">
              <a:lnSpc>
                <a:spcPct val="80000"/>
              </a:lnSpc>
            </a:pPr>
            <a:r>
              <a:rPr lang="hu-HU" sz="1800"/>
              <a:t>A név lehetőleg utaljon a tartalomra („beszélő” nevek, azonosítók)</a:t>
            </a:r>
          </a:p>
          <a:p>
            <a:pPr marL="1168400" lvl="1" indent="-711200">
              <a:lnSpc>
                <a:spcPct val="80000"/>
              </a:lnSpc>
            </a:pPr>
            <a:r>
              <a:rPr lang="hu-HU" sz="1800"/>
              <a:t>Ajánlás: ha több szóból állna a név, a szavak kezdőbetűit írjuk nagybetűvel (pl. FajlBeolvas)</a:t>
            </a:r>
          </a:p>
          <a:p>
            <a:pPr marL="1168400" lvl="1" indent="-711200">
              <a:lnSpc>
                <a:spcPct val="80000"/>
              </a:lnSpc>
              <a:buFontTx/>
              <a:buNone/>
            </a:pPr>
            <a:endParaRPr lang="hu-HU" sz="1800"/>
          </a:p>
          <a:p>
            <a:pPr marL="1168400" lvl="1" indent="-711200">
              <a:lnSpc>
                <a:spcPct val="80000"/>
              </a:lnSpc>
            </a:pPr>
            <a:endParaRPr lang="hu-HU" sz="1200"/>
          </a:p>
          <a:p>
            <a:pPr marL="1168400" lvl="1" indent="-711200">
              <a:lnSpc>
                <a:spcPct val="80000"/>
              </a:lnSpc>
            </a:pPr>
            <a:endParaRPr lang="hu-HU" sz="12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4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4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4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algn="ctr"/>
            <a:r>
              <a:rPr lang="hu-HU" sz="3000"/>
              <a:t>4.3. A Turbo Pascal nyelv nyelvi elemei</a:t>
            </a:r>
          </a:p>
        </p:txBody>
      </p:sp>
      <p:sp>
        <p:nvSpPr>
          <p:cNvPr id="61443" name="Rectangle 3"/>
          <p:cNvSpPr>
            <a:spLocks noGrp="1" noChangeArrowheads="1"/>
          </p:cNvSpPr>
          <p:nvPr>
            <p:ph type="body" idx="1"/>
          </p:nvPr>
        </p:nvSpPr>
        <p:spPr>
          <a:xfrm>
            <a:off x="1066800" y="1981200"/>
            <a:ext cx="7543800" cy="4597400"/>
          </a:xfrm>
        </p:spPr>
        <p:txBody>
          <a:bodyPr/>
          <a:lstStyle/>
          <a:p>
            <a:pPr marL="812800" indent="-812800">
              <a:lnSpc>
                <a:spcPct val="90000"/>
              </a:lnSpc>
              <a:buFont typeface="Wingdings" pitchFamily="2" charset="2"/>
              <a:buAutoNum type="arabicPeriod" startAt="6"/>
            </a:pPr>
            <a:r>
              <a:rPr lang="hu-HU" sz="2400"/>
              <a:t>Számok</a:t>
            </a:r>
          </a:p>
          <a:p>
            <a:pPr marL="1168400" lvl="1" indent="-711200">
              <a:lnSpc>
                <a:spcPct val="90000"/>
              </a:lnSpc>
            </a:pPr>
            <a:r>
              <a:rPr lang="hu-HU" sz="2000"/>
              <a:t>Egész és valós számokat egyaránt használhatunk, és nem csak a tízes, hanem a tizenhatos számrendszert is használhatjuk</a:t>
            </a:r>
          </a:p>
          <a:p>
            <a:pPr marL="1168400" lvl="1" indent="-711200">
              <a:lnSpc>
                <a:spcPct val="90000"/>
              </a:lnSpc>
            </a:pPr>
            <a:r>
              <a:rPr lang="hu-HU" sz="2000"/>
              <a:t>A programban elhelyezett számértékeket számkonstansnak nevezzük</a:t>
            </a:r>
          </a:p>
          <a:p>
            <a:pPr marL="1168400" lvl="1" indent="-711200">
              <a:lnSpc>
                <a:spcPct val="90000"/>
              </a:lnSpc>
            </a:pPr>
            <a:r>
              <a:rPr lang="hu-HU" sz="2000"/>
              <a:t>Egész megadása: előjel és számjegyek</a:t>
            </a:r>
          </a:p>
          <a:p>
            <a:pPr marL="1168400" lvl="1" indent="-711200">
              <a:lnSpc>
                <a:spcPct val="90000"/>
              </a:lnSpc>
            </a:pPr>
            <a:r>
              <a:rPr lang="hu-HU" sz="2000"/>
              <a:t>Hexadecimális egész: $ vezeti be, és $00000000 és $FFFFFFFF közé kell esnie</a:t>
            </a:r>
          </a:p>
          <a:p>
            <a:pPr marL="1168400" lvl="1" indent="-711200">
              <a:lnSpc>
                <a:spcPct val="90000"/>
              </a:lnSpc>
            </a:pPr>
            <a:r>
              <a:rPr lang="hu-HU" sz="2000"/>
              <a:t>Valós számok megadása: tizedes törtként adjuk meg, vagy pedig hatványkitevős (exponenciális) alakban</a:t>
            </a:r>
          </a:p>
          <a:p>
            <a:pPr marL="1168400" lvl="1" indent="-711200">
              <a:lnSpc>
                <a:spcPct val="90000"/>
              </a:lnSpc>
            </a:pPr>
            <a:r>
              <a:rPr lang="hu-HU" sz="2000"/>
              <a:t>A tizedest a PONT (.) jelöli, az egészrész elhagyható</a:t>
            </a:r>
          </a:p>
          <a:p>
            <a:pPr marL="1168400" lvl="1" indent="-711200">
              <a:lnSpc>
                <a:spcPct val="90000"/>
              </a:lnSpc>
            </a:pPr>
            <a:r>
              <a:rPr lang="hu-HU" sz="2000"/>
              <a:t>A hatványkitevő előtt e vagy E áll, a kitevő pedig tetszőleges egész szám lehet</a:t>
            </a:r>
          </a:p>
          <a:p>
            <a:pPr marL="1168400" lvl="1" indent="-711200">
              <a:lnSpc>
                <a:spcPct val="90000"/>
              </a:lnSpc>
            </a:pPr>
            <a:endParaRPr lang="hu-HU" sz="1400"/>
          </a:p>
          <a:p>
            <a:pPr marL="1168400" lvl="1" indent="-711200">
              <a:lnSpc>
                <a:spcPct val="90000"/>
              </a:lnSpc>
            </a:pPr>
            <a:endParaRPr lang="hu-HU" sz="1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4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algn="ctr"/>
            <a:r>
              <a:rPr lang="hu-HU" sz="3000"/>
              <a:t>4.3. A Turbo Pascal nyelv nyelvi elemei</a:t>
            </a:r>
          </a:p>
        </p:txBody>
      </p:sp>
      <p:sp>
        <p:nvSpPr>
          <p:cNvPr id="62467" name="Rectangle 3"/>
          <p:cNvSpPr>
            <a:spLocks noGrp="1" noChangeArrowheads="1"/>
          </p:cNvSpPr>
          <p:nvPr>
            <p:ph type="body" idx="1"/>
          </p:nvPr>
        </p:nvSpPr>
        <p:spPr>
          <a:xfrm>
            <a:off x="1066800" y="1981200"/>
            <a:ext cx="7543800" cy="4597400"/>
          </a:xfrm>
        </p:spPr>
        <p:txBody>
          <a:bodyPr/>
          <a:lstStyle/>
          <a:p>
            <a:pPr marL="812800" indent="-812800">
              <a:lnSpc>
                <a:spcPct val="80000"/>
              </a:lnSpc>
              <a:buFont typeface="Wingdings" pitchFamily="2" charset="2"/>
              <a:buAutoNum type="arabicPeriod" startAt="7"/>
            </a:pPr>
            <a:r>
              <a:rPr lang="hu-HU" sz="2000"/>
              <a:t>Szövegkonstansok</a:t>
            </a:r>
          </a:p>
          <a:p>
            <a:pPr marL="1168400" lvl="1" indent="-711200">
              <a:lnSpc>
                <a:spcPct val="80000"/>
              </a:lnSpc>
            </a:pPr>
            <a:r>
              <a:rPr lang="hu-HU" sz="1800"/>
              <a:t>A programban elhelyezett karakterlánc (karaktersorozat, sztring) tipusú állandókat nevezzük így</a:t>
            </a:r>
          </a:p>
          <a:p>
            <a:pPr marL="1168400" lvl="1" indent="-711200">
              <a:lnSpc>
                <a:spcPct val="80000"/>
              </a:lnSpc>
            </a:pPr>
            <a:r>
              <a:rPr lang="hu-HU" sz="1800"/>
              <a:t>A szövegkonstansban tetszőleges karakter előfordulhat</a:t>
            </a:r>
          </a:p>
          <a:p>
            <a:pPr marL="1168400" lvl="1" indent="-711200">
              <a:lnSpc>
                <a:spcPct val="80000"/>
              </a:lnSpc>
            </a:pPr>
            <a:r>
              <a:rPr lang="hu-HU" sz="1800"/>
              <a:t>Aposztróf (egyszeres idézőjel, felsővessző, ‘, Shift+1) határolja</a:t>
            </a:r>
          </a:p>
          <a:p>
            <a:pPr marL="1168400" lvl="1" indent="-711200">
              <a:lnSpc>
                <a:spcPct val="80000"/>
              </a:lnSpc>
            </a:pPr>
            <a:r>
              <a:rPr lang="hu-HU" sz="1800"/>
              <a:t>Ha a szövegben is szerepel felsővessző, a karaktert duplázni kell </a:t>
            </a:r>
            <a:r>
              <a:rPr lang="hu-HU" sz="1800">
                <a:latin typeface="MS Reference Sans Serif" pitchFamily="34" charset="0"/>
              </a:rPr>
              <a:t>(‘Rock’’n’’roll</a:t>
            </a:r>
            <a:r>
              <a:rPr lang="hu-HU" sz="1800"/>
              <a:t>’)</a:t>
            </a:r>
          </a:p>
          <a:p>
            <a:pPr marL="1168400" lvl="1" indent="-711200">
              <a:lnSpc>
                <a:spcPct val="80000"/>
              </a:lnSpc>
            </a:pPr>
            <a:r>
              <a:rPr lang="hu-HU" sz="1800"/>
              <a:t>Az üres karakterlánc jele a ‘’</a:t>
            </a:r>
          </a:p>
          <a:p>
            <a:pPr marL="1168400" lvl="1" indent="-711200">
              <a:lnSpc>
                <a:spcPct val="80000"/>
              </a:lnSpc>
            </a:pPr>
            <a:r>
              <a:rPr lang="hu-HU" sz="1800"/>
              <a:t>Vezérlőkaraktereket is adhatunk meg, ASCII kódjukkal, de ezeknek az aposztrófokon kívül kell lenniük, és a kódjuk elé kettőskeresztet (hash) kell tenni (#7=csengő; #13=kocsivissza, #10=soremelés)</a:t>
            </a:r>
          </a:p>
          <a:p>
            <a:pPr marL="1168400" lvl="1" indent="-711200">
              <a:lnSpc>
                <a:spcPct val="80000"/>
              </a:lnSpc>
            </a:pPr>
            <a:r>
              <a:rPr lang="hu-HU" sz="1800"/>
              <a:t>Ha a billentyűzeten nem szereplő karaktert akarunk beírni, itt is használható a jobb oldali Alt+ a numerikus billentyűzeten a karakter kódja</a:t>
            </a:r>
          </a:p>
          <a:p>
            <a:pPr marL="1168400" lvl="1" indent="-711200">
              <a:lnSpc>
                <a:spcPct val="80000"/>
              </a:lnSpc>
              <a:buFontTx/>
              <a:buNone/>
            </a:pPr>
            <a:endParaRPr lang="hu-HU" sz="12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4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4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4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algn="ctr"/>
            <a:r>
              <a:rPr lang="hu-HU" sz="3000"/>
              <a:t>4.3. A Turbo Pascal nyelv nyelvi elemei</a:t>
            </a:r>
          </a:p>
        </p:txBody>
      </p:sp>
      <p:sp>
        <p:nvSpPr>
          <p:cNvPr id="63491"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startAt="8"/>
            </a:pPr>
            <a:r>
              <a:rPr lang="hu-HU"/>
              <a:t>Operandusok</a:t>
            </a:r>
          </a:p>
          <a:p>
            <a:pPr marL="1168400" lvl="1" indent="-711200"/>
            <a:r>
              <a:rPr lang="hu-HU"/>
              <a:t>A program kifejezéseiben elhelyezett állandókat, változókat és függvényhívásokat nevezzük így</a:t>
            </a:r>
          </a:p>
          <a:p>
            <a:pPr marL="1168400" lvl="1" indent="-711200"/>
            <a:r>
              <a:rPr lang="hu-HU"/>
              <a:t>Pl. a+b/sqr(x)+1.34</a:t>
            </a:r>
          </a:p>
          <a:p>
            <a:pPr marL="1168400" lvl="1" indent="-711200">
              <a:buFontTx/>
              <a:buNone/>
            </a:pPr>
            <a:r>
              <a:rPr lang="hu-HU"/>
              <a:t>A,b,c,x: változók</a:t>
            </a:r>
          </a:p>
          <a:p>
            <a:pPr marL="1168400" lvl="1" indent="-711200">
              <a:buFontTx/>
              <a:buNone/>
            </a:pPr>
            <a:r>
              <a:rPr lang="hu-HU"/>
              <a:t>1.34: állandó</a:t>
            </a:r>
          </a:p>
          <a:p>
            <a:pPr marL="1168400" lvl="1" indent="-711200">
              <a:buFontTx/>
              <a:buNone/>
            </a:pPr>
            <a:r>
              <a:rPr lang="hu-HU"/>
              <a:t>Sqr: függvényhívás (négyzetre emelés)</a:t>
            </a:r>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ctr"/>
            <a:r>
              <a:rPr lang="hu-HU" sz="3000"/>
              <a:t>4.3. A Turbo Pascal nyelv nyelvi elemei</a:t>
            </a:r>
          </a:p>
        </p:txBody>
      </p:sp>
      <p:sp>
        <p:nvSpPr>
          <p:cNvPr id="64515"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startAt="9"/>
            </a:pPr>
            <a:r>
              <a:rPr lang="hu-HU" sz="2800"/>
              <a:t>Operátorok</a:t>
            </a:r>
          </a:p>
          <a:p>
            <a:pPr marL="1168400" lvl="1" indent="-711200"/>
            <a:r>
              <a:rPr lang="hu-HU" sz="2400"/>
              <a:t>A program kifejezéseiben elhelyezett állandókat, változókat és függyvényhívásokat összekapcsoló műveleti jeleket nevezzük így</a:t>
            </a:r>
          </a:p>
          <a:p>
            <a:pPr marL="1168400" lvl="1" indent="-711200"/>
            <a:r>
              <a:rPr lang="hu-HU" sz="2400"/>
              <a:t>Jelölhetnek aritmetikai (+,-,*,/), logikai (and, or, not), és relációs (&lt;,&gt;,=,&gt;=,&lt;=,&lt;&gt;) műveletet</a:t>
            </a:r>
          </a:p>
          <a:p>
            <a:pPr marL="1168400" lvl="1" indent="-711200"/>
            <a:r>
              <a:rPr lang="hu-HU" sz="2400"/>
              <a:t>Köztük: elsőbbségi (precedencia) szabályok</a:t>
            </a:r>
          </a:p>
          <a:p>
            <a:pPr marL="1168400" lvl="1" indent="-711200"/>
            <a:r>
              <a:rPr lang="hu-HU" sz="2400"/>
              <a:t>Pl. a+b/sqr(x)+1.34</a:t>
            </a:r>
          </a:p>
          <a:p>
            <a:pPr marL="1168400" lvl="1" indent="-711200">
              <a:buFontTx/>
              <a:buNone/>
            </a:pPr>
            <a:r>
              <a:rPr lang="hu-HU" sz="2400"/>
              <a:t>        +,-,*,/: operátorok</a:t>
            </a:r>
          </a:p>
          <a:p>
            <a:pPr marL="1168400" lvl="1" indent="-711200">
              <a:buFontTx/>
              <a:buNone/>
            </a:pPr>
            <a:endParaRPr lang="hu-HU" sz="16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Bináris (kettes) számrendszer</a:t>
            </a:r>
            <a:endParaRPr lang="hu-HU" dirty="0"/>
          </a:p>
        </p:txBody>
      </p:sp>
      <p:sp>
        <p:nvSpPr>
          <p:cNvPr id="3" name="Tartalom helye 2"/>
          <p:cNvSpPr>
            <a:spLocks noGrp="1"/>
          </p:cNvSpPr>
          <p:nvPr>
            <p:ph idx="1"/>
          </p:nvPr>
        </p:nvSpPr>
        <p:spPr/>
        <p:txBody>
          <a:bodyPr/>
          <a:lstStyle/>
          <a:p>
            <a:r>
              <a:rPr lang="hu-HU" dirty="0" smtClean="0"/>
              <a:t>Két állapot – fizikai eszközzel könnyen megvalósítható</a:t>
            </a:r>
            <a:endParaRPr lang="hu-HU" dirty="0"/>
          </a:p>
        </p:txBody>
      </p:sp>
      <p:pic>
        <p:nvPicPr>
          <p:cNvPr id="52226" name="Picture 2" descr="http://informatika.gtportal.eu/oldalak/alapfogalmak/kepek/1bit.jpg"/>
          <p:cNvPicPr>
            <a:picLocks noChangeAspect="1" noChangeArrowheads="1"/>
          </p:cNvPicPr>
          <p:nvPr/>
        </p:nvPicPr>
        <p:blipFill>
          <a:blip r:embed="rId2"/>
          <a:srcRect/>
          <a:stretch>
            <a:fillRect/>
          </a:stretch>
        </p:blipFill>
        <p:spPr bwMode="auto">
          <a:xfrm>
            <a:off x="428596" y="3286124"/>
            <a:ext cx="6400800" cy="3124201"/>
          </a:xfrm>
          <a:prstGeom prst="rect">
            <a:avLst/>
          </a:prstGeom>
          <a:noFill/>
        </p:spPr>
      </p:pic>
      <p:pic>
        <p:nvPicPr>
          <p:cNvPr id="52227" name="Picture 3"/>
          <p:cNvPicPr>
            <a:picLocks noChangeAspect="1" noChangeArrowheads="1"/>
          </p:cNvPicPr>
          <p:nvPr/>
        </p:nvPicPr>
        <p:blipFill>
          <a:blip r:embed="rId3"/>
          <a:srcRect/>
          <a:stretch>
            <a:fillRect/>
          </a:stretch>
        </p:blipFill>
        <p:spPr bwMode="auto">
          <a:xfrm>
            <a:off x="6500826" y="2928934"/>
            <a:ext cx="2428875" cy="3781425"/>
          </a:xfrm>
          <a:prstGeom prst="rect">
            <a:avLst/>
          </a:prstGeom>
          <a:noFill/>
          <a:ln w="9525">
            <a:noFill/>
            <a:miter lim="800000"/>
            <a:headEnd/>
            <a:tailEnd/>
          </a:ln>
          <a:effectLst/>
        </p:spPr>
      </p:pic>
      <p:pic>
        <p:nvPicPr>
          <p:cNvPr id="52229" name="Picture 5" descr="https://ibudai.files.wordpress.com/2010/10/bit.jpg"/>
          <p:cNvPicPr>
            <a:picLocks noChangeAspect="1" noChangeArrowheads="1"/>
          </p:cNvPicPr>
          <p:nvPr/>
        </p:nvPicPr>
        <p:blipFill>
          <a:blip r:embed="rId4"/>
          <a:srcRect/>
          <a:stretch>
            <a:fillRect/>
          </a:stretch>
        </p:blipFill>
        <p:spPr bwMode="auto">
          <a:xfrm>
            <a:off x="4572000" y="2500306"/>
            <a:ext cx="1084861" cy="833018"/>
          </a:xfrm>
          <a:prstGeom prst="rect">
            <a:avLst/>
          </a:prstGeom>
          <a:noFill/>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ctr"/>
            <a:r>
              <a:rPr lang="hu-HU" sz="3000"/>
              <a:t>4.3. A Turbo Pascal nyelv nyelvi elemei</a:t>
            </a:r>
          </a:p>
        </p:txBody>
      </p:sp>
      <p:sp>
        <p:nvSpPr>
          <p:cNvPr id="65539" name="Rectangle 3"/>
          <p:cNvSpPr>
            <a:spLocks noGrp="1" noChangeArrowheads="1"/>
          </p:cNvSpPr>
          <p:nvPr>
            <p:ph type="body" idx="1"/>
          </p:nvPr>
        </p:nvSpPr>
        <p:spPr>
          <a:xfrm>
            <a:off x="1066800" y="1981200"/>
            <a:ext cx="7543800" cy="4597400"/>
          </a:xfrm>
        </p:spPr>
        <p:txBody>
          <a:bodyPr/>
          <a:lstStyle/>
          <a:p>
            <a:pPr marL="812800" indent="-812800">
              <a:lnSpc>
                <a:spcPct val="90000"/>
              </a:lnSpc>
              <a:buFont typeface="Wingdings" pitchFamily="2" charset="2"/>
              <a:buAutoNum type="arabicPeriod" startAt="9"/>
            </a:pPr>
            <a:r>
              <a:rPr lang="hu-HU"/>
              <a:t>Kifejezések</a:t>
            </a:r>
          </a:p>
          <a:p>
            <a:pPr marL="1168400" lvl="1" indent="-711200">
              <a:lnSpc>
                <a:spcPct val="90000"/>
              </a:lnSpc>
            </a:pPr>
            <a:r>
              <a:rPr lang="hu-HU"/>
              <a:t>A kifejezések operátorokból és operandusokból állnak, ezen kívül zárójeleket tartalmazhatnak</a:t>
            </a:r>
          </a:p>
          <a:p>
            <a:pPr marL="1168400" lvl="1" indent="-711200">
              <a:lnSpc>
                <a:spcPct val="90000"/>
              </a:lnSpc>
            </a:pPr>
            <a:r>
              <a:rPr lang="hu-HU"/>
              <a:t>Két alapvető fajtájuk az aritmetikai kifejezés és a logikai kifejezés</a:t>
            </a:r>
          </a:p>
          <a:p>
            <a:pPr marL="1168400" lvl="1" indent="-711200">
              <a:lnSpc>
                <a:spcPct val="90000"/>
              </a:lnSpc>
            </a:pPr>
            <a:r>
              <a:rPr lang="hu-HU"/>
              <a:t>A logikai kifejezések értéke egy logikai érték (igaz vagy hamis)</a:t>
            </a:r>
          </a:p>
          <a:p>
            <a:pPr marL="1168400" lvl="1" indent="-711200">
              <a:lnSpc>
                <a:spcPct val="90000"/>
              </a:lnSpc>
            </a:pPr>
            <a:r>
              <a:rPr lang="hu-HU"/>
              <a:t>Az aritmetikai kifejezések értéke egy számérték</a:t>
            </a:r>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ctr"/>
            <a:r>
              <a:rPr lang="hu-HU" sz="3000"/>
              <a:t>4.4. A Pascal kifejezésekről részletesen</a:t>
            </a:r>
          </a:p>
        </p:txBody>
      </p:sp>
      <p:sp>
        <p:nvSpPr>
          <p:cNvPr id="66563"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a:pPr>
            <a:r>
              <a:rPr lang="hu-HU" sz="2800"/>
              <a:t>Egyoperandusú és kétoperandusú operátorok</a:t>
            </a:r>
          </a:p>
          <a:p>
            <a:pPr marL="1168400" lvl="1" indent="-711200"/>
            <a:r>
              <a:rPr lang="hu-HU" sz="2400"/>
              <a:t>Azt a műveleti jelet, amely egyetlen operandusa előtt szerepel, egyoperandusú operátornak nevezzük</a:t>
            </a:r>
          </a:p>
          <a:p>
            <a:pPr marL="1168400" lvl="1" indent="-711200"/>
            <a:r>
              <a:rPr lang="hu-HU" sz="2400"/>
              <a:t>Ilyen az előjel, és a tagadás (not)</a:t>
            </a:r>
          </a:p>
          <a:p>
            <a:pPr marL="1168400" lvl="1" indent="-711200"/>
            <a:r>
              <a:rPr lang="hu-HU" sz="2400"/>
              <a:t>Amennyiben az operandusok közrefogják az operátort, kétoperandusú műveletről, operátorról beszélünk</a:t>
            </a:r>
          </a:p>
          <a:p>
            <a:pPr marL="1168400" lvl="1" indent="-711200"/>
            <a:r>
              <a:rPr lang="hu-HU" sz="2400"/>
              <a:t>Ilyen pl. az összes aritmetikai operátor, a logikai „és” és „vagy” (and, or)</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ctr"/>
            <a:r>
              <a:rPr lang="hu-HU" sz="3000"/>
              <a:t>4.4. A Pascal kifejezésekről részletesen</a:t>
            </a:r>
          </a:p>
        </p:txBody>
      </p:sp>
      <p:sp>
        <p:nvSpPr>
          <p:cNvPr id="67587"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startAt="2"/>
            </a:pPr>
            <a:r>
              <a:rPr lang="hu-HU" sz="2800"/>
              <a:t>Elsőbbségi (precedencia) szabályok</a:t>
            </a:r>
          </a:p>
          <a:p>
            <a:pPr marL="1168400" lvl="1" indent="-711200"/>
            <a:r>
              <a:rPr lang="hu-HU" sz="2400"/>
              <a:t>A műveletek kiértékelési sorrendjét határozzák meg</a:t>
            </a:r>
          </a:p>
          <a:p>
            <a:pPr marL="1168400" lvl="1" indent="-711200"/>
            <a:r>
              <a:rPr lang="hu-HU" sz="2400"/>
              <a:t>A Pascalban négy precedenciaszint van a zárójelezésen kívül, ami mindent felülbírál</a:t>
            </a:r>
          </a:p>
          <a:p>
            <a:pPr marL="1168400" lvl="1" indent="-711200"/>
            <a:r>
              <a:rPr lang="hu-HU" sz="2400"/>
              <a:t>Két különböző precedenciájú művelet közül mindig az erősebb hajtódik végre először</a:t>
            </a:r>
          </a:p>
          <a:p>
            <a:pPr marL="1168400" lvl="1" indent="-711200"/>
            <a:r>
              <a:rPr lang="hu-HU" sz="2400"/>
              <a:t>Azonos precedenciájú műveletek között a balról jobbra szabály érvényes</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hu-HU" sz="3000"/>
              <a:t>4.4. A Pascal kifejezésekről részletesen</a:t>
            </a:r>
          </a:p>
        </p:txBody>
      </p:sp>
      <p:sp>
        <p:nvSpPr>
          <p:cNvPr id="68611"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startAt="2"/>
            </a:pPr>
            <a:r>
              <a:rPr lang="hu-HU" sz="2800"/>
              <a:t>Elsőbbségi (precedencia) szabályok</a:t>
            </a:r>
          </a:p>
          <a:p>
            <a:pPr marL="1168400" lvl="1" indent="-711200"/>
            <a:r>
              <a:rPr lang="hu-HU" sz="2400"/>
              <a:t>Legerősebbek az egyoperandusú műveletek (+,- előjelként, not, és @ (memóriacím lekérdezés) )</a:t>
            </a:r>
          </a:p>
          <a:p>
            <a:pPr marL="1168400" lvl="1" indent="-711200"/>
            <a:r>
              <a:rPr lang="hu-HU" sz="2400"/>
              <a:t>Második szint: *,/ div, mod, and, shr, shl), ezek a multiplikatív műveletek</a:t>
            </a:r>
          </a:p>
          <a:p>
            <a:pPr marL="1168400" lvl="1" indent="-711200"/>
            <a:r>
              <a:rPr lang="hu-HU" sz="2400"/>
              <a:t>Harmadik szint a +,- or, xor (additív műveletek)</a:t>
            </a:r>
          </a:p>
          <a:p>
            <a:pPr marL="1168400" lvl="1" indent="-711200"/>
            <a:r>
              <a:rPr lang="hu-HU" sz="2400"/>
              <a:t>A legutolsó szinten a relációs, összehasonlító műveletek állnak (=,&lt;, &gt;,&gt;=,&lt;=,&lt;&gt;, in )</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hu-HU" sz="3000"/>
              <a:t>4.4. A Pascal kifejezésekről részletesen</a:t>
            </a:r>
          </a:p>
        </p:txBody>
      </p:sp>
      <p:sp>
        <p:nvSpPr>
          <p:cNvPr id="70659"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arabicPeriod" startAt="3"/>
            </a:pPr>
            <a:r>
              <a:rPr lang="hu-HU"/>
              <a:t>A műveletekről részletesen az adott típus tulajdonságainál beszélünk, mert: </a:t>
            </a:r>
          </a:p>
          <a:p>
            <a:pPr marL="1168400" lvl="1" indent="-711200" algn="ctr">
              <a:buFontTx/>
              <a:buNone/>
            </a:pPr>
            <a:r>
              <a:rPr lang="hu-HU" sz="3600" b="1"/>
              <a:t>Típus=</a:t>
            </a:r>
          </a:p>
          <a:p>
            <a:pPr marL="1168400" lvl="1" indent="-711200" algn="ctr">
              <a:buFontTx/>
              <a:buNone/>
            </a:pPr>
            <a:r>
              <a:rPr lang="hu-HU" sz="3600" b="1"/>
              <a:t>adatstruktúra a memóriában</a:t>
            </a:r>
          </a:p>
          <a:p>
            <a:pPr marL="1168400" lvl="1" indent="-711200" algn="ctr">
              <a:buFontTx/>
              <a:buNone/>
            </a:pPr>
            <a:r>
              <a:rPr lang="hu-HU" sz="3600" b="1"/>
              <a:t>+ műveletei</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hu-HU" sz="3000"/>
              <a:t>4.5. A Turbo Pascal utasításai</a:t>
            </a:r>
          </a:p>
        </p:txBody>
      </p:sp>
      <p:sp>
        <p:nvSpPr>
          <p:cNvPr id="71683"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romanUcPeriod"/>
            </a:pPr>
            <a:r>
              <a:rPr lang="hu-HU"/>
              <a:t>Egyszerű utasítások</a:t>
            </a:r>
          </a:p>
          <a:p>
            <a:pPr marL="812800" indent="-812800">
              <a:buFont typeface="Wingdings" pitchFamily="2" charset="2"/>
              <a:buNone/>
            </a:pPr>
            <a:r>
              <a:rPr lang="hu-HU"/>
              <a:t>	Az egyszerű utasítások segítségével egyetlen lépésben elvégezhető műveleteket írhatunk elő a program számára</a:t>
            </a:r>
          </a:p>
          <a:p>
            <a:pPr marL="1168400" lvl="1" indent="-711200">
              <a:buFontTx/>
              <a:buNone/>
            </a:pPr>
            <a:endParaRPr lang="hu-HU"/>
          </a:p>
          <a:p>
            <a:pPr marL="1168400" lvl="1" indent="-711200"/>
            <a:endParaRPr lang="hu-HU" sz="1800"/>
          </a:p>
          <a:p>
            <a:pPr marL="1168400" lvl="1" indent="-711200"/>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a:r>
              <a:rPr lang="hu-HU" sz="3000"/>
              <a:t>4.5. A Turbo Pascal utasításai</a:t>
            </a:r>
          </a:p>
        </p:txBody>
      </p:sp>
      <p:sp>
        <p:nvSpPr>
          <p:cNvPr id="72707"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romanUcPeriod"/>
            </a:pPr>
            <a:r>
              <a:rPr lang="hu-HU" sz="2800" dirty="0"/>
              <a:t>Egyszerű utasítások</a:t>
            </a:r>
          </a:p>
          <a:p>
            <a:pPr marL="812800" indent="-812800">
              <a:buFont typeface="Wingdings" pitchFamily="2" charset="2"/>
              <a:buAutoNum type="arabicPeriod"/>
            </a:pPr>
            <a:r>
              <a:rPr lang="hu-HU" sz="2800" b="1" dirty="0">
                <a:solidFill>
                  <a:srgbClr val="FF0000"/>
                </a:solidFill>
              </a:rPr>
              <a:t>Üres utasítás</a:t>
            </a:r>
            <a:r>
              <a:rPr lang="hu-HU" sz="2800" dirty="0"/>
              <a:t>: ; akkor használjuk, ha a nyelv szabályai miatt kell egy utasítást elhelyeznünk</a:t>
            </a:r>
          </a:p>
          <a:p>
            <a:pPr marL="812800" indent="-812800">
              <a:buFont typeface="Wingdings" pitchFamily="2" charset="2"/>
              <a:buAutoNum type="arabicPeriod"/>
            </a:pPr>
            <a:r>
              <a:rPr lang="hu-HU" sz="2800" b="1" dirty="0">
                <a:solidFill>
                  <a:srgbClr val="FF0000"/>
                </a:solidFill>
              </a:rPr>
              <a:t>Értékadó utasítás</a:t>
            </a:r>
          </a:p>
          <a:p>
            <a:pPr marL="812800" indent="-812800">
              <a:buFont typeface="Wingdings" pitchFamily="2" charset="2"/>
              <a:buNone/>
            </a:pPr>
            <a:r>
              <a:rPr lang="hu-HU" sz="2800" dirty="0"/>
              <a:t>	&lt;változónév&gt;:=&lt;kifejezés&gt;</a:t>
            </a:r>
          </a:p>
          <a:p>
            <a:pPr marL="812800" indent="-812800">
              <a:buFont typeface="Wingdings" pitchFamily="2" charset="2"/>
              <a:buAutoNum type="arabicPeriod" startAt="3"/>
            </a:pPr>
            <a:r>
              <a:rPr lang="hu-HU" sz="2800" b="1" dirty="0">
                <a:solidFill>
                  <a:srgbClr val="FF0000"/>
                </a:solidFill>
              </a:rPr>
              <a:t>Eljáráshívó utasítás</a:t>
            </a:r>
          </a:p>
          <a:p>
            <a:pPr marL="812800" indent="-812800">
              <a:buFont typeface="Wingdings" pitchFamily="2" charset="2"/>
              <a:buNone/>
            </a:pPr>
            <a:r>
              <a:rPr lang="hu-HU" sz="2800" dirty="0"/>
              <a:t>	&lt;Eljárásnév&gt;;</a:t>
            </a:r>
          </a:p>
          <a:p>
            <a:pPr marL="812800" indent="-812800">
              <a:buFont typeface="Wingdings" pitchFamily="2" charset="2"/>
              <a:buNone/>
            </a:pPr>
            <a:r>
              <a:rPr lang="hu-HU" sz="2800" dirty="0"/>
              <a:t>	&lt;Eljárásnév(&lt;paraméter[lista]&gt;);</a:t>
            </a:r>
          </a:p>
          <a:p>
            <a:pPr marL="1168400" lvl="1" indent="-711200">
              <a:buFontTx/>
              <a:buNone/>
            </a:pPr>
            <a:endParaRPr lang="hu-HU" sz="2400" dirty="0"/>
          </a:p>
          <a:p>
            <a:pPr marL="1168400" lvl="1" indent="-711200"/>
            <a:endParaRPr lang="hu-HU" sz="1600" dirty="0"/>
          </a:p>
          <a:p>
            <a:pPr marL="1168400" lvl="1" indent="-711200"/>
            <a:endParaRPr lang="hu-HU" sz="16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7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7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a:r>
              <a:rPr lang="hu-HU" sz="3000"/>
              <a:t>4.5. A Turbo Pascal utasításai</a:t>
            </a:r>
          </a:p>
        </p:txBody>
      </p:sp>
      <p:sp>
        <p:nvSpPr>
          <p:cNvPr id="73731" name="Rectangle 3"/>
          <p:cNvSpPr>
            <a:spLocks noGrp="1" noChangeArrowheads="1"/>
          </p:cNvSpPr>
          <p:nvPr>
            <p:ph type="body" idx="1"/>
          </p:nvPr>
        </p:nvSpPr>
        <p:spPr>
          <a:xfrm>
            <a:off x="1066800" y="1981200"/>
            <a:ext cx="7543800" cy="4597400"/>
          </a:xfrm>
        </p:spPr>
        <p:txBody>
          <a:bodyPr/>
          <a:lstStyle/>
          <a:p>
            <a:pPr marL="812800" indent="-812800">
              <a:lnSpc>
                <a:spcPct val="80000"/>
              </a:lnSpc>
              <a:buFont typeface="Wingdings" pitchFamily="2" charset="2"/>
              <a:buAutoNum type="romanUcPeriod" startAt="2"/>
            </a:pPr>
            <a:r>
              <a:rPr lang="hu-HU" sz="2000" dirty="0"/>
              <a:t>Strukturált utasítások</a:t>
            </a:r>
          </a:p>
          <a:p>
            <a:pPr marL="812800" indent="-812800">
              <a:lnSpc>
                <a:spcPct val="80000"/>
              </a:lnSpc>
              <a:buFont typeface="Wingdings" pitchFamily="2" charset="2"/>
              <a:buNone/>
            </a:pPr>
            <a:r>
              <a:rPr lang="hu-HU" sz="2000" dirty="0"/>
              <a:t>	Ezekkel az utasításokkal valósíthatóak meg a tanult vezérlési szerkezetek</a:t>
            </a:r>
          </a:p>
          <a:p>
            <a:pPr marL="812800" indent="-812800">
              <a:lnSpc>
                <a:spcPct val="80000"/>
              </a:lnSpc>
              <a:buFont typeface="Wingdings" pitchFamily="2" charset="2"/>
              <a:buAutoNum type="arabicPeriod"/>
            </a:pPr>
            <a:r>
              <a:rPr lang="hu-HU" sz="2000" b="1" dirty="0">
                <a:solidFill>
                  <a:srgbClr val="FF0000"/>
                </a:solidFill>
              </a:rPr>
              <a:t>Utasításblokk </a:t>
            </a:r>
            <a:r>
              <a:rPr lang="hu-HU" sz="2000" dirty="0"/>
              <a:t>(összetett utasítás):</a:t>
            </a:r>
          </a:p>
          <a:p>
            <a:pPr marL="812800" indent="-812800">
              <a:lnSpc>
                <a:spcPct val="80000"/>
              </a:lnSpc>
              <a:buFont typeface="Wingdings" pitchFamily="2" charset="2"/>
              <a:buNone/>
            </a:pPr>
            <a:r>
              <a:rPr lang="hu-HU" sz="2000" dirty="0"/>
              <a:t>	Akkor használjuk, ha a nyelv szabályai szerint CSAK EGY utasítást írhatnánk, de mégis több utasítást kell írnunk.</a:t>
            </a:r>
          </a:p>
          <a:p>
            <a:pPr marL="812800" indent="-812800">
              <a:lnSpc>
                <a:spcPct val="80000"/>
              </a:lnSpc>
              <a:buFont typeface="Wingdings" pitchFamily="2" charset="2"/>
              <a:buNone/>
            </a:pPr>
            <a:r>
              <a:rPr lang="hu-HU" sz="2000" dirty="0"/>
              <a:t>	</a:t>
            </a:r>
          </a:p>
          <a:p>
            <a:pPr marL="812800" indent="-812800">
              <a:lnSpc>
                <a:spcPct val="80000"/>
              </a:lnSpc>
              <a:buFont typeface="Wingdings" pitchFamily="2" charset="2"/>
              <a:buNone/>
            </a:pPr>
            <a:r>
              <a:rPr lang="hu-HU" sz="2000" dirty="0"/>
              <a:t>	</a:t>
            </a:r>
            <a:r>
              <a:rPr lang="hu-HU" sz="2000" b="1" dirty="0" err="1"/>
              <a:t>begin</a:t>
            </a:r>
            <a:endParaRPr lang="hu-HU" sz="2000" b="1" dirty="0"/>
          </a:p>
          <a:p>
            <a:pPr marL="812800" indent="-812800">
              <a:lnSpc>
                <a:spcPct val="80000"/>
              </a:lnSpc>
              <a:buFont typeface="Wingdings" pitchFamily="2" charset="2"/>
              <a:buNone/>
            </a:pPr>
            <a:r>
              <a:rPr lang="hu-HU" sz="2000" dirty="0"/>
              <a:t>		      &lt;utasítás1&gt;;</a:t>
            </a:r>
          </a:p>
          <a:p>
            <a:pPr marL="812800" indent="-812800">
              <a:lnSpc>
                <a:spcPct val="80000"/>
              </a:lnSpc>
              <a:buFont typeface="Wingdings" pitchFamily="2" charset="2"/>
              <a:buNone/>
            </a:pPr>
            <a:r>
              <a:rPr lang="hu-HU" sz="2000" dirty="0"/>
              <a:t>		      &lt;utasítás2&gt;;</a:t>
            </a:r>
          </a:p>
          <a:p>
            <a:pPr marL="812800" indent="-812800">
              <a:lnSpc>
                <a:spcPct val="80000"/>
              </a:lnSpc>
              <a:buFont typeface="Wingdings" pitchFamily="2" charset="2"/>
              <a:buNone/>
            </a:pPr>
            <a:r>
              <a:rPr lang="hu-HU" sz="2000" dirty="0"/>
              <a:t>		      …</a:t>
            </a:r>
          </a:p>
          <a:p>
            <a:pPr marL="812800" indent="-812800">
              <a:lnSpc>
                <a:spcPct val="80000"/>
              </a:lnSpc>
              <a:buFont typeface="Wingdings" pitchFamily="2" charset="2"/>
              <a:buNone/>
            </a:pPr>
            <a:r>
              <a:rPr lang="hu-HU" sz="2000" dirty="0"/>
              <a:t>	       &lt;</a:t>
            </a:r>
            <a:r>
              <a:rPr lang="hu-HU" sz="2000" dirty="0" err="1"/>
              <a:t>utasításN</a:t>
            </a:r>
            <a:r>
              <a:rPr lang="hu-HU" sz="2000" dirty="0"/>
              <a:t>&gt;;</a:t>
            </a:r>
          </a:p>
          <a:p>
            <a:pPr marL="812800" indent="-812800">
              <a:lnSpc>
                <a:spcPct val="80000"/>
              </a:lnSpc>
              <a:buFont typeface="Wingdings" pitchFamily="2" charset="2"/>
              <a:buNone/>
            </a:pPr>
            <a:r>
              <a:rPr lang="hu-HU" sz="2000" dirty="0"/>
              <a:t>	</a:t>
            </a:r>
            <a:r>
              <a:rPr lang="hu-HU" sz="2000" b="1" dirty="0"/>
              <a:t>end</a:t>
            </a:r>
            <a:r>
              <a:rPr lang="hu-HU" sz="2000" dirty="0"/>
              <a:t>;</a:t>
            </a:r>
          </a:p>
          <a:p>
            <a:pPr marL="1168400" lvl="1" indent="-711200">
              <a:lnSpc>
                <a:spcPct val="80000"/>
              </a:lnSpc>
              <a:buFontTx/>
              <a:buNone/>
            </a:pPr>
            <a:endParaRPr lang="hu-HU" sz="1800" dirty="0"/>
          </a:p>
          <a:p>
            <a:pPr marL="1168400" lvl="1" indent="-711200">
              <a:lnSpc>
                <a:spcPct val="80000"/>
              </a:lnSpc>
            </a:pPr>
            <a:endParaRPr lang="hu-HU" sz="1200" dirty="0"/>
          </a:p>
          <a:p>
            <a:pPr marL="1168400" lvl="1" indent="-711200">
              <a:lnSpc>
                <a:spcPct val="80000"/>
              </a:lnSpc>
            </a:pPr>
            <a:endParaRPr lang="hu-HU" sz="12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3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731">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73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731">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731">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731">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7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hu-HU" sz="3000"/>
              <a:t>4.5. A Turbo Pascal utasításai</a:t>
            </a:r>
          </a:p>
        </p:txBody>
      </p:sp>
      <p:sp>
        <p:nvSpPr>
          <p:cNvPr id="74755" name="Rectangle 3"/>
          <p:cNvSpPr>
            <a:spLocks noGrp="1" noChangeArrowheads="1"/>
          </p:cNvSpPr>
          <p:nvPr>
            <p:ph type="body" idx="1"/>
          </p:nvPr>
        </p:nvSpPr>
        <p:spPr>
          <a:xfrm>
            <a:off x="1066800" y="1981200"/>
            <a:ext cx="7543800" cy="4597400"/>
          </a:xfrm>
        </p:spPr>
        <p:txBody>
          <a:bodyPr/>
          <a:lstStyle/>
          <a:p>
            <a:pPr marL="812800" indent="-812800">
              <a:lnSpc>
                <a:spcPct val="90000"/>
              </a:lnSpc>
              <a:buFont typeface="Wingdings" pitchFamily="2" charset="2"/>
              <a:buAutoNum type="romanUcPeriod" startAt="2"/>
            </a:pPr>
            <a:r>
              <a:rPr lang="hu-HU" sz="2800" dirty="0"/>
              <a:t>Strukturált utasítások</a:t>
            </a:r>
          </a:p>
          <a:p>
            <a:pPr marL="812800" indent="-812800">
              <a:lnSpc>
                <a:spcPct val="90000"/>
              </a:lnSpc>
              <a:buFont typeface="Wingdings" pitchFamily="2" charset="2"/>
              <a:buAutoNum type="arabicPeriod"/>
            </a:pPr>
            <a:r>
              <a:rPr lang="hu-HU" sz="2800" dirty="0"/>
              <a:t>	</a:t>
            </a:r>
            <a:r>
              <a:rPr lang="hu-HU" sz="2800" b="1" dirty="0">
                <a:solidFill>
                  <a:srgbClr val="FF0000"/>
                </a:solidFill>
              </a:rPr>
              <a:t>Feltételes utasítások</a:t>
            </a:r>
          </a:p>
          <a:p>
            <a:pPr marL="1168400" lvl="1" indent="-711200">
              <a:lnSpc>
                <a:spcPct val="90000"/>
              </a:lnSpc>
              <a:buFont typeface="Wingdings" pitchFamily="2" charset="2"/>
              <a:buAutoNum type="alphaLcParenR"/>
            </a:pPr>
            <a:r>
              <a:rPr lang="hu-HU" sz="2400" dirty="0"/>
              <a:t>Az IF utasítás – egy- és kétirányú elágazás megvalósítása	</a:t>
            </a:r>
          </a:p>
          <a:p>
            <a:pPr marL="812800" indent="-812800">
              <a:lnSpc>
                <a:spcPct val="90000"/>
              </a:lnSpc>
              <a:buFont typeface="Wingdings" pitchFamily="2" charset="2"/>
              <a:buNone/>
            </a:pPr>
            <a:r>
              <a:rPr lang="hu-HU" sz="2800" dirty="0"/>
              <a:t>	</a:t>
            </a:r>
          </a:p>
          <a:p>
            <a:pPr marL="812800" indent="-812800">
              <a:lnSpc>
                <a:spcPct val="90000"/>
              </a:lnSpc>
              <a:buFont typeface="Wingdings" pitchFamily="2" charset="2"/>
              <a:buNone/>
            </a:pPr>
            <a:r>
              <a:rPr lang="hu-HU" sz="2200" b="1" dirty="0" err="1"/>
              <a:t>if</a:t>
            </a:r>
            <a:r>
              <a:rPr lang="hu-HU" sz="2200" dirty="0"/>
              <a:t> &lt;feltétel&gt; </a:t>
            </a:r>
            <a:r>
              <a:rPr lang="hu-HU" sz="2200" b="1" dirty="0" err="1"/>
              <a:t>then</a:t>
            </a:r>
            <a:r>
              <a:rPr lang="hu-HU" sz="2200" dirty="0"/>
              <a:t> &lt;utasítás1&gt; [</a:t>
            </a:r>
            <a:r>
              <a:rPr lang="hu-HU" sz="2200" b="1" dirty="0" err="1"/>
              <a:t>else</a:t>
            </a:r>
            <a:r>
              <a:rPr lang="hu-HU" sz="2200" dirty="0"/>
              <a:t> &lt;utasítás2&gt;];</a:t>
            </a:r>
          </a:p>
          <a:p>
            <a:pPr marL="812800" indent="-812800">
              <a:lnSpc>
                <a:spcPct val="90000"/>
              </a:lnSpc>
              <a:buFont typeface="Wingdings" pitchFamily="2" charset="2"/>
              <a:buNone/>
            </a:pPr>
            <a:endParaRPr lang="hu-HU" sz="2200" dirty="0"/>
          </a:p>
          <a:p>
            <a:pPr marL="812800" indent="-812800">
              <a:lnSpc>
                <a:spcPct val="90000"/>
              </a:lnSpc>
              <a:buFont typeface="Wingdings" pitchFamily="2" charset="2"/>
              <a:buNone/>
            </a:pPr>
            <a:r>
              <a:rPr lang="hu-HU" sz="2200" dirty="0"/>
              <a:t>Feltétel: logikai kifejezés</a:t>
            </a:r>
          </a:p>
          <a:p>
            <a:pPr marL="812800" indent="-812800">
              <a:lnSpc>
                <a:spcPct val="90000"/>
              </a:lnSpc>
              <a:buFont typeface="Wingdings" pitchFamily="2" charset="2"/>
              <a:buNone/>
            </a:pPr>
            <a:r>
              <a:rPr lang="hu-HU" sz="2200" dirty="0"/>
              <a:t>Mindkét ágban csak EGY utasítás állhat</a:t>
            </a:r>
          </a:p>
          <a:p>
            <a:pPr marL="812800" indent="-812800">
              <a:lnSpc>
                <a:spcPct val="90000"/>
              </a:lnSpc>
              <a:buFont typeface="Wingdings" pitchFamily="2" charset="2"/>
              <a:buNone/>
            </a:pPr>
            <a:r>
              <a:rPr lang="hu-HU" sz="2200" dirty="0"/>
              <a:t>Az ELSE ág elhagyható</a:t>
            </a:r>
          </a:p>
          <a:p>
            <a:pPr marL="812800" indent="-812800">
              <a:lnSpc>
                <a:spcPct val="90000"/>
              </a:lnSpc>
              <a:buFont typeface="Wingdings" pitchFamily="2" charset="2"/>
              <a:buNone/>
            </a:pPr>
            <a:r>
              <a:rPr lang="hu-HU" sz="2200" dirty="0"/>
              <a:t>Az ELSE előtt soha nem állhat pontosvessző</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475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475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475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47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a:r>
              <a:rPr lang="hu-HU" sz="3000"/>
              <a:t>4.5. A Turbo Pascal utasításai</a:t>
            </a:r>
          </a:p>
        </p:txBody>
      </p:sp>
      <p:sp>
        <p:nvSpPr>
          <p:cNvPr id="75779"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romanUcPeriod" startAt="2"/>
            </a:pPr>
            <a:r>
              <a:rPr lang="hu-HU" dirty="0"/>
              <a:t>Strukturált utasítások</a:t>
            </a:r>
          </a:p>
          <a:p>
            <a:pPr marL="812800" indent="-812800">
              <a:buFont typeface="Wingdings" pitchFamily="2" charset="2"/>
              <a:buAutoNum type="arabicPeriod"/>
            </a:pPr>
            <a:r>
              <a:rPr lang="hu-HU" dirty="0"/>
              <a:t>	</a:t>
            </a:r>
            <a:r>
              <a:rPr lang="hu-HU" b="1" dirty="0">
                <a:solidFill>
                  <a:srgbClr val="FF0000"/>
                </a:solidFill>
              </a:rPr>
              <a:t>Feltételes utasítások</a:t>
            </a:r>
          </a:p>
          <a:p>
            <a:pPr marL="1168400" lvl="1" indent="-711200">
              <a:buFont typeface="Wingdings" pitchFamily="2" charset="2"/>
              <a:buAutoNum type="alphaLcParenR"/>
            </a:pPr>
            <a:r>
              <a:rPr lang="hu-HU" dirty="0"/>
              <a:t>Az IF utasítás – egy- és kétirányú elágazás megvalósítása	</a:t>
            </a:r>
          </a:p>
          <a:p>
            <a:pPr marL="812800" indent="-812800">
              <a:buFont typeface="Wingdings" pitchFamily="2" charset="2"/>
              <a:buNone/>
            </a:pPr>
            <a:r>
              <a:rPr lang="hu-HU" dirty="0"/>
              <a:t>	Speciális esetek (1):</a:t>
            </a:r>
          </a:p>
          <a:p>
            <a:pPr marL="812800" indent="-812800">
              <a:buFont typeface="Wingdings" pitchFamily="2" charset="2"/>
              <a:buNone/>
            </a:pPr>
            <a:r>
              <a:rPr lang="hu-HU" dirty="0"/>
              <a:t>Egyirányú elágazás:</a:t>
            </a:r>
          </a:p>
          <a:p>
            <a:pPr marL="812800" indent="-812800">
              <a:buFont typeface="Wingdings" pitchFamily="2" charset="2"/>
              <a:buNone/>
            </a:pPr>
            <a:r>
              <a:rPr lang="hu-HU" dirty="0" err="1"/>
              <a:t>If</a:t>
            </a:r>
            <a:r>
              <a:rPr lang="hu-HU" dirty="0"/>
              <a:t> &lt;feltétel&gt; </a:t>
            </a:r>
            <a:r>
              <a:rPr lang="hu-HU" dirty="0" err="1"/>
              <a:t>then</a:t>
            </a:r>
            <a:r>
              <a:rPr lang="hu-HU" dirty="0"/>
              <a:t> &lt;utasítás&gt;;</a:t>
            </a:r>
          </a:p>
          <a:p>
            <a:pPr marL="812800" indent="-812800">
              <a:buFont typeface="Wingdings" pitchFamily="2" charset="2"/>
              <a:buNone/>
            </a:pPr>
            <a:endParaRPr lang="hu-HU" sz="26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Tömörítés</a:t>
            </a:r>
            <a:endParaRPr lang="hu-HU" dirty="0"/>
          </a:p>
        </p:txBody>
      </p:sp>
      <p:sp>
        <p:nvSpPr>
          <p:cNvPr id="3" name="Tartalom helye 2"/>
          <p:cNvSpPr>
            <a:spLocks noGrp="1"/>
          </p:cNvSpPr>
          <p:nvPr>
            <p:ph idx="1"/>
          </p:nvPr>
        </p:nvSpPr>
        <p:spPr/>
        <p:txBody>
          <a:bodyPr/>
          <a:lstStyle/>
          <a:p>
            <a:r>
              <a:rPr lang="hu-HU" dirty="0" smtClean="0"/>
              <a:t>Tömörítés</a:t>
            </a:r>
          </a:p>
          <a:p>
            <a:pPr>
              <a:buNone/>
            </a:pPr>
            <a:r>
              <a:rPr lang="hu-HU" dirty="0" smtClean="0"/>
              <a:t>(például az egyforma jelek</a:t>
            </a:r>
          </a:p>
          <a:p>
            <a:pPr>
              <a:buNone/>
            </a:pPr>
            <a:r>
              <a:rPr lang="hu-HU" dirty="0" smtClean="0"/>
              <a:t>helyett: egy jel és egy szám)</a:t>
            </a:r>
            <a:endParaRPr lang="hu-HU" dirty="0"/>
          </a:p>
        </p:txBody>
      </p:sp>
      <p:pic>
        <p:nvPicPr>
          <p:cNvPr id="54274" name="Picture 2" descr="http://94.199.180.149/html/dpi/efeladat/sz_etankonyv/upload/Informatikaiismeretek/Image/Tomor1.jpg"/>
          <p:cNvPicPr>
            <a:picLocks noChangeAspect="1" noChangeArrowheads="1"/>
          </p:cNvPicPr>
          <p:nvPr/>
        </p:nvPicPr>
        <p:blipFill>
          <a:blip r:embed="rId2"/>
          <a:srcRect/>
          <a:stretch>
            <a:fillRect/>
          </a:stretch>
        </p:blipFill>
        <p:spPr bwMode="auto">
          <a:xfrm>
            <a:off x="928662" y="3857627"/>
            <a:ext cx="3000396" cy="2892599"/>
          </a:xfrm>
          <a:prstGeom prst="rect">
            <a:avLst/>
          </a:prstGeom>
          <a:noFill/>
        </p:spPr>
      </p:pic>
      <p:pic>
        <p:nvPicPr>
          <p:cNvPr id="54276" name="Picture 4" descr="http://www.stoimen.com/blog/wp-content/uploads/2012/01/Run-lengthEncoding1.png"/>
          <p:cNvPicPr>
            <a:picLocks noChangeAspect="1" noChangeArrowheads="1"/>
          </p:cNvPicPr>
          <p:nvPr/>
        </p:nvPicPr>
        <p:blipFill>
          <a:blip r:embed="rId3"/>
          <a:srcRect/>
          <a:stretch>
            <a:fillRect/>
          </a:stretch>
        </p:blipFill>
        <p:spPr bwMode="auto">
          <a:xfrm>
            <a:off x="3071802" y="1643050"/>
            <a:ext cx="5143537" cy="2214141"/>
          </a:xfrm>
          <a:prstGeom prst="rect">
            <a:avLst/>
          </a:prstGeom>
          <a:noFill/>
        </p:spPr>
      </p:pic>
      <p:pic>
        <p:nvPicPr>
          <p:cNvPr id="54278" name="Picture 6" descr="http://www.syncad.com/art/gigawave_binary_waveform_compression.png"/>
          <p:cNvPicPr>
            <a:picLocks noChangeAspect="1" noChangeArrowheads="1"/>
          </p:cNvPicPr>
          <p:nvPr/>
        </p:nvPicPr>
        <p:blipFill>
          <a:blip r:embed="rId4"/>
          <a:srcRect/>
          <a:stretch>
            <a:fillRect/>
          </a:stretch>
        </p:blipFill>
        <p:spPr bwMode="auto">
          <a:xfrm>
            <a:off x="4500562" y="4143380"/>
            <a:ext cx="3600450" cy="2333626"/>
          </a:xfrm>
          <a:prstGeom prst="rect">
            <a:avLst/>
          </a:prstGeom>
          <a:noFill/>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ctr"/>
            <a:r>
              <a:rPr lang="hu-HU" sz="3000"/>
              <a:t>4.5. A Turbo Pascal utasításai</a:t>
            </a:r>
          </a:p>
        </p:txBody>
      </p:sp>
      <p:sp>
        <p:nvSpPr>
          <p:cNvPr id="76803" name="Rectangle 3"/>
          <p:cNvSpPr>
            <a:spLocks noGrp="1" noChangeArrowheads="1"/>
          </p:cNvSpPr>
          <p:nvPr>
            <p:ph type="body" idx="1"/>
          </p:nvPr>
        </p:nvSpPr>
        <p:spPr>
          <a:xfrm>
            <a:off x="1066800" y="1981200"/>
            <a:ext cx="7543800" cy="4597400"/>
          </a:xfrm>
        </p:spPr>
        <p:txBody>
          <a:bodyPr/>
          <a:lstStyle/>
          <a:p>
            <a:pPr marL="812800" indent="-812800">
              <a:lnSpc>
                <a:spcPct val="80000"/>
              </a:lnSpc>
              <a:buFont typeface="Wingdings" pitchFamily="2" charset="2"/>
              <a:buAutoNum type="romanUcPeriod" startAt="2"/>
            </a:pPr>
            <a:r>
              <a:rPr lang="hu-HU" sz="2000"/>
              <a:t>Strukturált utasítások</a:t>
            </a:r>
          </a:p>
          <a:p>
            <a:pPr marL="812800" indent="-812800">
              <a:lnSpc>
                <a:spcPct val="80000"/>
              </a:lnSpc>
              <a:buFont typeface="Wingdings" pitchFamily="2" charset="2"/>
              <a:buAutoNum type="arabicPeriod"/>
            </a:pPr>
            <a:r>
              <a:rPr lang="hu-HU" sz="2000"/>
              <a:t>	Feltételes utasítások</a:t>
            </a:r>
          </a:p>
          <a:p>
            <a:pPr marL="1168400" lvl="1" indent="-711200">
              <a:lnSpc>
                <a:spcPct val="80000"/>
              </a:lnSpc>
              <a:buFont typeface="Wingdings" pitchFamily="2" charset="2"/>
              <a:buAutoNum type="alphaLcParenR"/>
            </a:pPr>
            <a:r>
              <a:rPr lang="hu-HU" sz="1800"/>
              <a:t>Az IF utasítás – egy- és kétirányú elágazás megvalósítása	</a:t>
            </a:r>
          </a:p>
          <a:p>
            <a:pPr marL="812800" indent="-812800">
              <a:lnSpc>
                <a:spcPct val="80000"/>
              </a:lnSpc>
              <a:buFont typeface="Wingdings" pitchFamily="2" charset="2"/>
              <a:buNone/>
            </a:pPr>
            <a:r>
              <a:rPr lang="hu-HU" sz="2000"/>
              <a:t>	Speciális esetek (2):</a:t>
            </a:r>
          </a:p>
          <a:p>
            <a:pPr marL="812800" indent="-812800">
              <a:lnSpc>
                <a:spcPct val="80000"/>
              </a:lnSpc>
              <a:buFont typeface="Wingdings" pitchFamily="2" charset="2"/>
              <a:buNone/>
            </a:pPr>
            <a:r>
              <a:rPr lang="hu-HU" sz="2000"/>
              <a:t>Több utasítás az egyes ágakban:</a:t>
            </a:r>
          </a:p>
          <a:p>
            <a:pPr marL="812800" indent="-812800">
              <a:lnSpc>
                <a:spcPct val="80000"/>
              </a:lnSpc>
              <a:buFont typeface="Wingdings" pitchFamily="2" charset="2"/>
              <a:buNone/>
            </a:pPr>
            <a:endParaRPr lang="hu-HU" sz="2000"/>
          </a:p>
          <a:p>
            <a:pPr marL="812800" indent="-812800">
              <a:lnSpc>
                <a:spcPct val="80000"/>
              </a:lnSpc>
              <a:buFont typeface="Wingdings" pitchFamily="2" charset="2"/>
              <a:buNone/>
            </a:pPr>
            <a:r>
              <a:rPr lang="hu-HU" sz="2000"/>
              <a:t>If &lt;feltétel&gt; then		If &lt;feltétel&gt; then</a:t>
            </a:r>
          </a:p>
          <a:p>
            <a:pPr marL="812800" indent="-812800">
              <a:lnSpc>
                <a:spcPct val="80000"/>
              </a:lnSpc>
              <a:buFont typeface="Wingdings" pitchFamily="2" charset="2"/>
              <a:buNone/>
            </a:pPr>
            <a:r>
              <a:rPr lang="hu-HU" sz="2000"/>
              <a:t>	begin				begin</a:t>
            </a:r>
          </a:p>
          <a:p>
            <a:pPr marL="812800" indent="-812800">
              <a:lnSpc>
                <a:spcPct val="80000"/>
              </a:lnSpc>
              <a:buFont typeface="Wingdings" pitchFamily="2" charset="2"/>
              <a:buNone/>
            </a:pPr>
            <a:r>
              <a:rPr lang="hu-HU" sz="2000"/>
              <a:t>			{utasítások}			{utasítások}</a:t>
            </a:r>
          </a:p>
          <a:p>
            <a:pPr marL="812800" indent="-812800">
              <a:lnSpc>
                <a:spcPct val="80000"/>
              </a:lnSpc>
              <a:buFont typeface="Wingdings" pitchFamily="2" charset="2"/>
              <a:buNone/>
            </a:pPr>
            <a:r>
              <a:rPr lang="hu-HU" sz="2000"/>
              <a:t>	end				end;</a:t>
            </a:r>
          </a:p>
          <a:p>
            <a:pPr marL="812800" indent="-812800">
              <a:lnSpc>
                <a:spcPct val="80000"/>
              </a:lnSpc>
              <a:buFont typeface="Wingdings" pitchFamily="2" charset="2"/>
              <a:buNone/>
            </a:pPr>
            <a:r>
              <a:rPr lang="hu-HU" sz="2000"/>
              <a:t> else</a:t>
            </a:r>
          </a:p>
          <a:p>
            <a:pPr marL="812800" indent="-812800">
              <a:lnSpc>
                <a:spcPct val="80000"/>
              </a:lnSpc>
              <a:buFont typeface="Wingdings" pitchFamily="2" charset="2"/>
              <a:buNone/>
            </a:pPr>
            <a:r>
              <a:rPr lang="hu-HU" sz="2000"/>
              <a:t>	begin</a:t>
            </a:r>
          </a:p>
          <a:p>
            <a:pPr marL="812800" indent="-812800">
              <a:lnSpc>
                <a:spcPct val="80000"/>
              </a:lnSpc>
              <a:buFont typeface="Wingdings" pitchFamily="2" charset="2"/>
              <a:buNone/>
            </a:pPr>
            <a:r>
              <a:rPr lang="hu-HU" sz="2000"/>
              <a:t>			{utasítások}</a:t>
            </a:r>
          </a:p>
          <a:p>
            <a:pPr marL="812800" indent="-812800">
              <a:lnSpc>
                <a:spcPct val="80000"/>
              </a:lnSpc>
              <a:buFont typeface="Wingdings" pitchFamily="2" charset="2"/>
              <a:buNone/>
            </a:pPr>
            <a:r>
              <a:rPr lang="hu-HU" sz="2000"/>
              <a:t>	end;</a:t>
            </a:r>
          </a:p>
          <a:p>
            <a:pPr marL="812800" indent="-812800">
              <a:lnSpc>
                <a:spcPct val="80000"/>
              </a:lnSpc>
              <a:buFont typeface="Wingdings" pitchFamily="2" charset="2"/>
              <a:buNone/>
            </a:pPr>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8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80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80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80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80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80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80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80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680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680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80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algn="ctr"/>
            <a:r>
              <a:rPr lang="hu-HU" sz="3000"/>
              <a:t>4.5. A Turbo Pascal utasításai</a:t>
            </a:r>
          </a:p>
        </p:txBody>
      </p:sp>
      <p:sp>
        <p:nvSpPr>
          <p:cNvPr id="77827" name="Rectangle 3"/>
          <p:cNvSpPr>
            <a:spLocks noGrp="1" noChangeArrowheads="1"/>
          </p:cNvSpPr>
          <p:nvPr>
            <p:ph type="body" idx="1"/>
          </p:nvPr>
        </p:nvSpPr>
        <p:spPr>
          <a:xfrm>
            <a:off x="1066800" y="1981200"/>
            <a:ext cx="7543800" cy="4597400"/>
          </a:xfrm>
        </p:spPr>
        <p:txBody>
          <a:bodyPr/>
          <a:lstStyle/>
          <a:p>
            <a:pPr marL="812800" indent="-812800">
              <a:lnSpc>
                <a:spcPct val="80000"/>
              </a:lnSpc>
              <a:buFont typeface="Wingdings" pitchFamily="2" charset="2"/>
              <a:buAutoNum type="romanUcPeriod" startAt="2"/>
            </a:pPr>
            <a:r>
              <a:rPr lang="hu-HU" sz="2000"/>
              <a:t>Strukturált utasítások</a:t>
            </a:r>
          </a:p>
          <a:p>
            <a:pPr marL="812800" indent="-812800">
              <a:lnSpc>
                <a:spcPct val="80000"/>
              </a:lnSpc>
              <a:buFont typeface="Wingdings" pitchFamily="2" charset="2"/>
              <a:buAutoNum type="arabicPeriod"/>
            </a:pPr>
            <a:r>
              <a:rPr lang="hu-HU" sz="2000"/>
              <a:t>	Feltételes utasítások</a:t>
            </a:r>
          </a:p>
          <a:p>
            <a:pPr marL="1168400" lvl="1" indent="-711200">
              <a:lnSpc>
                <a:spcPct val="80000"/>
              </a:lnSpc>
              <a:buFont typeface="Wingdings" pitchFamily="2" charset="2"/>
              <a:buAutoNum type="alphaLcParenR"/>
            </a:pPr>
            <a:r>
              <a:rPr lang="hu-HU" sz="1800"/>
              <a:t>Az IF utasítás – egy- és kétirányú elágazás megvalósítása	</a:t>
            </a:r>
          </a:p>
          <a:p>
            <a:pPr marL="812800" indent="-812800">
              <a:lnSpc>
                <a:spcPct val="80000"/>
              </a:lnSpc>
              <a:buFont typeface="Wingdings" pitchFamily="2" charset="2"/>
              <a:buNone/>
            </a:pPr>
            <a:r>
              <a:rPr lang="hu-HU" sz="2000"/>
              <a:t>	Speciális esetek (3):</a:t>
            </a:r>
          </a:p>
          <a:p>
            <a:pPr marL="812800" indent="-812800">
              <a:lnSpc>
                <a:spcPct val="80000"/>
              </a:lnSpc>
              <a:buFont typeface="Wingdings" pitchFamily="2" charset="2"/>
              <a:buNone/>
            </a:pPr>
            <a:r>
              <a:rPr lang="hu-HU" sz="2000"/>
              <a:t>If utasítások egymásba ágyazása</a:t>
            </a:r>
          </a:p>
          <a:p>
            <a:pPr marL="812800" indent="-812800">
              <a:lnSpc>
                <a:spcPct val="80000"/>
              </a:lnSpc>
              <a:buFont typeface="Wingdings" pitchFamily="2" charset="2"/>
              <a:buNone/>
            </a:pPr>
            <a:endParaRPr lang="hu-HU" sz="2000"/>
          </a:p>
          <a:p>
            <a:pPr marL="812800" indent="-812800">
              <a:lnSpc>
                <a:spcPct val="80000"/>
              </a:lnSpc>
              <a:buFont typeface="Wingdings" pitchFamily="2" charset="2"/>
              <a:buNone/>
            </a:pPr>
            <a:r>
              <a:rPr lang="hu-HU" sz="2000"/>
              <a:t>If &lt;feltétel1&gt; then &lt;utasítás&gt;					</a:t>
            </a:r>
          </a:p>
          <a:p>
            <a:pPr marL="812800" indent="-812800">
              <a:lnSpc>
                <a:spcPct val="80000"/>
              </a:lnSpc>
              <a:buFont typeface="Wingdings" pitchFamily="2" charset="2"/>
              <a:buNone/>
            </a:pPr>
            <a:r>
              <a:rPr lang="hu-HU" sz="2000"/>
              <a:t> else</a:t>
            </a:r>
          </a:p>
          <a:p>
            <a:pPr marL="812800" indent="-812800">
              <a:lnSpc>
                <a:spcPct val="80000"/>
              </a:lnSpc>
              <a:buFont typeface="Wingdings" pitchFamily="2" charset="2"/>
              <a:buNone/>
            </a:pPr>
            <a:r>
              <a:rPr lang="hu-HU" sz="2000"/>
              <a:t>       If &lt;feltétel2&gt; then &lt;utasítás&gt;</a:t>
            </a:r>
          </a:p>
          <a:p>
            <a:pPr marL="812800" indent="-812800">
              <a:lnSpc>
                <a:spcPct val="80000"/>
              </a:lnSpc>
              <a:buFont typeface="Wingdings" pitchFamily="2" charset="2"/>
              <a:buNone/>
            </a:pPr>
            <a:r>
              <a:rPr lang="hu-HU" sz="2000"/>
              <a:t>	else</a:t>
            </a:r>
          </a:p>
          <a:p>
            <a:pPr marL="812800" indent="-812800">
              <a:lnSpc>
                <a:spcPct val="80000"/>
              </a:lnSpc>
              <a:buFont typeface="Wingdings" pitchFamily="2" charset="2"/>
              <a:buNone/>
            </a:pPr>
            <a:r>
              <a:rPr lang="hu-HU" sz="2000"/>
              <a:t>		   If &lt;feltétel3&gt; then &lt;utasítás&gt;</a:t>
            </a:r>
          </a:p>
          <a:p>
            <a:pPr marL="812800" indent="-812800">
              <a:lnSpc>
                <a:spcPct val="80000"/>
              </a:lnSpc>
              <a:buFont typeface="Wingdings" pitchFamily="2" charset="2"/>
              <a:buNone/>
            </a:pPr>
            <a:r>
              <a:rPr lang="hu-HU" sz="2000"/>
              <a:t>		     else &lt;utasítás&gt;; 				</a:t>
            </a:r>
          </a:p>
          <a:p>
            <a:pPr marL="812800" indent="-812800">
              <a:lnSpc>
                <a:spcPct val="80000"/>
              </a:lnSpc>
              <a:buFont typeface="Wingdings" pitchFamily="2" charset="2"/>
              <a:buNone/>
            </a:pPr>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8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82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82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782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82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827">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82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2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algn="ctr"/>
            <a:r>
              <a:rPr lang="hu-HU" sz="3000"/>
              <a:t>4.5. A Turbo Pascal utasításai</a:t>
            </a:r>
          </a:p>
        </p:txBody>
      </p:sp>
      <p:sp>
        <p:nvSpPr>
          <p:cNvPr id="78851" name="Rectangle 3"/>
          <p:cNvSpPr>
            <a:spLocks noGrp="1" noChangeArrowheads="1"/>
          </p:cNvSpPr>
          <p:nvPr>
            <p:ph type="body" idx="1"/>
          </p:nvPr>
        </p:nvSpPr>
        <p:spPr>
          <a:xfrm>
            <a:off x="1066800" y="1981200"/>
            <a:ext cx="7543800" cy="4597400"/>
          </a:xfrm>
        </p:spPr>
        <p:txBody>
          <a:bodyPr/>
          <a:lstStyle/>
          <a:p>
            <a:pPr marL="812800" indent="-812800">
              <a:lnSpc>
                <a:spcPct val="80000"/>
              </a:lnSpc>
              <a:buFont typeface="Wingdings" pitchFamily="2" charset="2"/>
              <a:buAutoNum type="romanUcPeriod" startAt="2"/>
            </a:pPr>
            <a:r>
              <a:rPr lang="hu-HU" sz="2000"/>
              <a:t>Strukturált utasítások</a:t>
            </a:r>
          </a:p>
          <a:p>
            <a:pPr marL="812800" indent="-812800">
              <a:lnSpc>
                <a:spcPct val="80000"/>
              </a:lnSpc>
              <a:buFont typeface="Wingdings" pitchFamily="2" charset="2"/>
              <a:buAutoNum type="arabicPeriod"/>
            </a:pPr>
            <a:r>
              <a:rPr lang="hu-HU" sz="2000"/>
              <a:t>	Feltételes utasítások</a:t>
            </a:r>
          </a:p>
          <a:p>
            <a:pPr marL="1168400" lvl="1" indent="-711200">
              <a:lnSpc>
                <a:spcPct val="80000"/>
              </a:lnSpc>
              <a:buFont typeface="Wingdings" pitchFamily="2" charset="2"/>
              <a:buAutoNum type="alphaLcParenR" startAt="2"/>
            </a:pPr>
            <a:r>
              <a:rPr lang="hu-HU" sz="1800"/>
              <a:t>A CASE utasítás	</a:t>
            </a:r>
          </a:p>
          <a:p>
            <a:pPr marL="812800" indent="-812800">
              <a:lnSpc>
                <a:spcPct val="80000"/>
              </a:lnSpc>
            </a:pPr>
            <a:r>
              <a:rPr lang="hu-HU" sz="2000"/>
              <a:t>	Többirányú utasítás megvalósítására</a:t>
            </a:r>
          </a:p>
          <a:p>
            <a:pPr marL="812800" indent="-812800">
              <a:lnSpc>
                <a:spcPct val="80000"/>
              </a:lnSpc>
            </a:pPr>
            <a:r>
              <a:rPr lang="hu-HU" sz="2000"/>
              <a:t>Általános alakja:</a:t>
            </a:r>
          </a:p>
          <a:p>
            <a:pPr marL="812800" indent="-812800">
              <a:lnSpc>
                <a:spcPct val="80000"/>
              </a:lnSpc>
              <a:buFont typeface="Wingdings" pitchFamily="2" charset="2"/>
              <a:buNone/>
            </a:pPr>
            <a:r>
              <a:rPr lang="hu-HU" sz="2000"/>
              <a:t>Case &lt;kifejezés&gt; of</a:t>
            </a:r>
          </a:p>
          <a:p>
            <a:pPr marL="812800" indent="-812800">
              <a:lnSpc>
                <a:spcPct val="80000"/>
              </a:lnSpc>
              <a:buFont typeface="Wingdings" pitchFamily="2" charset="2"/>
              <a:buNone/>
            </a:pPr>
            <a:r>
              <a:rPr lang="hu-HU" sz="2000"/>
              <a:t>	&lt;érték1&gt;:&lt;utasítás1&gt;;</a:t>
            </a:r>
          </a:p>
          <a:p>
            <a:pPr marL="812800" indent="-812800">
              <a:lnSpc>
                <a:spcPct val="80000"/>
              </a:lnSpc>
              <a:buFont typeface="Wingdings" pitchFamily="2" charset="2"/>
              <a:buNone/>
            </a:pPr>
            <a:r>
              <a:rPr lang="hu-HU" sz="2000"/>
              <a:t>	&lt;érték2&gt;:&lt;utasítás2&gt;;</a:t>
            </a:r>
          </a:p>
          <a:p>
            <a:pPr marL="812800" indent="-812800">
              <a:lnSpc>
                <a:spcPct val="80000"/>
              </a:lnSpc>
              <a:buFont typeface="Wingdings" pitchFamily="2" charset="2"/>
              <a:buNone/>
            </a:pPr>
            <a:r>
              <a:rPr lang="hu-HU" sz="2000"/>
              <a:t>	.</a:t>
            </a:r>
          </a:p>
          <a:p>
            <a:pPr marL="812800" indent="-812800">
              <a:lnSpc>
                <a:spcPct val="80000"/>
              </a:lnSpc>
              <a:buFont typeface="Wingdings" pitchFamily="2" charset="2"/>
              <a:buNone/>
            </a:pPr>
            <a:r>
              <a:rPr lang="hu-HU" sz="2000"/>
              <a:t>	.</a:t>
            </a:r>
          </a:p>
          <a:p>
            <a:pPr marL="812800" indent="-812800">
              <a:lnSpc>
                <a:spcPct val="80000"/>
              </a:lnSpc>
              <a:buFont typeface="Wingdings" pitchFamily="2" charset="2"/>
              <a:buNone/>
            </a:pPr>
            <a:r>
              <a:rPr lang="hu-HU" sz="2000"/>
              <a:t>	&lt;értékN&gt;:&lt;utasításN&gt;</a:t>
            </a:r>
          </a:p>
          <a:p>
            <a:pPr marL="812800" indent="-812800">
              <a:lnSpc>
                <a:spcPct val="80000"/>
              </a:lnSpc>
              <a:buFont typeface="Wingdings" pitchFamily="2" charset="2"/>
              <a:buNone/>
            </a:pPr>
            <a:r>
              <a:rPr lang="hu-HU" sz="2000"/>
              <a:t>     Else &lt;utasítás&gt;;</a:t>
            </a:r>
          </a:p>
          <a:p>
            <a:pPr marL="812800" indent="-812800">
              <a:lnSpc>
                <a:spcPct val="80000"/>
              </a:lnSpc>
              <a:buFont typeface="Wingdings" pitchFamily="2" charset="2"/>
              <a:buNone/>
            </a:pPr>
            <a:r>
              <a:rPr lang="hu-HU" sz="2000"/>
              <a:t>End;{case}</a:t>
            </a:r>
          </a:p>
          <a:p>
            <a:pPr marL="812800" indent="-812800">
              <a:lnSpc>
                <a:spcPct val="80000"/>
              </a:lnSpc>
              <a:buFont typeface="Wingdings" pitchFamily="2" charset="2"/>
              <a:buNone/>
            </a:pPr>
            <a:endParaRPr lang="hu-HU" sz="2000"/>
          </a:p>
          <a:p>
            <a:pPr marL="812800" indent="-812800">
              <a:lnSpc>
                <a:spcPct val="80000"/>
              </a:lnSpc>
              <a:buFont typeface="Wingdings" pitchFamily="2" charset="2"/>
              <a:buNone/>
            </a:pPr>
            <a:r>
              <a:rPr lang="hu-HU" sz="2000"/>
              <a:t>		</a:t>
            </a:r>
          </a:p>
          <a:p>
            <a:pPr marL="812800" indent="-812800">
              <a:lnSpc>
                <a:spcPct val="80000"/>
              </a:lnSpc>
              <a:buFont typeface="Wingdings" pitchFamily="2" charset="2"/>
              <a:buNone/>
            </a:pPr>
            <a:endParaRPr lang="hu-HU" sz="18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85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85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85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885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851">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85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8851">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8851">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851">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851">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851">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885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2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ctr"/>
            <a:r>
              <a:rPr lang="hu-HU" sz="3000"/>
              <a:t>4.5. A Turbo Pascal utasításai</a:t>
            </a:r>
          </a:p>
        </p:txBody>
      </p:sp>
      <p:sp>
        <p:nvSpPr>
          <p:cNvPr id="79875" name="Rectangle 3"/>
          <p:cNvSpPr>
            <a:spLocks noGrp="1" noChangeArrowheads="1"/>
          </p:cNvSpPr>
          <p:nvPr>
            <p:ph type="body" idx="1"/>
          </p:nvPr>
        </p:nvSpPr>
        <p:spPr>
          <a:xfrm>
            <a:off x="1066800" y="1981200"/>
            <a:ext cx="7543800" cy="4597400"/>
          </a:xfrm>
        </p:spPr>
        <p:txBody>
          <a:bodyPr/>
          <a:lstStyle/>
          <a:p>
            <a:pPr marL="812800" indent="-812800">
              <a:buFont typeface="Wingdings" pitchFamily="2" charset="2"/>
              <a:buAutoNum type="romanUcPeriod" startAt="2"/>
            </a:pPr>
            <a:r>
              <a:rPr lang="hu-HU" sz="2800"/>
              <a:t>Strukturált utasítások</a:t>
            </a:r>
          </a:p>
          <a:p>
            <a:pPr marL="812800" indent="-812800">
              <a:buFont typeface="Wingdings" pitchFamily="2" charset="2"/>
              <a:buAutoNum type="arabicPeriod"/>
            </a:pPr>
            <a:r>
              <a:rPr lang="hu-HU" sz="2800"/>
              <a:t>	Feltételes utasítások</a:t>
            </a:r>
          </a:p>
          <a:p>
            <a:pPr marL="1168400" lvl="1" indent="-711200">
              <a:buFont typeface="Wingdings" pitchFamily="2" charset="2"/>
              <a:buAutoNum type="alphaLcParenR" startAt="2"/>
            </a:pPr>
            <a:r>
              <a:rPr lang="hu-HU" sz="2400"/>
              <a:t>A CASE utasítás	</a:t>
            </a:r>
          </a:p>
          <a:p>
            <a:pPr marL="812800" indent="-812800"/>
            <a:r>
              <a:rPr lang="hu-HU" sz="2800"/>
              <a:t>Tudnivalók:</a:t>
            </a:r>
          </a:p>
          <a:p>
            <a:pPr marL="1168400" lvl="1" indent="-711200"/>
            <a:r>
              <a:rPr lang="hu-HU" sz="2400"/>
              <a:t>A végén álló end-nek nincs begin párja!!!</a:t>
            </a:r>
          </a:p>
          <a:p>
            <a:pPr marL="1168400" lvl="1" indent="-711200"/>
            <a:r>
              <a:rPr lang="hu-HU" sz="2400"/>
              <a:t>Minden utasítás helyére utasításblokk is írható</a:t>
            </a:r>
          </a:p>
          <a:p>
            <a:pPr marL="1168400" lvl="1" indent="-711200"/>
            <a:r>
              <a:rPr lang="hu-HU" sz="2400"/>
              <a:t>A feltétel helyén álló kifejezés csak sorszámozott tipusú lehet (pl: nem lehet valós, karakterlánc)		</a:t>
            </a:r>
          </a:p>
          <a:p>
            <a:pPr marL="812800" indent="-812800">
              <a:buFont typeface="Wingdings" pitchFamily="2" charset="2"/>
              <a:buNone/>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8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8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8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algn="ctr"/>
            <a:r>
              <a:rPr lang="hu-HU" sz="3000"/>
              <a:t>4.5. A Turbo Pascal utasításai</a:t>
            </a:r>
          </a:p>
        </p:txBody>
      </p:sp>
      <p:sp>
        <p:nvSpPr>
          <p:cNvPr id="80899" name="Rectangle 3"/>
          <p:cNvSpPr>
            <a:spLocks noGrp="1" noChangeArrowheads="1"/>
          </p:cNvSpPr>
          <p:nvPr>
            <p:ph type="body" idx="1"/>
          </p:nvPr>
        </p:nvSpPr>
        <p:spPr>
          <a:xfrm>
            <a:off x="1066800" y="1981200"/>
            <a:ext cx="7543800" cy="4597400"/>
          </a:xfrm>
        </p:spPr>
        <p:txBody>
          <a:bodyPr/>
          <a:lstStyle/>
          <a:p>
            <a:pPr marL="812800" indent="-812800">
              <a:lnSpc>
                <a:spcPct val="90000"/>
              </a:lnSpc>
              <a:buFont typeface="Wingdings" pitchFamily="2" charset="2"/>
              <a:buAutoNum type="romanUcPeriod" startAt="2"/>
            </a:pPr>
            <a:r>
              <a:rPr lang="hu-HU" sz="2800"/>
              <a:t>Strukturált utasítások</a:t>
            </a:r>
          </a:p>
          <a:p>
            <a:pPr marL="812800" indent="-812800">
              <a:lnSpc>
                <a:spcPct val="90000"/>
              </a:lnSpc>
              <a:buFont typeface="Wingdings" pitchFamily="2" charset="2"/>
              <a:buAutoNum type="arabicPeriod"/>
            </a:pPr>
            <a:r>
              <a:rPr lang="hu-HU" sz="2800"/>
              <a:t>	Feltételes utasítások</a:t>
            </a:r>
          </a:p>
          <a:p>
            <a:pPr marL="1168400" lvl="1" indent="-711200">
              <a:lnSpc>
                <a:spcPct val="90000"/>
              </a:lnSpc>
              <a:buFont typeface="Wingdings" pitchFamily="2" charset="2"/>
              <a:buAutoNum type="alphaLcParenR" startAt="2"/>
            </a:pPr>
            <a:r>
              <a:rPr lang="hu-HU" sz="2400"/>
              <a:t>A CASE utasítás	</a:t>
            </a:r>
          </a:p>
          <a:p>
            <a:pPr marL="812800" indent="-812800">
              <a:lnSpc>
                <a:spcPct val="90000"/>
              </a:lnSpc>
            </a:pPr>
            <a:r>
              <a:rPr lang="hu-HU" sz="2800"/>
              <a:t>	Müködése	</a:t>
            </a:r>
          </a:p>
          <a:p>
            <a:pPr marL="1168400" lvl="1" indent="-711200">
              <a:lnSpc>
                <a:spcPct val="90000"/>
              </a:lnSpc>
            </a:pPr>
            <a:r>
              <a:rPr lang="hu-HU" sz="2400"/>
              <a:t>Az utasítás kiértékeli a feltételt</a:t>
            </a:r>
          </a:p>
          <a:p>
            <a:pPr marL="1168400" lvl="1" indent="-711200">
              <a:lnSpc>
                <a:spcPct val="90000"/>
              </a:lnSpc>
            </a:pPr>
            <a:r>
              <a:rPr lang="hu-HU" sz="2400"/>
              <a:t>Annak az ágnak az utasítása(i) hajtódnak végre, amely a kiszámított érték ágán van</a:t>
            </a:r>
          </a:p>
          <a:p>
            <a:pPr marL="1168400" lvl="1" indent="-711200">
              <a:lnSpc>
                <a:spcPct val="90000"/>
              </a:lnSpc>
            </a:pPr>
            <a:r>
              <a:rPr lang="hu-HU" sz="2400"/>
              <a:t>Ha a kiszámított érték nincs a case ágai előtt felsorolt értékek között, akkor az else ág hajtódik végre (ha van). Ha nincs, akkor nem hajtódik végre semmi</a:t>
            </a:r>
          </a:p>
          <a:p>
            <a:pPr marL="812800" indent="-812800">
              <a:lnSpc>
                <a:spcPct val="90000"/>
              </a:lnSpc>
              <a:buFont typeface="Wingdings" pitchFamily="2" charset="2"/>
              <a:buNone/>
            </a:pPr>
            <a:endParaRPr lang="hu-HU" sz="240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8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8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8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8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8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algn="ctr"/>
            <a:r>
              <a:rPr lang="hu-HU" sz="3000"/>
              <a:t>4.5. A Turbo Pascal utasításai</a:t>
            </a:r>
          </a:p>
        </p:txBody>
      </p:sp>
      <p:sp>
        <p:nvSpPr>
          <p:cNvPr id="81923" name="Rectangle 3"/>
          <p:cNvSpPr>
            <a:spLocks noGrp="1" noChangeArrowheads="1"/>
          </p:cNvSpPr>
          <p:nvPr>
            <p:ph type="body" idx="1"/>
          </p:nvPr>
        </p:nvSpPr>
        <p:spPr>
          <a:xfrm>
            <a:off x="1066800" y="1981200"/>
            <a:ext cx="7543800" cy="4597400"/>
          </a:xfrm>
        </p:spPr>
        <p:txBody>
          <a:bodyPr/>
          <a:lstStyle/>
          <a:p>
            <a:pPr marL="812800" indent="-812800">
              <a:lnSpc>
                <a:spcPct val="90000"/>
              </a:lnSpc>
              <a:buFont typeface="Wingdings" pitchFamily="2" charset="2"/>
              <a:buAutoNum type="romanUcPeriod" startAt="2"/>
            </a:pPr>
            <a:r>
              <a:rPr lang="hu-HU" sz="2400" dirty="0"/>
              <a:t>Strukturált utasítások</a:t>
            </a:r>
          </a:p>
          <a:p>
            <a:pPr marL="812800" indent="-812800">
              <a:lnSpc>
                <a:spcPct val="90000"/>
              </a:lnSpc>
              <a:buFont typeface="Wingdings" pitchFamily="2" charset="2"/>
              <a:buAutoNum type="arabicPeriod" startAt="2"/>
            </a:pPr>
            <a:r>
              <a:rPr lang="hu-HU" sz="2400" dirty="0"/>
              <a:t>	</a:t>
            </a:r>
            <a:r>
              <a:rPr lang="hu-HU" sz="2400" b="1" dirty="0">
                <a:solidFill>
                  <a:srgbClr val="FF0000"/>
                </a:solidFill>
              </a:rPr>
              <a:t>Ciklusutasítások</a:t>
            </a:r>
          </a:p>
          <a:p>
            <a:pPr marL="1168400" lvl="1" indent="-711200">
              <a:lnSpc>
                <a:spcPct val="90000"/>
              </a:lnSpc>
              <a:buFont typeface="Wingdings" pitchFamily="2" charset="2"/>
              <a:buAutoNum type="alphaLcParenR"/>
            </a:pPr>
            <a:r>
              <a:rPr lang="hu-HU" sz="2000" dirty="0"/>
              <a:t>A WHILE .. DO utasítás	</a:t>
            </a:r>
          </a:p>
          <a:p>
            <a:pPr marL="812800" indent="-812800">
              <a:lnSpc>
                <a:spcPct val="90000"/>
              </a:lnSpc>
            </a:pPr>
            <a:r>
              <a:rPr lang="hu-HU" sz="2400" dirty="0"/>
              <a:t>	</a:t>
            </a:r>
            <a:r>
              <a:rPr lang="hu-HU" sz="2400" dirty="0" err="1"/>
              <a:t>Elöltesztelő</a:t>
            </a:r>
            <a:r>
              <a:rPr lang="hu-HU" sz="2400" dirty="0"/>
              <a:t> utasítás megvalósítására	</a:t>
            </a:r>
          </a:p>
          <a:p>
            <a:pPr marL="812800" indent="-812800">
              <a:lnSpc>
                <a:spcPct val="90000"/>
              </a:lnSpc>
            </a:pPr>
            <a:r>
              <a:rPr lang="hu-HU" sz="2400" dirty="0"/>
              <a:t>Általános alakja:</a:t>
            </a:r>
          </a:p>
          <a:p>
            <a:pPr marL="812800" indent="-812800">
              <a:lnSpc>
                <a:spcPct val="90000"/>
              </a:lnSpc>
              <a:buFont typeface="Wingdings" pitchFamily="2" charset="2"/>
              <a:buNone/>
            </a:pPr>
            <a:r>
              <a:rPr lang="hu-HU" sz="2000" dirty="0"/>
              <a:t>			</a:t>
            </a:r>
            <a:r>
              <a:rPr lang="hu-HU" sz="2000" dirty="0" err="1"/>
              <a:t>While</a:t>
            </a:r>
            <a:r>
              <a:rPr lang="hu-HU" sz="2000" dirty="0"/>
              <a:t> &lt;feltétel&gt; </a:t>
            </a:r>
            <a:r>
              <a:rPr lang="hu-HU" sz="2000" dirty="0" err="1"/>
              <a:t>do</a:t>
            </a:r>
            <a:r>
              <a:rPr lang="hu-HU" sz="2000" dirty="0"/>
              <a:t> &lt;utasítás&gt;;</a:t>
            </a:r>
          </a:p>
          <a:p>
            <a:pPr marL="812800" indent="-812800">
              <a:lnSpc>
                <a:spcPct val="90000"/>
              </a:lnSpc>
              <a:buFont typeface="Wingdings" pitchFamily="2" charset="2"/>
              <a:buNone/>
            </a:pPr>
            <a:r>
              <a:rPr lang="hu-HU" sz="2000" dirty="0"/>
              <a:t>Tudnivalók:</a:t>
            </a:r>
          </a:p>
          <a:p>
            <a:pPr marL="1168400" lvl="1" indent="-711200">
              <a:lnSpc>
                <a:spcPct val="90000"/>
              </a:lnSpc>
            </a:pPr>
            <a:r>
              <a:rPr lang="hu-HU" sz="1800" dirty="0"/>
              <a:t>Az utasítás helyére utasításblokk is írható</a:t>
            </a:r>
          </a:p>
          <a:p>
            <a:pPr marL="1168400" lvl="1" indent="-711200">
              <a:lnSpc>
                <a:spcPct val="90000"/>
              </a:lnSpc>
            </a:pPr>
            <a:r>
              <a:rPr lang="hu-HU" sz="1800" dirty="0"/>
              <a:t>A feltétel a ciklusba való belépés feltétele</a:t>
            </a:r>
          </a:p>
          <a:p>
            <a:pPr marL="1168400" lvl="1" indent="-711200">
              <a:lnSpc>
                <a:spcPct val="90000"/>
              </a:lnSpc>
            </a:pPr>
            <a:r>
              <a:rPr lang="hu-HU" sz="1800" dirty="0"/>
              <a:t>Ha a feltétel hamis, a ciklusmag utasítása egyszer sem hajtódik végre</a:t>
            </a:r>
          </a:p>
          <a:p>
            <a:pPr marL="1168400" lvl="1" indent="-711200">
              <a:lnSpc>
                <a:spcPct val="90000"/>
              </a:lnSpc>
            </a:pPr>
            <a:r>
              <a:rPr lang="hu-HU" sz="1800" dirty="0"/>
              <a:t>Ha a feltétel igaz, akkor a ciklusmagban el kell helyezni olyan utasítást, ami megváltoztatja a feltételben szereplő kifejezés értékét, mert ha ilyen nincs, végtelen ciklus keletkezhet</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92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192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192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92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19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a:r>
              <a:rPr lang="hu-HU" sz="3000"/>
              <a:t>4.5. A Turbo Pascal utasításai</a:t>
            </a:r>
          </a:p>
        </p:txBody>
      </p:sp>
      <p:sp>
        <p:nvSpPr>
          <p:cNvPr id="82947" name="Rectangle 3"/>
          <p:cNvSpPr>
            <a:spLocks noGrp="1" noChangeArrowheads="1"/>
          </p:cNvSpPr>
          <p:nvPr>
            <p:ph type="body" idx="1"/>
          </p:nvPr>
        </p:nvSpPr>
        <p:spPr>
          <a:xfrm>
            <a:off x="1066800" y="1981200"/>
            <a:ext cx="7543800" cy="4597400"/>
          </a:xfrm>
        </p:spPr>
        <p:txBody>
          <a:bodyPr/>
          <a:lstStyle/>
          <a:p>
            <a:pPr marL="812800" indent="-812800">
              <a:lnSpc>
                <a:spcPct val="90000"/>
              </a:lnSpc>
              <a:buFont typeface="Wingdings" pitchFamily="2" charset="2"/>
              <a:buAutoNum type="romanUcPeriod" startAt="2"/>
            </a:pPr>
            <a:r>
              <a:rPr lang="hu-HU" sz="2400"/>
              <a:t>Strukturált utasítások</a:t>
            </a:r>
          </a:p>
          <a:p>
            <a:pPr marL="812800" indent="-812800">
              <a:lnSpc>
                <a:spcPct val="90000"/>
              </a:lnSpc>
              <a:buFont typeface="Wingdings" pitchFamily="2" charset="2"/>
              <a:buAutoNum type="arabicPeriod" startAt="2"/>
            </a:pPr>
            <a:r>
              <a:rPr lang="hu-HU" sz="2400"/>
              <a:t>	Ciklusutasítások</a:t>
            </a:r>
          </a:p>
          <a:p>
            <a:pPr marL="1168400" lvl="1" indent="-711200">
              <a:lnSpc>
                <a:spcPct val="90000"/>
              </a:lnSpc>
              <a:buFont typeface="Wingdings" pitchFamily="2" charset="2"/>
              <a:buAutoNum type="alphaLcParenR" startAt="2"/>
            </a:pPr>
            <a:r>
              <a:rPr lang="hu-HU" sz="2000"/>
              <a:t>A REPEAT .. UNTIL utasítás	</a:t>
            </a:r>
          </a:p>
          <a:p>
            <a:pPr marL="812800" indent="-812800">
              <a:lnSpc>
                <a:spcPct val="90000"/>
              </a:lnSpc>
            </a:pPr>
            <a:r>
              <a:rPr lang="hu-HU" sz="2400"/>
              <a:t>	Hátultesztelő utasítás megvalósítására	</a:t>
            </a:r>
          </a:p>
          <a:p>
            <a:pPr marL="812800" indent="-812800">
              <a:lnSpc>
                <a:spcPct val="90000"/>
              </a:lnSpc>
            </a:pPr>
            <a:r>
              <a:rPr lang="hu-HU" sz="2400"/>
              <a:t>Általános alakja:</a:t>
            </a:r>
          </a:p>
          <a:p>
            <a:pPr marL="812800" indent="-812800">
              <a:lnSpc>
                <a:spcPct val="90000"/>
              </a:lnSpc>
              <a:buFont typeface="Wingdings" pitchFamily="2" charset="2"/>
              <a:buNone/>
            </a:pPr>
            <a:r>
              <a:rPr lang="hu-HU" sz="2000"/>
              <a:t>			Repeat &lt;utasítás[ok]&gt; until &lt;feltétel&gt;;</a:t>
            </a:r>
          </a:p>
          <a:p>
            <a:pPr marL="812800" indent="-812800">
              <a:lnSpc>
                <a:spcPct val="90000"/>
              </a:lnSpc>
              <a:buFont typeface="Wingdings" pitchFamily="2" charset="2"/>
              <a:buNone/>
            </a:pPr>
            <a:r>
              <a:rPr lang="hu-HU" sz="2000"/>
              <a:t>Tudnivalók:</a:t>
            </a:r>
          </a:p>
          <a:p>
            <a:pPr marL="1168400" lvl="1" indent="-711200">
              <a:lnSpc>
                <a:spcPct val="90000"/>
              </a:lnSpc>
            </a:pPr>
            <a:r>
              <a:rPr lang="hu-HU" sz="1800"/>
              <a:t>A ciklusmagba több utasítás is írható, nem kell begin-end</a:t>
            </a:r>
          </a:p>
          <a:p>
            <a:pPr marL="1168400" lvl="1" indent="-711200">
              <a:lnSpc>
                <a:spcPct val="90000"/>
              </a:lnSpc>
            </a:pPr>
            <a:r>
              <a:rPr lang="hu-HU" sz="1800"/>
              <a:t>A feltétel a ciklusból való kilépés feltétele</a:t>
            </a:r>
          </a:p>
          <a:p>
            <a:pPr marL="1168400" lvl="1" indent="-711200">
              <a:lnSpc>
                <a:spcPct val="90000"/>
              </a:lnSpc>
            </a:pPr>
            <a:r>
              <a:rPr lang="hu-HU" sz="1800"/>
              <a:t>A ciklusmag egyszer mindenképpen végrehajtódik</a:t>
            </a:r>
          </a:p>
          <a:p>
            <a:pPr marL="1168400" lvl="1" indent="-711200">
              <a:lnSpc>
                <a:spcPct val="90000"/>
              </a:lnSpc>
            </a:pPr>
            <a:r>
              <a:rPr lang="hu-HU" sz="1800"/>
              <a:t>Ha a feltétel hamis, akkor a ciklusmagban el kell helyezni olyan utasítást, ami megváltoztatja a feltételben szereplő kifejezés értékét, mert ha ilyen nincs, végtelen ciklus keletkezhet</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94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94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94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294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294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947">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2947">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29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ctr"/>
            <a:r>
              <a:rPr lang="hu-HU" sz="3000"/>
              <a:t>4.5. A Turbo Pascal utasításai</a:t>
            </a:r>
          </a:p>
        </p:txBody>
      </p:sp>
      <p:sp>
        <p:nvSpPr>
          <p:cNvPr id="83971" name="Rectangle 3"/>
          <p:cNvSpPr>
            <a:spLocks noGrp="1" noChangeArrowheads="1"/>
          </p:cNvSpPr>
          <p:nvPr>
            <p:ph type="body" idx="1"/>
          </p:nvPr>
        </p:nvSpPr>
        <p:spPr>
          <a:xfrm>
            <a:off x="969963" y="1981200"/>
            <a:ext cx="8174037" cy="4876800"/>
          </a:xfrm>
        </p:spPr>
        <p:txBody>
          <a:bodyPr/>
          <a:lstStyle/>
          <a:p>
            <a:pPr marL="812800" indent="-812800">
              <a:lnSpc>
                <a:spcPct val="80000"/>
              </a:lnSpc>
              <a:buFont typeface="Wingdings" pitchFamily="2" charset="2"/>
              <a:buAutoNum type="romanUcPeriod" startAt="2"/>
            </a:pPr>
            <a:r>
              <a:rPr lang="hu-HU" sz="2000"/>
              <a:t>Strukturált utasítások</a:t>
            </a:r>
          </a:p>
          <a:p>
            <a:pPr marL="812800" indent="-812800">
              <a:lnSpc>
                <a:spcPct val="80000"/>
              </a:lnSpc>
              <a:buFont typeface="Wingdings" pitchFamily="2" charset="2"/>
              <a:buAutoNum type="arabicPeriod" startAt="2"/>
            </a:pPr>
            <a:r>
              <a:rPr lang="hu-HU" sz="2000"/>
              <a:t>	Ciklusutasítások</a:t>
            </a:r>
          </a:p>
          <a:p>
            <a:pPr marL="1168400" lvl="1" indent="-711200">
              <a:lnSpc>
                <a:spcPct val="80000"/>
              </a:lnSpc>
              <a:buFont typeface="Wingdings" pitchFamily="2" charset="2"/>
              <a:buAutoNum type="alphaLcParenR" startAt="3"/>
            </a:pPr>
            <a:r>
              <a:rPr lang="hu-HU" sz="1800"/>
              <a:t>A FOR .. TO/DOWNTO .. DO utasítás	</a:t>
            </a:r>
          </a:p>
          <a:p>
            <a:pPr marL="812800" indent="-812800">
              <a:lnSpc>
                <a:spcPct val="80000"/>
              </a:lnSpc>
            </a:pPr>
            <a:r>
              <a:rPr lang="hu-HU" sz="2000"/>
              <a:t>	Hátultesztelő utasítás megvalósítására	</a:t>
            </a:r>
          </a:p>
          <a:p>
            <a:pPr marL="812800" indent="-812800">
              <a:lnSpc>
                <a:spcPct val="80000"/>
              </a:lnSpc>
            </a:pPr>
            <a:r>
              <a:rPr lang="hu-HU" sz="2000"/>
              <a:t>Általános alakja:</a:t>
            </a:r>
          </a:p>
          <a:p>
            <a:pPr marL="812800" indent="-812800">
              <a:lnSpc>
                <a:spcPct val="80000"/>
              </a:lnSpc>
              <a:buFont typeface="Wingdings" pitchFamily="2" charset="2"/>
              <a:buNone/>
            </a:pPr>
            <a:r>
              <a:rPr lang="hu-HU" sz="1800"/>
              <a:t>For &lt;ciklusváltozó&gt;:=&lt;kezdőérték&gt; to &lt;végérték&gt; do &lt;utasítás&gt;;</a:t>
            </a:r>
          </a:p>
          <a:p>
            <a:pPr marL="812800" indent="-812800">
              <a:lnSpc>
                <a:spcPct val="80000"/>
              </a:lnSpc>
              <a:buFont typeface="Wingdings" pitchFamily="2" charset="2"/>
              <a:buNone/>
            </a:pPr>
            <a:r>
              <a:rPr lang="hu-HU" sz="1800"/>
              <a:t>For &lt;ciklusváltozó&gt;:=&lt;kezdőérték&gt; downto &lt;végérték&gt; do &lt;utasítás&gt;;</a:t>
            </a:r>
          </a:p>
          <a:p>
            <a:pPr marL="812800" indent="-812800">
              <a:lnSpc>
                <a:spcPct val="80000"/>
              </a:lnSpc>
              <a:buFont typeface="Wingdings" pitchFamily="2" charset="2"/>
              <a:buNone/>
            </a:pPr>
            <a:r>
              <a:rPr lang="hu-HU" sz="1800"/>
              <a:t>Tudnivalók:</a:t>
            </a:r>
          </a:p>
          <a:p>
            <a:pPr marL="1168400" lvl="1" indent="-711200">
              <a:lnSpc>
                <a:spcPct val="80000"/>
              </a:lnSpc>
            </a:pPr>
            <a:r>
              <a:rPr lang="hu-HU" sz="1600"/>
              <a:t>To esetén a ciklusváltozó egyesével növekszik, downto esetén egyesével csökken, más lehetőség nincs</a:t>
            </a:r>
          </a:p>
          <a:p>
            <a:pPr marL="1168400" lvl="1" indent="-711200">
              <a:lnSpc>
                <a:spcPct val="80000"/>
              </a:lnSpc>
            </a:pPr>
            <a:r>
              <a:rPr lang="hu-HU" sz="1600"/>
              <a:t>A ciklusmag ismétléseinek száma: |végérték-kezdőérték| </a:t>
            </a:r>
          </a:p>
          <a:p>
            <a:pPr marL="1168400" lvl="1" indent="-711200">
              <a:lnSpc>
                <a:spcPct val="80000"/>
              </a:lnSpc>
            </a:pPr>
            <a:r>
              <a:rPr lang="hu-HU" sz="1600"/>
              <a:t>Ha to szerepel, és végérték&lt;kezdőérték, vagy ha downto szerepel, és kezdőérték&lt;végérték, akkor a ciklusmag nem fut le</a:t>
            </a:r>
          </a:p>
          <a:p>
            <a:pPr marL="1168400" lvl="1" indent="-711200">
              <a:lnSpc>
                <a:spcPct val="80000"/>
              </a:lnSpc>
            </a:pPr>
            <a:r>
              <a:rPr lang="hu-HU" sz="1600"/>
              <a:t>A ciklusváltozó, a kezdőérték, és a végérték csak sorszámozott tipusú lehet</a:t>
            </a:r>
          </a:p>
          <a:p>
            <a:pPr marL="1168400" lvl="1" indent="-711200">
              <a:lnSpc>
                <a:spcPct val="80000"/>
              </a:lnSpc>
            </a:pPr>
            <a:r>
              <a:rPr lang="hu-HU" sz="1600"/>
              <a:t>A kezdőérték és a végérték lehet kifejezés is</a:t>
            </a:r>
          </a:p>
          <a:p>
            <a:pPr marL="1168400" lvl="1" indent="-711200">
              <a:lnSpc>
                <a:spcPct val="80000"/>
              </a:lnSpc>
            </a:pPr>
            <a:r>
              <a:rPr lang="hu-HU" sz="1600"/>
              <a:t>A ciklusváltozó értékét a ciklusmagban megváltoztatni nem ajánlott, mert a ciklus működése kiszámíthatatlanná válik</a:t>
            </a:r>
          </a:p>
          <a:p>
            <a:pPr marL="1168400" lvl="1" indent="-711200">
              <a:lnSpc>
                <a:spcPct val="80000"/>
              </a:lnSpc>
            </a:pPr>
            <a:r>
              <a:rPr lang="hu-HU" sz="1600"/>
              <a:t>A kilépés után a ciklusváltozó értéke nem meghatározott</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39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39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397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397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397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397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397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3971">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3971">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971">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3971">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397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ctr"/>
            <a:r>
              <a:rPr lang="hu-HU" sz="3000"/>
              <a:t>4.6. A Turbo Pascal adattípusai</a:t>
            </a:r>
          </a:p>
        </p:txBody>
      </p:sp>
      <p:graphicFrame>
        <p:nvGraphicFramePr>
          <p:cNvPr id="85008" name="Organization Chart 16"/>
          <p:cNvGraphicFramePr>
            <a:graphicFrameLocks/>
          </p:cNvGraphicFramePr>
          <p:nvPr>
            <p:ph type="dgm" idx="1"/>
          </p:nvPr>
        </p:nvGraphicFramePr>
        <p:xfrm>
          <a:off x="285720" y="1785926"/>
          <a:ext cx="8715404" cy="4714884"/>
        </p:xfrm>
        <a:graphic>
          <a:graphicData uri="http://schemas.openxmlformats.org/drawingml/2006/compatibility">
            <com:legacyDrawing xmlns:com="http://schemas.openxmlformats.org/drawingml/2006/compatibility" spid="_x0000_s278530"/>
          </a:graphicData>
        </a:graphic>
      </p:graphicFrame>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lgn="ctr"/>
            <a:r>
              <a:rPr lang="hu-HU" sz="3000"/>
              <a:t>4.6. A Turbo Pascal adattípusai</a:t>
            </a:r>
          </a:p>
        </p:txBody>
      </p:sp>
      <p:sp>
        <p:nvSpPr>
          <p:cNvPr id="87043" name="Rectangle 3"/>
          <p:cNvSpPr>
            <a:spLocks noGrp="1" noChangeArrowheads="1"/>
          </p:cNvSpPr>
          <p:nvPr>
            <p:ph type="body" sz="half" idx="1"/>
          </p:nvPr>
        </p:nvSpPr>
        <p:spPr>
          <a:xfrm>
            <a:off x="1066800" y="1981200"/>
            <a:ext cx="7796213" cy="2144713"/>
          </a:xfrm>
        </p:spPr>
        <p:txBody>
          <a:bodyPr/>
          <a:lstStyle/>
          <a:p>
            <a:pPr marL="812800" indent="-812800">
              <a:lnSpc>
                <a:spcPct val="90000"/>
              </a:lnSpc>
              <a:buFont typeface="Wingdings" pitchFamily="2" charset="2"/>
              <a:buAutoNum type="romanUcPeriod"/>
            </a:pPr>
            <a:r>
              <a:rPr lang="hu-HU" sz="2400"/>
              <a:t>Egyszerű típusok</a:t>
            </a:r>
          </a:p>
          <a:p>
            <a:pPr marL="812800" indent="-812800">
              <a:lnSpc>
                <a:spcPct val="90000"/>
              </a:lnSpc>
              <a:buFont typeface="Wingdings" pitchFamily="2" charset="2"/>
              <a:buAutoNum type="arabicPeriod"/>
            </a:pPr>
            <a:r>
              <a:rPr lang="hu-HU" sz="2400"/>
              <a:t>	Numerikus típusok</a:t>
            </a:r>
          </a:p>
          <a:p>
            <a:pPr marL="1168400" lvl="1" indent="-711200">
              <a:lnSpc>
                <a:spcPct val="90000"/>
              </a:lnSpc>
              <a:buFont typeface="Wingdings" pitchFamily="2" charset="2"/>
              <a:buAutoNum type="alphaLcPeriod"/>
            </a:pPr>
            <a:r>
              <a:rPr lang="hu-HU" sz="2000"/>
              <a:t>Egész típusok</a:t>
            </a:r>
          </a:p>
          <a:p>
            <a:pPr marL="1168400" lvl="1" indent="-711200">
              <a:lnSpc>
                <a:spcPct val="90000"/>
              </a:lnSpc>
              <a:buFont typeface="Wingdings" pitchFamily="2" charset="2"/>
              <a:buChar char="n"/>
            </a:pPr>
            <a:r>
              <a:rPr lang="hu-HU" sz="1800"/>
              <a:t>5 féle egész típus létezik: byte, word, shortint, integer, longint</a:t>
            </a:r>
          </a:p>
          <a:p>
            <a:pPr marL="1168400" lvl="1" indent="-711200">
              <a:lnSpc>
                <a:spcPct val="90000"/>
              </a:lnSpc>
              <a:buFont typeface="Wingdings" pitchFamily="2" charset="2"/>
              <a:buChar char="n"/>
            </a:pPr>
            <a:r>
              <a:rPr lang="hu-HU" sz="1800"/>
              <a:t>Az egészek sorszámozott típusúak, a legkisebb érték sorszáma 0</a:t>
            </a:r>
          </a:p>
          <a:p>
            <a:pPr marL="1168400" lvl="1" indent="-711200">
              <a:lnSpc>
                <a:spcPct val="90000"/>
              </a:lnSpc>
              <a:buFont typeface="Wingdings" pitchFamily="2" charset="2"/>
              <a:buNone/>
            </a:pPr>
            <a:endParaRPr lang="hu-HU" sz="1800"/>
          </a:p>
        </p:txBody>
      </p:sp>
      <p:graphicFrame>
        <p:nvGraphicFramePr>
          <p:cNvPr id="87101" name="Group 61"/>
          <p:cNvGraphicFramePr>
            <a:graphicFrameLocks noGrp="1"/>
          </p:cNvGraphicFramePr>
          <p:nvPr>
            <p:ph sz="half" idx="2"/>
          </p:nvPr>
        </p:nvGraphicFramePr>
        <p:xfrm>
          <a:off x="998538" y="4319588"/>
          <a:ext cx="7975600" cy="2284413"/>
        </p:xfrm>
        <a:graphic>
          <a:graphicData uri="http://schemas.openxmlformats.org/drawingml/2006/table">
            <a:tbl>
              <a:tblPr/>
              <a:tblGrid>
                <a:gridCol w="1993900"/>
                <a:gridCol w="1995487"/>
                <a:gridCol w="1992313"/>
                <a:gridCol w="1993900"/>
              </a:tblGrid>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Típusnév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Értéktartomány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Helyfoglalás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Tárolás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Byte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0..255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Bináris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Word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0..65535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2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Bináris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Shortint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-128..127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Kettes komplemens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Integer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-32768..32767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2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Kettes komplemens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Longint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2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-2147483648..2147483647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4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Kettes komplemens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0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04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04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Titkosítás</a:t>
            </a:r>
            <a:endParaRPr lang="hu-HU" dirty="0"/>
          </a:p>
        </p:txBody>
      </p:sp>
      <p:sp>
        <p:nvSpPr>
          <p:cNvPr id="3" name="Tartalom helye 2"/>
          <p:cNvSpPr>
            <a:spLocks noGrp="1"/>
          </p:cNvSpPr>
          <p:nvPr>
            <p:ph idx="1"/>
          </p:nvPr>
        </p:nvSpPr>
        <p:spPr/>
        <p:txBody>
          <a:bodyPr/>
          <a:lstStyle/>
          <a:p>
            <a:r>
              <a:rPr lang="hu-HU" dirty="0" smtClean="0"/>
              <a:t>DES (egy kulcs), RSA (két kulcs, egy privát és egy publikus)</a:t>
            </a:r>
          </a:p>
          <a:p>
            <a:endParaRPr lang="hu-HU" dirty="0"/>
          </a:p>
        </p:txBody>
      </p:sp>
      <p:pic>
        <p:nvPicPr>
          <p:cNvPr id="55298" name="Picture 2" descr="http://www.agr.unideb.hu/~agocs/informatics/05_h_ecdl/ECDLweb/ecdlweb.uw.hu/m7titk2.gif"/>
          <p:cNvPicPr>
            <a:picLocks noChangeAspect="1" noChangeArrowheads="1"/>
          </p:cNvPicPr>
          <p:nvPr/>
        </p:nvPicPr>
        <p:blipFill>
          <a:blip r:embed="rId2"/>
          <a:srcRect/>
          <a:stretch>
            <a:fillRect/>
          </a:stretch>
        </p:blipFill>
        <p:spPr bwMode="auto">
          <a:xfrm>
            <a:off x="1071538" y="2500306"/>
            <a:ext cx="6858048" cy="3347768"/>
          </a:xfrm>
          <a:prstGeom prst="rect">
            <a:avLst/>
          </a:prstGeom>
          <a:noFill/>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algn="ctr"/>
            <a:r>
              <a:rPr lang="hu-HU" sz="3000"/>
              <a:t>4.6. A Turbo Pascal adattípusai</a:t>
            </a:r>
          </a:p>
        </p:txBody>
      </p:sp>
      <p:sp>
        <p:nvSpPr>
          <p:cNvPr id="89091" name="Rectangle 3"/>
          <p:cNvSpPr>
            <a:spLocks noGrp="1" noChangeArrowheads="1"/>
          </p:cNvSpPr>
          <p:nvPr>
            <p:ph type="body" sz="half" idx="1"/>
          </p:nvPr>
        </p:nvSpPr>
        <p:spPr>
          <a:xfrm>
            <a:off x="1066800" y="1981200"/>
            <a:ext cx="7796213" cy="4576763"/>
          </a:xfrm>
        </p:spPr>
        <p:txBody>
          <a:bodyPr/>
          <a:lstStyle/>
          <a:p>
            <a:pPr marL="812800" indent="-812800">
              <a:buFont typeface="Wingdings" pitchFamily="2" charset="2"/>
              <a:buAutoNum type="romanUcPeriod"/>
            </a:pPr>
            <a:r>
              <a:rPr lang="hu-HU"/>
              <a:t>Egyszerű típusok</a:t>
            </a:r>
          </a:p>
          <a:p>
            <a:pPr marL="812800" indent="-812800">
              <a:buFont typeface="Wingdings" pitchFamily="2" charset="2"/>
              <a:buAutoNum type="arabicPeriod"/>
            </a:pPr>
            <a:r>
              <a:rPr lang="hu-HU"/>
              <a:t>	Numerikus típusok</a:t>
            </a:r>
          </a:p>
          <a:p>
            <a:pPr marL="1168400" lvl="1" indent="-711200">
              <a:buFont typeface="Wingdings" pitchFamily="2" charset="2"/>
              <a:buAutoNum type="alphaLcPeriod"/>
            </a:pPr>
            <a:r>
              <a:rPr lang="hu-HU"/>
              <a:t>Egész típusok</a:t>
            </a:r>
          </a:p>
          <a:p>
            <a:pPr marL="1168400" lvl="1" indent="-711200">
              <a:buFont typeface="Wingdings" pitchFamily="2" charset="2"/>
              <a:buChar char="n"/>
            </a:pPr>
            <a:r>
              <a:rPr lang="hu-HU" sz="2400"/>
              <a:t>Műveleteik:</a:t>
            </a:r>
          </a:p>
          <a:p>
            <a:pPr marL="1524000" lvl="2" indent="-609600"/>
            <a:r>
              <a:rPr lang="hu-HU" sz="2000"/>
              <a:t>Aritmetikai műveletek: +, -, * (+ és – előjelként is), DIV (osztás egészrésze), MOD (osztás maradéka)</a:t>
            </a:r>
          </a:p>
          <a:p>
            <a:pPr marL="1524000" lvl="2" indent="-609600"/>
            <a:r>
              <a:rPr lang="hu-HU" sz="2000"/>
              <a:t>Bitenkénti logikai műveletek (AND, OR, XOR)</a:t>
            </a:r>
          </a:p>
          <a:p>
            <a:pPr marL="1524000" lvl="2" indent="-609600"/>
            <a:r>
              <a:rPr lang="hu-HU" sz="2000"/>
              <a:t>Bitenkénti eltolás (SHL, SHR)</a:t>
            </a:r>
          </a:p>
          <a:p>
            <a:pPr marL="1524000" lvl="2" indent="-609600"/>
            <a:endParaRPr lang="hu-HU" sz="2000"/>
          </a:p>
          <a:p>
            <a:pPr marL="1168400" lvl="1" indent="-711200">
              <a:buFont typeface="Wingdings" pitchFamily="2" charset="2"/>
              <a:buNone/>
            </a:pPr>
            <a:endParaRPr lang="hu-H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0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0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0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0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ctr"/>
            <a:r>
              <a:rPr lang="hu-HU" sz="3000"/>
              <a:t>4.6. A Turbo Pascal adattípusai</a:t>
            </a:r>
          </a:p>
        </p:txBody>
      </p:sp>
      <p:sp>
        <p:nvSpPr>
          <p:cNvPr id="90115" name="Rectangle 3"/>
          <p:cNvSpPr>
            <a:spLocks noGrp="1" noChangeArrowheads="1"/>
          </p:cNvSpPr>
          <p:nvPr>
            <p:ph type="body" sz="half" idx="1"/>
          </p:nvPr>
        </p:nvSpPr>
        <p:spPr>
          <a:xfrm>
            <a:off x="1066800" y="1981200"/>
            <a:ext cx="7796213" cy="4876800"/>
          </a:xfrm>
        </p:spPr>
        <p:txBody>
          <a:bodyPr/>
          <a:lstStyle/>
          <a:p>
            <a:pPr marL="812800" indent="-812800">
              <a:lnSpc>
                <a:spcPct val="90000"/>
              </a:lnSpc>
              <a:buFont typeface="Wingdings" pitchFamily="2" charset="2"/>
              <a:buAutoNum type="romanUcPeriod"/>
            </a:pPr>
            <a:r>
              <a:rPr lang="hu-HU" sz="2800"/>
              <a:t>Egyszerű típusok</a:t>
            </a:r>
          </a:p>
          <a:p>
            <a:pPr marL="812800" indent="-812800">
              <a:lnSpc>
                <a:spcPct val="90000"/>
              </a:lnSpc>
              <a:buFont typeface="Wingdings" pitchFamily="2" charset="2"/>
              <a:buAutoNum type="arabicPeriod"/>
            </a:pPr>
            <a:r>
              <a:rPr lang="hu-HU" sz="2800"/>
              <a:t>	Numerikus típusok</a:t>
            </a:r>
          </a:p>
          <a:p>
            <a:pPr marL="1168400" lvl="1" indent="-711200">
              <a:lnSpc>
                <a:spcPct val="90000"/>
              </a:lnSpc>
              <a:buFont typeface="Wingdings" pitchFamily="2" charset="2"/>
              <a:buAutoNum type="alphaLcPeriod"/>
            </a:pPr>
            <a:r>
              <a:rPr lang="hu-HU" sz="2400"/>
              <a:t>Egész típusok</a:t>
            </a:r>
          </a:p>
          <a:p>
            <a:pPr marL="1168400" lvl="1" indent="-711200">
              <a:lnSpc>
                <a:spcPct val="90000"/>
              </a:lnSpc>
              <a:buFont typeface="Wingdings" pitchFamily="2" charset="2"/>
              <a:buChar char="n"/>
            </a:pPr>
            <a:r>
              <a:rPr lang="hu-HU" sz="2000"/>
              <a:t>A kettes komplemens ábrázolás:</a:t>
            </a:r>
          </a:p>
          <a:p>
            <a:pPr marL="1524000" lvl="2" indent="-609600">
              <a:lnSpc>
                <a:spcPct val="90000"/>
              </a:lnSpc>
            </a:pPr>
            <a:r>
              <a:rPr lang="hu-HU" sz="1800"/>
              <a:t>Probléma: negatív értékeket nem tudunk a sima kettes számrendszerbeli tárolással leképezni a memóriában</a:t>
            </a:r>
          </a:p>
          <a:p>
            <a:pPr marL="1524000" lvl="2" indent="-609600">
              <a:lnSpc>
                <a:spcPct val="90000"/>
              </a:lnSpc>
            </a:pPr>
            <a:r>
              <a:rPr lang="hu-HU" sz="1800"/>
              <a:t>Pozitív értékekre kettes számrendszerbeli tárolás</a:t>
            </a:r>
          </a:p>
          <a:p>
            <a:pPr marL="1524000" lvl="2" indent="-609600">
              <a:lnSpc>
                <a:spcPct val="90000"/>
              </a:lnSpc>
            </a:pPr>
            <a:r>
              <a:rPr lang="hu-HU" sz="1800"/>
              <a:t>Negatív értékekre feltétel az, hogy ugyanazt az értéket és a negatív megfelelőjét összeadva 0-t kapjunk. Ezért az pl. nem jó, hogy 7 biten a szám, és a legfelső bit az előjel (előjel-abszolútértékes ábrázolás)</a:t>
            </a:r>
          </a:p>
          <a:p>
            <a:pPr marL="1524000" lvl="2" indent="-609600">
              <a:lnSpc>
                <a:spcPct val="90000"/>
              </a:lnSpc>
            </a:pPr>
            <a:r>
              <a:rPr lang="hu-HU" sz="1800"/>
              <a:t>Más megoldás: inverz kódú ábrázolás: minden bitet invertálunk, a legfelső bit 1 (ez jelzi a negatívot) (ezt az ábrázolást bizonyos lyukszalag vezérlésű szerszámgépekben alkalmazzák)</a:t>
            </a:r>
          </a:p>
          <a:p>
            <a:pPr marL="1168400" lvl="1" indent="-711200">
              <a:lnSpc>
                <a:spcPct val="90000"/>
              </a:lnSpc>
              <a:buFont typeface="Wingdings" pitchFamily="2" charset="2"/>
              <a:buNone/>
            </a:pPr>
            <a:endParaRPr lang="hu-HU"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1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1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ctr"/>
            <a:r>
              <a:rPr lang="hu-HU" sz="3000"/>
              <a:t>4.6. A Turbo Pascal adattípusai</a:t>
            </a:r>
          </a:p>
        </p:txBody>
      </p:sp>
      <p:sp>
        <p:nvSpPr>
          <p:cNvPr id="91139" name="Rectangle 3"/>
          <p:cNvSpPr>
            <a:spLocks noGrp="1" noChangeArrowheads="1"/>
          </p:cNvSpPr>
          <p:nvPr>
            <p:ph type="body" sz="half" idx="1"/>
          </p:nvPr>
        </p:nvSpPr>
        <p:spPr>
          <a:xfrm>
            <a:off x="1066800" y="1981200"/>
            <a:ext cx="7796213" cy="4876800"/>
          </a:xfrm>
        </p:spPr>
        <p:txBody>
          <a:bodyPr/>
          <a:lstStyle/>
          <a:p>
            <a:pPr marL="812800" indent="-812800">
              <a:lnSpc>
                <a:spcPct val="90000"/>
              </a:lnSpc>
              <a:buFont typeface="Wingdings" pitchFamily="2" charset="2"/>
              <a:buAutoNum type="romanUcPeriod"/>
            </a:pPr>
            <a:r>
              <a:rPr lang="hu-HU" sz="2800"/>
              <a:t>Egyszerű típusok</a:t>
            </a:r>
          </a:p>
          <a:p>
            <a:pPr marL="812800" indent="-812800">
              <a:lnSpc>
                <a:spcPct val="90000"/>
              </a:lnSpc>
              <a:buFont typeface="Wingdings" pitchFamily="2" charset="2"/>
              <a:buAutoNum type="arabicPeriod"/>
            </a:pPr>
            <a:r>
              <a:rPr lang="hu-HU" sz="2800"/>
              <a:t>	Numerikus típusok</a:t>
            </a:r>
          </a:p>
          <a:p>
            <a:pPr marL="1168400" lvl="1" indent="-711200">
              <a:lnSpc>
                <a:spcPct val="90000"/>
              </a:lnSpc>
              <a:buFont typeface="Wingdings" pitchFamily="2" charset="2"/>
              <a:buAutoNum type="alphaLcPeriod"/>
            </a:pPr>
            <a:r>
              <a:rPr lang="hu-HU" sz="2400"/>
              <a:t>Egész típusok</a:t>
            </a:r>
          </a:p>
          <a:p>
            <a:pPr marL="1168400" lvl="1" indent="-711200">
              <a:lnSpc>
                <a:spcPct val="90000"/>
              </a:lnSpc>
              <a:buFont typeface="Wingdings" pitchFamily="2" charset="2"/>
              <a:buChar char="n"/>
            </a:pPr>
            <a:r>
              <a:rPr lang="hu-HU" sz="2000"/>
              <a:t>A kettes komplemens ábrázolás:</a:t>
            </a:r>
          </a:p>
          <a:p>
            <a:pPr marL="1524000" lvl="2" indent="-609600">
              <a:lnSpc>
                <a:spcPct val="90000"/>
              </a:lnSpc>
            </a:pPr>
            <a:r>
              <a:rPr lang="hu-HU" sz="1800"/>
              <a:t>A jó megoldás: vegyük a szám inverzét, és adjunk hozzá 1-t, ez a kettes komplemens. Ezzel ábrázoljuk a negatív számokat.</a:t>
            </a:r>
          </a:p>
          <a:p>
            <a:pPr marL="1524000" lvl="2" indent="-609600">
              <a:lnSpc>
                <a:spcPct val="90000"/>
              </a:lnSpc>
            </a:pPr>
            <a:r>
              <a:rPr lang="hu-HU" sz="1800"/>
              <a:t>Példa:</a:t>
            </a:r>
          </a:p>
          <a:p>
            <a:pPr marL="1524000" lvl="2" indent="-609600">
              <a:lnSpc>
                <a:spcPct val="90000"/>
              </a:lnSpc>
              <a:buFont typeface="Wingdings" pitchFamily="2" charset="2"/>
              <a:buNone/>
            </a:pPr>
            <a:r>
              <a:rPr lang="hu-HU" sz="1800"/>
              <a:t>	9	=		0001001</a:t>
            </a:r>
          </a:p>
          <a:p>
            <a:pPr marL="1524000" lvl="2" indent="-609600">
              <a:lnSpc>
                <a:spcPct val="90000"/>
              </a:lnSpc>
              <a:buFont typeface="Wingdings" pitchFamily="2" charset="2"/>
              <a:buNone/>
            </a:pPr>
            <a:r>
              <a:rPr lang="hu-HU" sz="1800"/>
              <a:t>	Inverze:		1110110</a:t>
            </a:r>
          </a:p>
          <a:p>
            <a:pPr marL="1524000" lvl="2" indent="-609600">
              <a:lnSpc>
                <a:spcPct val="90000"/>
              </a:lnSpc>
              <a:buFont typeface="Wingdings" pitchFamily="2" charset="2"/>
              <a:buNone/>
            </a:pPr>
            <a:r>
              <a:rPr lang="hu-HU" sz="1800"/>
              <a:t>	+1 binárisan          +0000001</a:t>
            </a:r>
          </a:p>
          <a:p>
            <a:pPr marL="1524000" lvl="2" indent="-609600">
              <a:lnSpc>
                <a:spcPct val="90000"/>
              </a:lnSpc>
              <a:buFont typeface="Wingdings" pitchFamily="2" charset="2"/>
              <a:buNone/>
            </a:pPr>
            <a:r>
              <a:rPr lang="hu-HU" sz="1800"/>
              <a:t>	Eredmény:	 -9=	1110111 kettes komplemensben</a:t>
            </a:r>
          </a:p>
          <a:p>
            <a:pPr marL="1524000" lvl="2" indent="-609600">
              <a:lnSpc>
                <a:spcPct val="90000"/>
              </a:lnSpc>
              <a:buFont typeface="Wingdings" pitchFamily="2" charset="2"/>
              <a:buNone/>
            </a:pPr>
            <a:r>
              <a:rPr lang="hu-HU" sz="1800"/>
              <a:t>	Decimális értékének kiszámítása: az alsó 7 bit bináris formájából el kell venni a legfelső bit értékét, vagyis:</a:t>
            </a:r>
          </a:p>
          <a:p>
            <a:pPr marL="1524000" lvl="2" indent="-609600">
              <a:lnSpc>
                <a:spcPct val="90000"/>
              </a:lnSpc>
              <a:buFont typeface="Wingdings" pitchFamily="2" charset="2"/>
              <a:buNone/>
            </a:pPr>
            <a:r>
              <a:rPr lang="hu-HU" sz="1800"/>
              <a:t>			-9=-128+64+32+16+4+2+1</a:t>
            </a:r>
          </a:p>
          <a:p>
            <a:pPr marL="1524000" lvl="2" indent="-609600">
              <a:lnSpc>
                <a:spcPct val="90000"/>
              </a:lnSpc>
              <a:buFont typeface="Wingdings" pitchFamily="2" charset="2"/>
              <a:buNone/>
            </a:pPr>
            <a:endParaRPr lang="hu-H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1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13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11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113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113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1139">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1139">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11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algn="ctr"/>
            <a:r>
              <a:rPr lang="hu-HU" sz="3000"/>
              <a:t>4.6. A Turbo Pascal adattípusai</a:t>
            </a:r>
          </a:p>
        </p:txBody>
      </p:sp>
      <p:sp>
        <p:nvSpPr>
          <p:cNvPr id="92163" name="Rectangle 3"/>
          <p:cNvSpPr>
            <a:spLocks noGrp="1" noChangeArrowheads="1"/>
          </p:cNvSpPr>
          <p:nvPr>
            <p:ph type="body" sz="half" idx="1"/>
          </p:nvPr>
        </p:nvSpPr>
        <p:spPr>
          <a:xfrm>
            <a:off x="1066800" y="1981200"/>
            <a:ext cx="7796213" cy="4678363"/>
          </a:xfrm>
        </p:spPr>
        <p:txBody>
          <a:bodyPr/>
          <a:lstStyle/>
          <a:p>
            <a:pPr marL="812800" indent="-812800">
              <a:buFont typeface="Wingdings" pitchFamily="2" charset="2"/>
              <a:buAutoNum type="romanUcPeriod"/>
            </a:pPr>
            <a:r>
              <a:rPr lang="hu-HU"/>
              <a:t>Egyszerű típusok</a:t>
            </a:r>
          </a:p>
          <a:p>
            <a:pPr marL="812800" indent="-812800">
              <a:buFont typeface="Wingdings" pitchFamily="2" charset="2"/>
              <a:buAutoNum type="arabicPeriod"/>
            </a:pPr>
            <a:r>
              <a:rPr lang="hu-HU"/>
              <a:t>	Numerikus típusok</a:t>
            </a:r>
          </a:p>
          <a:p>
            <a:pPr marL="1168400" lvl="1" indent="-711200">
              <a:buFont typeface="Wingdings" pitchFamily="2" charset="2"/>
              <a:buAutoNum type="alphaLcPeriod"/>
            </a:pPr>
            <a:r>
              <a:rPr lang="hu-HU"/>
              <a:t>Egész típusok</a:t>
            </a:r>
          </a:p>
          <a:p>
            <a:pPr marL="1168400" lvl="1" indent="-711200">
              <a:buFont typeface="Wingdings" pitchFamily="2" charset="2"/>
              <a:buChar char="n"/>
            </a:pPr>
            <a:r>
              <a:rPr lang="hu-HU" sz="2400"/>
              <a:t>A kettes komplemens ábrázolás:</a:t>
            </a:r>
          </a:p>
          <a:p>
            <a:pPr marL="1168400" lvl="1" indent="-711200">
              <a:buFont typeface="Wingdings" pitchFamily="2" charset="2"/>
              <a:buChar char="n"/>
            </a:pPr>
            <a:endParaRPr lang="hu-HU" sz="2400"/>
          </a:p>
          <a:p>
            <a:pPr marL="1524000" lvl="2" indent="-609600">
              <a:buFont typeface="Wingdings" pitchFamily="2" charset="2"/>
              <a:buNone/>
            </a:pPr>
            <a:r>
              <a:rPr lang="hu-HU" sz="2000"/>
              <a:t>	Összeadva a pozitívot és a negatívot:</a:t>
            </a:r>
          </a:p>
          <a:p>
            <a:pPr marL="1524000" lvl="2" indent="-609600">
              <a:buFont typeface="Wingdings" pitchFamily="2" charset="2"/>
              <a:buNone/>
            </a:pPr>
            <a:r>
              <a:rPr lang="hu-HU" sz="2000"/>
              <a:t>	9	=		0001001 binárisan</a:t>
            </a:r>
          </a:p>
          <a:p>
            <a:pPr marL="1524000" lvl="2" indent="-609600">
              <a:buFont typeface="Wingdings" pitchFamily="2" charset="2"/>
              <a:buNone/>
            </a:pPr>
            <a:r>
              <a:rPr lang="hu-HU" sz="2000"/>
              <a:t>	-9 =		1110111 kettes komplemensben</a:t>
            </a:r>
          </a:p>
          <a:p>
            <a:pPr marL="1524000" lvl="2" indent="-609600">
              <a:buFont typeface="Wingdings" pitchFamily="2" charset="2"/>
              <a:buNone/>
            </a:pPr>
            <a:r>
              <a:rPr lang="hu-HU" sz="2000"/>
              <a:t>	Eredmény		0000000 maradék 1, de azt nem 				  vesszük figyelembe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16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216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1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algn="ctr"/>
            <a:r>
              <a:rPr lang="hu-HU" sz="3000"/>
              <a:t>4.6. A Turbo Pascal adattípusai</a:t>
            </a:r>
          </a:p>
        </p:txBody>
      </p:sp>
      <p:sp>
        <p:nvSpPr>
          <p:cNvPr id="93187" name="Rectangle 3"/>
          <p:cNvSpPr>
            <a:spLocks noGrp="1" noChangeArrowheads="1"/>
          </p:cNvSpPr>
          <p:nvPr>
            <p:ph type="body" sz="half" idx="1"/>
          </p:nvPr>
        </p:nvSpPr>
        <p:spPr>
          <a:xfrm>
            <a:off x="1066800" y="1981200"/>
            <a:ext cx="7796213" cy="2144713"/>
          </a:xfrm>
        </p:spPr>
        <p:txBody>
          <a:bodyPr/>
          <a:lstStyle/>
          <a:p>
            <a:pPr marL="812800" indent="-812800">
              <a:lnSpc>
                <a:spcPct val="80000"/>
              </a:lnSpc>
              <a:buFont typeface="Wingdings" pitchFamily="2" charset="2"/>
              <a:buAutoNum type="romanUcPeriod"/>
            </a:pPr>
            <a:r>
              <a:rPr lang="hu-HU" sz="2000" dirty="0"/>
              <a:t>Egyszerű típusok</a:t>
            </a:r>
          </a:p>
          <a:p>
            <a:pPr marL="812800" indent="-812800">
              <a:lnSpc>
                <a:spcPct val="80000"/>
              </a:lnSpc>
              <a:buFont typeface="Wingdings" pitchFamily="2" charset="2"/>
              <a:buAutoNum type="arabicPeriod"/>
            </a:pPr>
            <a:r>
              <a:rPr lang="hu-HU" sz="2000" dirty="0"/>
              <a:t>	Numerikus típusok</a:t>
            </a:r>
          </a:p>
          <a:p>
            <a:pPr marL="1168400" lvl="1" indent="-711200">
              <a:lnSpc>
                <a:spcPct val="80000"/>
              </a:lnSpc>
              <a:buFont typeface="Wingdings" pitchFamily="2" charset="2"/>
              <a:buAutoNum type="alphaLcPeriod" startAt="2"/>
            </a:pPr>
            <a:r>
              <a:rPr lang="hu-HU" sz="1800" dirty="0"/>
              <a:t>Valós típusok</a:t>
            </a:r>
          </a:p>
          <a:p>
            <a:pPr marL="1168400" lvl="1" indent="-711200">
              <a:lnSpc>
                <a:spcPct val="80000"/>
              </a:lnSpc>
              <a:buFont typeface="Wingdings" pitchFamily="2" charset="2"/>
              <a:buChar char="n"/>
            </a:pPr>
            <a:r>
              <a:rPr lang="hu-HU" sz="1600" dirty="0"/>
              <a:t>5 féle egész típus létezik: </a:t>
            </a:r>
            <a:r>
              <a:rPr lang="hu-HU" sz="1600" dirty="0" err="1"/>
              <a:t>real</a:t>
            </a:r>
            <a:r>
              <a:rPr lang="hu-HU" sz="1600" dirty="0"/>
              <a:t>, </a:t>
            </a:r>
            <a:r>
              <a:rPr lang="hu-HU" sz="1600" dirty="0" err="1"/>
              <a:t>single</a:t>
            </a:r>
            <a:r>
              <a:rPr lang="hu-HU" sz="1600" dirty="0"/>
              <a:t>, </a:t>
            </a:r>
            <a:r>
              <a:rPr lang="hu-HU" sz="1600" dirty="0" err="1"/>
              <a:t>double</a:t>
            </a:r>
            <a:r>
              <a:rPr lang="hu-HU" sz="1600" dirty="0"/>
              <a:t>, </a:t>
            </a:r>
            <a:r>
              <a:rPr lang="hu-HU" sz="1600" dirty="0" err="1"/>
              <a:t>extended</a:t>
            </a:r>
            <a:r>
              <a:rPr lang="hu-HU" sz="1600" dirty="0"/>
              <a:t>, </a:t>
            </a:r>
            <a:r>
              <a:rPr lang="hu-HU" sz="1600" dirty="0" err="1"/>
              <a:t>comp</a:t>
            </a:r>
            <a:endParaRPr lang="hu-HU" sz="1600" dirty="0"/>
          </a:p>
          <a:p>
            <a:pPr marL="1168400" lvl="1" indent="-711200">
              <a:lnSpc>
                <a:spcPct val="80000"/>
              </a:lnSpc>
              <a:buFont typeface="Wingdings" pitchFamily="2" charset="2"/>
              <a:buChar char="n"/>
            </a:pPr>
            <a:r>
              <a:rPr lang="hu-HU" sz="1600" dirty="0"/>
              <a:t>A valósak nem sorszámozott típusok</a:t>
            </a:r>
          </a:p>
          <a:p>
            <a:pPr marL="1168400" lvl="1" indent="-711200">
              <a:lnSpc>
                <a:spcPct val="80000"/>
              </a:lnSpc>
              <a:buFont typeface="Wingdings" pitchFamily="2" charset="2"/>
              <a:buChar char="n"/>
            </a:pPr>
            <a:r>
              <a:rPr lang="hu-HU" sz="1600" dirty="0"/>
              <a:t>Tárolásuk úgynevezett lebegőpontos formában történik</a:t>
            </a:r>
          </a:p>
          <a:p>
            <a:pPr marL="1168400" lvl="1" indent="-711200">
              <a:lnSpc>
                <a:spcPct val="80000"/>
              </a:lnSpc>
              <a:buFont typeface="Wingdings" pitchFamily="2" charset="2"/>
              <a:buChar char="n"/>
            </a:pPr>
            <a:r>
              <a:rPr lang="hu-HU" sz="1600" dirty="0"/>
              <a:t>A második négy valós típus csak a {N+} fordítói direktíva mellett lehetséges (8087-es mód bekapcsolása)</a:t>
            </a:r>
          </a:p>
        </p:txBody>
      </p:sp>
      <p:graphicFrame>
        <p:nvGraphicFramePr>
          <p:cNvPr id="93239" name="Group 55"/>
          <p:cNvGraphicFramePr>
            <a:graphicFrameLocks noGrp="1"/>
          </p:cNvGraphicFramePr>
          <p:nvPr>
            <p:ph sz="half" idx="2"/>
          </p:nvPr>
        </p:nvGraphicFramePr>
        <p:xfrm>
          <a:off x="998538" y="4319588"/>
          <a:ext cx="7975600" cy="2360613"/>
        </p:xfrm>
        <a:graphic>
          <a:graphicData uri="http://schemas.openxmlformats.org/drawingml/2006/table">
            <a:tbl>
              <a:tblPr/>
              <a:tblGrid>
                <a:gridCol w="1993900"/>
                <a:gridCol w="1995487"/>
                <a:gridCol w="1992313"/>
                <a:gridCol w="1993900"/>
              </a:tblGrid>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Típusnév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Értéktartomány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Helyfoglalás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Pontosság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real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2.9*10</a:t>
                      </a:r>
                      <a:r>
                        <a:rPr kumimoji="0" lang="hu-HU" sz="1600" b="0" i="0" u="none" strike="noStrike" cap="none" normalizeH="0" baseline="30000" smtClean="0">
                          <a:ln>
                            <a:noFill/>
                          </a:ln>
                          <a:solidFill>
                            <a:schemeClr val="tx1"/>
                          </a:solidFill>
                          <a:effectLst>
                            <a:outerShdw blurRad="38100" dist="38100" dir="2700000" algn="tl">
                              <a:srgbClr val="000000"/>
                            </a:outerShdw>
                          </a:effectLst>
                          <a:latin typeface="Tahoma" pitchFamily="34" charset="0"/>
                        </a:rPr>
                        <a:t>-39</a:t>
                      </a: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1.7*10</a:t>
                      </a:r>
                      <a:r>
                        <a:rPr kumimoji="0" lang="hu-HU" sz="1600" b="0" i="0" u="none" strike="noStrike" cap="none" normalizeH="0" baseline="30000" smtClean="0">
                          <a:ln>
                            <a:noFill/>
                          </a:ln>
                          <a:solidFill>
                            <a:schemeClr val="tx1"/>
                          </a:solidFill>
                          <a:effectLst>
                            <a:outerShdw blurRad="38100" dist="38100" dir="2700000" algn="tl">
                              <a:srgbClr val="000000"/>
                            </a:outerShdw>
                          </a:effectLst>
                          <a:latin typeface="Tahoma" pitchFamily="34"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6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11-12 jegy</a:t>
                      </a:r>
                      <a:endParaRPr kumimoji="0" lang="hu-HU" sz="1600" b="0" i="0" u="none" strike="noStrike" cap="none" normalizeH="0" baseline="3000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single</a:t>
                      </a:r>
                      <a:endParaRPr kumimoji="0" lang="hu-HU" sz="16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hu-HU" sz="1600" b="0" i="0" u="none" strike="noStrike" cap="none" normalizeH="0" baseline="3000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4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7-8 jegy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4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double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hu-HU" sz="1600" b="0" i="0" u="none" strike="noStrike" cap="none" normalizeH="0" baseline="3000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8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15-16 jegy</a:t>
                      </a:r>
                      <a:endParaRPr kumimoji="0" lang="hu-HU" sz="1600" b="0" i="0" u="none" strike="noStrike" cap="none" normalizeH="0" baseline="3000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extended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hu-HU" sz="16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10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19-20 jegy</a:t>
                      </a:r>
                      <a:endParaRPr kumimoji="0" lang="hu-HU" sz="1600" b="0" i="0" u="none" strike="noStrike" cap="none" normalizeH="0" baseline="3000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comp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2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EZ 64 BITES EGÉSZ TÍPUS!!!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8 byte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hu-HU"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1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18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18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18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1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ctr"/>
            <a:r>
              <a:rPr lang="hu-HU" sz="3000"/>
              <a:t>4.6. A Turbo Pascal adattípusai</a:t>
            </a:r>
          </a:p>
        </p:txBody>
      </p:sp>
      <p:sp>
        <p:nvSpPr>
          <p:cNvPr id="94211" name="Rectangle 3"/>
          <p:cNvSpPr>
            <a:spLocks noGrp="1" noChangeArrowheads="1"/>
          </p:cNvSpPr>
          <p:nvPr>
            <p:ph type="body" sz="half" idx="1"/>
          </p:nvPr>
        </p:nvSpPr>
        <p:spPr>
          <a:xfrm>
            <a:off x="1066800" y="1981200"/>
            <a:ext cx="7796213" cy="4576763"/>
          </a:xfrm>
        </p:spPr>
        <p:txBody>
          <a:bodyPr/>
          <a:lstStyle/>
          <a:p>
            <a:pPr marL="812800" indent="-812800">
              <a:buFont typeface="Wingdings" pitchFamily="2" charset="2"/>
              <a:buAutoNum type="romanUcPeriod"/>
            </a:pPr>
            <a:r>
              <a:rPr lang="hu-HU"/>
              <a:t>Egyszerű típusok</a:t>
            </a:r>
          </a:p>
          <a:p>
            <a:pPr marL="812800" indent="-812800">
              <a:buFont typeface="Wingdings" pitchFamily="2" charset="2"/>
              <a:buAutoNum type="arabicPeriod"/>
            </a:pPr>
            <a:r>
              <a:rPr lang="hu-HU"/>
              <a:t>	Numerikus típusok</a:t>
            </a:r>
          </a:p>
          <a:p>
            <a:pPr marL="1168400" lvl="1" indent="-711200">
              <a:buFont typeface="Wingdings" pitchFamily="2" charset="2"/>
              <a:buAutoNum type="alphaLcPeriod" startAt="2"/>
            </a:pPr>
            <a:r>
              <a:rPr lang="hu-HU"/>
              <a:t>Valós típusok</a:t>
            </a:r>
          </a:p>
          <a:p>
            <a:pPr marL="1168400" lvl="1" indent="-711200">
              <a:buFont typeface="Wingdings" pitchFamily="2" charset="2"/>
              <a:buChar char="n"/>
            </a:pPr>
            <a:r>
              <a:rPr lang="hu-HU" sz="2400"/>
              <a:t>Műveleteik:</a:t>
            </a:r>
          </a:p>
          <a:p>
            <a:pPr marL="1524000" lvl="2" indent="-609600"/>
            <a:r>
              <a:rPr lang="hu-HU" sz="2000"/>
              <a:t>Aritmetikai műveletek: +, -, *, /, (+ és – előjelként is)</a:t>
            </a:r>
          </a:p>
          <a:p>
            <a:pPr marL="1524000" lvl="2" indent="-609600"/>
            <a:endParaRPr lang="hu-HU" sz="2000"/>
          </a:p>
          <a:p>
            <a:pPr marL="1168400" lvl="1" indent="-711200">
              <a:buFont typeface="Wingdings" pitchFamily="2" charset="2"/>
              <a:buNone/>
            </a:pPr>
            <a:endParaRPr lang="hu-H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2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algn="ctr"/>
            <a:r>
              <a:rPr lang="hu-HU" sz="3000"/>
              <a:t>4.6. A Turbo Pascal adattípusai</a:t>
            </a:r>
          </a:p>
        </p:txBody>
      </p:sp>
      <p:sp>
        <p:nvSpPr>
          <p:cNvPr id="95235" name="Rectangle 3"/>
          <p:cNvSpPr>
            <a:spLocks noGrp="1" noChangeArrowheads="1"/>
          </p:cNvSpPr>
          <p:nvPr>
            <p:ph type="body" sz="half" idx="1"/>
          </p:nvPr>
        </p:nvSpPr>
        <p:spPr>
          <a:xfrm>
            <a:off x="1066800" y="1981200"/>
            <a:ext cx="7796213" cy="4576763"/>
          </a:xfrm>
        </p:spPr>
        <p:txBody>
          <a:bodyPr/>
          <a:lstStyle/>
          <a:p>
            <a:pPr marL="812800" indent="-812800">
              <a:lnSpc>
                <a:spcPct val="90000"/>
              </a:lnSpc>
              <a:buFont typeface="Wingdings" pitchFamily="2" charset="2"/>
              <a:buAutoNum type="romanUcPeriod"/>
            </a:pPr>
            <a:r>
              <a:rPr lang="hu-HU"/>
              <a:t>Egyszerű típusok</a:t>
            </a:r>
          </a:p>
          <a:p>
            <a:pPr marL="812800" indent="-812800">
              <a:lnSpc>
                <a:spcPct val="90000"/>
              </a:lnSpc>
              <a:buFont typeface="Wingdings" pitchFamily="2" charset="2"/>
              <a:buAutoNum type="arabicPeriod"/>
            </a:pPr>
            <a:r>
              <a:rPr lang="hu-HU"/>
              <a:t>	Numerikus típusok</a:t>
            </a:r>
          </a:p>
          <a:p>
            <a:pPr marL="1168400" lvl="1" indent="-711200">
              <a:lnSpc>
                <a:spcPct val="90000"/>
              </a:lnSpc>
              <a:buFont typeface="Wingdings" pitchFamily="2" charset="2"/>
              <a:buAutoNum type="alphaLcPeriod" startAt="2"/>
            </a:pPr>
            <a:r>
              <a:rPr lang="hu-HU"/>
              <a:t>Valós típusok</a:t>
            </a:r>
          </a:p>
          <a:p>
            <a:pPr marL="1168400" lvl="1" indent="-711200">
              <a:lnSpc>
                <a:spcPct val="90000"/>
              </a:lnSpc>
              <a:buFont typeface="Wingdings" pitchFamily="2" charset="2"/>
              <a:buChar char="n"/>
            </a:pPr>
            <a:r>
              <a:rPr lang="hu-HU" sz="2400"/>
              <a:t>A lebegőpontos ábrázolás</a:t>
            </a:r>
          </a:p>
          <a:p>
            <a:pPr marL="1524000" lvl="2" indent="-609600">
              <a:lnSpc>
                <a:spcPct val="90000"/>
              </a:lnSpc>
            </a:pPr>
            <a:r>
              <a:rPr lang="hu-HU" sz="2000"/>
              <a:t>Exponenciális alakban tároljuk a számot</a:t>
            </a:r>
          </a:p>
          <a:p>
            <a:pPr marL="1524000" lvl="2" indent="-609600">
              <a:lnSpc>
                <a:spcPct val="90000"/>
              </a:lnSpc>
            </a:pPr>
            <a:r>
              <a:rPr lang="hu-HU" sz="2000"/>
              <a:t>Pl.: 3.14*10</a:t>
            </a:r>
            <a:r>
              <a:rPr lang="hu-HU" sz="2000" baseline="30000"/>
              <a:t>-8</a:t>
            </a:r>
          </a:p>
          <a:p>
            <a:pPr marL="1524000" lvl="2" indent="-609600">
              <a:lnSpc>
                <a:spcPct val="90000"/>
              </a:lnSpc>
            </a:pPr>
            <a:r>
              <a:rPr lang="hu-HU" sz="2000"/>
              <a:t>Ebben a kifejezésben a részek neve:</a:t>
            </a:r>
          </a:p>
          <a:p>
            <a:pPr marL="1879600" lvl="3" indent="-508000">
              <a:lnSpc>
                <a:spcPct val="90000"/>
              </a:lnSpc>
            </a:pPr>
            <a:r>
              <a:rPr lang="hu-HU" sz="1800"/>
              <a:t>3.14: mantissza</a:t>
            </a:r>
          </a:p>
          <a:p>
            <a:pPr marL="1879600" lvl="3" indent="-508000">
              <a:lnSpc>
                <a:spcPct val="90000"/>
              </a:lnSpc>
            </a:pPr>
            <a:r>
              <a:rPr lang="hu-HU" sz="1800"/>
              <a:t>-8: exponens, kitevő v. karakterisztika</a:t>
            </a:r>
          </a:p>
          <a:p>
            <a:pPr marL="1524000" lvl="2" indent="-609600">
              <a:lnSpc>
                <a:spcPct val="90000"/>
              </a:lnSpc>
            </a:pPr>
            <a:r>
              <a:rPr lang="hu-HU" sz="2000"/>
              <a:t>A valós típusok nem 10-es számrendszerbeli exponenciális alakban, hanem kettes számrendszerbeli exponenciális alakban tárolódnak</a:t>
            </a:r>
          </a:p>
          <a:p>
            <a:pPr marL="1524000" lvl="2" indent="-609600">
              <a:lnSpc>
                <a:spcPct val="90000"/>
              </a:lnSpc>
            </a:pPr>
            <a:endParaRPr lang="hu-HU" sz="2000"/>
          </a:p>
          <a:p>
            <a:pPr marL="1168400" lvl="1" indent="-711200">
              <a:lnSpc>
                <a:spcPct val="90000"/>
              </a:lnSpc>
              <a:buFont typeface="Wingdings" pitchFamily="2" charset="2"/>
              <a:buNone/>
            </a:pPr>
            <a:endParaRPr lang="hu-H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2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2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2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23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23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23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2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algn="ctr"/>
            <a:r>
              <a:rPr lang="hu-HU" sz="3000"/>
              <a:t>4.6. A Turbo Pascal adattípusai</a:t>
            </a:r>
          </a:p>
        </p:txBody>
      </p:sp>
      <p:sp>
        <p:nvSpPr>
          <p:cNvPr id="96259" name="Rectangle 3"/>
          <p:cNvSpPr>
            <a:spLocks noGrp="1" noChangeArrowheads="1"/>
          </p:cNvSpPr>
          <p:nvPr>
            <p:ph type="body" sz="half" idx="1"/>
          </p:nvPr>
        </p:nvSpPr>
        <p:spPr>
          <a:xfrm>
            <a:off x="1066800" y="1981200"/>
            <a:ext cx="7796213" cy="3457575"/>
          </a:xfrm>
        </p:spPr>
        <p:txBody>
          <a:bodyPr/>
          <a:lstStyle/>
          <a:p>
            <a:pPr marL="812800" indent="-812800">
              <a:buFont typeface="Wingdings" pitchFamily="2" charset="2"/>
              <a:buAutoNum type="romanUcPeriod"/>
            </a:pPr>
            <a:r>
              <a:rPr lang="hu-HU"/>
              <a:t>Egyszerű típusok</a:t>
            </a:r>
          </a:p>
          <a:p>
            <a:pPr marL="812800" indent="-812800">
              <a:buFont typeface="Wingdings" pitchFamily="2" charset="2"/>
              <a:buAutoNum type="arabicPeriod"/>
            </a:pPr>
            <a:r>
              <a:rPr lang="hu-HU"/>
              <a:t>	Numerikus típusok</a:t>
            </a:r>
          </a:p>
          <a:p>
            <a:pPr marL="1168400" lvl="1" indent="-711200">
              <a:buFont typeface="Wingdings" pitchFamily="2" charset="2"/>
              <a:buAutoNum type="alphaLcPeriod" startAt="2"/>
            </a:pPr>
            <a:r>
              <a:rPr lang="hu-HU"/>
              <a:t>Valós típusok</a:t>
            </a:r>
          </a:p>
          <a:p>
            <a:pPr marL="1168400" lvl="1" indent="-711200">
              <a:buFont typeface="Wingdings" pitchFamily="2" charset="2"/>
              <a:buChar char="n"/>
            </a:pPr>
            <a:r>
              <a:rPr lang="hu-HU" sz="2400"/>
              <a:t>A lebegőpontos ábrázolás</a:t>
            </a:r>
          </a:p>
          <a:p>
            <a:pPr marL="1524000" lvl="2" indent="-609600"/>
            <a:endParaRPr lang="hu-HU" sz="2000"/>
          </a:p>
          <a:p>
            <a:pPr marL="1524000" lvl="2" indent="-609600"/>
            <a:r>
              <a:rPr lang="hu-HU" sz="2000"/>
              <a:t>Real esetben: 1 bit előjel, 39 bit mantissza és 8 bit kitevő tárolódik</a:t>
            </a:r>
          </a:p>
          <a:p>
            <a:pPr marL="1524000" lvl="2" indent="-609600"/>
            <a:endParaRPr lang="hu-HU" sz="2000"/>
          </a:p>
          <a:p>
            <a:pPr marL="1524000" lvl="2" indent="-609600"/>
            <a:endParaRPr lang="hu-HU" sz="2000"/>
          </a:p>
          <a:p>
            <a:pPr marL="1168400" lvl="1" indent="-711200">
              <a:buFont typeface="Wingdings" pitchFamily="2" charset="2"/>
              <a:buNone/>
            </a:pPr>
            <a:endParaRPr lang="hu-HU" sz="2400"/>
          </a:p>
        </p:txBody>
      </p:sp>
      <p:graphicFrame>
        <p:nvGraphicFramePr>
          <p:cNvPr id="96301" name="Group 45"/>
          <p:cNvGraphicFramePr>
            <a:graphicFrameLocks noGrp="1"/>
          </p:cNvGraphicFramePr>
          <p:nvPr>
            <p:ph sz="half" idx="2"/>
          </p:nvPr>
        </p:nvGraphicFramePr>
        <p:xfrm>
          <a:off x="1433513" y="5780088"/>
          <a:ext cx="7177087" cy="670560"/>
        </p:xfrm>
        <a:graphic>
          <a:graphicData uri="http://schemas.openxmlformats.org/drawingml/2006/table">
            <a:tbl>
              <a:tblPr/>
              <a:tblGrid>
                <a:gridCol w="1363662"/>
                <a:gridCol w="3454400"/>
                <a:gridCol w="2359025"/>
              </a:tblGrid>
              <a:tr h="3317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8..46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Előjel (1 bit)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Mantissza (39 bit)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hu-HU"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Exponens (8 bit)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62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625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625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2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ctr"/>
            <a:r>
              <a:rPr lang="hu-HU" sz="3000"/>
              <a:t>4.6. A Turbo Pascal adattípusai</a:t>
            </a:r>
          </a:p>
        </p:txBody>
      </p:sp>
      <p:sp>
        <p:nvSpPr>
          <p:cNvPr id="97283" name="Rectangle 3"/>
          <p:cNvSpPr>
            <a:spLocks noGrp="1" noChangeArrowheads="1"/>
          </p:cNvSpPr>
          <p:nvPr>
            <p:ph type="body" sz="half" idx="1"/>
          </p:nvPr>
        </p:nvSpPr>
        <p:spPr>
          <a:xfrm>
            <a:off x="1066800" y="1981200"/>
            <a:ext cx="7796213" cy="4576763"/>
          </a:xfrm>
        </p:spPr>
        <p:txBody>
          <a:bodyPr/>
          <a:lstStyle/>
          <a:p>
            <a:pPr marL="812800" indent="-812800">
              <a:buFont typeface="Wingdings" pitchFamily="2" charset="2"/>
              <a:buAutoNum type="romanUcPeriod"/>
            </a:pPr>
            <a:r>
              <a:rPr lang="hu-HU"/>
              <a:t>Egyszerű típusok</a:t>
            </a:r>
          </a:p>
          <a:p>
            <a:pPr marL="812800" indent="-812800">
              <a:buFont typeface="Wingdings" pitchFamily="2" charset="2"/>
              <a:buAutoNum type="arabicPeriod"/>
            </a:pPr>
            <a:r>
              <a:rPr lang="hu-HU"/>
              <a:t>	Numerikus típusok</a:t>
            </a:r>
          </a:p>
          <a:p>
            <a:pPr marL="1168400" lvl="1" indent="-711200">
              <a:buFont typeface="Wingdings" pitchFamily="2" charset="2"/>
              <a:buAutoNum type="alphaLcPeriod" startAt="2"/>
            </a:pPr>
            <a:r>
              <a:rPr lang="hu-HU"/>
              <a:t>Valós típusok</a:t>
            </a:r>
          </a:p>
          <a:p>
            <a:pPr marL="1168400" lvl="1" indent="-711200">
              <a:buFont typeface="Wingdings" pitchFamily="2" charset="2"/>
              <a:buChar char="n"/>
            </a:pPr>
            <a:r>
              <a:rPr lang="hu-HU" sz="2400"/>
              <a:t>A lebegőpontos ábrázolás</a:t>
            </a:r>
          </a:p>
          <a:p>
            <a:pPr marL="1524000" lvl="2" indent="-609600"/>
            <a:r>
              <a:rPr lang="hu-HU" sz="2000"/>
              <a:t>További specialitások:</a:t>
            </a:r>
          </a:p>
          <a:p>
            <a:pPr marL="1879600" lvl="3" indent="-508000"/>
            <a:r>
              <a:rPr lang="hu-HU" sz="1800"/>
              <a:t>A valóságban az exponens alapja nem 2, hanem 16 (ezt 16 alapú ábrázolásnak hívják</a:t>
            </a:r>
          </a:p>
          <a:p>
            <a:pPr marL="1879600" lvl="3" indent="-508000"/>
            <a:r>
              <a:rPr lang="hu-HU" sz="1800"/>
              <a:t>Hogy ne kelljen negatív kitevőt tárolni, a kitevőt eltolják, real esetében 64-gyel, tehát a kitevő-64 számértékét tárolják</a:t>
            </a:r>
          </a:p>
          <a:p>
            <a:pPr marL="1524000" lvl="2" indent="-609600">
              <a:buFont typeface="Wingdings" pitchFamily="2" charset="2"/>
              <a:buNone/>
            </a:pPr>
            <a:endParaRPr lang="hu-HU" sz="1200"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2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2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28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728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28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72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ctr"/>
            <a:r>
              <a:rPr lang="hu-HU" sz="3000"/>
              <a:t>4.6. A Turbo Pascal adattípusai</a:t>
            </a:r>
          </a:p>
        </p:txBody>
      </p:sp>
      <p:sp>
        <p:nvSpPr>
          <p:cNvPr id="98307" name="Rectangle 3"/>
          <p:cNvSpPr>
            <a:spLocks noGrp="1" noChangeArrowheads="1"/>
          </p:cNvSpPr>
          <p:nvPr>
            <p:ph type="body" sz="half" idx="1"/>
          </p:nvPr>
        </p:nvSpPr>
        <p:spPr>
          <a:xfrm>
            <a:off x="1066800" y="1981200"/>
            <a:ext cx="7796213" cy="4576763"/>
          </a:xfrm>
        </p:spPr>
        <p:txBody>
          <a:bodyPr/>
          <a:lstStyle/>
          <a:p>
            <a:pPr marL="812800" indent="-812800">
              <a:buFont typeface="Wingdings" pitchFamily="2" charset="2"/>
              <a:buAutoNum type="romanUcPeriod"/>
            </a:pPr>
            <a:r>
              <a:rPr lang="hu-HU" sz="2800"/>
              <a:t>Egyszerű típusok</a:t>
            </a:r>
          </a:p>
          <a:p>
            <a:pPr marL="812800" indent="-812800">
              <a:buFont typeface="Wingdings" pitchFamily="2" charset="2"/>
              <a:buAutoNum type="arabicPeriod"/>
            </a:pPr>
            <a:r>
              <a:rPr lang="hu-HU" sz="2800"/>
              <a:t>	Numerikus típusok</a:t>
            </a:r>
          </a:p>
          <a:p>
            <a:pPr marL="1168400" lvl="1" indent="-711200">
              <a:buFont typeface="Wingdings" pitchFamily="2" charset="2"/>
              <a:buAutoNum type="alphaLcPeriod" startAt="2"/>
            </a:pPr>
            <a:r>
              <a:rPr lang="hu-HU" sz="2400"/>
              <a:t>Valós típusok</a:t>
            </a:r>
          </a:p>
          <a:p>
            <a:pPr marL="1168400" lvl="1" indent="-711200">
              <a:buFont typeface="Wingdings" pitchFamily="2" charset="2"/>
              <a:buChar char="n"/>
            </a:pPr>
            <a:r>
              <a:rPr lang="hu-HU" sz="2000"/>
              <a:t>A lebegőpontos ábrázolás</a:t>
            </a:r>
          </a:p>
          <a:p>
            <a:pPr marL="1524000" lvl="2" indent="-609600">
              <a:buFont typeface="Wingdings" pitchFamily="2" charset="2"/>
              <a:buNone/>
            </a:pPr>
            <a:r>
              <a:rPr lang="hu-HU" sz="1800"/>
              <a:t>A 10-es számrendszerbeli alak kiszámításának képlete:</a:t>
            </a:r>
          </a:p>
          <a:p>
            <a:pPr marL="1524000" lvl="2" indent="-609600">
              <a:buFont typeface="Wingdings" pitchFamily="2" charset="2"/>
              <a:buNone/>
            </a:pPr>
            <a:endParaRPr lang="hu-HU" sz="1800"/>
          </a:p>
          <a:p>
            <a:pPr marL="1524000" lvl="2" indent="-609600">
              <a:buFont typeface="Wingdings" pitchFamily="2" charset="2"/>
              <a:buNone/>
            </a:pPr>
            <a:r>
              <a:rPr lang="hu-HU" sz="1800"/>
              <a:t>			N=(-1)</a:t>
            </a:r>
            <a:r>
              <a:rPr lang="hu-HU" sz="1800" baseline="30000"/>
              <a:t>S</a:t>
            </a:r>
            <a:r>
              <a:rPr lang="hu-HU" sz="1800"/>
              <a:t>*0.F*10</a:t>
            </a:r>
            <a:r>
              <a:rPr lang="hu-HU" sz="1800" baseline="30000"/>
              <a:t>E-64</a:t>
            </a:r>
          </a:p>
          <a:p>
            <a:pPr marL="1524000" lvl="2" indent="-609600">
              <a:buFont typeface="Wingdings" pitchFamily="2" charset="2"/>
              <a:buNone/>
            </a:pPr>
            <a:endParaRPr lang="hu-HU" sz="1800"/>
          </a:p>
          <a:p>
            <a:pPr marL="1524000" lvl="2" indent="-609600">
              <a:buFont typeface="Wingdings" pitchFamily="2" charset="2"/>
              <a:buNone/>
            </a:pPr>
            <a:r>
              <a:rPr lang="hu-HU" sz="1800"/>
              <a:t>ahol: 		N – a szám</a:t>
            </a:r>
          </a:p>
          <a:p>
            <a:pPr marL="1524000" lvl="2" indent="-609600">
              <a:buFont typeface="Wingdings" pitchFamily="2" charset="2"/>
              <a:buNone/>
            </a:pPr>
            <a:r>
              <a:rPr lang="hu-HU" sz="1800"/>
              <a:t>		S – előjel</a:t>
            </a:r>
          </a:p>
          <a:p>
            <a:pPr marL="1524000" lvl="2" indent="-609600">
              <a:buFont typeface="Wingdings" pitchFamily="2" charset="2"/>
              <a:buNone/>
            </a:pPr>
            <a:r>
              <a:rPr lang="hu-HU" sz="1800"/>
              <a:t>		F – mantissza</a:t>
            </a:r>
          </a:p>
          <a:p>
            <a:pPr marL="1524000" lvl="2" indent="-609600">
              <a:buFont typeface="Wingdings" pitchFamily="2" charset="2"/>
              <a:buNone/>
            </a:pPr>
            <a:r>
              <a:rPr lang="hu-HU" sz="1800"/>
              <a:t>		E – exponens</a:t>
            </a:r>
          </a:p>
          <a:p>
            <a:pPr marL="1524000" lvl="2" indent="-609600">
              <a:buFont typeface="Wingdings" pitchFamily="2" charset="2"/>
              <a:buNone/>
            </a:pPr>
            <a:endParaRPr lang="hu-HU" sz="2000"/>
          </a:p>
          <a:p>
            <a:pPr marL="1524000" lvl="2" indent="-609600">
              <a:buFont typeface="Wingdings" pitchFamily="2" charset="2"/>
              <a:buNone/>
            </a:pPr>
            <a:endParaRPr lang="hu-HU" sz="1000" baseline="30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30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30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30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830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830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30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830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830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830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Adatok tárolása</a:t>
            </a:r>
            <a:endParaRPr lang="hu-HU" dirty="0"/>
          </a:p>
        </p:txBody>
      </p:sp>
      <p:sp>
        <p:nvSpPr>
          <p:cNvPr id="3" name="Tartalom helye 2"/>
          <p:cNvSpPr>
            <a:spLocks noGrp="1"/>
          </p:cNvSpPr>
          <p:nvPr>
            <p:ph idx="1"/>
          </p:nvPr>
        </p:nvSpPr>
        <p:spPr/>
        <p:txBody>
          <a:bodyPr/>
          <a:lstStyle/>
          <a:p>
            <a:r>
              <a:rPr lang="hu-HU" dirty="0" smtClean="0"/>
              <a:t>Az adatokat adatbázisokban, adattárházakban, adatközpontokban tároljuk</a:t>
            </a:r>
          </a:p>
          <a:p>
            <a:r>
              <a:rPr lang="hu-HU" dirty="0" smtClean="0"/>
              <a:t>Az adatműveleteket speciális rendszerek, adatbázis-kezelők végzik. (Oracle, MS SQL, </a:t>
            </a:r>
            <a:r>
              <a:rPr lang="hu-HU" dirty="0" err="1" smtClean="0"/>
              <a:t>MySQL</a:t>
            </a:r>
            <a:r>
              <a:rPr lang="hu-HU" dirty="0" smtClean="0"/>
              <a:t>, MS Access, </a:t>
            </a:r>
            <a:r>
              <a:rPr lang="hu-HU" dirty="0" err="1" smtClean="0"/>
              <a:t>PostgreSQL</a:t>
            </a:r>
            <a:r>
              <a:rPr lang="hu-HU" dirty="0" smtClean="0"/>
              <a:t>, …)</a:t>
            </a:r>
            <a:endParaRPr lang="hu-HU" dirty="0"/>
          </a:p>
        </p:txBody>
      </p:sp>
      <p:pic>
        <p:nvPicPr>
          <p:cNvPr id="56322" name="Picture 2" descr="http://www.alternativenergia.hu/wp-content/uploads/2012/11/datacenter.jpg"/>
          <p:cNvPicPr>
            <a:picLocks noChangeAspect="1" noChangeArrowheads="1"/>
          </p:cNvPicPr>
          <p:nvPr/>
        </p:nvPicPr>
        <p:blipFill>
          <a:blip r:embed="rId2"/>
          <a:srcRect/>
          <a:stretch>
            <a:fillRect/>
          </a:stretch>
        </p:blipFill>
        <p:spPr bwMode="auto">
          <a:xfrm>
            <a:off x="214282" y="4357694"/>
            <a:ext cx="2933691" cy="2166931"/>
          </a:xfrm>
          <a:prstGeom prst="rect">
            <a:avLst/>
          </a:prstGeom>
          <a:noFill/>
        </p:spPr>
      </p:pic>
      <p:pic>
        <p:nvPicPr>
          <p:cNvPr id="56324" name="Picture 4" descr="http://d1okxbg53g7gx0.cloudfront.net/wp-content/uploads/2014/01/oracle-cloud.png"/>
          <p:cNvPicPr>
            <a:picLocks noChangeAspect="1" noChangeArrowheads="1"/>
          </p:cNvPicPr>
          <p:nvPr/>
        </p:nvPicPr>
        <p:blipFill>
          <a:blip r:embed="rId3" cstate="print"/>
          <a:srcRect/>
          <a:stretch>
            <a:fillRect/>
          </a:stretch>
        </p:blipFill>
        <p:spPr bwMode="auto">
          <a:xfrm>
            <a:off x="3214678" y="4286256"/>
            <a:ext cx="1933585" cy="2285476"/>
          </a:xfrm>
          <a:prstGeom prst="rect">
            <a:avLst/>
          </a:prstGeom>
          <a:noFill/>
        </p:spPr>
      </p:pic>
      <p:pic>
        <p:nvPicPr>
          <p:cNvPr id="56326" name="Picture 6" descr="http://itfroccs.hu/sites/default/files/mysql_automatic_backup_itfroccs.png"/>
          <p:cNvPicPr>
            <a:picLocks noChangeAspect="1" noChangeArrowheads="1"/>
          </p:cNvPicPr>
          <p:nvPr/>
        </p:nvPicPr>
        <p:blipFill>
          <a:blip r:embed="rId4"/>
          <a:srcRect/>
          <a:stretch>
            <a:fillRect/>
          </a:stretch>
        </p:blipFill>
        <p:spPr bwMode="auto">
          <a:xfrm>
            <a:off x="7000892" y="4286256"/>
            <a:ext cx="2357430" cy="2357430"/>
          </a:xfrm>
          <a:prstGeom prst="rect">
            <a:avLst/>
          </a:prstGeom>
          <a:noFill/>
        </p:spPr>
      </p:pic>
      <p:pic>
        <p:nvPicPr>
          <p:cNvPr id="56328" name="Picture 8" descr="https://blog.dorsum.eu/sites/default/files/tartalom/blog/mssql280.png"/>
          <p:cNvPicPr>
            <a:picLocks noChangeAspect="1" noChangeArrowheads="1"/>
          </p:cNvPicPr>
          <p:nvPr/>
        </p:nvPicPr>
        <p:blipFill>
          <a:blip r:embed="rId5"/>
          <a:srcRect/>
          <a:stretch>
            <a:fillRect/>
          </a:stretch>
        </p:blipFill>
        <p:spPr bwMode="auto">
          <a:xfrm>
            <a:off x="5072066" y="4643446"/>
            <a:ext cx="2226413" cy="1804986"/>
          </a:xfrm>
          <a:prstGeom prst="rect">
            <a:avLst/>
          </a:prstGeom>
          <a:noFill/>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ctr"/>
            <a:r>
              <a:rPr lang="hu-HU" sz="3000"/>
              <a:t>4.6. A Turbo Pascal adattípusai</a:t>
            </a:r>
          </a:p>
        </p:txBody>
      </p:sp>
      <p:sp>
        <p:nvSpPr>
          <p:cNvPr id="99331" name="Rectangle 3"/>
          <p:cNvSpPr>
            <a:spLocks noGrp="1" noChangeArrowheads="1"/>
          </p:cNvSpPr>
          <p:nvPr>
            <p:ph type="body" sz="half" idx="1"/>
          </p:nvPr>
        </p:nvSpPr>
        <p:spPr>
          <a:xfrm>
            <a:off x="1066800" y="1981200"/>
            <a:ext cx="7796213" cy="4576763"/>
          </a:xfrm>
        </p:spPr>
        <p:txBody>
          <a:bodyPr/>
          <a:lstStyle/>
          <a:p>
            <a:pPr marL="812800" indent="-812800">
              <a:buFont typeface="Wingdings" pitchFamily="2" charset="2"/>
              <a:buAutoNum type="romanUcPeriod"/>
            </a:pPr>
            <a:r>
              <a:rPr lang="hu-HU" sz="2400" dirty="0"/>
              <a:t>Egyszerű típusok</a:t>
            </a:r>
          </a:p>
          <a:p>
            <a:pPr marL="812800" indent="-812800">
              <a:buFont typeface="Wingdings" pitchFamily="2" charset="2"/>
              <a:buAutoNum type="arabicPeriod"/>
            </a:pPr>
            <a:r>
              <a:rPr lang="hu-HU" sz="2400" dirty="0"/>
              <a:t>	Numerikus típusok</a:t>
            </a:r>
          </a:p>
          <a:p>
            <a:pPr marL="1168400" lvl="1" indent="-711200">
              <a:buFont typeface="Wingdings" pitchFamily="2" charset="2"/>
              <a:buAutoNum type="alphaLcPeriod" startAt="2"/>
            </a:pPr>
            <a:r>
              <a:rPr lang="hu-HU" sz="2000" dirty="0"/>
              <a:t>Valós típusok</a:t>
            </a:r>
          </a:p>
          <a:p>
            <a:pPr marL="1168400" lvl="1" indent="-711200">
              <a:buFont typeface="Wingdings" pitchFamily="2" charset="2"/>
              <a:buChar char="n"/>
            </a:pPr>
            <a:r>
              <a:rPr lang="hu-HU" sz="1800" dirty="0"/>
              <a:t>A lebegőpontos ábrázolás</a:t>
            </a:r>
          </a:p>
          <a:p>
            <a:pPr marL="1524000" lvl="2" indent="-609600">
              <a:buFont typeface="Wingdings" pitchFamily="2" charset="2"/>
              <a:buNone/>
            </a:pPr>
            <a:r>
              <a:rPr lang="hu-HU" sz="1600" dirty="0"/>
              <a:t>Egy példa: N=-17.25		N=(-1)</a:t>
            </a:r>
            <a:r>
              <a:rPr lang="hu-HU" sz="1600" baseline="30000" dirty="0"/>
              <a:t>S</a:t>
            </a:r>
            <a:r>
              <a:rPr lang="hu-HU" sz="1600" dirty="0"/>
              <a:t>*0.F*10</a:t>
            </a:r>
            <a:r>
              <a:rPr lang="hu-HU" sz="1600" baseline="30000" dirty="0"/>
              <a:t>E-64</a:t>
            </a:r>
          </a:p>
          <a:p>
            <a:pPr marL="1524000" lvl="2" indent="-609600">
              <a:buFont typeface="Wingdings" pitchFamily="2" charset="2"/>
              <a:buNone/>
            </a:pPr>
            <a:r>
              <a:rPr lang="hu-HU" sz="1800" dirty="0"/>
              <a:t>S=1</a:t>
            </a:r>
          </a:p>
          <a:p>
            <a:pPr marL="1524000" lvl="2" indent="-609600">
              <a:buFont typeface="Wingdings" pitchFamily="2" charset="2"/>
              <a:buNone/>
            </a:pPr>
            <a:r>
              <a:rPr lang="hu-HU" sz="1800" dirty="0"/>
              <a:t>17.25=10001.01 binárisan, ezt úgy alakítjuk, hogy az egészrésze 0 legyen, és 16 hatványával legyen megszorozva. Ehhez 8 bittel kell eltolni jobbra (16*16-tal való osztás</a:t>
            </a:r>
          </a:p>
          <a:p>
            <a:pPr marL="1524000" lvl="2" indent="-609600">
              <a:buFont typeface="Wingdings" pitchFamily="2" charset="2"/>
              <a:buNone/>
            </a:pPr>
            <a:r>
              <a:rPr lang="hu-HU" sz="1800" dirty="0"/>
              <a:t>Eredmény: 0.0001000101*16</a:t>
            </a:r>
            <a:r>
              <a:rPr lang="hu-HU" sz="1800" baseline="30000" dirty="0"/>
              <a:t>2</a:t>
            </a:r>
          </a:p>
          <a:p>
            <a:pPr marL="1524000" lvl="2" indent="-609600">
              <a:buFont typeface="Wingdings" pitchFamily="2" charset="2"/>
              <a:buNone/>
            </a:pPr>
            <a:r>
              <a:rPr lang="hu-HU" sz="1800" dirty="0"/>
              <a:t>Ebből következik, hogy E=64+2=66, binárisan 1000010</a:t>
            </a:r>
          </a:p>
          <a:p>
            <a:pPr marL="1524000" lvl="2" indent="-609600">
              <a:buFont typeface="Wingdings" pitchFamily="2" charset="2"/>
              <a:buNone/>
            </a:pPr>
            <a:r>
              <a:rPr lang="hu-HU" sz="1800" dirty="0"/>
              <a:t>Ezeket összerakva:</a:t>
            </a:r>
          </a:p>
          <a:p>
            <a:pPr marL="1168400" lvl="1" indent="-711200">
              <a:buFontTx/>
              <a:buNone/>
            </a:pPr>
            <a:r>
              <a:rPr lang="hu-HU" sz="1800" b="1" dirty="0">
                <a:solidFill>
                  <a:srgbClr val="FF0000"/>
                </a:solidFill>
              </a:rPr>
              <a:t>10001000 10100000 00000000 </a:t>
            </a:r>
            <a:r>
              <a:rPr lang="hu-HU" sz="1800" b="1" dirty="0" err="1">
                <a:solidFill>
                  <a:srgbClr val="FF0000"/>
                </a:solidFill>
              </a:rPr>
              <a:t>00000000</a:t>
            </a:r>
            <a:r>
              <a:rPr lang="hu-HU" sz="1800" b="1" dirty="0">
                <a:solidFill>
                  <a:srgbClr val="FF0000"/>
                </a:solidFill>
              </a:rPr>
              <a:t> </a:t>
            </a:r>
            <a:r>
              <a:rPr lang="hu-HU" sz="1800" b="1" dirty="0" err="1">
                <a:solidFill>
                  <a:srgbClr val="FF0000"/>
                </a:solidFill>
              </a:rPr>
              <a:t>00000000</a:t>
            </a:r>
            <a:r>
              <a:rPr lang="hu-HU" sz="1800" b="1" dirty="0">
                <a:solidFill>
                  <a:srgbClr val="FF0000"/>
                </a:solidFill>
              </a:rPr>
              <a:t> 01000010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33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3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3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33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933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33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33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9331">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93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algn="ctr"/>
            <a:r>
              <a:rPr lang="hu-HU" sz="3000"/>
              <a:t>4.6. A Turbo Pascal adattípusai</a:t>
            </a:r>
          </a:p>
        </p:txBody>
      </p:sp>
      <p:sp>
        <p:nvSpPr>
          <p:cNvPr id="100355" name="Rectangle 3"/>
          <p:cNvSpPr>
            <a:spLocks noGrp="1" noChangeArrowheads="1"/>
          </p:cNvSpPr>
          <p:nvPr>
            <p:ph type="body" sz="half" idx="1"/>
          </p:nvPr>
        </p:nvSpPr>
        <p:spPr>
          <a:xfrm>
            <a:off x="1066800" y="1981200"/>
            <a:ext cx="7796213" cy="4576763"/>
          </a:xfrm>
        </p:spPr>
        <p:txBody>
          <a:bodyPr/>
          <a:lstStyle/>
          <a:p>
            <a:pPr marL="812800" indent="-812800">
              <a:lnSpc>
                <a:spcPct val="90000"/>
              </a:lnSpc>
              <a:buFont typeface="Wingdings" pitchFamily="2" charset="2"/>
              <a:buAutoNum type="romanUcPeriod"/>
            </a:pPr>
            <a:r>
              <a:rPr lang="hu-HU"/>
              <a:t>Egyszerű típusok</a:t>
            </a:r>
          </a:p>
          <a:p>
            <a:pPr marL="812800" indent="-812800">
              <a:lnSpc>
                <a:spcPct val="90000"/>
              </a:lnSpc>
              <a:buFont typeface="Wingdings" pitchFamily="2" charset="2"/>
              <a:buAutoNum type="arabicPeriod" startAt="2"/>
            </a:pPr>
            <a:r>
              <a:rPr lang="hu-HU"/>
              <a:t>	Logikai (boolean) típus</a:t>
            </a:r>
          </a:p>
          <a:p>
            <a:pPr marL="1168400" lvl="1" indent="-711200">
              <a:lnSpc>
                <a:spcPct val="90000"/>
              </a:lnSpc>
            </a:pPr>
            <a:r>
              <a:rPr lang="hu-HU"/>
              <a:t>Csak két értéket vehet fel: igaz (true), hamis (false)</a:t>
            </a:r>
          </a:p>
          <a:p>
            <a:pPr marL="1168400" lvl="1" indent="-711200">
              <a:lnSpc>
                <a:spcPct val="90000"/>
              </a:lnSpc>
            </a:pPr>
            <a:r>
              <a:rPr lang="hu-HU"/>
              <a:t>Helyfoglalása a memóriában: 1 byte</a:t>
            </a:r>
          </a:p>
          <a:p>
            <a:pPr marL="1168400" lvl="1" indent="-711200">
              <a:lnSpc>
                <a:spcPct val="90000"/>
              </a:lnSpc>
            </a:pPr>
            <a:r>
              <a:rPr lang="hu-HU"/>
              <a:t>Tárolása: False: 0, true: nem 0 érték</a:t>
            </a:r>
          </a:p>
          <a:p>
            <a:pPr marL="1168400" lvl="1" indent="-711200">
              <a:lnSpc>
                <a:spcPct val="90000"/>
              </a:lnSpc>
            </a:pPr>
            <a:r>
              <a:rPr lang="hu-HU"/>
              <a:t>Deklarálása: Var L:Boolean</a:t>
            </a:r>
          </a:p>
          <a:p>
            <a:pPr marL="1168400" lvl="1" indent="-711200">
              <a:lnSpc>
                <a:spcPct val="90000"/>
              </a:lnSpc>
            </a:pPr>
            <a:r>
              <a:rPr lang="hu-HU"/>
              <a:t>Sorszámozott típus, a false sorszáma 0, a true sorszáma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3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3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3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3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3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3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2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ctr"/>
            <a:r>
              <a:rPr lang="hu-HU" sz="3000"/>
              <a:t>4.6. A Turbo Pascal adattípusai</a:t>
            </a:r>
          </a:p>
        </p:txBody>
      </p:sp>
      <p:sp>
        <p:nvSpPr>
          <p:cNvPr id="101379" name="Rectangle 3"/>
          <p:cNvSpPr>
            <a:spLocks noGrp="1" noChangeArrowheads="1"/>
          </p:cNvSpPr>
          <p:nvPr>
            <p:ph type="body" sz="half" idx="1"/>
          </p:nvPr>
        </p:nvSpPr>
        <p:spPr>
          <a:xfrm>
            <a:off x="1066800" y="1981200"/>
            <a:ext cx="7796213" cy="4576763"/>
          </a:xfrm>
        </p:spPr>
        <p:txBody>
          <a:bodyPr/>
          <a:lstStyle/>
          <a:p>
            <a:pPr marL="812800" indent="-812800">
              <a:lnSpc>
                <a:spcPct val="90000"/>
              </a:lnSpc>
              <a:buFont typeface="Wingdings" pitchFamily="2" charset="2"/>
              <a:buAutoNum type="romanUcPeriod"/>
            </a:pPr>
            <a:r>
              <a:rPr lang="hu-HU" sz="2800"/>
              <a:t>Egyszerű típusok</a:t>
            </a:r>
          </a:p>
          <a:p>
            <a:pPr marL="812800" indent="-812800">
              <a:lnSpc>
                <a:spcPct val="90000"/>
              </a:lnSpc>
              <a:buFont typeface="Wingdings" pitchFamily="2" charset="2"/>
              <a:buAutoNum type="arabicPeriod" startAt="3"/>
            </a:pPr>
            <a:r>
              <a:rPr lang="hu-HU" sz="2800"/>
              <a:t>	Szöveges típusok</a:t>
            </a:r>
          </a:p>
          <a:p>
            <a:pPr marL="1168400" lvl="1" indent="-711200">
              <a:lnSpc>
                <a:spcPct val="90000"/>
              </a:lnSpc>
              <a:buFont typeface="Wingdings" pitchFamily="2" charset="2"/>
              <a:buAutoNum type="alphaLcPeriod"/>
            </a:pPr>
            <a:r>
              <a:rPr lang="hu-HU" sz="2400"/>
              <a:t>Karakter típus (char)</a:t>
            </a:r>
          </a:p>
          <a:p>
            <a:pPr marL="1168400" lvl="1" indent="-711200">
              <a:lnSpc>
                <a:spcPct val="90000"/>
              </a:lnSpc>
            </a:pPr>
            <a:r>
              <a:rPr lang="hu-HU" sz="2400"/>
              <a:t>Csak egyetlen karakter tárolására alkalmas</a:t>
            </a:r>
          </a:p>
          <a:p>
            <a:pPr marL="1168400" lvl="1" indent="-711200">
              <a:lnSpc>
                <a:spcPct val="90000"/>
              </a:lnSpc>
            </a:pPr>
            <a:r>
              <a:rPr lang="hu-HU" sz="2400"/>
              <a:t>Helyfoglalása a memóriában: 1 byte</a:t>
            </a:r>
          </a:p>
          <a:p>
            <a:pPr marL="1168400" lvl="1" indent="-711200">
              <a:lnSpc>
                <a:spcPct val="90000"/>
              </a:lnSpc>
            </a:pPr>
            <a:r>
              <a:rPr lang="hu-HU" sz="2400"/>
              <a:t>Tárolása: az adott karakter ASCII kódjával</a:t>
            </a:r>
          </a:p>
          <a:p>
            <a:pPr marL="1168400" lvl="1" indent="-711200">
              <a:lnSpc>
                <a:spcPct val="90000"/>
              </a:lnSpc>
            </a:pPr>
            <a:r>
              <a:rPr lang="hu-HU" sz="2400"/>
              <a:t>Deklarálása: Var ch:char;</a:t>
            </a:r>
          </a:p>
          <a:p>
            <a:pPr marL="1168400" lvl="1" indent="-711200">
              <a:lnSpc>
                <a:spcPct val="90000"/>
              </a:lnSpc>
            </a:pPr>
            <a:r>
              <a:rPr lang="hu-HU" sz="2400"/>
              <a:t>Sorszámozott típus, a sorszám a tárolt karakter ASCII kódja</a:t>
            </a:r>
          </a:p>
          <a:p>
            <a:pPr marL="1168400" lvl="1" indent="-711200">
              <a:lnSpc>
                <a:spcPct val="90000"/>
              </a:lnSpc>
            </a:pPr>
            <a:r>
              <a:rPr lang="hu-HU" sz="2400"/>
              <a:t>A karakterkonstanst aposztrófok közé kell tenni, pl.: ch:=‘a’;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137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1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a:r>
              <a:rPr lang="hu-HU" sz="3000"/>
              <a:t>4.6. A Turbo Pascal adattípusai</a:t>
            </a:r>
          </a:p>
        </p:txBody>
      </p:sp>
      <p:sp>
        <p:nvSpPr>
          <p:cNvPr id="102403" name="Rectangle 3"/>
          <p:cNvSpPr>
            <a:spLocks noGrp="1" noChangeArrowheads="1"/>
          </p:cNvSpPr>
          <p:nvPr>
            <p:ph type="body" sz="half" idx="1"/>
          </p:nvPr>
        </p:nvSpPr>
        <p:spPr>
          <a:xfrm>
            <a:off x="1066800" y="1981200"/>
            <a:ext cx="7796213" cy="4876800"/>
          </a:xfrm>
        </p:spPr>
        <p:txBody>
          <a:bodyPr/>
          <a:lstStyle/>
          <a:p>
            <a:pPr marL="812800" indent="-812800">
              <a:lnSpc>
                <a:spcPct val="80000"/>
              </a:lnSpc>
              <a:buFont typeface="Wingdings" pitchFamily="2" charset="2"/>
              <a:buAutoNum type="romanUcPeriod"/>
            </a:pPr>
            <a:r>
              <a:rPr lang="hu-HU" sz="2800"/>
              <a:t>Egyszerű típusok</a:t>
            </a:r>
          </a:p>
          <a:p>
            <a:pPr marL="812800" indent="-812800">
              <a:lnSpc>
                <a:spcPct val="80000"/>
              </a:lnSpc>
              <a:buFont typeface="Wingdings" pitchFamily="2" charset="2"/>
              <a:buAutoNum type="arabicPeriod" startAt="3"/>
            </a:pPr>
            <a:r>
              <a:rPr lang="hu-HU" sz="2800"/>
              <a:t>	Szöveges típusok</a:t>
            </a:r>
          </a:p>
          <a:p>
            <a:pPr marL="1168400" lvl="1" indent="-711200">
              <a:lnSpc>
                <a:spcPct val="80000"/>
              </a:lnSpc>
              <a:buFont typeface="Wingdings" pitchFamily="2" charset="2"/>
              <a:buAutoNum type="alphaLcPeriod" startAt="2"/>
            </a:pPr>
            <a:r>
              <a:rPr lang="hu-HU" sz="2400"/>
              <a:t>Karakterlánc típus (string)</a:t>
            </a:r>
          </a:p>
          <a:p>
            <a:pPr marL="1168400" lvl="1" indent="-711200">
              <a:lnSpc>
                <a:spcPct val="80000"/>
              </a:lnSpc>
            </a:pPr>
            <a:r>
              <a:rPr lang="hu-HU" sz="2400"/>
              <a:t>Maximálisan 255 karakter tárolására alkalmas</a:t>
            </a:r>
          </a:p>
          <a:p>
            <a:pPr marL="1168400" lvl="1" indent="-711200">
              <a:lnSpc>
                <a:spcPct val="80000"/>
              </a:lnSpc>
            </a:pPr>
            <a:r>
              <a:rPr lang="hu-HU" sz="2400"/>
              <a:t>Helyfoglalása a memóriában: 256 byte</a:t>
            </a:r>
          </a:p>
          <a:p>
            <a:pPr marL="1168400" lvl="1" indent="-711200">
              <a:lnSpc>
                <a:spcPct val="80000"/>
              </a:lnSpc>
            </a:pPr>
            <a:r>
              <a:rPr lang="hu-HU" sz="2400"/>
              <a:t>Tárolása: az első byteon (0. sorszám) az aktuális hossz, az ezt követő byteokon a karakterek ASCII kódjai</a:t>
            </a:r>
          </a:p>
          <a:p>
            <a:pPr marL="1168400" lvl="1" indent="-711200">
              <a:lnSpc>
                <a:spcPct val="80000"/>
              </a:lnSpc>
            </a:pPr>
            <a:r>
              <a:rPr lang="hu-HU" sz="2400"/>
              <a:t>Deklarálása: Var s:string;</a:t>
            </a:r>
          </a:p>
          <a:p>
            <a:pPr marL="1168400" lvl="1" indent="-711200">
              <a:lnSpc>
                <a:spcPct val="80000"/>
              </a:lnSpc>
            </a:pPr>
            <a:r>
              <a:rPr lang="hu-HU" sz="2400"/>
              <a:t>Ha tudjuk, hogy biztosan nem lesz a tartalma egy bizonyos hossznál hosszabb, akkor rövidebbre is lehet deklarálni:</a:t>
            </a:r>
          </a:p>
          <a:p>
            <a:pPr marL="1168400" lvl="1" indent="-711200">
              <a:lnSpc>
                <a:spcPct val="80000"/>
              </a:lnSpc>
              <a:buFontTx/>
              <a:buNone/>
            </a:pPr>
            <a:r>
              <a:rPr lang="hu-HU" sz="2400"/>
              <a:t>	Var s1:string[25]; Ekkor a helyfoglalás a megadott hossz+1 byte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0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40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0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240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240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240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4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ctr"/>
            <a:r>
              <a:rPr lang="hu-HU" sz="3000"/>
              <a:t>4.6. A Turbo Pascal adattípusai</a:t>
            </a:r>
          </a:p>
        </p:txBody>
      </p:sp>
      <p:sp>
        <p:nvSpPr>
          <p:cNvPr id="103427" name="Rectangle 3"/>
          <p:cNvSpPr>
            <a:spLocks noGrp="1" noChangeArrowheads="1"/>
          </p:cNvSpPr>
          <p:nvPr>
            <p:ph type="body" sz="half" idx="1"/>
          </p:nvPr>
        </p:nvSpPr>
        <p:spPr>
          <a:xfrm>
            <a:off x="1066800" y="1981200"/>
            <a:ext cx="7796213" cy="4876800"/>
          </a:xfrm>
        </p:spPr>
        <p:txBody>
          <a:bodyPr/>
          <a:lstStyle/>
          <a:p>
            <a:pPr marL="812800" indent="-812800">
              <a:buFont typeface="Wingdings" pitchFamily="2" charset="2"/>
              <a:buAutoNum type="romanUcPeriod"/>
            </a:pPr>
            <a:r>
              <a:rPr lang="hu-HU"/>
              <a:t>Egyszerű típusok</a:t>
            </a:r>
          </a:p>
          <a:p>
            <a:pPr marL="812800" indent="-812800">
              <a:buFont typeface="Wingdings" pitchFamily="2" charset="2"/>
              <a:buAutoNum type="arabicPeriod" startAt="3"/>
            </a:pPr>
            <a:r>
              <a:rPr lang="hu-HU"/>
              <a:t>	Szöveges típusok</a:t>
            </a:r>
          </a:p>
          <a:p>
            <a:pPr marL="1168400" lvl="1" indent="-711200">
              <a:buFont typeface="Wingdings" pitchFamily="2" charset="2"/>
              <a:buAutoNum type="alphaLcPeriod" startAt="2"/>
            </a:pPr>
            <a:r>
              <a:rPr lang="hu-HU"/>
              <a:t>Karakterlánc típus (string)</a:t>
            </a:r>
          </a:p>
          <a:p>
            <a:pPr marL="1168400" lvl="1" indent="-711200"/>
            <a:r>
              <a:rPr lang="hu-HU"/>
              <a:t>Műveletei:</a:t>
            </a:r>
          </a:p>
          <a:p>
            <a:pPr marL="1524000" lvl="2" indent="-609600"/>
            <a:r>
              <a:rPr lang="hu-HU"/>
              <a:t>Egy karakter kiemelése a karakterláncból:</a:t>
            </a:r>
          </a:p>
          <a:p>
            <a:pPr marL="1524000" lvl="2" indent="-609600">
              <a:buFont typeface="Wingdings" pitchFamily="2" charset="2"/>
              <a:buNone/>
            </a:pPr>
            <a:r>
              <a:rPr lang="hu-HU"/>
              <a:t>		S[3]	</a:t>
            </a:r>
          </a:p>
          <a:p>
            <a:pPr marL="1524000" lvl="2" indent="-609600"/>
            <a:r>
              <a:rPr lang="hu-HU"/>
              <a:t>Karakterláncok összefűzése: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42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4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ctr"/>
            <a:r>
              <a:rPr lang="hu-HU" sz="3000"/>
              <a:t>4.6. A Turbo Pascal adattípusai</a:t>
            </a:r>
          </a:p>
        </p:txBody>
      </p:sp>
      <p:sp>
        <p:nvSpPr>
          <p:cNvPr id="104451" name="Rectangle 3"/>
          <p:cNvSpPr>
            <a:spLocks noGrp="1" noChangeArrowheads="1"/>
          </p:cNvSpPr>
          <p:nvPr>
            <p:ph type="body" sz="half" idx="1"/>
          </p:nvPr>
        </p:nvSpPr>
        <p:spPr>
          <a:xfrm>
            <a:off x="342900" y="1981200"/>
            <a:ext cx="8520113" cy="4876800"/>
          </a:xfrm>
        </p:spPr>
        <p:txBody>
          <a:bodyPr/>
          <a:lstStyle/>
          <a:p>
            <a:pPr marL="812800" indent="-812800">
              <a:lnSpc>
                <a:spcPct val="80000"/>
              </a:lnSpc>
              <a:buFont typeface="Wingdings" pitchFamily="2" charset="2"/>
              <a:buAutoNum type="romanUcPeriod"/>
            </a:pPr>
            <a:r>
              <a:rPr lang="hu-HU" sz="2400"/>
              <a:t>Egyszerű típusok</a:t>
            </a:r>
          </a:p>
          <a:p>
            <a:pPr marL="812800" indent="-812800">
              <a:lnSpc>
                <a:spcPct val="80000"/>
              </a:lnSpc>
              <a:buFont typeface="Wingdings" pitchFamily="2" charset="2"/>
              <a:buAutoNum type="arabicPeriod" startAt="4"/>
            </a:pPr>
            <a:r>
              <a:rPr lang="hu-HU" sz="2400"/>
              <a:t>	Sorszámozott típusok közös jellemzői</a:t>
            </a:r>
          </a:p>
          <a:p>
            <a:pPr marL="1168400" lvl="1" indent="-711200">
              <a:lnSpc>
                <a:spcPct val="80000"/>
              </a:lnSpc>
            </a:pPr>
            <a:r>
              <a:rPr lang="hu-HU" sz="2000"/>
              <a:t>Az eddigiekből nem sorszámozott a string, és a valós típusok</a:t>
            </a:r>
          </a:p>
          <a:p>
            <a:pPr marL="1168400" lvl="1" indent="-711200">
              <a:lnSpc>
                <a:spcPct val="80000"/>
              </a:lnSpc>
            </a:pPr>
            <a:r>
              <a:rPr lang="hu-HU" sz="2000"/>
              <a:t>A sorszámozott típusok lehetséges értékei kölcsönösen egyértelműen hozzárendelhetőek a természetes számokhoz</a:t>
            </a:r>
          </a:p>
          <a:p>
            <a:pPr marL="1168400" lvl="1" indent="-711200">
              <a:lnSpc>
                <a:spcPct val="80000"/>
              </a:lnSpc>
            </a:pPr>
            <a:r>
              <a:rPr lang="hu-HU" sz="2000"/>
              <a:t>A legkisebb sorszám mindig 0</a:t>
            </a:r>
          </a:p>
          <a:p>
            <a:pPr marL="1168400" lvl="1" indent="-711200">
              <a:lnSpc>
                <a:spcPct val="80000"/>
              </a:lnSpc>
            </a:pPr>
            <a:r>
              <a:rPr lang="hu-HU" sz="2000"/>
              <a:t>A sorszámozott típusoknak vannak közös függvényeik:</a:t>
            </a:r>
          </a:p>
          <a:p>
            <a:pPr marL="1524000" lvl="2" indent="-609600">
              <a:lnSpc>
                <a:spcPct val="80000"/>
              </a:lnSpc>
            </a:pPr>
            <a:r>
              <a:rPr lang="hu-HU" sz="1800"/>
              <a:t>Ord(&lt;sorszámozott típusú konstans vagy változó&gt;: megadja az adott érték sorszámát a típuson belül</a:t>
            </a:r>
          </a:p>
          <a:p>
            <a:pPr marL="1524000" lvl="2" indent="-609600">
              <a:lnSpc>
                <a:spcPct val="80000"/>
              </a:lnSpc>
            </a:pPr>
            <a:r>
              <a:rPr lang="hu-HU" sz="1800"/>
              <a:t>Succ(&lt;sorszámozott típusú konstans vagy változó&gt;: megadja az adott típuson belül a következő értéket</a:t>
            </a:r>
          </a:p>
          <a:p>
            <a:pPr marL="1524000" lvl="2" indent="-609600">
              <a:lnSpc>
                <a:spcPct val="80000"/>
              </a:lnSpc>
            </a:pPr>
            <a:r>
              <a:rPr lang="hu-HU" sz="1800"/>
              <a:t>Pred(&lt;sorszámozott típusú konstans vagy változó&gt;: megadja az adott típuson belül az előző értéket</a:t>
            </a:r>
          </a:p>
          <a:p>
            <a:pPr marL="1524000" lvl="2" indent="-609600">
              <a:lnSpc>
                <a:spcPct val="80000"/>
              </a:lnSpc>
            </a:pPr>
            <a:r>
              <a:rPr lang="hu-HU" sz="1800"/>
              <a:t>Low(&lt;típusazonosító): megadja az adott típus lehetséges legkisebb értékét</a:t>
            </a:r>
          </a:p>
          <a:p>
            <a:pPr marL="1524000" lvl="2" indent="-609600">
              <a:lnSpc>
                <a:spcPct val="80000"/>
              </a:lnSpc>
            </a:pPr>
            <a:r>
              <a:rPr lang="hu-HU" sz="1800"/>
              <a:t>High(&lt;típusazonosító): megadja az adott típus lehetséges legnagyobb értékét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4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4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44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44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4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4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4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44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4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algn="ctr"/>
            <a:r>
              <a:rPr lang="hu-HU" sz="3000"/>
              <a:t>4.6. A Turbo Pascal adattípusai</a:t>
            </a:r>
          </a:p>
        </p:txBody>
      </p:sp>
      <p:sp>
        <p:nvSpPr>
          <p:cNvPr id="105475" name="Rectangle 3"/>
          <p:cNvSpPr>
            <a:spLocks noGrp="1" noChangeArrowheads="1"/>
          </p:cNvSpPr>
          <p:nvPr>
            <p:ph type="body" sz="half" idx="1"/>
          </p:nvPr>
        </p:nvSpPr>
        <p:spPr>
          <a:xfrm>
            <a:off x="958850" y="1981200"/>
            <a:ext cx="7904163" cy="4876800"/>
          </a:xfrm>
        </p:spPr>
        <p:txBody>
          <a:bodyPr/>
          <a:lstStyle/>
          <a:p>
            <a:pPr marL="812800" indent="-812800">
              <a:lnSpc>
                <a:spcPct val="80000"/>
              </a:lnSpc>
              <a:buFont typeface="Wingdings" pitchFamily="2" charset="2"/>
              <a:buAutoNum type="romanUcPeriod"/>
            </a:pPr>
            <a:r>
              <a:rPr lang="hu-HU" sz="2000"/>
              <a:t>Egyszerű típusok</a:t>
            </a:r>
          </a:p>
          <a:p>
            <a:pPr marL="812800" indent="-812800">
              <a:lnSpc>
                <a:spcPct val="80000"/>
              </a:lnSpc>
              <a:buFont typeface="Wingdings" pitchFamily="2" charset="2"/>
              <a:buAutoNum type="arabicPeriod" startAt="4"/>
            </a:pPr>
            <a:r>
              <a:rPr lang="hu-HU" sz="2000"/>
              <a:t>	Sorszámozott típusok közös jellemzői – a felsorolás típus</a:t>
            </a:r>
          </a:p>
          <a:p>
            <a:pPr marL="1168400" lvl="1" indent="-711200">
              <a:lnSpc>
                <a:spcPct val="80000"/>
              </a:lnSpc>
            </a:pPr>
            <a:r>
              <a:rPr lang="hu-HU" sz="1800"/>
              <a:t>Magunk is hozhatunk létre tetszőleges sorszámozott típusokat, ennek neve felsorolás (felsorolt) típus</a:t>
            </a:r>
          </a:p>
          <a:p>
            <a:pPr marL="1168400" lvl="1" indent="-711200">
              <a:lnSpc>
                <a:spcPct val="80000"/>
              </a:lnSpc>
            </a:pPr>
            <a:r>
              <a:rPr lang="hu-HU" sz="1800"/>
              <a:t>Deklarációjuk két példa alapján:</a:t>
            </a:r>
          </a:p>
          <a:p>
            <a:pPr marL="1524000" lvl="2" indent="-609600">
              <a:lnSpc>
                <a:spcPct val="80000"/>
              </a:lnSpc>
            </a:pPr>
            <a:r>
              <a:rPr lang="hu-HU" sz="1600"/>
              <a:t>Var nyelv: (angol, nemet, spanyol, olasz);</a:t>
            </a:r>
          </a:p>
          <a:p>
            <a:pPr marL="1524000" lvl="2" indent="-609600">
              <a:lnSpc>
                <a:spcPct val="80000"/>
              </a:lnSpc>
            </a:pPr>
            <a:r>
              <a:rPr lang="hu-HU" sz="1600"/>
              <a:t>Var evszak: (tavasz, nyar, osz, tel);</a:t>
            </a:r>
          </a:p>
          <a:p>
            <a:pPr marL="1168400" lvl="1" indent="-711200">
              <a:lnSpc>
                <a:spcPct val="80000"/>
              </a:lnSpc>
            </a:pPr>
            <a:r>
              <a:rPr lang="hu-HU" sz="1800"/>
              <a:t>Tudnivalók:</a:t>
            </a:r>
          </a:p>
          <a:p>
            <a:pPr marL="1524000" lvl="2" indent="-609600">
              <a:lnSpc>
                <a:spcPct val="80000"/>
              </a:lnSpc>
            </a:pPr>
            <a:r>
              <a:rPr lang="hu-HU" sz="1600"/>
              <a:t>A felsorolt értékek azonosítók, így rájuk az azonosítókra vonatkozó szabályok érvényesek</a:t>
            </a:r>
          </a:p>
          <a:p>
            <a:pPr marL="1524000" lvl="2" indent="-609600">
              <a:lnSpc>
                <a:spcPct val="80000"/>
              </a:lnSpc>
            </a:pPr>
            <a:r>
              <a:rPr lang="hu-HU" sz="1600"/>
              <a:t>A felsorolt értékeknek egyedieknek kell lenniük, mert ha nem azok, bizonyos függvények kiértékelése gondot okozhat:</a:t>
            </a:r>
          </a:p>
          <a:p>
            <a:pPr marL="1879600" lvl="3" indent="-508000">
              <a:lnSpc>
                <a:spcPct val="80000"/>
              </a:lnSpc>
            </a:pPr>
            <a:r>
              <a:rPr lang="hu-HU" sz="1400"/>
              <a:t>pl. az előzőhöz: </a:t>
            </a:r>
          </a:p>
          <a:p>
            <a:pPr marL="1879600" lvl="3" indent="-508000">
              <a:lnSpc>
                <a:spcPct val="80000"/>
              </a:lnSpc>
            </a:pPr>
            <a:r>
              <a:rPr lang="hu-HU" sz="1400"/>
              <a:t>Var tantargy (magyar, matek, angol, nemet);</a:t>
            </a:r>
          </a:p>
          <a:p>
            <a:pPr marL="1879600" lvl="3" indent="-508000">
              <a:lnSpc>
                <a:spcPct val="80000"/>
              </a:lnSpc>
            </a:pPr>
            <a:r>
              <a:rPr lang="hu-HU" sz="1400"/>
              <a:t>Az angol és nemet értékek sorszáma nem egyértelmű!!!!</a:t>
            </a:r>
          </a:p>
          <a:p>
            <a:pPr marL="1524000" lvl="2" indent="-609600">
              <a:lnSpc>
                <a:spcPct val="80000"/>
              </a:lnSpc>
            </a:pPr>
            <a:r>
              <a:rPr lang="hu-HU" sz="1600"/>
              <a:t>A felsorolás típusra használhatók az ord, succ, pred, low és high függvények</a:t>
            </a:r>
          </a:p>
          <a:p>
            <a:pPr marL="1524000" lvl="2" indent="-609600">
              <a:lnSpc>
                <a:spcPct val="80000"/>
              </a:lnSpc>
            </a:pPr>
            <a:endParaRPr lang="hu-HU"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4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4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4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47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47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47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547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547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547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algn="ctr"/>
            <a:r>
              <a:rPr lang="hu-HU" sz="3000"/>
              <a:t>4.6. A Turbo Pascal adattípusai</a:t>
            </a:r>
          </a:p>
        </p:txBody>
      </p:sp>
      <p:sp>
        <p:nvSpPr>
          <p:cNvPr id="106499" name="Rectangle 3"/>
          <p:cNvSpPr>
            <a:spLocks noGrp="1" noChangeArrowheads="1"/>
          </p:cNvSpPr>
          <p:nvPr>
            <p:ph type="body" sz="half" idx="1"/>
          </p:nvPr>
        </p:nvSpPr>
        <p:spPr>
          <a:xfrm>
            <a:off x="1012825" y="1981200"/>
            <a:ext cx="7850188" cy="4706938"/>
          </a:xfrm>
        </p:spPr>
        <p:txBody>
          <a:bodyPr/>
          <a:lstStyle/>
          <a:p>
            <a:pPr marL="812800" indent="-812800">
              <a:lnSpc>
                <a:spcPct val="90000"/>
              </a:lnSpc>
              <a:buFont typeface="Wingdings" pitchFamily="2" charset="2"/>
              <a:buAutoNum type="romanUcPeriod"/>
            </a:pPr>
            <a:r>
              <a:rPr lang="hu-HU" sz="2400"/>
              <a:t>Egyszerű típusok</a:t>
            </a:r>
          </a:p>
          <a:p>
            <a:pPr marL="812800" indent="-812800">
              <a:lnSpc>
                <a:spcPct val="90000"/>
              </a:lnSpc>
              <a:buFont typeface="Wingdings" pitchFamily="2" charset="2"/>
              <a:buAutoNum type="arabicPeriod" startAt="4"/>
            </a:pPr>
            <a:r>
              <a:rPr lang="hu-HU" sz="2400"/>
              <a:t>Sorszámozott típusok közös jellemzői – a résztartomány típus</a:t>
            </a:r>
          </a:p>
          <a:p>
            <a:pPr marL="1168400" lvl="1" indent="-711200">
              <a:lnSpc>
                <a:spcPct val="90000"/>
              </a:lnSpc>
            </a:pPr>
            <a:r>
              <a:rPr lang="hu-HU" sz="2000"/>
              <a:t>Egy létező sorszámozott típusból hozhatunk létre annak egy szűkebb tartományát tartalmazó típust, ez a résztartomány (intervallum) típus</a:t>
            </a:r>
          </a:p>
          <a:p>
            <a:pPr marL="1168400" lvl="1" indent="-711200">
              <a:lnSpc>
                <a:spcPct val="90000"/>
              </a:lnSpc>
            </a:pPr>
            <a:r>
              <a:rPr lang="hu-HU" sz="2000"/>
              <a:t>Deklarációjuk két példa alapján:</a:t>
            </a:r>
          </a:p>
          <a:p>
            <a:pPr marL="1524000" lvl="2" indent="-609600">
              <a:lnSpc>
                <a:spcPct val="90000"/>
              </a:lnSpc>
            </a:pPr>
            <a:r>
              <a:rPr lang="hu-HU" sz="1800"/>
              <a:t>Var egyjegyu: 0..9;</a:t>
            </a:r>
          </a:p>
          <a:p>
            <a:pPr marL="1524000" lvl="2" indent="-609600">
              <a:lnSpc>
                <a:spcPct val="90000"/>
              </a:lnSpc>
            </a:pPr>
            <a:r>
              <a:rPr lang="hu-HU" sz="1800"/>
              <a:t>Var kisbetu:’a’..’z’;</a:t>
            </a:r>
          </a:p>
          <a:p>
            <a:pPr marL="1168400" lvl="1" indent="-711200">
              <a:lnSpc>
                <a:spcPct val="90000"/>
              </a:lnSpc>
            </a:pPr>
            <a:r>
              <a:rPr lang="hu-HU" sz="2000"/>
              <a:t>Tudnivalók:</a:t>
            </a:r>
          </a:p>
          <a:p>
            <a:pPr marL="1524000" lvl="2" indent="-609600">
              <a:lnSpc>
                <a:spcPct val="90000"/>
              </a:lnSpc>
            </a:pPr>
            <a:r>
              <a:rPr lang="hu-HU" sz="1800"/>
              <a:t>A résztartomány típusra használhatók az ord, succ, pred, low és high függvények</a:t>
            </a:r>
          </a:p>
          <a:p>
            <a:pPr marL="1524000" lvl="2" indent="-609600">
              <a:lnSpc>
                <a:spcPct val="90000"/>
              </a:lnSpc>
            </a:pPr>
            <a:r>
              <a:rPr lang="hu-HU" sz="1800"/>
              <a:t>Ha futás közben ellenőrizni kívánjuk azt, hogy átléptük-e a típus határát, akkor a programot a {R+} fordítói direktívával kell lefordítani</a:t>
            </a:r>
          </a:p>
          <a:p>
            <a:pPr marL="1524000" lvl="2" indent="-609600">
              <a:lnSpc>
                <a:spcPct val="90000"/>
              </a:lnSpc>
            </a:pPr>
            <a:endParaRPr lang="hu-H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64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4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4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4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64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649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64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2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a:r>
              <a:rPr lang="hu-HU" sz="3000"/>
              <a:t>4.8. Adatszerkezetek – összetett adattípusok a TP-ban</a:t>
            </a:r>
          </a:p>
        </p:txBody>
      </p:sp>
      <p:sp>
        <p:nvSpPr>
          <p:cNvPr id="121859" name="Rectangle 3"/>
          <p:cNvSpPr>
            <a:spLocks noGrp="1" noChangeArrowheads="1"/>
          </p:cNvSpPr>
          <p:nvPr>
            <p:ph type="body" sz="half" idx="1"/>
          </p:nvPr>
        </p:nvSpPr>
        <p:spPr>
          <a:xfrm>
            <a:off x="1012825" y="1935163"/>
            <a:ext cx="7850188" cy="3975100"/>
          </a:xfrm>
        </p:spPr>
        <p:txBody>
          <a:bodyPr/>
          <a:lstStyle/>
          <a:p>
            <a:pPr marL="812800" indent="-812800">
              <a:buFont typeface="Wingdings" pitchFamily="2" charset="2"/>
              <a:buAutoNum type="romanUcPeriod"/>
            </a:pPr>
            <a:r>
              <a:rPr lang="hu-HU" sz="2800"/>
              <a:t>Általános tudnivalók</a:t>
            </a:r>
          </a:p>
          <a:p>
            <a:pPr marL="1524000" lvl="2" indent="-609600"/>
            <a:r>
              <a:rPr lang="hu-HU" sz="2000"/>
              <a:t>Az összetett adattípusoknak belső szerkezetük van</a:t>
            </a:r>
          </a:p>
          <a:p>
            <a:pPr marL="1524000" lvl="2" indent="-609600"/>
            <a:r>
              <a:rPr lang="hu-HU" sz="2000"/>
              <a:t>Általában több egyszerű adattípussal írhatók le</a:t>
            </a:r>
          </a:p>
          <a:p>
            <a:pPr marL="1524000" lvl="2" indent="-609600"/>
            <a:r>
              <a:rPr lang="hu-HU" sz="2000"/>
              <a:t>Minden adatszerkezetnél megtanuljuk nem csak a szerkezetét, Pascal-beli deklarálásának szabályait, hanem a rá vonatkozó speciális műveleteket 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8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p:bld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algn="ctr"/>
            <a:r>
              <a:rPr lang="hu-HU" sz="3000"/>
              <a:t>4.8. Adatszerkezetek – összetett adattípusok a TP-ban</a:t>
            </a:r>
          </a:p>
        </p:txBody>
      </p:sp>
      <p:sp>
        <p:nvSpPr>
          <p:cNvPr id="122883" name="Rectangle 3"/>
          <p:cNvSpPr>
            <a:spLocks noGrp="1" noChangeArrowheads="1"/>
          </p:cNvSpPr>
          <p:nvPr>
            <p:ph type="body" sz="half" idx="1"/>
          </p:nvPr>
        </p:nvSpPr>
        <p:spPr>
          <a:xfrm>
            <a:off x="1012825" y="1935163"/>
            <a:ext cx="7850188" cy="3975100"/>
          </a:xfrm>
        </p:spPr>
        <p:txBody>
          <a:bodyPr/>
          <a:lstStyle/>
          <a:p>
            <a:pPr marL="812800" indent="-812800">
              <a:buFont typeface="Wingdings" pitchFamily="2" charset="2"/>
              <a:buAutoNum type="romanUcPeriod" startAt="2"/>
            </a:pPr>
            <a:r>
              <a:rPr lang="hu-HU" sz="2800"/>
              <a:t>A tömb típus</a:t>
            </a:r>
          </a:p>
          <a:p>
            <a:pPr marL="1524000" lvl="2" indent="-609600"/>
            <a:r>
              <a:rPr lang="hu-HU" sz="2000"/>
              <a:t>A tömb előre meghatározott számú, azonos típusú elemből álló adatszerkezet</a:t>
            </a:r>
          </a:p>
          <a:p>
            <a:pPr marL="1524000" lvl="2" indent="-609600"/>
            <a:r>
              <a:rPr lang="hu-HU" sz="2000"/>
              <a:t>Úgy képzelhető el, mint egy egyszerű vagy összetett típusokból felépített valahány dimenziós táblázat</a:t>
            </a:r>
          </a:p>
          <a:p>
            <a:pPr marL="1524000" lvl="2" indent="-609600"/>
            <a:r>
              <a:rPr lang="hu-HU" sz="2000"/>
              <a:t>Az elemekre való hivatkozást indexelésnek nevezzük, ez az egy speciális művelete van ennek az adattípusnak (szelekciós vagy kiválasztó művelet)</a:t>
            </a:r>
          </a:p>
          <a:p>
            <a:pPr marL="1524000" lvl="2" indent="-609600"/>
            <a:r>
              <a:rPr lang="hu-HU" sz="2000"/>
              <a:t>Két típussal írható le: az egyik az indexeléshez használt típus, a másik pedig az elemek típusa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8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8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Adatok betöltése egy helyre</a:t>
            </a:r>
            <a:endParaRPr lang="hu-HU" dirty="0"/>
          </a:p>
        </p:txBody>
      </p:sp>
      <p:sp>
        <p:nvSpPr>
          <p:cNvPr id="3" name="Tartalom helye 2"/>
          <p:cNvSpPr>
            <a:spLocks noGrp="1"/>
          </p:cNvSpPr>
          <p:nvPr>
            <p:ph idx="1"/>
          </p:nvPr>
        </p:nvSpPr>
        <p:spPr/>
        <p:txBody>
          <a:bodyPr/>
          <a:lstStyle/>
          <a:p>
            <a:r>
              <a:rPr lang="hu-HU" dirty="0" smtClean="0"/>
              <a:t>Az adattárházakba különböző helyeken tárolt adatokat is be lehet tölteni, ha egy helyen akarjuk feldolgozni az információt.</a:t>
            </a:r>
            <a:endParaRPr lang="hu-HU" dirty="0"/>
          </a:p>
        </p:txBody>
      </p:sp>
      <p:pic>
        <p:nvPicPr>
          <p:cNvPr id="57346" name="Picture 2" descr="http://cdn2.hubspot.net/hub/104260/file-16297592-jpg/images/image_datawarehousingconcept.jpg?t=1442617690485"/>
          <p:cNvPicPr>
            <a:picLocks noChangeAspect="1" noChangeArrowheads="1"/>
          </p:cNvPicPr>
          <p:nvPr/>
        </p:nvPicPr>
        <p:blipFill>
          <a:blip r:embed="rId2"/>
          <a:srcRect/>
          <a:stretch>
            <a:fillRect/>
          </a:stretch>
        </p:blipFill>
        <p:spPr bwMode="auto">
          <a:xfrm>
            <a:off x="2285984" y="3429000"/>
            <a:ext cx="4357718" cy="3274515"/>
          </a:xfrm>
          <a:prstGeom prst="rect">
            <a:avLst/>
          </a:prstGeom>
          <a:noFill/>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hu-HU" sz="3000"/>
              <a:t>4.8. Adatszerkezetek – összetett adattípusok a TP-ban</a:t>
            </a:r>
          </a:p>
        </p:txBody>
      </p:sp>
      <p:sp>
        <p:nvSpPr>
          <p:cNvPr id="123907" name="Rectangle 3"/>
          <p:cNvSpPr>
            <a:spLocks noGrp="1" noChangeArrowheads="1"/>
          </p:cNvSpPr>
          <p:nvPr>
            <p:ph type="body" sz="half" idx="1"/>
          </p:nvPr>
        </p:nvSpPr>
        <p:spPr>
          <a:xfrm>
            <a:off x="1012825" y="1935163"/>
            <a:ext cx="7850188" cy="3975100"/>
          </a:xfrm>
        </p:spPr>
        <p:txBody>
          <a:bodyPr/>
          <a:lstStyle/>
          <a:p>
            <a:pPr marL="812800" indent="-812800">
              <a:lnSpc>
                <a:spcPct val="80000"/>
              </a:lnSpc>
              <a:buFont typeface="Wingdings" pitchFamily="2" charset="2"/>
              <a:buAutoNum type="romanUcPeriod" startAt="2"/>
            </a:pPr>
            <a:r>
              <a:rPr lang="hu-HU" sz="2400"/>
              <a:t>A tömb típus</a:t>
            </a:r>
          </a:p>
          <a:p>
            <a:pPr marL="1524000" lvl="2" indent="-609600">
              <a:lnSpc>
                <a:spcPct val="80000"/>
              </a:lnSpc>
            </a:pPr>
            <a:r>
              <a:rPr lang="hu-HU" sz="1800"/>
              <a:t>Deklarálása a Turbo Pascalban:</a:t>
            </a:r>
          </a:p>
          <a:p>
            <a:pPr marL="1524000" lvl="2" indent="-609600">
              <a:lnSpc>
                <a:spcPct val="80000"/>
              </a:lnSpc>
              <a:buFont typeface="Wingdings" pitchFamily="2" charset="2"/>
              <a:buNone/>
            </a:pPr>
            <a:endParaRPr lang="hu-HU" sz="1800"/>
          </a:p>
          <a:p>
            <a:pPr marL="1168400" lvl="1" indent="-711200">
              <a:lnSpc>
                <a:spcPct val="80000"/>
              </a:lnSpc>
              <a:buFontTx/>
              <a:buNone/>
            </a:pPr>
            <a:r>
              <a:rPr lang="hu-HU" sz="1600"/>
              <a:t>Var &lt;azonosító&gt;:Array [&lt;indextípus(lista)&gt;] of &lt;elemtípus&gt;</a:t>
            </a:r>
          </a:p>
          <a:p>
            <a:pPr marL="1524000" lvl="2" indent="-609600">
              <a:lnSpc>
                <a:spcPct val="80000"/>
              </a:lnSpc>
            </a:pPr>
            <a:endParaRPr lang="hu-HU" sz="1400"/>
          </a:p>
          <a:p>
            <a:pPr marL="1524000" lvl="2" indent="-609600">
              <a:lnSpc>
                <a:spcPct val="80000"/>
              </a:lnSpc>
            </a:pPr>
            <a:r>
              <a:rPr lang="hu-HU" sz="1800"/>
              <a:t>Az indextípus mindig valamilyen sorszámozott típus, általában intervallumtípus</a:t>
            </a:r>
          </a:p>
          <a:p>
            <a:pPr marL="1524000" lvl="2" indent="-609600">
              <a:lnSpc>
                <a:spcPct val="80000"/>
              </a:lnSpc>
            </a:pPr>
            <a:r>
              <a:rPr lang="hu-HU" sz="1800"/>
              <a:t>Ha felsorolunk több indextípust, vesszővel kell elválasztani, és az eredmény többdimenziós tömb lesz</a:t>
            </a:r>
          </a:p>
          <a:p>
            <a:pPr marL="1524000" lvl="2" indent="-609600">
              <a:lnSpc>
                <a:spcPct val="80000"/>
              </a:lnSpc>
            </a:pPr>
            <a:r>
              <a:rPr lang="hu-HU" sz="1800"/>
              <a:t>Az, hogy egy elemet hány indexszel tudunk azonosítani (hány indexszel hivatkozunk), megadja a tömb dimenziószámát</a:t>
            </a:r>
          </a:p>
          <a:p>
            <a:pPr marL="1524000" lvl="2" indent="-609600">
              <a:lnSpc>
                <a:spcPct val="80000"/>
              </a:lnSpc>
            </a:pPr>
            <a:r>
              <a:rPr lang="hu-HU" sz="1800"/>
              <a:t>Az egydimenziós tömb neve vektor</a:t>
            </a:r>
          </a:p>
          <a:p>
            <a:pPr marL="1524000" lvl="2" indent="-609600">
              <a:lnSpc>
                <a:spcPct val="80000"/>
              </a:lnSpc>
            </a:pPr>
            <a:r>
              <a:rPr lang="hu-HU" sz="1800"/>
              <a:t>Az elemtípus tetszőleges típus lehet, névvel vagy akár leírással megadva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90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90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90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90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90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39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algn="ctr"/>
            <a:r>
              <a:rPr lang="hu-HU" sz="3000"/>
              <a:t>4.8. Adatszerkezetek – összetett adattípusok a TP-ban</a:t>
            </a:r>
          </a:p>
        </p:txBody>
      </p:sp>
      <p:sp>
        <p:nvSpPr>
          <p:cNvPr id="124931" name="Rectangle 3"/>
          <p:cNvSpPr>
            <a:spLocks noGrp="1" noChangeArrowheads="1"/>
          </p:cNvSpPr>
          <p:nvPr>
            <p:ph type="body" sz="half" idx="1"/>
          </p:nvPr>
        </p:nvSpPr>
        <p:spPr>
          <a:xfrm>
            <a:off x="1012825" y="1935163"/>
            <a:ext cx="7850188" cy="4733925"/>
          </a:xfrm>
        </p:spPr>
        <p:txBody>
          <a:bodyPr/>
          <a:lstStyle/>
          <a:p>
            <a:pPr marL="812800" indent="-812800">
              <a:buFont typeface="Wingdings" pitchFamily="2" charset="2"/>
              <a:buAutoNum type="romanUcPeriod" startAt="2"/>
            </a:pPr>
            <a:r>
              <a:rPr lang="hu-HU" sz="2800"/>
              <a:t>A tömb típus</a:t>
            </a:r>
          </a:p>
          <a:p>
            <a:pPr marL="1524000" lvl="2" indent="-609600"/>
            <a:r>
              <a:rPr lang="hu-HU" sz="2000"/>
              <a:t>Példák:</a:t>
            </a:r>
          </a:p>
          <a:p>
            <a:pPr marL="1524000" lvl="2" indent="-609600">
              <a:buFont typeface="Wingdings" pitchFamily="2" charset="2"/>
              <a:buNone/>
            </a:pPr>
            <a:r>
              <a:rPr lang="hu-HU" sz="2000"/>
              <a:t>Var T1:Array [1..10] of integer;</a:t>
            </a:r>
          </a:p>
          <a:p>
            <a:pPr marL="1524000" lvl="2" indent="-609600">
              <a:buFont typeface="Wingdings" pitchFamily="2" charset="2"/>
              <a:buNone/>
            </a:pPr>
            <a:r>
              <a:rPr lang="hu-HU" sz="2000"/>
              <a:t>(Ez egy tízelemű, egészekből álló tömb)</a:t>
            </a:r>
          </a:p>
          <a:p>
            <a:pPr marL="1524000" lvl="2" indent="-609600">
              <a:buFont typeface="Wingdings" pitchFamily="2" charset="2"/>
              <a:buNone/>
            </a:pPr>
            <a:r>
              <a:rPr lang="hu-HU" sz="2000"/>
              <a:t>Hivatkozás a tömb elemeire:</a:t>
            </a:r>
          </a:p>
          <a:p>
            <a:pPr marL="1524000" lvl="2" indent="-609600">
              <a:buFont typeface="Wingdings" pitchFamily="2" charset="2"/>
              <a:buNone/>
            </a:pPr>
            <a:r>
              <a:rPr lang="hu-HU" sz="2000"/>
              <a:t>T1[5]:=23;</a:t>
            </a:r>
          </a:p>
          <a:p>
            <a:pPr marL="1524000" lvl="2" indent="-609600">
              <a:buFont typeface="Wingdings" pitchFamily="2" charset="2"/>
              <a:buNone/>
            </a:pPr>
            <a:r>
              <a:rPr lang="hu-HU" sz="2000"/>
              <a:t>(Ezzel a tömb 5. elemébe, ami egy integer típusú változó, 23-at tettünk)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9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49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49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algn="ctr"/>
            <a:r>
              <a:rPr lang="hu-HU" sz="3000"/>
              <a:t>4.8. Adatszerkezetek – összetett adattípusok a TP-ban</a:t>
            </a:r>
          </a:p>
        </p:txBody>
      </p:sp>
      <p:sp>
        <p:nvSpPr>
          <p:cNvPr id="125955" name="Rectangle 3"/>
          <p:cNvSpPr>
            <a:spLocks noGrp="1" noChangeArrowheads="1"/>
          </p:cNvSpPr>
          <p:nvPr>
            <p:ph type="body" sz="half" idx="1"/>
          </p:nvPr>
        </p:nvSpPr>
        <p:spPr>
          <a:xfrm>
            <a:off x="1012825" y="1935163"/>
            <a:ext cx="7850188" cy="4789487"/>
          </a:xfrm>
        </p:spPr>
        <p:txBody>
          <a:bodyPr/>
          <a:lstStyle/>
          <a:p>
            <a:pPr marL="812800" indent="-812800">
              <a:buFont typeface="Wingdings" pitchFamily="2" charset="2"/>
              <a:buAutoNum type="romanUcPeriod" startAt="2"/>
            </a:pPr>
            <a:r>
              <a:rPr lang="hu-HU" sz="2800"/>
              <a:t>A tömb típus</a:t>
            </a:r>
          </a:p>
          <a:p>
            <a:pPr marL="1524000" lvl="2" indent="-609600"/>
            <a:r>
              <a:rPr lang="hu-HU" sz="2000"/>
              <a:t>Példák:</a:t>
            </a:r>
          </a:p>
          <a:p>
            <a:pPr marL="1524000" lvl="2" indent="-609600">
              <a:buFont typeface="Wingdings" pitchFamily="2" charset="2"/>
              <a:buNone/>
            </a:pPr>
            <a:r>
              <a:rPr lang="hu-HU" sz="2000"/>
              <a:t>Var T2:Array [1..10,1..20] of integer;</a:t>
            </a:r>
          </a:p>
          <a:p>
            <a:pPr marL="1524000" lvl="2" indent="-609600">
              <a:buFont typeface="Wingdings" pitchFamily="2" charset="2"/>
              <a:buNone/>
            </a:pPr>
            <a:r>
              <a:rPr lang="hu-HU" sz="2000"/>
              <a:t>(Ez egy tíz sorból, minden sorban 20 egész elemből álló tömb)</a:t>
            </a:r>
          </a:p>
          <a:p>
            <a:pPr marL="1524000" lvl="2" indent="-609600">
              <a:buFont typeface="Wingdings" pitchFamily="2" charset="2"/>
              <a:buNone/>
            </a:pPr>
            <a:r>
              <a:rPr lang="hu-HU" sz="2000"/>
              <a:t>Hivatkozás a tömb elemeire:</a:t>
            </a:r>
          </a:p>
          <a:p>
            <a:pPr marL="1524000" lvl="2" indent="-609600">
              <a:buFont typeface="Wingdings" pitchFamily="2" charset="2"/>
              <a:buNone/>
            </a:pPr>
            <a:r>
              <a:rPr lang="hu-HU" sz="2000"/>
              <a:t>T2[5,16]:=23;</a:t>
            </a:r>
          </a:p>
          <a:p>
            <a:pPr marL="1524000" lvl="2" indent="-609600">
              <a:buFont typeface="Wingdings" pitchFamily="2" charset="2"/>
              <a:buNone/>
            </a:pPr>
            <a:r>
              <a:rPr lang="hu-HU" sz="2000"/>
              <a:t>(Ezzel a tömb 5. sorának 16. elemébe, ami egy integer típusú változó, 23-at tettünk)</a:t>
            </a:r>
          </a:p>
          <a:p>
            <a:pPr marL="1524000" lvl="2" indent="-609600">
              <a:buFont typeface="Wingdings" pitchFamily="2" charset="2"/>
              <a:buNone/>
            </a:pPr>
            <a:r>
              <a:rPr lang="hu-HU" sz="2000"/>
              <a:t>Természetesen többdimenziós tömböt is használhatunk, a háromdimenziósat még könnyű elképzelni, de a többit már nem egyszerű…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9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9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9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9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59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ctr"/>
            <a:r>
              <a:rPr lang="hu-HU" sz="3000"/>
              <a:t>4.8. Adatszerkezetek – összetett adattípusok a TP-ban</a:t>
            </a:r>
          </a:p>
        </p:txBody>
      </p:sp>
      <p:sp>
        <p:nvSpPr>
          <p:cNvPr id="126979" name="Rectangle 3"/>
          <p:cNvSpPr>
            <a:spLocks noGrp="1" noChangeArrowheads="1"/>
          </p:cNvSpPr>
          <p:nvPr>
            <p:ph type="body" sz="half" idx="1"/>
          </p:nvPr>
        </p:nvSpPr>
        <p:spPr>
          <a:xfrm>
            <a:off x="1012825" y="1935163"/>
            <a:ext cx="7850188" cy="4778375"/>
          </a:xfrm>
        </p:spPr>
        <p:txBody>
          <a:bodyPr/>
          <a:lstStyle/>
          <a:p>
            <a:pPr marL="812800" indent="-812800">
              <a:lnSpc>
                <a:spcPct val="80000"/>
              </a:lnSpc>
              <a:buFont typeface="Wingdings" pitchFamily="2" charset="2"/>
              <a:buAutoNum type="romanUcPeriod" startAt="2"/>
            </a:pPr>
            <a:r>
              <a:rPr lang="hu-HU" sz="2400"/>
              <a:t>A tömb típus</a:t>
            </a:r>
          </a:p>
          <a:p>
            <a:pPr marL="1524000" lvl="2" indent="-609600">
              <a:lnSpc>
                <a:spcPct val="80000"/>
              </a:lnSpc>
            </a:pPr>
            <a:r>
              <a:rPr lang="hu-HU" sz="1800"/>
              <a:t>Példák:</a:t>
            </a:r>
          </a:p>
          <a:p>
            <a:pPr marL="1524000" lvl="2" indent="-609600">
              <a:lnSpc>
                <a:spcPct val="80000"/>
              </a:lnSpc>
              <a:buFont typeface="Wingdings" pitchFamily="2" charset="2"/>
              <a:buNone/>
            </a:pPr>
            <a:r>
              <a:rPr lang="hu-HU" sz="1800"/>
              <a:t>Var T3:Array [byte] of real;</a:t>
            </a:r>
          </a:p>
          <a:p>
            <a:pPr marL="1524000" lvl="2" indent="-609600">
              <a:lnSpc>
                <a:spcPct val="80000"/>
              </a:lnSpc>
              <a:buFont typeface="Wingdings" pitchFamily="2" charset="2"/>
              <a:buNone/>
            </a:pPr>
            <a:r>
              <a:rPr lang="hu-HU" sz="1800"/>
              <a:t>(Ez egy 256 elemű, valós elemű tömb, ahol az indexelés 0-tól 255-ig tart)</a:t>
            </a:r>
          </a:p>
          <a:p>
            <a:pPr marL="1524000" lvl="2" indent="-609600">
              <a:lnSpc>
                <a:spcPct val="80000"/>
              </a:lnSpc>
              <a:buFont typeface="Wingdings" pitchFamily="2" charset="2"/>
              <a:buNone/>
            </a:pPr>
            <a:r>
              <a:rPr lang="hu-HU" sz="1800"/>
              <a:t>Var T4:Array [Boolean] of Byte;</a:t>
            </a:r>
          </a:p>
          <a:p>
            <a:pPr marL="1524000" lvl="2" indent="-609600">
              <a:lnSpc>
                <a:spcPct val="80000"/>
              </a:lnSpc>
              <a:buFont typeface="Wingdings" pitchFamily="2" charset="2"/>
              <a:buNone/>
            </a:pPr>
            <a:r>
              <a:rPr lang="hu-HU" sz="1800"/>
              <a:t>(Ez egy kételemű tömb, van egy false és egy true indexű eleme)</a:t>
            </a:r>
          </a:p>
          <a:p>
            <a:pPr marL="1524000" lvl="2" indent="-609600">
              <a:lnSpc>
                <a:spcPct val="80000"/>
              </a:lnSpc>
              <a:buFont typeface="Wingdings" pitchFamily="2" charset="2"/>
              <a:buNone/>
            </a:pPr>
            <a:r>
              <a:rPr lang="hu-HU" sz="1800"/>
              <a:t>Típusként is deklarálhatunk tömböt:</a:t>
            </a:r>
          </a:p>
          <a:p>
            <a:pPr marL="1524000" lvl="2" indent="-609600">
              <a:lnSpc>
                <a:spcPct val="80000"/>
              </a:lnSpc>
              <a:buFont typeface="Wingdings" pitchFamily="2" charset="2"/>
              <a:buNone/>
            </a:pPr>
            <a:r>
              <a:rPr lang="hu-HU" sz="1800"/>
              <a:t>Type Tomb=Array [1..100,1..10] of byte;</a:t>
            </a:r>
          </a:p>
          <a:p>
            <a:pPr marL="1524000" lvl="2" indent="-609600">
              <a:lnSpc>
                <a:spcPct val="80000"/>
              </a:lnSpc>
              <a:buFont typeface="Wingdings" pitchFamily="2" charset="2"/>
              <a:buNone/>
            </a:pPr>
            <a:r>
              <a:rPr lang="hu-HU" sz="1800"/>
              <a:t>Az indextípusokat külön szögletes zárójelbe is tehetjük mind a deklaráláskor, mind a tömbelemre történő hivatkozáskor:</a:t>
            </a:r>
          </a:p>
          <a:p>
            <a:pPr marL="1524000" lvl="2" indent="-609600">
              <a:lnSpc>
                <a:spcPct val="80000"/>
              </a:lnSpc>
              <a:buFont typeface="Wingdings" pitchFamily="2" charset="2"/>
              <a:buNone/>
            </a:pPr>
            <a:r>
              <a:rPr lang="hu-HU" sz="1800"/>
              <a:t>Var T5:Array [1..5][1..7] of longint;</a:t>
            </a:r>
          </a:p>
          <a:p>
            <a:pPr marL="1524000" lvl="2" indent="-609600">
              <a:lnSpc>
                <a:spcPct val="80000"/>
              </a:lnSpc>
              <a:buFont typeface="Wingdings" pitchFamily="2" charset="2"/>
              <a:buNone/>
            </a:pPr>
            <a:r>
              <a:rPr lang="hu-HU" sz="1800"/>
              <a:t>.</a:t>
            </a:r>
          </a:p>
          <a:p>
            <a:pPr marL="1524000" lvl="2" indent="-609600">
              <a:lnSpc>
                <a:spcPct val="80000"/>
              </a:lnSpc>
              <a:buFont typeface="Wingdings" pitchFamily="2" charset="2"/>
              <a:buNone/>
            </a:pPr>
            <a:r>
              <a:rPr lang="hu-HU" sz="1800"/>
              <a:t>.</a:t>
            </a:r>
          </a:p>
          <a:p>
            <a:pPr marL="1524000" lvl="2" indent="-609600">
              <a:lnSpc>
                <a:spcPct val="80000"/>
              </a:lnSpc>
              <a:buFont typeface="Wingdings" pitchFamily="2" charset="2"/>
              <a:buNone/>
            </a:pPr>
            <a:r>
              <a:rPr lang="hu-HU" sz="1800"/>
              <a:t>.</a:t>
            </a:r>
          </a:p>
          <a:p>
            <a:pPr marL="1524000" lvl="2" indent="-609600">
              <a:lnSpc>
                <a:spcPct val="80000"/>
              </a:lnSpc>
              <a:buFont typeface="Wingdings" pitchFamily="2" charset="2"/>
              <a:buNone/>
            </a:pPr>
            <a:r>
              <a:rPr lang="hu-HU" sz="1800"/>
              <a:t>T5[1][1]:=22;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6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69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69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69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69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6979">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6979">
                                            <p:txEl>
                                              <p:pRg st="10" end="1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6979">
                                            <p:txEl>
                                              <p:pRg st="11" end="11"/>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6979">
                                            <p:txEl>
                                              <p:pRg st="12" end="1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697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p:bldLst>
  </p:timing>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algn="ctr"/>
            <a:r>
              <a:rPr lang="hu-HU" sz="3000"/>
              <a:t>4.8. Adatszerkezetek – összetett adattípusok a TP-ban</a:t>
            </a:r>
          </a:p>
        </p:txBody>
      </p:sp>
      <p:sp>
        <p:nvSpPr>
          <p:cNvPr id="128003" name="Rectangle 3"/>
          <p:cNvSpPr>
            <a:spLocks noGrp="1" noChangeArrowheads="1"/>
          </p:cNvSpPr>
          <p:nvPr>
            <p:ph type="body" sz="half" idx="1"/>
          </p:nvPr>
        </p:nvSpPr>
        <p:spPr>
          <a:xfrm>
            <a:off x="1012825" y="1935163"/>
            <a:ext cx="7850188" cy="3975100"/>
          </a:xfrm>
        </p:spPr>
        <p:txBody>
          <a:bodyPr/>
          <a:lstStyle/>
          <a:p>
            <a:pPr marL="812800" indent="-812800">
              <a:buFont typeface="Wingdings" pitchFamily="2" charset="2"/>
              <a:buAutoNum type="romanUcPeriod" startAt="2"/>
            </a:pPr>
            <a:r>
              <a:rPr lang="hu-HU" sz="2800"/>
              <a:t>A tömb típus</a:t>
            </a:r>
          </a:p>
          <a:p>
            <a:pPr marL="1524000" lvl="2" indent="-609600"/>
            <a:r>
              <a:rPr lang="hu-HU" sz="2000"/>
              <a:t>Helyfoglalása a memóriában</a:t>
            </a:r>
          </a:p>
          <a:p>
            <a:pPr marL="1879600" lvl="3" indent="-508000"/>
            <a:r>
              <a:rPr lang="hu-HU" sz="1800"/>
              <a:t>A tömb helyfoglalása az elemtípus helyfoglalásának szorzata az elemek darabszámával</a:t>
            </a:r>
          </a:p>
          <a:p>
            <a:pPr marL="1879600" lvl="3" indent="-508000"/>
            <a:r>
              <a:rPr lang="hu-HU" sz="1800"/>
              <a:t>Pl. </a:t>
            </a:r>
          </a:p>
          <a:p>
            <a:pPr marL="1879600" lvl="3" indent="-508000">
              <a:buFontTx/>
              <a:buNone/>
            </a:pPr>
            <a:r>
              <a:rPr lang="hu-HU" sz="1800"/>
              <a:t>Var T6:Array[1..100,1..5] of byte;</a:t>
            </a:r>
          </a:p>
          <a:p>
            <a:pPr marL="1879600" lvl="3" indent="-508000">
              <a:buFontTx/>
              <a:buNone/>
            </a:pPr>
            <a:r>
              <a:rPr lang="hu-HU" sz="1800"/>
              <a:t>Ebben az esetben a helyfoglalás 100*5*1 byte</a:t>
            </a:r>
          </a:p>
          <a:p>
            <a:pPr marL="1879600" lvl="3" indent="-508000"/>
            <a:r>
              <a:rPr lang="hu-HU" sz="1800"/>
              <a:t>Vigyázni kell, hogy a változóink összmérete ne haladja meg a 64 Kbyte-ot, mert a program adatszegmense minden esetben maximálisan ekkora lehet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80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0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80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80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0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p:bld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algn="ctr"/>
            <a:r>
              <a:rPr lang="hu-HU" sz="3000"/>
              <a:t>4.8. Adatszerkezetek – összetett adattípusok a TP-ban</a:t>
            </a:r>
          </a:p>
        </p:txBody>
      </p:sp>
      <p:sp>
        <p:nvSpPr>
          <p:cNvPr id="129027" name="Rectangle 3"/>
          <p:cNvSpPr>
            <a:spLocks noGrp="1" noChangeArrowheads="1"/>
          </p:cNvSpPr>
          <p:nvPr>
            <p:ph type="body" sz="half" idx="1"/>
          </p:nvPr>
        </p:nvSpPr>
        <p:spPr>
          <a:xfrm>
            <a:off x="1012825" y="1935163"/>
            <a:ext cx="7850188" cy="4922837"/>
          </a:xfrm>
        </p:spPr>
        <p:txBody>
          <a:bodyPr/>
          <a:lstStyle/>
          <a:p>
            <a:pPr marL="812800" indent="-812800">
              <a:buFont typeface="Wingdings" pitchFamily="2" charset="2"/>
              <a:buAutoNum type="romanUcPeriod" startAt="2"/>
            </a:pPr>
            <a:r>
              <a:rPr lang="hu-HU" sz="2800"/>
              <a:t>A tömb típus</a:t>
            </a:r>
          </a:p>
          <a:p>
            <a:pPr marL="1524000" lvl="2" indent="-609600"/>
            <a:r>
              <a:rPr lang="hu-HU" sz="2000"/>
              <a:t>Típusfeladatok tömbökkel</a:t>
            </a:r>
          </a:p>
          <a:p>
            <a:pPr marL="1879600" lvl="3" indent="-508000">
              <a:buFontTx/>
              <a:buAutoNum type="arabicPeriod"/>
            </a:pPr>
            <a:r>
              <a:rPr lang="hu-HU" sz="1800"/>
              <a:t>Egydimenziós tömb feltöltése, kiíratása</a:t>
            </a:r>
          </a:p>
          <a:p>
            <a:pPr marL="2336800" lvl="4" indent="-508000"/>
            <a:r>
              <a:rPr lang="hu-HU" sz="1800"/>
              <a:t>Ehhez mindig for ciklust használunk, mivel tudjuk előre, hogy hány elemet kell feltölteni</a:t>
            </a:r>
          </a:p>
          <a:p>
            <a:pPr marL="2336800" lvl="4" indent="-508000">
              <a:buFont typeface="Wingdings" pitchFamily="2" charset="2"/>
              <a:buNone/>
            </a:pPr>
            <a:r>
              <a:rPr lang="hu-HU" sz="1800"/>
              <a:t>Pl:</a:t>
            </a:r>
          </a:p>
          <a:p>
            <a:pPr marL="1168400" lvl="1" indent="-711200">
              <a:buFontTx/>
              <a:buNone/>
            </a:pPr>
            <a:r>
              <a:rPr lang="hu-HU" sz="1800"/>
              <a:t>Var T7:Array [1..10] of integer;</a:t>
            </a:r>
          </a:p>
          <a:p>
            <a:pPr marL="1168400" lvl="1" indent="-711200">
              <a:buFontTx/>
              <a:buNone/>
            </a:pPr>
            <a:r>
              <a:rPr lang="hu-HU" sz="1800"/>
              <a:t>	i:byte;</a:t>
            </a:r>
          </a:p>
          <a:p>
            <a:pPr marL="1168400" lvl="1" indent="-711200">
              <a:buFontTx/>
              <a:buNone/>
            </a:pPr>
            <a:r>
              <a:rPr lang="hu-HU" sz="1800"/>
              <a:t>.</a:t>
            </a:r>
          </a:p>
          <a:p>
            <a:pPr marL="1168400" lvl="1" indent="-711200">
              <a:buFontTx/>
              <a:buNone/>
            </a:pPr>
            <a:r>
              <a:rPr lang="hu-HU" sz="1800"/>
              <a:t>.</a:t>
            </a:r>
          </a:p>
          <a:p>
            <a:pPr marL="1168400" lvl="1" indent="-711200">
              <a:buFontTx/>
              <a:buNone/>
            </a:pPr>
            <a:r>
              <a:rPr lang="hu-HU" sz="1800"/>
              <a:t>For i:=1 to 10 do </a:t>
            </a:r>
          </a:p>
          <a:p>
            <a:pPr marL="1168400" lvl="1" indent="-711200">
              <a:buFontTx/>
              <a:buNone/>
            </a:pPr>
            <a:r>
              <a:rPr lang="hu-HU" sz="1800"/>
              <a:t>	T7[i]:=Random(100);</a:t>
            </a:r>
          </a:p>
          <a:p>
            <a:pPr marL="1168400" lvl="1" indent="-711200">
              <a:buFontTx/>
              <a:buNone/>
            </a:pPr>
            <a:endParaRPr lang="hu-HU" sz="1800"/>
          </a:p>
          <a:p>
            <a:pPr marL="1168400" lvl="1" indent="-711200">
              <a:buFontTx/>
              <a:buNone/>
            </a:pPr>
            <a:r>
              <a:rPr lang="hu-HU" sz="1800"/>
              <a:t>(Kiíratás ugyanígy, csak Writeln(T7[i]); szerepel)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0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0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02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902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9027">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902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9027">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9027">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9027">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9027">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902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algn="ctr"/>
            <a:r>
              <a:rPr lang="hu-HU" sz="3000"/>
              <a:t>4.8. Adatszerkezetek – összetett adattípusok a TP-ban</a:t>
            </a:r>
          </a:p>
        </p:txBody>
      </p:sp>
      <p:sp>
        <p:nvSpPr>
          <p:cNvPr id="130051" name="Rectangle 3"/>
          <p:cNvSpPr>
            <a:spLocks noGrp="1" noChangeArrowheads="1"/>
          </p:cNvSpPr>
          <p:nvPr>
            <p:ph type="body" sz="half" idx="1"/>
          </p:nvPr>
        </p:nvSpPr>
        <p:spPr>
          <a:xfrm>
            <a:off x="1012825" y="1935163"/>
            <a:ext cx="7850188" cy="4922837"/>
          </a:xfrm>
        </p:spPr>
        <p:txBody>
          <a:bodyPr/>
          <a:lstStyle/>
          <a:p>
            <a:pPr marL="812800" indent="-812800">
              <a:lnSpc>
                <a:spcPct val="80000"/>
              </a:lnSpc>
              <a:buFont typeface="Wingdings" pitchFamily="2" charset="2"/>
              <a:buAutoNum type="romanUcPeriod" startAt="2"/>
            </a:pPr>
            <a:r>
              <a:rPr lang="hu-HU" sz="2800"/>
              <a:t>A tömb típus</a:t>
            </a:r>
          </a:p>
          <a:p>
            <a:pPr marL="1524000" lvl="2" indent="-609600">
              <a:lnSpc>
                <a:spcPct val="80000"/>
              </a:lnSpc>
            </a:pPr>
            <a:r>
              <a:rPr lang="hu-HU" sz="2000"/>
              <a:t>Típusfeladatok tömbökkel</a:t>
            </a:r>
          </a:p>
          <a:p>
            <a:pPr marL="1879600" lvl="3" indent="-508000">
              <a:lnSpc>
                <a:spcPct val="80000"/>
              </a:lnSpc>
              <a:buFontTx/>
              <a:buAutoNum type="arabicPeriod" startAt="2"/>
            </a:pPr>
            <a:r>
              <a:rPr lang="hu-HU" sz="1800"/>
              <a:t>Kétdimenziós tömb feltöltése, kiíratása</a:t>
            </a:r>
          </a:p>
          <a:p>
            <a:pPr marL="2336800" lvl="4" indent="-508000">
              <a:lnSpc>
                <a:spcPct val="80000"/>
              </a:lnSpc>
            </a:pPr>
            <a:r>
              <a:rPr lang="hu-HU" sz="1800"/>
              <a:t>Ehhez mindig két egymásba ágyazott for ciklust használunk</a:t>
            </a:r>
          </a:p>
          <a:p>
            <a:pPr marL="2336800" lvl="4" indent="-508000">
              <a:lnSpc>
                <a:spcPct val="80000"/>
              </a:lnSpc>
              <a:buFont typeface="Wingdings" pitchFamily="2" charset="2"/>
              <a:buNone/>
            </a:pPr>
            <a:r>
              <a:rPr lang="hu-HU" sz="1800"/>
              <a:t>Pl:</a:t>
            </a:r>
          </a:p>
          <a:p>
            <a:pPr marL="1168400" lvl="1" indent="-711200">
              <a:lnSpc>
                <a:spcPct val="80000"/>
              </a:lnSpc>
              <a:buFontTx/>
              <a:buNone/>
            </a:pPr>
            <a:r>
              <a:rPr lang="hu-HU" sz="1800"/>
              <a:t>Var T7:Array [1..10,1..20] of integer;</a:t>
            </a:r>
          </a:p>
          <a:p>
            <a:pPr marL="1168400" lvl="1" indent="-711200">
              <a:lnSpc>
                <a:spcPct val="80000"/>
              </a:lnSpc>
              <a:buFontTx/>
              <a:buNone/>
            </a:pPr>
            <a:r>
              <a:rPr lang="hu-HU" sz="1800"/>
              <a:t>	i,j:byte;</a:t>
            </a:r>
          </a:p>
          <a:p>
            <a:pPr marL="1168400" lvl="1" indent="-711200">
              <a:lnSpc>
                <a:spcPct val="80000"/>
              </a:lnSpc>
              <a:buFontTx/>
              <a:buNone/>
            </a:pPr>
            <a:r>
              <a:rPr lang="hu-HU" sz="1800"/>
              <a:t>.</a:t>
            </a:r>
          </a:p>
          <a:p>
            <a:pPr marL="1168400" lvl="1" indent="-711200">
              <a:lnSpc>
                <a:spcPct val="80000"/>
              </a:lnSpc>
              <a:buFontTx/>
              <a:buNone/>
            </a:pPr>
            <a:r>
              <a:rPr lang="hu-HU" sz="1800"/>
              <a:t>.</a:t>
            </a:r>
          </a:p>
          <a:p>
            <a:pPr marL="1168400" lvl="1" indent="-711200">
              <a:lnSpc>
                <a:spcPct val="80000"/>
              </a:lnSpc>
              <a:buFontTx/>
              <a:buNone/>
            </a:pPr>
            <a:r>
              <a:rPr lang="hu-HU" sz="1800"/>
              <a:t>For i:=1 to 10 do</a:t>
            </a:r>
          </a:p>
          <a:p>
            <a:pPr marL="1168400" lvl="1" indent="-711200">
              <a:lnSpc>
                <a:spcPct val="80000"/>
              </a:lnSpc>
              <a:buFontTx/>
              <a:buNone/>
            </a:pPr>
            <a:r>
              <a:rPr lang="hu-HU" sz="1800"/>
              <a:t>	For j:=1 to 20 do</a:t>
            </a:r>
          </a:p>
          <a:p>
            <a:pPr marL="1168400" lvl="1" indent="-711200">
              <a:lnSpc>
                <a:spcPct val="80000"/>
              </a:lnSpc>
              <a:buFontTx/>
              <a:buNone/>
            </a:pPr>
            <a:r>
              <a:rPr lang="hu-HU" sz="1800"/>
              <a:t>		T7[i,j]:=Random(100);</a:t>
            </a:r>
          </a:p>
          <a:p>
            <a:pPr marL="1168400" lvl="1" indent="-711200">
              <a:lnSpc>
                <a:spcPct val="80000"/>
              </a:lnSpc>
              <a:buFontTx/>
              <a:buNone/>
            </a:pPr>
            <a:endParaRPr lang="hu-HU" sz="1800"/>
          </a:p>
          <a:p>
            <a:pPr marL="1168400" lvl="1" indent="-711200">
              <a:lnSpc>
                <a:spcPct val="80000"/>
              </a:lnSpc>
              <a:buFontTx/>
              <a:buNone/>
            </a:pPr>
            <a:r>
              <a:rPr lang="hu-HU" sz="1800"/>
              <a:t>(Kiíratás ugyanígy, csak Writeln(T7[i,j]); szerepel, többdimenziós esetben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0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00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0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00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0051">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0051">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0051">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0051">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0051">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0051">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0051">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005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algn="ctr"/>
            <a:r>
              <a:rPr lang="hu-HU" sz="3000"/>
              <a:t>4.8. Adatszerkezetek – összetett adattípusok a TP-ban</a:t>
            </a:r>
          </a:p>
        </p:txBody>
      </p:sp>
      <p:sp>
        <p:nvSpPr>
          <p:cNvPr id="165891" name="Rectangle 3"/>
          <p:cNvSpPr>
            <a:spLocks noGrp="1" noChangeArrowheads="1"/>
          </p:cNvSpPr>
          <p:nvPr>
            <p:ph type="body" sz="half" idx="1"/>
          </p:nvPr>
        </p:nvSpPr>
        <p:spPr>
          <a:xfrm>
            <a:off x="1012825" y="1935163"/>
            <a:ext cx="7850188" cy="4724400"/>
          </a:xfrm>
        </p:spPr>
        <p:txBody>
          <a:bodyPr/>
          <a:lstStyle/>
          <a:p>
            <a:pPr marL="812800" indent="-812800">
              <a:buFont typeface="Wingdings" pitchFamily="2" charset="2"/>
              <a:buAutoNum type="romanUcPeriod" startAt="3"/>
            </a:pPr>
            <a:r>
              <a:rPr lang="hu-HU" sz="2800"/>
              <a:t>A halmaz típus</a:t>
            </a:r>
          </a:p>
          <a:p>
            <a:pPr marL="1168400" lvl="1" indent="-711200">
              <a:buFont typeface="Wingdings" pitchFamily="2" charset="2"/>
              <a:buChar char="§"/>
            </a:pPr>
            <a:r>
              <a:rPr lang="hu-HU" sz="2400"/>
              <a:t>Vannak olyan feladatok, amelyek a halmazokkal, halmazműveletekkel oldhatóak meg könnyen, ezért vezették be a halmaz adattípust</a:t>
            </a:r>
          </a:p>
          <a:p>
            <a:pPr marL="1168400" lvl="1" indent="-711200">
              <a:buFont typeface="Wingdings" pitchFamily="2" charset="2"/>
              <a:buChar char="§"/>
            </a:pPr>
            <a:r>
              <a:rPr lang="hu-HU" sz="2400"/>
              <a:t>Deklarációja a set foglalt szóval történik a következő módon:</a:t>
            </a:r>
          </a:p>
          <a:p>
            <a:pPr marL="1168400" lvl="1" indent="-711200">
              <a:buFont typeface="Wingdings" pitchFamily="2" charset="2"/>
              <a:buChar char="§"/>
            </a:pPr>
            <a:r>
              <a:rPr lang="hu-HU" sz="2400"/>
              <a:t>Var &lt;azonosító&gt;:Set of &lt;alaptípus&gt;;</a:t>
            </a:r>
          </a:p>
          <a:p>
            <a:pPr marL="1168400" lvl="1" indent="-711200">
              <a:buFont typeface="Wingdings" pitchFamily="2" charset="2"/>
              <a:buChar char="§"/>
            </a:pPr>
            <a:r>
              <a:rPr lang="hu-HU" sz="2400"/>
              <a:t>Megszorítások: </a:t>
            </a:r>
          </a:p>
          <a:p>
            <a:pPr marL="1524000" lvl="2" indent="-609600">
              <a:buFont typeface="Wingdings" pitchFamily="2" charset="2"/>
              <a:buChar char="§"/>
            </a:pPr>
            <a:r>
              <a:rPr lang="hu-HU" sz="2000"/>
              <a:t>A halmaznak legfeljebb 256 eleme lehet</a:t>
            </a:r>
          </a:p>
          <a:p>
            <a:pPr marL="1524000" lvl="2" indent="-609600">
              <a:buFont typeface="Wingdings" pitchFamily="2" charset="2"/>
              <a:buChar char="§"/>
            </a:pPr>
            <a:r>
              <a:rPr lang="hu-HU" sz="2000"/>
              <a:t>Az elemtípus csak sorszámozott típusú lehet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5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8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58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5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1" grpId="0" build="p"/>
    </p:bld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algn="ctr"/>
            <a:r>
              <a:rPr lang="hu-HU" sz="3000"/>
              <a:t>4.8. Adatszerkezetek – összetett adattípusok a TP-ban</a:t>
            </a:r>
          </a:p>
        </p:txBody>
      </p:sp>
      <p:sp>
        <p:nvSpPr>
          <p:cNvPr id="166915" name="Rectangle 3"/>
          <p:cNvSpPr>
            <a:spLocks noGrp="1" noChangeArrowheads="1"/>
          </p:cNvSpPr>
          <p:nvPr>
            <p:ph type="body" sz="half" idx="1"/>
          </p:nvPr>
        </p:nvSpPr>
        <p:spPr>
          <a:xfrm>
            <a:off x="1012825" y="1935163"/>
            <a:ext cx="7850188" cy="4724400"/>
          </a:xfrm>
        </p:spPr>
        <p:txBody>
          <a:bodyPr/>
          <a:lstStyle/>
          <a:p>
            <a:pPr marL="812800" indent="-812800">
              <a:lnSpc>
                <a:spcPct val="90000"/>
              </a:lnSpc>
              <a:buFont typeface="Wingdings" pitchFamily="2" charset="2"/>
              <a:buAutoNum type="romanUcPeriod" startAt="3"/>
            </a:pPr>
            <a:r>
              <a:rPr lang="hu-HU" sz="2400"/>
              <a:t>A halmaz típus</a:t>
            </a:r>
          </a:p>
          <a:p>
            <a:pPr marL="1168400" lvl="1" indent="-711200">
              <a:lnSpc>
                <a:spcPct val="90000"/>
              </a:lnSpc>
              <a:buFont typeface="Wingdings" pitchFamily="2" charset="2"/>
              <a:buChar char="§"/>
            </a:pPr>
            <a:r>
              <a:rPr lang="hu-HU" sz="2000"/>
              <a:t>Példák halmaz típusú változókra:</a:t>
            </a:r>
          </a:p>
          <a:p>
            <a:pPr marL="1168400" lvl="1" indent="-711200">
              <a:lnSpc>
                <a:spcPct val="90000"/>
              </a:lnSpc>
              <a:buFont typeface="Wingdings" pitchFamily="2" charset="2"/>
              <a:buNone/>
            </a:pPr>
            <a:r>
              <a:rPr lang="hu-HU" sz="2000"/>
              <a:t>	</a:t>
            </a:r>
            <a:r>
              <a:rPr lang="hu-HU" sz="1800"/>
              <a:t>Var 	abc: set of ‘a’..’z’;</a:t>
            </a:r>
          </a:p>
          <a:p>
            <a:pPr marL="1524000" lvl="2" indent="-609600">
              <a:lnSpc>
                <a:spcPct val="90000"/>
              </a:lnSpc>
              <a:buFont typeface="Wingdings" pitchFamily="2" charset="2"/>
              <a:buNone/>
            </a:pPr>
            <a:r>
              <a:rPr lang="hu-HU" sz="1800"/>
              <a:t>		Egyjegyu: set of 0..9;</a:t>
            </a:r>
          </a:p>
          <a:p>
            <a:pPr marL="1524000" lvl="2" indent="-609600">
              <a:lnSpc>
                <a:spcPct val="90000"/>
              </a:lnSpc>
              <a:buFont typeface="Wingdings" pitchFamily="2" charset="2"/>
              <a:buNone/>
            </a:pPr>
            <a:r>
              <a:rPr lang="hu-HU" sz="1800"/>
              <a:t>		Betu: set of char;</a:t>
            </a:r>
          </a:p>
          <a:p>
            <a:pPr marL="1168400" lvl="1" indent="-711200">
              <a:lnSpc>
                <a:spcPct val="90000"/>
              </a:lnSpc>
              <a:buFont typeface="Wingdings" pitchFamily="2" charset="2"/>
              <a:buChar char="§"/>
            </a:pPr>
            <a:r>
              <a:rPr lang="hu-HU" sz="2000"/>
              <a:t>A halmaz típusú változók sem kapnak automatikusan értéket a deklarációkor, az értékadásról nekünk kell gondoskodni</a:t>
            </a:r>
          </a:p>
          <a:p>
            <a:pPr marL="1168400" lvl="1" indent="-711200">
              <a:lnSpc>
                <a:spcPct val="90000"/>
              </a:lnSpc>
              <a:buFont typeface="Wingdings" pitchFamily="2" charset="2"/>
              <a:buChar char="§"/>
            </a:pPr>
            <a:r>
              <a:rPr lang="hu-HU" sz="2000"/>
              <a:t>Lehetséges értékadások a következők (a halmaz típusú állandókat {konstansokat} szögletes zárójelbe kell tenni)</a:t>
            </a:r>
          </a:p>
          <a:p>
            <a:pPr marL="1168400" lvl="1" indent="-711200">
              <a:lnSpc>
                <a:spcPct val="90000"/>
              </a:lnSpc>
              <a:buFont typeface="Wingdings" pitchFamily="2" charset="2"/>
              <a:buChar char="§"/>
            </a:pPr>
            <a:r>
              <a:rPr lang="hu-HU" sz="2000"/>
              <a:t>abc:=[] ezzel {üres halmaz lesz az értéke}</a:t>
            </a:r>
          </a:p>
          <a:p>
            <a:pPr marL="1168400" lvl="1" indent="-711200">
              <a:lnSpc>
                <a:spcPct val="90000"/>
              </a:lnSpc>
              <a:buFont typeface="Wingdings" pitchFamily="2" charset="2"/>
              <a:buChar char="§"/>
            </a:pPr>
            <a:r>
              <a:rPr lang="hu-HU" sz="2000"/>
              <a:t>abc:=[‘a’..’z’] {teljes halmaz, vagyis minden elemet beleteszünk}</a:t>
            </a:r>
          </a:p>
          <a:p>
            <a:pPr marL="1168400" lvl="1" indent="-711200">
              <a:lnSpc>
                <a:spcPct val="90000"/>
              </a:lnSpc>
              <a:buFont typeface="Wingdings" pitchFamily="2" charset="2"/>
              <a:buChar char="§"/>
            </a:pPr>
            <a:r>
              <a:rPr lang="hu-HU" sz="2000"/>
              <a:t>Abc:=[‘b’,’d’] {kételemű halmaz}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9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9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69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69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69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691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691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691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69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algn="ctr"/>
            <a:r>
              <a:rPr lang="hu-HU" sz="3000"/>
              <a:t>4.8. Adatszerkezetek – összetett adattípusok a TP-ban</a:t>
            </a:r>
          </a:p>
        </p:txBody>
      </p:sp>
      <p:sp>
        <p:nvSpPr>
          <p:cNvPr id="168963" name="Rectangle 3"/>
          <p:cNvSpPr>
            <a:spLocks noGrp="1" noChangeArrowheads="1"/>
          </p:cNvSpPr>
          <p:nvPr>
            <p:ph type="body" sz="half" idx="1"/>
          </p:nvPr>
        </p:nvSpPr>
        <p:spPr>
          <a:xfrm>
            <a:off x="1012825" y="1935163"/>
            <a:ext cx="7850188" cy="4724400"/>
          </a:xfrm>
        </p:spPr>
        <p:txBody>
          <a:bodyPr/>
          <a:lstStyle/>
          <a:p>
            <a:pPr marL="812800" indent="-812800">
              <a:buFont typeface="Wingdings" pitchFamily="2" charset="2"/>
              <a:buAutoNum type="romanUcPeriod" startAt="3"/>
            </a:pPr>
            <a:r>
              <a:rPr lang="hu-HU" sz="2400"/>
              <a:t>A halmaz típus</a:t>
            </a:r>
          </a:p>
          <a:p>
            <a:pPr marL="1168400" lvl="1" indent="-711200">
              <a:buFont typeface="Wingdings" pitchFamily="2" charset="2"/>
              <a:buChar char="§"/>
            </a:pPr>
            <a:r>
              <a:rPr lang="hu-HU" sz="2000"/>
              <a:t>Alapvető halmazműveletek: a Boole-algebra műveletei - unió, metszet, és különbség</a:t>
            </a:r>
          </a:p>
          <a:p>
            <a:pPr marL="1524000" lvl="2" indent="-609600">
              <a:buFont typeface="Wingdings" pitchFamily="2" charset="2"/>
              <a:buChar char="§"/>
            </a:pPr>
            <a:r>
              <a:rPr lang="hu-HU" sz="1800"/>
              <a:t>* halmazok metszete, elsődleges precedenciájú</a:t>
            </a:r>
          </a:p>
          <a:p>
            <a:pPr marL="1524000" lvl="2" indent="-609600">
              <a:buFont typeface="Wingdings" pitchFamily="2" charset="2"/>
              <a:buChar char="§"/>
            </a:pPr>
            <a:r>
              <a:rPr lang="hu-HU" sz="1800"/>
              <a:t>+ halmazok úniója, másodlagos precedenciájú</a:t>
            </a:r>
          </a:p>
          <a:p>
            <a:pPr marL="1524000" lvl="2" indent="-609600">
              <a:buFont typeface="Wingdings" pitchFamily="2" charset="2"/>
              <a:buChar char="§"/>
            </a:pPr>
            <a:r>
              <a:rPr lang="hu-HU" sz="1800"/>
              <a:t>- halmazok különbsége, másodlagos precedenciájú</a:t>
            </a:r>
          </a:p>
          <a:p>
            <a:pPr marL="1524000" lvl="2" indent="-609600">
              <a:buFont typeface="Wingdings" pitchFamily="2" charset="2"/>
              <a:buChar char="§"/>
            </a:pPr>
            <a:r>
              <a:rPr lang="hu-HU" sz="1800"/>
              <a:t>Példák: ld. tábla.</a:t>
            </a:r>
          </a:p>
          <a:p>
            <a:pPr marL="1168400" lvl="1" indent="-711200">
              <a:buFont typeface="Wingdings" pitchFamily="2" charset="2"/>
              <a:buChar char="§"/>
            </a:pPr>
            <a:r>
              <a:rPr lang="hu-HU" sz="2000"/>
              <a:t>Relációs műveletek</a:t>
            </a:r>
          </a:p>
          <a:p>
            <a:pPr marL="1524000" lvl="2" indent="-609600">
              <a:buFont typeface="Wingdings" pitchFamily="2" charset="2"/>
              <a:buChar char="§"/>
            </a:pPr>
            <a:r>
              <a:rPr lang="hu-HU" sz="1800"/>
              <a:t>= - egyenlőség</a:t>
            </a:r>
          </a:p>
          <a:p>
            <a:pPr marL="1524000" lvl="2" indent="-609600">
              <a:buFont typeface="Wingdings" pitchFamily="2" charset="2"/>
              <a:buChar char="§"/>
            </a:pPr>
            <a:r>
              <a:rPr lang="hu-HU" sz="1800"/>
              <a:t>&lt;&gt; - nem egyenlő</a:t>
            </a:r>
          </a:p>
          <a:p>
            <a:pPr marL="1524000" lvl="2" indent="-609600">
              <a:buFont typeface="Wingdings" pitchFamily="2" charset="2"/>
              <a:buChar char="§"/>
            </a:pPr>
            <a:r>
              <a:rPr lang="hu-HU" sz="1800"/>
              <a:t>&lt;= és &gt;= - részhalmaz reláció</a:t>
            </a:r>
          </a:p>
          <a:p>
            <a:pPr marL="1524000" lvl="2" indent="-609600">
              <a:buFont typeface="Wingdings" pitchFamily="2" charset="2"/>
              <a:buChar char="§"/>
            </a:pPr>
            <a:r>
              <a:rPr lang="hu-HU" sz="1800"/>
              <a:t>in – tartalmazásvizsgálat </a:t>
            </a:r>
            <a:br>
              <a:rPr lang="hu-HU" sz="1800"/>
            </a:br>
            <a:r>
              <a:rPr lang="hu-HU" sz="1800"/>
              <a:t>(használata csak &lt;elem&gt; in &lt;halmazváltozó&gt; sorrendben helyes!!!)</a:t>
            </a:r>
          </a:p>
          <a:p>
            <a:pPr marL="1168400" lvl="1" indent="-711200">
              <a:buFont typeface="Wingdings" pitchFamily="2" charset="2"/>
              <a:buNone/>
            </a:pPr>
            <a:endParaRPr lang="hu-HU"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9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96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896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896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896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896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896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896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896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89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Az információ visszakeresése</a:t>
            </a:r>
            <a:endParaRPr lang="hu-HU" dirty="0"/>
          </a:p>
        </p:txBody>
      </p:sp>
      <p:sp>
        <p:nvSpPr>
          <p:cNvPr id="3" name="Tartalom helye 2"/>
          <p:cNvSpPr>
            <a:spLocks noGrp="1"/>
          </p:cNvSpPr>
          <p:nvPr>
            <p:ph idx="1"/>
          </p:nvPr>
        </p:nvSpPr>
        <p:spPr/>
        <p:txBody>
          <a:bodyPr/>
          <a:lstStyle/>
          <a:p>
            <a:r>
              <a:rPr lang="hu-HU" dirty="0" smtClean="0"/>
              <a:t>Mennyi Euro van ma a számlámon?</a:t>
            </a:r>
          </a:p>
          <a:p>
            <a:r>
              <a:rPr lang="hu-HU" b="1" dirty="0" err="1" smtClean="0"/>
              <a:t>Select</a:t>
            </a:r>
            <a:r>
              <a:rPr lang="hu-HU" b="1" dirty="0" smtClean="0"/>
              <a:t> </a:t>
            </a:r>
            <a:r>
              <a:rPr lang="hu-HU" dirty="0" smtClean="0"/>
              <a:t>egyenleg </a:t>
            </a:r>
            <a:r>
              <a:rPr lang="hu-HU" b="1" dirty="0" err="1" smtClean="0"/>
              <a:t>from</a:t>
            </a:r>
            <a:r>
              <a:rPr lang="hu-HU" dirty="0" smtClean="0"/>
              <a:t> számla </a:t>
            </a:r>
            <a:r>
              <a:rPr lang="hu-HU" b="1" dirty="0" err="1" smtClean="0"/>
              <a:t>where</a:t>
            </a:r>
            <a:r>
              <a:rPr lang="hu-HU" dirty="0" smtClean="0"/>
              <a:t> </a:t>
            </a:r>
            <a:r>
              <a:rPr lang="hu-HU" dirty="0" err="1" smtClean="0"/>
              <a:t>datum</a:t>
            </a:r>
            <a:r>
              <a:rPr lang="hu-HU" dirty="0" smtClean="0"/>
              <a:t>=‘2015.09.25’</a:t>
            </a:r>
          </a:p>
          <a:p>
            <a:r>
              <a:rPr lang="hu-HU" dirty="0" smtClean="0"/>
              <a:t>Az adatbázis-kezelőkben lekérdező nyelvek segítségével fogalmazhatjuk meg a kérdéseinket. Például SQL-ben.</a:t>
            </a:r>
            <a:endParaRPr lang="hu-HU" dirty="0"/>
          </a:p>
        </p:txBody>
      </p:sp>
      <p:pic>
        <p:nvPicPr>
          <p:cNvPr id="58370" name="Picture 2" descr="http://sqlmag.com/site-files/sqlmag.com/files/imagecache/medium_img/uploads/2012/01/code-sql-database-595x335.jpg"/>
          <p:cNvPicPr>
            <a:picLocks noChangeAspect="1" noChangeArrowheads="1"/>
          </p:cNvPicPr>
          <p:nvPr/>
        </p:nvPicPr>
        <p:blipFill>
          <a:blip r:embed="rId2"/>
          <a:srcRect/>
          <a:stretch>
            <a:fillRect/>
          </a:stretch>
        </p:blipFill>
        <p:spPr bwMode="auto">
          <a:xfrm>
            <a:off x="1142975" y="4929198"/>
            <a:ext cx="2912721" cy="1643074"/>
          </a:xfrm>
          <a:prstGeom prst="rect">
            <a:avLst/>
          </a:prstGeom>
          <a:noFill/>
        </p:spPr>
      </p:pic>
      <p:pic>
        <p:nvPicPr>
          <p:cNvPr id="58372" name="Picture 4" descr="http://www.tech-recipes.com/wp-content/uploads/2013/02/SQL-Server-2012-How-to-find-expiry-date-of-SQL-server-Expiry-Date.png"/>
          <p:cNvPicPr>
            <a:picLocks noChangeAspect="1" noChangeArrowheads="1"/>
          </p:cNvPicPr>
          <p:nvPr/>
        </p:nvPicPr>
        <p:blipFill>
          <a:blip r:embed="rId3"/>
          <a:srcRect/>
          <a:stretch>
            <a:fillRect/>
          </a:stretch>
        </p:blipFill>
        <p:spPr bwMode="auto">
          <a:xfrm>
            <a:off x="4572000" y="4786322"/>
            <a:ext cx="3728589" cy="1857364"/>
          </a:xfrm>
          <a:prstGeom prst="rect">
            <a:avLst/>
          </a:prstGeom>
          <a:noFill/>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algn="ctr"/>
            <a:r>
              <a:rPr lang="hu-HU" sz="3000"/>
              <a:t>4.8. Adatszerkezetek – összetett adattípusok a TP-ban</a:t>
            </a:r>
          </a:p>
        </p:txBody>
      </p:sp>
      <p:sp>
        <p:nvSpPr>
          <p:cNvPr id="167939" name="Rectangle 3"/>
          <p:cNvSpPr>
            <a:spLocks noGrp="1" noChangeArrowheads="1"/>
          </p:cNvSpPr>
          <p:nvPr>
            <p:ph type="body" sz="half" idx="1"/>
          </p:nvPr>
        </p:nvSpPr>
        <p:spPr>
          <a:xfrm>
            <a:off x="1012825" y="1935163"/>
            <a:ext cx="7850188" cy="4724400"/>
          </a:xfrm>
        </p:spPr>
        <p:txBody>
          <a:bodyPr/>
          <a:lstStyle/>
          <a:p>
            <a:pPr marL="812800" indent="-812800">
              <a:lnSpc>
                <a:spcPct val="90000"/>
              </a:lnSpc>
              <a:buFont typeface="Wingdings" pitchFamily="2" charset="2"/>
              <a:buAutoNum type="romanUcPeriod" startAt="3"/>
            </a:pPr>
            <a:r>
              <a:rPr lang="hu-HU" sz="2800"/>
              <a:t>A halmaz típus</a:t>
            </a:r>
          </a:p>
          <a:p>
            <a:pPr marL="1168400" lvl="1" indent="-711200">
              <a:lnSpc>
                <a:spcPct val="90000"/>
              </a:lnSpc>
              <a:buFont typeface="Wingdings" pitchFamily="2" charset="2"/>
              <a:buChar char="§"/>
            </a:pPr>
            <a:r>
              <a:rPr lang="hu-HU" sz="2400"/>
              <a:t>Egyéb halmazműveletek</a:t>
            </a:r>
          </a:p>
          <a:p>
            <a:pPr marL="1524000" lvl="2" indent="-609600">
              <a:lnSpc>
                <a:spcPct val="90000"/>
              </a:lnSpc>
              <a:buFont typeface="Wingdings" pitchFamily="2" charset="2"/>
              <a:buChar char="§"/>
            </a:pPr>
            <a:r>
              <a:rPr lang="hu-HU" sz="2000"/>
              <a:t>Elem hozzáadása és kivétele a halmazból két módszerrel lehetséges:</a:t>
            </a:r>
          </a:p>
          <a:p>
            <a:pPr marL="1524000" lvl="2" indent="-609600">
              <a:lnSpc>
                <a:spcPct val="90000"/>
              </a:lnSpc>
              <a:buFont typeface="Wingdings" pitchFamily="2" charset="2"/>
              <a:buChar char="§"/>
            </a:pPr>
            <a:r>
              <a:rPr lang="hu-HU" sz="2000"/>
              <a:t>A + és – operátorokkal</a:t>
            </a:r>
          </a:p>
          <a:p>
            <a:pPr marL="1524000" lvl="2" indent="-609600">
              <a:lnSpc>
                <a:spcPct val="90000"/>
              </a:lnSpc>
              <a:buFont typeface="Wingdings" pitchFamily="2" charset="2"/>
              <a:buChar char="§"/>
            </a:pPr>
            <a:r>
              <a:rPr lang="hu-HU" sz="2000"/>
              <a:t>Az include és exclude könyvtári eljárásokkal (csak a TP 7.0-ban)</a:t>
            </a:r>
          </a:p>
          <a:p>
            <a:pPr marL="1524000" lvl="2" indent="-609600">
              <a:lnSpc>
                <a:spcPct val="90000"/>
              </a:lnSpc>
              <a:buFont typeface="Wingdings" pitchFamily="2" charset="2"/>
              <a:buChar char="§"/>
            </a:pPr>
            <a:r>
              <a:rPr lang="hu-HU" sz="2000"/>
              <a:t>Példák:</a:t>
            </a:r>
          </a:p>
          <a:p>
            <a:pPr marL="1524000" lvl="2" indent="-609600">
              <a:lnSpc>
                <a:spcPct val="90000"/>
              </a:lnSpc>
              <a:buFont typeface="Wingdings" pitchFamily="2" charset="2"/>
              <a:buChar char="§"/>
            </a:pPr>
            <a:r>
              <a:rPr lang="hu-HU" sz="2000"/>
              <a:t>abc:=abc+[’x’]; {egyelemű halmazzal képzett unió}</a:t>
            </a:r>
          </a:p>
          <a:p>
            <a:pPr marL="1524000" lvl="2" indent="-609600">
              <a:lnSpc>
                <a:spcPct val="90000"/>
              </a:lnSpc>
              <a:buFont typeface="Wingdings" pitchFamily="2" charset="2"/>
              <a:buChar char="§"/>
            </a:pPr>
            <a:r>
              <a:rPr lang="hu-HU" sz="2000"/>
              <a:t>abc:=abc-[’b’]; {egyelemű halmazzal képzett különbség}</a:t>
            </a:r>
          </a:p>
          <a:p>
            <a:pPr marL="1524000" lvl="2" indent="-609600">
              <a:lnSpc>
                <a:spcPct val="90000"/>
              </a:lnSpc>
              <a:buFont typeface="Wingdings" pitchFamily="2" charset="2"/>
              <a:buNone/>
            </a:pPr>
            <a:r>
              <a:rPr lang="hu-HU" sz="2000"/>
              <a:t>Ugyanez eljárásokkal:</a:t>
            </a:r>
          </a:p>
          <a:p>
            <a:pPr marL="1524000" lvl="2" indent="-609600">
              <a:lnSpc>
                <a:spcPct val="90000"/>
              </a:lnSpc>
              <a:buFont typeface="Wingdings" pitchFamily="2" charset="2"/>
              <a:buChar char="§"/>
            </a:pPr>
            <a:r>
              <a:rPr lang="hu-HU" sz="2000"/>
              <a:t>Include(abc,’x’);</a:t>
            </a:r>
          </a:p>
          <a:p>
            <a:pPr marL="1524000" lvl="2" indent="-609600">
              <a:lnSpc>
                <a:spcPct val="90000"/>
              </a:lnSpc>
              <a:buFont typeface="Wingdings" pitchFamily="2" charset="2"/>
              <a:buChar char="§"/>
            </a:pPr>
            <a:r>
              <a:rPr lang="hu-HU" sz="2000"/>
              <a:t>Exclude(abc,’b’);</a:t>
            </a:r>
          </a:p>
          <a:p>
            <a:pPr marL="1168400" lvl="1" indent="-711200">
              <a:lnSpc>
                <a:spcPct val="90000"/>
              </a:lnSpc>
              <a:buFont typeface="Wingdings" pitchFamily="2" charset="2"/>
              <a:buNone/>
            </a:pPr>
            <a:endParaRPr lang="hu-H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9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79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79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79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79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793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79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build="p"/>
    </p:bldLst>
  </p:timing>
</p:sld>
</file>

<file path=ppt/slides/slide2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algn="ctr"/>
            <a:r>
              <a:rPr lang="hu-HU" sz="3000"/>
              <a:t>4.8. Adatszerkezetek – összetett adattípusok a TP-ban</a:t>
            </a:r>
          </a:p>
        </p:txBody>
      </p:sp>
      <p:sp>
        <p:nvSpPr>
          <p:cNvPr id="173059" name="Rectangle 3"/>
          <p:cNvSpPr>
            <a:spLocks noGrp="1" noChangeArrowheads="1"/>
          </p:cNvSpPr>
          <p:nvPr>
            <p:ph type="body" sz="half" idx="1"/>
          </p:nvPr>
        </p:nvSpPr>
        <p:spPr>
          <a:xfrm>
            <a:off x="1012825" y="1935163"/>
            <a:ext cx="7850188" cy="4724400"/>
          </a:xfrm>
        </p:spPr>
        <p:txBody>
          <a:bodyPr/>
          <a:lstStyle/>
          <a:p>
            <a:pPr marL="812800" indent="-812800">
              <a:lnSpc>
                <a:spcPct val="90000"/>
              </a:lnSpc>
              <a:buFont typeface="Wingdings" pitchFamily="2" charset="2"/>
              <a:buAutoNum type="romanUcPeriod" startAt="3"/>
            </a:pPr>
            <a:r>
              <a:rPr lang="hu-HU" sz="2800"/>
              <a:t>A halmaz típus</a:t>
            </a:r>
          </a:p>
          <a:p>
            <a:pPr marL="1168400" lvl="1" indent="-711200">
              <a:lnSpc>
                <a:spcPct val="90000"/>
              </a:lnSpc>
              <a:buFont typeface="Wingdings" pitchFamily="2" charset="2"/>
              <a:buChar char="§"/>
            </a:pPr>
            <a:r>
              <a:rPr lang="hu-HU" sz="2400"/>
              <a:t>A halmazváltozók helyfoglalása</a:t>
            </a:r>
          </a:p>
          <a:p>
            <a:pPr marL="1524000" lvl="2" indent="-609600">
              <a:lnSpc>
                <a:spcPct val="90000"/>
              </a:lnSpc>
              <a:buFont typeface="Wingdings" pitchFamily="2" charset="2"/>
              <a:buChar char="§"/>
            </a:pPr>
            <a:r>
              <a:rPr lang="hu-HU" sz="2000"/>
              <a:t>Minden elemet egy bit jelöl, ennek értéke 0, ha a kérdéses elem nincs benne a halmazban, és 1, ha benne van.</a:t>
            </a:r>
          </a:p>
          <a:p>
            <a:pPr marL="1524000" lvl="2" indent="-609600">
              <a:lnSpc>
                <a:spcPct val="90000"/>
              </a:lnSpc>
              <a:buFont typeface="Wingdings" pitchFamily="2" charset="2"/>
              <a:buChar char="§"/>
            </a:pPr>
            <a:r>
              <a:rPr lang="hu-HU" sz="2000"/>
              <a:t>Vagyis a lehetséges elemek száma határozza meg a halmazváltozó méretét (bájtban számolva a lehetséges elemek száma osztva 8-cal, és felfele kerekítve)</a:t>
            </a:r>
          </a:p>
          <a:p>
            <a:pPr marL="1524000" lvl="2" indent="-609600">
              <a:lnSpc>
                <a:spcPct val="90000"/>
              </a:lnSpc>
              <a:buFont typeface="Wingdings" pitchFamily="2" charset="2"/>
              <a:buChar char="§"/>
            </a:pPr>
            <a:r>
              <a:rPr lang="hu-HU" sz="2000"/>
              <a:t>Példa: Var szamok:set of 1..90;</a:t>
            </a:r>
          </a:p>
          <a:p>
            <a:pPr marL="1524000" lvl="2" indent="-609600">
              <a:lnSpc>
                <a:spcPct val="90000"/>
              </a:lnSpc>
              <a:buFont typeface="Wingdings" pitchFamily="2" charset="2"/>
              <a:buChar char="§"/>
            </a:pPr>
            <a:r>
              <a:rPr lang="hu-HU" sz="2000"/>
              <a:t>Itt a helyfoglalás 12 byte, mivel a 90 bit 11*8+2, 12 egész byteban fér el, és 2 bitet használunk a 12. byteból, de azt is le kell foglalni, mivel a memória csak byteonként foglalható le </a:t>
            </a:r>
          </a:p>
          <a:p>
            <a:pPr marL="1168400" lvl="1" indent="-711200">
              <a:lnSpc>
                <a:spcPct val="90000"/>
              </a:lnSpc>
              <a:buFont typeface="Wingdings" pitchFamily="2" charset="2"/>
              <a:buNone/>
            </a:pPr>
            <a:endParaRPr lang="hu-H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3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3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0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p:bld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algn="ctr"/>
            <a:r>
              <a:rPr lang="hu-HU" sz="3000"/>
              <a:t>4.8. Adatszerkezetek – összetett adattípusok a TP-ban</a:t>
            </a:r>
          </a:p>
        </p:txBody>
      </p:sp>
      <p:sp>
        <p:nvSpPr>
          <p:cNvPr id="169987" name="Rectangle 3"/>
          <p:cNvSpPr>
            <a:spLocks noGrp="1" noChangeArrowheads="1"/>
          </p:cNvSpPr>
          <p:nvPr>
            <p:ph type="body" sz="half" idx="1"/>
          </p:nvPr>
        </p:nvSpPr>
        <p:spPr>
          <a:xfrm>
            <a:off x="1012825" y="1935163"/>
            <a:ext cx="7850188" cy="4724400"/>
          </a:xfrm>
        </p:spPr>
        <p:txBody>
          <a:bodyPr/>
          <a:lstStyle/>
          <a:p>
            <a:pPr marL="812800" indent="-812800">
              <a:lnSpc>
                <a:spcPct val="90000"/>
              </a:lnSpc>
              <a:buFont typeface="Wingdings" pitchFamily="2" charset="2"/>
              <a:buAutoNum type="romanUcPeriod" startAt="4"/>
            </a:pPr>
            <a:r>
              <a:rPr lang="hu-HU" sz="2400"/>
              <a:t>A rekord típus</a:t>
            </a:r>
          </a:p>
          <a:p>
            <a:pPr marL="1168400" lvl="1" indent="-711200">
              <a:lnSpc>
                <a:spcPct val="90000"/>
              </a:lnSpc>
              <a:buFont typeface="Wingdings" pitchFamily="2" charset="2"/>
              <a:buChar char="§"/>
            </a:pPr>
            <a:r>
              <a:rPr lang="hu-HU" sz="2000"/>
              <a:t>Ez a legrugalmasabb Pascal adatszerkezet</a:t>
            </a:r>
          </a:p>
          <a:p>
            <a:pPr marL="1168400" lvl="1" indent="-711200">
              <a:lnSpc>
                <a:spcPct val="90000"/>
              </a:lnSpc>
              <a:buFont typeface="Wingdings" pitchFamily="2" charset="2"/>
              <a:buChar char="§"/>
            </a:pPr>
            <a:r>
              <a:rPr lang="hu-HU" sz="2000"/>
              <a:t>A rekord tetszőleges, de előre meghatározott számú, különböző típusú adat tárolására alkalmas adattípus</a:t>
            </a:r>
          </a:p>
          <a:p>
            <a:pPr marL="1168400" lvl="1" indent="-711200">
              <a:lnSpc>
                <a:spcPct val="90000"/>
              </a:lnSpc>
              <a:buFont typeface="Wingdings" pitchFamily="2" charset="2"/>
              <a:buChar char="§"/>
            </a:pPr>
            <a:r>
              <a:rPr lang="hu-HU" sz="2000"/>
              <a:t>Elemeit mezőnek hívjuk</a:t>
            </a:r>
          </a:p>
          <a:p>
            <a:pPr marL="1168400" lvl="1" indent="-711200">
              <a:lnSpc>
                <a:spcPct val="90000"/>
              </a:lnSpc>
              <a:buFont typeface="Wingdings" pitchFamily="2" charset="2"/>
              <a:buChar char="§"/>
            </a:pPr>
            <a:r>
              <a:rPr lang="hu-HU" sz="2000"/>
              <a:t>Deklarációja:</a:t>
            </a:r>
          </a:p>
          <a:p>
            <a:pPr marL="1168400" lvl="1" indent="-711200">
              <a:lnSpc>
                <a:spcPct val="90000"/>
              </a:lnSpc>
              <a:buFont typeface="Wingdings" pitchFamily="2" charset="2"/>
              <a:buChar char="§"/>
            </a:pPr>
            <a:r>
              <a:rPr lang="hu-HU" sz="2000"/>
              <a:t>Var &lt;azonosító&gt;: Record</a:t>
            </a:r>
          </a:p>
          <a:p>
            <a:pPr marL="1168400" lvl="1" indent="-711200">
              <a:lnSpc>
                <a:spcPct val="90000"/>
              </a:lnSpc>
              <a:buFont typeface="Wingdings" pitchFamily="2" charset="2"/>
              <a:buNone/>
            </a:pPr>
            <a:r>
              <a:rPr lang="hu-HU" sz="2000"/>
              <a:t>		&lt;azonosító1&gt;:&lt;típus1&gt;;</a:t>
            </a:r>
          </a:p>
          <a:p>
            <a:pPr marL="1168400" lvl="1" indent="-711200">
              <a:lnSpc>
                <a:spcPct val="90000"/>
              </a:lnSpc>
              <a:buFont typeface="Wingdings" pitchFamily="2" charset="2"/>
              <a:buNone/>
            </a:pPr>
            <a:r>
              <a:rPr lang="hu-HU" sz="2000"/>
              <a:t>		.</a:t>
            </a:r>
          </a:p>
          <a:p>
            <a:pPr marL="1168400" lvl="1" indent="-711200">
              <a:lnSpc>
                <a:spcPct val="90000"/>
              </a:lnSpc>
              <a:buFont typeface="Wingdings" pitchFamily="2" charset="2"/>
              <a:buNone/>
            </a:pPr>
            <a:r>
              <a:rPr lang="hu-HU" sz="2000"/>
              <a:t>		.</a:t>
            </a:r>
          </a:p>
          <a:p>
            <a:pPr marL="1168400" lvl="1" indent="-711200">
              <a:lnSpc>
                <a:spcPct val="90000"/>
              </a:lnSpc>
              <a:buFont typeface="Wingdings" pitchFamily="2" charset="2"/>
              <a:buNone/>
            </a:pPr>
            <a:r>
              <a:rPr lang="hu-HU" sz="2000"/>
              <a:t>		&lt;azonosítóN&gt;:&lt;típusN&gt;;</a:t>
            </a:r>
          </a:p>
          <a:p>
            <a:pPr marL="1168400" lvl="1" indent="-711200">
              <a:lnSpc>
                <a:spcPct val="90000"/>
              </a:lnSpc>
              <a:buFont typeface="Wingdings" pitchFamily="2" charset="2"/>
              <a:buNone/>
            </a:pPr>
            <a:r>
              <a:rPr lang="hu-HU" sz="2000"/>
              <a:t>	End;</a:t>
            </a:r>
          </a:p>
          <a:p>
            <a:pPr marL="1168400" lvl="1" indent="-711200">
              <a:lnSpc>
                <a:spcPct val="90000"/>
              </a:lnSpc>
              <a:buFont typeface="Wingdings" pitchFamily="2" charset="2"/>
              <a:buChar char="§"/>
            </a:pPr>
            <a:r>
              <a:rPr lang="hu-HU" sz="2000"/>
              <a:t>Vagyis ez a második eset, hogy az end kulcsszó begin nélkül áll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9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9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9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99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9987">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9987">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9987">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9987">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9987">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99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p:bldLst>
  </p:timing>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algn="ctr"/>
            <a:r>
              <a:rPr lang="hu-HU" sz="3000"/>
              <a:t>4.8. Adatszerkezetek – összetett adattípusok a TP-ban</a:t>
            </a:r>
          </a:p>
        </p:txBody>
      </p:sp>
      <p:sp>
        <p:nvSpPr>
          <p:cNvPr id="171011" name="Rectangle 3"/>
          <p:cNvSpPr>
            <a:spLocks noGrp="1" noChangeArrowheads="1"/>
          </p:cNvSpPr>
          <p:nvPr>
            <p:ph type="body" sz="half" idx="1"/>
          </p:nvPr>
        </p:nvSpPr>
        <p:spPr>
          <a:xfrm>
            <a:off x="1012825" y="1935163"/>
            <a:ext cx="7850188" cy="4724400"/>
          </a:xfrm>
        </p:spPr>
        <p:txBody>
          <a:bodyPr/>
          <a:lstStyle/>
          <a:p>
            <a:pPr marL="812800" indent="-812800">
              <a:buFont typeface="Wingdings" pitchFamily="2" charset="2"/>
              <a:buAutoNum type="romanUcPeriod" startAt="4"/>
            </a:pPr>
            <a:r>
              <a:rPr lang="hu-HU" sz="2400"/>
              <a:t>A rekord típus</a:t>
            </a:r>
          </a:p>
          <a:p>
            <a:pPr marL="1168400" lvl="1" indent="-711200">
              <a:buFont typeface="Wingdings" pitchFamily="2" charset="2"/>
              <a:buChar char="§"/>
            </a:pPr>
            <a:r>
              <a:rPr lang="hu-HU" sz="2000"/>
              <a:t>Példa a rekord adatszerkezetre:</a:t>
            </a:r>
          </a:p>
          <a:p>
            <a:pPr marL="1168400" lvl="1" indent="-711200">
              <a:buFont typeface="Wingdings" pitchFamily="2" charset="2"/>
              <a:buNone/>
            </a:pPr>
            <a:r>
              <a:rPr lang="hu-HU" sz="2000"/>
              <a:t>	Var datum:record</a:t>
            </a:r>
          </a:p>
          <a:p>
            <a:pPr marL="1168400" lvl="1" indent="-711200">
              <a:buFont typeface="Wingdings" pitchFamily="2" charset="2"/>
              <a:buNone/>
            </a:pPr>
            <a:r>
              <a:rPr lang="hu-HU" sz="2000"/>
              <a:t>		ev:1000..2100;</a:t>
            </a:r>
          </a:p>
          <a:p>
            <a:pPr marL="1168400" lvl="1" indent="-711200">
              <a:buFont typeface="Wingdings" pitchFamily="2" charset="2"/>
              <a:buNone/>
            </a:pPr>
            <a:r>
              <a:rPr lang="hu-HU" sz="2000"/>
              <a:t>		honap:1..12;</a:t>
            </a:r>
          </a:p>
          <a:p>
            <a:pPr marL="1168400" lvl="1" indent="-711200">
              <a:buFont typeface="Wingdings" pitchFamily="2" charset="2"/>
              <a:buNone/>
            </a:pPr>
            <a:r>
              <a:rPr lang="hu-HU" sz="2000"/>
              <a:t>		nap:1..31;</a:t>
            </a:r>
          </a:p>
          <a:p>
            <a:pPr marL="1168400" lvl="1" indent="-711200">
              <a:buFont typeface="Wingdings" pitchFamily="2" charset="2"/>
              <a:buNone/>
            </a:pPr>
            <a:r>
              <a:rPr lang="hu-HU" sz="2000"/>
              <a:t>		tennivalo:String;</a:t>
            </a:r>
          </a:p>
          <a:p>
            <a:pPr marL="1168400" lvl="1" indent="-711200">
              <a:buFont typeface="Wingdings" pitchFamily="2" charset="2"/>
              <a:buNone/>
            </a:pPr>
            <a:r>
              <a:rPr lang="hu-HU" sz="2000"/>
              <a:t>	End;</a:t>
            </a:r>
          </a:p>
          <a:p>
            <a:pPr marL="1168400" lvl="1" indent="-711200">
              <a:buFont typeface="Wingdings" pitchFamily="2" charset="2"/>
              <a:buChar char="§"/>
            </a:pPr>
            <a:r>
              <a:rPr lang="hu-HU" sz="2000"/>
              <a:t>Ennek a rekordnak 4 mezője van.</a:t>
            </a:r>
          </a:p>
          <a:p>
            <a:pPr marL="1168400" lvl="1" indent="-711200">
              <a:buFont typeface="Wingdings" pitchFamily="2" charset="2"/>
              <a:buChar char="§"/>
            </a:pPr>
            <a:r>
              <a:rPr lang="hu-HU" sz="2000"/>
              <a:t>A rekordváltozók helyfoglalása a mezőik helyfoglalásának az összege (ebben az esetben (2+1+1+256 byte)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1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1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1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101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101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1011">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1011">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10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p:bldLst>
  </p:timing>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lgn="ctr"/>
            <a:r>
              <a:rPr lang="hu-HU" sz="3000"/>
              <a:t>4.8. Adatszerkezetek – összetett adattípusok a TP-ban</a:t>
            </a:r>
          </a:p>
        </p:txBody>
      </p:sp>
      <p:sp>
        <p:nvSpPr>
          <p:cNvPr id="172035" name="Rectangle 3"/>
          <p:cNvSpPr>
            <a:spLocks noGrp="1" noChangeArrowheads="1"/>
          </p:cNvSpPr>
          <p:nvPr>
            <p:ph type="body" sz="half" idx="1"/>
          </p:nvPr>
        </p:nvSpPr>
        <p:spPr>
          <a:xfrm>
            <a:off x="1012825" y="1935163"/>
            <a:ext cx="7850188" cy="4724400"/>
          </a:xfrm>
        </p:spPr>
        <p:txBody>
          <a:bodyPr/>
          <a:lstStyle/>
          <a:p>
            <a:pPr marL="812800" indent="-812800">
              <a:lnSpc>
                <a:spcPct val="90000"/>
              </a:lnSpc>
              <a:buFont typeface="Wingdings" pitchFamily="2" charset="2"/>
              <a:buAutoNum type="romanUcPeriod" startAt="4"/>
            </a:pPr>
            <a:r>
              <a:rPr lang="hu-HU" sz="2000"/>
              <a:t>A rekord típus</a:t>
            </a:r>
          </a:p>
          <a:p>
            <a:pPr marL="1168400" lvl="1" indent="-711200">
              <a:lnSpc>
                <a:spcPct val="90000"/>
              </a:lnSpc>
              <a:buFont typeface="Wingdings" pitchFamily="2" charset="2"/>
              <a:buChar char="§"/>
            </a:pPr>
            <a:r>
              <a:rPr lang="hu-HU" sz="1800"/>
              <a:t>Hivatkozás a rekord mezőire:</a:t>
            </a:r>
          </a:p>
          <a:p>
            <a:pPr marL="1168400" lvl="1" indent="-711200">
              <a:lnSpc>
                <a:spcPct val="90000"/>
              </a:lnSpc>
              <a:buFont typeface="Wingdings" pitchFamily="2" charset="2"/>
              <a:buChar char="§"/>
            </a:pPr>
            <a:r>
              <a:rPr lang="hu-HU" sz="1800"/>
              <a:t>&lt;rekordazonosító&gt;.&lt;mezőazonosító&gt;</a:t>
            </a:r>
          </a:p>
          <a:p>
            <a:pPr marL="1168400" lvl="1" indent="-711200">
              <a:lnSpc>
                <a:spcPct val="90000"/>
              </a:lnSpc>
              <a:buFont typeface="Wingdings" pitchFamily="2" charset="2"/>
              <a:buChar char="§"/>
            </a:pPr>
            <a:r>
              <a:rPr lang="hu-HU" sz="1800"/>
              <a:t>Ezt szelekciós műveletnek is nevezik</a:t>
            </a:r>
          </a:p>
          <a:p>
            <a:pPr marL="1168400" lvl="1" indent="-711200">
              <a:lnSpc>
                <a:spcPct val="90000"/>
              </a:lnSpc>
              <a:buFont typeface="Wingdings" pitchFamily="2" charset="2"/>
              <a:buChar char="§"/>
            </a:pPr>
            <a:r>
              <a:rPr lang="hu-HU" sz="1800"/>
              <a:t>A példában:</a:t>
            </a:r>
          </a:p>
          <a:p>
            <a:pPr marL="1168400" lvl="1" indent="-711200">
              <a:lnSpc>
                <a:spcPct val="90000"/>
              </a:lnSpc>
              <a:buFont typeface="Wingdings" pitchFamily="2" charset="2"/>
              <a:buNone/>
            </a:pPr>
            <a:r>
              <a:rPr lang="hu-HU" sz="1800"/>
              <a:t>	datum.ev:=2007;</a:t>
            </a:r>
          </a:p>
          <a:p>
            <a:pPr marL="1168400" lvl="1" indent="-711200">
              <a:lnSpc>
                <a:spcPct val="90000"/>
              </a:lnSpc>
              <a:buFont typeface="Wingdings" pitchFamily="2" charset="2"/>
              <a:buNone/>
            </a:pPr>
            <a:r>
              <a:rPr lang="hu-HU" sz="1800"/>
              <a:t>	datum.honap:=2;</a:t>
            </a:r>
          </a:p>
          <a:p>
            <a:pPr marL="1168400" lvl="1" indent="-711200">
              <a:lnSpc>
                <a:spcPct val="90000"/>
              </a:lnSpc>
              <a:buFont typeface="Wingdings" pitchFamily="2" charset="2"/>
              <a:buNone/>
            </a:pPr>
            <a:r>
              <a:rPr lang="hu-HU" sz="1800"/>
              <a:t>	datum.nap:=6;</a:t>
            </a:r>
          </a:p>
          <a:p>
            <a:pPr marL="1168400" lvl="1" indent="-711200">
              <a:lnSpc>
                <a:spcPct val="90000"/>
              </a:lnSpc>
              <a:buFont typeface="Wingdings" pitchFamily="2" charset="2"/>
              <a:buNone/>
            </a:pPr>
            <a:r>
              <a:rPr lang="hu-HU" sz="1800"/>
              <a:t>	datum.tennivalo:=‘Dolgozatírás’;</a:t>
            </a:r>
          </a:p>
          <a:p>
            <a:pPr marL="1168400" lvl="1" indent="-711200">
              <a:lnSpc>
                <a:spcPct val="90000"/>
              </a:lnSpc>
              <a:buFont typeface="Wingdings" pitchFamily="2" charset="2"/>
              <a:buChar char="§"/>
            </a:pPr>
            <a:r>
              <a:rPr lang="hu-HU" sz="1800"/>
              <a:t>A rekord mezőit csak egyenként lehet beolvasni, kiíratni, csakúgy, mint a tömbnél, de azonos típusú rekordok közt megengedett az értékadás, ahogy a tömböknél is.</a:t>
            </a:r>
          </a:p>
          <a:p>
            <a:pPr marL="1168400" lvl="1" indent="-711200">
              <a:lnSpc>
                <a:spcPct val="90000"/>
              </a:lnSpc>
              <a:buFont typeface="Wingdings" pitchFamily="2" charset="2"/>
              <a:buChar char="§"/>
            </a:pPr>
            <a:r>
              <a:rPr lang="hu-HU" sz="1800"/>
              <a:t>A típusazonosság név szerinti egyezést jelöl, tehát érdemes használni több azonos szerkezetű rekordváltozó deklarálásánál a type típusdeklarációt</a:t>
            </a:r>
          </a:p>
          <a:p>
            <a:pPr marL="1168400" lvl="1" indent="-711200">
              <a:lnSpc>
                <a:spcPct val="90000"/>
              </a:lnSpc>
              <a:buFont typeface="Wingdings" pitchFamily="2" charset="2"/>
              <a:buChar char="§"/>
            </a:pPr>
            <a:r>
              <a:rPr lang="hu-HU" sz="1800"/>
              <a:t>Ha a rekordot át kell adni alprogramnak, nincs is más lehetőség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2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20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20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203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203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203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20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p:bld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pPr algn="ctr"/>
            <a:r>
              <a:rPr lang="hu-HU" sz="3000"/>
              <a:t>4.8. Adatszerkezetek – összetett adattípusok a TP-ban</a:t>
            </a:r>
          </a:p>
        </p:txBody>
      </p:sp>
      <p:sp>
        <p:nvSpPr>
          <p:cNvPr id="174083" name="Rectangle 3"/>
          <p:cNvSpPr>
            <a:spLocks noGrp="1" noChangeArrowheads="1"/>
          </p:cNvSpPr>
          <p:nvPr>
            <p:ph type="body" sz="half" idx="1"/>
          </p:nvPr>
        </p:nvSpPr>
        <p:spPr>
          <a:xfrm>
            <a:off x="1012825" y="1935163"/>
            <a:ext cx="7850188" cy="4724400"/>
          </a:xfrm>
        </p:spPr>
        <p:txBody>
          <a:bodyPr/>
          <a:lstStyle/>
          <a:p>
            <a:pPr marL="812800" indent="-812800">
              <a:buFont typeface="Wingdings" pitchFamily="2" charset="2"/>
              <a:buAutoNum type="romanUcPeriod" startAt="4"/>
            </a:pPr>
            <a:r>
              <a:rPr lang="hu-HU" sz="2800"/>
              <a:t>A rekord típus</a:t>
            </a:r>
          </a:p>
          <a:p>
            <a:pPr marL="1168400" lvl="1" indent="-711200">
              <a:buFont typeface="Wingdings" pitchFamily="2" charset="2"/>
              <a:buChar char="§"/>
            </a:pPr>
            <a:r>
              <a:rPr lang="hu-HU" sz="2400"/>
              <a:t>A with utasítás: a rekord mezőire való hivatkozás megkönnyítése</a:t>
            </a:r>
          </a:p>
          <a:p>
            <a:pPr marL="1524000" lvl="2" indent="-609600">
              <a:buFont typeface="Wingdings" pitchFamily="2" charset="2"/>
              <a:buChar char="§"/>
            </a:pPr>
            <a:r>
              <a:rPr lang="hu-HU" sz="2000"/>
              <a:t>Ha használjuk, a with utasításon belül nem kell használni a rekordazonosítót, csak a mezőazonosítót</a:t>
            </a:r>
          </a:p>
          <a:p>
            <a:pPr marL="1524000" lvl="2" indent="-609600">
              <a:buFont typeface="Wingdings" pitchFamily="2" charset="2"/>
              <a:buChar char="§"/>
            </a:pPr>
            <a:r>
              <a:rPr lang="hu-HU" sz="2000"/>
              <a:t>Általános alakja:</a:t>
            </a:r>
          </a:p>
          <a:p>
            <a:pPr marL="1524000" lvl="2" indent="-609600">
              <a:buFont typeface="Wingdings" pitchFamily="2" charset="2"/>
              <a:buChar char="§"/>
            </a:pPr>
            <a:r>
              <a:rPr lang="hu-HU" sz="2000"/>
              <a:t>With &lt;rekordazonosító[lista]&gt; do utasítás;</a:t>
            </a:r>
          </a:p>
          <a:p>
            <a:pPr marL="1524000" lvl="2" indent="-609600">
              <a:buFont typeface="Wingdings" pitchFamily="2" charset="2"/>
              <a:buChar char="§"/>
            </a:pPr>
            <a:r>
              <a:rPr lang="hu-HU" sz="2000"/>
              <a:t>Ha a do után több utasítást akarunk szerepeltetni, begin – end közé kell tenni</a:t>
            </a:r>
          </a:p>
          <a:p>
            <a:pPr marL="1168400" lvl="1" indent="-711200">
              <a:buFont typeface="Wingdings" pitchFamily="2" charset="2"/>
              <a:buChar char="§"/>
            </a:pPr>
            <a:endParaRPr lang="hu-H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0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0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build="p"/>
    </p:bldLst>
  </p:timing>
</p:sld>
</file>

<file path=ppt/slides/slide2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algn="ctr"/>
            <a:r>
              <a:rPr lang="hu-HU" sz="3000"/>
              <a:t>4.8. Adatszerkezetek – összetett adattípusok a TP-ban</a:t>
            </a:r>
          </a:p>
        </p:txBody>
      </p:sp>
      <p:sp>
        <p:nvSpPr>
          <p:cNvPr id="175107" name="Rectangle 3"/>
          <p:cNvSpPr>
            <a:spLocks noGrp="1" noChangeArrowheads="1"/>
          </p:cNvSpPr>
          <p:nvPr>
            <p:ph type="body" sz="half" idx="1"/>
          </p:nvPr>
        </p:nvSpPr>
        <p:spPr>
          <a:xfrm>
            <a:off x="1012825" y="1935163"/>
            <a:ext cx="7850188" cy="4724400"/>
          </a:xfrm>
        </p:spPr>
        <p:txBody>
          <a:bodyPr/>
          <a:lstStyle/>
          <a:p>
            <a:pPr marL="812800" indent="-812800">
              <a:buFont typeface="Wingdings" pitchFamily="2" charset="2"/>
              <a:buAutoNum type="romanUcPeriod" startAt="4"/>
            </a:pPr>
            <a:r>
              <a:rPr lang="hu-HU" sz="2800"/>
              <a:t>A rekord típus</a:t>
            </a:r>
          </a:p>
          <a:p>
            <a:pPr marL="1168400" lvl="1" indent="-711200">
              <a:buFont typeface="Wingdings" pitchFamily="2" charset="2"/>
              <a:buChar char="§"/>
            </a:pPr>
            <a:r>
              <a:rPr lang="hu-HU" sz="2400"/>
              <a:t>A with utasítás: a rekord mezőire való hivatkozás megkönnyítése</a:t>
            </a:r>
          </a:p>
          <a:p>
            <a:pPr marL="1524000" lvl="2" indent="-609600">
              <a:buFont typeface="Wingdings" pitchFamily="2" charset="2"/>
              <a:buChar char="§"/>
            </a:pPr>
            <a:r>
              <a:rPr lang="hu-HU" sz="2000"/>
              <a:t>Példa:</a:t>
            </a:r>
          </a:p>
          <a:p>
            <a:pPr marL="1879600" lvl="3" indent="-508000">
              <a:buFont typeface="Wingdings" pitchFamily="2" charset="2"/>
              <a:buNone/>
            </a:pPr>
            <a:r>
              <a:rPr lang="hu-HU"/>
              <a:t>With datum do begin</a:t>
            </a:r>
          </a:p>
          <a:p>
            <a:pPr marL="1879600" lvl="3" indent="-508000">
              <a:buFont typeface="Wingdings" pitchFamily="2" charset="2"/>
              <a:buNone/>
            </a:pPr>
            <a:r>
              <a:rPr lang="hu-HU"/>
              <a:t>	ev:=2007;</a:t>
            </a:r>
          </a:p>
          <a:p>
            <a:pPr marL="1879600" lvl="3" indent="-508000">
              <a:buFont typeface="Wingdings" pitchFamily="2" charset="2"/>
              <a:buNone/>
            </a:pPr>
            <a:r>
              <a:rPr lang="hu-HU"/>
              <a:t>	honap:=2;</a:t>
            </a:r>
          </a:p>
          <a:p>
            <a:pPr marL="1879600" lvl="3" indent="-508000">
              <a:buFont typeface="Wingdings" pitchFamily="2" charset="2"/>
              <a:buNone/>
            </a:pPr>
            <a:r>
              <a:rPr lang="hu-HU"/>
              <a:t>	nap:=13;</a:t>
            </a:r>
          </a:p>
          <a:p>
            <a:pPr marL="1879600" lvl="3" indent="-508000">
              <a:buFont typeface="Wingdings" pitchFamily="2" charset="2"/>
              <a:buNone/>
            </a:pPr>
            <a:r>
              <a:rPr lang="hu-HU"/>
              <a:t>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510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51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51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510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510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510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510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p:bldLst>
  </p:timing>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algn="ctr"/>
            <a:r>
              <a:rPr lang="hu-HU" sz="3000"/>
              <a:t>4.8. Adatszerkezetek – összetett adattípusok a TP-ban</a:t>
            </a:r>
          </a:p>
        </p:txBody>
      </p:sp>
      <p:sp>
        <p:nvSpPr>
          <p:cNvPr id="176131" name="Rectangle 3"/>
          <p:cNvSpPr>
            <a:spLocks noGrp="1" noChangeArrowheads="1"/>
          </p:cNvSpPr>
          <p:nvPr>
            <p:ph type="body" sz="half" idx="1"/>
          </p:nvPr>
        </p:nvSpPr>
        <p:spPr>
          <a:xfrm>
            <a:off x="1012825" y="1935163"/>
            <a:ext cx="7850188" cy="4724400"/>
          </a:xfrm>
        </p:spPr>
        <p:txBody>
          <a:bodyPr/>
          <a:lstStyle/>
          <a:p>
            <a:pPr marL="812800" indent="-812800">
              <a:lnSpc>
                <a:spcPct val="90000"/>
              </a:lnSpc>
              <a:buFont typeface="Wingdings" pitchFamily="2" charset="2"/>
              <a:buAutoNum type="romanUcPeriod" startAt="4"/>
            </a:pPr>
            <a:r>
              <a:rPr lang="hu-HU" sz="2400"/>
              <a:t>A rekord típus</a:t>
            </a:r>
          </a:p>
          <a:p>
            <a:pPr marL="1168400" lvl="1" indent="-711200">
              <a:lnSpc>
                <a:spcPct val="90000"/>
              </a:lnSpc>
              <a:buFont typeface="Wingdings" pitchFamily="2" charset="2"/>
              <a:buChar char="§"/>
            </a:pPr>
            <a:r>
              <a:rPr lang="hu-HU" sz="2000"/>
              <a:t>A with utasítás: a rekord mezőire való hivatkozás megkönnyítése</a:t>
            </a:r>
          </a:p>
          <a:p>
            <a:pPr marL="1524000" lvl="2" indent="-609600">
              <a:lnSpc>
                <a:spcPct val="90000"/>
              </a:lnSpc>
              <a:buFont typeface="Wingdings" pitchFamily="2" charset="2"/>
              <a:buChar char="§"/>
            </a:pPr>
            <a:r>
              <a:rPr lang="hu-HU" sz="1800"/>
              <a:t>A with után több rekordazonosítót is felsorolhatunk, erre lássunk egy bonyolultabb példát:</a:t>
            </a:r>
          </a:p>
          <a:p>
            <a:pPr marL="1524000" lvl="2" indent="-609600">
              <a:lnSpc>
                <a:spcPct val="90000"/>
              </a:lnSpc>
              <a:buFont typeface="Wingdings" pitchFamily="2" charset="2"/>
              <a:buNone/>
            </a:pPr>
            <a:r>
              <a:rPr lang="hu-HU" sz="1800"/>
              <a:t>Type Cim=Record</a:t>
            </a:r>
          </a:p>
          <a:p>
            <a:pPr marL="1524000" lvl="2" indent="-609600">
              <a:lnSpc>
                <a:spcPct val="90000"/>
              </a:lnSpc>
              <a:buFont typeface="Wingdings" pitchFamily="2" charset="2"/>
              <a:buNone/>
            </a:pPr>
            <a:r>
              <a:rPr lang="hu-HU" sz="1800"/>
              <a:t>	Varos:String[30];</a:t>
            </a:r>
          </a:p>
          <a:p>
            <a:pPr marL="1524000" lvl="2" indent="-609600">
              <a:lnSpc>
                <a:spcPct val="90000"/>
              </a:lnSpc>
              <a:buFont typeface="Wingdings" pitchFamily="2" charset="2"/>
              <a:buNone/>
            </a:pPr>
            <a:r>
              <a:rPr lang="hu-HU" sz="1800"/>
              <a:t>	UHSZ:String[4];</a:t>
            </a:r>
          </a:p>
          <a:p>
            <a:pPr marL="1524000" lvl="2" indent="-609600">
              <a:lnSpc>
                <a:spcPct val="90000"/>
              </a:lnSpc>
              <a:buFont typeface="Wingdings" pitchFamily="2" charset="2"/>
              <a:buNone/>
            </a:pPr>
            <a:r>
              <a:rPr lang="hu-HU" sz="1800"/>
              <a:t>	IRSZ:String[4];</a:t>
            </a:r>
          </a:p>
          <a:p>
            <a:pPr marL="1524000" lvl="2" indent="-609600">
              <a:lnSpc>
                <a:spcPct val="90000"/>
              </a:lnSpc>
              <a:buFont typeface="Wingdings" pitchFamily="2" charset="2"/>
              <a:buNone/>
            </a:pPr>
            <a:r>
              <a:rPr lang="hu-HU" sz="1800"/>
              <a:t>End;</a:t>
            </a:r>
          </a:p>
          <a:p>
            <a:pPr marL="1524000" lvl="2" indent="-609600">
              <a:lnSpc>
                <a:spcPct val="90000"/>
              </a:lnSpc>
              <a:buFont typeface="Wingdings" pitchFamily="2" charset="2"/>
              <a:buNone/>
            </a:pPr>
            <a:r>
              <a:rPr lang="hu-HU" sz="1800"/>
              <a:t>Type Tanulo=Record</a:t>
            </a:r>
          </a:p>
          <a:p>
            <a:pPr marL="1524000" lvl="2" indent="-609600">
              <a:lnSpc>
                <a:spcPct val="90000"/>
              </a:lnSpc>
              <a:buFont typeface="Wingdings" pitchFamily="2" charset="2"/>
              <a:buNone/>
            </a:pPr>
            <a:r>
              <a:rPr lang="hu-HU" sz="1800"/>
              <a:t>	Nev:String[20];</a:t>
            </a:r>
          </a:p>
          <a:p>
            <a:pPr marL="1524000" lvl="2" indent="-609600">
              <a:lnSpc>
                <a:spcPct val="90000"/>
              </a:lnSpc>
              <a:buFont typeface="Wingdings" pitchFamily="2" charset="2"/>
              <a:buNone/>
            </a:pPr>
            <a:r>
              <a:rPr lang="hu-HU" sz="1800"/>
              <a:t>	Allakh:Cim;</a:t>
            </a:r>
          </a:p>
          <a:p>
            <a:pPr marL="1524000" lvl="2" indent="-609600">
              <a:lnSpc>
                <a:spcPct val="90000"/>
              </a:lnSpc>
              <a:buFont typeface="Wingdings" pitchFamily="2" charset="2"/>
              <a:buNone/>
            </a:pPr>
            <a:r>
              <a:rPr lang="hu-HU" sz="1800"/>
              <a:t>	Idlakh:Cim;</a:t>
            </a:r>
          </a:p>
          <a:p>
            <a:pPr marL="1524000" lvl="2" indent="-609600">
              <a:lnSpc>
                <a:spcPct val="90000"/>
              </a:lnSpc>
              <a:buFont typeface="Wingdings" pitchFamily="2" charset="2"/>
              <a:buNone/>
            </a:pPr>
            <a:r>
              <a:rPr lang="hu-HU" sz="1800"/>
              <a:t>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1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613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613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613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613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613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613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613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613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613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6131">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613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Lst>
  </p:timing>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algn="ctr"/>
            <a:r>
              <a:rPr lang="hu-HU" sz="3000"/>
              <a:t>4.8. Adatszerkezetek – összetett adattípusok a TP-ban</a:t>
            </a:r>
          </a:p>
        </p:txBody>
      </p:sp>
      <p:sp>
        <p:nvSpPr>
          <p:cNvPr id="177155" name="Rectangle 3"/>
          <p:cNvSpPr>
            <a:spLocks noGrp="1" noChangeArrowheads="1"/>
          </p:cNvSpPr>
          <p:nvPr>
            <p:ph type="body" sz="half" idx="1"/>
          </p:nvPr>
        </p:nvSpPr>
        <p:spPr>
          <a:xfrm>
            <a:off x="1079500" y="1724025"/>
            <a:ext cx="7850188" cy="5133975"/>
          </a:xfrm>
        </p:spPr>
        <p:txBody>
          <a:bodyPr/>
          <a:lstStyle/>
          <a:p>
            <a:pPr marL="812800" indent="-812800">
              <a:lnSpc>
                <a:spcPct val="80000"/>
              </a:lnSpc>
              <a:buFont typeface="Wingdings" pitchFamily="2" charset="2"/>
              <a:buAutoNum type="romanUcPeriod" startAt="4"/>
            </a:pPr>
            <a:r>
              <a:rPr lang="hu-HU" sz="1800"/>
              <a:t>A rekord típus</a:t>
            </a:r>
          </a:p>
          <a:p>
            <a:pPr marL="1168400" lvl="1" indent="-711200">
              <a:lnSpc>
                <a:spcPct val="80000"/>
              </a:lnSpc>
              <a:buFont typeface="Wingdings" pitchFamily="2" charset="2"/>
              <a:buChar char="§"/>
            </a:pPr>
            <a:r>
              <a:rPr lang="hu-HU" sz="1600"/>
              <a:t>A with utasítás: a rekord mezőire való hivatkozás megkönnyítése</a:t>
            </a:r>
          </a:p>
          <a:p>
            <a:pPr marL="1524000" lvl="2" indent="-609600">
              <a:lnSpc>
                <a:spcPct val="80000"/>
              </a:lnSpc>
              <a:buFont typeface="Wingdings" pitchFamily="2" charset="2"/>
              <a:buNone/>
            </a:pPr>
            <a:r>
              <a:rPr lang="hu-HU" sz="1600"/>
              <a:t>Var Diakok:Array[1..30] of Tanulo;</a:t>
            </a:r>
          </a:p>
          <a:p>
            <a:pPr marL="1524000" lvl="2" indent="-609600">
              <a:lnSpc>
                <a:spcPct val="80000"/>
              </a:lnSpc>
              <a:buFont typeface="Wingdings" pitchFamily="2" charset="2"/>
              <a:buNone/>
            </a:pPr>
            <a:r>
              <a:rPr lang="hu-HU" sz="1600"/>
              <a:t>.</a:t>
            </a:r>
          </a:p>
          <a:p>
            <a:pPr marL="1524000" lvl="2" indent="-609600">
              <a:lnSpc>
                <a:spcPct val="80000"/>
              </a:lnSpc>
              <a:buFont typeface="Wingdings" pitchFamily="2" charset="2"/>
              <a:buNone/>
            </a:pPr>
            <a:endParaRPr lang="hu-HU" sz="1600"/>
          </a:p>
          <a:p>
            <a:pPr marL="1524000" lvl="2" indent="-609600">
              <a:lnSpc>
                <a:spcPct val="80000"/>
              </a:lnSpc>
              <a:buFont typeface="Wingdings" pitchFamily="2" charset="2"/>
              <a:buNone/>
            </a:pPr>
            <a:r>
              <a:rPr lang="hu-HU" sz="1600"/>
              <a:t>.</a:t>
            </a:r>
          </a:p>
          <a:p>
            <a:pPr marL="1524000" lvl="2" indent="-609600">
              <a:lnSpc>
                <a:spcPct val="80000"/>
              </a:lnSpc>
              <a:buFont typeface="Wingdings" pitchFamily="2" charset="2"/>
              <a:buNone/>
            </a:pPr>
            <a:r>
              <a:rPr lang="hu-HU" sz="1600"/>
              <a:t>With Diakok[3], Allakh, Idlakh do begin</a:t>
            </a:r>
          </a:p>
          <a:p>
            <a:pPr marL="1524000" lvl="2" indent="-609600">
              <a:lnSpc>
                <a:spcPct val="80000"/>
              </a:lnSpc>
              <a:buFont typeface="Wingdings" pitchFamily="2" charset="2"/>
              <a:buNone/>
            </a:pPr>
            <a:r>
              <a:rPr lang="hu-HU" sz="1600"/>
              <a:t>	Nev:=‘Bakter Bálint’;</a:t>
            </a:r>
          </a:p>
          <a:p>
            <a:pPr marL="1524000" lvl="2" indent="-609600">
              <a:lnSpc>
                <a:spcPct val="80000"/>
              </a:lnSpc>
              <a:buFont typeface="Wingdings" pitchFamily="2" charset="2"/>
              <a:buNone/>
            </a:pPr>
            <a:r>
              <a:rPr lang="hu-HU" sz="1600"/>
              <a:t>	Varos:=‘Kaposvár’;</a:t>
            </a:r>
          </a:p>
          <a:p>
            <a:pPr marL="1524000" lvl="2" indent="-609600">
              <a:lnSpc>
                <a:spcPct val="80000"/>
              </a:lnSpc>
              <a:buFont typeface="Wingdings" pitchFamily="2" charset="2"/>
              <a:buNone/>
            </a:pPr>
            <a:r>
              <a:rPr lang="hu-HU" sz="1600"/>
              <a:t>End;</a:t>
            </a:r>
          </a:p>
          <a:p>
            <a:pPr marL="1524000" lvl="2" indent="-609600">
              <a:lnSpc>
                <a:spcPct val="80000"/>
              </a:lnSpc>
              <a:buFont typeface="Wingdings" pitchFamily="2" charset="2"/>
              <a:buChar char="§"/>
            </a:pPr>
            <a:r>
              <a:rPr lang="hu-HU" sz="1600"/>
              <a:t>Kérdés: A Varos mező itt melyik alrekordra vonatkozik?</a:t>
            </a:r>
          </a:p>
          <a:p>
            <a:pPr marL="1524000" lvl="2" indent="-609600">
              <a:lnSpc>
                <a:spcPct val="80000"/>
              </a:lnSpc>
              <a:buFont typeface="Wingdings" pitchFamily="2" charset="2"/>
              <a:buChar char="§"/>
            </a:pPr>
            <a:r>
              <a:rPr lang="hu-HU" sz="1600"/>
              <a:t>Válasz: Az Idlakh.Varos mezőt jelenti, mert a rendszer hátulról kezdi el a felsorolt rekordokban a mezőazonosítót, és az első egyezésnél megáll</a:t>
            </a:r>
          </a:p>
          <a:p>
            <a:pPr marL="1524000" lvl="2" indent="-609600">
              <a:lnSpc>
                <a:spcPct val="80000"/>
              </a:lnSpc>
              <a:buFont typeface="Wingdings" pitchFamily="2" charset="2"/>
              <a:buChar char="§"/>
            </a:pPr>
            <a:r>
              <a:rPr lang="hu-HU" sz="1600"/>
              <a:t>Ezek értelmében a fenti szerkezet egyenértékű ezzel:</a:t>
            </a:r>
          </a:p>
          <a:p>
            <a:pPr marL="1524000" lvl="2" indent="-609600">
              <a:lnSpc>
                <a:spcPct val="80000"/>
              </a:lnSpc>
              <a:buFont typeface="Wingdings" pitchFamily="2" charset="2"/>
              <a:buNone/>
            </a:pPr>
            <a:r>
              <a:rPr lang="hu-HU" sz="1600"/>
              <a:t>With Diakok[3] do</a:t>
            </a:r>
          </a:p>
          <a:p>
            <a:pPr marL="1524000" lvl="2" indent="-609600">
              <a:lnSpc>
                <a:spcPct val="80000"/>
              </a:lnSpc>
              <a:buFont typeface="Wingdings" pitchFamily="2" charset="2"/>
              <a:buNone/>
            </a:pPr>
            <a:r>
              <a:rPr lang="hu-HU" sz="1600"/>
              <a:t>	With Allakh do</a:t>
            </a:r>
          </a:p>
          <a:p>
            <a:pPr marL="1524000" lvl="2" indent="-609600">
              <a:lnSpc>
                <a:spcPct val="80000"/>
              </a:lnSpc>
              <a:buFont typeface="Wingdings" pitchFamily="2" charset="2"/>
              <a:buNone/>
            </a:pPr>
            <a:r>
              <a:rPr lang="hu-HU" sz="1600"/>
              <a:t>		With Idlakh do begin</a:t>
            </a:r>
          </a:p>
          <a:p>
            <a:pPr marL="1524000" lvl="2" indent="-609600">
              <a:lnSpc>
                <a:spcPct val="80000"/>
              </a:lnSpc>
              <a:buFont typeface="Wingdings" pitchFamily="2" charset="2"/>
              <a:buNone/>
            </a:pPr>
            <a:r>
              <a:rPr lang="hu-HU" sz="1600"/>
              <a:t>			Nev:=‘Bakter Bálint’;</a:t>
            </a:r>
          </a:p>
          <a:p>
            <a:pPr marL="1524000" lvl="2" indent="-609600">
              <a:lnSpc>
                <a:spcPct val="80000"/>
              </a:lnSpc>
              <a:buFont typeface="Wingdings" pitchFamily="2" charset="2"/>
              <a:buNone/>
            </a:pPr>
            <a:r>
              <a:rPr lang="hu-HU" sz="1600"/>
              <a:t>			Varos:=‘Kaposvár’;</a:t>
            </a:r>
          </a:p>
          <a:p>
            <a:pPr marL="1524000" lvl="2" indent="-609600">
              <a:lnSpc>
                <a:spcPct val="80000"/>
              </a:lnSpc>
              <a:buFont typeface="Wingdings" pitchFamily="2" charset="2"/>
              <a:buNone/>
            </a:pPr>
            <a:r>
              <a:rPr lang="hu-HU" sz="1600"/>
              <a:t>		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71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715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715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715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715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715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715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715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715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7155">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7155">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7155">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7155">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7155">
                                            <p:txEl>
                                              <p:pRg st="15" end="15"/>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7155">
                                            <p:txEl>
                                              <p:pRg st="16" end="16"/>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7155">
                                            <p:txEl>
                                              <p:pRg st="17" end="17"/>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7155">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algn="ctr"/>
            <a:r>
              <a:rPr lang="hu-HU" sz="3000"/>
              <a:t>4.8. Adatszerkezetek – összetett adattípusok a TP-ban</a:t>
            </a:r>
          </a:p>
        </p:txBody>
      </p:sp>
      <p:sp>
        <p:nvSpPr>
          <p:cNvPr id="183299" name="Rectangle 3"/>
          <p:cNvSpPr>
            <a:spLocks noGrp="1" noChangeArrowheads="1"/>
          </p:cNvSpPr>
          <p:nvPr>
            <p:ph type="body" sz="half" idx="1"/>
          </p:nvPr>
        </p:nvSpPr>
        <p:spPr>
          <a:xfrm>
            <a:off x="1079500" y="1912938"/>
            <a:ext cx="7850188" cy="4945062"/>
          </a:xfrm>
        </p:spPr>
        <p:txBody>
          <a:bodyPr/>
          <a:lstStyle/>
          <a:p>
            <a:pPr marL="812800" indent="-812800">
              <a:lnSpc>
                <a:spcPct val="90000"/>
              </a:lnSpc>
              <a:buFont typeface="Wingdings" pitchFamily="2" charset="2"/>
              <a:buAutoNum type="romanUcPeriod" startAt="5"/>
            </a:pPr>
            <a:r>
              <a:rPr lang="hu-HU" sz="2400"/>
              <a:t>Közös rész az összetett adattípusokhoz: típusos konstansok</a:t>
            </a:r>
          </a:p>
          <a:p>
            <a:pPr marL="1168400" lvl="1" indent="-711200">
              <a:lnSpc>
                <a:spcPct val="90000"/>
              </a:lnSpc>
              <a:buFont typeface="Wingdings" pitchFamily="2" charset="2"/>
              <a:buChar char="§"/>
            </a:pPr>
            <a:r>
              <a:rPr lang="hu-HU" sz="2000"/>
              <a:t>Az eddig általunk használt konstansok ún. típus nélküli konstansok voltak</a:t>
            </a:r>
          </a:p>
          <a:p>
            <a:pPr marL="1168400" lvl="1" indent="-711200">
              <a:lnSpc>
                <a:spcPct val="90000"/>
              </a:lnSpc>
              <a:buFont typeface="Wingdings" pitchFamily="2" charset="2"/>
              <a:buChar char="§"/>
            </a:pPr>
            <a:r>
              <a:rPr lang="hu-HU" sz="2000"/>
              <a:t>Ezekkel azt érhettük el, hogy azonosítójuk helyére mind a deklarációs részben, mind az algoritmusrészben a program gépi kódjába fordítódott a konstans értéke</a:t>
            </a:r>
          </a:p>
          <a:p>
            <a:pPr marL="1168400" lvl="1" indent="-711200">
              <a:lnSpc>
                <a:spcPct val="90000"/>
              </a:lnSpc>
              <a:buFont typeface="Wingdings" pitchFamily="2" charset="2"/>
              <a:buChar char="§"/>
            </a:pPr>
            <a:r>
              <a:rPr lang="hu-HU" sz="2000"/>
              <a:t>A típusos konstansoknak a TP-ban TELJESEN MÁS A SZEREPE: ezekkel a kezdőértékkel rendelkező változókat valósítjuk meg</a:t>
            </a:r>
          </a:p>
          <a:p>
            <a:pPr marL="1168400" lvl="1" indent="-711200">
              <a:lnSpc>
                <a:spcPct val="90000"/>
              </a:lnSpc>
              <a:buFont typeface="Wingdings" pitchFamily="2" charset="2"/>
              <a:buChar char="§"/>
            </a:pPr>
            <a:r>
              <a:rPr lang="hu-HU" sz="2000"/>
              <a:t>Ezzel a lehetőséggel egy, akár nagyméretű változónak még fordítási időben kezdőértéket adhatunk, a program futása ezáltal gyorsabbá válik</a:t>
            </a:r>
          </a:p>
          <a:p>
            <a:pPr marL="1168400" lvl="1" indent="-711200">
              <a:lnSpc>
                <a:spcPct val="90000"/>
              </a:lnSpc>
              <a:buFont typeface="Wingdings" pitchFamily="2" charset="2"/>
              <a:buChar char="§"/>
            </a:pPr>
            <a:r>
              <a:rPr lang="hu-HU" sz="2000"/>
              <a:t>Ennek ára az, hogy a típusos konstansokat a deklarációs részben nem használhatjuk úgy, mint a típus nélküli konstansokat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3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3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3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32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dirty="0" smtClean="0"/>
              <a:t>Az információ feldolgozása, elemzése</a:t>
            </a:r>
            <a:endParaRPr lang="hu-HU" sz="3600" dirty="0"/>
          </a:p>
        </p:txBody>
      </p:sp>
      <p:sp>
        <p:nvSpPr>
          <p:cNvPr id="3" name="Tartalom helye 2"/>
          <p:cNvSpPr>
            <a:spLocks noGrp="1"/>
          </p:cNvSpPr>
          <p:nvPr>
            <p:ph idx="1"/>
          </p:nvPr>
        </p:nvSpPr>
        <p:spPr/>
        <p:txBody>
          <a:bodyPr>
            <a:normAutofit/>
          </a:bodyPr>
          <a:lstStyle/>
          <a:p>
            <a:r>
              <a:rPr lang="hu-HU" sz="2400" dirty="0" smtClean="0"/>
              <a:t>Az </a:t>
            </a:r>
            <a:r>
              <a:rPr lang="hu-HU" sz="2400" b="1" dirty="0" smtClean="0"/>
              <a:t>adatbányászat</a:t>
            </a:r>
            <a:r>
              <a:rPr lang="hu-HU" sz="2400" dirty="0" smtClean="0"/>
              <a:t> a nagy mennyiségű </a:t>
            </a:r>
            <a:r>
              <a:rPr lang="hu-HU" sz="2400" dirty="0" smtClean="0">
                <a:hlinkClick r:id="rId2" tooltip="Adat"/>
              </a:rPr>
              <a:t>adatokban</a:t>
            </a:r>
            <a:r>
              <a:rPr lang="hu-HU" sz="2400" dirty="0" smtClean="0"/>
              <a:t> rejlő </a:t>
            </a:r>
            <a:r>
              <a:rPr lang="hu-HU" sz="2400" dirty="0" smtClean="0">
                <a:hlinkClick r:id="rId3" tooltip="Információ"/>
              </a:rPr>
              <a:t>információk</a:t>
            </a:r>
            <a:r>
              <a:rPr lang="hu-HU" sz="2400" dirty="0" smtClean="0"/>
              <a:t>, újszerű, érvényes, nem triviális és vélhetően hasznos és magyarázható összefüggések  </a:t>
            </a:r>
            <a:r>
              <a:rPr lang="hu-HU" sz="2400" dirty="0" err="1" smtClean="0"/>
              <a:t>félautomatikus</a:t>
            </a:r>
            <a:r>
              <a:rPr lang="hu-HU" sz="2400" dirty="0" smtClean="0"/>
              <a:t> feltárása különféle </a:t>
            </a:r>
            <a:r>
              <a:rPr lang="hu-HU" sz="2400" dirty="0" smtClean="0">
                <a:hlinkClick r:id="rId4" tooltip="Algoritmus"/>
              </a:rPr>
              <a:t>algoritmusok</a:t>
            </a:r>
            <a:r>
              <a:rPr lang="hu-HU" sz="2400" dirty="0" smtClean="0"/>
              <a:t> alkalmazásával.  </a:t>
            </a:r>
          </a:p>
          <a:p>
            <a:r>
              <a:rPr lang="hu-HU" sz="2400" dirty="0" smtClean="0"/>
              <a:t>Speciális adatbányászati rendszerek (</a:t>
            </a:r>
            <a:r>
              <a:rPr lang="hu-HU" sz="2400" dirty="0" err="1" smtClean="0"/>
              <a:t>RapidMiner</a:t>
            </a:r>
            <a:r>
              <a:rPr lang="hu-HU" sz="2400" dirty="0" smtClean="0"/>
              <a:t>, R, SAS, …) segítségével lehet ezeket a feladatokat elvégezni.</a:t>
            </a:r>
          </a:p>
          <a:p>
            <a:endParaRPr lang="hu-HU" dirty="0" smtClean="0"/>
          </a:p>
          <a:p>
            <a:endParaRPr lang="hu-HU" dirty="0" smtClean="0"/>
          </a:p>
        </p:txBody>
      </p:sp>
      <p:pic>
        <p:nvPicPr>
          <p:cNvPr id="59394" name="Picture 2" descr="http://tagc.univ-mrs.fr/tagc/images/dputhier/tb2.jpg"/>
          <p:cNvPicPr>
            <a:picLocks noChangeAspect="1" noChangeArrowheads="1"/>
          </p:cNvPicPr>
          <p:nvPr/>
        </p:nvPicPr>
        <p:blipFill>
          <a:blip r:embed="rId5"/>
          <a:srcRect/>
          <a:stretch>
            <a:fillRect/>
          </a:stretch>
        </p:blipFill>
        <p:spPr bwMode="auto">
          <a:xfrm>
            <a:off x="1142976" y="4429132"/>
            <a:ext cx="2109977" cy="2214554"/>
          </a:xfrm>
          <a:prstGeom prst="rect">
            <a:avLst/>
          </a:prstGeom>
          <a:noFill/>
        </p:spPr>
      </p:pic>
      <p:pic>
        <p:nvPicPr>
          <p:cNvPr id="59395" name="Picture 3"/>
          <p:cNvPicPr>
            <a:picLocks noChangeAspect="1" noChangeArrowheads="1"/>
          </p:cNvPicPr>
          <p:nvPr/>
        </p:nvPicPr>
        <p:blipFill>
          <a:blip r:embed="rId6"/>
          <a:srcRect/>
          <a:stretch>
            <a:fillRect/>
          </a:stretch>
        </p:blipFill>
        <p:spPr bwMode="auto">
          <a:xfrm>
            <a:off x="3071802" y="4429132"/>
            <a:ext cx="2333625" cy="2274670"/>
          </a:xfrm>
          <a:prstGeom prst="rect">
            <a:avLst/>
          </a:prstGeom>
          <a:noFill/>
          <a:ln w="9525">
            <a:noFill/>
            <a:miter lim="800000"/>
            <a:headEnd/>
            <a:tailEnd/>
          </a:ln>
          <a:effectLst/>
        </p:spPr>
      </p:pic>
      <p:pic>
        <p:nvPicPr>
          <p:cNvPr id="59396" name="Picture 4"/>
          <p:cNvPicPr>
            <a:picLocks noChangeAspect="1" noChangeArrowheads="1"/>
          </p:cNvPicPr>
          <p:nvPr/>
        </p:nvPicPr>
        <p:blipFill>
          <a:blip r:embed="rId7" cstate="print"/>
          <a:srcRect/>
          <a:stretch>
            <a:fillRect/>
          </a:stretch>
        </p:blipFill>
        <p:spPr bwMode="auto">
          <a:xfrm>
            <a:off x="5715008" y="4429131"/>
            <a:ext cx="2857520" cy="2286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algn="ctr"/>
            <a:r>
              <a:rPr lang="hu-HU" sz="3000"/>
              <a:t>4.8. Adatszerkezetek – összetett adattípusok a TP-ban</a:t>
            </a:r>
          </a:p>
        </p:txBody>
      </p:sp>
      <p:sp>
        <p:nvSpPr>
          <p:cNvPr id="184323" name="Rectangle 3"/>
          <p:cNvSpPr>
            <a:spLocks noGrp="1" noChangeArrowheads="1"/>
          </p:cNvSpPr>
          <p:nvPr>
            <p:ph type="body" sz="half" idx="1"/>
          </p:nvPr>
        </p:nvSpPr>
        <p:spPr>
          <a:xfrm>
            <a:off x="1079500" y="1924050"/>
            <a:ext cx="7850188" cy="5133975"/>
          </a:xfrm>
        </p:spPr>
        <p:txBody>
          <a:bodyPr/>
          <a:lstStyle/>
          <a:p>
            <a:pPr marL="812800" indent="-812800">
              <a:buFont typeface="Wingdings" pitchFamily="2" charset="2"/>
              <a:buAutoNum type="romanUcPeriod" startAt="5"/>
            </a:pPr>
            <a:r>
              <a:rPr lang="hu-HU" sz="2800"/>
              <a:t>Közös rész az összetett adattípusokhoz: típusos konstansok</a:t>
            </a:r>
          </a:p>
          <a:p>
            <a:pPr marL="1168400" lvl="1" indent="-711200">
              <a:buFont typeface="Wingdings" pitchFamily="2" charset="2"/>
              <a:buChar char="§"/>
            </a:pPr>
            <a:r>
              <a:rPr lang="hu-HU" sz="2400"/>
              <a:t>A típusos konstansok általános deklarálási szabálya:</a:t>
            </a:r>
          </a:p>
          <a:p>
            <a:pPr marL="1168400" lvl="1" indent="-711200">
              <a:buFont typeface="Wingdings" pitchFamily="2" charset="2"/>
              <a:buNone/>
            </a:pPr>
            <a:r>
              <a:rPr lang="hu-HU" sz="2400"/>
              <a:t>Const &lt;azonosító&gt;:&lt;típus&gt;=&lt;érték&gt;;</a:t>
            </a:r>
          </a:p>
          <a:p>
            <a:pPr marL="1168400" lvl="1" indent="-711200">
              <a:buFont typeface="Wingdings" pitchFamily="2" charset="2"/>
              <a:buChar char="§"/>
            </a:pPr>
            <a:r>
              <a:rPr lang="hu-HU" sz="2400"/>
              <a:t>A típusos konstansok tetszőleges típusúak lehetnek, kivéve a következőkben tárgyalandó állománytípusokat (file)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p:bld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algn="ctr"/>
            <a:r>
              <a:rPr lang="hu-HU" sz="3000"/>
              <a:t>4.8. Adatszerkezetek – összetett adattípusok a TP-ban</a:t>
            </a:r>
          </a:p>
        </p:txBody>
      </p:sp>
      <p:sp>
        <p:nvSpPr>
          <p:cNvPr id="185347" name="Rectangle 3"/>
          <p:cNvSpPr>
            <a:spLocks noGrp="1" noChangeArrowheads="1"/>
          </p:cNvSpPr>
          <p:nvPr>
            <p:ph type="body" sz="half" idx="1"/>
          </p:nvPr>
        </p:nvSpPr>
        <p:spPr>
          <a:xfrm>
            <a:off x="1079500" y="1879600"/>
            <a:ext cx="7850188" cy="4052888"/>
          </a:xfrm>
        </p:spPr>
        <p:txBody>
          <a:bodyPr/>
          <a:lstStyle/>
          <a:p>
            <a:pPr marL="812800" indent="-812800">
              <a:buFont typeface="Wingdings" pitchFamily="2" charset="2"/>
              <a:buAutoNum type="romanUcPeriod" startAt="5"/>
            </a:pPr>
            <a:r>
              <a:rPr lang="hu-HU" sz="2800"/>
              <a:t>Közös rész az összetett adattípusokhoz: típusos konstansok</a:t>
            </a:r>
          </a:p>
          <a:p>
            <a:pPr marL="1168400" lvl="1" indent="-711200">
              <a:buFont typeface="Wingdings" pitchFamily="2" charset="2"/>
              <a:buAutoNum type="arabicPeriod"/>
            </a:pPr>
            <a:r>
              <a:rPr lang="hu-HU" sz="2400"/>
              <a:t>Tömb típusú tipusos konstansok</a:t>
            </a:r>
          </a:p>
          <a:p>
            <a:pPr marL="1524000" lvl="2" indent="-609600">
              <a:buFont typeface="Wingdings" pitchFamily="2" charset="2"/>
              <a:buChar char="§"/>
            </a:pPr>
            <a:r>
              <a:rPr lang="hu-HU" sz="2000"/>
              <a:t>Egydimenziós tömb esetében az elemeket zárójelben kell felsorolni:</a:t>
            </a:r>
          </a:p>
          <a:p>
            <a:pPr marL="1524000" lvl="2" indent="-609600">
              <a:buFont typeface="Wingdings" pitchFamily="2" charset="2"/>
              <a:buNone/>
            </a:pPr>
            <a:r>
              <a:rPr lang="hu-HU" sz="2000"/>
              <a:t>Const T1:Array[1..4] of integer=(5,1,3,4);</a:t>
            </a:r>
          </a:p>
          <a:p>
            <a:pPr marL="1524000" lvl="2" indent="-609600">
              <a:buFont typeface="Wingdings" pitchFamily="2" charset="2"/>
              <a:buNone/>
            </a:pPr>
            <a:r>
              <a:rPr lang="hu-HU" sz="2000"/>
              <a:t>	fejlec1:Array[1..4] of char=(‘T’,’e’,’v’,’e’);</a:t>
            </a:r>
          </a:p>
          <a:p>
            <a:pPr marL="1524000" lvl="2" indent="-609600">
              <a:buFont typeface="Wingdings" pitchFamily="2" charset="2"/>
              <a:buNone/>
            </a:pPr>
            <a:r>
              <a:rPr lang="hu-HU" sz="2000"/>
              <a:t>	fejlec2:Array[1..4] of char=‘Teve’;</a:t>
            </a:r>
          </a:p>
          <a:p>
            <a:pPr marL="1524000" lvl="2" indent="-609600">
              <a:buFont typeface="Wingdings" pitchFamily="2" charset="2"/>
              <a:buNone/>
            </a:pPr>
            <a:endParaRPr lang="hu-HU"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53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53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p:bldLst>
  </p:timing>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algn="ctr"/>
            <a:r>
              <a:rPr lang="hu-HU" sz="3000"/>
              <a:t>4.8. Adatszerkezetek – összetett adattípusok a TP-ban</a:t>
            </a:r>
          </a:p>
        </p:txBody>
      </p:sp>
      <p:sp>
        <p:nvSpPr>
          <p:cNvPr id="186371" name="Rectangle 3"/>
          <p:cNvSpPr>
            <a:spLocks noGrp="1" noChangeArrowheads="1"/>
          </p:cNvSpPr>
          <p:nvPr>
            <p:ph type="body" sz="half" idx="1"/>
          </p:nvPr>
        </p:nvSpPr>
        <p:spPr>
          <a:xfrm>
            <a:off x="1079500" y="1912938"/>
            <a:ext cx="7850188" cy="4419600"/>
          </a:xfrm>
        </p:spPr>
        <p:txBody>
          <a:bodyPr/>
          <a:lstStyle/>
          <a:p>
            <a:pPr marL="812800" indent="-812800">
              <a:buFont typeface="Wingdings" pitchFamily="2" charset="2"/>
              <a:buAutoNum type="romanUcPeriod" startAt="5"/>
            </a:pPr>
            <a:r>
              <a:rPr lang="hu-HU" sz="2800"/>
              <a:t>Közös rész az összetett adattípusokhoz: típusos konstansok</a:t>
            </a:r>
          </a:p>
          <a:p>
            <a:pPr marL="1168400" lvl="1" indent="-711200">
              <a:buFont typeface="Wingdings" pitchFamily="2" charset="2"/>
              <a:buAutoNum type="arabicPeriod"/>
            </a:pPr>
            <a:r>
              <a:rPr lang="hu-HU" sz="2400"/>
              <a:t>Tömb típusú tipusos konstansok</a:t>
            </a:r>
          </a:p>
          <a:p>
            <a:pPr marL="1524000" lvl="2" indent="-609600">
              <a:buFont typeface="Wingdings" pitchFamily="2" charset="2"/>
              <a:buChar char="§"/>
            </a:pPr>
            <a:r>
              <a:rPr lang="hu-HU" sz="2000"/>
              <a:t>Többdimenziós esetben többszörös zárójelezéssel kell jelezni az összetartozó elemeket:</a:t>
            </a:r>
          </a:p>
          <a:p>
            <a:pPr marL="1524000" lvl="2" indent="-609600">
              <a:buFont typeface="Wingdings" pitchFamily="2" charset="2"/>
              <a:buChar char="§"/>
            </a:pPr>
            <a:r>
              <a:rPr lang="hu-HU" sz="2000"/>
              <a:t>Ha a </a:t>
            </a:r>
          </a:p>
          <a:p>
            <a:pPr marL="1524000" lvl="2" indent="-609600">
              <a:buFont typeface="Wingdings" pitchFamily="2" charset="2"/>
              <a:buNone/>
            </a:pPr>
            <a:r>
              <a:rPr lang="hu-HU" sz="2000"/>
              <a:t>5 1 3</a:t>
            </a:r>
          </a:p>
          <a:p>
            <a:pPr marL="1524000" lvl="2" indent="-609600">
              <a:buFont typeface="Wingdings" pitchFamily="2" charset="2"/>
              <a:buNone/>
            </a:pPr>
            <a:r>
              <a:rPr lang="hu-HU" sz="2000"/>
              <a:t>4 0 2 tömböt akarjuk típusos konstansként deklarálni, így kell:</a:t>
            </a:r>
          </a:p>
          <a:p>
            <a:pPr marL="1524000" lvl="2" indent="-609600">
              <a:buFont typeface="Wingdings" pitchFamily="2" charset="2"/>
              <a:buNone/>
            </a:pPr>
            <a:r>
              <a:rPr lang="hu-HU" sz="2000"/>
              <a:t>Const T2:Array[1..2,1..3] of integer=((5,1,3),(4,0,2));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63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63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637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63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63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63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p:bld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algn="ctr"/>
            <a:r>
              <a:rPr lang="hu-HU" sz="3000"/>
              <a:t>4.8. Adatszerkezetek – összetett adattípusok a TP-ban</a:t>
            </a:r>
          </a:p>
        </p:txBody>
      </p:sp>
      <p:sp>
        <p:nvSpPr>
          <p:cNvPr id="188419" name="Rectangle 3"/>
          <p:cNvSpPr>
            <a:spLocks noGrp="1" noChangeArrowheads="1"/>
          </p:cNvSpPr>
          <p:nvPr>
            <p:ph type="body" sz="half" idx="1"/>
          </p:nvPr>
        </p:nvSpPr>
        <p:spPr>
          <a:xfrm>
            <a:off x="1079500" y="1912938"/>
            <a:ext cx="7850188" cy="4419600"/>
          </a:xfrm>
        </p:spPr>
        <p:txBody>
          <a:bodyPr/>
          <a:lstStyle/>
          <a:p>
            <a:pPr marL="812800" indent="-812800">
              <a:buFont typeface="Wingdings" pitchFamily="2" charset="2"/>
              <a:buAutoNum type="romanUcPeriod" startAt="5"/>
            </a:pPr>
            <a:r>
              <a:rPr lang="hu-HU" sz="2800"/>
              <a:t>Közös rész az összetett adattípusokhoz: típusos konstansok</a:t>
            </a:r>
          </a:p>
          <a:p>
            <a:pPr marL="1168400" lvl="1" indent="-711200">
              <a:buFont typeface="Wingdings" pitchFamily="2" charset="2"/>
              <a:buAutoNum type="arabicPeriod" startAt="2"/>
            </a:pPr>
            <a:r>
              <a:rPr lang="hu-HU" sz="2400"/>
              <a:t>Halmaz típusú tipusos konstansok</a:t>
            </a:r>
          </a:p>
          <a:p>
            <a:pPr marL="1524000" lvl="2" indent="-609600">
              <a:buFont typeface="Wingdings" pitchFamily="2" charset="2"/>
              <a:buChar char="§"/>
            </a:pPr>
            <a:r>
              <a:rPr lang="hu-HU" sz="2000"/>
              <a:t>Halmaz esetében az elemeket szögletes zárójelbe kell tenni:</a:t>
            </a:r>
          </a:p>
          <a:p>
            <a:pPr marL="1524000" lvl="2" indent="-609600">
              <a:buFont typeface="Wingdings" pitchFamily="2" charset="2"/>
              <a:buNone/>
            </a:pPr>
            <a:r>
              <a:rPr lang="hu-HU" sz="2000"/>
              <a:t>Const Egyjegyu:Set of byte=[0,1,2,3,4,5,6,7,8,9];</a:t>
            </a:r>
          </a:p>
          <a:p>
            <a:pPr marL="1524000" lvl="2" indent="-609600">
              <a:buFont typeface="Wingdings" pitchFamily="2" charset="2"/>
              <a:buNone/>
            </a:pPr>
            <a:r>
              <a:rPr lang="hu-HU" sz="2000"/>
              <a:t>	ABC:Set of char=[‘a..z’,’A’..’Z’]</a:t>
            </a:r>
          </a:p>
          <a:p>
            <a:pPr marL="1524000" lvl="2" indent="-609600">
              <a:buFont typeface="Wingdings" pitchFamily="2" charset="2"/>
              <a:buNone/>
            </a:pPr>
            <a:endParaRPr lang="hu-HU"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84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84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84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84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algn="ctr"/>
            <a:r>
              <a:rPr lang="hu-HU" sz="3000"/>
              <a:t>4.8. Adatszerkezetek – összetett adattípusok a TP-ban</a:t>
            </a:r>
          </a:p>
        </p:txBody>
      </p:sp>
      <p:sp>
        <p:nvSpPr>
          <p:cNvPr id="189443" name="Rectangle 3"/>
          <p:cNvSpPr>
            <a:spLocks noGrp="1" noChangeArrowheads="1"/>
          </p:cNvSpPr>
          <p:nvPr>
            <p:ph type="body" sz="half" idx="1"/>
          </p:nvPr>
        </p:nvSpPr>
        <p:spPr>
          <a:xfrm>
            <a:off x="1079500" y="1912938"/>
            <a:ext cx="7850188" cy="4419600"/>
          </a:xfrm>
        </p:spPr>
        <p:txBody>
          <a:bodyPr/>
          <a:lstStyle/>
          <a:p>
            <a:pPr marL="812800" indent="-812800">
              <a:lnSpc>
                <a:spcPct val="80000"/>
              </a:lnSpc>
              <a:buFont typeface="Wingdings" pitchFamily="2" charset="2"/>
              <a:buAutoNum type="romanUcPeriod" startAt="5"/>
            </a:pPr>
            <a:r>
              <a:rPr lang="hu-HU" sz="2400"/>
              <a:t>Közös rész az összetett adattípusokhoz: típusos konstansok</a:t>
            </a:r>
          </a:p>
          <a:p>
            <a:pPr marL="1168400" lvl="1" indent="-711200">
              <a:lnSpc>
                <a:spcPct val="80000"/>
              </a:lnSpc>
              <a:buFont typeface="Wingdings" pitchFamily="2" charset="2"/>
              <a:buAutoNum type="arabicPeriod" startAt="3"/>
            </a:pPr>
            <a:r>
              <a:rPr lang="hu-HU" sz="2000"/>
              <a:t>Rekord típusú tipusos konstansok</a:t>
            </a:r>
          </a:p>
          <a:p>
            <a:pPr marL="1524000" lvl="2" indent="-609600">
              <a:lnSpc>
                <a:spcPct val="80000"/>
              </a:lnSpc>
              <a:buFont typeface="Wingdings" pitchFamily="2" charset="2"/>
              <a:buChar char="§"/>
            </a:pPr>
            <a:r>
              <a:rPr lang="hu-HU" sz="1800"/>
              <a:t>Rekord esetében az mezőértékeket zárójelbe kell tenni, sorrendjük csak a deklaráció sorrendje lehet, de a mezőneveket is meg kell adni:</a:t>
            </a:r>
          </a:p>
          <a:p>
            <a:pPr marL="1524000" lvl="2" indent="-609600">
              <a:lnSpc>
                <a:spcPct val="80000"/>
              </a:lnSpc>
              <a:buFont typeface="Wingdings" pitchFamily="2" charset="2"/>
              <a:buNone/>
            </a:pPr>
            <a:r>
              <a:rPr lang="hu-HU" sz="1800"/>
              <a:t>Ha deklaráljuk a </a:t>
            </a:r>
          </a:p>
          <a:p>
            <a:pPr marL="1524000" lvl="2" indent="-609600">
              <a:lnSpc>
                <a:spcPct val="80000"/>
              </a:lnSpc>
              <a:buFont typeface="Wingdings" pitchFamily="2" charset="2"/>
              <a:buNone/>
            </a:pPr>
            <a:r>
              <a:rPr lang="hu-HU" sz="1800"/>
              <a:t>Type Datum=Record</a:t>
            </a:r>
          </a:p>
          <a:p>
            <a:pPr marL="1524000" lvl="2" indent="-609600">
              <a:lnSpc>
                <a:spcPct val="80000"/>
              </a:lnSpc>
              <a:buFont typeface="Wingdings" pitchFamily="2" charset="2"/>
              <a:buNone/>
            </a:pPr>
            <a:r>
              <a:rPr lang="hu-HU" sz="1800"/>
              <a:t>	Ev:1900..2100;</a:t>
            </a:r>
          </a:p>
          <a:p>
            <a:pPr marL="1524000" lvl="2" indent="-609600">
              <a:lnSpc>
                <a:spcPct val="80000"/>
              </a:lnSpc>
              <a:buFont typeface="Wingdings" pitchFamily="2" charset="2"/>
              <a:buNone/>
            </a:pPr>
            <a:r>
              <a:rPr lang="hu-HU" sz="1800"/>
              <a:t>	Honap:1..12;</a:t>
            </a:r>
          </a:p>
          <a:p>
            <a:pPr marL="1524000" lvl="2" indent="-609600">
              <a:lnSpc>
                <a:spcPct val="80000"/>
              </a:lnSpc>
              <a:buFont typeface="Wingdings" pitchFamily="2" charset="2"/>
              <a:buNone/>
            </a:pPr>
            <a:r>
              <a:rPr lang="hu-HU" sz="1800"/>
              <a:t>	Nap:1..31;</a:t>
            </a:r>
          </a:p>
          <a:p>
            <a:pPr marL="1524000" lvl="2" indent="-609600">
              <a:lnSpc>
                <a:spcPct val="80000"/>
              </a:lnSpc>
              <a:buFont typeface="Wingdings" pitchFamily="2" charset="2"/>
              <a:buNone/>
            </a:pPr>
            <a:r>
              <a:rPr lang="hu-HU" sz="1800"/>
              <a:t>	Tennivalo:String;</a:t>
            </a:r>
          </a:p>
          <a:p>
            <a:pPr marL="1524000" lvl="2" indent="-609600">
              <a:lnSpc>
                <a:spcPct val="80000"/>
              </a:lnSpc>
              <a:buFont typeface="Wingdings" pitchFamily="2" charset="2"/>
              <a:buNone/>
            </a:pPr>
            <a:r>
              <a:rPr lang="hu-HU" sz="1800"/>
              <a:t>End;</a:t>
            </a:r>
          </a:p>
          <a:p>
            <a:pPr marL="1524000" lvl="2" indent="-609600">
              <a:lnSpc>
                <a:spcPct val="80000"/>
              </a:lnSpc>
              <a:buFont typeface="Wingdings" pitchFamily="2" charset="2"/>
              <a:buNone/>
            </a:pPr>
            <a:r>
              <a:rPr lang="hu-HU" sz="1800"/>
              <a:t>típust, akkor egy ilyen típusú típusos konstans:</a:t>
            </a:r>
          </a:p>
          <a:p>
            <a:pPr marL="1524000" lvl="2" indent="-609600">
              <a:lnSpc>
                <a:spcPct val="80000"/>
              </a:lnSpc>
              <a:buFont typeface="Wingdings" pitchFamily="2" charset="2"/>
              <a:buNone/>
            </a:pPr>
            <a:r>
              <a:rPr lang="hu-HU" sz="1800"/>
              <a:t>Const MaiNap:Datum=(Ev:2007;Honap:2;Nap:13;Tannivalo:’TIT-es óra’);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94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94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94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94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94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94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944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944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944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944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944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944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p:bld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algn="ctr"/>
            <a:r>
              <a:rPr lang="hu-HU" sz="3000"/>
              <a:t>4.8. Adatszerkezetek – összetett adattípusok a TP-ban</a:t>
            </a:r>
          </a:p>
        </p:txBody>
      </p:sp>
      <p:sp>
        <p:nvSpPr>
          <p:cNvPr id="178179" name="Rectangle 3"/>
          <p:cNvSpPr>
            <a:spLocks noGrp="1" noChangeArrowheads="1"/>
          </p:cNvSpPr>
          <p:nvPr>
            <p:ph type="body" sz="half" idx="1"/>
          </p:nvPr>
        </p:nvSpPr>
        <p:spPr>
          <a:xfrm>
            <a:off x="1057275" y="1857375"/>
            <a:ext cx="7850188" cy="5133975"/>
          </a:xfrm>
        </p:spPr>
        <p:txBody>
          <a:bodyPr/>
          <a:lstStyle/>
          <a:p>
            <a:pPr marL="812800" indent="-812800">
              <a:lnSpc>
                <a:spcPct val="90000"/>
              </a:lnSpc>
              <a:buFont typeface="Wingdings" pitchFamily="2" charset="2"/>
              <a:buAutoNum type="romanUcPeriod" startAt="6"/>
            </a:pPr>
            <a:r>
              <a:rPr lang="hu-HU" sz="2400"/>
              <a:t>Állománykezelés</a:t>
            </a:r>
          </a:p>
          <a:p>
            <a:pPr marL="1168400" lvl="1" indent="-711200">
              <a:lnSpc>
                <a:spcPct val="90000"/>
              </a:lnSpc>
              <a:buFont typeface="Wingdings" pitchFamily="2" charset="2"/>
              <a:buAutoNum type="arabicPeriod"/>
            </a:pPr>
            <a:r>
              <a:rPr lang="hu-HU" sz="2000"/>
              <a:t>Általános tudnivalók</a:t>
            </a:r>
          </a:p>
          <a:p>
            <a:pPr marL="1524000" lvl="2" indent="-609600">
              <a:lnSpc>
                <a:spcPct val="90000"/>
              </a:lnSpc>
              <a:buFont typeface="Wingdings" pitchFamily="2" charset="2"/>
              <a:buChar char="§"/>
            </a:pPr>
            <a:r>
              <a:rPr lang="hu-HU" sz="1800"/>
              <a:t>A fájlok háttértárakon elhelyezkedő, összetartozó adatokat tároló, névvel ellátott adathalmazok</a:t>
            </a:r>
          </a:p>
          <a:p>
            <a:pPr marL="1524000" lvl="2" indent="-609600">
              <a:lnSpc>
                <a:spcPct val="90000"/>
              </a:lnSpc>
              <a:buFont typeface="Wingdings" pitchFamily="2" charset="2"/>
              <a:buChar char="§"/>
            </a:pPr>
            <a:r>
              <a:rPr lang="hu-HU" sz="1800"/>
              <a:t>A fájlok kezelését az adatokhoz való hozzáférés szerint két csoportba oszthatjuk:</a:t>
            </a:r>
          </a:p>
          <a:p>
            <a:pPr marL="1879600" lvl="3" indent="-508000">
              <a:lnSpc>
                <a:spcPct val="90000"/>
              </a:lnSpc>
              <a:buFont typeface="Wingdings" pitchFamily="2" charset="2"/>
              <a:buAutoNum type="alphaLcParenR"/>
            </a:pPr>
            <a:r>
              <a:rPr lang="hu-HU" sz="1600"/>
              <a:t>Szekvenciális (sorrendi) fájlkezelés: a fájl adataihoz csak a háttértárra való felírás sorrendjében lehet hozzáférni.</a:t>
            </a:r>
          </a:p>
          <a:p>
            <a:pPr marL="2336800" lvl="4" indent="-508000">
              <a:lnSpc>
                <a:spcPct val="90000"/>
              </a:lnSpc>
              <a:buFont typeface="Wingdings" pitchFamily="2" charset="2"/>
              <a:buChar char="§"/>
            </a:pPr>
            <a:r>
              <a:rPr lang="hu-HU" sz="1600"/>
              <a:t>Ilyen tárolásra példa a korai számítógépek mágnesszalagos háttértára</a:t>
            </a:r>
          </a:p>
          <a:p>
            <a:pPr marL="2336800" lvl="4" indent="-508000">
              <a:lnSpc>
                <a:spcPct val="90000"/>
              </a:lnSpc>
              <a:buFont typeface="Wingdings" pitchFamily="2" charset="2"/>
              <a:buChar char="§"/>
            </a:pPr>
            <a:r>
              <a:rPr lang="hu-HU" sz="1600"/>
              <a:t>Itt a szalagot először a kiolvasandó adathoz kellett csévélni az adathoz való hozzáféréshez</a:t>
            </a:r>
          </a:p>
          <a:p>
            <a:pPr marL="1879600" lvl="3" indent="-508000">
              <a:lnSpc>
                <a:spcPct val="90000"/>
              </a:lnSpc>
              <a:buFont typeface="Wingdings" pitchFamily="2" charset="2"/>
              <a:buAutoNum type="alphaLcParenR"/>
            </a:pPr>
            <a:r>
              <a:rPr lang="hu-HU" sz="1600"/>
              <a:t>Direkt (közvetlen) fájlkezelés: a fájl adataihoz tetszőleges sorrendben hozzá lehet férni az író-olvasó fej pozícionálásával</a:t>
            </a:r>
          </a:p>
          <a:p>
            <a:pPr marL="2336800" lvl="4" indent="-508000">
              <a:lnSpc>
                <a:spcPct val="90000"/>
              </a:lnSpc>
              <a:buFont typeface="Wingdings" pitchFamily="2" charset="2"/>
              <a:buChar char="§"/>
            </a:pPr>
            <a:r>
              <a:rPr lang="hu-HU" sz="1600"/>
              <a:t>A mágneslemezes tárak és a közvetlenül címezhető elektronikus memóriák elterjedésével nőtt meg a szerepe</a:t>
            </a:r>
          </a:p>
          <a:p>
            <a:pPr marL="2336800" lvl="4" indent="-508000">
              <a:lnSpc>
                <a:spcPct val="90000"/>
              </a:lnSpc>
              <a:buFont typeface="Wingdings" pitchFamily="2" charset="2"/>
              <a:buChar char="§"/>
            </a:pPr>
            <a:r>
              <a:rPr lang="hu-HU" sz="1600"/>
              <a:t>Példa: HDD, floppy, USB-kulcsok, optikai adathordozók</a:t>
            </a:r>
          </a:p>
          <a:p>
            <a:pPr marL="2336800" lvl="4" indent="-508000">
              <a:lnSpc>
                <a:spcPct val="90000"/>
              </a:lnSpc>
              <a:buFont typeface="Wingdings" pitchFamily="2" charset="2"/>
              <a:buChar char="§"/>
            </a:pPr>
            <a:r>
              <a:rPr lang="hu-HU" sz="1600"/>
              <a:t>Előnye a gyorsabb hozzáférés</a:t>
            </a:r>
          </a:p>
          <a:p>
            <a:pPr marL="1524000" lvl="2" indent="-609600">
              <a:lnSpc>
                <a:spcPct val="90000"/>
              </a:lnSpc>
              <a:buFont typeface="Wingdings" pitchFamily="2" charset="2"/>
              <a:buNone/>
            </a:pPr>
            <a:endParaRPr lang="hu-H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81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81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81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81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817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81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build="p"/>
    </p:bld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algn="ctr"/>
            <a:r>
              <a:rPr lang="hu-HU" sz="3000"/>
              <a:t>4.8. Adatszerkezetek – összetett adattípusok a TP-ban</a:t>
            </a:r>
          </a:p>
        </p:txBody>
      </p:sp>
      <p:sp>
        <p:nvSpPr>
          <p:cNvPr id="179203" name="Rectangle 3"/>
          <p:cNvSpPr>
            <a:spLocks noGrp="1" noChangeArrowheads="1"/>
          </p:cNvSpPr>
          <p:nvPr>
            <p:ph type="body" sz="half" idx="1"/>
          </p:nvPr>
        </p:nvSpPr>
        <p:spPr>
          <a:xfrm>
            <a:off x="1057275" y="1857375"/>
            <a:ext cx="7850188" cy="5133975"/>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2"/>
            </a:pPr>
            <a:r>
              <a:rPr lang="hu-HU" sz="2400"/>
              <a:t>A fájlkezelés általános lépései a Turbo Pascalban</a:t>
            </a:r>
          </a:p>
          <a:p>
            <a:pPr marL="1524000" lvl="2" indent="-609600">
              <a:buFont typeface="Wingdings" pitchFamily="2" charset="2"/>
              <a:buChar char="§"/>
            </a:pPr>
            <a:r>
              <a:rPr lang="hu-HU" sz="2000"/>
              <a:t>A fájlok fogalma a TP-ban a fentiektől némileg eltérő. A TP a fájlokat két csoportra osztja:</a:t>
            </a:r>
          </a:p>
          <a:p>
            <a:pPr marL="1879600" lvl="3" indent="-508000">
              <a:buFont typeface="Wingdings" pitchFamily="2" charset="2"/>
              <a:buAutoNum type="alphaLcParenR"/>
            </a:pPr>
            <a:r>
              <a:rPr lang="hu-HU" sz="1800"/>
              <a:t>Eszközök (devices): a számítógépben található perifériák (billentyűzet, képernyő, nyomtatók és soros kommunikációs csatornák) közvetlen elérését teszik lehetővé</a:t>
            </a:r>
          </a:p>
          <a:p>
            <a:pPr marL="1879600" lvl="3" indent="-508000">
              <a:buFont typeface="Wingdings" pitchFamily="2" charset="2"/>
              <a:buAutoNum type="alphaLcParenR"/>
            </a:pPr>
            <a:r>
              <a:rPr lang="hu-HU" sz="1800"/>
              <a:t>Lemezen tárolt állományok (disk files): a számítógép lemezegységein tárolt adathalmazokat jelölik. Tartalmuk alapján szöveges, típusos és típus nélküli fájlokra oszthatjuk őket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9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92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9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80227" name="Rectangle 3"/>
          <p:cNvSpPr>
            <a:spLocks noGrp="1" noChangeArrowheads="1"/>
          </p:cNvSpPr>
          <p:nvPr>
            <p:ph type="body" sz="half" idx="1"/>
          </p:nvPr>
        </p:nvSpPr>
        <p:spPr>
          <a:xfrm>
            <a:off x="1035050" y="1644650"/>
            <a:ext cx="7850188" cy="5213350"/>
          </a:xfrm>
        </p:spPr>
        <p:txBody>
          <a:bodyPr/>
          <a:lstStyle/>
          <a:p>
            <a:pPr marL="812800" indent="-812800">
              <a:lnSpc>
                <a:spcPct val="90000"/>
              </a:lnSpc>
              <a:buFont typeface="Wingdings" pitchFamily="2" charset="2"/>
              <a:buAutoNum type="romanUcPeriod" startAt="6"/>
            </a:pPr>
            <a:r>
              <a:rPr lang="hu-HU" sz="2800"/>
              <a:t>Állománykezelés</a:t>
            </a:r>
          </a:p>
          <a:p>
            <a:pPr marL="1168400" lvl="1" indent="-711200">
              <a:lnSpc>
                <a:spcPct val="90000"/>
              </a:lnSpc>
              <a:buFont typeface="Wingdings" pitchFamily="2" charset="2"/>
              <a:buAutoNum type="arabicPeriod" startAt="2"/>
            </a:pPr>
            <a:r>
              <a:rPr lang="hu-HU" sz="2400"/>
              <a:t>A fájlkezelés általános lépései a Turbo Pascalban</a:t>
            </a:r>
          </a:p>
          <a:p>
            <a:pPr marL="1524000" lvl="2" indent="-609600">
              <a:lnSpc>
                <a:spcPct val="90000"/>
              </a:lnSpc>
              <a:buFont typeface="Wingdings" pitchFamily="2" charset="2"/>
              <a:buNone/>
            </a:pPr>
            <a:r>
              <a:rPr lang="hu-HU" sz="2000"/>
              <a:t>-1. lépés: A fájlváltozó deklarálása</a:t>
            </a:r>
          </a:p>
          <a:p>
            <a:pPr marL="1879600" lvl="3" indent="-508000">
              <a:lnSpc>
                <a:spcPct val="90000"/>
              </a:lnSpc>
              <a:buFont typeface="Wingdings" pitchFamily="2" charset="2"/>
              <a:buChar char="§"/>
            </a:pPr>
            <a:r>
              <a:rPr lang="hu-HU" sz="1800"/>
              <a:t>A TP programból a fájlokat az ún. fájlváltozóval azonosíthatjuk.</a:t>
            </a:r>
          </a:p>
          <a:p>
            <a:pPr marL="1879600" lvl="3" indent="-508000">
              <a:lnSpc>
                <a:spcPct val="90000"/>
              </a:lnSpc>
              <a:buFont typeface="Wingdings" pitchFamily="2" charset="2"/>
              <a:buChar char="§"/>
            </a:pPr>
            <a:r>
              <a:rPr lang="hu-HU" sz="1800"/>
              <a:t>Természetesen a fájlváltozókat is deklarálni kell, mielőtt használni szeretnénk őket</a:t>
            </a:r>
          </a:p>
          <a:p>
            <a:pPr marL="1879600" lvl="3" indent="-508000">
              <a:lnSpc>
                <a:spcPct val="90000"/>
              </a:lnSpc>
              <a:buFont typeface="Wingdings" pitchFamily="2" charset="2"/>
              <a:buChar char="§"/>
            </a:pPr>
            <a:r>
              <a:rPr lang="hu-HU" sz="1800"/>
              <a:t>A deklaráció formája attól függ, milyen fájlt (szöveges, típusos, típus nélküli) akarunk használni, ezért erre később térünk vissza</a:t>
            </a:r>
          </a:p>
          <a:p>
            <a:pPr marL="1524000" lvl="2" indent="-609600">
              <a:lnSpc>
                <a:spcPct val="90000"/>
              </a:lnSpc>
              <a:buFont typeface="Wingdings" pitchFamily="2" charset="2"/>
              <a:buNone/>
            </a:pPr>
            <a:r>
              <a:rPr lang="hu-HU" sz="2000"/>
              <a:t>0. lépés: A fájlváltozó és a fizikai fájl egymáshoz rendelése</a:t>
            </a:r>
          </a:p>
          <a:p>
            <a:pPr marL="1879600" lvl="3" indent="-508000">
              <a:lnSpc>
                <a:spcPct val="90000"/>
              </a:lnSpc>
              <a:buFont typeface="Wingdings" pitchFamily="2" charset="2"/>
              <a:buChar char="§"/>
            </a:pPr>
            <a:r>
              <a:rPr lang="hu-HU" sz="1800"/>
              <a:t>Ez a lépés biztosítja, hogy az elvégzett műveletek az általunk kívánt fájlra vonatkozzanak</a:t>
            </a:r>
          </a:p>
          <a:p>
            <a:pPr marL="1879600" lvl="3" indent="-508000">
              <a:lnSpc>
                <a:spcPct val="90000"/>
              </a:lnSpc>
              <a:buFont typeface="Wingdings" pitchFamily="2" charset="2"/>
              <a:buChar char="§"/>
            </a:pPr>
            <a:r>
              <a:rPr lang="hu-HU" sz="1800"/>
              <a:t>A TP ehhez egy beépített eljárást biztosít, ennek használata:</a:t>
            </a:r>
          </a:p>
          <a:p>
            <a:pPr marL="1879600" lvl="3" indent="-508000">
              <a:lnSpc>
                <a:spcPct val="90000"/>
              </a:lnSpc>
              <a:buFont typeface="Wingdings" pitchFamily="2" charset="2"/>
              <a:buNone/>
            </a:pPr>
            <a:r>
              <a:rPr lang="hu-HU" sz="1800"/>
              <a:t>Assign(&lt;fájlváltozó azonosítója&gt;,[&lt;útvonal&gt;\]&lt;fájlnév&gt;);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02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02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022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022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022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022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022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022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0227">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02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7" grpId="0" build="p"/>
    </p:bldLst>
  </p:timing>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82275" name="Rectangle 3"/>
          <p:cNvSpPr>
            <a:spLocks noGrp="1" noChangeArrowheads="1"/>
          </p:cNvSpPr>
          <p:nvPr>
            <p:ph type="body" sz="half" idx="1"/>
          </p:nvPr>
        </p:nvSpPr>
        <p:spPr>
          <a:xfrm>
            <a:off x="1035050" y="1644650"/>
            <a:ext cx="7850188" cy="5213350"/>
          </a:xfrm>
        </p:spPr>
        <p:txBody>
          <a:bodyPr/>
          <a:lstStyle/>
          <a:p>
            <a:pPr marL="812800" indent="-812800">
              <a:lnSpc>
                <a:spcPct val="80000"/>
              </a:lnSpc>
              <a:buFont typeface="Wingdings" pitchFamily="2" charset="2"/>
              <a:buAutoNum type="romanUcPeriod" startAt="6"/>
            </a:pPr>
            <a:r>
              <a:rPr lang="hu-HU" sz="2400"/>
              <a:t>Állománykezelés</a:t>
            </a:r>
          </a:p>
          <a:p>
            <a:pPr marL="1168400" lvl="1" indent="-711200">
              <a:lnSpc>
                <a:spcPct val="80000"/>
              </a:lnSpc>
              <a:buFont typeface="Wingdings" pitchFamily="2" charset="2"/>
              <a:buAutoNum type="arabicPeriod" startAt="2"/>
            </a:pPr>
            <a:r>
              <a:rPr lang="hu-HU" sz="2000"/>
              <a:t>A fájlkezelés általános lépései a Turbo Pascalban</a:t>
            </a:r>
          </a:p>
          <a:p>
            <a:pPr marL="1524000" lvl="2" indent="-609600">
              <a:lnSpc>
                <a:spcPct val="80000"/>
              </a:lnSpc>
              <a:buFont typeface="Wingdings" pitchFamily="2" charset="2"/>
              <a:buNone/>
            </a:pPr>
            <a:r>
              <a:rPr lang="hu-HU" sz="1800"/>
              <a:t>1. lépés: A fájl megnyitása</a:t>
            </a:r>
          </a:p>
          <a:p>
            <a:pPr marL="1879600" lvl="3" indent="-508000">
              <a:lnSpc>
                <a:spcPct val="80000"/>
              </a:lnSpc>
              <a:buFont typeface="Wingdings" pitchFamily="2" charset="2"/>
              <a:buChar char="§"/>
            </a:pPr>
            <a:r>
              <a:rPr lang="hu-HU" sz="1600"/>
              <a:t>A használni kívánt fájlt, mielőtt adataihoz hozzá akarunk férni, vagy bele akarunk írni, meg kell nyitni. Zárt fájllal nem végezhetők fájlműveletek</a:t>
            </a:r>
          </a:p>
          <a:p>
            <a:pPr marL="1879600" lvl="3" indent="-508000">
              <a:lnSpc>
                <a:spcPct val="80000"/>
              </a:lnSpc>
              <a:buFont typeface="Wingdings" pitchFamily="2" charset="2"/>
              <a:buChar char="§"/>
            </a:pPr>
            <a:r>
              <a:rPr lang="hu-HU" sz="1600"/>
              <a:t>A TP ehhez beépített eljárásokat biztosít, de ezek használata attól függ, milyen fájlt (szöveges, típusos, típus nélküli) akarunk használni, ezért erre később térünk vissza</a:t>
            </a:r>
          </a:p>
          <a:p>
            <a:pPr marL="1879600" lvl="3" indent="-508000">
              <a:lnSpc>
                <a:spcPct val="80000"/>
              </a:lnSpc>
              <a:buFont typeface="Wingdings" pitchFamily="2" charset="2"/>
              <a:buChar char="§"/>
            </a:pPr>
            <a:r>
              <a:rPr lang="hu-HU" sz="1600"/>
              <a:t>Ha a fájl megnyitásakor valamilyen hiba lép fel, a program futási hibával leáll, ami nem jó (kész programtermék ilyent nem tartalmazhat)</a:t>
            </a:r>
          </a:p>
          <a:p>
            <a:pPr marL="1879600" lvl="3" indent="-508000">
              <a:lnSpc>
                <a:spcPct val="80000"/>
              </a:lnSpc>
              <a:buFont typeface="Wingdings" pitchFamily="2" charset="2"/>
              <a:buChar char="§"/>
            </a:pPr>
            <a:r>
              <a:rPr lang="hu-HU" sz="1600"/>
              <a:t>Az ilyen hibákat azonban a programon belül is feldolgozhatjuk, ha a kritikus programrészt a {$I-} és a {$I+} lokális fordítói direktívák közé helyezzük</a:t>
            </a:r>
          </a:p>
          <a:p>
            <a:pPr marL="1879600" lvl="3" indent="-508000">
              <a:lnSpc>
                <a:spcPct val="80000"/>
              </a:lnSpc>
              <a:buFont typeface="Wingdings" pitchFamily="2" charset="2"/>
              <a:buChar char="§"/>
            </a:pPr>
            <a:r>
              <a:rPr lang="hu-HU" sz="1600"/>
              <a:t>A fordítói direktíva egy, a programban a fordítóprogramnak adott eljárás. A fenti direktíva ki- illetve bekapcsolja az I/O-hibák fordítóprogrammal való lekezelését.</a:t>
            </a:r>
          </a:p>
          <a:p>
            <a:pPr marL="1879600" lvl="3" indent="-508000">
              <a:lnSpc>
                <a:spcPct val="80000"/>
              </a:lnSpc>
              <a:buFont typeface="Wingdings" pitchFamily="2" charset="2"/>
              <a:buChar char="§"/>
            </a:pPr>
            <a:r>
              <a:rPr lang="hu-HU" sz="1600"/>
              <a:t>Ha kikapcsoljuk a fordítóprogram hibakezelését, akkor az IOResult paraméter nélküli, egész visszatérési értékű függvénnyel kérdezhetjük le az utolsó I/O művelet sikerességét. Ha a művelet sikeres volt, a visszatérési érték 0, ha valamilyen hiba történt, a visszatérési érték a hibakód.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227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22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227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227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227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227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227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22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p:bld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42910" y="500042"/>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87395"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2"/>
            </a:pPr>
            <a:r>
              <a:rPr lang="hu-HU" sz="2400"/>
              <a:t>A fájlkezelés általános lépései a Turbo Pascalban</a:t>
            </a:r>
          </a:p>
          <a:p>
            <a:pPr marL="1524000" lvl="2" indent="-609600">
              <a:buFont typeface="Wingdings" pitchFamily="2" charset="2"/>
              <a:buNone/>
            </a:pPr>
            <a:r>
              <a:rPr lang="hu-HU" sz="2000"/>
              <a:t>2. lépés: A tulajdonképpeni fájlműveletek</a:t>
            </a:r>
          </a:p>
          <a:p>
            <a:pPr marL="1879600" lvl="3" indent="-508000">
              <a:buFont typeface="Wingdings" pitchFamily="2" charset="2"/>
              <a:buChar char="§"/>
            </a:pPr>
            <a:r>
              <a:rPr lang="hu-HU" sz="1800"/>
              <a:t>A lehetséges fájlműveletek: olvasás, írás, bizonyos esetben elemtörlés, mozgás a fájlban</a:t>
            </a:r>
          </a:p>
          <a:p>
            <a:pPr marL="1879600" lvl="3" indent="-508000">
              <a:buFont typeface="Wingdings" pitchFamily="2" charset="2"/>
              <a:buChar char="§"/>
            </a:pPr>
            <a:r>
              <a:rPr lang="hu-HU" sz="1800"/>
              <a:t>A TP ehhez beépített eljárásokat biztosít, de ezek használata attól függ, milyen fájlt (szöveges, típusos, típus nélküli) akarunk használni, ezért erre később térünk vissza</a:t>
            </a:r>
          </a:p>
          <a:p>
            <a:pPr marL="1879600" lvl="3" indent="-508000">
              <a:buFont typeface="Wingdings" pitchFamily="2" charset="2"/>
              <a:buChar char="§"/>
            </a:pPr>
            <a:r>
              <a:rPr lang="hu-HU" sz="1800"/>
              <a:t>A fájlműveletek során jelentkező hibákhoz szintén használható az I fordítói direktíva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3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73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739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739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73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200" dirty="0" smtClean="0"/>
              <a:t>Az információ megjelenítése, vizualizáció</a:t>
            </a:r>
            <a:endParaRPr lang="hu-HU" sz="3200" dirty="0"/>
          </a:p>
        </p:txBody>
      </p:sp>
      <p:sp>
        <p:nvSpPr>
          <p:cNvPr id="3" name="Tartalom helye 2"/>
          <p:cNvSpPr>
            <a:spLocks noGrp="1"/>
          </p:cNvSpPr>
          <p:nvPr>
            <p:ph idx="1"/>
          </p:nvPr>
        </p:nvSpPr>
        <p:spPr/>
        <p:txBody>
          <a:bodyPr/>
          <a:lstStyle/>
          <a:p>
            <a:r>
              <a:rPr lang="hu-HU" dirty="0" smtClean="0"/>
              <a:t>Grafikus eszközökkel, 2D-ben, vagy 3D-ben, nagyítható, forgatható grafikonokkal ábrázoljuk az adatokat.</a:t>
            </a:r>
            <a:endParaRPr lang="hu-HU" dirty="0"/>
          </a:p>
        </p:txBody>
      </p:sp>
      <p:pic>
        <p:nvPicPr>
          <p:cNvPr id="60418" name="Picture 2" descr="http://diligences.com/sites/default/files/data_visualization%5B1%5D.jpg"/>
          <p:cNvPicPr>
            <a:picLocks noChangeAspect="1" noChangeArrowheads="1"/>
          </p:cNvPicPr>
          <p:nvPr/>
        </p:nvPicPr>
        <p:blipFill>
          <a:blip r:embed="rId2" cstate="print"/>
          <a:srcRect/>
          <a:stretch>
            <a:fillRect/>
          </a:stretch>
        </p:blipFill>
        <p:spPr bwMode="auto">
          <a:xfrm>
            <a:off x="928662" y="3429000"/>
            <a:ext cx="3857652" cy="2893239"/>
          </a:xfrm>
          <a:prstGeom prst="rect">
            <a:avLst/>
          </a:prstGeom>
          <a:noFill/>
        </p:spPr>
      </p:pic>
      <p:pic>
        <p:nvPicPr>
          <p:cNvPr id="60420" name="Picture 4" descr="http://www.atnf.csiro.au/research/WALLABY/images/HIPASS-3D-Cube.jpg"/>
          <p:cNvPicPr>
            <a:picLocks noChangeAspect="1" noChangeArrowheads="1"/>
          </p:cNvPicPr>
          <p:nvPr/>
        </p:nvPicPr>
        <p:blipFill>
          <a:blip r:embed="rId3" cstate="print"/>
          <a:srcRect/>
          <a:stretch>
            <a:fillRect/>
          </a:stretch>
        </p:blipFill>
        <p:spPr bwMode="auto">
          <a:xfrm>
            <a:off x="5143504" y="3429000"/>
            <a:ext cx="3344855" cy="2857773"/>
          </a:xfrm>
          <a:prstGeom prst="rect">
            <a:avLst/>
          </a:prstGeom>
          <a:noFill/>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90467"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2"/>
            </a:pPr>
            <a:r>
              <a:rPr lang="hu-HU" sz="2400"/>
              <a:t>A fájlkezelés általános lépései a Turbo Pascalban</a:t>
            </a:r>
          </a:p>
          <a:p>
            <a:pPr marL="1524000" lvl="2" indent="-609600">
              <a:buFont typeface="Wingdings" pitchFamily="2" charset="2"/>
              <a:buNone/>
            </a:pPr>
            <a:r>
              <a:rPr lang="hu-HU" sz="2000"/>
              <a:t>3. lépés: A fájl lezárása</a:t>
            </a:r>
          </a:p>
          <a:p>
            <a:pPr marL="1879600" lvl="3" indent="-508000">
              <a:buFont typeface="Wingdings" pitchFamily="2" charset="2"/>
              <a:buChar char="§"/>
            </a:pPr>
            <a:r>
              <a:rPr lang="hu-HU" sz="1800"/>
              <a:t>Minden fájlváltozót ugyanazzal a beépített eljárással zárunk le, melynek általános alakja:</a:t>
            </a:r>
          </a:p>
          <a:p>
            <a:pPr marL="1879600" lvl="3" indent="-508000">
              <a:buFont typeface="Wingdings" pitchFamily="2" charset="2"/>
              <a:buChar char="§"/>
            </a:pPr>
            <a:r>
              <a:rPr lang="hu-HU" sz="1800"/>
              <a:t>Close(&lt;fájlváltozó&gt;)</a:t>
            </a:r>
          </a:p>
          <a:p>
            <a:pPr marL="1879600" lvl="3" indent="-508000">
              <a:buFont typeface="Wingdings" pitchFamily="2" charset="2"/>
              <a:buChar char="§"/>
            </a:pPr>
            <a:r>
              <a:rPr lang="hu-HU" sz="1800"/>
              <a:t>A lezárás után a fájlváltozó és a fizikai fájl kapcsolata megmarad, így újbóli megnyitáskor nem kell újabb Assign</a:t>
            </a:r>
          </a:p>
          <a:p>
            <a:pPr marL="1879600" lvl="3" indent="-508000">
              <a:buFont typeface="Wingdings" pitchFamily="2" charset="2"/>
              <a:buChar char="§"/>
            </a:pPr>
            <a:r>
              <a:rPr lang="hu-HU" sz="1800"/>
              <a:t>A lezárás nagyon fontos, mert ez frissíti a fájl tartalmát, és ha azt módosítottuk, a lezárás hatására mentődik el.</a:t>
            </a:r>
          </a:p>
          <a:p>
            <a:pPr marL="1879600" lvl="3" indent="-508000">
              <a:buFont typeface="Wingdings" pitchFamily="2" charset="2"/>
              <a:buChar char="§"/>
            </a:pPr>
            <a:r>
              <a:rPr lang="hu-HU" sz="1800"/>
              <a:t>A Pascal programból való kilépéskor minden megnyitott fájl lezárásra kerül automatikusan, de A TARTALOM MENTÉSE NÉLKÜL!!!, tehát adatvesztés léphet fel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04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04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046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046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046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046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04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p:bld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algn="ctr"/>
            <a:r>
              <a:rPr lang="hu-HU" sz="3000"/>
              <a:t>4.8. Adatszerkezetek – összetett adattípusok a TP-ban</a:t>
            </a:r>
          </a:p>
        </p:txBody>
      </p:sp>
      <p:sp>
        <p:nvSpPr>
          <p:cNvPr id="191491"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3"/>
            </a:pPr>
            <a:r>
              <a:rPr lang="hu-HU" sz="2400"/>
              <a:t>Szöveges fájlok kezelése</a:t>
            </a:r>
          </a:p>
          <a:p>
            <a:pPr marL="1524000" lvl="2" indent="-609600">
              <a:buFont typeface="Wingdings" pitchFamily="2" charset="2"/>
              <a:buAutoNum type="alphaLcPeriod"/>
            </a:pPr>
            <a:r>
              <a:rPr lang="hu-HU" sz="2000"/>
              <a:t>Szerkezetük: </a:t>
            </a:r>
          </a:p>
          <a:p>
            <a:pPr marL="1879600" lvl="3" indent="-508000">
              <a:buFont typeface="Wingdings" pitchFamily="2" charset="2"/>
              <a:buChar char="§"/>
            </a:pPr>
            <a:r>
              <a:rPr lang="hu-HU" sz="1800"/>
              <a:t>karaktereket tartalmazó, különböző hosszúságú sorokból állnak</a:t>
            </a:r>
          </a:p>
          <a:p>
            <a:pPr marL="1879600" lvl="3" indent="-508000">
              <a:buFont typeface="Wingdings" pitchFamily="2" charset="2"/>
              <a:buChar char="§"/>
            </a:pPr>
            <a:r>
              <a:rPr lang="hu-HU" sz="1800"/>
              <a:t>ezek végét sorvége jel (End Of Line, EOLN) zárja le,</a:t>
            </a:r>
          </a:p>
          <a:p>
            <a:pPr marL="1879600" lvl="3" indent="-508000">
              <a:buFont typeface="Wingdings" pitchFamily="2" charset="2"/>
              <a:buChar char="§"/>
            </a:pPr>
            <a:r>
              <a:rPr lang="hu-HU" sz="1800"/>
              <a:t>a fájl végén pedig fájlvége jel (End Of File, EOF) áll</a:t>
            </a:r>
          </a:p>
          <a:p>
            <a:pPr marL="1879600" lvl="3" indent="-508000">
              <a:buFont typeface="Wingdings" pitchFamily="2" charset="2"/>
              <a:buChar char="§"/>
            </a:pPr>
            <a:r>
              <a:rPr lang="hu-HU" sz="1800"/>
              <a:t>Az EOLN két karakterből áll: #13#10 (CR: carriage return,kocsivissza; LF:line feed, soremelés, billentyűzetről ENTER)</a:t>
            </a:r>
          </a:p>
          <a:p>
            <a:pPr marL="1879600" lvl="3" indent="-508000">
              <a:buFont typeface="Wingdings" pitchFamily="2" charset="2"/>
              <a:buChar char="§"/>
            </a:pPr>
            <a:r>
              <a:rPr lang="hu-HU" sz="1800"/>
              <a:t>Az EOF egy karakteres, #26, billentyűzetről Ctrl+Z</a:t>
            </a:r>
          </a:p>
          <a:p>
            <a:pPr marL="1879600" lvl="3" indent="-508000">
              <a:buFont typeface="Wingdings" pitchFamily="2" charset="2"/>
              <a:buChar char="§"/>
            </a:pPr>
            <a:r>
              <a:rPr lang="hu-HU" sz="1800"/>
              <a:t>Ez a szerkezet a DOS alapú rendszerekben szabványos, UNIX (Linux alatt) más a sorvége jel</a:t>
            </a:r>
          </a:p>
          <a:p>
            <a:pPr marL="1879600" lvl="3" indent="-508000">
              <a:buFont typeface="Wingdings" pitchFamily="2" charset="2"/>
              <a:buChar char="§"/>
            </a:pPr>
            <a:r>
              <a:rPr lang="hu-HU" sz="1800"/>
              <a:t>A szöveges fájlok szekvenciálisan kezelhető fájlok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14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14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4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14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14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491">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14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92515" name="Rectangle 3"/>
          <p:cNvSpPr>
            <a:spLocks noGrp="1" noChangeArrowheads="1"/>
          </p:cNvSpPr>
          <p:nvPr>
            <p:ph type="body" sz="half" idx="1"/>
          </p:nvPr>
        </p:nvSpPr>
        <p:spPr>
          <a:xfrm>
            <a:off x="1035050" y="1644650"/>
            <a:ext cx="7850188" cy="5213350"/>
          </a:xfrm>
        </p:spPr>
        <p:txBody>
          <a:bodyPr/>
          <a:lstStyle/>
          <a:p>
            <a:pPr marL="812800" indent="-812800">
              <a:lnSpc>
                <a:spcPct val="90000"/>
              </a:lnSpc>
              <a:buFont typeface="Wingdings" pitchFamily="2" charset="2"/>
              <a:buAutoNum type="romanUcPeriod" startAt="6"/>
            </a:pPr>
            <a:r>
              <a:rPr lang="hu-HU" sz="2400"/>
              <a:t>Állománykezelés</a:t>
            </a:r>
          </a:p>
          <a:p>
            <a:pPr marL="1168400" lvl="1" indent="-711200">
              <a:lnSpc>
                <a:spcPct val="90000"/>
              </a:lnSpc>
              <a:buFont typeface="Wingdings" pitchFamily="2" charset="2"/>
              <a:buAutoNum type="arabicPeriod" startAt="3"/>
            </a:pPr>
            <a:r>
              <a:rPr lang="hu-HU" sz="2000"/>
              <a:t>Szöveges fájlok kezelése</a:t>
            </a:r>
          </a:p>
          <a:p>
            <a:pPr marL="1524000" lvl="2" indent="-609600">
              <a:lnSpc>
                <a:spcPct val="90000"/>
              </a:lnSpc>
              <a:buFont typeface="Wingdings" pitchFamily="2" charset="2"/>
              <a:buAutoNum type="alphaLcPeriod" startAt="2"/>
            </a:pPr>
            <a:r>
              <a:rPr lang="hu-HU" sz="1800"/>
              <a:t>Kezelésük lépései </a:t>
            </a:r>
          </a:p>
          <a:p>
            <a:pPr marL="1524000" lvl="2" indent="-609600">
              <a:lnSpc>
                <a:spcPct val="90000"/>
              </a:lnSpc>
              <a:buFont typeface="Wingdings" pitchFamily="2" charset="2"/>
              <a:buNone/>
            </a:pPr>
            <a:r>
              <a:rPr lang="hu-HU" sz="1800"/>
              <a:t>-1. lépés: Deklaráció:</a:t>
            </a:r>
          </a:p>
          <a:p>
            <a:pPr marL="1879600" lvl="3" indent="-508000">
              <a:lnSpc>
                <a:spcPct val="90000"/>
              </a:lnSpc>
              <a:buFont typeface="Wingdings" pitchFamily="2" charset="2"/>
              <a:buNone/>
            </a:pPr>
            <a:r>
              <a:rPr lang="hu-HU" sz="1600"/>
              <a:t>Var &lt;fájlváltozó&gt;:text;</a:t>
            </a:r>
          </a:p>
          <a:p>
            <a:pPr marL="1524000" lvl="2" indent="-609600">
              <a:lnSpc>
                <a:spcPct val="90000"/>
              </a:lnSpc>
              <a:buFont typeface="Wingdings" pitchFamily="2" charset="2"/>
              <a:buNone/>
            </a:pPr>
            <a:r>
              <a:rPr lang="hu-HU" sz="1800"/>
              <a:t>0. lépés: Összerendelés</a:t>
            </a:r>
          </a:p>
          <a:p>
            <a:pPr marL="1879600" lvl="3" indent="-508000">
              <a:lnSpc>
                <a:spcPct val="90000"/>
              </a:lnSpc>
              <a:buFont typeface="Wingdings" pitchFamily="2" charset="2"/>
              <a:buNone/>
            </a:pPr>
            <a:r>
              <a:rPr lang="hu-HU" sz="1600"/>
              <a:t>Assign(&lt;fájlváltozó&gt;,[&lt;útvonal&gt;\]&lt;fájlnév&gt;)</a:t>
            </a:r>
          </a:p>
          <a:p>
            <a:pPr marL="1524000" lvl="2" indent="-609600">
              <a:lnSpc>
                <a:spcPct val="90000"/>
              </a:lnSpc>
              <a:buFont typeface="Wingdings" pitchFamily="2" charset="2"/>
              <a:buNone/>
            </a:pPr>
            <a:r>
              <a:rPr lang="hu-HU" sz="1800"/>
              <a:t>1. lépés: Megnyitás</a:t>
            </a:r>
          </a:p>
          <a:p>
            <a:pPr marL="1879600" lvl="3" indent="-508000">
              <a:lnSpc>
                <a:spcPct val="90000"/>
              </a:lnSpc>
              <a:buFont typeface="Wingdings" pitchFamily="2" charset="2"/>
              <a:buChar char="§"/>
            </a:pPr>
            <a:r>
              <a:rPr lang="hu-HU" sz="1600"/>
              <a:t>A szöveges fájlokat háromféleképp lehet megnyitni:</a:t>
            </a:r>
          </a:p>
          <a:p>
            <a:pPr marL="2336800" lvl="4" indent="-508000">
              <a:lnSpc>
                <a:spcPct val="90000"/>
              </a:lnSpc>
              <a:buFont typeface="Wingdings" pitchFamily="2" charset="2"/>
              <a:buChar char="§"/>
            </a:pPr>
            <a:r>
              <a:rPr lang="hu-HU" sz="1600"/>
              <a:t>Rewrite(&lt;fájlváltozó&gt;) – új fájl létrehozása és megnyitása írásra</a:t>
            </a:r>
          </a:p>
          <a:p>
            <a:pPr marL="2336800" lvl="4" indent="-508000">
              <a:lnSpc>
                <a:spcPct val="90000"/>
              </a:lnSpc>
              <a:buFont typeface="Wingdings" pitchFamily="2" charset="2"/>
              <a:buChar char="§"/>
            </a:pPr>
            <a:r>
              <a:rPr lang="hu-HU" sz="1600"/>
              <a:t>Append (&lt;fájlváltozó&gt;) – létező fájl megnyitása hozzáírásra</a:t>
            </a:r>
          </a:p>
          <a:p>
            <a:pPr marL="2336800" lvl="4" indent="-508000">
              <a:lnSpc>
                <a:spcPct val="90000"/>
              </a:lnSpc>
              <a:buFont typeface="Wingdings" pitchFamily="2" charset="2"/>
              <a:buChar char="§"/>
            </a:pPr>
            <a:r>
              <a:rPr lang="hu-HU" sz="1600"/>
              <a:t>Reset (&lt;fájlváltozó&gt;) – létező fájl megnyitása olvasásra</a:t>
            </a:r>
          </a:p>
          <a:p>
            <a:pPr marL="1879600" lvl="3" indent="-508000">
              <a:lnSpc>
                <a:spcPct val="90000"/>
              </a:lnSpc>
              <a:buFont typeface="Wingdings" pitchFamily="2" charset="2"/>
              <a:buChar char="§"/>
            </a:pPr>
            <a:r>
              <a:rPr lang="hu-HU" sz="1600"/>
              <a:t>A rewrite, reset esetében az aktuális fájlpozíció a megnyitás utána a fájl elejére kerül</a:t>
            </a:r>
          </a:p>
          <a:p>
            <a:pPr marL="1879600" lvl="3" indent="-508000">
              <a:lnSpc>
                <a:spcPct val="90000"/>
              </a:lnSpc>
              <a:buFont typeface="Wingdings" pitchFamily="2" charset="2"/>
              <a:buChar char="§"/>
            </a:pPr>
            <a:r>
              <a:rPr lang="hu-HU" sz="1600"/>
              <a:t>Append esetében az aktuális fájlpozíció az eljárás hívásakor a fájl vége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5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25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251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251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251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251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251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251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251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251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2515">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2515">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251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p:bld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93539"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3"/>
            </a:pPr>
            <a:r>
              <a:rPr lang="hu-HU" sz="2400"/>
              <a:t>Szöveges fájlok kezelése</a:t>
            </a:r>
          </a:p>
          <a:p>
            <a:pPr marL="1524000" lvl="2" indent="-609600">
              <a:buFont typeface="Wingdings" pitchFamily="2" charset="2"/>
              <a:buAutoNum type="alphaLcPeriod" startAt="2"/>
            </a:pPr>
            <a:r>
              <a:rPr lang="hu-HU" sz="2000"/>
              <a:t>Kezelésük lépései </a:t>
            </a:r>
          </a:p>
          <a:p>
            <a:pPr marL="1524000" lvl="2" indent="-609600">
              <a:buFont typeface="Wingdings" pitchFamily="2" charset="2"/>
              <a:buNone/>
            </a:pPr>
            <a:r>
              <a:rPr lang="hu-HU" sz="2000"/>
              <a:t>2. lépés: fájlműveletek:</a:t>
            </a:r>
          </a:p>
          <a:p>
            <a:pPr marL="1879600" lvl="3" indent="-508000">
              <a:buFont typeface="Wingdings" pitchFamily="2" charset="2"/>
              <a:buChar char="§"/>
            </a:pPr>
            <a:r>
              <a:rPr lang="hu-HU" sz="1800"/>
              <a:t>A lehetséges fájlműveletek a megnyitás módjától függnek</a:t>
            </a:r>
          </a:p>
          <a:p>
            <a:pPr marL="1879600" lvl="3" indent="-508000">
              <a:buFont typeface="Wingdings" pitchFamily="2" charset="2"/>
              <a:buChar char="§"/>
            </a:pPr>
            <a:r>
              <a:rPr lang="hu-HU" sz="1800"/>
              <a:t>Ha írásra nyitottuk meg a fájlt (rewrite, append), akkor csak írni lehet bele az alábbi két eljárással:</a:t>
            </a:r>
          </a:p>
          <a:p>
            <a:pPr marL="2336800" lvl="4" indent="-508000">
              <a:buFont typeface="Wingdings" pitchFamily="2" charset="2"/>
              <a:buNone/>
            </a:pPr>
            <a:r>
              <a:rPr lang="hu-HU" sz="1800"/>
              <a:t>Write(&lt;fájlváltozó&gt;,&lt;kifejezés[lista]&gt;)</a:t>
            </a:r>
          </a:p>
          <a:p>
            <a:pPr marL="2336800" lvl="4" indent="-508000">
              <a:buFont typeface="Wingdings" pitchFamily="2" charset="2"/>
              <a:buNone/>
            </a:pPr>
            <a:r>
              <a:rPr lang="hu-HU" sz="1800"/>
              <a:t>Writeln(&lt;fájlváltozó&gt;,&lt;kifejezés[lista]&gt;)</a:t>
            </a:r>
          </a:p>
          <a:p>
            <a:pPr marL="1879600" lvl="3" indent="-508000">
              <a:buFont typeface="Wingdings" pitchFamily="2" charset="2"/>
              <a:buChar char="§"/>
            </a:pPr>
            <a:r>
              <a:rPr lang="hu-HU" sz="1800"/>
              <a:t>A writeln eljárás az írások végrehajtása után kiír még egy sorvége jelet is a fájlba (vagyis teljes sort ír bele)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3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35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35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353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353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35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p:bld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95587"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3"/>
            </a:pPr>
            <a:r>
              <a:rPr lang="hu-HU" sz="2400"/>
              <a:t>Szöveges fájlok kezelése</a:t>
            </a:r>
          </a:p>
          <a:p>
            <a:pPr marL="1524000" lvl="2" indent="-609600">
              <a:buFont typeface="Wingdings" pitchFamily="2" charset="2"/>
              <a:buAutoNum type="alphaLcPeriod" startAt="2"/>
            </a:pPr>
            <a:r>
              <a:rPr lang="hu-HU" sz="2000"/>
              <a:t>Kezelésük lépései </a:t>
            </a:r>
          </a:p>
          <a:p>
            <a:pPr marL="1524000" lvl="2" indent="-609600">
              <a:buFont typeface="Wingdings" pitchFamily="2" charset="2"/>
              <a:buNone/>
            </a:pPr>
            <a:r>
              <a:rPr lang="hu-HU" sz="2000"/>
              <a:t>2. lépés: fájlműveletek:</a:t>
            </a:r>
          </a:p>
          <a:p>
            <a:pPr marL="1879600" lvl="3" indent="-508000">
              <a:buFont typeface="Wingdings" pitchFamily="2" charset="2"/>
              <a:buChar char="§"/>
            </a:pPr>
            <a:r>
              <a:rPr lang="hu-HU" sz="1800"/>
              <a:t>Ha olvasásra nyitottuk meg a fájlt (reset), akkor szintén két eljárással olvashatunk belőle:</a:t>
            </a:r>
          </a:p>
          <a:p>
            <a:pPr marL="2336800" lvl="4" indent="-508000">
              <a:buFont typeface="Wingdings" pitchFamily="2" charset="2"/>
              <a:buNone/>
            </a:pPr>
            <a:r>
              <a:rPr lang="hu-HU" sz="1800"/>
              <a:t>Read(&lt;fájlváltozó&gt;,&lt;változónév[lista]&gt;)</a:t>
            </a:r>
          </a:p>
          <a:p>
            <a:pPr marL="2336800" lvl="4" indent="-508000">
              <a:buFont typeface="Wingdings" pitchFamily="2" charset="2"/>
              <a:buNone/>
            </a:pPr>
            <a:r>
              <a:rPr lang="hu-HU" sz="1800"/>
              <a:t>ReadLn(&lt;fájlváltozó&gt;,&lt;változónév[lista]&gt;)</a:t>
            </a:r>
          </a:p>
          <a:p>
            <a:pPr marL="1879600" lvl="3" indent="-508000">
              <a:buFont typeface="Wingdings" pitchFamily="2" charset="2"/>
              <a:buChar char="§"/>
            </a:pPr>
            <a:r>
              <a:rPr lang="hu-HU" sz="1800"/>
              <a:t>A második esetben az olvasás sor végéig történik. Ha a változók mennyisége kevesebb, mint a sorban lévő adat, a fennmaradó karakterek elvesznek</a:t>
            </a:r>
          </a:p>
          <a:p>
            <a:pPr marL="1879600" lvl="3" indent="-508000">
              <a:buFont typeface="Wingdings" pitchFamily="2" charset="2"/>
              <a:buChar char="§"/>
            </a:pPr>
            <a:r>
              <a:rPr lang="hu-HU" sz="1800"/>
              <a:t>A ReadLn esetén az olvasás után az aktuális fájlpozíció a következő sor eleje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5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55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55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558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558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558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558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55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p:bldLst>
  </p:timing>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571472"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96611" name="Rectangle 3"/>
          <p:cNvSpPr>
            <a:spLocks noGrp="1" noChangeArrowheads="1"/>
          </p:cNvSpPr>
          <p:nvPr>
            <p:ph type="body" sz="half" idx="1"/>
          </p:nvPr>
        </p:nvSpPr>
        <p:spPr>
          <a:xfrm>
            <a:off x="1035050" y="1644650"/>
            <a:ext cx="7850188" cy="5213350"/>
          </a:xfrm>
        </p:spPr>
        <p:txBody>
          <a:bodyPr/>
          <a:lstStyle/>
          <a:p>
            <a:pPr marL="812800" indent="-812800">
              <a:lnSpc>
                <a:spcPct val="90000"/>
              </a:lnSpc>
              <a:buFont typeface="Wingdings" pitchFamily="2" charset="2"/>
              <a:buAutoNum type="romanUcPeriod" startAt="6"/>
            </a:pPr>
            <a:r>
              <a:rPr lang="hu-HU" sz="2400"/>
              <a:t>Állománykezelés</a:t>
            </a:r>
          </a:p>
          <a:p>
            <a:pPr marL="1168400" lvl="1" indent="-711200">
              <a:lnSpc>
                <a:spcPct val="90000"/>
              </a:lnSpc>
              <a:buFont typeface="Wingdings" pitchFamily="2" charset="2"/>
              <a:buAutoNum type="arabicPeriod" startAt="3"/>
            </a:pPr>
            <a:r>
              <a:rPr lang="hu-HU" sz="2000"/>
              <a:t>Szöveges fájlok kezelése</a:t>
            </a:r>
          </a:p>
          <a:p>
            <a:pPr marL="1524000" lvl="2" indent="-609600">
              <a:lnSpc>
                <a:spcPct val="90000"/>
              </a:lnSpc>
              <a:buFont typeface="Wingdings" pitchFamily="2" charset="2"/>
              <a:buAutoNum type="alphaLcPeriod" startAt="2"/>
            </a:pPr>
            <a:r>
              <a:rPr lang="hu-HU" sz="1800"/>
              <a:t>Kezelésük lépései </a:t>
            </a:r>
          </a:p>
          <a:p>
            <a:pPr marL="1524000" lvl="2" indent="-609600">
              <a:lnSpc>
                <a:spcPct val="90000"/>
              </a:lnSpc>
              <a:buFont typeface="Wingdings" pitchFamily="2" charset="2"/>
              <a:buNone/>
            </a:pPr>
            <a:r>
              <a:rPr lang="hu-HU" sz="1800"/>
              <a:t>2. lépés: fájlműveletek:</a:t>
            </a:r>
          </a:p>
          <a:p>
            <a:pPr marL="1879600" lvl="3" indent="-508000">
              <a:lnSpc>
                <a:spcPct val="90000"/>
              </a:lnSpc>
              <a:buFont typeface="Wingdings" pitchFamily="2" charset="2"/>
              <a:buChar char="§"/>
            </a:pPr>
            <a:r>
              <a:rPr lang="hu-HU" sz="1600"/>
              <a:t>Resettel való megnyitáskor mód van bizonyos ellenőrzések elvégzésére</a:t>
            </a:r>
          </a:p>
          <a:p>
            <a:pPr marL="1879600" lvl="3" indent="-508000">
              <a:lnSpc>
                <a:spcPct val="90000"/>
              </a:lnSpc>
              <a:buFont typeface="Wingdings" pitchFamily="2" charset="2"/>
              <a:buChar char="§"/>
            </a:pPr>
            <a:r>
              <a:rPr lang="hu-HU" sz="1600"/>
              <a:t>Sorok végének érzékelése:</a:t>
            </a:r>
          </a:p>
          <a:p>
            <a:pPr marL="2336800" lvl="4" indent="-508000">
              <a:lnSpc>
                <a:spcPct val="90000"/>
              </a:lnSpc>
              <a:buFont typeface="Wingdings" pitchFamily="2" charset="2"/>
              <a:buNone/>
            </a:pPr>
            <a:r>
              <a:rPr lang="hu-HU" sz="1600"/>
              <a:t>Eoln(&lt;fájlváltozó&gt;) boolean értékű függvény, értéke akkor igaz, ha az aktuális fájlpozíció a sor vége</a:t>
            </a:r>
          </a:p>
          <a:p>
            <a:pPr marL="2336800" lvl="4" indent="-508000">
              <a:lnSpc>
                <a:spcPct val="90000"/>
              </a:lnSpc>
              <a:buFont typeface="Wingdings" pitchFamily="2" charset="2"/>
              <a:buNone/>
            </a:pPr>
            <a:r>
              <a:rPr lang="hu-HU" sz="1600"/>
              <a:t>SeekEoln(&lt;fájlváltozó&gt;) boolean értékű függvény, értéke akkor igaz, ha az aktuális fájlpozíció és a sor vége között csak szóköz vagy tabulátor karakterek állnak</a:t>
            </a:r>
          </a:p>
          <a:p>
            <a:pPr marL="1879600" lvl="3" indent="-508000">
              <a:lnSpc>
                <a:spcPct val="90000"/>
              </a:lnSpc>
              <a:buFont typeface="Wingdings" pitchFamily="2" charset="2"/>
              <a:buChar char="§"/>
            </a:pPr>
            <a:r>
              <a:rPr lang="hu-HU" sz="1600"/>
              <a:t>A fájl végének érzékelése:</a:t>
            </a:r>
          </a:p>
          <a:p>
            <a:pPr marL="2336800" lvl="4" indent="-508000">
              <a:lnSpc>
                <a:spcPct val="90000"/>
              </a:lnSpc>
              <a:buFont typeface="Wingdings" pitchFamily="2" charset="2"/>
              <a:buNone/>
            </a:pPr>
            <a:r>
              <a:rPr lang="hu-HU" sz="1600"/>
              <a:t>Eof(&lt;fájlváltozó&gt;) boolean értékű függvény, értéke akkor igaz, ha az aktuális fájlpozíció a fájl vége (vagy a fájlban #26-os karaktert értünk el)</a:t>
            </a:r>
          </a:p>
          <a:p>
            <a:pPr marL="2336800" lvl="4" indent="-508000">
              <a:lnSpc>
                <a:spcPct val="90000"/>
              </a:lnSpc>
              <a:buFont typeface="Wingdings" pitchFamily="2" charset="2"/>
              <a:buNone/>
            </a:pPr>
            <a:r>
              <a:rPr lang="hu-HU" sz="1600"/>
              <a:t>SeekEof(&lt;fájlváltozó&gt;) boolean értékű függvény, értéke akkor igaz, ha az aktuális fájlpozíció és a fájl vége között csak szóköz, tabulátor vagy sorvége karakterek állnak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66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66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66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66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66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661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6611">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6611">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6611">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66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p:bld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97635"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3"/>
            </a:pPr>
            <a:r>
              <a:rPr lang="hu-HU" sz="2400"/>
              <a:t>Szöveges fájlok kezelése</a:t>
            </a:r>
          </a:p>
          <a:p>
            <a:pPr marL="1524000" lvl="2" indent="-609600">
              <a:buFont typeface="Wingdings" pitchFamily="2" charset="2"/>
              <a:buAutoNum type="alphaLcPeriod" startAt="2"/>
            </a:pPr>
            <a:r>
              <a:rPr lang="hu-HU" sz="2000"/>
              <a:t>Kezelésük lépései </a:t>
            </a:r>
          </a:p>
          <a:p>
            <a:pPr marL="1524000" lvl="2" indent="-609600">
              <a:buFont typeface="Wingdings" pitchFamily="2" charset="2"/>
              <a:buNone/>
            </a:pPr>
            <a:r>
              <a:rPr lang="hu-HU" sz="2000"/>
              <a:t>2. lépés: fájlműveletek:</a:t>
            </a:r>
          </a:p>
          <a:p>
            <a:pPr marL="1879600" lvl="3" indent="-508000">
              <a:buFont typeface="Wingdings" pitchFamily="2" charset="2"/>
              <a:buChar char="§"/>
            </a:pPr>
            <a:r>
              <a:rPr lang="hu-HU" sz="1800"/>
              <a:t>Általános, a szöveges fájlt soronként beolvasó programrészlet (f a szöveges fájlváltozó, sor egy string típusú változó):</a:t>
            </a:r>
          </a:p>
          <a:p>
            <a:pPr marL="2336800" lvl="4" indent="-508000">
              <a:buFont typeface="Wingdings" pitchFamily="2" charset="2"/>
              <a:buNone/>
            </a:pPr>
            <a:r>
              <a:rPr lang="hu-HU" sz="1800"/>
              <a:t>While not eof(f) do begin</a:t>
            </a:r>
          </a:p>
          <a:p>
            <a:pPr marL="2336800" lvl="4" indent="-508000">
              <a:buFont typeface="Wingdings" pitchFamily="2" charset="2"/>
              <a:buNone/>
            </a:pPr>
            <a:r>
              <a:rPr lang="hu-HU" sz="1800"/>
              <a:t>	Readln(f,sor);</a:t>
            </a:r>
          </a:p>
          <a:p>
            <a:pPr marL="2336800" lvl="4" indent="-508000">
              <a:buFont typeface="Wingdings" pitchFamily="2" charset="2"/>
              <a:buNone/>
            </a:pPr>
            <a:r>
              <a:rPr lang="hu-HU" sz="1800"/>
              <a:t>	.</a:t>
            </a:r>
          </a:p>
          <a:p>
            <a:pPr marL="2336800" lvl="4" indent="-508000">
              <a:buFont typeface="Wingdings" pitchFamily="2" charset="2"/>
              <a:buNone/>
            </a:pPr>
            <a:r>
              <a:rPr lang="hu-HU" sz="1800"/>
              <a:t>	.</a:t>
            </a:r>
          </a:p>
          <a:p>
            <a:pPr marL="2336800" lvl="4" indent="-508000">
              <a:buFont typeface="Wingdings" pitchFamily="2" charset="2"/>
              <a:buNone/>
            </a:pPr>
            <a:r>
              <a:rPr lang="hu-HU" sz="1800"/>
              <a:t>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7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7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63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763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763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763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763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763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76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p:bld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198659"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3"/>
            </a:pPr>
            <a:r>
              <a:rPr lang="hu-HU" sz="2400"/>
              <a:t>Szöveges fájlok kezelése</a:t>
            </a:r>
          </a:p>
          <a:p>
            <a:pPr marL="1524000" lvl="2" indent="-609600">
              <a:buFont typeface="Wingdings" pitchFamily="2" charset="2"/>
              <a:buAutoNum type="alphaLcPeriod" startAt="2"/>
            </a:pPr>
            <a:r>
              <a:rPr lang="hu-HU" sz="2000"/>
              <a:t>Kezelésük lépései </a:t>
            </a:r>
          </a:p>
          <a:p>
            <a:pPr marL="1524000" lvl="2" indent="-609600">
              <a:buFont typeface="Wingdings" pitchFamily="2" charset="2"/>
              <a:buNone/>
            </a:pPr>
            <a:r>
              <a:rPr lang="hu-HU" sz="2000"/>
              <a:t>3. lépés: a szöveges fájl lezárása:</a:t>
            </a:r>
          </a:p>
          <a:p>
            <a:pPr marL="1879600" lvl="3" indent="-508000">
              <a:buFont typeface="Wingdings" pitchFamily="2" charset="2"/>
              <a:buChar char="§"/>
            </a:pPr>
            <a:r>
              <a:rPr lang="hu-HU" sz="1800"/>
              <a:t>Close(&lt;fájlváltozó&gt;)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865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86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86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86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p:bld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14348"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0707"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4"/>
            </a:pPr>
            <a:r>
              <a:rPr lang="hu-HU" sz="2400"/>
              <a:t>Típusos fájlok kezelése</a:t>
            </a:r>
          </a:p>
          <a:p>
            <a:pPr marL="1524000" lvl="2" indent="-609600">
              <a:buFont typeface="Wingdings" pitchFamily="2" charset="2"/>
              <a:buAutoNum type="alphaLcPeriod"/>
            </a:pPr>
            <a:r>
              <a:rPr lang="hu-HU" sz="2000"/>
              <a:t>Szerkezetük </a:t>
            </a:r>
          </a:p>
          <a:p>
            <a:pPr marL="1524000" lvl="2" indent="-609600">
              <a:buFont typeface="Wingdings" pitchFamily="2" charset="2"/>
              <a:buChar char="§"/>
            </a:pPr>
            <a:r>
              <a:rPr lang="hu-HU" sz="2000"/>
              <a:t>A típusos fájlok olyan adathalmazok, amelyek azonos típusú adatelemekből állnak</a:t>
            </a:r>
          </a:p>
          <a:p>
            <a:pPr marL="1524000" lvl="2" indent="-609600">
              <a:buFont typeface="Wingdings" pitchFamily="2" charset="2"/>
              <a:buChar char="§"/>
            </a:pPr>
            <a:r>
              <a:rPr lang="hu-HU" sz="2000"/>
              <a:t>Az adatelemek típusa a fájl és az objektumtípusok kivételével bármilyen típus lehet</a:t>
            </a:r>
          </a:p>
          <a:p>
            <a:pPr marL="1524000" lvl="2" indent="-609600">
              <a:buFont typeface="Wingdings" pitchFamily="2" charset="2"/>
              <a:buChar char="§"/>
            </a:pPr>
            <a:r>
              <a:rPr lang="hu-HU" sz="2000"/>
              <a:t>Az adatelemeket közvetlen fájlkezeléssel érhetjük el</a:t>
            </a:r>
          </a:p>
          <a:p>
            <a:pPr marL="1524000" lvl="2" indent="-609600">
              <a:buFont typeface="Wingdings" pitchFamily="2" charset="2"/>
              <a:buChar char="§"/>
            </a:pPr>
            <a:r>
              <a:rPr lang="hu-HU" sz="2000"/>
              <a:t>A fájlban tárolt elemek 0-tól kezdve egyesével sorszámozódnak</a:t>
            </a:r>
          </a:p>
          <a:p>
            <a:pPr marL="1524000" lvl="2" indent="-609600">
              <a:buFont typeface="Wingdings" pitchFamily="2" charset="2"/>
              <a:buChar char="§"/>
            </a:pPr>
            <a:r>
              <a:rPr lang="hu-HU" sz="2000"/>
              <a:t>A sorszám felhasználásával tetszőleges elemre pozícionálhatunk</a:t>
            </a:r>
          </a:p>
          <a:p>
            <a:pPr marL="1524000" lvl="2" indent="-609600">
              <a:buFont typeface="Wingdings" pitchFamily="2" charset="2"/>
              <a:buChar char="§"/>
            </a:pPr>
            <a:r>
              <a:rPr lang="hu-HU" sz="2000"/>
              <a:t>Azt, hogy a következő művelet melyik elemre vonatkozik, a fájlmutató értéke mutatja meg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0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0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07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07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07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07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070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p:bld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1731"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4"/>
            </a:pPr>
            <a:r>
              <a:rPr lang="hu-HU" sz="2400"/>
              <a:t>Típusos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-1. lépés: deklaráció:</a:t>
            </a:r>
          </a:p>
          <a:p>
            <a:pPr marL="1524000" lvl="2" indent="-609600">
              <a:buFont typeface="Wingdings" pitchFamily="2" charset="2"/>
              <a:buNone/>
            </a:pPr>
            <a:r>
              <a:rPr lang="hu-HU" sz="2000"/>
              <a:t>Var &lt;azonosító&gt;:file of &lt;elemtípus&gt;;</a:t>
            </a:r>
          </a:p>
          <a:p>
            <a:pPr marL="1524000" lvl="2" indent="-609600">
              <a:buFont typeface="Wingdings" pitchFamily="2" charset="2"/>
              <a:buChar char="§"/>
            </a:pPr>
            <a:r>
              <a:rPr lang="hu-HU" sz="2000"/>
              <a:t>Az elemtípus helyére típusleírást és típusnevet egyaránt megadhatunk, de ajánlott előre deklarált típus használata</a:t>
            </a:r>
          </a:p>
          <a:p>
            <a:pPr marL="1524000" lvl="2" indent="-609600">
              <a:buFont typeface="Wingdings" pitchFamily="2" charset="2"/>
              <a:buChar char="§"/>
            </a:pPr>
            <a:r>
              <a:rPr lang="hu-HU" sz="2000"/>
              <a:t>A fájl bájtokban mért mérete a következőképpen számítható ki:</a:t>
            </a:r>
          </a:p>
          <a:p>
            <a:pPr marL="1524000" lvl="2" indent="-609600">
              <a:buFont typeface="Wingdings" pitchFamily="2" charset="2"/>
              <a:buNone/>
            </a:pPr>
            <a:r>
              <a:rPr lang="hu-HU" sz="2000"/>
              <a:t>	elemek száma*sizeof(elemtípus)</a:t>
            </a:r>
          </a:p>
          <a:p>
            <a:pPr marL="1524000" lvl="2" indent="-609600">
              <a:buFont typeface="Wingdings" pitchFamily="2" charset="2"/>
              <a:buNone/>
            </a:pPr>
            <a:r>
              <a:rPr lang="hu-HU" sz="2000"/>
              <a:t>0. lépés: a fájlváltozó és a fizikai fájl összerendelése:</a:t>
            </a:r>
          </a:p>
          <a:p>
            <a:pPr marL="1524000" lvl="2" indent="-609600">
              <a:buFont typeface="Wingdings" pitchFamily="2" charset="2"/>
              <a:buChar char="§"/>
            </a:pPr>
            <a:r>
              <a:rPr lang="hu-HU" sz="2000"/>
              <a:t>Megegyezik a szöveges fájloknál tanultakkal:</a:t>
            </a:r>
          </a:p>
          <a:p>
            <a:pPr marL="1879600" lvl="3" indent="-508000">
              <a:buFont typeface="Wingdings" pitchFamily="2" charset="2"/>
              <a:buNone/>
            </a:pPr>
            <a:r>
              <a:rPr lang="hu-HU" sz="1800"/>
              <a:t>Assign(&lt;fájlváltozó&gt;,[&lt;útvonal&gt;\]&lt;fájlnév&gt;);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17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17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173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173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173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173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173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173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17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Az informatika típusai</a:t>
            </a:r>
            <a:endParaRPr lang="hu-HU" dirty="0"/>
          </a:p>
        </p:txBody>
      </p:sp>
      <p:sp>
        <p:nvSpPr>
          <p:cNvPr id="3" name="Tartalom helye 2"/>
          <p:cNvSpPr>
            <a:spLocks noGrp="1"/>
          </p:cNvSpPr>
          <p:nvPr>
            <p:ph idx="1"/>
          </p:nvPr>
        </p:nvSpPr>
        <p:spPr/>
        <p:txBody>
          <a:bodyPr>
            <a:normAutofit fontScale="92500" lnSpcReduction="10000"/>
          </a:bodyPr>
          <a:lstStyle/>
          <a:p>
            <a:pPr lvl="1"/>
            <a:r>
              <a:rPr lang="hu-HU" b="1" i="1" dirty="0" smtClean="0"/>
              <a:t>elméleti</a:t>
            </a:r>
            <a:r>
              <a:rPr lang="hu-HU" dirty="0" smtClean="0"/>
              <a:t> : módszereket, modelleket, formalizmusokat dolgoz ki a számítógépek készítéséhez és működtetéséhez;</a:t>
            </a:r>
          </a:p>
          <a:p>
            <a:pPr lvl="1"/>
            <a:r>
              <a:rPr lang="hu-HU" b="1" i="1" dirty="0" smtClean="0"/>
              <a:t>mérnöki</a:t>
            </a:r>
            <a:r>
              <a:rPr lang="hu-HU" dirty="0" smtClean="0"/>
              <a:t> : számítógépeket készít, illetve azokhoz elektronikai eszközöket alkot (</a:t>
            </a:r>
            <a:r>
              <a:rPr lang="hu-HU" dirty="0" smtClean="0">
                <a:hlinkClick r:id="rId2" tooltip="Hardver"/>
              </a:rPr>
              <a:t>hardver</a:t>
            </a:r>
            <a:r>
              <a:rPr lang="hu-HU" dirty="0" smtClean="0"/>
              <a:t>);</a:t>
            </a:r>
          </a:p>
          <a:p>
            <a:pPr lvl="1"/>
            <a:r>
              <a:rPr lang="hu-HU" b="1" i="1" dirty="0" smtClean="0"/>
              <a:t>rendszertervezői, programozói :</a:t>
            </a:r>
            <a:r>
              <a:rPr lang="hu-HU" dirty="0" smtClean="0"/>
              <a:t> a számítógépek működtető eszközeit hozza létre, illetve azokat működteti (</a:t>
            </a:r>
            <a:r>
              <a:rPr lang="hu-HU" dirty="0" smtClean="0">
                <a:hlinkClick r:id="rId3" tooltip="Szoftver"/>
              </a:rPr>
              <a:t>szoftver</a:t>
            </a:r>
            <a:r>
              <a:rPr lang="hu-HU" dirty="0" smtClean="0"/>
              <a:t>);</a:t>
            </a:r>
          </a:p>
          <a:p>
            <a:pPr lvl="1"/>
            <a:r>
              <a:rPr lang="hu-HU" b="1" i="1" dirty="0" smtClean="0"/>
              <a:t>alkalmazói</a:t>
            </a:r>
            <a:r>
              <a:rPr lang="hu-HU" dirty="0" smtClean="0"/>
              <a:t> : a számítógépet különböző feladatok elvégzésére használja, például: orvosi alkalmazások, kereskedelmi rendszerek, </a:t>
            </a:r>
            <a:r>
              <a:rPr lang="hu-HU" dirty="0" smtClean="0">
                <a:hlinkClick r:id="rId4" tooltip="CAD"/>
              </a:rPr>
              <a:t>CAD</a:t>
            </a:r>
            <a:r>
              <a:rPr lang="hu-HU" dirty="0" smtClean="0"/>
              <a:t>, nyilvántartások stb.</a:t>
            </a:r>
          </a:p>
          <a:p>
            <a:endParaRPr lang="hu-H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Az információ továbbítása</a:t>
            </a:r>
            <a:endParaRPr lang="hu-HU" dirty="0"/>
          </a:p>
        </p:txBody>
      </p:sp>
      <p:sp>
        <p:nvSpPr>
          <p:cNvPr id="3" name="Tartalom helye 2"/>
          <p:cNvSpPr>
            <a:spLocks noGrp="1"/>
          </p:cNvSpPr>
          <p:nvPr>
            <p:ph idx="1"/>
          </p:nvPr>
        </p:nvSpPr>
        <p:spPr>
          <a:xfrm>
            <a:off x="428596" y="1785926"/>
            <a:ext cx="8229600" cy="4625609"/>
          </a:xfrm>
        </p:spPr>
        <p:txBody>
          <a:bodyPr/>
          <a:lstStyle/>
          <a:p>
            <a:r>
              <a:rPr lang="hu-HU" dirty="0" err="1" smtClean="0"/>
              <a:t>Shannon</a:t>
            </a:r>
            <a:r>
              <a:rPr lang="hu-HU" dirty="0" smtClean="0"/>
              <a:t> modell:</a:t>
            </a:r>
            <a:endParaRPr lang="hu-HU" dirty="0"/>
          </a:p>
        </p:txBody>
      </p:sp>
      <p:pic>
        <p:nvPicPr>
          <p:cNvPr id="49154" name="Picture 2"/>
          <p:cNvPicPr>
            <a:picLocks noChangeAspect="1" noChangeArrowheads="1"/>
          </p:cNvPicPr>
          <p:nvPr/>
        </p:nvPicPr>
        <p:blipFill>
          <a:blip r:embed="rId2"/>
          <a:srcRect/>
          <a:stretch>
            <a:fillRect/>
          </a:stretch>
        </p:blipFill>
        <p:spPr bwMode="auto">
          <a:xfrm>
            <a:off x="366798" y="3786190"/>
            <a:ext cx="8777202" cy="2500330"/>
          </a:xfrm>
          <a:prstGeom prst="rect">
            <a:avLst/>
          </a:prstGeom>
          <a:noFill/>
          <a:ln w="9525">
            <a:noFill/>
            <a:miter lim="800000"/>
            <a:headEnd/>
            <a:tailEnd/>
          </a:ln>
          <a:effectLst/>
        </p:spPr>
      </p:pic>
      <p:pic>
        <p:nvPicPr>
          <p:cNvPr id="49155" name="Picture 3"/>
          <p:cNvPicPr>
            <a:picLocks noChangeAspect="1" noChangeArrowheads="1"/>
          </p:cNvPicPr>
          <p:nvPr/>
        </p:nvPicPr>
        <p:blipFill>
          <a:blip r:embed="rId3" cstate="print"/>
          <a:srcRect/>
          <a:stretch>
            <a:fillRect/>
          </a:stretch>
        </p:blipFill>
        <p:spPr bwMode="auto">
          <a:xfrm>
            <a:off x="7429520" y="214290"/>
            <a:ext cx="1291839" cy="1185857"/>
          </a:xfrm>
          <a:prstGeom prst="rect">
            <a:avLst/>
          </a:prstGeom>
          <a:noFill/>
          <a:ln w="9525">
            <a:noFill/>
            <a:miter lim="800000"/>
            <a:headEnd/>
            <a:tailEnd/>
          </a:ln>
          <a:effectLst/>
        </p:spPr>
      </p:pic>
      <p:pic>
        <p:nvPicPr>
          <p:cNvPr id="49157" name="Picture 5" descr="http://p1.arukereso.hu/gallery/266268071/full/536861.samsung-g925f-galaxy-s6-edge-32gb.jpg"/>
          <p:cNvPicPr>
            <a:picLocks noChangeAspect="1" noChangeArrowheads="1"/>
          </p:cNvPicPr>
          <p:nvPr/>
        </p:nvPicPr>
        <p:blipFill>
          <a:blip r:embed="rId4" cstate="print"/>
          <a:srcRect/>
          <a:stretch>
            <a:fillRect/>
          </a:stretch>
        </p:blipFill>
        <p:spPr bwMode="auto">
          <a:xfrm>
            <a:off x="6357950" y="5214950"/>
            <a:ext cx="1487467" cy="901777"/>
          </a:xfrm>
          <a:prstGeom prst="rect">
            <a:avLst/>
          </a:prstGeom>
          <a:noFill/>
        </p:spPr>
      </p:pic>
      <p:pic>
        <p:nvPicPr>
          <p:cNvPr id="49159" name="Picture 7" descr="http://cdn.iphonehacks.com/wp-content/uploads/2015/03/samsung-galaxy-s6-bottom-iphone-6-copy1.jpg"/>
          <p:cNvPicPr>
            <a:picLocks noChangeAspect="1" noChangeArrowheads="1"/>
          </p:cNvPicPr>
          <p:nvPr/>
        </p:nvPicPr>
        <p:blipFill>
          <a:blip r:embed="rId5" cstate="print"/>
          <a:srcRect/>
          <a:stretch>
            <a:fillRect/>
          </a:stretch>
        </p:blipFill>
        <p:spPr bwMode="auto">
          <a:xfrm>
            <a:off x="1500166" y="5143512"/>
            <a:ext cx="1857388" cy="1143008"/>
          </a:xfrm>
          <a:prstGeom prst="rect">
            <a:avLst/>
          </a:prstGeom>
          <a:noFill/>
        </p:spPr>
      </p:pic>
      <p:pic>
        <p:nvPicPr>
          <p:cNvPr id="49161" name="Picture 9" descr="http://previews.123rf.com/images/tonobalaguer/tonobalaguer1011/tonobalaguer101100030/8139633-Boy-teen-talking-mobile-phone-happy-smiling-student-outdoor-garden-Stock-Photo.jpg"/>
          <p:cNvPicPr>
            <a:picLocks noChangeAspect="1" noChangeArrowheads="1"/>
          </p:cNvPicPr>
          <p:nvPr/>
        </p:nvPicPr>
        <p:blipFill>
          <a:blip r:embed="rId6" cstate="print"/>
          <a:srcRect/>
          <a:stretch>
            <a:fillRect/>
          </a:stretch>
        </p:blipFill>
        <p:spPr bwMode="auto">
          <a:xfrm>
            <a:off x="571472" y="2500306"/>
            <a:ext cx="2071702" cy="1380072"/>
          </a:xfrm>
          <a:prstGeom prst="rect">
            <a:avLst/>
          </a:prstGeom>
          <a:noFill/>
        </p:spPr>
      </p:pic>
      <p:pic>
        <p:nvPicPr>
          <p:cNvPr id="49163" name="Picture 11" descr="https://t2.ftcdn.net/jpg/00/91/33/13/240_F_91331373_ReXPazIl03boBNqK2TYJ35JpSEeEBJ4S.jpg"/>
          <p:cNvPicPr>
            <a:picLocks noChangeAspect="1" noChangeArrowheads="1"/>
          </p:cNvPicPr>
          <p:nvPr/>
        </p:nvPicPr>
        <p:blipFill>
          <a:blip r:embed="rId7"/>
          <a:srcRect/>
          <a:stretch>
            <a:fillRect/>
          </a:stretch>
        </p:blipFill>
        <p:spPr bwMode="auto">
          <a:xfrm>
            <a:off x="7429520" y="2285992"/>
            <a:ext cx="1500198" cy="1500199"/>
          </a:xfrm>
          <a:prstGeom prst="rect">
            <a:avLst/>
          </a:prstGeom>
          <a:noFill/>
        </p:spPr>
      </p:pic>
      <p:pic>
        <p:nvPicPr>
          <p:cNvPr id="49164" name="Picture 12"/>
          <p:cNvPicPr>
            <a:picLocks noChangeAspect="1" noChangeArrowheads="1"/>
          </p:cNvPicPr>
          <p:nvPr/>
        </p:nvPicPr>
        <p:blipFill>
          <a:blip r:embed="rId8" cstate="print"/>
          <a:srcRect/>
          <a:stretch>
            <a:fillRect/>
          </a:stretch>
        </p:blipFill>
        <p:spPr bwMode="auto">
          <a:xfrm>
            <a:off x="3286116" y="3214686"/>
            <a:ext cx="1035424" cy="623876"/>
          </a:xfrm>
          <a:prstGeom prst="rect">
            <a:avLst/>
          </a:prstGeom>
          <a:noFill/>
          <a:ln w="9525">
            <a:noFill/>
            <a:miter lim="800000"/>
            <a:headEnd/>
            <a:tailEnd/>
          </a:ln>
          <a:effectLst/>
        </p:spPr>
      </p:pic>
      <p:pic>
        <p:nvPicPr>
          <p:cNvPr id="11" name="Picture 12"/>
          <p:cNvPicPr>
            <a:picLocks noChangeAspect="1" noChangeArrowheads="1"/>
          </p:cNvPicPr>
          <p:nvPr/>
        </p:nvPicPr>
        <p:blipFill>
          <a:blip r:embed="rId8" cstate="print"/>
          <a:srcRect/>
          <a:stretch>
            <a:fillRect/>
          </a:stretch>
        </p:blipFill>
        <p:spPr bwMode="auto">
          <a:xfrm>
            <a:off x="4214810" y="3214686"/>
            <a:ext cx="1035424" cy="623876"/>
          </a:xfrm>
          <a:prstGeom prst="rect">
            <a:avLst/>
          </a:prstGeom>
          <a:noFill/>
          <a:ln w="9525">
            <a:noFill/>
            <a:miter lim="800000"/>
            <a:headEnd/>
            <a:tailEnd/>
          </a:ln>
          <a:effectLst/>
        </p:spPr>
      </p:pic>
      <p:pic>
        <p:nvPicPr>
          <p:cNvPr id="12" name="Picture 12"/>
          <p:cNvPicPr>
            <a:picLocks noChangeAspect="1" noChangeArrowheads="1"/>
          </p:cNvPicPr>
          <p:nvPr/>
        </p:nvPicPr>
        <p:blipFill>
          <a:blip r:embed="rId8" cstate="print"/>
          <a:srcRect/>
          <a:stretch>
            <a:fillRect/>
          </a:stretch>
        </p:blipFill>
        <p:spPr bwMode="auto">
          <a:xfrm>
            <a:off x="5143504" y="3214686"/>
            <a:ext cx="1035424" cy="623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42910" y="500042"/>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2755" name="Rectangle 3"/>
          <p:cNvSpPr>
            <a:spLocks noGrp="1" noChangeArrowheads="1"/>
          </p:cNvSpPr>
          <p:nvPr>
            <p:ph type="body" sz="half" idx="1"/>
          </p:nvPr>
        </p:nvSpPr>
        <p:spPr>
          <a:xfrm>
            <a:off x="1035050" y="1644650"/>
            <a:ext cx="7850188" cy="5213350"/>
          </a:xfrm>
        </p:spPr>
        <p:txBody>
          <a:bodyPr/>
          <a:lstStyle/>
          <a:p>
            <a:pPr marL="812800" indent="-812800">
              <a:lnSpc>
                <a:spcPct val="90000"/>
              </a:lnSpc>
              <a:buFont typeface="Wingdings" pitchFamily="2" charset="2"/>
              <a:buAutoNum type="romanUcPeriod" startAt="6"/>
            </a:pPr>
            <a:r>
              <a:rPr lang="hu-HU" sz="2800"/>
              <a:t>Állománykezelés</a:t>
            </a:r>
          </a:p>
          <a:p>
            <a:pPr marL="1168400" lvl="1" indent="-711200">
              <a:lnSpc>
                <a:spcPct val="90000"/>
              </a:lnSpc>
              <a:buFont typeface="Wingdings" pitchFamily="2" charset="2"/>
              <a:buAutoNum type="arabicPeriod" startAt="4"/>
            </a:pPr>
            <a:r>
              <a:rPr lang="hu-HU" sz="2400"/>
              <a:t>Típusos fájlok kezelése</a:t>
            </a:r>
          </a:p>
          <a:p>
            <a:pPr marL="1524000" lvl="2" indent="-609600">
              <a:lnSpc>
                <a:spcPct val="90000"/>
              </a:lnSpc>
              <a:buFont typeface="Wingdings" pitchFamily="2" charset="2"/>
              <a:buAutoNum type="alphaLcPeriod" startAt="2"/>
            </a:pPr>
            <a:r>
              <a:rPr lang="hu-HU" sz="2000"/>
              <a:t>Kezelésük lépései</a:t>
            </a:r>
          </a:p>
          <a:p>
            <a:pPr marL="1524000" lvl="2" indent="-609600">
              <a:lnSpc>
                <a:spcPct val="90000"/>
              </a:lnSpc>
              <a:buFont typeface="Wingdings" pitchFamily="2" charset="2"/>
              <a:buNone/>
            </a:pPr>
            <a:r>
              <a:rPr lang="hu-HU" sz="2000"/>
              <a:t>1. lépés: megnyitás:</a:t>
            </a:r>
          </a:p>
          <a:p>
            <a:pPr marL="1524000" lvl="2" indent="-609600">
              <a:lnSpc>
                <a:spcPct val="90000"/>
              </a:lnSpc>
              <a:buFont typeface="Wingdings" pitchFamily="2" charset="2"/>
              <a:buChar char="§"/>
            </a:pPr>
            <a:r>
              <a:rPr lang="hu-HU" sz="2000"/>
              <a:t>A típusos  fájlt két módon nyithatjuk meg:</a:t>
            </a:r>
          </a:p>
          <a:p>
            <a:pPr marL="1879600" lvl="3" indent="-508000">
              <a:lnSpc>
                <a:spcPct val="90000"/>
              </a:lnSpc>
              <a:buFont typeface="Wingdings" pitchFamily="2" charset="2"/>
              <a:buChar char="§"/>
            </a:pPr>
            <a:r>
              <a:rPr lang="hu-HU" sz="1800"/>
              <a:t>Létező fájl megnyitása olvasásra és írásra:</a:t>
            </a:r>
          </a:p>
          <a:p>
            <a:pPr marL="1524000" lvl="2" indent="-609600">
              <a:lnSpc>
                <a:spcPct val="90000"/>
              </a:lnSpc>
              <a:buFont typeface="Wingdings" pitchFamily="2" charset="2"/>
              <a:buNone/>
            </a:pPr>
            <a:r>
              <a:rPr lang="hu-HU" sz="2000"/>
              <a:t>	Reset(&lt;fájlváltozó&gt;);</a:t>
            </a:r>
          </a:p>
          <a:p>
            <a:pPr marL="1879600" lvl="3" indent="-508000">
              <a:lnSpc>
                <a:spcPct val="90000"/>
              </a:lnSpc>
              <a:buFont typeface="Wingdings" pitchFamily="2" charset="2"/>
              <a:buChar char="§"/>
            </a:pPr>
            <a:r>
              <a:rPr lang="hu-HU" sz="1800"/>
              <a:t>Új fájl megnyitása írásra (és későbbiekben való olvasásra), valamint létező fájl felülírása:</a:t>
            </a:r>
          </a:p>
          <a:p>
            <a:pPr marL="1879600" lvl="3" indent="-508000">
              <a:lnSpc>
                <a:spcPct val="90000"/>
              </a:lnSpc>
              <a:buFont typeface="Wingdings" pitchFamily="2" charset="2"/>
              <a:buNone/>
            </a:pPr>
            <a:r>
              <a:rPr lang="hu-HU" sz="1800"/>
              <a:t>  Rewrite(&lt;fájlváltozó&gt;);</a:t>
            </a:r>
          </a:p>
          <a:p>
            <a:pPr marL="1524000" lvl="2" indent="-609600">
              <a:lnSpc>
                <a:spcPct val="90000"/>
              </a:lnSpc>
              <a:buFont typeface="Wingdings" pitchFamily="2" charset="2"/>
              <a:buChar char="§"/>
            </a:pPr>
            <a:r>
              <a:rPr lang="hu-HU" sz="2000"/>
              <a:t>Mindkét módszerrel való megnyitáskor a fájlmutató a fájl elejére, a 0. pozícióra mutat</a:t>
            </a:r>
          </a:p>
          <a:p>
            <a:pPr marL="1524000" lvl="2" indent="-609600">
              <a:lnSpc>
                <a:spcPct val="90000"/>
              </a:lnSpc>
              <a:buFont typeface="Wingdings" pitchFamily="2" charset="2"/>
              <a:buChar char="§"/>
            </a:pPr>
            <a:r>
              <a:rPr lang="hu-HU" sz="2000"/>
              <a:t>A fájlnyitás sikerességét, mint bármilyen fájlműveletét, a $I direktíva és az IOResult függvény segítségével ellenőrizhetjük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275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27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5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7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75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275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275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275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275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p:bld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714348"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3779" name="Rectangle 3"/>
          <p:cNvSpPr>
            <a:spLocks noGrp="1" noChangeArrowheads="1"/>
          </p:cNvSpPr>
          <p:nvPr>
            <p:ph type="body" sz="half" idx="1"/>
          </p:nvPr>
        </p:nvSpPr>
        <p:spPr>
          <a:xfrm>
            <a:off x="1035050" y="1644650"/>
            <a:ext cx="7850188" cy="5213350"/>
          </a:xfrm>
        </p:spPr>
        <p:txBody>
          <a:bodyPr/>
          <a:lstStyle/>
          <a:p>
            <a:pPr marL="812800" indent="-812800">
              <a:lnSpc>
                <a:spcPct val="80000"/>
              </a:lnSpc>
              <a:buFont typeface="Wingdings" pitchFamily="2" charset="2"/>
              <a:buAutoNum type="romanUcPeriod" startAt="6"/>
            </a:pPr>
            <a:r>
              <a:rPr lang="hu-HU" sz="2400"/>
              <a:t>Állománykezelés</a:t>
            </a:r>
          </a:p>
          <a:p>
            <a:pPr marL="1168400" lvl="1" indent="-711200">
              <a:lnSpc>
                <a:spcPct val="80000"/>
              </a:lnSpc>
              <a:buFont typeface="Wingdings" pitchFamily="2" charset="2"/>
              <a:buAutoNum type="arabicPeriod" startAt="4"/>
            </a:pPr>
            <a:r>
              <a:rPr lang="hu-HU" sz="2000"/>
              <a:t>Típusos fájlok kezelése</a:t>
            </a:r>
          </a:p>
          <a:p>
            <a:pPr marL="1524000" lvl="2" indent="-609600">
              <a:lnSpc>
                <a:spcPct val="80000"/>
              </a:lnSpc>
              <a:buFont typeface="Wingdings" pitchFamily="2" charset="2"/>
              <a:buAutoNum type="alphaLcPeriod" startAt="2"/>
            </a:pPr>
            <a:r>
              <a:rPr lang="hu-HU" sz="1800"/>
              <a:t>Kezelésük lépései</a:t>
            </a:r>
          </a:p>
          <a:p>
            <a:pPr marL="1524000" lvl="2" indent="-609600">
              <a:lnSpc>
                <a:spcPct val="80000"/>
              </a:lnSpc>
              <a:buFont typeface="Wingdings" pitchFamily="2" charset="2"/>
              <a:buNone/>
            </a:pPr>
            <a:r>
              <a:rPr lang="hu-HU" sz="1800"/>
              <a:t>2. lépés: fájlműveletek:</a:t>
            </a:r>
          </a:p>
          <a:p>
            <a:pPr marL="1524000" lvl="2" indent="-609600">
              <a:lnSpc>
                <a:spcPct val="80000"/>
              </a:lnSpc>
              <a:buFont typeface="Wingdings" pitchFamily="2" charset="2"/>
              <a:buChar char="§"/>
            </a:pPr>
            <a:r>
              <a:rPr lang="hu-HU" sz="1800"/>
              <a:t>Mivel a típusos fájlban nincsenek sorok, az ilyen fájlokat csak elemenként lehet írni és olvasni:</a:t>
            </a:r>
          </a:p>
          <a:p>
            <a:pPr marL="2336800" lvl="4" indent="-508000">
              <a:lnSpc>
                <a:spcPct val="80000"/>
              </a:lnSpc>
              <a:buFont typeface="Wingdings" pitchFamily="2" charset="2"/>
              <a:buNone/>
            </a:pPr>
            <a:r>
              <a:rPr lang="hu-HU" sz="1600"/>
              <a:t>Read(&lt;fájlváltozó&gt;,&lt;változó[lista]);</a:t>
            </a:r>
          </a:p>
          <a:p>
            <a:pPr marL="2336800" lvl="4" indent="-508000">
              <a:buFont typeface="Wingdings" pitchFamily="2" charset="2"/>
              <a:buNone/>
            </a:pPr>
            <a:r>
              <a:rPr lang="hu-HU" sz="1600"/>
              <a:t>Write(&lt;fájlváltozó&gt;,&lt;változó[lista]); </a:t>
            </a:r>
          </a:p>
          <a:p>
            <a:pPr marL="1524000" lvl="2" indent="-609600">
              <a:lnSpc>
                <a:spcPct val="80000"/>
              </a:lnSpc>
              <a:buFont typeface="Wingdings" pitchFamily="2" charset="2"/>
              <a:buChar char="§"/>
            </a:pPr>
            <a:r>
              <a:rPr lang="hu-HU" sz="1800"/>
              <a:t>Írás és olvasás is történhet egyesével, és egyszerre több elem is írható vagy olvasható </a:t>
            </a:r>
          </a:p>
          <a:p>
            <a:pPr marL="1524000" lvl="2" indent="-609600">
              <a:lnSpc>
                <a:spcPct val="80000"/>
              </a:lnSpc>
              <a:buFont typeface="Wingdings" pitchFamily="2" charset="2"/>
              <a:buChar char="§"/>
            </a:pPr>
            <a:r>
              <a:rPr lang="hu-HU" sz="1800"/>
              <a:t>Írás és olvasás után is a fájlváltozó az utoljára írt/olvasott UTÁNI elemre mutat</a:t>
            </a:r>
          </a:p>
          <a:p>
            <a:pPr marL="1524000" lvl="2" indent="-609600">
              <a:lnSpc>
                <a:spcPct val="80000"/>
              </a:lnSpc>
              <a:buFont typeface="Wingdings" pitchFamily="2" charset="2"/>
              <a:buChar char="§"/>
            </a:pPr>
            <a:r>
              <a:rPr lang="hu-HU" sz="1800"/>
              <a:t>A változólistában csak az elemtípussal megegyező típusú változók szerepelhetnek</a:t>
            </a:r>
          </a:p>
          <a:p>
            <a:pPr marL="1524000" lvl="2" indent="-609600">
              <a:lnSpc>
                <a:spcPct val="80000"/>
              </a:lnSpc>
              <a:buFont typeface="Wingdings" pitchFamily="2" charset="2"/>
              <a:buChar char="§"/>
            </a:pPr>
            <a:r>
              <a:rPr lang="hu-HU" sz="1800"/>
              <a:t>A típusos fájlnál is lekérdezhető az, hogy a fájlmutató az utolsó elem utáni EOF-jelre mutat-e, az Eof(&lt;fájlváltozó&gt;) függvénnyel</a:t>
            </a:r>
          </a:p>
          <a:p>
            <a:pPr marL="1524000" lvl="2" indent="-609600">
              <a:lnSpc>
                <a:spcPct val="80000"/>
              </a:lnSpc>
              <a:buFont typeface="Wingdings" pitchFamily="2" charset="2"/>
              <a:buChar char="§"/>
            </a:pPr>
            <a:r>
              <a:rPr lang="hu-HU" sz="1800"/>
              <a:t>Ha a fájl végén állunk, akkor az írás során a fájl kiegészül az éppen írt elemekkel, és a fájlmutató továbbra is a fájl végére mutat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7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3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77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77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377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377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377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377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377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377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37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p:bldLst>
  </p:timing>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571472"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4803"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4"/>
            </a:pPr>
            <a:r>
              <a:rPr lang="hu-HU" sz="2400"/>
              <a:t>Típusos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2. lépés: fájlműveletek:</a:t>
            </a:r>
          </a:p>
          <a:p>
            <a:pPr marL="1524000" lvl="2" indent="-609600">
              <a:buFont typeface="Wingdings" pitchFamily="2" charset="2"/>
              <a:buChar char="§"/>
            </a:pPr>
            <a:r>
              <a:rPr lang="hu-HU" sz="2000"/>
              <a:t>Újdonság a típusos fájlnál, hogy a direkt fájlkezelés miatt a fájlmutató mozgatható (pozícionálható) a fájlban, az erre szolgáló eljárás:</a:t>
            </a:r>
          </a:p>
          <a:p>
            <a:pPr marL="2336800" lvl="4" indent="-508000">
              <a:buFont typeface="Wingdings" pitchFamily="2" charset="2"/>
              <a:buNone/>
            </a:pPr>
            <a:r>
              <a:rPr lang="hu-HU" sz="1800"/>
              <a:t>Seek(&lt;fájlváltozó&gt;,&lt;index&gt;);</a:t>
            </a:r>
          </a:p>
          <a:p>
            <a:pPr marL="1524000" lvl="2" indent="-609600">
              <a:buFont typeface="Wingdings" pitchFamily="2" charset="2"/>
              <a:buChar char="§"/>
            </a:pPr>
            <a:r>
              <a:rPr lang="hu-HU" sz="2000"/>
              <a:t>Az index egész típusú kifejezés lehet</a:t>
            </a:r>
          </a:p>
          <a:p>
            <a:pPr marL="1524000" lvl="2" indent="-609600">
              <a:buFont typeface="Wingdings" pitchFamily="2" charset="2"/>
              <a:buChar char="§"/>
            </a:pPr>
            <a:r>
              <a:rPr lang="hu-HU" sz="2000"/>
              <a:t>Ha a fájl vége után pozícionálunk, olvasásnál </a:t>
            </a:r>
            <a:r>
              <a:rPr lang="hu-HU" sz="2000" i="1"/>
              <a:t>Disk read error</a:t>
            </a:r>
            <a:r>
              <a:rPr lang="hu-HU" sz="2000"/>
              <a:t> hibaüzenetet kapunk, írásnál a fájlt kiterjeszti a rendszer az adott pozícióigb (határozatlan értékű elemekkel)</a:t>
            </a:r>
          </a:p>
          <a:p>
            <a:pPr marL="1524000" lvl="2" indent="-609600">
              <a:buFont typeface="Wingdings" pitchFamily="2" charset="2"/>
              <a:buChar char="§"/>
            </a:pPr>
            <a:r>
              <a:rPr lang="hu-HU" sz="2000"/>
              <a:t>Hibajelzést kapunk negatív index esetén 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0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0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0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0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480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480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48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42910" y="357166"/>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5827"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4"/>
            </a:pPr>
            <a:r>
              <a:rPr lang="hu-HU" sz="2400"/>
              <a:t>Típusos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2. lépés: fájlműveletek:</a:t>
            </a:r>
          </a:p>
          <a:p>
            <a:pPr marL="1524000" lvl="2" indent="-609600">
              <a:buFont typeface="Wingdings" pitchFamily="2" charset="2"/>
              <a:buChar char="§"/>
            </a:pPr>
            <a:r>
              <a:rPr lang="hu-HU" sz="2000"/>
              <a:t>Van két függvény, amely segíti a fájlkezelést és a pozícionálást a típusos fájlban:</a:t>
            </a:r>
          </a:p>
          <a:p>
            <a:pPr marL="1879600" lvl="3" indent="-508000">
              <a:buFont typeface="Wingdings" pitchFamily="2" charset="2"/>
              <a:buChar char="§"/>
            </a:pPr>
            <a:r>
              <a:rPr lang="hu-HU" sz="1800"/>
              <a:t>Az aktuális fájlpozíció lekérdezése:</a:t>
            </a:r>
          </a:p>
          <a:p>
            <a:pPr marL="2336800" lvl="4" indent="-508000">
              <a:buFont typeface="Wingdings" pitchFamily="2" charset="2"/>
              <a:buNone/>
            </a:pPr>
            <a:r>
              <a:rPr lang="hu-HU" sz="1800"/>
              <a:t>Filepos(&lt;fájlváltozó&gt;)</a:t>
            </a:r>
          </a:p>
          <a:p>
            <a:pPr marL="1879600" lvl="3" indent="-508000">
              <a:buFont typeface="Wingdings" pitchFamily="2" charset="2"/>
              <a:buChar char="§"/>
            </a:pPr>
            <a:r>
              <a:rPr lang="hu-HU" sz="1800"/>
              <a:t>A függvény visszatérési értéke longint típusú</a:t>
            </a:r>
          </a:p>
          <a:p>
            <a:pPr marL="1879600" lvl="3" indent="-508000">
              <a:buFont typeface="Wingdings" pitchFamily="2" charset="2"/>
              <a:buChar char="§"/>
            </a:pPr>
            <a:r>
              <a:rPr lang="hu-HU" sz="1800"/>
              <a:t>A fájl elemszámának lekérdezése:</a:t>
            </a:r>
          </a:p>
          <a:p>
            <a:pPr marL="2336800" lvl="4" indent="-508000">
              <a:buFont typeface="Wingdings" pitchFamily="2" charset="2"/>
              <a:buNone/>
            </a:pPr>
            <a:r>
              <a:rPr lang="hu-HU" sz="1800"/>
              <a:t>FileSize(&lt;fájlváltozó&gt;)</a:t>
            </a:r>
          </a:p>
          <a:p>
            <a:pPr marL="1879600" lvl="3" indent="-508000">
              <a:buFont typeface="Wingdings" pitchFamily="2" charset="2"/>
              <a:buChar char="§"/>
            </a:pPr>
            <a:r>
              <a:rPr lang="hu-HU" sz="1800"/>
              <a:t>Ez a függvény is longint típusú értékkel tér vissza, ha a fájl üres, 0-t ad visszatérési értékként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58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58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582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582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582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582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582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5827">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5827">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58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p:bldLst>
  </p:timing>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714348"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6851"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4"/>
            </a:pPr>
            <a:r>
              <a:rPr lang="hu-HU" sz="2400"/>
              <a:t>Típusos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2. lépés: fájlműveletek:</a:t>
            </a:r>
          </a:p>
          <a:p>
            <a:pPr marL="1524000" lvl="2" indent="-609600">
              <a:buFont typeface="Wingdings" pitchFamily="2" charset="2"/>
              <a:buChar char="§"/>
            </a:pPr>
            <a:r>
              <a:rPr lang="hu-HU" sz="2000"/>
              <a:t>Példák az előzőek használatára (f típusos fájlváltozóval):</a:t>
            </a:r>
          </a:p>
          <a:p>
            <a:pPr marL="1879600" lvl="3" indent="-508000">
              <a:buFont typeface="Wingdings" pitchFamily="2" charset="2"/>
              <a:buNone/>
            </a:pPr>
            <a:r>
              <a:rPr lang="hu-HU" sz="1800"/>
              <a:t>Seek(f,FileSize(f));</a:t>
            </a:r>
          </a:p>
          <a:p>
            <a:pPr marL="1879600" lvl="3" indent="-508000">
              <a:buFont typeface="Wingdings" pitchFamily="2" charset="2"/>
              <a:buNone/>
            </a:pPr>
            <a:r>
              <a:rPr lang="hu-HU" sz="1800"/>
              <a:t>(Ugrás az utolsó elem utáni pozícióra)</a:t>
            </a:r>
          </a:p>
          <a:p>
            <a:pPr marL="1879600" lvl="3" indent="-508000">
              <a:buFont typeface="Wingdings" pitchFamily="2" charset="2"/>
              <a:buNone/>
            </a:pPr>
            <a:r>
              <a:rPr lang="hu-HU" sz="1800"/>
              <a:t>Seek(f,Filepos(f)-1);</a:t>
            </a:r>
          </a:p>
          <a:p>
            <a:pPr marL="1879600" lvl="3" indent="-508000">
              <a:buFont typeface="Wingdings" pitchFamily="2" charset="2"/>
              <a:buNone/>
            </a:pPr>
            <a:r>
              <a:rPr lang="hu-HU" sz="1800"/>
              <a:t>(Ugrás az előző pozícióra)</a:t>
            </a:r>
          </a:p>
          <a:p>
            <a:pPr marL="1524000" lvl="2" indent="-609600">
              <a:buFont typeface="Wingdings" pitchFamily="2" charset="2"/>
              <a:buChar char="§"/>
            </a:pPr>
            <a:endParaRPr lang="hu-HU"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68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68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685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685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685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685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6851">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68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714348" y="500042"/>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7875"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4"/>
            </a:pPr>
            <a:r>
              <a:rPr lang="hu-HU" sz="2400"/>
              <a:t>Típusos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2. lépés: fájlműveletek:</a:t>
            </a:r>
          </a:p>
          <a:p>
            <a:pPr marL="1524000" lvl="2" indent="-609600">
              <a:buFont typeface="Wingdings" pitchFamily="2" charset="2"/>
              <a:buChar char="§"/>
            </a:pPr>
            <a:r>
              <a:rPr lang="hu-HU" sz="2000"/>
              <a:t>A fájl végének levágása:</a:t>
            </a:r>
          </a:p>
          <a:p>
            <a:pPr marL="1879600" lvl="3" indent="-508000">
              <a:buFont typeface="Wingdings" pitchFamily="2" charset="2"/>
              <a:buNone/>
            </a:pPr>
            <a:r>
              <a:rPr lang="hu-HU" sz="1800"/>
              <a:t>Truncate(&lt;fájlváltozó&gt;);</a:t>
            </a:r>
          </a:p>
          <a:p>
            <a:pPr marL="1524000" lvl="2" indent="-609600">
              <a:buFont typeface="Wingdings" pitchFamily="2" charset="2"/>
              <a:buChar char="§"/>
            </a:pPr>
            <a:r>
              <a:rPr lang="hu-HU" sz="2000"/>
              <a:t>Ez az eljárás az aktuális pozíciótól kezdve kitörli az elemeket a fájlból</a:t>
            </a:r>
          </a:p>
          <a:p>
            <a:pPr marL="1524000" lvl="2" indent="-609600">
              <a:buFont typeface="Wingdings" pitchFamily="2" charset="2"/>
              <a:buChar char="§"/>
            </a:pPr>
            <a:r>
              <a:rPr lang="hu-HU" sz="2000"/>
              <a:t>Példa:</a:t>
            </a:r>
          </a:p>
          <a:p>
            <a:pPr marL="1879600" lvl="3" indent="-508000">
              <a:buFont typeface="Wingdings" pitchFamily="2" charset="2"/>
              <a:buNone/>
            </a:pPr>
            <a:r>
              <a:rPr lang="hu-HU" sz="1800"/>
              <a:t>Seek(f,0);</a:t>
            </a:r>
          </a:p>
          <a:p>
            <a:pPr marL="1879600" lvl="3" indent="-508000">
              <a:buFont typeface="Wingdings" pitchFamily="2" charset="2"/>
              <a:buNone/>
            </a:pPr>
            <a:r>
              <a:rPr lang="hu-HU" sz="1800"/>
              <a:t>Truncate(f);</a:t>
            </a:r>
          </a:p>
          <a:p>
            <a:pPr marL="1524000" lvl="2" indent="-609600">
              <a:buFont typeface="Wingdings" pitchFamily="2" charset="2"/>
              <a:buChar char="§"/>
            </a:pPr>
            <a:r>
              <a:rPr lang="hu-HU" sz="2000"/>
              <a:t>Ezzel a két eljáráshívással a fájl egész tartalmát töröljük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78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787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78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78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78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787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787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787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7875">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78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p:bld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8899"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4"/>
            </a:pPr>
            <a:r>
              <a:rPr lang="hu-HU" sz="2400"/>
              <a:t>Típusos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3. lépés: Lezárás:</a:t>
            </a:r>
          </a:p>
          <a:p>
            <a:pPr marL="1879600" lvl="3" indent="-508000">
              <a:buFont typeface="Wingdings" pitchFamily="2" charset="2"/>
              <a:buNone/>
            </a:pPr>
            <a:r>
              <a:rPr lang="hu-HU" sz="1800"/>
              <a:t>Close(&lt;fájlváltozó&gt;);</a:t>
            </a:r>
          </a:p>
          <a:p>
            <a:pPr marL="1524000" lvl="2" indent="-609600">
              <a:buFont typeface="Wingdings" pitchFamily="2" charset="2"/>
              <a:buChar char="§"/>
            </a:pPr>
            <a:r>
              <a:rPr lang="hu-HU" sz="2000"/>
              <a:t>Használata megegyezik a szöveges fájlnál tanultakkal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88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88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8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88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889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p:bldLst>
  </p:timing>
</p:sld>
</file>

<file path=ppt/slides/slide3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714348" y="357166"/>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09923" name="Rectangle 3"/>
          <p:cNvSpPr>
            <a:spLocks noGrp="1" noChangeArrowheads="1"/>
          </p:cNvSpPr>
          <p:nvPr>
            <p:ph type="body" sz="half" idx="1"/>
          </p:nvPr>
        </p:nvSpPr>
        <p:spPr>
          <a:xfrm>
            <a:off x="1035050" y="1644650"/>
            <a:ext cx="7850188" cy="5213350"/>
          </a:xfrm>
        </p:spPr>
        <p:txBody>
          <a:bodyPr/>
          <a:lstStyle/>
          <a:p>
            <a:pPr marL="812800" indent="-812800">
              <a:lnSpc>
                <a:spcPct val="90000"/>
              </a:lnSpc>
              <a:buFont typeface="Wingdings" pitchFamily="2" charset="2"/>
              <a:buAutoNum type="romanUcPeriod" startAt="6"/>
            </a:pPr>
            <a:r>
              <a:rPr lang="hu-HU" sz="2800"/>
              <a:t>Állománykezelés</a:t>
            </a:r>
          </a:p>
          <a:p>
            <a:pPr marL="1168400" lvl="1" indent="-711200">
              <a:lnSpc>
                <a:spcPct val="90000"/>
              </a:lnSpc>
              <a:buFont typeface="Wingdings" pitchFamily="2" charset="2"/>
              <a:buAutoNum type="arabicPeriod" startAt="5"/>
            </a:pPr>
            <a:r>
              <a:rPr lang="hu-HU" sz="2400"/>
              <a:t>Típus nélküli fájlok kezelése</a:t>
            </a:r>
          </a:p>
          <a:p>
            <a:pPr marL="1524000" lvl="2" indent="-609600">
              <a:lnSpc>
                <a:spcPct val="90000"/>
              </a:lnSpc>
              <a:buFont typeface="Wingdings" pitchFamily="2" charset="2"/>
              <a:buAutoNum type="alphaLcPeriod"/>
            </a:pPr>
            <a:r>
              <a:rPr lang="hu-HU" sz="2000"/>
              <a:t>Szerkezetük </a:t>
            </a:r>
          </a:p>
          <a:p>
            <a:pPr marL="1524000" lvl="2" indent="-609600">
              <a:lnSpc>
                <a:spcPct val="90000"/>
              </a:lnSpc>
              <a:buFont typeface="Wingdings" pitchFamily="2" charset="2"/>
              <a:buChar char="§"/>
            </a:pPr>
            <a:r>
              <a:rPr lang="hu-HU" sz="2000"/>
              <a:t>A típus nélküli fájlok olyan adathalmazok, amelyek azonos méretű (bájtszámú) blokkokból állnak</a:t>
            </a:r>
          </a:p>
          <a:p>
            <a:pPr marL="1524000" lvl="2" indent="-609600">
              <a:lnSpc>
                <a:spcPct val="90000"/>
              </a:lnSpc>
              <a:buFont typeface="Wingdings" pitchFamily="2" charset="2"/>
              <a:buChar char="§"/>
            </a:pPr>
            <a:r>
              <a:rPr lang="hu-HU" sz="2000"/>
              <a:t>Akkor használunk ilyen fájlokat, amikor a fájlkezelés során a fájlok tartalma közömbös (pl. fájlmásolás, képernyőtartalom elmentése fájlba, stb.)</a:t>
            </a:r>
          </a:p>
          <a:p>
            <a:pPr marL="1524000" lvl="2" indent="-609600">
              <a:lnSpc>
                <a:spcPct val="90000"/>
              </a:lnSpc>
              <a:buFont typeface="Wingdings" pitchFamily="2" charset="2"/>
              <a:buChar char="§"/>
            </a:pPr>
            <a:r>
              <a:rPr lang="hu-HU" sz="2000"/>
              <a:t>Az blokkokat közvetlen fájlkezeléssel érhetjük el</a:t>
            </a:r>
          </a:p>
          <a:p>
            <a:pPr marL="1524000" lvl="2" indent="-609600">
              <a:lnSpc>
                <a:spcPct val="90000"/>
              </a:lnSpc>
              <a:buFont typeface="Wingdings" pitchFamily="2" charset="2"/>
              <a:buChar char="§"/>
            </a:pPr>
            <a:r>
              <a:rPr lang="hu-HU" sz="2000"/>
              <a:t>A fájlban tárolt blokkok 0-tól kezdve egyesével sorszámozódnak</a:t>
            </a:r>
          </a:p>
          <a:p>
            <a:pPr marL="1524000" lvl="2" indent="-609600">
              <a:lnSpc>
                <a:spcPct val="90000"/>
              </a:lnSpc>
              <a:buFont typeface="Wingdings" pitchFamily="2" charset="2"/>
              <a:buChar char="§"/>
            </a:pPr>
            <a:r>
              <a:rPr lang="hu-HU" sz="2000"/>
              <a:t>A sorszám felhasználásával tetszőleges blokkra pozícionálhatunk</a:t>
            </a:r>
          </a:p>
          <a:p>
            <a:pPr marL="1524000" lvl="2" indent="-609600">
              <a:lnSpc>
                <a:spcPct val="90000"/>
              </a:lnSpc>
              <a:buFont typeface="Wingdings" pitchFamily="2" charset="2"/>
              <a:buChar char="§"/>
            </a:pPr>
            <a:r>
              <a:rPr lang="hu-HU" sz="2000"/>
              <a:t>Azt, hogy a következő művelet melyik blokkra vonatkozik, a fájlmutató értéke mutatja meg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9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99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99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99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99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99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99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99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uild="p"/>
    </p:bldLst>
  </p:timing>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714348"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10947"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5"/>
            </a:pPr>
            <a:r>
              <a:rPr lang="hu-HU" sz="2400"/>
              <a:t>Típus nélküli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-1. lépés: deklaráció:</a:t>
            </a:r>
          </a:p>
          <a:p>
            <a:pPr marL="1524000" lvl="2" indent="-609600">
              <a:buFont typeface="Wingdings" pitchFamily="2" charset="2"/>
              <a:buNone/>
            </a:pPr>
            <a:r>
              <a:rPr lang="hu-HU" sz="2000"/>
              <a:t>Var &lt;azonosító&gt;:file;</a:t>
            </a:r>
          </a:p>
          <a:p>
            <a:pPr marL="1524000" lvl="2" indent="-609600">
              <a:buFont typeface="Wingdings" pitchFamily="2" charset="2"/>
              <a:buChar char="§"/>
            </a:pPr>
            <a:r>
              <a:rPr lang="hu-HU" sz="2000"/>
              <a:t>Ennél a lépésnél még nem dől el a fájl blokkjainak mérete</a:t>
            </a:r>
          </a:p>
          <a:p>
            <a:pPr marL="1524000" lvl="2" indent="-609600">
              <a:buFont typeface="Wingdings" pitchFamily="2" charset="2"/>
              <a:buNone/>
            </a:pPr>
            <a:r>
              <a:rPr lang="hu-HU" sz="2000"/>
              <a:t>0. lépés: a fájlváltozó és a fizikai fájl összerendelése:</a:t>
            </a:r>
          </a:p>
          <a:p>
            <a:pPr marL="1524000" lvl="2" indent="-609600">
              <a:buFont typeface="Wingdings" pitchFamily="2" charset="2"/>
              <a:buChar char="§"/>
            </a:pPr>
            <a:r>
              <a:rPr lang="hu-HU" sz="2000"/>
              <a:t>Megegyezik a szöveges fájloknál tanultakkal:</a:t>
            </a:r>
          </a:p>
          <a:p>
            <a:pPr marL="1879600" lvl="3" indent="-508000">
              <a:buFont typeface="Wingdings" pitchFamily="2" charset="2"/>
              <a:buNone/>
            </a:pPr>
            <a:r>
              <a:rPr lang="hu-HU" sz="1800"/>
              <a:t>Assign(&lt;fájlváltozó&gt;,[&lt;útvonal&gt;\]&lt;fájlnév&gt;);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9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094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094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094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094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094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094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09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build="p"/>
    </p:bldLst>
  </p:timing>
</p:sld>
</file>

<file path=ppt/slides/slide3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11971" name="Rectangle 3"/>
          <p:cNvSpPr>
            <a:spLocks noGrp="1" noChangeArrowheads="1"/>
          </p:cNvSpPr>
          <p:nvPr>
            <p:ph type="body" sz="half" idx="1"/>
          </p:nvPr>
        </p:nvSpPr>
        <p:spPr>
          <a:xfrm>
            <a:off x="1035050" y="1644650"/>
            <a:ext cx="7850188" cy="5213350"/>
          </a:xfrm>
        </p:spPr>
        <p:txBody>
          <a:bodyPr/>
          <a:lstStyle/>
          <a:p>
            <a:pPr marL="812800" indent="-812800">
              <a:lnSpc>
                <a:spcPct val="90000"/>
              </a:lnSpc>
              <a:buFont typeface="Wingdings" pitchFamily="2" charset="2"/>
              <a:buAutoNum type="romanUcPeriod" startAt="6"/>
            </a:pPr>
            <a:r>
              <a:rPr lang="hu-HU" sz="2000"/>
              <a:t>Állománykezelés</a:t>
            </a:r>
          </a:p>
          <a:p>
            <a:pPr marL="1168400" lvl="1" indent="-711200">
              <a:lnSpc>
                <a:spcPct val="90000"/>
              </a:lnSpc>
              <a:buFont typeface="Wingdings" pitchFamily="2" charset="2"/>
              <a:buAutoNum type="arabicPeriod" startAt="5"/>
            </a:pPr>
            <a:r>
              <a:rPr lang="hu-HU" sz="1800"/>
              <a:t>Típus nélküli fájlok kezelése</a:t>
            </a:r>
          </a:p>
          <a:p>
            <a:pPr marL="1524000" lvl="2" indent="-609600">
              <a:lnSpc>
                <a:spcPct val="90000"/>
              </a:lnSpc>
              <a:buFont typeface="Wingdings" pitchFamily="2" charset="2"/>
              <a:buAutoNum type="alphaLcPeriod" startAt="2"/>
            </a:pPr>
            <a:r>
              <a:rPr lang="hu-HU" sz="1600"/>
              <a:t>Kezelésük lépései</a:t>
            </a:r>
          </a:p>
          <a:p>
            <a:pPr marL="1524000" lvl="2" indent="-609600">
              <a:lnSpc>
                <a:spcPct val="90000"/>
              </a:lnSpc>
              <a:buFont typeface="Wingdings" pitchFamily="2" charset="2"/>
              <a:buNone/>
            </a:pPr>
            <a:r>
              <a:rPr lang="hu-HU" sz="1600"/>
              <a:t>1. lépés: megnyitás:</a:t>
            </a:r>
          </a:p>
          <a:p>
            <a:pPr marL="1524000" lvl="2" indent="-609600">
              <a:lnSpc>
                <a:spcPct val="90000"/>
              </a:lnSpc>
              <a:buFont typeface="Wingdings" pitchFamily="2" charset="2"/>
              <a:buChar char="§"/>
            </a:pPr>
            <a:r>
              <a:rPr lang="hu-HU" sz="1600"/>
              <a:t>A típus nélküli  fájlt két módon nyithatjuk meg:</a:t>
            </a:r>
          </a:p>
          <a:p>
            <a:pPr marL="1879600" lvl="3" indent="-508000">
              <a:lnSpc>
                <a:spcPct val="90000"/>
              </a:lnSpc>
              <a:buFont typeface="Wingdings" pitchFamily="2" charset="2"/>
              <a:buChar char="§"/>
            </a:pPr>
            <a:r>
              <a:rPr lang="hu-HU" sz="1400"/>
              <a:t>Létező fájl megnyitása olvasásra és írásra:</a:t>
            </a:r>
          </a:p>
          <a:p>
            <a:pPr marL="1524000" lvl="2" indent="-609600">
              <a:lnSpc>
                <a:spcPct val="90000"/>
              </a:lnSpc>
              <a:buFont typeface="Wingdings" pitchFamily="2" charset="2"/>
              <a:buNone/>
            </a:pPr>
            <a:r>
              <a:rPr lang="hu-HU" sz="1600"/>
              <a:t>	Reset(&lt;fájlváltozó&gt;[,&lt;blokkméret&gt;]);</a:t>
            </a:r>
          </a:p>
          <a:p>
            <a:pPr marL="1879600" lvl="3" indent="-508000">
              <a:lnSpc>
                <a:spcPct val="90000"/>
              </a:lnSpc>
              <a:buFont typeface="Wingdings" pitchFamily="2" charset="2"/>
              <a:buChar char="§"/>
            </a:pPr>
            <a:r>
              <a:rPr lang="hu-HU" sz="1400"/>
              <a:t>Új fájl megnyitása írásra (és későbbiekben való olvasásra), valamint létező fájl felülírása:</a:t>
            </a:r>
          </a:p>
          <a:p>
            <a:pPr marL="1879600" lvl="3" indent="-508000">
              <a:lnSpc>
                <a:spcPct val="90000"/>
              </a:lnSpc>
              <a:buFont typeface="Wingdings" pitchFamily="2" charset="2"/>
              <a:buNone/>
            </a:pPr>
            <a:r>
              <a:rPr lang="hu-HU" sz="1400"/>
              <a:t>  </a:t>
            </a:r>
            <a:r>
              <a:rPr lang="hu-HU" sz="1600"/>
              <a:t>Rewrite(&lt;fájlváltozó&gt;[,&lt;blokkméret&gt;]);</a:t>
            </a:r>
          </a:p>
          <a:p>
            <a:pPr marL="1524000" lvl="2" indent="-609600">
              <a:lnSpc>
                <a:spcPct val="90000"/>
              </a:lnSpc>
              <a:buFont typeface="Wingdings" pitchFamily="2" charset="2"/>
              <a:buChar char="§"/>
            </a:pPr>
            <a:r>
              <a:rPr lang="hu-HU" sz="1600"/>
              <a:t>A második paraméter egész típusú kifejezés</a:t>
            </a:r>
          </a:p>
          <a:p>
            <a:pPr marL="1524000" lvl="2" indent="-609600">
              <a:lnSpc>
                <a:spcPct val="90000"/>
              </a:lnSpc>
              <a:buFont typeface="Wingdings" pitchFamily="2" charset="2"/>
              <a:buChar char="§"/>
            </a:pPr>
            <a:r>
              <a:rPr lang="hu-HU" sz="1600"/>
              <a:t>Ha elhagyjuk, az alapértelmezett blokkméret 128 byte</a:t>
            </a:r>
          </a:p>
          <a:p>
            <a:pPr marL="1524000" lvl="2" indent="-609600">
              <a:lnSpc>
                <a:spcPct val="90000"/>
              </a:lnSpc>
              <a:buFont typeface="Wingdings" pitchFamily="2" charset="2"/>
              <a:buChar char="§"/>
            </a:pPr>
            <a:r>
              <a:rPr lang="hu-HU" sz="1600"/>
              <a:t>Legtöbb gépen az optimális sebesség eléréséhez a blokkméret 512 többszöröse kell, hogy legyen</a:t>
            </a:r>
          </a:p>
          <a:p>
            <a:pPr marL="1524000" lvl="2" indent="-609600">
              <a:lnSpc>
                <a:spcPct val="90000"/>
              </a:lnSpc>
              <a:buFont typeface="Wingdings" pitchFamily="2" charset="2"/>
              <a:buChar char="§"/>
            </a:pPr>
            <a:r>
              <a:rPr lang="hu-HU" sz="1600"/>
              <a:t>Ha a fájl mérete nem osztható a blokkmérettel, a fájl végén lévő töredék blokk nem érhető el (megoldás:1 bájtos blokkméret)</a:t>
            </a:r>
          </a:p>
          <a:p>
            <a:pPr marL="1524000" lvl="2" indent="-609600">
              <a:lnSpc>
                <a:spcPct val="90000"/>
              </a:lnSpc>
              <a:buFont typeface="Wingdings" pitchFamily="2" charset="2"/>
              <a:buChar char="§"/>
            </a:pPr>
            <a:r>
              <a:rPr lang="hu-HU" sz="1600"/>
              <a:t>Mindkét módszerrel való megnyitáskor a fájlmutató a fájl elejére, a 0. blokkra mutat</a:t>
            </a:r>
          </a:p>
          <a:p>
            <a:pPr marL="1524000" lvl="2" indent="-609600">
              <a:lnSpc>
                <a:spcPct val="90000"/>
              </a:lnSpc>
              <a:buFont typeface="Wingdings" pitchFamily="2" charset="2"/>
              <a:buChar char="§"/>
            </a:pPr>
            <a:r>
              <a:rPr lang="hu-HU" sz="1600"/>
              <a:t>A fájlnyitás sikerességét, mint bármilyen fájlműveletét, a $I direktíva és az IOResult függvény segítségével ellenőrizhetjük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19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19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19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19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19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197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197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197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197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1971">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1971">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1971">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1971">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1971">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Az információ mentése</a:t>
            </a:r>
            <a:endParaRPr lang="hu-HU" dirty="0"/>
          </a:p>
        </p:txBody>
      </p:sp>
      <p:sp>
        <p:nvSpPr>
          <p:cNvPr id="3" name="Tartalom helye 2"/>
          <p:cNvSpPr>
            <a:spLocks noGrp="1"/>
          </p:cNvSpPr>
          <p:nvPr>
            <p:ph idx="1"/>
          </p:nvPr>
        </p:nvSpPr>
        <p:spPr/>
        <p:txBody>
          <a:bodyPr/>
          <a:lstStyle/>
          <a:p>
            <a:r>
              <a:rPr lang="hu-HU" dirty="0" smtClean="0"/>
              <a:t>Meghibásodás után helyre kell tudnunk állítani az adatokat. Másolatot készítünk, archiváljuk az adatbázist.</a:t>
            </a:r>
          </a:p>
          <a:p>
            <a:r>
              <a:rPr lang="hu-HU" dirty="0" smtClean="0"/>
              <a:t>Ha közben futnak programok, akkor naplózásra (melyik program milyen adatokat módosított) is szükségünk lesz.</a:t>
            </a:r>
          </a:p>
          <a:p>
            <a:endParaRPr lang="hu-HU" dirty="0"/>
          </a:p>
        </p:txBody>
      </p:sp>
      <p:pic>
        <p:nvPicPr>
          <p:cNvPr id="61442" name="Picture 2"/>
          <p:cNvPicPr>
            <a:picLocks noChangeAspect="1" noChangeArrowheads="1"/>
          </p:cNvPicPr>
          <p:nvPr/>
        </p:nvPicPr>
        <p:blipFill>
          <a:blip r:embed="rId2" cstate="print"/>
          <a:srcRect/>
          <a:stretch>
            <a:fillRect/>
          </a:stretch>
        </p:blipFill>
        <p:spPr bwMode="auto">
          <a:xfrm>
            <a:off x="1000100" y="4929198"/>
            <a:ext cx="3214710" cy="1632324"/>
          </a:xfrm>
          <a:prstGeom prst="rect">
            <a:avLst/>
          </a:prstGeom>
          <a:noFill/>
          <a:ln w="9525">
            <a:noFill/>
            <a:miter lim="800000"/>
            <a:headEnd/>
            <a:tailEnd/>
          </a:ln>
          <a:effectLst/>
        </p:spPr>
      </p:pic>
      <p:pic>
        <p:nvPicPr>
          <p:cNvPr id="61444" name="Picture 4" descr="https://www.free-hidrive.com/_assets_hidrive/img/visual_backup_security.png"/>
          <p:cNvPicPr>
            <a:picLocks noChangeAspect="1" noChangeArrowheads="1"/>
          </p:cNvPicPr>
          <p:nvPr/>
        </p:nvPicPr>
        <p:blipFill>
          <a:blip r:embed="rId3"/>
          <a:srcRect/>
          <a:stretch>
            <a:fillRect/>
          </a:stretch>
        </p:blipFill>
        <p:spPr bwMode="auto">
          <a:xfrm>
            <a:off x="5214942" y="4500570"/>
            <a:ext cx="3429000" cy="2124075"/>
          </a:xfrm>
          <a:prstGeom prst="rect">
            <a:avLst/>
          </a:prstGeom>
          <a:noFill/>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42910" y="357166"/>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12995" name="Rectangle 3"/>
          <p:cNvSpPr>
            <a:spLocks noGrp="1" noChangeArrowheads="1"/>
          </p:cNvSpPr>
          <p:nvPr>
            <p:ph type="body" sz="half" idx="1"/>
          </p:nvPr>
        </p:nvSpPr>
        <p:spPr>
          <a:xfrm>
            <a:off x="1035050" y="1644650"/>
            <a:ext cx="7680354" cy="4999060"/>
          </a:xfrm>
        </p:spPr>
        <p:txBody>
          <a:bodyPr/>
          <a:lstStyle/>
          <a:p>
            <a:pPr marL="812800" indent="-812800">
              <a:lnSpc>
                <a:spcPct val="80000"/>
              </a:lnSpc>
              <a:buFont typeface="Wingdings" pitchFamily="2" charset="2"/>
              <a:buAutoNum type="romanUcPeriod" startAt="6"/>
            </a:pPr>
            <a:r>
              <a:rPr lang="hu-HU" sz="2000" dirty="0"/>
              <a:t>Állománykezelés</a:t>
            </a:r>
          </a:p>
          <a:p>
            <a:pPr marL="1168400" lvl="1" indent="-711200">
              <a:lnSpc>
                <a:spcPct val="80000"/>
              </a:lnSpc>
              <a:buFont typeface="Wingdings" pitchFamily="2" charset="2"/>
              <a:buAutoNum type="arabicPeriod" startAt="5"/>
            </a:pPr>
            <a:r>
              <a:rPr lang="hu-HU" sz="1800" dirty="0"/>
              <a:t>Típus nélküli fájlok kezelése</a:t>
            </a:r>
          </a:p>
          <a:p>
            <a:pPr marL="1524000" lvl="2" indent="-609600">
              <a:lnSpc>
                <a:spcPct val="80000"/>
              </a:lnSpc>
              <a:buFont typeface="Wingdings" pitchFamily="2" charset="2"/>
              <a:buAutoNum type="alphaLcPeriod" startAt="2"/>
            </a:pPr>
            <a:r>
              <a:rPr lang="hu-HU" sz="1600" dirty="0"/>
              <a:t>Kezelésük lépései</a:t>
            </a:r>
          </a:p>
          <a:p>
            <a:pPr marL="1524000" lvl="2" indent="-609600">
              <a:lnSpc>
                <a:spcPct val="80000"/>
              </a:lnSpc>
              <a:buFont typeface="Wingdings" pitchFamily="2" charset="2"/>
              <a:buNone/>
            </a:pPr>
            <a:r>
              <a:rPr lang="hu-HU" sz="1600" dirty="0"/>
              <a:t>2. lépés: fájlműveletek:</a:t>
            </a:r>
          </a:p>
          <a:p>
            <a:pPr marL="1524000" lvl="2" indent="-609600">
              <a:lnSpc>
                <a:spcPct val="80000"/>
              </a:lnSpc>
              <a:buFont typeface="Wingdings" pitchFamily="2" charset="2"/>
              <a:buChar char="§"/>
            </a:pPr>
            <a:r>
              <a:rPr lang="hu-HU" sz="1600" dirty="0"/>
              <a:t>A típus nélküli fájlokat blokkonként lehet írni és olvasni:</a:t>
            </a:r>
          </a:p>
          <a:p>
            <a:pPr marL="1879600" lvl="3" indent="-508000">
              <a:lnSpc>
                <a:spcPct val="80000"/>
              </a:lnSpc>
              <a:buFont typeface="Wingdings" pitchFamily="2" charset="2"/>
              <a:buNone/>
            </a:pPr>
            <a:r>
              <a:rPr lang="hu-HU" sz="1400" dirty="0" err="1"/>
              <a:t>Blockread</a:t>
            </a:r>
            <a:r>
              <a:rPr lang="hu-HU" sz="1400" dirty="0"/>
              <a:t>(&lt;fájlváltozó&gt;,&lt;</a:t>
            </a:r>
            <a:r>
              <a:rPr lang="hu-HU" sz="1400" dirty="0" err="1"/>
              <a:t>pufferváltozó</a:t>
            </a:r>
            <a:r>
              <a:rPr lang="hu-HU" sz="1400" dirty="0"/>
              <a:t>&gt;,&lt;blokkszám&gt;[,&lt;</a:t>
            </a:r>
            <a:r>
              <a:rPr lang="hu-HU" sz="1400" dirty="0" err="1"/>
              <a:t>olvasottdb</a:t>
            </a:r>
            <a:r>
              <a:rPr lang="hu-HU" sz="1400" dirty="0"/>
              <a:t>&gt;]);</a:t>
            </a:r>
          </a:p>
          <a:p>
            <a:pPr marL="1879600" lvl="3" indent="-508000">
              <a:lnSpc>
                <a:spcPct val="80000"/>
              </a:lnSpc>
              <a:buFontTx/>
              <a:buNone/>
            </a:pPr>
            <a:r>
              <a:rPr lang="hu-HU" sz="1400" dirty="0" err="1"/>
              <a:t>Blockwrite</a:t>
            </a:r>
            <a:r>
              <a:rPr lang="hu-HU" sz="1400" dirty="0"/>
              <a:t>(&lt;fájlváltozó&gt;, &lt;</a:t>
            </a:r>
            <a:r>
              <a:rPr lang="hu-HU" sz="1400" dirty="0" err="1"/>
              <a:t>pufferváltozó</a:t>
            </a:r>
            <a:r>
              <a:rPr lang="hu-HU" sz="1400" dirty="0"/>
              <a:t>&gt;,&lt;blokkszám&gt;[,&lt;</a:t>
            </a:r>
            <a:r>
              <a:rPr lang="hu-HU" sz="1400" dirty="0" err="1"/>
              <a:t>írtdb</a:t>
            </a:r>
            <a:r>
              <a:rPr lang="hu-HU" sz="1400" dirty="0"/>
              <a:t>&gt;]); </a:t>
            </a:r>
          </a:p>
          <a:p>
            <a:pPr marL="1524000" lvl="2" indent="-609600">
              <a:lnSpc>
                <a:spcPct val="80000"/>
              </a:lnSpc>
              <a:buFont typeface="Wingdings" pitchFamily="2" charset="2"/>
              <a:buChar char="§"/>
            </a:pPr>
            <a:r>
              <a:rPr lang="hu-HU" sz="1600" dirty="0"/>
              <a:t>Írás és olvasás is történhet egyesével, és egyszerre több blokk is írható vagy olvasható, de meg kell adni, hány blokkot akarunk írni, vagy olvasni </a:t>
            </a:r>
          </a:p>
          <a:p>
            <a:pPr marL="1524000" lvl="2" indent="-609600">
              <a:lnSpc>
                <a:spcPct val="80000"/>
              </a:lnSpc>
              <a:buFont typeface="Wingdings" pitchFamily="2" charset="2"/>
              <a:buChar char="§"/>
            </a:pPr>
            <a:r>
              <a:rPr lang="hu-HU" sz="1600" dirty="0"/>
              <a:t>Írás és olvasás után is a fájlváltozó az utoljára írt/olvasott UTÁNI elemre mutat</a:t>
            </a:r>
          </a:p>
          <a:p>
            <a:pPr marL="1524000" lvl="2" indent="-609600">
              <a:lnSpc>
                <a:spcPct val="80000"/>
              </a:lnSpc>
              <a:buFont typeface="Wingdings" pitchFamily="2" charset="2"/>
              <a:buChar char="§"/>
            </a:pPr>
            <a:r>
              <a:rPr lang="hu-HU" sz="1600" dirty="0"/>
              <a:t>A rendszer nem ellenőrzi, hogy a puffer mérete és a blokkszám*blokkméret egyenlő-e, erről a programozónak kell gondoskodnia</a:t>
            </a:r>
          </a:p>
          <a:p>
            <a:pPr marL="1524000" lvl="2" indent="-609600">
              <a:lnSpc>
                <a:spcPct val="80000"/>
              </a:lnSpc>
              <a:buFont typeface="Wingdings" pitchFamily="2" charset="2"/>
              <a:buChar char="§"/>
            </a:pPr>
            <a:r>
              <a:rPr lang="hu-HU" sz="1600" dirty="0"/>
              <a:t>Korlát: blokkszám*blokkméret&lt;65535 (64K)</a:t>
            </a:r>
          </a:p>
          <a:p>
            <a:pPr marL="1524000" lvl="2" indent="-609600">
              <a:lnSpc>
                <a:spcPct val="80000"/>
              </a:lnSpc>
              <a:buFont typeface="Wingdings" pitchFamily="2" charset="2"/>
              <a:buChar char="§"/>
            </a:pPr>
            <a:r>
              <a:rPr lang="hu-HU" sz="1600" dirty="0"/>
              <a:t>A típus nélküli fájlnál is lekérdezhető az, hogy a fájlmutató az utolsó blokk utáni </a:t>
            </a:r>
            <a:r>
              <a:rPr lang="hu-HU" sz="1600" dirty="0" err="1"/>
              <a:t>EOF-jelre</a:t>
            </a:r>
            <a:r>
              <a:rPr lang="hu-HU" sz="1600" dirty="0"/>
              <a:t> (vagy darab blokkra) mutat-e, az </a:t>
            </a:r>
            <a:r>
              <a:rPr lang="hu-HU" sz="1600" dirty="0" err="1"/>
              <a:t>Eof</a:t>
            </a:r>
            <a:r>
              <a:rPr lang="hu-HU" sz="1600" dirty="0"/>
              <a:t>(&lt;fájlváltozó&gt;) függvénnyel</a:t>
            </a:r>
          </a:p>
          <a:p>
            <a:pPr marL="1524000" lvl="2" indent="-609600">
              <a:lnSpc>
                <a:spcPct val="80000"/>
              </a:lnSpc>
              <a:buFont typeface="Wingdings" pitchFamily="2" charset="2"/>
              <a:buChar char="§"/>
            </a:pPr>
            <a:r>
              <a:rPr lang="hu-HU" sz="1600" dirty="0"/>
              <a:t>Ha a fájl végén állunk, akkor az írás során a fájl kiegészül az éppen írt blokkokkal, és a fájlmutató továbbra is a fájl végére mutat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29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29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29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29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299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299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299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299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299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299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299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299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5" grpId="0" build="p"/>
    </p:bldLst>
  </p:timing>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lgn="ctr"/>
            <a:r>
              <a:rPr lang="hu-HU" sz="3000"/>
              <a:t>4.8. Adatszerkezetek – összetett adattípusok a TP-ban</a:t>
            </a:r>
          </a:p>
        </p:txBody>
      </p:sp>
      <p:sp>
        <p:nvSpPr>
          <p:cNvPr id="214019"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5"/>
            </a:pPr>
            <a:r>
              <a:rPr lang="hu-HU" sz="2400"/>
              <a:t>Típus nélküli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2. lépés: fájlműveletek:</a:t>
            </a:r>
          </a:p>
          <a:p>
            <a:pPr marL="1524000" lvl="2" indent="-609600">
              <a:buFont typeface="Wingdings" pitchFamily="2" charset="2"/>
              <a:buChar char="§"/>
            </a:pPr>
            <a:r>
              <a:rPr lang="hu-HU" sz="2000"/>
              <a:t>Itt is elvégezhető a fájlmutató mozgatása, de blokkonként:</a:t>
            </a:r>
          </a:p>
          <a:p>
            <a:pPr marL="2336800" lvl="4" indent="-508000">
              <a:buFont typeface="Wingdings" pitchFamily="2" charset="2"/>
              <a:buNone/>
            </a:pPr>
            <a:r>
              <a:rPr lang="hu-HU" sz="1800"/>
              <a:t>Seek(&lt;fájlváltozó&gt;,&lt;index&gt;);</a:t>
            </a:r>
          </a:p>
          <a:p>
            <a:pPr marL="1524000" lvl="2" indent="-609600">
              <a:buFont typeface="Wingdings" pitchFamily="2" charset="2"/>
              <a:buChar char="§"/>
            </a:pPr>
            <a:r>
              <a:rPr lang="hu-HU" sz="2000"/>
              <a:t>Az aktuális fájlpozíció lekérdezése:</a:t>
            </a:r>
          </a:p>
          <a:p>
            <a:pPr marL="2336800" lvl="4" indent="-508000">
              <a:buFont typeface="Wingdings" pitchFamily="2" charset="2"/>
              <a:buNone/>
            </a:pPr>
            <a:r>
              <a:rPr lang="hu-HU" sz="1800"/>
              <a:t>Filepos(&lt;fájlváltozó&gt;)</a:t>
            </a:r>
          </a:p>
          <a:p>
            <a:pPr marL="1879600" lvl="3" indent="-508000">
              <a:buFont typeface="Wingdings" pitchFamily="2" charset="2"/>
              <a:buChar char="§"/>
            </a:pPr>
            <a:r>
              <a:rPr lang="hu-HU" sz="1800"/>
              <a:t>A függvény visszatérési értéke longint típusú</a:t>
            </a:r>
          </a:p>
          <a:p>
            <a:pPr marL="1524000" lvl="2" indent="-609600">
              <a:buFont typeface="Wingdings" pitchFamily="2" charset="2"/>
              <a:buChar char="§"/>
            </a:pPr>
            <a:r>
              <a:rPr lang="hu-HU" sz="2000"/>
              <a:t>A fájl méretének lekérdezése:</a:t>
            </a:r>
          </a:p>
          <a:p>
            <a:pPr marL="2336800" lvl="4" indent="-508000">
              <a:buFont typeface="Wingdings" pitchFamily="2" charset="2"/>
              <a:buNone/>
            </a:pPr>
            <a:r>
              <a:rPr lang="hu-HU" sz="1800"/>
              <a:t>FileSize(&lt;fájlváltozó&gt;)</a:t>
            </a:r>
          </a:p>
          <a:p>
            <a:pPr marL="1879600" lvl="3" indent="-508000">
              <a:buFont typeface="Wingdings" pitchFamily="2" charset="2"/>
              <a:buChar char="§"/>
            </a:pPr>
            <a:r>
              <a:rPr lang="hu-HU" sz="1800"/>
              <a:t>Az értéke fájlméret(bájtban) div blokkméret(bájtban), vagyis az egész blokkok számát adja meg (longint)</a:t>
            </a:r>
          </a:p>
          <a:p>
            <a:pPr marL="2336800" lvl="4" indent="-508000">
              <a:buFont typeface="Wingdings" pitchFamily="2" charset="2"/>
              <a:buNone/>
            </a:pPr>
            <a:endParaRPr lang="hu-H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4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40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40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40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401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401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401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401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4019">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4019">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40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9" grpId="0" build="p"/>
    </p:bldLst>
  </p:timing>
</p:sld>
</file>

<file path=ppt/slides/slide3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algn="ctr"/>
            <a:r>
              <a:rPr lang="hu-HU" sz="3000"/>
              <a:t>4.8. Adatszerkezetek – összetett adattípusok a TP-ban</a:t>
            </a:r>
          </a:p>
        </p:txBody>
      </p:sp>
      <p:sp>
        <p:nvSpPr>
          <p:cNvPr id="217091"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5"/>
            </a:pPr>
            <a:r>
              <a:rPr lang="hu-HU" sz="2400"/>
              <a:t>Típus nélküli fájlok kezelése</a:t>
            </a:r>
          </a:p>
          <a:p>
            <a:pPr marL="1524000" lvl="2" indent="-609600">
              <a:buFont typeface="Wingdings" pitchFamily="2" charset="2"/>
              <a:buAutoNum type="alphaLcPeriod" startAt="2"/>
            </a:pPr>
            <a:r>
              <a:rPr lang="hu-HU" sz="2000"/>
              <a:t>Kezelésük lépései</a:t>
            </a:r>
          </a:p>
          <a:p>
            <a:pPr marL="1524000" lvl="2" indent="-609600">
              <a:buFont typeface="Wingdings" pitchFamily="2" charset="2"/>
              <a:buNone/>
            </a:pPr>
            <a:r>
              <a:rPr lang="hu-HU" sz="2000"/>
              <a:t>2. lépés: fájlműveletek:</a:t>
            </a:r>
          </a:p>
          <a:p>
            <a:pPr marL="1524000" lvl="2" indent="-609600">
              <a:buFont typeface="Wingdings" pitchFamily="2" charset="2"/>
              <a:buChar char="§"/>
            </a:pPr>
            <a:r>
              <a:rPr lang="hu-HU" sz="2000"/>
              <a:t>Itt is lehetséges a fájl végének levágása:</a:t>
            </a:r>
          </a:p>
          <a:p>
            <a:pPr marL="1879600" lvl="3" indent="-508000">
              <a:buFont typeface="Wingdings" pitchFamily="2" charset="2"/>
              <a:buNone/>
            </a:pPr>
            <a:r>
              <a:rPr lang="hu-HU" sz="1800"/>
              <a:t>Truncate(&lt;fájlváltozó&gt;);</a:t>
            </a:r>
          </a:p>
          <a:p>
            <a:pPr marL="1524000" lvl="2" indent="-609600">
              <a:buFont typeface="Wingdings" pitchFamily="2" charset="2"/>
              <a:buNone/>
            </a:pPr>
            <a:r>
              <a:rPr lang="hu-HU" sz="2000"/>
              <a:t>3. lépés: Lezárás:</a:t>
            </a:r>
          </a:p>
          <a:p>
            <a:pPr marL="1879600" lvl="3" indent="-508000">
              <a:buFont typeface="Wingdings" pitchFamily="2" charset="2"/>
              <a:buNone/>
            </a:pPr>
            <a:r>
              <a:rPr lang="hu-HU" sz="1800"/>
              <a:t>Close(&lt;fájlváltozó&gt;);</a:t>
            </a:r>
          </a:p>
          <a:p>
            <a:pPr marL="1524000" lvl="2" indent="-609600">
              <a:buFont typeface="Wingdings" pitchFamily="2" charset="2"/>
              <a:buChar char="§"/>
            </a:pPr>
            <a:r>
              <a:rPr lang="hu-HU" sz="2000"/>
              <a:t>Használata megegyezik a szöveges és típusos fájlnál tanultakkal</a:t>
            </a:r>
          </a:p>
          <a:p>
            <a:pPr marL="1879600" lvl="3" indent="-508000">
              <a:buFont typeface="Wingdings" pitchFamily="2" charset="2"/>
              <a:buNone/>
            </a:pPr>
            <a:endParaRPr lang="hu-H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70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70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709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709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709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7091">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7091">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70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p:bld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642910" y="428604"/>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21187" name="Rectangle 3"/>
          <p:cNvSpPr>
            <a:spLocks noGrp="1" noChangeArrowheads="1"/>
          </p:cNvSpPr>
          <p:nvPr>
            <p:ph type="body" sz="half" idx="1"/>
          </p:nvPr>
        </p:nvSpPr>
        <p:spPr>
          <a:xfrm>
            <a:off x="1035050" y="1644650"/>
            <a:ext cx="7850188" cy="5213350"/>
          </a:xfrm>
        </p:spPr>
        <p:txBody>
          <a:bodyPr/>
          <a:lstStyle/>
          <a:p>
            <a:pPr marL="812800" indent="-812800">
              <a:buFont typeface="Wingdings" pitchFamily="2" charset="2"/>
              <a:buAutoNum type="romanUcPeriod" startAt="6"/>
            </a:pPr>
            <a:r>
              <a:rPr lang="hu-HU" sz="2800"/>
              <a:t>Állománykezelés</a:t>
            </a:r>
          </a:p>
          <a:p>
            <a:pPr marL="1168400" lvl="1" indent="-711200">
              <a:buFont typeface="Wingdings" pitchFamily="2" charset="2"/>
              <a:buAutoNum type="arabicPeriod" startAt="6"/>
            </a:pPr>
            <a:r>
              <a:rPr lang="hu-HU" sz="2400"/>
              <a:t>Operációs rendszeri funkciók megvalósítása TP programból</a:t>
            </a:r>
          </a:p>
          <a:p>
            <a:pPr marL="1524000" lvl="2" indent="-609600">
              <a:buFont typeface="Wingdings" pitchFamily="2" charset="2"/>
              <a:buAutoNum type="alphaLcPeriod"/>
            </a:pPr>
            <a:r>
              <a:rPr lang="hu-HU" sz="2000"/>
              <a:t>Állományok törlése és átnevezése</a:t>
            </a:r>
          </a:p>
          <a:p>
            <a:pPr marL="1524000" lvl="2" indent="-609600">
              <a:buFont typeface="Wingdings" pitchFamily="2" charset="2"/>
              <a:buChar char="§"/>
            </a:pPr>
            <a:r>
              <a:rPr lang="hu-HU" sz="2000"/>
              <a:t>Ezekhez a műveletekhez egymáshoz kell rendelni a fájlváltozót és a fizikai fájlt az Assign eljárással</a:t>
            </a:r>
          </a:p>
          <a:p>
            <a:pPr marL="1524000" lvl="2" indent="-609600">
              <a:buFont typeface="Wingdings" pitchFamily="2" charset="2"/>
              <a:buChar char="§"/>
            </a:pPr>
            <a:r>
              <a:rPr lang="hu-HU" sz="2000"/>
              <a:t>A törlés eljárása:</a:t>
            </a:r>
          </a:p>
          <a:p>
            <a:pPr marL="1879600" lvl="3" indent="-508000">
              <a:buFont typeface="Wingdings" pitchFamily="2" charset="2"/>
              <a:buNone/>
            </a:pPr>
            <a:r>
              <a:rPr lang="hu-HU" sz="1800"/>
              <a:t>Erase(&lt;fájlváltozó&gt;);</a:t>
            </a:r>
          </a:p>
          <a:p>
            <a:pPr marL="1524000" lvl="2" indent="-609600">
              <a:buFont typeface="Wingdings" pitchFamily="2" charset="2"/>
              <a:buChar char="§"/>
            </a:pPr>
            <a:r>
              <a:rPr lang="hu-HU" sz="2000"/>
              <a:t>Az átnevezés eljárása:</a:t>
            </a:r>
          </a:p>
          <a:p>
            <a:pPr marL="1879600" lvl="3" indent="-508000">
              <a:buFont typeface="Wingdings" pitchFamily="2" charset="2"/>
              <a:buNone/>
            </a:pPr>
            <a:r>
              <a:rPr lang="hu-HU" sz="1800"/>
              <a:t>Rename(&lt;fájlváltozó&gt;,&lt;új név&gt;);</a:t>
            </a:r>
          </a:p>
          <a:p>
            <a:pPr marL="1524000" lvl="2" indent="-609600">
              <a:buFont typeface="Wingdings" pitchFamily="2" charset="2"/>
              <a:buChar char="§"/>
            </a:pPr>
            <a:r>
              <a:rPr lang="hu-HU" sz="2000"/>
              <a:t>Az új név string tipusú paraméter</a:t>
            </a:r>
          </a:p>
          <a:p>
            <a:pPr marL="1524000" lvl="2" indent="-609600">
              <a:buFont typeface="Wingdings" pitchFamily="2" charset="2"/>
              <a:buChar char="§"/>
            </a:pPr>
            <a:r>
              <a:rPr lang="hu-HU" sz="2000"/>
              <a:t>A művelet sikeressége ezeknél az eljárásoknál is lekérdezhető az IOResult függvénnyel a {$I-} után</a:t>
            </a:r>
          </a:p>
          <a:p>
            <a:pPr marL="1524000" lvl="2" indent="-609600">
              <a:buFont typeface="Wingdings" pitchFamily="2" charset="2"/>
              <a:buChar char="§"/>
            </a:pPr>
            <a:r>
              <a:rPr lang="hu-HU" sz="2000"/>
              <a:t>Nyitott fájlokra egyik művelet sem alkalmazható</a:t>
            </a:r>
          </a:p>
          <a:p>
            <a:pPr marL="1879600" lvl="3" indent="-508000">
              <a:buFont typeface="Wingdings" pitchFamily="2" charset="2"/>
              <a:buNone/>
            </a:pPr>
            <a:endParaRPr lang="hu-HU"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11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11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11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11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11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11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118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118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11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p:bld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642910" y="357166"/>
            <a:ext cx="7772400" cy="1143000"/>
          </a:xfrm>
        </p:spPr>
        <p:txBody>
          <a:bodyPr/>
          <a:lstStyle/>
          <a:p>
            <a:pPr algn="ctr"/>
            <a:r>
              <a:rPr lang="hu-HU" sz="3000" dirty="0"/>
              <a:t>4.8. Adatszerkezetek – összetett adattípusok a </a:t>
            </a:r>
            <a:r>
              <a:rPr lang="hu-HU" sz="3000" dirty="0" err="1"/>
              <a:t>TP-ban</a:t>
            </a:r>
            <a:endParaRPr lang="hu-HU" sz="3000" dirty="0"/>
          </a:p>
        </p:txBody>
      </p:sp>
      <p:sp>
        <p:nvSpPr>
          <p:cNvPr id="222211" name="Rectangle 3"/>
          <p:cNvSpPr>
            <a:spLocks noGrp="1" noChangeArrowheads="1"/>
          </p:cNvSpPr>
          <p:nvPr>
            <p:ph type="body" sz="half" idx="1"/>
          </p:nvPr>
        </p:nvSpPr>
        <p:spPr>
          <a:xfrm>
            <a:off x="1035050" y="1644650"/>
            <a:ext cx="7850188" cy="5213350"/>
          </a:xfrm>
        </p:spPr>
        <p:txBody>
          <a:bodyPr/>
          <a:lstStyle/>
          <a:p>
            <a:pPr marL="812800" indent="-812800">
              <a:lnSpc>
                <a:spcPct val="90000"/>
              </a:lnSpc>
              <a:buFont typeface="Wingdings" pitchFamily="2" charset="2"/>
              <a:buAutoNum type="romanUcPeriod" startAt="6"/>
            </a:pPr>
            <a:r>
              <a:rPr lang="hu-HU" sz="2000"/>
              <a:t>Állománykezelés</a:t>
            </a:r>
          </a:p>
          <a:p>
            <a:pPr marL="1168400" lvl="1" indent="-711200">
              <a:lnSpc>
                <a:spcPct val="90000"/>
              </a:lnSpc>
              <a:buFont typeface="Wingdings" pitchFamily="2" charset="2"/>
              <a:buAutoNum type="arabicPeriod" startAt="6"/>
            </a:pPr>
            <a:r>
              <a:rPr lang="hu-HU" sz="1800"/>
              <a:t>Operációs rendszeri funkciók megvalósítása TP programból</a:t>
            </a:r>
          </a:p>
          <a:p>
            <a:pPr marL="1524000" lvl="2" indent="-609600">
              <a:lnSpc>
                <a:spcPct val="90000"/>
              </a:lnSpc>
              <a:buFont typeface="Wingdings" pitchFamily="2" charset="2"/>
              <a:buAutoNum type="alphaLcPeriod" startAt="2"/>
            </a:pPr>
            <a:r>
              <a:rPr lang="hu-HU" sz="1600"/>
              <a:t>Könyvtárműveletek</a:t>
            </a:r>
          </a:p>
          <a:p>
            <a:pPr marL="1524000" lvl="2" indent="-609600">
              <a:lnSpc>
                <a:spcPct val="90000"/>
              </a:lnSpc>
              <a:buFont typeface="Wingdings" pitchFamily="2" charset="2"/>
              <a:buChar char="§"/>
            </a:pPr>
            <a:r>
              <a:rPr lang="hu-HU" sz="1600"/>
              <a:t>Könyvtárváltás:</a:t>
            </a:r>
          </a:p>
          <a:p>
            <a:pPr marL="1879600" lvl="3" indent="-508000">
              <a:lnSpc>
                <a:spcPct val="90000"/>
              </a:lnSpc>
              <a:buFont typeface="Wingdings" pitchFamily="2" charset="2"/>
              <a:buNone/>
            </a:pPr>
            <a:r>
              <a:rPr lang="hu-HU" sz="1400"/>
              <a:t>chdir(&lt;útvonal&gt;);</a:t>
            </a:r>
          </a:p>
          <a:p>
            <a:pPr marL="1524000" lvl="2" indent="-609600">
              <a:lnSpc>
                <a:spcPct val="90000"/>
              </a:lnSpc>
              <a:buFont typeface="Wingdings" pitchFamily="2" charset="2"/>
              <a:buChar char="§"/>
            </a:pPr>
            <a:r>
              <a:rPr lang="hu-HU" sz="1600"/>
              <a:t>Könyvtár létrehozása:</a:t>
            </a:r>
          </a:p>
          <a:p>
            <a:pPr marL="1879600" lvl="3" indent="-508000">
              <a:lnSpc>
                <a:spcPct val="90000"/>
              </a:lnSpc>
              <a:buFont typeface="Wingdings" pitchFamily="2" charset="2"/>
              <a:buNone/>
            </a:pPr>
            <a:r>
              <a:rPr lang="hu-HU" sz="1400"/>
              <a:t>mkdir(&lt;útvonal&gt;);</a:t>
            </a:r>
          </a:p>
          <a:p>
            <a:pPr marL="1524000" lvl="2" indent="-609600">
              <a:lnSpc>
                <a:spcPct val="90000"/>
              </a:lnSpc>
              <a:buFont typeface="Wingdings" pitchFamily="2" charset="2"/>
              <a:buChar char="§"/>
            </a:pPr>
            <a:r>
              <a:rPr lang="hu-HU" sz="1600"/>
              <a:t>Könyvtár törlése:</a:t>
            </a:r>
          </a:p>
          <a:p>
            <a:pPr marL="1879600" lvl="3" indent="-508000">
              <a:lnSpc>
                <a:spcPct val="90000"/>
              </a:lnSpc>
              <a:buFont typeface="Wingdings" pitchFamily="2" charset="2"/>
              <a:buNone/>
            </a:pPr>
            <a:r>
              <a:rPr lang="hu-HU" sz="1400"/>
              <a:t>rmdir(&lt;útvonal&gt;)</a:t>
            </a:r>
          </a:p>
          <a:p>
            <a:pPr marL="1524000" lvl="2" indent="-609600">
              <a:lnSpc>
                <a:spcPct val="90000"/>
              </a:lnSpc>
              <a:buFont typeface="Wingdings" pitchFamily="2" charset="2"/>
              <a:buChar char="§"/>
            </a:pPr>
            <a:r>
              <a:rPr lang="hu-HU" sz="1600"/>
              <a:t>Az útvonal paraméter minden esetben string típusú</a:t>
            </a:r>
          </a:p>
          <a:p>
            <a:pPr marL="1524000" lvl="2" indent="-609600">
              <a:lnSpc>
                <a:spcPct val="90000"/>
              </a:lnSpc>
              <a:buFont typeface="Wingdings" pitchFamily="2" charset="2"/>
              <a:buChar char="§"/>
            </a:pPr>
            <a:r>
              <a:rPr lang="hu-HU" sz="1600"/>
              <a:t>A művelet sikeressége ezeknél az eljárásoknál is lekérdezhető az IOResult függvénnyel a {$I-} után</a:t>
            </a:r>
          </a:p>
          <a:p>
            <a:pPr marL="1524000" lvl="2" indent="-609600">
              <a:lnSpc>
                <a:spcPct val="90000"/>
              </a:lnSpc>
              <a:buFont typeface="Wingdings" pitchFamily="2" charset="2"/>
              <a:buChar char="§"/>
            </a:pPr>
            <a:r>
              <a:rPr lang="hu-HU" sz="1600"/>
              <a:t>Az aktuális könyvtár lekérdezése:</a:t>
            </a:r>
          </a:p>
          <a:p>
            <a:pPr marL="1879600" lvl="3" indent="-508000">
              <a:lnSpc>
                <a:spcPct val="90000"/>
              </a:lnSpc>
              <a:buFont typeface="Wingdings" pitchFamily="2" charset="2"/>
              <a:buNone/>
            </a:pPr>
            <a:r>
              <a:rPr lang="hu-HU" sz="1400"/>
              <a:t>getdir(&lt;meghajtó&gt;,&lt;könyvtárnév&gt;);</a:t>
            </a:r>
          </a:p>
          <a:p>
            <a:pPr marL="1524000" lvl="2" indent="-609600">
              <a:lnSpc>
                <a:spcPct val="90000"/>
              </a:lnSpc>
              <a:buFont typeface="Wingdings" pitchFamily="2" charset="2"/>
              <a:buChar char="§"/>
            </a:pPr>
            <a:r>
              <a:rPr lang="hu-HU" sz="1600"/>
              <a:t>A meghajtó paraméter: 0, ha az aktuális meghajtót akarjuk lekérdezni, 1 az A:, 2 a B:, 3 a C: stb.</a:t>
            </a:r>
          </a:p>
          <a:p>
            <a:pPr marL="1524000" lvl="2" indent="-609600">
              <a:lnSpc>
                <a:spcPct val="90000"/>
              </a:lnSpc>
              <a:buFont typeface="Wingdings" pitchFamily="2" charset="2"/>
              <a:buChar char="§"/>
            </a:pPr>
            <a:r>
              <a:rPr lang="hu-HU" sz="1600"/>
              <a:t>A könyvtárnév változóban az aktuális könyvtárhoz vezető teljes útvonal keletkezik</a:t>
            </a:r>
          </a:p>
          <a:p>
            <a:pPr marL="1524000" lvl="2" indent="-609600">
              <a:lnSpc>
                <a:spcPct val="90000"/>
              </a:lnSpc>
              <a:buFont typeface="Wingdings" pitchFamily="2" charset="2"/>
              <a:buChar char="§"/>
            </a:pPr>
            <a:r>
              <a:rPr lang="hu-HU" sz="1600"/>
              <a:t>Ha a megadott meghajtó nem létezik, a visszatérési érték az adott meghajtó főkönyvtára lesz</a:t>
            </a:r>
          </a:p>
          <a:p>
            <a:pPr marL="1879600" lvl="3" indent="-508000">
              <a:lnSpc>
                <a:spcPct val="90000"/>
              </a:lnSpc>
              <a:buFont typeface="Wingdings" pitchFamily="2" charset="2"/>
              <a:buNone/>
            </a:pPr>
            <a:endParaRPr lang="hu-HU"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2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22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22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22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221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221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221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221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221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2211">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2211">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22211">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2211">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2211">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22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p:bldLst>
  </p:timing>
</p:sld>
</file>

<file path=ppt/slides/slide3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algn="ctr"/>
            <a:r>
              <a:rPr lang="hu-HU" sz="3000"/>
              <a:t>6. Objektumorientált programozás</a:t>
            </a:r>
          </a:p>
        </p:txBody>
      </p:sp>
      <p:sp>
        <p:nvSpPr>
          <p:cNvPr id="278531" name="Rectangle 3"/>
          <p:cNvSpPr>
            <a:spLocks noGrp="1" noChangeArrowheads="1"/>
          </p:cNvSpPr>
          <p:nvPr>
            <p:ph type="body" sz="half" idx="1"/>
          </p:nvPr>
        </p:nvSpPr>
        <p:spPr>
          <a:xfrm>
            <a:off x="1035050" y="1766888"/>
            <a:ext cx="8108950" cy="5091112"/>
          </a:xfrm>
        </p:spPr>
        <p:txBody>
          <a:bodyPr/>
          <a:lstStyle/>
          <a:p>
            <a:pPr marL="812800" indent="-812800">
              <a:buFont typeface="Wingdings" pitchFamily="2" charset="2"/>
              <a:buAutoNum type="romanUcPeriod"/>
            </a:pPr>
            <a:r>
              <a:rPr lang="hu-HU" sz="2400"/>
              <a:t>Mi is ez az egész? </a:t>
            </a:r>
            <a:r>
              <a:rPr lang="hu-HU" sz="2400">
                <a:sym typeface="Wingdings" pitchFamily="2" charset="2"/>
              </a:rPr>
              <a:t></a:t>
            </a:r>
          </a:p>
          <a:p>
            <a:pPr marL="1168400" lvl="1" indent="-711200"/>
            <a:r>
              <a:rPr lang="hu-HU" sz="2000"/>
              <a:t>A bennünket körülvevő világ nem egymástól elválasztott adatokból és tárgyakból áll, hanem:</a:t>
            </a:r>
          </a:p>
          <a:p>
            <a:pPr marL="1168400" lvl="1" indent="-711200"/>
            <a:r>
              <a:rPr lang="hu-HU" sz="2000"/>
              <a:t>Dolgokból,</a:t>
            </a:r>
          </a:p>
          <a:p>
            <a:pPr marL="1524000" lvl="2" indent="-609600"/>
            <a:r>
              <a:rPr lang="hu-HU" sz="1800"/>
              <a:t>Amelyeknek tulajdonságaik vannak (szín, szag, méretek, tapintás, íz, stb.);</a:t>
            </a:r>
          </a:p>
          <a:p>
            <a:pPr marL="1524000" lvl="2" indent="-609600"/>
            <a:r>
              <a:rPr lang="hu-HU" sz="1800"/>
              <a:t>És ezekkel a dolgokkal különböző műveleteket végezhetünk, amelyek szigorúan kötődnek a dolog fajtájához (pl labdával elég nehéz árkot ásni, ásóval pedig focizni)</a:t>
            </a:r>
          </a:p>
          <a:p>
            <a:pPr marL="1524000" lvl="2" indent="-609600"/>
            <a:r>
              <a:rPr lang="hu-HU" sz="1800"/>
              <a:t>Ezeknek a dolgoknak vannak közös tulajdonságaik is (például a legtöbb tárgynak van súlya, sűrűsége, de pl íze nem feltétlenül)</a:t>
            </a:r>
          </a:p>
          <a:p>
            <a:pPr marL="1524000" lvl="2" indent="-609600"/>
            <a:r>
              <a:rPr lang="hu-HU" sz="1800"/>
              <a:t>A dolgok nagyobb csoportokba, családokba, osztályokba sorolhatóak a közös tulajdonságaik alapján (négyszögek, paralelogrammák, rombuszok, téglalapok, négyzetek, vagy pl.: építőanyagok, téglák, agyagtéglák, B30-as falazóblokk…)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8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8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8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8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8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8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p:bldLst>
  </p:timing>
</p:sld>
</file>

<file path=ppt/slides/slide3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algn="ctr"/>
            <a:r>
              <a:rPr lang="hu-HU" sz="3000"/>
              <a:t>6. Objektumorientált programozás</a:t>
            </a:r>
          </a:p>
        </p:txBody>
      </p:sp>
      <p:sp>
        <p:nvSpPr>
          <p:cNvPr id="279555" name="Rectangle 3"/>
          <p:cNvSpPr>
            <a:spLocks noGrp="1" noChangeArrowheads="1"/>
          </p:cNvSpPr>
          <p:nvPr>
            <p:ph type="body" sz="half" idx="1"/>
          </p:nvPr>
        </p:nvSpPr>
        <p:spPr>
          <a:xfrm>
            <a:off x="1035050" y="1766888"/>
            <a:ext cx="8108950" cy="5091112"/>
          </a:xfrm>
        </p:spPr>
        <p:txBody>
          <a:bodyPr/>
          <a:lstStyle/>
          <a:p>
            <a:pPr marL="812800" indent="-812800">
              <a:buFont typeface="Wingdings" pitchFamily="2" charset="2"/>
              <a:buAutoNum type="romanUcPeriod"/>
            </a:pPr>
            <a:r>
              <a:rPr lang="hu-HU" sz="2800"/>
              <a:t>Mi is ez az egész? </a:t>
            </a:r>
            <a:r>
              <a:rPr lang="hu-HU" sz="2800">
                <a:sym typeface="Wingdings" pitchFamily="2" charset="2"/>
              </a:rPr>
              <a:t></a:t>
            </a:r>
          </a:p>
          <a:p>
            <a:pPr marL="1168400" lvl="1" indent="-711200"/>
            <a:r>
              <a:rPr lang="hu-HU" sz="2400"/>
              <a:t>Mivel a programozás a körülöttünk levő világ problémáira próbál megoldásokat találni, a világ modellezéséhez találták ki az objektum fogalmát a programozási nyelvekben</a:t>
            </a:r>
          </a:p>
          <a:p>
            <a:pPr marL="1168400" lvl="1" indent="-711200"/>
            <a:r>
              <a:rPr lang="hu-HU" sz="2400"/>
              <a:t>Az OOP olyan módszer, amely megszünteti a program kódjának és adatainak szétválasztását</a:t>
            </a:r>
          </a:p>
          <a:p>
            <a:pPr marL="1168400" lvl="1" indent="-711200"/>
            <a:r>
              <a:rPr lang="hu-HU" sz="2400"/>
              <a:t>Az objektum olyan programozástechnikai „dolog”, amelyre az alábbiak a jellemzőek:</a:t>
            </a:r>
          </a:p>
          <a:p>
            <a:pPr marL="1524000" lvl="2" indent="-609600"/>
            <a:r>
              <a:rPr lang="hu-HU" sz="2000"/>
              <a:t>Egységbezárás (encapsulation)</a:t>
            </a:r>
          </a:p>
          <a:p>
            <a:pPr marL="1524000" lvl="2" indent="-609600"/>
            <a:r>
              <a:rPr lang="hu-HU" sz="2000"/>
              <a:t>Öröklődés (inheritance)</a:t>
            </a:r>
          </a:p>
          <a:p>
            <a:pPr marL="1524000" lvl="2" indent="-609600"/>
            <a:r>
              <a:rPr lang="hu-HU" sz="2000"/>
              <a:t>Sokalakúság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9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95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95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9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p:bldLst>
  </p:timing>
</p:sld>
</file>

<file path=ppt/slides/slide3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algn="ctr"/>
            <a:r>
              <a:rPr lang="hu-HU" sz="3000"/>
              <a:t>6. Objektumorientált programozás</a:t>
            </a:r>
          </a:p>
        </p:txBody>
      </p:sp>
      <p:sp>
        <p:nvSpPr>
          <p:cNvPr id="280579" name="Rectangle 3"/>
          <p:cNvSpPr>
            <a:spLocks noGrp="1" noChangeArrowheads="1"/>
          </p:cNvSpPr>
          <p:nvPr>
            <p:ph type="body" sz="half" idx="1"/>
          </p:nvPr>
        </p:nvSpPr>
        <p:spPr>
          <a:xfrm>
            <a:off x="1035050" y="1766888"/>
            <a:ext cx="8108950" cy="5091112"/>
          </a:xfrm>
        </p:spPr>
        <p:txBody>
          <a:bodyPr/>
          <a:lstStyle/>
          <a:p>
            <a:pPr marL="812800" indent="-812800">
              <a:buFont typeface="Wingdings" pitchFamily="2" charset="2"/>
              <a:buAutoNum type="romanUcPeriod" startAt="2"/>
            </a:pPr>
            <a:r>
              <a:rPr lang="hu-HU" sz="2800"/>
              <a:t>Elnevezések</a:t>
            </a:r>
          </a:p>
          <a:p>
            <a:pPr marL="1168400" lvl="1" indent="-711200"/>
            <a:r>
              <a:rPr lang="hu-HU" sz="2400">
                <a:sym typeface="Wingdings" pitchFamily="2" charset="2"/>
              </a:rPr>
              <a:t>Az objektum tulajdonságait leíró „adattárolókat” az objektum adatmezőinek nevezzük (Object Pascalban [Delphi]: tulajdonságok, properties)</a:t>
            </a:r>
          </a:p>
          <a:p>
            <a:pPr marL="1168400" lvl="1" indent="-711200"/>
            <a:r>
              <a:rPr lang="hu-HU" sz="2400">
                <a:sym typeface="Wingdings" pitchFamily="2" charset="2"/>
              </a:rPr>
              <a:t>Az objektumon értelmezett műveleteket az objektum metódusainak nevezzük</a:t>
            </a:r>
          </a:p>
          <a:p>
            <a:pPr marL="1168400" lvl="1" indent="-711200"/>
            <a:r>
              <a:rPr lang="hu-HU" sz="2400">
                <a:sym typeface="Wingdings" pitchFamily="2" charset="2"/>
              </a:rPr>
              <a:t>Egy objektumfajta elnevezése objektumtípus, vagy objektumosztály (object class);</a:t>
            </a:r>
          </a:p>
          <a:p>
            <a:pPr marL="1168400" lvl="1" indent="-711200"/>
            <a:r>
              <a:rPr lang="hu-HU" sz="2400">
                <a:sym typeface="Wingdings" pitchFamily="2" charset="2"/>
              </a:rPr>
              <a:t>míg egy objektum típusú konkrét változó neve objektumpéldány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0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0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0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0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p:bldLst>
  </p:timing>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algn="ctr"/>
            <a:r>
              <a:rPr lang="hu-HU" sz="3000"/>
              <a:t>6. Objektumorientált programozás</a:t>
            </a:r>
          </a:p>
        </p:txBody>
      </p:sp>
      <p:sp>
        <p:nvSpPr>
          <p:cNvPr id="281603" name="Rectangle 3"/>
          <p:cNvSpPr>
            <a:spLocks noGrp="1" noChangeArrowheads="1"/>
          </p:cNvSpPr>
          <p:nvPr>
            <p:ph type="body" sz="half" idx="1"/>
          </p:nvPr>
        </p:nvSpPr>
        <p:spPr>
          <a:xfrm>
            <a:off x="879475" y="1766888"/>
            <a:ext cx="8264525" cy="5091112"/>
          </a:xfrm>
        </p:spPr>
        <p:txBody>
          <a:bodyPr/>
          <a:lstStyle/>
          <a:p>
            <a:pPr marL="812800" indent="-812800">
              <a:lnSpc>
                <a:spcPct val="90000"/>
              </a:lnSpc>
              <a:buFont typeface="Wingdings" pitchFamily="2" charset="2"/>
              <a:buAutoNum type="romanUcPeriod" startAt="2"/>
            </a:pPr>
            <a:r>
              <a:rPr lang="hu-HU" sz="2800"/>
              <a:t>Az objektumok sajátosságairól részletesen</a:t>
            </a:r>
          </a:p>
          <a:p>
            <a:pPr marL="1168400" lvl="1" indent="-711200">
              <a:lnSpc>
                <a:spcPct val="90000"/>
              </a:lnSpc>
              <a:buFontTx/>
              <a:buAutoNum type="arabicPeriod"/>
            </a:pPr>
            <a:r>
              <a:rPr lang="hu-HU" sz="2400">
                <a:sym typeface="Wingdings" pitchFamily="2" charset="2"/>
              </a:rPr>
              <a:t>Egységbezárás (encapsulation)</a:t>
            </a:r>
          </a:p>
          <a:p>
            <a:pPr marL="1524000" lvl="2" indent="-609600">
              <a:lnSpc>
                <a:spcPct val="90000"/>
              </a:lnSpc>
              <a:buFontTx/>
              <a:buAutoNum type="alphaLcPeriod"/>
            </a:pPr>
            <a:r>
              <a:rPr lang="hu-HU" sz="2000">
                <a:sym typeface="Wingdings" pitchFamily="2" charset="2"/>
              </a:rPr>
              <a:t>Általános szabályok</a:t>
            </a:r>
          </a:p>
          <a:p>
            <a:pPr marL="2336800" lvl="4" indent="-508000">
              <a:lnSpc>
                <a:spcPct val="90000"/>
              </a:lnSpc>
            </a:pPr>
            <a:r>
              <a:rPr lang="hu-HU" sz="1800">
                <a:sym typeface="Wingdings" pitchFamily="2" charset="2"/>
              </a:rPr>
              <a:t>Mivel az objektum adatai és az objektum műveletei szorosan egybetartoznak, az objektum deklarációjának szintaxisa is támogatja ezt</a:t>
            </a:r>
          </a:p>
          <a:p>
            <a:pPr marL="2336800" lvl="4" indent="-508000">
              <a:lnSpc>
                <a:spcPct val="90000"/>
              </a:lnSpc>
            </a:pPr>
            <a:r>
              <a:rPr lang="hu-HU" sz="1800">
                <a:sym typeface="Wingdings" pitchFamily="2" charset="2"/>
              </a:rPr>
              <a:t>Ez a deklaráció az objektum típusban valósul meg:</a:t>
            </a:r>
          </a:p>
          <a:p>
            <a:pPr marL="2336800" lvl="4" indent="-508000">
              <a:lnSpc>
                <a:spcPct val="90000"/>
              </a:lnSpc>
              <a:buFont typeface="Wingdings" pitchFamily="2" charset="2"/>
              <a:buNone/>
            </a:pPr>
            <a:endParaRPr lang="hu-HU" sz="1800">
              <a:sym typeface="Wingdings" pitchFamily="2" charset="2"/>
            </a:endParaRPr>
          </a:p>
          <a:p>
            <a:pPr marL="1524000" lvl="2" indent="-609600">
              <a:lnSpc>
                <a:spcPct val="90000"/>
              </a:lnSpc>
              <a:buFont typeface="Wingdings" pitchFamily="2" charset="2"/>
              <a:buNone/>
            </a:pPr>
            <a:r>
              <a:rPr lang="hu-HU" sz="2100">
                <a:sym typeface="Wingdings" pitchFamily="2" charset="2"/>
              </a:rPr>
              <a:t>Type &lt;azonosító&gt;=object</a:t>
            </a:r>
          </a:p>
          <a:p>
            <a:pPr marL="1524000" lvl="2" indent="-609600">
              <a:lnSpc>
                <a:spcPct val="90000"/>
              </a:lnSpc>
              <a:buFont typeface="Wingdings" pitchFamily="2" charset="2"/>
              <a:buNone/>
            </a:pPr>
            <a:r>
              <a:rPr lang="hu-HU" sz="2100">
                <a:sym typeface="Wingdings" pitchFamily="2" charset="2"/>
              </a:rPr>
              <a:t>	{adatmezők, ugyanúgy, mint a rekordnál}</a:t>
            </a:r>
          </a:p>
          <a:p>
            <a:pPr marL="1524000" lvl="2" indent="-609600">
              <a:lnSpc>
                <a:spcPct val="90000"/>
              </a:lnSpc>
              <a:buFont typeface="Wingdings" pitchFamily="2" charset="2"/>
              <a:buNone/>
            </a:pPr>
            <a:r>
              <a:rPr lang="hu-HU" sz="2100">
                <a:sym typeface="Wingdings" pitchFamily="2" charset="2"/>
              </a:rPr>
              <a:t>	Procedure &lt;Eljárásnév&gt;[(&lt;formális paraméterlista&gt;)];</a:t>
            </a:r>
          </a:p>
          <a:p>
            <a:pPr marL="1524000" lvl="2" indent="-609600">
              <a:lnSpc>
                <a:spcPct val="90000"/>
              </a:lnSpc>
              <a:buFont typeface="Wingdings" pitchFamily="2" charset="2"/>
              <a:buNone/>
            </a:pPr>
            <a:r>
              <a:rPr lang="hu-HU" sz="2100">
                <a:sym typeface="Wingdings" pitchFamily="2" charset="2"/>
              </a:rPr>
              <a:t>	Function &lt;Függvénynév&gt;[(&lt;formális paraméterlista&gt;)]:&lt;típus; {metódusok fejléce}</a:t>
            </a:r>
          </a:p>
          <a:p>
            <a:pPr marL="1524000" lvl="2" indent="-609600">
              <a:lnSpc>
                <a:spcPct val="90000"/>
              </a:lnSpc>
              <a:buFont typeface="Wingdings" pitchFamily="2" charset="2"/>
              <a:buNone/>
            </a:pPr>
            <a:r>
              <a:rPr lang="hu-HU" sz="2100">
                <a:sym typeface="Wingdings" pitchFamily="2" charset="2"/>
              </a:rPr>
              <a:t>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6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6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6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160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160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160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160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160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build="p"/>
    </p:bldLst>
  </p:timing>
</p:sld>
</file>

<file path=ppt/slides/slide3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algn="ctr"/>
            <a:r>
              <a:rPr lang="hu-HU" sz="3000"/>
              <a:t>6. Objektumorientált programozás</a:t>
            </a:r>
          </a:p>
        </p:txBody>
      </p:sp>
      <p:sp>
        <p:nvSpPr>
          <p:cNvPr id="285699" name="Rectangle 3"/>
          <p:cNvSpPr>
            <a:spLocks noGrp="1" noChangeArrowheads="1"/>
          </p:cNvSpPr>
          <p:nvPr>
            <p:ph type="body" sz="half" idx="1"/>
          </p:nvPr>
        </p:nvSpPr>
        <p:spPr>
          <a:xfrm>
            <a:off x="879475" y="1766888"/>
            <a:ext cx="8264525" cy="5091112"/>
          </a:xfrm>
        </p:spPr>
        <p:txBody>
          <a:bodyPr/>
          <a:lstStyle/>
          <a:p>
            <a:pPr marL="812800" indent="-812800">
              <a:buFont typeface="Wingdings" pitchFamily="2" charset="2"/>
              <a:buAutoNum type="romanUcPeriod" startAt="2"/>
            </a:pPr>
            <a:r>
              <a:rPr lang="hu-HU" sz="2800"/>
              <a:t>Az objektumok sajátosságairól részletesen</a:t>
            </a:r>
          </a:p>
          <a:p>
            <a:pPr marL="1168400" lvl="1" indent="-711200">
              <a:buFontTx/>
              <a:buAutoNum type="arabicPeriod"/>
            </a:pPr>
            <a:r>
              <a:rPr lang="hu-HU" sz="2400">
                <a:sym typeface="Wingdings" pitchFamily="2" charset="2"/>
              </a:rPr>
              <a:t>Egységbezárás (encapsulation)</a:t>
            </a:r>
          </a:p>
          <a:p>
            <a:pPr marL="1879600" lvl="3" indent="-508000">
              <a:buFontTx/>
              <a:buAutoNum type="alphaLcPeriod"/>
            </a:pPr>
            <a:r>
              <a:rPr lang="hu-HU" sz="1800">
                <a:sym typeface="Wingdings" pitchFamily="2" charset="2"/>
              </a:rPr>
              <a:t>Általános szabályok</a:t>
            </a:r>
          </a:p>
          <a:p>
            <a:pPr marL="2336800" lvl="4" indent="-508000"/>
            <a:r>
              <a:rPr lang="hu-HU" sz="1800">
                <a:sym typeface="Wingdings" pitchFamily="2" charset="2"/>
              </a:rPr>
              <a:t>A metódusoknak nem kell átadni paraméterként az adatmezőket, mert alapértelmezésként ezekkel végeznek műveleteket, tehát ezek azonosítói ismertek a metódus számára</a:t>
            </a:r>
          </a:p>
          <a:p>
            <a:pPr marL="2336800" lvl="4" indent="-508000"/>
            <a:r>
              <a:rPr lang="hu-HU" sz="1800">
                <a:sym typeface="Wingdings" pitchFamily="2" charset="2"/>
              </a:rPr>
              <a:t>Az objektum teljes definiálásához ez után a program deklarációs részében valahol (de még az objektumtípus példányainak használata előtt meg kell adni a metódusok teljes deklarációját (vagyis hogy mit csinálnak)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569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569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569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56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Az informatika legfontosabb eszköze a számítógép</a:t>
            </a:r>
            <a:endParaRPr lang="hu-HU" dirty="0"/>
          </a:p>
        </p:txBody>
      </p:sp>
      <p:pic>
        <p:nvPicPr>
          <p:cNvPr id="62466" name="Picture 2" descr="http://www.c2cis.com/uploads/2/1/4/6/21468406/1733734.png"/>
          <p:cNvPicPr>
            <a:picLocks noChangeAspect="1" noChangeArrowheads="1"/>
          </p:cNvPicPr>
          <p:nvPr/>
        </p:nvPicPr>
        <p:blipFill>
          <a:blip r:embed="rId2"/>
          <a:srcRect/>
          <a:stretch>
            <a:fillRect/>
          </a:stretch>
        </p:blipFill>
        <p:spPr bwMode="auto">
          <a:xfrm>
            <a:off x="1928794" y="1571612"/>
            <a:ext cx="4876800" cy="4876801"/>
          </a:xfrm>
          <a:prstGeom prst="rect">
            <a:avLst/>
          </a:prstGeom>
          <a:noFill/>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algn="ctr"/>
            <a:r>
              <a:rPr lang="hu-HU" sz="3000"/>
              <a:t>6. Objektumorientált programozás</a:t>
            </a:r>
          </a:p>
        </p:txBody>
      </p:sp>
      <p:sp>
        <p:nvSpPr>
          <p:cNvPr id="284675" name="Rectangle 3"/>
          <p:cNvSpPr>
            <a:spLocks noGrp="1" noChangeArrowheads="1"/>
          </p:cNvSpPr>
          <p:nvPr>
            <p:ph type="body" sz="half" idx="1"/>
          </p:nvPr>
        </p:nvSpPr>
        <p:spPr>
          <a:xfrm>
            <a:off x="1035050" y="1766888"/>
            <a:ext cx="8108950" cy="5091112"/>
          </a:xfrm>
        </p:spPr>
        <p:txBody>
          <a:bodyPr/>
          <a:lstStyle/>
          <a:p>
            <a:pPr marL="812800" indent="-812800">
              <a:lnSpc>
                <a:spcPct val="80000"/>
              </a:lnSpc>
              <a:buFont typeface="Wingdings" pitchFamily="2" charset="2"/>
              <a:buAutoNum type="romanUcPeriod" startAt="2"/>
            </a:pPr>
            <a:r>
              <a:rPr lang="hu-HU" sz="2400"/>
              <a:t>Az objektumok sajátosságairól részletesen</a:t>
            </a:r>
          </a:p>
          <a:p>
            <a:pPr marL="1168400" lvl="1" indent="-711200">
              <a:lnSpc>
                <a:spcPct val="80000"/>
              </a:lnSpc>
              <a:buFontTx/>
              <a:buAutoNum type="arabicPeriod"/>
            </a:pPr>
            <a:r>
              <a:rPr lang="hu-HU" sz="2000">
                <a:sym typeface="Wingdings" pitchFamily="2" charset="2"/>
              </a:rPr>
              <a:t>Egységbezárás (encapsulation)</a:t>
            </a:r>
          </a:p>
          <a:p>
            <a:pPr marL="1524000" lvl="2" indent="-609600">
              <a:lnSpc>
                <a:spcPct val="80000"/>
              </a:lnSpc>
              <a:buSzTx/>
              <a:buFontTx/>
              <a:buAutoNum type="alphaLcPeriod"/>
            </a:pPr>
            <a:r>
              <a:rPr lang="hu-HU" sz="1800">
                <a:sym typeface="Wingdings" pitchFamily="2" charset="2"/>
              </a:rPr>
              <a:t>Általános szabályok</a:t>
            </a:r>
          </a:p>
          <a:p>
            <a:pPr marL="2336800" lvl="4" indent="-508000">
              <a:lnSpc>
                <a:spcPct val="80000"/>
              </a:lnSpc>
            </a:pPr>
            <a:r>
              <a:rPr lang="hu-HU" sz="1600">
                <a:sym typeface="Wingdings" pitchFamily="2" charset="2"/>
              </a:rPr>
              <a:t>A metódusok megírásakor csak a nevüket kell szerepeltetni, nem az egész fejlécet, de le kell írni, hogy melyik objektumtípus metódusáról van szó:</a:t>
            </a:r>
          </a:p>
          <a:p>
            <a:pPr marL="2336800" lvl="4" indent="-508000">
              <a:lnSpc>
                <a:spcPct val="80000"/>
              </a:lnSpc>
              <a:buFont typeface="Wingdings" pitchFamily="2" charset="2"/>
              <a:buNone/>
            </a:pPr>
            <a:endParaRPr lang="hu-HU" sz="1600">
              <a:sym typeface="Wingdings" pitchFamily="2" charset="2"/>
            </a:endParaRPr>
          </a:p>
          <a:p>
            <a:pPr marL="1524000" lvl="2" indent="-609600">
              <a:lnSpc>
                <a:spcPct val="80000"/>
              </a:lnSpc>
              <a:buFont typeface="Wingdings" pitchFamily="2" charset="2"/>
              <a:buNone/>
            </a:pPr>
            <a:r>
              <a:rPr lang="hu-HU" sz="1800">
                <a:sym typeface="Wingdings" pitchFamily="2" charset="2"/>
              </a:rPr>
              <a:t>Procedure &lt;Objektumtípusnév.Eljárásnév&gt;;</a:t>
            </a:r>
          </a:p>
          <a:p>
            <a:pPr marL="1524000" lvl="2" indent="-609600">
              <a:lnSpc>
                <a:spcPct val="80000"/>
              </a:lnSpc>
              <a:buFont typeface="Wingdings" pitchFamily="2" charset="2"/>
              <a:buNone/>
            </a:pPr>
            <a:r>
              <a:rPr lang="hu-HU" sz="1800">
                <a:sym typeface="Wingdings" pitchFamily="2" charset="2"/>
              </a:rPr>
              <a:t>{lokális deklarációk}</a:t>
            </a:r>
          </a:p>
          <a:p>
            <a:pPr marL="1524000" lvl="2" indent="-609600">
              <a:lnSpc>
                <a:spcPct val="80000"/>
              </a:lnSpc>
              <a:buFont typeface="Wingdings" pitchFamily="2" charset="2"/>
              <a:buNone/>
            </a:pPr>
            <a:r>
              <a:rPr lang="hu-HU" sz="1800">
                <a:sym typeface="Wingdings" pitchFamily="2" charset="2"/>
              </a:rPr>
              <a:t>Begin</a:t>
            </a:r>
          </a:p>
          <a:p>
            <a:pPr marL="1524000" lvl="2" indent="-609600">
              <a:lnSpc>
                <a:spcPct val="80000"/>
              </a:lnSpc>
              <a:buFont typeface="Wingdings" pitchFamily="2" charset="2"/>
              <a:buNone/>
            </a:pPr>
            <a:r>
              <a:rPr lang="hu-HU" sz="1800">
                <a:sym typeface="Wingdings" pitchFamily="2" charset="2"/>
              </a:rPr>
              <a:t>	{algoritmusrész}</a:t>
            </a:r>
          </a:p>
          <a:p>
            <a:pPr marL="1524000" lvl="2" indent="-609600">
              <a:lnSpc>
                <a:spcPct val="80000"/>
              </a:lnSpc>
              <a:buFont typeface="Wingdings" pitchFamily="2" charset="2"/>
              <a:buNone/>
            </a:pPr>
            <a:r>
              <a:rPr lang="hu-HU" sz="1800">
                <a:sym typeface="Wingdings" pitchFamily="2" charset="2"/>
              </a:rPr>
              <a:t>End;</a:t>
            </a:r>
          </a:p>
          <a:p>
            <a:pPr marL="1524000" lvl="2" indent="-609600">
              <a:lnSpc>
                <a:spcPct val="80000"/>
              </a:lnSpc>
              <a:buFont typeface="Wingdings" pitchFamily="2" charset="2"/>
              <a:buNone/>
            </a:pPr>
            <a:r>
              <a:rPr lang="hu-HU" sz="1800">
                <a:sym typeface="Wingdings" pitchFamily="2" charset="2"/>
              </a:rPr>
              <a:t>Function &lt;Objektumtípusnév.Függvénynév&gt;:&lt;Típus&gt;;</a:t>
            </a:r>
          </a:p>
          <a:p>
            <a:pPr marL="1524000" lvl="2" indent="-609600">
              <a:lnSpc>
                <a:spcPct val="80000"/>
              </a:lnSpc>
              <a:buFont typeface="Wingdings" pitchFamily="2" charset="2"/>
              <a:buNone/>
            </a:pPr>
            <a:r>
              <a:rPr lang="hu-HU" sz="1800">
                <a:sym typeface="Wingdings" pitchFamily="2" charset="2"/>
              </a:rPr>
              <a:t>{lokális deklarációk}</a:t>
            </a:r>
          </a:p>
          <a:p>
            <a:pPr marL="1524000" lvl="2" indent="-609600">
              <a:lnSpc>
                <a:spcPct val="80000"/>
              </a:lnSpc>
              <a:buFont typeface="Wingdings" pitchFamily="2" charset="2"/>
              <a:buNone/>
            </a:pPr>
            <a:r>
              <a:rPr lang="hu-HU" sz="1800">
                <a:sym typeface="Wingdings" pitchFamily="2" charset="2"/>
              </a:rPr>
              <a:t>Begin</a:t>
            </a:r>
          </a:p>
          <a:p>
            <a:pPr marL="1524000" lvl="2" indent="-609600">
              <a:lnSpc>
                <a:spcPct val="80000"/>
              </a:lnSpc>
              <a:buFont typeface="Wingdings" pitchFamily="2" charset="2"/>
              <a:buNone/>
            </a:pPr>
            <a:r>
              <a:rPr lang="hu-HU" sz="1800">
                <a:sym typeface="Wingdings" pitchFamily="2" charset="2"/>
              </a:rPr>
              <a:t>	{algoritmusrész}</a:t>
            </a:r>
          </a:p>
          <a:p>
            <a:pPr marL="1524000" lvl="2" indent="-609600">
              <a:lnSpc>
                <a:spcPct val="80000"/>
              </a:lnSpc>
              <a:buFont typeface="Wingdings" pitchFamily="2" charset="2"/>
              <a:buNone/>
            </a:pPr>
            <a:r>
              <a:rPr lang="hu-HU" sz="1800">
                <a:sym typeface="Wingdings" pitchFamily="2" charset="2"/>
              </a:rPr>
              <a:t>	&lt;Függvénynév&gt;:=&lt;Típusnév&gt;;</a:t>
            </a:r>
          </a:p>
          <a:p>
            <a:pPr marL="1524000" lvl="2" indent="-609600">
              <a:lnSpc>
                <a:spcPct val="80000"/>
              </a:lnSpc>
              <a:buFont typeface="Wingdings" pitchFamily="2" charset="2"/>
              <a:buNone/>
            </a:pPr>
            <a:r>
              <a:rPr lang="hu-HU" sz="1800">
                <a:sym typeface="Wingdings" pitchFamily="2" charset="2"/>
              </a:rPr>
              <a:t>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46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46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4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4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467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467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467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467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467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467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467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467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4675">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4675">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467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build="p"/>
    </p:bldLst>
  </p:timing>
</p:sld>
</file>

<file path=ppt/slides/slide3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lgn="ctr"/>
            <a:r>
              <a:rPr lang="hu-HU" sz="3000"/>
              <a:t>6. Objektumorientált programozás</a:t>
            </a:r>
          </a:p>
        </p:txBody>
      </p:sp>
      <p:sp>
        <p:nvSpPr>
          <p:cNvPr id="282627" name="Rectangle 3"/>
          <p:cNvSpPr>
            <a:spLocks noGrp="1" noChangeArrowheads="1"/>
          </p:cNvSpPr>
          <p:nvPr>
            <p:ph type="body" sz="half" idx="1"/>
          </p:nvPr>
        </p:nvSpPr>
        <p:spPr>
          <a:xfrm>
            <a:off x="1035050" y="1766888"/>
            <a:ext cx="8108950" cy="5091112"/>
          </a:xfrm>
        </p:spPr>
        <p:txBody>
          <a:bodyPr/>
          <a:lstStyle/>
          <a:p>
            <a:pPr marL="812800" indent="-812800">
              <a:lnSpc>
                <a:spcPct val="90000"/>
              </a:lnSpc>
              <a:buFont typeface="Wingdings" pitchFamily="2" charset="2"/>
              <a:buAutoNum type="romanUcPeriod" startAt="2"/>
            </a:pPr>
            <a:r>
              <a:rPr lang="hu-HU" sz="2400"/>
              <a:t>Az objektumok sajátosságairól részletesen</a:t>
            </a:r>
          </a:p>
          <a:p>
            <a:pPr marL="1168400" lvl="1" indent="-711200">
              <a:lnSpc>
                <a:spcPct val="90000"/>
              </a:lnSpc>
              <a:buFontTx/>
              <a:buAutoNum type="arabicPeriod"/>
            </a:pPr>
            <a:r>
              <a:rPr lang="hu-HU" sz="2000">
                <a:sym typeface="Wingdings" pitchFamily="2" charset="2"/>
              </a:rPr>
              <a:t>Egységbezárás (encapsulation)</a:t>
            </a:r>
          </a:p>
          <a:p>
            <a:pPr marL="1524000" lvl="2" indent="-609600">
              <a:lnSpc>
                <a:spcPct val="90000"/>
              </a:lnSpc>
              <a:buFontTx/>
              <a:buAutoNum type="alphaLcPeriod" startAt="2"/>
            </a:pPr>
            <a:r>
              <a:rPr lang="hu-HU" sz="1800">
                <a:sym typeface="Wingdings" pitchFamily="2" charset="2"/>
              </a:rPr>
              <a:t>Az adatrejtés elve</a:t>
            </a:r>
          </a:p>
          <a:p>
            <a:pPr marL="1879600" lvl="3" indent="-508000">
              <a:lnSpc>
                <a:spcPct val="90000"/>
              </a:lnSpc>
              <a:buFont typeface="Wingdings" pitchFamily="2" charset="2"/>
              <a:buChar char="§"/>
            </a:pPr>
            <a:r>
              <a:rPr lang="hu-HU" sz="1600">
                <a:sym typeface="Wingdings" pitchFamily="2" charset="2"/>
              </a:rPr>
              <a:t>Az OOP alapelve az adatrejtés, ami azt jelenti, hogy az objektumok adatmezőihez csak a metódusokon keresztül férhessünk hozzá, közvetlen értékadással pl. nem</a:t>
            </a:r>
          </a:p>
          <a:p>
            <a:pPr marL="1879600" lvl="3" indent="-508000">
              <a:lnSpc>
                <a:spcPct val="90000"/>
              </a:lnSpc>
              <a:buFont typeface="Wingdings" pitchFamily="2" charset="2"/>
              <a:buChar char="§"/>
            </a:pPr>
            <a:r>
              <a:rPr lang="hu-HU" sz="1600">
                <a:sym typeface="Wingdings" pitchFamily="2" charset="2"/>
              </a:rPr>
              <a:t>A TP 7.0 verziójától kezdve ezt két kulcsszóval szabályozhatjuk</a:t>
            </a:r>
          </a:p>
          <a:p>
            <a:pPr marL="1879600" lvl="3" indent="-508000">
              <a:lnSpc>
                <a:spcPct val="90000"/>
              </a:lnSpc>
              <a:buFont typeface="Wingdings" pitchFamily="2" charset="2"/>
              <a:buChar char="§"/>
            </a:pPr>
            <a:r>
              <a:rPr lang="hu-HU" sz="1600">
                <a:sym typeface="Wingdings" pitchFamily="2" charset="2"/>
              </a:rPr>
              <a:t>A private kulcsszóval megtilthatjuk egy objektum adatmezőihez és metódusaihoz a közvetlen hozzáférést;</a:t>
            </a:r>
          </a:p>
          <a:p>
            <a:pPr marL="1879600" lvl="3" indent="-508000">
              <a:lnSpc>
                <a:spcPct val="90000"/>
              </a:lnSpc>
              <a:buFont typeface="Wingdings" pitchFamily="2" charset="2"/>
              <a:buChar char="§"/>
            </a:pPr>
            <a:r>
              <a:rPr lang="hu-HU" sz="1600">
                <a:sym typeface="Wingdings" pitchFamily="2" charset="2"/>
              </a:rPr>
              <a:t>Míg a public kulcsszóval megengedhetjük ezt.</a:t>
            </a:r>
          </a:p>
          <a:p>
            <a:pPr marL="1879600" lvl="3" indent="-508000">
              <a:lnSpc>
                <a:spcPct val="90000"/>
              </a:lnSpc>
              <a:buFont typeface="Wingdings" pitchFamily="2" charset="2"/>
              <a:buChar char="§"/>
            </a:pPr>
            <a:r>
              <a:rPr lang="hu-HU" sz="1600">
                <a:sym typeface="Wingdings" pitchFamily="2" charset="2"/>
              </a:rPr>
              <a:t>Általánosságban az adatmezők az objektum private, a metódusokat a public részében kell elhelyezni, de ettől lehetnek eltérések</a:t>
            </a:r>
          </a:p>
          <a:p>
            <a:pPr marL="1879600" lvl="3" indent="-508000">
              <a:lnSpc>
                <a:spcPct val="90000"/>
              </a:lnSpc>
              <a:buFont typeface="Wingdings" pitchFamily="2" charset="2"/>
              <a:buChar char="§"/>
            </a:pPr>
            <a:r>
              <a:rPr lang="hu-HU" sz="1600">
                <a:sym typeface="Wingdings" pitchFamily="2" charset="2"/>
              </a:rPr>
              <a:t>Egy objektumon belül a private és public részek száma és sorrendje tetszőleges</a:t>
            </a:r>
          </a:p>
          <a:p>
            <a:pPr marL="1879600" lvl="3" indent="-508000">
              <a:lnSpc>
                <a:spcPct val="90000"/>
              </a:lnSpc>
              <a:buFont typeface="Wingdings" pitchFamily="2" charset="2"/>
              <a:buChar char="§"/>
            </a:pPr>
            <a:r>
              <a:rPr lang="hu-HU" sz="1600">
                <a:sym typeface="Wingdings" pitchFamily="2" charset="2"/>
              </a:rPr>
              <a:t>A private és public csak akkor hatásos, ha az objektum deklarációja egy unit interface részében, a metódusok kifejtése pedig az implementációs részben foglal helyet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2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26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262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262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262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262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262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262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2627">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262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7" grpId="0" build="p"/>
    </p:bldLst>
  </p:timing>
</p:sld>
</file>

<file path=ppt/slides/slide3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algn="ctr"/>
            <a:r>
              <a:rPr lang="hu-HU" sz="3000"/>
              <a:t>6. Objektumorientált programozás</a:t>
            </a:r>
          </a:p>
        </p:txBody>
      </p:sp>
      <p:sp>
        <p:nvSpPr>
          <p:cNvPr id="286723" name="Rectangle 3"/>
          <p:cNvSpPr>
            <a:spLocks noGrp="1" noChangeArrowheads="1"/>
          </p:cNvSpPr>
          <p:nvPr>
            <p:ph type="body" sz="half" idx="1"/>
          </p:nvPr>
        </p:nvSpPr>
        <p:spPr>
          <a:xfrm>
            <a:off x="1035050" y="1465263"/>
            <a:ext cx="8108950" cy="5392737"/>
          </a:xfrm>
        </p:spPr>
        <p:txBody>
          <a:bodyPr/>
          <a:lstStyle/>
          <a:p>
            <a:pPr marL="812800" indent="-812800">
              <a:buFont typeface="Wingdings" pitchFamily="2" charset="2"/>
              <a:buAutoNum type="romanUcPeriod" startAt="2"/>
            </a:pPr>
            <a:r>
              <a:rPr lang="hu-HU" sz="2800"/>
              <a:t>Az objektumok sajátosságairól részletesen</a:t>
            </a:r>
          </a:p>
          <a:p>
            <a:pPr marL="1168400" lvl="1" indent="-711200">
              <a:buFontTx/>
              <a:buAutoNum type="arabicPeriod"/>
            </a:pPr>
            <a:r>
              <a:rPr lang="hu-HU" sz="2400">
                <a:sym typeface="Wingdings" pitchFamily="2" charset="2"/>
              </a:rPr>
              <a:t>Egységbezárás (encapsulation)</a:t>
            </a:r>
          </a:p>
          <a:p>
            <a:pPr marL="1524000" lvl="2" indent="-609600">
              <a:buFontTx/>
              <a:buAutoNum type="alphaLcPeriod" startAt="3"/>
            </a:pPr>
            <a:r>
              <a:rPr lang="hu-HU" sz="2200">
                <a:sym typeface="Wingdings" pitchFamily="2" charset="2"/>
              </a:rPr>
              <a:t>Az objektumpéldányok létrehozása</a:t>
            </a:r>
          </a:p>
          <a:p>
            <a:pPr marL="1879600" lvl="3" indent="-508000">
              <a:buFont typeface="Wingdings" pitchFamily="2" charset="2"/>
              <a:buChar char="§"/>
            </a:pPr>
            <a:r>
              <a:rPr lang="hu-HU">
                <a:sym typeface="Wingdings" pitchFamily="2" charset="2"/>
              </a:rPr>
              <a:t>Az objektumpéldányok a többi változóhoz hasonlóan létrehozhatóak statikus vagy dinamikus helyfoglalással</a:t>
            </a:r>
          </a:p>
          <a:p>
            <a:pPr marL="1879600" lvl="3" indent="-508000">
              <a:buFont typeface="Wingdings" pitchFamily="2" charset="2"/>
              <a:buChar char="§"/>
            </a:pPr>
            <a:r>
              <a:rPr lang="hu-HU">
                <a:sym typeface="Wingdings" pitchFamily="2" charset="2"/>
              </a:rPr>
              <a:t>A </a:t>
            </a:r>
            <a:r>
              <a:rPr lang="hu-HU" b="1">
                <a:sym typeface="Wingdings" pitchFamily="2" charset="2"/>
              </a:rPr>
              <a:t>statikus helyfoglalású objektumpéldányok</a:t>
            </a:r>
            <a:r>
              <a:rPr lang="hu-HU">
                <a:sym typeface="Wingdings" pitchFamily="2" charset="2"/>
              </a:rPr>
              <a:t> a program adat- vagy veremszegmensében jönnek létre</a:t>
            </a:r>
          </a:p>
          <a:p>
            <a:pPr marL="1879600" lvl="3" indent="-508000">
              <a:buFont typeface="Wingdings" pitchFamily="2" charset="2"/>
              <a:buChar char="§"/>
            </a:pPr>
            <a:r>
              <a:rPr lang="hu-HU">
                <a:sym typeface="Wingdings" pitchFamily="2" charset="2"/>
              </a:rPr>
              <a:t>A program lefordítása során az egyes példányok adatterületének különálló hely foglalódik le a,</a:t>
            </a:r>
          </a:p>
          <a:p>
            <a:pPr marL="1879600" lvl="3" indent="-508000">
              <a:buFont typeface="Wingdings" pitchFamily="2" charset="2"/>
              <a:buChar char="§"/>
            </a:pPr>
            <a:r>
              <a:rPr lang="hu-HU">
                <a:sym typeface="Wingdings" pitchFamily="2" charset="2"/>
              </a:rPr>
              <a:t>míg az objektum metódusai a példányok számától függetlenül csak egy példányban tárolódnak a program kódszegmensében, és a példányok ezt közösen használják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2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67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67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672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672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6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p:bldLst>
  </p:timing>
</p:sld>
</file>

<file path=ppt/slides/slide3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pPr algn="ctr"/>
            <a:r>
              <a:rPr lang="hu-HU" sz="3000"/>
              <a:t>6. Objektumorientált programozás</a:t>
            </a:r>
          </a:p>
        </p:txBody>
      </p:sp>
      <p:sp>
        <p:nvSpPr>
          <p:cNvPr id="287747" name="Rectangle 3"/>
          <p:cNvSpPr>
            <a:spLocks noGrp="1" noChangeArrowheads="1"/>
          </p:cNvSpPr>
          <p:nvPr>
            <p:ph type="body" sz="half" idx="1"/>
          </p:nvPr>
        </p:nvSpPr>
        <p:spPr>
          <a:xfrm>
            <a:off x="1035050" y="1651000"/>
            <a:ext cx="8108950" cy="5207000"/>
          </a:xfrm>
        </p:spPr>
        <p:txBody>
          <a:bodyPr/>
          <a:lstStyle/>
          <a:p>
            <a:pPr marL="812800" indent="-812800">
              <a:lnSpc>
                <a:spcPct val="90000"/>
              </a:lnSpc>
              <a:buFont typeface="Wingdings" pitchFamily="2" charset="2"/>
              <a:buAutoNum type="romanUcPeriod" startAt="2"/>
            </a:pPr>
            <a:r>
              <a:rPr lang="hu-HU" sz="2400"/>
              <a:t>Az objektumok sajátosságairól részletesen</a:t>
            </a:r>
          </a:p>
          <a:p>
            <a:pPr marL="1168400" lvl="1" indent="-711200">
              <a:lnSpc>
                <a:spcPct val="90000"/>
              </a:lnSpc>
              <a:buFontTx/>
              <a:buAutoNum type="arabicPeriod"/>
            </a:pPr>
            <a:r>
              <a:rPr lang="hu-HU" sz="2000">
                <a:sym typeface="Wingdings" pitchFamily="2" charset="2"/>
              </a:rPr>
              <a:t>Egységbezárás (encapsulation)</a:t>
            </a:r>
          </a:p>
          <a:p>
            <a:pPr marL="1524000" lvl="2" indent="-609600">
              <a:lnSpc>
                <a:spcPct val="90000"/>
              </a:lnSpc>
              <a:buFontTx/>
              <a:buAutoNum type="alphaLcPeriod" startAt="3"/>
            </a:pPr>
            <a:r>
              <a:rPr lang="hu-HU" sz="2000">
                <a:sym typeface="Wingdings" pitchFamily="2" charset="2"/>
              </a:rPr>
              <a:t>Az objektumpéldányok létrehozása</a:t>
            </a:r>
          </a:p>
          <a:p>
            <a:pPr marL="1879600" lvl="3" indent="-508000">
              <a:lnSpc>
                <a:spcPct val="90000"/>
              </a:lnSpc>
              <a:buFont typeface="Wingdings" pitchFamily="2" charset="2"/>
              <a:buChar char="§"/>
            </a:pPr>
            <a:r>
              <a:rPr lang="hu-HU" sz="1800">
                <a:sym typeface="Wingdings" pitchFamily="2" charset="2"/>
              </a:rPr>
              <a:t>Mivel a metódusok hívása a </a:t>
            </a:r>
            <a:br>
              <a:rPr lang="hu-HU" sz="1800">
                <a:sym typeface="Wingdings" pitchFamily="2" charset="2"/>
              </a:rPr>
            </a:br>
            <a:r>
              <a:rPr lang="hu-HU" sz="1800">
                <a:sym typeface="Wingdings" pitchFamily="2" charset="2"/>
              </a:rPr>
              <a:t>&lt;példány neve&gt;.&lt;metódusnév&gt; alakban történik, minden esetben egyértelmű, hogy a futó metódus mely példányhoz tartozik</a:t>
            </a:r>
          </a:p>
          <a:p>
            <a:pPr marL="1879600" lvl="3" indent="-508000">
              <a:lnSpc>
                <a:spcPct val="90000"/>
              </a:lnSpc>
              <a:buFont typeface="Wingdings" pitchFamily="2" charset="2"/>
              <a:buChar char="§"/>
            </a:pPr>
            <a:r>
              <a:rPr lang="hu-HU" sz="1800">
                <a:sym typeface="Wingdings" pitchFamily="2" charset="2"/>
              </a:rPr>
              <a:t>Ez valójában a metódus egy nem látható, de mindig átadott paraméterének köszönhető, ez a self (önmaga) változó paraméterének segítségével valósul meg</a:t>
            </a:r>
          </a:p>
          <a:p>
            <a:pPr marL="1879600" lvl="3" indent="-508000">
              <a:lnSpc>
                <a:spcPct val="90000"/>
              </a:lnSpc>
              <a:buFont typeface="Wingdings" pitchFamily="2" charset="2"/>
              <a:buChar char="§"/>
            </a:pPr>
            <a:r>
              <a:rPr lang="hu-HU" sz="1800">
                <a:sym typeface="Wingdings" pitchFamily="2" charset="2"/>
              </a:rPr>
              <a:t>Ezt a paramétert mi is használhatjuk a metódusainkban</a:t>
            </a:r>
          </a:p>
          <a:p>
            <a:pPr marL="1879600" lvl="3" indent="-508000">
              <a:lnSpc>
                <a:spcPct val="90000"/>
              </a:lnSpc>
              <a:buFont typeface="Wingdings" pitchFamily="2" charset="2"/>
              <a:buChar char="§"/>
            </a:pPr>
            <a:r>
              <a:rPr lang="hu-HU" sz="1800">
                <a:sym typeface="Wingdings" pitchFamily="2" charset="2"/>
              </a:rPr>
              <a:t>Ha a metóduson belül az objektumpéldány címére van szükségünk, a @Self hivatkozással kérdezhetjük le</a:t>
            </a:r>
          </a:p>
          <a:p>
            <a:pPr marL="1879600" lvl="3" indent="-508000">
              <a:lnSpc>
                <a:spcPct val="90000"/>
              </a:lnSpc>
              <a:buFont typeface="Wingdings" pitchFamily="2" charset="2"/>
              <a:buChar char="§"/>
            </a:pPr>
            <a:r>
              <a:rPr lang="hu-HU" sz="1800">
                <a:sym typeface="Wingdings" pitchFamily="2" charset="2"/>
              </a:rPr>
              <a:t>Statikus objektumpéldányok között értelmezett az értékadás művelete, ekkor a jobb oldalon álló változó teljes adatterülete a bal oldalon álló változó adatterületére másolódik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77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7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7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77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774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774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7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Lst>
  </p:timing>
</p:sld>
</file>

<file path=ppt/slides/slide3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algn="ctr"/>
            <a:r>
              <a:rPr lang="hu-HU" sz="3000"/>
              <a:t>6. Objektumorientált programozás</a:t>
            </a:r>
          </a:p>
        </p:txBody>
      </p:sp>
      <p:sp>
        <p:nvSpPr>
          <p:cNvPr id="288771" name="Rectangle 3"/>
          <p:cNvSpPr>
            <a:spLocks noGrp="1" noChangeArrowheads="1"/>
          </p:cNvSpPr>
          <p:nvPr>
            <p:ph type="body" sz="half" idx="1"/>
          </p:nvPr>
        </p:nvSpPr>
        <p:spPr>
          <a:xfrm>
            <a:off x="1035050" y="1651000"/>
            <a:ext cx="7323164" cy="4849834"/>
          </a:xfrm>
        </p:spPr>
        <p:txBody>
          <a:bodyPr/>
          <a:lstStyle/>
          <a:p>
            <a:pPr marL="812800" indent="-812800">
              <a:buFont typeface="Wingdings" pitchFamily="2" charset="2"/>
              <a:buAutoNum type="romanUcPeriod" startAt="2"/>
            </a:pPr>
            <a:r>
              <a:rPr lang="hu-HU" sz="2400" dirty="0"/>
              <a:t>Az objektumok sajátosságairól részletesen</a:t>
            </a:r>
          </a:p>
          <a:p>
            <a:pPr marL="1168400" lvl="1" indent="-711200">
              <a:buFontTx/>
              <a:buAutoNum type="arabicPeriod"/>
            </a:pPr>
            <a:r>
              <a:rPr lang="hu-HU" sz="2000" dirty="0">
                <a:sym typeface="Wingdings" pitchFamily="2" charset="2"/>
              </a:rPr>
              <a:t>Egységbezárás (</a:t>
            </a:r>
            <a:r>
              <a:rPr lang="hu-HU" sz="2000" dirty="0" err="1">
                <a:sym typeface="Wingdings" pitchFamily="2" charset="2"/>
              </a:rPr>
              <a:t>encapsulation</a:t>
            </a:r>
            <a:r>
              <a:rPr lang="hu-HU" sz="2000" dirty="0">
                <a:sym typeface="Wingdings" pitchFamily="2" charset="2"/>
              </a:rPr>
              <a:t>)</a:t>
            </a:r>
          </a:p>
          <a:p>
            <a:pPr marL="1524000" lvl="2" indent="-609600">
              <a:buFontTx/>
              <a:buAutoNum type="alphaLcPeriod" startAt="3"/>
            </a:pPr>
            <a:r>
              <a:rPr lang="hu-HU" sz="2000" dirty="0">
                <a:sym typeface="Wingdings" pitchFamily="2" charset="2"/>
              </a:rPr>
              <a:t>Az objektumpéldányok létrehozása</a:t>
            </a:r>
          </a:p>
          <a:p>
            <a:pPr marL="1879600" lvl="3" indent="-508000">
              <a:buFont typeface="Wingdings" pitchFamily="2" charset="2"/>
              <a:buChar char="§"/>
            </a:pPr>
            <a:r>
              <a:rPr lang="hu-HU" sz="1800" dirty="0">
                <a:sym typeface="Wingdings" pitchFamily="2" charset="2"/>
              </a:rPr>
              <a:t>A </a:t>
            </a:r>
            <a:r>
              <a:rPr lang="hu-HU" sz="1800" b="1" dirty="0">
                <a:sym typeface="Wingdings" pitchFamily="2" charset="2"/>
              </a:rPr>
              <a:t>dinamikus helyfoglalású objektumpéldányok</a:t>
            </a:r>
            <a:r>
              <a:rPr lang="hu-HU" sz="1800" dirty="0">
                <a:sym typeface="Wingdings" pitchFamily="2" charset="2"/>
              </a:rPr>
              <a:t> létrehozásához típusos mutatókat alkalmazhatunk</a:t>
            </a:r>
          </a:p>
          <a:p>
            <a:pPr marL="1879600" lvl="3" indent="-508000">
              <a:buFont typeface="Wingdings" pitchFamily="2" charset="2"/>
              <a:buChar char="§"/>
            </a:pPr>
            <a:r>
              <a:rPr lang="hu-HU" sz="1800" dirty="0">
                <a:sym typeface="Wingdings" pitchFamily="2" charset="2"/>
              </a:rPr>
              <a:t>A többi dinamikus változóhoz hasonlóan a New könyvtári eljárással foglalhatunk helyet egy objektumpéldánynak, és a </a:t>
            </a:r>
            <a:r>
              <a:rPr lang="hu-HU" sz="1800" dirty="0" err="1">
                <a:sym typeface="Wingdings" pitchFamily="2" charset="2"/>
              </a:rPr>
              <a:t>Dispose</a:t>
            </a:r>
            <a:r>
              <a:rPr lang="hu-HU" sz="1800" dirty="0">
                <a:sym typeface="Wingdings" pitchFamily="2" charset="2"/>
              </a:rPr>
              <a:t> eljárással szabadíthatjuk fel a </a:t>
            </a:r>
            <a:r>
              <a:rPr lang="hu-HU" sz="1800" dirty="0" err="1">
                <a:sym typeface="Wingdings" pitchFamily="2" charset="2"/>
              </a:rPr>
              <a:t>halomterületet</a:t>
            </a:r>
            <a:endParaRPr lang="hu-HU" sz="1800" dirty="0">
              <a:sym typeface="Wingdings" pitchFamily="2" charset="2"/>
            </a:endParaRPr>
          </a:p>
          <a:p>
            <a:pPr marL="1879600" lvl="3" indent="-508000">
              <a:buFont typeface="Wingdings" pitchFamily="2" charset="2"/>
              <a:buChar char="§"/>
            </a:pPr>
            <a:r>
              <a:rPr lang="hu-HU" sz="1800" dirty="0">
                <a:sym typeface="Wingdings" pitchFamily="2" charset="2"/>
              </a:rPr>
              <a:t>Az elnevezésekre ajánlott azt a konvenciót használni, hogy az objektumpéldányra mutató pointert az objektumtípus neve elé tett P karakterrel jelezzük, </a:t>
            </a:r>
            <a:r>
              <a:rPr lang="hu-HU" sz="1800" dirty="0" err="1">
                <a:sym typeface="Wingdings" pitchFamily="2" charset="2"/>
              </a:rPr>
              <a:t>pl</a:t>
            </a:r>
            <a:r>
              <a:rPr lang="hu-HU" sz="1800" dirty="0">
                <a:sym typeface="Wingdings" pitchFamily="2" charset="2"/>
              </a:rPr>
              <a:t>:</a:t>
            </a:r>
          </a:p>
          <a:p>
            <a:pPr marL="1879600" lvl="3" indent="-508000">
              <a:buFont typeface="Wingdings" pitchFamily="2" charset="2"/>
              <a:buNone/>
            </a:pPr>
            <a:r>
              <a:rPr lang="hu-HU" sz="1800" dirty="0" err="1">
                <a:sym typeface="Wingdings" pitchFamily="2" charset="2"/>
              </a:rPr>
              <a:t>Type</a:t>
            </a:r>
            <a:r>
              <a:rPr lang="hu-HU" sz="1800" dirty="0">
                <a:sym typeface="Wingdings" pitchFamily="2" charset="2"/>
              </a:rPr>
              <a:t> </a:t>
            </a:r>
            <a:r>
              <a:rPr lang="hu-HU" sz="1800" dirty="0" err="1">
                <a:sym typeface="Wingdings" pitchFamily="2" charset="2"/>
              </a:rPr>
              <a:t>PTeglalap</a:t>
            </a:r>
            <a:r>
              <a:rPr lang="hu-HU" sz="1800" dirty="0">
                <a:sym typeface="Wingdings" pitchFamily="2" charset="2"/>
              </a:rPr>
              <a:t>=^</a:t>
            </a:r>
            <a:r>
              <a:rPr lang="hu-HU" sz="1800" dirty="0" err="1">
                <a:sym typeface="Wingdings" pitchFamily="2" charset="2"/>
              </a:rPr>
              <a:t>Teglalap</a:t>
            </a:r>
            <a:r>
              <a:rPr lang="hu-HU" sz="1800" dirty="0">
                <a:sym typeface="Wingdings" pitchFamily="2" charset="2"/>
              </a:rPr>
              <a:t>;</a:t>
            </a:r>
          </a:p>
          <a:p>
            <a:pPr marL="1879600" lvl="3" indent="-508000">
              <a:buFont typeface="Wingdings" pitchFamily="2" charset="2"/>
              <a:buNone/>
            </a:pPr>
            <a:r>
              <a:rPr lang="hu-HU" sz="1800" dirty="0">
                <a:sym typeface="Wingdings" pitchFamily="2" charset="2"/>
              </a:rPr>
              <a:t>	 </a:t>
            </a:r>
            <a:r>
              <a:rPr lang="hu-HU" sz="1800" dirty="0" err="1">
                <a:sym typeface="Wingdings" pitchFamily="2" charset="2"/>
              </a:rPr>
              <a:t>Teglalap</a:t>
            </a:r>
            <a:r>
              <a:rPr lang="hu-HU" sz="1800" dirty="0">
                <a:sym typeface="Wingdings" pitchFamily="2" charset="2"/>
              </a:rPr>
              <a:t>=</a:t>
            </a:r>
            <a:r>
              <a:rPr lang="hu-HU" sz="1800" dirty="0" err="1">
                <a:sym typeface="Wingdings" pitchFamily="2" charset="2"/>
              </a:rPr>
              <a:t>Object</a:t>
            </a:r>
            <a:endParaRPr lang="hu-HU" sz="1800" dirty="0">
              <a:sym typeface="Wingdings" pitchFamily="2" charset="2"/>
            </a:endParaRPr>
          </a:p>
          <a:p>
            <a:pPr marL="1879600" lvl="3" indent="-508000">
              <a:buFont typeface="Wingdings" pitchFamily="2" charset="2"/>
              <a:buNone/>
            </a:pPr>
            <a:r>
              <a:rPr lang="hu-HU" sz="1800" dirty="0">
                <a:sym typeface="Wingdings" pitchFamily="2" charset="2"/>
              </a:rPr>
              <a:t>			…</a:t>
            </a:r>
          </a:p>
          <a:p>
            <a:pPr marL="1879600" lvl="3" indent="-508000">
              <a:buFont typeface="Wingdings" pitchFamily="2" charset="2"/>
              <a:buNone/>
            </a:pPr>
            <a:r>
              <a:rPr lang="hu-HU" sz="1800" dirty="0">
                <a:sym typeface="Wingdings" pitchFamily="2" charset="2"/>
              </a:rPr>
              <a:t>	 End;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87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877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877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877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8771">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87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pPr algn="ctr"/>
            <a:r>
              <a:rPr lang="hu-HU" sz="3000"/>
              <a:t>6. Objektumorientált programozás</a:t>
            </a:r>
          </a:p>
        </p:txBody>
      </p:sp>
      <p:sp>
        <p:nvSpPr>
          <p:cNvPr id="290819" name="Rectangle 3"/>
          <p:cNvSpPr>
            <a:spLocks noGrp="1" noChangeArrowheads="1"/>
          </p:cNvSpPr>
          <p:nvPr>
            <p:ph type="body" sz="half" idx="1"/>
          </p:nvPr>
        </p:nvSpPr>
        <p:spPr>
          <a:xfrm>
            <a:off x="1035050" y="1651000"/>
            <a:ext cx="7466040" cy="4921272"/>
          </a:xfrm>
        </p:spPr>
        <p:txBody>
          <a:bodyPr/>
          <a:lstStyle/>
          <a:p>
            <a:pPr marL="812800" indent="-812800">
              <a:lnSpc>
                <a:spcPct val="90000"/>
              </a:lnSpc>
              <a:buFont typeface="Wingdings" pitchFamily="2" charset="2"/>
              <a:buAutoNum type="romanUcPeriod" startAt="2"/>
            </a:pPr>
            <a:r>
              <a:rPr lang="hu-HU" sz="1800" dirty="0"/>
              <a:t>Az objektumok sajátosságairól részletesen</a:t>
            </a:r>
          </a:p>
          <a:p>
            <a:pPr marL="1168400" lvl="1" indent="-711200">
              <a:lnSpc>
                <a:spcPct val="90000"/>
              </a:lnSpc>
              <a:buFontTx/>
              <a:buAutoNum type="arabicPeriod" startAt="2"/>
            </a:pPr>
            <a:r>
              <a:rPr lang="hu-HU" sz="1600" dirty="0">
                <a:sym typeface="Wingdings" pitchFamily="2" charset="2"/>
              </a:rPr>
              <a:t>Öröklődés (</a:t>
            </a:r>
            <a:r>
              <a:rPr lang="hu-HU" sz="1600" dirty="0" err="1">
                <a:sym typeface="Wingdings" pitchFamily="2" charset="2"/>
              </a:rPr>
              <a:t>inheritance</a:t>
            </a:r>
            <a:r>
              <a:rPr lang="hu-HU" sz="1600" dirty="0">
                <a:sym typeface="Wingdings" pitchFamily="2" charset="2"/>
              </a:rPr>
              <a:t>)</a:t>
            </a:r>
          </a:p>
          <a:p>
            <a:pPr marL="1524000" lvl="2" indent="-609600">
              <a:lnSpc>
                <a:spcPct val="90000"/>
              </a:lnSpc>
              <a:buFont typeface="Wingdings" pitchFamily="2" charset="2"/>
              <a:buChar char="§"/>
            </a:pPr>
            <a:r>
              <a:rPr lang="hu-HU" sz="1600" dirty="0">
                <a:sym typeface="Wingdings" pitchFamily="2" charset="2"/>
              </a:rPr>
              <a:t>Az OOP nyelvekben az öröklődés azt jelenti, hogy egy meglévő objektumból kiindulva újabb objektumot építhetünk fel</a:t>
            </a:r>
          </a:p>
          <a:p>
            <a:pPr marL="1524000" lvl="2" indent="-609600">
              <a:lnSpc>
                <a:spcPct val="90000"/>
              </a:lnSpc>
              <a:buFont typeface="Wingdings" pitchFamily="2" charset="2"/>
              <a:buChar char="§"/>
            </a:pPr>
            <a:r>
              <a:rPr lang="hu-HU" sz="1600" dirty="0">
                <a:sym typeface="Wingdings" pitchFamily="2" charset="2"/>
              </a:rPr>
              <a:t>Ez az objektum örökli a felhasznált objektum adatmezőit és metódusait</a:t>
            </a:r>
          </a:p>
          <a:p>
            <a:pPr marL="1524000" lvl="2" indent="-609600">
              <a:lnSpc>
                <a:spcPct val="90000"/>
              </a:lnSpc>
              <a:buFont typeface="Wingdings" pitchFamily="2" charset="2"/>
              <a:buChar char="§"/>
            </a:pPr>
            <a:r>
              <a:rPr lang="hu-HU" sz="1600" dirty="0">
                <a:sym typeface="Wingdings" pitchFamily="2" charset="2"/>
              </a:rPr>
              <a:t>A </a:t>
            </a:r>
            <a:r>
              <a:rPr lang="hu-HU" sz="1600" dirty="0" err="1">
                <a:sym typeface="Wingdings" pitchFamily="2" charset="2"/>
              </a:rPr>
              <a:t>TP-ban</a:t>
            </a:r>
            <a:r>
              <a:rPr lang="hu-HU" sz="1600" dirty="0">
                <a:sym typeface="Wingdings" pitchFamily="2" charset="2"/>
              </a:rPr>
              <a:t> azt az objektumot, amelyből származtatjuk az újat, ős (</a:t>
            </a:r>
            <a:r>
              <a:rPr lang="hu-HU" sz="1600" dirty="0" err="1">
                <a:sym typeface="Wingdings" pitchFamily="2" charset="2"/>
              </a:rPr>
              <a:t>ancestor</a:t>
            </a:r>
            <a:r>
              <a:rPr lang="hu-HU" sz="1600" dirty="0">
                <a:sym typeface="Wingdings" pitchFamily="2" charset="2"/>
              </a:rPr>
              <a:t>), vagy </a:t>
            </a:r>
            <a:r>
              <a:rPr lang="hu-HU" sz="1600" dirty="0" err="1">
                <a:sym typeface="Wingdings" pitchFamily="2" charset="2"/>
              </a:rPr>
              <a:t>szűlőobjektumnak</a:t>
            </a:r>
            <a:r>
              <a:rPr lang="hu-HU" sz="1600" dirty="0">
                <a:sym typeface="Wingdings" pitchFamily="2" charset="2"/>
              </a:rPr>
              <a:t> nevezzük;</a:t>
            </a:r>
          </a:p>
          <a:p>
            <a:pPr marL="1524000" lvl="2" indent="-609600">
              <a:lnSpc>
                <a:spcPct val="90000"/>
              </a:lnSpc>
              <a:buFont typeface="Wingdings" pitchFamily="2" charset="2"/>
              <a:buChar char="§"/>
            </a:pPr>
            <a:r>
              <a:rPr lang="hu-HU" sz="1600" dirty="0">
                <a:sym typeface="Wingdings" pitchFamily="2" charset="2"/>
              </a:rPr>
              <a:t>Az új objektumot pedig származtatott (</a:t>
            </a:r>
            <a:r>
              <a:rPr lang="hu-HU" sz="1600" dirty="0" err="1">
                <a:sym typeface="Wingdings" pitchFamily="2" charset="2"/>
              </a:rPr>
              <a:t>descendant</a:t>
            </a:r>
            <a:r>
              <a:rPr lang="hu-HU" sz="1600" dirty="0">
                <a:sym typeface="Wingdings" pitchFamily="2" charset="2"/>
              </a:rPr>
              <a:t>) vagy gyerekobjektumnak nevezzük.</a:t>
            </a:r>
          </a:p>
          <a:p>
            <a:pPr marL="1524000" lvl="2" indent="-609600">
              <a:lnSpc>
                <a:spcPct val="90000"/>
              </a:lnSpc>
              <a:buFont typeface="Wingdings" pitchFamily="2" charset="2"/>
              <a:buChar char="§"/>
            </a:pPr>
            <a:r>
              <a:rPr lang="hu-HU" sz="1600" dirty="0">
                <a:sym typeface="Wingdings" pitchFamily="2" charset="2"/>
              </a:rPr>
              <a:t>Az öröklődés során természetesen új adatmezőkkel és metódusokkal bővíthetjük az objektumot, és lehetőség van a az örökölt metódusok azonos névvel de új tartalommal való újradefiniálására is</a:t>
            </a:r>
          </a:p>
          <a:p>
            <a:pPr marL="1524000" lvl="2" indent="-609600">
              <a:lnSpc>
                <a:spcPct val="90000"/>
              </a:lnSpc>
              <a:buFont typeface="Wingdings" pitchFamily="2" charset="2"/>
              <a:buChar char="§"/>
            </a:pPr>
            <a:r>
              <a:rPr lang="hu-HU" sz="1600" dirty="0">
                <a:sym typeface="Wingdings" pitchFamily="2" charset="2"/>
              </a:rPr>
              <a:t>Az objektumok öröklődése egyszeres, ami azt jelenti, hogy minden objektumnak pontosan egy közvetlen őse van</a:t>
            </a:r>
          </a:p>
          <a:p>
            <a:pPr marL="1524000" lvl="2" indent="-609600">
              <a:lnSpc>
                <a:spcPct val="90000"/>
              </a:lnSpc>
              <a:buFont typeface="Wingdings" pitchFamily="2" charset="2"/>
              <a:buChar char="§"/>
            </a:pPr>
            <a:r>
              <a:rPr lang="hu-HU" sz="1600" dirty="0">
                <a:sym typeface="Wingdings" pitchFamily="2" charset="2"/>
              </a:rPr>
              <a:t>A </a:t>
            </a:r>
            <a:r>
              <a:rPr lang="hu-HU" sz="1600" dirty="0" err="1">
                <a:sym typeface="Wingdings" pitchFamily="2" charset="2"/>
              </a:rPr>
              <a:t>Turbo</a:t>
            </a:r>
            <a:r>
              <a:rPr lang="hu-HU" sz="1600" dirty="0">
                <a:sym typeface="Wingdings" pitchFamily="2" charset="2"/>
              </a:rPr>
              <a:t> Pascal rendszerek tartalmaznak előre elkészített objektum-hierarchiát, ami a szöveges képernyő ablakszerű kezeléséhez (</a:t>
            </a:r>
            <a:r>
              <a:rPr lang="hu-HU" sz="1600" dirty="0" err="1">
                <a:sym typeface="Wingdings" pitchFamily="2" charset="2"/>
              </a:rPr>
              <a:t>Turbo</a:t>
            </a:r>
            <a:r>
              <a:rPr lang="hu-HU" sz="1600" dirty="0">
                <a:sym typeface="Wingdings" pitchFamily="2" charset="2"/>
              </a:rPr>
              <a:t> </a:t>
            </a:r>
            <a:r>
              <a:rPr lang="hu-HU" sz="1600" dirty="0" err="1">
                <a:sym typeface="Wingdings" pitchFamily="2" charset="2"/>
              </a:rPr>
              <a:t>Vision</a:t>
            </a:r>
            <a:r>
              <a:rPr lang="hu-HU" sz="1600" dirty="0">
                <a:sym typeface="Wingdings" pitchFamily="2" charset="2"/>
              </a:rPr>
              <a:t>) nyújt segítséget, illetve a </a:t>
            </a:r>
            <a:r>
              <a:rPr lang="hu-HU" sz="1600" dirty="0" err="1">
                <a:sym typeface="Wingdings" pitchFamily="2" charset="2"/>
              </a:rPr>
              <a:t>Borland</a:t>
            </a:r>
            <a:r>
              <a:rPr lang="hu-HU" sz="1600" dirty="0">
                <a:sym typeface="Wingdings" pitchFamily="2" charset="2"/>
              </a:rPr>
              <a:t> Pascal tartalmazza a Windows </a:t>
            </a:r>
            <a:r>
              <a:rPr lang="hu-HU" sz="1600" dirty="0" err="1">
                <a:sym typeface="Wingdings" pitchFamily="2" charset="2"/>
              </a:rPr>
              <a:t>környezet-beli</a:t>
            </a:r>
            <a:r>
              <a:rPr lang="hu-HU" sz="1600" dirty="0">
                <a:sym typeface="Wingdings" pitchFamily="2" charset="2"/>
              </a:rPr>
              <a:t> programozáshoz az </a:t>
            </a:r>
            <a:r>
              <a:rPr lang="hu-HU" sz="1600" dirty="0" err="1">
                <a:sym typeface="Wingdings" pitchFamily="2" charset="2"/>
              </a:rPr>
              <a:t>Object</a:t>
            </a:r>
            <a:r>
              <a:rPr lang="hu-HU" sz="1600" dirty="0">
                <a:sym typeface="Wingdings" pitchFamily="2" charset="2"/>
              </a:rPr>
              <a:t> Windows objektum-könyvtárat (ezekkel nem foglalkozunk)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0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0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08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08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08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08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08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08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9" grpId="0" build="p"/>
    </p:bldLst>
  </p:timing>
</p:sld>
</file>

<file path=ppt/slides/slide3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lgn="ctr"/>
            <a:r>
              <a:rPr lang="hu-HU" sz="3000"/>
              <a:t>6. Objektumorientált programozás</a:t>
            </a:r>
          </a:p>
        </p:txBody>
      </p:sp>
      <p:sp>
        <p:nvSpPr>
          <p:cNvPr id="291843" name="Rectangle 3"/>
          <p:cNvSpPr>
            <a:spLocks noGrp="1" noChangeArrowheads="1"/>
          </p:cNvSpPr>
          <p:nvPr>
            <p:ph type="body" sz="half" idx="1"/>
          </p:nvPr>
        </p:nvSpPr>
        <p:spPr>
          <a:xfrm>
            <a:off x="1035050" y="1651000"/>
            <a:ext cx="8108950" cy="5207000"/>
          </a:xfrm>
        </p:spPr>
        <p:txBody>
          <a:bodyPr/>
          <a:lstStyle/>
          <a:p>
            <a:pPr marL="812800" indent="-812800">
              <a:buFont typeface="Wingdings" pitchFamily="2" charset="2"/>
              <a:buAutoNum type="romanUcPeriod" startAt="2"/>
            </a:pPr>
            <a:r>
              <a:rPr lang="hu-HU" sz="2000"/>
              <a:t>Az objektumok sajátosságairól részletesen</a:t>
            </a:r>
          </a:p>
          <a:p>
            <a:pPr marL="1168400" lvl="1" indent="-711200">
              <a:buFontTx/>
              <a:buAutoNum type="arabicPeriod" startAt="2"/>
            </a:pPr>
            <a:r>
              <a:rPr lang="hu-HU" sz="1800">
                <a:sym typeface="Wingdings" pitchFamily="2" charset="2"/>
              </a:rPr>
              <a:t>Öröklődés (inheritance)</a:t>
            </a:r>
          </a:p>
          <a:p>
            <a:pPr marL="1524000" lvl="2" indent="-609600">
              <a:buFont typeface="Wingdings" pitchFamily="2" charset="2"/>
              <a:buChar char="§"/>
            </a:pPr>
            <a:r>
              <a:rPr lang="hu-HU" sz="1800">
                <a:sym typeface="Wingdings" pitchFamily="2" charset="2"/>
              </a:rPr>
              <a:t>Az öröklődés deklarálása:</a:t>
            </a:r>
          </a:p>
          <a:p>
            <a:pPr marL="1524000" lvl="2" indent="-609600">
              <a:buFont typeface="Wingdings" pitchFamily="2" charset="2"/>
              <a:buNone/>
            </a:pPr>
            <a:r>
              <a:rPr lang="hu-HU" sz="1800">
                <a:sym typeface="Wingdings" pitchFamily="2" charset="2"/>
              </a:rPr>
              <a:t>Type &lt;leszármazott típus neve&gt;=Object(&lt;őstípus neve&gt;)</a:t>
            </a:r>
          </a:p>
          <a:p>
            <a:pPr marL="1524000" lvl="2" indent="-609600">
              <a:buFont typeface="Wingdings" pitchFamily="2" charset="2"/>
              <a:buNone/>
            </a:pPr>
            <a:r>
              <a:rPr lang="hu-HU" sz="1800">
                <a:sym typeface="Wingdings" pitchFamily="2" charset="2"/>
              </a:rPr>
              <a:t>	{új adatmezők, új és megváltozott metódusok fejléce}</a:t>
            </a:r>
          </a:p>
          <a:p>
            <a:pPr marL="1524000" lvl="2" indent="-609600">
              <a:buFont typeface="Wingdings" pitchFamily="2" charset="2"/>
              <a:buNone/>
            </a:pPr>
            <a:r>
              <a:rPr lang="hu-HU" sz="1800">
                <a:sym typeface="Wingdings" pitchFamily="2" charset="2"/>
              </a:rPr>
              <a:t>End;</a:t>
            </a:r>
          </a:p>
          <a:p>
            <a:pPr marL="1524000" lvl="2" indent="-609600">
              <a:buFont typeface="Wingdings" pitchFamily="2" charset="2"/>
              <a:buChar char="§"/>
            </a:pPr>
            <a:r>
              <a:rPr lang="hu-HU" sz="1800">
                <a:sym typeface="Wingdings" pitchFamily="2" charset="2"/>
              </a:rPr>
              <a:t>Fontos szabály, hogy csak az új és megváltozott dolgokat kell deklarálni, és persze később kifejteni</a:t>
            </a:r>
          </a:p>
          <a:p>
            <a:pPr marL="1524000" lvl="2" indent="-609600">
              <a:buFont typeface="Wingdings" pitchFamily="2" charset="2"/>
              <a:buChar char="§"/>
            </a:pPr>
            <a:r>
              <a:rPr lang="hu-HU" sz="1800">
                <a:sym typeface="Wingdings" pitchFamily="2" charset="2"/>
              </a:rPr>
              <a:t>Vigyázni kell arra, hogy a leszármazott objektum inicializáló metódusa ne csak a saját adatmezőit inicializálja, hanem a közvetlen ősének adatmezőit is (ezt a közvetlen ős inicializáló metódusának hívásával érhetjük el)</a:t>
            </a:r>
          </a:p>
          <a:p>
            <a:pPr marL="1524000" lvl="2" indent="-609600">
              <a:buFont typeface="Wingdings" pitchFamily="2" charset="2"/>
              <a:buChar char="§"/>
            </a:pPr>
            <a:r>
              <a:rPr lang="hu-HU" sz="1800">
                <a:sym typeface="Wingdings" pitchFamily="2" charset="2"/>
              </a:rPr>
              <a:t>Ha többszörös öröklődési lánc van, ezt az elvet minden származtatási lépésnél be kell tartani</a:t>
            </a:r>
          </a:p>
          <a:p>
            <a:pPr marL="1524000" lvl="2" indent="-609600">
              <a:buFont typeface="Wingdings" pitchFamily="2" charset="2"/>
              <a:buChar char="§"/>
            </a:pPr>
            <a:r>
              <a:rPr lang="hu-HU" sz="1800">
                <a:sym typeface="Wingdings" pitchFamily="2" charset="2"/>
              </a:rPr>
              <a:t>Ezt a hívást, és a közvetlen ős más metódusainak hívását könnyíti meg az </a:t>
            </a:r>
            <a:r>
              <a:rPr lang="hu-HU" sz="1800" i="1">
                <a:sym typeface="Wingdings" pitchFamily="2" charset="2"/>
              </a:rPr>
              <a:t>inherited</a:t>
            </a:r>
            <a:r>
              <a:rPr lang="hu-HU" sz="1800">
                <a:sym typeface="Wingdings" pitchFamily="2" charset="2"/>
              </a:rPr>
              <a:t> (öröklött) kulcsszó (TP 7.0)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84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184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184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84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184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184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18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p:bldLst>
  </p:timing>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algn="ctr"/>
            <a:r>
              <a:rPr lang="hu-HU" sz="3000"/>
              <a:t>6. Objektumorientált programozás</a:t>
            </a:r>
          </a:p>
        </p:txBody>
      </p:sp>
      <p:sp>
        <p:nvSpPr>
          <p:cNvPr id="292867" name="Rectangle 3"/>
          <p:cNvSpPr>
            <a:spLocks noGrp="1" noChangeArrowheads="1"/>
          </p:cNvSpPr>
          <p:nvPr>
            <p:ph type="body" sz="half" idx="1"/>
          </p:nvPr>
        </p:nvSpPr>
        <p:spPr>
          <a:xfrm>
            <a:off x="1035050" y="1651000"/>
            <a:ext cx="8108950" cy="5207000"/>
          </a:xfrm>
        </p:spPr>
        <p:txBody>
          <a:bodyPr/>
          <a:lstStyle/>
          <a:p>
            <a:pPr marL="812800" indent="-812800">
              <a:buFont typeface="Wingdings" pitchFamily="2" charset="2"/>
              <a:buAutoNum type="romanUcPeriod" startAt="2"/>
            </a:pPr>
            <a:r>
              <a:rPr lang="hu-HU" sz="2400"/>
              <a:t>Az objektumok sajátosságairól részletesen</a:t>
            </a:r>
          </a:p>
          <a:p>
            <a:pPr marL="1168400" lvl="1" indent="-711200">
              <a:buFontTx/>
              <a:buAutoNum type="arabicPeriod" startAt="2"/>
            </a:pPr>
            <a:r>
              <a:rPr lang="hu-HU" sz="2000">
                <a:sym typeface="Wingdings" pitchFamily="2" charset="2"/>
              </a:rPr>
              <a:t>Öröklődés (inheritance)</a:t>
            </a:r>
          </a:p>
          <a:p>
            <a:pPr marL="1524000" lvl="2" indent="-609600">
              <a:buFont typeface="Wingdings" pitchFamily="2" charset="2"/>
              <a:buChar char="§"/>
            </a:pPr>
            <a:r>
              <a:rPr lang="hu-HU" sz="2000">
                <a:sym typeface="Wingdings" pitchFamily="2" charset="2"/>
              </a:rPr>
              <a:t>Probléma az öröklődésnél:</a:t>
            </a:r>
          </a:p>
          <a:p>
            <a:pPr marL="1879600" lvl="3" indent="-508000">
              <a:buFont typeface="Wingdings" pitchFamily="2" charset="2"/>
              <a:buChar char="§"/>
            </a:pPr>
            <a:r>
              <a:rPr lang="hu-HU" sz="1800">
                <a:sym typeface="Wingdings" pitchFamily="2" charset="2"/>
              </a:rPr>
              <a:t>Ha egy öröklött metódusból hívunk egy másik, de újradefiniált metódust, akkor nem a gyerekobjektum, hanem a szülőobjektum metódusa hajtódik végre, ami a program rossz működését okozza</a:t>
            </a:r>
          </a:p>
          <a:p>
            <a:pPr marL="1879600" lvl="3" indent="-508000">
              <a:buFont typeface="Wingdings" pitchFamily="2" charset="2"/>
              <a:buChar char="§"/>
            </a:pPr>
            <a:r>
              <a:rPr lang="hu-HU" sz="1800">
                <a:sym typeface="Wingdings" pitchFamily="2" charset="2"/>
              </a:rPr>
              <a:t>A jelenség oka: az objektumok zártsága</a:t>
            </a:r>
          </a:p>
          <a:p>
            <a:pPr marL="1879600" lvl="3" indent="-508000">
              <a:buFont typeface="Wingdings" pitchFamily="2" charset="2"/>
              <a:buChar char="§"/>
            </a:pPr>
            <a:r>
              <a:rPr lang="hu-HU" sz="1800">
                <a:sym typeface="Wingdings" pitchFamily="2" charset="2"/>
              </a:rPr>
              <a:t>A fordítóprogram ugyanis a metódusokból elvégzett metódushívást a hagyományos alprogramokkal azonos módon, rögzített címen történő hívással fordítja (ezek az ún. statikus metódusok)</a:t>
            </a:r>
          </a:p>
          <a:p>
            <a:pPr marL="1879600" lvl="3" indent="-508000">
              <a:buFont typeface="Wingdings" pitchFamily="2" charset="2"/>
              <a:buChar char="§"/>
            </a:pPr>
            <a:r>
              <a:rPr lang="hu-HU" sz="1800">
                <a:sym typeface="Wingdings" pitchFamily="2" charset="2"/>
              </a:rPr>
              <a:t>Emiatt az eddig tanult módszerekkel nem megvalósítható az objektumok harmadik tulajdonsága, a sokalakúság (polimorfizmus)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2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2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2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2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28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p:bld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algn="ctr"/>
            <a:r>
              <a:rPr lang="hu-HU" sz="3000"/>
              <a:t>6. Objektumorientált programozás</a:t>
            </a:r>
          </a:p>
        </p:txBody>
      </p:sp>
      <p:sp>
        <p:nvSpPr>
          <p:cNvPr id="293891" name="Rectangle 3"/>
          <p:cNvSpPr>
            <a:spLocks noGrp="1" noChangeArrowheads="1"/>
          </p:cNvSpPr>
          <p:nvPr>
            <p:ph type="body" sz="half" idx="1"/>
          </p:nvPr>
        </p:nvSpPr>
        <p:spPr>
          <a:xfrm>
            <a:off x="1035050" y="1651000"/>
            <a:ext cx="8108950" cy="5207000"/>
          </a:xfrm>
        </p:spPr>
        <p:txBody>
          <a:bodyPr/>
          <a:lstStyle/>
          <a:p>
            <a:pPr marL="812800" indent="-812800">
              <a:lnSpc>
                <a:spcPct val="90000"/>
              </a:lnSpc>
              <a:buFont typeface="Wingdings" pitchFamily="2" charset="2"/>
              <a:buAutoNum type="romanUcPeriod" startAt="2"/>
            </a:pPr>
            <a:r>
              <a:rPr lang="hu-HU" sz="1800"/>
              <a:t>Az objektumok sajátosságairól részletesen</a:t>
            </a:r>
          </a:p>
          <a:p>
            <a:pPr marL="1168400" lvl="1" indent="-711200">
              <a:lnSpc>
                <a:spcPct val="90000"/>
              </a:lnSpc>
              <a:buFontTx/>
              <a:buAutoNum type="arabicPeriod" startAt="3"/>
            </a:pPr>
            <a:r>
              <a:rPr lang="hu-HU" sz="1600">
                <a:sym typeface="Wingdings" pitchFamily="2" charset="2"/>
              </a:rPr>
              <a:t>Sokalakúság (polimorphism, polimorfizmus)</a:t>
            </a:r>
          </a:p>
          <a:p>
            <a:pPr marL="1524000" lvl="2" indent="-609600">
              <a:lnSpc>
                <a:spcPct val="90000"/>
              </a:lnSpc>
              <a:buFont typeface="Wingdings" pitchFamily="2" charset="2"/>
              <a:buChar char="§"/>
            </a:pPr>
            <a:r>
              <a:rPr lang="hu-HU" sz="1600">
                <a:sym typeface="Wingdings" pitchFamily="2" charset="2"/>
              </a:rPr>
              <a:t>Azt jelenti, hogy a gyerekobjektum metódusai felüldeklarálhatók, vagyis másképp kell egy gyerekobjektum műveletét végrehajtani</a:t>
            </a:r>
          </a:p>
          <a:p>
            <a:pPr marL="1524000" lvl="2" indent="-609600">
              <a:lnSpc>
                <a:spcPct val="90000"/>
              </a:lnSpc>
              <a:buFont typeface="Wingdings" pitchFamily="2" charset="2"/>
              <a:buChar char="§"/>
            </a:pPr>
            <a:r>
              <a:rPr lang="hu-HU" sz="1600">
                <a:sym typeface="Wingdings" pitchFamily="2" charset="2"/>
              </a:rPr>
              <a:t>Azonban, ha a gyerekobjektum metódusában a szülő objektum metódusára történik hivatkozás, majd abban egy olyan metódusra, amely mindkét objektumban létezik, de különböző dolgot csinál, akkor a hívásnál probléma lehet, mert nem a megfelelő objektum metódusa fut le.</a:t>
            </a:r>
          </a:p>
          <a:p>
            <a:pPr marL="1524000" lvl="2" indent="-609600">
              <a:lnSpc>
                <a:spcPct val="90000"/>
              </a:lnSpc>
              <a:buFont typeface="Wingdings" pitchFamily="2" charset="2"/>
              <a:buChar char="§"/>
            </a:pPr>
            <a:r>
              <a:rPr lang="hu-HU" sz="1600">
                <a:sym typeface="Wingdings" pitchFamily="2" charset="2"/>
              </a:rPr>
              <a:t>Erre megoldás: a virtuális metódusok használata</a:t>
            </a:r>
          </a:p>
          <a:p>
            <a:pPr marL="1524000" lvl="2" indent="-609600">
              <a:lnSpc>
                <a:spcPct val="90000"/>
              </a:lnSpc>
              <a:buFont typeface="Wingdings" pitchFamily="2" charset="2"/>
              <a:buChar char="§"/>
            </a:pPr>
            <a:r>
              <a:rPr lang="hu-HU" sz="1600">
                <a:sym typeface="Wingdings" pitchFamily="2" charset="2"/>
              </a:rPr>
              <a:t>A virtuális metódusnál futási időben dől el, hogy melyik objektumtipus metódusát kell meghívni</a:t>
            </a:r>
          </a:p>
          <a:p>
            <a:pPr marL="1524000" lvl="2" indent="-609600">
              <a:lnSpc>
                <a:spcPct val="90000"/>
              </a:lnSpc>
              <a:buFont typeface="Wingdings" pitchFamily="2" charset="2"/>
              <a:buChar char="§"/>
            </a:pPr>
            <a:r>
              <a:rPr lang="hu-HU" sz="1600">
                <a:sym typeface="Wingdings" pitchFamily="2" charset="2"/>
              </a:rPr>
              <a:t>Ahhoz, hogy virtuális metódusokat alkalmazzunk, az objektumtipus inicializását speciális módon kell elvégezni</a:t>
            </a:r>
          </a:p>
          <a:p>
            <a:pPr marL="1524000" lvl="2" indent="-609600">
              <a:lnSpc>
                <a:spcPct val="90000"/>
              </a:lnSpc>
              <a:buFont typeface="Wingdings" pitchFamily="2" charset="2"/>
              <a:buChar char="§"/>
            </a:pPr>
            <a:r>
              <a:rPr lang="hu-HU" sz="1600">
                <a:sym typeface="Wingdings" pitchFamily="2" charset="2"/>
              </a:rPr>
              <a:t>Ekkor egy új kulcsszóval kell helyettesíteni a procedure kulcsszót: </a:t>
            </a:r>
            <a:r>
              <a:rPr lang="hu-HU" sz="1600" b="1" i="1">
                <a:sym typeface="Wingdings" pitchFamily="2" charset="2"/>
              </a:rPr>
              <a:t>constructor</a:t>
            </a:r>
          </a:p>
          <a:p>
            <a:pPr marL="1524000" lvl="2" indent="-609600">
              <a:lnSpc>
                <a:spcPct val="90000"/>
              </a:lnSpc>
              <a:buFont typeface="Wingdings" pitchFamily="2" charset="2"/>
              <a:buChar char="§"/>
            </a:pPr>
            <a:r>
              <a:rPr lang="hu-HU" sz="1600">
                <a:sym typeface="Wingdings" pitchFamily="2" charset="2"/>
              </a:rPr>
              <a:t>Ekkor a fordító az objektumtípushoz létrehoz egy virtuális metódus táblát (Virtual Method Table, VMT), amelyben eltárolja a virtuális metódusok címeit</a:t>
            </a:r>
          </a:p>
          <a:p>
            <a:pPr marL="1524000" lvl="2" indent="-609600">
              <a:lnSpc>
                <a:spcPct val="90000"/>
              </a:lnSpc>
              <a:buFont typeface="Wingdings" pitchFamily="2" charset="2"/>
              <a:buChar char="§"/>
            </a:pPr>
            <a:r>
              <a:rPr lang="hu-HU" sz="1600">
                <a:sym typeface="Wingdings" pitchFamily="2" charset="2"/>
              </a:rPr>
              <a:t>Ezen felül a virtuális metódusokat a virtual kulcsszóval meg kell jelölni (ld. Példaprogram) – csak ezek címei kerülnek bele a VMT-be.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38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38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38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38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38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38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38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38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3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pPr algn="ctr"/>
            <a:r>
              <a:rPr lang="hu-HU" sz="3000"/>
              <a:t>7. Tesztelés</a:t>
            </a:r>
          </a:p>
        </p:txBody>
      </p:sp>
      <p:sp>
        <p:nvSpPr>
          <p:cNvPr id="309251" name="Rectangle 3"/>
          <p:cNvSpPr>
            <a:spLocks noGrp="1" noChangeArrowheads="1"/>
          </p:cNvSpPr>
          <p:nvPr>
            <p:ph type="body" sz="half" idx="1"/>
          </p:nvPr>
        </p:nvSpPr>
        <p:spPr>
          <a:xfrm>
            <a:off x="1035050" y="1651000"/>
            <a:ext cx="8108950" cy="5207000"/>
          </a:xfrm>
        </p:spPr>
        <p:txBody>
          <a:bodyPr/>
          <a:lstStyle/>
          <a:p>
            <a:pPr marL="812800" indent="-812800">
              <a:lnSpc>
                <a:spcPct val="90000"/>
              </a:lnSpc>
              <a:buFont typeface="Wingdings" pitchFamily="2" charset="2"/>
              <a:buAutoNum type="romanUcPeriod"/>
            </a:pPr>
            <a:r>
              <a:rPr lang="hu-HU" sz="2800">
                <a:sym typeface="Wingdings" pitchFamily="2" charset="2"/>
              </a:rPr>
              <a:t>Általános tudnivalók</a:t>
            </a:r>
          </a:p>
          <a:p>
            <a:pPr marL="1168400" lvl="1" indent="-711200">
              <a:lnSpc>
                <a:spcPct val="90000"/>
              </a:lnSpc>
              <a:buFontTx/>
              <a:buChar char="•"/>
            </a:pPr>
            <a:r>
              <a:rPr lang="hu-HU" sz="2400">
                <a:sym typeface="Wingdings" pitchFamily="2" charset="2"/>
              </a:rPr>
              <a:t>A tesztelés célja a program helyes működésének ellenőrzése és a program minél több hibájának felfedése.</a:t>
            </a:r>
          </a:p>
          <a:p>
            <a:pPr marL="1168400" lvl="1" indent="-711200">
              <a:lnSpc>
                <a:spcPct val="90000"/>
              </a:lnSpc>
              <a:buFontTx/>
              <a:buChar char="•"/>
            </a:pPr>
            <a:r>
              <a:rPr lang="hu-HU" sz="2400">
                <a:sym typeface="Wingdings" pitchFamily="2" charset="2"/>
              </a:rPr>
              <a:t>Kézenfekvő lenne a programot minden lehetséges bemenő adattal kipróbálni, de erre általában nincs lehetőség.</a:t>
            </a:r>
          </a:p>
          <a:p>
            <a:pPr marL="1168400" lvl="1" indent="-711200">
              <a:lnSpc>
                <a:spcPct val="90000"/>
              </a:lnSpc>
              <a:buFontTx/>
              <a:buChar char="•"/>
            </a:pPr>
            <a:r>
              <a:rPr lang="hu-HU" sz="2400">
                <a:sym typeface="Wingdings" pitchFamily="2" charset="2"/>
              </a:rPr>
              <a:t>Ezért a program működésére jellemző teszteseteket kell választani</a:t>
            </a:r>
          </a:p>
          <a:p>
            <a:pPr marL="1168400" lvl="1" indent="-711200">
              <a:lnSpc>
                <a:spcPct val="90000"/>
              </a:lnSpc>
              <a:buFontTx/>
              <a:buChar char="•"/>
            </a:pPr>
            <a:r>
              <a:rPr lang="hu-HU" sz="2400">
                <a:sym typeface="Wingdings" pitchFamily="2" charset="2"/>
              </a:rPr>
              <a:t>Teszteset: a be- és kimeneti adatok és feltételek egy adott összessége</a:t>
            </a:r>
          </a:p>
          <a:p>
            <a:pPr marL="1168400" lvl="1" indent="-711200">
              <a:lnSpc>
                <a:spcPct val="90000"/>
              </a:lnSpc>
              <a:buFontTx/>
              <a:buChar char="•"/>
            </a:pPr>
            <a:r>
              <a:rPr lang="hu-HU" sz="2400">
                <a:sym typeface="Wingdings" pitchFamily="2" charset="2"/>
              </a:rPr>
              <a:t>Vagyis tudnunk kell, hogy egy bemenetre milyen eredményt várunk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2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3600" dirty="0" smtClean="0"/>
              <a:t>Milyen elven működjön a számítógép?</a:t>
            </a:r>
            <a:endParaRPr lang="hu-HU" sz="3600" dirty="0"/>
          </a:p>
        </p:txBody>
      </p:sp>
      <p:sp>
        <p:nvSpPr>
          <p:cNvPr id="3" name="Tartalom helye 2"/>
          <p:cNvSpPr>
            <a:spLocks noGrp="1"/>
          </p:cNvSpPr>
          <p:nvPr>
            <p:ph idx="1"/>
          </p:nvPr>
        </p:nvSpPr>
        <p:spPr/>
        <p:txBody>
          <a:bodyPr/>
          <a:lstStyle/>
          <a:p>
            <a:endParaRPr lang="hu-HU"/>
          </a:p>
        </p:txBody>
      </p:sp>
      <p:pic>
        <p:nvPicPr>
          <p:cNvPr id="63490" name="Picture 2"/>
          <p:cNvPicPr>
            <a:picLocks noChangeAspect="1" noChangeArrowheads="1"/>
          </p:cNvPicPr>
          <p:nvPr/>
        </p:nvPicPr>
        <p:blipFill>
          <a:blip r:embed="rId2"/>
          <a:srcRect/>
          <a:stretch>
            <a:fillRect/>
          </a:stretch>
        </p:blipFill>
        <p:spPr bwMode="auto">
          <a:xfrm>
            <a:off x="142844" y="1500174"/>
            <a:ext cx="8872954" cy="51852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pPr algn="ctr"/>
            <a:r>
              <a:rPr lang="hu-HU" sz="3000"/>
              <a:t>7. Tesztelés</a:t>
            </a:r>
          </a:p>
        </p:txBody>
      </p:sp>
      <p:sp>
        <p:nvSpPr>
          <p:cNvPr id="312323" name="Rectangle 3"/>
          <p:cNvSpPr>
            <a:spLocks noGrp="1" noChangeArrowheads="1"/>
          </p:cNvSpPr>
          <p:nvPr>
            <p:ph type="body" sz="half" idx="1"/>
          </p:nvPr>
        </p:nvSpPr>
        <p:spPr>
          <a:xfrm>
            <a:off x="1035050" y="1651000"/>
            <a:ext cx="7037412" cy="4349768"/>
          </a:xfrm>
        </p:spPr>
        <p:txBody>
          <a:bodyPr/>
          <a:lstStyle/>
          <a:p>
            <a:pPr marL="812800" indent="-812800">
              <a:buFont typeface="Wingdings" pitchFamily="2" charset="2"/>
              <a:buAutoNum type="romanUcPeriod"/>
            </a:pPr>
            <a:r>
              <a:rPr lang="hu-HU" sz="2400" dirty="0">
                <a:sym typeface="Wingdings" pitchFamily="2" charset="2"/>
              </a:rPr>
              <a:t>Általános tudnivalók</a:t>
            </a:r>
          </a:p>
          <a:p>
            <a:pPr marL="1168400" lvl="1" indent="-711200">
              <a:buFontTx/>
              <a:buChar char="•"/>
            </a:pPr>
            <a:r>
              <a:rPr lang="hu-HU" sz="2400" dirty="0">
                <a:sym typeface="Wingdings" pitchFamily="2" charset="2"/>
              </a:rPr>
              <a:t>A programban alapvetően kétféle hiba lehet:</a:t>
            </a:r>
          </a:p>
          <a:p>
            <a:pPr marL="1168400" lvl="1" indent="-711200">
              <a:buFontTx/>
              <a:buChar char="•"/>
            </a:pPr>
            <a:endParaRPr lang="hu-HU" sz="2400" dirty="0">
              <a:sym typeface="Wingdings" pitchFamily="2" charset="2"/>
            </a:endParaRPr>
          </a:p>
          <a:p>
            <a:pPr marL="1524000" lvl="2" indent="-609600">
              <a:buFontTx/>
              <a:buAutoNum type="arabicPeriod"/>
            </a:pPr>
            <a:r>
              <a:rPr lang="hu-HU" sz="2400" dirty="0">
                <a:sym typeface="Wingdings" pitchFamily="2" charset="2"/>
              </a:rPr>
              <a:t>Szintaktikai („nyelvtani”):</a:t>
            </a:r>
          </a:p>
          <a:p>
            <a:pPr marL="1879600" lvl="3" indent="-508000">
              <a:buFontTx/>
              <a:buChar char="•"/>
            </a:pPr>
            <a:r>
              <a:rPr lang="hu-HU" sz="2400" dirty="0">
                <a:sym typeface="Wingdings" pitchFamily="2" charset="2"/>
              </a:rPr>
              <a:t>Ez a hiba a programozási nyelv szabályaitól való eltérés</a:t>
            </a:r>
          </a:p>
          <a:p>
            <a:pPr marL="1879600" lvl="3" indent="-508000">
              <a:buFontTx/>
              <a:buNone/>
            </a:pPr>
            <a:endParaRPr lang="hu-HU" sz="2400" dirty="0">
              <a:sym typeface="Wingdings" pitchFamily="2" charset="2"/>
            </a:endParaRPr>
          </a:p>
          <a:p>
            <a:pPr marL="1524000" lvl="2" indent="-609600">
              <a:buFontTx/>
              <a:buAutoNum type="arabicPeriod"/>
            </a:pPr>
            <a:r>
              <a:rPr lang="hu-HU" sz="2400" dirty="0">
                <a:sym typeface="Wingdings" pitchFamily="2" charset="2"/>
              </a:rPr>
              <a:t>Szemantikai (tartalmi) hiba:</a:t>
            </a:r>
          </a:p>
          <a:p>
            <a:pPr marL="1879600" lvl="3" indent="-508000">
              <a:buFontTx/>
              <a:buChar char="•"/>
            </a:pPr>
            <a:r>
              <a:rPr lang="hu-HU" sz="2400" dirty="0">
                <a:sym typeface="Wingdings" pitchFamily="2" charset="2"/>
              </a:rPr>
              <a:t>Ez a hiba akkor jelentkezik, amikor a programunk nem úgy működik, ahogy azt a specifikáció alapján elvárnánk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2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23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23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23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23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build="p"/>
    </p:bldLst>
  </p:timing>
</p:sld>
</file>

<file path=ppt/slides/slide3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algn="ctr"/>
            <a:r>
              <a:rPr lang="hu-HU" sz="3000"/>
              <a:t>7. Tesztelés</a:t>
            </a:r>
          </a:p>
        </p:txBody>
      </p:sp>
      <p:sp>
        <p:nvSpPr>
          <p:cNvPr id="310275" name="Rectangle 3"/>
          <p:cNvSpPr>
            <a:spLocks noGrp="1" noChangeArrowheads="1"/>
          </p:cNvSpPr>
          <p:nvPr>
            <p:ph type="body" sz="half" idx="1"/>
          </p:nvPr>
        </p:nvSpPr>
        <p:spPr>
          <a:xfrm>
            <a:off x="1035050" y="1651000"/>
            <a:ext cx="7466040" cy="4921272"/>
          </a:xfrm>
        </p:spPr>
        <p:txBody>
          <a:bodyPr/>
          <a:lstStyle/>
          <a:p>
            <a:pPr marL="812800" indent="-812800">
              <a:buFont typeface="Wingdings" pitchFamily="2" charset="2"/>
              <a:buAutoNum type="romanUcPeriod" startAt="2"/>
            </a:pPr>
            <a:r>
              <a:rPr lang="hu-HU" sz="2400" dirty="0">
                <a:sym typeface="Wingdings" pitchFamily="2" charset="2"/>
              </a:rPr>
              <a:t>A tesztelés alapelvei</a:t>
            </a:r>
          </a:p>
          <a:p>
            <a:pPr marL="1168400" lvl="1" indent="-711200">
              <a:buFontTx/>
              <a:buChar char="•"/>
            </a:pPr>
            <a:r>
              <a:rPr lang="hu-HU" sz="2000" dirty="0">
                <a:sym typeface="Wingdings" pitchFamily="2" charset="2"/>
              </a:rPr>
              <a:t>A jó teszteset az, amely nagy valószínűséggel egy új hibát fed fel</a:t>
            </a:r>
          </a:p>
          <a:p>
            <a:pPr marL="1168400" lvl="1" indent="-711200">
              <a:buFontTx/>
              <a:buChar char="•"/>
            </a:pPr>
            <a:r>
              <a:rPr lang="hu-HU" sz="2000" dirty="0">
                <a:sym typeface="Wingdings" pitchFamily="2" charset="2"/>
              </a:rPr>
              <a:t>A teszteset a bemenő adatokon kívül a kimenetet is tartalmazza (ezeket rögzíteni kell a tesztelési jegyzőkönyvben, vagy a fejlesztői dokumentációban)</a:t>
            </a:r>
          </a:p>
          <a:p>
            <a:pPr marL="1168400" lvl="1" indent="-711200">
              <a:buFontTx/>
              <a:buChar char="•"/>
            </a:pPr>
            <a:r>
              <a:rPr lang="hu-HU" sz="2000" dirty="0">
                <a:sym typeface="Wingdings" pitchFamily="2" charset="2"/>
              </a:rPr>
              <a:t>A meg nem ismételhető tesztesetek kerülendők</a:t>
            </a:r>
          </a:p>
          <a:p>
            <a:pPr marL="1168400" lvl="1" indent="-711200">
              <a:buFontTx/>
              <a:buChar char="•"/>
            </a:pPr>
            <a:r>
              <a:rPr lang="hu-HU" sz="2000" dirty="0">
                <a:sym typeface="Wingdings" pitchFamily="2" charset="2"/>
              </a:rPr>
              <a:t>Tesztesetet mind az érvénytelen, mind a helyes bemenő adatokból kell képezni</a:t>
            </a:r>
          </a:p>
          <a:p>
            <a:pPr marL="1168400" lvl="1" indent="-711200">
              <a:buFontTx/>
              <a:buChar char="•"/>
            </a:pPr>
            <a:r>
              <a:rPr lang="hu-HU" sz="2000" dirty="0">
                <a:sym typeface="Wingdings" pitchFamily="2" charset="2"/>
              </a:rPr>
              <a:t>Egy tesztesetből a lehető legtöbb információt ki kell nyerni</a:t>
            </a:r>
          </a:p>
          <a:p>
            <a:pPr marL="1168400" lvl="1" indent="-711200">
              <a:buFontTx/>
              <a:buChar char="•"/>
            </a:pPr>
            <a:r>
              <a:rPr lang="hu-HU" sz="2000" dirty="0">
                <a:sym typeface="Wingdings" pitchFamily="2" charset="2"/>
              </a:rPr>
              <a:t>Azt is meg kell vizsgálni, hogy egy tesztesetnél miért nem végez el egy funkciót a program, és azt is, ha elvégez olyan dolgot is, amit nem feltételeztünk róla</a:t>
            </a:r>
          </a:p>
          <a:p>
            <a:pPr marL="1168400" lvl="1" indent="-711200">
              <a:buFontTx/>
              <a:buChar char="•"/>
            </a:pPr>
            <a:r>
              <a:rPr lang="hu-HU" sz="2000" dirty="0">
                <a:sym typeface="Wingdings" pitchFamily="2" charset="2"/>
              </a:rPr>
              <a:t>A program tesztelését csak a program írójától különböző személy végezheti hatékonyan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02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02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02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0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Lst>
  </p:timing>
</p:sld>
</file>

<file path=ppt/slides/slide3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pPr algn="ctr"/>
            <a:r>
              <a:rPr lang="hu-HU" sz="3000"/>
              <a:t>7. Tesztelés</a:t>
            </a:r>
          </a:p>
        </p:txBody>
      </p:sp>
      <p:sp>
        <p:nvSpPr>
          <p:cNvPr id="311299" name="Rectangle 3"/>
          <p:cNvSpPr>
            <a:spLocks noGrp="1" noChangeArrowheads="1"/>
          </p:cNvSpPr>
          <p:nvPr>
            <p:ph type="body" sz="half" idx="1"/>
          </p:nvPr>
        </p:nvSpPr>
        <p:spPr>
          <a:xfrm>
            <a:off x="1035050" y="1651000"/>
            <a:ext cx="8108950" cy="5207000"/>
          </a:xfrm>
        </p:spPr>
        <p:txBody>
          <a:bodyPr/>
          <a:lstStyle/>
          <a:p>
            <a:pPr marL="812800" indent="-812800">
              <a:buFont typeface="Wingdings" pitchFamily="2" charset="2"/>
              <a:buAutoNum type="romanUcPeriod" startAt="2"/>
            </a:pPr>
            <a:r>
              <a:rPr lang="hu-HU" sz="2800">
                <a:sym typeface="Wingdings" pitchFamily="2" charset="2"/>
              </a:rPr>
              <a:t>A tesztelés módszerei</a:t>
            </a:r>
          </a:p>
          <a:p>
            <a:pPr marL="1168400" lvl="1" indent="-711200">
              <a:buFontTx/>
              <a:buChar char="•"/>
            </a:pPr>
            <a:r>
              <a:rPr lang="hu-HU" sz="2400">
                <a:sym typeface="Wingdings" pitchFamily="2" charset="2"/>
              </a:rPr>
              <a:t>A tesztelési módszereket két csoportra osztjuk attól függően, hogy a tesztelés során végrehajtjuk-e a programot</a:t>
            </a:r>
          </a:p>
          <a:p>
            <a:pPr marL="1168400" lvl="1" indent="-711200">
              <a:buFontTx/>
              <a:buAutoNum type="arabicPeriod"/>
            </a:pPr>
            <a:r>
              <a:rPr lang="hu-HU" sz="2400">
                <a:sym typeface="Wingdings" pitchFamily="2" charset="2"/>
              </a:rPr>
              <a:t>Statikus tesztelési módszerek</a:t>
            </a:r>
          </a:p>
          <a:p>
            <a:pPr marL="1524000" lvl="2" indent="-609600">
              <a:buFontTx/>
              <a:buChar char="•"/>
            </a:pPr>
            <a:r>
              <a:rPr lang="hu-HU" sz="2000">
                <a:sym typeface="Wingdings" pitchFamily="2" charset="2"/>
              </a:rPr>
              <a:t>Ekkor a programot nem hajtjuk végre a tesztelés során</a:t>
            </a:r>
          </a:p>
          <a:p>
            <a:pPr marL="1524000" lvl="2" indent="-609600">
              <a:buFontTx/>
              <a:buAutoNum type="alphaLcPeriod"/>
            </a:pPr>
            <a:r>
              <a:rPr lang="hu-HU" sz="2000">
                <a:sym typeface="Wingdings" pitchFamily="2" charset="2"/>
              </a:rPr>
              <a:t>Kódellenőrzés</a:t>
            </a:r>
          </a:p>
          <a:p>
            <a:pPr marL="1879600" lvl="3" indent="-508000">
              <a:buFontTx/>
              <a:buChar char="•"/>
            </a:pPr>
            <a:r>
              <a:rPr lang="hu-HU" sz="1800">
                <a:sym typeface="Wingdings" pitchFamily="2" charset="2"/>
              </a:rPr>
              <a:t>Ennél a módszernél az algoritmus logikáját követjük végig a kódban</a:t>
            </a:r>
          </a:p>
          <a:p>
            <a:pPr marL="1879600" lvl="3" indent="-508000">
              <a:buFontTx/>
              <a:buChar char="•"/>
            </a:pPr>
            <a:r>
              <a:rPr lang="hu-HU" sz="1800">
                <a:sym typeface="Wingdings" pitchFamily="2" charset="2"/>
              </a:rPr>
              <a:t>Gyakran elég, ha egy másik személynek elmondjuk, hogy mit csinál a programunk a kód alapján</a:t>
            </a:r>
          </a:p>
          <a:p>
            <a:pPr marL="1879600" lvl="3" indent="-508000">
              <a:buFontTx/>
              <a:buChar char="•"/>
            </a:pPr>
            <a:r>
              <a:rPr lang="hu-HU" sz="1800">
                <a:sym typeface="Wingdings" pitchFamily="2" charset="2"/>
              </a:rPr>
              <a:t>Más esetben egy másik személy végigköveti a program működését konkrét bemenő adatokkal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1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1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1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129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12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build="p"/>
    </p:bldLst>
  </p:timing>
</p:sld>
</file>

<file path=ppt/slides/slide3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algn="ctr"/>
            <a:r>
              <a:rPr lang="hu-HU" sz="3000"/>
              <a:t>7. Tesztelés</a:t>
            </a:r>
          </a:p>
        </p:txBody>
      </p:sp>
      <p:sp>
        <p:nvSpPr>
          <p:cNvPr id="313347" name="Rectangle 3"/>
          <p:cNvSpPr>
            <a:spLocks noGrp="1" noChangeArrowheads="1"/>
          </p:cNvSpPr>
          <p:nvPr>
            <p:ph type="body" sz="half" idx="1"/>
          </p:nvPr>
        </p:nvSpPr>
        <p:spPr>
          <a:xfrm>
            <a:off x="1035050" y="1651000"/>
            <a:ext cx="7323164" cy="4849834"/>
          </a:xfrm>
        </p:spPr>
        <p:txBody>
          <a:bodyPr/>
          <a:lstStyle/>
          <a:p>
            <a:pPr marL="812800" indent="-812800">
              <a:buFont typeface="Wingdings" pitchFamily="2" charset="2"/>
              <a:buAutoNum type="romanUcPeriod" startAt="2"/>
            </a:pPr>
            <a:r>
              <a:rPr lang="hu-HU" sz="2800" dirty="0">
                <a:sym typeface="Wingdings" pitchFamily="2" charset="2"/>
              </a:rPr>
              <a:t>A tesztelés módszerei</a:t>
            </a:r>
          </a:p>
          <a:p>
            <a:pPr marL="1168400" lvl="1" indent="-711200">
              <a:buFontTx/>
              <a:buAutoNum type="arabicPeriod"/>
            </a:pPr>
            <a:r>
              <a:rPr lang="hu-HU" sz="2400" dirty="0">
                <a:sym typeface="Wingdings" pitchFamily="2" charset="2"/>
              </a:rPr>
              <a:t>Statikus tesztelési módszerek</a:t>
            </a:r>
          </a:p>
          <a:p>
            <a:pPr marL="1524000" lvl="2" indent="-609600">
              <a:buFontTx/>
              <a:buAutoNum type="alphaLcPeriod" startAt="2"/>
            </a:pPr>
            <a:r>
              <a:rPr lang="hu-HU" sz="2000" dirty="0">
                <a:sym typeface="Wingdings" pitchFamily="2" charset="2"/>
              </a:rPr>
              <a:t>Formai ellenőrzés, kereszthivatkozási táblázatok</a:t>
            </a:r>
          </a:p>
          <a:p>
            <a:pPr marL="1879600" lvl="3" indent="-508000">
              <a:buFontTx/>
              <a:buChar char="•"/>
            </a:pPr>
            <a:r>
              <a:rPr lang="hu-HU" sz="1800" dirty="0">
                <a:sym typeface="Wingdings" pitchFamily="2" charset="2"/>
              </a:rPr>
              <a:t>Értelmezőt (</a:t>
            </a:r>
            <a:r>
              <a:rPr lang="hu-HU" sz="1800" dirty="0" err="1">
                <a:sym typeface="Wingdings" pitchFamily="2" charset="2"/>
              </a:rPr>
              <a:t>interpretert</a:t>
            </a:r>
            <a:r>
              <a:rPr lang="hu-HU" sz="1800" dirty="0">
                <a:sym typeface="Wingdings" pitchFamily="2" charset="2"/>
              </a:rPr>
              <a:t>) használó nyelveknél használatos</a:t>
            </a:r>
          </a:p>
          <a:p>
            <a:pPr marL="1879600" lvl="3" indent="-508000">
              <a:buFontTx/>
              <a:buChar char="•"/>
            </a:pPr>
            <a:r>
              <a:rPr lang="hu-HU" sz="1800" dirty="0">
                <a:sym typeface="Wingdings" pitchFamily="2" charset="2"/>
              </a:rPr>
              <a:t>Ilyen esetben azt, hogy ne legyen szintaktikai hiba, olyan tesztesetekkel lehet elérni, amely hatására minden utasítás lefut egyszer</a:t>
            </a:r>
          </a:p>
          <a:p>
            <a:pPr marL="1879600" lvl="3" indent="-508000">
              <a:buFontTx/>
              <a:buChar char="•"/>
            </a:pPr>
            <a:r>
              <a:rPr lang="hu-HU" sz="1800" dirty="0">
                <a:sym typeface="Wingdings" pitchFamily="2" charset="2"/>
              </a:rPr>
              <a:t>Igen sok információt nyújthat, ha a felhasznált változókról készítünk egy olyan táblázatot, amely azt tartalmazza, hogy egy változóra hol hivatkozunk a programban</a:t>
            </a:r>
          </a:p>
          <a:p>
            <a:pPr marL="1879600" lvl="3" indent="-508000">
              <a:buFontTx/>
              <a:buChar char="•"/>
            </a:pPr>
            <a:r>
              <a:rPr lang="hu-HU" sz="1800" dirty="0" err="1">
                <a:sym typeface="Wingdings" pitchFamily="2" charset="2"/>
              </a:rPr>
              <a:t>Compilert</a:t>
            </a:r>
            <a:r>
              <a:rPr lang="hu-HU" sz="1800" dirty="0">
                <a:sym typeface="Wingdings" pitchFamily="2" charset="2"/>
              </a:rPr>
              <a:t> használó nyelveknél nem használjuk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3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334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334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334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334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334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33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build="p"/>
    </p:bldLst>
  </p:timing>
</p:sld>
</file>

<file path=ppt/slides/slide3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pPr algn="ctr"/>
            <a:r>
              <a:rPr lang="hu-HU" sz="3000"/>
              <a:t>7. Tesztelés</a:t>
            </a:r>
          </a:p>
        </p:txBody>
      </p:sp>
      <p:sp>
        <p:nvSpPr>
          <p:cNvPr id="314371" name="Rectangle 3"/>
          <p:cNvSpPr>
            <a:spLocks noGrp="1" noChangeArrowheads="1"/>
          </p:cNvSpPr>
          <p:nvPr>
            <p:ph type="body" sz="half" idx="1"/>
          </p:nvPr>
        </p:nvSpPr>
        <p:spPr>
          <a:xfrm>
            <a:off x="1035050" y="1651000"/>
            <a:ext cx="7180288" cy="4706958"/>
          </a:xfrm>
        </p:spPr>
        <p:txBody>
          <a:bodyPr/>
          <a:lstStyle/>
          <a:p>
            <a:pPr marL="812800" indent="-812800">
              <a:lnSpc>
                <a:spcPct val="90000"/>
              </a:lnSpc>
              <a:buFont typeface="Wingdings" pitchFamily="2" charset="2"/>
              <a:buAutoNum type="romanUcPeriod" startAt="2"/>
            </a:pPr>
            <a:r>
              <a:rPr lang="hu-HU" sz="2400" dirty="0">
                <a:sym typeface="Wingdings" pitchFamily="2" charset="2"/>
              </a:rPr>
              <a:t>A tesztelés módszerei</a:t>
            </a:r>
          </a:p>
          <a:p>
            <a:pPr marL="1168400" lvl="1" indent="-711200">
              <a:lnSpc>
                <a:spcPct val="90000"/>
              </a:lnSpc>
              <a:buFontTx/>
              <a:buAutoNum type="arabicPeriod"/>
            </a:pPr>
            <a:r>
              <a:rPr lang="hu-HU" sz="2000" dirty="0">
                <a:sym typeface="Wingdings" pitchFamily="2" charset="2"/>
              </a:rPr>
              <a:t>Statikus tesztelési módszerek</a:t>
            </a:r>
          </a:p>
          <a:p>
            <a:pPr marL="1524000" lvl="2" indent="-609600">
              <a:lnSpc>
                <a:spcPct val="90000"/>
              </a:lnSpc>
              <a:buFontTx/>
              <a:buAutoNum type="alphaLcPeriod" startAt="3"/>
            </a:pPr>
            <a:r>
              <a:rPr lang="hu-HU" sz="1800" dirty="0">
                <a:sym typeface="Wingdings" pitchFamily="2" charset="2"/>
              </a:rPr>
              <a:t>Tartalmi ellenőrzés, ellentmondás keresés</a:t>
            </a:r>
          </a:p>
          <a:p>
            <a:pPr marL="1879600" lvl="3" indent="-508000">
              <a:lnSpc>
                <a:spcPct val="90000"/>
              </a:lnSpc>
              <a:buFontTx/>
              <a:buChar char="•"/>
            </a:pPr>
            <a:r>
              <a:rPr lang="hu-HU" sz="1600" dirty="0">
                <a:sym typeface="Wingdings" pitchFamily="2" charset="2"/>
              </a:rPr>
              <a:t>A szemantikai hibák kiszűrésére használatos ez a módszer</a:t>
            </a:r>
          </a:p>
          <a:p>
            <a:pPr marL="1879600" lvl="3" indent="-508000">
              <a:lnSpc>
                <a:spcPct val="90000"/>
              </a:lnSpc>
              <a:buFontTx/>
              <a:buChar char="•"/>
            </a:pPr>
            <a:r>
              <a:rPr lang="hu-HU" sz="1600" dirty="0">
                <a:sym typeface="Wingdings" pitchFamily="2" charset="2"/>
              </a:rPr>
              <a:t>Ekkor a program formailag helyes, tehát a formai ellenőrzés nem nyújt segítséget, de ennek ellenére vannak tipikus hibák, amelyek keresése formalizálható (ezek nem mindig hibák, de nagy valószínűséggel elírás eredményei, vagy korábbi verzióból maradtak):</a:t>
            </a:r>
          </a:p>
          <a:p>
            <a:pPr marL="2566988" lvl="4" indent="-508000">
              <a:lnSpc>
                <a:spcPct val="90000"/>
              </a:lnSpc>
              <a:buFontTx/>
              <a:buChar char="•"/>
            </a:pPr>
            <a:r>
              <a:rPr lang="hu-HU" sz="1600" dirty="0">
                <a:sym typeface="Wingdings" pitchFamily="2" charset="2"/>
              </a:rPr>
              <a:t>Felhasználatlan objektum</a:t>
            </a:r>
          </a:p>
          <a:p>
            <a:pPr marL="2566988" lvl="4" indent="-508000">
              <a:lnSpc>
                <a:spcPct val="90000"/>
              </a:lnSpc>
              <a:buFontTx/>
              <a:buChar char="•"/>
            </a:pPr>
            <a:r>
              <a:rPr lang="hu-HU" sz="1600" dirty="0">
                <a:sym typeface="Wingdings" pitchFamily="2" charset="2"/>
              </a:rPr>
              <a:t>Felhasználatlan változóérték</a:t>
            </a:r>
          </a:p>
          <a:p>
            <a:pPr marL="2566988" lvl="4" indent="-508000">
              <a:lnSpc>
                <a:spcPct val="90000"/>
              </a:lnSpc>
              <a:buFontTx/>
              <a:buChar char="•"/>
            </a:pPr>
            <a:r>
              <a:rPr lang="hu-HU" sz="1600" dirty="0">
                <a:sym typeface="Wingdings" pitchFamily="2" charset="2"/>
              </a:rPr>
              <a:t>Érték nélküli változó</a:t>
            </a:r>
          </a:p>
          <a:p>
            <a:pPr marL="2566988" lvl="4" indent="-508000">
              <a:lnSpc>
                <a:spcPct val="90000"/>
              </a:lnSpc>
              <a:buFontTx/>
              <a:buChar char="•"/>
            </a:pPr>
            <a:r>
              <a:rPr lang="hu-HU" sz="1600" dirty="0">
                <a:sym typeface="Wingdings" pitchFamily="2" charset="2"/>
              </a:rPr>
              <a:t>Nem változtató értékadás</a:t>
            </a:r>
          </a:p>
          <a:p>
            <a:pPr marL="2566988" lvl="4" indent="-508000">
              <a:lnSpc>
                <a:spcPct val="90000"/>
              </a:lnSpc>
              <a:buFontTx/>
              <a:buChar char="•"/>
            </a:pPr>
            <a:r>
              <a:rPr lang="hu-HU" sz="1600" dirty="0">
                <a:sym typeface="Wingdings" pitchFamily="2" charset="2"/>
              </a:rPr>
              <a:t>Azonosan igaz vagy hamis logikai érték</a:t>
            </a:r>
          </a:p>
          <a:p>
            <a:pPr marL="2566988" lvl="4" indent="-508000">
              <a:lnSpc>
                <a:spcPct val="90000"/>
              </a:lnSpc>
              <a:buFontTx/>
              <a:buChar char="•"/>
            </a:pPr>
            <a:r>
              <a:rPr lang="hu-HU" sz="1600" dirty="0">
                <a:sym typeface="Wingdings" pitchFamily="2" charset="2"/>
              </a:rPr>
              <a:t>Konstans értékű kifejezések</a:t>
            </a:r>
          </a:p>
          <a:p>
            <a:pPr marL="2566988" lvl="4" indent="-508000">
              <a:lnSpc>
                <a:spcPct val="90000"/>
              </a:lnSpc>
              <a:buFontTx/>
              <a:buChar char="•"/>
            </a:pPr>
            <a:r>
              <a:rPr lang="hu-HU" sz="1600" dirty="0">
                <a:sym typeface="Wingdings" pitchFamily="2" charset="2"/>
              </a:rPr>
              <a:t>Végtelen ciklus</a:t>
            </a:r>
          </a:p>
          <a:p>
            <a:pPr marL="2566988" lvl="4" indent="-508000">
              <a:lnSpc>
                <a:spcPct val="90000"/>
              </a:lnSpc>
              <a:buFontTx/>
              <a:buChar char="•"/>
            </a:pPr>
            <a:r>
              <a:rPr lang="hu-HU" sz="1600" dirty="0">
                <a:sym typeface="Wingdings" pitchFamily="2" charset="2"/>
              </a:rPr>
              <a:t>Érték nélküli függvény, operátor</a:t>
            </a:r>
          </a:p>
          <a:p>
            <a:pPr marL="1879600" lvl="3" indent="-508000">
              <a:lnSpc>
                <a:spcPct val="90000"/>
              </a:lnSpc>
              <a:buFontTx/>
              <a:buChar char="•"/>
            </a:pPr>
            <a:r>
              <a:rPr lang="hu-HU" sz="1600" dirty="0">
                <a:sym typeface="Wingdings" pitchFamily="2" charset="2"/>
              </a:rPr>
              <a:t>Néhányat a fentiek közül a fejlettebb fordítóprogramok kiszűrnek(Delphi)</a:t>
            </a:r>
          </a:p>
          <a:p>
            <a:pPr marL="1879600" lvl="3" indent="-508000">
              <a:lnSpc>
                <a:spcPct val="90000"/>
              </a:lnSpc>
              <a:buFontTx/>
              <a:buChar char="•"/>
            </a:pPr>
            <a:endParaRPr lang="hu-HU" sz="1600" dirty="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4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43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43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43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437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437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4371">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437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4371">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4371">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4371">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4371">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4371">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43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1" grpId="0" build="p"/>
    </p:bldLst>
  </p:timing>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algn="ctr"/>
            <a:r>
              <a:rPr lang="hu-HU" sz="3000"/>
              <a:t>7. Tesztelés</a:t>
            </a:r>
          </a:p>
        </p:txBody>
      </p:sp>
      <p:sp>
        <p:nvSpPr>
          <p:cNvPr id="315395" name="Rectangle 3"/>
          <p:cNvSpPr>
            <a:spLocks noGrp="1" noChangeArrowheads="1"/>
          </p:cNvSpPr>
          <p:nvPr>
            <p:ph type="body" sz="half" idx="1"/>
          </p:nvPr>
        </p:nvSpPr>
        <p:spPr>
          <a:xfrm>
            <a:off x="1035050" y="1651000"/>
            <a:ext cx="7394602" cy="4849834"/>
          </a:xfrm>
        </p:spPr>
        <p:txBody>
          <a:bodyPr/>
          <a:lstStyle/>
          <a:p>
            <a:pPr marL="812800" indent="-812800">
              <a:buFont typeface="Wingdings" pitchFamily="2" charset="2"/>
              <a:buAutoNum type="romanUcPeriod" startAt="2"/>
            </a:pPr>
            <a:r>
              <a:rPr lang="hu-HU" sz="2800" dirty="0">
                <a:sym typeface="Wingdings" pitchFamily="2" charset="2"/>
              </a:rPr>
              <a:t>A tesztelés módszerei</a:t>
            </a:r>
          </a:p>
          <a:p>
            <a:pPr marL="1168400" lvl="1" indent="-711200">
              <a:buFontTx/>
              <a:buAutoNum type="arabicPeriod" startAt="2"/>
            </a:pPr>
            <a:r>
              <a:rPr lang="hu-HU" sz="2400" dirty="0">
                <a:sym typeface="Wingdings" pitchFamily="2" charset="2"/>
              </a:rPr>
              <a:t>Dinamikus tesztelési módszerek</a:t>
            </a:r>
          </a:p>
          <a:p>
            <a:pPr marL="1524000" lvl="2" indent="-609600">
              <a:buFontTx/>
              <a:buChar char="•"/>
            </a:pPr>
            <a:r>
              <a:rPr lang="hu-HU" sz="2000" dirty="0">
                <a:sym typeface="Wingdings" pitchFamily="2" charset="2"/>
              </a:rPr>
              <a:t>E módszerek során a programot lefuttatjuk különböző tesztesetekkel.</a:t>
            </a:r>
          </a:p>
          <a:p>
            <a:pPr marL="1524000" lvl="2" indent="-609600">
              <a:buFontTx/>
              <a:buChar char="•"/>
            </a:pPr>
            <a:r>
              <a:rPr lang="hu-HU" sz="2000" dirty="0">
                <a:sym typeface="Wingdings" pitchFamily="2" charset="2"/>
              </a:rPr>
              <a:t>Attól függően, hogy a teszteseteket mi alapján választjuk, két módszer van:</a:t>
            </a:r>
          </a:p>
          <a:p>
            <a:pPr marL="1524000" lvl="2" indent="-609600">
              <a:buFontTx/>
              <a:buAutoNum type="alphaLcPeriod"/>
            </a:pPr>
            <a:r>
              <a:rPr lang="hu-HU" sz="2000" dirty="0">
                <a:sym typeface="Wingdings" pitchFamily="2" charset="2"/>
              </a:rPr>
              <a:t>Fekete doboz módszerek</a:t>
            </a:r>
          </a:p>
          <a:p>
            <a:pPr marL="1879600" lvl="3" indent="-508000">
              <a:buFontTx/>
              <a:buChar char="•"/>
            </a:pPr>
            <a:r>
              <a:rPr lang="hu-HU" sz="1800" dirty="0">
                <a:sym typeface="Wingdings" pitchFamily="2" charset="2"/>
              </a:rPr>
              <a:t>Ezek során nem vesszük figyelembe az algoritmus működését, csupán a specifikációt</a:t>
            </a:r>
          </a:p>
          <a:p>
            <a:pPr marL="1879600" lvl="3" indent="-508000">
              <a:buFontTx/>
              <a:buChar char="•"/>
            </a:pPr>
            <a:r>
              <a:rPr lang="hu-HU" sz="1800" dirty="0">
                <a:sym typeface="Wingdings" pitchFamily="2" charset="2"/>
              </a:rPr>
              <a:t>Adatvezérelt tesztelésnek is nevezik</a:t>
            </a:r>
          </a:p>
          <a:p>
            <a:pPr marL="1524000" lvl="2" indent="-609600">
              <a:buFontTx/>
              <a:buAutoNum type="alphaLcPeriod"/>
            </a:pPr>
            <a:r>
              <a:rPr lang="hu-HU" sz="2000" dirty="0">
                <a:sym typeface="Wingdings" pitchFamily="2" charset="2"/>
              </a:rPr>
              <a:t>Fehér doboz módszerek</a:t>
            </a:r>
          </a:p>
          <a:p>
            <a:pPr marL="1879600" lvl="3" indent="-508000">
              <a:buFontTx/>
              <a:buChar char="•"/>
            </a:pPr>
            <a:r>
              <a:rPr lang="hu-HU" sz="1800" dirty="0">
                <a:sym typeface="Wingdings" pitchFamily="2" charset="2"/>
              </a:rPr>
              <a:t>Ezeket az algoritmus szerkezetének ismeretében tervezzük meg</a:t>
            </a:r>
          </a:p>
          <a:p>
            <a:pPr marL="1879600" lvl="3" indent="-508000">
              <a:buFontTx/>
              <a:buChar char="•"/>
            </a:pPr>
            <a:r>
              <a:rPr lang="hu-HU" sz="1800" dirty="0">
                <a:sym typeface="Wingdings" pitchFamily="2" charset="2"/>
              </a:rPr>
              <a:t>Logika vezérelt tesztelésnek is nevezik</a:t>
            </a:r>
          </a:p>
          <a:p>
            <a:pPr marL="1879600" lvl="3" indent="-508000">
              <a:buFontTx/>
              <a:buChar char="•"/>
            </a:pPr>
            <a:endParaRPr lang="hu-HU" sz="1800" dirty="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5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5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5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5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53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53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53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539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5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5" grpId="0" build="p"/>
    </p:bldLst>
  </p:timing>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algn="ctr"/>
            <a:r>
              <a:rPr lang="hu-HU" sz="3000"/>
              <a:t>7. Tesztelés</a:t>
            </a:r>
          </a:p>
        </p:txBody>
      </p:sp>
      <p:sp>
        <p:nvSpPr>
          <p:cNvPr id="316419" name="Rectangle 3"/>
          <p:cNvSpPr>
            <a:spLocks noGrp="1" noChangeArrowheads="1"/>
          </p:cNvSpPr>
          <p:nvPr>
            <p:ph type="body" sz="half" idx="1"/>
          </p:nvPr>
        </p:nvSpPr>
        <p:spPr>
          <a:xfrm>
            <a:off x="1035050" y="1651000"/>
            <a:ext cx="7394602" cy="4921272"/>
          </a:xfrm>
        </p:spPr>
        <p:txBody>
          <a:bodyPr/>
          <a:lstStyle/>
          <a:p>
            <a:pPr marL="812800" indent="-812800">
              <a:buFont typeface="Wingdings" pitchFamily="2" charset="2"/>
              <a:buAutoNum type="romanUcPeriod" startAt="2"/>
            </a:pPr>
            <a:r>
              <a:rPr lang="hu-HU" sz="2800" dirty="0">
                <a:sym typeface="Wingdings" pitchFamily="2" charset="2"/>
              </a:rPr>
              <a:t>A tesztelés módszerei</a:t>
            </a:r>
          </a:p>
          <a:p>
            <a:pPr marL="1168400" lvl="1" indent="-711200">
              <a:buFontTx/>
              <a:buAutoNum type="arabicPeriod" startAt="2"/>
            </a:pPr>
            <a:r>
              <a:rPr lang="hu-HU" sz="2400" dirty="0">
                <a:sym typeface="Wingdings" pitchFamily="2" charset="2"/>
              </a:rPr>
              <a:t>Dinamikus tesztelési módszerek</a:t>
            </a:r>
          </a:p>
          <a:p>
            <a:pPr marL="1524000" lvl="2" indent="-609600">
              <a:buFontTx/>
              <a:buAutoNum type="alphaLcPeriod"/>
            </a:pPr>
            <a:r>
              <a:rPr lang="hu-HU" sz="2000" dirty="0">
                <a:sym typeface="Wingdings" pitchFamily="2" charset="2"/>
              </a:rPr>
              <a:t>Fekete doboz módszerek</a:t>
            </a:r>
          </a:p>
          <a:p>
            <a:pPr marL="1879600" lvl="3" indent="-508000">
              <a:buFontTx/>
              <a:buChar char="•"/>
            </a:pPr>
            <a:r>
              <a:rPr lang="hu-HU" sz="1800" dirty="0" err="1">
                <a:sym typeface="Wingdings" pitchFamily="2" charset="2"/>
              </a:rPr>
              <a:t>Ekvivalenciaosztályok</a:t>
            </a:r>
            <a:r>
              <a:rPr lang="hu-HU" sz="1800" dirty="0">
                <a:sym typeface="Wingdings" pitchFamily="2" charset="2"/>
              </a:rPr>
              <a:t> keresése</a:t>
            </a:r>
          </a:p>
          <a:p>
            <a:pPr marL="2566988" lvl="4" indent="-508000">
              <a:buFontTx/>
              <a:buChar char="•"/>
            </a:pPr>
            <a:r>
              <a:rPr lang="hu-HU" sz="1800" dirty="0">
                <a:sym typeface="Wingdings" pitchFamily="2" charset="2"/>
              </a:rPr>
              <a:t>Ekkor a specifikáció alapján bemeneti halmazokat különítünk el, amelyekre a program azonosan működik, és ezekből választunk teszteseteket</a:t>
            </a:r>
          </a:p>
          <a:p>
            <a:pPr marL="2566988" lvl="4" indent="-508000">
              <a:buFontTx/>
              <a:buChar char="•"/>
            </a:pPr>
            <a:r>
              <a:rPr lang="hu-HU" sz="1800" dirty="0">
                <a:sym typeface="Wingdings" pitchFamily="2" charset="2"/>
              </a:rPr>
              <a:t>Minden halmazhoz kell választani annak megfelelő és nem megfelelő tesztesetet is</a:t>
            </a:r>
          </a:p>
          <a:p>
            <a:pPr marL="2566988" lvl="4" indent="-508000">
              <a:buFontTx/>
              <a:buChar char="•"/>
            </a:pPr>
            <a:r>
              <a:rPr lang="hu-HU" sz="1800" dirty="0">
                <a:sym typeface="Wingdings" pitchFamily="2" charset="2"/>
              </a:rPr>
              <a:t>Az érvényes és az érvénytelen bemenő adatokból is képezni kell </a:t>
            </a:r>
            <a:r>
              <a:rPr lang="hu-HU" sz="1800" dirty="0" err="1">
                <a:sym typeface="Wingdings" pitchFamily="2" charset="2"/>
              </a:rPr>
              <a:t>ekvivalenciaosztályokat</a:t>
            </a:r>
            <a:endParaRPr lang="hu-HU" sz="1800" dirty="0">
              <a:sym typeface="Wingdings" pitchFamily="2" charset="2"/>
            </a:endParaRPr>
          </a:p>
          <a:p>
            <a:pPr marL="2566988" lvl="4" indent="-508000">
              <a:buFontTx/>
              <a:buChar char="•"/>
            </a:pPr>
            <a:r>
              <a:rPr lang="hu-HU" sz="1800" dirty="0">
                <a:sym typeface="Wingdings" pitchFamily="2" charset="2"/>
              </a:rPr>
              <a:t>Az egész lehetséges bemeneti halmazt le kell fedni az </a:t>
            </a:r>
            <a:r>
              <a:rPr lang="hu-HU" sz="1800" dirty="0" err="1">
                <a:sym typeface="Wingdings" pitchFamily="2" charset="2"/>
              </a:rPr>
              <a:t>ekvivalenciaosztályokkal</a:t>
            </a:r>
            <a:endParaRPr lang="hu-HU" sz="1800" dirty="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6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641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641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641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641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641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641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64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build="p"/>
    </p:bldLst>
  </p:timing>
</p:sld>
</file>

<file path=ppt/slides/slide3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algn="ctr"/>
            <a:r>
              <a:rPr lang="hu-HU" sz="3000"/>
              <a:t>7. Tesztelés</a:t>
            </a:r>
          </a:p>
        </p:txBody>
      </p:sp>
      <p:sp>
        <p:nvSpPr>
          <p:cNvPr id="317443" name="Rectangle 3"/>
          <p:cNvSpPr>
            <a:spLocks noGrp="1" noChangeArrowheads="1"/>
          </p:cNvSpPr>
          <p:nvPr>
            <p:ph type="body" sz="half" idx="1"/>
          </p:nvPr>
        </p:nvSpPr>
        <p:spPr>
          <a:xfrm>
            <a:off x="1035050" y="1651000"/>
            <a:ext cx="8108950" cy="5207000"/>
          </a:xfrm>
        </p:spPr>
        <p:txBody>
          <a:bodyPr/>
          <a:lstStyle/>
          <a:p>
            <a:pPr marL="812800" indent="-812800">
              <a:buFont typeface="Wingdings" pitchFamily="2" charset="2"/>
              <a:buAutoNum type="romanUcPeriod" startAt="2"/>
            </a:pPr>
            <a:r>
              <a:rPr lang="hu-HU" sz="2800">
                <a:sym typeface="Wingdings" pitchFamily="2" charset="2"/>
              </a:rPr>
              <a:t>A tesztelés módszerei</a:t>
            </a:r>
          </a:p>
          <a:p>
            <a:pPr marL="1168400" lvl="1" indent="-711200">
              <a:buFontTx/>
              <a:buAutoNum type="arabicPeriod" startAt="2"/>
            </a:pPr>
            <a:r>
              <a:rPr lang="hu-HU" sz="2400">
                <a:sym typeface="Wingdings" pitchFamily="2" charset="2"/>
              </a:rPr>
              <a:t>Dinamikus tesztelési módszerek</a:t>
            </a:r>
          </a:p>
          <a:p>
            <a:pPr marL="1524000" lvl="2" indent="-609600">
              <a:buFontTx/>
              <a:buAutoNum type="alphaLcPeriod"/>
            </a:pPr>
            <a:r>
              <a:rPr lang="hu-HU" sz="2000">
                <a:sym typeface="Wingdings" pitchFamily="2" charset="2"/>
              </a:rPr>
              <a:t>Fekete doboz módszerek</a:t>
            </a:r>
          </a:p>
          <a:p>
            <a:pPr marL="1879600" lvl="3" indent="-508000">
              <a:buFontTx/>
              <a:buChar char="•"/>
            </a:pPr>
            <a:r>
              <a:rPr lang="hu-HU" sz="1800">
                <a:sym typeface="Wingdings" pitchFamily="2" charset="2"/>
              </a:rPr>
              <a:t>Határeset elemzés</a:t>
            </a:r>
          </a:p>
          <a:p>
            <a:pPr marL="2566988" lvl="4" indent="-508000">
              <a:buFontTx/>
              <a:buChar char="•"/>
            </a:pPr>
            <a:r>
              <a:rPr lang="hu-HU" sz="1800">
                <a:sym typeface="Wingdings" pitchFamily="2" charset="2"/>
              </a:rPr>
              <a:t>Az előzőt kiegészítő módszer</a:t>
            </a:r>
          </a:p>
          <a:p>
            <a:pPr marL="2566988" lvl="4" indent="-508000">
              <a:buFontTx/>
              <a:buChar char="•"/>
            </a:pPr>
            <a:r>
              <a:rPr lang="hu-HU" sz="1800">
                <a:sym typeface="Wingdings" pitchFamily="2" charset="2"/>
              </a:rPr>
              <a:t>Ekkor az ekvivalenciosztályok határain lévő elemeket választjuk tesztesetnek</a:t>
            </a:r>
          </a:p>
          <a:p>
            <a:pPr marL="2566988" lvl="4" indent="-508000">
              <a:buFontTx/>
              <a:buChar char="•"/>
            </a:pPr>
            <a:r>
              <a:rPr lang="hu-HU" sz="1800">
                <a:sym typeface="Wingdings" pitchFamily="2" charset="2"/>
              </a:rPr>
              <a:t>Nemcsak a bemeneti, hanem a kimeneti ekvivalenciaosztályokat is figyelembe vesszük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74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74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744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744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74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build="p"/>
    </p:bld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pPr algn="ctr"/>
            <a:r>
              <a:rPr lang="hu-HU" sz="3000"/>
              <a:t>7. Tesztelés</a:t>
            </a:r>
          </a:p>
        </p:txBody>
      </p:sp>
      <p:sp>
        <p:nvSpPr>
          <p:cNvPr id="318467" name="Rectangle 3"/>
          <p:cNvSpPr>
            <a:spLocks noGrp="1" noChangeArrowheads="1"/>
          </p:cNvSpPr>
          <p:nvPr>
            <p:ph type="body" sz="half" idx="1"/>
          </p:nvPr>
        </p:nvSpPr>
        <p:spPr>
          <a:xfrm>
            <a:off x="1035050" y="1651000"/>
            <a:ext cx="7323164" cy="4849834"/>
          </a:xfrm>
        </p:spPr>
        <p:txBody>
          <a:bodyPr/>
          <a:lstStyle/>
          <a:p>
            <a:pPr marL="812800" indent="-812800">
              <a:buFont typeface="Wingdings" pitchFamily="2" charset="2"/>
              <a:buAutoNum type="romanUcPeriod" startAt="2"/>
            </a:pPr>
            <a:r>
              <a:rPr lang="hu-HU" sz="2800" dirty="0">
                <a:sym typeface="Wingdings" pitchFamily="2" charset="2"/>
              </a:rPr>
              <a:t>A tesztelés módszerei</a:t>
            </a:r>
          </a:p>
          <a:p>
            <a:pPr marL="1168400" lvl="1" indent="-711200">
              <a:buFontTx/>
              <a:buAutoNum type="arabicPeriod" startAt="2"/>
            </a:pPr>
            <a:r>
              <a:rPr lang="hu-HU" sz="2400" dirty="0">
                <a:sym typeface="Wingdings" pitchFamily="2" charset="2"/>
              </a:rPr>
              <a:t>Dinamikus tesztelési módszerek</a:t>
            </a:r>
          </a:p>
          <a:p>
            <a:pPr marL="1524000" lvl="2" indent="-609600">
              <a:buFontTx/>
              <a:buAutoNum type="alphaLcPeriod" startAt="2"/>
            </a:pPr>
            <a:r>
              <a:rPr lang="hu-HU" sz="2000" dirty="0">
                <a:sym typeface="Wingdings" pitchFamily="2" charset="2"/>
              </a:rPr>
              <a:t>Fehér doboz módszerek</a:t>
            </a:r>
          </a:p>
          <a:p>
            <a:pPr marL="1879600" lvl="3" indent="-508000">
              <a:buFontTx/>
              <a:buChar char="•"/>
            </a:pPr>
            <a:r>
              <a:rPr lang="hu-HU" sz="1800" dirty="0">
                <a:sym typeface="Wingdings" pitchFamily="2" charset="2"/>
              </a:rPr>
              <a:t>Ekkor a tesztelést a programszöveg ismeretében végezzük</a:t>
            </a:r>
          </a:p>
          <a:p>
            <a:pPr marL="1879600" lvl="3" indent="-508000">
              <a:buFontTx/>
              <a:buChar char="•"/>
            </a:pPr>
            <a:r>
              <a:rPr lang="hu-HU" sz="1800" dirty="0">
                <a:sym typeface="Wingdings" pitchFamily="2" charset="2"/>
              </a:rPr>
              <a:t>Ez alapján választunk kipróbálási stratégiát</a:t>
            </a:r>
          </a:p>
          <a:p>
            <a:pPr marL="1879600" lvl="3" indent="-508000">
              <a:buFontTx/>
              <a:buChar char="•"/>
            </a:pPr>
            <a:r>
              <a:rPr lang="hu-HU" sz="1800" dirty="0">
                <a:sym typeface="Wingdings" pitchFamily="2" charset="2"/>
              </a:rPr>
              <a:t>A stratégia alapján választott </a:t>
            </a:r>
            <a:r>
              <a:rPr lang="hu-HU" sz="1800" dirty="0" err="1">
                <a:sym typeface="Wingdings" pitchFamily="2" charset="2"/>
              </a:rPr>
              <a:t>tesztutakhoz</a:t>
            </a:r>
            <a:r>
              <a:rPr lang="hu-HU" sz="1800" dirty="0">
                <a:sym typeface="Wingdings" pitchFamily="2" charset="2"/>
              </a:rPr>
              <a:t> meghatározzuk,  hogy azok mentén milyen bemeneti értékek választása után halad a program (tesztpredikátumok meghatározása)</a:t>
            </a:r>
          </a:p>
          <a:p>
            <a:pPr marL="1879600" lvl="3" indent="-508000">
              <a:buFontTx/>
              <a:buChar char="•"/>
            </a:pPr>
            <a:r>
              <a:rPr lang="hu-HU" sz="1800" dirty="0">
                <a:sym typeface="Wingdings" pitchFamily="2" charset="2"/>
              </a:rPr>
              <a:t>A tesztpredikátumok </a:t>
            </a:r>
            <a:r>
              <a:rPr lang="hu-HU" sz="1800" dirty="0" err="1">
                <a:sym typeface="Wingdings" pitchFamily="2" charset="2"/>
              </a:rPr>
              <a:t>ekvivalenciaosztályokat</a:t>
            </a:r>
            <a:r>
              <a:rPr lang="hu-HU" sz="1800" dirty="0">
                <a:sym typeface="Wingdings" pitchFamily="2" charset="2"/>
              </a:rPr>
              <a:t> jelölnek ki, ezekből kell teszteseteket választanunk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84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84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846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846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846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84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7" grpId="0" build="p"/>
    </p:bldLst>
  </p:timing>
</p:sld>
</file>

<file path=ppt/slides/slide3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pPr algn="ctr"/>
            <a:r>
              <a:rPr lang="hu-HU" sz="3000"/>
              <a:t>7. Tesztelés</a:t>
            </a:r>
          </a:p>
        </p:txBody>
      </p:sp>
      <p:sp>
        <p:nvSpPr>
          <p:cNvPr id="319491" name="Rectangle 3"/>
          <p:cNvSpPr>
            <a:spLocks noGrp="1" noChangeArrowheads="1"/>
          </p:cNvSpPr>
          <p:nvPr>
            <p:ph type="body" sz="half" idx="1"/>
          </p:nvPr>
        </p:nvSpPr>
        <p:spPr>
          <a:xfrm>
            <a:off x="1035050" y="1651000"/>
            <a:ext cx="8108950" cy="5207000"/>
          </a:xfrm>
        </p:spPr>
        <p:txBody>
          <a:bodyPr/>
          <a:lstStyle/>
          <a:p>
            <a:pPr marL="812800" indent="-812800">
              <a:buFont typeface="Wingdings" pitchFamily="2" charset="2"/>
              <a:buAutoNum type="romanUcPeriod" startAt="2"/>
            </a:pPr>
            <a:r>
              <a:rPr lang="hu-HU" sz="2800">
                <a:sym typeface="Wingdings" pitchFamily="2" charset="2"/>
              </a:rPr>
              <a:t>A tesztelés módszerei</a:t>
            </a:r>
          </a:p>
          <a:p>
            <a:pPr marL="1168400" lvl="1" indent="-711200">
              <a:buFontTx/>
              <a:buAutoNum type="arabicPeriod" startAt="2"/>
            </a:pPr>
            <a:r>
              <a:rPr lang="hu-HU" sz="2400">
                <a:sym typeface="Wingdings" pitchFamily="2" charset="2"/>
              </a:rPr>
              <a:t>Dinamikus tesztelési módszerek</a:t>
            </a:r>
          </a:p>
          <a:p>
            <a:pPr marL="1524000" lvl="2" indent="-609600">
              <a:buFontTx/>
              <a:buAutoNum type="alphaLcPeriod" startAt="2"/>
            </a:pPr>
            <a:r>
              <a:rPr lang="hu-HU" sz="2000">
                <a:sym typeface="Wingdings" pitchFamily="2" charset="2"/>
              </a:rPr>
              <a:t>Fehér doboz módszerek</a:t>
            </a:r>
          </a:p>
          <a:p>
            <a:pPr marL="1879600" lvl="3" indent="-508000">
              <a:buFontTx/>
              <a:buChar char="•"/>
            </a:pPr>
            <a:r>
              <a:rPr lang="hu-HU" sz="1800">
                <a:sym typeface="Wingdings" pitchFamily="2" charset="2"/>
              </a:rPr>
              <a:t>Kipróbálási stratégiák:</a:t>
            </a:r>
          </a:p>
          <a:p>
            <a:pPr marL="2566988" lvl="4" indent="-508000">
              <a:buFontTx/>
              <a:buChar char="•"/>
            </a:pPr>
            <a:r>
              <a:rPr lang="hu-HU" sz="1800">
                <a:sym typeface="Wingdings" pitchFamily="2" charset="2"/>
              </a:rPr>
              <a:t>Utasítások egyszeri lefedésének elve</a:t>
            </a:r>
          </a:p>
          <a:p>
            <a:pPr marL="2566988" lvl="4" indent="-508000">
              <a:buFontTx/>
              <a:buChar char="•"/>
            </a:pPr>
            <a:r>
              <a:rPr lang="hu-HU" sz="1800">
                <a:sym typeface="Wingdings" pitchFamily="2" charset="2"/>
              </a:rPr>
              <a:t>Döntéslefedés elve</a:t>
            </a:r>
          </a:p>
          <a:p>
            <a:pPr marL="2566988" lvl="4" indent="-508000">
              <a:buFontTx/>
              <a:buChar char="•"/>
            </a:pPr>
            <a:r>
              <a:rPr lang="hu-HU" sz="1800">
                <a:sym typeface="Wingdings" pitchFamily="2" charset="2"/>
              </a:rPr>
              <a:t>Részfeltétel-lefedés elve</a:t>
            </a:r>
          </a:p>
          <a:p>
            <a:pPr marL="2566988" lvl="4" indent="-508000">
              <a:buFontTx/>
              <a:buChar char="•"/>
            </a:pPr>
            <a:r>
              <a:rPr lang="hu-HU" sz="1800">
                <a:sym typeface="Wingdings" pitchFamily="2" charset="2"/>
              </a:rPr>
              <a:t>Speciális tesztesetek elve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9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9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9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949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949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94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949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94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Neumann-gép szerkezete</a:t>
            </a:r>
            <a:endParaRPr lang="hu-HU" dirty="0"/>
          </a:p>
        </p:txBody>
      </p:sp>
      <p:pic>
        <p:nvPicPr>
          <p:cNvPr id="64515" name="Picture 3"/>
          <p:cNvPicPr>
            <a:picLocks noChangeAspect="1" noChangeArrowheads="1"/>
          </p:cNvPicPr>
          <p:nvPr/>
        </p:nvPicPr>
        <p:blipFill>
          <a:blip r:embed="rId2"/>
          <a:srcRect/>
          <a:stretch>
            <a:fillRect/>
          </a:stretch>
        </p:blipFill>
        <p:spPr bwMode="auto">
          <a:xfrm>
            <a:off x="428596" y="1571612"/>
            <a:ext cx="7146628" cy="5072074"/>
          </a:xfrm>
          <a:prstGeom prst="rect">
            <a:avLst/>
          </a:prstGeom>
          <a:noFill/>
          <a:ln w="9525">
            <a:noFill/>
            <a:miter lim="800000"/>
            <a:headEnd/>
            <a:tailEnd/>
          </a:ln>
          <a:effectLst/>
        </p:spPr>
      </p:pic>
      <p:pic>
        <p:nvPicPr>
          <p:cNvPr id="64514" name="Picture 2"/>
          <p:cNvPicPr>
            <a:picLocks noChangeAspect="1" noChangeArrowheads="1"/>
          </p:cNvPicPr>
          <p:nvPr/>
        </p:nvPicPr>
        <p:blipFill>
          <a:blip r:embed="rId3"/>
          <a:srcRect/>
          <a:stretch>
            <a:fillRect/>
          </a:stretch>
        </p:blipFill>
        <p:spPr bwMode="auto">
          <a:xfrm>
            <a:off x="4357686" y="2071678"/>
            <a:ext cx="4529478" cy="4572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1066800" y="304800"/>
            <a:ext cx="7543800" cy="495300"/>
          </a:xfrm>
        </p:spPr>
        <p:txBody>
          <a:bodyPr/>
          <a:lstStyle/>
          <a:p>
            <a:pPr algn="ctr"/>
            <a:r>
              <a:rPr lang="hu-HU" sz="3000"/>
              <a:t>7. Tesztelés</a:t>
            </a:r>
          </a:p>
        </p:txBody>
      </p:sp>
      <p:sp>
        <p:nvSpPr>
          <p:cNvPr id="320515" name="Rectangle 3"/>
          <p:cNvSpPr>
            <a:spLocks noGrp="1" noChangeArrowheads="1"/>
          </p:cNvSpPr>
          <p:nvPr>
            <p:ph type="body" sz="half" idx="1"/>
          </p:nvPr>
        </p:nvSpPr>
        <p:spPr>
          <a:xfrm>
            <a:off x="838200" y="893763"/>
            <a:ext cx="8305800" cy="6307137"/>
          </a:xfrm>
        </p:spPr>
        <p:txBody>
          <a:bodyPr/>
          <a:lstStyle/>
          <a:p>
            <a:pPr marL="812800" indent="-812800">
              <a:lnSpc>
                <a:spcPct val="90000"/>
              </a:lnSpc>
              <a:buFont typeface="Wingdings" pitchFamily="2" charset="2"/>
              <a:buAutoNum type="romanUcPeriod" startAt="2"/>
            </a:pPr>
            <a:r>
              <a:rPr lang="hu-HU" sz="2800">
                <a:sym typeface="Wingdings" pitchFamily="2" charset="2"/>
              </a:rPr>
              <a:t>A tesztelés módszerei</a:t>
            </a:r>
          </a:p>
          <a:p>
            <a:pPr marL="1168400" lvl="1" indent="-711200">
              <a:lnSpc>
                <a:spcPct val="90000"/>
              </a:lnSpc>
              <a:buFontTx/>
              <a:buAutoNum type="arabicPeriod" startAt="2"/>
            </a:pPr>
            <a:r>
              <a:rPr lang="hu-HU" sz="2400">
                <a:sym typeface="Wingdings" pitchFamily="2" charset="2"/>
              </a:rPr>
              <a:t>Dinamikus tesztelési módszerek</a:t>
            </a:r>
          </a:p>
          <a:p>
            <a:pPr marL="1524000" lvl="2" indent="-609600">
              <a:lnSpc>
                <a:spcPct val="90000"/>
              </a:lnSpc>
              <a:buFontTx/>
              <a:buAutoNum type="alphaLcPeriod" startAt="3"/>
            </a:pPr>
            <a:r>
              <a:rPr lang="hu-HU" sz="2000">
                <a:sym typeface="Wingdings" pitchFamily="2" charset="2"/>
              </a:rPr>
              <a:t>Speciális tesztek</a:t>
            </a:r>
          </a:p>
          <a:p>
            <a:pPr marL="1879600" lvl="3" indent="-508000">
              <a:lnSpc>
                <a:spcPct val="90000"/>
              </a:lnSpc>
              <a:buFontTx/>
              <a:buChar char="•"/>
            </a:pPr>
            <a:r>
              <a:rPr lang="hu-HU" sz="1800">
                <a:sym typeface="Wingdings" pitchFamily="2" charset="2"/>
              </a:rPr>
              <a:t>Elfogadhatósági teszt</a:t>
            </a:r>
          </a:p>
          <a:p>
            <a:pPr marL="2566988" lvl="4" indent="-508000">
              <a:lnSpc>
                <a:spcPct val="90000"/>
              </a:lnSpc>
              <a:buFontTx/>
              <a:buChar char="•"/>
            </a:pPr>
            <a:r>
              <a:rPr lang="hu-HU" sz="1500">
                <a:sym typeface="Wingdings" pitchFamily="2" charset="2"/>
              </a:rPr>
              <a:t>Annak vizsgálata, hogy a specifikáció tartalmaz-e ellentmondást, hiányosságokat</a:t>
            </a:r>
          </a:p>
          <a:p>
            <a:pPr marL="1879600" lvl="3" indent="-508000">
              <a:lnSpc>
                <a:spcPct val="90000"/>
              </a:lnSpc>
              <a:buFontTx/>
              <a:buChar char="•"/>
            </a:pPr>
            <a:r>
              <a:rPr lang="hu-HU" sz="1800">
                <a:sym typeface="Wingdings" pitchFamily="2" charset="2"/>
              </a:rPr>
              <a:t>Funkcióteszt</a:t>
            </a:r>
          </a:p>
          <a:p>
            <a:pPr marL="2566988" lvl="4" indent="-508000">
              <a:lnSpc>
                <a:spcPct val="90000"/>
              </a:lnSpc>
              <a:buFontTx/>
              <a:buChar char="•"/>
            </a:pPr>
            <a:r>
              <a:rPr lang="hu-HU" sz="1500">
                <a:sym typeface="Wingdings" pitchFamily="2" charset="2"/>
              </a:rPr>
              <a:t>Annak vizsgálata, hogy a program minden előírt funkciót tartalmaz-e</a:t>
            </a:r>
          </a:p>
          <a:p>
            <a:pPr marL="1879600" lvl="3" indent="-508000">
              <a:lnSpc>
                <a:spcPct val="90000"/>
              </a:lnSpc>
              <a:buFontTx/>
              <a:buChar char="•"/>
            </a:pPr>
            <a:r>
              <a:rPr lang="hu-HU" sz="1800">
                <a:sym typeface="Wingdings" pitchFamily="2" charset="2"/>
              </a:rPr>
              <a:t>Biztonsági teszt</a:t>
            </a:r>
          </a:p>
          <a:p>
            <a:pPr marL="2566988" lvl="4" indent="-508000">
              <a:lnSpc>
                <a:spcPct val="90000"/>
              </a:lnSpc>
              <a:buFontTx/>
              <a:buChar char="•"/>
            </a:pPr>
            <a:r>
              <a:rPr lang="hu-HU" sz="1500">
                <a:sym typeface="Wingdings" pitchFamily="2" charset="2"/>
              </a:rPr>
              <a:t>Ellenőrzi-e a program a felhasználótól érkező adatokat? Rossz adatok érkezésekor hogyan működik? („hülyebiztos” működés)</a:t>
            </a:r>
          </a:p>
          <a:p>
            <a:pPr marL="1879600" lvl="3" indent="-508000">
              <a:lnSpc>
                <a:spcPct val="90000"/>
              </a:lnSpc>
              <a:buFontTx/>
              <a:buChar char="•"/>
            </a:pPr>
            <a:r>
              <a:rPr lang="hu-HU" sz="1800">
                <a:sym typeface="Wingdings" pitchFamily="2" charset="2"/>
              </a:rPr>
              <a:t>Stressz teszt</a:t>
            </a:r>
          </a:p>
          <a:p>
            <a:pPr marL="2566988" lvl="4" indent="-508000">
              <a:lnSpc>
                <a:spcPct val="90000"/>
              </a:lnSpc>
              <a:buFontTx/>
              <a:buChar char="•"/>
            </a:pPr>
            <a:r>
              <a:rPr lang="hu-HU" sz="1500">
                <a:sym typeface="Wingdings" pitchFamily="2" charset="2"/>
              </a:rPr>
              <a:t>Hogy viselkedik a program nagy terhelés hatására?</a:t>
            </a:r>
          </a:p>
          <a:p>
            <a:pPr marL="1879600" lvl="3" indent="-508000">
              <a:lnSpc>
                <a:spcPct val="90000"/>
              </a:lnSpc>
              <a:buFontTx/>
              <a:buChar char="•"/>
            </a:pPr>
            <a:r>
              <a:rPr lang="hu-HU" sz="1800">
                <a:sym typeface="Wingdings" pitchFamily="2" charset="2"/>
              </a:rPr>
              <a:t>Volumen teszt</a:t>
            </a:r>
          </a:p>
          <a:p>
            <a:pPr marL="2566988" lvl="4" indent="-508000">
              <a:lnSpc>
                <a:spcPct val="90000"/>
              </a:lnSpc>
              <a:buFontTx/>
              <a:buChar char="•"/>
            </a:pPr>
            <a:r>
              <a:rPr lang="hu-HU" sz="1500">
                <a:sym typeface="Wingdings" pitchFamily="2" charset="2"/>
              </a:rPr>
              <a:t>A specifikációban meghatározott maximális adatmennyiség hatására történő viselkedés tesztelése</a:t>
            </a:r>
          </a:p>
          <a:p>
            <a:pPr marL="1879600" lvl="3" indent="-508000">
              <a:lnSpc>
                <a:spcPct val="90000"/>
              </a:lnSpc>
              <a:buFontTx/>
              <a:buChar char="•"/>
            </a:pPr>
            <a:r>
              <a:rPr lang="hu-HU" sz="1800">
                <a:sym typeface="Wingdings" pitchFamily="2" charset="2"/>
              </a:rPr>
              <a:t>Hatékonysági teszt</a:t>
            </a:r>
          </a:p>
          <a:p>
            <a:pPr marL="2566988" lvl="4" indent="-508000">
              <a:lnSpc>
                <a:spcPct val="90000"/>
              </a:lnSpc>
              <a:buFontTx/>
              <a:buChar char="•"/>
            </a:pPr>
            <a:r>
              <a:rPr lang="hu-HU" sz="1500">
                <a:sym typeface="Wingdings" pitchFamily="2" charset="2"/>
              </a:rPr>
              <a:t>Sebesség, erőforrás-felhasználás mérése</a:t>
            </a:r>
          </a:p>
          <a:p>
            <a:pPr marL="1879600" lvl="3" indent="-508000">
              <a:lnSpc>
                <a:spcPct val="90000"/>
              </a:lnSpc>
              <a:buFontTx/>
              <a:buChar char="•"/>
            </a:pPr>
            <a:r>
              <a:rPr lang="hu-HU" sz="1800">
                <a:sym typeface="Wingdings" pitchFamily="2" charset="2"/>
              </a:rPr>
              <a:t>Modulteszt</a:t>
            </a:r>
          </a:p>
          <a:p>
            <a:pPr marL="1879600" lvl="3" indent="-508000">
              <a:lnSpc>
                <a:spcPct val="90000"/>
              </a:lnSpc>
              <a:buFontTx/>
              <a:buChar char="•"/>
            </a:pPr>
            <a:r>
              <a:rPr lang="hu-HU" sz="1800">
                <a:sym typeface="Wingdings" pitchFamily="2" charset="2"/>
              </a:rPr>
              <a:t>Összeépítési teszt</a:t>
            </a:r>
          </a:p>
          <a:p>
            <a:pPr marL="2566988" lvl="4" indent="-508000">
              <a:lnSpc>
                <a:spcPct val="90000"/>
              </a:lnSpc>
              <a:buFontTx/>
              <a:buChar char="•"/>
            </a:pPr>
            <a:endParaRPr lang="hu-HU" sz="180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0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05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051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051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051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051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051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051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051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051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0515">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0515">
                                            <p:txEl>
                                              <p:pRg st="11" end="1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0515">
                                            <p:txEl>
                                              <p:pRg st="12" end="1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0515">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0515">
                                            <p:txEl>
                                              <p:pRg st="14" end="1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0515">
                                            <p:txEl>
                                              <p:pRg st="15" end="1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051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uild="p"/>
    </p:bldLst>
  </p:timing>
</p:sld>
</file>

<file path=ppt/slides/slide3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p:txBody>
          <a:bodyPr/>
          <a:lstStyle/>
          <a:p>
            <a:pPr algn="ctr"/>
            <a:r>
              <a:rPr lang="hu-HU" sz="3000"/>
              <a:t>8. Hibakeresés</a:t>
            </a:r>
          </a:p>
        </p:txBody>
      </p:sp>
      <p:sp>
        <p:nvSpPr>
          <p:cNvPr id="321539" name="Rectangle 3"/>
          <p:cNvSpPr>
            <a:spLocks noGrp="1" noChangeArrowheads="1"/>
          </p:cNvSpPr>
          <p:nvPr>
            <p:ph type="body" sz="half" idx="1"/>
          </p:nvPr>
        </p:nvSpPr>
        <p:spPr>
          <a:xfrm>
            <a:off x="1035050" y="1836738"/>
            <a:ext cx="7537478" cy="4664096"/>
          </a:xfrm>
        </p:spPr>
        <p:txBody>
          <a:bodyPr/>
          <a:lstStyle/>
          <a:p>
            <a:pPr marL="812800" indent="-812800">
              <a:buFont typeface="Wingdings" pitchFamily="2" charset="2"/>
              <a:buAutoNum type="romanUcPeriod"/>
            </a:pPr>
            <a:r>
              <a:rPr lang="hu-HU" sz="2800" dirty="0">
                <a:sym typeface="Wingdings" pitchFamily="2" charset="2"/>
              </a:rPr>
              <a:t>Általános tudnivalók</a:t>
            </a:r>
          </a:p>
          <a:p>
            <a:pPr marL="1168400" lvl="1" indent="-711200">
              <a:buFontTx/>
              <a:buChar char="•"/>
            </a:pPr>
            <a:r>
              <a:rPr lang="hu-HU" sz="2400" dirty="0">
                <a:sym typeface="Wingdings" pitchFamily="2" charset="2"/>
              </a:rPr>
              <a:t>Az tesztelés célja a hiba felderítése, a hibakeresésé a hiba behatárolása</a:t>
            </a:r>
          </a:p>
          <a:p>
            <a:pPr marL="1168400" lvl="1" indent="-711200">
              <a:buFontTx/>
              <a:buChar char="•"/>
            </a:pPr>
            <a:r>
              <a:rPr lang="hu-HU" sz="2400" dirty="0">
                <a:sym typeface="Wingdings" pitchFamily="2" charset="2"/>
              </a:rPr>
              <a:t>A valós programozás során nem mindig különül el a két tevékenység</a:t>
            </a:r>
          </a:p>
          <a:p>
            <a:pPr marL="1168400" lvl="1" indent="-711200">
              <a:buFontTx/>
              <a:buChar char="•"/>
            </a:pPr>
            <a:r>
              <a:rPr lang="hu-HU" sz="2400" dirty="0">
                <a:sym typeface="Wingdings" pitchFamily="2" charset="2"/>
              </a:rPr>
              <a:t>A hibakeresésen kívül itt foglalkozunk a hibajavítással is</a:t>
            </a:r>
          </a:p>
          <a:p>
            <a:pPr marL="1168400" lvl="1" indent="-711200">
              <a:buFontTx/>
              <a:buNone/>
            </a:pPr>
            <a:endParaRPr lang="hu-HU" sz="2400" dirty="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15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15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1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build="p"/>
    </p:bldLst>
  </p:timing>
</p:sld>
</file>

<file path=ppt/slides/slide3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pPr algn="ctr"/>
            <a:r>
              <a:rPr lang="hu-HU" sz="3000"/>
              <a:t>8. Hibakeresés</a:t>
            </a:r>
          </a:p>
        </p:txBody>
      </p:sp>
      <p:sp>
        <p:nvSpPr>
          <p:cNvPr id="322563"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startAt="2"/>
            </a:pPr>
            <a:r>
              <a:rPr lang="hu-HU" sz="2800">
                <a:sym typeface="Wingdings" pitchFamily="2" charset="2"/>
              </a:rPr>
              <a:t>A hibakeresés alapelvei</a:t>
            </a:r>
          </a:p>
          <a:p>
            <a:pPr marL="1168400" lvl="1" indent="-711200">
              <a:buFontTx/>
              <a:buChar char="•"/>
            </a:pPr>
            <a:r>
              <a:rPr lang="hu-HU" sz="2400">
                <a:sym typeface="Wingdings" pitchFamily="2" charset="2"/>
              </a:rPr>
              <a:t>A hibakeresési eszközök használata előtt alaposan vizsgáljuk végig a programot</a:t>
            </a:r>
          </a:p>
          <a:p>
            <a:pPr marL="1168400" lvl="1" indent="-711200">
              <a:buFontTx/>
              <a:buChar char="•"/>
            </a:pPr>
            <a:r>
              <a:rPr lang="hu-HU" sz="2400">
                <a:sym typeface="Wingdings" pitchFamily="2" charset="2"/>
              </a:rPr>
              <a:t>Amíg a hiba okát nem derítettük fel, addig ne kezdjük el a javítást, mert újabb hibákat generálhatunk</a:t>
            </a:r>
          </a:p>
          <a:p>
            <a:pPr marL="1168400" lvl="1" indent="-711200">
              <a:buFontTx/>
              <a:buChar char="•"/>
            </a:pPr>
            <a:r>
              <a:rPr lang="hu-HU" sz="2400">
                <a:sym typeface="Wingdings" pitchFamily="2" charset="2"/>
              </a:rPr>
              <a:t>Ha megtaláltuk a hibát, akkor ennek a program más részeire is hatása lehet, tehát esetleg eddig elfedett hibák is előjöhetnek</a:t>
            </a:r>
          </a:p>
          <a:p>
            <a:pPr marL="1168400" lvl="1" indent="-711200">
              <a:buFontTx/>
              <a:buChar char="•"/>
            </a:pPr>
            <a:r>
              <a:rPr lang="hu-HU" sz="2400">
                <a:sym typeface="Wingdings" pitchFamily="2" charset="2"/>
              </a:rPr>
              <a:t>A hibák száma és súlyossága általában a program méreténél sokkal gyorsabban növekszik</a:t>
            </a:r>
          </a:p>
          <a:p>
            <a:pPr marL="1168400" lvl="1" indent="-711200">
              <a:buFontTx/>
              <a:buNone/>
            </a:pPr>
            <a:endParaRPr lang="hu-HU" sz="240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2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2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2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25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uild="p"/>
    </p:bldLst>
  </p:timing>
</p:sld>
</file>

<file path=ppt/slides/slide3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p:txBody>
          <a:bodyPr/>
          <a:lstStyle/>
          <a:p>
            <a:pPr algn="ctr"/>
            <a:r>
              <a:rPr lang="hu-HU" sz="3000"/>
              <a:t>8. Hibakeresés</a:t>
            </a:r>
          </a:p>
        </p:txBody>
      </p:sp>
      <p:sp>
        <p:nvSpPr>
          <p:cNvPr id="323587"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startAt="3"/>
            </a:pPr>
            <a:r>
              <a:rPr lang="hu-HU" sz="2800">
                <a:sym typeface="Wingdings" pitchFamily="2" charset="2"/>
              </a:rPr>
              <a:t>A hibajavítás alapelvei</a:t>
            </a:r>
          </a:p>
          <a:p>
            <a:pPr marL="1168400" lvl="1" indent="-711200">
              <a:buFontTx/>
              <a:buChar char="•"/>
            </a:pPr>
            <a:r>
              <a:rPr lang="hu-HU" sz="2400">
                <a:sym typeface="Wingdings" pitchFamily="2" charset="2"/>
              </a:rPr>
              <a:t>Nem a tüneteket kell megszüntetni, hanem a hibát kell kijavítani</a:t>
            </a:r>
          </a:p>
          <a:p>
            <a:pPr marL="1168400" lvl="1" indent="-711200">
              <a:buFontTx/>
              <a:buChar char="•"/>
            </a:pPr>
            <a:r>
              <a:rPr lang="hu-HU" sz="2400">
                <a:sym typeface="Wingdings" pitchFamily="2" charset="2"/>
              </a:rPr>
              <a:t>A javítás után újra tesztelni kell!!</a:t>
            </a:r>
          </a:p>
          <a:p>
            <a:pPr marL="1168400" lvl="1" indent="-711200">
              <a:buFontTx/>
              <a:buChar char="•"/>
            </a:pPr>
            <a:r>
              <a:rPr lang="hu-HU" sz="2400">
                <a:sym typeface="Wingdings" pitchFamily="2" charset="2"/>
              </a:rPr>
              <a:t>Annak a valószínűsége, hogy egy hibát jól kijavítottunk, a program méretével arányosan csökken</a:t>
            </a:r>
          </a:p>
          <a:p>
            <a:pPr marL="1168400" lvl="1" indent="-711200">
              <a:buFontTx/>
              <a:buChar char="•"/>
            </a:pPr>
            <a:r>
              <a:rPr lang="hu-HU" sz="2400">
                <a:sym typeface="Wingdings" pitchFamily="2" charset="2"/>
              </a:rPr>
              <a:t>A hibajavítás visszanyúlhat az algoritmus- vagy adattervezés, sőt a specifikáció-készítés fázisába is</a:t>
            </a:r>
          </a:p>
          <a:p>
            <a:pPr marL="1168400" lvl="1" indent="-711200">
              <a:buFontTx/>
              <a:buNone/>
            </a:pPr>
            <a:endParaRPr lang="hu-HU" sz="240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35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35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35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3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3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pPr algn="ctr"/>
            <a:r>
              <a:rPr lang="hu-HU" sz="3000"/>
              <a:t>8. Hibakeresés</a:t>
            </a:r>
          </a:p>
        </p:txBody>
      </p:sp>
      <p:sp>
        <p:nvSpPr>
          <p:cNvPr id="324611"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startAt="4"/>
            </a:pPr>
            <a:r>
              <a:rPr lang="hu-HU" sz="2800">
                <a:sym typeface="Wingdings" pitchFamily="2" charset="2"/>
              </a:rPr>
              <a:t>A hibakeresés módszerei</a:t>
            </a:r>
          </a:p>
          <a:p>
            <a:pPr marL="1168400" lvl="1" indent="-711200">
              <a:buFontTx/>
              <a:buAutoNum type="arabicPeriod"/>
            </a:pPr>
            <a:r>
              <a:rPr lang="hu-HU" sz="2400">
                <a:sym typeface="Wingdings" pitchFamily="2" charset="2"/>
              </a:rPr>
              <a:t>Indukciós módszer</a:t>
            </a:r>
          </a:p>
          <a:p>
            <a:pPr marL="1524000" lvl="2" indent="-609600">
              <a:buFontTx/>
              <a:buChar char="•"/>
            </a:pPr>
            <a:r>
              <a:rPr lang="hu-HU" sz="2000">
                <a:sym typeface="Wingdings" pitchFamily="2" charset="2"/>
              </a:rPr>
              <a:t>Alapelv: tegyük fel, hogy a program csak a hibás eredményű tesztesetekre működik rosszul</a:t>
            </a:r>
          </a:p>
          <a:p>
            <a:pPr marL="1524000" lvl="2" indent="-609600">
              <a:buFontTx/>
              <a:buChar char="•"/>
            </a:pPr>
            <a:r>
              <a:rPr lang="hu-HU" sz="2000">
                <a:sym typeface="Wingdings" pitchFamily="2" charset="2"/>
              </a:rPr>
              <a:t>Próbáljuk kijavítani ennek fényében a hibát, és teszteljünk</a:t>
            </a:r>
          </a:p>
          <a:p>
            <a:pPr marL="1524000" lvl="2" indent="-609600">
              <a:buFontTx/>
              <a:buChar char="•"/>
            </a:pPr>
            <a:r>
              <a:rPr lang="hu-HU" sz="2000">
                <a:sym typeface="Wingdings" pitchFamily="2" charset="2"/>
              </a:rPr>
              <a:t>Ha a hiba még mindig fennáll, bővítsük a hibás bemeneti adatok körét</a:t>
            </a:r>
          </a:p>
          <a:p>
            <a:pPr marL="1524000" lvl="2" indent="-609600">
              <a:buFontTx/>
              <a:buChar char="•"/>
            </a:pPr>
            <a:r>
              <a:rPr lang="hu-HU" sz="2000">
                <a:sym typeface="Wingdings" pitchFamily="2" charset="2"/>
              </a:rPr>
              <a:t>Ha sikerül elkülöníteni a két halmazt, akkor meg kell határozni azon tesztutakat, amelyeken haladva a működés rossz</a:t>
            </a:r>
          </a:p>
          <a:p>
            <a:pPr marL="1524000" lvl="2" indent="-609600">
              <a:buFontTx/>
              <a:buChar char="•"/>
            </a:pPr>
            <a:r>
              <a:rPr lang="hu-HU" sz="2000">
                <a:sym typeface="Wingdings" pitchFamily="2" charset="2"/>
              </a:rPr>
              <a:t>Ezeken az ágakon kell megkeresni a hibát</a:t>
            </a:r>
          </a:p>
          <a:p>
            <a:pPr marL="1168400" lvl="1" indent="-711200">
              <a:buFontTx/>
              <a:buNone/>
            </a:pPr>
            <a:endParaRPr lang="hu-HU" sz="240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4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4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4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4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4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46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4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1" grpId="0" build="p"/>
    </p:bldLst>
  </p:timing>
</p:sld>
</file>

<file path=ppt/slides/slide3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pPr algn="ctr"/>
            <a:r>
              <a:rPr lang="hu-HU" sz="3000"/>
              <a:t>8. Hibakeresés</a:t>
            </a:r>
          </a:p>
        </p:txBody>
      </p:sp>
      <p:sp>
        <p:nvSpPr>
          <p:cNvPr id="325635"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startAt="4"/>
            </a:pPr>
            <a:r>
              <a:rPr lang="hu-HU" sz="2800">
                <a:sym typeface="Wingdings" pitchFamily="2" charset="2"/>
              </a:rPr>
              <a:t>A hibakeresés módszerei</a:t>
            </a:r>
          </a:p>
          <a:p>
            <a:pPr marL="1168400" lvl="1" indent="-711200">
              <a:buFontTx/>
              <a:buAutoNum type="arabicPeriod" startAt="2"/>
            </a:pPr>
            <a:r>
              <a:rPr lang="hu-HU" sz="2400">
                <a:sym typeface="Wingdings" pitchFamily="2" charset="2"/>
              </a:rPr>
              <a:t>Dedukciós módszer</a:t>
            </a:r>
          </a:p>
          <a:p>
            <a:pPr marL="1524000" lvl="2" indent="-609600">
              <a:buFontTx/>
              <a:buChar char="•"/>
            </a:pPr>
            <a:r>
              <a:rPr lang="hu-HU" sz="2000">
                <a:sym typeface="Wingdings" pitchFamily="2" charset="2"/>
              </a:rPr>
              <a:t>Alapelv: megpróbáljuk szűkíteni a hiba lehetséges okainak körét</a:t>
            </a:r>
          </a:p>
          <a:p>
            <a:pPr marL="1524000" lvl="2" indent="-609600">
              <a:buFontTx/>
              <a:buChar char="•"/>
            </a:pPr>
            <a:r>
              <a:rPr lang="hu-HU" sz="2000">
                <a:sym typeface="Wingdings" pitchFamily="2" charset="2"/>
              </a:rPr>
              <a:t>Itt fordítva haladva keressük meg a hibás eredményre vezető bemeneti adatok körét</a:t>
            </a:r>
          </a:p>
          <a:p>
            <a:pPr marL="1524000" lvl="2" indent="-609600">
              <a:buFontTx/>
              <a:buChar char="•"/>
            </a:pPr>
            <a:r>
              <a:rPr lang="hu-HU" sz="2000">
                <a:sym typeface="Wingdings" pitchFamily="2" charset="2"/>
              </a:rPr>
              <a:t>Ezek után a módszer az előzővel azonos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Lst>
  </p:timing>
</p:sld>
</file>

<file path=ppt/slides/slide3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pPr algn="ctr"/>
            <a:r>
              <a:rPr lang="hu-HU" sz="3000"/>
              <a:t>8. Hibakeresés</a:t>
            </a:r>
          </a:p>
        </p:txBody>
      </p:sp>
      <p:sp>
        <p:nvSpPr>
          <p:cNvPr id="326659"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startAt="4"/>
            </a:pPr>
            <a:r>
              <a:rPr lang="hu-HU" sz="2800">
                <a:sym typeface="Wingdings" pitchFamily="2" charset="2"/>
              </a:rPr>
              <a:t>A hibakeresés módszerei</a:t>
            </a:r>
          </a:p>
          <a:p>
            <a:pPr marL="1168400" lvl="1" indent="-711200">
              <a:buFontTx/>
              <a:buAutoNum type="arabicPeriod" startAt="3"/>
            </a:pPr>
            <a:r>
              <a:rPr lang="hu-HU" sz="2400">
                <a:sym typeface="Wingdings" pitchFamily="2" charset="2"/>
              </a:rPr>
              <a:t>Visszalépéses módszer</a:t>
            </a:r>
          </a:p>
          <a:p>
            <a:pPr marL="1524000" lvl="2" indent="-609600">
              <a:buFontTx/>
              <a:buChar char="•"/>
            </a:pPr>
            <a:r>
              <a:rPr lang="hu-HU" sz="2000">
                <a:sym typeface="Wingdings" pitchFamily="2" charset="2"/>
              </a:rPr>
              <a:t>Alapelv: a hiba előfordulási helyétől gondolatban „visszafelé” futtatjuk a programot</a:t>
            </a:r>
          </a:p>
          <a:p>
            <a:pPr marL="1524000" lvl="2" indent="-609600">
              <a:buFontTx/>
              <a:buChar char="•"/>
            </a:pPr>
            <a:r>
              <a:rPr lang="hu-HU" sz="2000">
                <a:sym typeface="Wingdings" pitchFamily="2" charset="2"/>
              </a:rPr>
              <a:t>Ha megtaláljuk azt a helyet, ahol már helyesek a végrehajtás eredményei, nagy valószínűséggel megtaláltuk a hiba helyét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6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6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6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6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build="p"/>
    </p:bldLst>
  </p:timing>
</p:sld>
</file>

<file path=ppt/slides/slide3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algn="ctr"/>
            <a:r>
              <a:rPr lang="hu-HU" sz="3000"/>
              <a:t>8. Hibakeresés</a:t>
            </a:r>
          </a:p>
        </p:txBody>
      </p:sp>
      <p:sp>
        <p:nvSpPr>
          <p:cNvPr id="327683"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startAt="5"/>
            </a:pPr>
            <a:r>
              <a:rPr lang="hu-HU" sz="2800">
                <a:sym typeface="Wingdings" pitchFamily="2" charset="2"/>
              </a:rPr>
              <a:t>A hibakeresés eszközei</a:t>
            </a:r>
          </a:p>
          <a:p>
            <a:pPr marL="1168400" lvl="1" indent="-711200">
              <a:buFontTx/>
              <a:buChar char="•"/>
            </a:pPr>
            <a:r>
              <a:rPr lang="hu-HU" sz="2400">
                <a:sym typeface="Wingdings" pitchFamily="2" charset="2"/>
              </a:rPr>
              <a:t>Változók értékének kiíratása</a:t>
            </a:r>
          </a:p>
          <a:p>
            <a:pPr marL="1168400" lvl="1" indent="-711200">
              <a:buFontTx/>
              <a:buChar char="•"/>
            </a:pPr>
            <a:r>
              <a:rPr lang="hu-HU" sz="2400">
                <a:sym typeface="Wingdings" pitchFamily="2" charset="2"/>
              </a:rPr>
              <a:t>Nyomkövetés</a:t>
            </a:r>
          </a:p>
          <a:p>
            <a:pPr marL="1524000" lvl="2" indent="-609600">
              <a:buFontTx/>
              <a:buChar char="•"/>
            </a:pPr>
            <a:r>
              <a:rPr lang="hu-HU" sz="2000">
                <a:sym typeface="Wingdings" pitchFamily="2" charset="2"/>
              </a:rPr>
              <a:t>TP és Delphi: soronkénti futtatás, két formája van:</a:t>
            </a:r>
          </a:p>
          <a:p>
            <a:pPr marL="1879600" lvl="3" indent="-508000">
              <a:buFontTx/>
              <a:buChar char="•"/>
            </a:pPr>
            <a:r>
              <a:rPr lang="hu-HU" sz="1800">
                <a:sym typeface="Wingdings" pitchFamily="2" charset="2"/>
              </a:rPr>
              <a:t>Step over: az alprogramokat egy utasításnak tekinti</a:t>
            </a:r>
          </a:p>
          <a:p>
            <a:pPr marL="1879600" lvl="3" indent="-508000">
              <a:buFontTx/>
              <a:buChar char="•"/>
            </a:pPr>
            <a:r>
              <a:rPr lang="hu-HU" sz="1800">
                <a:sym typeface="Wingdings" pitchFamily="2" charset="2"/>
              </a:rPr>
              <a:t>Trace into: az alprogramokat is soronként futtatja</a:t>
            </a:r>
          </a:p>
          <a:p>
            <a:pPr marL="1524000" lvl="2" indent="-609600">
              <a:buFontTx/>
              <a:buChar char="•"/>
            </a:pPr>
            <a:r>
              <a:rPr lang="hu-HU" sz="2000">
                <a:sym typeface="Wingdings" pitchFamily="2" charset="2"/>
              </a:rPr>
              <a:t>Lehet teljes és részleges, a második esetben töréspontot helyezünk el (breakpoint)</a:t>
            </a:r>
          </a:p>
          <a:p>
            <a:pPr marL="1524000" lvl="2" indent="-609600">
              <a:buFontTx/>
              <a:buChar char="•"/>
            </a:pPr>
            <a:r>
              <a:rPr lang="hu-HU" sz="2000">
                <a:sym typeface="Wingdings" pitchFamily="2" charset="2"/>
              </a:rPr>
              <a:t>Nyomkövetés közben a kritikus változók értékét láthatóvá tehetjük (Watch)</a:t>
            </a:r>
          </a:p>
          <a:p>
            <a:pPr marL="1168400" lvl="1" indent="-711200">
              <a:buFontTx/>
              <a:buChar char="•"/>
            </a:pPr>
            <a:r>
              <a:rPr lang="hu-HU" sz="2400">
                <a:sym typeface="Wingdings" pitchFamily="2" charset="2"/>
              </a:rPr>
              <a:t>Adatnyomkövetés</a:t>
            </a:r>
          </a:p>
          <a:p>
            <a:pPr marL="1524000" lvl="2" indent="-609600">
              <a:buFontTx/>
              <a:buChar char="•"/>
            </a:pPr>
            <a:r>
              <a:rPr lang="hu-HU" sz="2000">
                <a:sym typeface="Wingdings" pitchFamily="2" charset="2"/>
              </a:rPr>
              <a:t>Akkor kapunk üzenetet, ha az adott változó módosul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6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6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6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6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6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6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76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76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768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768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build="p"/>
    </p:bldLst>
  </p:timing>
</p:sld>
</file>

<file path=ppt/slides/slide3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pPr algn="ctr"/>
            <a:r>
              <a:rPr lang="hu-HU" sz="3000"/>
              <a:t>8. Hibakeresés</a:t>
            </a:r>
          </a:p>
        </p:txBody>
      </p:sp>
      <p:sp>
        <p:nvSpPr>
          <p:cNvPr id="328707"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startAt="5"/>
            </a:pPr>
            <a:r>
              <a:rPr lang="hu-HU" sz="2800">
                <a:sym typeface="Wingdings" pitchFamily="2" charset="2"/>
              </a:rPr>
              <a:t>A hibakeresés eszközei</a:t>
            </a:r>
          </a:p>
          <a:p>
            <a:pPr marL="1168400" lvl="1" indent="-711200">
              <a:buFontTx/>
              <a:buChar char="•"/>
            </a:pPr>
            <a:r>
              <a:rPr lang="hu-HU" sz="2400">
                <a:sym typeface="Wingdings" pitchFamily="2" charset="2"/>
              </a:rPr>
              <a:t>Nyomkövetés visszafelé</a:t>
            </a:r>
          </a:p>
          <a:p>
            <a:pPr marL="1168400" lvl="1" indent="-711200">
              <a:buFontTx/>
              <a:buChar char="•"/>
            </a:pPr>
            <a:r>
              <a:rPr lang="hu-HU" sz="2400">
                <a:sym typeface="Wingdings" pitchFamily="2" charset="2"/>
              </a:rPr>
              <a:t>A hiba helyének és okának kijelzése</a:t>
            </a:r>
          </a:p>
          <a:p>
            <a:pPr marL="1524000" lvl="2" indent="-609600">
              <a:buFontTx/>
              <a:buChar char="•"/>
            </a:pPr>
            <a:r>
              <a:rPr lang="hu-HU" sz="2000">
                <a:sym typeface="Wingdings" pitchFamily="2" charset="2"/>
              </a:rPr>
              <a:t>TP és Delphi: debug információ a programba fordítása, futási hibák a program futása során (a hibákat a fordító kezeli)</a:t>
            </a:r>
          </a:p>
          <a:p>
            <a:pPr marL="1879600" lvl="3" indent="-508000">
              <a:buFontTx/>
              <a:buChar char="•"/>
            </a:pPr>
            <a:r>
              <a:rPr lang="hu-HU" sz="1800">
                <a:sym typeface="Wingdings" pitchFamily="2" charset="2"/>
              </a:rPr>
              <a:t>Runtime error at….</a:t>
            </a:r>
          </a:p>
          <a:p>
            <a:pPr marL="1879600" lvl="3" indent="-508000">
              <a:buFontTx/>
              <a:buChar char="•"/>
            </a:pPr>
            <a:r>
              <a:rPr lang="hu-HU" sz="1800">
                <a:sym typeface="Wingdings" pitchFamily="2" charset="2"/>
              </a:rPr>
              <a:t>…exception at…</a:t>
            </a:r>
          </a:p>
          <a:p>
            <a:pPr marL="1879600" lvl="3" indent="-508000">
              <a:buFontTx/>
              <a:buChar char="•"/>
            </a:pPr>
            <a:r>
              <a:rPr lang="hu-HU" sz="1800">
                <a:sym typeface="Wingdings" pitchFamily="2" charset="2"/>
              </a:rPr>
              <a:t>A kész programba ezeket már nem fordítjuk bele, az előforduló hibákat a kész program kell, hogy kezelje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8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87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87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87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87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87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07" grpId="0" build="p"/>
    </p:bldLst>
  </p:timing>
</p:sld>
</file>

<file path=ppt/slides/slide3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pPr algn="ctr"/>
            <a:r>
              <a:rPr lang="hu-HU" sz="3000"/>
              <a:t>9. A program dokumentálása</a:t>
            </a:r>
          </a:p>
        </p:txBody>
      </p:sp>
      <p:sp>
        <p:nvSpPr>
          <p:cNvPr id="330755" name="Rectangle 3"/>
          <p:cNvSpPr>
            <a:spLocks noGrp="1" noChangeArrowheads="1"/>
          </p:cNvSpPr>
          <p:nvPr>
            <p:ph type="body" sz="half" idx="1"/>
          </p:nvPr>
        </p:nvSpPr>
        <p:spPr>
          <a:xfrm>
            <a:off x="1035050" y="1779588"/>
            <a:ext cx="7537478" cy="4721246"/>
          </a:xfrm>
        </p:spPr>
        <p:txBody>
          <a:bodyPr/>
          <a:lstStyle/>
          <a:p>
            <a:pPr marL="812800" indent="-812800">
              <a:lnSpc>
                <a:spcPct val="80000"/>
              </a:lnSpc>
              <a:buFont typeface="Wingdings" pitchFamily="2" charset="2"/>
              <a:buAutoNum type="romanUcPeriod"/>
            </a:pPr>
            <a:r>
              <a:rPr lang="hu-HU" sz="2000" dirty="0">
                <a:sym typeface="Wingdings" pitchFamily="2" charset="2"/>
              </a:rPr>
              <a:t>A dokumentáció fajtái</a:t>
            </a:r>
          </a:p>
          <a:p>
            <a:pPr marL="1168400" lvl="1" indent="-711200">
              <a:lnSpc>
                <a:spcPct val="80000"/>
              </a:lnSpc>
              <a:buFontTx/>
              <a:buAutoNum type="arabicPeriod"/>
            </a:pPr>
            <a:r>
              <a:rPr lang="hu-HU" sz="1800" dirty="0">
                <a:sym typeface="Wingdings" pitchFamily="2" charset="2"/>
              </a:rPr>
              <a:t>Fejlesztői dokumentáció</a:t>
            </a:r>
          </a:p>
          <a:p>
            <a:pPr marL="1168400" lvl="1" indent="-711200">
              <a:lnSpc>
                <a:spcPct val="80000"/>
              </a:lnSpc>
              <a:buFontTx/>
              <a:buChar char="•"/>
            </a:pPr>
            <a:r>
              <a:rPr lang="hu-HU" sz="1800" dirty="0">
                <a:sym typeface="Wingdings" pitchFamily="2" charset="2"/>
              </a:rPr>
              <a:t>Azoknak készül, akik a programban hibát keresnek, hibát javítanak, a programot hatékonyabbra írják, más nyelvre írják át, vagy továbbfejlesztik</a:t>
            </a:r>
          </a:p>
          <a:p>
            <a:pPr marL="1168400" lvl="1" indent="-711200">
              <a:lnSpc>
                <a:spcPct val="80000"/>
              </a:lnSpc>
              <a:buFontTx/>
              <a:buChar char="•"/>
            </a:pPr>
            <a:r>
              <a:rPr lang="hu-HU" sz="1800" dirty="0">
                <a:sym typeface="Wingdings" pitchFamily="2" charset="2"/>
              </a:rPr>
              <a:t>Részei: </a:t>
            </a:r>
          </a:p>
          <a:p>
            <a:pPr marL="1524000" lvl="2" indent="-609600">
              <a:lnSpc>
                <a:spcPct val="80000"/>
              </a:lnSpc>
              <a:buFontTx/>
              <a:buChar char="•"/>
            </a:pPr>
            <a:r>
              <a:rPr lang="hu-HU" sz="1600" dirty="0">
                <a:sym typeface="Wingdings" pitchFamily="2" charset="2"/>
              </a:rPr>
              <a:t>Specifikáció: Maga a feladat, és a megoldástól elvárt követelmények</a:t>
            </a:r>
          </a:p>
          <a:p>
            <a:pPr marL="1524000" lvl="2" indent="-609600">
              <a:lnSpc>
                <a:spcPct val="80000"/>
              </a:lnSpc>
              <a:buFontTx/>
              <a:buChar char="•"/>
            </a:pPr>
            <a:r>
              <a:rPr lang="hu-HU" sz="1600" dirty="0">
                <a:sym typeface="Wingdings" pitchFamily="2" charset="2"/>
              </a:rPr>
              <a:t>Az algoritmusok és az adatok terve, leírása (döntések, alternatívák, érvek, magyarázatok)</a:t>
            </a:r>
          </a:p>
          <a:p>
            <a:pPr marL="1524000" lvl="2" indent="-609600">
              <a:lnSpc>
                <a:spcPct val="80000"/>
              </a:lnSpc>
              <a:buFontTx/>
              <a:buChar char="•"/>
            </a:pPr>
            <a:r>
              <a:rPr lang="hu-HU" sz="1600" dirty="0">
                <a:sym typeface="Wingdings" pitchFamily="2" charset="2"/>
              </a:rPr>
              <a:t>Képernyőtervek (</a:t>
            </a:r>
            <a:r>
              <a:rPr lang="hu-HU" sz="1600" dirty="0" err="1">
                <a:sym typeface="Wingdings" pitchFamily="2" charset="2"/>
              </a:rPr>
              <a:t>formok</a:t>
            </a:r>
            <a:r>
              <a:rPr lang="hu-HU" sz="1600" dirty="0">
                <a:sym typeface="Wingdings" pitchFamily="2" charset="2"/>
              </a:rPr>
              <a:t> tervei)</a:t>
            </a:r>
          </a:p>
          <a:p>
            <a:pPr marL="1524000" lvl="2" indent="-609600">
              <a:lnSpc>
                <a:spcPct val="80000"/>
              </a:lnSpc>
              <a:buFontTx/>
              <a:buChar char="•"/>
            </a:pPr>
            <a:r>
              <a:rPr lang="hu-HU" sz="1600" dirty="0">
                <a:sym typeface="Wingdings" pitchFamily="2" charset="2"/>
              </a:rPr>
              <a:t>A választott programnyelv, fejlesztői környezet, és annak verziószáma</a:t>
            </a:r>
          </a:p>
          <a:p>
            <a:pPr marL="1524000" lvl="2" indent="-609600">
              <a:lnSpc>
                <a:spcPct val="80000"/>
              </a:lnSpc>
              <a:buFontTx/>
              <a:buChar char="•"/>
            </a:pPr>
            <a:r>
              <a:rPr lang="hu-HU" sz="1600" dirty="0">
                <a:sym typeface="Wingdings" pitchFamily="2" charset="2"/>
              </a:rPr>
              <a:t>A program kódja, megvalósítása (megjegyzések!!!)</a:t>
            </a:r>
          </a:p>
          <a:p>
            <a:pPr marL="1524000" lvl="2" indent="-609600">
              <a:lnSpc>
                <a:spcPct val="80000"/>
              </a:lnSpc>
              <a:buFontTx/>
              <a:buChar char="•"/>
            </a:pPr>
            <a:r>
              <a:rPr lang="hu-HU" sz="1600" dirty="0">
                <a:sym typeface="Wingdings" pitchFamily="2" charset="2"/>
              </a:rPr>
              <a:t>Tesztesetek (milyen bemeneti adatokra hogy válaszol a program)</a:t>
            </a:r>
          </a:p>
          <a:p>
            <a:pPr marL="1524000" lvl="2" indent="-609600">
              <a:lnSpc>
                <a:spcPct val="80000"/>
              </a:lnSpc>
              <a:buFontTx/>
              <a:buChar char="•"/>
            </a:pPr>
            <a:r>
              <a:rPr lang="hu-HU" sz="1600" dirty="0">
                <a:sym typeface="Wingdings" pitchFamily="2" charset="2"/>
              </a:rPr>
              <a:t>Hatékonysági mérések, javaslatok az esetleges hatékonyabbra írásra</a:t>
            </a:r>
          </a:p>
          <a:p>
            <a:pPr marL="1524000" lvl="2" indent="-609600">
              <a:lnSpc>
                <a:spcPct val="80000"/>
              </a:lnSpc>
              <a:buFontTx/>
              <a:buChar char="•"/>
            </a:pPr>
            <a:r>
              <a:rPr lang="hu-HU" sz="1600" dirty="0">
                <a:sym typeface="Wingdings" pitchFamily="2" charset="2"/>
              </a:rPr>
              <a:t>Környezetleírás (számítógép-platform, operációs rendszer, szükséges memória, HDD-terület, grafikus kártya, stb.)</a:t>
            </a:r>
          </a:p>
          <a:p>
            <a:pPr marL="1524000" lvl="2" indent="-609600">
              <a:lnSpc>
                <a:spcPct val="80000"/>
              </a:lnSpc>
              <a:buFontTx/>
              <a:buChar char="•"/>
            </a:pPr>
            <a:r>
              <a:rPr lang="hu-HU" sz="1600" dirty="0">
                <a:sym typeface="Wingdings" pitchFamily="2" charset="2"/>
              </a:rPr>
              <a:t>Egyéb dokumentumok:</a:t>
            </a:r>
          </a:p>
          <a:p>
            <a:pPr marL="1879600" lvl="3" indent="-508000">
              <a:lnSpc>
                <a:spcPct val="80000"/>
              </a:lnSpc>
              <a:buFontTx/>
              <a:buChar char="•"/>
            </a:pPr>
            <a:r>
              <a:rPr lang="hu-HU" sz="1400" dirty="0">
                <a:sym typeface="Wingdings" pitchFamily="2" charset="2"/>
              </a:rPr>
              <a:t>Koncepcióterv, amelyben a fejlesztő leírja a probléma lehetséges megoldásait, megindokolja döntéseit</a:t>
            </a:r>
          </a:p>
          <a:p>
            <a:pPr marL="1879600" lvl="3" indent="-508000">
              <a:lnSpc>
                <a:spcPct val="80000"/>
              </a:lnSpc>
              <a:buFontTx/>
              <a:buChar char="•"/>
            </a:pPr>
            <a:r>
              <a:rPr lang="hu-HU" sz="1400" dirty="0">
                <a:sym typeface="Wingdings" pitchFamily="2" charset="2"/>
              </a:rPr>
              <a:t>Rendszerterv, amelyben leírjuk a hardver-szoftver környezetet, a rendszer használhatósági körét. Döntéseket tartalmaz, indoklással, következményekkel.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0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0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0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07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0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075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0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075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075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075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075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075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075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3075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075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Perifériák Neumann elvei alapján</a:t>
            </a:r>
            <a:endParaRPr lang="hu-HU" dirty="0"/>
          </a:p>
        </p:txBody>
      </p:sp>
      <p:pic>
        <p:nvPicPr>
          <p:cNvPr id="66563" name="Picture 3"/>
          <p:cNvPicPr>
            <a:picLocks noChangeAspect="1" noChangeArrowheads="1"/>
          </p:cNvPicPr>
          <p:nvPr/>
        </p:nvPicPr>
        <p:blipFill>
          <a:blip r:embed="rId2"/>
          <a:srcRect/>
          <a:stretch>
            <a:fillRect/>
          </a:stretch>
        </p:blipFill>
        <p:spPr bwMode="auto">
          <a:xfrm>
            <a:off x="857224" y="1500174"/>
            <a:ext cx="7119958" cy="5000152"/>
          </a:xfrm>
          <a:prstGeom prst="rect">
            <a:avLst/>
          </a:prstGeom>
          <a:noFill/>
          <a:ln w="9525">
            <a:noFill/>
            <a:miter lim="800000"/>
            <a:headEnd/>
            <a:tailEnd/>
          </a:ln>
          <a:effectLst/>
        </p:spPr>
      </p:pic>
      <p:pic>
        <p:nvPicPr>
          <p:cNvPr id="66565" name="Picture 5" descr="http://2.bp.blogspot.com/-YxvQFKtu9lA/Ujb5vdcFJGI/AAAAAAAABWY/3k9K1Jw8rlI/s1600/ram+rom.png"/>
          <p:cNvPicPr>
            <a:picLocks noChangeAspect="1" noChangeArrowheads="1"/>
          </p:cNvPicPr>
          <p:nvPr/>
        </p:nvPicPr>
        <p:blipFill>
          <a:blip r:embed="rId3"/>
          <a:srcRect/>
          <a:stretch>
            <a:fillRect/>
          </a:stretch>
        </p:blipFill>
        <p:spPr bwMode="auto">
          <a:xfrm>
            <a:off x="5715008" y="1928802"/>
            <a:ext cx="2214578" cy="2214578"/>
          </a:xfrm>
          <a:prstGeom prst="rect">
            <a:avLst/>
          </a:prstGeom>
          <a:noFill/>
        </p:spPr>
      </p:pic>
      <p:pic>
        <p:nvPicPr>
          <p:cNvPr id="66567" name="Picture 7" descr="http://www.barabasvilla.hu/wp-content/uploads/2014/11/cd.jpg"/>
          <p:cNvPicPr>
            <a:picLocks noChangeAspect="1" noChangeArrowheads="1"/>
          </p:cNvPicPr>
          <p:nvPr/>
        </p:nvPicPr>
        <p:blipFill>
          <a:blip r:embed="rId4" cstate="print"/>
          <a:srcRect/>
          <a:stretch>
            <a:fillRect/>
          </a:stretch>
        </p:blipFill>
        <p:spPr bwMode="auto">
          <a:xfrm>
            <a:off x="2857488" y="3143248"/>
            <a:ext cx="2357454" cy="1768091"/>
          </a:xfrm>
          <a:prstGeom prst="rect">
            <a:avLst/>
          </a:prstGeom>
          <a:noFill/>
        </p:spPr>
      </p:pic>
      <p:pic>
        <p:nvPicPr>
          <p:cNvPr id="66569" name="Picture 9" descr="http://prohardver.hu/dl/cnt/2008-09/36085/3_m.jpg"/>
          <p:cNvPicPr>
            <a:picLocks noChangeAspect="1" noChangeArrowheads="1"/>
          </p:cNvPicPr>
          <p:nvPr/>
        </p:nvPicPr>
        <p:blipFill>
          <a:blip r:embed="rId5"/>
          <a:srcRect/>
          <a:stretch>
            <a:fillRect/>
          </a:stretch>
        </p:blipFill>
        <p:spPr bwMode="auto">
          <a:xfrm>
            <a:off x="6000760" y="3929066"/>
            <a:ext cx="2286016" cy="1097288"/>
          </a:xfrm>
          <a:prstGeom prst="rect">
            <a:avLst/>
          </a:prstGeom>
          <a:noFill/>
        </p:spPr>
      </p:pic>
      <p:pic>
        <p:nvPicPr>
          <p:cNvPr id="66571" name="Picture 11" descr="http://us.aoc.com/cms/aoc/products_photos/00a0185325dbd3c624d9235ef116c0c8_large.png"/>
          <p:cNvPicPr>
            <a:picLocks noChangeAspect="1" noChangeArrowheads="1"/>
          </p:cNvPicPr>
          <p:nvPr/>
        </p:nvPicPr>
        <p:blipFill>
          <a:blip r:embed="rId6" cstate="print"/>
          <a:srcRect/>
          <a:stretch>
            <a:fillRect/>
          </a:stretch>
        </p:blipFill>
        <p:spPr bwMode="auto">
          <a:xfrm>
            <a:off x="3000364" y="4857760"/>
            <a:ext cx="2214578" cy="1610602"/>
          </a:xfrm>
          <a:prstGeom prst="rect">
            <a:avLst/>
          </a:prstGeom>
          <a:noFill/>
        </p:spPr>
      </p:pic>
      <p:pic>
        <p:nvPicPr>
          <p:cNvPr id="66573" name="Picture 13" descr="http://www.webtudakozo.hu/nyomtatok/BITWT_CEGEK%5C71976%5Cszolgaltatas_2.jpg"/>
          <p:cNvPicPr>
            <a:picLocks noChangeAspect="1" noChangeArrowheads="1"/>
          </p:cNvPicPr>
          <p:nvPr/>
        </p:nvPicPr>
        <p:blipFill>
          <a:blip r:embed="rId7"/>
          <a:srcRect/>
          <a:stretch>
            <a:fillRect/>
          </a:stretch>
        </p:blipFill>
        <p:spPr bwMode="auto">
          <a:xfrm>
            <a:off x="5786446" y="5143512"/>
            <a:ext cx="1500174" cy="1500174"/>
          </a:xfrm>
          <a:prstGeom prst="rect">
            <a:avLst/>
          </a:prstGeom>
          <a:noFill/>
        </p:spPr>
      </p:pic>
      <p:pic>
        <p:nvPicPr>
          <p:cNvPr id="66575" name="Picture 15" descr="http://ridesoftech.com/ecom/wp-content/uploads/2013/08/tpen.jpg"/>
          <p:cNvPicPr>
            <a:picLocks noChangeAspect="1" noChangeArrowheads="1"/>
          </p:cNvPicPr>
          <p:nvPr/>
        </p:nvPicPr>
        <p:blipFill>
          <a:blip r:embed="rId8" cstate="print"/>
          <a:srcRect/>
          <a:stretch>
            <a:fillRect/>
          </a:stretch>
        </p:blipFill>
        <p:spPr bwMode="auto">
          <a:xfrm>
            <a:off x="7572396" y="5339691"/>
            <a:ext cx="1143008" cy="1009725"/>
          </a:xfrm>
          <a:prstGeom prst="rect">
            <a:avLst/>
          </a:prstGeom>
          <a:noFill/>
        </p:spPr>
      </p:pic>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pPr algn="ctr"/>
            <a:r>
              <a:rPr lang="hu-HU" sz="3000"/>
              <a:t>9. A program dokumentálása</a:t>
            </a:r>
          </a:p>
        </p:txBody>
      </p:sp>
      <p:sp>
        <p:nvSpPr>
          <p:cNvPr id="331779" name="Rectangle 3"/>
          <p:cNvSpPr>
            <a:spLocks noGrp="1" noChangeArrowheads="1"/>
          </p:cNvSpPr>
          <p:nvPr>
            <p:ph type="body" sz="half" idx="1"/>
          </p:nvPr>
        </p:nvSpPr>
        <p:spPr>
          <a:xfrm>
            <a:off x="1035050" y="1836738"/>
            <a:ext cx="7680354" cy="4735534"/>
          </a:xfrm>
        </p:spPr>
        <p:txBody>
          <a:bodyPr/>
          <a:lstStyle/>
          <a:p>
            <a:pPr marL="812800" indent="-812800">
              <a:lnSpc>
                <a:spcPct val="80000"/>
              </a:lnSpc>
              <a:buFont typeface="Wingdings" pitchFamily="2" charset="2"/>
              <a:buAutoNum type="romanUcPeriod"/>
            </a:pPr>
            <a:r>
              <a:rPr lang="hu-HU" sz="2400" dirty="0">
                <a:sym typeface="Wingdings" pitchFamily="2" charset="2"/>
              </a:rPr>
              <a:t>A dokumentáció fajtái</a:t>
            </a:r>
          </a:p>
          <a:p>
            <a:pPr marL="1168400" lvl="1" indent="-711200">
              <a:lnSpc>
                <a:spcPct val="80000"/>
              </a:lnSpc>
              <a:buFontTx/>
              <a:buAutoNum type="arabicPeriod" startAt="2"/>
            </a:pPr>
            <a:r>
              <a:rPr lang="hu-HU" sz="2000" dirty="0">
                <a:sym typeface="Wingdings" pitchFamily="2" charset="2"/>
              </a:rPr>
              <a:t>Felhasználói dokumentáció</a:t>
            </a:r>
          </a:p>
          <a:p>
            <a:pPr marL="1168400" lvl="1" indent="-711200">
              <a:lnSpc>
                <a:spcPct val="80000"/>
              </a:lnSpc>
              <a:buFontTx/>
              <a:buChar char="•"/>
            </a:pPr>
            <a:r>
              <a:rPr lang="hu-HU" sz="2000" dirty="0">
                <a:sym typeface="Wingdings" pitchFamily="2" charset="2"/>
              </a:rPr>
              <a:t>Azoknak készül, akik a programban használni fogják</a:t>
            </a:r>
          </a:p>
          <a:p>
            <a:pPr marL="1168400" lvl="1" indent="-711200">
              <a:lnSpc>
                <a:spcPct val="80000"/>
              </a:lnSpc>
              <a:buFontTx/>
              <a:buChar char="•"/>
            </a:pPr>
            <a:r>
              <a:rPr lang="hu-HU" sz="2000" dirty="0">
                <a:sym typeface="Wingdings" pitchFamily="2" charset="2"/>
              </a:rPr>
              <a:t>Részei: </a:t>
            </a:r>
          </a:p>
          <a:p>
            <a:pPr marL="1524000" lvl="2" indent="-609600">
              <a:lnSpc>
                <a:spcPct val="80000"/>
              </a:lnSpc>
              <a:buFontTx/>
              <a:buChar char="•"/>
            </a:pPr>
            <a:r>
              <a:rPr lang="hu-HU" sz="1800" dirty="0">
                <a:sym typeface="Wingdings" pitchFamily="2" charset="2"/>
              </a:rPr>
              <a:t>A feladat rövid összefoglalása az áttekintéshez, és részletes kifejtése a pontos használathoz</a:t>
            </a:r>
          </a:p>
          <a:p>
            <a:pPr marL="1524000" lvl="2" indent="-609600">
              <a:lnSpc>
                <a:spcPct val="80000"/>
              </a:lnSpc>
              <a:buFontTx/>
              <a:buChar char="•"/>
            </a:pPr>
            <a:r>
              <a:rPr lang="hu-HU" sz="1800" dirty="0">
                <a:sym typeface="Wingdings" pitchFamily="2" charset="2"/>
              </a:rPr>
              <a:t>Környezetleírás (számítógép-platform, operációs rendszer, szükséges memória, HDD-terület, grafikus kártya, stb.)</a:t>
            </a:r>
          </a:p>
          <a:p>
            <a:pPr marL="1524000" lvl="2" indent="-609600">
              <a:lnSpc>
                <a:spcPct val="80000"/>
              </a:lnSpc>
              <a:buFontTx/>
              <a:buChar char="•"/>
            </a:pPr>
            <a:r>
              <a:rPr lang="hu-HU" sz="1800" dirty="0">
                <a:sym typeface="Wingdings" pitchFamily="2" charset="2"/>
              </a:rPr>
              <a:t>A használat leírása (indítás, a program által feltett kérdések, azokra adandó válaszok, minden lehetőség, menü, menüpont, párbeszédpanelek leírása</a:t>
            </a:r>
          </a:p>
          <a:p>
            <a:pPr marL="1524000" lvl="2" indent="-609600">
              <a:lnSpc>
                <a:spcPct val="80000"/>
              </a:lnSpc>
              <a:buFontTx/>
              <a:buChar char="•"/>
            </a:pPr>
            <a:r>
              <a:rPr lang="hu-HU" sz="1800" dirty="0">
                <a:sym typeface="Wingdings" pitchFamily="2" charset="2"/>
              </a:rPr>
              <a:t>Bemenő adatok, eredmények, a program szolgáltatásainak részletes leírása, mit milyen sorrendben kell megadni</a:t>
            </a:r>
          </a:p>
          <a:p>
            <a:pPr marL="1524000" lvl="2" indent="-609600">
              <a:lnSpc>
                <a:spcPct val="80000"/>
              </a:lnSpc>
              <a:buFontTx/>
              <a:buChar char="•"/>
            </a:pPr>
            <a:r>
              <a:rPr lang="hu-HU" sz="1800" dirty="0">
                <a:sym typeface="Wingdings" pitchFamily="2" charset="2"/>
              </a:rPr>
              <a:t>Mintaalkalmazás, példafuttatás eredményei, ablakfotókkal, esetleges hibaüzenetekkel</a:t>
            </a:r>
          </a:p>
          <a:p>
            <a:pPr marL="1524000" lvl="2" indent="-609600">
              <a:lnSpc>
                <a:spcPct val="80000"/>
              </a:lnSpc>
              <a:buFontTx/>
              <a:buChar char="•"/>
            </a:pPr>
            <a:r>
              <a:rPr lang="hu-HU" sz="1800" dirty="0">
                <a:sym typeface="Wingdings" pitchFamily="2" charset="2"/>
              </a:rPr>
              <a:t>Hibaüzenetek és magyarázatuk, teendő ezek esetén</a:t>
            </a:r>
          </a:p>
          <a:p>
            <a:pPr marL="1524000" lvl="2" indent="-609600">
              <a:lnSpc>
                <a:spcPct val="80000"/>
              </a:lnSpc>
              <a:buFontTx/>
              <a:buChar char="•"/>
            </a:pPr>
            <a:r>
              <a:rPr lang="hu-HU" sz="1800" dirty="0">
                <a:sym typeface="Wingdings" pitchFamily="2" charset="2"/>
              </a:rPr>
              <a:t>Ide tartozik a súgó is!!!</a:t>
            </a:r>
          </a:p>
          <a:p>
            <a:pPr marL="1524000" lvl="2" indent="-609600">
              <a:lnSpc>
                <a:spcPct val="80000"/>
              </a:lnSpc>
              <a:buFontTx/>
              <a:buChar char="•"/>
            </a:pPr>
            <a:endParaRPr lang="hu-HU" sz="1800" dirty="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1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7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7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7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17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17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17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177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17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build="p"/>
    </p:bldLst>
  </p:timing>
</p:sld>
</file>

<file path=ppt/slides/slide3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algn="ctr"/>
            <a:r>
              <a:rPr lang="hu-HU" sz="3000"/>
              <a:t>9. A program dokumentálása</a:t>
            </a:r>
          </a:p>
        </p:txBody>
      </p:sp>
      <p:sp>
        <p:nvSpPr>
          <p:cNvPr id="332803" name="Rectangle 3"/>
          <p:cNvSpPr>
            <a:spLocks noGrp="1" noChangeArrowheads="1"/>
          </p:cNvSpPr>
          <p:nvPr>
            <p:ph type="body" sz="half" idx="1"/>
          </p:nvPr>
        </p:nvSpPr>
        <p:spPr>
          <a:xfrm>
            <a:off x="1035050" y="1836738"/>
            <a:ext cx="8108950" cy="5021262"/>
          </a:xfrm>
        </p:spPr>
        <p:txBody>
          <a:bodyPr/>
          <a:lstStyle/>
          <a:p>
            <a:pPr marL="812800" indent="-812800">
              <a:buFont typeface="Wingdings" pitchFamily="2" charset="2"/>
              <a:buAutoNum type="romanUcPeriod"/>
            </a:pPr>
            <a:r>
              <a:rPr lang="hu-HU" sz="2800">
                <a:sym typeface="Wingdings" pitchFamily="2" charset="2"/>
              </a:rPr>
              <a:t>A dokumentáció fajtái</a:t>
            </a:r>
          </a:p>
          <a:p>
            <a:pPr marL="1168400" lvl="1" indent="-711200">
              <a:buFontTx/>
              <a:buAutoNum type="arabicPeriod" startAt="3"/>
            </a:pPr>
            <a:r>
              <a:rPr lang="hu-HU" sz="2400">
                <a:sym typeface="Wingdings" pitchFamily="2" charset="2"/>
              </a:rPr>
              <a:t>Programismertető</a:t>
            </a:r>
          </a:p>
          <a:p>
            <a:pPr marL="1168400" lvl="1" indent="-711200">
              <a:buFontTx/>
              <a:buChar char="•"/>
            </a:pPr>
            <a:r>
              <a:rPr lang="hu-HU" sz="2400">
                <a:sym typeface="Wingdings" pitchFamily="2" charset="2"/>
              </a:rPr>
              <a:t>Célja marketingjellegű, a vásárló, programkereső ember meggyőzése</a:t>
            </a:r>
          </a:p>
          <a:p>
            <a:pPr marL="1168400" lvl="1" indent="-711200">
              <a:buFontTx/>
              <a:buChar char="•"/>
            </a:pPr>
            <a:r>
              <a:rPr lang="hu-HU" sz="2400">
                <a:sym typeface="Wingdings" pitchFamily="2" charset="2"/>
              </a:rPr>
              <a:t>Részei: </a:t>
            </a:r>
          </a:p>
          <a:p>
            <a:pPr marL="1524000" lvl="2" indent="-609600">
              <a:buFontTx/>
              <a:buChar char="•"/>
            </a:pPr>
            <a:r>
              <a:rPr lang="hu-HU" sz="2000">
                <a:sym typeface="Wingdings" pitchFamily="2" charset="2"/>
              </a:rPr>
              <a:t>A feladat rövid összefoglalása az áttekintéshez</a:t>
            </a:r>
          </a:p>
          <a:p>
            <a:pPr marL="1524000" lvl="2" indent="-609600">
              <a:buFontTx/>
              <a:buChar char="•"/>
            </a:pPr>
            <a:r>
              <a:rPr lang="hu-HU" sz="2000">
                <a:sym typeface="Wingdings" pitchFamily="2" charset="2"/>
              </a:rPr>
              <a:t>A program tulajdonságainak leírása</a:t>
            </a:r>
          </a:p>
          <a:p>
            <a:pPr marL="1524000" lvl="2" indent="-609600">
              <a:buFontTx/>
              <a:buChar char="•"/>
            </a:pPr>
            <a:r>
              <a:rPr lang="hu-HU" sz="2000">
                <a:sym typeface="Wingdings" pitchFamily="2" charset="2"/>
              </a:rPr>
              <a:t>Minimális szoftver és hardver környezet megfogalmazása</a:t>
            </a:r>
          </a:p>
          <a:p>
            <a:pPr marL="1524000" lvl="2" indent="-609600">
              <a:buFontTx/>
              <a:buNone/>
            </a:pPr>
            <a:endParaRPr lang="hu-HU" sz="200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2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2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2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2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2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2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2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3" grpId="0" build="p"/>
    </p:bldLst>
  </p:timing>
</p:sld>
</file>

<file path=ppt/slides/slide3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pPr algn="ctr"/>
            <a:r>
              <a:rPr lang="hu-HU" sz="3000"/>
              <a:t>9. A program dokumentálása</a:t>
            </a:r>
          </a:p>
        </p:txBody>
      </p:sp>
      <p:sp>
        <p:nvSpPr>
          <p:cNvPr id="333827" name="Rectangle 3"/>
          <p:cNvSpPr>
            <a:spLocks noGrp="1" noChangeArrowheads="1"/>
          </p:cNvSpPr>
          <p:nvPr>
            <p:ph type="body" sz="half" idx="1"/>
          </p:nvPr>
        </p:nvSpPr>
        <p:spPr>
          <a:xfrm>
            <a:off x="1035050" y="1836738"/>
            <a:ext cx="7537478" cy="4735534"/>
          </a:xfrm>
        </p:spPr>
        <p:txBody>
          <a:bodyPr/>
          <a:lstStyle/>
          <a:p>
            <a:pPr marL="812800" indent="-812800">
              <a:buFont typeface="Wingdings" pitchFamily="2" charset="2"/>
              <a:buAutoNum type="romanUcPeriod"/>
            </a:pPr>
            <a:r>
              <a:rPr lang="hu-HU" sz="2800" dirty="0">
                <a:sym typeface="Wingdings" pitchFamily="2" charset="2"/>
              </a:rPr>
              <a:t>A dokumentáció fajtái</a:t>
            </a:r>
          </a:p>
          <a:p>
            <a:pPr marL="1168400" lvl="1" indent="-711200">
              <a:buFontTx/>
              <a:buAutoNum type="arabicPeriod" startAt="4"/>
            </a:pPr>
            <a:r>
              <a:rPr lang="hu-HU" sz="2400" dirty="0">
                <a:sym typeface="Wingdings" pitchFamily="2" charset="2"/>
              </a:rPr>
              <a:t>Telepítési leírás, operátori kézikönyv</a:t>
            </a:r>
          </a:p>
          <a:p>
            <a:pPr marL="1168400" lvl="1" indent="-711200">
              <a:buFontTx/>
              <a:buChar char="•"/>
            </a:pPr>
            <a:r>
              <a:rPr lang="hu-HU" sz="2400" dirty="0">
                <a:sym typeface="Wingdings" pitchFamily="2" charset="2"/>
              </a:rPr>
              <a:t>Nagyobb programoknál külön installálási kézikönyvet mellékelnek, máskor a felhasználói dokumentáció része</a:t>
            </a:r>
          </a:p>
          <a:p>
            <a:pPr marL="1168400" lvl="1" indent="-711200">
              <a:buFontTx/>
              <a:buChar char="•"/>
            </a:pPr>
            <a:r>
              <a:rPr lang="hu-HU" sz="2400" dirty="0">
                <a:sym typeface="Wingdings" pitchFamily="2" charset="2"/>
              </a:rPr>
              <a:t>Az operátori kézikönyv olyan rendszereknél különül el a felhasználói dokumentációtól, ahol más a program felhasználója és kezelője, és az üzemeltetéshez szükséges tudnivalókat tartalmazza</a:t>
            </a:r>
          </a:p>
          <a:p>
            <a:pPr marL="1524000" lvl="2" indent="-609600">
              <a:buFontTx/>
              <a:buNone/>
            </a:pPr>
            <a:endParaRPr lang="hu-HU" sz="2000" dirty="0">
              <a:sym typeface="Wingdings" pitchFamily="2" charset="2"/>
            </a:endParaRPr>
          </a:p>
          <a:p>
            <a:pPr marL="1524000" lvl="2" indent="-609600">
              <a:buFontTx/>
              <a:buNone/>
            </a:pPr>
            <a:endParaRPr lang="hu-HU" sz="2000" dirty="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38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38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38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38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build="p"/>
    </p:bldLst>
  </p:timing>
</p:sld>
</file>

<file path=ppt/slides/slide3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pPr algn="ctr"/>
            <a:r>
              <a:rPr lang="hu-HU" sz="3000"/>
              <a:t>10. A program hatékonysága</a:t>
            </a:r>
          </a:p>
        </p:txBody>
      </p:sp>
      <p:sp>
        <p:nvSpPr>
          <p:cNvPr id="329731" name="Rectangle 3"/>
          <p:cNvSpPr>
            <a:spLocks noGrp="1" noChangeArrowheads="1"/>
          </p:cNvSpPr>
          <p:nvPr>
            <p:ph type="body" sz="half" idx="1"/>
          </p:nvPr>
        </p:nvSpPr>
        <p:spPr>
          <a:xfrm>
            <a:off x="1035050" y="1836738"/>
            <a:ext cx="7180288" cy="4592658"/>
          </a:xfrm>
        </p:spPr>
        <p:txBody>
          <a:bodyPr/>
          <a:lstStyle/>
          <a:p>
            <a:pPr marL="812800" indent="-812800">
              <a:buFont typeface="Wingdings" pitchFamily="2" charset="2"/>
              <a:buAutoNum type="romanUcPeriod"/>
            </a:pPr>
            <a:r>
              <a:rPr lang="hu-HU" sz="2800" dirty="0">
                <a:sym typeface="Wingdings" pitchFamily="2" charset="2"/>
              </a:rPr>
              <a:t>Általános tudnivalók</a:t>
            </a:r>
          </a:p>
          <a:p>
            <a:pPr marL="1168400" lvl="1" indent="-711200">
              <a:buFontTx/>
              <a:buChar char="•"/>
            </a:pPr>
            <a:r>
              <a:rPr lang="hu-HU" sz="2400" dirty="0">
                <a:sym typeface="Wingdings" pitchFamily="2" charset="2"/>
              </a:rPr>
              <a:t>A program hatékonysága 3 dolgot jelent:</a:t>
            </a:r>
          </a:p>
          <a:p>
            <a:pPr marL="1524000" lvl="2" indent="-609600">
              <a:buFontTx/>
              <a:buChar char="•"/>
            </a:pPr>
            <a:r>
              <a:rPr lang="hu-HU" sz="2000" dirty="0">
                <a:sym typeface="Wingdings" pitchFamily="2" charset="2"/>
              </a:rPr>
              <a:t>A végrehajtási időt	</a:t>
            </a:r>
          </a:p>
          <a:p>
            <a:pPr marL="1524000" lvl="2" indent="-609600">
              <a:buFontTx/>
              <a:buChar char="•"/>
            </a:pPr>
            <a:r>
              <a:rPr lang="hu-HU" sz="2000" dirty="0">
                <a:sym typeface="Wingdings" pitchFamily="2" charset="2"/>
              </a:rPr>
              <a:t>A helyfoglalást</a:t>
            </a:r>
          </a:p>
          <a:p>
            <a:pPr marL="1524000" lvl="2" indent="-609600">
              <a:buFontTx/>
              <a:buChar char="•"/>
            </a:pPr>
            <a:r>
              <a:rPr lang="hu-HU" sz="2000" dirty="0">
                <a:sym typeface="Wingdings" pitchFamily="2" charset="2"/>
              </a:rPr>
              <a:t>A bonyolultságot</a:t>
            </a:r>
          </a:p>
          <a:p>
            <a:pPr marL="1168400" lvl="1" indent="-711200">
              <a:buFontTx/>
              <a:buChar char="•"/>
            </a:pPr>
            <a:r>
              <a:rPr lang="hu-HU" sz="2400" dirty="0">
                <a:sym typeface="Wingdings" pitchFamily="2" charset="2"/>
              </a:rPr>
              <a:t>Ezek csökkentésére irányuló minden módszer növeli a program hatékonyságát</a:t>
            </a:r>
          </a:p>
          <a:p>
            <a:pPr marL="1168400" lvl="1" indent="-711200">
              <a:buFontTx/>
              <a:buChar char="•"/>
            </a:pPr>
            <a:r>
              <a:rPr lang="hu-HU" sz="2400" dirty="0">
                <a:sym typeface="Wingdings" pitchFamily="2" charset="2"/>
              </a:rPr>
              <a:t>Ezek a jellemzők két szinten, globálisan és lokálisan is jellemzik a programot</a:t>
            </a:r>
          </a:p>
          <a:p>
            <a:pPr marL="1168400" lvl="1" indent="-711200">
              <a:buFontTx/>
              <a:buChar char="•"/>
            </a:pPr>
            <a:r>
              <a:rPr lang="hu-HU" sz="2400" dirty="0">
                <a:sym typeface="Wingdings" pitchFamily="2" charset="2"/>
              </a:rPr>
              <a:t>A hatékonyság növelésére szisztematikus módszerek léteznek, de ezekkel mi itt nem foglalkozunk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97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97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97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97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97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973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97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Neumann János </a:t>
            </a:r>
            <a:endParaRPr lang="hu-HU" dirty="0"/>
          </a:p>
        </p:txBody>
      </p:sp>
      <p:sp>
        <p:nvSpPr>
          <p:cNvPr id="3" name="Tartalom helye 2"/>
          <p:cNvSpPr>
            <a:spLocks noGrp="1"/>
          </p:cNvSpPr>
          <p:nvPr>
            <p:ph idx="1"/>
          </p:nvPr>
        </p:nvSpPr>
        <p:spPr/>
        <p:txBody>
          <a:bodyPr>
            <a:normAutofit/>
          </a:bodyPr>
          <a:lstStyle/>
          <a:p>
            <a:r>
              <a:rPr lang="hu-HU" sz="2800" dirty="0" smtClean="0">
                <a:hlinkClick r:id="rId2" tooltip="Budapest"/>
              </a:rPr>
              <a:t>Budapest</a:t>
            </a:r>
            <a:r>
              <a:rPr lang="hu-HU" sz="2800" dirty="0" smtClean="0"/>
              <a:t>, </a:t>
            </a:r>
            <a:r>
              <a:rPr lang="hu-HU" sz="2800" dirty="0" smtClean="0">
                <a:hlinkClick r:id="rId3" tooltip="1903"/>
              </a:rPr>
              <a:t>1903</a:t>
            </a:r>
            <a:r>
              <a:rPr lang="hu-HU" sz="2800" dirty="0" smtClean="0"/>
              <a:t>-</a:t>
            </a:r>
            <a:r>
              <a:rPr lang="hu-HU" sz="2800" dirty="0" smtClean="0">
                <a:hlinkClick r:id="rId4" tooltip="Washington (főváros)"/>
              </a:rPr>
              <a:t>Washington</a:t>
            </a:r>
            <a:r>
              <a:rPr lang="hu-HU" sz="2800" dirty="0" smtClean="0"/>
              <a:t>, </a:t>
            </a:r>
            <a:r>
              <a:rPr lang="hu-HU" sz="2800" dirty="0" smtClean="0">
                <a:hlinkClick r:id="rId5" tooltip="1957"/>
              </a:rPr>
              <a:t>1957</a:t>
            </a:r>
            <a:endParaRPr lang="hu-HU" sz="2800" dirty="0" smtClean="0"/>
          </a:p>
          <a:p>
            <a:r>
              <a:rPr lang="hu-HU" sz="2800" dirty="0" smtClean="0"/>
              <a:t> magyar matematikus, </a:t>
            </a:r>
          </a:p>
          <a:p>
            <a:r>
              <a:rPr lang="hu-HU" sz="2800" dirty="0" smtClean="0"/>
              <a:t>az első számítógép megalkotója</a:t>
            </a:r>
          </a:p>
          <a:p>
            <a:endParaRPr lang="hu-HU" sz="2800" dirty="0"/>
          </a:p>
        </p:txBody>
      </p:sp>
      <p:pic>
        <p:nvPicPr>
          <p:cNvPr id="65538" name="Picture 2"/>
          <p:cNvPicPr>
            <a:picLocks noChangeAspect="1" noChangeArrowheads="1"/>
          </p:cNvPicPr>
          <p:nvPr/>
        </p:nvPicPr>
        <p:blipFill>
          <a:blip r:embed="rId6"/>
          <a:srcRect/>
          <a:stretch>
            <a:fillRect/>
          </a:stretch>
        </p:blipFill>
        <p:spPr bwMode="auto">
          <a:xfrm>
            <a:off x="6000760" y="2428868"/>
            <a:ext cx="2772632" cy="4071942"/>
          </a:xfrm>
          <a:prstGeom prst="rect">
            <a:avLst/>
          </a:prstGeom>
          <a:noFill/>
          <a:ln w="9525">
            <a:noFill/>
            <a:miter lim="800000"/>
            <a:headEnd/>
            <a:tailEnd/>
          </a:ln>
          <a:effectLst/>
        </p:spPr>
      </p:pic>
      <p:pic>
        <p:nvPicPr>
          <p:cNvPr id="65539" name="Picture 3"/>
          <p:cNvPicPr>
            <a:picLocks noChangeAspect="1" noChangeArrowheads="1"/>
          </p:cNvPicPr>
          <p:nvPr/>
        </p:nvPicPr>
        <p:blipFill>
          <a:blip r:embed="rId7"/>
          <a:srcRect/>
          <a:stretch>
            <a:fillRect/>
          </a:stretch>
        </p:blipFill>
        <p:spPr bwMode="auto">
          <a:xfrm>
            <a:off x="1000100" y="3110272"/>
            <a:ext cx="3929090" cy="32476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Köszönöm a figyelmet!</a:t>
            </a:r>
            <a:endParaRPr lang="hu-HU" dirty="0"/>
          </a:p>
        </p:txBody>
      </p:sp>
      <p:pic>
        <p:nvPicPr>
          <p:cNvPr id="67585" name="Picture 1"/>
          <p:cNvPicPr>
            <a:picLocks noGrp="1" noChangeAspect="1" noChangeArrowheads="1"/>
          </p:cNvPicPr>
          <p:nvPr>
            <p:ph idx="1"/>
          </p:nvPr>
        </p:nvPicPr>
        <p:blipFill>
          <a:blip r:embed="rId2"/>
          <a:srcRect/>
          <a:stretch>
            <a:fillRect/>
          </a:stretch>
        </p:blipFill>
        <p:spPr bwMode="auto">
          <a:xfrm>
            <a:off x="1214414" y="1571612"/>
            <a:ext cx="6572295" cy="492329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Gyakorlati feladatok</a:t>
            </a:r>
            <a:endParaRPr lang="hu-HU" dirty="0"/>
          </a:p>
        </p:txBody>
      </p:sp>
      <p:sp>
        <p:nvSpPr>
          <p:cNvPr id="3" name="Tartalom helye 2"/>
          <p:cNvSpPr>
            <a:spLocks noGrp="1"/>
          </p:cNvSpPr>
          <p:nvPr>
            <p:ph idx="1"/>
          </p:nvPr>
        </p:nvSpPr>
        <p:spPr/>
        <p:txBody>
          <a:bodyPr>
            <a:normAutofit/>
          </a:bodyPr>
          <a:lstStyle/>
          <a:p>
            <a:r>
              <a:rPr lang="hu-HU" dirty="0" smtClean="0"/>
              <a:t>CAT – </a:t>
            </a:r>
            <a:r>
              <a:rPr lang="hu-HU" dirty="0" err="1" smtClean="0"/>
              <a:t>computational</a:t>
            </a:r>
            <a:r>
              <a:rPr lang="hu-HU" dirty="0" smtClean="0"/>
              <a:t> and </a:t>
            </a:r>
            <a:r>
              <a:rPr lang="hu-HU" dirty="0" err="1" smtClean="0"/>
              <a:t>algorithmic</a:t>
            </a:r>
            <a:r>
              <a:rPr lang="hu-HU" dirty="0" smtClean="0"/>
              <a:t> </a:t>
            </a:r>
            <a:r>
              <a:rPr lang="hu-HU" dirty="0" err="1" smtClean="0"/>
              <a:t>thinking</a:t>
            </a:r>
            <a:r>
              <a:rPr lang="hu-HU" dirty="0" smtClean="0"/>
              <a:t> (számítási és algoritmikus gondolkodás) legfontosabb elemei</a:t>
            </a:r>
          </a:p>
          <a:p>
            <a:pPr lvl="1"/>
            <a:r>
              <a:rPr lang="hu-HU" dirty="0" smtClean="0"/>
              <a:t>Absztrakció: a problémát számokkal, </a:t>
            </a:r>
            <a:br>
              <a:rPr lang="hu-HU" dirty="0" smtClean="0"/>
            </a:br>
            <a:r>
              <a:rPr lang="hu-HU" dirty="0" smtClean="0"/>
              <a:t>betűkkel, rajzokkal, stb. reprezentáljuk</a:t>
            </a:r>
          </a:p>
          <a:p>
            <a:pPr lvl="1"/>
            <a:r>
              <a:rPr lang="hu-HU" dirty="0" err="1" smtClean="0"/>
              <a:t>Dekompozíció</a:t>
            </a:r>
            <a:r>
              <a:rPr lang="hu-HU" dirty="0" smtClean="0"/>
              <a:t>: a problémát visszavezetjük</a:t>
            </a:r>
            <a:br>
              <a:rPr lang="hu-HU" dirty="0" smtClean="0"/>
            </a:br>
            <a:r>
              <a:rPr lang="hu-HU" dirty="0" smtClean="0"/>
              <a:t>egyszerűbb részfeladatokra</a:t>
            </a:r>
          </a:p>
          <a:p>
            <a:pPr lvl="1"/>
            <a:r>
              <a:rPr lang="hu-HU" dirty="0" smtClean="0"/>
              <a:t>Megoldó algoritmus tervezése</a:t>
            </a:r>
          </a:p>
          <a:p>
            <a:pPr lvl="1"/>
            <a:r>
              <a:rPr lang="hu-HU" dirty="0" smtClean="0"/>
              <a:t>Minták, összefüggések keresése, általánosítás</a:t>
            </a:r>
          </a:p>
          <a:p>
            <a:pPr lvl="1"/>
            <a:endParaRPr lang="hu-HU" dirty="0" smtClean="0"/>
          </a:p>
          <a:p>
            <a:endParaRPr lang="hu-HU" dirty="0" smtClean="0"/>
          </a:p>
          <a:p>
            <a:endParaRPr lang="hu-HU" dirty="0"/>
          </a:p>
        </p:txBody>
      </p:sp>
      <p:pic>
        <p:nvPicPr>
          <p:cNvPr id="70658" name="Picture 2" descr="http://exmoorpet.com/wp-content/uploads/2012/08/cat.png"/>
          <p:cNvPicPr>
            <a:picLocks noChangeAspect="1" noChangeArrowheads="1"/>
          </p:cNvPicPr>
          <p:nvPr/>
        </p:nvPicPr>
        <p:blipFill>
          <a:blip r:embed="rId2"/>
          <a:srcRect/>
          <a:stretch>
            <a:fillRect/>
          </a:stretch>
        </p:blipFill>
        <p:spPr bwMode="auto">
          <a:xfrm>
            <a:off x="6967758" y="1357298"/>
            <a:ext cx="2176242" cy="357187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A CAT fogalmai és megközelítései</a:t>
            </a:r>
            <a:endParaRPr lang="hu-HU" dirty="0"/>
          </a:p>
        </p:txBody>
      </p:sp>
      <p:pic>
        <p:nvPicPr>
          <p:cNvPr id="4" name="Shape 112"/>
          <p:cNvPicPr preferRelativeResize="0"/>
          <p:nvPr/>
        </p:nvPicPr>
        <p:blipFill>
          <a:blip r:embed="rId2">
            <a:alphaModFix/>
          </a:blip>
          <a:stretch>
            <a:fillRect/>
          </a:stretch>
        </p:blipFill>
        <p:spPr>
          <a:xfrm>
            <a:off x="785786" y="1785926"/>
            <a:ext cx="7286676" cy="5072074"/>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Informatika a mindennapokban</a:t>
            </a:r>
            <a:endParaRPr lang="hu-HU" dirty="0"/>
          </a:p>
        </p:txBody>
      </p:sp>
      <p:sp>
        <p:nvSpPr>
          <p:cNvPr id="3" name="Tartalom helye 2"/>
          <p:cNvSpPr>
            <a:spLocks noGrp="1"/>
          </p:cNvSpPr>
          <p:nvPr>
            <p:ph idx="1"/>
          </p:nvPr>
        </p:nvSpPr>
        <p:spPr>
          <a:xfrm>
            <a:off x="457200" y="1775191"/>
            <a:ext cx="8401080" cy="4625609"/>
          </a:xfrm>
        </p:spPr>
        <p:txBody>
          <a:bodyPr/>
          <a:lstStyle/>
          <a:p>
            <a:r>
              <a:rPr lang="hu-HU" dirty="0" smtClean="0"/>
              <a:t>Telefon, Mobil</a:t>
            </a:r>
          </a:p>
          <a:p>
            <a:r>
              <a:rPr lang="hu-HU" dirty="0" smtClean="0"/>
              <a:t>TV, háztartási gépek, kütyük</a:t>
            </a:r>
          </a:p>
          <a:p>
            <a:r>
              <a:rPr lang="hu-HU" dirty="0" err="1" smtClean="0"/>
              <a:t>Bankautomaták</a:t>
            </a:r>
            <a:r>
              <a:rPr lang="hu-HU" dirty="0" smtClean="0"/>
              <a:t> </a:t>
            </a:r>
          </a:p>
          <a:p>
            <a:r>
              <a:rPr lang="hu-HU" dirty="0" smtClean="0"/>
              <a:t>Internet, keresők, </a:t>
            </a:r>
            <a:r>
              <a:rPr lang="hu-HU" dirty="0" err="1" smtClean="0"/>
              <a:t>webszolgáltatások</a:t>
            </a:r>
            <a:endParaRPr lang="hu-HU" dirty="0" smtClean="0"/>
          </a:p>
          <a:p>
            <a:r>
              <a:rPr lang="hu-HU" dirty="0" smtClean="0"/>
              <a:t>Közösségi oldalak, </a:t>
            </a:r>
            <a:r>
              <a:rPr lang="hu-HU" dirty="0" err="1" smtClean="0"/>
              <a:t>Facebook</a:t>
            </a:r>
            <a:r>
              <a:rPr lang="hu-HU" dirty="0" smtClean="0"/>
              <a:t>, </a:t>
            </a:r>
            <a:r>
              <a:rPr lang="hu-HU" dirty="0" err="1" smtClean="0"/>
              <a:t>Twitter</a:t>
            </a:r>
            <a:r>
              <a:rPr lang="hu-HU" dirty="0" smtClean="0"/>
              <a:t>, </a:t>
            </a:r>
            <a:r>
              <a:rPr lang="hu-HU" dirty="0" err="1" smtClean="0"/>
              <a:t>LinkedIn</a:t>
            </a:r>
            <a:endParaRPr lang="hu-HU" dirty="0" smtClean="0"/>
          </a:p>
          <a:p>
            <a:r>
              <a:rPr lang="hu-HU" dirty="0" smtClean="0"/>
              <a:t>Irodai alkalmazások, szövegszerkesztők</a:t>
            </a:r>
          </a:p>
          <a:p>
            <a:r>
              <a:rPr lang="hu-HU" dirty="0" smtClean="0"/>
              <a:t>Email</a:t>
            </a:r>
          </a:p>
          <a:p>
            <a:r>
              <a:rPr lang="hu-HU" dirty="0" smtClean="0"/>
              <a:t>…</a:t>
            </a:r>
            <a:endParaRPr lang="hu-HU" dirty="0"/>
          </a:p>
        </p:txBody>
      </p:sp>
      <p:pic>
        <p:nvPicPr>
          <p:cNvPr id="4100" name="Picture 4" descr="https://www.facebook.com/images/fb_icon_325x325.png"/>
          <p:cNvPicPr>
            <a:picLocks noChangeAspect="1" noChangeArrowheads="1"/>
          </p:cNvPicPr>
          <p:nvPr/>
        </p:nvPicPr>
        <p:blipFill>
          <a:blip r:embed="rId2"/>
          <a:srcRect/>
          <a:stretch>
            <a:fillRect/>
          </a:stretch>
        </p:blipFill>
        <p:spPr bwMode="auto">
          <a:xfrm>
            <a:off x="6072198" y="4786322"/>
            <a:ext cx="1928826" cy="1928826"/>
          </a:xfrm>
          <a:prstGeom prst="rect">
            <a:avLst/>
          </a:prstGeom>
          <a:noFill/>
        </p:spPr>
      </p:pic>
      <p:pic>
        <p:nvPicPr>
          <p:cNvPr id="4102" name="Picture 6" descr="http://cdn.darrencrawford.com/wp-content/uploads/2010/12/gmail.jpg"/>
          <p:cNvPicPr>
            <a:picLocks noChangeAspect="1" noChangeArrowheads="1"/>
          </p:cNvPicPr>
          <p:nvPr/>
        </p:nvPicPr>
        <p:blipFill>
          <a:blip r:embed="rId3" cstate="print"/>
          <a:srcRect/>
          <a:stretch>
            <a:fillRect/>
          </a:stretch>
        </p:blipFill>
        <p:spPr bwMode="auto">
          <a:xfrm>
            <a:off x="3000364" y="4857760"/>
            <a:ext cx="2357454" cy="1790614"/>
          </a:xfrm>
          <a:prstGeom prst="rect">
            <a:avLst/>
          </a:prstGeom>
          <a:noFill/>
        </p:spPr>
      </p:pic>
      <p:pic>
        <p:nvPicPr>
          <p:cNvPr id="4104" name="Picture 8" descr="http://cdn.iphonehacks.com/wp-content/uploads/2015/03/samsung-galaxy-s6-bottom-iphone-6-copy1.jpg"/>
          <p:cNvPicPr>
            <a:picLocks noChangeAspect="1" noChangeArrowheads="1"/>
          </p:cNvPicPr>
          <p:nvPr/>
        </p:nvPicPr>
        <p:blipFill>
          <a:blip r:embed="rId4"/>
          <a:srcRect/>
          <a:stretch>
            <a:fillRect/>
          </a:stretch>
        </p:blipFill>
        <p:spPr bwMode="auto">
          <a:xfrm>
            <a:off x="6000728" y="1500174"/>
            <a:ext cx="3143272" cy="193432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Problémák reprezentálása</a:t>
            </a:r>
            <a:endParaRPr lang="hu-HU" dirty="0"/>
          </a:p>
        </p:txBody>
      </p:sp>
      <p:sp>
        <p:nvSpPr>
          <p:cNvPr id="3" name="Tartalom helye 2"/>
          <p:cNvSpPr>
            <a:spLocks noGrp="1"/>
          </p:cNvSpPr>
          <p:nvPr>
            <p:ph idx="1"/>
          </p:nvPr>
        </p:nvSpPr>
        <p:spPr/>
        <p:txBody>
          <a:bodyPr/>
          <a:lstStyle/>
          <a:p>
            <a:r>
              <a:rPr lang="hu-HU" dirty="0" smtClean="0"/>
              <a:t>3-szor 3-as amőba játékban egy állást, egy lépést, hogyan reprezentálhatunk, hogy lehet eldönteni, hogy vége a játéknak, ki nyert ?</a:t>
            </a:r>
            <a:endParaRPr lang="hu-HU" dirty="0"/>
          </a:p>
        </p:txBody>
      </p:sp>
      <p:pic>
        <p:nvPicPr>
          <p:cNvPr id="73730" name="Picture 2" descr="https://cupcakepedia.files.wordpress.com/2013/03/white-red-sprinkles-red-heart-naughts-and-crosses-tic-tac-toe-cupcakes.jpg"/>
          <p:cNvPicPr>
            <a:picLocks noChangeAspect="1" noChangeArrowheads="1"/>
          </p:cNvPicPr>
          <p:nvPr/>
        </p:nvPicPr>
        <p:blipFill>
          <a:blip r:embed="rId2"/>
          <a:srcRect/>
          <a:stretch>
            <a:fillRect/>
          </a:stretch>
        </p:blipFill>
        <p:spPr bwMode="auto">
          <a:xfrm>
            <a:off x="2214546" y="3571876"/>
            <a:ext cx="3714776" cy="247497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Problémák reprezentálása</a:t>
            </a:r>
            <a:endParaRPr lang="hu-HU" dirty="0"/>
          </a:p>
        </p:txBody>
      </p:sp>
      <p:sp>
        <p:nvSpPr>
          <p:cNvPr id="3" name="Tartalom helye 2"/>
          <p:cNvSpPr>
            <a:spLocks noGrp="1"/>
          </p:cNvSpPr>
          <p:nvPr>
            <p:ph idx="1"/>
          </p:nvPr>
        </p:nvSpPr>
        <p:spPr>
          <a:xfrm>
            <a:off x="457200" y="1775191"/>
            <a:ext cx="4829180" cy="4625609"/>
          </a:xfrm>
        </p:spPr>
        <p:txBody>
          <a:bodyPr>
            <a:normAutofit fontScale="92500" lnSpcReduction="20000"/>
          </a:bodyPr>
          <a:lstStyle/>
          <a:p>
            <a:r>
              <a:rPr lang="hu-HU" dirty="0" smtClean="0"/>
              <a:t>Hogy lehet reprezentálni az órarendünket, amiben benne van, hogy melyik óra, melyik teremben, melyik nap, mettől meddig van?</a:t>
            </a:r>
          </a:p>
          <a:p>
            <a:r>
              <a:rPr lang="hu-HU" dirty="0" smtClean="0"/>
              <a:t>Lehet-e tömörebben reprezentálni?</a:t>
            </a:r>
          </a:p>
          <a:p>
            <a:r>
              <a:rPr lang="hu-HU" dirty="0" smtClean="0"/>
              <a:t>Hogy lehetne megkapni, hogy hány különböző előadásunk van?</a:t>
            </a:r>
            <a:endParaRPr lang="hu-HU" dirty="0"/>
          </a:p>
        </p:txBody>
      </p:sp>
      <p:pic>
        <p:nvPicPr>
          <p:cNvPr id="79874" name="Picture 2" descr="http://iskolaszerem.hu/wp-content/uploads/2014/07/orarend_kicsi_nagy_pooh_eleje_2.jpg"/>
          <p:cNvPicPr>
            <a:picLocks noChangeAspect="1" noChangeArrowheads="1"/>
          </p:cNvPicPr>
          <p:nvPr/>
        </p:nvPicPr>
        <p:blipFill>
          <a:blip r:embed="rId2"/>
          <a:srcRect/>
          <a:stretch>
            <a:fillRect/>
          </a:stretch>
        </p:blipFill>
        <p:spPr bwMode="auto">
          <a:xfrm>
            <a:off x="5429256" y="2786058"/>
            <a:ext cx="3367293" cy="221457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Problémák reprezentálása</a:t>
            </a:r>
            <a:endParaRPr lang="hu-HU" dirty="0"/>
          </a:p>
        </p:txBody>
      </p:sp>
      <p:sp>
        <p:nvSpPr>
          <p:cNvPr id="3" name="Tartalom helye 2"/>
          <p:cNvSpPr>
            <a:spLocks noGrp="1"/>
          </p:cNvSpPr>
          <p:nvPr>
            <p:ph idx="1"/>
          </p:nvPr>
        </p:nvSpPr>
        <p:spPr/>
        <p:txBody>
          <a:bodyPr/>
          <a:lstStyle/>
          <a:p>
            <a:r>
              <a:rPr lang="hu-HU" dirty="0" smtClean="0"/>
              <a:t>Hogy lehet egyenest, illetve az alábbi síkidomokat reprezentálni, ha a bal sarkuk, illetve a kör középpontja az origóban van, és az egyenes is átmegy az origón?</a:t>
            </a:r>
          </a:p>
          <a:p>
            <a:r>
              <a:rPr lang="hu-HU" dirty="0" smtClean="0"/>
              <a:t>Ha tetszőleges helyen lehetnek, meg lehet-e állapítani, hogy metszi egymást két síkidom?</a:t>
            </a:r>
            <a:endParaRPr lang="hu-HU" dirty="0"/>
          </a:p>
        </p:txBody>
      </p:sp>
      <p:pic>
        <p:nvPicPr>
          <p:cNvPr id="80898" name="Picture 2" descr="http://www.ivonyildiko.hu/wp-content/uploads/2014/11/siikidomok.png"/>
          <p:cNvPicPr>
            <a:picLocks noChangeAspect="1" noChangeArrowheads="1"/>
          </p:cNvPicPr>
          <p:nvPr/>
        </p:nvPicPr>
        <p:blipFill>
          <a:blip r:embed="rId2"/>
          <a:srcRect/>
          <a:stretch>
            <a:fillRect/>
          </a:stretch>
        </p:blipFill>
        <p:spPr bwMode="auto">
          <a:xfrm>
            <a:off x="2357422" y="4925744"/>
            <a:ext cx="4357718" cy="187091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p:cNvPicPr>
            <a:picLocks noChangeAspect="1" noChangeArrowheads="1"/>
          </p:cNvPicPr>
          <p:nvPr/>
        </p:nvPicPr>
        <p:blipFill>
          <a:blip r:embed="rId2"/>
          <a:srcRect/>
          <a:stretch>
            <a:fillRect/>
          </a:stretch>
        </p:blipFill>
        <p:spPr bwMode="auto">
          <a:xfrm>
            <a:off x="4286248" y="2143116"/>
            <a:ext cx="4664070" cy="3695160"/>
          </a:xfrm>
          <a:prstGeom prst="rect">
            <a:avLst/>
          </a:prstGeom>
          <a:noFill/>
          <a:ln w="9525">
            <a:noFill/>
            <a:miter lim="800000"/>
            <a:headEnd/>
            <a:tailEnd/>
          </a:ln>
          <a:effectLst/>
        </p:spPr>
      </p:pic>
      <p:sp>
        <p:nvSpPr>
          <p:cNvPr id="2" name="Cím 1"/>
          <p:cNvSpPr>
            <a:spLocks noGrp="1"/>
          </p:cNvSpPr>
          <p:nvPr>
            <p:ph type="title"/>
          </p:nvPr>
        </p:nvSpPr>
        <p:spPr/>
        <p:txBody>
          <a:bodyPr/>
          <a:lstStyle/>
          <a:p>
            <a:r>
              <a:rPr lang="hu-HU" dirty="0" smtClean="0"/>
              <a:t>Problémák reprezentálása</a:t>
            </a:r>
            <a:endParaRPr lang="hu-HU" dirty="0"/>
          </a:p>
        </p:txBody>
      </p:sp>
      <p:sp>
        <p:nvSpPr>
          <p:cNvPr id="3" name="Tartalom helye 2"/>
          <p:cNvSpPr>
            <a:spLocks noGrp="1"/>
          </p:cNvSpPr>
          <p:nvPr>
            <p:ph idx="1"/>
          </p:nvPr>
        </p:nvSpPr>
        <p:spPr>
          <a:xfrm>
            <a:off x="457200" y="1775191"/>
            <a:ext cx="3614734" cy="4625609"/>
          </a:xfrm>
        </p:spPr>
        <p:txBody>
          <a:bodyPr>
            <a:normAutofit fontScale="70000" lnSpcReduction="20000"/>
          </a:bodyPr>
          <a:lstStyle/>
          <a:p>
            <a:r>
              <a:rPr lang="hu-HU" dirty="0" smtClean="0"/>
              <a:t>Hogy lehet Komárom térképét, utcákat, kereszteződéseket, utcák hosszát, egy irányú utcákat reprezentálni?</a:t>
            </a:r>
          </a:p>
          <a:p>
            <a:r>
              <a:rPr lang="hu-HU" dirty="0" smtClean="0"/>
              <a:t>A reprezentálás alapján hogy lehetne reprezentálni, hogy jöttünk ma be otthonról az egyetemre, mennyi az út hossza?</a:t>
            </a:r>
          </a:p>
          <a:p>
            <a:r>
              <a:rPr lang="hu-HU" dirty="0" smtClean="0"/>
              <a:t>Hogy lehetne megállapítani, hogy el lehet-e jutni egyik helyről egy másikra?</a:t>
            </a:r>
          </a:p>
          <a:p>
            <a:endParaRPr lang="hu-HU"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Problémák reprezentálása</a:t>
            </a:r>
            <a:endParaRPr lang="hu-HU" dirty="0"/>
          </a:p>
        </p:txBody>
      </p:sp>
      <p:sp>
        <p:nvSpPr>
          <p:cNvPr id="3" name="Tartalom helye 2"/>
          <p:cNvSpPr>
            <a:spLocks noGrp="1"/>
          </p:cNvSpPr>
          <p:nvPr>
            <p:ph idx="1"/>
          </p:nvPr>
        </p:nvSpPr>
        <p:spPr>
          <a:xfrm>
            <a:off x="457200" y="1775191"/>
            <a:ext cx="5329246" cy="4625609"/>
          </a:xfrm>
        </p:spPr>
        <p:txBody>
          <a:bodyPr>
            <a:normAutofit fontScale="92500" lnSpcReduction="20000"/>
          </a:bodyPr>
          <a:lstStyle/>
          <a:p>
            <a:r>
              <a:rPr lang="hu-HU" dirty="0" smtClean="0"/>
              <a:t>12 érme között egy hamis van, de nem tudjuk, hogy könnyebb vagy nehezebb. Kétkarú mérleggel végezhetünk méréseket, hogy megállapítsuk melyik a hamis.</a:t>
            </a:r>
          </a:p>
          <a:p>
            <a:r>
              <a:rPr lang="hu-HU" dirty="0" smtClean="0"/>
              <a:t>Hogy lehet reprezentálni a feladatot, egy mérési sorozatot? (Mennyi a legkevesebb mérés, ami szükséges?)</a:t>
            </a:r>
          </a:p>
        </p:txBody>
      </p:sp>
      <p:pic>
        <p:nvPicPr>
          <p:cNvPr id="83970" name="Picture 2" descr="http://moly.hu/system/statements/original/statements_164224.jpg?1341765708"/>
          <p:cNvPicPr>
            <a:picLocks noChangeAspect="1" noChangeArrowheads="1"/>
          </p:cNvPicPr>
          <p:nvPr/>
        </p:nvPicPr>
        <p:blipFill>
          <a:blip r:embed="rId2"/>
          <a:srcRect/>
          <a:stretch>
            <a:fillRect/>
          </a:stretch>
        </p:blipFill>
        <p:spPr bwMode="auto">
          <a:xfrm>
            <a:off x="5857884" y="3000372"/>
            <a:ext cx="2945424" cy="322843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Problémák reprezentálása</a:t>
            </a:r>
            <a:endParaRPr lang="hu-HU" dirty="0"/>
          </a:p>
        </p:txBody>
      </p:sp>
      <p:sp>
        <p:nvSpPr>
          <p:cNvPr id="3" name="Tartalom helye 2"/>
          <p:cNvSpPr>
            <a:spLocks noGrp="1"/>
          </p:cNvSpPr>
          <p:nvPr>
            <p:ph idx="1"/>
          </p:nvPr>
        </p:nvSpPr>
        <p:spPr>
          <a:xfrm>
            <a:off x="457200" y="1775191"/>
            <a:ext cx="4186238" cy="4625609"/>
          </a:xfrm>
        </p:spPr>
        <p:txBody>
          <a:bodyPr>
            <a:normAutofit fontScale="77500" lnSpcReduction="20000"/>
          </a:bodyPr>
          <a:lstStyle/>
          <a:p>
            <a:r>
              <a:rPr lang="hu-HU" dirty="0" smtClean="0"/>
              <a:t>10 ládában 5 grammos érmék vannak, kivéve az egyiket, amelyikben mindegyik érme csak 4 grammos.</a:t>
            </a:r>
          </a:p>
          <a:p>
            <a:r>
              <a:rPr lang="hu-HU" dirty="0" smtClean="0"/>
              <a:t>Hogy lehet minél kevesebb méréssel megállapítani, melyik ládában vannak a selejtes érmék?</a:t>
            </a:r>
          </a:p>
          <a:p>
            <a:r>
              <a:rPr lang="hu-HU" dirty="0" smtClean="0"/>
              <a:t>Reprezentáljuk a problémát, és egy nem feltétlen optimális mérési sorozatot.</a:t>
            </a:r>
            <a:endParaRPr lang="hu-HU" dirty="0"/>
          </a:p>
        </p:txBody>
      </p:sp>
      <p:pic>
        <p:nvPicPr>
          <p:cNvPr id="87042" name="Picture 2"/>
          <p:cNvPicPr>
            <a:picLocks noChangeAspect="1" noChangeArrowheads="1"/>
          </p:cNvPicPr>
          <p:nvPr/>
        </p:nvPicPr>
        <p:blipFill>
          <a:blip r:embed="rId2"/>
          <a:srcRect/>
          <a:stretch>
            <a:fillRect/>
          </a:stretch>
        </p:blipFill>
        <p:spPr bwMode="auto">
          <a:xfrm>
            <a:off x="4714876" y="2000240"/>
            <a:ext cx="4248150" cy="4067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Problémák reprezentálása</a:t>
            </a:r>
            <a:endParaRPr lang="hu-HU" dirty="0"/>
          </a:p>
        </p:txBody>
      </p:sp>
      <p:sp>
        <p:nvSpPr>
          <p:cNvPr id="3" name="Tartalom helye 2"/>
          <p:cNvSpPr>
            <a:spLocks noGrp="1"/>
          </p:cNvSpPr>
          <p:nvPr>
            <p:ph idx="1"/>
          </p:nvPr>
        </p:nvSpPr>
        <p:spPr>
          <a:xfrm>
            <a:off x="457200" y="1775191"/>
            <a:ext cx="3971924" cy="4625609"/>
          </a:xfrm>
        </p:spPr>
        <p:txBody>
          <a:bodyPr>
            <a:normAutofit fontScale="85000" lnSpcReduction="20000"/>
          </a:bodyPr>
          <a:lstStyle/>
          <a:p>
            <a:r>
              <a:rPr lang="hu-HU" b="1" dirty="0" smtClean="0"/>
              <a:t>Hölgyek társasága</a:t>
            </a:r>
            <a:endParaRPr lang="hu-HU" dirty="0" smtClean="0"/>
          </a:p>
          <a:p>
            <a:r>
              <a:rPr lang="hu-HU" dirty="0" smtClean="0"/>
              <a:t>    Egy társaságban van három hölgy. Szeretnék kideríteni, hogy közülük ki a legidősebb és a legfiatalabb, de úgy, hogy ezen kívül semmi más információt ne szerezhessen egyikük sem. Ehhez persze annyit sugdolózhatnak, amennyit akarnak. Hogyan csinálják?</a:t>
            </a:r>
          </a:p>
          <a:p>
            <a:endParaRPr lang="hu-HU" dirty="0"/>
          </a:p>
        </p:txBody>
      </p:sp>
      <p:pic>
        <p:nvPicPr>
          <p:cNvPr id="84994" name="Picture 2" descr="http://cyberpress.sopron.hu/showbinary.php/hrm10.jpg"/>
          <p:cNvPicPr>
            <a:picLocks noChangeAspect="1" noChangeArrowheads="1"/>
          </p:cNvPicPr>
          <p:nvPr/>
        </p:nvPicPr>
        <p:blipFill>
          <a:blip r:embed="rId2"/>
          <a:srcRect/>
          <a:stretch>
            <a:fillRect/>
          </a:stretch>
        </p:blipFill>
        <p:spPr bwMode="auto">
          <a:xfrm>
            <a:off x="4929190" y="2357430"/>
            <a:ext cx="4071966" cy="2707858"/>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Algoritmus</a:t>
            </a:r>
            <a:endParaRPr lang="hu-HU" dirty="0"/>
          </a:p>
        </p:txBody>
      </p:sp>
      <p:sp>
        <p:nvSpPr>
          <p:cNvPr id="3" name="Tartalom helye 2"/>
          <p:cNvSpPr>
            <a:spLocks noGrp="1"/>
          </p:cNvSpPr>
          <p:nvPr>
            <p:ph idx="1"/>
          </p:nvPr>
        </p:nvSpPr>
        <p:spPr/>
        <p:txBody>
          <a:bodyPr>
            <a:normAutofit fontScale="92500" lnSpcReduction="10000"/>
          </a:bodyPr>
          <a:lstStyle/>
          <a:p>
            <a:r>
              <a:rPr lang="hu-HU" dirty="0" smtClean="0"/>
              <a:t>Adjunk algoritmust, eljárást arra, hogy lehet megszámolni, hányan vannak a szemináriumon, és a végén mindenki tudja ezt a számot.</a:t>
            </a:r>
          </a:p>
          <a:p>
            <a:r>
              <a:rPr lang="hu-HU" dirty="0" smtClean="0"/>
              <a:t>Megoldások:</a:t>
            </a:r>
          </a:p>
          <a:p>
            <a:pPr lvl="1"/>
            <a:r>
              <a:rPr lang="hu-HU" dirty="0" smtClean="0"/>
              <a:t>vezetőt választanak, egyesével megszámolja, bemondja</a:t>
            </a:r>
          </a:p>
          <a:p>
            <a:pPr lvl="1"/>
            <a:r>
              <a:rPr lang="hu-HU" dirty="0" smtClean="0"/>
              <a:t>mindenkinek van egy száma, kezdetben 1, felállnak, párok alakulnak, a párok összeadják a számukat, az egyik leül, amíg egy marad, bemondja a számát. </a:t>
            </a:r>
          </a:p>
          <a:p>
            <a:r>
              <a:rPr lang="hu-HU" dirty="0" smtClean="0"/>
              <a:t>Melyik gyorsabb, miért? (A párok párhuzamosan dolgozhatnak, log(n) idő.)</a:t>
            </a:r>
          </a:p>
          <a:p>
            <a:pPr lvl="1"/>
            <a:endParaRPr lang="hu-HU" dirty="0"/>
          </a:p>
        </p:txBody>
      </p:sp>
      <p:pic>
        <p:nvPicPr>
          <p:cNvPr id="69634" name="Picture 2" descr="http://www.axel-szamlazo-program.hu/s/img-cikk/szamolaspalcikaval.png"/>
          <p:cNvPicPr>
            <a:picLocks noChangeAspect="1" noChangeArrowheads="1"/>
          </p:cNvPicPr>
          <p:nvPr/>
        </p:nvPicPr>
        <p:blipFill>
          <a:blip r:embed="rId2"/>
          <a:srcRect/>
          <a:stretch>
            <a:fillRect/>
          </a:stretch>
        </p:blipFill>
        <p:spPr bwMode="auto">
          <a:xfrm>
            <a:off x="7500958" y="2714620"/>
            <a:ext cx="1530813" cy="107157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Algoritmus</a:t>
            </a:r>
            <a:endParaRPr lang="hu-HU" dirty="0"/>
          </a:p>
        </p:txBody>
      </p:sp>
      <p:sp>
        <p:nvSpPr>
          <p:cNvPr id="3" name="Tartalom helye 2"/>
          <p:cNvSpPr>
            <a:spLocks noGrp="1"/>
          </p:cNvSpPr>
          <p:nvPr>
            <p:ph idx="1"/>
          </p:nvPr>
        </p:nvSpPr>
        <p:spPr/>
        <p:txBody>
          <a:bodyPr/>
          <a:lstStyle/>
          <a:p>
            <a:r>
              <a:rPr lang="hu-HU" dirty="0" smtClean="0"/>
              <a:t>Álljanak ki a hallgatók, és álljanak nagyság szerinti sorrendbe. Írjuk le, algoritmussal, mit csináltak. </a:t>
            </a:r>
          </a:p>
          <a:p>
            <a:r>
              <a:rPr lang="hu-HU" dirty="0" smtClean="0"/>
              <a:t>Hajtsák végre a buborék rendezést, párokból mindig balra áll a magasabb, amíg van változás. Írjuk le a módszert.</a:t>
            </a:r>
            <a:endParaRPr lang="hu-HU"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Információáramlás</a:t>
            </a:r>
            <a:endParaRPr lang="hu-HU" dirty="0"/>
          </a:p>
        </p:txBody>
      </p:sp>
      <p:sp>
        <p:nvSpPr>
          <p:cNvPr id="3" name="Tartalom helye 2"/>
          <p:cNvSpPr>
            <a:spLocks noGrp="1"/>
          </p:cNvSpPr>
          <p:nvPr>
            <p:ph idx="1"/>
          </p:nvPr>
        </p:nvSpPr>
        <p:spPr/>
        <p:txBody>
          <a:bodyPr/>
          <a:lstStyle/>
          <a:p>
            <a:r>
              <a:rPr lang="hu-HU" sz="2000" dirty="0" smtClean="0"/>
              <a:t>10 hajótöröttet meg akarnak enni a bennszülöttek. Mindegyik kap egy piros vagy kék sapkát és libasorba állítják őket, bármelyik az összes előtte levő sapkáját látja. Miután megbeszélték a stratégiájukat, hátulról kezdve, mindegyik tippelhet, hogy milyen sapka van a fején, ha eltalálja életben marad, különben megeszik.</a:t>
            </a:r>
          </a:p>
          <a:p>
            <a:r>
              <a:rPr lang="hu-HU" sz="2000" dirty="0" smtClean="0"/>
              <a:t>Milyen módszerrel marad életben a legtöbb hajótörött?</a:t>
            </a:r>
          </a:p>
          <a:p>
            <a:r>
              <a:rPr lang="hu-HU" sz="2000" dirty="0" smtClean="0"/>
              <a:t>Megoldás: Az utolsó pirosat mond, ha páros sok piros sapkát lát, az előtte lévő ebből meg tudja határozni, hogy milyen színű van a fején, és így tovább, mindegyik a mögötte elhangzottakból ki tudja számolni, hogy milyen színű sapka van a fején. Így 9,5 menthető meg átlagban.</a:t>
            </a:r>
          </a:p>
          <a:p>
            <a:r>
              <a:rPr lang="hu-HU" sz="2000" dirty="0" smtClean="0"/>
              <a:t>(Ha párok alakulnak, és bemondja az előtte levő színét, akkor 5 menthető meg, általában ez szokott a diákoknak eszükbe jutni.)</a:t>
            </a:r>
          </a:p>
          <a:p>
            <a:endParaRPr lang="hu-HU" dirty="0"/>
          </a:p>
        </p:txBody>
      </p:sp>
      <p:pic>
        <p:nvPicPr>
          <p:cNvPr id="68610" name="Picture 2"/>
          <p:cNvPicPr>
            <a:picLocks noChangeAspect="1" noChangeArrowheads="1"/>
          </p:cNvPicPr>
          <p:nvPr/>
        </p:nvPicPr>
        <p:blipFill>
          <a:blip r:embed="rId2"/>
          <a:srcRect/>
          <a:stretch>
            <a:fillRect/>
          </a:stretch>
        </p:blipFill>
        <p:spPr bwMode="auto">
          <a:xfrm>
            <a:off x="2071670" y="5613519"/>
            <a:ext cx="4643470" cy="12444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Mit csinál egy informatikus?</a:t>
            </a:r>
            <a:endParaRPr lang="hu-HU" dirty="0"/>
          </a:p>
        </p:txBody>
      </p:sp>
      <p:sp>
        <p:nvSpPr>
          <p:cNvPr id="3" name="Tartalom helye 2"/>
          <p:cNvSpPr>
            <a:spLocks noGrp="1"/>
          </p:cNvSpPr>
          <p:nvPr>
            <p:ph idx="1"/>
          </p:nvPr>
        </p:nvSpPr>
        <p:spPr/>
        <p:txBody>
          <a:bodyPr/>
          <a:lstStyle/>
          <a:p>
            <a:r>
              <a:rPr lang="hu-HU" dirty="0" smtClean="0"/>
              <a:t>Az </a:t>
            </a:r>
            <a:r>
              <a:rPr lang="hu-HU" dirty="0" smtClean="0">
                <a:hlinkClick r:id="rId2" tooltip="Informatikus"/>
              </a:rPr>
              <a:t>informatikus</a:t>
            </a:r>
            <a:r>
              <a:rPr lang="hu-HU" dirty="0" smtClean="0"/>
              <a:t> az, aki e fenti területek valamelyikében szerzett képesítésével számítógépeket, vagy számítógépeken alkot, fejleszt, kutat, vagy azok eredményeit használja. </a:t>
            </a:r>
            <a:endParaRPr lang="hu-HU" dirty="0"/>
          </a:p>
        </p:txBody>
      </p:sp>
      <p:pic>
        <p:nvPicPr>
          <p:cNvPr id="3076" name="Picture 4" descr="http://1.bp.blogspot.com/-Dbx4xUJJxNU/VJ4rcwUbX4I/AAAAAAAAAX0/9gwokfiwLuI/s1600/Girl_with_computer_emerging_technologies_social_media.jpg"/>
          <p:cNvPicPr>
            <a:picLocks noChangeAspect="1" noChangeArrowheads="1"/>
          </p:cNvPicPr>
          <p:nvPr/>
        </p:nvPicPr>
        <p:blipFill>
          <a:blip r:embed="rId3"/>
          <a:srcRect/>
          <a:stretch>
            <a:fillRect/>
          </a:stretch>
        </p:blipFill>
        <p:spPr bwMode="auto">
          <a:xfrm>
            <a:off x="2928926" y="4000504"/>
            <a:ext cx="3381399" cy="2536049"/>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Házi feladat</a:t>
            </a:r>
            <a:endParaRPr lang="hu-HU" dirty="0"/>
          </a:p>
        </p:txBody>
      </p:sp>
      <p:sp>
        <p:nvSpPr>
          <p:cNvPr id="3" name="Tartalom helye 2"/>
          <p:cNvSpPr>
            <a:spLocks noGrp="1"/>
          </p:cNvSpPr>
          <p:nvPr>
            <p:ph idx="1"/>
          </p:nvPr>
        </p:nvSpPr>
        <p:spPr>
          <a:xfrm>
            <a:off x="457200" y="1775191"/>
            <a:ext cx="4471990" cy="4868519"/>
          </a:xfrm>
        </p:spPr>
        <p:txBody>
          <a:bodyPr>
            <a:normAutofit fontScale="62500" lnSpcReduction="20000"/>
          </a:bodyPr>
          <a:lstStyle/>
          <a:p>
            <a:r>
              <a:rPr lang="hu-HU" dirty="0" smtClean="0"/>
              <a:t>Reprezentáljuk két különböző szakos hallgató órarendjét. Hogy lehetne a két reprezentáció alapján megkapni, hogy milyen kurzusokra járnak mindketten?</a:t>
            </a:r>
          </a:p>
          <a:p>
            <a:endParaRPr lang="hu-HU" dirty="0" smtClean="0"/>
          </a:p>
          <a:p>
            <a:endParaRPr lang="hu-HU" dirty="0" smtClean="0"/>
          </a:p>
          <a:p>
            <a:endParaRPr lang="hu-HU" dirty="0" smtClean="0"/>
          </a:p>
          <a:p>
            <a:r>
              <a:rPr lang="hu-HU" dirty="0" smtClean="0"/>
              <a:t>Öt barát versenyt futott. Dénes keserűen állapította meg, hogy nem ő lett az első. György a harmadik helyen végzett, Béla pedig jobb helyezést ért el, mint György. Péter azt vette észre, hogy ő közvetlen Dénes után ért célba, és Béla nem a második lett. András nem lett a versenyben sem első, sem utolsó.</a:t>
            </a:r>
          </a:p>
          <a:p>
            <a:pPr>
              <a:buNone/>
            </a:pPr>
            <a:r>
              <a:rPr lang="hu-HU" dirty="0" smtClean="0"/>
              <a:t>	Ki hányadik lett, ha a versenyen nem fordult elő azonos helyezés?</a:t>
            </a:r>
          </a:p>
          <a:p>
            <a:endParaRPr lang="hu-HU" dirty="0"/>
          </a:p>
        </p:txBody>
      </p:sp>
      <p:pic>
        <p:nvPicPr>
          <p:cNvPr id="82946" name="Picture 2" descr="http://kep.cdn.index.hu/1/0/272/2725/27257/2725756_7d04da7df4f29853fad4b6beb5d61a32_wm.jpg"/>
          <p:cNvPicPr>
            <a:picLocks noChangeAspect="1" noChangeArrowheads="1"/>
          </p:cNvPicPr>
          <p:nvPr/>
        </p:nvPicPr>
        <p:blipFill>
          <a:blip r:embed="rId2"/>
          <a:srcRect/>
          <a:stretch>
            <a:fillRect/>
          </a:stretch>
        </p:blipFill>
        <p:spPr bwMode="auto">
          <a:xfrm>
            <a:off x="4929190" y="3786190"/>
            <a:ext cx="3978427" cy="2952739"/>
          </a:xfrm>
          <a:prstGeom prst="rect">
            <a:avLst/>
          </a:prstGeom>
          <a:noFill/>
        </p:spPr>
      </p:pic>
      <p:pic>
        <p:nvPicPr>
          <p:cNvPr id="82948" name="Picture 4" descr="http://p2.vatera.hu/photos/34/4b/2cd7_2_big.jpg"/>
          <p:cNvPicPr>
            <a:picLocks noChangeAspect="1" noChangeArrowheads="1"/>
          </p:cNvPicPr>
          <p:nvPr/>
        </p:nvPicPr>
        <p:blipFill>
          <a:blip r:embed="rId3"/>
          <a:srcRect/>
          <a:stretch>
            <a:fillRect/>
          </a:stretch>
        </p:blipFill>
        <p:spPr bwMode="auto">
          <a:xfrm>
            <a:off x="6215074" y="1714488"/>
            <a:ext cx="1980602" cy="1927551"/>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en-US" dirty="0" smtClean="0"/>
              <a:t>H</a:t>
            </a:r>
            <a:r>
              <a:rPr lang="hu-HU" dirty="0" err="1" smtClean="0"/>
              <a:t>áz</a:t>
            </a:r>
            <a:r>
              <a:rPr lang="en-US" dirty="0" err="1" smtClean="0"/>
              <a:t>i</a:t>
            </a:r>
            <a:r>
              <a:rPr lang="en-US" dirty="0" smtClean="0"/>
              <a:t> </a:t>
            </a:r>
            <a:r>
              <a:rPr lang="en-US" dirty="0" err="1" smtClean="0"/>
              <a:t>feladat</a:t>
            </a:r>
            <a:endParaRPr lang="hu-HU" dirty="0"/>
          </a:p>
        </p:txBody>
      </p:sp>
      <p:sp>
        <p:nvSpPr>
          <p:cNvPr id="3" name="Tartalom helye 2"/>
          <p:cNvSpPr>
            <a:spLocks noGrp="1"/>
          </p:cNvSpPr>
          <p:nvPr>
            <p:ph idx="1"/>
          </p:nvPr>
        </p:nvSpPr>
        <p:spPr>
          <a:xfrm>
            <a:off x="457200" y="1775191"/>
            <a:ext cx="5329246" cy="4625609"/>
          </a:xfrm>
        </p:spPr>
        <p:txBody>
          <a:bodyPr>
            <a:normAutofit fontScale="62500" lnSpcReduction="20000"/>
          </a:bodyPr>
          <a:lstStyle/>
          <a:p>
            <a:r>
              <a:rPr lang="hu-HU" dirty="0" smtClean="0"/>
              <a:t>Egy kör alakú szállóban egymásba nyílnak a szobák. A szobák teljesen egyformák, minden szobában egy lámpa és egy kapcsoló van, amivel fel vagy le lehet kapcsolni a lámpát. Nem tudjuk, milyen állásban hagyták a lámpákat. </a:t>
            </a:r>
            <a:br>
              <a:rPr lang="hu-HU" dirty="0" smtClean="0"/>
            </a:br>
            <a:r>
              <a:rPr lang="hu-HU" dirty="0" smtClean="0"/>
              <a:t/>
            </a:r>
            <a:br>
              <a:rPr lang="hu-HU" dirty="0" smtClean="0"/>
            </a:br>
            <a:r>
              <a:rPr lang="hu-HU" dirty="0" smtClean="0"/>
              <a:t>A szobákban a kör mentén bármilyen irányba mehetünk, többször is, le- vagy fel-  kapcsolhatjuk a lámpákat. </a:t>
            </a:r>
            <a:br>
              <a:rPr lang="hu-HU" dirty="0" smtClean="0"/>
            </a:br>
            <a:endParaRPr lang="hu-HU" dirty="0" smtClean="0"/>
          </a:p>
          <a:p>
            <a:pPr>
              <a:buNone/>
            </a:pPr>
            <a:r>
              <a:rPr lang="hu-HU" dirty="0" smtClean="0"/>
              <a:t>	Hogy tudnánk megállapítani, hogy hány szoba van?</a:t>
            </a:r>
          </a:p>
          <a:p>
            <a:pPr>
              <a:buNone/>
            </a:pPr>
            <a:endParaRPr lang="hu-HU" dirty="0" smtClean="0"/>
          </a:p>
          <a:p>
            <a:pPr>
              <a:buNone/>
            </a:pPr>
            <a:r>
              <a:rPr lang="hu-HU" dirty="0" smtClean="0"/>
              <a:t>Útmutatás: Kapcsoljuk fel a lámpát, ahol vagyunk, és próbáljuk körbehaladva lekapcsolni.</a:t>
            </a:r>
            <a:endParaRPr lang="hu-HU" dirty="0"/>
          </a:p>
        </p:txBody>
      </p:sp>
      <p:pic>
        <p:nvPicPr>
          <p:cNvPr id="1026" name="Picture 2" descr="http://www.legifoto.com/jpg_fotok.php?szeles=450&amp;kep=kepek/korszallo%20(1).jpg"/>
          <p:cNvPicPr>
            <a:picLocks noChangeAspect="1" noChangeArrowheads="1"/>
          </p:cNvPicPr>
          <p:nvPr/>
        </p:nvPicPr>
        <p:blipFill>
          <a:blip r:embed="rId2"/>
          <a:srcRect/>
          <a:stretch>
            <a:fillRect/>
          </a:stretch>
        </p:blipFill>
        <p:spPr bwMode="auto">
          <a:xfrm>
            <a:off x="5857884" y="1714488"/>
            <a:ext cx="3019425" cy="428625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Kódolás, kettes számrendszer</a:t>
            </a:r>
            <a:endParaRPr lang="hu-HU" dirty="0"/>
          </a:p>
        </p:txBody>
      </p:sp>
      <p:sp>
        <p:nvSpPr>
          <p:cNvPr id="3" name="Tartalom helye 2"/>
          <p:cNvSpPr>
            <a:spLocks noGrp="1"/>
          </p:cNvSpPr>
          <p:nvPr>
            <p:ph idx="1"/>
          </p:nvPr>
        </p:nvSpPr>
        <p:spPr/>
        <p:txBody>
          <a:bodyPr>
            <a:normAutofit fontScale="92500" lnSpcReduction="20000"/>
          </a:bodyPr>
          <a:lstStyle/>
          <a:p>
            <a:r>
              <a:rPr lang="hu-HU" dirty="0" smtClean="0"/>
              <a:t>Mit látunk a képen, hogyan kódolnánk?</a:t>
            </a:r>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endParaRPr lang="hu-HU" dirty="0" smtClean="0"/>
          </a:p>
          <a:p>
            <a:r>
              <a:rPr lang="hu-HU" dirty="0" smtClean="0"/>
              <a:t>Szentháromság-templom (Velemér), 13. század</a:t>
            </a:r>
          </a:p>
          <a:p>
            <a:endParaRPr lang="hu-HU" dirty="0"/>
          </a:p>
        </p:txBody>
      </p:sp>
      <p:sp>
        <p:nvSpPr>
          <p:cNvPr id="68610" name="AutoShape 2" descr="A(z) 20151004_131547.jpg megjeleníté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68611" name="Picture 3"/>
          <p:cNvPicPr>
            <a:picLocks noChangeAspect="1" noChangeArrowheads="1"/>
          </p:cNvPicPr>
          <p:nvPr/>
        </p:nvPicPr>
        <p:blipFill>
          <a:blip r:embed="rId2"/>
          <a:srcRect/>
          <a:stretch>
            <a:fillRect/>
          </a:stretch>
        </p:blipFill>
        <p:spPr bwMode="auto">
          <a:xfrm>
            <a:off x="1071538" y="2714620"/>
            <a:ext cx="4297904" cy="2650455"/>
          </a:xfrm>
          <a:prstGeom prst="rect">
            <a:avLst/>
          </a:prstGeom>
          <a:noFill/>
          <a:ln w="9525">
            <a:noFill/>
            <a:miter lim="800000"/>
            <a:headEnd/>
            <a:tailEnd/>
          </a:ln>
          <a:effectLst/>
        </p:spPr>
      </p:pic>
      <p:sp>
        <p:nvSpPr>
          <p:cNvPr id="6" name="Szövegdoboz 5"/>
          <p:cNvSpPr txBox="1"/>
          <p:nvPr/>
        </p:nvSpPr>
        <p:spPr>
          <a:xfrm>
            <a:off x="5715008" y="2714620"/>
            <a:ext cx="3071834" cy="2862322"/>
          </a:xfrm>
          <a:prstGeom prst="rect">
            <a:avLst/>
          </a:prstGeom>
          <a:noFill/>
        </p:spPr>
        <p:txBody>
          <a:bodyPr wrap="square" rtlCol="0">
            <a:spAutoFit/>
          </a:bodyPr>
          <a:lstStyle/>
          <a:p>
            <a:r>
              <a:rPr lang="hu-HU" dirty="0" smtClean="0"/>
              <a:t>Isten zöld tenyerén, </a:t>
            </a:r>
          </a:p>
          <a:p>
            <a:r>
              <a:rPr lang="hu-HU" dirty="0" smtClean="0"/>
              <a:t>teremtett templom áll,</a:t>
            </a:r>
          </a:p>
          <a:p>
            <a:r>
              <a:rPr lang="hu-HU" dirty="0" smtClean="0"/>
              <a:t>falában századok, </a:t>
            </a:r>
          </a:p>
          <a:p>
            <a:r>
              <a:rPr lang="hu-HU" dirty="0" smtClean="0"/>
              <a:t>bent színes félhomály.</a:t>
            </a:r>
          </a:p>
          <a:p>
            <a:endParaRPr lang="hu-HU" dirty="0" smtClean="0"/>
          </a:p>
          <a:p>
            <a:r>
              <a:rPr lang="hu-HU" dirty="0" smtClean="0"/>
              <a:t>Kint maradsz-e rabként, </a:t>
            </a:r>
          </a:p>
          <a:p>
            <a:r>
              <a:rPr lang="hu-HU" dirty="0" smtClean="0"/>
              <a:t>hol tágas még a tér,</a:t>
            </a:r>
          </a:p>
          <a:p>
            <a:r>
              <a:rPr lang="hu-HU" dirty="0" smtClean="0"/>
              <a:t>vagy belépsz szabadon,</a:t>
            </a:r>
          </a:p>
          <a:p>
            <a:r>
              <a:rPr lang="hu-HU" dirty="0" smtClean="0"/>
              <a:t>s fénylelked célba ér. </a:t>
            </a:r>
          </a:p>
          <a:p>
            <a:endParaRPr lang="hu-HU"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Miért van szükség kódolásra?</a:t>
            </a:r>
            <a:endParaRPr lang="hu-HU" dirty="0"/>
          </a:p>
        </p:txBody>
      </p:sp>
      <p:sp>
        <p:nvSpPr>
          <p:cNvPr id="3" name="Tartalom helye 2"/>
          <p:cNvSpPr>
            <a:spLocks noGrp="1"/>
          </p:cNvSpPr>
          <p:nvPr>
            <p:ph idx="1"/>
          </p:nvPr>
        </p:nvSpPr>
        <p:spPr>
          <a:xfrm>
            <a:off x="457200" y="1775191"/>
            <a:ext cx="8229600" cy="3368321"/>
          </a:xfrm>
        </p:spPr>
        <p:txBody>
          <a:bodyPr>
            <a:normAutofit lnSpcReduction="10000"/>
          </a:bodyPr>
          <a:lstStyle/>
          <a:p>
            <a:r>
              <a:rPr lang="hu-HU" b="1" dirty="0" smtClean="0"/>
              <a:t>Tárolás:</a:t>
            </a:r>
            <a:r>
              <a:rPr lang="hu-HU" dirty="0" smtClean="0"/>
              <a:t> Tömörebben tároljuk az információt.</a:t>
            </a:r>
          </a:p>
          <a:p>
            <a:r>
              <a:rPr lang="hu-HU" b="1" dirty="0" smtClean="0"/>
              <a:t>Feldolgozás: </a:t>
            </a:r>
            <a:r>
              <a:rPr lang="hu-HU" dirty="0" smtClean="0"/>
              <a:t>Számítógép számára feldolgozhatóvá tesszük az információt. </a:t>
            </a:r>
          </a:p>
          <a:p>
            <a:r>
              <a:rPr lang="hu-HU" b="1" dirty="0" smtClean="0"/>
              <a:t>Továbbítás:</a:t>
            </a:r>
            <a:r>
              <a:rPr lang="hu-HU" dirty="0" smtClean="0"/>
              <a:t> Üzenet formájában elküldjük másnak az információt, akire hatni akarunk ennek tartalmával, és aki  dekódolja, visszaalakítja azt saját számára. </a:t>
            </a:r>
            <a:endParaRPr lang="hu-HU" dirty="0"/>
          </a:p>
        </p:txBody>
      </p:sp>
      <p:pic>
        <p:nvPicPr>
          <p:cNvPr id="70658" name="Picture 2" descr="http://www.5kkozpont.hu/pic/upload/%C3%ADr%C3%A1s.jpg"/>
          <p:cNvPicPr>
            <a:picLocks noChangeAspect="1" noChangeArrowheads="1"/>
          </p:cNvPicPr>
          <p:nvPr/>
        </p:nvPicPr>
        <p:blipFill>
          <a:blip r:embed="rId2"/>
          <a:srcRect/>
          <a:stretch>
            <a:fillRect/>
          </a:stretch>
        </p:blipFill>
        <p:spPr bwMode="auto">
          <a:xfrm>
            <a:off x="1714480" y="5214950"/>
            <a:ext cx="2214578" cy="1258714"/>
          </a:xfrm>
          <a:prstGeom prst="rect">
            <a:avLst/>
          </a:prstGeom>
          <a:noFill/>
        </p:spPr>
      </p:pic>
      <p:pic>
        <p:nvPicPr>
          <p:cNvPr id="70660" name="Picture 4" descr="http://m.cdn.blog.hu/li/librarium/image/librarium/Top-Five-Bad-Reading-Habits-You-Should-Avoid-At-All-Costs.jpg"/>
          <p:cNvPicPr>
            <a:picLocks noChangeAspect="1" noChangeArrowheads="1"/>
          </p:cNvPicPr>
          <p:nvPr/>
        </p:nvPicPr>
        <p:blipFill>
          <a:blip r:embed="rId3" cstate="print"/>
          <a:srcRect/>
          <a:stretch>
            <a:fillRect/>
          </a:stretch>
        </p:blipFill>
        <p:spPr bwMode="auto">
          <a:xfrm>
            <a:off x="5429256" y="5143512"/>
            <a:ext cx="1527226" cy="1357322"/>
          </a:xfrm>
          <a:prstGeom prst="rect">
            <a:avLst/>
          </a:prstGeom>
          <a:noFill/>
        </p:spPr>
      </p:pic>
      <p:sp>
        <p:nvSpPr>
          <p:cNvPr id="6" name="Jobbra nyíl 5"/>
          <p:cNvSpPr/>
          <p:nvPr/>
        </p:nvSpPr>
        <p:spPr>
          <a:xfrm>
            <a:off x="4071934" y="5786454"/>
            <a:ext cx="1285884" cy="3600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hu-HU"/>
          </a:p>
        </p:txBody>
      </p:sp>
      <p:pic>
        <p:nvPicPr>
          <p:cNvPr id="70662" name="Picture 6" descr="http://us.123rf.com/450wm/woodoo007/woodoo0071304/woodoo007130400173/19006179-n%C5%91i-agy-orvosi-r%C3%B6ntgen-vizsg%C3%A1lat.jpg"/>
          <p:cNvPicPr>
            <a:picLocks noChangeAspect="1" noChangeArrowheads="1"/>
          </p:cNvPicPr>
          <p:nvPr/>
        </p:nvPicPr>
        <p:blipFill>
          <a:blip r:embed="rId4" cstate="print"/>
          <a:srcRect/>
          <a:stretch>
            <a:fillRect/>
          </a:stretch>
        </p:blipFill>
        <p:spPr bwMode="auto">
          <a:xfrm>
            <a:off x="285720" y="4929198"/>
            <a:ext cx="1309672" cy="1571606"/>
          </a:xfrm>
          <a:prstGeom prst="rect">
            <a:avLst/>
          </a:prstGeom>
          <a:noFill/>
        </p:spPr>
      </p:pic>
      <p:pic>
        <p:nvPicPr>
          <p:cNvPr id="70664" name="Picture 8" descr="http://www.nembeteg.hu/cikk/0809/0913agy.jpg"/>
          <p:cNvPicPr>
            <a:picLocks noChangeAspect="1" noChangeArrowheads="1"/>
          </p:cNvPicPr>
          <p:nvPr/>
        </p:nvPicPr>
        <p:blipFill>
          <a:blip r:embed="rId5"/>
          <a:srcRect/>
          <a:stretch>
            <a:fillRect/>
          </a:stretch>
        </p:blipFill>
        <p:spPr bwMode="auto">
          <a:xfrm>
            <a:off x="7072330" y="5000636"/>
            <a:ext cx="1857388" cy="157596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Kódolás természetes nyelven</a:t>
            </a:r>
            <a:endParaRPr lang="hu-HU" dirty="0"/>
          </a:p>
        </p:txBody>
      </p:sp>
      <p:sp>
        <p:nvSpPr>
          <p:cNvPr id="3" name="Tartalom helye 2"/>
          <p:cNvSpPr>
            <a:spLocks noGrp="1"/>
          </p:cNvSpPr>
          <p:nvPr>
            <p:ph idx="1"/>
          </p:nvPr>
        </p:nvSpPr>
        <p:spPr/>
        <p:txBody>
          <a:bodyPr>
            <a:normAutofit fontScale="77500" lnSpcReduction="20000"/>
          </a:bodyPr>
          <a:lstStyle/>
          <a:p>
            <a:r>
              <a:rPr lang="hu-HU" dirty="0" smtClean="0"/>
              <a:t>Betűket, szavakat, mondatokat használunk egy természetes (magyar, szlovák, angol, stb.) nyelven.</a:t>
            </a:r>
          </a:p>
          <a:p>
            <a:pPr lvl="1"/>
            <a:r>
              <a:rPr lang="hu-HU" dirty="0" smtClean="0"/>
              <a:t>Ábécé (sok jel, szimbólum)</a:t>
            </a:r>
          </a:p>
          <a:p>
            <a:pPr lvl="1"/>
            <a:r>
              <a:rPr lang="hu-HU" dirty="0" smtClean="0"/>
              <a:t>Szavak (betűsorozatok), </a:t>
            </a:r>
            <a:br>
              <a:rPr lang="hu-HU" dirty="0" smtClean="0"/>
            </a:br>
            <a:r>
              <a:rPr lang="hu-HU" dirty="0" smtClean="0"/>
              <a:t>kb. 100 ezer szó szerepel egy nyelvben</a:t>
            </a:r>
          </a:p>
          <a:p>
            <a:pPr lvl="1"/>
            <a:r>
              <a:rPr lang="hu-HU" dirty="0" smtClean="0"/>
              <a:t>Mondatok (szósorozatok)</a:t>
            </a:r>
          </a:p>
          <a:p>
            <a:pPr lvl="1"/>
            <a:r>
              <a:rPr lang="hu-HU" dirty="0" smtClean="0"/>
              <a:t>Az értelmes sorozatokat, szavakat, </a:t>
            </a:r>
            <a:br>
              <a:rPr lang="hu-HU" dirty="0" smtClean="0"/>
            </a:br>
            <a:r>
              <a:rPr lang="hu-HU" dirty="0" smtClean="0"/>
              <a:t>mondatokat a szókincs (szótár) és a</a:t>
            </a:r>
            <a:br>
              <a:rPr lang="hu-HU" dirty="0" smtClean="0"/>
            </a:br>
            <a:r>
              <a:rPr lang="hu-HU" dirty="0" smtClean="0"/>
              <a:t>a nyelvtan határozza meg.</a:t>
            </a:r>
          </a:p>
          <a:p>
            <a:pPr lvl="1"/>
            <a:endParaRPr lang="hu-HU" dirty="0" smtClean="0"/>
          </a:p>
          <a:p>
            <a:pPr lvl="1"/>
            <a:r>
              <a:rPr lang="hu-HU" dirty="0" smtClean="0"/>
              <a:t>Szentháromság-templom (Velemér), 13. század</a:t>
            </a:r>
          </a:p>
          <a:p>
            <a:pPr lvl="2"/>
            <a:r>
              <a:rPr lang="hu-HU" dirty="0" smtClean="0"/>
              <a:t>Ember számára könnyen érthető, dekódolható, de a gép nehezen tudná értelmezni.</a:t>
            </a:r>
          </a:p>
          <a:p>
            <a:pPr lvl="2"/>
            <a:r>
              <a:rPr lang="hu-HU" dirty="0" smtClean="0"/>
              <a:t>Hogy lehetne érzelmeket kódolni, például, amit egy vers vált ki az olvasóban?</a:t>
            </a:r>
          </a:p>
          <a:p>
            <a:pPr lvl="1"/>
            <a:endParaRPr lang="hu-HU" dirty="0"/>
          </a:p>
        </p:txBody>
      </p:sp>
      <p:pic>
        <p:nvPicPr>
          <p:cNvPr id="71682" name="Picture 2" descr="http://2.bp.blogspot.com/_390FLICbCMk/TPILg9Zmp_I/AAAAAAAAAIQ/iR-cpt0E1KY/s1600/%25C3%25ADrott+nagybet%25C5%25B1k.jpg"/>
          <p:cNvPicPr>
            <a:picLocks noChangeAspect="1" noChangeArrowheads="1"/>
          </p:cNvPicPr>
          <p:nvPr/>
        </p:nvPicPr>
        <p:blipFill>
          <a:blip r:embed="rId2"/>
          <a:srcRect/>
          <a:stretch>
            <a:fillRect/>
          </a:stretch>
        </p:blipFill>
        <p:spPr bwMode="auto">
          <a:xfrm>
            <a:off x="5929322" y="2857496"/>
            <a:ext cx="2733122" cy="187560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A kódolás számok segítségével</a:t>
            </a:r>
            <a:endParaRPr lang="hu-HU" dirty="0"/>
          </a:p>
        </p:txBody>
      </p:sp>
      <p:sp>
        <p:nvSpPr>
          <p:cNvPr id="3" name="Tartalom helye 2"/>
          <p:cNvSpPr>
            <a:spLocks noGrp="1"/>
          </p:cNvSpPr>
          <p:nvPr>
            <p:ph idx="1"/>
          </p:nvPr>
        </p:nvSpPr>
        <p:spPr>
          <a:xfrm>
            <a:off x="457200" y="1775191"/>
            <a:ext cx="4114800" cy="4625609"/>
          </a:xfrm>
        </p:spPr>
        <p:txBody>
          <a:bodyPr>
            <a:normAutofit fontScale="92500"/>
          </a:bodyPr>
          <a:lstStyle/>
          <a:p>
            <a:r>
              <a:rPr lang="hu-HU" b="1" dirty="0" smtClean="0"/>
              <a:t>Szintaktika</a:t>
            </a:r>
            <a:r>
              <a:rPr lang="hu-HU" dirty="0" smtClean="0"/>
              <a:t> (forma): milyen számjegyeket és hogyan használunk</a:t>
            </a:r>
          </a:p>
          <a:p>
            <a:r>
              <a:rPr lang="hu-HU" b="1" dirty="0" smtClean="0"/>
              <a:t>Szemantika</a:t>
            </a:r>
            <a:r>
              <a:rPr lang="hu-HU" dirty="0" smtClean="0"/>
              <a:t> (jelentés): mi, mennyi a leírt szám jelentése</a:t>
            </a:r>
          </a:p>
          <a:p>
            <a:r>
              <a:rPr lang="hu-HU" b="1" dirty="0" smtClean="0"/>
              <a:t>1011 =</a:t>
            </a:r>
            <a:r>
              <a:rPr lang="hu-HU" dirty="0" smtClean="0"/>
              <a:t> tizenegy vagy </a:t>
            </a:r>
            <a:br>
              <a:rPr lang="hu-HU" dirty="0" smtClean="0"/>
            </a:br>
            <a:r>
              <a:rPr lang="hu-HU" dirty="0" smtClean="0"/>
              <a:t>ezertizenegy vagy mennyi?</a:t>
            </a:r>
          </a:p>
          <a:p>
            <a:endParaRPr lang="hu-HU" dirty="0" smtClean="0"/>
          </a:p>
          <a:p>
            <a:endParaRPr lang="hu-HU" dirty="0"/>
          </a:p>
        </p:txBody>
      </p:sp>
      <p:pic>
        <p:nvPicPr>
          <p:cNvPr id="72708" name="Picture 4" descr="http://ttcmobile.com/wp-content/uploads/2015/06/2082431_Numbers-700x450.jpg"/>
          <p:cNvPicPr>
            <a:picLocks noChangeAspect="1" noChangeArrowheads="1"/>
          </p:cNvPicPr>
          <p:nvPr/>
        </p:nvPicPr>
        <p:blipFill>
          <a:blip r:embed="rId2"/>
          <a:srcRect/>
          <a:stretch>
            <a:fillRect/>
          </a:stretch>
        </p:blipFill>
        <p:spPr bwMode="auto">
          <a:xfrm>
            <a:off x="4786314" y="2714620"/>
            <a:ext cx="4143404" cy="265979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A számok, számolás megjelenése</a:t>
            </a:r>
            <a:endParaRPr lang="hu-HU" dirty="0"/>
          </a:p>
        </p:txBody>
      </p:sp>
      <p:sp>
        <p:nvSpPr>
          <p:cNvPr id="3" name="Tartalom helye 2"/>
          <p:cNvSpPr>
            <a:spLocks noGrp="1"/>
          </p:cNvSpPr>
          <p:nvPr>
            <p:ph idx="1"/>
          </p:nvPr>
        </p:nvSpPr>
        <p:spPr/>
        <p:txBody>
          <a:bodyPr>
            <a:normAutofit lnSpcReduction="10000"/>
          </a:bodyPr>
          <a:lstStyle/>
          <a:p>
            <a:r>
              <a:rPr lang="hu-HU" dirty="0" smtClean="0"/>
              <a:t>Számfogalom: </a:t>
            </a:r>
          </a:p>
          <a:p>
            <a:endParaRPr lang="hu-HU" dirty="0" smtClean="0"/>
          </a:p>
          <a:p>
            <a:endParaRPr lang="hu-HU" dirty="0" smtClean="0"/>
          </a:p>
          <a:p>
            <a:endParaRPr lang="hu-HU" dirty="0" smtClean="0"/>
          </a:p>
          <a:p>
            <a:pPr>
              <a:buNone/>
            </a:pPr>
            <a:endParaRPr lang="hu-HU" sz="2800" dirty="0" smtClean="0"/>
          </a:p>
          <a:p>
            <a:pPr>
              <a:buNone/>
            </a:pPr>
            <a:r>
              <a:rPr lang="hu-HU" sz="2800" dirty="0" smtClean="0"/>
              <a:t>				kössünk békét</a:t>
            </a:r>
          </a:p>
          <a:p>
            <a:pPr>
              <a:buNone/>
            </a:pPr>
            <a:endParaRPr lang="hu-HU" sz="2800" dirty="0" smtClean="0"/>
          </a:p>
          <a:p>
            <a:pPr>
              <a:buNone/>
            </a:pPr>
            <a:endParaRPr lang="hu-HU" sz="2800" dirty="0" smtClean="0"/>
          </a:p>
          <a:p>
            <a:pPr>
              <a:buNone/>
            </a:pPr>
            <a:endParaRPr lang="hu-HU" sz="2800" dirty="0" smtClean="0"/>
          </a:p>
          <a:p>
            <a:pPr>
              <a:buNone/>
            </a:pPr>
            <a:endParaRPr lang="hu-HU" sz="2800" dirty="0" smtClean="0"/>
          </a:p>
          <a:p>
            <a:pPr>
              <a:buNone/>
            </a:pPr>
            <a:r>
              <a:rPr lang="hu-HU" sz="2800" dirty="0" smtClean="0"/>
              <a:t>			add oda a sárga tigrisbundádat</a:t>
            </a:r>
            <a:endParaRPr lang="hu-HU" sz="2800" dirty="0"/>
          </a:p>
        </p:txBody>
      </p:sp>
      <p:pic>
        <p:nvPicPr>
          <p:cNvPr id="73732" name="Picture 4" descr="http://m.cdn.blog.hu/no/novaosztaly/image/osember.jpg"/>
          <p:cNvPicPr>
            <a:picLocks noChangeAspect="1" noChangeArrowheads="1"/>
          </p:cNvPicPr>
          <p:nvPr/>
        </p:nvPicPr>
        <p:blipFill>
          <a:blip r:embed="rId2"/>
          <a:srcRect/>
          <a:stretch>
            <a:fillRect/>
          </a:stretch>
        </p:blipFill>
        <p:spPr bwMode="auto">
          <a:xfrm>
            <a:off x="4714876" y="2571743"/>
            <a:ext cx="1071570" cy="1425189"/>
          </a:xfrm>
          <a:prstGeom prst="rect">
            <a:avLst/>
          </a:prstGeom>
          <a:noFill/>
        </p:spPr>
      </p:pic>
      <p:pic>
        <p:nvPicPr>
          <p:cNvPr id="73734" name="Picture 6" descr="http://m.cdn.blog.hu/no/novaosztaly/image/osember.jpg"/>
          <p:cNvPicPr>
            <a:picLocks noChangeAspect="1" noChangeArrowheads="1"/>
          </p:cNvPicPr>
          <p:nvPr/>
        </p:nvPicPr>
        <p:blipFill>
          <a:blip r:embed="rId2"/>
          <a:srcRect/>
          <a:stretch>
            <a:fillRect/>
          </a:stretch>
        </p:blipFill>
        <p:spPr bwMode="auto">
          <a:xfrm>
            <a:off x="5715008" y="2571744"/>
            <a:ext cx="1020542" cy="1357322"/>
          </a:xfrm>
          <a:prstGeom prst="rect">
            <a:avLst/>
          </a:prstGeom>
          <a:noFill/>
        </p:spPr>
      </p:pic>
      <p:pic>
        <p:nvPicPr>
          <p:cNvPr id="73736" name="Picture 8" descr="http://m.cdn.blog.hu/no/novaosztaly/image/osember.jpg"/>
          <p:cNvPicPr>
            <a:picLocks noChangeAspect="1" noChangeArrowheads="1"/>
          </p:cNvPicPr>
          <p:nvPr/>
        </p:nvPicPr>
        <p:blipFill>
          <a:blip r:embed="rId2"/>
          <a:srcRect/>
          <a:stretch>
            <a:fillRect/>
          </a:stretch>
        </p:blipFill>
        <p:spPr bwMode="auto">
          <a:xfrm>
            <a:off x="6715140" y="2571743"/>
            <a:ext cx="1071570" cy="1425189"/>
          </a:xfrm>
          <a:prstGeom prst="rect">
            <a:avLst/>
          </a:prstGeom>
          <a:noFill/>
        </p:spPr>
      </p:pic>
      <p:pic>
        <p:nvPicPr>
          <p:cNvPr id="73738" name="Picture 10" descr="http://m.cdn.blog.hu/po/pokertrend/image/%C5%91sember.jpg"/>
          <p:cNvPicPr>
            <a:picLocks noChangeAspect="1" noChangeArrowheads="1"/>
          </p:cNvPicPr>
          <p:nvPr/>
        </p:nvPicPr>
        <p:blipFill>
          <a:blip r:embed="rId3" cstate="print"/>
          <a:srcRect/>
          <a:stretch>
            <a:fillRect/>
          </a:stretch>
        </p:blipFill>
        <p:spPr bwMode="auto">
          <a:xfrm>
            <a:off x="1000100" y="2500306"/>
            <a:ext cx="1118488" cy="1371577"/>
          </a:xfrm>
          <a:prstGeom prst="rect">
            <a:avLst/>
          </a:prstGeom>
          <a:noFill/>
        </p:spPr>
      </p:pic>
      <p:pic>
        <p:nvPicPr>
          <p:cNvPr id="10" name="Picture 10" descr="http://m.cdn.blog.hu/po/pokertrend/image/%C5%91sember.jpg"/>
          <p:cNvPicPr>
            <a:picLocks noChangeAspect="1" noChangeArrowheads="1"/>
          </p:cNvPicPr>
          <p:nvPr/>
        </p:nvPicPr>
        <p:blipFill>
          <a:blip r:embed="rId3" cstate="print"/>
          <a:srcRect/>
          <a:stretch>
            <a:fillRect/>
          </a:stretch>
        </p:blipFill>
        <p:spPr bwMode="auto">
          <a:xfrm>
            <a:off x="2143108" y="2500306"/>
            <a:ext cx="1118488" cy="1371577"/>
          </a:xfrm>
          <a:prstGeom prst="rect">
            <a:avLst/>
          </a:prstGeom>
          <a:noFill/>
        </p:spPr>
      </p:pic>
      <p:pic>
        <p:nvPicPr>
          <p:cNvPr id="11" name="Picture 10" descr="http://m.cdn.blog.hu/po/pokertrend/image/%C5%91sember.jpg"/>
          <p:cNvPicPr>
            <a:picLocks noChangeAspect="1" noChangeArrowheads="1"/>
          </p:cNvPicPr>
          <p:nvPr/>
        </p:nvPicPr>
        <p:blipFill>
          <a:blip r:embed="rId3" cstate="print"/>
          <a:srcRect/>
          <a:stretch>
            <a:fillRect/>
          </a:stretch>
        </p:blipFill>
        <p:spPr bwMode="auto">
          <a:xfrm>
            <a:off x="3286116" y="2571744"/>
            <a:ext cx="1118488" cy="1371577"/>
          </a:xfrm>
          <a:prstGeom prst="rect">
            <a:avLst/>
          </a:prstGeom>
          <a:noFill/>
        </p:spPr>
      </p:pic>
      <p:sp>
        <p:nvSpPr>
          <p:cNvPr id="12" name="Szövegdoboz 11"/>
          <p:cNvSpPr txBox="1"/>
          <p:nvPr/>
        </p:nvSpPr>
        <p:spPr>
          <a:xfrm>
            <a:off x="4357686" y="3357562"/>
            <a:ext cx="500066" cy="769441"/>
          </a:xfrm>
          <a:prstGeom prst="rect">
            <a:avLst/>
          </a:prstGeom>
          <a:noFill/>
        </p:spPr>
        <p:txBody>
          <a:bodyPr wrap="square" rtlCol="0">
            <a:spAutoFit/>
          </a:bodyPr>
          <a:lstStyle/>
          <a:p>
            <a:r>
              <a:rPr lang="hu-HU" sz="4400" b="1" dirty="0" smtClean="0"/>
              <a:t>=</a:t>
            </a:r>
            <a:endParaRPr lang="hu-HU" sz="4400" b="1" dirty="0"/>
          </a:p>
        </p:txBody>
      </p:sp>
      <p:pic>
        <p:nvPicPr>
          <p:cNvPr id="13" name="Picture 4" descr="http://m.cdn.blog.hu/no/novaosztaly/image/osember.jpg"/>
          <p:cNvPicPr>
            <a:picLocks noChangeAspect="1" noChangeArrowheads="1"/>
          </p:cNvPicPr>
          <p:nvPr/>
        </p:nvPicPr>
        <p:blipFill>
          <a:blip r:embed="rId2"/>
          <a:srcRect/>
          <a:stretch>
            <a:fillRect/>
          </a:stretch>
        </p:blipFill>
        <p:spPr bwMode="auto">
          <a:xfrm>
            <a:off x="4572000" y="4429131"/>
            <a:ext cx="1071570" cy="1425189"/>
          </a:xfrm>
          <a:prstGeom prst="rect">
            <a:avLst/>
          </a:prstGeom>
          <a:noFill/>
        </p:spPr>
      </p:pic>
      <p:pic>
        <p:nvPicPr>
          <p:cNvPr id="14" name="Picture 6" descr="http://m.cdn.blog.hu/no/novaosztaly/image/osember.jpg"/>
          <p:cNvPicPr>
            <a:picLocks noChangeAspect="1" noChangeArrowheads="1"/>
          </p:cNvPicPr>
          <p:nvPr/>
        </p:nvPicPr>
        <p:blipFill>
          <a:blip r:embed="rId2"/>
          <a:srcRect/>
          <a:stretch>
            <a:fillRect/>
          </a:stretch>
        </p:blipFill>
        <p:spPr bwMode="auto">
          <a:xfrm>
            <a:off x="5572132" y="4429132"/>
            <a:ext cx="1020542" cy="1357322"/>
          </a:xfrm>
          <a:prstGeom prst="rect">
            <a:avLst/>
          </a:prstGeom>
          <a:noFill/>
        </p:spPr>
      </p:pic>
      <p:pic>
        <p:nvPicPr>
          <p:cNvPr id="15" name="Picture 8" descr="http://m.cdn.blog.hu/no/novaosztaly/image/osember.jpg"/>
          <p:cNvPicPr>
            <a:picLocks noChangeAspect="1" noChangeArrowheads="1"/>
          </p:cNvPicPr>
          <p:nvPr/>
        </p:nvPicPr>
        <p:blipFill>
          <a:blip r:embed="rId2"/>
          <a:srcRect/>
          <a:stretch>
            <a:fillRect/>
          </a:stretch>
        </p:blipFill>
        <p:spPr bwMode="auto">
          <a:xfrm>
            <a:off x="6572264" y="4429131"/>
            <a:ext cx="1071570" cy="1425189"/>
          </a:xfrm>
          <a:prstGeom prst="rect">
            <a:avLst/>
          </a:prstGeom>
          <a:noFill/>
        </p:spPr>
      </p:pic>
      <p:pic>
        <p:nvPicPr>
          <p:cNvPr id="16" name="Picture 10" descr="http://m.cdn.blog.hu/po/pokertrend/image/%C5%91sember.jpg"/>
          <p:cNvPicPr>
            <a:picLocks noChangeAspect="1" noChangeArrowheads="1"/>
          </p:cNvPicPr>
          <p:nvPr/>
        </p:nvPicPr>
        <p:blipFill>
          <a:blip r:embed="rId3" cstate="print"/>
          <a:srcRect/>
          <a:stretch>
            <a:fillRect/>
          </a:stretch>
        </p:blipFill>
        <p:spPr bwMode="auto">
          <a:xfrm>
            <a:off x="857224" y="4357694"/>
            <a:ext cx="1118488" cy="1371577"/>
          </a:xfrm>
          <a:prstGeom prst="rect">
            <a:avLst/>
          </a:prstGeom>
          <a:noFill/>
        </p:spPr>
      </p:pic>
      <p:pic>
        <p:nvPicPr>
          <p:cNvPr id="17" name="Picture 10" descr="http://m.cdn.blog.hu/po/pokertrend/image/%C5%91sember.jpg"/>
          <p:cNvPicPr>
            <a:picLocks noChangeAspect="1" noChangeArrowheads="1"/>
          </p:cNvPicPr>
          <p:nvPr/>
        </p:nvPicPr>
        <p:blipFill>
          <a:blip r:embed="rId3" cstate="print"/>
          <a:srcRect/>
          <a:stretch>
            <a:fillRect/>
          </a:stretch>
        </p:blipFill>
        <p:spPr bwMode="auto">
          <a:xfrm>
            <a:off x="2000232" y="4357694"/>
            <a:ext cx="1118488" cy="1371577"/>
          </a:xfrm>
          <a:prstGeom prst="rect">
            <a:avLst/>
          </a:prstGeom>
          <a:noFill/>
        </p:spPr>
      </p:pic>
      <p:pic>
        <p:nvPicPr>
          <p:cNvPr id="18" name="Picture 10" descr="http://m.cdn.blog.hu/po/pokertrend/image/%C5%91sember.jpg"/>
          <p:cNvPicPr>
            <a:picLocks noChangeAspect="1" noChangeArrowheads="1"/>
          </p:cNvPicPr>
          <p:nvPr/>
        </p:nvPicPr>
        <p:blipFill>
          <a:blip r:embed="rId3" cstate="print"/>
          <a:srcRect/>
          <a:stretch>
            <a:fillRect/>
          </a:stretch>
        </p:blipFill>
        <p:spPr bwMode="auto">
          <a:xfrm>
            <a:off x="3143240" y="4429132"/>
            <a:ext cx="1118488" cy="1371577"/>
          </a:xfrm>
          <a:prstGeom prst="rect">
            <a:avLst/>
          </a:prstGeom>
          <a:noFill/>
        </p:spPr>
      </p:pic>
      <p:sp>
        <p:nvSpPr>
          <p:cNvPr id="19" name="Szövegdoboz 18"/>
          <p:cNvSpPr txBox="1"/>
          <p:nvPr/>
        </p:nvSpPr>
        <p:spPr>
          <a:xfrm>
            <a:off x="4214810" y="5214950"/>
            <a:ext cx="500066" cy="769441"/>
          </a:xfrm>
          <a:prstGeom prst="rect">
            <a:avLst/>
          </a:prstGeom>
          <a:noFill/>
        </p:spPr>
        <p:txBody>
          <a:bodyPr wrap="square" rtlCol="0">
            <a:spAutoFit/>
          </a:bodyPr>
          <a:lstStyle/>
          <a:p>
            <a:r>
              <a:rPr lang="hu-HU" sz="4400" b="1" dirty="0" smtClean="0"/>
              <a:t>&lt;</a:t>
            </a:r>
            <a:endParaRPr lang="hu-HU" sz="4400" b="1" dirty="0"/>
          </a:p>
        </p:txBody>
      </p:sp>
      <p:pic>
        <p:nvPicPr>
          <p:cNvPr id="20" name="Picture 8" descr="http://m.cdn.blog.hu/no/novaosztaly/image/osember.jpg"/>
          <p:cNvPicPr>
            <a:picLocks noChangeAspect="1" noChangeArrowheads="1"/>
          </p:cNvPicPr>
          <p:nvPr/>
        </p:nvPicPr>
        <p:blipFill>
          <a:blip r:embed="rId2"/>
          <a:srcRect/>
          <a:stretch>
            <a:fillRect/>
          </a:stretch>
        </p:blipFill>
        <p:spPr bwMode="auto">
          <a:xfrm>
            <a:off x="7572396" y="4429132"/>
            <a:ext cx="1071570" cy="1425189"/>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Digit</a:t>
            </a:r>
            <a:r>
              <a:rPr lang="hu-HU" dirty="0" smtClean="0"/>
              <a:t> = ujj</a:t>
            </a:r>
            <a:endParaRPr lang="hu-HU" dirty="0"/>
          </a:p>
        </p:txBody>
      </p:sp>
      <p:sp>
        <p:nvSpPr>
          <p:cNvPr id="3" name="Tartalom helye 2"/>
          <p:cNvSpPr>
            <a:spLocks noGrp="1"/>
          </p:cNvSpPr>
          <p:nvPr>
            <p:ph idx="1"/>
          </p:nvPr>
        </p:nvSpPr>
        <p:spPr>
          <a:xfrm>
            <a:off x="457200" y="1775191"/>
            <a:ext cx="3543296" cy="4625609"/>
          </a:xfrm>
        </p:spPr>
        <p:txBody>
          <a:bodyPr/>
          <a:lstStyle/>
          <a:p>
            <a:r>
              <a:rPr lang="hu-HU" dirty="0" smtClean="0"/>
              <a:t>Kezdetben ujjakat, pálcikákat használtak számolásra</a:t>
            </a:r>
          </a:p>
          <a:p>
            <a:endParaRPr lang="hu-HU" dirty="0"/>
          </a:p>
        </p:txBody>
      </p:sp>
      <p:pic>
        <p:nvPicPr>
          <p:cNvPr id="74754" name="Picture 2" descr="http://www.suitqaisdiaries.com/wp-content/uploads/2013/07/count-numbers-on-hand-suitqais-diaries-6.jpg"/>
          <p:cNvPicPr>
            <a:picLocks noChangeAspect="1" noChangeArrowheads="1"/>
          </p:cNvPicPr>
          <p:nvPr/>
        </p:nvPicPr>
        <p:blipFill>
          <a:blip r:embed="rId2"/>
          <a:srcRect/>
          <a:stretch>
            <a:fillRect/>
          </a:stretch>
        </p:blipFill>
        <p:spPr bwMode="auto">
          <a:xfrm>
            <a:off x="3143240" y="1571612"/>
            <a:ext cx="5786478" cy="2173145"/>
          </a:xfrm>
          <a:prstGeom prst="rect">
            <a:avLst/>
          </a:prstGeom>
          <a:noFill/>
        </p:spPr>
      </p:pic>
      <p:sp>
        <p:nvSpPr>
          <p:cNvPr id="74756" name="AutoShape 4" descr="http://teszerakt.uw.hu/Teszerakt%20Sci-fi%20Klub/Kepek/Matematika/IMAGE032.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u-HU"/>
          </a:p>
        </p:txBody>
      </p:sp>
      <p:pic>
        <p:nvPicPr>
          <p:cNvPr id="74757" name="Picture 5"/>
          <p:cNvPicPr>
            <a:picLocks noChangeAspect="1" noChangeArrowheads="1"/>
          </p:cNvPicPr>
          <p:nvPr/>
        </p:nvPicPr>
        <p:blipFill>
          <a:blip r:embed="rId3"/>
          <a:srcRect/>
          <a:stretch>
            <a:fillRect/>
          </a:stretch>
        </p:blipFill>
        <p:spPr bwMode="auto">
          <a:xfrm>
            <a:off x="3286116" y="4214818"/>
            <a:ext cx="5572164" cy="19658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74675" y="44450"/>
            <a:ext cx="8001000" cy="1216025"/>
          </a:xfrm>
        </p:spPr>
        <p:txBody>
          <a:bodyPr/>
          <a:lstStyle/>
          <a:p>
            <a:r>
              <a:rPr lang="hu-HU"/>
              <a:t>Számrendszerek</a:t>
            </a:r>
            <a:endParaRPr lang="en-GB"/>
          </a:p>
        </p:txBody>
      </p:sp>
      <p:graphicFrame>
        <p:nvGraphicFramePr>
          <p:cNvPr id="14340" name="Object 4"/>
          <p:cNvGraphicFramePr>
            <a:graphicFrameLocks noChangeAspect="1"/>
          </p:cNvGraphicFramePr>
          <p:nvPr/>
        </p:nvGraphicFramePr>
        <p:xfrm>
          <a:off x="762000" y="1828800"/>
          <a:ext cx="4171950" cy="498475"/>
        </p:xfrm>
        <a:graphic>
          <a:graphicData uri="http://schemas.openxmlformats.org/presentationml/2006/ole">
            <p:oleObj spid="_x0000_s75778" name="Equation" r:id="rId3" imgW="1485720" imgH="177480" progId="">
              <p:embed/>
            </p:oleObj>
          </a:graphicData>
        </a:graphic>
      </p:graphicFrame>
      <p:graphicFrame>
        <p:nvGraphicFramePr>
          <p:cNvPr id="14341" name="Object 5"/>
          <p:cNvGraphicFramePr>
            <a:graphicFrameLocks noChangeAspect="1"/>
          </p:cNvGraphicFramePr>
          <p:nvPr/>
        </p:nvGraphicFramePr>
        <p:xfrm>
          <a:off x="762000" y="2590800"/>
          <a:ext cx="4741863" cy="711200"/>
        </p:xfrm>
        <a:graphic>
          <a:graphicData uri="http://schemas.openxmlformats.org/presentationml/2006/ole">
            <p:oleObj spid="_x0000_s75779" name="Egyenlet" r:id="rId4" imgW="1688760" imgH="253800" progId="Equation.3">
              <p:embed/>
            </p:oleObj>
          </a:graphicData>
        </a:graphic>
      </p:graphicFrame>
      <p:sp>
        <p:nvSpPr>
          <p:cNvPr id="14342" name="Text Box 6"/>
          <p:cNvSpPr txBox="1">
            <a:spLocks noChangeArrowheads="1"/>
          </p:cNvSpPr>
          <p:nvPr/>
        </p:nvSpPr>
        <p:spPr bwMode="auto">
          <a:xfrm>
            <a:off x="684213" y="3644900"/>
            <a:ext cx="2743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 alaki értéke</a:t>
            </a:r>
            <a:endParaRPr lang="en-GB" sz="2400" b="1">
              <a:latin typeface="Arial" charset="0"/>
            </a:endParaRPr>
          </a:p>
        </p:txBody>
      </p:sp>
      <p:sp>
        <p:nvSpPr>
          <p:cNvPr id="14343" name="Text Box 7"/>
          <p:cNvSpPr txBox="1">
            <a:spLocks noChangeArrowheads="1"/>
          </p:cNvSpPr>
          <p:nvPr/>
        </p:nvSpPr>
        <p:spPr bwMode="auto">
          <a:xfrm>
            <a:off x="6019800" y="1905000"/>
            <a:ext cx="2743200" cy="457200"/>
          </a:xfrm>
          <a:prstGeom prst="rect">
            <a:avLst/>
          </a:prstGeom>
          <a:noFill/>
          <a:ln w="9525">
            <a:noFill/>
            <a:miter lim="800000"/>
            <a:headEnd/>
            <a:tailEnd/>
          </a:ln>
          <a:effectLst/>
        </p:spPr>
        <p:txBody>
          <a:bodyPr>
            <a:spAutoFit/>
          </a:bodyPr>
          <a:lstStyle/>
          <a:p>
            <a:pPr eaLnBrk="1" hangingPunct="1">
              <a:spcBef>
                <a:spcPct val="50000"/>
              </a:spcBef>
            </a:pPr>
            <a:r>
              <a:rPr lang="hu-HU" sz="2400" b="1">
                <a:solidFill>
                  <a:srgbClr val="993300"/>
                </a:solidFill>
                <a:latin typeface="Arial" charset="0"/>
              </a:rPr>
              <a:t>Szám helyiértéke</a:t>
            </a:r>
            <a:endParaRPr lang="en-GB" sz="2400" b="1">
              <a:solidFill>
                <a:srgbClr val="993300"/>
              </a:solidFill>
              <a:latin typeface="Arial" charset="0"/>
            </a:endParaRPr>
          </a:p>
        </p:txBody>
      </p:sp>
      <p:grpSp>
        <p:nvGrpSpPr>
          <p:cNvPr id="2" name="Group 14"/>
          <p:cNvGrpSpPr>
            <a:grpSpLocks/>
          </p:cNvGrpSpPr>
          <p:nvPr/>
        </p:nvGrpSpPr>
        <p:grpSpPr bwMode="auto">
          <a:xfrm>
            <a:off x="2209800" y="2590800"/>
            <a:ext cx="3352800" cy="609600"/>
            <a:chOff x="1392" y="1632"/>
            <a:chExt cx="2112" cy="384"/>
          </a:xfrm>
        </p:grpSpPr>
        <p:sp>
          <p:nvSpPr>
            <p:cNvPr id="14344" name="Oval 8"/>
            <p:cNvSpPr>
              <a:spLocks noChangeArrowheads="1"/>
            </p:cNvSpPr>
            <p:nvPr/>
          </p:nvSpPr>
          <p:spPr bwMode="auto">
            <a:xfrm>
              <a:off x="1392" y="1632"/>
              <a:ext cx="480" cy="384"/>
            </a:xfrm>
            <a:prstGeom prst="ellipse">
              <a:avLst/>
            </a:prstGeom>
            <a:noFill/>
            <a:ln w="38100">
              <a:solidFill>
                <a:srgbClr val="993300"/>
              </a:solidFill>
              <a:round/>
              <a:headEnd/>
              <a:tailEnd/>
            </a:ln>
            <a:effectLst/>
          </p:spPr>
          <p:txBody>
            <a:bodyPr wrap="none" anchor="ctr"/>
            <a:lstStyle/>
            <a:p>
              <a:pPr algn="ctr" eaLnBrk="1" hangingPunct="1"/>
              <a:endParaRPr lang="hu-HU" sz="2400">
                <a:solidFill>
                  <a:srgbClr val="993300"/>
                </a:solidFill>
                <a:latin typeface="Tahoma" pitchFamily="34" charset="0"/>
              </a:endParaRPr>
            </a:p>
          </p:txBody>
        </p:sp>
        <p:sp>
          <p:nvSpPr>
            <p:cNvPr id="14345" name="Oval 9"/>
            <p:cNvSpPr>
              <a:spLocks noChangeArrowheads="1"/>
            </p:cNvSpPr>
            <p:nvPr/>
          </p:nvSpPr>
          <p:spPr bwMode="auto">
            <a:xfrm>
              <a:off x="2160" y="1632"/>
              <a:ext cx="480" cy="384"/>
            </a:xfrm>
            <a:prstGeom prst="ellipse">
              <a:avLst/>
            </a:prstGeom>
            <a:noFill/>
            <a:ln w="38100">
              <a:solidFill>
                <a:srgbClr val="993300"/>
              </a:solidFill>
              <a:round/>
              <a:headEnd/>
              <a:tailEnd/>
            </a:ln>
            <a:effectLst/>
          </p:spPr>
          <p:txBody>
            <a:bodyPr wrap="none" anchor="ctr"/>
            <a:lstStyle/>
            <a:p>
              <a:pPr algn="ctr" eaLnBrk="1" hangingPunct="1"/>
              <a:endParaRPr lang="hu-HU" sz="2400">
                <a:solidFill>
                  <a:srgbClr val="993300"/>
                </a:solidFill>
                <a:latin typeface="Tahoma" pitchFamily="34" charset="0"/>
              </a:endParaRPr>
            </a:p>
          </p:txBody>
        </p:sp>
        <p:sp>
          <p:nvSpPr>
            <p:cNvPr id="14346" name="Oval 10"/>
            <p:cNvSpPr>
              <a:spLocks noChangeArrowheads="1"/>
            </p:cNvSpPr>
            <p:nvPr/>
          </p:nvSpPr>
          <p:spPr bwMode="auto">
            <a:xfrm>
              <a:off x="3024" y="1632"/>
              <a:ext cx="480" cy="384"/>
            </a:xfrm>
            <a:prstGeom prst="ellipse">
              <a:avLst/>
            </a:prstGeom>
            <a:noFill/>
            <a:ln w="38100">
              <a:solidFill>
                <a:srgbClr val="993300"/>
              </a:solidFill>
              <a:round/>
              <a:headEnd/>
              <a:tailEnd/>
            </a:ln>
            <a:effectLst/>
          </p:spPr>
          <p:txBody>
            <a:bodyPr wrap="none" anchor="ctr"/>
            <a:lstStyle/>
            <a:p>
              <a:pPr algn="ctr" eaLnBrk="1" hangingPunct="1"/>
              <a:endParaRPr lang="hu-HU" sz="2400">
                <a:solidFill>
                  <a:srgbClr val="993300"/>
                </a:solidFill>
                <a:latin typeface="Tahoma" pitchFamily="34" charset="0"/>
              </a:endParaRPr>
            </a:p>
          </p:txBody>
        </p:sp>
      </p:grpSp>
      <p:grpSp>
        <p:nvGrpSpPr>
          <p:cNvPr id="3" name="Group 15"/>
          <p:cNvGrpSpPr>
            <a:grpSpLocks/>
          </p:cNvGrpSpPr>
          <p:nvPr/>
        </p:nvGrpSpPr>
        <p:grpSpPr bwMode="auto">
          <a:xfrm>
            <a:off x="1676400" y="3048000"/>
            <a:ext cx="2819400" cy="685800"/>
            <a:chOff x="1056" y="1920"/>
            <a:chExt cx="1776" cy="432"/>
          </a:xfrm>
        </p:grpSpPr>
        <p:sp>
          <p:nvSpPr>
            <p:cNvPr id="14347" name="Line 11"/>
            <p:cNvSpPr>
              <a:spLocks noChangeShapeType="1"/>
            </p:cNvSpPr>
            <p:nvPr/>
          </p:nvSpPr>
          <p:spPr bwMode="auto">
            <a:xfrm flipV="1">
              <a:off x="1056" y="1920"/>
              <a:ext cx="144" cy="432"/>
            </a:xfrm>
            <a:prstGeom prst="line">
              <a:avLst/>
            </a:prstGeom>
            <a:noFill/>
            <a:ln w="38100">
              <a:solidFill>
                <a:schemeClr val="tx1"/>
              </a:solidFill>
              <a:round/>
              <a:headEnd/>
              <a:tailEnd type="triangle" w="med" len="med"/>
            </a:ln>
            <a:effectLst/>
          </p:spPr>
          <p:txBody>
            <a:bodyPr wrap="none"/>
            <a:lstStyle/>
            <a:p>
              <a:endParaRPr lang="hu-HU"/>
            </a:p>
          </p:txBody>
        </p:sp>
        <p:sp>
          <p:nvSpPr>
            <p:cNvPr id="14348" name="Line 12"/>
            <p:cNvSpPr>
              <a:spLocks noChangeShapeType="1"/>
            </p:cNvSpPr>
            <p:nvPr/>
          </p:nvSpPr>
          <p:spPr bwMode="auto">
            <a:xfrm flipV="1">
              <a:off x="1248" y="1968"/>
              <a:ext cx="768" cy="384"/>
            </a:xfrm>
            <a:prstGeom prst="line">
              <a:avLst/>
            </a:prstGeom>
            <a:noFill/>
            <a:ln w="38100">
              <a:solidFill>
                <a:schemeClr val="tx1"/>
              </a:solidFill>
              <a:round/>
              <a:headEnd/>
              <a:tailEnd type="triangle" w="med" len="med"/>
            </a:ln>
            <a:effectLst/>
          </p:spPr>
          <p:txBody>
            <a:bodyPr wrap="none"/>
            <a:lstStyle/>
            <a:p>
              <a:endParaRPr lang="hu-HU"/>
            </a:p>
          </p:txBody>
        </p:sp>
        <p:sp>
          <p:nvSpPr>
            <p:cNvPr id="14349" name="Line 13"/>
            <p:cNvSpPr>
              <a:spLocks noChangeShapeType="1"/>
            </p:cNvSpPr>
            <p:nvPr/>
          </p:nvSpPr>
          <p:spPr bwMode="auto">
            <a:xfrm flipV="1">
              <a:off x="1584" y="1968"/>
              <a:ext cx="1248" cy="384"/>
            </a:xfrm>
            <a:prstGeom prst="line">
              <a:avLst/>
            </a:prstGeom>
            <a:noFill/>
            <a:ln w="38100">
              <a:solidFill>
                <a:schemeClr val="tx1"/>
              </a:solidFill>
              <a:round/>
              <a:headEnd/>
              <a:tailEnd type="triangle" w="med" len="med"/>
            </a:ln>
            <a:effectLst/>
          </p:spPr>
          <p:txBody>
            <a:bodyPr wrap="none"/>
            <a:lstStyle/>
            <a:p>
              <a:endParaRPr lang="hu-HU"/>
            </a:p>
          </p:txBody>
        </p:sp>
      </p:grpSp>
      <p:sp>
        <p:nvSpPr>
          <p:cNvPr id="14353" name="Text Box 17"/>
          <p:cNvSpPr txBox="1">
            <a:spLocks noChangeArrowheads="1"/>
          </p:cNvSpPr>
          <p:nvPr/>
        </p:nvSpPr>
        <p:spPr bwMode="auto">
          <a:xfrm>
            <a:off x="4608513" y="4700588"/>
            <a:ext cx="45720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Számrendszer alapja: 10</a:t>
            </a:r>
            <a:endParaRPr lang="en-GB" sz="2400" b="1">
              <a:latin typeface="Arial" charset="0"/>
            </a:endParaRPr>
          </a:p>
        </p:txBody>
      </p:sp>
      <p:sp>
        <p:nvSpPr>
          <p:cNvPr id="14355" name="Text Box 19"/>
          <p:cNvSpPr txBox="1">
            <a:spLocks noChangeArrowheads="1"/>
          </p:cNvSpPr>
          <p:nvPr/>
        </p:nvSpPr>
        <p:spPr bwMode="auto">
          <a:xfrm>
            <a:off x="762000" y="5486400"/>
            <a:ext cx="3089275" cy="457200"/>
          </a:xfrm>
          <a:prstGeom prst="rect">
            <a:avLst/>
          </a:prstGeom>
          <a:noFill/>
          <a:ln w="9525">
            <a:noFill/>
            <a:miter lim="800000"/>
            <a:headEnd/>
            <a:tailEnd/>
          </a:ln>
          <a:effectLst/>
        </p:spPr>
        <p:txBody>
          <a:bodyPr>
            <a:spAutoFit/>
          </a:bodyPr>
          <a:lstStyle/>
          <a:p>
            <a:pPr eaLnBrk="1" hangingPunct="1">
              <a:spcBef>
                <a:spcPct val="50000"/>
              </a:spcBef>
            </a:pPr>
            <a:r>
              <a:rPr lang="hu-HU" sz="2400" b="1">
                <a:solidFill>
                  <a:srgbClr val="008080"/>
                </a:solidFill>
                <a:latin typeface="Arial" charset="0"/>
              </a:rPr>
              <a:t>Szám valódi értéke</a:t>
            </a:r>
            <a:endParaRPr lang="en-GB" sz="2400" b="1">
              <a:solidFill>
                <a:srgbClr val="008080"/>
              </a:solidFill>
              <a:latin typeface="Arial" charset="0"/>
            </a:endParaRPr>
          </a:p>
        </p:txBody>
      </p:sp>
      <p:graphicFrame>
        <p:nvGraphicFramePr>
          <p:cNvPr id="14357" name="Object 21"/>
          <p:cNvGraphicFramePr>
            <a:graphicFrameLocks noChangeAspect="1"/>
          </p:cNvGraphicFramePr>
          <p:nvPr/>
        </p:nvGraphicFramePr>
        <p:xfrm>
          <a:off x="838200" y="4953000"/>
          <a:ext cx="3138488" cy="498475"/>
        </p:xfrm>
        <a:graphic>
          <a:graphicData uri="http://schemas.openxmlformats.org/presentationml/2006/ole">
            <p:oleObj spid="_x0000_s75780" name="Egyenlet" r:id="rId5" imgW="1117440" imgH="177480" progId="Equation.3">
              <p:embed/>
            </p:oleObj>
          </a:graphicData>
        </a:graphic>
      </p:graphicFrame>
      <p:cxnSp>
        <p:nvCxnSpPr>
          <p:cNvPr id="14358" name="AutoShape 22"/>
          <p:cNvCxnSpPr>
            <a:cxnSpLocks noChangeShapeType="1"/>
          </p:cNvCxnSpPr>
          <p:nvPr/>
        </p:nvCxnSpPr>
        <p:spPr bwMode="auto">
          <a:xfrm rot="16200000" flipH="1">
            <a:off x="5638800" y="3505200"/>
            <a:ext cx="1219200" cy="1066800"/>
          </a:xfrm>
          <a:prstGeom prst="curvedConnector3">
            <a:avLst>
              <a:gd name="adj1" fmla="val 50000"/>
            </a:avLst>
          </a:prstGeom>
          <a:noFill/>
          <a:ln w="38100">
            <a:solidFill>
              <a:schemeClr val="tx1"/>
            </a:solidFill>
            <a:round/>
            <a:headEnd/>
            <a:tailEnd type="triangle" w="med" len="med"/>
          </a:ln>
          <a:effectLst/>
        </p:spPr>
      </p:cxnSp>
      <p:sp>
        <p:nvSpPr>
          <p:cNvPr id="14359" name="Text Box 23"/>
          <p:cNvSpPr txBox="1">
            <a:spLocks noChangeArrowheads="1"/>
          </p:cNvSpPr>
          <p:nvPr/>
        </p:nvSpPr>
        <p:spPr bwMode="auto">
          <a:xfrm>
            <a:off x="3995738" y="5873750"/>
            <a:ext cx="5148262" cy="579438"/>
          </a:xfrm>
          <a:prstGeom prst="rect">
            <a:avLst/>
          </a:prstGeom>
          <a:noFill/>
          <a:ln w="9525">
            <a:noFill/>
            <a:miter lim="800000"/>
            <a:headEnd/>
            <a:tailEnd/>
          </a:ln>
          <a:effectLst/>
        </p:spPr>
        <p:txBody>
          <a:bodyPr>
            <a:spAutoFit/>
          </a:bodyPr>
          <a:lstStyle/>
          <a:p>
            <a:pPr eaLnBrk="1" hangingPunct="1">
              <a:spcBef>
                <a:spcPct val="50000"/>
              </a:spcBef>
            </a:pPr>
            <a:r>
              <a:rPr lang="hu-HU" sz="3200" b="1">
                <a:solidFill>
                  <a:schemeClr val="tx2"/>
                </a:solidFill>
                <a:latin typeface="Arial" charset="0"/>
              </a:rPr>
              <a:t>Decimális számrendszer</a:t>
            </a:r>
            <a:endParaRPr lang="en-GB" sz="3200" b="1">
              <a:solidFill>
                <a:schemeClr val="tx2"/>
              </a:solidFill>
              <a:latin typeface="Arial" charset="0"/>
            </a:endParaRPr>
          </a:p>
        </p:txBody>
      </p:sp>
      <p:sp>
        <p:nvSpPr>
          <p:cNvPr id="14360" name="Text Box 24"/>
          <p:cNvSpPr txBox="1">
            <a:spLocks noChangeArrowheads="1"/>
          </p:cNvSpPr>
          <p:nvPr/>
        </p:nvSpPr>
        <p:spPr bwMode="auto">
          <a:xfrm>
            <a:off x="685800" y="4267200"/>
            <a:ext cx="48006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Számjegyek</a:t>
            </a:r>
            <a:r>
              <a:rPr lang="hu-HU" sz="2400" b="1">
                <a:solidFill>
                  <a:schemeClr val="tx2"/>
                </a:solidFill>
                <a:latin typeface="Arial" charset="0"/>
              </a:rPr>
              <a:t>: 0,1,2,3,4,5,6,7,8,9</a:t>
            </a:r>
            <a:endParaRPr lang="en-GB" sz="2400" b="1">
              <a:solidFill>
                <a:schemeClr val="tx2"/>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1000"/>
                                  </p:stCondLst>
                                  <p:childTnLst>
                                    <p:set>
                                      <p:cBhvr>
                                        <p:cTn id="6" dur="1" fill="hold">
                                          <p:stCondLst>
                                            <p:cond delay="0"/>
                                          </p:stCondLst>
                                        </p:cTn>
                                        <p:tgtEl>
                                          <p:spTgt spid="14341"/>
                                        </p:tgtEl>
                                        <p:attrNameLst>
                                          <p:attrName>style.visibility</p:attrName>
                                        </p:attrNameLst>
                                      </p:cBhvr>
                                      <p:to>
                                        <p:strVal val="visible"/>
                                      </p:to>
                                    </p:set>
                                    <p:animEffect transition="in" filter="barn(inHorizontal)">
                                      <p:cBhvr>
                                        <p:cTn id="7" dur="5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000"/>
                            </p:stCondLst>
                            <p:childTnLst>
                              <p:par>
                                <p:cTn id="17" presetID="2" presetClass="entr" presetSubtype="8" fill="hold" grpId="0" nodeType="afterEffect">
                                  <p:stCondLst>
                                    <p:cond delay="1000"/>
                                  </p:stCondLst>
                                  <p:childTnLst>
                                    <p:set>
                                      <p:cBhvr>
                                        <p:cTn id="18" dur="1" fill="hold">
                                          <p:stCondLst>
                                            <p:cond delay="0"/>
                                          </p:stCondLst>
                                        </p:cTn>
                                        <p:tgtEl>
                                          <p:spTgt spid="14343"/>
                                        </p:tgtEl>
                                        <p:attrNameLst>
                                          <p:attrName>style.visibility</p:attrName>
                                        </p:attrNameLst>
                                      </p:cBhvr>
                                      <p:to>
                                        <p:strVal val="visible"/>
                                      </p:to>
                                    </p:set>
                                    <p:anim calcmode="lin" valueType="num">
                                      <p:cBhvr additive="base">
                                        <p:cTn id="19" dur="500" fill="hold"/>
                                        <p:tgtEl>
                                          <p:spTgt spid="14343"/>
                                        </p:tgtEl>
                                        <p:attrNameLst>
                                          <p:attrName>ppt_x</p:attrName>
                                        </p:attrNameLst>
                                      </p:cBhvr>
                                      <p:tavLst>
                                        <p:tav tm="0">
                                          <p:val>
                                            <p:strVal val="0-#ppt_w/2"/>
                                          </p:val>
                                        </p:tav>
                                        <p:tav tm="100000">
                                          <p:val>
                                            <p:strVal val="#ppt_x"/>
                                          </p:val>
                                        </p:tav>
                                      </p:tavLst>
                                    </p:anim>
                                    <p:anim calcmode="lin" valueType="num">
                                      <p:cBhvr additive="base">
                                        <p:cTn id="20"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2"/>
                                        </p:tgtEl>
                                        <p:attrNameLst>
                                          <p:attrName>style.visibility</p:attrName>
                                        </p:attrNameLst>
                                      </p:cBhvr>
                                      <p:to>
                                        <p:strVal val="visible"/>
                                      </p:to>
                                    </p:set>
                                    <p:anim calcmode="lin" valueType="num">
                                      <p:cBhvr additive="base">
                                        <p:cTn id="25" dur="500" fill="hold"/>
                                        <p:tgtEl>
                                          <p:spTgt spid="14342"/>
                                        </p:tgtEl>
                                        <p:attrNameLst>
                                          <p:attrName>ppt_x</p:attrName>
                                        </p:attrNameLst>
                                      </p:cBhvr>
                                      <p:tavLst>
                                        <p:tav tm="0">
                                          <p:val>
                                            <p:strVal val="0-#ppt_w/2"/>
                                          </p:val>
                                        </p:tav>
                                        <p:tav tm="100000">
                                          <p:val>
                                            <p:strVal val="#ppt_x"/>
                                          </p:val>
                                        </p:tav>
                                      </p:tavLst>
                                    </p:anim>
                                    <p:anim calcmode="lin" valueType="num">
                                      <p:cBhvr additive="base">
                                        <p:cTn id="26" dur="500" fill="hold"/>
                                        <p:tgtEl>
                                          <p:spTgt spid="1434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4357"/>
                                        </p:tgtEl>
                                        <p:attrNameLst>
                                          <p:attrName>style.visibility</p:attrName>
                                        </p:attrNameLst>
                                      </p:cBhvr>
                                      <p:to>
                                        <p:strVal val="visible"/>
                                      </p:to>
                                    </p:set>
                                    <p:anim calcmode="lin" valueType="num">
                                      <p:cBhvr>
                                        <p:cTn id="36" dur="500" fill="hold"/>
                                        <p:tgtEl>
                                          <p:spTgt spid="14357"/>
                                        </p:tgtEl>
                                        <p:attrNameLst>
                                          <p:attrName>ppt_w</p:attrName>
                                        </p:attrNameLst>
                                      </p:cBhvr>
                                      <p:tavLst>
                                        <p:tav tm="0">
                                          <p:val>
                                            <p:fltVal val="0"/>
                                          </p:val>
                                        </p:tav>
                                        <p:tav tm="100000">
                                          <p:val>
                                            <p:strVal val="#ppt_w"/>
                                          </p:val>
                                        </p:tav>
                                      </p:tavLst>
                                    </p:anim>
                                    <p:anim calcmode="lin" valueType="num">
                                      <p:cBhvr>
                                        <p:cTn id="37" dur="500" fill="hold"/>
                                        <p:tgtEl>
                                          <p:spTgt spid="14357"/>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4355"/>
                                        </p:tgtEl>
                                        <p:attrNameLst>
                                          <p:attrName>style.visibility</p:attrName>
                                        </p:attrNameLst>
                                      </p:cBhvr>
                                      <p:to>
                                        <p:strVal val="visible"/>
                                      </p:to>
                                    </p:set>
                                    <p:anim calcmode="lin" valueType="num">
                                      <p:cBhvr additive="base">
                                        <p:cTn id="41" dur="500" fill="hold"/>
                                        <p:tgtEl>
                                          <p:spTgt spid="14355"/>
                                        </p:tgtEl>
                                        <p:attrNameLst>
                                          <p:attrName>ppt_x</p:attrName>
                                        </p:attrNameLst>
                                      </p:cBhvr>
                                      <p:tavLst>
                                        <p:tav tm="0">
                                          <p:val>
                                            <p:strVal val="0-#ppt_w/2"/>
                                          </p:val>
                                        </p:tav>
                                        <p:tav tm="100000">
                                          <p:val>
                                            <p:strVal val="#ppt_x"/>
                                          </p:val>
                                        </p:tav>
                                      </p:tavLst>
                                    </p:anim>
                                    <p:anim calcmode="lin" valueType="num">
                                      <p:cBhvr additive="base">
                                        <p:cTn id="42" dur="500" fill="hold"/>
                                        <p:tgtEl>
                                          <p:spTgt spid="1435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14353"/>
                                        </p:tgtEl>
                                        <p:attrNameLst>
                                          <p:attrName>style.visibility</p:attrName>
                                        </p:attrNameLst>
                                      </p:cBhvr>
                                      <p:to>
                                        <p:strVal val="visible"/>
                                      </p:to>
                                    </p:set>
                                    <p:anim calcmode="lin" valueType="num">
                                      <p:cBhvr>
                                        <p:cTn id="47" dur="500" fill="hold"/>
                                        <p:tgtEl>
                                          <p:spTgt spid="14353"/>
                                        </p:tgtEl>
                                        <p:attrNameLst>
                                          <p:attrName>ppt_w</p:attrName>
                                        </p:attrNameLst>
                                      </p:cBhvr>
                                      <p:tavLst>
                                        <p:tav tm="0">
                                          <p:val>
                                            <p:fltVal val="0"/>
                                          </p:val>
                                        </p:tav>
                                        <p:tav tm="100000">
                                          <p:val>
                                            <p:strVal val="#ppt_w"/>
                                          </p:val>
                                        </p:tav>
                                      </p:tavLst>
                                    </p:anim>
                                    <p:anim calcmode="lin" valueType="num">
                                      <p:cBhvr>
                                        <p:cTn id="48" dur="500" fill="hold"/>
                                        <p:tgtEl>
                                          <p:spTgt spid="14353"/>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 presetClass="entr" presetSubtype="8" fill="hold" nodeType="afterEffect">
                                  <p:stCondLst>
                                    <p:cond delay="0"/>
                                  </p:stCondLst>
                                  <p:childTnLst>
                                    <p:set>
                                      <p:cBhvr>
                                        <p:cTn id="51" dur="1" fill="hold">
                                          <p:stCondLst>
                                            <p:cond delay="0"/>
                                          </p:stCondLst>
                                        </p:cTn>
                                        <p:tgtEl>
                                          <p:spTgt spid="14358"/>
                                        </p:tgtEl>
                                        <p:attrNameLst>
                                          <p:attrName>style.visibility</p:attrName>
                                        </p:attrNameLst>
                                      </p:cBhvr>
                                      <p:to>
                                        <p:strVal val="visible"/>
                                      </p:to>
                                    </p:set>
                                    <p:anim calcmode="lin" valueType="num">
                                      <p:cBhvr additive="base">
                                        <p:cTn id="52" dur="500" fill="hold"/>
                                        <p:tgtEl>
                                          <p:spTgt spid="14358"/>
                                        </p:tgtEl>
                                        <p:attrNameLst>
                                          <p:attrName>ppt_x</p:attrName>
                                        </p:attrNameLst>
                                      </p:cBhvr>
                                      <p:tavLst>
                                        <p:tav tm="0">
                                          <p:val>
                                            <p:strVal val="0-#ppt_w/2"/>
                                          </p:val>
                                        </p:tav>
                                        <p:tav tm="100000">
                                          <p:val>
                                            <p:strVal val="#ppt_x"/>
                                          </p:val>
                                        </p:tav>
                                      </p:tavLst>
                                    </p:anim>
                                    <p:anim calcmode="lin" valueType="num">
                                      <p:cBhvr additive="base">
                                        <p:cTn id="53" dur="500" fill="hold"/>
                                        <p:tgtEl>
                                          <p:spTgt spid="14358"/>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2" presetClass="entr" presetSubtype="8" fill="hold" grpId="0" nodeType="afterEffect">
                                  <p:stCondLst>
                                    <p:cond delay="2000"/>
                                  </p:stCondLst>
                                  <p:childTnLst>
                                    <p:set>
                                      <p:cBhvr>
                                        <p:cTn id="56" dur="1" fill="hold">
                                          <p:stCondLst>
                                            <p:cond delay="0"/>
                                          </p:stCondLst>
                                        </p:cTn>
                                        <p:tgtEl>
                                          <p:spTgt spid="14359"/>
                                        </p:tgtEl>
                                        <p:attrNameLst>
                                          <p:attrName>style.visibility</p:attrName>
                                        </p:attrNameLst>
                                      </p:cBhvr>
                                      <p:to>
                                        <p:strVal val="visible"/>
                                      </p:to>
                                    </p:set>
                                    <p:anim calcmode="lin" valueType="num">
                                      <p:cBhvr additive="base">
                                        <p:cTn id="57" dur="500" fill="hold"/>
                                        <p:tgtEl>
                                          <p:spTgt spid="14359"/>
                                        </p:tgtEl>
                                        <p:attrNameLst>
                                          <p:attrName>ppt_x</p:attrName>
                                        </p:attrNameLst>
                                      </p:cBhvr>
                                      <p:tavLst>
                                        <p:tav tm="0">
                                          <p:val>
                                            <p:strVal val="0-#ppt_w/2"/>
                                          </p:val>
                                        </p:tav>
                                        <p:tav tm="100000">
                                          <p:val>
                                            <p:strVal val="#ppt_x"/>
                                          </p:val>
                                        </p:tav>
                                      </p:tavLst>
                                    </p:anim>
                                    <p:anim calcmode="lin" valueType="num">
                                      <p:cBhvr additive="base">
                                        <p:cTn id="58" dur="500" fill="hold"/>
                                        <p:tgtEl>
                                          <p:spTgt spid="14359"/>
                                        </p:tgtEl>
                                        <p:attrNameLst>
                                          <p:attrName>ppt_y</p:attrName>
                                        </p:attrNameLst>
                                      </p:cBhvr>
                                      <p:tavLst>
                                        <p:tav tm="0">
                                          <p:val>
                                            <p:strVal val="#ppt_y"/>
                                          </p:val>
                                        </p:tav>
                                        <p:tav tm="100000">
                                          <p:val>
                                            <p:strVal val="#ppt_y"/>
                                          </p:val>
                                        </p:tav>
                                      </p:tavLst>
                                    </p:anim>
                                  </p:childTnLst>
                                </p:cTn>
                              </p:par>
                            </p:childTnLst>
                          </p:cTn>
                        </p:par>
                        <p:par>
                          <p:cTn id="59" fill="hold">
                            <p:stCondLst>
                              <p:cond delay="3500"/>
                            </p:stCondLst>
                            <p:childTnLst>
                              <p:par>
                                <p:cTn id="60" presetID="2" presetClass="entr" presetSubtype="8" fill="hold" grpId="0" nodeType="afterEffect">
                                  <p:stCondLst>
                                    <p:cond delay="2000"/>
                                  </p:stCondLst>
                                  <p:childTnLst>
                                    <p:set>
                                      <p:cBhvr>
                                        <p:cTn id="61" dur="1" fill="hold">
                                          <p:stCondLst>
                                            <p:cond delay="0"/>
                                          </p:stCondLst>
                                        </p:cTn>
                                        <p:tgtEl>
                                          <p:spTgt spid="14360"/>
                                        </p:tgtEl>
                                        <p:attrNameLst>
                                          <p:attrName>style.visibility</p:attrName>
                                        </p:attrNameLst>
                                      </p:cBhvr>
                                      <p:to>
                                        <p:strVal val="visible"/>
                                      </p:to>
                                    </p:set>
                                    <p:anim calcmode="lin" valueType="num">
                                      <p:cBhvr additive="base">
                                        <p:cTn id="62" dur="500" fill="hold"/>
                                        <p:tgtEl>
                                          <p:spTgt spid="14360"/>
                                        </p:tgtEl>
                                        <p:attrNameLst>
                                          <p:attrName>ppt_x</p:attrName>
                                        </p:attrNameLst>
                                      </p:cBhvr>
                                      <p:tavLst>
                                        <p:tav tm="0">
                                          <p:val>
                                            <p:strVal val="0-#ppt_w/2"/>
                                          </p:val>
                                        </p:tav>
                                        <p:tav tm="100000">
                                          <p:val>
                                            <p:strVal val="#ppt_x"/>
                                          </p:val>
                                        </p:tav>
                                      </p:tavLst>
                                    </p:anim>
                                    <p:anim calcmode="lin" valueType="num">
                                      <p:cBhvr additive="base">
                                        <p:cTn id="63" dur="500" fill="hold"/>
                                        <p:tgtEl>
                                          <p:spTgt spid="143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utoUpdateAnimBg="0"/>
      <p:bldP spid="14343" grpId="0" autoUpdateAnimBg="0"/>
      <p:bldP spid="14353" grpId="0" autoUpdateAnimBg="0"/>
      <p:bldP spid="14355" grpId="0" autoUpdateAnimBg="0"/>
      <p:bldP spid="14359" grpId="0" autoUpdateAnimBg="0"/>
      <p:bldP spid="14360"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hu-HU"/>
              <a:t>q-alapú számrendszer</a:t>
            </a:r>
            <a:endParaRPr lang="en-GB"/>
          </a:p>
        </p:txBody>
      </p:sp>
      <p:graphicFrame>
        <p:nvGraphicFramePr>
          <p:cNvPr id="15364" name="Object 4"/>
          <p:cNvGraphicFramePr>
            <a:graphicFrameLocks noChangeAspect="1"/>
          </p:cNvGraphicFramePr>
          <p:nvPr/>
        </p:nvGraphicFramePr>
        <p:xfrm>
          <a:off x="808038" y="2590800"/>
          <a:ext cx="4637087" cy="711200"/>
        </p:xfrm>
        <a:graphic>
          <a:graphicData uri="http://schemas.openxmlformats.org/presentationml/2006/ole">
            <p:oleObj spid="_x0000_s76802" name="Egyenlet" r:id="rId3" imgW="1650960" imgH="253800" progId="Equation.3">
              <p:embed/>
            </p:oleObj>
          </a:graphicData>
        </a:graphic>
      </p:graphicFrame>
      <p:sp>
        <p:nvSpPr>
          <p:cNvPr id="15379" name="Text Box 19"/>
          <p:cNvSpPr txBox="1">
            <a:spLocks noChangeArrowheads="1"/>
          </p:cNvSpPr>
          <p:nvPr/>
        </p:nvSpPr>
        <p:spPr bwMode="auto">
          <a:xfrm>
            <a:off x="533400" y="3657600"/>
            <a:ext cx="8610600" cy="946150"/>
          </a:xfrm>
          <a:prstGeom prst="rect">
            <a:avLst/>
          </a:prstGeom>
          <a:noFill/>
          <a:ln w="9525">
            <a:noFill/>
            <a:miter lim="800000"/>
            <a:headEnd/>
            <a:tailEnd/>
          </a:ln>
          <a:effectLst/>
        </p:spPr>
        <p:txBody>
          <a:bodyPr>
            <a:spAutoFit/>
          </a:bodyPr>
          <a:lstStyle/>
          <a:p>
            <a:pPr eaLnBrk="1" hangingPunct="1">
              <a:spcBef>
                <a:spcPct val="50000"/>
              </a:spcBef>
            </a:pPr>
            <a:r>
              <a:rPr lang="hu-HU" sz="2800" b="1" i="1">
                <a:solidFill>
                  <a:srgbClr val="0033CC"/>
                </a:solidFill>
                <a:latin typeface="Arial" charset="0"/>
              </a:rPr>
              <a:t>x</a:t>
            </a:r>
            <a:r>
              <a:rPr lang="hu-HU" sz="2800" b="1">
                <a:solidFill>
                  <a:schemeClr val="tx2"/>
                </a:solidFill>
                <a:latin typeface="Arial" charset="0"/>
              </a:rPr>
              <a:t> </a:t>
            </a:r>
            <a:r>
              <a:rPr lang="hu-HU" sz="2800">
                <a:solidFill>
                  <a:schemeClr val="tx2"/>
                </a:solidFill>
                <a:latin typeface="Arial" charset="0"/>
              </a:rPr>
              <a:t>szám </a:t>
            </a:r>
            <a:r>
              <a:rPr lang="hu-HU" sz="2800" b="1" i="1">
                <a:solidFill>
                  <a:srgbClr val="0033CC"/>
                </a:solidFill>
                <a:latin typeface="Arial" charset="0"/>
              </a:rPr>
              <a:t>q</a:t>
            </a:r>
            <a:r>
              <a:rPr lang="hu-HU" sz="2800">
                <a:solidFill>
                  <a:schemeClr val="tx2"/>
                </a:solidFill>
                <a:latin typeface="Arial" charset="0"/>
              </a:rPr>
              <a:t>-alapú számrendszerbeli alakja: </a:t>
            </a:r>
            <a:r>
              <a:rPr lang="hu-HU" sz="2800" b="1" i="1">
                <a:solidFill>
                  <a:srgbClr val="0033CC"/>
                </a:solidFill>
                <a:latin typeface="Arial" charset="0"/>
              </a:rPr>
              <a:t>a</a:t>
            </a:r>
            <a:r>
              <a:rPr lang="hu-HU" sz="2800" b="1" i="1" baseline="-25000">
                <a:solidFill>
                  <a:srgbClr val="0033CC"/>
                </a:solidFill>
                <a:latin typeface="Arial" charset="0"/>
              </a:rPr>
              <a:t>n</a:t>
            </a:r>
            <a:r>
              <a:rPr lang="hu-HU" sz="2800" b="1" i="1">
                <a:solidFill>
                  <a:srgbClr val="0033CC"/>
                </a:solidFill>
                <a:latin typeface="Arial" charset="0"/>
                <a:cs typeface="Times New Roman" pitchFamily="18" charset="0"/>
              </a:rPr>
              <a:t>…</a:t>
            </a:r>
            <a:r>
              <a:rPr lang="hu-HU" sz="2800" b="1" i="1">
                <a:solidFill>
                  <a:srgbClr val="0033CC"/>
                </a:solidFill>
                <a:latin typeface="Arial" charset="0"/>
              </a:rPr>
              <a:t>a</a:t>
            </a:r>
            <a:r>
              <a:rPr lang="hu-HU" sz="2800" b="1" i="1" baseline="-25000">
                <a:solidFill>
                  <a:srgbClr val="0033CC"/>
                </a:solidFill>
                <a:latin typeface="Arial" charset="0"/>
              </a:rPr>
              <a:t>1</a:t>
            </a:r>
            <a:r>
              <a:rPr lang="hu-HU" sz="2800" b="1" i="1">
                <a:solidFill>
                  <a:srgbClr val="0033CC"/>
                </a:solidFill>
                <a:latin typeface="Arial" charset="0"/>
              </a:rPr>
              <a:t>a</a:t>
            </a:r>
            <a:r>
              <a:rPr lang="hu-HU" sz="2800" b="1" i="1" baseline="-25000">
                <a:solidFill>
                  <a:srgbClr val="0033CC"/>
                </a:solidFill>
                <a:latin typeface="Arial" charset="0"/>
              </a:rPr>
              <a:t>0</a:t>
            </a:r>
            <a:r>
              <a:rPr lang="hu-HU" sz="2800" b="1" i="1">
                <a:solidFill>
                  <a:schemeClr val="tx2"/>
                </a:solidFill>
                <a:latin typeface="Arial" charset="0"/>
              </a:rPr>
              <a:t>,</a:t>
            </a:r>
            <a:r>
              <a:rPr lang="hu-HU" sz="2800">
                <a:solidFill>
                  <a:schemeClr val="tx2"/>
                </a:solidFill>
                <a:latin typeface="Arial" charset="0"/>
              </a:rPr>
              <a:t/>
            </a:r>
            <a:br>
              <a:rPr lang="hu-HU" sz="2800">
                <a:solidFill>
                  <a:schemeClr val="tx2"/>
                </a:solidFill>
                <a:latin typeface="Arial" charset="0"/>
              </a:rPr>
            </a:br>
            <a:r>
              <a:rPr lang="hu-HU" sz="2800">
                <a:solidFill>
                  <a:schemeClr val="tx2"/>
                </a:solidFill>
                <a:latin typeface="Arial" charset="0"/>
              </a:rPr>
              <a:t> ha:</a:t>
            </a:r>
            <a:endParaRPr lang="en-GB" sz="2800">
              <a:solidFill>
                <a:schemeClr val="tx2"/>
              </a:solidFill>
              <a:latin typeface="Arial" charset="0"/>
            </a:endParaRPr>
          </a:p>
        </p:txBody>
      </p:sp>
      <p:graphicFrame>
        <p:nvGraphicFramePr>
          <p:cNvPr id="15380" name="Object 20"/>
          <p:cNvGraphicFramePr>
            <a:graphicFrameLocks noChangeAspect="1"/>
          </p:cNvGraphicFramePr>
          <p:nvPr/>
        </p:nvGraphicFramePr>
        <p:xfrm>
          <a:off x="914400" y="1676400"/>
          <a:ext cx="4672013" cy="711200"/>
        </p:xfrm>
        <a:graphic>
          <a:graphicData uri="http://schemas.openxmlformats.org/presentationml/2006/ole">
            <p:oleObj spid="_x0000_s76803" name="Egyenlet" r:id="rId4" imgW="1663560" imgH="253800" progId="Equation.3">
              <p:embed/>
            </p:oleObj>
          </a:graphicData>
        </a:graphic>
      </p:graphicFrame>
      <p:sp>
        <p:nvSpPr>
          <p:cNvPr id="15381" name="Text Box 21"/>
          <p:cNvSpPr txBox="1">
            <a:spLocks noChangeArrowheads="1"/>
          </p:cNvSpPr>
          <p:nvPr/>
        </p:nvSpPr>
        <p:spPr bwMode="auto">
          <a:xfrm>
            <a:off x="5867400" y="1752600"/>
            <a:ext cx="2362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Tahoma" pitchFamily="34" charset="0"/>
              </a:rPr>
              <a:t>10-es alapú</a:t>
            </a:r>
            <a:endParaRPr lang="en-GB" sz="2400" b="1">
              <a:latin typeface="Tahoma" pitchFamily="34" charset="0"/>
            </a:endParaRPr>
          </a:p>
        </p:txBody>
      </p:sp>
      <p:sp>
        <p:nvSpPr>
          <p:cNvPr id="15382" name="Text Box 22"/>
          <p:cNvSpPr txBox="1">
            <a:spLocks noChangeArrowheads="1"/>
          </p:cNvSpPr>
          <p:nvPr/>
        </p:nvSpPr>
        <p:spPr bwMode="auto">
          <a:xfrm>
            <a:off x="6096000" y="2667000"/>
            <a:ext cx="2362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Tahoma" pitchFamily="34" charset="0"/>
              </a:rPr>
              <a:t>q alapú</a:t>
            </a:r>
            <a:endParaRPr lang="en-GB" sz="2400" b="1">
              <a:latin typeface="Tahoma" pitchFamily="34" charset="0"/>
            </a:endParaRPr>
          </a:p>
        </p:txBody>
      </p:sp>
      <p:graphicFrame>
        <p:nvGraphicFramePr>
          <p:cNvPr id="15384" name="Object 24"/>
          <p:cNvGraphicFramePr>
            <a:graphicFrameLocks noChangeAspect="1"/>
          </p:cNvGraphicFramePr>
          <p:nvPr/>
        </p:nvGraphicFramePr>
        <p:xfrm>
          <a:off x="1689100" y="4800600"/>
          <a:ext cx="5207000" cy="711200"/>
        </p:xfrm>
        <a:graphic>
          <a:graphicData uri="http://schemas.openxmlformats.org/presentationml/2006/ole">
            <p:oleObj spid="_x0000_s76804" name="Egyenlet" r:id="rId5" imgW="1854000" imgH="253800" progId="Equation.3">
              <p:embed/>
            </p:oleObj>
          </a:graphicData>
        </a:graphic>
      </p:graphicFrame>
      <p:sp>
        <p:nvSpPr>
          <p:cNvPr id="15385" name="Text Box 25"/>
          <p:cNvSpPr txBox="1">
            <a:spLocks noChangeArrowheads="1"/>
          </p:cNvSpPr>
          <p:nvPr/>
        </p:nvSpPr>
        <p:spPr bwMode="auto">
          <a:xfrm>
            <a:off x="762000" y="5867400"/>
            <a:ext cx="48006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Arial" charset="0"/>
              </a:rPr>
              <a:t>Számjegyek</a:t>
            </a:r>
            <a:r>
              <a:rPr lang="hu-HU" sz="2400" b="1">
                <a:solidFill>
                  <a:schemeClr val="tx2"/>
                </a:solidFill>
                <a:latin typeface="Arial" charset="0"/>
              </a:rPr>
              <a:t>: 0,1,...,(q-1)</a:t>
            </a:r>
            <a:endParaRPr lang="en-GB" sz="2400" b="1">
              <a:solidFill>
                <a:schemeClr val="tx2"/>
              </a:solidFill>
              <a:latin typeface="Arial" charset="0"/>
            </a:endParaRPr>
          </a:p>
        </p:txBody>
      </p:sp>
      <p:graphicFrame>
        <p:nvGraphicFramePr>
          <p:cNvPr id="15386" name="Object 26"/>
          <p:cNvGraphicFramePr>
            <a:graphicFrameLocks noChangeAspect="1"/>
          </p:cNvGraphicFramePr>
          <p:nvPr/>
        </p:nvGraphicFramePr>
        <p:xfrm>
          <a:off x="1476375" y="4054475"/>
          <a:ext cx="2052638" cy="669925"/>
        </p:xfrm>
        <a:graphic>
          <a:graphicData uri="http://schemas.openxmlformats.org/presentationml/2006/ole">
            <p:oleObj spid="_x0000_s76805" name="Egyenlet" r:id="rId6" imgW="698400" imgH="228600" progId="Equation.3">
              <p:embed/>
            </p:oleObj>
          </a:graphicData>
        </a:graphic>
      </p:graphicFrame>
      <p:graphicFrame>
        <p:nvGraphicFramePr>
          <p:cNvPr id="15387" name="Object 27"/>
          <p:cNvGraphicFramePr>
            <a:graphicFrameLocks noChangeAspect="1"/>
          </p:cNvGraphicFramePr>
          <p:nvPr/>
        </p:nvGraphicFramePr>
        <p:xfrm>
          <a:off x="3563938" y="4110038"/>
          <a:ext cx="1968500" cy="542925"/>
        </p:xfrm>
        <a:graphic>
          <a:graphicData uri="http://schemas.openxmlformats.org/presentationml/2006/ole">
            <p:oleObj spid="_x0000_s76806" name="Egyenlet" r:id="rId7" imgW="736560" imgH="20304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1000"/>
                                  </p:stCondLst>
                                  <p:childTnLst>
                                    <p:set>
                                      <p:cBhvr>
                                        <p:cTn id="6" dur="1" fill="hold">
                                          <p:stCondLst>
                                            <p:cond delay="0"/>
                                          </p:stCondLst>
                                        </p:cTn>
                                        <p:tgtEl>
                                          <p:spTgt spid="15364"/>
                                        </p:tgtEl>
                                        <p:attrNameLst>
                                          <p:attrName>style.visibility</p:attrName>
                                        </p:attrNameLst>
                                      </p:cBhvr>
                                      <p:to>
                                        <p:strVal val="visible"/>
                                      </p:to>
                                    </p:set>
                                    <p:animEffect transition="in" filter="barn(inHorizontal)">
                                      <p:cBhvr>
                                        <p:cTn id="7" dur="500"/>
                                        <p:tgtEl>
                                          <p:spTgt spid="15364"/>
                                        </p:tgtEl>
                                      </p:cBhvr>
                                    </p:animEffect>
                                  </p:childTnLst>
                                </p:cTn>
                              </p:par>
                            </p:childTnLst>
                          </p:cTn>
                        </p:par>
                        <p:par>
                          <p:cTn id="8" fill="hold">
                            <p:stCondLst>
                              <p:cond delay="1500"/>
                            </p:stCondLst>
                            <p:childTnLst>
                              <p:par>
                                <p:cTn id="9" presetID="2" presetClass="entr" presetSubtype="8" fill="hold" grpId="0" nodeType="afterEffect">
                                  <p:stCondLst>
                                    <p:cond delay="0"/>
                                  </p:stCondLst>
                                  <p:childTnLst>
                                    <p:set>
                                      <p:cBhvr>
                                        <p:cTn id="10" dur="1" fill="hold">
                                          <p:stCondLst>
                                            <p:cond delay="0"/>
                                          </p:stCondLst>
                                        </p:cTn>
                                        <p:tgtEl>
                                          <p:spTgt spid="15382"/>
                                        </p:tgtEl>
                                        <p:attrNameLst>
                                          <p:attrName>style.visibility</p:attrName>
                                        </p:attrNameLst>
                                      </p:cBhvr>
                                      <p:to>
                                        <p:strVal val="visible"/>
                                      </p:to>
                                    </p:set>
                                    <p:anim calcmode="lin" valueType="num">
                                      <p:cBhvr additive="base">
                                        <p:cTn id="11" dur="500" fill="hold"/>
                                        <p:tgtEl>
                                          <p:spTgt spid="15382"/>
                                        </p:tgtEl>
                                        <p:attrNameLst>
                                          <p:attrName>ppt_x</p:attrName>
                                        </p:attrNameLst>
                                      </p:cBhvr>
                                      <p:tavLst>
                                        <p:tav tm="0">
                                          <p:val>
                                            <p:strVal val="0-#ppt_w/2"/>
                                          </p:val>
                                        </p:tav>
                                        <p:tav tm="100000">
                                          <p:val>
                                            <p:strVal val="#ppt_x"/>
                                          </p:val>
                                        </p:tav>
                                      </p:tavLst>
                                    </p:anim>
                                    <p:anim calcmode="lin" valueType="num">
                                      <p:cBhvr additive="base">
                                        <p:cTn id="12" dur="500" fill="hold"/>
                                        <p:tgtEl>
                                          <p:spTgt spid="1538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379"/>
                                        </p:tgtEl>
                                        <p:attrNameLst>
                                          <p:attrName>style.visibility</p:attrName>
                                        </p:attrNameLst>
                                      </p:cBhvr>
                                      <p:to>
                                        <p:strVal val="visible"/>
                                      </p:to>
                                    </p:set>
                                    <p:anim calcmode="lin" valueType="num">
                                      <p:cBhvr additive="base">
                                        <p:cTn id="17" dur="500" fill="hold"/>
                                        <p:tgtEl>
                                          <p:spTgt spid="15379"/>
                                        </p:tgtEl>
                                        <p:attrNameLst>
                                          <p:attrName>ppt_x</p:attrName>
                                        </p:attrNameLst>
                                      </p:cBhvr>
                                      <p:tavLst>
                                        <p:tav tm="0">
                                          <p:val>
                                            <p:strVal val="0-#ppt_w/2"/>
                                          </p:val>
                                        </p:tav>
                                        <p:tav tm="100000">
                                          <p:val>
                                            <p:strVal val="#ppt_x"/>
                                          </p:val>
                                        </p:tav>
                                      </p:tavLst>
                                    </p:anim>
                                    <p:anim calcmode="lin" valueType="num">
                                      <p:cBhvr additive="base">
                                        <p:cTn id="18" dur="500" fill="hold"/>
                                        <p:tgtEl>
                                          <p:spTgt spid="15379"/>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6" presetClass="entr" presetSubtype="26" fill="hold" nodeType="afterEffect">
                                  <p:stCondLst>
                                    <p:cond delay="1000"/>
                                  </p:stCondLst>
                                  <p:childTnLst>
                                    <p:set>
                                      <p:cBhvr>
                                        <p:cTn id="21" dur="1" fill="hold">
                                          <p:stCondLst>
                                            <p:cond delay="0"/>
                                          </p:stCondLst>
                                        </p:cTn>
                                        <p:tgtEl>
                                          <p:spTgt spid="15386"/>
                                        </p:tgtEl>
                                        <p:attrNameLst>
                                          <p:attrName>style.visibility</p:attrName>
                                        </p:attrNameLst>
                                      </p:cBhvr>
                                      <p:to>
                                        <p:strVal val="visible"/>
                                      </p:to>
                                    </p:set>
                                    <p:animEffect transition="in" filter="barn(inHorizontal)">
                                      <p:cBhvr>
                                        <p:cTn id="22" dur="500"/>
                                        <p:tgtEl>
                                          <p:spTgt spid="15386"/>
                                        </p:tgtEl>
                                      </p:cBhvr>
                                    </p:animEffect>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15387"/>
                                        </p:tgtEl>
                                        <p:attrNameLst>
                                          <p:attrName>style.visibility</p:attrName>
                                        </p:attrNameLst>
                                      </p:cBhvr>
                                      <p:to>
                                        <p:strVal val="visible"/>
                                      </p:to>
                                    </p:set>
                                    <p:anim calcmode="lin" valueType="num">
                                      <p:cBhvr additive="base">
                                        <p:cTn id="26" dur="500" fill="hold"/>
                                        <p:tgtEl>
                                          <p:spTgt spid="15387"/>
                                        </p:tgtEl>
                                        <p:attrNameLst>
                                          <p:attrName>ppt_x</p:attrName>
                                        </p:attrNameLst>
                                      </p:cBhvr>
                                      <p:tavLst>
                                        <p:tav tm="0">
                                          <p:val>
                                            <p:strVal val="0-#ppt_w/2"/>
                                          </p:val>
                                        </p:tav>
                                        <p:tav tm="100000">
                                          <p:val>
                                            <p:strVal val="#ppt_x"/>
                                          </p:val>
                                        </p:tav>
                                      </p:tavLst>
                                    </p:anim>
                                    <p:anim calcmode="lin" valueType="num">
                                      <p:cBhvr additive="base">
                                        <p:cTn id="27" dur="500" fill="hold"/>
                                        <p:tgtEl>
                                          <p:spTgt spid="15387"/>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16" presetClass="entr" presetSubtype="26" fill="hold" nodeType="afterEffect">
                                  <p:stCondLst>
                                    <p:cond delay="1000"/>
                                  </p:stCondLst>
                                  <p:childTnLst>
                                    <p:set>
                                      <p:cBhvr>
                                        <p:cTn id="30" dur="1" fill="hold">
                                          <p:stCondLst>
                                            <p:cond delay="0"/>
                                          </p:stCondLst>
                                        </p:cTn>
                                        <p:tgtEl>
                                          <p:spTgt spid="15384"/>
                                        </p:tgtEl>
                                        <p:attrNameLst>
                                          <p:attrName>style.visibility</p:attrName>
                                        </p:attrNameLst>
                                      </p:cBhvr>
                                      <p:to>
                                        <p:strVal val="visible"/>
                                      </p:to>
                                    </p:set>
                                    <p:animEffect transition="in" filter="barn(inHorizontal)">
                                      <p:cBhvr>
                                        <p:cTn id="31" dur="500"/>
                                        <p:tgtEl>
                                          <p:spTgt spid="15384"/>
                                        </p:tgtEl>
                                      </p:cBhvr>
                                    </p:animEffect>
                                  </p:childTnLst>
                                </p:cTn>
                              </p:par>
                            </p:childTnLst>
                          </p:cTn>
                        </p:par>
                        <p:par>
                          <p:cTn id="32" fill="hold">
                            <p:stCondLst>
                              <p:cond delay="4000"/>
                            </p:stCondLst>
                            <p:childTnLst>
                              <p:par>
                                <p:cTn id="33" presetID="2" presetClass="entr" presetSubtype="8" fill="hold" grpId="0" nodeType="afterEffect">
                                  <p:stCondLst>
                                    <p:cond delay="2000"/>
                                  </p:stCondLst>
                                  <p:childTnLst>
                                    <p:set>
                                      <p:cBhvr>
                                        <p:cTn id="34" dur="1" fill="hold">
                                          <p:stCondLst>
                                            <p:cond delay="0"/>
                                          </p:stCondLst>
                                        </p:cTn>
                                        <p:tgtEl>
                                          <p:spTgt spid="15385"/>
                                        </p:tgtEl>
                                        <p:attrNameLst>
                                          <p:attrName>style.visibility</p:attrName>
                                        </p:attrNameLst>
                                      </p:cBhvr>
                                      <p:to>
                                        <p:strVal val="visible"/>
                                      </p:to>
                                    </p:set>
                                    <p:anim calcmode="lin" valueType="num">
                                      <p:cBhvr additive="base">
                                        <p:cTn id="35" dur="500" fill="hold"/>
                                        <p:tgtEl>
                                          <p:spTgt spid="15385"/>
                                        </p:tgtEl>
                                        <p:attrNameLst>
                                          <p:attrName>ppt_x</p:attrName>
                                        </p:attrNameLst>
                                      </p:cBhvr>
                                      <p:tavLst>
                                        <p:tav tm="0">
                                          <p:val>
                                            <p:strVal val="0-#ppt_w/2"/>
                                          </p:val>
                                        </p:tav>
                                        <p:tav tm="100000">
                                          <p:val>
                                            <p:strVal val="#ppt_x"/>
                                          </p:val>
                                        </p:tav>
                                      </p:tavLst>
                                    </p:anim>
                                    <p:anim calcmode="lin" valueType="num">
                                      <p:cBhvr additive="base">
                                        <p:cTn id="36" dur="500" fill="hold"/>
                                        <p:tgtEl>
                                          <p:spTgt spid="153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autoUpdateAnimBg="0"/>
      <p:bldP spid="15382" grpId="0" autoUpdateAnimBg="0"/>
      <p:bldP spid="1538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Milyen informatikusra van szükség?</a:t>
            </a:r>
            <a:endParaRPr lang="hu-HU" dirty="0"/>
          </a:p>
        </p:txBody>
      </p:sp>
      <p:sp>
        <p:nvSpPr>
          <p:cNvPr id="3" name="Tartalom helye 2"/>
          <p:cNvSpPr>
            <a:spLocks noGrp="1"/>
          </p:cNvSpPr>
          <p:nvPr>
            <p:ph idx="1"/>
          </p:nvPr>
        </p:nvSpPr>
        <p:spPr/>
        <p:txBody>
          <a:bodyPr/>
          <a:lstStyle/>
          <a:p>
            <a:r>
              <a:rPr lang="hu-HU" dirty="0" smtClean="0"/>
              <a:t>Álláshirdetések (</a:t>
            </a:r>
            <a:r>
              <a:rPr lang="hu-HU" dirty="0" err="1" smtClean="0"/>
              <a:t>Jobinfo.hu</a:t>
            </a:r>
            <a:r>
              <a:rPr lang="hu-HU" dirty="0" smtClean="0"/>
              <a:t>, 2015.09.22.)</a:t>
            </a:r>
          </a:p>
          <a:p>
            <a:endParaRPr lang="hu-HU" dirty="0" smtClean="0"/>
          </a:p>
          <a:p>
            <a:endParaRPr lang="hu-HU" dirty="0"/>
          </a:p>
        </p:txBody>
      </p:sp>
      <p:pic>
        <p:nvPicPr>
          <p:cNvPr id="1029" name="Picture 5"/>
          <p:cNvPicPr>
            <a:picLocks noChangeAspect="1" noChangeArrowheads="1"/>
          </p:cNvPicPr>
          <p:nvPr/>
        </p:nvPicPr>
        <p:blipFill>
          <a:blip r:embed="rId2"/>
          <a:srcRect/>
          <a:stretch>
            <a:fillRect/>
          </a:stretch>
        </p:blipFill>
        <p:spPr bwMode="auto">
          <a:xfrm>
            <a:off x="214282" y="2428868"/>
            <a:ext cx="8715436" cy="42685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hu-HU"/>
              <a:t>Bináris számrendszer</a:t>
            </a:r>
            <a:endParaRPr lang="en-GB"/>
          </a:p>
        </p:txBody>
      </p:sp>
      <p:graphicFrame>
        <p:nvGraphicFramePr>
          <p:cNvPr id="17413" name="Object 5"/>
          <p:cNvGraphicFramePr>
            <a:graphicFrameLocks noChangeAspect="1"/>
          </p:cNvGraphicFramePr>
          <p:nvPr/>
        </p:nvGraphicFramePr>
        <p:xfrm>
          <a:off x="762000" y="2057400"/>
          <a:ext cx="8001000" cy="1225550"/>
        </p:xfrm>
        <a:graphic>
          <a:graphicData uri="http://schemas.openxmlformats.org/presentationml/2006/ole">
            <p:oleObj spid="_x0000_s77826" name="Egyenlet" r:id="rId3" imgW="3149280" imgH="482400" progId="Equation.3">
              <p:embed/>
            </p:oleObj>
          </a:graphicData>
        </a:graphic>
      </p:graphicFrame>
      <p:sp>
        <p:nvSpPr>
          <p:cNvPr id="17417" name="Text Box 9"/>
          <p:cNvSpPr txBox="1">
            <a:spLocks noChangeArrowheads="1"/>
          </p:cNvSpPr>
          <p:nvPr/>
        </p:nvSpPr>
        <p:spPr bwMode="auto">
          <a:xfrm>
            <a:off x="838200" y="4005263"/>
            <a:ext cx="3589338" cy="519112"/>
          </a:xfrm>
          <a:prstGeom prst="rect">
            <a:avLst/>
          </a:prstGeom>
          <a:noFill/>
          <a:ln w="9525">
            <a:noFill/>
            <a:miter lim="800000"/>
            <a:headEnd/>
            <a:tailEnd/>
          </a:ln>
          <a:effectLst/>
        </p:spPr>
        <p:txBody>
          <a:bodyPr>
            <a:spAutoFit/>
          </a:bodyPr>
          <a:lstStyle/>
          <a:p>
            <a:pPr eaLnBrk="1" hangingPunct="1">
              <a:spcBef>
                <a:spcPct val="50000"/>
              </a:spcBef>
            </a:pPr>
            <a:r>
              <a:rPr lang="hu-HU" sz="2800" b="1">
                <a:latin typeface="Arial" charset="0"/>
              </a:rPr>
              <a:t>Számjegyek</a:t>
            </a:r>
            <a:r>
              <a:rPr lang="hu-HU" sz="2800" b="1">
                <a:solidFill>
                  <a:schemeClr val="tx2"/>
                </a:solidFill>
                <a:latin typeface="Arial" charset="0"/>
              </a:rPr>
              <a:t>: 0,1</a:t>
            </a:r>
            <a:endParaRPr lang="en-GB" sz="2800" b="1">
              <a:solidFill>
                <a:schemeClr val="tx2"/>
              </a:solidFill>
              <a:latin typeface="Arial" charset="0"/>
            </a:endParaRPr>
          </a:p>
        </p:txBody>
      </p:sp>
      <p:sp>
        <p:nvSpPr>
          <p:cNvPr id="17420" name="Text Box 12"/>
          <p:cNvSpPr txBox="1">
            <a:spLocks noChangeArrowheads="1"/>
          </p:cNvSpPr>
          <p:nvPr/>
        </p:nvSpPr>
        <p:spPr bwMode="auto">
          <a:xfrm>
            <a:off x="762000" y="5373688"/>
            <a:ext cx="8153400" cy="457200"/>
          </a:xfrm>
          <a:prstGeom prst="rect">
            <a:avLst/>
          </a:prstGeom>
          <a:noFill/>
          <a:ln w="9525">
            <a:noFill/>
            <a:miter lim="800000"/>
            <a:headEnd/>
            <a:tailEnd/>
          </a:ln>
          <a:effectLst/>
        </p:spPr>
        <p:txBody>
          <a:bodyPr>
            <a:spAutoFit/>
          </a:bodyPr>
          <a:lstStyle/>
          <a:p>
            <a:pPr eaLnBrk="1" hangingPunct="1">
              <a:spcBef>
                <a:spcPct val="50000"/>
              </a:spcBef>
            </a:pPr>
            <a:r>
              <a:rPr lang="hu-HU" sz="2400" b="1">
                <a:solidFill>
                  <a:srgbClr val="993300"/>
                </a:solidFill>
                <a:latin typeface="Tahoma" pitchFamily="34" charset="0"/>
              </a:rPr>
              <a:t>A számítástechnika a bináris számrendszerre épül</a:t>
            </a:r>
            <a:endParaRPr lang="en-GB" sz="2400" b="1">
              <a:solidFill>
                <a:srgbClr val="993300"/>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7417"/>
                                        </p:tgtEl>
                                        <p:attrNameLst>
                                          <p:attrName>style.visibility</p:attrName>
                                        </p:attrNameLst>
                                      </p:cBhvr>
                                      <p:to>
                                        <p:strVal val="visible"/>
                                      </p:to>
                                    </p:set>
                                    <p:anim calcmode="lin" valueType="num">
                                      <p:cBhvr additive="base">
                                        <p:cTn id="7" dur="500" fill="hold"/>
                                        <p:tgtEl>
                                          <p:spTgt spid="17417"/>
                                        </p:tgtEl>
                                        <p:attrNameLst>
                                          <p:attrName>ppt_x</p:attrName>
                                        </p:attrNameLst>
                                      </p:cBhvr>
                                      <p:tavLst>
                                        <p:tav tm="0">
                                          <p:val>
                                            <p:strVal val="0-#ppt_w/2"/>
                                          </p:val>
                                        </p:tav>
                                        <p:tav tm="100000">
                                          <p:val>
                                            <p:strVal val="#ppt_x"/>
                                          </p:val>
                                        </p:tav>
                                      </p:tavLst>
                                    </p:anim>
                                    <p:anim calcmode="lin" valueType="num">
                                      <p:cBhvr additive="base">
                                        <p:cTn id="8" dur="500" fill="hold"/>
                                        <p:tgtEl>
                                          <p:spTgt spid="17417"/>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17420"/>
                                        </p:tgtEl>
                                        <p:attrNameLst>
                                          <p:attrName>style.visibility</p:attrName>
                                        </p:attrNameLst>
                                      </p:cBhvr>
                                      <p:to>
                                        <p:strVal val="visible"/>
                                      </p:to>
                                    </p:set>
                                    <p:anim calcmode="lin" valueType="num">
                                      <p:cBhvr additive="base">
                                        <p:cTn id="12" dur="500" fill="hold"/>
                                        <p:tgtEl>
                                          <p:spTgt spid="17420"/>
                                        </p:tgtEl>
                                        <p:attrNameLst>
                                          <p:attrName>ppt_x</p:attrName>
                                        </p:attrNameLst>
                                      </p:cBhvr>
                                      <p:tavLst>
                                        <p:tav tm="0">
                                          <p:val>
                                            <p:strVal val="0-#ppt_w/2"/>
                                          </p:val>
                                        </p:tav>
                                        <p:tav tm="100000">
                                          <p:val>
                                            <p:strVal val="#ppt_x"/>
                                          </p:val>
                                        </p:tav>
                                      </p:tavLst>
                                    </p:anim>
                                    <p:anim calcmode="lin" valueType="num">
                                      <p:cBhvr additive="base">
                                        <p:cTn id="13" dur="500" fill="hold"/>
                                        <p:tgtEl>
                                          <p:spTgt spid="174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utoUpdateAnimBg="0"/>
      <p:bldP spid="1742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hu-HU"/>
              <a:t>Hexadecimális számrendszer</a:t>
            </a:r>
            <a:endParaRPr lang="en-GB"/>
          </a:p>
        </p:txBody>
      </p:sp>
      <p:graphicFrame>
        <p:nvGraphicFramePr>
          <p:cNvPr id="18437" name="Object 5"/>
          <p:cNvGraphicFramePr>
            <a:graphicFrameLocks noChangeAspect="1"/>
          </p:cNvGraphicFramePr>
          <p:nvPr/>
        </p:nvGraphicFramePr>
        <p:xfrm>
          <a:off x="914400" y="1905000"/>
          <a:ext cx="7239000" cy="623888"/>
        </p:xfrm>
        <a:graphic>
          <a:graphicData uri="http://schemas.openxmlformats.org/presentationml/2006/ole">
            <p:oleObj spid="_x0000_s78850" name="Egyenlet" r:id="rId3" imgW="2349360" imgH="203040" progId="Equation.3">
              <p:embed/>
            </p:oleObj>
          </a:graphicData>
        </a:graphic>
      </p:graphicFrame>
      <p:sp>
        <p:nvSpPr>
          <p:cNvPr id="18438" name="Text Box 6"/>
          <p:cNvSpPr txBox="1">
            <a:spLocks noChangeArrowheads="1"/>
          </p:cNvSpPr>
          <p:nvPr/>
        </p:nvSpPr>
        <p:spPr bwMode="auto">
          <a:xfrm>
            <a:off x="5562600" y="4495800"/>
            <a:ext cx="2362200" cy="457200"/>
          </a:xfrm>
          <a:prstGeom prst="rect">
            <a:avLst/>
          </a:prstGeom>
          <a:noFill/>
          <a:ln w="9525">
            <a:noFill/>
            <a:miter lim="800000"/>
            <a:headEnd/>
            <a:tailEnd/>
          </a:ln>
          <a:effectLst/>
        </p:spPr>
        <p:txBody>
          <a:bodyPr>
            <a:spAutoFit/>
          </a:bodyPr>
          <a:lstStyle/>
          <a:p>
            <a:pPr eaLnBrk="1" hangingPunct="1">
              <a:spcBef>
                <a:spcPct val="50000"/>
              </a:spcBef>
            </a:pPr>
            <a:r>
              <a:rPr lang="hu-HU" sz="2400" b="1">
                <a:latin typeface="Tahoma" pitchFamily="34" charset="0"/>
              </a:rPr>
              <a:t>16-os alapú</a:t>
            </a:r>
            <a:endParaRPr lang="en-GB" sz="2400" b="1">
              <a:latin typeface="Tahoma" pitchFamily="34" charset="0"/>
            </a:endParaRPr>
          </a:p>
        </p:txBody>
      </p:sp>
      <p:sp>
        <p:nvSpPr>
          <p:cNvPr id="18441" name="Text Box 9"/>
          <p:cNvSpPr txBox="1">
            <a:spLocks noChangeArrowheads="1"/>
          </p:cNvSpPr>
          <p:nvPr/>
        </p:nvSpPr>
        <p:spPr bwMode="auto">
          <a:xfrm>
            <a:off x="755650" y="5445125"/>
            <a:ext cx="6769100" cy="519113"/>
          </a:xfrm>
          <a:prstGeom prst="rect">
            <a:avLst/>
          </a:prstGeom>
          <a:noFill/>
          <a:ln w="9525">
            <a:noFill/>
            <a:miter lim="800000"/>
            <a:headEnd/>
            <a:tailEnd/>
          </a:ln>
          <a:effectLst/>
        </p:spPr>
        <p:txBody>
          <a:bodyPr>
            <a:spAutoFit/>
          </a:bodyPr>
          <a:lstStyle/>
          <a:p>
            <a:pPr eaLnBrk="1" hangingPunct="1">
              <a:spcBef>
                <a:spcPct val="50000"/>
              </a:spcBef>
            </a:pPr>
            <a:r>
              <a:rPr lang="hu-HU" sz="2800" b="1">
                <a:latin typeface="Arial" charset="0"/>
              </a:rPr>
              <a:t>Számjegyek</a:t>
            </a:r>
            <a:r>
              <a:rPr lang="hu-HU" sz="2800" b="1">
                <a:solidFill>
                  <a:schemeClr val="tx2"/>
                </a:solidFill>
                <a:latin typeface="Arial" charset="0"/>
              </a:rPr>
              <a:t>: 0, 1,..., 9, A, B, C, D, E, F</a:t>
            </a:r>
            <a:endParaRPr lang="en-GB" sz="2800" b="1">
              <a:solidFill>
                <a:schemeClr val="tx2"/>
              </a:solidFill>
              <a:latin typeface="Arial" charset="0"/>
            </a:endParaRPr>
          </a:p>
        </p:txBody>
      </p:sp>
      <p:graphicFrame>
        <p:nvGraphicFramePr>
          <p:cNvPr id="18444" name="Object 12"/>
          <p:cNvGraphicFramePr>
            <a:graphicFrameLocks noChangeAspect="1"/>
          </p:cNvGraphicFramePr>
          <p:nvPr/>
        </p:nvGraphicFramePr>
        <p:xfrm>
          <a:off x="2057400" y="2743200"/>
          <a:ext cx="6065838" cy="546100"/>
        </p:xfrm>
        <a:graphic>
          <a:graphicData uri="http://schemas.openxmlformats.org/presentationml/2006/ole">
            <p:oleObj spid="_x0000_s78851" name="Egyenlet" r:id="rId4" imgW="1968480" imgH="177480" progId="Equation.3">
              <p:embed/>
            </p:oleObj>
          </a:graphicData>
        </a:graphic>
      </p:graphicFrame>
      <p:graphicFrame>
        <p:nvGraphicFramePr>
          <p:cNvPr id="18445" name="Object 13"/>
          <p:cNvGraphicFramePr>
            <a:graphicFrameLocks noChangeAspect="1"/>
          </p:cNvGraphicFramePr>
          <p:nvPr/>
        </p:nvGraphicFramePr>
        <p:xfrm>
          <a:off x="2133600" y="3581400"/>
          <a:ext cx="1879600" cy="741363"/>
        </p:xfrm>
        <a:graphic>
          <a:graphicData uri="http://schemas.openxmlformats.org/presentationml/2006/ole">
            <p:oleObj spid="_x0000_s78852" name="Egyenlet" r:id="rId5" imgW="609480" imgH="24120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0-#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hu-HU"/>
              <a:t>Számrendszerek: összefoglaló</a:t>
            </a:r>
            <a:endParaRPr lang="en-GB"/>
          </a:p>
        </p:txBody>
      </p:sp>
      <p:graphicFrame>
        <p:nvGraphicFramePr>
          <p:cNvPr id="16564" name="Group 180"/>
          <p:cNvGraphicFramePr>
            <a:graphicFrameLocks noGrp="1"/>
          </p:cNvGraphicFramePr>
          <p:nvPr>
            <p:ph type="tbl" idx="1"/>
          </p:nvPr>
        </p:nvGraphicFramePr>
        <p:xfrm>
          <a:off x="250825" y="1752600"/>
          <a:ext cx="8713788" cy="4114800"/>
        </p:xfrm>
        <a:graphic>
          <a:graphicData uri="http://schemas.openxmlformats.org/drawingml/2006/table">
            <a:tbl>
              <a:tblPr/>
              <a:tblGrid>
                <a:gridCol w="1584325"/>
                <a:gridCol w="2016125"/>
                <a:gridCol w="1512888"/>
                <a:gridCol w="2160587"/>
                <a:gridCol w="1439863"/>
              </a:tblGrid>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0"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0033CC"/>
                          </a:solidFill>
                          <a:effectLst/>
                          <a:latin typeface="Arial" charset="0"/>
                        </a:rPr>
                        <a:t>Decimális</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0033CC"/>
                          </a:solidFill>
                          <a:effectLst/>
                          <a:latin typeface="Arial" charset="0"/>
                        </a:rPr>
                        <a:t>Bináris</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0033CC"/>
                          </a:solidFill>
                          <a:effectLst/>
                          <a:latin typeface="Arial" charset="0"/>
                        </a:rPr>
                        <a:t>Hexa-decimális</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0033CC"/>
                          </a:solidFill>
                          <a:effectLst/>
                          <a:latin typeface="Arial" charset="0"/>
                        </a:rPr>
                        <a:t>q-alapú</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0033CC"/>
                          </a:solidFill>
                          <a:effectLst/>
                          <a:latin typeface="Arial" charset="0"/>
                        </a:rPr>
                        <a:t>Alap</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10</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2</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16</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q</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0033CC"/>
                          </a:solidFill>
                          <a:effectLst/>
                          <a:latin typeface="Arial" charset="0"/>
                        </a:rPr>
                        <a:t>Számjegyek</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0, 1, 2, ..., 9</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0, 1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0, 1, ..., 9,</a:t>
                      </a:r>
                      <a:br>
                        <a:rPr kumimoji="0" lang="hu-HU" sz="1800" b="1" i="0" u="none" strike="noStrike" cap="none" normalizeH="0" baseline="0" smtClean="0">
                          <a:ln>
                            <a:noFill/>
                          </a:ln>
                          <a:solidFill>
                            <a:schemeClr val="tx1"/>
                          </a:solidFill>
                          <a:effectLst/>
                          <a:latin typeface="Arial" charset="0"/>
                        </a:rPr>
                      </a:br>
                      <a:r>
                        <a:rPr kumimoji="0" lang="hu-HU" sz="1800" b="1" i="0" u="none" strike="noStrike" cap="none" normalizeH="0" baseline="0" smtClean="0">
                          <a:ln>
                            <a:noFill/>
                          </a:ln>
                          <a:solidFill>
                            <a:schemeClr val="tx1"/>
                          </a:solidFill>
                          <a:effectLst/>
                          <a:latin typeface="Arial" charset="0"/>
                        </a:rPr>
                        <a:t>A, B, C, D, E, F</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0, ..., q-1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0033CC"/>
                          </a:solidFill>
                          <a:effectLst/>
                          <a:latin typeface="Arial" charset="0"/>
                        </a:rPr>
                        <a:t>Helyiértékek</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 100, 10, 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 8, 4, 2, 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 256, 16, 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chemeClr val="tx1"/>
                          </a:solidFill>
                          <a:effectLst/>
                          <a:latin typeface="Arial" charset="0"/>
                        </a:rPr>
                        <a:t>..., q</a:t>
                      </a:r>
                      <a:r>
                        <a:rPr kumimoji="0" lang="hu-HU" sz="1800" b="1" i="0" u="none" strike="noStrike" cap="none" normalizeH="0" baseline="30000" smtClean="0">
                          <a:ln>
                            <a:noFill/>
                          </a:ln>
                          <a:solidFill>
                            <a:schemeClr val="tx1"/>
                          </a:solidFill>
                          <a:effectLst/>
                          <a:latin typeface="Arial" charset="0"/>
                        </a:rPr>
                        <a:t>2</a:t>
                      </a:r>
                      <a:r>
                        <a:rPr kumimoji="0" lang="hu-HU" sz="1800" b="1" i="0" u="none" strike="noStrike" cap="none" normalizeH="0" baseline="0" smtClean="0">
                          <a:ln>
                            <a:noFill/>
                          </a:ln>
                          <a:solidFill>
                            <a:schemeClr val="tx1"/>
                          </a:solidFill>
                          <a:effectLst/>
                          <a:latin typeface="Arial" charset="0"/>
                        </a:rPr>
                        <a:t>, q</a:t>
                      </a:r>
                      <a:r>
                        <a:rPr kumimoji="0" lang="hu-HU" sz="1800" b="1" i="0" u="none" strike="noStrike" cap="none" normalizeH="0" baseline="30000" smtClean="0">
                          <a:ln>
                            <a:noFill/>
                          </a:ln>
                          <a:solidFill>
                            <a:schemeClr val="tx1"/>
                          </a:solidFill>
                          <a:effectLst/>
                          <a:latin typeface="Arial" charset="0"/>
                        </a:rPr>
                        <a:t>1</a:t>
                      </a:r>
                      <a:r>
                        <a:rPr kumimoji="0" lang="hu-HU" sz="1800" b="1" i="0" u="none" strike="noStrike" cap="none" normalizeH="0" baseline="0" smtClean="0">
                          <a:ln>
                            <a:noFill/>
                          </a:ln>
                          <a:solidFill>
                            <a:schemeClr val="tx1"/>
                          </a:solidFill>
                          <a:effectLst/>
                          <a:latin typeface="Arial" charset="0"/>
                        </a:rPr>
                        <a:t>, q</a:t>
                      </a:r>
                      <a:r>
                        <a:rPr kumimoji="0" lang="hu-HU" sz="1800" b="1" i="0" u="none" strike="noStrike" cap="none" normalizeH="0" baseline="30000" smtClean="0">
                          <a:ln>
                            <a:noFill/>
                          </a:ln>
                          <a:solidFill>
                            <a:schemeClr val="tx1"/>
                          </a:solidFill>
                          <a:effectLst/>
                          <a:latin typeface="Arial" charset="0"/>
                        </a:rPr>
                        <a:t>0</a:t>
                      </a:r>
                      <a:endParaRPr kumimoji="0" lang="en-GB" sz="1800" b="1" i="0" u="none" strike="noStrike" cap="none" normalizeH="0" baseline="3000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993300"/>
                          </a:solidFill>
                          <a:effectLst/>
                          <a:latin typeface="Arial" charset="0"/>
                        </a:rPr>
                        <a:t>512</a:t>
                      </a:r>
                      <a:r>
                        <a:rPr kumimoji="0" lang="hu-HU" sz="1800" b="1" i="0" u="none" strike="noStrike" cap="none" normalizeH="0" baseline="0" smtClean="0">
                          <a:ln>
                            <a:noFill/>
                          </a:ln>
                          <a:solidFill>
                            <a:srgbClr val="0033CC"/>
                          </a:solidFill>
                          <a:effectLst/>
                          <a:latin typeface="Arial" charset="0"/>
                        </a:rPr>
                        <a:t> valódi értéke</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993300"/>
                          </a:solidFill>
                          <a:effectLst/>
                          <a:latin typeface="Arial" charset="0"/>
                        </a:rPr>
                        <a:t>5</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100+</a:t>
                      </a: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10+</a:t>
                      </a:r>
                      <a:r>
                        <a:rPr kumimoji="0" lang="hu-HU" sz="1800" b="1" i="0" u="none" strike="noStrike" cap="none" normalizeH="0" baseline="0" smtClean="0">
                          <a:ln>
                            <a:noFill/>
                          </a:ln>
                          <a:solidFill>
                            <a:srgbClr val="993300"/>
                          </a:solidFill>
                          <a:effectLst/>
                          <a:latin typeface="Arial" charset="0"/>
                        </a:rPr>
                        <a:t>2</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993300"/>
                          </a:solidFill>
                          <a:effectLst/>
                          <a:latin typeface="Arial" charset="0"/>
                        </a:rPr>
                        <a:t>5</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256+</a:t>
                      </a: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16+</a:t>
                      </a:r>
                      <a:r>
                        <a:rPr kumimoji="0" lang="hu-HU" sz="1800" b="1" i="0" u="none" strike="noStrike" cap="none" normalizeH="0" baseline="0" smtClean="0">
                          <a:ln>
                            <a:noFill/>
                          </a:ln>
                          <a:solidFill>
                            <a:srgbClr val="993300"/>
                          </a:solidFill>
                          <a:effectLst/>
                          <a:latin typeface="Arial" charset="0"/>
                        </a:rPr>
                        <a:t>2</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8580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993300"/>
                          </a:solidFill>
                          <a:effectLst/>
                          <a:latin typeface="Arial" charset="0"/>
                        </a:rPr>
                        <a:t>110</a:t>
                      </a:r>
                      <a:r>
                        <a:rPr kumimoji="0" lang="hu-HU" sz="1800" b="1" i="0" u="none" strike="noStrike" cap="none" normalizeH="0" baseline="0" smtClean="0">
                          <a:ln>
                            <a:noFill/>
                          </a:ln>
                          <a:solidFill>
                            <a:srgbClr val="0033CC"/>
                          </a:solidFill>
                          <a:effectLst/>
                          <a:latin typeface="Arial" charset="0"/>
                        </a:rPr>
                        <a:t> valódi értéke</a:t>
                      </a:r>
                      <a:endParaRPr kumimoji="0" lang="en-GB" sz="1800" b="1" i="0" u="none" strike="noStrike" cap="none" normalizeH="0" baseline="0" smtClean="0">
                        <a:ln>
                          <a:noFill/>
                        </a:ln>
                        <a:solidFill>
                          <a:srgbClr val="0033CC"/>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rPr>
                        <a:t> </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100+</a:t>
                      </a: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rPr>
                        <a:t> </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10+</a:t>
                      </a:r>
                      <a:r>
                        <a:rPr kumimoji="0" lang="hu-HU" sz="1800" b="1" i="0" u="none" strike="noStrike" cap="none" normalizeH="0" baseline="0" smtClean="0">
                          <a:ln>
                            <a:noFill/>
                          </a:ln>
                          <a:solidFill>
                            <a:srgbClr val="993300"/>
                          </a:solidFill>
                          <a:effectLst/>
                          <a:latin typeface="Arial" charset="0"/>
                        </a:rPr>
                        <a:t>0</a:t>
                      </a:r>
                      <a:r>
                        <a:rPr kumimoji="0" lang="hu-HU" sz="1800" b="1" i="0" u="none" strike="noStrike" cap="none" normalizeH="0" baseline="0" smtClean="0">
                          <a:ln>
                            <a:noFill/>
                          </a:ln>
                          <a:solidFill>
                            <a:schemeClr val="tx1"/>
                          </a:solidFill>
                          <a:effectLst/>
                          <a:latin typeface="Arial" charset="0"/>
                        </a:rPr>
                        <a:t> </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4+</a:t>
                      </a: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2+</a:t>
                      </a:r>
                      <a:r>
                        <a:rPr kumimoji="0" lang="hu-HU" sz="1800" b="1" i="0" u="none" strike="noStrike" cap="none" normalizeH="0" baseline="0" smtClean="0">
                          <a:ln>
                            <a:noFill/>
                          </a:ln>
                          <a:solidFill>
                            <a:srgbClr val="993300"/>
                          </a:solidFill>
                          <a:effectLst/>
                          <a:latin typeface="Arial" charset="0"/>
                        </a:rPr>
                        <a:t>0</a:t>
                      </a:r>
                      <a:r>
                        <a:rPr kumimoji="0" lang="hu-HU" sz="1800" b="1" i="0" u="none" strike="noStrike" cap="none" normalizeH="0" baseline="0" smtClean="0">
                          <a:ln>
                            <a:noFill/>
                          </a:ln>
                          <a:solidFill>
                            <a:schemeClr val="tx1"/>
                          </a:solidFill>
                          <a:effectLst/>
                          <a:latin typeface="Arial" charset="0"/>
                        </a:rPr>
                        <a:t> </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rPr>
                        <a:t> </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256+</a:t>
                      </a:r>
                      <a:r>
                        <a:rPr kumimoji="0" lang="hu-HU" sz="1800" b="1" i="0" u="none" strike="noStrike" cap="none" normalizeH="0" baseline="0" smtClean="0">
                          <a:ln>
                            <a:noFill/>
                          </a:ln>
                          <a:solidFill>
                            <a:srgbClr val="993300"/>
                          </a:solidFill>
                          <a:effectLst/>
                          <a:latin typeface="Arial" charset="0"/>
                        </a:rPr>
                        <a:t>1</a:t>
                      </a:r>
                      <a:r>
                        <a:rPr kumimoji="0" lang="hu-HU" sz="1800" b="1" i="0" u="none" strike="noStrike" cap="none" normalizeH="0" baseline="0" smtClean="0">
                          <a:ln>
                            <a:noFill/>
                          </a:ln>
                          <a:solidFill>
                            <a:schemeClr val="tx1"/>
                          </a:solidFill>
                          <a:effectLst/>
                          <a:latin typeface="Arial" charset="0"/>
                        </a:rPr>
                        <a:t> </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16+</a:t>
                      </a:r>
                      <a:r>
                        <a:rPr kumimoji="0" lang="hu-HU" sz="1800" b="1" i="0" u="none" strike="noStrike" cap="none" normalizeH="0" baseline="0" smtClean="0">
                          <a:ln>
                            <a:noFill/>
                          </a:ln>
                          <a:solidFill>
                            <a:srgbClr val="993300"/>
                          </a:solidFill>
                          <a:effectLst/>
                          <a:latin typeface="Arial" charset="0"/>
                        </a:rPr>
                        <a:t>0</a:t>
                      </a:r>
                      <a:r>
                        <a:rPr kumimoji="0" lang="hu-HU" sz="1800" b="1" i="0" u="none" strike="noStrike" cap="none" normalizeH="0" baseline="0" smtClean="0">
                          <a:ln>
                            <a:noFill/>
                          </a:ln>
                          <a:solidFill>
                            <a:schemeClr val="tx1"/>
                          </a:solidFill>
                          <a:effectLst/>
                          <a:latin typeface="Arial" charset="0"/>
                        </a:rPr>
                        <a:t> </a:t>
                      </a:r>
                      <a:r>
                        <a:rPr kumimoji="0" lang="hu-HU" sz="1800" b="1" i="0" u="none" strike="noStrike" cap="none" normalizeH="0" baseline="0" smtClean="0">
                          <a:ln>
                            <a:noFill/>
                          </a:ln>
                          <a:solidFill>
                            <a:schemeClr val="tx1"/>
                          </a:solidFill>
                          <a:effectLst/>
                          <a:latin typeface="Arial" charset="0"/>
                          <a:cs typeface="Times New Roman" pitchFamily="18" charset="0"/>
                        </a:rPr>
                        <a:t>·</a:t>
                      </a:r>
                      <a:r>
                        <a:rPr kumimoji="0" lang="hu-HU" sz="1800" b="1" i="0" u="none" strike="noStrike" cap="none" normalizeH="0" baseline="0" smtClean="0">
                          <a:ln>
                            <a:noFill/>
                          </a:ln>
                          <a:solidFill>
                            <a:schemeClr val="tx1"/>
                          </a:solidFill>
                          <a:effectLst/>
                          <a:latin typeface="Arial" charset="0"/>
                        </a:rPr>
                        <a:t>1</a:t>
                      </a:r>
                      <a:endParaRPr kumimoji="0" lang="en-GB"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endParaRPr kumimoji="0" lang="hu-HU" sz="18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2 </a:t>
            </a:r>
            <a:r>
              <a:rPr lang="hu-HU"/>
              <a:t>hatványai</a:t>
            </a:r>
            <a:r>
              <a:rPr lang="en-US"/>
              <a:t> 10-ed </a:t>
            </a:r>
            <a:r>
              <a:rPr lang="hu-HU"/>
              <a:t>rendig</a:t>
            </a:r>
          </a:p>
        </p:txBody>
      </p:sp>
      <p:graphicFrame>
        <p:nvGraphicFramePr>
          <p:cNvPr id="119923" name="Group 115"/>
          <p:cNvGraphicFramePr>
            <a:graphicFrameLocks noGrp="1"/>
          </p:cNvGraphicFramePr>
          <p:nvPr>
            <p:ph idx="1"/>
          </p:nvPr>
        </p:nvGraphicFramePr>
        <p:xfrm>
          <a:off x="539750" y="3284538"/>
          <a:ext cx="8208963" cy="1368425"/>
        </p:xfrm>
        <a:graphic>
          <a:graphicData uri="http://schemas.openxmlformats.org/drawingml/2006/table">
            <a:tbl>
              <a:tblPr/>
              <a:tblGrid>
                <a:gridCol w="647700"/>
                <a:gridCol w="576263"/>
                <a:gridCol w="576262"/>
                <a:gridCol w="719138"/>
                <a:gridCol w="720725"/>
                <a:gridCol w="720725"/>
                <a:gridCol w="935037"/>
                <a:gridCol w="936625"/>
                <a:gridCol w="1079500"/>
                <a:gridCol w="1296988"/>
              </a:tblGrid>
              <a:tr h="654050">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en-US" sz="2600" b="1" i="0" u="none" strike="noStrike" cap="none" normalizeH="0" baseline="0" smtClean="0">
                          <a:ln>
                            <a:noFill/>
                          </a:ln>
                          <a:solidFill>
                            <a:srgbClr val="993300"/>
                          </a:solidFill>
                          <a:effectLst/>
                          <a:latin typeface="Verdana" pitchFamily="34" charset="0"/>
                        </a:rPr>
                        <a:t>2</a:t>
                      </a:r>
                      <a:r>
                        <a:rPr kumimoji="0" lang="en-US" sz="2600" b="1" i="0" u="none" strike="noStrike" cap="none" normalizeH="0" baseline="30000" smtClean="0">
                          <a:ln>
                            <a:noFill/>
                          </a:ln>
                          <a:solidFill>
                            <a:srgbClr val="993300"/>
                          </a:solidFill>
                          <a:effectLst/>
                          <a:latin typeface="Verdana" pitchFamily="34"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14375">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2</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4</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8</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16</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32</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64</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128</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256</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512</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Tx/>
                        <a:buFont typeface="Monotype Sorts" pitchFamily="2" charset="2"/>
                        <a:buNone/>
                        <a:tabLst/>
                      </a:pPr>
                      <a:r>
                        <a:rPr kumimoji="0" lang="hu-HU" sz="2600" b="1" i="0" u="none" strike="noStrike" cap="none" normalizeH="0" baseline="0" smtClean="0">
                          <a:ln>
                            <a:noFill/>
                          </a:ln>
                          <a:solidFill>
                            <a:schemeClr val="tx1"/>
                          </a:solidFill>
                          <a:effectLst/>
                          <a:latin typeface="Verdana" pitchFamily="34" charset="0"/>
                        </a:rPr>
                        <a:t>1</a:t>
                      </a:r>
                      <a:r>
                        <a:rPr kumimoji="0" lang="en-US" sz="2600" b="1" i="0" u="none" strike="noStrike" cap="none" normalizeH="0" baseline="0" smtClean="0">
                          <a:ln>
                            <a:noFill/>
                          </a:ln>
                          <a:solidFill>
                            <a:schemeClr val="tx1"/>
                          </a:solidFill>
                          <a:effectLst/>
                          <a:latin typeface="Verdana" pitchFamily="34" charset="0"/>
                        </a:rPr>
                        <a:t>0</a:t>
                      </a:r>
                      <a:r>
                        <a:rPr kumimoji="0" lang="hu-HU" sz="2600" b="1" i="0" u="none" strike="noStrike" cap="none" normalizeH="0" baseline="0" smtClean="0">
                          <a:ln>
                            <a:noFill/>
                          </a:ln>
                          <a:solidFill>
                            <a:schemeClr val="tx1"/>
                          </a:solidFill>
                          <a:effectLst/>
                          <a:latin typeface="Verdana" pitchFamily="34" charset="0"/>
                        </a:rPr>
                        <a:t>24</a:t>
                      </a:r>
                      <a:endParaRPr kumimoji="0" lang="en-US" sz="2600" b="1" i="0" u="none" strike="noStrike" cap="none" normalizeH="0" baseline="0" smtClean="0">
                        <a:ln>
                          <a:noFill/>
                        </a:ln>
                        <a:solidFill>
                          <a:schemeClr val="tx1"/>
                        </a:solidFill>
                        <a:effectLst/>
                        <a:latin typeface="Verdan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ím 1"/>
          <p:cNvSpPr>
            <a:spLocks noGrp="1"/>
          </p:cNvSpPr>
          <p:nvPr>
            <p:ph type="ctrTitle"/>
          </p:nvPr>
        </p:nvSpPr>
        <p:spPr>
          <a:xfrm>
            <a:off x="250825" y="2130425"/>
            <a:ext cx="8569325" cy="1470025"/>
          </a:xfrm>
          <a:solidFill>
            <a:srgbClr val="FCD5B5"/>
          </a:solidFill>
          <a:ln w="19050">
            <a:solidFill>
              <a:srgbClr val="B2B2B2"/>
            </a:solidFill>
          </a:ln>
        </p:spPr>
        <p:txBody>
          <a:bodyPr/>
          <a:lstStyle/>
          <a:p>
            <a:r>
              <a:rPr lang="hu-HU" smtClean="0"/>
              <a:t>Átváltás a számrendszerek között</a:t>
            </a:r>
          </a:p>
        </p:txBody>
      </p:sp>
      <p:sp>
        <p:nvSpPr>
          <p:cNvPr id="3" name="Alcím 2"/>
          <p:cNvSpPr>
            <a:spLocks noGrp="1"/>
          </p:cNvSpPr>
          <p:nvPr>
            <p:ph type="subTitle" idx="1"/>
          </p:nvPr>
        </p:nvSpPr>
        <p:spPr>
          <a:xfrm>
            <a:off x="250825" y="3981450"/>
            <a:ext cx="8569325" cy="742950"/>
          </a:xfrm>
          <a:solidFill>
            <a:srgbClr val="FCD5B5"/>
          </a:solidFill>
          <a:ln>
            <a:solidFill>
              <a:srgbClr val="B2B2B2"/>
            </a:solidFill>
          </a:ln>
        </p:spPr>
        <p:txBody>
          <a:bodyPr/>
          <a:lstStyle/>
          <a:p>
            <a:r>
              <a:rPr lang="hu-HU" sz="3600" smtClean="0">
                <a:solidFill>
                  <a:schemeClr val="tx2"/>
                </a:solidFill>
              </a:rPr>
              <a:t>2, 8, 10, 16</a:t>
            </a:r>
          </a:p>
        </p:txBody>
      </p:sp>
    </p:spTree>
  </p:cSld>
  <p:clrMapOvr>
    <a:masterClrMapping/>
  </p:clrMapOvr>
  <p:transition>
    <p:zoom dir="in"/>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53" name="Szövegdoboz 52"/>
          <p:cNvSpPr txBox="1"/>
          <p:nvPr/>
        </p:nvSpPr>
        <p:spPr>
          <a:xfrm>
            <a:off x="5929313" y="257175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65</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10-es számrendszerből 2-esbe</a:t>
            </a:r>
            <a:endParaRPr lang="hu-HU" dirty="0"/>
          </a:p>
        </p:txBody>
      </p:sp>
      <p:sp>
        <p:nvSpPr>
          <p:cNvPr id="4"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Készítsünk egy 2-oszlopos táblázatot</a:t>
            </a:r>
          </a:p>
          <a:p>
            <a:pPr marL="263525" indent="-263525">
              <a:buFont typeface="Calibri" pitchFamily="34" charset="0"/>
              <a:buAutoNum type="arabicPeriod"/>
            </a:pPr>
            <a:r>
              <a:rPr b="1" u="none">
                <a:solidFill>
                  <a:srgbClr val="0070C0"/>
                </a:solidFill>
              </a:rPr>
              <a:t>Írjuk fel a számot a bal felső sarokba</a:t>
            </a:r>
          </a:p>
          <a:p>
            <a:pPr marL="263525" indent="-263525">
              <a:buFont typeface="Calibri" pitchFamily="34" charset="0"/>
              <a:buAutoNum type="arabicPeriod"/>
            </a:pPr>
            <a:r>
              <a:rPr b="1" u="none">
                <a:solidFill>
                  <a:srgbClr val="984807"/>
                </a:solidFill>
              </a:rPr>
              <a:t>Osszuk el a számot 2-vel</a:t>
            </a:r>
          </a:p>
          <a:p>
            <a:pPr marL="720725" lvl="1" indent="-277813">
              <a:buFont typeface="Calibri" pitchFamily="34" charset="0"/>
              <a:buAutoNum type="alphaLcParenR"/>
            </a:pPr>
            <a:r>
              <a:rPr sz="1400" b="1" u="none">
                <a:solidFill>
                  <a:srgbClr val="FF0000"/>
                </a:solidFill>
              </a:rPr>
              <a:t>Az osztás eredményét írjuk a szám alá</a:t>
            </a:r>
          </a:p>
          <a:p>
            <a:pPr marL="720725" lvl="1" indent="-277813">
              <a:buFont typeface="Calibri" pitchFamily="34" charset="0"/>
              <a:buAutoNum type="alphaLcParenR"/>
            </a:pPr>
            <a:r>
              <a:rPr sz="1400" b="1" u="none">
                <a:solidFill>
                  <a:srgbClr val="00B050"/>
                </a:solidFill>
              </a:rPr>
              <a:t>Az osztás maradékát  írjuk a szám mellé</a:t>
            </a:r>
          </a:p>
          <a:p>
            <a:pPr marL="263525" indent="-263525">
              <a:buFont typeface="Calibri" pitchFamily="34" charset="0"/>
              <a:buAutoNum type="arabicPeriod"/>
            </a:pPr>
            <a:r>
              <a:rPr b="1" u="none"/>
              <a:t>Az osztást ismételgessük, amíg a bal oldalon 0-t nem kapunk</a:t>
            </a:r>
          </a:p>
          <a:p>
            <a:pPr marL="263525" indent="-263525">
              <a:buFont typeface="Calibri" pitchFamily="34" charset="0"/>
              <a:buAutoNum type="arabicPeriod"/>
            </a:pPr>
            <a:r>
              <a:rPr b="1" u="none">
                <a:solidFill>
                  <a:srgbClr val="00B0F0"/>
                </a:solidFill>
              </a:rPr>
              <a:t>A jobb oldali oszlop számjegyeit olvassuk össze lentről felfelé</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131</a:t>
            </a:r>
            <a:r>
              <a:rPr lang="hu-HU" u="sng" baseline="-25000" dirty="0" smtClean="0"/>
              <a:t>10</a:t>
            </a:r>
            <a:r>
              <a:rPr lang="hu-HU" dirty="0" smtClean="0"/>
              <a:t>=                   </a:t>
            </a:r>
            <a:r>
              <a:rPr lang="hu-HU" u="sng" baseline="-25000" dirty="0" smtClean="0"/>
              <a:t>2</a:t>
            </a:r>
          </a:p>
        </p:txBody>
      </p:sp>
      <p:cxnSp>
        <p:nvCxnSpPr>
          <p:cNvPr id="50" name="Egyenes összekötő 49"/>
          <p:cNvCxnSpPr/>
          <p:nvPr/>
        </p:nvCxnSpPr>
        <p:spPr>
          <a:xfrm>
            <a:off x="5929313" y="2633663"/>
            <a:ext cx="15716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gyenes összekötő 50"/>
          <p:cNvCxnSpPr/>
          <p:nvPr/>
        </p:nvCxnSpPr>
        <p:spPr>
          <a:xfrm rot="5400000">
            <a:off x="5107781" y="3821907"/>
            <a:ext cx="3214687" cy="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2" name="Szövegdoboz 51"/>
          <p:cNvSpPr txBox="1"/>
          <p:nvPr/>
        </p:nvSpPr>
        <p:spPr>
          <a:xfrm>
            <a:off x="5929313" y="22145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131</a:t>
            </a:r>
          </a:p>
        </p:txBody>
      </p:sp>
      <p:sp>
        <p:nvSpPr>
          <p:cNvPr id="54" name="Szövegdoboz 53"/>
          <p:cNvSpPr txBox="1"/>
          <p:nvPr/>
        </p:nvSpPr>
        <p:spPr>
          <a:xfrm>
            <a:off x="5929313" y="292893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32</a:t>
            </a:r>
          </a:p>
        </p:txBody>
      </p:sp>
      <p:sp>
        <p:nvSpPr>
          <p:cNvPr id="55" name="Szövegdoboz 54"/>
          <p:cNvSpPr txBox="1"/>
          <p:nvPr/>
        </p:nvSpPr>
        <p:spPr>
          <a:xfrm>
            <a:off x="5929313" y="3286125"/>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16</a:t>
            </a:r>
          </a:p>
        </p:txBody>
      </p:sp>
      <p:sp>
        <p:nvSpPr>
          <p:cNvPr id="56" name="Szövegdoboz 55"/>
          <p:cNvSpPr txBox="1"/>
          <p:nvPr/>
        </p:nvSpPr>
        <p:spPr>
          <a:xfrm>
            <a:off x="5929313" y="364331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8</a:t>
            </a:r>
          </a:p>
        </p:txBody>
      </p:sp>
      <p:sp>
        <p:nvSpPr>
          <p:cNvPr id="57" name="Szövegdoboz 56"/>
          <p:cNvSpPr txBox="1"/>
          <p:nvPr/>
        </p:nvSpPr>
        <p:spPr>
          <a:xfrm>
            <a:off x="5929313" y="400050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4</a:t>
            </a:r>
          </a:p>
        </p:txBody>
      </p:sp>
      <p:sp>
        <p:nvSpPr>
          <p:cNvPr id="58" name="Szövegdoboz 57"/>
          <p:cNvSpPr txBox="1"/>
          <p:nvPr/>
        </p:nvSpPr>
        <p:spPr>
          <a:xfrm>
            <a:off x="5929313" y="435768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2</a:t>
            </a:r>
          </a:p>
        </p:txBody>
      </p:sp>
      <p:sp>
        <p:nvSpPr>
          <p:cNvPr id="59" name="Szövegdoboz 58"/>
          <p:cNvSpPr txBox="1"/>
          <p:nvPr/>
        </p:nvSpPr>
        <p:spPr>
          <a:xfrm>
            <a:off x="5929313" y="4714875"/>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a:t>
            </a:r>
          </a:p>
        </p:txBody>
      </p:sp>
      <p:sp>
        <p:nvSpPr>
          <p:cNvPr id="60" name="Szövegdoboz 59"/>
          <p:cNvSpPr txBox="1"/>
          <p:nvPr/>
        </p:nvSpPr>
        <p:spPr>
          <a:xfrm>
            <a:off x="5929313" y="50720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0</a:t>
            </a:r>
          </a:p>
        </p:txBody>
      </p:sp>
      <p:sp>
        <p:nvSpPr>
          <p:cNvPr id="61" name="Szövegdoboz 60"/>
          <p:cNvSpPr txBox="1"/>
          <p:nvPr/>
        </p:nvSpPr>
        <p:spPr>
          <a:xfrm>
            <a:off x="6715125" y="22145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sp>
        <p:nvSpPr>
          <p:cNvPr id="62" name="Szövegdoboz 61"/>
          <p:cNvSpPr txBox="1"/>
          <p:nvPr/>
        </p:nvSpPr>
        <p:spPr>
          <a:xfrm>
            <a:off x="6715125" y="257175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sp>
        <p:nvSpPr>
          <p:cNvPr id="63" name="Szövegdoboz 62"/>
          <p:cNvSpPr txBox="1"/>
          <p:nvPr/>
        </p:nvSpPr>
        <p:spPr>
          <a:xfrm>
            <a:off x="6715125" y="292893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4" name="Szövegdoboz 63"/>
          <p:cNvSpPr txBox="1"/>
          <p:nvPr/>
        </p:nvSpPr>
        <p:spPr>
          <a:xfrm>
            <a:off x="6715125" y="3286125"/>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5" name="Szövegdoboz 64"/>
          <p:cNvSpPr txBox="1"/>
          <p:nvPr/>
        </p:nvSpPr>
        <p:spPr>
          <a:xfrm>
            <a:off x="6715125" y="364331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6" name="Szövegdoboz 65"/>
          <p:cNvSpPr txBox="1"/>
          <p:nvPr/>
        </p:nvSpPr>
        <p:spPr>
          <a:xfrm>
            <a:off x="6715125" y="400050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7" name="Szövegdoboz 66"/>
          <p:cNvSpPr txBox="1"/>
          <p:nvPr/>
        </p:nvSpPr>
        <p:spPr>
          <a:xfrm>
            <a:off x="6715125" y="435768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8" name="Szövegdoboz 67"/>
          <p:cNvSpPr txBox="1"/>
          <p:nvPr/>
        </p:nvSpPr>
        <p:spPr>
          <a:xfrm>
            <a:off x="6715125" y="4714875"/>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sp>
        <p:nvSpPr>
          <p:cNvPr id="27" name="Kanyar felfelé 26"/>
          <p:cNvSpPr/>
          <p:nvPr/>
        </p:nvSpPr>
        <p:spPr>
          <a:xfrm>
            <a:off x="7215188" y="5072063"/>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143375"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10000011</a:t>
            </a:r>
          </a:p>
        </p:txBody>
      </p:sp>
      <p:sp>
        <p:nvSpPr>
          <p:cNvPr id="29" name="Szövegdoboz 28"/>
          <p:cNvSpPr txBox="1">
            <a:spLocks noChangeArrowheads="1"/>
          </p:cNvSpPr>
          <p:nvPr/>
        </p:nvSpPr>
        <p:spPr bwMode="auto">
          <a:xfrm>
            <a:off x="4287838"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grpSp>
        <p:nvGrpSpPr>
          <p:cNvPr id="3" name="Csoportba foglalás 32"/>
          <p:cNvGrpSpPr>
            <a:grpSpLocks/>
          </p:cNvGrpSpPr>
          <p:nvPr/>
        </p:nvGrpSpPr>
        <p:grpSpPr bwMode="auto">
          <a:xfrm>
            <a:off x="5072063" y="2357438"/>
            <a:ext cx="928687" cy="584200"/>
            <a:chOff x="5072066" y="2857496"/>
            <a:chExt cx="928694" cy="584775"/>
          </a:xfrm>
        </p:grpSpPr>
        <p:sp>
          <p:nvSpPr>
            <p:cNvPr id="31" name="Körbe nyíl 30"/>
            <p:cNvSpPr/>
            <p:nvPr/>
          </p:nvSpPr>
          <p:spPr>
            <a:xfrm rot="5400000" flipV="1">
              <a:off x="5571922" y="2929213"/>
              <a:ext cx="429047" cy="428628"/>
            </a:xfrm>
            <a:prstGeom prst="circularArrow">
              <a:avLst/>
            </a:prstGeom>
            <a:solidFill>
              <a:schemeClr val="accent6">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solidFill>
                  <a:schemeClr val="accent6">
                    <a:lumMod val="50000"/>
                  </a:schemeClr>
                </a:solidFill>
              </a:endParaRPr>
            </a:p>
          </p:txBody>
        </p:sp>
        <p:sp>
          <p:nvSpPr>
            <p:cNvPr id="32" name="Szövegdoboz 31"/>
            <p:cNvSpPr txBox="1"/>
            <p:nvPr/>
          </p:nvSpPr>
          <p:spPr>
            <a:xfrm>
              <a:off x="5072066" y="2857496"/>
              <a:ext cx="571504" cy="584775"/>
            </a:xfrm>
            <a:prstGeom prst="rect">
              <a:avLst/>
            </a:prstGeom>
            <a:noFill/>
          </p:spPr>
          <p:txBody>
            <a:bodyPr>
              <a:spAutoFit/>
            </a:bodyPr>
            <a:lstStyle/>
            <a:p>
              <a:pPr fontAlgn="auto">
                <a:spcBef>
                  <a:spcPts val="0"/>
                </a:spcBef>
                <a:spcAft>
                  <a:spcPts val="0"/>
                </a:spcAft>
                <a:defRPr/>
              </a:pPr>
              <a:r>
                <a:rPr lang="hu-HU" sz="3200" b="1" baseline="16000" dirty="0">
                  <a:ln>
                    <a:solidFill>
                      <a:schemeClr val="bg1">
                        <a:lumMod val="50000"/>
                      </a:schemeClr>
                    </a:solidFill>
                  </a:ln>
                  <a:solidFill>
                    <a:schemeClr val="accent6">
                      <a:lumMod val="50000"/>
                    </a:schemeClr>
                  </a:solidFill>
                  <a:latin typeface="+mn-lt"/>
                </a:rPr>
                <a:t>:</a:t>
              </a:r>
              <a:r>
                <a:rPr lang="hu-HU" sz="3200" b="1" dirty="0">
                  <a:ln>
                    <a:solidFill>
                      <a:schemeClr val="bg1">
                        <a:lumMod val="50000"/>
                      </a:schemeClr>
                    </a:solidFill>
                  </a:ln>
                  <a:solidFill>
                    <a:schemeClr val="accent6">
                      <a:lumMod val="50000"/>
                    </a:schemeClr>
                  </a:solidFill>
                  <a:latin typeface="+mn-lt"/>
                </a:rPr>
                <a:t>2</a:t>
              </a:r>
            </a:p>
          </p:txBody>
        </p:sp>
      </p:gr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10-es számrendszerből 2-esbe</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1000"/>
                                        <p:tgtEl>
                                          <p:spTgt spid="4">
                                            <p:txEl>
                                              <p:pRg st="6" end="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1000"/>
                                        <p:tgtEl>
                                          <p:spTgt spid="62"/>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childTnLst>
                                </p:cTn>
                              </p:par>
                            </p:childTnLst>
                          </p:cTn>
                        </p:par>
                        <p:par>
                          <p:cTn id="74" fill="hold">
                            <p:stCondLst>
                              <p:cond delay="3000"/>
                            </p:stCondLst>
                            <p:childTnLst>
                              <p:par>
                                <p:cTn id="75" presetID="10" presetClass="entr" presetSubtype="0" fill="hold" grpId="0" nodeType="after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1000"/>
                                        <p:tgtEl>
                                          <p:spTgt spid="63"/>
                                        </p:tgtEl>
                                      </p:cBhvr>
                                    </p:animEffect>
                                  </p:childTnLst>
                                </p:cTn>
                              </p:par>
                            </p:childTnLst>
                          </p:cTn>
                        </p:par>
                        <p:par>
                          <p:cTn id="78" fill="hold">
                            <p:stCondLst>
                              <p:cond delay="4000"/>
                            </p:stCondLst>
                            <p:childTnLst>
                              <p:par>
                                <p:cTn id="79" presetID="10" presetClass="entr" presetSubtype="0" fill="hold" grpId="0" nodeType="after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1000"/>
                                        <p:tgtEl>
                                          <p:spTgt spid="56"/>
                                        </p:tgtEl>
                                      </p:cBhvr>
                                    </p:animEffect>
                                  </p:childTnLst>
                                </p:cTn>
                              </p:par>
                            </p:childTnLst>
                          </p:cTn>
                        </p:par>
                        <p:par>
                          <p:cTn id="82" fill="hold">
                            <p:stCondLst>
                              <p:cond delay="5000"/>
                            </p:stCondLst>
                            <p:childTnLst>
                              <p:par>
                                <p:cTn id="83" presetID="10" presetClass="entr" presetSubtype="0" fill="hold" grpId="0"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fade">
                                      <p:cBhvr>
                                        <p:cTn id="85" dur="1000"/>
                                        <p:tgtEl>
                                          <p:spTgt spid="64"/>
                                        </p:tgtEl>
                                      </p:cBhvr>
                                    </p:animEffect>
                                  </p:childTnLst>
                                </p:cTn>
                              </p:par>
                            </p:childTnLst>
                          </p:cTn>
                        </p:par>
                        <p:par>
                          <p:cTn id="86" fill="hold">
                            <p:stCondLst>
                              <p:cond delay="6000"/>
                            </p:stCondLst>
                            <p:childTnLst>
                              <p:par>
                                <p:cTn id="87" presetID="10" presetClass="entr" presetSubtype="0" fill="hold" grpId="0" nodeType="after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1000"/>
                                        <p:tgtEl>
                                          <p:spTgt spid="57"/>
                                        </p:tgtEl>
                                      </p:cBhvr>
                                    </p:animEffect>
                                  </p:childTnLst>
                                </p:cTn>
                              </p:par>
                            </p:childTnLst>
                          </p:cTn>
                        </p:par>
                        <p:par>
                          <p:cTn id="90" fill="hold">
                            <p:stCondLst>
                              <p:cond delay="7000"/>
                            </p:stCondLst>
                            <p:childTnLst>
                              <p:par>
                                <p:cTn id="91" presetID="10" presetClass="entr" presetSubtype="0" fill="hold" grpId="0" nodeType="after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1000"/>
                                        <p:tgtEl>
                                          <p:spTgt spid="65"/>
                                        </p:tgtEl>
                                      </p:cBhvr>
                                    </p:animEffect>
                                  </p:childTnLst>
                                </p:cTn>
                              </p:par>
                            </p:childTnLst>
                          </p:cTn>
                        </p:par>
                        <p:par>
                          <p:cTn id="94" fill="hold">
                            <p:stCondLst>
                              <p:cond delay="8000"/>
                            </p:stCondLst>
                            <p:childTnLst>
                              <p:par>
                                <p:cTn id="95" presetID="10" presetClass="entr" presetSubtype="0" fill="hold" grpId="0" nodeType="after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fade">
                                      <p:cBhvr>
                                        <p:cTn id="97" dur="1000"/>
                                        <p:tgtEl>
                                          <p:spTgt spid="58"/>
                                        </p:tgtEl>
                                      </p:cBhvr>
                                    </p:animEffect>
                                  </p:childTnLst>
                                </p:cTn>
                              </p:par>
                            </p:childTnLst>
                          </p:cTn>
                        </p:par>
                        <p:par>
                          <p:cTn id="98" fill="hold">
                            <p:stCondLst>
                              <p:cond delay="9000"/>
                            </p:stCondLst>
                            <p:childTnLst>
                              <p:par>
                                <p:cTn id="99" presetID="10" presetClass="entr" presetSubtype="0" fill="hold" grpId="0" nodeType="afterEffect">
                                  <p:stCondLst>
                                    <p:cond delay="0"/>
                                  </p:stCondLst>
                                  <p:childTnLst>
                                    <p:set>
                                      <p:cBhvr>
                                        <p:cTn id="100" dur="1" fill="hold">
                                          <p:stCondLst>
                                            <p:cond delay="0"/>
                                          </p:stCondLst>
                                        </p:cTn>
                                        <p:tgtEl>
                                          <p:spTgt spid="66"/>
                                        </p:tgtEl>
                                        <p:attrNameLst>
                                          <p:attrName>style.visibility</p:attrName>
                                        </p:attrNameLst>
                                      </p:cBhvr>
                                      <p:to>
                                        <p:strVal val="visible"/>
                                      </p:to>
                                    </p:set>
                                    <p:animEffect transition="in" filter="fade">
                                      <p:cBhvr>
                                        <p:cTn id="101" dur="1000"/>
                                        <p:tgtEl>
                                          <p:spTgt spid="66"/>
                                        </p:tgtEl>
                                      </p:cBhvr>
                                    </p:animEffect>
                                  </p:childTnLst>
                                </p:cTn>
                              </p:par>
                            </p:childTnLst>
                          </p:cTn>
                        </p:par>
                        <p:par>
                          <p:cTn id="102" fill="hold">
                            <p:stCondLst>
                              <p:cond delay="10000"/>
                            </p:stCondLst>
                            <p:childTnLst>
                              <p:par>
                                <p:cTn id="103" presetID="10" presetClass="entr" presetSubtype="0" fill="hold" grpId="0" nodeType="afterEffect">
                                  <p:stCondLst>
                                    <p:cond delay="0"/>
                                  </p:stCondLst>
                                  <p:childTnLst>
                                    <p:set>
                                      <p:cBhvr>
                                        <p:cTn id="104" dur="1" fill="hold">
                                          <p:stCondLst>
                                            <p:cond delay="0"/>
                                          </p:stCondLst>
                                        </p:cTn>
                                        <p:tgtEl>
                                          <p:spTgt spid="59"/>
                                        </p:tgtEl>
                                        <p:attrNameLst>
                                          <p:attrName>style.visibility</p:attrName>
                                        </p:attrNameLst>
                                      </p:cBhvr>
                                      <p:to>
                                        <p:strVal val="visible"/>
                                      </p:to>
                                    </p:set>
                                    <p:animEffect transition="in" filter="fade">
                                      <p:cBhvr>
                                        <p:cTn id="105" dur="1000"/>
                                        <p:tgtEl>
                                          <p:spTgt spid="59"/>
                                        </p:tgtEl>
                                      </p:cBhvr>
                                    </p:animEffect>
                                  </p:childTnLst>
                                </p:cTn>
                              </p:par>
                            </p:childTnLst>
                          </p:cTn>
                        </p:par>
                        <p:par>
                          <p:cTn id="106" fill="hold">
                            <p:stCondLst>
                              <p:cond delay="11000"/>
                            </p:stCondLst>
                            <p:childTnLst>
                              <p:par>
                                <p:cTn id="107" presetID="10" presetClass="entr" presetSubtype="0" fill="hold" grpId="0" nodeType="after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0"/>
                                        <p:tgtEl>
                                          <p:spTgt spid="67"/>
                                        </p:tgtEl>
                                      </p:cBhvr>
                                    </p:animEffect>
                                  </p:childTnLst>
                                </p:cTn>
                              </p:par>
                            </p:childTnLst>
                          </p:cTn>
                        </p:par>
                        <p:par>
                          <p:cTn id="110" fill="hold">
                            <p:stCondLst>
                              <p:cond delay="12000"/>
                            </p:stCondLst>
                            <p:childTnLst>
                              <p:par>
                                <p:cTn id="111" presetID="10" presetClass="entr" presetSubtype="0" fill="hold" grpId="0" nodeType="after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fade">
                                      <p:cBhvr>
                                        <p:cTn id="113" dur="1000"/>
                                        <p:tgtEl>
                                          <p:spTgt spid="60"/>
                                        </p:tgtEl>
                                      </p:cBhvr>
                                    </p:animEffect>
                                  </p:childTnLst>
                                </p:cTn>
                              </p:par>
                            </p:childTnLst>
                          </p:cTn>
                        </p:par>
                        <p:par>
                          <p:cTn id="114" fill="hold">
                            <p:stCondLst>
                              <p:cond delay="13000"/>
                            </p:stCondLst>
                            <p:childTnLst>
                              <p:par>
                                <p:cTn id="115" presetID="10" presetClass="entr" presetSubtype="0" fill="hold" grpId="0" nodeType="after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4">
                                            <p:txEl>
                                              <p:pRg st="7" end="7"/>
                                            </p:txEl>
                                          </p:spTgt>
                                        </p:tgtEl>
                                        <p:attrNameLst>
                                          <p:attrName>style.visibility</p:attrName>
                                        </p:attrNameLst>
                                      </p:cBhvr>
                                      <p:to>
                                        <p:strVal val="visible"/>
                                      </p:to>
                                    </p:set>
                                    <p:animEffect transition="in" filter="fade">
                                      <p:cBhvr>
                                        <p:cTn id="122" dur="1000"/>
                                        <p:tgtEl>
                                          <p:spTgt spid="4">
                                            <p:txEl>
                                              <p:pRg st="7" end="7"/>
                                            </p:txEl>
                                          </p:spTgt>
                                        </p:tgtEl>
                                      </p:cBhvr>
                                    </p:animEffect>
                                  </p:childTnLst>
                                </p:cTn>
                              </p:par>
                              <p:par>
                                <p:cTn id="123" presetID="10" presetClass="exit" presetSubtype="0" fill="hold" grpId="1" nodeType="withEffect">
                                  <p:stCondLst>
                                    <p:cond delay="0"/>
                                  </p:stCondLst>
                                  <p:childTnLst>
                                    <p:animEffect transition="out" filter="fade">
                                      <p:cBhvr>
                                        <p:cTn id="124" dur="1000"/>
                                        <p:tgtEl>
                                          <p:spTgt spid="29"/>
                                        </p:tgtEl>
                                      </p:cBhvr>
                                    </p:animEffect>
                                    <p:set>
                                      <p:cBhvr>
                                        <p:cTn id="125" dur="1" fill="hold">
                                          <p:stCondLst>
                                            <p:cond delay="999"/>
                                          </p:stCondLst>
                                        </p:cTn>
                                        <p:tgtEl>
                                          <p:spTgt spid="29"/>
                                        </p:tgtEl>
                                        <p:attrNameLst>
                                          <p:attrName>style.visibility</p:attrName>
                                        </p:attrNameLst>
                                      </p:cBhvr>
                                      <p:to>
                                        <p:strVal val="hidden"/>
                                      </p:to>
                                    </p:set>
                                  </p:childTnLst>
                                </p:cTn>
                              </p:par>
                            </p:childTnLst>
                          </p:cTn>
                        </p:par>
                        <p:par>
                          <p:cTn id="126" fill="hold">
                            <p:stCondLst>
                              <p:cond delay="1000"/>
                            </p:stCondLst>
                            <p:childTnLst>
                              <p:par>
                                <p:cTn id="127" presetID="49" presetClass="entr" presetSubtype="0" decel="100000" fill="hold" nodeType="afterEffect">
                                  <p:stCondLst>
                                    <p:cond delay="0"/>
                                  </p:stCondLst>
                                  <p:childTnLst>
                                    <p:set>
                                      <p:cBhvr>
                                        <p:cTn id="128" dur="1" fill="hold">
                                          <p:stCondLst>
                                            <p:cond delay="0"/>
                                          </p:stCondLst>
                                        </p:cTn>
                                        <p:tgtEl>
                                          <p:spTgt spid="27"/>
                                        </p:tgtEl>
                                        <p:attrNameLst>
                                          <p:attrName>style.visibility</p:attrName>
                                        </p:attrNameLst>
                                      </p:cBhvr>
                                      <p:to>
                                        <p:strVal val="visible"/>
                                      </p:to>
                                    </p:set>
                                    <p:anim calcmode="lin" valueType="num">
                                      <p:cBhvr>
                                        <p:cTn id="129" dur="1000" fill="hold"/>
                                        <p:tgtEl>
                                          <p:spTgt spid="27"/>
                                        </p:tgtEl>
                                        <p:attrNameLst>
                                          <p:attrName>ppt_w</p:attrName>
                                        </p:attrNameLst>
                                      </p:cBhvr>
                                      <p:tavLst>
                                        <p:tav tm="0">
                                          <p:val>
                                            <p:fltVal val="0"/>
                                          </p:val>
                                        </p:tav>
                                        <p:tav tm="100000">
                                          <p:val>
                                            <p:strVal val="#ppt_w"/>
                                          </p:val>
                                        </p:tav>
                                      </p:tavLst>
                                    </p:anim>
                                    <p:anim calcmode="lin" valueType="num">
                                      <p:cBhvr>
                                        <p:cTn id="130" dur="1000" fill="hold"/>
                                        <p:tgtEl>
                                          <p:spTgt spid="27"/>
                                        </p:tgtEl>
                                        <p:attrNameLst>
                                          <p:attrName>ppt_h</p:attrName>
                                        </p:attrNameLst>
                                      </p:cBhvr>
                                      <p:tavLst>
                                        <p:tav tm="0">
                                          <p:val>
                                            <p:fltVal val="0"/>
                                          </p:val>
                                        </p:tav>
                                        <p:tav tm="100000">
                                          <p:val>
                                            <p:strVal val="#ppt_h"/>
                                          </p:val>
                                        </p:tav>
                                      </p:tavLst>
                                    </p:anim>
                                    <p:anim calcmode="lin" valueType="num">
                                      <p:cBhvr>
                                        <p:cTn id="131" dur="1000" fill="hold"/>
                                        <p:tgtEl>
                                          <p:spTgt spid="27"/>
                                        </p:tgtEl>
                                        <p:attrNameLst>
                                          <p:attrName>style.rotation</p:attrName>
                                        </p:attrNameLst>
                                      </p:cBhvr>
                                      <p:tavLst>
                                        <p:tav tm="0">
                                          <p:val>
                                            <p:fltVal val="360"/>
                                          </p:val>
                                        </p:tav>
                                        <p:tav tm="100000">
                                          <p:val>
                                            <p:fltVal val="0"/>
                                          </p:val>
                                        </p:tav>
                                      </p:tavLst>
                                    </p:anim>
                                    <p:animEffect transition="in" filter="fade">
                                      <p:cBhvr>
                                        <p:cTn id="132" dur="1000"/>
                                        <p:tgtEl>
                                          <p:spTgt spid="27"/>
                                        </p:tgtEl>
                                      </p:cBhvr>
                                    </p:animEffect>
                                  </p:childTnLst>
                                </p:cTn>
                              </p:par>
                            </p:childTnLst>
                          </p:cTn>
                        </p:par>
                        <p:par>
                          <p:cTn id="133" fill="hold">
                            <p:stCondLst>
                              <p:cond delay="2000"/>
                            </p:stCondLst>
                            <p:childTnLst>
                              <p:par>
                                <p:cTn id="134" presetID="12" presetClass="entr" presetSubtype="4" fill="hold" grpId="0" nodeType="afterEffect">
                                  <p:stCondLst>
                                    <p:cond delay="0"/>
                                  </p:stCondLst>
                                  <p:iterate type="lt">
                                    <p:tmPct val="100000"/>
                                  </p:iterate>
                                  <p:childTnLst>
                                    <p:set>
                                      <p:cBhvr>
                                        <p:cTn id="135" dur="1" fill="hold">
                                          <p:stCondLst>
                                            <p:cond delay="0"/>
                                          </p:stCondLst>
                                        </p:cTn>
                                        <p:tgtEl>
                                          <p:spTgt spid="28"/>
                                        </p:tgtEl>
                                        <p:attrNameLst>
                                          <p:attrName>style.visibility</p:attrName>
                                        </p:attrNameLst>
                                      </p:cBhvr>
                                      <p:to>
                                        <p:strVal val="visible"/>
                                      </p:to>
                                    </p:set>
                                    <p:animEffect transition="in" filter="slide(fromBottom)">
                                      <p:cBhvr>
                                        <p:cTn id="136" dur="1000"/>
                                        <p:tgtEl>
                                          <p:spTgt spid="28"/>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5">
                                            <p:txEl>
                                              <p:pRg st="0" end="0"/>
                                            </p:txEl>
                                          </p:spTgt>
                                        </p:tgtEl>
                                        <p:attrNameLst>
                                          <p:attrName>style.visibility</p:attrName>
                                        </p:attrNameLst>
                                      </p:cBhvr>
                                      <p:to>
                                        <p:strVal val="visible"/>
                                      </p:to>
                                    </p:set>
                                    <p:animEffect transition="in" filter="fade">
                                      <p:cBhvr>
                                        <p:cTn id="141"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28" grpId="0"/>
      <p:bldP spid="29" grpId="0"/>
      <p:bldP spid="29"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53" name="Szövegdoboz 52"/>
          <p:cNvSpPr txBox="1"/>
          <p:nvPr/>
        </p:nvSpPr>
        <p:spPr>
          <a:xfrm>
            <a:off x="5929313" y="257175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16</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10-es számrendszerből 8-asba</a:t>
            </a:r>
            <a:endParaRPr lang="hu-HU" dirty="0"/>
          </a:p>
        </p:txBody>
      </p:sp>
      <p:sp>
        <p:nvSpPr>
          <p:cNvPr id="4"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Készítsünk egy 2-oszlopos táblázatot</a:t>
            </a:r>
          </a:p>
          <a:p>
            <a:pPr marL="263525" indent="-263525">
              <a:buFont typeface="Calibri" pitchFamily="34" charset="0"/>
              <a:buAutoNum type="arabicPeriod"/>
            </a:pPr>
            <a:r>
              <a:rPr b="1" u="none">
                <a:solidFill>
                  <a:srgbClr val="0070C0"/>
                </a:solidFill>
              </a:rPr>
              <a:t>Írjuk fel a számot a bal felső sarokba</a:t>
            </a:r>
          </a:p>
          <a:p>
            <a:pPr marL="263525" indent="-263525">
              <a:buFont typeface="Calibri" pitchFamily="34" charset="0"/>
              <a:buAutoNum type="arabicPeriod"/>
            </a:pPr>
            <a:r>
              <a:rPr b="1" u="none">
                <a:solidFill>
                  <a:srgbClr val="984807"/>
                </a:solidFill>
              </a:rPr>
              <a:t>Osszuk el a számot 8-cal</a:t>
            </a:r>
          </a:p>
          <a:p>
            <a:pPr marL="900113" lvl="1" indent="-360363">
              <a:buFont typeface="Calibri" pitchFamily="34" charset="0"/>
              <a:buAutoNum type="alphaLcParenR"/>
            </a:pPr>
            <a:r>
              <a:rPr sz="1400" b="1" u="none">
                <a:solidFill>
                  <a:srgbClr val="FF0000"/>
                </a:solidFill>
              </a:rPr>
              <a:t>Az osztás eredményét írjuk a szám alá</a:t>
            </a:r>
          </a:p>
          <a:p>
            <a:pPr marL="900113" lvl="1" indent="-360363">
              <a:buFont typeface="Calibri" pitchFamily="34" charset="0"/>
              <a:buAutoNum type="alphaLcParenR"/>
            </a:pPr>
            <a:r>
              <a:rPr sz="1400" b="1" u="none">
                <a:solidFill>
                  <a:srgbClr val="00B050"/>
                </a:solidFill>
              </a:rPr>
              <a:t>Az osztás maradékát  írjuk a szám mellé</a:t>
            </a:r>
          </a:p>
          <a:p>
            <a:pPr marL="263525" indent="-263525">
              <a:buFont typeface="Calibri" pitchFamily="34" charset="0"/>
              <a:buAutoNum type="arabicPeriod"/>
            </a:pPr>
            <a:r>
              <a:rPr b="1" u="none"/>
              <a:t>Az osztást ismételgessük, amíg a bal oldalon 0-t nem kapunk</a:t>
            </a:r>
          </a:p>
          <a:p>
            <a:pPr marL="263525" indent="-263525">
              <a:buFont typeface="Calibri" pitchFamily="34" charset="0"/>
              <a:buAutoNum type="arabicPeriod"/>
            </a:pPr>
            <a:r>
              <a:rPr b="1" u="none">
                <a:solidFill>
                  <a:srgbClr val="00B0F0"/>
                </a:solidFill>
              </a:rPr>
              <a:t>A jobb oldali oszlop számjegyeit olvassuk össze lentről felfelé</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131</a:t>
            </a:r>
            <a:r>
              <a:rPr lang="hu-HU" u="sng" baseline="-25000" dirty="0" smtClean="0"/>
              <a:t>10</a:t>
            </a:r>
            <a:r>
              <a:rPr lang="hu-HU" dirty="0" smtClean="0"/>
              <a:t>=                   </a:t>
            </a:r>
            <a:r>
              <a:rPr lang="hu-HU" u="sng" baseline="-25000" dirty="0" smtClean="0"/>
              <a:t>8</a:t>
            </a:r>
          </a:p>
        </p:txBody>
      </p:sp>
      <p:cxnSp>
        <p:nvCxnSpPr>
          <p:cNvPr id="50" name="Egyenes összekötő 49"/>
          <p:cNvCxnSpPr/>
          <p:nvPr/>
        </p:nvCxnSpPr>
        <p:spPr>
          <a:xfrm>
            <a:off x="5929313" y="2633663"/>
            <a:ext cx="15716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gyenes összekötő 50"/>
          <p:cNvCxnSpPr/>
          <p:nvPr/>
        </p:nvCxnSpPr>
        <p:spPr>
          <a:xfrm rot="5400000">
            <a:off x="5107781" y="3821907"/>
            <a:ext cx="3214687" cy="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2" name="Szövegdoboz 51"/>
          <p:cNvSpPr txBox="1"/>
          <p:nvPr/>
        </p:nvSpPr>
        <p:spPr>
          <a:xfrm>
            <a:off x="5929313" y="22145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131</a:t>
            </a:r>
          </a:p>
        </p:txBody>
      </p:sp>
      <p:sp>
        <p:nvSpPr>
          <p:cNvPr id="54" name="Szövegdoboz 53"/>
          <p:cNvSpPr txBox="1"/>
          <p:nvPr/>
        </p:nvSpPr>
        <p:spPr>
          <a:xfrm>
            <a:off x="5929313" y="292893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2</a:t>
            </a:r>
          </a:p>
        </p:txBody>
      </p:sp>
      <p:sp>
        <p:nvSpPr>
          <p:cNvPr id="55" name="Szövegdoboz 54"/>
          <p:cNvSpPr txBox="1"/>
          <p:nvPr/>
        </p:nvSpPr>
        <p:spPr>
          <a:xfrm>
            <a:off x="5929313" y="3286125"/>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0</a:t>
            </a:r>
          </a:p>
        </p:txBody>
      </p:sp>
      <p:sp>
        <p:nvSpPr>
          <p:cNvPr id="61" name="Szövegdoboz 60"/>
          <p:cNvSpPr txBox="1"/>
          <p:nvPr/>
        </p:nvSpPr>
        <p:spPr>
          <a:xfrm>
            <a:off x="6715125" y="22145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62" name="Szövegdoboz 61"/>
          <p:cNvSpPr txBox="1"/>
          <p:nvPr/>
        </p:nvSpPr>
        <p:spPr>
          <a:xfrm>
            <a:off x="6715125" y="257175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63" name="Szövegdoboz 62"/>
          <p:cNvSpPr txBox="1"/>
          <p:nvPr/>
        </p:nvSpPr>
        <p:spPr>
          <a:xfrm>
            <a:off x="6715125" y="292893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a:t>
            </a:r>
          </a:p>
        </p:txBody>
      </p:sp>
      <p:sp>
        <p:nvSpPr>
          <p:cNvPr id="27" name="Kanyar felfelé 26"/>
          <p:cNvSpPr/>
          <p:nvPr/>
        </p:nvSpPr>
        <p:spPr>
          <a:xfrm>
            <a:off x="7215188" y="5072063"/>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714875"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203</a:t>
            </a:r>
          </a:p>
        </p:txBody>
      </p:sp>
      <p:sp>
        <p:nvSpPr>
          <p:cNvPr id="29" name="Szövegdoboz 28"/>
          <p:cNvSpPr txBox="1">
            <a:spLocks noChangeArrowheads="1"/>
          </p:cNvSpPr>
          <p:nvPr/>
        </p:nvSpPr>
        <p:spPr bwMode="auto">
          <a:xfrm>
            <a:off x="4287838"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grpSp>
        <p:nvGrpSpPr>
          <p:cNvPr id="3" name="Csoportba foglalás 32"/>
          <p:cNvGrpSpPr>
            <a:grpSpLocks/>
          </p:cNvGrpSpPr>
          <p:nvPr/>
        </p:nvGrpSpPr>
        <p:grpSpPr bwMode="auto">
          <a:xfrm>
            <a:off x="5072063" y="2357438"/>
            <a:ext cx="928687" cy="584200"/>
            <a:chOff x="5072066" y="2857496"/>
            <a:chExt cx="928694" cy="584775"/>
          </a:xfrm>
        </p:grpSpPr>
        <p:sp>
          <p:nvSpPr>
            <p:cNvPr id="31" name="Körbe nyíl 30"/>
            <p:cNvSpPr/>
            <p:nvPr/>
          </p:nvSpPr>
          <p:spPr>
            <a:xfrm rot="5400000" flipV="1">
              <a:off x="5571922" y="2929213"/>
              <a:ext cx="429047" cy="428628"/>
            </a:xfrm>
            <a:prstGeom prst="circularArrow">
              <a:avLst/>
            </a:prstGeom>
            <a:solidFill>
              <a:schemeClr val="accent6">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solidFill>
                  <a:schemeClr val="accent6">
                    <a:lumMod val="50000"/>
                  </a:schemeClr>
                </a:solidFill>
              </a:endParaRPr>
            </a:p>
          </p:txBody>
        </p:sp>
        <p:sp>
          <p:nvSpPr>
            <p:cNvPr id="32" name="Szövegdoboz 31"/>
            <p:cNvSpPr txBox="1"/>
            <p:nvPr/>
          </p:nvSpPr>
          <p:spPr>
            <a:xfrm>
              <a:off x="5072066" y="2857496"/>
              <a:ext cx="571504" cy="584775"/>
            </a:xfrm>
            <a:prstGeom prst="rect">
              <a:avLst/>
            </a:prstGeom>
            <a:noFill/>
          </p:spPr>
          <p:txBody>
            <a:bodyPr>
              <a:spAutoFit/>
            </a:bodyPr>
            <a:lstStyle/>
            <a:p>
              <a:pPr fontAlgn="auto">
                <a:spcBef>
                  <a:spcPts val="0"/>
                </a:spcBef>
                <a:spcAft>
                  <a:spcPts val="0"/>
                </a:spcAft>
                <a:defRPr/>
              </a:pPr>
              <a:r>
                <a:rPr lang="hu-HU" sz="3200" b="1" baseline="16000" dirty="0">
                  <a:ln>
                    <a:solidFill>
                      <a:schemeClr val="bg1">
                        <a:lumMod val="50000"/>
                      </a:schemeClr>
                    </a:solidFill>
                  </a:ln>
                  <a:solidFill>
                    <a:schemeClr val="accent6">
                      <a:lumMod val="50000"/>
                    </a:schemeClr>
                  </a:solidFill>
                  <a:latin typeface="+mn-lt"/>
                </a:rPr>
                <a:t>:</a:t>
              </a:r>
              <a:r>
                <a:rPr lang="hu-HU" sz="3200" b="1" dirty="0">
                  <a:ln>
                    <a:solidFill>
                      <a:schemeClr val="bg1">
                        <a:lumMod val="50000"/>
                      </a:schemeClr>
                    </a:solidFill>
                  </a:ln>
                  <a:solidFill>
                    <a:schemeClr val="accent6">
                      <a:lumMod val="50000"/>
                    </a:schemeClr>
                  </a:solidFill>
                  <a:latin typeface="+mn-lt"/>
                </a:rPr>
                <a:t>8</a:t>
              </a:r>
            </a:p>
          </p:txBody>
        </p:sp>
      </p:gr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10-es számrendszerből 8-asba</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1000"/>
                                        <p:tgtEl>
                                          <p:spTgt spid="4">
                                            <p:txEl>
                                              <p:pRg st="6" end="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1000"/>
                                        <p:tgtEl>
                                          <p:spTgt spid="62"/>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1000"/>
                                        <p:tgtEl>
                                          <p:spTgt spid="55"/>
                                        </p:tgtEl>
                                      </p:cBhvr>
                                    </p:animEffect>
                                  </p:childTnLst>
                                </p:cTn>
                              </p:par>
                            </p:childTnLst>
                          </p:cTn>
                        </p:par>
                        <p:par>
                          <p:cTn id="74" fill="hold">
                            <p:stCondLst>
                              <p:cond delay="3000"/>
                            </p:stCondLst>
                            <p:childTnLst>
                              <p:par>
                                <p:cTn id="75" presetID="10" presetClass="entr" presetSubtype="0" fill="hold" grpId="0" nodeType="after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1000"/>
                                        <p:tgtEl>
                                          <p:spTgt spid="6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Effect transition="in" filter="fade">
                                      <p:cBhvr>
                                        <p:cTn id="82" dur="1000"/>
                                        <p:tgtEl>
                                          <p:spTgt spid="4">
                                            <p:txEl>
                                              <p:pRg st="7" end="7"/>
                                            </p:txEl>
                                          </p:spTgt>
                                        </p:tgtEl>
                                      </p:cBhvr>
                                    </p:animEffect>
                                  </p:childTnLst>
                                </p:cTn>
                              </p:par>
                              <p:par>
                                <p:cTn id="83" presetID="10" presetClass="exit" presetSubtype="0" fill="hold" grpId="1" nodeType="withEffect">
                                  <p:stCondLst>
                                    <p:cond delay="0"/>
                                  </p:stCondLst>
                                  <p:childTnLst>
                                    <p:animEffect transition="out" filter="fade">
                                      <p:cBhvr>
                                        <p:cTn id="84" dur="1000"/>
                                        <p:tgtEl>
                                          <p:spTgt spid="29"/>
                                        </p:tgtEl>
                                      </p:cBhvr>
                                    </p:animEffect>
                                    <p:set>
                                      <p:cBhvr>
                                        <p:cTn id="85" dur="1" fill="hold">
                                          <p:stCondLst>
                                            <p:cond delay="999"/>
                                          </p:stCondLst>
                                        </p:cTn>
                                        <p:tgtEl>
                                          <p:spTgt spid="29"/>
                                        </p:tgtEl>
                                        <p:attrNameLst>
                                          <p:attrName>style.visibility</p:attrName>
                                        </p:attrNameLst>
                                      </p:cBhvr>
                                      <p:to>
                                        <p:strVal val="hidden"/>
                                      </p:to>
                                    </p:set>
                                  </p:childTnLst>
                                </p:cTn>
                              </p:par>
                            </p:childTnLst>
                          </p:cTn>
                        </p:par>
                        <p:par>
                          <p:cTn id="86" fill="hold">
                            <p:stCondLst>
                              <p:cond delay="1000"/>
                            </p:stCondLst>
                            <p:childTnLst>
                              <p:par>
                                <p:cTn id="87" presetID="49" presetClass="entr" presetSubtype="0" decel="10000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p:cTn id="89" dur="1000" fill="hold"/>
                                        <p:tgtEl>
                                          <p:spTgt spid="27"/>
                                        </p:tgtEl>
                                        <p:attrNameLst>
                                          <p:attrName>ppt_w</p:attrName>
                                        </p:attrNameLst>
                                      </p:cBhvr>
                                      <p:tavLst>
                                        <p:tav tm="0">
                                          <p:val>
                                            <p:fltVal val="0"/>
                                          </p:val>
                                        </p:tav>
                                        <p:tav tm="100000">
                                          <p:val>
                                            <p:strVal val="#ppt_w"/>
                                          </p:val>
                                        </p:tav>
                                      </p:tavLst>
                                    </p:anim>
                                    <p:anim calcmode="lin" valueType="num">
                                      <p:cBhvr>
                                        <p:cTn id="90" dur="1000" fill="hold"/>
                                        <p:tgtEl>
                                          <p:spTgt spid="27"/>
                                        </p:tgtEl>
                                        <p:attrNameLst>
                                          <p:attrName>ppt_h</p:attrName>
                                        </p:attrNameLst>
                                      </p:cBhvr>
                                      <p:tavLst>
                                        <p:tav tm="0">
                                          <p:val>
                                            <p:fltVal val="0"/>
                                          </p:val>
                                        </p:tav>
                                        <p:tav tm="100000">
                                          <p:val>
                                            <p:strVal val="#ppt_h"/>
                                          </p:val>
                                        </p:tav>
                                      </p:tavLst>
                                    </p:anim>
                                    <p:anim calcmode="lin" valueType="num">
                                      <p:cBhvr>
                                        <p:cTn id="91" dur="1000" fill="hold"/>
                                        <p:tgtEl>
                                          <p:spTgt spid="27"/>
                                        </p:tgtEl>
                                        <p:attrNameLst>
                                          <p:attrName>style.rotation</p:attrName>
                                        </p:attrNameLst>
                                      </p:cBhvr>
                                      <p:tavLst>
                                        <p:tav tm="0">
                                          <p:val>
                                            <p:fltVal val="360"/>
                                          </p:val>
                                        </p:tav>
                                        <p:tav tm="100000">
                                          <p:val>
                                            <p:fltVal val="0"/>
                                          </p:val>
                                        </p:tav>
                                      </p:tavLst>
                                    </p:anim>
                                    <p:animEffect transition="in" filter="fade">
                                      <p:cBhvr>
                                        <p:cTn id="92" dur="1000"/>
                                        <p:tgtEl>
                                          <p:spTgt spid="27"/>
                                        </p:tgtEl>
                                      </p:cBhvr>
                                    </p:animEffect>
                                  </p:childTnLst>
                                </p:cTn>
                              </p:par>
                            </p:childTnLst>
                          </p:cTn>
                        </p:par>
                        <p:par>
                          <p:cTn id="93" fill="hold">
                            <p:stCondLst>
                              <p:cond delay="2000"/>
                            </p:stCondLst>
                            <p:childTnLst>
                              <p:par>
                                <p:cTn id="94" presetID="12" presetClass="entr" presetSubtype="4" fill="hold" grpId="0" nodeType="afterEffect">
                                  <p:stCondLst>
                                    <p:cond delay="0"/>
                                  </p:stCondLst>
                                  <p:iterate type="lt">
                                    <p:tmPct val="100000"/>
                                  </p:iterate>
                                  <p:childTnLst>
                                    <p:set>
                                      <p:cBhvr>
                                        <p:cTn id="95" dur="1" fill="hold">
                                          <p:stCondLst>
                                            <p:cond delay="0"/>
                                          </p:stCondLst>
                                        </p:cTn>
                                        <p:tgtEl>
                                          <p:spTgt spid="28"/>
                                        </p:tgtEl>
                                        <p:attrNameLst>
                                          <p:attrName>style.visibility</p:attrName>
                                        </p:attrNameLst>
                                      </p:cBhvr>
                                      <p:to>
                                        <p:strVal val="visible"/>
                                      </p:to>
                                    </p:set>
                                    <p:animEffect transition="in" filter="slide(fromBottom)">
                                      <p:cBhvr>
                                        <p:cTn id="96" dur="1000"/>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5">
                                            <p:txEl>
                                              <p:pRg st="0" end="0"/>
                                            </p:txEl>
                                          </p:spTgt>
                                        </p:tgtEl>
                                        <p:attrNameLst>
                                          <p:attrName>style.visibility</p:attrName>
                                        </p:attrNameLst>
                                      </p:cBhvr>
                                      <p:to>
                                        <p:strVal val="visible"/>
                                      </p:to>
                                    </p:set>
                                    <p:animEffect transition="in" filter="fade">
                                      <p:cBhvr>
                                        <p:cTn id="101"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55" grpId="0"/>
      <p:bldP spid="61" grpId="0"/>
      <p:bldP spid="62" grpId="0"/>
      <p:bldP spid="63" grpId="0"/>
      <p:bldP spid="28" grpId="0"/>
      <p:bldP spid="29" grpId="0"/>
      <p:bldP spid="29"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53" name="Szövegdoboz 52"/>
          <p:cNvSpPr txBox="1"/>
          <p:nvPr/>
        </p:nvSpPr>
        <p:spPr>
          <a:xfrm>
            <a:off x="5929313" y="2571750"/>
            <a:ext cx="785812"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8</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10-es számrendszerből 16-osba</a:t>
            </a:r>
            <a:endParaRPr lang="hu-HU" dirty="0"/>
          </a:p>
        </p:txBody>
      </p:sp>
      <p:sp>
        <p:nvSpPr>
          <p:cNvPr id="4"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Készítsünk egy 2-oszlopos táblázatot</a:t>
            </a:r>
          </a:p>
          <a:p>
            <a:pPr marL="263525" indent="-263525">
              <a:buFont typeface="Calibri" pitchFamily="34" charset="0"/>
              <a:buAutoNum type="arabicPeriod"/>
            </a:pPr>
            <a:r>
              <a:rPr b="1" u="none">
                <a:solidFill>
                  <a:srgbClr val="0070C0"/>
                </a:solidFill>
              </a:rPr>
              <a:t>Írjuk fel a számot a bal felső sarokba</a:t>
            </a:r>
          </a:p>
          <a:p>
            <a:pPr marL="263525" indent="-263525">
              <a:buFont typeface="Calibri" pitchFamily="34" charset="0"/>
              <a:buAutoNum type="arabicPeriod"/>
            </a:pPr>
            <a:r>
              <a:rPr b="1" u="none">
                <a:solidFill>
                  <a:srgbClr val="984807"/>
                </a:solidFill>
              </a:rPr>
              <a:t>Osszuk el a számot 16-tal</a:t>
            </a:r>
          </a:p>
          <a:p>
            <a:pPr marL="720725" lvl="1" indent="-277813">
              <a:buFont typeface="Calibri" pitchFamily="34" charset="0"/>
              <a:buAutoNum type="alphaLcParenR"/>
            </a:pPr>
            <a:r>
              <a:rPr sz="1400" b="1" u="none">
                <a:solidFill>
                  <a:srgbClr val="FF0000"/>
                </a:solidFill>
              </a:rPr>
              <a:t>Az osztás eredményét írjuk a szám alá</a:t>
            </a:r>
          </a:p>
          <a:p>
            <a:pPr marL="720725" lvl="1" indent="-277813">
              <a:buFont typeface="Calibri" pitchFamily="34" charset="0"/>
              <a:buAutoNum type="alphaLcParenR"/>
            </a:pPr>
            <a:r>
              <a:rPr sz="1400" b="1" u="none">
                <a:solidFill>
                  <a:srgbClr val="00B050"/>
                </a:solidFill>
              </a:rPr>
              <a:t>Az osztás maradékát  írjuk a szám mellé</a:t>
            </a:r>
          </a:p>
          <a:p>
            <a:pPr marL="263525" indent="-263525">
              <a:buFont typeface="Calibri" pitchFamily="34" charset="0"/>
              <a:buAutoNum type="arabicPeriod"/>
            </a:pPr>
            <a:r>
              <a:rPr b="1" u="none"/>
              <a:t>Az osztást ismételgessük, amíg a bal oldalon 0-t nem kapunk</a:t>
            </a:r>
          </a:p>
          <a:p>
            <a:pPr marL="263525" indent="-263525">
              <a:buFont typeface="Calibri" pitchFamily="34" charset="0"/>
              <a:buAutoNum type="arabicPeriod"/>
            </a:pPr>
            <a:r>
              <a:rPr b="1" u="none">
                <a:solidFill>
                  <a:srgbClr val="00B0F0"/>
                </a:solidFill>
              </a:rPr>
              <a:t>A jobb oldali oszlop számjegyeit olvassuk össze lentről felfelé</a:t>
            </a:r>
          </a:p>
        </p:txBody>
      </p:sp>
      <p:sp>
        <p:nvSpPr>
          <p:cNvPr id="26" name="Szöveg helye 25"/>
          <p:cNvSpPr>
            <a:spLocks noGrp="1"/>
          </p:cNvSpPr>
          <p:nvPr>
            <p:ph type="body" sz="quarter" idx="13"/>
          </p:nvPr>
        </p:nvSpPr>
        <p:spPr>
          <a:xfrm>
            <a:off x="465138" y="1182688"/>
            <a:ext cx="8221662" cy="817562"/>
          </a:xfrm>
        </p:spPr>
        <p:txBody>
          <a:bodyPr>
            <a:normAutofit/>
          </a:bodyPr>
          <a:lstStyle/>
          <a:p>
            <a:r>
              <a:rPr lang="hu-HU" smtClean="0"/>
              <a:t>131</a:t>
            </a:r>
            <a:r>
              <a:rPr lang="hu-HU" u="sng" baseline="-25000" smtClean="0"/>
              <a:t>10</a:t>
            </a:r>
            <a:r>
              <a:rPr lang="hu-HU" smtClean="0"/>
              <a:t>=                   </a:t>
            </a:r>
            <a:r>
              <a:rPr lang="hu-HU" u="sng" baseline="-25000" smtClean="0"/>
              <a:t>16</a:t>
            </a:r>
          </a:p>
        </p:txBody>
      </p:sp>
      <p:cxnSp>
        <p:nvCxnSpPr>
          <p:cNvPr id="50" name="Egyenes összekötő 49"/>
          <p:cNvCxnSpPr/>
          <p:nvPr/>
        </p:nvCxnSpPr>
        <p:spPr>
          <a:xfrm>
            <a:off x="5929313" y="2633663"/>
            <a:ext cx="157162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Egyenes összekötő 50"/>
          <p:cNvCxnSpPr/>
          <p:nvPr/>
        </p:nvCxnSpPr>
        <p:spPr>
          <a:xfrm rot="5400000">
            <a:off x="5107781" y="3821907"/>
            <a:ext cx="3214687" cy="0"/>
          </a:xfrm>
          <a:prstGeom prst="line">
            <a:avLst/>
          </a:prstGeom>
          <a:ln w="3810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2" name="Szövegdoboz 51"/>
          <p:cNvSpPr txBox="1"/>
          <p:nvPr/>
        </p:nvSpPr>
        <p:spPr>
          <a:xfrm>
            <a:off x="5929313" y="22145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131</a:t>
            </a:r>
          </a:p>
        </p:txBody>
      </p:sp>
      <p:sp>
        <p:nvSpPr>
          <p:cNvPr id="54" name="Szövegdoboz 53"/>
          <p:cNvSpPr txBox="1"/>
          <p:nvPr/>
        </p:nvSpPr>
        <p:spPr>
          <a:xfrm>
            <a:off x="5929313" y="292893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0</a:t>
            </a:r>
          </a:p>
        </p:txBody>
      </p:sp>
      <p:sp>
        <p:nvSpPr>
          <p:cNvPr id="61" name="Szövegdoboz 60"/>
          <p:cNvSpPr txBox="1"/>
          <p:nvPr/>
        </p:nvSpPr>
        <p:spPr>
          <a:xfrm>
            <a:off x="6715125" y="22145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62" name="Szövegdoboz 61"/>
          <p:cNvSpPr txBox="1"/>
          <p:nvPr/>
        </p:nvSpPr>
        <p:spPr>
          <a:xfrm>
            <a:off x="6715125" y="2571750"/>
            <a:ext cx="785813" cy="461963"/>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8</a:t>
            </a:r>
          </a:p>
        </p:txBody>
      </p:sp>
      <p:sp>
        <p:nvSpPr>
          <p:cNvPr id="27" name="Kanyar felfelé 26"/>
          <p:cNvSpPr/>
          <p:nvPr/>
        </p:nvSpPr>
        <p:spPr>
          <a:xfrm>
            <a:off x="7215188" y="5072063"/>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786313"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83</a:t>
            </a:r>
          </a:p>
        </p:txBody>
      </p:sp>
      <p:sp>
        <p:nvSpPr>
          <p:cNvPr id="29" name="Szövegdoboz 28"/>
          <p:cNvSpPr txBox="1">
            <a:spLocks noChangeArrowheads="1"/>
          </p:cNvSpPr>
          <p:nvPr/>
        </p:nvSpPr>
        <p:spPr bwMode="auto">
          <a:xfrm>
            <a:off x="4287838"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grpSp>
        <p:nvGrpSpPr>
          <p:cNvPr id="3" name="Csoportba foglalás 32"/>
          <p:cNvGrpSpPr>
            <a:grpSpLocks/>
          </p:cNvGrpSpPr>
          <p:nvPr/>
        </p:nvGrpSpPr>
        <p:grpSpPr bwMode="auto">
          <a:xfrm>
            <a:off x="4929188" y="2357438"/>
            <a:ext cx="1071562" cy="584200"/>
            <a:chOff x="5072066" y="2857496"/>
            <a:chExt cx="928695" cy="584775"/>
          </a:xfrm>
        </p:grpSpPr>
        <p:sp>
          <p:nvSpPr>
            <p:cNvPr id="31" name="Körbe nyíl 30"/>
            <p:cNvSpPr/>
            <p:nvPr/>
          </p:nvSpPr>
          <p:spPr>
            <a:xfrm rot="5400000" flipV="1">
              <a:off x="5600498" y="2957788"/>
              <a:ext cx="429047" cy="371478"/>
            </a:xfrm>
            <a:prstGeom prst="circularArrow">
              <a:avLst/>
            </a:prstGeom>
            <a:solidFill>
              <a:schemeClr val="accent6">
                <a:lumMod val="5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hu-HU">
                <a:solidFill>
                  <a:schemeClr val="accent6">
                    <a:lumMod val="50000"/>
                  </a:schemeClr>
                </a:solidFill>
              </a:endParaRPr>
            </a:p>
          </p:txBody>
        </p:sp>
        <p:sp>
          <p:nvSpPr>
            <p:cNvPr id="32" name="Szövegdoboz 31"/>
            <p:cNvSpPr txBox="1"/>
            <p:nvPr/>
          </p:nvSpPr>
          <p:spPr>
            <a:xfrm>
              <a:off x="5072066" y="2857496"/>
              <a:ext cx="619129" cy="584775"/>
            </a:xfrm>
            <a:prstGeom prst="rect">
              <a:avLst/>
            </a:prstGeom>
            <a:noFill/>
          </p:spPr>
          <p:txBody>
            <a:bodyPr>
              <a:spAutoFit/>
            </a:bodyPr>
            <a:lstStyle/>
            <a:p>
              <a:pPr fontAlgn="auto">
                <a:spcBef>
                  <a:spcPts val="0"/>
                </a:spcBef>
                <a:spcAft>
                  <a:spcPts val="0"/>
                </a:spcAft>
                <a:defRPr/>
              </a:pPr>
              <a:r>
                <a:rPr lang="hu-HU" sz="3200" b="1" baseline="16000" dirty="0">
                  <a:ln>
                    <a:solidFill>
                      <a:schemeClr val="bg1">
                        <a:lumMod val="50000"/>
                      </a:schemeClr>
                    </a:solidFill>
                  </a:ln>
                  <a:solidFill>
                    <a:schemeClr val="accent6">
                      <a:lumMod val="50000"/>
                    </a:schemeClr>
                  </a:solidFill>
                  <a:latin typeface="+mn-lt"/>
                </a:rPr>
                <a:t>:</a:t>
              </a:r>
              <a:r>
                <a:rPr lang="hu-HU" sz="3200" b="1" dirty="0">
                  <a:ln>
                    <a:solidFill>
                      <a:schemeClr val="bg1">
                        <a:lumMod val="50000"/>
                      </a:schemeClr>
                    </a:solidFill>
                  </a:ln>
                  <a:solidFill>
                    <a:schemeClr val="accent6">
                      <a:lumMod val="50000"/>
                    </a:schemeClr>
                  </a:solidFill>
                  <a:latin typeface="+mn-lt"/>
                </a:rPr>
                <a:t>16</a:t>
              </a:r>
            </a:p>
          </p:txBody>
        </p:sp>
      </p:gr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10-es számrendszerből 16-osba</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10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1000"/>
                                        <p:tgtEl>
                                          <p:spTgt spid="4">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10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1000"/>
                                        <p:tgtEl>
                                          <p:spTgt spid="4">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6" end="6"/>
                                            </p:txEl>
                                          </p:spTgt>
                                        </p:tgtEl>
                                        <p:attrNameLst>
                                          <p:attrName>style.visibility</p:attrName>
                                        </p:attrNameLst>
                                      </p:cBhvr>
                                      <p:to>
                                        <p:strVal val="visible"/>
                                      </p:to>
                                    </p:set>
                                    <p:animEffect transition="in" filter="fade">
                                      <p:cBhvr>
                                        <p:cTn id="62" dur="1000"/>
                                        <p:tgtEl>
                                          <p:spTgt spid="4">
                                            <p:txEl>
                                              <p:pRg st="6" end="6"/>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1000"/>
                                        <p:tgtEl>
                                          <p:spTgt spid="6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
                                            <p:txEl>
                                              <p:pRg st="7" end="7"/>
                                            </p:txEl>
                                          </p:spTgt>
                                        </p:tgtEl>
                                        <p:attrNameLst>
                                          <p:attrName>style.visibility</p:attrName>
                                        </p:attrNameLst>
                                      </p:cBhvr>
                                      <p:to>
                                        <p:strVal val="visible"/>
                                      </p:to>
                                    </p:set>
                                    <p:animEffect transition="in" filter="fade">
                                      <p:cBhvr>
                                        <p:cTn id="74" dur="1000"/>
                                        <p:tgtEl>
                                          <p:spTgt spid="4">
                                            <p:txEl>
                                              <p:pRg st="7" end="7"/>
                                            </p:txEl>
                                          </p:spTgt>
                                        </p:tgtEl>
                                      </p:cBhvr>
                                    </p:animEffect>
                                  </p:childTnLst>
                                </p:cTn>
                              </p:par>
                              <p:par>
                                <p:cTn id="75" presetID="10" presetClass="exit" presetSubtype="0" fill="hold" grpId="1" nodeType="withEffect">
                                  <p:stCondLst>
                                    <p:cond delay="0"/>
                                  </p:stCondLst>
                                  <p:childTnLst>
                                    <p:animEffect transition="out" filter="fade">
                                      <p:cBhvr>
                                        <p:cTn id="76" dur="1000"/>
                                        <p:tgtEl>
                                          <p:spTgt spid="29"/>
                                        </p:tgtEl>
                                      </p:cBhvr>
                                    </p:animEffect>
                                    <p:set>
                                      <p:cBhvr>
                                        <p:cTn id="77" dur="1" fill="hold">
                                          <p:stCondLst>
                                            <p:cond delay="999"/>
                                          </p:stCondLst>
                                        </p:cTn>
                                        <p:tgtEl>
                                          <p:spTgt spid="29"/>
                                        </p:tgtEl>
                                        <p:attrNameLst>
                                          <p:attrName>style.visibility</p:attrName>
                                        </p:attrNameLst>
                                      </p:cBhvr>
                                      <p:to>
                                        <p:strVal val="hidden"/>
                                      </p:to>
                                    </p:set>
                                  </p:childTnLst>
                                </p:cTn>
                              </p:par>
                            </p:childTnLst>
                          </p:cTn>
                        </p:par>
                        <p:par>
                          <p:cTn id="78" fill="hold">
                            <p:stCondLst>
                              <p:cond delay="1000"/>
                            </p:stCondLst>
                            <p:childTnLst>
                              <p:par>
                                <p:cTn id="79" presetID="49" presetClass="entr" presetSubtype="0" decel="100000"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p:cTn id="81" dur="1000" fill="hold"/>
                                        <p:tgtEl>
                                          <p:spTgt spid="27"/>
                                        </p:tgtEl>
                                        <p:attrNameLst>
                                          <p:attrName>ppt_w</p:attrName>
                                        </p:attrNameLst>
                                      </p:cBhvr>
                                      <p:tavLst>
                                        <p:tav tm="0">
                                          <p:val>
                                            <p:fltVal val="0"/>
                                          </p:val>
                                        </p:tav>
                                        <p:tav tm="100000">
                                          <p:val>
                                            <p:strVal val="#ppt_w"/>
                                          </p:val>
                                        </p:tav>
                                      </p:tavLst>
                                    </p:anim>
                                    <p:anim calcmode="lin" valueType="num">
                                      <p:cBhvr>
                                        <p:cTn id="82" dur="1000" fill="hold"/>
                                        <p:tgtEl>
                                          <p:spTgt spid="27"/>
                                        </p:tgtEl>
                                        <p:attrNameLst>
                                          <p:attrName>ppt_h</p:attrName>
                                        </p:attrNameLst>
                                      </p:cBhvr>
                                      <p:tavLst>
                                        <p:tav tm="0">
                                          <p:val>
                                            <p:fltVal val="0"/>
                                          </p:val>
                                        </p:tav>
                                        <p:tav tm="100000">
                                          <p:val>
                                            <p:strVal val="#ppt_h"/>
                                          </p:val>
                                        </p:tav>
                                      </p:tavLst>
                                    </p:anim>
                                    <p:anim calcmode="lin" valueType="num">
                                      <p:cBhvr>
                                        <p:cTn id="83" dur="1000" fill="hold"/>
                                        <p:tgtEl>
                                          <p:spTgt spid="27"/>
                                        </p:tgtEl>
                                        <p:attrNameLst>
                                          <p:attrName>style.rotation</p:attrName>
                                        </p:attrNameLst>
                                      </p:cBhvr>
                                      <p:tavLst>
                                        <p:tav tm="0">
                                          <p:val>
                                            <p:fltVal val="360"/>
                                          </p:val>
                                        </p:tav>
                                        <p:tav tm="100000">
                                          <p:val>
                                            <p:fltVal val="0"/>
                                          </p:val>
                                        </p:tav>
                                      </p:tavLst>
                                    </p:anim>
                                    <p:animEffect transition="in" filter="fade">
                                      <p:cBhvr>
                                        <p:cTn id="84" dur="1000"/>
                                        <p:tgtEl>
                                          <p:spTgt spid="27"/>
                                        </p:tgtEl>
                                      </p:cBhvr>
                                    </p:animEffect>
                                  </p:childTnLst>
                                </p:cTn>
                              </p:par>
                            </p:childTnLst>
                          </p:cTn>
                        </p:par>
                        <p:par>
                          <p:cTn id="85" fill="hold">
                            <p:stCondLst>
                              <p:cond delay="2000"/>
                            </p:stCondLst>
                            <p:childTnLst>
                              <p:par>
                                <p:cTn id="86" presetID="12" presetClass="entr" presetSubtype="4" fill="hold" grpId="0" nodeType="afterEffect">
                                  <p:stCondLst>
                                    <p:cond delay="0"/>
                                  </p:stCondLst>
                                  <p:iterate type="lt">
                                    <p:tmPct val="100000"/>
                                  </p:iterate>
                                  <p:childTnLst>
                                    <p:set>
                                      <p:cBhvr>
                                        <p:cTn id="87" dur="1" fill="hold">
                                          <p:stCondLst>
                                            <p:cond delay="0"/>
                                          </p:stCondLst>
                                        </p:cTn>
                                        <p:tgtEl>
                                          <p:spTgt spid="28"/>
                                        </p:tgtEl>
                                        <p:attrNameLst>
                                          <p:attrName>style.visibility</p:attrName>
                                        </p:attrNameLst>
                                      </p:cBhvr>
                                      <p:to>
                                        <p:strVal val="visible"/>
                                      </p:to>
                                    </p:set>
                                    <p:animEffect transition="in" filter="slide(fromBottom)">
                                      <p:cBhvr>
                                        <p:cTn id="88" dur="10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5">
                                            <p:txEl>
                                              <p:pRg st="0" end="0"/>
                                            </p:txEl>
                                          </p:spTgt>
                                        </p:tgtEl>
                                        <p:attrNameLst>
                                          <p:attrName>style.visibility</p:attrName>
                                        </p:attrNameLst>
                                      </p:cBhvr>
                                      <p:to>
                                        <p:strVal val="visible"/>
                                      </p:to>
                                    </p:set>
                                    <p:animEffect transition="in" filter="fade">
                                      <p:cBhvr>
                                        <p:cTn id="93"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61" grpId="0"/>
      <p:bldP spid="62" grpId="0"/>
      <p:bldP spid="28" grpId="0"/>
      <p:bldP spid="29" grpId="0"/>
      <p:bldP spid="29"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53" name="Szövegdoboz 52"/>
          <p:cNvSpPr txBox="1"/>
          <p:nvPr/>
        </p:nvSpPr>
        <p:spPr>
          <a:xfrm>
            <a:off x="5649913" y="2249488"/>
            <a:ext cx="1974850" cy="67468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vert="eaVert" anchor="ctr">
            <a:spAutoFit/>
          </a:bodyPr>
          <a:lstStyle/>
          <a:p>
            <a:pPr algn="ctr">
              <a:lnSpc>
                <a:spcPct val="105000"/>
              </a:lnSpc>
            </a:pPr>
            <a:r>
              <a:rPr lang="hu-HU" sz="1400" b="1">
                <a:solidFill>
                  <a:srgbClr val="0070C0"/>
                </a:solidFill>
              </a:rPr>
              <a:t>1</a:t>
            </a:r>
          </a:p>
          <a:p>
            <a:pPr algn="ctr">
              <a:lnSpc>
                <a:spcPct val="105000"/>
              </a:lnSpc>
            </a:pPr>
            <a:r>
              <a:rPr lang="hu-HU" sz="1400" b="1">
                <a:solidFill>
                  <a:srgbClr val="0070C0"/>
                </a:solidFill>
              </a:rPr>
              <a:t>2</a:t>
            </a:r>
          </a:p>
          <a:p>
            <a:pPr algn="ctr">
              <a:lnSpc>
                <a:spcPct val="105000"/>
              </a:lnSpc>
            </a:pPr>
            <a:r>
              <a:rPr lang="hu-HU" sz="1400" b="1">
                <a:solidFill>
                  <a:srgbClr val="0070C0"/>
                </a:solidFill>
              </a:rPr>
              <a:t>4</a:t>
            </a:r>
          </a:p>
          <a:p>
            <a:pPr algn="ctr">
              <a:lnSpc>
                <a:spcPct val="105000"/>
              </a:lnSpc>
            </a:pPr>
            <a:r>
              <a:rPr lang="hu-HU" sz="1400" b="1">
                <a:solidFill>
                  <a:srgbClr val="0070C0"/>
                </a:solidFill>
              </a:rPr>
              <a:t>8</a:t>
            </a:r>
          </a:p>
          <a:p>
            <a:pPr algn="ctr">
              <a:lnSpc>
                <a:spcPct val="105000"/>
              </a:lnSpc>
            </a:pPr>
            <a:r>
              <a:rPr lang="hu-HU" sz="1400" b="1">
                <a:solidFill>
                  <a:srgbClr val="0070C0"/>
                </a:solidFill>
              </a:rPr>
              <a:t>16</a:t>
            </a:r>
          </a:p>
          <a:p>
            <a:pPr algn="ctr">
              <a:lnSpc>
                <a:spcPct val="105000"/>
              </a:lnSpc>
            </a:pPr>
            <a:r>
              <a:rPr lang="hu-HU" sz="1400" b="1">
                <a:solidFill>
                  <a:srgbClr val="0070C0"/>
                </a:solidFill>
              </a:rPr>
              <a:t>32</a:t>
            </a:r>
          </a:p>
          <a:p>
            <a:pPr algn="ctr">
              <a:lnSpc>
                <a:spcPct val="105000"/>
              </a:lnSpc>
            </a:pPr>
            <a:r>
              <a:rPr lang="hu-HU" sz="1400" b="1">
                <a:solidFill>
                  <a:srgbClr val="0070C0"/>
                </a:solidFill>
              </a:rPr>
              <a:t>64</a:t>
            </a:r>
          </a:p>
          <a:p>
            <a:pPr algn="ctr">
              <a:lnSpc>
                <a:spcPct val="105000"/>
              </a:lnSpc>
            </a:pPr>
            <a:r>
              <a:rPr lang="hu-HU" sz="1400" b="1">
                <a:solidFill>
                  <a:srgbClr val="0070C0"/>
                </a:solidFill>
              </a:rPr>
              <a:t>128</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2-es számrendszerből 10-esbe</a:t>
            </a:r>
            <a:endParaRPr lang="hu-HU" dirty="0"/>
          </a:p>
        </p:txBody>
      </p:sp>
      <p:sp>
        <p:nvSpPr>
          <p:cNvPr id="3" name="Tartalom helye 4"/>
          <p:cNvSpPr>
            <a:spLocks noGrp="1"/>
          </p:cNvSpPr>
          <p:nvPr>
            <p:ph sz="half" idx="1"/>
          </p:nvPr>
        </p:nvSpPr>
        <p:spPr>
          <a:xfrm>
            <a:off x="457200" y="2143125"/>
            <a:ext cx="4038600" cy="3482975"/>
          </a:xfrm>
        </p:spPr>
        <p:txBody>
          <a:bodyPr/>
          <a:lstStyle/>
          <a:p>
            <a:pPr marL="514350" indent="-514350" algn="ctr">
              <a:spcAft>
                <a:spcPts val="1200"/>
              </a:spcAft>
              <a:buFont typeface="Arial" charset="0"/>
              <a:buNone/>
            </a:pPr>
            <a:r>
              <a:rPr b="1" u="none"/>
              <a:t>Átváltás menete:</a:t>
            </a:r>
          </a:p>
          <a:p>
            <a:pPr marL="514350" indent="-514350">
              <a:buFont typeface="Calibri" pitchFamily="34" charset="0"/>
              <a:buAutoNum type="arabicPeriod"/>
            </a:pPr>
            <a:r>
              <a:rPr b="1" u="none">
                <a:solidFill>
                  <a:srgbClr val="7F7F7F"/>
                </a:solidFill>
              </a:rPr>
              <a:t>Írjuk fel az átváltandó számot</a:t>
            </a:r>
          </a:p>
          <a:p>
            <a:pPr marL="514350" indent="-514350">
              <a:buFont typeface="Calibri" pitchFamily="34" charset="0"/>
              <a:buAutoNum type="arabicPeriod"/>
            </a:pPr>
            <a:r>
              <a:rPr b="1" u="none">
                <a:solidFill>
                  <a:srgbClr val="0070C0"/>
                </a:solidFill>
              </a:rPr>
              <a:t>Írjuk a számjegyek fölé 2 hatványait</a:t>
            </a:r>
          </a:p>
          <a:p>
            <a:pPr marL="514350" indent="-514350">
              <a:buFont typeface="Calibri" pitchFamily="34" charset="0"/>
              <a:buAutoNum type="arabicPeriod"/>
            </a:pPr>
            <a:r>
              <a:rPr b="1" u="none">
                <a:solidFill>
                  <a:srgbClr val="00B050"/>
                </a:solidFill>
              </a:rPr>
              <a:t>Szorozzuk össze a számjegyeket a fölöttük lévő hatványokkal</a:t>
            </a:r>
          </a:p>
          <a:p>
            <a:pPr marL="514350" indent="-514350">
              <a:buFont typeface="Calibri" pitchFamily="34" charset="0"/>
              <a:buAutoNum type="arabicPeriod"/>
            </a:pPr>
            <a:r>
              <a:rPr b="1" u="none">
                <a:solidFill>
                  <a:srgbClr val="FF0000"/>
                </a:solidFill>
              </a:rPr>
              <a:t>Adjuk össze a szorzatokat</a:t>
            </a:r>
          </a:p>
          <a:p>
            <a:pPr marL="514350" indent="-514350">
              <a:buFont typeface="Calibri" pitchFamily="34" charset="0"/>
              <a:buAutoNum type="arabicPeriod"/>
            </a:pPr>
            <a:r>
              <a:rPr b="1" u="none">
                <a:solidFill>
                  <a:srgbClr val="00B0F0"/>
                </a:solidFill>
              </a:rPr>
              <a:t>Az összeg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10000011</a:t>
            </a:r>
            <a:r>
              <a:rPr lang="hu-HU" u="sng" baseline="-25000" dirty="0" smtClean="0"/>
              <a:t>2</a:t>
            </a:r>
            <a:r>
              <a:rPr lang="hu-HU" dirty="0" smtClean="0"/>
              <a:t>=           </a:t>
            </a:r>
            <a:r>
              <a:rPr lang="hu-HU" u="sng" baseline="-25000" dirty="0" smtClean="0"/>
              <a:t>10</a:t>
            </a:r>
          </a:p>
        </p:txBody>
      </p:sp>
      <p:sp>
        <p:nvSpPr>
          <p:cNvPr id="52" name="Szövegdoboz 51"/>
          <p:cNvSpPr txBox="1"/>
          <p:nvPr/>
        </p:nvSpPr>
        <p:spPr>
          <a:xfrm>
            <a:off x="46767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1 0 0 0 0 0 1 1</a:t>
            </a:r>
          </a:p>
        </p:txBody>
      </p:sp>
      <p:sp>
        <p:nvSpPr>
          <p:cNvPr id="54" name="Szövegdoboz 53"/>
          <p:cNvSpPr txBox="1"/>
          <p:nvPr/>
        </p:nvSpPr>
        <p:spPr>
          <a:xfrm>
            <a:off x="5000625" y="4538663"/>
            <a:ext cx="107156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128</a:t>
            </a:r>
          </a:p>
        </p:txBody>
      </p:sp>
      <p:sp>
        <p:nvSpPr>
          <p:cNvPr id="55" name="Szövegdoboz 54"/>
          <p:cNvSpPr txBox="1"/>
          <p:nvPr/>
        </p:nvSpPr>
        <p:spPr>
          <a:xfrm>
            <a:off x="6357938"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a:t>
            </a:r>
          </a:p>
        </p:txBody>
      </p:sp>
      <p:sp>
        <p:nvSpPr>
          <p:cNvPr id="61" name="Szövegdoboz 60"/>
          <p:cNvSpPr txBox="1"/>
          <p:nvPr/>
        </p:nvSpPr>
        <p:spPr>
          <a:xfrm>
            <a:off x="5000625" y="3786188"/>
            <a:ext cx="1071563" cy="461962"/>
          </a:xfrm>
          <a:prstGeom prst="rect">
            <a:avLst/>
          </a:prstGeom>
          <a:no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1∙128</a:t>
            </a:r>
          </a:p>
        </p:txBody>
      </p:sp>
      <p:sp>
        <p:nvSpPr>
          <p:cNvPr id="62" name="Szövegdoboz 61"/>
          <p:cNvSpPr txBox="1">
            <a:spLocks noChangeArrowheads="1"/>
          </p:cNvSpPr>
          <p:nvPr/>
        </p:nvSpPr>
        <p:spPr bwMode="auto">
          <a:xfrm>
            <a:off x="6357938"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1 ∙ 2</a:t>
            </a:r>
          </a:p>
        </p:txBody>
      </p:sp>
      <p:sp>
        <p:nvSpPr>
          <p:cNvPr id="63" name="Szövegdoboz 62"/>
          <p:cNvSpPr txBox="1">
            <a:spLocks noChangeArrowheads="1"/>
          </p:cNvSpPr>
          <p:nvPr/>
        </p:nvSpPr>
        <p:spPr bwMode="auto">
          <a:xfrm>
            <a:off x="7358063"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1 ∙ </a:t>
            </a:r>
            <a:r>
              <a:rPr lang="hu-HU" sz="2400" b="1" dirty="0" err="1">
                <a:solidFill>
                  <a:srgbClr val="00B050"/>
                </a:solidFill>
                <a:latin typeface="+mn-lt"/>
              </a:rPr>
              <a:t>1</a:t>
            </a:r>
            <a:endParaRPr lang="hu-HU" sz="2400" b="1" dirty="0">
              <a:solidFill>
                <a:srgbClr val="00B050"/>
              </a:solidFill>
              <a:latin typeface="+mn-lt"/>
            </a:endParaRPr>
          </a:p>
        </p:txBody>
      </p:sp>
      <p:sp>
        <p:nvSpPr>
          <p:cNvPr id="64" name="Szövegdoboz 63"/>
          <p:cNvSpPr txBox="1"/>
          <p:nvPr/>
        </p:nvSpPr>
        <p:spPr>
          <a:xfrm>
            <a:off x="5786438" y="45386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5072063"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131</a:t>
            </a:r>
          </a:p>
        </p:txBody>
      </p:sp>
      <p:sp>
        <p:nvSpPr>
          <p:cNvPr id="29" name="Szövegdoboz 28"/>
          <p:cNvSpPr txBox="1">
            <a:spLocks noChangeArrowheads="1"/>
          </p:cNvSpPr>
          <p:nvPr/>
        </p:nvSpPr>
        <p:spPr bwMode="auto">
          <a:xfrm>
            <a:off x="4645025"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2-es számrendszerből 10-esbe</a:t>
            </a:r>
          </a:p>
        </p:txBody>
      </p:sp>
      <p:cxnSp>
        <p:nvCxnSpPr>
          <p:cNvPr id="35" name="Alak 34"/>
          <p:cNvCxnSpPr>
            <a:endCxn id="61" idx="0"/>
          </p:cNvCxnSpPr>
          <p:nvPr/>
        </p:nvCxnSpPr>
        <p:spPr>
          <a:xfrm rot="5400000">
            <a:off x="5380037" y="3284538"/>
            <a:ext cx="658813" cy="344488"/>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zögletes összekötő 36"/>
          <p:cNvCxnSpPr>
            <a:endCxn id="62" idx="0"/>
          </p:cNvCxnSpPr>
          <p:nvPr/>
        </p:nvCxnSpPr>
        <p:spPr>
          <a:xfrm rot="5400000">
            <a:off x="6623844" y="3234531"/>
            <a:ext cx="642938" cy="460375"/>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zögletes összekötő 38"/>
          <p:cNvCxnSpPr>
            <a:endCxn id="63" idx="0"/>
          </p:cNvCxnSpPr>
          <p:nvPr/>
        </p:nvCxnSpPr>
        <p:spPr>
          <a:xfrm rot="16200000" flipH="1">
            <a:off x="7233444" y="3304381"/>
            <a:ext cx="642938" cy="320675"/>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Szövegdoboz 68"/>
          <p:cNvSpPr txBox="1"/>
          <p:nvPr/>
        </p:nvSpPr>
        <p:spPr>
          <a:xfrm>
            <a:off x="7358063"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a:t>
            </a:r>
          </a:p>
        </p:txBody>
      </p:sp>
      <p:cxnSp>
        <p:nvCxnSpPr>
          <p:cNvPr id="71" name="Egyenes összekötő nyíllal 70"/>
          <p:cNvCxnSpPr>
            <a:stCxn id="61" idx="2"/>
            <a:endCxn id="54" idx="0"/>
          </p:cNvCxnSpPr>
          <p:nvPr/>
        </p:nvCxnSpPr>
        <p:spPr>
          <a:xfrm rot="5400000">
            <a:off x="5390357" y="4393406"/>
            <a:ext cx="292100" cy="1587"/>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Egyenes összekötő nyíllal 72"/>
          <p:cNvCxnSpPr>
            <a:cxnSpLocks noChangeShapeType="1"/>
            <a:stCxn id="62" idx="2"/>
            <a:endCxn id="55" idx="0"/>
          </p:cNvCxnSpPr>
          <p:nvPr/>
        </p:nvCxnSpPr>
        <p:spPr bwMode="auto">
          <a:xfrm>
            <a:off x="6715125" y="4252913"/>
            <a:ext cx="0" cy="285750"/>
          </a:xfrm>
          <a:prstGeom prst="straightConnector1">
            <a:avLst/>
          </a:prstGeom>
          <a:noFill/>
          <a:ln w="28575" algn="ctr">
            <a:solidFill>
              <a:srgbClr val="00B050"/>
            </a:solidFill>
            <a:round/>
            <a:headEnd/>
            <a:tailEnd type="triangle" w="med" len="med"/>
          </a:ln>
        </p:spPr>
      </p:cxnSp>
      <p:cxnSp>
        <p:nvCxnSpPr>
          <p:cNvPr id="75" name="Egyenes összekötő nyíllal 74"/>
          <p:cNvCxnSpPr>
            <a:cxnSpLocks noChangeShapeType="1"/>
            <a:stCxn id="63" idx="2"/>
            <a:endCxn id="69" idx="0"/>
          </p:cNvCxnSpPr>
          <p:nvPr/>
        </p:nvCxnSpPr>
        <p:spPr bwMode="auto">
          <a:xfrm>
            <a:off x="7715250" y="4252913"/>
            <a:ext cx="0" cy="285750"/>
          </a:xfrm>
          <a:prstGeom prst="straightConnector1">
            <a:avLst/>
          </a:prstGeom>
          <a:noFill/>
          <a:ln w="28575" algn="ctr">
            <a:solidFill>
              <a:srgbClr val="00B050"/>
            </a:solidFill>
            <a:round/>
            <a:headEnd/>
            <a:tailEnd type="triangle" w="med" len="med"/>
          </a:ln>
        </p:spPr>
      </p:cxnSp>
      <p:sp>
        <p:nvSpPr>
          <p:cNvPr id="76" name="Szövegdoboz 75"/>
          <p:cNvSpPr txBox="1"/>
          <p:nvPr/>
        </p:nvSpPr>
        <p:spPr>
          <a:xfrm>
            <a:off x="6183313" y="503078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131</a:t>
            </a:r>
          </a:p>
        </p:txBody>
      </p:sp>
      <p:sp>
        <p:nvSpPr>
          <p:cNvPr id="78" name="Szövegdoboz 77"/>
          <p:cNvSpPr txBox="1"/>
          <p:nvPr/>
        </p:nvSpPr>
        <p:spPr>
          <a:xfrm>
            <a:off x="6786563" y="4538663"/>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79" name="Bal oldali kapcsos zárójel 78"/>
          <p:cNvSpPr/>
          <p:nvPr/>
        </p:nvSpPr>
        <p:spPr>
          <a:xfrm rot="16200000">
            <a:off x="6465093" y="3679032"/>
            <a:ext cx="214313" cy="257175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par>
                                <p:cTn id="28" presetID="10" presetClass="entr" presetSubtype="0" fill="hold" grpId="0" nodeType="withEffect">
                                  <p:stCondLst>
                                    <p:cond delay="0"/>
                                  </p:stCondLst>
                                  <p:iterate type="wd">
                                    <p:tmPct val="100000"/>
                                  </p:iterate>
                                  <p:childTnLst>
                                    <p:set>
                                      <p:cBhvr>
                                        <p:cTn id="29" dur="1" fill="hold">
                                          <p:stCondLst>
                                            <p:cond delay="0"/>
                                          </p:stCondLst>
                                        </p:cTn>
                                        <p:tgtEl>
                                          <p:spTgt spid="53"/>
                                        </p:tgtEl>
                                        <p:attrNameLst>
                                          <p:attrName>style.visibility</p:attrName>
                                        </p:attrNameLst>
                                      </p:cBhvr>
                                      <p:to>
                                        <p:strVal val="visible"/>
                                      </p:to>
                                    </p:set>
                                    <p:animEffect transition="in" filter="fade">
                                      <p:cBhvr>
                                        <p:cTn id="30" dur="20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up)">
                                      <p:cBhvr>
                                        <p:cTn id="46" dur="500"/>
                                        <p:tgtEl>
                                          <p:spTgt spid="7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up)">
                                      <p:cBhvr>
                                        <p:cTn id="50" dur="500"/>
                                        <p:tgtEl>
                                          <p:spTgt spid="54"/>
                                        </p:tgtEl>
                                      </p:cBhvr>
                                    </p:animEffect>
                                  </p:childTnLst>
                                </p:cTn>
                              </p:par>
                            </p:childTnLst>
                          </p:cTn>
                        </p:par>
                        <p:par>
                          <p:cTn id="51" fill="hold">
                            <p:stCondLst>
                              <p:cond delay="3500"/>
                            </p:stCondLst>
                            <p:childTnLst>
                              <p:par>
                                <p:cTn id="52" presetID="22" presetClass="entr" presetSubtype="1"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up)">
                                      <p:cBhvr>
                                        <p:cTn id="54" dur="500"/>
                                        <p:tgtEl>
                                          <p:spTgt spid="37"/>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fade">
                                      <p:cBhvr>
                                        <p:cTn id="58" dur="500"/>
                                        <p:tgtEl>
                                          <p:spTgt spid="62"/>
                                        </p:tgtEl>
                                      </p:cBhvr>
                                    </p:animEffect>
                                  </p:childTnLst>
                                </p:cTn>
                              </p:par>
                            </p:childTnLst>
                          </p:cTn>
                        </p:par>
                        <p:par>
                          <p:cTn id="59" fill="hold">
                            <p:stCondLst>
                              <p:cond delay="4500"/>
                            </p:stCondLst>
                            <p:childTnLst>
                              <p:par>
                                <p:cTn id="60" presetID="22" presetClass="entr" presetSubtype="1" fill="hold" nodeType="after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wipe(up)">
                                      <p:cBhvr>
                                        <p:cTn id="62" dur="500"/>
                                        <p:tgtEl>
                                          <p:spTgt spid="73"/>
                                        </p:tgtEl>
                                      </p:cBhvr>
                                    </p:animEffect>
                                  </p:childTnLst>
                                </p:cTn>
                              </p:par>
                            </p:childTnLst>
                          </p:cTn>
                        </p:par>
                        <p:par>
                          <p:cTn id="63" fill="hold">
                            <p:stCondLst>
                              <p:cond delay="5000"/>
                            </p:stCondLst>
                            <p:childTnLst>
                              <p:par>
                                <p:cTn id="64" presetID="22" presetClass="entr" presetSubtype="1"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up)">
                                      <p:cBhvr>
                                        <p:cTn id="66" dur="500"/>
                                        <p:tgtEl>
                                          <p:spTgt spid="55"/>
                                        </p:tgtEl>
                                      </p:cBhvr>
                                    </p:animEffect>
                                  </p:childTnLst>
                                </p:cTn>
                              </p:par>
                            </p:childTnLst>
                          </p:cTn>
                        </p:par>
                        <p:par>
                          <p:cTn id="67" fill="hold">
                            <p:stCondLst>
                              <p:cond delay="5500"/>
                            </p:stCondLst>
                            <p:childTnLst>
                              <p:par>
                                <p:cTn id="68" presetID="22" presetClass="entr" presetSubtype="1" fill="hold"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up)">
                                      <p:cBhvr>
                                        <p:cTn id="70" dur="500"/>
                                        <p:tgtEl>
                                          <p:spTgt spid="39"/>
                                        </p:tgtEl>
                                      </p:cBhvr>
                                    </p:animEffect>
                                  </p:childTnLst>
                                </p:cTn>
                              </p:par>
                            </p:childTnLst>
                          </p:cTn>
                        </p:par>
                        <p:par>
                          <p:cTn id="71" fill="hold">
                            <p:stCondLst>
                              <p:cond delay="6000"/>
                            </p:stCondLst>
                            <p:childTnLst>
                              <p:par>
                                <p:cTn id="72" presetID="10" presetClass="entr" presetSubtype="0" fill="hold" grpId="0" nodeType="after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childTnLst>
                          </p:cTn>
                        </p:par>
                        <p:par>
                          <p:cTn id="75" fill="hold">
                            <p:stCondLst>
                              <p:cond delay="6500"/>
                            </p:stCondLst>
                            <p:childTnLst>
                              <p:par>
                                <p:cTn id="76" presetID="22" presetClass="entr" presetSubtype="1" fill="hold" nodeType="after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wipe(up)">
                                      <p:cBhvr>
                                        <p:cTn id="78" dur="500"/>
                                        <p:tgtEl>
                                          <p:spTgt spid="75"/>
                                        </p:tgtEl>
                                      </p:cBhvr>
                                    </p:animEffect>
                                  </p:childTnLst>
                                </p:cTn>
                              </p:par>
                            </p:childTnLst>
                          </p:cTn>
                        </p:par>
                        <p:par>
                          <p:cTn id="79" fill="hold">
                            <p:stCondLst>
                              <p:cond delay="7000"/>
                            </p:stCondLst>
                            <p:childTnLst>
                              <p:par>
                                <p:cTn id="80" presetID="22" presetClass="entr" presetSubtype="1" fill="hold" grpId="0" nodeType="after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wipe(up)">
                                      <p:cBhvr>
                                        <p:cTn id="82" dur="500"/>
                                        <p:tgtEl>
                                          <p:spTgt spid="6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4" end="4"/>
                                            </p:txEl>
                                          </p:spTgt>
                                        </p:tgtEl>
                                        <p:attrNameLst>
                                          <p:attrName>style.visibility</p:attrName>
                                        </p:attrNameLst>
                                      </p:cBhvr>
                                      <p:to>
                                        <p:strVal val="visible"/>
                                      </p:to>
                                    </p:set>
                                    <p:animEffect transition="in" filter="fade">
                                      <p:cBhvr>
                                        <p:cTn id="87" dur="2000"/>
                                        <p:tgtEl>
                                          <p:spTgt spid="3">
                                            <p:txEl>
                                              <p:pRg st="4" end="4"/>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1000"/>
                                        <p:tgtEl>
                                          <p:spTgt spid="6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78"/>
                                        </p:tgtEl>
                                        <p:attrNameLst>
                                          <p:attrName>style.visibility</p:attrName>
                                        </p:attrNameLst>
                                      </p:cBhvr>
                                      <p:to>
                                        <p:strVal val="visible"/>
                                      </p:to>
                                    </p:set>
                                    <p:animEffect transition="in" filter="fade">
                                      <p:cBhvr>
                                        <p:cTn id="93" dur="1000"/>
                                        <p:tgtEl>
                                          <p:spTgt spid="78"/>
                                        </p:tgtEl>
                                      </p:cBhvr>
                                    </p:animEffect>
                                  </p:childTnLst>
                                </p:cTn>
                              </p:par>
                            </p:childTnLst>
                          </p:cTn>
                        </p:par>
                        <p:par>
                          <p:cTn id="94" fill="hold">
                            <p:stCondLst>
                              <p:cond delay="2000"/>
                            </p:stCondLst>
                            <p:childTnLst>
                              <p:par>
                                <p:cTn id="95" presetID="22" presetClass="entr" presetSubtype="1" fill="hold" grpId="0" nodeType="after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wipe(up)">
                                      <p:cBhvr>
                                        <p:cTn id="97" dur="1000"/>
                                        <p:tgtEl>
                                          <p:spTgt spid="79"/>
                                        </p:tgtEl>
                                      </p:cBhvr>
                                    </p:animEffect>
                                  </p:childTnLst>
                                </p:cTn>
                              </p:par>
                            </p:childTnLst>
                          </p:cTn>
                        </p:par>
                        <p:par>
                          <p:cTn id="98" fill="hold">
                            <p:stCondLst>
                              <p:cond delay="3000"/>
                            </p:stCondLst>
                            <p:childTnLst>
                              <p:par>
                                <p:cTn id="99" presetID="22" presetClass="entr" presetSubtype="1" fill="hold" grpId="0"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up)">
                                      <p:cBhvr>
                                        <p:cTn id="101" dur="500"/>
                                        <p:tgtEl>
                                          <p:spTgt spid="7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
                                            <p:txEl>
                                              <p:pRg st="5" end="5"/>
                                            </p:txEl>
                                          </p:spTgt>
                                        </p:tgtEl>
                                        <p:attrNameLst>
                                          <p:attrName>style.visibility</p:attrName>
                                        </p:attrNameLst>
                                      </p:cBhvr>
                                      <p:to>
                                        <p:strVal val="visible"/>
                                      </p:to>
                                    </p:set>
                                    <p:animEffect transition="in" filter="fade">
                                      <p:cBhvr>
                                        <p:cTn id="106" dur="2000"/>
                                        <p:tgtEl>
                                          <p:spTgt spid="3">
                                            <p:txEl>
                                              <p:pRg st="5" end="5"/>
                                            </p:txEl>
                                          </p:spTgt>
                                        </p:tgtEl>
                                      </p:cBhvr>
                                    </p:animEffect>
                                  </p:childTnLst>
                                </p:cTn>
                              </p:par>
                              <p:par>
                                <p:cTn id="107" presetID="10" presetClass="exit" presetSubtype="0" fill="hold" grpId="1" nodeType="with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par>
                          <p:cTn id="110" fill="hold">
                            <p:stCondLst>
                              <p:cond delay="2000"/>
                            </p:stCondLst>
                            <p:childTnLst>
                              <p:par>
                                <p:cTn id="111" presetID="49" presetClass="entr" presetSubtype="0" decel="100000" fill="hold" nodeType="after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p:cTn id="113" dur="1000" fill="hold"/>
                                        <p:tgtEl>
                                          <p:spTgt spid="27"/>
                                        </p:tgtEl>
                                        <p:attrNameLst>
                                          <p:attrName>ppt_w</p:attrName>
                                        </p:attrNameLst>
                                      </p:cBhvr>
                                      <p:tavLst>
                                        <p:tav tm="0">
                                          <p:val>
                                            <p:fltVal val="0"/>
                                          </p:val>
                                        </p:tav>
                                        <p:tav tm="100000">
                                          <p:val>
                                            <p:strVal val="#ppt_w"/>
                                          </p:val>
                                        </p:tav>
                                      </p:tavLst>
                                    </p:anim>
                                    <p:anim calcmode="lin" valueType="num">
                                      <p:cBhvr>
                                        <p:cTn id="114" dur="1000" fill="hold"/>
                                        <p:tgtEl>
                                          <p:spTgt spid="27"/>
                                        </p:tgtEl>
                                        <p:attrNameLst>
                                          <p:attrName>ppt_h</p:attrName>
                                        </p:attrNameLst>
                                      </p:cBhvr>
                                      <p:tavLst>
                                        <p:tav tm="0">
                                          <p:val>
                                            <p:fltVal val="0"/>
                                          </p:val>
                                        </p:tav>
                                        <p:tav tm="100000">
                                          <p:val>
                                            <p:strVal val="#ppt_h"/>
                                          </p:val>
                                        </p:tav>
                                      </p:tavLst>
                                    </p:anim>
                                    <p:anim calcmode="lin" valueType="num">
                                      <p:cBhvr>
                                        <p:cTn id="115" dur="1000" fill="hold"/>
                                        <p:tgtEl>
                                          <p:spTgt spid="27"/>
                                        </p:tgtEl>
                                        <p:attrNameLst>
                                          <p:attrName>style.rotation</p:attrName>
                                        </p:attrNameLst>
                                      </p:cBhvr>
                                      <p:tavLst>
                                        <p:tav tm="0">
                                          <p:val>
                                            <p:fltVal val="360"/>
                                          </p:val>
                                        </p:tav>
                                        <p:tav tm="100000">
                                          <p:val>
                                            <p:fltVal val="0"/>
                                          </p:val>
                                        </p:tav>
                                      </p:tavLst>
                                    </p:anim>
                                    <p:animEffect transition="in" filter="fade">
                                      <p:cBhvr>
                                        <p:cTn id="116" dur="1000"/>
                                        <p:tgtEl>
                                          <p:spTgt spid="27"/>
                                        </p:tgtEl>
                                      </p:cBhvr>
                                    </p:animEffect>
                                  </p:childTnLst>
                                </p:cTn>
                              </p:par>
                            </p:childTnLst>
                          </p:cTn>
                        </p:par>
                        <p:par>
                          <p:cTn id="117" fill="hold">
                            <p:stCondLst>
                              <p:cond delay="3000"/>
                            </p:stCondLst>
                            <p:childTnLst>
                              <p:par>
                                <p:cTn id="118" presetID="12" presetClass="entr" presetSubtype="4" fill="hold" grpId="0" nodeType="after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slide(fromBottom)">
                                      <p:cBhvr>
                                        <p:cTn id="120" dur="5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5">
                                            <p:txEl>
                                              <p:pRg st="0" end="0"/>
                                            </p:txEl>
                                          </p:spTgt>
                                        </p:tgtEl>
                                        <p:attrNameLst>
                                          <p:attrName>style.visibility</p:attrName>
                                        </p:attrNameLst>
                                      </p:cBhvr>
                                      <p:to>
                                        <p:strVal val="visible"/>
                                      </p:to>
                                    </p:set>
                                    <p:animEffect transition="in" filter="fade">
                                      <p:cBhvr>
                                        <p:cTn id="12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55" grpId="0"/>
      <p:bldP spid="61" grpId="0" animBg="1"/>
      <p:bldP spid="62" grpId="0" animBg="1"/>
      <p:bldP spid="63" grpId="0" animBg="1"/>
      <p:bldP spid="64" grpId="0"/>
      <p:bldP spid="28" grpId="0"/>
      <p:bldP spid="29" grpId="0"/>
      <p:bldP spid="29" grpId="1"/>
      <p:bldP spid="69" grpId="0"/>
      <p:bldP spid="76" grpId="0"/>
      <p:bldP spid="78" grpId="0"/>
      <p:bldP spid="7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53" name="Szövegdoboz 52"/>
          <p:cNvSpPr txBox="1"/>
          <p:nvPr/>
        </p:nvSpPr>
        <p:spPr>
          <a:xfrm>
            <a:off x="6227763" y="2198688"/>
            <a:ext cx="831850" cy="67627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vert="vert" anchor="ctr">
            <a:spAutoFit/>
          </a:bodyPr>
          <a:lstStyle/>
          <a:p>
            <a:pPr algn="ctr" fontAlgn="auto">
              <a:spcBef>
                <a:spcPts val="0"/>
              </a:spcBef>
              <a:spcAft>
                <a:spcPts val="0"/>
              </a:spcAft>
              <a:defRPr/>
            </a:pPr>
            <a:r>
              <a:rPr lang="hu-HU" sz="1400" b="1" dirty="0">
                <a:solidFill>
                  <a:srgbClr val="0070C0"/>
                </a:solidFill>
              </a:rPr>
              <a:t>1</a:t>
            </a:r>
          </a:p>
          <a:p>
            <a:pPr algn="ctr" fontAlgn="auto">
              <a:spcBef>
                <a:spcPts val="0"/>
              </a:spcBef>
              <a:spcAft>
                <a:spcPts val="0"/>
              </a:spcAft>
              <a:defRPr/>
            </a:pPr>
            <a:r>
              <a:rPr lang="hu-HU" sz="1400" b="1" dirty="0">
                <a:solidFill>
                  <a:srgbClr val="0070C0"/>
                </a:solidFill>
              </a:rPr>
              <a:t>8</a:t>
            </a:r>
          </a:p>
          <a:p>
            <a:pPr algn="ctr" fontAlgn="auto">
              <a:spcBef>
                <a:spcPts val="0"/>
              </a:spcBef>
              <a:spcAft>
                <a:spcPts val="0"/>
              </a:spcAft>
              <a:defRPr/>
            </a:pPr>
            <a:r>
              <a:rPr lang="hu-HU" sz="1400" b="1" dirty="0">
                <a:solidFill>
                  <a:srgbClr val="0070C0"/>
                </a:solidFill>
              </a:rPr>
              <a:t>64</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8-as számrendszerből 10-esbe</a:t>
            </a:r>
            <a:endParaRPr lang="hu-HU" dirty="0"/>
          </a:p>
        </p:txBody>
      </p:sp>
      <p:sp>
        <p:nvSpPr>
          <p:cNvPr id="3" name="Tartalom helye 4"/>
          <p:cNvSpPr>
            <a:spLocks noGrp="1"/>
          </p:cNvSpPr>
          <p:nvPr>
            <p:ph sz="half" idx="1"/>
          </p:nvPr>
        </p:nvSpPr>
        <p:spPr>
          <a:xfrm>
            <a:off x="457200" y="2143125"/>
            <a:ext cx="4038600" cy="3482975"/>
          </a:xfrm>
        </p:spPr>
        <p:txBody>
          <a:bodyPr/>
          <a:lstStyle/>
          <a:p>
            <a:pPr marL="514350" indent="-514350" algn="ctr">
              <a:spcAft>
                <a:spcPts val="1200"/>
              </a:spcAft>
              <a:buFont typeface="Arial" charset="0"/>
              <a:buNone/>
            </a:pPr>
            <a:r>
              <a:rPr b="1" u="none"/>
              <a:t>Átváltás menete:</a:t>
            </a:r>
          </a:p>
          <a:p>
            <a:pPr marL="514350" indent="-514350">
              <a:buFont typeface="Calibri" pitchFamily="34" charset="0"/>
              <a:buAutoNum type="arabicPeriod"/>
            </a:pPr>
            <a:r>
              <a:rPr b="1" u="none">
                <a:solidFill>
                  <a:srgbClr val="7F7F7F"/>
                </a:solidFill>
              </a:rPr>
              <a:t>Írjuk fel az átváltandó számot</a:t>
            </a:r>
          </a:p>
          <a:p>
            <a:pPr marL="514350" indent="-514350">
              <a:buFont typeface="Calibri" pitchFamily="34" charset="0"/>
              <a:buAutoNum type="arabicPeriod"/>
            </a:pPr>
            <a:r>
              <a:rPr b="1" u="none">
                <a:solidFill>
                  <a:srgbClr val="0070C0"/>
                </a:solidFill>
              </a:rPr>
              <a:t>Írjuk a számjegyek fölé 8 hatványait</a:t>
            </a:r>
          </a:p>
          <a:p>
            <a:pPr marL="514350" indent="-514350">
              <a:buFont typeface="Calibri" pitchFamily="34" charset="0"/>
              <a:buAutoNum type="arabicPeriod"/>
            </a:pPr>
            <a:r>
              <a:rPr b="1" u="none">
                <a:solidFill>
                  <a:srgbClr val="00B050"/>
                </a:solidFill>
              </a:rPr>
              <a:t>Szorozzuk össze a számjegyeket a fölöttük lévő hatványokkal</a:t>
            </a:r>
          </a:p>
          <a:p>
            <a:pPr marL="514350" indent="-514350">
              <a:buFont typeface="Calibri" pitchFamily="34" charset="0"/>
              <a:buAutoNum type="arabicPeriod"/>
            </a:pPr>
            <a:r>
              <a:rPr b="1" u="none">
                <a:solidFill>
                  <a:srgbClr val="FF0000"/>
                </a:solidFill>
              </a:rPr>
              <a:t>Adjuk össze a szorzatokat</a:t>
            </a:r>
          </a:p>
          <a:p>
            <a:pPr marL="514350" indent="-514350">
              <a:buFont typeface="Calibri" pitchFamily="34" charset="0"/>
              <a:buAutoNum type="arabicPeriod"/>
            </a:pPr>
            <a:r>
              <a:rPr b="1" u="none">
                <a:solidFill>
                  <a:srgbClr val="00B0F0"/>
                </a:solidFill>
              </a:rPr>
              <a:t>Az összeg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203</a:t>
            </a:r>
            <a:r>
              <a:rPr lang="hu-HU" u="sng" baseline="-25000" dirty="0" smtClean="0"/>
              <a:t>8</a:t>
            </a:r>
            <a:r>
              <a:rPr lang="hu-HU" dirty="0" smtClean="0"/>
              <a:t>=           </a:t>
            </a:r>
            <a:r>
              <a:rPr lang="hu-HU" u="sng" baseline="-25000" dirty="0" smtClean="0"/>
              <a:t>10</a:t>
            </a:r>
          </a:p>
        </p:txBody>
      </p:sp>
      <p:sp>
        <p:nvSpPr>
          <p:cNvPr id="52" name="Szövegdoboz 51"/>
          <p:cNvSpPr txBox="1"/>
          <p:nvPr/>
        </p:nvSpPr>
        <p:spPr>
          <a:xfrm>
            <a:off x="46767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2 0 3</a:t>
            </a:r>
          </a:p>
        </p:txBody>
      </p:sp>
      <p:sp>
        <p:nvSpPr>
          <p:cNvPr id="54" name="Szövegdoboz 53"/>
          <p:cNvSpPr txBox="1"/>
          <p:nvPr/>
        </p:nvSpPr>
        <p:spPr>
          <a:xfrm>
            <a:off x="5500688" y="4538663"/>
            <a:ext cx="107156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128</a:t>
            </a:r>
          </a:p>
        </p:txBody>
      </p:sp>
      <p:sp>
        <p:nvSpPr>
          <p:cNvPr id="61" name="Szövegdoboz 60"/>
          <p:cNvSpPr txBox="1"/>
          <p:nvPr/>
        </p:nvSpPr>
        <p:spPr>
          <a:xfrm>
            <a:off x="5572125" y="3786188"/>
            <a:ext cx="928688" cy="461962"/>
          </a:xfrm>
          <a:prstGeom prst="rect">
            <a:avLst/>
          </a:prstGeom>
          <a:no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2∙64</a:t>
            </a:r>
          </a:p>
        </p:txBody>
      </p:sp>
      <p:sp>
        <p:nvSpPr>
          <p:cNvPr id="63" name="Szövegdoboz 62"/>
          <p:cNvSpPr txBox="1">
            <a:spLocks noChangeArrowheads="1"/>
          </p:cNvSpPr>
          <p:nvPr/>
        </p:nvSpPr>
        <p:spPr bwMode="auto">
          <a:xfrm>
            <a:off x="6786563"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3 ∙ 1</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572000"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131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8-as számrendszerből 10-esbe</a:t>
            </a:r>
          </a:p>
        </p:txBody>
      </p:sp>
      <p:cxnSp>
        <p:nvCxnSpPr>
          <p:cNvPr id="35" name="Alak 34"/>
          <p:cNvCxnSpPr>
            <a:endCxn id="61" idx="0"/>
          </p:cNvCxnSpPr>
          <p:nvPr/>
        </p:nvCxnSpPr>
        <p:spPr>
          <a:xfrm rot="5400000">
            <a:off x="5880101" y="3257550"/>
            <a:ext cx="685800" cy="371475"/>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zögletes összekötő 38"/>
          <p:cNvCxnSpPr>
            <a:endCxn id="63" idx="0"/>
          </p:cNvCxnSpPr>
          <p:nvPr/>
        </p:nvCxnSpPr>
        <p:spPr>
          <a:xfrm rot="16200000" flipH="1">
            <a:off x="6665118" y="3307557"/>
            <a:ext cx="671513" cy="285750"/>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Szövegdoboz 68"/>
          <p:cNvSpPr txBox="1"/>
          <p:nvPr/>
        </p:nvSpPr>
        <p:spPr>
          <a:xfrm>
            <a:off x="6786563"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cxnSp>
        <p:nvCxnSpPr>
          <p:cNvPr id="71" name="Egyenes összekötő nyíllal 70"/>
          <p:cNvCxnSpPr>
            <a:stCxn id="61" idx="2"/>
            <a:endCxn id="54" idx="0"/>
          </p:cNvCxnSpPr>
          <p:nvPr/>
        </p:nvCxnSpPr>
        <p:spPr>
          <a:xfrm rot="5400000">
            <a:off x="5890419" y="4393406"/>
            <a:ext cx="292100" cy="1588"/>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gyenes összekötő nyíllal 74"/>
          <p:cNvCxnSpPr>
            <a:cxnSpLocks noChangeShapeType="1"/>
            <a:stCxn id="63" idx="2"/>
            <a:endCxn id="69" idx="0"/>
          </p:cNvCxnSpPr>
          <p:nvPr/>
        </p:nvCxnSpPr>
        <p:spPr bwMode="auto">
          <a:xfrm>
            <a:off x="7143750" y="4252913"/>
            <a:ext cx="0" cy="285750"/>
          </a:xfrm>
          <a:prstGeom prst="straightConnector1">
            <a:avLst/>
          </a:prstGeom>
          <a:noFill/>
          <a:ln w="28575" algn="ctr">
            <a:solidFill>
              <a:srgbClr val="00B050"/>
            </a:solidFill>
            <a:round/>
            <a:headEnd/>
            <a:tailEnd type="triangle" w="med" len="med"/>
          </a:ln>
        </p:spPr>
      </p:cxnSp>
      <p:sp>
        <p:nvSpPr>
          <p:cNvPr id="76" name="Szövegdoboz 75"/>
          <p:cNvSpPr txBox="1"/>
          <p:nvPr/>
        </p:nvSpPr>
        <p:spPr>
          <a:xfrm>
            <a:off x="6143625" y="503078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131</a:t>
            </a:r>
          </a:p>
        </p:txBody>
      </p:sp>
      <p:sp>
        <p:nvSpPr>
          <p:cNvPr id="78" name="Szövegdoboz 77"/>
          <p:cNvSpPr txBox="1"/>
          <p:nvPr/>
        </p:nvSpPr>
        <p:spPr>
          <a:xfrm>
            <a:off x="6286500" y="45386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79" name="Bal oldali kapcsos zárójel 78"/>
          <p:cNvSpPr/>
          <p:nvPr/>
        </p:nvSpPr>
        <p:spPr>
          <a:xfrm rot="16200000">
            <a:off x="6429375" y="4000500"/>
            <a:ext cx="214313" cy="192881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childTnLst>
                                </p:cTn>
                              </p:par>
                              <p:par>
                                <p:cTn id="28" presetID="10" presetClass="entr" presetSubtype="0" fill="hold" grpId="0" nodeType="withEffect">
                                  <p:stCondLst>
                                    <p:cond delay="0"/>
                                  </p:stCondLst>
                                  <p:iterate type="wd">
                                    <p:tmPct val="100000"/>
                                  </p:iterate>
                                  <p:childTnLst>
                                    <p:set>
                                      <p:cBhvr>
                                        <p:cTn id="29" dur="1" fill="hold">
                                          <p:stCondLst>
                                            <p:cond delay="0"/>
                                          </p:stCondLst>
                                        </p:cTn>
                                        <p:tgtEl>
                                          <p:spTgt spid="53"/>
                                        </p:tgtEl>
                                        <p:attrNameLst>
                                          <p:attrName>style.visibility</p:attrName>
                                        </p:attrNameLst>
                                      </p:cBhvr>
                                      <p:to>
                                        <p:strVal val="visible"/>
                                      </p:to>
                                    </p:set>
                                    <p:animEffect transition="in" filter="fade">
                                      <p:cBhvr>
                                        <p:cTn id="30" dur="10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1000"/>
                                        <p:tgtEl>
                                          <p:spTgt spid="35"/>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childTnLst>
                                </p:cTn>
                              </p:par>
                            </p:childTnLst>
                          </p:cTn>
                        </p:par>
                        <p:par>
                          <p:cTn id="43" fill="hold">
                            <p:stCondLst>
                              <p:cond delay="2000"/>
                            </p:stCondLst>
                            <p:childTnLst>
                              <p:par>
                                <p:cTn id="44" presetID="22" presetClass="entr" presetSubtype="1"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up)">
                                      <p:cBhvr>
                                        <p:cTn id="46" dur="1000"/>
                                        <p:tgtEl>
                                          <p:spTgt spid="7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up)">
                                      <p:cBhvr>
                                        <p:cTn id="50" dur="1000"/>
                                        <p:tgtEl>
                                          <p:spTgt spid="54"/>
                                        </p:tgtEl>
                                      </p:cBhvr>
                                    </p:animEffect>
                                  </p:childTnLst>
                                </p:cTn>
                              </p:par>
                            </p:childTnLst>
                          </p:cTn>
                        </p:par>
                        <p:par>
                          <p:cTn id="51" fill="hold">
                            <p:stCondLst>
                              <p:cond delay="4000"/>
                            </p:stCondLst>
                            <p:childTnLst>
                              <p:par>
                                <p:cTn id="52" presetID="22" presetClass="entr" presetSubtype="1"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1000"/>
                                        <p:tgtEl>
                                          <p:spTgt spid="39"/>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1000"/>
                                        <p:tgtEl>
                                          <p:spTgt spid="63"/>
                                        </p:tgtEl>
                                      </p:cBhvr>
                                    </p:animEffect>
                                  </p:childTnLst>
                                </p:cTn>
                              </p:par>
                            </p:childTnLst>
                          </p:cTn>
                        </p:par>
                        <p:par>
                          <p:cTn id="59" fill="hold">
                            <p:stCondLst>
                              <p:cond delay="6000"/>
                            </p:stCondLst>
                            <p:childTnLst>
                              <p:par>
                                <p:cTn id="60" presetID="22" presetClass="entr" presetSubtype="1"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up)">
                                      <p:cBhvr>
                                        <p:cTn id="62" dur="1000"/>
                                        <p:tgtEl>
                                          <p:spTgt spid="75"/>
                                        </p:tgtEl>
                                      </p:cBhvr>
                                    </p:animEffect>
                                  </p:childTnLst>
                                </p:cTn>
                              </p:par>
                            </p:childTnLst>
                          </p:cTn>
                        </p:par>
                        <p:par>
                          <p:cTn id="63" fill="hold">
                            <p:stCondLst>
                              <p:cond delay="7000"/>
                            </p:stCondLst>
                            <p:childTnLst>
                              <p:par>
                                <p:cTn id="64" presetID="22" presetClass="entr" presetSubtype="1"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up)">
                                      <p:cBhvr>
                                        <p:cTn id="66" dur="1000"/>
                                        <p:tgtEl>
                                          <p:spTgt spid="6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fade">
                                      <p:cBhvr>
                                        <p:cTn id="71" dur="1000"/>
                                        <p:tgtEl>
                                          <p:spTgt spid="3">
                                            <p:txEl>
                                              <p:pRg st="4" end="4"/>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childTnLst>
                                </p:cTn>
                              </p:par>
                            </p:childTnLst>
                          </p:cTn>
                        </p:par>
                        <p:par>
                          <p:cTn id="75" fill="hold">
                            <p:stCondLst>
                              <p:cond delay="1000"/>
                            </p:stCondLst>
                            <p:childTnLst>
                              <p:par>
                                <p:cTn id="76" presetID="22" presetClass="entr" presetSubtype="1"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wipe(up)">
                                      <p:cBhvr>
                                        <p:cTn id="78" dur="1000"/>
                                        <p:tgtEl>
                                          <p:spTgt spid="79"/>
                                        </p:tgtEl>
                                      </p:cBhvr>
                                    </p:animEffect>
                                  </p:childTnLst>
                                </p:cTn>
                              </p:par>
                            </p:childTnLst>
                          </p:cTn>
                        </p:par>
                        <p:par>
                          <p:cTn id="79" fill="hold">
                            <p:stCondLst>
                              <p:cond delay="2000"/>
                            </p:stCondLst>
                            <p:childTnLst>
                              <p:par>
                                <p:cTn id="80" presetID="22" presetClass="entr" presetSubtype="1" fill="hold" grpId="0"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wipe(up)">
                                      <p:cBhvr>
                                        <p:cTn id="82" dur="1000"/>
                                        <p:tgtEl>
                                          <p:spTgt spid="7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fade">
                                      <p:cBhvr>
                                        <p:cTn id="87" dur="1000"/>
                                        <p:tgtEl>
                                          <p:spTgt spid="3">
                                            <p:txEl>
                                              <p:pRg st="5" end="5"/>
                                            </p:txEl>
                                          </p:spTgt>
                                        </p:tgtEl>
                                      </p:cBhvr>
                                    </p:animEffect>
                                  </p:childTnLst>
                                </p:cTn>
                              </p:par>
                              <p:par>
                                <p:cTn id="88" presetID="10" presetClass="exit" presetSubtype="0" fill="hold" grpId="1" nodeType="withEffect">
                                  <p:stCondLst>
                                    <p:cond delay="0"/>
                                  </p:stCondLst>
                                  <p:childTnLst>
                                    <p:animEffect transition="out" filter="fade">
                                      <p:cBhvr>
                                        <p:cTn id="89" dur="1000"/>
                                        <p:tgtEl>
                                          <p:spTgt spid="29"/>
                                        </p:tgtEl>
                                      </p:cBhvr>
                                    </p:animEffect>
                                    <p:set>
                                      <p:cBhvr>
                                        <p:cTn id="90" dur="1" fill="hold">
                                          <p:stCondLst>
                                            <p:cond delay="999"/>
                                          </p:stCondLst>
                                        </p:cTn>
                                        <p:tgtEl>
                                          <p:spTgt spid="29"/>
                                        </p:tgtEl>
                                        <p:attrNameLst>
                                          <p:attrName>style.visibility</p:attrName>
                                        </p:attrNameLst>
                                      </p:cBhvr>
                                      <p:to>
                                        <p:strVal val="hidden"/>
                                      </p:to>
                                    </p:set>
                                  </p:childTnLst>
                                </p:cTn>
                              </p:par>
                            </p:childTnLst>
                          </p:cTn>
                        </p:par>
                        <p:par>
                          <p:cTn id="91" fill="hold">
                            <p:stCondLst>
                              <p:cond delay="1000"/>
                            </p:stCondLst>
                            <p:childTnLst>
                              <p:par>
                                <p:cTn id="92" presetID="49" presetClass="entr" presetSubtype="0" decel="10000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1000" fill="hold"/>
                                        <p:tgtEl>
                                          <p:spTgt spid="27"/>
                                        </p:tgtEl>
                                        <p:attrNameLst>
                                          <p:attrName>ppt_w</p:attrName>
                                        </p:attrNameLst>
                                      </p:cBhvr>
                                      <p:tavLst>
                                        <p:tav tm="0">
                                          <p:val>
                                            <p:fltVal val="0"/>
                                          </p:val>
                                        </p:tav>
                                        <p:tav tm="100000">
                                          <p:val>
                                            <p:strVal val="#ppt_w"/>
                                          </p:val>
                                        </p:tav>
                                      </p:tavLst>
                                    </p:anim>
                                    <p:anim calcmode="lin" valueType="num">
                                      <p:cBhvr>
                                        <p:cTn id="95" dur="1000" fill="hold"/>
                                        <p:tgtEl>
                                          <p:spTgt spid="27"/>
                                        </p:tgtEl>
                                        <p:attrNameLst>
                                          <p:attrName>ppt_h</p:attrName>
                                        </p:attrNameLst>
                                      </p:cBhvr>
                                      <p:tavLst>
                                        <p:tav tm="0">
                                          <p:val>
                                            <p:fltVal val="0"/>
                                          </p:val>
                                        </p:tav>
                                        <p:tav tm="100000">
                                          <p:val>
                                            <p:strVal val="#ppt_h"/>
                                          </p:val>
                                        </p:tav>
                                      </p:tavLst>
                                    </p:anim>
                                    <p:anim calcmode="lin" valueType="num">
                                      <p:cBhvr>
                                        <p:cTn id="96" dur="1000" fill="hold"/>
                                        <p:tgtEl>
                                          <p:spTgt spid="27"/>
                                        </p:tgtEl>
                                        <p:attrNameLst>
                                          <p:attrName>style.rotation</p:attrName>
                                        </p:attrNameLst>
                                      </p:cBhvr>
                                      <p:tavLst>
                                        <p:tav tm="0">
                                          <p:val>
                                            <p:fltVal val="360"/>
                                          </p:val>
                                        </p:tav>
                                        <p:tav tm="100000">
                                          <p:val>
                                            <p:fltVal val="0"/>
                                          </p:val>
                                        </p:tav>
                                      </p:tavLst>
                                    </p:anim>
                                    <p:animEffect transition="in" filter="fade">
                                      <p:cBhvr>
                                        <p:cTn id="97" dur="1000"/>
                                        <p:tgtEl>
                                          <p:spTgt spid="27"/>
                                        </p:tgtEl>
                                      </p:cBhvr>
                                    </p:animEffect>
                                  </p:childTnLst>
                                </p:cTn>
                              </p:par>
                            </p:childTnLst>
                          </p:cTn>
                        </p:par>
                        <p:par>
                          <p:cTn id="98" fill="hold">
                            <p:stCondLst>
                              <p:cond delay="2000"/>
                            </p:stCondLst>
                            <p:childTnLst>
                              <p:par>
                                <p:cTn id="99" presetID="12" presetClass="entr" presetSubtype="4"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slide(fromBottom)">
                                      <p:cBhvr>
                                        <p:cTn id="101" dur="1000"/>
                                        <p:tgtEl>
                                          <p:spTgt spid="2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
                                            <p:txEl>
                                              <p:pRg st="0" end="0"/>
                                            </p:txEl>
                                          </p:spTgt>
                                        </p:tgtEl>
                                        <p:attrNameLst>
                                          <p:attrName>style.visibility</p:attrName>
                                        </p:attrNameLst>
                                      </p:cBhvr>
                                      <p:to>
                                        <p:strVal val="visible"/>
                                      </p:to>
                                    </p:set>
                                    <p:animEffect transition="in" filter="fade">
                                      <p:cBhvr>
                                        <p:cTn id="10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61" grpId="0" animBg="1"/>
      <p:bldP spid="63" grpId="0" animBg="1"/>
      <p:bldP spid="28" grpId="0"/>
      <p:bldP spid="29" grpId="0"/>
      <p:bldP spid="29" grpId="1"/>
      <p:bldP spid="69" grpId="0"/>
      <p:bldP spid="76" grpId="0"/>
      <p:bldP spid="78" grpId="0"/>
      <p:bldP spid="7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Mihez értsen egy informatikus?</a:t>
            </a:r>
            <a:endParaRPr lang="hu-HU" dirty="0"/>
          </a:p>
        </p:txBody>
      </p:sp>
      <p:pic>
        <p:nvPicPr>
          <p:cNvPr id="19459" name="Picture 3"/>
          <p:cNvPicPr>
            <a:picLocks noChangeAspect="1" noChangeArrowheads="1"/>
          </p:cNvPicPr>
          <p:nvPr/>
        </p:nvPicPr>
        <p:blipFill>
          <a:blip r:embed="rId2"/>
          <a:srcRect/>
          <a:stretch>
            <a:fillRect/>
          </a:stretch>
        </p:blipFill>
        <p:spPr bwMode="auto">
          <a:xfrm>
            <a:off x="285720" y="1714488"/>
            <a:ext cx="4568656" cy="4538198"/>
          </a:xfrm>
          <a:prstGeom prst="rect">
            <a:avLst/>
          </a:prstGeom>
          <a:noFill/>
          <a:ln w="9525">
            <a:noFill/>
            <a:miter lim="800000"/>
            <a:headEnd/>
            <a:tailEnd/>
          </a:ln>
          <a:effectLst/>
        </p:spPr>
      </p:pic>
      <p:pic>
        <p:nvPicPr>
          <p:cNvPr id="19460" name="Picture 4"/>
          <p:cNvPicPr>
            <a:picLocks noChangeAspect="1" noChangeArrowheads="1"/>
          </p:cNvPicPr>
          <p:nvPr/>
        </p:nvPicPr>
        <p:blipFill>
          <a:blip r:embed="rId3"/>
          <a:srcRect/>
          <a:stretch>
            <a:fillRect/>
          </a:stretch>
        </p:blipFill>
        <p:spPr bwMode="auto">
          <a:xfrm>
            <a:off x="4929190" y="1571612"/>
            <a:ext cx="4214810" cy="2528886"/>
          </a:xfrm>
          <a:prstGeom prst="rect">
            <a:avLst/>
          </a:prstGeom>
          <a:noFill/>
          <a:ln w="9525">
            <a:noFill/>
            <a:miter lim="800000"/>
            <a:headEnd/>
            <a:tailEnd/>
          </a:ln>
          <a:effectLst/>
        </p:spPr>
      </p:pic>
      <p:pic>
        <p:nvPicPr>
          <p:cNvPr id="19461" name="Picture 5"/>
          <p:cNvPicPr>
            <a:picLocks noChangeAspect="1" noChangeArrowheads="1"/>
          </p:cNvPicPr>
          <p:nvPr/>
        </p:nvPicPr>
        <p:blipFill>
          <a:blip r:embed="rId4"/>
          <a:srcRect/>
          <a:stretch>
            <a:fillRect/>
          </a:stretch>
        </p:blipFill>
        <p:spPr bwMode="auto">
          <a:xfrm>
            <a:off x="4929190" y="4143380"/>
            <a:ext cx="4054977"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53" name="Szövegdoboz 52"/>
          <p:cNvSpPr txBox="1"/>
          <p:nvPr/>
        </p:nvSpPr>
        <p:spPr>
          <a:xfrm>
            <a:off x="6335713" y="2233613"/>
            <a:ext cx="615950" cy="674687"/>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vert="vert" anchor="ctr">
            <a:spAutoFit/>
          </a:bodyPr>
          <a:lstStyle/>
          <a:p>
            <a:pPr algn="ctr" fontAlgn="auto">
              <a:spcBef>
                <a:spcPts val="0"/>
              </a:spcBef>
              <a:spcAft>
                <a:spcPts val="0"/>
              </a:spcAft>
              <a:defRPr/>
            </a:pPr>
            <a:r>
              <a:rPr lang="hu-HU" sz="1400" b="1" dirty="0">
                <a:solidFill>
                  <a:srgbClr val="0070C0"/>
                </a:solidFill>
              </a:rPr>
              <a:t>1</a:t>
            </a:r>
          </a:p>
          <a:p>
            <a:pPr algn="ctr" fontAlgn="auto">
              <a:spcBef>
                <a:spcPts val="0"/>
              </a:spcBef>
              <a:spcAft>
                <a:spcPts val="0"/>
              </a:spcAft>
              <a:defRPr/>
            </a:pPr>
            <a:r>
              <a:rPr lang="hu-HU" sz="1400" b="1" dirty="0">
                <a:solidFill>
                  <a:srgbClr val="0070C0"/>
                </a:solidFill>
              </a:rPr>
              <a:t>16</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16-os számrendszerből 10-esbe</a:t>
            </a:r>
            <a:endParaRPr lang="hu-HU" dirty="0"/>
          </a:p>
        </p:txBody>
      </p:sp>
      <p:sp>
        <p:nvSpPr>
          <p:cNvPr id="3" name="Tartalom helye 4"/>
          <p:cNvSpPr>
            <a:spLocks noGrp="1"/>
          </p:cNvSpPr>
          <p:nvPr>
            <p:ph sz="half" idx="1"/>
          </p:nvPr>
        </p:nvSpPr>
        <p:spPr>
          <a:xfrm>
            <a:off x="457200" y="2143125"/>
            <a:ext cx="4038600" cy="3482975"/>
          </a:xfrm>
        </p:spPr>
        <p:txBody>
          <a:bodyPr/>
          <a:lstStyle/>
          <a:p>
            <a:pPr marL="514350" indent="-514350" algn="ctr">
              <a:spcAft>
                <a:spcPts val="1200"/>
              </a:spcAft>
              <a:buFont typeface="Arial" charset="0"/>
              <a:buNone/>
            </a:pPr>
            <a:r>
              <a:rPr b="1" u="none"/>
              <a:t>Átváltás menete:</a:t>
            </a:r>
          </a:p>
          <a:p>
            <a:pPr marL="514350" indent="-514350">
              <a:buFont typeface="Calibri" pitchFamily="34" charset="0"/>
              <a:buAutoNum type="arabicPeriod"/>
            </a:pPr>
            <a:r>
              <a:rPr b="1" u="none">
                <a:solidFill>
                  <a:srgbClr val="7F7F7F"/>
                </a:solidFill>
              </a:rPr>
              <a:t>Írjuk fel az átváltandó számot</a:t>
            </a:r>
          </a:p>
          <a:p>
            <a:pPr marL="514350" indent="-514350">
              <a:buFont typeface="Calibri" pitchFamily="34" charset="0"/>
              <a:buAutoNum type="arabicPeriod"/>
            </a:pPr>
            <a:r>
              <a:rPr b="1" u="none">
                <a:solidFill>
                  <a:srgbClr val="0070C0"/>
                </a:solidFill>
              </a:rPr>
              <a:t>Írjuk a számjegyek fölé 16 hatványait</a:t>
            </a:r>
          </a:p>
          <a:p>
            <a:pPr marL="514350" indent="-514350">
              <a:buFont typeface="Calibri" pitchFamily="34" charset="0"/>
              <a:buAutoNum type="arabicPeriod"/>
            </a:pPr>
            <a:r>
              <a:rPr b="1" u="none">
                <a:solidFill>
                  <a:srgbClr val="00B050"/>
                </a:solidFill>
              </a:rPr>
              <a:t>Szorozzuk össze a számjegyeket a fölöttük lévő hatványokkal</a:t>
            </a:r>
          </a:p>
          <a:p>
            <a:pPr marL="514350" indent="-514350">
              <a:buFont typeface="Calibri" pitchFamily="34" charset="0"/>
              <a:buAutoNum type="arabicPeriod"/>
            </a:pPr>
            <a:r>
              <a:rPr b="1" u="none">
                <a:solidFill>
                  <a:srgbClr val="FF0000"/>
                </a:solidFill>
              </a:rPr>
              <a:t>Adjuk össze a szorzatokat</a:t>
            </a:r>
          </a:p>
          <a:p>
            <a:pPr marL="514350" indent="-514350">
              <a:buFont typeface="Calibri" pitchFamily="34" charset="0"/>
              <a:buAutoNum type="arabicPeriod"/>
            </a:pPr>
            <a:r>
              <a:rPr b="1" u="none">
                <a:solidFill>
                  <a:srgbClr val="00B0F0"/>
                </a:solidFill>
              </a:rPr>
              <a:t>Az összeg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83</a:t>
            </a:r>
            <a:r>
              <a:rPr lang="hu-HU" u="sng" baseline="-25000" dirty="0" smtClean="0"/>
              <a:t>16</a:t>
            </a:r>
            <a:r>
              <a:rPr lang="hu-HU" dirty="0" smtClean="0"/>
              <a:t>=           </a:t>
            </a:r>
            <a:r>
              <a:rPr lang="hu-HU" u="sng" baseline="-25000" dirty="0" smtClean="0"/>
              <a:t>10</a:t>
            </a:r>
          </a:p>
        </p:txBody>
      </p:sp>
      <p:sp>
        <p:nvSpPr>
          <p:cNvPr id="52" name="Szövegdoboz 51"/>
          <p:cNvSpPr txBox="1"/>
          <p:nvPr/>
        </p:nvSpPr>
        <p:spPr>
          <a:xfrm>
            <a:off x="46767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8 3</a:t>
            </a:r>
          </a:p>
        </p:txBody>
      </p:sp>
      <p:sp>
        <p:nvSpPr>
          <p:cNvPr id="54" name="Szövegdoboz 53"/>
          <p:cNvSpPr txBox="1"/>
          <p:nvPr/>
        </p:nvSpPr>
        <p:spPr>
          <a:xfrm>
            <a:off x="5500688" y="4538663"/>
            <a:ext cx="107156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128</a:t>
            </a:r>
          </a:p>
        </p:txBody>
      </p:sp>
      <p:sp>
        <p:nvSpPr>
          <p:cNvPr id="61" name="Szövegdoboz 60"/>
          <p:cNvSpPr txBox="1"/>
          <p:nvPr/>
        </p:nvSpPr>
        <p:spPr>
          <a:xfrm>
            <a:off x="5572125" y="3786188"/>
            <a:ext cx="928688" cy="461962"/>
          </a:xfrm>
          <a:prstGeom prst="rect">
            <a:avLst/>
          </a:prstGeom>
          <a:no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8∙16</a:t>
            </a:r>
          </a:p>
        </p:txBody>
      </p:sp>
      <p:sp>
        <p:nvSpPr>
          <p:cNvPr id="63" name="Szövegdoboz 62"/>
          <p:cNvSpPr txBox="1">
            <a:spLocks noChangeArrowheads="1"/>
          </p:cNvSpPr>
          <p:nvPr/>
        </p:nvSpPr>
        <p:spPr bwMode="auto">
          <a:xfrm>
            <a:off x="6786563" y="3786188"/>
            <a:ext cx="714375" cy="466725"/>
          </a:xfrm>
          <a:prstGeom prst="rect">
            <a:avLst/>
          </a:prstGeom>
          <a:noFill/>
          <a:ln w="9525" algn="ctr">
            <a:solidFill>
              <a:srgbClr val="7F7F7F"/>
            </a:solidFill>
            <a:miter lim="800000"/>
            <a:headEnd/>
            <a:tailEnd/>
          </a:ln>
        </p:spPr>
        <p:txBody>
          <a:bodyPr lIns="0" rIns="0">
            <a:spAutoFit/>
          </a:bodyPr>
          <a:lstStyle/>
          <a:p>
            <a:pPr algn="ctr" fontAlgn="auto">
              <a:spcBef>
                <a:spcPts val="0"/>
              </a:spcBef>
              <a:spcAft>
                <a:spcPts val="0"/>
              </a:spcAft>
              <a:defRPr/>
            </a:pPr>
            <a:r>
              <a:rPr lang="hu-HU" sz="2400" b="1" dirty="0">
                <a:solidFill>
                  <a:srgbClr val="00B050"/>
                </a:solidFill>
                <a:latin typeface="+mn-lt"/>
              </a:rPr>
              <a:t>3 ∙ 1</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572000"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131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16-os számrendszerből 10-esbe</a:t>
            </a:r>
          </a:p>
        </p:txBody>
      </p:sp>
      <p:cxnSp>
        <p:nvCxnSpPr>
          <p:cNvPr id="35" name="Alak 34"/>
          <p:cNvCxnSpPr>
            <a:endCxn id="61" idx="0"/>
          </p:cNvCxnSpPr>
          <p:nvPr/>
        </p:nvCxnSpPr>
        <p:spPr>
          <a:xfrm rot="5400000">
            <a:off x="5945188" y="3198813"/>
            <a:ext cx="679450" cy="495300"/>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zögletes összekötő 38"/>
          <p:cNvCxnSpPr>
            <a:endCxn id="63" idx="0"/>
          </p:cNvCxnSpPr>
          <p:nvPr/>
        </p:nvCxnSpPr>
        <p:spPr>
          <a:xfrm rot="16200000" flipH="1">
            <a:off x="6611143" y="3253582"/>
            <a:ext cx="671513" cy="393700"/>
          </a:xfrm>
          <a:prstGeom prst="bentConnector3">
            <a:avLst>
              <a:gd name="adj1" fmla="val 50000"/>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Szövegdoboz 68"/>
          <p:cNvSpPr txBox="1"/>
          <p:nvPr/>
        </p:nvSpPr>
        <p:spPr>
          <a:xfrm>
            <a:off x="6786563"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cxnSp>
        <p:nvCxnSpPr>
          <p:cNvPr id="71" name="Egyenes összekötő nyíllal 70"/>
          <p:cNvCxnSpPr>
            <a:stCxn id="61" idx="2"/>
            <a:endCxn id="54" idx="0"/>
          </p:cNvCxnSpPr>
          <p:nvPr/>
        </p:nvCxnSpPr>
        <p:spPr>
          <a:xfrm rot="5400000">
            <a:off x="5890419" y="4393406"/>
            <a:ext cx="292100" cy="1588"/>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gyenes összekötő nyíllal 74"/>
          <p:cNvCxnSpPr>
            <a:cxnSpLocks noChangeShapeType="1"/>
            <a:stCxn id="63" idx="2"/>
            <a:endCxn id="69" idx="0"/>
          </p:cNvCxnSpPr>
          <p:nvPr/>
        </p:nvCxnSpPr>
        <p:spPr bwMode="auto">
          <a:xfrm>
            <a:off x="7143750" y="4252913"/>
            <a:ext cx="0" cy="285750"/>
          </a:xfrm>
          <a:prstGeom prst="straightConnector1">
            <a:avLst/>
          </a:prstGeom>
          <a:noFill/>
          <a:ln w="28575" algn="ctr">
            <a:solidFill>
              <a:srgbClr val="00B050"/>
            </a:solidFill>
            <a:round/>
            <a:headEnd/>
            <a:tailEnd type="triangle" w="med" len="med"/>
          </a:ln>
        </p:spPr>
      </p:cxnSp>
      <p:sp>
        <p:nvSpPr>
          <p:cNvPr id="76" name="Szövegdoboz 75"/>
          <p:cNvSpPr txBox="1"/>
          <p:nvPr/>
        </p:nvSpPr>
        <p:spPr>
          <a:xfrm>
            <a:off x="6143625" y="5030788"/>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131</a:t>
            </a:r>
          </a:p>
        </p:txBody>
      </p:sp>
      <p:sp>
        <p:nvSpPr>
          <p:cNvPr id="78" name="Szövegdoboz 77"/>
          <p:cNvSpPr txBox="1"/>
          <p:nvPr/>
        </p:nvSpPr>
        <p:spPr>
          <a:xfrm>
            <a:off x="6286500" y="45386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a:t>
            </a:r>
          </a:p>
        </p:txBody>
      </p:sp>
      <p:sp>
        <p:nvSpPr>
          <p:cNvPr id="79" name="Bal oldali kapcsos zárójel 78"/>
          <p:cNvSpPr/>
          <p:nvPr/>
        </p:nvSpPr>
        <p:spPr>
          <a:xfrm rot="16200000">
            <a:off x="6429375" y="4000500"/>
            <a:ext cx="214313" cy="1928813"/>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par>
                                <p:cTn id="28" presetID="10" presetClass="entr" presetSubtype="0" fill="hold" grpId="0" nodeType="withEffect">
                                  <p:stCondLst>
                                    <p:cond delay="0"/>
                                  </p:stCondLst>
                                  <p:iterate type="wd">
                                    <p:tmPct val="100000"/>
                                  </p:iterate>
                                  <p:childTnLst>
                                    <p:set>
                                      <p:cBhvr>
                                        <p:cTn id="29" dur="1" fill="hold">
                                          <p:stCondLst>
                                            <p:cond delay="0"/>
                                          </p:stCondLst>
                                        </p:cTn>
                                        <p:tgtEl>
                                          <p:spTgt spid="53"/>
                                        </p:tgtEl>
                                        <p:attrNameLst>
                                          <p:attrName>style.visibility</p:attrName>
                                        </p:attrNameLst>
                                      </p:cBhvr>
                                      <p:to>
                                        <p:strVal val="visible"/>
                                      </p:to>
                                    </p:set>
                                    <p:animEffect transition="in" filter="fade">
                                      <p:cBhvr>
                                        <p:cTn id="30" dur="20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ipe(up)">
                                      <p:cBhvr>
                                        <p:cTn id="46" dur="500"/>
                                        <p:tgtEl>
                                          <p:spTgt spid="71"/>
                                        </p:tgtEl>
                                      </p:cBhvr>
                                    </p:animEffect>
                                  </p:childTnLst>
                                </p:cTn>
                              </p:par>
                            </p:childTnLst>
                          </p:cTn>
                        </p:par>
                        <p:par>
                          <p:cTn id="47" fill="hold">
                            <p:stCondLst>
                              <p:cond delay="3000"/>
                            </p:stCondLst>
                            <p:childTnLst>
                              <p:par>
                                <p:cTn id="48" presetID="22" presetClass="entr" presetSubtype="1" fill="hold" grpId="0"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wipe(up)">
                                      <p:cBhvr>
                                        <p:cTn id="50" dur="500"/>
                                        <p:tgtEl>
                                          <p:spTgt spid="54"/>
                                        </p:tgtEl>
                                      </p:cBhvr>
                                    </p:animEffect>
                                  </p:childTnLst>
                                </p:cTn>
                              </p:par>
                            </p:childTnLst>
                          </p:cTn>
                        </p:par>
                        <p:par>
                          <p:cTn id="51" fill="hold">
                            <p:stCondLst>
                              <p:cond delay="3500"/>
                            </p:stCondLst>
                            <p:childTnLst>
                              <p:par>
                                <p:cTn id="52" presetID="22" presetClass="entr" presetSubtype="1"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up)">
                                      <p:cBhvr>
                                        <p:cTn id="54" dur="500"/>
                                        <p:tgtEl>
                                          <p:spTgt spid="39"/>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500"/>
                                        <p:tgtEl>
                                          <p:spTgt spid="63"/>
                                        </p:tgtEl>
                                      </p:cBhvr>
                                    </p:animEffect>
                                  </p:childTnLst>
                                </p:cTn>
                              </p:par>
                            </p:childTnLst>
                          </p:cTn>
                        </p:par>
                        <p:par>
                          <p:cTn id="59" fill="hold">
                            <p:stCondLst>
                              <p:cond delay="4500"/>
                            </p:stCondLst>
                            <p:childTnLst>
                              <p:par>
                                <p:cTn id="60" presetID="22" presetClass="entr" presetSubtype="1" fill="hold"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wipe(up)">
                                      <p:cBhvr>
                                        <p:cTn id="62" dur="500"/>
                                        <p:tgtEl>
                                          <p:spTgt spid="75"/>
                                        </p:tgtEl>
                                      </p:cBhvr>
                                    </p:animEffect>
                                  </p:childTnLst>
                                </p:cTn>
                              </p:par>
                            </p:childTnLst>
                          </p:cTn>
                        </p:par>
                        <p:par>
                          <p:cTn id="63" fill="hold">
                            <p:stCondLst>
                              <p:cond delay="5000"/>
                            </p:stCondLst>
                            <p:childTnLst>
                              <p:par>
                                <p:cTn id="64" presetID="22" presetClass="entr" presetSubtype="1"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up)">
                                      <p:cBhvr>
                                        <p:cTn id="66" dur="500"/>
                                        <p:tgtEl>
                                          <p:spTgt spid="6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fade">
                                      <p:cBhvr>
                                        <p:cTn id="71" dur="2000"/>
                                        <p:tgtEl>
                                          <p:spTgt spid="3">
                                            <p:txEl>
                                              <p:pRg st="4" end="4"/>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childTnLst>
                                </p:cTn>
                              </p:par>
                            </p:childTnLst>
                          </p:cTn>
                        </p:par>
                        <p:par>
                          <p:cTn id="75" fill="hold">
                            <p:stCondLst>
                              <p:cond delay="2000"/>
                            </p:stCondLst>
                            <p:childTnLst>
                              <p:par>
                                <p:cTn id="76" presetID="22" presetClass="entr" presetSubtype="1"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wipe(up)">
                                      <p:cBhvr>
                                        <p:cTn id="78" dur="1000"/>
                                        <p:tgtEl>
                                          <p:spTgt spid="79"/>
                                        </p:tgtEl>
                                      </p:cBhvr>
                                    </p:animEffect>
                                  </p:childTnLst>
                                </p:cTn>
                              </p:par>
                            </p:childTnLst>
                          </p:cTn>
                        </p:par>
                        <p:par>
                          <p:cTn id="79" fill="hold">
                            <p:stCondLst>
                              <p:cond delay="3000"/>
                            </p:stCondLst>
                            <p:childTnLst>
                              <p:par>
                                <p:cTn id="80" presetID="22" presetClass="entr" presetSubtype="1" fill="hold" grpId="0"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wipe(up)">
                                      <p:cBhvr>
                                        <p:cTn id="82" dur="500"/>
                                        <p:tgtEl>
                                          <p:spTgt spid="7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fade">
                                      <p:cBhvr>
                                        <p:cTn id="87" dur="2000"/>
                                        <p:tgtEl>
                                          <p:spTgt spid="3">
                                            <p:txEl>
                                              <p:pRg st="5" end="5"/>
                                            </p:txEl>
                                          </p:spTgt>
                                        </p:tgtEl>
                                      </p:cBhvr>
                                    </p:animEffect>
                                  </p:childTnLst>
                                </p:cTn>
                              </p:par>
                              <p:par>
                                <p:cTn id="88" presetID="10" presetClass="exit" presetSubtype="0" fill="hold" grpId="1" nodeType="withEffect">
                                  <p:stCondLst>
                                    <p:cond delay="0"/>
                                  </p:stCondLst>
                                  <p:childTnLst>
                                    <p:animEffect transition="out" filter="fade">
                                      <p:cBhvr>
                                        <p:cTn id="89" dur="500"/>
                                        <p:tgtEl>
                                          <p:spTgt spid="29"/>
                                        </p:tgtEl>
                                      </p:cBhvr>
                                    </p:animEffect>
                                    <p:set>
                                      <p:cBhvr>
                                        <p:cTn id="90" dur="1" fill="hold">
                                          <p:stCondLst>
                                            <p:cond delay="499"/>
                                          </p:stCondLst>
                                        </p:cTn>
                                        <p:tgtEl>
                                          <p:spTgt spid="29"/>
                                        </p:tgtEl>
                                        <p:attrNameLst>
                                          <p:attrName>style.visibility</p:attrName>
                                        </p:attrNameLst>
                                      </p:cBhvr>
                                      <p:to>
                                        <p:strVal val="hidden"/>
                                      </p:to>
                                    </p:set>
                                  </p:childTnLst>
                                </p:cTn>
                              </p:par>
                            </p:childTnLst>
                          </p:cTn>
                        </p:par>
                        <p:par>
                          <p:cTn id="91" fill="hold">
                            <p:stCondLst>
                              <p:cond delay="2000"/>
                            </p:stCondLst>
                            <p:childTnLst>
                              <p:par>
                                <p:cTn id="92" presetID="49" presetClass="entr" presetSubtype="0" decel="100000" fill="hold" nodeType="afterEffect">
                                  <p:stCondLst>
                                    <p:cond delay="0"/>
                                  </p:stCondLst>
                                  <p:childTnLst>
                                    <p:set>
                                      <p:cBhvr>
                                        <p:cTn id="93" dur="1" fill="hold">
                                          <p:stCondLst>
                                            <p:cond delay="0"/>
                                          </p:stCondLst>
                                        </p:cTn>
                                        <p:tgtEl>
                                          <p:spTgt spid="27"/>
                                        </p:tgtEl>
                                        <p:attrNameLst>
                                          <p:attrName>style.visibility</p:attrName>
                                        </p:attrNameLst>
                                      </p:cBhvr>
                                      <p:to>
                                        <p:strVal val="visible"/>
                                      </p:to>
                                    </p:set>
                                    <p:anim calcmode="lin" valueType="num">
                                      <p:cBhvr>
                                        <p:cTn id="94" dur="1000" fill="hold"/>
                                        <p:tgtEl>
                                          <p:spTgt spid="27"/>
                                        </p:tgtEl>
                                        <p:attrNameLst>
                                          <p:attrName>ppt_w</p:attrName>
                                        </p:attrNameLst>
                                      </p:cBhvr>
                                      <p:tavLst>
                                        <p:tav tm="0">
                                          <p:val>
                                            <p:fltVal val="0"/>
                                          </p:val>
                                        </p:tav>
                                        <p:tav tm="100000">
                                          <p:val>
                                            <p:strVal val="#ppt_w"/>
                                          </p:val>
                                        </p:tav>
                                      </p:tavLst>
                                    </p:anim>
                                    <p:anim calcmode="lin" valueType="num">
                                      <p:cBhvr>
                                        <p:cTn id="95" dur="1000" fill="hold"/>
                                        <p:tgtEl>
                                          <p:spTgt spid="27"/>
                                        </p:tgtEl>
                                        <p:attrNameLst>
                                          <p:attrName>ppt_h</p:attrName>
                                        </p:attrNameLst>
                                      </p:cBhvr>
                                      <p:tavLst>
                                        <p:tav tm="0">
                                          <p:val>
                                            <p:fltVal val="0"/>
                                          </p:val>
                                        </p:tav>
                                        <p:tav tm="100000">
                                          <p:val>
                                            <p:strVal val="#ppt_h"/>
                                          </p:val>
                                        </p:tav>
                                      </p:tavLst>
                                    </p:anim>
                                    <p:anim calcmode="lin" valueType="num">
                                      <p:cBhvr>
                                        <p:cTn id="96" dur="1000" fill="hold"/>
                                        <p:tgtEl>
                                          <p:spTgt spid="27"/>
                                        </p:tgtEl>
                                        <p:attrNameLst>
                                          <p:attrName>style.rotation</p:attrName>
                                        </p:attrNameLst>
                                      </p:cBhvr>
                                      <p:tavLst>
                                        <p:tav tm="0">
                                          <p:val>
                                            <p:fltVal val="360"/>
                                          </p:val>
                                        </p:tav>
                                        <p:tav tm="100000">
                                          <p:val>
                                            <p:fltVal val="0"/>
                                          </p:val>
                                        </p:tav>
                                      </p:tavLst>
                                    </p:anim>
                                    <p:animEffect transition="in" filter="fade">
                                      <p:cBhvr>
                                        <p:cTn id="97" dur="1000"/>
                                        <p:tgtEl>
                                          <p:spTgt spid="27"/>
                                        </p:tgtEl>
                                      </p:cBhvr>
                                    </p:animEffect>
                                  </p:childTnLst>
                                </p:cTn>
                              </p:par>
                            </p:childTnLst>
                          </p:cTn>
                        </p:par>
                        <p:par>
                          <p:cTn id="98" fill="hold">
                            <p:stCondLst>
                              <p:cond delay="3000"/>
                            </p:stCondLst>
                            <p:childTnLst>
                              <p:par>
                                <p:cTn id="99" presetID="12" presetClass="entr" presetSubtype="4"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slide(fromBottom)">
                                      <p:cBhvr>
                                        <p:cTn id="101" dur="500"/>
                                        <p:tgtEl>
                                          <p:spTgt spid="2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5">
                                            <p:txEl>
                                              <p:pRg st="0" end="0"/>
                                            </p:txEl>
                                          </p:spTgt>
                                        </p:tgtEl>
                                        <p:attrNameLst>
                                          <p:attrName>style.visibility</p:attrName>
                                        </p:attrNameLst>
                                      </p:cBhvr>
                                      <p:to>
                                        <p:strVal val="visible"/>
                                      </p:to>
                                    </p:set>
                                    <p:animEffect transition="in" filter="fade">
                                      <p:cBhvr>
                                        <p:cTn id="10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2" grpId="0"/>
      <p:bldP spid="54" grpId="0"/>
      <p:bldP spid="61" grpId="0" animBg="1"/>
      <p:bldP spid="63" grpId="0" animBg="1"/>
      <p:bldP spid="28" grpId="0"/>
      <p:bldP spid="29" grpId="0"/>
      <p:bldP spid="29" grpId="1"/>
      <p:bldP spid="69" grpId="0"/>
      <p:bldP spid="76" grpId="0"/>
      <p:bldP spid="78" grpId="0"/>
      <p:bldP spid="7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EBF1DE"/>
          </a:solidFill>
          <a:ln>
            <a:solidFill>
              <a:schemeClr val="bg1">
                <a:lumMod val="50000"/>
              </a:schemeClr>
            </a:solidFill>
          </a:ln>
        </p:spPr>
        <p:txBody>
          <a:bodyPr rtlCol="0">
            <a:normAutofit/>
          </a:bodyPr>
          <a:lstStyle/>
          <a:p>
            <a:pPr fontAlgn="auto">
              <a:spcAft>
                <a:spcPts val="0"/>
              </a:spcAft>
              <a:defRPr/>
            </a:pPr>
            <a:r>
              <a:rPr lang="hu-HU" dirty="0" smtClean="0"/>
              <a:t>Különbség az átváltásoknál</a:t>
            </a:r>
            <a:endParaRPr lang="hu-HU" dirty="0"/>
          </a:p>
        </p:txBody>
      </p:sp>
      <p:sp>
        <p:nvSpPr>
          <p:cNvPr id="3" name="Szöveg helye 2"/>
          <p:cNvSpPr>
            <a:spLocks noGrp="1"/>
          </p:cNvSpPr>
          <p:nvPr>
            <p:ph type="body" idx="1"/>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smtClean="0"/>
              <a:t>10-esből </a:t>
            </a:r>
            <a:r>
              <a:rPr lang="hu-HU" i="1" smtClean="0"/>
              <a:t>X</a:t>
            </a:r>
            <a:r>
              <a:rPr lang="hu-HU" smtClean="0"/>
              <a:t>-esbe</a:t>
            </a:r>
          </a:p>
        </p:txBody>
      </p:sp>
      <p:sp>
        <p:nvSpPr>
          <p:cNvPr id="4" name="Tartalom helye 3"/>
          <p:cNvSpPr>
            <a:spLocks noGrp="1"/>
          </p:cNvSpPr>
          <p:nvPr>
            <p:ph sz="half" idx="2"/>
          </p:nvPr>
        </p:nvSpPr>
        <p:spPr>
          <a:xfrm>
            <a:off x="457200" y="2174875"/>
            <a:ext cx="4040188" cy="4278313"/>
          </a:xfrm>
          <a:solidFill>
            <a:srgbClr val="EBF1DE"/>
          </a:solidFill>
          <a:ln>
            <a:solidFill>
              <a:schemeClr val="bg1">
                <a:lumMod val="50000"/>
              </a:schemeClr>
            </a:solidFill>
          </a:ln>
        </p:spPr>
        <p:txBody>
          <a:bodyPr>
            <a:normAutofit/>
          </a:bodyPr>
          <a:lstStyle/>
          <a:p>
            <a:pPr marL="263525" indent="-263525" algn="ctr">
              <a:lnSpc>
                <a:spcPct val="200000"/>
              </a:lnSpc>
              <a:spcBef>
                <a:spcPts val="1800"/>
              </a:spcBef>
              <a:spcAft>
                <a:spcPts val="1200"/>
              </a:spcAft>
              <a:buFont typeface="Arial" charset="0"/>
              <a:buNone/>
            </a:pPr>
            <a:r>
              <a:rPr lang="hu-HU" sz="1800" b="1" smtClean="0"/>
              <a:t>Átváltás menete:</a:t>
            </a:r>
          </a:p>
          <a:p>
            <a:pPr marL="263525" indent="-263525">
              <a:buFont typeface="Calibri" pitchFamily="34" charset="0"/>
              <a:buAutoNum type="arabicPeriod"/>
            </a:pPr>
            <a:r>
              <a:rPr lang="hu-HU" sz="1800" b="1" smtClean="0"/>
              <a:t>Készítsünk egy 2-oszlopos táblázatot</a:t>
            </a:r>
          </a:p>
          <a:p>
            <a:pPr marL="263525" indent="-263525">
              <a:buFont typeface="Calibri" pitchFamily="34" charset="0"/>
              <a:buAutoNum type="arabicPeriod"/>
            </a:pPr>
            <a:r>
              <a:rPr lang="hu-HU" sz="1800" b="1" smtClean="0"/>
              <a:t>Írjuk fel a számot a bal felső sarokba</a:t>
            </a:r>
          </a:p>
          <a:p>
            <a:pPr marL="263525" indent="-263525">
              <a:buFont typeface="Calibri" pitchFamily="34" charset="0"/>
              <a:buAutoNum type="arabicPeriod"/>
            </a:pPr>
            <a:r>
              <a:rPr lang="hu-HU" sz="1800" b="1" smtClean="0"/>
              <a:t>Osszuk el a számot </a:t>
            </a:r>
            <a:r>
              <a:rPr lang="hu-HU" sz="1800" b="1" i="1" smtClean="0"/>
              <a:t>X</a:t>
            </a:r>
            <a:r>
              <a:rPr lang="hu-HU" sz="1800" b="1" smtClean="0"/>
              <a:t>-szel</a:t>
            </a:r>
          </a:p>
          <a:p>
            <a:pPr marL="803275" lvl="1" indent="-263525">
              <a:buFont typeface="Calibri" pitchFamily="34" charset="0"/>
              <a:buAutoNum type="alphaLcParenR"/>
            </a:pPr>
            <a:r>
              <a:rPr lang="hu-HU" sz="1400" b="1" smtClean="0"/>
              <a:t>Az osztás eredményét írjuk a szám alá</a:t>
            </a:r>
          </a:p>
          <a:p>
            <a:pPr marL="803275" lvl="1" indent="-263525">
              <a:buFont typeface="Calibri" pitchFamily="34" charset="0"/>
              <a:buAutoNum type="alphaLcParenR"/>
            </a:pPr>
            <a:r>
              <a:rPr lang="hu-HU" sz="1400" b="1" smtClean="0"/>
              <a:t>Az osztás maradékát  írjuk a szám mellé</a:t>
            </a:r>
          </a:p>
          <a:p>
            <a:pPr marL="263525" indent="-263525">
              <a:buFont typeface="Calibri" pitchFamily="34" charset="0"/>
              <a:buAutoNum type="arabicPeriod"/>
            </a:pPr>
            <a:r>
              <a:rPr lang="hu-HU" sz="1800" b="1" smtClean="0"/>
              <a:t>Az osztást ismételgessük, amíg a bal oldalon 0-t nem kapunk</a:t>
            </a:r>
          </a:p>
          <a:p>
            <a:pPr marL="263525" indent="-263525">
              <a:buFont typeface="Calibri" pitchFamily="34" charset="0"/>
              <a:buAutoNum type="arabicPeriod"/>
            </a:pPr>
            <a:r>
              <a:rPr lang="hu-HU" sz="1800" b="1" smtClean="0"/>
              <a:t>A jobb oldali oszlop számjegyeit olvassuk össze lentről felfelé</a:t>
            </a:r>
          </a:p>
        </p:txBody>
      </p:sp>
      <p:sp>
        <p:nvSpPr>
          <p:cNvPr id="5" name="Szöveg helye 4"/>
          <p:cNvSpPr>
            <a:spLocks noGrp="1"/>
          </p:cNvSpPr>
          <p:nvPr>
            <p:ph type="body" sz="quarter" idx="3"/>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i="1" smtClean="0"/>
              <a:t>X</a:t>
            </a:r>
            <a:r>
              <a:rPr lang="hu-HU" smtClean="0"/>
              <a:t>-esből 10-esbe</a:t>
            </a:r>
          </a:p>
        </p:txBody>
      </p:sp>
      <p:sp>
        <p:nvSpPr>
          <p:cNvPr id="6" name="Tartalom helye 5"/>
          <p:cNvSpPr>
            <a:spLocks noGrp="1"/>
          </p:cNvSpPr>
          <p:nvPr>
            <p:ph sz="quarter" idx="4"/>
          </p:nvPr>
        </p:nvSpPr>
        <p:spPr>
          <a:xfrm>
            <a:off x="4645025" y="2174875"/>
            <a:ext cx="4041775" cy="4278313"/>
          </a:xfrm>
          <a:solidFill>
            <a:srgbClr val="EBF1DE"/>
          </a:solidFill>
          <a:ln>
            <a:solidFill>
              <a:schemeClr val="bg1">
                <a:lumMod val="50000"/>
              </a:schemeClr>
            </a:solidFill>
          </a:ln>
        </p:spPr>
        <p:txBody>
          <a:bodyPr>
            <a:normAutofit/>
          </a:bodyPr>
          <a:lstStyle/>
          <a:p>
            <a:pPr marL="514350" indent="-514350" algn="ctr">
              <a:lnSpc>
                <a:spcPct val="200000"/>
              </a:lnSpc>
              <a:spcAft>
                <a:spcPts val="1200"/>
              </a:spcAft>
              <a:buFont typeface="Arial" charset="0"/>
              <a:buNone/>
            </a:pPr>
            <a:r>
              <a:rPr lang="hu-HU" sz="1800" b="1" smtClean="0"/>
              <a:t>Átváltás menete:</a:t>
            </a:r>
          </a:p>
          <a:p>
            <a:pPr marL="514350" indent="-514350">
              <a:buFont typeface="Calibri" pitchFamily="34" charset="0"/>
              <a:buAutoNum type="arabicPeriod"/>
            </a:pPr>
            <a:r>
              <a:rPr lang="hu-HU" sz="1800" b="1" smtClean="0"/>
              <a:t>Írjuk fel az átváltandó számot</a:t>
            </a:r>
          </a:p>
          <a:p>
            <a:pPr marL="514350" indent="-514350">
              <a:buFont typeface="Calibri" pitchFamily="34" charset="0"/>
              <a:buAutoNum type="arabicPeriod"/>
            </a:pPr>
            <a:r>
              <a:rPr lang="hu-HU" sz="1800" b="1" smtClean="0"/>
              <a:t>Írjuk a számjegyek fölé </a:t>
            </a:r>
            <a:r>
              <a:rPr lang="hu-HU" sz="1800" b="1" i="1" smtClean="0"/>
              <a:t>X</a:t>
            </a:r>
            <a:r>
              <a:rPr lang="hu-HU" sz="1800" b="1" smtClean="0"/>
              <a:t> hatványait</a:t>
            </a:r>
          </a:p>
          <a:p>
            <a:pPr marL="514350" indent="-514350">
              <a:buFont typeface="Calibri" pitchFamily="34" charset="0"/>
              <a:buAutoNum type="arabicPeriod"/>
            </a:pPr>
            <a:r>
              <a:rPr lang="hu-HU" sz="1800" b="1" smtClean="0"/>
              <a:t>Szorozzuk össze a számjegyeket a fölöttük lévő hatványokkal</a:t>
            </a:r>
          </a:p>
          <a:p>
            <a:pPr marL="514350" indent="-514350">
              <a:buFont typeface="Calibri" pitchFamily="34" charset="0"/>
              <a:buAutoNum type="arabicPeriod"/>
            </a:pPr>
            <a:r>
              <a:rPr lang="hu-HU" sz="1800" b="1" smtClean="0"/>
              <a:t>Adjuk össze a szorzatokat</a:t>
            </a:r>
          </a:p>
          <a:p>
            <a:pPr marL="514350" indent="-514350">
              <a:buFont typeface="Calibri" pitchFamily="34" charset="0"/>
              <a:buAutoNum type="arabicPeriod"/>
            </a:pPr>
            <a:r>
              <a:rPr lang="hu-HU" sz="1800" b="1" smtClean="0"/>
              <a:t>Az összeg lesz a végeredmény</a:t>
            </a:r>
          </a:p>
          <a:p>
            <a:pPr marL="514350" indent="-514350" algn="ctr">
              <a:spcAft>
                <a:spcPts val="1200"/>
              </a:spcAft>
              <a:buFont typeface="Arial" charset="0"/>
              <a:buNone/>
            </a:pPr>
            <a:endParaRPr lang="hu-HU" b="1" smtClean="0">
              <a:solidFill>
                <a:srgbClr val="00B0F0"/>
              </a:solidFill>
            </a:endParaRPr>
          </a:p>
        </p:txBody>
      </p:sp>
    </p:spTree>
  </p:cSld>
  <p:clrMapOvr>
    <a:masterClrMapping/>
  </p:clrMapOvr>
  <p:transition>
    <p:zoom dir="in"/>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2-es számrendszerből 16-osba</a:t>
            </a:r>
            <a:endParaRPr lang="hu-HU" dirty="0"/>
          </a:p>
        </p:txBody>
      </p:sp>
      <p:sp>
        <p:nvSpPr>
          <p:cNvPr id="6" name="Tartalom helye 4"/>
          <p:cNvSpPr>
            <a:spLocks noGrp="1"/>
          </p:cNvSpPr>
          <p:nvPr>
            <p:ph sz="half" idx="1"/>
          </p:nvPr>
        </p:nvSpPr>
        <p:spPr>
          <a:xfrm>
            <a:off x="457200" y="2143125"/>
            <a:ext cx="4038600" cy="3482975"/>
          </a:xfrm>
        </p:spPr>
        <p:txBody>
          <a:bodyPr/>
          <a:lstStyle/>
          <a:p>
            <a:pPr marL="360363" indent="-360363" algn="ctr">
              <a:spcAft>
                <a:spcPts val="1200"/>
              </a:spcAft>
              <a:buFont typeface="Arial" charset="0"/>
              <a:buNone/>
            </a:pPr>
            <a:r>
              <a:rPr b="1" u="none"/>
              <a:t>Átváltás menete:</a:t>
            </a:r>
          </a:p>
          <a:p>
            <a:pPr marL="360363" indent="-360363">
              <a:buFont typeface="Calibri" pitchFamily="34" charset="0"/>
              <a:buAutoNum type="arabicPeriod"/>
            </a:pPr>
            <a:r>
              <a:rPr b="1" u="none">
                <a:solidFill>
                  <a:srgbClr val="7F7F7F"/>
                </a:solidFill>
              </a:rPr>
              <a:t>Írjuk fel az átváltandó számot</a:t>
            </a:r>
          </a:p>
          <a:p>
            <a:pPr marL="360363" indent="-360363">
              <a:buFont typeface="Calibri" pitchFamily="34" charset="0"/>
              <a:buAutoNum type="arabicPeriod"/>
            </a:pPr>
            <a:r>
              <a:rPr b="1" u="none">
                <a:solidFill>
                  <a:srgbClr val="0070C0"/>
                </a:solidFill>
              </a:rPr>
              <a:t>Hátulról indulva osszuk fel a számot </a:t>
            </a:r>
            <a:br>
              <a:rPr b="1" u="none">
                <a:solidFill>
                  <a:srgbClr val="0070C0"/>
                </a:solidFill>
              </a:rPr>
            </a:br>
            <a:r>
              <a:rPr b="1" u="none">
                <a:solidFill>
                  <a:srgbClr val="0070C0"/>
                </a:solidFill>
              </a:rPr>
              <a:t>4 bites csoportokra </a:t>
            </a:r>
            <a:r>
              <a:rPr sz="1600" b="1" u="none">
                <a:solidFill>
                  <a:srgbClr val="0070C0"/>
                </a:solidFill>
              </a:rPr>
              <a:t>(digitekre)</a:t>
            </a:r>
            <a:r>
              <a:rPr b="1" u="none">
                <a:solidFill>
                  <a:srgbClr val="0070C0"/>
                </a:solidFill>
              </a:rPr>
              <a:t>, ha kell, írjunk 0-kat a szám elé</a:t>
            </a:r>
          </a:p>
          <a:p>
            <a:pPr marL="360363" indent="-360363">
              <a:buFont typeface="Calibri" pitchFamily="34" charset="0"/>
              <a:buAutoNum type="arabicPeriod"/>
            </a:pPr>
            <a:r>
              <a:rPr b="1" u="none">
                <a:solidFill>
                  <a:srgbClr val="00B050"/>
                </a:solidFill>
              </a:rPr>
              <a:t>A 4 bites csoportokat egyenként alakítsuk át </a:t>
            </a:r>
            <a:r>
              <a:rPr sz="1600" b="1" u="none">
                <a:solidFill>
                  <a:srgbClr val="00B050"/>
                </a:solidFill>
              </a:rPr>
              <a:t>(segédtábla segítségével)</a:t>
            </a:r>
          </a:p>
          <a:p>
            <a:pPr marL="360363" indent="-360363">
              <a:buFont typeface="Calibri" pitchFamily="34" charset="0"/>
              <a:buAutoNum type="arabicPeriod"/>
            </a:pPr>
            <a:r>
              <a:rPr b="1" u="none">
                <a:solidFill>
                  <a:srgbClr val="FF0000"/>
                </a:solidFill>
              </a:rPr>
              <a:t>Az átváltások eredményét balról jobbra kell összeolvasni</a:t>
            </a:r>
          </a:p>
          <a:p>
            <a:pPr marL="360363" indent="-360363">
              <a:buFont typeface="Calibri" pitchFamily="34" charset="0"/>
              <a:buAutoNum type="arabicPeriod"/>
            </a:pPr>
            <a:r>
              <a:rPr b="1" u="none">
                <a:solidFill>
                  <a:srgbClr val="00B0F0"/>
                </a:solidFill>
              </a:rPr>
              <a:t>A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10000011</a:t>
            </a:r>
            <a:r>
              <a:rPr lang="hu-HU" u="sng" baseline="-25000" dirty="0" smtClean="0"/>
              <a:t>2</a:t>
            </a:r>
            <a:r>
              <a:rPr lang="hu-HU" dirty="0" smtClean="0"/>
              <a:t>=           </a:t>
            </a:r>
            <a:r>
              <a:rPr lang="hu-HU" u="sng" baseline="-25000" dirty="0" smtClean="0"/>
              <a:t>16</a:t>
            </a:r>
          </a:p>
        </p:txBody>
      </p:sp>
      <p:sp>
        <p:nvSpPr>
          <p:cNvPr id="52" name="Szövegdoboz 51"/>
          <p:cNvSpPr txBox="1"/>
          <p:nvPr/>
        </p:nvSpPr>
        <p:spPr>
          <a:xfrm>
            <a:off x="46894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1 0 0 0 0 0 1 1</a:t>
            </a:r>
          </a:p>
        </p:txBody>
      </p:sp>
      <p:sp>
        <p:nvSpPr>
          <p:cNvPr id="54" name="Szövegdoboz 53"/>
          <p:cNvSpPr txBox="1"/>
          <p:nvPr/>
        </p:nvSpPr>
        <p:spPr>
          <a:xfrm>
            <a:off x="5715000" y="3786188"/>
            <a:ext cx="100012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8</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5143500" y="1311275"/>
            <a:ext cx="2643188"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83</a:t>
            </a:r>
          </a:p>
        </p:txBody>
      </p:sp>
      <p:sp>
        <p:nvSpPr>
          <p:cNvPr id="29" name="Szövegdoboz 28"/>
          <p:cNvSpPr txBox="1">
            <a:spLocks noChangeArrowheads="1"/>
          </p:cNvSpPr>
          <p:nvPr/>
        </p:nvSpPr>
        <p:spPr bwMode="auto">
          <a:xfrm>
            <a:off x="4645025"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2-es számrendszerből 16-osba</a:t>
            </a:r>
          </a:p>
        </p:txBody>
      </p:sp>
      <p:sp>
        <p:nvSpPr>
          <p:cNvPr id="69" name="Szövegdoboz 68"/>
          <p:cNvSpPr txBox="1"/>
          <p:nvPr/>
        </p:nvSpPr>
        <p:spPr>
          <a:xfrm>
            <a:off x="6715125" y="3786188"/>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76" name="Szövegdoboz 75"/>
          <p:cNvSpPr txBox="1"/>
          <p:nvPr/>
        </p:nvSpPr>
        <p:spPr>
          <a:xfrm>
            <a:off x="6286500" y="4538663"/>
            <a:ext cx="714375"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83</a:t>
            </a:r>
          </a:p>
        </p:txBody>
      </p:sp>
      <p:sp>
        <p:nvSpPr>
          <p:cNvPr id="79" name="Bal oldali kapcsos zárójel 78"/>
          <p:cNvSpPr/>
          <p:nvPr/>
        </p:nvSpPr>
        <p:spPr>
          <a:xfrm rot="16200000">
            <a:off x="6536532" y="3750469"/>
            <a:ext cx="214312" cy="114300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31" name="Egyenes összekötő 30"/>
          <p:cNvCxnSpPr/>
          <p:nvPr/>
        </p:nvCxnSpPr>
        <p:spPr>
          <a:xfrm rot="16200000" flipH="1">
            <a:off x="6412706"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Egyenes összekötő 32"/>
          <p:cNvCxnSpPr/>
          <p:nvPr/>
        </p:nvCxnSpPr>
        <p:spPr>
          <a:xfrm rot="16200000" flipH="1">
            <a:off x="5555456"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Egyenes összekötő 35"/>
          <p:cNvCxnSpPr/>
          <p:nvPr/>
        </p:nvCxnSpPr>
        <p:spPr>
          <a:xfrm rot="16200000" flipH="1">
            <a:off x="7298531"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 name="Csoportba foglalás 40"/>
          <p:cNvGrpSpPr>
            <a:grpSpLocks/>
          </p:cNvGrpSpPr>
          <p:nvPr/>
        </p:nvGrpSpPr>
        <p:grpSpPr bwMode="auto">
          <a:xfrm>
            <a:off x="5857875" y="3286125"/>
            <a:ext cx="714375" cy="504825"/>
            <a:chOff x="5857884" y="3286124"/>
            <a:chExt cx="714380" cy="505430"/>
          </a:xfrm>
        </p:grpSpPr>
        <p:cxnSp>
          <p:nvCxnSpPr>
            <p:cNvPr id="71" name="Egyenes összekötő nyíllal 70"/>
            <p:cNvCxnSpPr/>
            <p:nvPr/>
          </p:nvCxnSpPr>
          <p:spPr>
            <a:xfrm rot="5400000">
              <a:off x="6070438" y="3645330"/>
              <a:ext cx="290860" cy="1587"/>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Bal oldali kapcsos zárójel 37"/>
            <p:cNvSpPr/>
            <p:nvPr/>
          </p:nvSpPr>
          <p:spPr>
            <a:xfrm rot="16200000">
              <a:off x="6107789"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grpSp>
        <p:nvGrpSpPr>
          <p:cNvPr id="4" name="Csoportba foglalás 41"/>
          <p:cNvGrpSpPr>
            <a:grpSpLocks/>
          </p:cNvGrpSpPr>
          <p:nvPr/>
        </p:nvGrpSpPr>
        <p:grpSpPr bwMode="auto">
          <a:xfrm>
            <a:off x="6715125" y="3286125"/>
            <a:ext cx="714375" cy="504825"/>
            <a:chOff x="6715140" y="3286124"/>
            <a:chExt cx="714380" cy="505430"/>
          </a:xfrm>
        </p:grpSpPr>
        <p:cxnSp>
          <p:nvCxnSpPr>
            <p:cNvPr id="75" name="Egyenes összekötő nyíllal 74"/>
            <p:cNvCxnSpPr/>
            <p:nvPr/>
          </p:nvCxnSpPr>
          <p:spPr>
            <a:xfrm rot="5400000">
              <a:off x="6927694" y="3645330"/>
              <a:ext cx="290860" cy="1587"/>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Bal oldali kapcsos zárójel 39"/>
            <p:cNvSpPr/>
            <p:nvPr/>
          </p:nvSpPr>
          <p:spPr>
            <a:xfrm rot="16200000">
              <a:off x="6965045"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1000"/>
                                        <p:tgtEl>
                                          <p:spTgt spid="36"/>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1000"/>
                                        <p:tgtEl>
                                          <p:spTgt spid="31"/>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1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1000"/>
                                        <p:tgtEl>
                                          <p:spTgt spid="6">
                                            <p:txEl>
                                              <p:pRg st="3" end="3"/>
                                            </p:txEl>
                                          </p:spTgt>
                                        </p:tgtEl>
                                      </p:cBhvr>
                                    </p:animEffect>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up)">
                                      <p:cBhvr>
                                        <p:cTn id="48" dur="1000"/>
                                        <p:tgtEl>
                                          <p:spTgt spid="3"/>
                                        </p:tgtEl>
                                      </p:cBhvr>
                                    </p:animEffect>
                                  </p:childTnLst>
                                </p:cTn>
                              </p:par>
                              <p:par>
                                <p:cTn id="49" presetID="22" presetClass="entr" presetSubtype="1"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up)">
                                      <p:cBhvr>
                                        <p:cTn id="51" dur="1000"/>
                                        <p:tgtEl>
                                          <p:spTgt spid="4"/>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wipe(up)">
                                      <p:cBhvr>
                                        <p:cTn id="55" dur="1000"/>
                                        <p:tgtEl>
                                          <p:spTgt spid="54"/>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up)">
                                      <p:cBhvr>
                                        <p:cTn id="58" dur="1000"/>
                                        <p:tgtEl>
                                          <p:spTgt spid="6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animEffect transition="in" filter="fade">
                                      <p:cBhvr>
                                        <p:cTn id="63" dur="1000"/>
                                        <p:tgtEl>
                                          <p:spTgt spid="6">
                                            <p:txEl>
                                              <p:pRg st="4" end="4"/>
                                            </p:txEl>
                                          </p:spTgt>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wipe(up)">
                                      <p:cBhvr>
                                        <p:cTn id="67" dur="1000"/>
                                        <p:tgtEl>
                                          <p:spTgt spid="79"/>
                                        </p:tgtEl>
                                      </p:cBhvr>
                                    </p:animEffect>
                                  </p:childTnLst>
                                </p:cTn>
                              </p:par>
                            </p:childTnLst>
                          </p:cTn>
                        </p:par>
                        <p:par>
                          <p:cTn id="68" fill="hold">
                            <p:stCondLst>
                              <p:cond delay="2000"/>
                            </p:stCondLst>
                            <p:childTnLst>
                              <p:par>
                                <p:cTn id="69" presetID="22" presetClass="entr" presetSubtype="1"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Effect transition="in" filter="wipe(up)">
                                      <p:cBhvr>
                                        <p:cTn id="71" dur="1000"/>
                                        <p:tgtEl>
                                          <p:spTgt spid="7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
                                            <p:txEl>
                                              <p:pRg st="5" end="5"/>
                                            </p:txEl>
                                          </p:spTgt>
                                        </p:tgtEl>
                                        <p:attrNameLst>
                                          <p:attrName>style.visibility</p:attrName>
                                        </p:attrNameLst>
                                      </p:cBhvr>
                                      <p:to>
                                        <p:strVal val="visible"/>
                                      </p:to>
                                    </p:set>
                                    <p:animEffect transition="in" filter="fade">
                                      <p:cBhvr>
                                        <p:cTn id="76" dur="1000"/>
                                        <p:tgtEl>
                                          <p:spTgt spid="6">
                                            <p:txEl>
                                              <p:pRg st="5" end="5"/>
                                            </p:txEl>
                                          </p:spTgt>
                                        </p:tgtEl>
                                      </p:cBhvr>
                                    </p:animEffect>
                                  </p:childTnLst>
                                </p:cTn>
                              </p:par>
                              <p:par>
                                <p:cTn id="77" presetID="10" presetClass="exit" presetSubtype="0" fill="hold" nodeType="withEffect">
                                  <p:stCondLst>
                                    <p:cond delay="0"/>
                                  </p:stCondLst>
                                  <p:childTnLst>
                                    <p:animEffect transition="out" filter="fade">
                                      <p:cBhvr>
                                        <p:cTn id="78" dur="1000"/>
                                        <p:tgtEl>
                                          <p:spTgt spid="29"/>
                                        </p:tgtEl>
                                      </p:cBhvr>
                                    </p:animEffect>
                                    <p:set>
                                      <p:cBhvr>
                                        <p:cTn id="79" dur="1" fill="hold">
                                          <p:stCondLst>
                                            <p:cond delay="999"/>
                                          </p:stCondLst>
                                        </p:cTn>
                                        <p:tgtEl>
                                          <p:spTgt spid="29"/>
                                        </p:tgtEl>
                                        <p:attrNameLst>
                                          <p:attrName>style.visibility</p:attrName>
                                        </p:attrNameLst>
                                      </p:cBhvr>
                                      <p:to>
                                        <p:strVal val="hidden"/>
                                      </p:to>
                                    </p:set>
                                  </p:childTnLst>
                                </p:cTn>
                              </p:par>
                            </p:childTnLst>
                          </p:cTn>
                        </p:par>
                        <p:par>
                          <p:cTn id="80" fill="hold">
                            <p:stCondLst>
                              <p:cond delay="1000"/>
                            </p:stCondLst>
                            <p:childTnLst>
                              <p:par>
                                <p:cTn id="81" presetID="49" presetClass="entr" presetSubtype="0" decel="100000" fill="hold" nodeType="after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1000" fill="hold"/>
                                        <p:tgtEl>
                                          <p:spTgt spid="27"/>
                                        </p:tgtEl>
                                        <p:attrNameLst>
                                          <p:attrName>ppt_w</p:attrName>
                                        </p:attrNameLst>
                                      </p:cBhvr>
                                      <p:tavLst>
                                        <p:tav tm="0">
                                          <p:val>
                                            <p:fltVal val="0"/>
                                          </p:val>
                                        </p:tav>
                                        <p:tav tm="100000">
                                          <p:val>
                                            <p:strVal val="#ppt_w"/>
                                          </p:val>
                                        </p:tav>
                                      </p:tavLst>
                                    </p:anim>
                                    <p:anim calcmode="lin" valueType="num">
                                      <p:cBhvr>
                                        <p:cTn id="84" dur="1000" fill="hold"/>
                                        <p:tgtEl>
                                          <p:spTgt spid="27"/>
                                        </p:tgtEl>
                                        <p:attrNameLst>
                                          <p:attrName>ppt_h</p:attrName>
                                        </p:attrNameLst>
                                      </p:cBhvr>
                                      <p:tavLst>
                                        <p:tav tm="0">
                                          <p:val>
                                            <p:fltVal val="0"/>
                                          </p:val>
                                        </p:tav>
                                        <p:tav tm="100000">
                                          <p:val>
                                            <p:strVal val="#ppt_h"/>
                                          </p:val>
                                        </p:tav>
                                      </p:tavLst>
                                    </p:anim>
                                    <p:anim calcmode="lin" valueType="num">
                                      <p:cBhvr>
                                        <p:cTn id="85" dur="1000" fill="hold"/>
                                        <p:tgtEl>
                                          <p:spTgt spid="27"/>
                                        </p:tgtEl>
                                        <p:attrNameLst>
                                          <p:attrName>style.rotation</p:attrName>
                                        </p:attrNameLst>
                                      </p:cBhvr>
                                      <p:tavLst>
                                        <p:tav tm="0">
                                          <p:val>
                                            <p:fltVal val="360"/>
                                          </p:val>
                                        </p:tav>
                                        <p:tav tm="100000">
                                          <p:val>
                                            <p:fltVal val="0"/>
                                          </p:val>
                                        </p:tav>
                                      </p:tavLst>
                                    </p:anim>
                                    <p:animEffect transition="in" filter="fade">
                                      <p:cBhvr>
                                        <p:cTn id="86" dur="1000"/>
                                        <p:tgtEl>
                                          <p:spTgt spid="27"/>
                                        </p:tgtEl>
                                      </p:cBhvr>
                                    </p:animEffect>
                                  </p:childTnLst>
                                </p:cTn>
                              </p:par>
                            </p:childTnLst>
                          </p:cTn>
                        </p:par>
                        <p:par>
                          <p:cTn id="87" fill="hold">
                            <p:stCondLst>
                              <p:cond delay="2000"/>
                            </p:stCondLst>
                            <p:childTnLst>
                              <p:par>
                                <p:cTn id="88" presetID="12" presetClass="entr" presetSubtype="4"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slide(fromBottom)">
                                      <p:cBhvr>
                                        <p:cTn id="90" dur="10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
                                            <p:txEl>
                                              <p:pRg st="0" end="0"/>
                                            </p:txEl>
                                          </p:spTgt>
                                        </p:tgtEl>
                                        <p:attrNameLst>
                                          <p:attrName>style.visibility</p:attrName>
                                        </p:attrNameLst>
                                      </p:cBhvr>
                                      <p:to>
                                        <p:strVal val="visible"/>
                                      </p:to>
                                    </p:set>
                                    <p:animEffect transition="in" filter="fade">
                                      <p:cBhvr>
                                        <p:cTn id="9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28" grpId="0"/>
      <p:bldP spid="29" grpId="0"/>
      <p:bldP spid="69" grpId="0"/>
      <p:bldP spid="76" grpId="0"/>
      <p:bldP spid="7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2" name="Cím 1"/>
          <p:cNvSpPr>
            <a:spLocks noGrp="1"/>
          </p:cNvSpPr>
          <p:nvPr>
            <p:ph type="title"/>
          </p:nvPr>
        </p:nvSpPr>
        <p:spPr>
          <a:xfrm>
            <a:off x="457200" y="214313"/>
            <a:ext cx="8229600" cy="796925"/>
          </a:xfrm>
          <a:solidFill>
            <a:schemeClr val="accent6">
              <a:lumMod val="40000"/>
              <a:lumOff val="60000"/>
            </a:schemeClr>
          </a:solidFill>
        </p:spPr>
        <p:txBody>
          <a:bodyPr rtlCol="0"/>
          <a:lstStyle/>
          <a:p>
            <a:pPr fontAlgn="auto">
              <a:spcAft>
                <a:spcPts val="0"/>
              </a:spcAft>
              <a:defRPr/>
            </a:pPr>
            <a:r>
              <a:rPr lang="hu-HU" dirty="0" smtClean="0"/>
              <a:t>Átváltás 2-es számrendszerből 8-asba</a:t>
            </a:r>
            <a:endParaRPr lang="hu-HU" dirty="0"/>
          </a:p>
        </p:txBody>
      </p:sp>
      <p:sp>
        <p:nvSpPr>
          <p:cNvPr id="7" name="Tartalom helye 4"/>
          <p:cNvSpPr>
            <a:spLocks noGrp="1"/>
          </p:cNvSpPr>
          <p:nvPr>
            <p:ph sz="half" idx="1"/>
          </p:nvPr>
        </p:nvSpPr>
        <p:spPr>
          <a:xfrm>
            <a:off x="457200" y="2143125"/>
            <a:ext cx="4038600" cy="3482975"/>
          </a:xfrm>
        </p:spPr>
        <p:txBody>
          <a:bodyPr/>
          <a:lstStyle/>
          <a:p>
            <a:pPr marL="263525" indent="-263525" algn="ctr">
              <a:spcAft>
                <a:spcPts val="1200"/>
              </a:spcAft>
              <a:buFont typeface="Arial" charset="0"/>
              <a:buNone/>
            </a:pPr>
            <a:r>
              <a:rPr b="1" u="none"/>
              <a:t>Átváltás menete:</a:t>
            </a:r>
          </a:p>
          <a:p>
            <a:pPr marL="263525" indent="-263525">
              <a:buFont typeface="Calibri" pitchFamily="34" charset="0"/>
              <a:buAutoNum type="arabicPeriod"/>
            </a:pPr>
            <a:r>
              <a:rPr b="1" u="none">
                <a:solidFill>
                  <a:srgbClr val="7F7F7F"/>
                </a:solidFill>
              </a:rPr>
              <a:t>Írjuk fel az átváltandó számot</a:t>
            </a:r>
          </a:p>
          <a:p>
            <a:pPr marL="263525" indent="-263525">
              <a:buFont typeface="Calibri" pitchFamily="34" charset="0"/>
              <a:buAutoNum type="arabicPeriod"/>
            </a:pPr>
            <a:r>
              <a:rPr b="1" u="none">
                <a:solidFill>
                  <a:srgbClr val="0070C0"/>
                </a:solidFill>
              </a:rPr>
              <a:t>Hátulról indulva osszuk fel a számot </a:t>
            </a:r>
            <a:br>
              <a:rPr b="1" u="none">
                <a:solidFill>
                  <a:srgbClr val="0070C0"/>
                </a:solidFill>
              </a:rPr>
            </a:br>
            <a:r>
              <a:rPr b="1" u="none">
                <a:solidFill>
                  <a:srgbClr val="0070C0"/>
                </a:solidFill>
              </a:rPr>
              <a:t>3 bites csoportokra, ha kell, írjunk</a:t>
            </a:r>
            <a:br>
              <a:rPr b="1" u="none">
                <a:solidFill>
                  <a:srgbClr val="0070C0"/>
                </a:solidFill>
              </a:rPr>
            </a:br>
            <a:r>
              <a:rPr b="1" u="none">
                <a:solidFill>
                  <a:srgbClr val="0070C0"/>
                </a:solidFill>
              </a:rPr>
              <a:t>0-kat a szám elé</a:t>
            </a:r>
          </a:p>
          <a:p>
            <a:pPr marL="263525" indent="-263525">
              <a:buFont typeface="Calibri" pitchFamily="34" charset="0"/>
              <a:buAutoNum type="arabicPeriod"/>
            </a:pPr>
            <a:r>
              <a:rPr b="1" u="none">
                <a:solidFill>
                  <a:srgbClr val="00B050"/>
                </a:solidFill>
              </a:rPr>
              <a:t>A 3 bites csoportokat egyenként alakítsuk át </a:t>
            </a:r>
            <a:r>
              <a:rPr sz="1600" b="1" u="none">
                <a:solidFill>
                  <a:srgbClr val="00B050"/>
                </a:solidFill>
              </a:rPr>
              <a:t>(segédtábla segítségével)</a:t>
            </a:r>
          </a:p>
          <a:p>
            <a:pPr marL="263525" indent="-263525">
              <a:buFont typeface="Calibri" pitchFamily="34" charset="0"/>
              <a:buAutoNum type="arabicPeriod"/>
            </a:pPr>
            <a:r>
              <a:rPr b="1" u="none">
                <a:solidFill>
                  <a:srgbClr val="FF0000"/>
                </a:solidFill>
              </a:rPr>
              <a:t>Az átváltások eredményét balról jobbra kell összeolvasni</a:t>
            </a:r>
          </a:p>
          <a:p>
            <a:pPr marL="263525" indent="-263525">
              <a:buFont typeface="Calibri" pitchFamily="34" charset="0"/>
              <a:buAutoNum type="arabicPeriod"/>
            </a:pPr>
            <a:r>
              <a:rPr b="1" u="none">
                <a:solidFill>
                  <a:srgbClr val="00B0F0"/>
                </a:solidFill>
              </a:rPr>
              <a:t>A kapott szám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10000011</a:t>
            </a:r>
            <a:r>
              <a:rPr lang="hu-HU" u="sng" baseline="-25000" dirty="0" smtClean="0"/>
              <a:t>2</a:t>
            </a:r>
            <a:r>
              <a:rPr lang="hu-HU" dirty="0" smtClean="0"/>
              <a:t>=           </a:t>
            </a:r>
            <a:r>
              <a:rPr lang="hu-HU" u="sng" baseline="-25000" dirty="0" smtClean="0"/>
              <a:t>8</a:t>
            </a:r>
          </a:p>
        </p:txBody>
      </p:sp>
      <p:sp>
        <p:nvSpPr>
          <p:cNvPr id="52" name="Szövegdoboz 51"/>
          <p:cNvSpPr txBox="1"/>
          <p:nvPr/>
        </p:nvSpPr>
        <p:spPr>
          <a:xfrm>
            <a:off x="4689475" y="2714625"/>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1 0 0 0 0 0 1 1</a:t>
            </a:r>
          </a:p>
        </p:txBody>
      </p:sp>
      <p:sp>
        <p:nvSpPr>
          <p:cNvPr id="54" name="Szövegdoboz 53"/>
          <p:cNvSpPr txBox="1"/>
          <p:nvPr/>
        </p:nvSpPr>
        <p:spPr>
          <a:xfrm>
            <a:off x="6072188" y="3786188"/>
            <a:ext cx="928687"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0</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5072063"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203</a:t>
            </a:r>
          </a:p>
        </p:txBody>
      </p:sp>
      <p:sp>
        <p:nvSpPr>
          <p:cNvPr id="29" name="Szövegdoboz 28"/>
          <p:cNvSpPr txBox="1">
            <a:spLocks noChangeArrowheads="1"/>
          </p:cNvSpPr>
          <p:nvPr/>
        </p:nvSpPr>
        <p:spPr bwMode="auto">
          <a:xfrm>
            <a:off x="4645025"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chemeClr val="accent6">
              <a:lumMod val="40000"/>
              <a:lumOff val="60000"/>
            </a:schemeClr>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2-es számrendszerből 8-asba</a:t>
            </a:r>
          </a:p>
        </p:txBody>
      </p:sp>
      <p:sp>
        <p:nvSpPr>
          <p:cNvPr id="69" name="Szövegdoboz 68"/>
          <p:cNvSpPr txBox="1"/>
          <p:nvPr/>
        </p:nvSpPr>
        <p:spPr>
          <a:xfrm>
            <a:off x="6786563" y="3786188"/>
            <a:ext cx="785812"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3</a:t>
            </a:r>
          </a:p>
        </p:txBody>
      </p:sp>
      <p:sp>
        <p:nvSpPr>
          <p:cNvPr id="76" name="Szövegdoboz 75"/>
          <p:cNvSpPr txBox="1"/>
          <p:nvPr/>
        </p:nvSpPr>
        <p:spPr>
          <a:xfrm>
            <a:off x="6143625" y="4538663"/>
            <a:ext cx="785813"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FF0000"/>
                </a:solidFill>
              </a:rPr>
              <a:t>203</a:t>
            </a:r>
          </a:p>
        </p:txBody>
      </p:sp>
      <p:sp>
        <p:nvSpPr>
          <p:cNvPr id="79" name="Bal oldali kapcsos zárójel 78"/>
          <p:cNvSpPr/>
          <p:nvPr/>
        </p:nvSpPr>
        <p:spPr>
          <a:xfrm rot="16200000">
            <a:off x="6429376" y="3571875"/>
            <a:ext cx="214312" cy="1500187"/>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31" name="Egyenes összekötő 30"/>
          <p:cNvCxnSpPr/>
          <p:nvPr/>
        </p:nvCxnSpPr>
        <p:spPr>
          <a:xfrm rot="16200000" flipH="1">
            <a:off x="6639718"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Egyenes összekötő 32"/>
          <p:cNvCxnSpPr/>
          <p:nvPr/>
        </p:nvCxnSpPr>
        <p:spPr>
          <a:xfrm rot="16200000" flipH="1">
            <a:off x="5984081"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Egyenes összekötő 35"/>
          <p:cNvCxnSpPr/>
          <p:nvPr/>
        </p:nvCxnSpPr>
        <p:spPr>
          <a:xfrm rot="16200000" flipH="1">
            <a:off x="7295356"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 name="Csoportba foglalás 40"/>
          <p:cNvGrpSpPr>
            <a:grpSpLocks/>
          </p:cNvGrpSpPr>
          <p:nvPr/>
        </p:nvGrpSpPr>
        <p:grpSpPr bwMode="auto">
          <a:xfrm>
            <a:off x="6286500" y="3286125"/>
            <a:ext cx="500063" cy="504825"/>
            <a:chOff x="5857884" y="3286124"/>
            <a:chExt cx="714380" cy="505430"/>
          </a:xfrm>
        </p:grpSpPr>
        <p:cxnSp>
          <p:nvCxnSpPr>
            <p:cNvPr id="71" name="Egyenes összekötő nyíllal 70"/>
            <p:cNvCxnSpPr/>
            <p:nvPr/>
          </p:nvCxnSpPr>
          <p:spPr>
            <a:xfrm rot="5400000">
              <a:off x="6070777" y="3646124"/>
              <a:ext cx="290860" cy="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Bal oldali kapcsos zárójel 37"/>
            <p:cNvSpPr/>
            <p:nvPr/>
          </p:nvSpPr>
          <p:spPr>
            <a:xfrm rot="16200000">
              <a:off x="6107789"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grpSp>
        <p:nvGrpSpPr>
          <p:cNvPr id="4" name="Csoportba foglalás 41"/>
          <p:cNvGrpSpPr>
            <a:grpSpLocks/>
          </p:cNvGrpSpPr>
          <p:nvPr/>
        </p:nvGrpSpPr>
        <p:grpSpPr bwMode="auto">
          <a:xfrm>
            <a:off x="6929438" y="3286125"/>
            <a:ext cx="500062" cy="504825"/>
            <a:chOff x="6715140" y="3286124"/>
            <a:chExt cx="714380" cy="505430"/>
          </a:xfrm>
        </p:grpSpPr>
        <p:cxnSp>
          <p:nvCxnSpPr>
            <p:cNvPr id="75" name="Egyenes összekötő nyíllal 74"/>
            <p:cNvCxnSpPr/>
            <p:nvPr/>
          </p:nvCxnSpPr>
          <p:spPr>
            <a:xfrm rot="5400000">
              <a:off x="6928034" y="3646124"/>
              <a:ext cx="290860" cy="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Bal oldali kapcsos zárójel 39"/>
            <p:cNvSpPr/>
            <p:nvPr/>
          </p:nvSpPr>
          <p:spPr>
            <a:xfrm rot="16200000">
              <a:off x="6965044"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cxnSp>
        <p:nvCxnSpPr>
          <p:cNvPr id="24" name="Egyenes összekötő 23"/>
          <p:cNvCxnSpPr/>
          <p:nvPr/>
        </p:nvCxnSpPr>
        <p:spPr>
          <a:xfrm rot="16200000" flipH="1">
            <a:off x="5341143" y="2945607"/>
            <a:ext cx="46196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Szövegdoboz 29"/>
          <p:cNvSpPr txBox="1">
            <a:spLocks noChangeArrowheads="1"/>
          </p:cNvSpPr>
          <p:nvPr/>
        </p:nvSpPr>
        <p:spPr bwMode="auto">
          <a:xfrm>
            <a:off x="5500688" y="2714625"/>
            <a:ext cx="214312" cy="461963"/>
          </a:xfrm>
          <a:prstGeom prst="rect">
            <a:avLst/>
          </a:prstGeom>
          <a:noFill/>
          <a:ln w="9525">
            <a:noFill/>
            <a:miter lim="800000"/>
            <a:headEnd/>
            <a:tailEnd/>
          </a:ln>
        </p:spPr>
        <p:txBody>
          <a:bodyPr>
            <a:spAutoFit/>
          </a:bodyPr>
          <a:lstStyle/>
          <a:p>
            <a:r>
              <a:rPr lang="hu-HU" sz="2400" b="1">
                <a:solidFill>
                  <a:srgbClr val="0070C0"/>
                </a:solidFill>
                <a:latin typeface="Calibri" pitchFamily="34" charset="0"/>
              </a:rPr>
              <a:t>0</a:t>
            </a:r>
          </a:p>
        </p:txBody>
      </p:sp>
      <p:grpSp>
        <p:nvGrpSpPr>
          <p:cNvPr id="6" name="Csoportba foglalás 40"/>
          <p:cNvGrpSpPr>
            <a:grpSpLocks/>
          </p:cNvGrpSpPr>
          <p:nvPr/>
        </p:nvGrpSpPr>
        <p:grpSpPr bwMode="auto">
          <a:xfrm>
            <a:off x="5643563" y="3286125"/>
            <a:ext cx="500062" cy="504825"/>
            <a:chOff x="5857884" y="3286124"/>
            <a:chExt cx="714380" cy="505430"/>
          </a:xfrm>
        </p:grpSpPr>
        <p:cxnSp>
          <p:nvCxnSpPr>
            <p:cNvPr id="35" name="Egyenes összekötő nyíllal 34"/>
            <p:cNvCxnSpPr/>
            <p:nvPr/>
          </p:nvCxnSpPr>
          <p:spPr>
            <a:xfrm rot="5400000">
              <a:off x="6070778" y="3646124"/>
              <a:ext cx="290860" cy="0"/>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Bal oldali kapcsos zárójel 36"/>
            <p:cNvSpPr/>
            <p:nvPr/>
          </p:nvSpPr>
          <p:spPr>
            <a:xfrm rot="16200000">
              <a:off x="6107788" y="3036219"/>
              <a:ext cx="214570" cy="714380"/>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grpSp>
      <p:sp>
        <p:nvSpPr>
          <p:cNvPr id="39" name="Szövegdoboz 38"/>
          <p:cNvSpPr txBox="1"/>
          <p:nvPr/>
        </p:nvSpPr>
        <p:spPr>
          <a:xfrm>
            <a:off x="5429250" y="3786188"/>
            <a:ext cx="928688"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2</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1000"/>
                                        <p:tgtEl>
                                          <p:spTgt spid="36"/>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up)">
                                      <p:cBhvr>
                                        <p:cTn id="35" dur="1000"/>
                                        <p:tgtEl>
                                          <p:spTgt spid="31"/>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1000"/>
                                        <p:tgtEl>
                                          <p:spTgt spid="33"/>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1000"/>
                                        <p:tgtEl>
                                          <p:spTgt spid="30"/>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1000"/>
                                        <p:tgtEl>
                                          <p:spTgt spid="7">
                                            <p:txEl>
                                              <p:pRg st="3" end="3"/>
                                            </p:txEl>
                                          </p:spTgt>
                                        </p:tgtEl>
                                      </p:cBhvr>
                                    </p:animEffect>
                                  </p:childTnLst>
                                </p:cTn>
                              </p:par>
                            </p:childTnLst>
                          </p:cTn>
                        </p:par>
                        <p:par>
                          <p:cTn id="53" fill="hold">
                            <p:stCondLst>
                              <p:cond delay="1000"/>
                            </p:stCondLst>
                            <p:childTnLst>
                              <p:par>
                                <p:cTn id="54" presetID="22" presetClass="entr" presetSubtype="1" fill="hold"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up)">
                                      <p:cBhvr>
                                        <p:cTn id="56" dur="1000"/>
                                        <p:tgtEl>
                                          <p:spTgt spid="3"/>
                                        </p:tgtEl>
                                      </p:cBhvr>
                                    </p:animEffect>
                                  </p:childTnLst>
                                </p:cTn>
                              </p:par>
                              <p:par>
                                <p:cTn id="57" presetID="22" presetClass="entr" presetSubtype="1"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10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up)">
                                      <p:cBhvr>
                                        <p:cTn id="62" dur="1000"/>
                                        <p:tgtEl>
                                          <p:spTgt spid="6"/>
                                        </p:tgtEl>
                                      </p:cBhvr>
                                    </p:animEffect>
                                  </p:childTnLst>
                                </p:cTn>
                              </p:par>
                            </p:childTnLst>
                          </p:cTn>
                        </p:par>
                        <p:par>
                          <p:cTn id="63" fill="hold">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up)">
                                      <p:cBhvr>
                                        <p:cTn id="66" dur="1000"/>
                                        <p:tgtEl>
                                          <p:spTgt spid="54"/>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wipe(up)">
                                      <p:cBhvr>
                                        <p:cTn id="69" dur="1000"/>
                                        <p:tgtEl>
                                          <p:spTgt spid="69"/>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up)">
                                      <p:cBhvr>
                                        <p:cTn id="72" dur="10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animEffect transition="in" filter="fade">
                                      <p:cBhvr>
                                        <p:cTn id="77" dur="1000"/>
                                        <p:tgtEl>
                                          <p:spTgt spid="7">
                                            <p:txEl>
                                              <p:pRg st="4" end="4"/>
                                            </p:txEl>
                                          </p:spTgt>
                                        </p:tgtEl>
                                      </p:cBhvr>
                                    </p:animEffect>
                                  </p:childTnLst>
                                </p:cTn>
                              </p:par>
                            </p:childTnLst>
                          </p:cTn>
                        </p:par>
                        <p:par>
                          <p:cTn id="78" fill="hold">
                            <p:stCondLst>
                              <p:cond delay="1000"/>
                            </p:stCondLst>
                            <p:childTnLst>
                              <p:par>
                                <p:cTn id="79" presetID="22" presetClass="entr" presetSubtype="1" fill="hold" grpId="0" nodeType="afterEffect">
                                  <p:stCondLst>
                                    <p:cond delay="0"/>
                                  </p:stCondLst>
                                  <p:childTnLst>
                                    <p:set>
                                      <p:cBhvr>
                                        <p:cTn id="80" dur="1" fill="hold">
                                          <p:stCondLst>
                                            <p:cond delay="0"/>
                                          </p:stCondLst>
                                        </p:cTn>
                                        <p:tgtEl>
                                          <p:spTgt spid="79"/>
                                        </p:tgtEl>
                                        <p:attrNameLst>
                                          <p:attrName>style.visibility</p:attrName>
                                        </p:attrNameLst>
                                      </p:cBhvr>
                                      <p:to>
                                        <p:strVal val="visible"/>
                                      </p:to>
                                    </p:set>
                                    <p:animEffect transition="in" filter="wipe(up)">
                                      <p:cBhvr>
                                        <p:cTn id="81" dur="1000"/>
                                        <p:tgtEl>
                                          <p:spTgt spid="79"/>
                                        </p:tgtEl>
                                      </p:cBhvr>
                                    </p:animEffect>
                                  </p:childTnLst>
                                </p:cTn>
                              </p:par>
                            </p:childTnLst>
                          </p:cTn>
                        </p:par>
                        <p:par>
                          <p:cTn id="82" fill="hold">
                            <p:stCondLst>
                              <p:cond delay="2000"/>
                            </p:stCondLst>
                            <p:childTnLst>
                              <p:par>
                                <p:cTn id="83" presetID="22" presetClass="entr" presetSubtype="1" fill="hold" grpId="0" nodeType="after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wipe(up)">
                                      <p:cBhvr>
                                        <p:cTn id="85" dur="1000"/>
                                        <p:tgtEl>
                                          <p:spTgt spid="7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7">
                                            <p:txEl>
                                              <p:pRg st="5" end="5"/>
                                            </p:txEl>
                                          </p:spTgt>
                                        </p:tgtEl>
                                        <p:attrNameLst>
                                          <p:attrName>style.visibility</p:attrName>
                                        </p:attrNameLst>
                                      </p:cBhvr>
                                      <p:to>
                                        <p:strVal val="visible"/>
                                      </p:to>
                                    </p:set>
                                    <p:animEffect transition="in" filter="fade">
                                      <p:cBhvr>
                                        <p:cTn id="90" dur="1000"/>
                                        <p:tgtEl>
                                          <p:spTgt spid="7">
                                            <p:txEl>
                                              <p:pRg st="5" end="5"/>
                                            </p:txEl>
                                          </p:spTgt>
                                        </p:tgtEl>
                                      </p:cBhvr>
                                    </p:animEffect>
                                  </p:childTnLst>
                                </p:cTn>
                              </p:par>
                              <p:par>
                                <p:cTn id="91" presetID="10" presetClass="exit" presetSubtype="0" fill="hold" nodeType="withEffect">
                                  <p:stCondLst>
                                    <p:cond delay="0"/>
                                  </p:stCondLst>
                                  <p:childTnLst>
                                    <p:animEffect transition="out" filter="fade">
                                      <p:cBhvr>
                                        <p:cTn id="92" dur="1000"/>
                                        <p:tgtEl>
                                          <p:spTgt spid="29"/>
                                        </p:tgtEl>
                                      </p:cBhvr>
                                    </p:animEffect>
                                    <p:set>
                                      <p:cBhvr>
                                        <p:cTn id="93" dur="1" fill="hold">
                                          <p:stCondLst>
                                            <p:cond delay="999"/>
                                          </p:stCondLst>
                                        </p:cTn>
                                        <p:tgtEl>
                                          <p:spTgt spid="29"/>
                                        </p:tgtEl>
                                        <p:attrNameLst>
                                          <p:attrName>style.visibility</p:attrName>
                                        </p:attrNameLst>
                                      </p:cBhvr>
                                      <p:to>
                                        <p:strVal val="hidden"/>
                                      </p:to>
                                    </p:set>
                                  </p:childTnLst>
                                </p:cTn>
                              </p:par>
                            </p:childTnLst>
                          </p:cTn>
                        </p:par>
                        <p:par>
                          <p:cTn id="94" fill="hold">
                            <p:stCondLst>
                              <p:cond delay="1000"/>
                            </p:stCondLst>
                            <p:childTnLst>
                              <p:par>
                                <p:cTn id="95" presetID="49" presetClass="entr" presetSubtype="0" decel="100000"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1000" fill="hold"/>
                                        <p:tgtEl>
                                          <p:spTgt spid="27"/>
                                        </p:tgtEl>
                                        <p:attrNameLst>
                                          <p:attrName>ppt_w</p:attrName>
                                        </p:attrNameLst>
                                      </p:cBhvr>
                                      <p:tavLst>
                                        <p:tav tm="0">
                                          <p:val>
                                            <p:fltVal val="0"/>
                                          </p:val>
                                        </p:tav>
                                        <p:tav tm="100000">
                                          <p:val>
                                            <p:strVal val="#ppt_w"/>
                                          </p:val>
                                        </p:tav>
                                      </p:tavLst>
                                    </p:anim>
                                    <p:anim calcmode="lin" valueType="num">
                                      <p:cBhvr>
                                        <p:cTn id="98" dur="1000" fill="hold"/>
                                        <p:tgtEl>
                                          <p:spTgt spid="27"/>
                                        </p:tgtEl>
                                        <p:attrNameLst>
                                          <p:attrName>ppt_h</p:attrName>
                                        </p:attrNameLst>
                                      </p:cBhvr>
                                      <p:tavLst>
                                        <p:tav tm="0">
                                          <p:val>
                                            <p:fltVal val="0"/>
                                          </p:val>
                                        </p:tav>
                                        <p:tav tm="100000">
                                          <p:val>
                                            <p:strVal val="#ppt_h"/>
                                          </p:val>
                                        </p:tav>
                                      </p:tavLst>
                                    </p:anim>
                                    <p:anim calcmode="lin" valueType="num">
                                      <p:cBhvr>
                                        <p:cTn id="99" dur="1000" fill="hold"/>
                                        <p:tgtEl>
                                          <p:spTgt spid="27"/>
                                        </p:tgtEl>
                                        <p:attrNameLst>
                                          <p:attrName>style.rotation</p:attrName>
                                        </p:attrNameLst>
                                      </p:cBhvr>
                                      <p:tavLst>
                                        <p:tav tm="0">
                                          <p:val>
                                            <p:fltVal val="360"/>
                                          </p:val>
                                        </p:tav>
                                        <p:tav tm="100000">
                                          <p:val>
                                            <p:fltVal val="0"/>
                                          </p:val>
                                        </p:tav>
                                      </p:tavLst>
                                    </p:anim>
                                    <p:animEffect transition="in" filter="fade">
                                      <p:cBhvr>
                                        <p:cTn id="100" dur="1000"/>
                                        <p:tgtEl>
                                          <p:spTgt spid="27"/>
                                        </p:tgtEl>
                                      </p:cBhvr>
                                    </p:animEffect>
                                  </p:childTnLst>
                                </p:cTn>
                              </p:par>
                            </p:childTnLst>
                          </p:cTn>
                        </p:par>
                        <p:par>
                          <p:cTn id="101" fill="hold">
                            <p:stCondLst>
                              <p:cond delay="2000"/>
                            </p:stCondLst>
                            <p:childTnLst>
                              <p:par>
                                <p:cTn id="102" presetID="12" presetClass="entr" presetSubtype="4" fill="hold" grpId="0" nodeType="after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slide(fromBottom)">
                                      <p:cBhvr>
                                        <p:cTn id="104" dur="1000"/>
                                        <p:tgtEl>
                                          <p:spTgt spid="28"/>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5">
                                            <p:txEl>
                                              <p:pRg st="0" end="0"/>
                                            </p:txEl>
                                          </p:spTgt>
                                        </p:tgtEl>
                                        <p:attrNameLst>
                                          <p:attrName>style.visibility</p:attrName>
                                        </p:attrNameLst>
                                      </p:cBhvr>
                                      <p:to>
                                        <p:strVal val="visible"/>
                                      </p:to>
                                    </p:set>
                                    <p:animEffect transition="in" filter="fade">
                                      <p:cBhvr>
                                        <p:cTn id="10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28" grpId="0"/>
      <p:bldP spid="29" grpId="0"/>
      <p:bldP spid="69" grpId="0"/>
      <p:bldP spid="76" grpId="0"/>
      <p:bldP spid="79" grpId="0" animBg="1"/>
      <p:bldP spid="30" grpId="0"/>
      <p:bldP spid="3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2" name="Cím 1"/>
          <p:cNvSpPr>
            <a:spLocks noGrp="1"/>
          </p:cNvSpPr>
          <p:nvPr>
            <p:ph type="title"/>
          </p:nvPr>
        </p:nvSpPr>
        <p:spPr>
          <a:xfrm>
            <a:off x="457200" y="214313"/>
            <a:ext cx="8229600" cy="796925"/>
          </a:xfrm>
          <a:solidFill>
            <a:srgbClr val="FCD5B5"/>
          </a:solidFill>
        </p:spPr>
        <p:txBody>
          <a:bodyPr rtlCol="0"/>
          <a:lstStyle/>
          <a:p>
            <a:pPr fontAlgn="auto">
              <a:spcAft>
                <a:spcPts val="0"/>
              </a:spcAft>
              <a:defRPr/>
            </a:pPr>
            <a:r>
              <a:rPr lang="hu-HU" dirty="0" smtClean="0"/>
              <a:t>Átváltás 8-as számrendszerből 2-esbe</a:t>
            </a:r>
            <a:endParaRPr lang="hu-HU" dirty="0"/>
          </a:p>
        </p:txBody>
      </p:sp>
      <p:sp>
        <p:nvSpPr>
          <p:cNvPr id="3" name="Tartalom helye 4"/>
          <p:cNvSpPr>
            <a:spLocks noGrp="1"/>
          </p:cNvSpPr>
          <p:nvPr>
            <p:ph sz="half" idx="1"/>
          </p:nvPr>
        </p:nvSpPr>
        <p:spPr>
          <a:xfrm>
            <a:off x="457200" y="2143125"/>
            <a:ext cx="4038600" cy="3482975"/>
          </a:xfrm>
        </p:spPr>
        <p:txBody>
          <a:bodyPr/>
          <a:lstStyle/>
          <a:p>
            <a:pPr marL="360363" indent="-360363" algn="ctr">
              <a:spcAft>
                <a:spcPts val="1200"/>
              </a:spcAft>
              <a:buFont typeface="Arial" charset="0"/>
              <a:buNone/>
            </a:pPr>
            <a:r>
              <a:rPr b="1" u="none"/>
              <a:t>Átváltás menete:</a:t>
            </a:r>
          </a:p>
          <a:p>
            <a:pPr marL="360363" indent="-360363">
              <a:buFont typeface="Calibri" pitchFamily="34" charset="0"/>
              <a:buAutoNum type="arabicPeriod"/>
            </a:pPr>
            <a:r>
              <a:rPr b="1" u="none">
                <a:solidFill>
                  <a:srgbClr val="7F7F7F"/>
                </a:solidFill>
              </a:rPr>
              <a:t>Írjuk fel az átváltandó számot</a:t>
            </a:r>
          </a:p>
          <a:p>
            <a:pPr marL="360363" indent="-360363">
              <a:buFont typeface="Calibri" pitchFamily="34" charset="0"/>
              <a:buAutoNum type="arabicPeriod"/>
            </a:pPr>
            <a:r>
              <a:rPr b="1" u="none">
                <a:solidFill>
                  <a:srgbClr val="0070C0"/>
                </a:solidFill>
              </a:rPr>
              <a:t>Minden számjegyet írjunk át 3 bites bináris számra </a:t>
            </a:r>
            <a:r>
              <a:rPr sz="1600" b="1" u="none">
                <a:solidFill>
                  <a:srgbClr val="0070C0"/>
                </a:solidFill>
              </a:rPr>
              <a:t>(segédtáblával)</a:t>
            </a:r>
          </a:p>
          <a:p>
            <a:pPr marL="360363" indent="-360363">
              <a:buFont typeface="Calibri" pitchFamily="34" charset="0"/>
              <a:buAutoNum type="arabicPeriod"/>
            </a:pPr>
            <a:r>
              <a:rPr b="1" u="none">
                <a:solidFill>
                  <a:srgbClr val="00B050"/>
                </a:solidFill>
              </a:rPr>
              <a:t>A 3 bites csoportokat balról jobbra olvassuk össze </a:t>
            </a:r>
            <a:r>
              <a:rPr sz="1600" b="1" u="none">
                <a:solidFill>
                  <a:srgbClr val="00B050"/>
                </a:solidFill>
              </a:rPr>
              <a:t>(elején lévő 0-kat nem)</a:t>
            </a:r>
          </a:p>
          <a:p>
            <a:pPr marL="360363" indent="-360363">
              <a:buFont typeface="Calibri" pitchFamily="34" charset="0"/>
              <a:buAutoNum type="arabicPeriod"/>
            </a:pPr>
            <a:r>
              <a:rPr b="1" u="none">
                <a:solidFill>
                  <a:srgbClr val="00B0F0"/>
                </a:solidFill>
              </a:rPr>
              <a:t>A kapott szám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203</a:t>
            </a:r>
            <a:r>
              <a:rPr lang="hu-HU" u="sng" baseline="-25000" dirty="0" smtClean="0"/>
              <a:t>8</a:t>
            </a:r>
            <a:r>
              <a:rPr lang="hu-HU" dirty="0" smtClean="0"/>
              <a:t>=                     </a:t>
            </a:r>
            <a:r>
              <a:rPr lang="hu-HU" u="sng" baseline="-25000" dirty="0" smtClean="0"/>
              <a:t>2</a:t>
            </a:r>
          </a:p>
        </p:txBody>
      </p:sp>
      <p:sp>
        <p:nvSpPr>
          <p:cNvPr id="52" name="Szövegdoboz 51"/>
          <p:cNvSpPr txBox="1"/>
          <p:nvPr/>
        </p:nvSpPr>
        <p:spPr>
          <a:xfrm>
            <a:off x="4714875" y="2824163"/>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2 0 3</a:t>
            </a:r>
          </a:p>
        </p:txBody>
      </p:sp>
      <p:sp>
        <p:nvSpPr>
          <p:cNvPr id="54" name="Szövegdoboz 53"/>
          <p:cNvSpPr txBox="1"/>
          <p:nvPr/>
        </p:nvSpPr>
        <p:spPr>
          <a:xfrm>
            <a:off x="6286500" y="3824288"/>
            <a:ext cx="714375"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000</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071938"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10000011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rgbClr val="FCD5B5"/>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8-as számrendszerből 2-esbe</a:t>
            </a:r>
          </a:p>
        </p:txBody>
      </p:sp>
      <p:sp>
        <p:nvSpPr>
          <p:cNvPr id="69" name="Szövegdoboz 68"/>
          <p:cNvSpPr txBox="1"/>
          <p:nvPr/>
        </p:nvSpPr>
        <p:spPr>
          <a:xfrm>
            <a:off x="7143750" y="3824288"/>
            <a:ext cx="714375"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011</a:t>
            </a:r>
          </a:p>
        </p:txBody>
      </p:sp>
      <p:sp>
        <p:nvSpPr>
          <p:cNvPr id="76" name="Szövegdoboz 75"/>
          <p:cNvSpPr txBox="1"/>
          <p:nvPr/>
        </p:nvSpPr>
        <p:spPr>
          <a:xfrm>
            <a:off x="5929313" y="4681538"/>
            <a:ext cx="1428750"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10000011</a:t>
            </a:r>
          </a:p>
        </p:txBody>
      </p:sp>
      <p:sp>
        <p:nvSpPr>
          <p:cNvPr id="79" name="Bal oldali kapcsos zárójel 78"/>
          <p:cNvSpPr/>
          <p:nvPr/>
        </p:nvSpPr>
        <p:spPr>
          <a:xfrm rot="16200000">
            <a:off x="6536532" y="3250406"/>
            <a:ext cx="214312" cy="2428875"/>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71" name="Egyenes összekötő nyíllal 70"/>
          <p:cNvCxnSpPr>
            <a:endCxn id="54" idx="0"/>
          </p:cNvCxnSpPr>
          <p:nvPr/>
        </p:nvCxnSpPr>
        <p:spPr>
          <a:xfrm rot="5400000">
            <a:off x="6338888" y="3519488"/>
            <a:ext cx="611187" cy="1587"/>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gyenes összekötő nyíllal 74"/>
          <p:cNvCxnSpPr>
            <a:endCxn id="69" idx="0"/>
          </p:cNvCxnSpPr>
          <p:nvPr/>
        </p:nvCxnSpPr>
        <p:spPr>
          <a:xfrm>
            <a:off x="6858000" y="3214688"/>
            <a:ext cx="642938" cy="609600"/>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Egyenes összekötő nyíllal 34"/>
          <p:cNvCxnSpPr>
            <a:endCxn id="39" idx="0"/>
          </p:cNvCxnSpPr>
          <p:nvPr/>
        </p:nvCxnSpPr>
        <p:spPr>
          <a:xfrm rot="10800000" flipV="1">
            <a:off x="5786438" y="3214688"/>
            <a:ext cx="644525" cy="609600"/>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Szövegdoboz 38"/>
          <p:cNvSpPr txBox="1"/>
          <p:nvPr/>
        </p:nvSpPr>
        <p:spPr>
          <a:xfrm>
            <a:off x="5429250" y="3824288"/>
            <a:ext cx="714375"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010</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2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2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500"/>
                                        <p:tgtEl>
                                          <p:spTgt spid="35"/>
                                        </p:tgtEl>
                                      </p:cBhvr>
                                    </p:animEffect>
                                  </p:childTnLst>
                                </p:cTn>
                              </p:par>
                              <p:par>
                                <p:cTn id="32" presetID="22" presetClass="entr" presetSubtype="1" fill="hold"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wipe(up)">
                                      <p:cBhvr>
                                        <p:cTn id="34" dur="500"/>
                                        <p:tgtEl>
                                          <p:spTgt spid="71"/>
                                        </p:tgtEl>
                                      </p:cBhvr>
                                    </p:animEffect>
                                  </p:childTnLst>
                                </p:cTn>
                              </p:par>
                              <p:par>
                                <p:cTn id="35" presetID="22" presetClass="entr" presetSubtype="1"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wipe(up)">
                                      <p:cBhvr>
                                        <p:cTn id="37" dur="500"/>
                                        <p:tgtEl>
                                          <p:spTgt spid="75"/>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69"/>
                                        </p:tgtEl>
                                        <p:attrNameLst>
                                          <p:attrName>style.visibility</p:attrName>
                                        </p:attrNameLst>
                                      </p:cBhvr>
                                      <p:to>
                                        <p:strVal val="visible"/>
                                      </p:to>
                                    </p:set>
                                    <p:animEffect transition="in" filter="wipe(up)">
                                      <p:cBhvr>
                                        <p:cTn id="41" dur="500"/>
                                        <p:tgtEl>
                                          <p:spTgt spid="69"/>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up)">
                                      <p:cBhvr>
                                        <p:cTn id="44" dur="500"/>
                                        <p:tgtEl>
                                          <p:spTgt spid="54"/>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2000"/>
                                        <p:tgtEl>
                                          <p:spTgt spid="3">
                                            <p:txEl>
                                              <p:pRg st="3" end="3"/>
                                            </p:txEl>
                                          </p:spTgt>
                                        </p:tgtEl>
                                      </p:cBhvr>
                                    </p:animEffect>
                                  </p:childTnLst>
                                </p:cTn>
                              </p:par>
                            </p:childTnLst>
                          </p:cTn>
                        </p:par>
                        <p:par>
                          <p:cTn id="53" fill="hold">
                            <p:stCondLst>
                              <p:cond delay="2000"/>
                            </p:stCondLst>
                            <p:childTnLst>
                              <p:par>
                                <p:cTn id="54" presetID="22" presetClass="entr" presetSubtype="1" fill="hold" grpId="0" nodeType="after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wipe(up)">
                                      <p:cBhvr>
                                        <p:cTn id="56" dur="1000"/>
                                        <p:tgtEl>
                                          <p:spTgt spid="79"/>
                                        </p:tgtEl>
                                      </p:cBhvr>
                                    </p:animEffect>
                                  </p:childTnLst>
                                </p:cTn>
                              </p:par>
                            </p:childTnLst>
                          </p:cTn>
                        </p:par>
                        <p:par>
                          <p:cTn id="57" fill="hold">
                            <p:stCondLst>
                              <p:cond delay="3000"/>
                            </p:stCondLst>
                            <p:childTnLst>
                              <p:par>
                                <p:cTn id="58" presetID="22" presetClass="entr" presetSubtype="1" fill="hold" grpId="0" nodeType="afterEffect">
                                  <p:stCondLst>
                                    <p:cond delay="0"/>
                                  </p:stCondLst>
                                  <p:childTnLst>
                                    <p:set>
                                      <p:cBhvr>
                                        <p:cTn id="59" dur="1" fill="hold">
                                          <p:stCondLst>
                                            <p:cond delay="0"/>
                                          </p:stCondLst>
                                        </p:cTn>
                                        <p:tgtEl>
                                          <p:spTgt spid="76"/>
                                        </p:tgtEl>
                                        <p:attrNameLst>
                                          <p:attrName>style.visibility</p:attrName>
                                        </p:attrNameLst>
                                      </p:cBhvr>
                                      <p:to>
                                        <p:strVal val="visible"/>
                                      </p:to>
                                    </p:set>
                                    <p:animEffect transition="in" filter="wipe(up)">
                                      <p:cBhvr>
                                        <p:cTn id="60" dur="500"/>
                                        <p:tgtEl>
                                          <p:spTgt spid="7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animEffect transition="in" filter="fade">
                                      <p:cBhvr>
                                        <p:cTn id="65" dur="2000"/>
                                        <p:tgtEl>
                                          <p:spTgt spid="3">
                                            <p:txEl>
                                              <p:pRg st="4" end="4"/>
                                            </p:txEl>
                                          </p:spTgt>
                                        </p:tgtEl>
                                      </p:cBhvr>
                                    </p:animEffect>
                                  </p:childTnLst>
                                </p:cTn>
                              </p:par>
                              <p:par>
                                <p:cTn id="66" presetID="10" presetClass="exit" presetSubtype="0" fill="hold" nodeType="withEffect">
                                  <p:stCondLst>
                                    <p:cond delay="0"/>
                                  </p:stCondLst>
                                  <p:childTnLst>
                                    <p:animEffect transition="out" filter="fade">
                                      <p:cBhvr>
                                        <p:cTn id="67" dur="500"/>
                                        <p:tgtEl>
                                          <p:spTgt spid="29"/>
                                        </p:tgtEl>
                                      </p:cBhvr>
                                    </p:animEffect>
                                    <p:set>
                                      <p:cBhvr>
                                        <p:cTn id="68" dur="1" fill="hold">
                                          <p:stCondLst>
                                            <p:cond delay="499"/>
                                          </p:stCondLst>
                                        </p:cTn>
                                        <p:tgtEl>
                                          <p:spTgt spid="29"/>
                                        </p:tgtEl>
                                        <p:attrNameLst>
                                          <p:attrName>style.visibility</p:attrName>
                                        </p:attrNameLst>
                                      </p:cBhvr>
                                      <p:to>
                                        <p:strVal val="hidden"/>
                                      </p:to>
                                    </p:set>
                                  </p:childTnLst>
                                </p:cTn>
                              </p:par>
                            </p:childTnLst>
                          </p:cTn>
                        </p:par>
                        <p:par>
                          <p:cTn id="69" fill="hold">
                            <p:stCondLst>
                              <p:cond delay="2000"/>
                            </p:stCondLst>
                            <p:childTnLst>
                              <p:par>
                                <p:cTn id="70" presetID="49" presetClass="entr" presetSubtype="0" decel="100000" fill="hold" nodeType="after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1000" fill="hold"/>
                                        <p:tgtEl>
                                          <p:spTgt spid="27"/>
                                        </p:tgtEl>
                                        <p:attrNameLst>
                                          <p:attrName>ppt_w</p:attrName>
                                        </p:attrNameLst>
                                      </p:cBhvr>
                                      <p:tavLst>
                                        <p:tav tm="0">
                                          <p:val>
                                            <p:fltVal val="0"/>
                                          </p:val>
                                        </p:tav>
                                        <p:tav tm="100000">
                                          <p:val>
                                            <p:strVal val="#ppt_w"/>
                                          </p:val>
                                        </p:tav>
                                      </p:tavLst>
                                    </p:anim>
                                    <p:anim calcmode="lin" valueType="num">
                                      <p:cBhvr>
                                        <p:cTn id="73" dur="1000" fill="hold"/>
                                        <p:tgtEl>
                                          <p:spTgt spid="27"/>
                                        </p:tgtEl>
                                        <p:attrNameLst>
                                          <p:attrName>ppt_h</p:attrName>
                                        </p:attrNameLst>
                                      </p:cBhvr>
                                      <p:tavLst>
                                        <p:tav tm="0">
                                          <p:val>
                                            <p:fltVal val="0"/>
                                          </p:val>
                                        </p:tav>
                                        <p:tav tm="100000">
                                          <p:val>
                                            <p:strVal val="#ppt_h"/>
                                          </p:val>
                                        </p:tav>
                                      </p:tavLst>
                                    </p:anim>
                                    <p:anim calcmode="lin" valueType="num">
                                      <p:cBhvr>
                                        <p:cTn id="74" dur="1000" fill="hold"/>
                                        <p:tgtEl>
                                          <p:spTgt spid="27"/>
                                        </p:tgtEl>
                                        <p:attrNameLst>
                                          <p:attrName>style.rotation</p:attrName>
                                        </p:attrNameLst>
                                      </p:cBhvr>
                                      <p:tavLst>
                                        <p:tav tm="0">
                                          <p:val>
                                            <p:fltVal val="360"/>
                                          </p:val>
                                        </p:tav>
                                        <p:tav tm="100000">
                                          <p:val>
                                            <p:fltVal val="0"/>
                                          </p:val>
                                        </p:tav>
                                      </p:tavLst>
                                    </p:anim>
                                    <p:animEffect transition="in" filter="fade">
                                      <p:cBhvr>
                                        <p:cTn id="75" dur="1000"/>
                                        <p:tgtEl>
                                          <p:spTgt spid="27"/>
                                        </p:tgtEl>
                                      </p:cBhvr>
                                    </p:animEffect>
                                  </p:childTnLst>
                                </p:cTn>
                              </p:par>
                            </p:childTnLst>
                          </p:cTn>
                        </p:par>
                        <p:par>
                          <p:cTn id="76" fill="hold">
                            <p:stCondLst>
                              <p:cond delay="3000"/>
                            </p:stCondLst>
                            <p:childTnLst>
                              <p:par>
                                <p:cTn id="77" presetID="12" presetClass="entr" presetSubtype="4" fill="hold" grpId="0" nodeType="after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slide(fromBottom)">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Effect transition="in" filter="fade">
                                      <p:cBhvr>
                                        <p:cTn id="84"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9" grpId="0"/>
      <p:bldP spid="69" grpId="0" animBg="1"/>
      <p:bldP spid="76" grpId="0"/>
      <p:bldP spid="79" grpId="0" animBg="1"/>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sz="half" idx="4294967295"/>
          </p:nvPr>
        </p:nvSpPr>
        <p:spPr>
          <a:xfrm>
            <a:off x="4637088" y="2133600"/>
            <a:ext cx="4038600" cy="3482975"/>
          </a:xfrm>
          <a:solidFill>
            <a:schemeClr val="accent3">
              <a:lumMod val="20000"/>
              <a:lumOff val="80000"/>
              <a:alpha val="66000"/>
            </a:schemeClr>
          </a:solidFill>
          <a:ln>
            <a:solidFill>
              <a:schemeClr val="bg1">
                <a:lumMod val="75000"/>
              </a:schemeClr>
            </a:solidFill>
          </a:ln>
        </p:spPr>
        <p:txBody>
          <a:bodyPr>
            <a:normAutofit/>
          </a:bodyPr>
          <a:lstStyle/>
          <a:p>
            <a:pPr marL="360363" indent="-360363" algn="ctr">
              <a:spcAft>
                <a:spcPts val="1200"/>
              </a:spcAft>
              <a:buFont typeface="Arial" charset="0"/>
              <a:buNone/>
            </a:pPr>
            <a:r>
              <a:rPr lang="hu-HU" sz="1800" b="1" smtClean="0">
                <a:solidFill>
                  <a:srgbClr val="00B0F0"/>
                </a:solidFill>
              </a:rPr>
              <a:t>     </a:t>
            </a:r>
          </a:p>
        </p:txBody>
      </p:sp>
      <p:sp>
        <p:nvSpPr>
          <p:cNvPr id="2" name="Cím 1"/>
          <p:cNvSpPr>
            <a:spLocks noGrp="1"/>
          </p:cNvSpPr>
          <p:nvPr>
            <p:ph type="title"/>
          </p:nvPr>
        </p:nvSpPr>
        <p:spPr>
          <a:xfrm>
            <a:off x="457200" y="214313"/>
            <a:ext cx="8229600" cy="796925"/>
          </a:xfrm>
          <a:solidFill>
            <a:srgbClr val="FCD5B5"/>
          </a:solidFill>
        </p:spPr>
        <p:txBody>
          <a:bodyPr rtlCol="0"/>
          <a:lstStyle/>
          <a:p>
            <a:pPr fontAlgn="auto">
              <a:spcAft>
                <a:spcPts val="0"/>
              </a:spcAft>
              <a:defRPr/>
            </a:pPr>
            <a:r>
              <a:rPr lang="hu-HU" dirty="0" smtClean="0"/>
              <a:t>Átváltás 16-os számrendszerből 2-esbe</a:t>
            </a:r>
            <a:endParaRPr lang="hu-HU" dirty="0"/>
          </a:p>
        </p:txBody>
      </p:sp>
      <p:sp>
        <p:nvSpPr>
          <p:cNvPr id="3" name="Tartalom helye 4"/>
          <p:cNvSpPr>
            <a:spLocks noGrp="1"/>
          </p:cNvSpPr>
          <p:nvPr>
            <p:ph sz="half" idx="1"/>
          </p:nvPr>
        </p:nvSpPr>
        <p:spPr>
          <a:xfrm>
            <a:off x="457200" y="2143125"/>
            <a:ext cx="4038600" cy="3482975"/>
          </a:xfrm>
        </p:spPr>
        <p:txBody>
          <a:bodyPr/>
          <a:lstStyle/>
          <a:p>
            <a:pPr marL="360363" indent="-360363" algn="ctr">
              <a:spcAft>
                <a:spcPts val="1200"/>
              </a:spcAft>
              <a:buFont typeface="Arial" charset="0"/>
              <a:buNone/>
            </a:pPr>
            <a:r>
              <a:rPr b="1" u="none"/>
              <a:t>Átváltás menete:</a:t>
            </a:r>
          </a:p>
          <a:p>
            <a:pPr marL="360363" indent="-360363">
              <a:buFont typeface="Calibri" pitchFamily="34" charset="0"/>
              <a:buAutoNum type="arabicPeriod"/>
            </a:pPr>
            <a:r>
              <a:rPr b="1" u="none">
                <a:solidFill>
                  <a:srgbClr val="7F7F7F"/>
                </a:solidFill>
              </a:rPr>
              <a:t>Írjuk fel az átváltandó számot</a:t>
            </a:r>
          </a:p>
          <a:p>
            <a:pPr marL="360363" indent="-360363">
              <a:buFont typeface="Calibri" pitchFamily="34" charset="0"/>
              <a:buAutoNum type="arabicPeriod"/>
            </a:pPr>
            <a:r>
              <a:rPr b="1" u="none">
                <a:solidFill>
                  <a:srgbClr val="0070C0"/>
                </a:solidFill>
              </a:rPr>
              <a:t>Minden számjegyet írjunk át 4 bites bináris számra </a:t>
            </a:r>
            <a:r>
              <a:rPr sz="1600" b="1" u="none">
                <a:solidFill>
                  <a:srgbClr val="0070C0"/>
                </a:solidFill>
              </a:rPr>
              <a:t>(segédtáblával)</a:t>
            </a:r>
          </a:p>
          <a:p>
            <a:pPr marL="360363" indent="-360363">
              <a:buFont typeface="Calibri" pitchFamily="34" charset="0"/>
              <a:buAutoNum type="arabicPeriod"/>
            </a:pPr>
            <a:r>
              <a:rPr b="1" u="none">
                <a:solidFill>
                  <a:srgbClr val="00B050"/>
                </a:solidFill>
              </a:rPr>
              <a:t>A 4 bites csoportokat balról jobbra olvassuk össze </a:t>
            </a:r>
            <a:r>
              <a:rPr sz="1600" b="1" u="none">
                <a:solidFill>
                  <a:srgbClr val="00B050"/>
                </a:solidFill>
              </a:rPr>
              <a:t>(elején lévő 0-kat nem)</a:t>
            </a:r>
          </a:p>
          <a:p>
            <a:pPr marL="360363" indent="-360363">
              <a:buFont typeface="Calibri" pitchFamily="34" charset="0"/>
              <a:buAutoNum type="arabicPeriod"/>
            </a:pPr>
            <a:r>
              <a:rPr b="1" u="none">
                <a:solidFill>
                  <a:srgbClr val="00B0F0"/>
                </a:solidFill>
              </a:rPr>
              <a:t>A kapott szám lesz a végeredmény</a:t>
            </a:r>
          </a:p>
        </p:txBody>
      </p:sp>
      <p:sp>
        <p:nvSpPr>
          <p:cNvPr id="26" name="Szöveg helye 25"/>
          <p:cNvSpPr>
            <a:spLocks noGrp="1"/>
          </p:cNvSpPr>
          <p:nvPr>
            <p:ph type="body" sz="quarter" idx="13"/>
          </p:nvPr>
        </p:nvSpPr>
        <p:spPr>
          <a:xfrm>
            <a:off x="465138" y="1182688"/>
            <a:ext cx="8221662" cy="817562"/>
          </a:xfrm>
        </p:spPr>
        <p:txBody>
          <a:bodyPr rtlCol="0">
            <a:normAutofit/>
          </a:bodyPr>
          <a:lstStyle/>
          <a:p>
            <a:pPr fontAlgn="auto">
              <a:spcAft>
                <a:spcPts val="0"/>
              </a:spcAft>
              <a:defRPr/>
            </a:pPr>
            <a:r>
              <a:rPr lang="hu-HU" dirty="0" smtClean="0"/>
              <a:t>83</a:t>
            </a:r>
            <a:r>
              <a:rPr lang="hu-HU" u="sng" baseline="-25000" dirty="0" smtClean="0"/>
              <a:t>16</a:t>
            </a:r>
            <a:r>
              <a:rPr lang="hu-HU" dirty="0" smtClean="0"/>
              <a:t>=                     </a:t>
            </a:r>
            <a:r>
              <a:rPr lang="hu-HU" u="sng" baseline="-25000" dirty="0" smtClean="0"/>
              <a:t>2</a:t>
            </a:r>
          </a:p>
        </p:txBody>
      </p:sp>
      <p:sp>
        <p:nvSpPr>
          <p:cNvPr id="52" name="Szövegdoboz 51"/>
          <p:cNvSpPr txBox="1"/>
          <p:nvPr/>
        </p:nvSpPr>
        <p:spPr>
          <a:xfrm>
            <a:off x="4689475" y="2824163"/>
            <a:ext cx="3929063" cy="45720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a:r>
              <a:rPr lang="hu-HU" sz="2400" b="1">
                <a:solidFill>
                  <a:srgbClr val="7F7F7F"/>
                </a:solidFill>
              </a:rPr>
              <a:t>8 3</a:t>
            </a:r>
          </a:p>
        </p:txBody>
      </p:sp>
      <p:sp>
        <p:nvSpPr>
          <p:cNvPr id="27" name="Kanyar felfelé 26"/>
          <p:cNvSpPr/>
          <p:nvPr/>
        </p:nvSpPr>
        <p:spPr>
          <a:xfrm>
            <a:off x="8143875" y="5000625"/>
            <a:ext cx="285750" cy="285750"/>
          </a:xfrm>
          <a:prstGeom prst="bentUpArrow">
            <a:avLst/>
          </a:prstGeom>
          <a:solidFill>
            <a:srgbClr val="00B0F0"/>
          </a:solidFill>
          <a:ln>
            <a:solidFill>
              <a:schemeClr val="bg1">
                <a:lumMod val="50000"/>
              </a:schemeClr>
            </a:solidFill>
          </a:ln>
          <a:effectLst/>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hu-HU" sz="2400" b="1"/>
          </a:p>
        </p:txBody>
      </p:sp>
      <p:sp>
        <p:nvSpPr>
          <p:cNvPr id="28" name="Szövegdoboz 27"/>
          <p:cNvSpPr txBox="1">
            <a:spLocks noChangeArrowheads="1"/>
          </p:cNvSpPr>
          <p:nvPr/>
        </p:nvSpPr>
        <p:spPr bwMode="auto">
          <a:xfrm>
            <a:off x="4071938" y="1311275"/>
            <a:ext cx="2643187" cy="585788"/>
          </a:xfrm>
          <a:prstGeom prst="rect">
            <a:avLst/>
          </a:prstGeom>
          <a:noFill/>
          <a:ln w="9525">
            <a:noFill/>
            <a:miter lim="800000"/>
            <a:headEnd/>
            <a:tailEnd/>
          </a:ln>
        </p:spPr>
        <p:txBody>
          <a:bodyPr>
            <a:spAutoFit/>
          </a:bodyPr>
          <a:lstStyle/>
          <a:p>
            <a:r>
              <a:rPr lang="hu-HU" sz="3200" b="1">
                <a:solidFill>
                  <a:srgbClr val="00B0F0"/>
                </a:solidFill>
                <a:latin typeface="Calibri" pitchFamily="34" charset="0"/>
              </a:rPr>
              <a:t>10000011</a:t>
            </a:r>
          </a:p>
        </p:txBody>
      </p:sp>
      <p:sp>
        <p:nvSpPr>
          <p:cNvPr id="29" name="Szövegdoboz 28"/>
          <p:cNvSpPr txBox="1">
            <a:spLocks noChangeArrowheads="1"/>
          </p:cNvSpPr>
          <p:nvPr/>
        </p:nvSpPr>
        <p:spPr bwMode="auto">
          <a:xfrm>
            <a:off x="4144963" y="1325563"/>
            <a:ext cx="1641475" cy="584200"/>
          </a:xfrm>
          <a:prstGeom prst="rect">
            <a:avLst/>
          </a:prstGeom>
          <a:noFill/>
          <a:ln w="9525">
            <a:noFill/>
            <a:miter lim="800000"/>
            <a:headEnd/>
            <a:tailEnd/>
          </a:ln>
        </p:spPr>
        <p:txBody>
          <a:bodyPr>
            <a:spAutoFit/>
          </a:bodyPr>
          <a:lstStyle/>
          <a:p>
            <a:pPr algn="ctr"/>
            <a:r>
              <a:rPr lang="hu-HU" sz="3200">
                <a:solidFill>
                  <a:srgbClr val="FF0000"/>
                </a:solidFill>
                <a:latin typeface="Calibri" pitchFamily="34" charset="0"/>
              </a:rPr>
              <a:t>?</a:t>
            </a:r>
          </a:p>
        </p:txBody>
      </p:sp>
      <p:sp>
        <p:nvSpPr>
          <p:cNvPr id="34" name="Szöveg helye 25"/>
          <p:cNvSpPr txBox="1">
            <a:spLocks/>
          </p:cNvSpPr>
          <p:nvPr/>
        </p:nvSpPr>
        <p:spPr>
          <a:xfrm>
            <a:off x="468313" y="5786438"/>
            <a:ext cx="8221662" cy="817562"/>
          </a:xfrm>
          <a:prstGeom prst="rect">
            <a:avLst/>
          </a:prstGeom>
          <a:solidFill>
            <a:srgbClr val="FCD5B5"/>
          </a:solidFill>
          <a:ln>
            <a:solidFill>
              <a:schemeClr val="bg1">
                <a:lumMod val="75000"/>
              </a:schemeClr>
            </a:solidFill>
          </a:ln>
        </p:spPr>
        <p:txBody>
          <a:bodyPr anchor="ctr">
            <a:normAutofit/>
          </a:bodyPr>
          <a:lstStyle/>
          <a:p>
            <a:pPr marL="342900" indent="-342900" algn="ctr" fontAlgn="auto">
              <a:spcAft>
                <a:spcPts val="0"/>
              </a:spcAft>
              <a:defRPr/>
            </a:pPr>
            <a:r>
              <a:rPr lang="hu-HU" sz="3600" dirty="0">
                <a:latin typeface="+mj-lt"/>
                <a:ea typeface="+mj-ea"/>
                <a:cs typeface="+mj-cs"/>
              </a:rPr>
              <a:t>Átváltás 16-os számrendszerből 2-esbe</a:t>
            </a:r>
          </a:p>
        </p:txBody>
      </p:sp>
      <p:sp>
        <p:nvSpPr>
          <p:cNvPr id="69" name="Szövegdoboz 68"/>
          <p:cNvSpPr txBox="1"/>
          <p:nvPr/>
        </p:nvSpPr>
        <p:spPr>
          <a:xfrm>
            <a:off x="6929438" y="3824288"/>
            <a:ext cx="857250"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0011</a:t>
            </a:r>
          </a:p>
        </p:txBody>
      </p:sp>
      <p:sp>
        <p:nvSpPr>
          <p:cNvPr id="76" name="Szövegdoboz 75"/>
          <p:cNvSpPr txBox="1"/>
          <p:nvPr/>
        </p:nvSpPr>
        <p:spPr>
          <a:xfrm>
            <a:off x="5929313" y="4681538"/>
            <a:ext cx="1428750" cy="461962"/>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B050"/>
                </a:solidFill>
              </a:rPr>
              <a:t>10000011</a:t>
            </a:r>
          </a:p>
        </p:txBody>
      </p:sp>
      <p:sp>
        <p:nvSpPr>
          <p:cNvPr id="79" name="Bal oldali kapcsos zárójel 78"/>
          <p:cNvSpPr/>
          <p:nvPr/>
        </p:nvSpPr>
        <p:spPr>
          <a:xfrm rot="16200000">
            <a:off x="6536532" y="3250406"/>
            <a:ext cx="214312" cy="2428875"/>
          </a:xfrm>
          <a:prstGeom prst="lef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hu-HU"/>
          </a:p>
        </p:txBody>
      </p:sp>
      <p:cxnSp>
        <p:nvCxnSpPr>
          <p:cNvPr id="75" name="Egyenes összekötő nyíllal 74"/>
          <p:cNvCxnSpPr/>
          <p:nvPr/>
        </p:nvCxnSpPr>
        <p:spPr>
          <a:xfrm rot="16200000" flipH="1">
            <a:off x="6767513" y="3233738"/>
            <a:ext cx="609600" cy="571500"/>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Egyenes összekötő nyíllal 34"/>
          <p:cNvCxnSpPr/>
          <p:nvPr/>
        </p:nvCxnSpPr>
        <p:spPr>
          <a:xfrm rot="5400000">
            <a:off x="5909469" y="3232944"/>
            <a:ext cx="609600" cy="573088"/>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Szövegdoboz 38"/>
          <p:cNvSpPr txBox="1"/>
          <p:nvPr/>
        </p:nvSpPr>
        <p:spPr>
          <a:xfrm>
            <a:off x="5500688" y="3824288"/>
            <a:ext cx="857250" cy="461962"/>
          </a:xfrm>
          <a:prstGeom prst="rect">
            <a:avLst/>
          </a:prstGeom>
          <a:noFill/>
          <a:ln>
            <a:solidFill>
              <a:srgbClr val="0070C0"/>
            </a:solidFill>
          </a:ln>
          <a:effectLst/>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hu-HU" sz="2400" b="1" dirty="0">
                <a:solidFill>
                  <a:srgbClr val="0070C0"/>
                </a:solidFill>
              </a:rPr>
              <a:t>1000</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up)">
                                      <p:cBhvr>
                                        <p:cTn id="31" dur="1000"/>
                                        <p:tgtEl>
                                          <p:spTgt spid="35"/>
                                        </p:tgtEl>
                                      </p:cBhvr>
                                    </p:animEffect>
                                  </p:childTnLst>
                                </p:cTn>
                              </p:par>
                              <p:par>
                                <p:cTn id="32" presetID="22" presetClass="entr" presetSubtype="1" fill="hold"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up)">
                                      <p:cBhvr>
                                        <p:cTn id="34" dur="1000"/>
                                        <p:tgtEl>
                                          <p:spTgt spid="75"/>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wipe(up)">
                                      <p:cBhvr>
                                        <p:cTn id="38" dur="1000"/>
                                        <p:tgtEl>
                                          <p:spTgt spid="6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up)">
                                      <p:cBhvr>
                                        <p:cTn id="41" dur="10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79"/>
                                        </p:tgtEl>
                                        <p:attrNameLst>
                                          <p:attrName>style.visibility</p:attrName>
                                        </p:attrNameLst>
                                      </p:cBhvr>
                                      <p:to>
                                        <p:strVal val="visible"/>
                                      </p:to>
                                    </p:set>
                                    <p:animEffect transition="in" filter="wipe(up)">
                                      <p:cBhvr>
                                        <p:cTn id="50" dur="1000"/>
                                        <p:tgtEl>
                                          <p:spTgt spid="79"/>
                                        </p:tgtEl>
                                      </p:cBhvr>
                                    </p:animEffect>
                                  </p:childTnLst>
                                </p:cTn>
                              </p:par>
                            </p:childTnLst>
                          </p:cTn>
                        </p:par>
                        <p:par>
                          <p:cTn id="51" fill="hold">
                            <p:stCondLst>
                              <p:cond delay="2000"/>
                            </p:stCondLst>
                            <p:childTnLst>
                              <p:par>
                                <p:cTn id="52" presetID="22" presetClass="entr" presetSubtype="1"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up)">
                                      <p:cBhvr>
                                        <p:cTn id="54" dur="1000"/>
                                        <p:tgtEl>
                                          <p:spTgt spid="7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1000"/>
                                        <p:tgtEl>
                                          <p:spTgt spid="3">
                                            <p:txEl>
                                              <p:pRg st="4" end="4"/>
                                            </p:txEl>
                                          </p:spTgt>
                                        </p:tgtEl>
                                      </p:cBhvr>
                                    </p:animEffect>
                                  </p:childTnLst>
                                </p:cTn>
                              </p:par>
                              <p:par>
                                <p:cTn id="60" presetID="10" presetClass="exit" presetSubtype="0" fill="hold" nodeType="withEffect">
                                  <p:stCondLst>
                                    <p:cond delay="0"/>
                                  </p:stCondLst>
                                  <p:childTnLst>
                                    <p:animEffect transition="out" filter="fade">
                                      <p:cBhvr>
                                        <p:cTn id="61" dur="1000"/>
                                        <p:tgtEl>
                                          <p:spTgt spid="29"/>
                                        </p:tgtEl>
                                      </p:cBhvr>
                                    </p:animEffect>
                                    <p:set>
                                      <p:cBhvr>
                                        <p:cTn id="62" dur="1" fill="hold">
                                          <p:stCondLst>
                                            <p:cond delay="999"/>
                                          </p:stCondLst>
                                        </p:cTn>
                                        <p:tgtEl>
                                          <p:spTgt spid="29"/>
                                        </p:tgtEl>
                                        <p:attrNameLst>
                                          <p:attrName>style.visibility</p:attrName>
                                        </p:attrNameLst>
                                      </p:cBhvr>
                                      <p:to>
                                        <p:strVal val="hidden"/>
                                      </p:to>
                                    </p:set>
                                  </p:childTnLst>
                                </p:cTn>
                              </p:par>
                            </p:childTnLst>
                          </p:cTn>
                        </p:par>
                        <p:par>
                          <p:cTn id="63" fill="hold">
                            <p:stCondLst>
                              <p:cond delay="1000"/>
                            </p:stCondLst>
                            <p:childTnLst>
                              <p:par>
                                <p:cTn id="64" presetID="49" presetClass="entr" presetSubtype="0" decel="100000"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p:cTn id="66" dur="1000" fill="hold"/>
                                        <p:tgtEl>
                                          <p:spTgt spid="27"/>
                                        </p:tgtEl>
                                        <p:attrNameLst>
                                          <p:attrName>ppt_w</p:attrName>
                                        </p:attrNameLst>
                                      </p:cBhvr>
                                      <p:tavLst>
                                        <p:tav tm="0">
                                          <p:val>
                                            <p:fltVal val="0"/>
                                          </p:val>
                                        </p:tav>
                                        <p:tav tm="100000">
                                          <p:val>
                                            <p:strVal val="#ppt_w"/>
                                          </p:val>
                                        </p:tav>
                                      </p:tavLst>
                                    </p:anim>
                                    <p:anim calcmode="lin" valueType="num">
                                      <p:cBhvr>
                                        <p:cTn id="67" dur="1000" fill="hold"/>
                                        <p:tgtEl>
                                          <p:spTgt spid="27"/>
                                        </p:tgtEl>
                                        <p:attrNameLst>
                                          <p:attrName>ppt_h</p:attrName>
                                        </p:attrNameLst>
                                      </p:cBhvr>
                                      <p:tavLst>
                                        <p:tav tm="0">
                                          <p:val>
                                            <p:fltVal val="0"/>
                                          </p:val>
                                        </p:tav>
                                        <p:tav tm="100000">
                                          <p:val>
                                            <p:strVal val="#ppt_h"/>
                                          </p:val>
                                        </p:tav>
                                      </p:tavLst>
                                    </p:anim>
                                    <p:anim calcmode="lin" valueType="num">
                                      <p:cBhvr>
                                        <p:cTn id="68" dur="1000" fill="hold"/>
                                        <p:tgtEl>
                                          <p:spTgt spid="27"/>
                                        </p:tgtEl>
                                        <p:attrNameLst>
                                          <p:attrName>style.rotation</p:attrName>
                                        </p:attrNameLst>
                                      </p:cBhvr>
                                      <p:tavLst>
                                        <p:tav tm="0">
                                          <p:val>
                                            <p:fltVal val="360"/>
                                          </p:val>
                                        </p:tav>
                                        <p:tav tm="100000">
                                          <p:val>
                                            <p:fltVal val="0"/>
                                          </p:val>
                                        </p:tav>
                                      </p:tavLst>
                                    </p:anim>
                                    <p:animEffect transition="in" filter="fade">
                                      <p:cBhvr>
                                        <p:cTn id="69" dur="1000"/>
                                        <p:tgtEl>
                                          <p:spTgt spid="27"/>
                                        </p:tgtEl>
                                      </p:cBhvr>
                                    </p:animEffect>
                                  </p:childTnLst>
                                </p:cTn>
                              </p:par>
                            </p:childTnLst>
                          </p:cTn>
                        </p:par>
                        <p:par>
                          <p:cTn id="70" fill="hold">
                            <p:stCondLst>
                              <p:cond delay="2000"/>
                            </p:stCondLst>
                            <p:childTnLst>
                              <p:par>
                                <p:cTn id="71" presetID="12" presetClass="entr" presetSubtype="4" fill="hold" grpId="0" nodeType="after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slide(fromBottom)">
                                      <p:cBhvr>
                                        <p:cTn id="73" dur="10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
                                            <p:txEl>
                                              <p:pRg st="0" end="0"/>
                                            </p:txEl>
                                          </p:spTgt>
                                        </p:tgtEl>
                                        <p:attrNameLst>
                                          <p:attrName>style.visibility</p:attrName>
                                        </p:attrNameLst>
                                      </p:cBhvr>
                                      <p:to>
                                        <p:strVal val="visible"/>
                                      </p:to>
                                    </p:set>
                                    <p:animEffect transition="in" filter="fade">
                                      <p:cBhvr>
                                        <p:cTn id="78"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69" grpId="0" animBg="1"/>
      <p:bldP spid="76" grpId="0"/>
      <p:bldP spid="79" grpId="0" animBg="1"/>
      <p:bldP spid="3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solidFill>
            <a:srgbClr val="EBF1DE">
              <a:alpha val="66000"/>
            </a:srgbClr>
          </a:solidFill>
          <a:ln>
            <a:solidFill>
              <a:srgbClr val="7F7F7F"/>
            </a:solidFill>
          </a:ln>
        </p:spPr>
        <p:txBody>
          <a:bodyPr/>
          <a:lstStyle/>
          <a:p>
            <a:pPr fontAlgn="auto">
              <a:spcAft>
                <a:spcPts val="0"/>
              </a:spcAft>
              <a:defRPr/>
            </a:pPr>
            <a:r>
              <a:rPr lang="hu-HU" dirty="0" smtClean="0"/>
              <a:t>Különbség az átváltásoknál</a:t>
            </a:r>
            <a:endParaRPr lang="hu-HU" dirty="0"/>
          </a:p>
        </p:txBody>
      </p:sp>
      <p:sp>
        <p:nvSpPr>
          <p:cNvPr id="3" name="Szöveg helye 2"/>
          <p:cNvSpPr>
            <a:spLocks noGrp="1"/>
          </p:cNvSpPr>
          <p:nvPr>
            <p:ph type="body" idx="1"/>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smtClean="0"/>
              <a:t>2-esből 8-asba vagy 16-osba</a:t>
            </a:r>
          </a:p>
        </p:txBody>
      </p:sp>
      <p:sp>
        <p:nvSpPr>
          <p:cNvPr id="4" name="Tartalom helye 3"/>
          <p:cNvSpPr>
            <a:spLocks noGrp="1"/>
          </p:cNvSpPr>
          <p:nvPr>
            <p:ph sz="half" idx="2"/>
          </p:nvPr>
        </p:nvSpPr>
        <p:spPr>
          <a:xfrm>
            <a:off x="457200" y="2174875"/>
            <a:ext cx="4040188" cy="4206875"/>
          </a:xfrm>
          <a:solidFill>
            <a:srgbClr val="EBF1DE">
              <a:alpha val="66000"/>
            </a:srgbClr>
          </a:solidFill>
          <a:ln>
            <a:solidFill>
              <a:srgbClr val="7F7F7F"/>
            </a:solidFill>
          </a:ln>
        </p:spPr>
        <p:txBody>
          <a:bodyPr/>
          <a:lstStyle/>
          <a:p>
            <a:pPr marL="361950" indent="-361950" algn="ctr">
              <a:lnSpc>
                <a:spcPct val="200000"/>
              </a:lnSpc>
              <a:spcBef>
                <a:spcPts val="1800"/>
              </a:spcBef>
              <a:spcAft>
                <a:spcPts val="1200"/>
              </a:spcAft>
              <a:buFont typeface="Arial" charset="0"/>
              <a:buNone/>
            </a:pPr>
            <a:r>
              <a:rPr lang="hu-HU" sz="1800" b="1" smtClean="0"/>
              <a:t>Átváltás menete:</a:t>
            </a:r>
          </a:p>
          <a:p>
            <a:pPr marL="361950" indent="-361950">
              <a:buFont typeface="Calibri" pitchFamily="34" charset="0"/>
              <a:buAutoNum type="arabicPeriod"/>
            </a:pPr>
            <a:r>
              <a:rPr lang="hu-HU" sz="1800" b="1" smtClean="0"/>
              <a:t>Írjuk fel az átváltandó számot</a:t>
            </a:r>
          </a:p>
          <a:p>
            <a:pPr marL="361950" indent="-361950">
              <a:buFont typeface="Calibri" pitchFamily="34" charset="0"/>
              <a:buAutoNum type="arabicPeriod"/>
            </a:pPr>
            <a:r>
              <a:rPr lang="hu-HU" sz="1800" b="1" smtClean="0"/>
              <a:t>Hátulról indulva osszuk fel a számot </a:t>
            </a:r>
            <a:br>
              <a:rPr lang="hu-HU" sz="1800" b="1" smtClean="0"/>
            </a:br>
            <a:r>
              <a:rPr lang="hu-HU" sz="1800" b="1" smtClean="0"/>
              <a:t>3 vagy 4 bites csoportokra, ha kell, írjunk 0-kat a szám elé</a:t>
            </a:r>
          </a:p>
          <a:p>
            <a:pPr marL="361950" indent="-361950">
              <a:buFont typeface="Calibri" pitchFamily="34" charset="0"/>
              <a:buAutoNum type="arabicPeriod"/>
            </a:pPr>
            <a:r>
              <a:rPr lang="hu-HU" sz="1800" b="1" smtClean="0"/>
              <a:t>A 3-4 bites csoportokat egyenként alakítsuk át </a:t>
            </a:r>
            <a:r>
              <a:rPr lang="hu-HU" sz="1600" b="1" smtClean="0"/>
              <a:t>(segédtábla segítségével)</a:t>
            </a:r>
          </a:p>
          <a:p>
            <a:pPr marL="361950" indent="-361950">
              <a:buFont typeface="Calibri" pitchFamily="34" charset="0"/>
              <a:buAutoNum type="arabicPeriod"/>
            </a:pPr>
            <a:r>
              <a:rPr lang="hu-HU" sz="1800" b="1" smtClean="0"/>
              <a:t>Az átváltások eredményét balról jobbra kell összeolvasni</a:t>
            </a:r>
          </a:p>
          <a:p>
            <a:pPr marL="361950" indent="-361950">
              <a:buFont typeface="Calibri" pitchFamily="34" charset="0"/>
              <a:buAutoNum type="arabicPeriod"/>
            </a:pPr>
            <a:r>
              <a:rPr lang="hu-HU" sz="1800" b="1" smtClean="0"/>
              <a:t>A kapott szám lesz a végeredmény</a:t>
            </a:r>
          </a:p>
        </p:txBody>
      </p:sp>
      <p:sp>
        <p:nvSpPr>
          <p:cNvPr id="5" name="Szöveg helye 4"/>
          <p:cNvSpPr>
            <a:spLocks noGrp="1"/>
          </p:cNvSpPr>
          <p:nvPr>
            <p:ph type="body" sz="quarter" idx="3"/>
          </p:nvPr>
        </p:nvSpPr>
        <p:spPr>
          <a:solidFill>
            <a:schemeClr val="accent6">
              <a:lumMod val="20000"/>
              <a:lumOff val="80000"/>
            </a:schemeClr>
          </a:solidFill>
          <a:ln>
            <a:solidFill>
              <a:schemeClr val="bg1">
                <a:lumMod val="50000"/>
              </a:schemeClr>
            </a:solidFill>
          </a:ln>
        </p:spPr>
        <p:txBody>
          <a:bodyPr anchor="ctr">
            <a:normAutofit/>
          </a:bodyPr>
          <a:lstStyle/>
          <a:p>
            <a:pPr algn="ctr"/>
            <a:r>
              <a:rPr lang="hu-HU" smtClean="0"/>
              <a:t>8-asból vagy 16-osból 2-esbe</a:t>
            </a:r>
          </a:p>
        </p:txBody>
      </p:sp>
      <p:sp>
        <p:nvSpPr>
          <p:cNvPr id="6" name="Tartalom helye 5"/>
          <p:cNvSpPr>
            <a:spLocks noGrp="1"/>
          </p:cNvSpPr>
          <p:nvPr>
            <p:ph sz="quarter" idx="4"/>
          </p:nvPr>
        </p:nvSpPr>
        <p:spPr>
          <a:xfrm>
            <a:off x="4645025" y="2174875"/>
            <a:ext cx="4041775" cy="4206875"/>
          </a:xfrm>
          <a:solidFill>
            <a:srgbClr val="EBF1DE">
              <a:alpha val="66000"/>
            </a:srgbClr>
          </a:solidFill>
          <a:ln>
            <a:solidFill>
              <a:srgbClr val="7F7F7F"/>
            </a:solidFill>
          </a:ln>
        </p:spPr>
        <p:txBody>
          <a:bodyPr/>
          <a:lstStyle/>
          <a:p>
            <a:pPr marL="276225" indent="-276225" algn="ctr">
              <a:lnSpc>
                <a:spcPct val="200000"/>
              </a:lnSpc>
              <a:spcAft>
                <a:spcPts val="1200"/>
              </a:spcAft>
              <a:buFont typeface="Arial" charset="0"/>
              <a:buNone/>
            </a:pPr>
            <a:r>
              <a:rPr lang="hu-HU" sz="1800" b="1" smtClean="0"/>
              <a:t>Átváltás menete:</a:t>
            </a:r>
          </a:p>
          <a:p>
            <a:pPr marL="276225" indent="-276225">
              <a:buFont typeface="Calibri" pitchFamily="34" charset="0"/>
              <a:buAutoNum type="arabicPeriod"/>
            </a:pPr>
            <a:r>
              <a:rPr lang="hu-HU" sz="1800" b="1" smtClean="0"/>
              <a:t>Írjuk fel az átváltandó számot</a:t>
            </a:r>
          </a:p>
          <a:p>
            <a:pPr marL="276225" indent="-276225">
              <a:buFont typeface="Calibri" pitchFamily="34" charset="0"/>
              <a:buAutoNum type="arabicPeriod"/>
            </a:pPr>
            <a:r>
              <a:rPr lang="hu-HU" sz="1800" b="1" smtClean="0"/>
              <a:t>Minden számjegyet írjunk át 3 vagy 4 bites bináris számra </a:t>
            </a:r>
            <a:r>
              <a:rPr lang="hu-HU" sz="1600" b="1" smtClean="0"/>
              <a:t>(segédtáblával)</a:t>
            </a:r>
          </a:p>
          <a:p>
            <a:pPr marL="276225" indent="-276225">
              <a:buFont typeface="Calibri" pitchFamily="34" charset="0"/>
              <a:buAutoNum type="arabicPeriod"/>
            </a:pPr>
            <a:r>
              <a:rPr lang="hu-HU" sz="1800" b="1" smtClean="0"/>
              <a:t>A 3-4 bites csoportokat balról jobbra olvassuk össze </a:t>
            </a:r>
            <a:r>
              <a:rPr lang="hu-HU" sz="1600" b="1" smtClean="0"/>
              <a:t>(elején lévő 0-kat nem)</a:t>
            </a:r>
          </a:p>
          <a:p>
            <a:pPr marL="276225" indent="-276225">
              <a:buFont typeface="Calibri" pitchFamily="34" charset="0"/>
              <a:buAutoNum type="arabicPeriod"/>
            </a:pPr>
            <a:r>
              <a:rPr lang="hu-HU" sz="1800" b="1" smtClean="0"/>
              <a:t>A kapott szám lesz a végeredmény</a:t>
            </a:r>
          </a:p>
          <a:p>
            <a:pPr marL="276225" indent="-276225" algn="ctr">
              <a:spcAft>
                <a:spcPts val="1200"/>
              </a:spcAft>
              <a:buFont typeface="Arial" charset="0"/>
              <a:buNone/>
            </a:pPr>
            <a:endParaRPr lang="hu-HU" b="1" smtClean="0">
              <a:solidFill>
                <a:srgbClr val="00B0F0"/>
              </a:solidFill>
            </a:endParaRPr>
          </a:p>
        </p:txBody>
      </p:sp>
    </p:spTree>
  </p:cSld>
  <p:clrMapOvr>
    <a:masterClrMapping/>
  </p:clrMapOvr>
  <p:transition>
    <p:zoom dir="in"/>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hu-HU"/>
              <a:t>Definíciók</a:t>
            </a:r>
            <a:endParaRPr lang="en-GB"/>
          </a:p>
        </p:txBody>
      </p:sp>
      <p:sp>
        <p:nvSpPr>
          <p:cNvPr id="19459" name="Rectangle 3"/>
          <p:cNvSpPr>
            <a:spLocks noGrp="1" noChangeArrowheads="1"/>
          </p:cNvSpPr>
          <p:nvPr>
            <p:ph type="body" idx="1"/>
          </p:nvPr>
        </p:nvSpPr>
        <p:spPr>
          <a:xfrm>
            <a:off x="803275" y="1835150"/>
            <a:ext cx="8305800" cy="4114800"/>
          </a:xfrm>
        </p:spPr>
        <p:txBody>
          <a:bodyPr/>
          <a:lstStyle/>
          <a:p>
            <a:pPr>
              <a:lnSpc>
                <a:spcPct val="80000"/>
              </a:lnSpc>
            </a:pPr>
            <a:r>
              <a:rPr lang="hu-HU" sz="2600" b="1" dirty="0">
                <a:solidFill>
                  <a:srgbClr val="993300"/>
                </a:solidFill>
              </a:rPr>
              <a:t>Bit</a:t>
            </a:r>
            <a:r>
              <a:rPr lang="hu-HU" sz="2600" dirty="0"/>
              <a:t> – egyetlen bináris jegy</a:t>
            </a:r>
          </a:p>
          <a:p>
            <a:pPr>
              <a:lnSpc>
                <a:spcPct val="80000"/>
              </a:lnSpc>
            </a:pPr>
            <a:r>
              <a:rPr lang="hu-HU" sz="2600" b="1" dirty="0">
                <a:solidFill>
                  <a:srgbClr val="993300"/>
                </a:solidFill>
              </a:rPr>
              <a:t>Bájt (byte)</a:t>
            </a:r>
            <a:r>
              <a:rPr lang="hu-HU" sz="2600" dirty="0"/>
              <a:t> – egy 8-bites egység (8 </a:t>
            </a:r>
            <a:r>
              <a:rPr lang="hu-HU" sz="2600" dirty="0" smtClean="0"/>
              <a:t>jegyű </a:t>
            </a:r>
            <a:r>
              <a:rPr lang="hu-HU" sz="2600" dirty="0"/>
              <a:t>bináris szám)</a:t>
            </a:r>
          </a:p>
          <a:p>
            <a:pPr>
              <a:lnSpc>
                <a:spcPct val="80000"/>
              </a:lnSpc>
            </a:pPr>
            <a:r>
              <a:rPr lang="hu-HU" sz="2600" b="1" dirty="0">
                <a:solidFill>
                  <a:srgbClr val="993300"/>
                </a:solidFill>
              </a:rPr>
              <a:t>1 K</a:t>
            </a:r>
            <a:r>
              <a:rPr lang="en-US" sz="2600" b="1" dirty="0">
                <a:solidFill>
                  <a:srgbClr val="993300"/>
                </a:solidFill>
              </a:rPr>
              <a:t>B</a:t>
            </a:r>
            <a:r>
              <a:rPr lang="hu-HU" sz="2600" b="1" dirty="0">
                <a:solidFill>
                  <a:srgbClr val="993300"/>
                </a:solidFill>
              </a:rPr>
              <a:t> (kilobájt)    </a:t>
            </a:r>
            <a:r>
              <a:rPr lang="hu-HU" sz="2600" dirty="0"/>
              <a:t>= 2</a:t>
            </a:r>
            <a:r>
              <a:rPr lang="hu-HU" sz="2600" baseline="30000" dirty="0"/>
              <a:t>1</a:t>
            </a:r>
            <a:r>
              <a:rPr lang="en-US" sz="2600" baseline="30000" dirty="0"/>
              <a:t>0</a:t>
            </a:r>
            <a:r>
              <a:rPr lang="en-US" sz="2600" dirty="0"/>
              <a:t> b</a:t>
            </a:r>
            <a:r>
              <a:rPr lang="hu-HU" sz="2600" dirty="0" err="1"/>
              <a:t>ájt</a:t>
            </a:r>
            <a:r>
              <a:rPr lang="hu-HU" sz="2600" dirty="0"/>
              <a:t> </a:t>
            </a:r>
            <a:r>
              <a:rPr lang="en-US" sz="2600" dirty="0"/>
              <a:t>=</a:t>
            </a:r>
            <a:r>
              <a:rPr lang="hu-HU" sz="2600" dirty="0"/>
              <a:t> 1024 bájt</a:t>
            </a:r>
          </a:p>
          <a:p>
            <a:pPr>
              <a:lnSpc>
                <a:spcPct val="80000"/>
              </a:lnSpc>
            </a:pPr>
            <a:r>
              <a:rPr lang="hu-HU" sz="2600" b="1" dirty="0">
                <a:solidFill>
                  <a:srgbClr val="993300"/>
                </a:solidFill>
              </a:rPr>
              <a:t>1 MB (megabájt)</a:t>
            </a:r>
            <a:r>
              <a:rPr lang="hu-HU" sz="2600" dirty="0"/>
              <a:t>= 2</a:t>
            </a:r>
            <a:r>
              <a:rPr lang="hu-HU" sz="2600" baseline="30000" dirty="0"/>
              <a:t>2</a:t>
            </a:r>
            <a:r>
              <a:rPr lang="en-US" sz="2600" baseline="30000" dirty="0"/>
              <a:t>0</a:t>
            </a:r>
            <a:r>
              <a:rPr lang="en-US" sz="2600" dirty="0"/>
              <a:t> b</a:t>
            </a:r>
            <a:r>
              <a:rPr lang="hu-HU" sz="2600" dirty="0" err="1"/>
              <a:t>ájt</a:t>
            </a:r>
            <a:r>
              <a:rPr lang="hu-HU" sz="2600" dirty="0"/>
              <a:t> </a:t>
            </a:r>
            <a:r>
              <a:rPr lang="en-US" sz="2600" dirty="0"/>
              <a:t>= </a:t>
            </a:r>
            <a:r>
              <a:rPr lang="hu-HU" sz="2600" dirty="0"/>
              <a:t>1024</a:t>
            </a:r>
            <a:r>
              <a:rPr lang="en-US" sz="2600" b="1" baseline="30000" dirty="0"/>
              <a:t>2</a:t>
            </a:r>
            <a:r>
              <a:rPr lang="hu-HU" sz="2600" dirty="0"/>
              <a:t> </a:t>
            </a:r>
            <a:r>
              <a:rPr lang="en-US" sz="2600" dirty="0"/>
              <a:t>b</a:t>
            </a:r>
            <a:r>
              <a:rPr lang="hu-HU" sz="2600" dirty="0" err="1"/>
              <a:t>ájt</a:t>
            </a:r>
            <a:r>
              <a:rPr lang="hu-HU" sz="2600" dirty="0"/>
              <a:t> </a:t>
            </a:r>
            <a:r>
              <a:rPr lang="en-US" sz="2600" dirty="0"/>
              <a:t>=</a:t>
            </a:r>
            <a:endParaRPr lang="hu-HU" sz="2600" dirty="0"/>
          </a:p>
          <a:p>
            <a:pPr>
              <a:lnSpc>
                <a:spcPct val="80000"/>
              </a:lnSpc>
              <a:buFont typeface="Monotype Sorts" pitchFamily="2" charset="2"/>
              <a:buNone/>
            </a:pPr>
            <a:r>
              <a:rPr lang="en-US" sz="2600" dirty="0"/>
              <a:t>    </a:t>
            </a:r>
            <a:r>
              <a:rPr lang="hu-HU" sz="2600" dirty="0"/>
              <a:t>                          </a:t>
            </a:r>
            <a:r>
              <a:rPr lang="en-US" sz="2600" dirty="0"/>
              <a:t> = </a:t>
            </a:r>
            <a:r>
              <a:rPr lang="hu-HU" sz="2600" dirty="0"/>
              <a:t>1</a:t>
            </a:r>
            <a:r>
              <a:rPr lang="en-US" sz="2600" dirty="0"/>
              <a:t> </a:t>
            </a:r>
            <a:r>
              <a:rPr lang="hu-HU" sz="2600" dirty="0"/>
              <a:t>0</a:t>
            </a:r>
            <a:r>
              <a:rPr lang="en-US" sz="2600" dirty="0"/>
              <a:t>48 576</a:t>
            </a:r>
            <a:r>
              <a:rPr lang="hu-HU" sz="2600" dirty="0"/>
              <a:t> bá</a:t>
            </a:r>
            <a:r>
              <a:rPr lang="en-US" sz="2600" dirty="0" err="1"/>
              <a:t>jt</a:t>
            </a:r>
            <a:endParaRPr lang="hu-HU" sz="2600" dirty="0"/>
          </a:p>
          <a:p>
            <a:pPr>
              <a:lnSpc>
                <a:spcPct val="80000"/>
              </a:lnSpc>
            </a:pPr>
            <a:r>
              <a:rPr lang="hu-HU" sz="2600" b="1" dirty="0">
                <a:solidFill>
                  <a:srgbClr val="993300"/>
                </a:solidFill>
              </a:rPr>
              <a:t>1 G</a:t>
            </a:r>
            <a:r>
              <a:rPr lang="en-US" sz="2600" b="1" dirty="0">
                <a:solidFill>
                  <a:srgbClr val="993300"/>
                </a:solidFill>
              </a:rPr>
              <a:t>B</a:t>
            </a:r>
            <a:r>
              <a:rPr lang="hu-HU" sz="2600" b="1" dirty="0">
                <a:solidFill>
                  <a:srgbClr val="993300"/>
                </a:solidFill>
              </a:rPr>
              <a:t> (gigabájt)</a:t>
            </a:r>
            <a:r>
              <a:rPr lang="hu-HU" sz="2600" dirty="0"/>
              <a:t>  = 2</a:t>
            </a:r>
            <a:r>
              <a:rPr lang="hu-HU" sz="2600" baseline="30000" dirty="0"/>
              <a:t>3</a:t>
            </a:r>
            <a:r>
              <a:rPr lang="en-US" sz="2600" baseline="30000" dirty="0"/>
              <a:t>0</a:t>
            </a:r>
            <a:r>
              <a:rPr lang="en-US" sz="2600" dirty="0"/>
              <a:t> b</a:t>
            </a:r>
            <a:r>
              <a:rPr lang="hu-HU" sz="2600" dirty="0" err="1"/>
              <a:t>ájt</a:t>
            </a:r>
            <a:r>
              <a:rPr lang="en-US" sz="2600" dirty="0"/>
              <a:t> =</a:t>
            </a:r>
            <a:r>
              <a:rPr lang="hu-HU" sz="2600" dirty="0"/>
              <a:t> 1024</a:t>
            </a:r>
            <a:r>
              <a:rPr lang="hu-HU" sz="2600" b="1" baseline="30000" dirty="0"/>
              <a:t>3</a:t>
            </a:r>
            <a:r>
              <a:rPr lang="hu-HU" sz="2600" dirty="0"/>
              <a:t> bájt</a:t>
            </a:r>
            <a:r>
              <a:rPr lang="en-US" sz="2600" dirty="0"/>
              <a:t> = </a:t>
            </a:r>
          </a:p>
          <a:p>
            <a:pPr>
              <a:lnSpc>
                <a:spcPct val="80000"/>
              </a:lnSpc>
              <a:buFont typeface="Monotype Sorts" pitchFamily="2" charset="2"/>
              <a:buNone/>
            </a:pPr>
            <a:r>
              <a:rPr lang="hu-HU" sz="2600" dirty="0"/>
              <a:t>                              </a:t>
            </a:r>
            <a:r>
              <a:rPr lang="en-US" sz="2600" dirty="0"/>
              <a:t> = 1 073 741 824 b</a:t>
            </a:r>
            <a:r>
              <a:rPr lang="hu-HU" sz="2600" dirty="0" err="1"/>
              <a:t>ájt</a:t>
            </a:r>
            <a:endParaRPr lang="hu-HU" sz="2600" dirty="0"/>
          </a:p>
          <a:p>
            <a:pPr>
              <a:lnSpc>
                <a:spcPct val="80000"/>
              </a:lnSpc>
            </a:pPr>
            <a:r>
              <a:rPr lang="hu-HU" sz="2600" b="1" dirty="0">
                <a:solidFill>
                  <a:srgbClr val="993300"/>
                </a:solidFill>
              </a:rPr>
              <a:t>1 TB (</a:t>
            </a:r>
            <a:r>
              <a:rPr lang="hu-HU" sz="2600" b="1" dirty="0" err="1">
                <a:solidFill>
                  <a:srgbClr val="993300"/>
                </a:solidFill>
              </a:rPr>
              <a:t>terabájt</a:t>
            </a:r>
            <a:r>
              <a:rPr lang="hu-HU" sz="2600" b="1" dirty="0">
                <a:solidFill>
                  <a:srgbClr val="993300"/>
                </a:solidFill>
              </a:rPr>
              <a:t>)  </a:t>
            </a:r>
            <a:r>
              <a:rPr lang="hu-HU" sz="2600" dirty="0"/>
              <a:t> = 2</a:t>
            </a:r>
            <a:r>
              <a:rPr lang="en-US" sz="2600" baseline="30000" dirty="0"/>
              <a:t>40</a:t>
            </a:r>
            <a:r>
              <a:rPr lang="en-US" sz="2600" dirty="0"/>
              <a:t> b</a:t>
            </a:r>
            <a:r>
              <a:rPr lang="hu-HU" sz="2600" dirty="0" err="1"/>
              <a:t>ájt</a:t>
            </a:r>
            <a:r>
              <a:rPr lang="en-US" sz="2600" dirty="0"/>
              <a:t> = </a:t>
            </a:r>
            <a:r>
              <a:rPr lang="hu-HU" sz="2600" dirty="0"/>
              <a:t>1024</a:t>
            </a:r>
            <a:r>
              <a:rPr lang="hu-HU" sz="2600" b="1" baseline="30000" dirty="0"/>
              <a:t>4</a:t>
            </a:r>
            <a:r>
              <a:rPr lang="hu-HU" sz="2600" dirty="0"/>
              <a:t> bájt</a:t>
            </a:r>
            <a:r>
              <a:rPr lang="en-US" sz="2600" dirty="0"/>
              <a:t> =        </a:t>
            </a:r>
          </a:p>
          <a:p>
            <a:pPr>
              <a:lnSpc>
                <a:spcPct val="80000"/>
              </a:lnSpc>
              <a:buFont typeface="Monotype Sorts" pitchFamily="2" charset="2"/>
              <a:buNone/>
            </a:pPr>
            <a:r>
              <a:rPr lang="hu-HU" sz="2600" dirty="0"/>
              <a:t>                              </a:t>
            </a:r>
            <a:r>
              <a:rPr lang="en-US" sz="2600" dirty="0"/>
              <a:t> = 1 086 511 627 776 b</a:t>
            </a:r>
            <a:r>
              <a:rPr lang="hu-HU" sz="2600" dirty="0" err="1"/>
              <a:t>ájt</a:t>
            </a:r>
            <a:r>
              <a:rPr lang="en-US" sz="2100" dirty="0"/>
              <a:t>     </a:t>
            </a:r>
            <a:endParaRPr lang="hu-HU" sz="2100" dirty="0"/>
          </a:p>
          <a:p>
            <a:pPr>
              <a:lnSpc>
                <a:spcPct val="80000"/>
              </a:lnSpc>
            </a:pPr>
            <a:endParaRPr lang="hu-HU" sz="2100" dirty="0"/>
          </a:p>
          <a:p>
            <a:pPr>
              <a:lnSpc>
                <a:spcPct val="80000"/>
              </a:lnSpc>
            </a:pPr>
            <a:endParaRPr lang="en-GB" sz="19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p:cTn id="7"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p:cTn id="13"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94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p:cTn id="19"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945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p:cTn id="25" dur="5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945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p:cTn id="31" dur="500" fill="hold"/>
                                        <p:tgtEl>
                                          <p:spTgt spid="1945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945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p:cTn id="37" dur="500" fill="hold"/>
                                        <p:tgtEl>
                                          <p:spTgt spid="1945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945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p:cTn id="43" dur="500" fill="hold"/>
                                        <p:tgtEl>
                                          <p:spTgt spid="19459">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945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19459">
                                            <p:txEl>
                                              <p:pRg st="7" end="7"/>
                                            </p:txEl>
                                          </p:spTgt>
                                        </p:tgtEl>
                                        <p:attrNameLst>
                                          <p:attrName>style.visibility</p:attrName>
                                        </p:attrNameLst>
                                      </p:cBhvr>
                                      <p:to>
                                        <p:strVal val="visible"/>
                                      </p:to>
                                    </p:set>
                                    <p:anim calcmode="lin" valueType="num">
                                      <p:cBhvr>
                                        <p:cTn id="49" dur="500" fill="hold"/>
                                        <p:tgtEl>
                                          <p:spTgt spid="19459">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9459">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9459">
                                            <p:txEl>
                                              <p:pRg st="8" end="8"/>
                                            </p:txEl>
                                          </p:spTgt>
                                        </p:tgtEl>
                                        <p:attrNameLst>
                                          <p:attrName>style.visibility</p:attrName>
                                        </p:attrNameLst>
                                      </p:cBhvr>
                                      <p:to>
                                        <p:strVal val="visible"/>
                                      </p:to>
                                    </p:set>
                                    <p:anim calcmode="lin" valueType="num">
                                      <p:cBhvr>
                                        <p:cTn id="55" dur="500" fill="hold"/>
                                        <p:tgtEl>
                                          <p:spTgt spid="19459">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9459">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09600" y="115888"/>
            <a:ext cx="7772400" cy="1143000"/>
          </a:xfrm>
        </p:spPr>
        <p:txBody>
          <a:bodyPr/>
          <a:lstStyle/>
          <a:p>
            <a:r>
              <a:rPr lang="hu-HU" dirty="0"/>
              <a:t>Információ </a:t>
            </a:r>
          </a:p>
        </p:txBody>
      </p:sp>
      <p:sp>
        <p:nvSpPr>
          <p:cNvPr id="40963" name="Rectangle 3"/>
          <p:cNvSpPr>
            <a:spLocks noGrp="1" noChangeArrowheads="1"/>
          </p:cNvSpPr>
          <p:nvPr>
            <p:ph type="body" idx="1"/>
          </p:nvPr>
        </p:nvSpPr>
        <p:spPr>
          <a:xfrm>
            <a:off x="609600" y="1600200"/>
            <a:ext cx="8534400" cy="4953000"/>
          </a:xfrm>
        </p:spPr>
        <p:txBody>
          <a:bodyPr/>
          <a:lstStyle/>
          <a:p>
            <a:pPr>
              <a:buFont typeface="Monotype Sorts" pitchFamily="2" charset="2"/>
              <a:buNone/>
            </a:pPr>
            <a:r>
              <a:rPr lang="hu-HU" sz="2600" b="1" dirty="0">
                <a:solidFill>
                  <a:srgbClr val="993300"/>
                </a:solidFill>
              </a:rPr>
              <a:t>Számítógép:</a:t>
            </a:r>
            <a:r>
              <a:rPr lang="hu-HU" sz="2600" dirty="0">
                <a:solidFill>
                  <a:srgbClr val="993300"/>
                </a:solidFill>
              </a:rPr>
              <a:t> </a:t>
            </a:r>
          </a:p>
          <a:p>
            <a:pPr lvl="1"/>
            <a:r>
              <a:rPr lang="hu-HU" sz="2200" dirty="0"/>
              <a:t>információk tárolására és feldolgozására szolgáló eszköz.</a:t>
            </a:r>
          </a:p>
          <a:p>
            <a:pPr>
              <a:buFont typeface="Monotype Sorts" pitchFamily="2" charset="2"/>
              <a:buNone/>
            </a:pPr>
            <a:r>
              <a:rPr lang="hu-HU" sz="2600" b="1" dirty="0">
                <a:solidFill>
                  <a:srgbClr val="993300"/>
                </a:solidFill>
              </a:rPr>
              <a:t>Információ:</a:t>
            </a:r>
          </a:p>
          <a:p>
            <a:pPr lvl="1"/>
            <a:r>
              <a:rPr lang="hu-HU" sz="2200" dirty="0"/>
              <a:t>A címzettje számára új, vagy általa nem ismert adat, hír</a:t>
            </a:r>
            <a:r>
              <a:rPr lang="en-US" sz="2200" dirty="0"/>
              <a:t>,</a:t>
            </a:r>
            <a:r>
              <a:rPr lang="hu-HU" sz="2200" dirty="0"/>
              <a:t> közlés vagy tájékoztatás.</a:t>
            </a:r>
          </a:p>
          <a:p>
            <a:pPr lvl="1">
              <a:spcAft>
                <a:spcPts val="600"/>
              </a:spcAft>
            </a:pPr>
            <a:r>
              <a:rPr lang="hu-HU" sz="2200" dirty="0"/>
              <a:t>A releváns adat, amely valamely bizonytalanság megszüntetéséhez elegendő. Nem minden adat információ! Csak az értékes (fontos) adat.</a:t>
            </a:r>
          </a:p>
          <a:p>
            <a:pPr lvl="1">
              <a:spcAft>
                <a:spcPts val="600"/>
              </a:spcAft>
            </a:pPr>
            <a:r>
              <a:rPr lang="en-US" sz="2200" dirty="0"/>
              <a:t>a</a:t>
            </a:r>
            <a:r>
              <a:rPr lang="hu-HU" sz="2200" dirty="0"/>
              <a:t>lapegysége: </a:t>
            </a:r>
            <a:r>
              <a:rPr lang="hu-HU" sz="2200" b="1" dirty="0"/>
              <a:t>bit</a:t>
            </a:r>
            <a:endParaRPr lang="en-US" sz="2200" b="1" dirty="0"/>
          </a:p>
          <a:p>
            <a:pPr lvl="1">
              <a:spcAft>
                <a:spcPts val="600"/>
              </a:spcAft>
            </a:pPr>
            <a:r>
              <a:rPr lang="en-US" sz="2200" dirty="0"/>
              <a:t>m</a:t>
            </a:r>
            <a:r>
              <a:rPr lang="hu-HU" sz="2200" dirty="0"/>
              <a:t>érése:</a:t>
            </a:r>
            <a:r>
              <a:rPr lang="hu-HU" sz="2200" b="1" dirty="0"/>
              <a:t> </a:t>
            </a:r>
            <a:r>
              <a:rPr lang="hu-HU" sz="2200" b="1" dirty="0" smtClean="0"/>
              <a:t>bájt</a:t>
            </a:r>
            <a:r>
              <a:rPr lang="hu-HU" sz="2200" dirty="0" smtClean="0"/>
              <a:t>-okban</a:t>
            </a:r>
          </a:p>
          <a:p>
            <a:pPr lvl="1">
              <a:spcAft>
                <a:spcPts val="600"/>
              </a:spcAft>
            </a:pPr>
            <a:r>
              <a:rPr lang="hu-HU" sz="2200" dirty="0" smtClean="0"/>
              <a:t>1 szó: 2 bájt</a:t>
            </a:r>
            <a:endParaRPr lang="hu-HU" sz="2200" dirty="0"/>
          </a:p>
        </p:txBody>
      </p:sp>
      <p:pic>
        <p:nvPicPr>
          <p:cNvPr id="158724" name="Picture 4" descr="http://www.teach-ict.com/gcse_computing/ocr/214_representing_data/units/miniweb/images/bitbyte.jpg"/>
          <p:cNvPicPr>
            <a:picLocks noChangeAspect="1" noChangeArrowheads="1"/>
          </p:cNvPicPr>
          <p:nvPr/>
        </p:nvPicPr>
        <p:blipFill>
          <a:blip r:embed="rId2"/>
          <a:srcRect/>
          <a:stretch>
            <a:fillRect/>
          </a:stretch>
        </p:blipFill>
        <p:spPr bwMode="auto">
          <a:xfrm>
            <a:off x="4214810" y="4357694"/>
            <a:ext cx="4500586" cy="2250293"/>
          </a:xfrm>
          <a:prstGeom prst="rect">
            <a:avLst/>
          </a:prstGeo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685800" y="1739900"/>
            <a:ext cx="8458200" cy="4281488"/>
          </a:xfrm>
        </p:spPr>
        <p:txBody>
          <a:bodyPr/>
          <a:lstStyle/>
          <a:p>
            <a:pPr marL="0" indent="0" algn="just">
              <a:lnSpc>
                <a:spcPct val="90000"/>
              </a:lnSpc>
              <a:spcAft>
                <a:spcPts val="600"/>
              </a:spcAft>
              <a:buFont typeface="Monotype Sorts" pitchFamily="2" charset="2"/>
              <a:buNone/>
            </a:pPr>
            <a:r>
              <a:rPr lang="hu-HU" b="1">
                <a:solidFill>
                  <a:srgbClr val="993300"/>
                </a:solidFill>
              </a:rPr>
              <a:t>Adat:</a:t>
            </a:r>
          </a:p>
          <a:p>
            <a:pPr marL="762000" lvl="1" indent="-285750">
              <a:lnSpc>
                <a:spcPct val="90000"/>
              </a:lnSpc>
              <a:spcBef>
                <a:spcPct val="0"/>
              </a:spcBef>
            </a:pPr>
            <a:r>
              <a:rPr lang="hu-HU"/>
              <a:t>Valakinek vagy valaminek a megismerését, jellemzését segítő tény, részlet. </a:t>
            </a:r>
          </a:p>
          <a:p>
            <a:pPr marL="762000" lvl="1" indent="-285750">
              <a:lnSpc>
                <a:spcPct val="90000"/>
              </a:lnSpc>
              <a:spcBef>
                <a:spcPct val="0"/>
              </a:spcBef>
            </a:pPr>
            <a:r>
              <a:rPr lang="hu-HU"/>
              <a:t>Valamilyen formában rögzített ismeret = </a:t>
            </a:r>
            <a:r>
              <a:rPr lang="hu-HU" b="1"/>
              <a:t>potenciális információ</a:t>
            </a:r>
            <a:r>
              <a:rPr lang="hu-HU"/>
              <a:t>.</a:t>
            </a:r>
          </a:p>
          <a:p>
            <a:pPr marL="762000" lvl="1" indent="-285750" algn="just">
              <a:lnSpc>
                <a:spcPct val="90000"/>
              </a:lnSpc>
              <a:spcBef>
                <a:spcPct val="0"/>
              </a:spcBef>
            </a:pPr>
            <a:r>
              <a:rPr lang="hu-HU"/>
              <a:t>Jellege szerint kvantitatív vagy kvalitatív.</a:t>
            </a:r>
            <a:endParaRPr lang="en-US"/>
          </a:p>
          <a:p>
            <a:pPr marL="0" indent="0" algn="just">
              <a:lnSpc>
                <a:spcPct val="90000"/>
              </a:lnSpc>
              <a:spcBef>
                <a:spcPct val="0"/>
              </a:spcBef>
              <a:buFont typeface="Monotype Sorts" pitchFamily="2" charset="2"/>
              <a:buNone/>
            </a:pPr>
            <a:endParaRPr lang="hu-HU" b="1">
              <a:solidFill>
                <a:srgbClr val="993300"/>
              </a:solidFill>
            </a:endParaRPr>
          </a:p>
          <a:p>
            <a:pPr marL="0" indent="0" algn="just">
              <a:lnSpc>
                <a:spcPct val="90000"/>
              </a:lnSpc>
              <a:spcBef>
                <a:spcPct val="0"/>
              </a:spcBef>
              <a:buFont typeface="Monotype Sorts" pitchFamily="2" charset="2"/>
              <a:buNone/>
            </a:pPr>
            <a:r>
              <a:rPr lang="hu-HU" b="1">
                <a:solidFill>
                  <a:srgbClr val="993300"/>
                </a:solidFill>
              </a:rPr>
              <a:t>Információ sokfélesége</a:t>
            </a:r>
            <a:r>
              <a:rPr lang="hu-HU"/>
              <a:t> </a:t>
            </a:r>
          </a:p>
          <a:p>
            <a:pPr marL="762000" lvl="1" indent="-285750">
              <a:lnSpc>
                <a:spcPct val="90000"/>
              </a:lnSpc>
              <a:spcBef>
                <a:spcPct val="0"/>
              </a:spcBef>
              <a:buFont typeface="Monotype Sorts" pitchFamily="2" charset="2"/>
              <a:buNone/>
            </a:pPr>
            <a:r>
              <a:rPr lang="en-US"/>
              <a:t>  </a:t>
            </a:r>
            <a:r>
              <a:rPr lang="hu-HU"/>
              <a:t>(numerikus adatsor, szöveg, zene,</a:t>
            </a:r>
            <a:r>
              <a:rPr lang="en-US"/>
              <a:t> </a:t>
            </a:r>
            <a:r>
              <a:rPr lang="hu-HU"/>
              <a:t>egyetlen</a:t>
            </a:r>
            <a:r>
              <a:rPr lang="en-US"/>
              <a:t> </a:t>
            </a:r>
            <a:r>
              <a:rPr lang="hu-HU"/>
              <a:t>elektronikus jel, kép, videofelvétel,…)</a:t>
            </a:r>
          </a:p>
        </p:txBody>
      </p:sp>
      <p:sp>
        <p:nvSpPr>
          <p:cNvPr id="41987" name="Rectangle 3"/>
          <p:cNvSpPr>
            <a:spLocks noGrp="1" noChangeArrowheads="1"/>
          </p:cNvSpPr>
          <p:nvPr>
            <p:ph type="title"/>
          </p:nvPr>
        </p:nvSpPr>
        <p:spPr>
          <a:xfrm>
            <a:off x="609600" y="115888"/>
            <a:ext cx="7772400" cy="1143000"/>
          </a:xfrm>
          <a:noFill/>
          <a:ln/>
        </p:spPr>
        <p:txBody>
          <a:bodyPr/>
          <a:lstStyle/>
          <a:p>
            <a:r>
              <a:rPr lang="hu-HU" dirty="0"/>
              <a:t>Információ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Mennyit keres egy informatikus?</a:t>
            </a:r>
            <a:endParaRPr lang="hu-HU" dirty="0"/>
          </a:p>
        </p:txBody>
      </p:sp>
      <p:pic>
        <p:nvPicPr>
          <p:cNvPr id="20482" name="Picture 2"/>
          <p:cNvPicPr>
            <a:picLocks noGrp="1" noChangeAspect="1" noChangeArrowheads="1"/>
          </p:cNvPicPr>
          <p:nvPr>
            <p:ph idx="1"/>
          </p:nvPr>
        </p:nvPicPr>
        <p:blipFill>
          <a:blip r:embed="rId2"/>
          <a:srcRect/>
          <a:stretch>
            <a:fillRect/>
          </a:stretch>
        </p:blipFill>
        <p:spPr bwMode="auto">
          <a:xfrm>
            <a:off x="2071670" y="1714488"/>
            <a:ext cx="5191125" cy="4095750"/>
          </a:xfrm>
          <a:prstGeom prst="rect">
            <a:avLst/>
          </a:prstGeom>
          <a:noFill/>
          <a:ln w="9525">
            <a:noFill/>
            <a:miter lim="800000"/>
            <a:headEnd/>
            <a:tailEnd/>
          </a:ln>
          <a:effectLst/>
        </p:spPr>
      </p:pic>
      <p:sp>
        <p:nvSpPr>
          <p:cNvPr id="5" name="Szövegdoboz 4"/>
          <p:cNvSpPr txBox="1"/>
          <p:nvPr/>
        </p:nvSpPr>
        <p:spPr>
          <a:xfrm>
            <a:off x="1142976" y="6000768"/>
            <a:ext cx="7000924" cy="707886"/>
          </a:xfrm>
          <a:prstGeom prst="rect">
            <a:avLst/>
          </a:prstGeom>
          <a:noFill/>
        </p:spPr>
        <p:txBody>
          <a:bodyPr wrap="square" rtlCol="0">
            <a:spAutoFit/>
          </a:bodyPr>
          <a:lstStyle/>
          <a:p>
            <a:r>
              <a:rPr lang="hu-HU" sz="2000" dirty="0" smtClean="0"/>
              <a:t>Magyarország, 2015.09.22., </a:t>
            </a:r>
            <a:r>
              <a:rPr lang="sv-SE" sz="2000" dirty="0" smtClean="0"/>
              <a:t>1 Euro =</a:t>
            </a:r>
            <a:r>
              <a:rPr lang="hu-HU" sz="2000" dirty="0" smtClean="0"/>
              <a:t> </a:t>
            </a:r>
            <a:r>
              <a:rPr lang="sv-SE" sz="2000" dirty="0" smtClean="0"/>
              <a:t>310 Hungarian forint</a:t>
            </a:r>
          </a:p>
          <a:p>
            <a:endParaRPr lang="hu-HU" sz="2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hu-HU"/>
              <a:t>Információ tárolása</a:t>
            </a:r>
            <a:endParaRPr lang="en-GB"/>
          </a:p>
        </p:txBody>
      </p:sp>
      <p:sp>
        <p:nvSpPr>
          <p:cNvPr id="44035" name="Rectangle 3"/>
          <p:cNvSpPr>
            <a:spLocks noGrp="1" noChangeArrowheads="1"/>
          </p:cNvSpPr>
          <p:nvPr>
            <p:ph type="body" idx="1"/>
          </p:nvPr>
        </p:nvSpPr>
        <p:spPr>
          <a:xfrm>
            <a:off x="468313" y="1557338"/>
            <a:ext cx="8305800" cy="5111750"/>
          </a:xfrm>
        </p:spPr>
        <p:txBody>
          <a:bodyPr/>
          <a:lstStyle/>
          <a:p>
            <a:pPr>
              <a:lnSpc>
                <a:spcPct val="90000"/>
              </a:lnSpc>
            </a:pPr>
            <a:r>
              <a:rPr lang="hu-HU" b="1" dirty="0">
                <a:solidFill>
                  <a:srgbClr val="993300"/>
                </a:solidFill>
              </a:rPr>
              <a:t>Memória</a:t>
            </a:r>
          </a:p>
          <a:p>
            <a:pPr lvl="1">
              <a:lnSpc>
                <a:spcPct val="90000"/>
              </a:lnSpc>
            </a:pPr>
            <a:r>
              <a:rPr lang="hu-HU" dirty="0"/>
              <a:t>ideiglenes tárolás</a:t>
            </a:r>
          </a:p>
          <a:p>
            <a:pPr lvl="1">
              <a:lnSpc>
                <a:spcPct val="90000"/>
              </a:lnSpc>
            </a:pPr>
            <a:r>
              <a:rPr lang="hu-HU" dirty="0"/>
              <a:t>kikapcsoláskor tartalma elvész</a:t>
            </a:r>
          </a:p>
          <a:p>
            <a:pPr lvl="1">
              <a:lnSpc>
                <a:spcPct val="90000"/>
              </a:lnSpc>
            </a:pPr>
            <a:r>
              <a:rPr lang="hu-HU" dirty="0"/>
              <a:t>kisebb kapacitás</a:t>
            </a:r>
          </a:p>
          <a:p>
            <a:pPr lvl="1">
              <a:lnSpc>
                <a:spcPct val="90000"/>
              </a:lnSpc>
            </a:pPr>
            <a:r>
              <a:rPr lang="hu-HU" dirty="0"/>
              <a:t>gyors elérés</a:t>
            </a:r>
            <a:br>
              <a:rPr lang="hu-HU" dirty="0"/>
            </a:br>
            <a:endParaRPr lang="hu-HU" dirty="0"/>
          </a:p>
          <a:p>
            <a:pPr>
              <a:lnSpc>
                <a:spcPct val="90000"/>
              </a:lnSpc>
            </a:pPr>
            <a:r>
              <a:rPr lang="hu-HU" b="1" dirty="0">
                <a:solidFill>
                  <a:srgbClr val="993300"/>
                </a:solidFill>
              </a:rPr>
              <a:t>Háttértárak</a:t>
            </a:r>
          </a:p>
          <a:p>
            <a:pPr lvl="1">
              <a:lnSpc>
                <a:spcPct val="90000"/>
              </a:lnSpc>
            </a:pPr>
            <a:r>
              <a:rPr lang="hu-HU" dirty="0"/>
              <a:t>hosszú távú, biztonságos tárolás</a:t>
            </a:r>
          </a:p>
          <a:p>
            <a:pPr lvl="1">
              <a:lnSpc>
                <a:spcPct val="90000"/>
              </a:lnSpc>
            </a:pPr>
            <a:r>
              <a:rPr lang="hu-HU" dirty="0"/>
              <a:t>lassabb elérés</a:t>
            </a:r>
          </a:p>
          <a:p>
            <a:pPr lvl="1">
              <a:lnSpc>
                <a:spcPct val="90000"/>
              </a:lnSpc>
            </a:pPr>
            <a:r>
              <a:rPr lang="hu-HU" dirty="0"/>
              <a:t>általában nagyobb tárkapacitás</a:t>
            </a:r>
            <a:r>
              <a:rPr lang="hu-HU" sz="2200" dirty="0"/>
              <a:t/>
            </a:r>
            <a:br>
              <a:rPr lang="hu-HU" sz="2200" dirty="0"/>
            </a:br>
            <a:endParaRPr lang="hu-HU" sz="2200" dirty="0"/>
          </a:p>
          <a:p>
            <a:pPr>
              <a:lnSpc>
                <a:spcPct val="90000"/>
              </a:lnSpc>
            </a:pPr>
            <a:endParaRPr lang="en-GB" sz="2600" dirty="0"/>
          </a:p>
        </p:txBody>
      </p:sp>
      <p:pic>
        <p:nvPicPr>
          <p:cNvPr id="156675" name="Picture 3"/>
          <p:cNvPicPr>
            <a:picLocks noChangeAspect="1" noChangeArrowheads="1"/>
          </p:cNvPicPr>
          <p:nvPr/>
        </p:nvPicPr>
        <p:blipFill>
          <a:blip r:embed="rId2" cstate="print"/>
          <a:srcRect/>
          <a:stretch>
            <a:fillRect/>
          </a:stretch>
        </p:blipFill>
        <p:spPr bwMode="auto">
          <a:xfrm>
            <a:off x="6286512" y="4714884"/>
            <a:ext cx="2547925" cy="1688350"/>
          </a:xfrm>
          <a:prstGeom prst="rect">
            <a:avLst/>
          </a:prstGeom>
          <a:noFill/>
          <a:ln w="9525">
            <a:noFill/>
            <a:miter lim="800000"/>
            <a:headEnd/>
            <a:tailEnd/>
          </a:ln>
          <a:effectLst/>
        </p:spPr>
      </p:pic>
      <p:pic>
        <p:nvPicPr>
          <p:cNvPr id="156677" name="Picture 5" descr="http://2.bp.blogspot.com/-YxvQFKtu9lA/Ujb5vdcFJGI/AAAAAAAABWY/3k9K1Jw8rlI/s1600/ram+rom.png"/>
          <p:cNvPicPr>
            <a:picLocks noChangeAspect="1" noChangeArrowheads="1"/>
          </p:cNvPicPr>
          <p:nvPr/>
        </p:nvPicPr>
        <p:blipFill>
          <a:blip r:embed="rId3"/>
          <a:srcRect/>
          <a:stretch>
            <a:fillRect/>
          </a:stretch>
        </p:blipFill>
        <p:spPr bwMode="auto">
          <a:xfrm>
            <a:off x="6215074" y="1714488"/>
            <a:ext cx="2500330" cy="2500330"/>
          </a:xfrm>
          <a:prstGeom prst="rect">
            <a:avLst/>
          </a:prstGeom>
          <a:noFill/>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t>Inform</a:t>
            </a:r>
            <a:r>
              <a:rPr lang="hu-HU"/>
              <a:t>áció kódolása</a:t>
            </a:r>
            <a:endParaRPr lang="en-US"/>
          </a:p>
        </p:txBody>
      </p:sp>
      <p:sp>
        <p:nvSpPr>
          <p:cNvPr id="105475" name="Rectangle 3"/>
          <p:cNvSpPr>
            <a:spLocks noGrp="1" noChangeArrowheads="1"/>
          </p:cNvSpPr>
          <p:nvPr>
            <p:ph type="body" idx="1"/>
          </p:nvPr>
        </p:nvSpPr>
        <p:spPr>
          <a:xfrm>
            <a:off x="827088" y="1628775"/>
            <a:ext cx="7910512" cy="4752975"/>
          </a:xfrm>
        </p:spPr>
        <p:txBody>
          <a:bodyPr/>
          <a:lstStyle/>
          <a:p>
            <a:r>
              <a:rPr lang="hu-HU" b="1" dirty="0">
                <a:solidFill>
                  <a:srgbClr val="993300"/>
                </a:solidFill>
              </a:rPr>
              <a:t>Kódolás:</a:t>
            </a:r>
            <a:r>
              <a:rPr lang="hu-HU" dirty="0"/>
              <a:t> közölnivalónknak a szokásos</a:t>
            </a:r>
            <a:r>
              <a:rPr lang="en-US" dirty="0"/>
              <a:t>-</a:t>
            </a:r>
            <a:r>
              <a:rPr lang="hu-HU" dirty="0" err="1"/>
              <a:t>tól</a:t>
            </a:r>
            <a:r>
              <a:rPr lang="hu-HU" dirty="0"/>
              <a:t> eltérő ábrázolása, kifejezéséi formája</a:t>
            </a:r>
            <a:r>
              <a:rPr lang="en-US" dirty="0"/>
              <a:t> </a:t>
            </a:r>
            <a:endParaRPr lang="hu-HU" dirty="0"/>
          </a:p>
          <a:p>
            <a:pPr>
              <a:buFont typeface="Monotype Sorts" pitchFamily="2" charset="2"/>
              <a:buNone/>
            </a:pPr>
            <a:endParaRPr lang="hu-HU" dirty="0"/>
          </a:p>
          <a:p>
            <a:r>
              <a:rPr lang="hu-HU" dirty="0"/>
              <a:t>A számítógépen a tárolandó, </a:t>
            </a:r>
            <a:r>
              <a:rPr lang="hu-HU" dirty="0" err="1"/>
              <a:t>feldolgo</a:t>
            </a:r>
            <a:r>
              <a:rPr lang="en-US" dirty="0"/>
              <a:t>-</a:t>
            </a:r>
            <a:r>
              <a:rPr lang="hu-HU" dirty="0" err="1"/>
              <a:t>zandó</a:t>
            </a:r>
            <a:r>
              <a:rPr lang="hu-HU" dirty="0"/>
              <a:t> információt bináris kódkészlettel fejezzük ki</a:t>
            </a:r>
          </a:p>
          <a:p>
            <a:pPr>
              <a:buFont typeface="Monotype Sorts" pitchFamily="2" charset="2"/>
              <a:buNone/>
            </a:pPr>
            <a:endParaRPr lang="hu-HU" dirty="0"/>
          </a:p>
          <a:p>
            <a:r>
              <a:rPr lang="hu-HU" dirty="0"/>
              <a:t>matematikai modell</a:t>
            </a:r>
            <a:endParaRPr lang="en-US" dirty="0"/>
          </a:p>
        </p:txBody>
      </p:sp>
      <p:pic>
        <p:nvPicPr>
          <p:cNvPr id="155650" name="Picture 2"/>
          <p:cNvPicPr>
            <a:picLocks noChangeAspect="1" noChangeArrowheads="1"/>
          </p:cNvPicPr>
          <p:nvPr/>
        </p:nvPicPr>
        <p:blipFill>
          <a:blip r:embed="rId2" cstate="print"/>
          <a:srcRect/>
          <a:stretch>
            <a:fillRect/>
          </a:stretch>
        </p:blipFill>
        <p:spPr bwMode="auto">
          <a:xfrm>
            <a:off x="4786313" y="4214818"/>
            <a:ext cx="4102771" cy="235745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hu-HU"/>
              <a:t>Matematikai modellezés</a:t>
            </a:r>
            <a:endParaRPr lang="en-US"/>
          </a:p>
        </p:txBody>
      </p:sp>
      <p:sp>
        <p:nvSpPr>
          <p:cNvPr id="106499" name="Rectangle 3"/>
          <p:cNvSpPr>
            <a:spLocks noGrp="1" noChangeArrowheads="1"/>
          </p:cNvSpPr>
          <p:nvPr>
            <p:ph type="body" idx="1"/>
          </p:nvPr>
        </p:nvSpPr>
        <p:spPr>
          <a:xfrm>
            <a:off x="838200" y="1628775"/>
            <a:ext cx="8091518" cy="4967288"/>
          </a:xfrm>
        </p:spPr>
        <p:txBody>
          <a:bodyPr/>
          <a:lstStyle/>
          <a:p>
            <a:r>
              <a:rPr lang="hu-HU" dirty="0"/>
              <a:t>                            - elsődleges </a:t>
            </a:r>
            <a:r>
              <a:rPr lang="hu-HU" dirty="0" smtClean="0"/>
              <a:t>szimbólumok, üzenetek </a:t>
            </a:r>
            <a:r>
              <a:rPr lang="hu-HU" dirty="0"/>
              <a:t>halmaza</a:t>
            </a:r>
            <a:r>
              <a:rPr lang="en-US" dirty="0"/>
              <a:t> </a:t>
            </a:r>
            <a:r>
              <a:rPr lang="hu-HU" dirty="0"/>
              <a:t>(amit ábrázolni akarunk</a:t>
            </a:r>
            <a:r>
              <a:rPr lang="en-US" dirty="0"/>
              <a:t> </a:t>
            </a:r>
            <a:r>
              <a:rPr lang="hu-HU" dirty="0"/>
              <a:t>)</a:t>
            </a:r>
          </a:p>
          <a:p>
            <a:r>
              <a:rPr lang="hu-HU" dirty="0"/>
              <a:t>                              - kódok ábécéje, elemei </a:t>
            </a:r>
            <a:r>
              <a:rPr lang="hu-HU" dirty="0" smtClean="0"/>
              <a:t>betűk </a:t>
            </a:r>
            <a:r>
              <a:rPr lang="hu-HU" dirty="0"/>
              <a:t>(segítségükkel kódolunk)</a:t>
            </a:r>
          </a:p>
          <a:p>
            <a:r>
              <a:rPr lang="hu-HU" dirty="0"/>
              <a:t>n hosszúságú szavak halmaza:</a:t>
            </a:r>
          </a:p>
          <a:p>
            <a:endParaRPr lang="hu-HU" dirty="0"/>
          </a:p>
          <a:p>
            <a:endParaRPr lang="en-US" dirty="0"/>
          </a:p>
        </p:txBody>
      </p:sp>
      <p:sp>
        <p:nvSpPr>
          <p:cNvPr id="106501"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6500" name="Object 4"/>
          <p:cNvGraphicFramePr>
            <a:graphicFrameLocks noChangeAspect="1"/>
          </p:cNvGraphicFramePr>
          <p:nvPr/>
        </p:nvGraphicFramePr>
        <p:xfrm>
          <a:off x="1474787" y="1643050"/>
          <a:ext cx="1925771" cy="574687"/>
        </p:xfrm>
        <a:graphic>
          <a:graphicData uri="http://schemas.openxmlformats.org/presentationml/2006/ole">
            <p:oleObj spid="_x0000_s79874" name="Equation" r:id="rId3" imgW="1066800" imgH="228600" progId="">
              <p:embed/>
            </p:oleObj>
          </a:graphicData>
        </a:graphic>
      </p:graphicFrame>
      <p:sp>
        <p:nvSpPr>
          <p:cNvPr id="106503" name="Rectangle 7"/>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6502" name="Object 6"/>
          <p:cNvGraphicFramePr>
            <a:graphicFrameLocks noChangeAspect="1"/>
          </p:cNvGraphicFramePr>
          <p:nvPr/>
        </p:nvGraphicFramePr>
        <p:xfrm>
          <a:off x="1500166" y="2714620"/>
          <a:ext cx="1914073" cy="500066"/>
        </p:xfrm>
        <a:graphic>
          <a:graphicData uri="http://schemas.openxmlformats.org/presentationml/2006/ole">
            <p:oleObj spid="_x0000_s79875" name="Equation" r:id="rId4" imgW="1104900" imgH="228600" progId="">
              <p:embed/>
            </p:oleObj>
          </a:graphicData>
        </a:graphic>
      </p:graphicFrame>
      <p:sp>
        <p:nvSpPr>
          <p:cNvPr id="106505" name="Rectangle 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6504" name="Object 8"/>
          <p:cNvGraphicFramePr>
            <a:graphicFrameLocks noChangeAspect="1"/>
          </p:cNvGraphicFramePr>
          <p:nvPr/>
        </p:nvGraphicFramePr>
        <p:xfrm>
          <a:off x="1000100" y="4500570"/>
          <a:ext cx="7526337" cy="731837"/>
        </p:xfrm>
        <a:graphic>
          <a:graphicData uri="http://schemas.openxmlformats.org/presentationml/2006/ole">
            <p:oleObj spid="_x0000_s79876" name="Equation" r:id="rId5" imgW="2527200" imgH="253800" progId="">
              <p:embed/>
            </p:oleObj>
          </a:graphicData>
        </a:graphic>
      </p:graphicFrame>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hu-HU"/>
              <a:t>Matematikai modellezés</a:t>
            </a:r>
            <a:endParaRPr lang="en-US"/>
          </a:p>
        </p:txBody>
      </p:sp>
      <p:sp>
        <p:nvSpPr>
          <p:cNvPr id="107523" name="Rectangle 3"/>
          <p:cNvSpPr>
            <a:spLocks noGrp="1" noChangeArrowheads="1"/>
          </p:cNvSpPr>
          <p:nvPr>
            <p:ph type="body" idx="1"/>
          </p:nvPr>
        </p:nvSpPr>
        <p:spPr>
          <a:xfrm>
            <a:off x="457200" y="1775191"/>
            <a:ext cx="8686800" cy="4625609"/>
          </a:xfrm>
        </p:spPr>
        <p:txBody>
          <a:bodyPr/>
          <a:lstStyle/>
          <a:p>
            <a:r>
              <a:rPr lang="hu-HU" dirty="0"/>
              <a:t>összes szavak halmaza: </a:t>
            </a:r>
          </a:p>
          <a:p>
            <a:endParaRPr lang="hu-HU" dirty="0"/>
          </a:p>
          <a:p>
            <a:r>
              <a:rPr lang="en-US" dirty="0"/>
              <a:t> </a:t>
            </a:r>
            <a:r>
              <a:rPr lang="hu-HU" b="1" dirty="0">
                <a:solidFill>
                  <a:srgbClr val="993300"/>
                </a:solidFill>
              </a:rPr>
              <a:t>kód:</a:t>
            </a:r>
            <a:r>
              <a:rPr lang="hu-HU" dirty="0"/>
              <a:t>                     </a:t>
            </a:r>
            <a:r>
              <a:rPr lang="hu-HU" dirty="0" err="1"/>
              <a:t>injektív</a:t>
            </a:r>
            <a:r>
              <a:rPr lang="hu-HU" dirty="0"/>
              <a:t> leképezés</a:t>
            </a:r>
          </a:p>
          <a:p>
            <a:pPr lvl="1"/>
            <a:r>
              <a:rPr lang="hu-HU" dirty="0">
                <a:solidFill>
                  <a:srgbClr val="009999"/>
                </a:solidFill>
              </a:rPr>
              <a:t>egyenletes</a:t>
            </a:r>
            <a:r>
              <a:rPr lang="hu-HU" dirty="0"/>
              <a:t> (pl. számjegyek bináris ábrázolása </a:t>
            </a:r>
            <a:r>
              <a:rPr lang="hu-HU" dirty="0" smtClean="0"/>
              <a:t>8 </a:t>
            </a:r>
            <a:r>
              <a:rPr lang="hu-HU" dirty="0"/>
              <a:t>biten)</a:t>
            </a:r>
          </a:p>
          <a:p>
            <a:pPr lvl="1"/>
            <a:r>
              <a:rPr lang="hu-HU" dirty="0">
                <a:solidFill>
                  <a:srgbClr val="009999"/>
                </a:solidFill>
              </a:rPr>
              <a:t>nem egyenletes</a:t>
            </a:r>
            <a:r>
              <a:rPr lang="hu-HU" dirty="0"/>
              <a:t> (pl. Morse ábécé)</a:t>
            </a:r>
            <a:r>
              <a:rPr lang="en-US" dirty="0"/>
              <a:t> </a:t>
            </a:r>
            <a:endParaRPr lang="hu-HU" dirty="0"/>
          </a:p>
          <a:p>
            <a:endParaRPr lang="hu-HU" b="1" dirty="0" smtClean="0">
              <a:solidFill>
                <a:srgbClr val="993300"/>
              </a:solidFill>
            </a:endParaRPr>
          </a:p>
          <a:p>
            <a:r>
              <a:rPr lang="hu-HU" b="1" dirty="0" smtClean="0">
                <a:solidFill>
                  <a:srgbClr val="993300"/>
                </a:solidFill>
              </a:rPr>
              <a:t>dekódolás</a:t>
            </a:r>
            <a:r>
              <a:rPr lang="hu-HU" b="1" dirty="0">
                <a:solidFill>
                  <a:srgbClr val="993300"/>
                </a:solidFill>
              </a:rPr>
              <a:t>:</a:t>
            </a:r>
            <a:r>
              <a:rPr lang="hu-HU" dirty="0"/>
              <a:t> </a:t>
            </a:r>
          </a:p>
          <a:p>
            <a:r>
              <a:rPr lang="hu-HU" dirty="0"/>
              <a:t>egyértelműen dekódolható függvény</a:t>
            </a:r>
            <a:r>
              <a:rPr lang="en-US" dirty="0"/>
              <a:t> </a:t>
            </a:r>
            <a:endParaRPr lang="hu-HU" dirty="0"/>
          </a:p>
          <a:p>
            <a:endParaRPr lang="en-US" dirty="0"/>
          </a:p>
        </p:txBody>
      </p:sp>
      <p:sp>
        <p:nvSpPr>
          <p:cNvPr id="107525"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7524" name="Object 4"/>
          <p:cNvGraphicFramePr>
            <a:graphicFrameLocks noChangeAspect="1"/>
          </p:cNvGraphicFramePr>
          <p:nvPr/>
        </p:nvGraphicFramePr>
        <p:xfrm>
          <a:off x="1152525" y="2314336"/>
          <a:ext cx="4991111" cy="482839"/>
        </p:xfrm>
        <a:graphic>
          <a:graphicData uri="http://schemas.openxmlformats.org/presentationml/2006/ole">
            <p:oleObj spid="_x0000_s80898" name="Equation" r:id="rId3" imgW="1739900" imgH="215900" progId="">
              <p:embed/>
            </p:oleObj>
          </a:graphicData>
        </a:graphic>
      </p:graphicFrame>
      <p:sp>
        <p:nvSpPr>
          <p:cNvPr id="107527" name="Rectangle 7"/>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7526" name="Object 6"/>
          <p:cNvGraphicFramePr>
            <a:graphicFrameLocks noChangeAspect="1"/>
          </p:cNvGraphicFramePr>
          <p:nvPr/>
        </p:nvGraphicFramePr>
        <p:xfrm>
          <a:off x="2457450" y="2840038"/>
          <a:ext cx="2339975" cy="541337"/>
        </p:xfrm>
        <a:graphic>
          <a:graphicData uri="http://schemas.openxmlformats.org/presentationml/2006/ole">
            <p:oleObj spid="_x0000_s80899" name="Equation" r:id="rId4" imgW="672808" imgH="215806" progId="">
              <p:embed/>
            </p:oleObj>
          </a:graphicData>
        </a:graphic>
      </p:graphicFrame>
      <p:sp>
        <p:nvSpPr>
          <p:cNvPr id="107529" name="Rectangle 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hu-HU"/>
          </a:p>
        </p:txBody>
      </p:sp>
      <p:graphicFrame>
        <p:nvGraphicFramePr>
          <p:cNvPr id="107528" name="Object 8"/>
          <p:cNvGraphicFramePr>
            <a:graphicFrameLocks noChangeAspect="1"/>
          </p:cNvGraphicFramePr>
          <p:nvPr/>
        </p:nvGraphicFramePr>
        <p:xfrm>
          <a:off x="3071802" y="5143512"/>
          <a:ext cx="2827351" cy="616236"/>
        </p:xfrm>
        <a:graphic>
          <a:graphicData uri="http://schemas.openxmlformats.org/presentationml/2006/ole">
            <p:oleObj spid="_x0000_s80900" name="Equation" r:id="rId5" imgW="914400" imgH="241300" progId="">
              <p:embed/>
            </p:oleObj>
          </a:graphicData>
        </a:graphic>
      </p:graphicFrame>
      <p:pic>
        <p:nvPicPr>
          <p:cNvPr id="80901" name="Picture 5"/>
          <p:cNvPicPr>
            <a:picLocks noChangeAspect="1" noChangeArrowheads="1"/>
          </p:cNvPicPr>
          <p:nvPr/>
        </p:nvPicPr>
        <p:blipFill>
          <a:blip r:embed="rId6" cstate="print"/>
          <a:srcRect/>
          <a:stretch>
            <a:fillRect/>
          </a:stretch>
        </p:blipFill>
        <p:spPr bwMode="auto">
          <a:xfrm>
            <a:off x="6215074" y="3929065"/>
            <a:ext cx="2786082" cy="1440924"/>
          </a:xfrm>
          <a:prstGeom prst="rect">
            <a:avLst/>
          </a:prstGeom>
          <a:noFill/>
          <a:ln w="9525">
            <a:noFill/>
            <a:miter lim="800000"/>
            <a:headEnd/>
            <a:tailEnd/>
          </a:ln>
          <a:effectLst/>
        </p:spPr>
      </p:pic>
      <p:pic>
        <p:nvPicPr>
          <p:cNvPr id="80903" name="Picture 7" descr="http://xoax.net/comp_sci/crs/architecture/lessons/Lesson1/Image2.png"/>
          <p:cNvPicPr>
            <a:picLocks noChangeAspect="1" noChangeArrowheads="1"/>
          </p:cNvPicPr>
          <p:nvPr/>
        </p:nvPicPr>
        <p:blipFill>
          <a:blip r:embed="rId7"/>
          <a:srcRect/>
          <a:stretch>
            <a:fillRect/>
          </a:stretch>
        </p:blipFill>
        <p:spPr bwMode="auto">
          <a:xfrm>
            <a:off x="2214546" y="3779046"/>
            <a:ext cx="2428892" cy="728668"/>
          </a:xfrm>
          <a:prstGeom prst="rect">
            <a:avLst/>
          </a:prstGeom>
          <a:noFill/>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hu-HU"/>
              <a:t>Szövegek kódolása</a:t>
            </a:r>
            <a:endParaRPr lang="en-GB"/>
          </a:p>
        </p:txBody>
      </p:sp>
      <p:sp>
        <p:nvSpPr>
          <p:cNvPr id="24579" name="Rectangle 3"/>
          <p:cNvSpPr>
            <a:spLocks noGrp="1" noChangeArrowheads="1"/>
          </p:cNvSpPr>
          <p:nvPr>
            <p:ph type="body" idx="1"/>
          </p:nvPr>
        </p:nvSpPr>
        <p:spPr/>
        <p:txBody>
          <a:bodyPr>
            <a:normAutofit fontScale="85000" lnSpcReduction="10000"/>
          </a:bodyPr>
          <a:lstStyle/>
          <a:p>
            <a:r>
              <a:rPr lang="hu-HU" b="1" dirty="0">
                <a:solidFill>
                  <a:srgbClr val="993300"/>
                </a:solidFill>
              </a:rPr>
              <a:t>Karakterek</a:t>
            </a:r>
            <a:r>
              <a:rPr lang="hu-HU" dirty="0"/>
              <a:t> – betűk, számjegyek, írásjelek, speciális jelek összefoglaló neve; </a:t>
            </a:r>
          </a:p>
          <a:p>
            <a:r>
              <a:rPr lang="hu-HU" dirty="0"/>
              <a:t>gépi reprezentálása: </a:t>
            </a:r>
            <a:r>
              <a:rPr lang="hu-HU" dirty="0" smtClean="0"/>
              <a:t>binárisan</a:t>
            </a:r>
          </a:p>
          <a:p>
            <a:r>
              <a:rPr lang="hu-HU" dirty="0" smtClean="0"/>
              <a:t>Lehetne-e minden mondatot (100 betűből állót) számmal kódolni? Kb. </a:t>
            </a:r>
            <a:r>
              <a:rPr lang="hu-HU" b="1" dirty="0" smtClean="0"/>
              <a:t>44</a:t>
            </a:r>
            <a:r>
              <a:rPr lang="hu-HU" sz="2800" b="1" baseline="30000" dirty="0" smtClean="0"/>
              <a:t>100</a:t>
            </a:r>
            <a:r>
              <a:rPr lang="hu-HU" dirty="0" smtClean="0"/>
              <a:t> mondat. Nagy lenne a kódtáblázat, nehezen lehetne megtalálni a kódhoz tartozó mondatot. </a:t>
            </a:r>
          </a:p>
          <a:p>
            <a:pPr lvl="1"/>
            <a:r>
              <a:rPr lang="hu-HU" dirty="0" smtClean="0"/>
              <a:t>Atomok száma a Földön: 9.01 x 10</a:t>
            </a:r>
            <a:r>
              <a:rPr lang="hu-HU" baseline="30000" dirty="0" smtClean="0"/>
              <a:t>49</a:t>
            </a:r>
          </a:p>
          <a:p>
            <a:pPr>
              <a:buNone/>
            </a:pPr>
            <a:r>
              <a:rPr lang="hu-HU" dirty="0" smtClean="0"/>
              <a:t>Ehelyett:</a:t>
            </a:r>
            <a:endParaRPr lang="hu-HU" dirty="0"/>
          </a:p>
          <a:p>
            <a:r>
              <a:rPr lang="hu-HU" dirty="0"/>
              <a:t>1 karakter </a:t>
            </a:r>
            <a:r>
              <a:rPr lang="hu-HU" dirty="0">
                <a:sym typeface="Symbol" pitchFamily="18" charset="2"/>
              </a:rPr>
              <a:t> 1 </a:t>
            </a:r>
            <a:r>
              <a:rPr lang="hu-HU" dirty="0" smtClean="0">
                <a:sym typeface="Symbol" pitchFamily="18" charset="2"/>
              </a:rPr>
              <a:t>bináris, </a:t>
            </a:r>
            <a:r>
              <a:rPr lang="hu-HU" dirty="0" err="1" smtClean="0">
                <a:sym typeface="Symbol" pitchFamily="18" charset="2"/>
              </a:rPr>
              <a:t>hexa</a:t>
            </a:r>
            <a:r>
              <a:rPr lang="hu-HU" dirty="0" smtClean="0">
                <a:sym typeface="Symbol" pitchFamily="18" charset="2"/>
              </a:rPr>
              <a:t> vagy decimális </a:t>
            </a:r>
            <a:r>
              <a:rPr lang="hu-HU" dirty="0">
                <a:sym typeface="Symbol" pitchFamily="18" charset="2"/>
              </a:rPr>
              <a:t>számkód</a:t>
            </a:r>
          </a:p>
          <a:p>
            <a:r>
              <a:rPr lang="hu-HU" b="1" dirty="0">
                <a:solidFill>
                  <a:srgbClr val="993300"/>
                </a:solidFill>
                <a:sym typeface="Symbol" pitchFamily="18" charset="2"/>
              </a:rPr>
              <a:t>Hogyan?</a:t>
            </a:r>
            <a:r>
              <a:rPr lang="hu-HU" dirty="0">
                <a:sym typeface="Symbol" pitchFamily="18" charset="2"/>
              </a:rPr>
              <a:t> </a:t>
            </a:r>
          </a:p>
          <a:p>
            <a:pPr>
              <a:buFont typeface="Monotype Sorts" pitchFamily="2" charset="2"/>
              <a:buNone/>
            </a:pPr>
            <a:r>
              <a:rPr lang="hu-HU" dirty="0">
                <a:sym typeface="Symbol" pitchFamily="18" charset="2"/>
              </a:rPr>
              <a:t>		Kódolási szabványok</a:t>
            </a:r>
            <a:endParaRPr lang="en-GB" dirty="0"/>
          </a:p>
        </p:txBody>
      </p:sp>
      <p:pic>
        <p:nvPicPr>
          <p:cNvPr id="181250" name="Picture 2" descr="http://www.angyalszarny.eoldal.hu/img/picture/1331/uj-fold-2.jpg"/>
          <p:cNvPicPr>
            <a:picLocks noChangeAspect="1" noChangeArrowheads="1"/>
          </p:cNvPicPr>
          <p:nvPr/>
        </p:nvPicPr>
        <p:blipFill>
          <a:blip r:embed="rId2"/>
          <a:srcRect/>
          <a:stretch>
            <a:fillRect/>
          </a:stretch>
        </p:blipFill>
        <p:spPr bwMode="auto">
          <a:xfrm>
            <a:off x="5929322" y="4143380"/>
            <a:ext cx="1071570" cy="107157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4579">
                                            <p:txEl>
                                              <p:pRg st="1" end="1"/>
                                            </p:txEl>
                                          </p:spTgt>
                                        </p:tgtEl>
                                        <p:attrNameLst>
                                          <p:attrName>style.visibility</p:attrName>
                                        </p:attrNameLst>
                                      </p:cBhvr>
                                      <p:to>
                                        <p:strVal val="visible"/>
                                      </p:to>
                                    </p:set>
                                    <p:anim calcmode="lin" valueType="num">
                                      <p:cBhvr additive="base">
                                        <p:cTn id="12"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4579">
                                            <p:txEl>
                                              <p:pRg st="2" end="2"/>
                                            </p:txEl>
                                          </p:spTgt>
                                        </p:tgtEl>
                                        <p:attrNameLst>
                                          <p:attrName>style.visibility</p:attrName>
                                        </p:attrNameLst>
                                      </p:cBhvr>
                                      <p:to>
                                        <p:strVal val="visible"/>
                                      </p:to>
                                    </p:set>
                                    <p:anim calcmode="lin" valueType="num">
                                      <p:cBhvr additive="base">
                                        <p:cTn id="17"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1000"/>
                                  </p:stCondLst>
                                  <p:childTnLst>
                                    <p:set>
                                      <p:cBhvr>
                                        <p:cTn id="20" dur="1" fill="hold">
                                          <p:stCondLst>
                                            <p:cond delay="0"/>
                                          </p:stCondLst>
                                        </p:cTn>
                                        <p:tgtEl>
                                          <p:spTgt spid="24579">
                                            <p:txEl>
                                              <p:pRg st="3" end="3"/>
                                            </p:txEl>
                                          </p:spTgt>
                                        </p:tgtEl>
                                        <p:attrNameLst>
                                          <p:attrName>style.visibility</p:attrName>
                                        </p:attrNameLst>
                                      </p:cBhvr>
                                      <p:to>
                                        <p:strVal val="visible"/>
                                      </p:to>
                                    </p:set>
                                    <p:anim calcmode="lin" valueType="num">
                                      <p:cBhvr additive="base">
                                        <p:cTn id="21"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2" presetClass="entr" presetSubtype="8" fill="hold" grpId="0" nodeType="afterEffect">
                                  <p:stCondLst>
                                    <p:cond delay="1000"/>
                                  </p:stCondLst>
                                  <p:childTnLst>
                                    <p:set>
                                      <p:cBhvr>
                                        <p:cTn id="25" dur="1" fill="hold">
                                          <p:stCondLst>
                                            <p:cond delay="0"/>
                                          </p:stCondLst>
                                        </p:cTn>
                                        <p:tgtEl>
                                          <p:spTgt spid="24579">
                                            <p:txEl>
                                              <p:pRg st="4" end="4"/>
                                            </p:txEl>
                                          </p:spTgt>
                                        </p:tgtEl>
                                        <p:attrNameLst>
                                          <p:attrName>style.visibility</p:attrName>
                                        </p:attrNameLst>
                                      </p:cBhvr>
                                      <p:to>
                                        <p:strVal val="visible"/>
                                      </p:to>
                                    </p:set>
                                    <p:anim calcmode="lin" valueType="num">
                                      <p:cBhvr additive="base">
                                        <p:cTn id="26" dur="5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par>
                          <p:cTn id="28" fill="hold">
                            <p:stCondLst>
                              <p:cond delay="6000"/>
                            </p:stCondLst>
                            <p:childTnLst>
                              <p:par>
                                <p:cTn id="29" presetID="2" presetClass="entr" presetSubtype="8" fill="hold" grpId="0" nodeType="afterEffect">
                                  <p:stCondLst>
                                    <p:cond delay="1000"/>
                                  </p:stCondLst>
                                  <p:childTnLst>
                                    <p:set>
                                      <p:cBhvr>
                                        <p:cTn id="30" dur="1" fill="hold">
                                          <p:stCondLst>
                                            <p:cond delay="0"/>
                                          </p:stCondLst>
                                        </p:cTn>
                                        <p:tgtEl>
                                          <p:spTgt spid="24579">
                                            <p:txEl>
                                              <p:pRg st="5" end="5"/>
                                            </p:txEl>
                                          </p:spTgt>
                                        </p:tgtEl>
                                        <p:attrNameLst>
                                          <p:attrName>style.visibility</p:attrName>
                                        </p:attrNameLst>
                                      </p:cBhvr>
                                      <p:to>
                                        <p:strVal val="visible"/>
                                      </p:to>
                                    </p:set>
                                    <p:anim calcmode="lin" valueType="num">
                                      <p:cBhvr additive="base">
                                        <p:cTn id="31" dur="500" fill="hold"/>
                                        <p:tgtEl>
                                          <p:spTgt spid="2457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579">
                                            <p:txEl>
                                              <p:pRg st="5" end="5"/>
                                            </p:txEl>
                                          </p:spTgt>
                                        </p:tgtEl>
                                        <p:attrNameLst>
                                          <p:attrName>ppt_y</p:attrName>
                                        </p:attrNameLst>
                                      </p:cBhvr>
                                      <p:tavLst>
                                        <p:tav tm="0">
                                          <p:val>
                                            <p:strVal val="#ppt_y"/>
                                          </p:val>
                                        </p:tav>
                                        <p:tav tm="100000">
                                          <p:val>
                                            <p:strVal val="#ppt_y"/>
                                          </p:val>
                                        </p:tav>
                                      </p:tavLst>
                                    </p:anim>
                                  </p:childTnLst>
                                </p:cTn>
                              </p:par>
                            </p:childTnLst>
                          </p:cTn>
                        </p:par>
                        <p:par>
                          <p:cTn id="33" fill="hold">
                            <p:stCondLst>
                              <p:cond delay="7500"/>
                            </p:stCondLst>
                            <p:childTnLst>
                              <p:par>
                                <p:cTn id="34" presetID="2" presetClass="entr" presetSubtype="8" fill="hold" grpId="0" nodeType="afterEffect">
                                  <p:stCondLst>
                                    <p:cond delay="1000"/>
                                  </p:stCondLst>
                                  <p:childTnLst>
                                    <p:set>
                                      <p:cBhvr>
                                        <p:cTn id="35" dur="1" fill="hold">
                                          <p:stCondLst>
                                            <p:cond delay="0"/>
                                          </p:stCondLst>
                                        </p:cTn>
                                        <p:tgtEl>
                                          <p:spTgt spid="24579">
                                            <p:txEl>
                                              <p:pRg st="6" end="6"/>
                                            </p:txEl>
                                          </p:spTgt>
                                        </p:tgtEl>
                                        <p:attrNameLst>
                                          <p:attrName>style.visibility</p:attrName>
                                        </p:attrNameLst>
                                      </p:cBhvr>
                                      <p:to>
                                        <p:strVal val="visible"/>
                                      </p:to>
                                    </p:set>
                                    <p:anim calcmode="lin" valueType="num">
                                      <p:cBhvr additive="base">
                                        <p:cTn id="36" dur="500" fill="hold"/>
                                        <p:tgtEl>
                                          <p:spTgt spid="24579">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24579">
                                            <p:txEl>
                                              <p:pRg st="6" end="6"/>
                                            </p:txEl>
                                          </p:spTgt>
                                        </p:tgtEl>
                                        <p:attrNameLst>
                                          <p:attrName>ppt_y</p:attrName>
                                        </p:attrNameLst>
                                      </p:cBhvr>
                                      <p:tavLst>
                                        <p:tav tm="0">
                                          <p:val>
                                            <p:strVal val="#ppt_y"/>
                                          </p:val>
                                        </p:tav>
                                        <p:tav tm="100000">
                                          <p:val>
                                            <p:strVal val="#ppt_y"/>
                                          </p:val>
                                        </p:tav>
                                      </p:tavLst>
                                    </p:anim>
                                  </p:childTnLst>
                                </p:cTn>
                              </p:par>
                            </p:childTnLst>
                          </p:cTn>
                        </p:par>
                        <p:par>
                          <p:cTn id="38" fill="hold">
                            <p:stCondLst>
                              <p:cond delay="9000"/>
                            </p:stCondLst>
                            <p:childTnLst>
                              <p:par>
                                <p:cTn id="39" presetID="2" presetClass="entr" presetSubtype="8" fill="hold" grpId="0" nodeType="afterEffect">
                                  <p:stCondLst>
                                    <p:cond delay="1000"/>
                                  </p:stCondLst>
                                  <p:childTnLst>
                                    <p:set>
                                      <p:cBhvr>
                                        <p:cTn id="40" dur="1" fill="hold">
                                          <p:stCondLst>
                                            <p:cond delay="0"/>
                                          </p:stCondLst>
                                        </p:cTn>
                                        <p:tgtEl>
                                          <p:spTgt spid="24579">
                                            <p:txEl>
                                              <p:pRg st="7" end="7"/>
                                            </p:txEl>
                                          </p:spTgt>
                                        </p:tgtEl>
                                        <p:attrNameLst>
                                          <p:attrName>style.visibility</p:attrName>
                                        </p:attrNameLst>
                                      </p:cBhvr>
                                      <p:to>
                                        <p:strVal val="visible"/>
                                      </p:to>
                                    </p:set>
                                    <p:anim calcmode="lin" valueType="num">
                                      <p:cBhvr additive="base">
                                        <p:cTn id="41" dur="500" fill="hold"/>
                                        <p:tgtEl>
                                          <p:spTgt spid="2457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457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advAuto="100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01080" cy="1252728"/>
          </a:xfrm>
        </p:spPr>
        <p:txBody>
          <a:bodyPr>
            <a:normAutofit/>
          </a:bodyPr>
          <a:lstStyle/>
          <a:p>
            <a:r>
              <a:rPr lang="hu-HU" sz="3600" dirty="0" smtClean="0"/>
              <a:t>Szöveg konvertálása bináris számokká</a:t>
            </a:r>
            <a:endParaRPr lang="hu-HU" sz="3600" dirty="0"/>
          </a:p>
        </p:txBody>
      </p:sp>
      <p:sp>
        <p:nvSpPr>
          <p:cNvPr id="3" name="Tartalom helye 2"/>
          <p:cNvSpPr>
            <a:spLocks noGrp="1"/>
          </p:cNvSpPr>
          <p:nvPr>
            <p:ph idx="1"/>
          </p:nvPr>
        </p:nvSpPr>
        <p:spPr>
          <a:xfrm>
            <a:off x="457200" y="1775191"/>
            <a:ext cx="2614602" cy="2725379"/>
          </a:xfrm>
        </p:spPr>
        <p:txBody>
          <a:bodyPr>
            <a:normAutofit/>
          </a:bodyPr>
          <a:lstStyle/>
          <a:p>
            <a:pPr>
              <a:buNone/>
            </a:pPr>
            <a:r>
              <a:rPr lang="hu-HU" sz="1800" dirty="0" smtClean="0"/>
              <a:t>Isten zöld tenyerén, </a:t>
            </a:r>
          </a:p>
          <a:p>
            <a:pPr>
              <a:buNone/>
            </a:pPr>
            <a:r>
              <a:rPr lang="hu-HU" sz="1800" dirty="0" smtClean="0"/>
              <a:t>teremtett templom áll,</a:t>
            </a:r>
          </a:p>
          <a:p>
            <a:pPr>
              <a:buNone/>
            </a:pPr>
            <a:r>
              <a:rPr lang="hu-HU" sz="1800" dirty="0" smtClean="0"/>
              <a:t>falában századok, </a:t>
            </a:r>
          </a:p>
          <a:p>
            <a:pPr>
              <a:buNone/>
            </a:pPr>
            <a:r>
              <a:rPr lang="hu-HU" sz="1800" dirty="0" smtClean="0"/>
              <a:t>bent színes félhomály.</a:t>
            </a:r>
          </a:p>
          <a:p>
            <a:pPr>
              <a:buNone/>
            </a:pPr>
            <a:endParaRPr lang="hu-HU" sz="1800" dirty="0" smtClean="0"/>
          </a:p>
          <a:p>
            <a:pPr>
              <a:buNone/>
            </a:pPr>
            <a:r>
              <a:rPr lang="hu-HU" sz="1800" dirty="0" smtClean="0"/>
              <a:t>Kint maradsz-e rabként, </a:t>
            </a:r>
          </a:p>
          <a:p>
            <a:pPr>
              <a:buNone/>
            </a:pPr>
            <a:r>
              <a:rPr lang="hu-HU" sz="1800" dirty="0" smtClean="0"/>
              <a:t>hol tágas még a tér,</a:t>
            </a:r>
          </a:p>
          <a:p>
            <a:pPr>
              <a:buNone/>
            </a:pPr>
            <a:r>
              <a:rPr lang="hu-HU" sz="1800" dirty="0" smtClean="0"/>
              <a:t>vagy belépsz szabadon,</a:t>
            </a:r>
          </a:p>
          <a:p>
            <a:pPr>
              <a:buNone/>
            </a:pPr>
            <a:r>
              <a:rPr lang="hu-HU" sz="1800" dirty="0" smtClean="0"/>
              <a:t>s fénylelked célba ér. </a:t>
            </a:r>
          </a:p>
          <a:p>
            <a:pPr>
              <a:buNone/>
            </a:pPr>
            <a:endParaRPr lang="hu-HU" dirty="0"/>
          </a:p>
        </p:txBody>
      </p:sp>
      <p:sp>
        <p:nvSpPr>
          <p:cNvPr id="4" name="Tartalom helye 2"/>
          <p:cNvSpPr txBox="1">
            <a:spLocks/>
          </p:cNvSpPr>
          <p:nvPr/>
        </p:nvSpPr>
        <p:spPr>
          <a:xfrm>
            <a:off x="3000364" y="1571612"/>
            <a:ext cx="6143636" cy="4714908"/>
          </a:xfrm>
          <a:prstGeom prst="rect">
            <a:avLst/>
          </a:prstGeom>
        </p:spPr>
        <p:txBody>
          <a:bodyPr vert="horz" lIns="54864" tIns="91440" rtlCol="0">
            <a:normAutofit fontScale="25000" lnSpcReduction="20000"/>
          </a:bodyPr>
          <a:lstStyle/>
          <a:p>
            <a:pPr marL="438912" lvl="0" indent="-320040">
              <a:buClr>
                <a:schemeClr val="accent1"/>
              </a:buClr>
              <a:buSzPct val="80000"/>
            </a:pPr>
            <a:r>
              <a:rPr lang="hu-HU" sz="3200" dirty="0" smtClean="0"/>
              <a:t>	</a:t>
            </a:r>
            <a:r>
              <a:rPr lang="hu-HU" sz="5600" b="1" dirty="0" smtClean="0"/>
              <a:t>01001001 01110011 01110100 01100101 01101110 00100000 01111010 11000011 10110110 01101100 01100100 00100000 01110100 01100101 01101110 01111001 01100101 01110010 11000011 10101001 01101110 00101100 00100000 00001101 00001010 01110100 01100101 01110010 01100101 01101101 01110100 01100101 01110100 </a:t>
            </a:r>
            <a:r>
              <a:rPr lang="hu-HU" sz="5600" b="1" dirty="0" err="1" smtClean="0"/>
              <a:t>01110100</a:t>
            </a:r>
            <a:r>
              <a:rPr lang="hu-HU" sz="5600" b="1" dirty="0" smtClean="0"/>
              <a:t> 00100000 01110100 01100101 01101101 01110000 01101100 01101111 01101101 00100000 11000011 10100001 01101100 </a:t>
            </a:r>
            <a:r>
              <a:rPr lang="hu-HU" sz="5600" b="1" dirty="0" err="1" smtClean="0"/>
              <a:t>01101100</a:t>
            </a:r>
            <a:r>
              <a:rPr lang="hu-HU" sz="5600" b="1" dirty="0" smtClean="0"/>
              <a:t> 00101100 00001101 00001010 01100110 01100001 01101100 11000011 10100001 01100010 01100001 01101110 00100000 01110011 01111010 11000011 10100001 01111010 01100001 01100100 01101111 01101011 00101100 00100000 00001101 00001010 01100010 01100101 01101110 01110100 00100000 01110011 01111010 11000011 10101101 01101110 01100101 01110011 00100000 01100110 11000011 10101001 01101100 01101000 01101111 01101101 11000011 10100001 01101100 01111001 00101110 00001101 00001010 00001101 00001010 01001011 01101001 01101110 01110100 00100000 01101101 01100001 01110010 01100001 01100100 01110011 01111010 00101101 01100101 00100000 01110010 01100001 01100010 01101011 11000011 10101001 01101110 01110100 00101100 00100000 00001101 00001010 01101000 01101111 01101100 00100000 01110100 11000011 10100001 01100111 01100001 01110011 00100000 01101101 11000011 10101001 01100111 00100000 01100001 00100000 01110100 11000011 10101001 01110010 00101100 00001101 00001010 01110110 01100001 01100111 01111001 00100000 01100010 01100101 01101100 11000011 10101001 01110000 01110011 01111010 00100000 01110011 01111010 01100001 01100010 01100001 01100100 01101111 01101110 00101100 00001101 00001010 01110011 00100000 01100110 11000011 10101001 01101110 01111001 01101100 01100101 01101100 01101011 01100101 01100100 00100000 01100011 11000011 10101001 01101100 01100010 01100001 00100000 11000011 10101001 01110010 00101110 00100000</a:t>
            </a:r>
            <a:endParaRPr kumimoji="0" lang="hu-HU" sz="5600" b="1" i="0" u="none" strike="noStrike" kern="1200" cap="none" spc="0" normalizeH="0" baseline="0" noProof="0" dirty="0">
              <a:ln>
                <a:noFill/>
              </a:ln>
              <a:solidFill>
                <a:schemeClr val="tx1"/>
              </a:solidFill>
              <a:effectLst/>
              <a:uLnTx/>
              <a:uFillTx/>
              <a:latin typeface="+mn-lt"/>
              <a:ea typeface="+mn-ea"/>
              <a:cs typeface="+mn-cs"/>
            </a:endParaRPr>
          </a:p>
        </p:txBody>
      </p:sp>
      <p:pic>
        <p:nvPicPr>
          <p:cNvPr id="180225" name="Picture 1"/>
          <p:cNvPicPr>
            <a:picLocks noChangeAspect="1" noChangeArrowheads="1"/>
          </p:cNvPicPr>
          <p:nvPr/>
        </p:nvPicPr>
        <p:blipFill>
          <a:blip r:embed="rId2" cstate="print"/>
          <a:srcRect/>
          <a:stretch>
            <a:fillRect/>
          </a:stretch>
        </p:blipFill>
        <p:spPr bwMode="auto">
          <a:xfrm>
            <a:off x="357158" y="4714884"/>
            <a:ext cx="2855833" cy="17287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01080" cy="1252728"/>
          </a:xfrm>
        </p:spPr>
        <p:txBody>
          <a:bodyPr>
            <a:normAutofit/>
          </a:bodyPr>
          <a:lstStyle/>
          <a:p>
            <a:r>
              <a:rPr lang="hu-HU" sz="3600" dirty="0" smtClean="0"/>
              <a:t>Szöveg konvertálása decimális számokká</a:t>
            </a:r>
            <a:endParaRPr lang="hu-HU" sz="3600" dirty="0"/>
          </a:p>
        </p:txBody>
      </p:sp>
      <p:sp>
        <p:nvSpPr>
          <p:cNvPr id="3" name="Tartalom helye 2"/>
          <p:cNvSpPr>
            <a:spLocks noGrp="1"/>
          </p:cNvSpPr>
          <p:nvPr>
            <p:ph idx="1"/>
          </p:nvPr>
        </p:nvSpPr>
        <p:spPr>
          <a:xfrm>
            <a:off x="457200" y="1775191"/>
            <a:ext cx="2614602" cy="2725379"/>
          </a:xfrm>
        </p:spPr>
        <p:txBody>
          <a:bodyPr>
            <a:normAutofit/>
          </a:bodyPr>
          <a:lstStyle/>
          <a:p>
            <a:pPr>
              <a:buNone/>
            </a:pPr>
            <a:r>
              <a:rPr lang="hu-HU" sz="1800" dirty="0" smtClean="0"/>
              <a:t>Isten zöld tenyerén, </a:t>
            </a:r>
          </a:p>
          <a:p>
            <a:pPr>
              <a:buNone/>
            </a:pPr>
            <a:r>
              <a:rPr lang="hu-HU" sz="1800" dirty="0" smtClean="0"/>
              <a:t>teremtett templom áll,</a:t>
            </a:r>
          </a:p>
          <a:p>
            <a:pPr>
              <a:buNone/>
            </a:pPr>
            <a:r>
              <a:rPr lang="hu-HU" sz="1800" dirty="0" smtClean="0"/>
              <a:t>falában századok, </a:t>
            </a:r>
          </a:p>
          <a:p>
            <a:pPr>
              <a:buNone/>
            </a:pPr>
            <a:r>
              <a:rPr lang="hu-HU" sz="1800" dirty="0" smtClean="0"/>
              <a:t>bent színes félhomály.</a:t>
            </a:r>
          </a:p>
          <a:p>
            <a:pPr>
              <a:buNone/>
            </a:pPr>
            <a:endParaRPr lang="hu-HU" sz="1800" dirty="0" smtClean="0"/>
          </a:p>
          <a:p>
            <a:pPr>
              <a:buNone/>
            </a:pPr>
            <a:r>
              <a:rPr lang="hu-HU" sz="1800" dirty="0" smtClean="0"/>
              <a:t>Kint maradsz-e rabként, </a:t>
            </a:r>
          </a:p>
          <a:p>
            <a:pPr>
              <a:buNone/>
            </a:pPr>
            <a:r>
              <a:rPr lang="hu-HU" sz="1800" dirty="0" smtClean="0"/>
              <a:t>hol tágas még a tér,</a:t>
            </a:r>
          </a:p>
          <a:p>
            <a:pPr>
              <a:buNone/>
            </a:pPr>
            <a:r>
              <a:rPr lang="hu-HU" sz="1800" dirty="0" smtClean="0"/>
              <a:t>vagy belépsz szabadon,</a:t>
            </a:r>
          </a:p>
          <a:p>
            <a:pPr>
              <a:buNone/>
            </a:pPr>
            <a:r>
              <a:rPr lang="hu-HU" sz="1800" dirty="0" smtClean="0"/>
              <a:t>s fénylelked célba ér. </a:t>
            </a:r>
          </a:p>
          <a:p>
            <a:pPr>
              <a:buNone/>
            </a:pPr>
            <a:endParaRPr lang="hu-HU" dirty="0"/>
          </a:p>
        </p:txBody>
      </p:sp>
      <p:sp>
        <p:nvSpPr>
          <p:cNvPr id="4" name="Tartalom helye 2"/>
          <p:cNvSpPr txBox="1">
            <a:spLocks/>
          </p:cNvSpPr>
          <p:nvPr/>
        </p:nvSpPr>
        <p:spPr>
          <a:xfrm>
            <a:off x="3000364" y="1571612"/>
            <a:ext cx="5857916" cy="4714908"/>
          </a:xfrm>
          <a:prstGeom prst="rect">
            <a:avLst/>
          </a:prstGeom>
        </p:spPr>
        <p:txBody>
          <a:bodyPr vert="horz" lIns="54864" tIns="91440" rtlCol="0">
            <a:normAutofit fontScale="32500" lnSpcReduction="20000"/>
          </a:bodyPr>
          <a:lstStyle/>
          <a:p>
            <a:pPr marL="438912" lvl="0" indent="-320040">
              <a:buClr>
                <a:schemeClr val="accent1"/>
              </a:buClr>
              <a:buSzPct val="80000"/>
            </a:pPr>
            <a:r>
              <a:rPr lang="hu-HU" sz="3200" dirty="0" smtClean="0"/>
              <a:t>	</a:t>
            </a:r>
            <a:r>
              <a:rPr lang="hu-HU" sz="5600" b="1" dirty="0" smtClean="0">
                <a:latin typeface="Courier New" pitchFamily="49" charset="0"/>
                <a:cs typeface="Courier New" pitchFamily="49" charset="0"/>
              </a:rPr>
              <a:t> 73 115 116 101 110 32 122 195 182 108 100 32 116 101 110 121 101 114 195 169 110 44 32 13 10 116 101 114 101 109 116 101 116 </a:t>
            </a:r>
            <a:r>
              <a:rPr lang="hu-HU" sz="5600" b="1" dirty="0" err="1" smtClean="0">
                <a:latin typeface="Courier New" pitchFamily="49" charset="0"/>
                <a:cs typeface="Courier New" pitchFamily="49" charset="0"/>
              </a:rPr>
              <a:t>116</a:t>
            </a:r>
            <a:r>
              <a:rPr lang="hu-HU" sz="5600" b="1" dirty="0" smtClean="0">
                <a:latin typeface="Courier New" pitchFamily="49" charset="0"/>
                <a:cs typeface="Courier New" pitchFamily="49" charset="0"/>
              </a:rPr>
              <a:t> 32 116 101 109 112 108 111 109 32 195 161 108 </a:t>
            </a:r>
            <a:r>
              <a:rPr lang="hu-HU" sz="5600" b="1" dirty="0" err="1" smtClean="0">
                <a:latin typeface="Courier New" pitchFamily="49" charset="0"/>
                <a:cs typeface="Courier New" pitchFamily="49" charset="0"/>
              </a:rPr>
              <a:t>108</a:t>
            </a:r>
            <a:r>
              <a:rPr lang="hu-HU" sz="5600" b="1" dirty="0" smtClean="0">
                <a:latin typeface="Courier New" pitchFamily="49" charset="0"/>
                <a:cs typeface="Courier New" pitchFamily="49" charset="0"/>
              </a:rPr>
              <a:t> 44 13 10 102 97 108 195 161 98 97 110 32 115 122 195 161 122 97 100 111 107 44 32 13 10 98 101 110 116 32 115 122 195 173 110 101 115 32 102 195 169 108 104 111 109 195 161 108 121 46 13 10 13 10 75 105 110 116 32 109 97 114 97 100 115 122 45 101 32 114 97 98 107 195 169 110 116 44 32 13 10 104 111 108 32 116 195 161 103 97 115 32 109 195 169 103 32 97 32 116 195 169 114 44 13 10 118 97 103 121 32 98 101 108 195 169 112 115 122 32 115 122 97 98 97 100 111 110 44 13 10 115 32 102 195 169 110 121 108 101 108 107 101 100 32 99 195 169 108 98 97 32 195 169 114 46 32</a:t>
            </a:r>
            <a:endParaRPr kumimoji="0" lang="hu-HU" sz="5600" b="1" i="0" u="none" strike="noStrike" kern="1200" cap="none" spc="0" normalizeH="0" baseline="0" noProof="0" dirty="0">
              <a:ln>
                <a:noFill/>
              </a:ln>
              <a:solidFill>
                <a:schemeClr val="tx1"/>
              </a:solidFill>
              <a:effectLst/>
              <a:uLnTx/>
              <a:uFillTx/>
              <a:latin typeface="Courier New" pitchFamily="49" charset="0"/>
              <a:cs typeface="Courier New" pitchFamily="49" charset="0"/>
            </a:endParaRPr>
          </a:p>
        </p:txBody>
      </p:sp>
      <p:pic>
        <p:nvPicPr>
          <p:cNvPr id="179201" name="Picture 1"/>
          <p:cNvPicPr>
            <a:picLocks noChangeAspect="1" noChangeArrowheads="1"/>
          </p:cNvPicPr>
          <p:nvPr/>
        </p:nvPicPr>
        <p:blipFill>
          <a:blip r:embed="rId2" cstate="print"/>
          <a:srcRect/>
          <a:stretch>
            <a:fillRect/>
          </a:stretch>
        </p:blipFill>
        <p:spPr bwMode="auto">
          <a:xfrm>
            <a:off x="500034" y="4572008"/>
            <a:ext cx="2711267" cy="16525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01080" cy="1252728"/>
          </a:xfrm>
        </p:spPr>
        <p:txBody>
          <a:bodyPr>
            <a:normAutofit/>
          </a:bodyPr>
          <a:lstStyle/>
          <a:p>
            <a:r>
              <a:rPr lang="hu-HU" sz="3200" dirty="0" smtClean="0"/>
              <a:t>Szöveg konvertálása hexadecimális számokká</a:t>
            </a:r>
            <a:endParaRPr lang="hu-HU" sz="3200" dirty="0"/>
          </a:p>
        </p:txBody>
      </p:sp>
      <p:sp>
        <p:nvSpPr>
          <p:cNvPr id="3" name="Tartalom helye 2"/>
          <p:cNvSpPr>
            <a:spLocks noGrp="1"/>
          </p:cNvSpPr>
          <p:nvPr>
            <p:ph idx="1"/>
          </p:nvPr>
        </p:nvSpPr>
        <p:spPr>
          <a:xfrm>
            <a:off x="457200" y="1775191"/>
            <a:ext cx="2614602" cy="2725379"/>
          </a:xfrm>
        </p:spPr>
        <p:txBody>
          <a:bodyPr>
            <a:normAutofit/>
          </a:bodyPr>
          <a:lstStyle/>
          <a:p>
            <a:pPr>
              <a:buNone/>
            </a:pPr>
            <a:r>
              <a:rPr lang="hu-HU" sz="1800" dirty="0" smtClean="0"/>
              <a:t>Isten zöld tenyerén, </a:t>
            </a:r>
          </a:p>
          <a:p>
            <a:pPr>
              <a:buNone/>
            </a:pPr>
            <a:r>
              <a:rPr lang="hu-HU" sz="1800" dirty="0" smtClean="0"/>
              <a:t>teremtett templom áll,</a:t>
            </a:r>
          </a:p>
          <a:p>
            <a:pPr>
              <a:buNone/>
            </a:pPr>
            <a:r>
              <a:rPr lang="hu-HU" sz="1800" dirty="0" smtClean="0"/>
              <a:t>falában századok, </a:t>
            </a:r>
          </a:p>
          <a:p>
            <a:pPr>
              <a:buNone/>
            </a:pPr>
            <a:r>
              <a:rPr lang="hu-HU" sz="1800" dirty="0" smtClean="0"/>
              <a:t>bent színes félhomály.</a:t>
            </a:r>
          </a:p>
          <a:p>
            <a:pPr>
              <a:buNone/>
            </a:pPr>
            <a:endParaRPr lang="hu-HU" sz="1800" dirty="0" smtClean="0"/>
          </a:p>
          <a:p>
            <a:pPr>
              <a:buNone/>
            </a:pPr>
            <a:r>
              <a:rPr lang="hu-HU" sz="1800" dirty="0" smtClean="0"/>
              <a:t>Kint maradsz-e rabként, </a:t>
            </a:r>
          </a:p>
          <a:p>
            <a:pPr>
              <a:buNone/>
            </a:pPr>
            <a:r>
              <a:rPr lang="hu-HU" sz="1800" dirty="0" smtClean="0"/>
              <a:t>hol tágas még a tér,</a:t>
            </a:r>
          </a:p>
          <a:p>
            <a:pPr>
              <a:buNone/>
            </a:pPr>
            <a:r>
              <a:rPr lang="hu-HU" sz="1800" dirty="0" smtClean="0"/>
              <a:t>vagy belépsz szabadon,</a:t>
            </a:r>
          </a:p>
          <a:p>
            <a:pPr>
              <a:buNone/>
            </a:pPr>
            <a:r>
              <a:rPr lang="hu-HU" sz="1800" dirty="0" smtClean="0"/>
              <a:t>s fénylelked célba ér. </a:t>
            </a:r>
          </a:p>
          <a:p>
            <a:pPr>
              <a:buNone/>
            </a:pPr>
            <a:endParaRPr lang="hu-HU" dirty="0"/>
          </a:p>
        </p:txBody>
      </p:sp>
      <p:sp>
        <p:nvSpPr>
          <p:cNvPr id="4" name="Tartalom helye 2"/>
          <p:cNvSpPr txBox="1">
            <a:spLocks/>
          </p:cNvSpPr>
          <p:nvPr/>
        </p:nvSpPr>
        <p:spPr>
          <a:xfrm>
            <a:off x="3000364" y="1571612"/>
            <a:ext cx="5857916" cy="4714908"/>
          </a:xfrm>
          <a:prstGeom prst="rect">
            <a:avLst/>
          </a:prstGeom>
        </p:spPr>
        <p:txBody>
          <a:bodyPr vert="horz" lIns="54864" tIns="91440" rtlCol="0">
            <a:normAutofit fontScale="32500" lnSpcReduction="20000"/>
          </a:bodyPr>
          <a:lstStyle/>
          <a:p>
            <a:pPr marL="438912" lvl="0" indent="-320040">
              <a:buClr>
                <a:schemeClr val="accent1"/>
              </a:buClr>
              <a:buSzPct val="80000"/>
            </a:pPr>
            <a:r>
              <a:rPr lang="hu-HU" sz="3200" dirty="0" smtClean="0"/>
              <a:t>	</a:t>
            </a:r>
            <a:r>
              <a:rPr lang="hu-HU" sz="5600" b="1" dirty="0" smtClean="0">
                <a:latin typeface="Courier New" pitchFamily="49" charset="0"/>
                <a:cs typeface="Courier New" pitchFamily="49" charset="0"/>
              </a:rPr>
              <a:t>49 73 74 65 6e 20 7a c3 b6 6c 64 20 74 65 6e 79 65 72 c3 a9 6e 2c 20 0d 0a 74 65 72 65 6d 74 65 74 </a:t>
            </a:r>
            <a:r>
              <a:rPr lang="hu-HU" sz="5600" b="1" dirty="0" err="1" smtClean="0">
                <a:latin typeface="Courier New" pitchFamily="49" charset="0"/>
                <a:cs typeface="Courier New" pitchFamily="49" charset="0"/>
              </a:rPr>
              <a:t>74</a:t>
            </a:r>
            <a:r>
              <a:rPr lang="hu-HU" sz="5600" b="1" dirty="0" smtClean="0">
                <a:latin typeface="Courier New" pitchFamily="49" charset="0"/>
                <a:cs typeface="Courier New" pitchFamily="49" charset="0"/>
              </a:rPr>
              <a:t> 20 74 65 6d 70 6c 6f 6d 20 c3 a1 6c </a:t>
            </a:r>
            <a:r>
              <a:rPr lang="hu-HU" sz="5600" b="1" dirty="0" err="1" smtClean="0">
                <a:latin typeface="Courier New" pitchFamily="49" charset="0"/>
                <a:cs typeface="Courier New" pitchFamily="49" charset="0"/>
              </a:rPr>
              <a:t>6c</a:t>
            </a:r>
            <a:r>
              <a:rPr lang="hu-HU" sz="5600" b="1" dirty="0" smtClean="0">
                <a:latin typeface="Courier New" pitchFamily="49" charset="0"/>
                <a:cs typeface="Courier New" pitchFamily="49" charset="0"/>
              </a:rPr>
              <a:t> 2c 0d 0a 66 61 6c c3 a1 62 61 6e 20 73 7a c3 a1 7a 61 64 6f 6b 2c 20 0d 0a 62 65 6e 74 20 73 7a c3 ad 6e 65 73 20 66 c3 a9 6c 68 6f 6d c3 a1 6c 79 2e 0d 0a 0d 0a 4b 69 6e 74 20 6d 61 72 61 64 73 7a 2d 65 20 72 61 62 6b c3 a9 6e 74 2c 20 0d 0a 68 6f 6c 20 74 c3 a1 67 61 73 20 6d c3 a9 67 20 61 20 74 c3 a9 72 2c 0d 0a 76 61 67 79 20 62 65 6c c3 a9 70 73 7a 20 73 7a 61 62 61 64 6f 6e 2c 0d 0a 73 20 66 c3 a9 6e 79 6c 65 6c 6b 65 64 20 63 c3 a9 6c 62 61 20 c3 a9 72 2e 20</a:t>
            </a:r>
            <a:endParaRPr kumimoji="0" lang="hu-HU" sz="5600" b="1" i="0" u="none" strike="noStrike" kern="1200" cap="none" spc="0" normalizeH="0" baseline="0" noProof="0" dirty="0">
              <a:ln>
                <a:noFill/>
              </a:ln>
              <a:solidFill>
                <a:schemeClr val="tx1"/>
              </a:solidFill>
              <a:effectLst/>
              <a:uLnTx/>
              <a:uFillTx/>
              <a:latin typeface="Courier New" pitchFamily="49" charset="0"/>
              <a:cs typeface="Courier New" pitchFamily="49" charset="0"/>
            </a:endParaRPr>
          </a:p>
        </p:txBody>
      </p:sp>
      <p:pic>
        <p:nvPicPr>
          <p:cNvPr id="178177" name="Picture 1"/>
          <p:cNvPicPr>
            <a:picLocks noChangeAspect="1" noChangeArrowheads="1"/>
          </p:cNvPicPr>
          <p:nvPr/>
        </p:nvPicPr>
        <p:blipFill>
          <a:blip r:embed="rId2" cstate="print"/>
          <a:srcRect/>
          <a:stretch>
            <a:fillRect/>
          </a:stretch>
        </p:blipFill>
        <p:spPr bwMode="auto">
          <a:xfrm>
            <a:off x="357158" y="4643446"/>
            <a:ext cx="2928958" cy="17018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hu-HU" dirty="0"/>
              <a:t>ASCII </a:t>
            </a:r>
            <a:r>
              <a:rPr lang="hu-HU" dirty="0" smtClean="0"/>
              <a:t>kódolás</a:t>
            </a:r>
            <a:endParaRPr lang="en-GB" dirty="0"/>
          </a:p>
        </p:txBody>
      </p:sp>
      <p:sp>
        <p:nvSpPr>
          <p:cNvPr id="25603" name="Rectangle 3"/>
          <p:cNvSpPr>
            <a:spLocks noGrp="1" noChangeArrowheads="1"/>
          </p:cNvSpPr>
          <p:nvPr>
            <p:ph type="body" idx="1"/>
          </p:nvPr>
        </p:nvSpPr>
        <p:spPr>
          <a:xfrm>
            <a:off x="757238" y="1689100"/>
            <a:ext cx="8351837" cy="4619625"/>
          </a:xfrm>
        </p:spPr>
        <p:txBody>
          <a:bodyPr/>
          <a:lstStyle/>
          <a:p>
            <a:pPr>
              <a:lnSpc>
                <a:spcPct val="80000"/>
              </a:lnSpc>
            </a:pPr>
            <a:r>
              <a:rPr lang="en-US" sz="2600" dirty="0">
                <a:solidFill>
                  <a:srgbClr val="0033CC"/>
                </a:solidFill>
              </a:rPr>
              <a:t>A</a:t>
            </a:r>
            <a:r>
              <a:rPr lang="en-US" sz="2600" dirty="0"/>
              <a:t>merican </a:t>
            </a:r>
            <a:r>
              <a:rPr lang="en-US" sz="2600" dirty="0">
                <a:solidFill>
                  <a:srgbClr val="0033CC"/>
                </a:solidFill>
              </a:rPr>
              <a:t>S</a:t>
            </a:r>
            <a:r>
              <a:rPr lang="en-US" sz="2600" dirty="0"/>
              <a:t>tandard </a:t>
            </a:r>
            <a:r>
              <a:rPr lang="en-US" sz="2600" dirty="0">
                <a:solidFill>
                  <a:srgbClr val="0033CC"/>
                </a:solidFill>
              </a:rPr>
              <a:t>C</a:t>
            </a:r>
            <a:r>
              <a:rPr lang="en-US" sz="2600" dirty="0"/>
              <a:t>ode for </a:t>
            </a:r>
            <a:r>
              <a:rPr lang="en-US" sz="2600" dirty="0">
                <a:solidFill>
                  <a:srgbClr val="0033CC"/>
                </a:solidFill>
              </a:rPr>
              <a:t>I</a:t>
            </a:r>
            <a:r>
              <a:rPr lang="en-US" sz="2600" dirty="0"/>
              <a:t>nformation</a:t>
            </a:r>
            <a:r>
              <a:rPr lang="hu-HU" sz="2600" dirty="0"/>
              <a:t> </a:t>
            </a:r>
            <a:r>
              <a:rPr lang="en-US" sz="2600" dirty="0">
                <a:solidFill>
                  <a:srgbClr val="0033CC"/>
                </a:solidFill>
              </a:rPr>
              <a:t>I</a:t>
            </a:r>
            <a:r>
              <a:rPr lang="en-US" sz="2600" dirty="0"/>
              <a:t>nterchange</a:t>
            </a:r>
          </a:p>
          <a:p>
            <a:pPr>
              <a:lnSpc>
                <a:spcPct val="80000"/>
              </a:lnSpc>
            </a:pPr>
            <a:r>
              <a:rPr lang="hu-HU" sz="2600" dirty="0"/>
              <a:t>1 karakter </a:t>
            </a:r>
            <a:r>
              <a:rPr lang="hu-HU" sz="2600" dirty="0">
                <a:sym typeface="Symbol" pitchFamily="18" charset="2"/>
              </a:rPr>
              <a:t> 1 byte</a:t>
            </a:r>
          </a:p>
          <a:p>
            <a:pPr>
              <a:lnSpc>
                <a:spcPct val="80000"/>
              </a:lnSpc>
            </a:pPr>
            <a:r>
              <a:rPr lang="hu-HU" sz="2600" dirty="0">
                <a:sym typeface="Symbol" pitchFamily="18" charset="2"/>
              </a:rPr>
              <a:t>256-féle kód; kódtáblában rögzítve</a:t>
            </a:r>
          </a:p>
          <a:p>
            <a:pPr>
              <a:lnSpc>
                <a:spcPct val="80000"/>
              </a:lnSpc>
            </a:pPr>
            <a:r>
              <a:rPr lang="hu-HU" sz="2600" dirty="0">
                <a:sym typeface="Symbol" pitchFamily="18" charset="2"/>
              </a:rPr>
              <a:t>Alap karakterkészlet (rögzített): 0 - 127</a:t>
            </a:r>
          </a:p>
          <a:p>
            <a:pPr>
              <a:lnSpc>
                <a:spcPct val="80000"/>
              </a:lnSpc>
            </a:pPr>
            <a:r>
              <a:rPr lang="hu-HU" sz="2600" dirty="0">
                <a:sym typeface="Symbol" pitchFamily="18" charset="2"/>
              </a:rPr>
              <a:t>Kiegészít</a:t>
            </a:r>
            <a:r>
              <a:rPr lang="hu-HU" sz="2600" dirty="0"/>
              <a:t>ő</a:t>
            </a:r>
            <a:r>
              <a:rPr lang="hu-HU" sz="2600" dirty="0">
                <a:sym typeface="Symbol" pitchFamily="18" charset="2"/>
              </a:rPr>
              <a:t> karakterkészlet-grafikus jelek vagy </a:t>
            </a:r>
          </a:p>
          <a:p>
            <a:pPr>
              <a:lnSpc>
                <a:spcPct val="80000"/>
              </a:lnSpc>
              <a:buFont typeface="Monotype Sorts" pitchFamily="2" charset="2"/>
              <a:buNone/>
            </a:pPr>
            <a:r>
              <a:rPr lang="hu-HU" sz="2600" dirty="0">
                <a:sym typeface="Symbol" pitchFamily="18" charset="2"/>
              </a:rPr>
              <a:t>   nemzeti jelek (cserélhet</a:t>
            </a:r>
            <a:r>
              <a:rPr lang="hu-HU" sz="2600" dirty="0"/>
              <a:t>ő, adott országra jellemző kódlapok)</a:t>
            </a:r>
            <a:r>
              <a:rPr lang="hu-HU" sz="2600" dirty="0">
                <a:sym typeface="Symbol" pitchFamily="18" charset="2"/>
              </a:rPr>
              <a:t>: 128 - </a:t>
            </a:r>
            <a:r>
              <a:rPr lang="hu-HU" sz="2600" dirty="0" smtClean="0">
                <a:sym typeface="Symbol" pitchFamily="18" charset="2"/>
              </a:rPr>
              <a:t>255</a:t>
            </a:r>
            <a:endParaRPr lang="hu-HU" sz="2600" dirty="0">
              <a:sym typeface="Symbol" pitchFamily="18" charset="2"/>
            </a:endParaRPr>
          </a:p>
          <a:p>
            <a:pPr>
              <a:lnSpc>
                <a:spcPct val="80000"/>
              </a:lnSpc>
              <a:buFont typeface="Monotype Sorts" pitchFamily="2" charset="2"/>
              <a:buNone/>
            </a:pPr>
            <a:r>
              <a:rPr lang="hu-HU" sz="2000" dirty="0">
                <a:solidFill>
                  <a:srgbClr val="993300"/>
                </a:solidFill>
                <a:sym typeface="Symbol" pitchFamily="18" charset="2"/>
              </a:rPr>
              <a:t>Példák:</a:t>
            </a:r>
            <a:r>
              <a:rPr lang="hu-HU" sz="2000" dirty="0">
                <a:sym typeface="Symbol" pitchFamily="18" charset="2"/>
              </a:rPr>
              <a:t> 852-es Közép-Kelet-Európa, ISO-8859-2 (latin-2) </a:t>
            </a:r>
          </a:p>
          <a:p>
            <a:pPr>
              <a:lnSpc>
                <a:spcPct val="80000"/>
              </a:lnSpc>
              <a:buFont typeface="Monotype Sorts" pitchFamily="2" charset="2"/>
              <a:buNone/>
            </a:pPr>
            <a:r>
              <a:rPr lang="hu-HU" sz="2000" dirty="0">
                <a:sym typeface="Symbol" pitchFamily="18" charset="2"/>
              </a:rPr>
              <a:t>     Ez utóbbi tartalmazza a latin betűs szláv nyelvek </a:t>
            </a:r>
          </a:p>
          <a:p>
            <a:pPr>
              <a:lnSpc>
                <a:spcPct val="80000"/>
              </a:lnSpc>
              <a:buFont typeface="Monotype Sorts" pitchFamily="2" charset="2"/>
              <a:buNone/>
            </a:pPr>
            <a:r>
              <a:rPr lang="hu-HU" sz="2000" dirty="0">
                <a:sym typeface="Symbol" pitchFamily="18" charset="2"/>
              </a:rPr>
              <a:t>     (horvát, szlovén, szlovák, cseh, lengyel), és a magyar, román, német nyelv ékezetes betűit.</a:t>
            </a:r>
            <a:r>
              <a:rPr lang="hu-HU" sz="2400" dirty="0">
                <a:sym typeface="Symbol" pitchFamily="18" charset="2"/>
              </a:rPr>
              <a:t> </a:t>
            </a:r>
          </a:p>
        </p:txBody>
      </p:sp>
      <p:pic>
        <p:nvPicPr>
          <p:cNvPr id="177154" name="Picture 2" descr="http://proprofs-cdn.s3.amazonaws.com/images/QM/user_images/457806/qm172350560.jpg"/>
          <p:cNvPicPr>
            <a:picLocks noChangeAspect="1" noChangeArrowheads="1"/>
          </p:cNvPicPr>
          <p:nvPr/>
        </p:nvPicPr>
        <p:blipFill>
          <a:blip r:embed="rId2"/>
          <a:srcRect/>
          <a:stretch>
            <a:fillRect/>
          </a:stretch>
        </p:blipFill>
        <p:spPr bwMode="auto">
          <a:xfrm>
            <a:off x="3357554" y="4857760"/>
            <a:ext cx="2786082" cy="185208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25603">
                                            <p:txEl>
                                              <p:pRg st="1" end="1"/>
                                            </p:txEl>
                                          </p:spTgt>
                                        </p:tgtEl>
                                        <p:attrNameLst>
                                          <p:attrName>style.visibility</p:attrName>
                                        </p:attrNameLst>
                                      </p:cBhvr>
                                      <p:to>
                                        <p:strVal val="visible"/>
                                      </p:to>
                                    </p:set>
                                    <p:anim calcmode="lin" valueType="num">
                                      <p:cBhvr additive="base">
                                        <p:cTn id="12"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25603">
                                            <p:txEl>
                                              <p:pRg st="2" end="2"/>
                                            </p:txEl>
                                          </p:spTgt>
                                        </p:tgtEl>
                                        <p:attrNameLst>
                                          <p:attrName>style.visibility</p:attrName>
                                        </p:attrNameLst>
                                      </p:cBhvr>
                                      <p:to>
                                        <p:strVal val="visible"/>
                                      </p:to>
                                    </p:set>
                                    <p:anim calcmode="lin" valueType="num">
                                      <p:cBhvr additive="base">
                                        <p:cTn id="17"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25603">
                                            <p:txEl>
                                              <p:pRg st="3" end="3"/>
                                            </p:txEl>
                                          </p:spTgt>
                                        </p:tgtEl>
                                        <p:attrNameLst>
                                          <p:attrName>style.visibility</p:attrName>
                                        </p:attrNameLst>
                                      </p:cBhvr>
                                      <p:to>
                                        <p:strVal val="visible"/>
                                      </p:to>
                                    </p:set>
                                    <p:anim calcmode="lin" valueType="num">
                                      <p:cBhvr additive="base">
                                        <p:cTn id="22"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25603">
                                            <p:txEl>
                                              <p:pRg st="4" end="4"/>
                                            </p:txEl>
                                          </p:spTgt>
                                        </p:tgtEl>
                                        <p:attrNameLst>
                                          <p:attrName>style.visibility</p:attrName>
                                        </p:attrNameLst>
                                      </p:cBhvr>
                                      <p:to>
                                        <p:strVal val="visible"/>
                                      </p:to>
                                    </p:set>
                                    <p:anim calcmode="lin" valueType="num">
                                      <p:cBhvr additive="base">
                                        <p:cTn id="27"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560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25603">
                                            <p:txEl>
                                              <p:pRg st="5" end="5"/>
                                            </p:txEl>
                                          </p:spTgt>
                                        </p:tgtEl>
                                        <p:attrNameLst>
                                          <p:attrName>style.visibility</p:attrName>
                                        </p:attrNameLst>
                                      </p:cBhvr>
                                      <p:to>
                                        <p:strVal val="visible"/>
                                      </p:to>
                                    </p:set>
                                    <p:anim calcmode="lin" valueType="num">
                                      <p:cBhvr additive="base">
                                        <p:cTn id="32" dur="500" fill="hold"/>
                                        <p:tgtEl>
                                          <p:spTgt spid="2560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2560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9000"/>
                            </p:stCondLst>
                            <p:childTnLst>
                              <p:par>
                                <p:cTn id="35" presetID="2" presetClass="entr" presetSubtype="8" fill="hold" grpId="0" nodeType="afterEffect">
                                  <p:stCondLst>
                                    <p:cond delay="1000"/>
                                  </p:stCondLst>
                                  <p:childTnLst>
                                    <p:set>
                                      <p:cBhvr>
                                        <p:cTn id="36" dur="1" fill="hold">
                                          <p:stCondLst>
                                            <p:cond delay="0"/>
                                          </p:stCondLst>
                                        </p:cTn>
                                        <p:tgtEl>
                                          <p:spTgt spid="25603">
                                            <p:txEl>
                                              <p:pRg st="6" end="6"/>
                                            </p:txEl>
                                          </p:spTgt>
                                        </p:tgtEl>
                                        <p:attrNameLst>
                                          <p:attrName>style.visibility</p:attrName>
                                        </p:attrNameLst>
                                      </p:cBhvr>
                                      <p:to>
                                        <p:strVal val="visible"/>
                                      </p:to>
                                    </p:set>
                                    <p:anim calcmode="lin" valueType="num">
                                      <p:cBhvr additive="base">
                                        <p:cTn id="37" dur="500" fill="hold"/>
                                        <p:tgtEl>
                                          <p:spTgt spid="2560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60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10500"/>
                            </p:stCondLst>
                            <p:childTnLst>
                              <p:par>
                                <p:cTn id="40" presetID="2" presetClass="entr" presetSubtype="8" fill="hold" grpId="0" nodeType="afterEffect">
                                  <p:stCondLst>
                                    <p:cond delay="1000"/>
                                  </p:stCondLst>
                                  <p:childTnLst>
                                    <p:set>
                                      <p:cBhvr>
                                        <p:cTn id="41" dur="1" fill="hold">
                                          <p:stCondLst>
                                            <p:cond delay="0"/>
                                          </p:stCondLst>
                                        </p:cTn>
                                        <p:tgtEl>
                                          <p:spTgt spid="25603">
                                            <p:txEl>
                                              <p:pRg st="7" end="7"/>
                                            </p:txEl>
                                          </p:spTgt>
                                        </p:tgtEl>
                                        <p:attrNameLst>
                                          <p:attrName>style.visibility</p:attrName>
                                        </p:attrNameLst>
                                      </p:cBhvr>
                                      <p:to>
                                        <p:strVal val="visible"/>
                                      </p:to>
                                    </p:set>
                                    <p:anim calcmode="lin" valueType="num">
                                      <p:cBhvr additive="base">
                                        <p:cTn id="42" dur="500" fill="hold"/>
                                        <p:tgtEl>
                                          <p:spTgt spid="2560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560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12000"/>
                            </p:stCondLst>
                            <p:childTnLst>
                              <p:par>
                                <p:cTn id="45" presetID="2" presetClass="entr" presetSubtype="8" fill="hold" grpId="0" nodeType="afterEffect">
                                  <p:stCondLst>
                                    <p:cond delay="1000"/>
                                  </p:stCondLst>
                                  <p:childTnLst>
                                    <p:set>
                                      <p:cBhvr>
                                        <p:cTn id="46" dur="1" fill="hold">
                                          <p:stCondLst>
                                            <p:cond delay="0"/>
                                          </p:stCondLst>
                                        </p:cTn>
                                        <p:tgtEl>
                                          <p:spTgt spid="25603">
                                            <p:txEl>
                                              <p:pRg st="8" end="8"/>
                                            </p:txEl>
                                          </p:spTgt>
                                        </p:tgtEl>
                                        <p:attrNameLst>
                                          <p:attrName>style.visibility</p:attrName>
                                        </p:attrNameLst>
                                      </p:cBhvr>
                                      <p:to>
                                        <p:strVal val="visible"/>
                                      </p:to>
                                    </p:set>
                                    <p:anim calcmode="lin" valueType="num">
                                      <p:cBhvr additive="base">
                                        <p:cTn id="47" dur="500" fill="hold"/>
                                        <p:tgtEl>
                                          <p:spTgt spid="2560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560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53" dur="500"/>
                                        <p:tgtEl>
                                          <p:spTgt spid="25603">
                                            <p:txEl>
                                              <p:pRg st="0" end="0"/>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25603">
                                            <p:txEl>
                                              <p:pRg st="1" end="1"/>
                                            </p:txEl>
                                          </p:spTgt>
                                        </p:tgtEl>
                                        <p:attrNameLst>
                                          <p:attrName>style.visibility</p:attrName>
                                        </p:attrNameLst>
                                      </p:cBhvr>
                                      <p:to>
                                        <p:strVal val="visible"/>
                                      </p:to>
                                    </p:set>
                                    <p:animEffect transition="in" filter="blinds(horizontal)">
                                      <p:cBhvr>
                                        <p:cTn id="56" dur="500"/>
                                        <p:tgtEl>
                                          <p:spTgt spid="25603">
                                            <p:txEl>
                                              <p:pRg st="1" end="1"/>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25603">
                                            <p:txEl>
                                              <p:pRg st="2" end="2"/>
                                            </p:txEl>
                                          </p:spTgt>
                                        </p:tgtEl>
                                        <p:attrNameLst>
                                          <p:attrName>style.visibility</p:attrName>
                                        </p:attrNameLst>
                                      </p:cBhvr>
                                      <p:to>
                                        <p:strVal val="visible"/>
                                      </p:to>
                                    </p:set>
                                    <p:animEffect transition="in" filter="blinds(horizontal)">
                                      <p:cBhvr>
                                        <p:cTn id="59" dur="500"/>
                                        <p:tgtEl>
                                          <p:spTgt spid="25603">
                                            <p:txEl>
                                              <p:pRg st="2" end="2"/>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25603">
                                            <p:txEl>
                                              <p:pRg st="3" end="3"/>
                                            </p:txEl>
                                          </p:spTgt>
                                        </p:tgtEl>
                                        <p:attrNameLst>
                                          <p:attrName>style.visibility</p:attrName>
                                        </p:attrNameLst>
                                      </p:cBhvr>
                                      <p:to>
                                        <p:strVal val="visible"/>
                                      </p:to>
                                    </p:set>
                                    <p:animEffect transition="in" filter="blinds(horizontal)">
                                      <p:cBhvr>
                                        <p:cTn id="62" dur="500"/>
                                        <p:tgtEl>
                                          <p:spTgt spid="25603">
                                            <p:txEl>
                                              <p:pRg st="3" end="3"/>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25603">
                                            <p:txEl>
                                              <p:pRg st="4" end="4"/>
                                            </p:txEl>
                                          </p:spTgt>
                                        </p:tgtEl>
                                        <p:attrNameLst>
                                          <p:attrName>style.visibility</p:attrName>
                                        </p:attrNameLst>
                                      </p:cBhvr>
                                      <p:to>
                                        <p:strVal val="visible"/>
                                      </p:to>
                                    </p:set>
                                    <p:animEffect transition="in" filter="blinds(horizontal)">
                                      <p:cBhvr>
                                        <p:cTn id="65" dur="500"/>
                                        <p:tgtEl>
                                          <p:spTgt spid="25603">
                                            <p:txEl>
                                              <p:pRg st="4" end="4"/>
                                            </p:txEl>
                                          </p:spTgt>
                                        </p:tgtEl>
                                      </p:cBhvr>
                                    </p:animEffect>
                                  </p:childTnLst>
                                </p:cTn>
                              </p:par>
                              <p:par>
                                <p:cTn id="66" presetID="3" presetClass="entr" presetSubtype="10" fill="hold" nodeType="withEffect">
                                  <p:stCondLst>
                                    <p:cond delay="0"/>
                                  </p:stCondLst>
                                  <p:childTnLst>
                                    <p:set>
                                      <p:cBhvr>
                                        <p:cTn id="67" dur="1" fill="hold">
                                          <p:stCondLst>
                                            <p:cond delay="0"/>
                                          </p:stCondLst>
                                        </p:cTn>
                                        <p:tgtEl>
                                          <p:spTgt spid="25603">
                                            <p:txEl>
                                              <p:pRg st="5" end="5"/>
                                            </p:txEl>
                                          </p:spTgt>
                                        </p:tgtEl>
                                        <p:attrNameLst>
                                          <p:attrName>style.visibility</p:attrName>
                                        </p:attrNameLst>
                                      </p:cBhvr>
                                      <p:to>
                                        <p:strVal val="visible"/>
                                      </p:to>
                                    </p:set>
                                    <p:animEffect transition="in" filter="blinds(horizontal)">
                                      <p:cBhvr>
                                        <p:cTn id="68" dur="500"/>
                                        <p:tgtEl>
                                          <p:spTgt spid="25603">
                                            <p:txEl>
                                              <p:pRg st="5" end="5"/>
                                            </p:txEl>
                                          </p:spTgt>
                                        </p:tgtEl>
                                      </p:cBhvr>
                                    </p:animEffect>
                                  </p:childTnLst>
                                </p:cTn>
                              </p:par>
                              <p:par>
                                <p:cTn id="69" presetID="3" presetClass="entr" presetSubtype="10" fill="hold" nodeType="withEffect">
                                  <p:stCondLst>
                                    <p:cond delay="0"/>
                                  </p:stCondLst>
                                  <p:childTnLst>
                                    <p:set>
                                      <p:cBhvr>
                                        <p:cTn id="70" dur="1" fill="hold">
                                          <p:stCondLst>
                                            <p:cond delay="0"/>
                                          </p:stCondLst>
                                        </p:cTn>
                                        <p:tgtEl>
                                          <p:spTgt spid="25603">
                                            <p:txEl>
                                              <p:pRg st="6" end="6"/>
                                            </p:txEl>
                                          </p:spTgt>
                                        </p:tgtEl>
                                        <p:attrNameLst>
                                          <p:attrName>style.visibility</p:attrName>
                                        </p:attrNameLst>
                                      </p:cBhvr>
                                      <p:to>
                                        <p:strVal val="visible"/>
                                      </p:to>
                                    </p:set>
                                    <p:animEffect transition="in" filter="blinds(horizontal)">
                                      <p:cBhvr>
                                        <p:cTn id="71" dur="500"/>
                                        <p:tgtEl>
                                          <p:spTgt spid="25603">
                                            <p:txEl>
                                              <p:pRg st="6" end="6"/>
                                            </p:txEl>
                                          </p:spTgt>
                                        </p:tgtEl>
                                      </p:cBhvr>
                                    </p:animEffect>
                                  </p:childTnLst>
                                </p:cTn>
                              </p:par>
                              <p:par>
                                <p:cTn id="72" presetID="3" presetClass="entr" presetSubtype="10" fill="hold" nodeType="withEffect">
                                  <p:stCondLst>
                                    <p:cond delay="0"/>
                                  </p:stCondLst>
                                  <p:childTnLst>
                                    <p:set>
                                      <p:cBhvr>
                                        <p:cTn id="73" dur="1" fill="hold">
                                          <p:stCondLst>
                                            <p:cond delay="0"/>
                                          </p:stCondLst>
                                        </p:cTn>
                                        <p:tgtEl>
                                          <p:spTgt spid="25603">
                                            <p:txEl>
                                              <p:pRg st="7" end="7"/>
                                            </p:txEl>
                                          </p:spTgt>
                                        </p:tgtEl>
                                        <p:attrNameLst>
                                          <p:attrName>style.visibility</p:attrName>
                                        </p:attrNameLst>
                                      </p:cBhvr>
                                      <p:to>
                                        <p:strVal val="visible"/>
                                      </p:to>
                                    </p:set>
                                    <p:animEffect transition="in" filter="blinds(horizontal)">
                                      <p:cBhvr>
                                        <p:cTn id="74" dur="500"/>
                                        <p:tgtEl>
                                          <p:spTgt spid="25603">
                                            <p:txEl>
                                              <p:pRg st="7" end="7"/>
                                            </p:txEl>
                                          </p:spTgt>
                                        </p:tgtEl>
                                      </p:cBhvr>
                                    </p:animEffect>
                                  </p:childTnLst>
                                </p:cTn>
                              </p:par>
                              <p:par>
                                <p:cTn id="75" presetID="3" presetClass="entr" presetSubtype="10" fill="hold" nodeType="withEffect">
                                  <p:stCondLst>
                                    <p:cond delay="0"/>
                                  </p:stCondLst>
                                  <p:childTnLst>
                                    <p:set>
                                      <p:cBhvr>
                                        <p:cTn id="76" dur="1" fill="hold">
                                          <p:stCondLst>
                                            <p:cond delay="0"/>
                                          </p:stCondLst>
                                        </p:cTn>
                                        <p:tgtEl>
                                          <p:spTgt spid="25603">
                                            <p:txEl>
                                              <p:pRg st="8" end="8"/>
                                            </p:txEl>
                                          </p:spTgt>
                                        </p:tgtEl>
                                        <p:attrNameLst>
                                          <p:attrName>style.visibility</p:attrName>
                                        </p:attrNameLst>
                                      </p:cBhvr>
                                      <p:to>
                                        <p:strVal val="visible"/>
                                      </p:to>
                                    </p:set>
                                    <p:animEffect transition="in" filter="blinds(horizontal)">
                                      <p:cBhvr>
                                        <p:cTn id="77" dur="500"/>
                                        <p:tgtEl>
                                          <p:spTgt spid="256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advAuto="100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Az ASCII kódtáblázat</a:t>
            </a:r>
            <a:endParaRPr lang="hu-HU" dirty="0"/>
          </a:p>
        </p:txBody>
      </p:sp>
      <p:sp>
        <p:nvSpPr>
          <p:cNvPr id="3" name="Tartalom helye 2"/>
          <p:cNvSpPr>
            <a:spLocks noGrp="1"/>
          </p:cNvSpPr>
          <p:nvPr>
            <p:ph idx="1"/>
          </p:nvPr>
        </p:nvSpPr>
        <p:spPr/>
        <p:txBody>
          <a:bodyPr/>
          <a:lstStyle/>
          <a:p>
            <a:endParaRPr lang="hu-HU" dirty="0"/>
          </a:p>
        </p:txBody>
      </p:sp>
      <p:pic>
        <p:nvPicPr>
          <p:cNvPr id="83970" name="Picture 2" descr="http://www.szechenyiiskola.hu/userfiles/ASCII_L.JPG"/>
          <p:cNvPicPr>
            <a:picLocks noChangeAspect="1" noChangeArrowheads="1"/>
          </p:cNvPicPr>
          <p:nvPr/>
        </p:nvPicPr>
        <p:blipFill>
          <a:blip r:embed="rId2"/>
          <a:srcRect/>
          <a:stretch>
            <a:fillRect/>
          </a:stretch>
        </p:blipFill>
        <p:spPr bwMode="auto">
          <a:xfrm>
            <a:off x="642910" y="1428736"/>
            <a:ext cx="8080764" cy="542926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IT keresetek összehasonlítása Németországban és Ausztriában</a:t>
            </a:r>
            <a:endParaRPr lang="hu-HU" dirty="0"/>
          </a:p>
        </p:txBody>
      </p:sp>
      <p:pic>
        <p:nvPicPr>
          <p:cNvPr id="21507" name="Picture 3"/>
          <p:cNvPicPr>
            <a:picLocks noGrp="1" noChangeAspect="1" noChangeArrowheads="1"/>
          </p:cNvPicPr>
          <p:nvPr>
            <p:ph idx="1"/>
          </p:nvPr>
        </p:nvPicPr>
        <p:blipFill>
          <a:blip r:embed="rId2"/>
          <a:srcRect/>
          <a:stretch>
            <a:fillRect/>
          </a:stretch>
        </p:blipFill>
        <p:spPr bwMode="auto">
          <a:xfrm>
            <a:off x="194077" y="1853476"/>
            <a:ext cx="8821793" cy="47902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hu-HU"/>
              <a:t>ASCII karaktercsoportok</a:t>
            </a:r>
          </a:p>
        </p:txBody>
      </p:sp>
      <p:sp>
        <p:nvSpPr>
          <p:cNvPr id="32771" name="Rectangle 3"/>
          <p:cNvSpPr>
            <a:spLocks noGrp="1" noChangeArrowheads="1"/>
          </p:cNvSpPr>
          <p:nvPr>
            <p:ph type="body" idx="1"/>
          </p:nvPr>
        </p:nvSpPr>
        <p:spPr>
          <a:xfrm>
            <a:off x="685800" y="1762125"/>
            <a:ext cx="7772400" cy="4114800"/>
          </a:xfrm>
        </p:spPr>
        <p:txBody>
          <a:bodyPr>
            <a:normAutofit lnSpcReduction="10000"/>
          </a:bodyPr>
          <a:lstStyle/>
          <a:p>
            <a:pPr>
              <a:lnSpc>
                <a:spcPct val="90000"/>
              </a:lnSpc>
            </a:pPr>
            <a:r>
              <a:rPr lang="hu-HU" sz="2600"/>
              <a:t>Számjegyek: 0, 1, …, 9 </a:t>
            </a:r>
          </a:p>
          <a:p>
            <a:pPr>
              <a:lnSpc>
                <a:spcPct val="90000"/>
              </a:lnSpc>
            </a:pPr>
            <a:r>
              <a:rPr lang="hu-HU" sz="2600"/>
              <a:t>Betűk: angol abc kis-, nagybetű</a:t>
            </a:r>
          </a:p>
          <a:p>
            <a:pPr>
              <a:lnSpc>
                <a:spcPct val="90000"/>
              </a:lnSpc>
            </a:pPr>
            <a:r>
              <a:rPr lang="hu-HU" sz="2600"/>
              <a:t>Írásjelek: pl. szóköz,(,), /,!, … </a:t>
            </a:r>
          </a:p>
          <a:p>
            <a:pPr>
              <a:lnSpc>
                <a:spcPct val="90000"/>
              </a:lnSpc>
            </a:pPr>
            <a:r>
              <a:rPr lang="hu-HU" sz="2600"/>
              <a:t>Ékezetes betűk</a:t>
            </a:r>
          </a:p>
          <a:p>
            <a:pPr>
              <a:lnSpc>
                <a:spcPct val="90000"/>
              </a:lnSpc>
            </a:pPr>
            <a:r>
              <a:rPr lang="hu-HU" sz="2600"/>
              <a:t>Grafikus karakterek (nem használjuk)</a:t>
            </a:r>
          </a:p>
          <a:p>
            <a:pPr>
              <a:lnSpc>
                <a:spcPct val="90000"/>
              </a:lnSpc>
            </a:pPr>
            <a:r>
              <a:rPr lang="hu-HU" sz="2600"/>
              <a:t>Vezérlő karakterek:</a:t>
            </a:r>
          </a:p>
          <a:p>
            <a:pPr lvl="1">
              <a:lnSpc>
                <a:spcPct val="70000"/>
              </a:lnSpc>
            </a:pPr>
            <a:r>
              <a:rPr lang="hu-HU"/>
              <a:t>nyomtató, </a:t>
            </a:r>
          </a:p>
          <a:p>
            <a:pPr lvl="1">
              <a:lnSpc>
                <a:spcPct val="70000"/>
              </a:lnSpc>
            </a:pPr>
            <a:r>
              <a:rPr lang="hu-HU"/>
              <a:t>szöveg megjelenése a képernyőn </a:t>
            </a:r>
          </a:p>
          <a:p>
            <a:pPr lvl="1">
              <a:lnSpc>
                <a:spcPct val="70000"/>
              </a:lnSpc>
            </a:pPr>
            <a:r>
              <a:rPr lang="hu-HU"/>
              <a:t>CR: sor elejére pozicionálás</a:t>
            </a:r>
          </a:p>
          <a:p>
            <a:pPr lvl="1">
              <a:lnSpc>
                <a:spcPct val="70000"/>
              </a:lnSpc>
            </a:pPr>
            <a:r>
              <a:rPr lang="hu-HU"/>
              <a:t>LF : soremelés	(CR+LF : sorvége jel)</a:t>
            </a:r>
          </a:p>
          <a:p>
            <a:pPr lvl="1">
              <a:lnSpc>
                <a:spcPct val="70000"/>
              </a:lnSpc>
            </a:pPr>
            <a:r>
              <a:rPr lang="hu-HU"/>
              <a:t>FF : lapváltás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32771">
                                            <p:txEl>
                                              <p:pRg st="1" end="1"/>
                                            </p:txEl>
                                          </p:spTgt>
                                        </p:tgtEl>
                                        <p:attrNameLst>
                                          <p:attrName>style.visibility</p:attrName>
                                        </p:attrNameLst>
                                      </p:cBhvr>
                                      <p:to>
                                        <p:strVal val="visible"/>
                                      </p:to>
                                    </p:set>
                                    <p:anim calcmode="lin" valueType="num">
                                      <p:cBhvr additive="base">
                                        <p:cTn id="12"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32771">
                                            <p:txEl>
                                              <p:pRg st="2" end="2"/>
                                            </p:txEl>
                                          </p:spTgt>
                                        </p:tgtEl>
                                        <p:attrNameLst>
                                          <p:attrName>style.visibility</p:attrName>
                                        </p:attrNameLst>
                                      </p:cBhvr>
                                      <p:to>
                                        <p:strVal val="visible"/>
                                      </p:to>
                                    </p:set>
                                    <p:anim calcmode="lin" valueType="num">
                                      <p:cBhvr additive="base">
                                        <p:cTn id="17"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32771">
                                            <p:txEl>
                                              <p:pRg st="3" end="3"/>
                                            </p:txEl>
                                          </p:spTgt>
                                        </p:tgtEl>
                                        <p:attrNameLst>
                                          <p:attrName>style.visibility</p:attrName>
                                        </p:attrNameLst>
                                      </p:cBhvr>
                                      <p:to>
                                        <p:strVal val="visible"/>
                                      </p:to>
                                    </p:set>
                                    <p:anim calcmode="lin" valueType="num">
                                      <p:cBhvr additive="base">
                                        <p:cTn id="22"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grpId="0" nodeType="afterEffect">
                                  <p:stCondLst>
                                    <p:cond delay="1000"/>
                                  </p:stCondLst>
                                  <p:childTnLst>
                                    <p:set>
                                      <p:cBhvr>
                                        <p:cTn id="26" dur="1" fill="hold">
                                          <p:stCondLst>
                                            <p:cond delay="0"/>
                                          </p:stCondLst>
                                        </p:cTn>
                                        <p:tgtEl>
                                          <p:spTgt spid="32771">
                                            <p:txEl>
                                              <p:pRg st="4" end="4"/>
                                            </p:txEl>
                                          </p:spTgt>
                                        </p:tgtEl>
                                        <p:attrNameLst>
                                          <p:attrName>style.visibility</p:attrName>
                                        </p:attrNameLst>
                                      </p:cBhvr>
                                      <p:to>
                                        <p:strVal val="visible"/>
                                      </p:to>
                                    </p:set>
                                    <p:anim calcmode="lin" valueType="num">
                                      <p:cBhvr additive="base">
                                        <p:cTn id="27"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2771">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32771">
                                            <p:txEl>
                                              <p:pRg st="5" end="5"/>
                                            </p:txEl>
                                          </p:spTgt>
                                        </p:tgtEl>
                                        <p:attrNameLst>
                                          <p:attrName>style.visibility</p:attrName>
                                        </p:attrNameLst>
                                      </p:cBhvr>
                                      <p:to>
                                        <p:strVal val="visible"/>
                                      </p:to>
                                    </p:set>
                                    <p:anim calcmode="lin" valueType="num">
                                      <p:cBhvr additive="base">
                                        <p:cTn id="32"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2771">
                                            <p:txEl>
                                              <p:pRg st="5" end="5"/>
                                            </p:txEl>
                                          </p:spTgt>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1000"/>
                                  </p:stCondLst>
                                  <p:childTnLst>
                                    <p:set>
                                      <p:cBhvr>
                                        <p:cTn id="35" dur="1" fill="hold">
                                          <p:stCondLst>
                                            <p:cond delay="0"/>
                                          </p:stCondLst>
                                        </p:cTn>
                                        <p:tgtEl>
                                          <p:spTgt spid="32771">
                                            <p:txEl>
                                              <p:pRg st="6" end="6"/>
                                            </p:txEl>
                                          </p:spTgt>
                                        </p:tgtEl>
                                        <p:attrNameLst>
                                          <p:attrName>style.visibility</p:attrName>
                                        </p:attrNameLst>
                                      </p:cBhvr>
                                      <p:to>
                                        <p:strVal val="visible"/>
                                      </p:to>
                                    </p:set>
                                    <p:anim calcmode="lin" valueType="num">
                                      <p:cBhvr additive="base">
                                        <p:cTn id="36" dur="500" fill="hold"/>
                                        <p:tgtEl>
                                          <p:spTgt spid="32771">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2771">
                                            <p:txEl>
                                              <p:pRg st="6" end="6"/>
                                            </p:tx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1000"/>
                                  </p:stCondLst>
                                  <p:childTnLst>
                                    <p:set>
                                      <p:cBhvr>
                                        <p:cTn id="39" dur="1" fill="hold">
                                          <p:stCondLst>
                                            <p:cond delay="0"/>
                                          </p:stCondLst>
                                        </p:cTn>
                                        <p:tgtEl>
                                          <p:spTgt spid="32771">
                                            <p:txEl>
                                              <p:pRg st="7" end="7"/>
                                            </p:txEl>
                                          </p:spTgt>
                                        </p:tgtEl>
                                        <p:attrNameLst>
                                          <p:attrName>style.visibility</p:attrName>
                                        </p:attrNameLst>
                                      </p:cBhvr>
                                      <p:to>
                                        <p:strVal val="visible"/>
                                      </p:to>
                                    </p:set>
                                    <p:anim calcmode="lin" valueType="num">
                                      <p:cBhvr additive="base">
                                        <p:cTn id="40" dur="500" fill="hold"/>
                                        <p:tgtEl>
                                          <p:spTgt spid="32771">
                                            <p:txEl>
                                              <p:pRg st="7" end="7"/>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32771">
                                            <p:txEl>
                                              <p:pRg st="7" end="7"/>
                                            </p:txEl>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1000"/>
                                  </p:stCondLst>
                                  <p:childTnLst>
                                    <p:set>
                                      <p:cBhvr>
                                        <p:cTn id="43" dur="1" fill="hold">
                                          <p:stCondLst>
                                            <p:cond delay="0"/>
                                          </p:stCondLst>
                                        </p:cTn>
                                        <p:tgtEl>
                                          <p:spTgt spid="32771">
                                            <p:txEl>
                                              <p:pRg st="8" end="8"/>
                                            </p:txEl>
                                          </p:spTgt>
                                        </p:tgtEl>
                                        <p:attrNameLst>
                                          <p:attrName>style.visibility</p:attrName>
                                        </p:attrNameLst>
                                      </p:cBhvr>
                                      <p:to>
                                        <p:strVal val="visible"/>
                                      </p:to>
                                    </p:set>
                                    <p:anim calcmode="lin" valueType="num">
                                      <p:cBhvr additive="base">
                                        <p:cTn id="44" dur="500" fill="hold"/>
                                        <p:tgtEl>
                                          <p:spTgt spid="32771">
                                            <p:txEl>
                                              <p:pRg st="8" end="8"/>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32771">
                                            <p:txEl>
                                              <p:pRg st="8" end="8"/>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1000"/>
                                  </p:stCondLst>
                                  <p:childTnLst>
                                    <p:set>
                                      <p:cBhvr>
                                        <p:cTn id="47" dur="1" fill="hold">
                                          <p:stCondLst>
                                            <p:cond delay="0"/>
                                          </p:stCondLst>
                                        </p:cTn>
                                        <p:tgtEl>
                                          <p:spTgt spid="32771">
                                            <p:txEl>
                                              <p:pRg st="9" end="9"/>
                                            </p:txEl>
                                          </p:spTgt>
                                        </p:tgtEl>
                                        <p:attrNameLst>
                                          <p:attrName>style.visibility</p:attrName>
                                        </p:attrNameLst>
                                      </p:cBhvr>
                                      <p:to>
                                        <p:strVal val="visible"/>
                                      </p:to>
                                    </p:set>
                                    <p:anim calcmode="lin" valueType="num">
                                      <p:cBhvr additive="base">
                                        <p:cTn id="48" dur="500" fill="hold"/>
                                        <p:tgtEl>
                                          <p:spTgt spid="32771">
                                            <p:txEl>
                                              <p:pRg st="9" end="9"/>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32771">
                                            <p:txEl>
                                              <p:pRg st="9" end="9"/>
                                            </p:txEl>
                                          </p:spTgt>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1000"/>
                                  </p:stCondLst>
                                  <p:childTnLst>
                                    <p:set>
                                      <p:cBhvr>
                                        <p:cTn id="51" dur="1" fill="hold">
                                          <p:stCondLst>
                                            <p:cond delay="0"/>
                                          </p:stCondLst>
                                        </p:cTn>
                                        <p:tgtEl>
                                          <p:spTgt spid="32771">
                                            <p:txEl>
                                              <p:pRg st="10" end="10"/>
                                            </p:txEl>
                                          </p:spTgt>
                                        </p:tgtEl>
                                        <p:attrNameLst>
                                          <p:attrName>style.visibility</p:attrName>
                                        </p:attrNameLst>
                                      </p:cBhvr>
                                      <p:to>
                                        <p:strVal val="visible"/>
                                      </p:to>
                                    </p:set>
                                    <p:anim calcmode="lin" valueType="num">
                                      <p:cBhvr additive="base">
                                        <p:cTn id="52" dur="500" fill="hold"/>
                                        <p:tgtEl>
                                          <p:spTgt spid="32771">
                                            <p:txEl>
                                              <p:pRg st="10" end="10"/>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2771">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advAuto="100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09600" y="115888"/>
            <a:ext cx="8153400" cy="1143000"/>
          </a:xfrm>
        </p:spPr>
        <p:txBody>
          <a:bodyPr/>
          <a:lstStyle/>
          <a:p>
            <a:r>
              <a:rPr lang="hu-HU" dirty="0" smtClean="0"/>
              <a:t>Karakterek</a:t>
            </a:r>
            <a:endParaRPr lang="hu-HU" dirty="0"/>
          </a:p>
        </p:txBody>
      </p:sp>
      <p:sp>
        <p:nvSpPr>
          <p:cNvPr id="39939" name="Rectangle 3"/>
          <p:cNvSpPr>
            <a:spLocks noGrp="1" noChangeArrowheads="1"/>
          </p:cNvSpPr>
          <p:nvPr>
            <p:ph type="body" idx="1"/>
          </p:nvPr>
        </p:nvSpPr>
        <p:spPr>
          <a:xfrm>
            <a:off x="638175" y="2041525"/>
            <a:ext cx="8326438" cy="4267200"/>
          </a:xfrm>
        </p:spPr>
        <p:txBody>
          <a:bodyPr/>
          <a:lstStyle/>
          <a:p>
            <a:r>
              <a:rPr lang="hu-HU" b="1">
                <a:solidFill>
                  <a:srgbClr val="993300"/>
                </a:solidFill>
              </a:rPr>
              <a:t>Numerikus karakterek:</a:t>
            </a:r>
            <a:r>
              <a:rPr lang="hu-HU"/>
              <a:t> </a:t>
            </a:r>
            <a:br>
              <a:rPr lang="hu-HU"/>
            </a:br>
            <a:r>
              <a:rPr lang="hu-HU"/>
              <a:t>		0, 1, …, 9</a:t>
            </a:r>
          </a:p>
          <a:p>
            <a:r>
              <a:rPr lang="hu-HU" b="1">
                <a:solidFill>
                  <a:srgbClr val="993300"/>
                </a:solidFill>
              </a:rPr>
              <a:t>Alfabetikus karakterek:</a:t>
            </a:r>
            <a:r>
              <a:rPr lang="hu-HU"/>
              <a:t> </a:t>
            </a:r>
          </a:p>
          <a:p>
            <a:pPr>
              <a:buFont typeface="Monotype Sorts" pitchFamily="2" charset="2"/>
              <a:buNone/>
            </a:pPr>
            <a:r>
              <a:rPr lang="hu-HU"/>
              <a:t>			a, b, …, z, A, B, …, Z</a:t>
            </a:r>
          </a:p>
          <a:p>
            <a:r>
              <a:rPr lang="hu-HU" b="1">
                <a:solidFill>
                  <a:srgbClr val="993300"/>
                </a:solidFill>
              </a:rPr>
              <a:t>Alfanumerikus karakterek:</a:t>
            </a:r>
          </a:p>
          <a:p>
            <a:pPr>
              <a:buFont typeface="Monotype Sorts" pitchFamily="2" charset="2"/>
              <a:buNone/>
            </a:pPr>
            <a:r>
              <a:rPr lang="hu-HU"/>
              <a:t>			0, 1, …, 9, a, b, …, z, A, B, …, Z</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hu-HU"/>
              <a:t>Az Unicode szükségessége</a:t>
            </a:r>
            <a:endParaRPr lang="en-US"/>
          </a:p>
        </p:txBody>
      </p:sp>
      <p:sp>
        <p:nvSpPr>
          <p:cNvPr id="104451" name="Rectangle 3"/>
          <p:cNvSpPr>
            <a:spLocks noGrp="1" noChangeArrowheads="1"/>
          </p:cNvSpPr>
          <p:nvPr>
            <p:ph type="body" idx="1"/>
          </p:nvPr>
        </p:nvSpPr>
        <p:spPr>
          <a:xfrm>
            <a:off x="566738" y="1898650"/>
            <a:ext cx="8001000" cy="4267200"/>
          </a:xfrm>
        </p:spPr>
        <p:txBody>
          <a:bodyPr/>
          <a:lstStyle/>
          <a:p>
            <a:pPr>
              <a:lnSpc>
                <a:spcPct val="90000"/>
              </a:lnSpc>
            </a:pPr>
            <a:r>
              <a:rPr lang="hu-HU" sz="2600" dirty="0"/>
              <a:t>Az internet előretörésével egyre erősebb lett arra az igény, hogy a sok-sok karakterkódolás helyett egyetlen univerzális karakterkódolást alkalmazzanak, amit minden szoftver ugyanúgy képes kezelni. </a:t>
            </a:r>
          </a:p>
          <a:p>
            <a:pPr>
              <a:lnSpc>
                <a:spcPct val="90000"/>
              </a:lnSpc>
            </a:pPr>
            <a:r>
              <a:rPr lang="hu-HU" sz="2600" dirty="0"/>
              <a:t>Például egy magyar „</a:t>
            </a:r>
            <a:r>
              <a:rPr lang="hu-HU" sz="2600" b="1" dirty="0" smtClean="0"/>
              <a:t>árvíztűrő tükörfúrógép</a:t>
            </a:r>
            <a:r>
              <a:rPr lang="hu-HU" sz="2600" dirty="0" smtClean="0"/>
              <a:t>” </a:t>
            </a:r>
            <a:r>
              <a:rPr lang="hu-HU" sz="2600" dirty="0"/>
              <a:t>szót egy Kínában használt levelezőszoftver vagy egyéb szoftver képes legyen ugyanígy megjeleníteni, illetve a nálunk használt szoftverek is a kínai karaktereket. </a:t>
            </a:r>
            <a:endParaRPr lang="hu-HU" sz="2600" dirty="0" smtClean="0"/>
          </a:p>
          <a:p>
            <a:pPr>
              <a:lnSpc>
                <a:spcPct val="90000"/>
              </a:lnSpc>
            </a:pPr>
            <a:endParaRPr lang="hu-HU" sz="2600" dirty="0" smtClean="0"/>
          </a:p>
        </p:txBody>
      </p:sp>
      <p:pic>
        <p:nvPicPr>
          <p:cNvPr id="171010" name="Picture 2" descr="http://techiaith.cymru/wp-content/uploads/2015/07/default_project.jpg"/>
          <p:cNvPicPr>
            <a:picLocks noChangeAspect="1" noChangeArrowheads="1"/>
          </p:cNvPicPr>
          <p:nvPr/>
        </p:nvPicPr>
        <p:blipFill>
          <a:blip r:embed="rId2"/>
          <a:srcRect/>
          <a:stretch>
            <a:fillRect/>
          </a:stretch>
        </p:blipFill>
        <p:spPr bwMode="auto">
          <a:xfrm>
            <a:off x="3357554" y="5000636"/>
            <a:ext cx="1724025" cy="1704976"/>
          </a:xfrm>
          <a:prstGeom prst="rect">
            <a:avLst/>
          </a:prstGeom>
          <a:noFill/>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9388" y="115888"/>
            <a:ext cx="8785225" cy="1143000"/>
          </a:xfrm>
        </p:spPr>
        <p:txBody>
          <a:bodyPr/>
          <a:lstStyle/>
          <a:p>
            <a:r>
              <a:rPr lang="hu-HU"/>
              <a:t>  </a:t>
            </a:r>
            <a:r>
              <a:rPr lang="en-US"/>
              <a:t>Unicode</a:t>
            </a:r>
            <a:r>
              <a:rPr lang="hu-HU"/>
              <a:t> (</a:t>
            </a:r>
            <a:r>
              <a:rPr lang="en-US"/>
              <a:t>ISO-10646</a:t>
            </a:r>
            <a:r>
              <a:rPr lang="hu-HU"/>
              <a:t>) szabvány</a:t>
            </a:r>
          </a:p>
        </p:txBody>
      </p:sp>
      <p:sp>
        <p:nvSpPr>
          <p:cNvPr id="26627" name="Rectangle 3"/>
          <p:cNvSpPr>
            <a:spLocks noGrp="1" noChangeArrowheads="1"/>
          </p:cNvSpPr>
          <p:nvPr>
            <p:ph type="body" idx="1"/>
          </p:nvPr>
        </p:nvSpPr>
        <p:spPr>
          <a:xfrm>
            <a:off x="576263" y="1412875"/>
            <a:ext cx="8748712" cy="4114800"/>
          </a:xfrm>
        </p:spPr>
        <p:txBody>
          <a:bodyPr>
            <a:normAutofit lnSpcReduction="10000"/>
          </a:bodyPr>
          <a:lstStyle/>
          <a:p>
            <a:r>
              <a:rPr lang="hu-HU" sz="2600" dirty="0"/>
              <a:t>minden</a:t>
            </a:r>
            <a:r>
              <a:rPr lang="en-US" sz="2600" dirty="0"/>
              <a:t> </a:t>
            </a:r>
            <a:r>
              <a:rPr lang="hu-HU" sz="2600" dirty="0"/>
              <a:t>nyelv</a:t>
            </a:r>
            <a:r>
              <a:rPr lang="en-US" sz="2600" dirty="0"/>
              <a:t> </a:t>
            </a:r>
            <a:r>
              <a:rPr lang="hu-HU" sz="2600" dirty="0"/>
              <a:t>karaktere (pl. görög, kínai, cirill, héber, japán, koreai)</a:t>
            </a:r>
            <a:r>
              <a:rPr lang="en-US" sz="2600" dirty="0"/>
              <a:t> </a:t>
            </a:r>
            <a:r>
              <a:rPr lang="hu-HU" sz="2600" dirty="0"/>
              <a:t>egyetlen karakterkészlettel ábrázolható: platform-, program- és </a:t>
            </a:r>
            <a:r>
              <a:rPr lang="hu-HU" sz="2600" dirty="0" err="1"/>
              <a:t>nyelvfüggetlen</a:t>
            </a:r>
            <a:r>
              <a:rPr lang="hu-HU" sz="2600" dirty="0"/>
              <a:t> </a:t>
            </a:r>
            <a:endParaRPr lang="en-US" sz="2600" dirty="0"/>
          </a:p>
          <a:p>
            <a:r>
              <a:rPr lang="hu-HU" sz="2600" dirty="0"/>
              <a:t>1 karakter ábrázolására </a:t>
            </a:r>
            <a:r>
              <a:rPr lang="hu-HU" sz="2600" dirty="0">
                <a:sym typeface="Symbol" pitchFamily="18" charset="2"/>
              </a:rPr>
              <a:t>2 bájtot használ</a:t>
            </a:r>
          </a:p>
          <a:p>
            <a:r>
              <a:rPr lang="hu-HU" sz="2600" dirty="0">
                <a:sym typeface="Symbol" pitchFamily="18" charset="2"/>
              </a:rPr>
              <a:t>65536 elem</a:t>
            </a:r>
            <a:r>
              <a:rPr lang="hu-HU" sz="2600" dirty="0"/>
              <a:t>ű</a:t>
            </a:r>
            <a:r>
              <a:rPr lang="hu-HU" sz="2600" dirty="0">
                <a:sym typeface="Symbol" pitchFamily="18" charset="2"/>
              </a:rPr>
              <a:t> kódtábla (fix)</a:t>
            </a:r>
          </a:p>
          <a:p>
            <a:r>
              <a:rPr lang="hu-HU" sz="2600" dirty="0">
                <a:sym typeface="Symbol" pitchFamily="18" charset="2"/>
              </a:rPr>
              <a:t>els</a:t>
            </a:r>
            <a:r>
              <a:rPr lang="hu-HU" sz="2600" dirty="0"/>
              <a:t>ő 128 elem: ASCII kódtábla első fele</a:t>
            </a:r>
          </a:p>
          <a:p>
            <a:r>
              <a:rPr lang="hu-HU" sz="2600" dirty="0"/>
              <a:t>többi elem: minden más egyidejűleg</a:t>
            </a:r>
          </a:p>
          <a:p>
            <a:r>
              <a:rPr lang="en-US" sz="2600" dirty="0"/>
              <a:t>256 </a:t>
            </a:r>
            <a:r>
              <a:rPr lang="hu-HU" sz="2600" dirty="0"/>
              <a:t>bájtos blokkokra van felosztva a </a:t>
            </a:r>
            <a:r>
              <a:rPr lang="hu-HU" sz="2600" dirty="0" smtClean="0"/>
              <a:t>különböző </a:t>
            </a:r>
            <a:r>
              <a:rPr lang="hu-HU" sz="2600" dirty="0"/>
              <a:t>nyelvek részére.</a:t>
            </a:r>
            <a:r>
              <a:rPr lang="en-US" dirty="0"/>
              <a:t> </a:t>
            </a:r>
            <a:endParaRPr lang="hu-HU" sz="2600" dirty="0"/>
          </a:p>
          <a:p>
            <a:r>
              <a:rPr lang="hu-HU" sz="2600" dirty="0"/>
              <a:t>Unicode formátumok:UTF-8, UTF-16,UTF-32</a:t>
            </a:r>
          </a:p>
        </p:txBody>
      </p:sp>
      <p:pic>
        <p:nvPicPr>
          <p:cNvPr id="169986" name="Picture 2" descr="http://www.ogcio.gov.hk/en/business/tech_promotion/ccli/iso_10646/images/iso_what.jpg"/>
          <p:cNvPicPr>
            <a:picLocks noChangeAspect="1" noChangeArrowheads="1"/>
          </p:cNvPicPr>
          <p:nvPr/>
        </p:nvPicPr>
        <p:blipFill>
          <a:blip r:embed="rId2"/>
          <a:srcRect/>
          <a:stretch>
            <a:fillRect/>
          </a:stretch>
        </p:blipFill>
        <p:spPr bwMode="auto">
          <a:xfrm>
            <a:off x="2571736" y="5214950"/>
            <a:ext cx="1143000" cy="1466851"/>
          </a:xfrm>
          <a:prstGeom prst="rect">
            <a:avLst/>
          </a:prstGeom>
          <a:noFill/>
        </p:spPr>
      </p:pic>
      <p:pic>
        <p:nvPicPr>
          <p:cNvPr id="169989" name="Picture 5"/>
          <p:cNvPicPr>
            <a:picLocks noChangeAspect="1" noChangeArrowheads="1"/>
          </p:cNvPicPr>
          <p:nvPr/>
        </p:nvPicPr>
        <p:blipFill>
          <a:blip r:embed="rId3"/>
          <a:srcRect/>
          <a:stretch>
            <a:fillRect/>
          </a:stretch>
        </p:blipFill>
        <p:spPr bwMode="auto">
          <a:xfrm>
            <a:off x="4000496" y="5214950"/>
            <a:ext cx="2166936" cy="147441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hu-HU"/>
              <a:t>UTF-8</a:t>
            </a:r>
            <a:endParaRPr lang="en-US"/>
          </a:p>
        </p:txBody>
      </p:sp>
      <p:sp>
        <p:nvSpPr>
          <p:cNvPr id="101379" name="Rectangle 3"/>
          <p:cNvSpPr>
            <a:spLocks noGrp="1" noChangeArrowheads="1"/>
          </p:cNvSpPr>
          <p:nvPr>
            <p:ph type="body" idx="1"/>
          </p:nvPr>
        </p:nvSpPr>
        <p:spPr>
          <a:xfrm>
            <a:off x="642910" y="1785926"/>
            <a:ext cx="8305800" cy="4689475"/>
          </a:xfrm>
        </p:spPr>
        <p:txBody>
          <a:bodyPr/>
          <a:lstStyle/>
          <a:p>
            <a:pPr>
              <a:lnSpc>
                <a:spcPct val="90000"/>
              </a:lnSpc>
            </a:pPr>
            <a:r>
              <a:rPr lang="hu-HU" sz="2600" dirty="0"/>
              <a:t>változó hosszúságú formátum</a:t>
            </a:r>
          </a:p>
          <a:p>
            <a:pPr>
              <a:lnSpc>
                <a:spcPct val="90000"/>
              </a:lnSpc>
            </a:pPr>
            <a:r>
              <a:rPr lang="hu-HU" sz="2600" dirty="0"/>
              <a:t>1-4 bájtot használ (8, 16, 24, ill. 32 bit) a karakterektől függően (pl. az ASCII karaktereket 1 bájton ábrázolja, a magyar nyelvben </a:t>
            </a:r>
            <a:r>
              <a:rPr lang="hu-HU" sz="2600" dirty="0" smtClean="0"/>
              <a:t>használatos </a:t>
            </a:r>
            <a:r>
              <a:rPr lang="hu-HU" sz="2600" dirty="0"/>
              <a:t>idézőjeleket 3 bájton)</a:t>
            </a:r>
          </a:p>
          <a:p>
            <a:pPr>
              <a:lnSpc>
                <a:spcPct val="90000"/>
              </a:lnSpc>
            </a:pPr>
            <a:r>
              <a:rPr lang="hu-HU" sz="2600" dirty="0"/>
              <a:t>Ezt a formátumot használja az IE, a </a:t>
            </a:r>
            <a:r>
              <a:rPr lang="hu-HU" sz="2600" dirty="0" err="1"/>
              <a:t>Mozilla</a:t>
            </a:r>
            <a:r>
              <a:rPr lang="hu-HU" sz="2600" dirty="0"/>
              <a:t>, mivel kompatibilis az ASCII kóddal</a:t>
            </a:r>
          </a:p>
          <a:p>
            <a:pPr>
              <a:lnSpc>
                <a:spcPct val="90000"/>
              </a:lnSpc>
            </a:pPr>
            <a:r>
              <a:rPr lang="hu-HU" sz="2600" dirty="0"/>
              <a:t>a leghatékonyabban használható; sok adatbázis</a:t>
            </a:r>
            <a:r>
              <a:rPr lang="en-US" sz="2600" dirty="0"/>
              <a:t>-</a:t>
            </a:r>
            <a:r>
              <a:rPr lang="hu-HU" sz="2600" dirty="0"/>
              <a:t>rendszer, a UNIX rendszer, a Microsoft </a:t>
            </a:r>
            <a:r>
              <a:rPr lang="hu-HU" sz="2600" dirty="0" smtClean="0"/>
              <a:t>Windows,  </a:t>
            </a:r>
            <a:r>
              <a:rPr lang="hu-HU" sz="2600" dirty="0"/>
              <a:t>és majdnem minden  XHTML ezt használja</a:t>
            </a:r>
          </a:p>
        </p:txBody>
      </p:sp>
      <p:pic>
        <p:nvPicPr>
          <p:cNvPr id="168962" name="Picture 2" descr="http://www.tennhud.com/wp-content/uploads/2015/06/linux-logo-600x300.png"/>
          <p:cNvPicPr>
            <a:picLocks noChangeAspect="1" noChangeArrowheads="1"/>
          </p:cNvPicPr>
          <p:nvPr/>
        </p:nvPicPr>
        <p:blipFill>
          <a:blip r:embed="rId2"/>
          <a:srcRect/>
          <a:stretch>
            <a:fillRect/>
          </a:stretch>
        </p:blipFill>
        <p:spPr bwMode="auto">
          <a:xfrm>
            <a:off x="1071538" y="5214950"/>
            <a:ext cx="2571768" cy="1273152"/>
          </a:xfrm>
          <a:prstGeom prst="rect">
            <a:avLst/>
          </a:prstGeom>
          <a:noFill/>
        </p:spPr>
      </p:pic>
      <p:pic>
        <p:nvPicPr>
          <p:cNvPr id="168964" name="Picture 4" descr="http://advancedanalyticsllc.com/wilcoxon/pictures/windowslogo.jpg"/>
          <p:cNvPicPr>
            <a:picLocks noChangeAspect="1" noChangeArrowheads="1"/>
          </p:cNvPicPr>
          <p:nvPr/>
        </p:nvPicPr>
        <p:blipFill>
          <a:blip r:embed="rId3"/>
          <a:srcRect/>
          <a:stretch>
            <a:fillRect/>
          </a:stretch>
        </p:blipFill>
        <p:spPr bwMode="auto">
          <a:xfrm>
            <a:off x="4143372" y="5214950"/>
            <a:ext cx="1857388" cy="1415153"/>
          </a:xfrm>
          <a:prstGeom prst="rect">
            <a:avLst/>
          </a:prstGeom>
          <a:noFill/>
        </p:spPr>
      </p:pic>
      <p:pic>
        <p:nvPicPr>
          <p:cNvPr id="168966" name="Picture 6" descr="https://d3pl14o4ufnhvd.cloudfront.net/v2/uploads/0a76a70d-fe42-4aa8-98d9-23f9dc88ea06/517eb926b10c84b075d6b14f9ad0a541b09970ab_original.png"/>
          <p:cNvPicPr>
            <a:picLocks noChangeAspect="1" noChangeArrowheads="1"/>
          </p:cNvPicPr>
          <p:nvPr/>
        </p:nvPicPr>
        <p:blipFill>
          <a:blip r:embed="rId4"/>
          <a:srcRect/>
          <a:stretch>
            <a:fillRect/>
          </a:stretch>
        </p:blipFill>
        <p:spPr bwMode="auto">
          <a:xfrm>
            <a:off x="6643702" y="5214950"/>
            <a:ext cx="1357322" cy="1357322"/>
          </a:xfrm>
          <a:prstGeom prst="rect">
            <a:avLst/>
          </a:prstGeom>
          <a:noFill/>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hu-HU"/>
              <a:t>UTF-16</a:t>
            </a:r>
            <a:endParaRPr lang="en-US"/>
          </a:p>
        </p:txBody>
      </p:sp>
      <p:sp>
        <p:nvSpPr>
          <p:cNvPr id="102403" name="Rectangle 3"/>
          <p:cNvSpPr>
            <a:spLocks noGrp="1" noChangeArrowheads="1"/>
          </p:cNvSpPr>
          <p:nvPr>
            <p:ph type="body" idx="1"/>
          </p:nvPr>
        </p:nvSpPr>
        <p:spPr>
          <a:xfrm>
            <a:off x="566738" y="1898650"/>
            <a:ext cx="4291014" cy="4602184"/>
          </a:xfrm>
        </p:spPr>
        <p:txBody>
          <a:bodyPr>
            <a:normAutofit fontScale="85000" lnSpcReduction="10000"/>
          </a:bodyPr>
          <a:lstStyle/>
          <a:p>
            <a:r>
              <a:rPr lang="hu-HU" dirty="0"/>
              <a:t>változó hosszúságú formátum</a:t>
            </a:r>
          </a:p>
          <a:p>
            <a:r>
              <a:rPr lang="hu-HU" dirty="0"/>
              <a:t>a legtöbb karakter ábrázolása 16 biten történik </a:t>
            </a:r>
          </a:p>
          <a:p>
            <a:r>
              <a:rPr lang="hu-HU" dirty="0"/>
              <a:t>a többi karaktert rendezett párként fejezi ki 16 bit-egységen (32 bit)</a:t>
            </a:r>
          </a:p>
          <a:p>
            <a:r>
              <a:rPr lang="hu-HU" dirty="0"/>
              <a:t>főként </a:t>
            </a:r>
            <a:r>
              <a:rPr lang="hu-HU" dirty="0" err="1"/>
              <a:t>karakterfűzérek</a:t>
            </a:r>
            <a:r>
              <a:rPr lang="hu-HU" dirty="0"/>
              <a:t> kezelésének implementációjában használatos</a:t>
            </a:r>
            <a:endParaRPr lang="en-US" dirty="0"/>
          </a:p>
          <a:p>
            <a:endParaRPr lang="en-US" dirty="0"/>
          </a:p>
        </p:txBody>
      </p:sp>
      <p:pic>
        <p:nvPicPr>
          <p:cNvPr id="167938" name="Picture 2" descr="http://whitefiles.org/b1_s/1_free_guides/fg2cd/pgs/f026.png"/>
          <p:cNvPicPr>
            <a:picLocks noChangeAspect="1" noChangeArrowheads="1"/>
          </p:cNvPicPr>
          <p:nvPr/>
        </p:nvPicPr>
        <p:blipFill>
          <a:blip r:embed="rId2"/>
          <a:srcRect/>
          <a:stretch>
            <a:fillRect/>
          </a:stretch>
        </p:blipFill>
        <p:spPr bwMode="auto">
          <a:xfrm>
            <a:off x="4786314" y="2714620"/>
            <a:ext cx="4143699" cy="3109910"/>
          </a:xfrm>
          <a:prstGeom prst="rect">
            <a:avLst/>
          </a:prstGeom>
          <a:noFill/>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hu-HU"/>
              <a:t>UTF-32</a:t>
            </a:r>
            <a:endParaRPr lang="en-US"/>
          </a:p>
        </p:txBody>
      </p:sp>
      <p:sp>
        <p:nvSpPr>
          <p:cNvPr id="103427" name="Rectangle 3"/>
          <p:cNvSpPr>
            <a:spLocks noGrp="1" noChangeArrowheads="1"/>
          </p:cNvSpPr>
          <p:nvPr>
            <p:ph type="body" idx="1"/>
          </p:nvPr>
        </p:nvSpPr>
        <p:spPr>
          <a:xfrm>
            <a:off x="755650" y="1690688"/>
            <a:ext cx="7772400" cy="4114800"/>
          </a:xfrm>
        </p:spPr>
        <p:txBody>
          <a:bodyPr>
            <a:normAutofit lnSpcReduction="10000"/>
          </a:bodyPr>
          <a:lstStyle/>
          <a:p>
            <a:pPr>
              <a:lnSpc>
                <a:spcPct val="80000"/>
              </a:lnSpc>
            </a:pPr>
            <a:r>
              <a:rPr lang="hu-HU" dirty="0"/>
              <a:t>rögzített hosszúságú formátum, minden karaktert 32 biten ábrázol</a:t>
            </a:r>
          </a:p>
          <a:p>
            <a:pPr>
              <a:lnSpc>
                <a:spcPct val="80000"/>
              </a:lnSpc>
            </a:pPr>
            <a:r>
              <a:rPr lang="hu-HU" dirty="0"/>
              <a:t>egyelőre ritkán használatos</a:t>
            </a:r>
          </a:p>
          <a:p>
            <a:pPr>
              <a:lnSpc>
                <a:spcPct val="80000"/>
              </a:lnSpc>
            </a:pPr>
            <a:r>
              <a:rPr lang="hu-HU" dirty="0"/>
              <a:t>ritka karakterek, teljes scriptek kódolására alkalmazzák</a:t>
            </a:r>
          </a:p>
          <a:p>
            <a:pPr>
              <a:lnSpc>
                <a:spcPct val="80000"/>
              </a:lnSpc>
            </a:pPr>
            <a:r>
              <a:rPr lang="hu-HU" dirty="0"/>
              <a:t>fix hosszúsága miatt könnyen kezelhetők vele a tömbök</a:t>
            </a:r>
          </a:p>
          <a:p>
            <a:pPr>
              <a:lnSpc>
                <a:spcPct val="80000"/>
              </a:lnSpc>
            </a:pPr>
            <a:r>
              <a:rPr lang="hu-HU" dirty="0"/>
              <a:t>elképzelések szerint az</a:t>
            </a:r>
            <a:r>
              <a:rPr lang="en-US" dirty="0"/>
              <a:t> </a:t>
            </a:r>
            <a:r>
              <a:rPr lang="hu-HU" dirty="0"/>
              <a:t>összes</a:t>
            </a:r>
            <a:r>
              <a:rPr lang="en-US" dirty="0"/>
              <a:t> </a:t>
            </a:r>
            <a:r>
              <a:rPr lang="hu-HU" dirty="0"/>
              <a:t>élő</a:t>
            </a:r>
            <a:r>
              <a:rPr lang="en-US" dirty="0"/>
              <a:t>, </a:t>
            </a:r>
            <a:r>
              <a:rPr lang="hu-HU" dirty="0"/>
              <a:t>halott</a:t>
            </a:r>
            <a:r>
              <a:rPr lang="en-US" dirty="0"/>
              <a:t> </a:t>
            </a:r>
            <a:r>
              <a:rPr lang="hu-HU" dirty="0"/>
              <a:t>és</a:t>
            </a:r>
            <a:r>
              <a:rPr lang="en-US" dirty="0"/>
              <a:t> </a:t>
            </a:r>
            <a:r>
              <a:rPr lang="hu-HU" dirty="0"/>
              <a:t>mesterséges</a:t>
            </a:r>
            <a:r>
              <a:rPr lang="en-US" dirty="0"/>
              <a:t> </a:t>
            </a:r>
            <a:r>
              <a:rPr lang="hu-HU" dirty="0"/>
              <a:t>kultúra</a:t>
            </a:r>
            <a:r>
              <a:rPr lang="en-US" dirty="0"/>
              <a:t> </a:t>
            </a:r>
            <a:r>
              <a:rPr lang="hu-HU" dirty="0"/>
              <a:t>írásjeleinek</a:t>
            </a:r>
            <a:r>
              <a:rPr lang="en-US" dirty="0"/>
              <a:t> </a:t>
            </a:r>
            <a:r>
              <a:rPr lang="hu-HU" dirty="0"/>
              <a:t>ábrázolására elegendő kb. kétmillió szám </a:t>
            </a:r>
            <a:endParaRPr lang="hu-HU" dirty="0" smtClean="0"/>
          </a:p>
          <a:p>
            <a:pPr>
              <a:lnSpc>
                <a:spcPct val="80000"/>
              </a:lnSpc>
              <a:buNone/>
            </a:pPr>
            <a:r>
              <a:rPr lang="hu-HU" dirty="0" smtClean="0"/>
              <a:t>	(</a:t>
            </a:r>
            <a:r>
              <a:rPr lang="hu-HU" dirty="0" smtClean="0">
                <a:sym typeface="Mathematica1" pitchFamily="2" charset="2"/>
              </a:rPr>
              <a:t> </a:t>
            </a:r>
            <a:r>
              <a:rPr lang="hu-HU" dirty="0">
                <a:sym typeface="Mathematica1" pitchFamily="2" charset="2"/>
              </a:rPr>
              <a:t>2</a:t>
            </a:r>
            <a:r>
              <a:rPr lang="hu-HU" baseline="30000" dirty="0">
                <a:sym typeface="Mathematica1" pitchFamily="2" charset="2"/>
              </a:rPr>
              <a:t>21</a:t>
            </a:r>
            <a:r>
              <a:rPr lang="hu-HU" dirty="0"/>
              <a:t>)</a:t>
            </a:r>
            <a:endParaRPr lang="en-US" dirty="0"/>
          </a:p>
        </p:txBody>
      </p:sp>
      <p:pic>
        <p:nvPicPr>
          <p:cNvPr id="166913" name="Picture 1"/>
          <p:cNvPicPr>
            <a:picLocks noChangeAspect="1" noChangeArrowheads="1"/>
          </p:cNvPicPr>
          <p:nvPr/>
        </p:nvPicPr>
        <p:blipFill>
          <a:blip r:embed="rId2" cstate="print"/>
          <a:srcRect/>
          <a:stretch>
            <a:fillRect/>
          </a:stretch>
        </p:blipFill>
        <p:spPr bwMode="auto">
          <a:xfrm>
            <a:off x="3643306" y="5286388"/>
            <a:ext cx="1434271" cy="1438261"/>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dirty="0"/>
          </a:p>
        </p:txBody>
      </p:sp>
      <p:pic>
        <p:nvPicPr>
          <p:cNvPr id="197634" name="Picture 2" descr="http://image.slidesharecdn.com/4546-111112163306-phpapp01/95/mdiaelmlet-rra-a-hzi-feladat-14-728.jpg?cb=1321115746"/>
          <p:cNvPicPr>
            <a:picLocks noGrp="1" noChangeAspect="1" noChangeArrowheads="1"/>
          </p:cNvPicPr>
          <p:nvPr>
            <p:ph idx="1"/>
          </p:nvPr>
        </p:nvPicPr>
        <p:blipFill>
          <a:blip r:embed="rId2"/>
          <a:srcRect/>
          <a:stretch>
            <a:fillRect/>
          </a:stretch>
        </p:blipFill>
        <p:spPr bwMode="auto">
          <a:xfrm>
            <a:off x="-1" y="0"/>
            <a:ext cx="9144001" cy="6858000"/>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Számolás kettes számrendszerben</a:t>
            </a:r>
            <a:endParaRPr lang="hu-HU" dirty="0"/>
          </a:p>
        </p:txBody>
      </p:sp>
      <p:pic>
        <p:nvPicPr>
          <p:cNvPr id="186370" name="Picture 2"/>
          <p:cNvPicPr>
            <a:picLocks noChangeAspect="1" noChangeArrowheads="1"/>
          </p:cNvPicPr>
          <p:nvPr/>
        </p:nvPicPr>
        <p:blipFill>
          <a:blip r:embed="rId2"/>
          <a:srcRect/>
          <a:stretch>
            <a:fillRect/>
          </a:stretch>
        </p:blipFill>
        <p:spPr bwMode="auto">
          <a:xfrm>
            <a:off x="428596" y="1714488"/>
            <a:ext cx="8472332" cy="2071702"/>
          </a:xfrm>
          <a:prstGeom prst="rect">
            <a:avLst/>
          </a:prstGeom>
          <a:noFill/>
          <a:ln w="9525">
            <a:noFill/>
            <a:miter lim="800000"/>
            <a:headEnd/>
            <a:tailEnd/>
          </a:ln>
          <a:effectLst/>
        </p:spPr>
      </p:pic>
      <p:pic>
        <p:nvPicPr>
          <p:cNvPr id="186371" name="Picture 3"/>
          <p:cNvPicPr>
            <a:picLocks noChangeAspect="1" noChangeArrowheads="1"/>
          </p:cNvPicPr>
          <p:nvPr/>
        </p:nvPicPr>
        <p:blipFill>
          <a:blip r:embed="rId3"/>
          <a:srcRect/>
          <a:stretch>
            <a:fillRect/>
          </a:stretch>
        </p:blipFill>
        <p:spPr bwMode="auto">
          <a:xfrm>
            <a:off x="5715008" y="2786058"/>
            <a:ext cx="2971800" cy="2724150"/>
          </a:xfrm>
          <a:prstGeom prst="rect">
            <a:avLst/>
          </a:prstGeom>
          <a:noFill/>
          <a:ln w="9525">
            <a:noFill/>
            <a:miter lim="800000"/>
            <a:headEnd/>
            <a:tailEnd/>
          </a:ln>
          <a:effectLst/>
        </p:spPr>
      </p:pic>
      <p:pic>
        <p:nvPicPr>
          <p:cNvPr id="186372" name="Picture 4"/>
          <p:cNvPicPr>
            <a:picLocks noChangeAspect="1" noChangeArrowheads="1"/>
          </p:cNvPicPr>
          <p:nvPr/>
        </p:nvPicPr>
        <p:blipFill>
          <a:blip r:embed="rId4"/>
          <a:srcRect/>
          <a:stretch>
            <a:fillRect/>
          </a:stretch>
        </p:blipFill>
        <p:spPr bwMode="auto">
          <a:xfrm>
            <a:off x="357158" y="4000504"/>
            <a:ext cx="2405467" cy="2376485"/>
          </a:xfrm>
          <a:prstGeom prst="rect">
            <a:avLst/>
          </a:prstGeom>
          <a:noFill/>
          <a:ln w="9525">
            <a:noFill/>
            <a:miter lim="800000"/>
            <a:headEnd/>
            <a:tailEnd/>
          </a:ln>
          <a:effectLst/>
        </p:spPr>
      </p:pic>
      <p:pic>
        <p:nvPicPr>
          <p:cNvPr id="192514" name="Picture 2"/>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3000364" y="4143379"/>
            <a:ext cx="2714644" cy="23921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3"/>
          <p:cNvPicPr>
            <a:picLocks noChangeAspect="1" noChangeArrowheads="1"/>
          </p:cNvPicPr>
          <p:nvPr/>
        </p:nvPicPr>
        <p:blipFill>
          <a:blip r:embed="rId2"/>
          <a:srcRect/>
          <a:stretch>
            <a:fillRect/>
          </a:stretch>
        </p:blipFill>
        <p:spPr bwMode="auto">
          <a:xfrm>
            <a:off x="0" y="1571612"/>
            <a:ext cx="8751047" cy="2643206"/>
          </a:xfrm>
          <a:prstGeom prst="rect">
            <a:avLst/>
          </a:prstGeom>
          <a:noFill/>
          <a:ln w="9525">
            <a:noFill/>
            <a:miter lim="800000"/>
            <a:headEnd/>
            <a:tailEnd/>
          </a:ln>
          <a:effectLst/>
        </p:spPr>
      </p:pic>
      <p:sp>
        <p:nvSpPr>
          <p:cNvPr id="2" name="Cím 1"/>
          <p:cNvSpPr>
            <a:spLocks noGrp="1"/>
          </p:cNvSpPr>
          <p:nvPr>
            <p:ph type="title"/>
          </p:nvPr>
        </p:nvSpPr>
        <p:spPr/>
        <p:txBody>
          <a:bodyPr>
            <a:normAutofit fontScale="90000"/>
          </a:bodyPr>
          <a:lstStyle/>
          <a:p>
            <a:r>
              <a:rPr lang="hu-HU" dirty="0" smtClean="0"/>
              <a:t>Számolás kettes számrendszerben</a:t>
            </a:r>
            <a:endParaRPr lang="hu-HU" dirty="0"/>
          </a:p>
        </p:txBody>
      </p:sp>
      <p:pic>
        <p:nvPicPr>
          <p:cNvPr id="187394" name="Picture 2"/>
          <p:cNvPicPr>
            <a:picLocks noChangeAspect="1" noChangeArrowheads="1"/>
          </p:cNvPicPr>
          <p:nvPr/>
        </p:nvPicPr>
        <p:blipFill>
          <a:blip r:embed="rId3"/>
          <a:srcRect/>
          <a:stretch>
            <a:fillRect/>
          </a:stretch>
        </p:blipFill>
        <p:spPr bwMode="auto">
          <a:xfrm>
            <a:off x="214282" y="3571876"/>
            <a:ext cx="2009671" cy="1281104"/>
          </a:xfrm>
          <a:prstGeom prst="rect">
            <a:avLst/>
          </a:prstGeom>
          <a:noFill/>
          <a:ln w="9525">
            <a:noFill/>
            <a:miter lim="800000"/>
            <a:headEnd/>
            <a:tailEnd/>
          </a:ln>
          <a:effectLst/>
        </p:spPr>
      </p:pic>
      <p:sp>
        <p:nvSpPr>
          <p:cNvPr id="10" name="Téglalap 9"/>
          <p:cNvSpPr/>
          <p:nvPr/>
        </p:nvSpPr>
        <p:spPr>
          <a:xfrm>
            <a:off x="2500298" y="3357562"/>
            <a:ext cx="357190" cy="62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87396" name="Picture 4"/>
          <p:cNvPicPr>
            <a:picLocks noChangeAspect="1" noChangeArrowheads="1"/>
          </p:cNvPicPr>
          <p:nvPr/>
        </p:nvPicPr>
        <p:blipFill>
          <a:blip r:embed="rId4"/>
          <a:srcRect/>
          <a:stretch>
            <a:fillRect/>
          </a:stretch>
        </p:blipFill>
        <p:spPr bwMode="auto">
          <a:xfrm>
            <a:off x="500034" y="4572008"/>
            <a:ext cx="5143536" cy="2117162"/>
          </a:xfrm>
          <a:prstGeom prst="rect">
            <a:avLst/>
          </a:prstGeom>
          <a:noFill/>
          <a:ln w="9525">
            <a:noFill/>
            <a:miter lim="800000"/>
            <a:headEnd/>
            <a:tailEnd/>
          </a:ln>
          <a:effectLst/>
        </p:spPr>
      </p:pic>
      <p:pic>
        <p:nvPicPr>
          <p:cNvPr id="193538" name="Picture 2"/>
          <p:cNvPicPr>
            <a:picLocks noChangeAspect="1" noChangeArrowheads="1"/>
          </p:cNvPicPr>
          <p:nvPr/>
        </p:nvPicPr>
        <p:blipFill>
          <a:blip r:embed="rId5">
            <a:duotone>
              <a:prstClr val="black"/>
              <a:schemeClr val="accent1">
                <a:tint val="45000"/>
                <a:satMod val="400000"/>
              </a:schemeClr>
            </a:duotone>
          </a:blip>
          <a:srcRect/>
          <a:stretch>
            <a:fillRect/>
          </a:stretch>
        </p:blipFill>
        <p:spPr bwMode="auto">
          <a:xfrm>
            <a:off x="5857884" y="3428999"/>
            <a:ext cx="2857520" cy="32964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lapértelmezett terv">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66"/>
      </a:hlink>
      <a:folHlink>
        <a:srgbClr val="B2B2B2"/>
      </a:folHlink>
    </a:clrScheme>
    <a:fontScheme name="Alapértelmezett terv">
      <a:majorFont>
        <a:latin typeface="Bookman Old Style"/>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hu-HU"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hu-HU"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7129</TotalTime>
  <Words>16295</Words>
  <PresentationFormat>Diavetítés a képernyőre (4:3 oldalarány)</PresentationFormat>
  <Paragraphs>3188</Paragraphs>
  <Slides>353</Slides>
  <Notes>12</Notes>
  <HiddenSlides>0</HiddenSlides>
  <MMClips>0</MMClips>
  <ScaleCrop>false</ScaleCrop>
  <HeadingPairs>
    <vt:vector size="6" baseType="variant">
      <vt:variant>
        <vt:lpstr>Téma</vt:lpstr>
      </vt:variant>
      <vt:variant>
        <vt:i4>3</vt:i4>
      </vt:variant>
      <vt:variant>
        <vt:lpstr>Beágyazott OLE kiszolgálók</vt:lpstr>
      </vt:variant>
      <vt:variant>
        <vt:i4>4</vt:i4>
      </vt:variant>
      <vt:variant>
        <vt:lpstr>Diacímek</vt:lpstr>
      </vt:variant>
      <vt:variant>
        <vt:i4>353</vt:i4>
      </vt:variant>
    </vt:vector>
  </HeadingPairs>
  <TitlesOfParts>
    <vt:vector size="360" baseType="lpstr">
      <vt:lpstr>Modul</vt:lpstr>
      <vt:lpstr>Office-téma</vt:lpstr>
      <vt:lpstr>Alapértelmezett terv</vt:lpstr>
      <vt:lpstr>Equation</vt:lpstr>
      <vt:lpstr>Egyenlet</vt:lpstr>
      <vt:lpstr>Bitkép alakzat</vt:lpstr>
      <vt:lpstr>Dokumentum</vt:lpstr>
      <vt:lpstr>Bevezetés az informatikába</vt:lpstr>
      <vt:lpstr>Mi az informatika?</vt:lpstr>
      <vt:lpstr>Az informatika típusai</vt:lpstr>
      <vt:lpstr>Informatika a mindennapokban</vt:lpstr>
      <vt:lpstr>Mit csinál egy informatikus?</vt:lpstr>
      <vt:lpstr>Milyen informatikusra van szükség?</vt:lpstr>
      <vt:lpstr>Mihez értsen egy informatikus?</vt:lpstr>
      <vt:lpstr>Mennyit keres egy informatikus?</vt:lpstr>
      <vt:lpstr>IT keresetek összehasonlítása Németországban és Ausztriában</vt:lpstr>
      <vt:lpstr>Az informatika jellemzői:   a tudás reprezentálása</vt:lpstr>
      <vt:lpstr>Az informatika jellemzői:  algoritmikus problémamegoldás</vt:lpstr>
      <vt:lpstr>Algoritmusok</vt:lpstr>
      <vt:lpstr>Mondatszerű leírás</vt:lpstr>
      <vt:lpstr>A folyamatábra jelei</vt:lpstr>
      <vt:lpstr>Az algoritmusok építőelemei</vt:lpstr>
      <vt:lpstr>Egy napunk</vt:lpstr>
      <vt:lpstr>Egy napunk</vt:lpstr>
      <vt:lpstr>Mi az információ?</vt:lpstr>
      <vt:lpstr>Mit kezdünk az információval?</vt:lpstr>
      <vt:lpstr>Honnan lehet információt gyűjteni?</vt:lpstr>
      <vt:lpstr>Hogyan reprezentáljuk az információt?</vt:lpstr>
      <vt:lpstr>Bináris (kettes) számrendszer</vt:lpstr>
      <vt:lpstr>Tömörítés</vt:lpstr>
      <vt:lpstr>Titkosítás</vt:lpstr>
      <vt:lpstr>Adatok tárolása</vt:lpstr>
      <vt:lpstr>Adatok betöltése egy helyre</vt:lpstr>
      <vt:lpstr>Az információ visszakeresése</vt:lpstr>
      <vt:lpstr>Az információ feldolgozása, elemzése</vt:lpstr>
      <vt:lpstr>Az információ megjelenítése, vizualizáció</vt:lpstr>
      <vt:lpstr>Az információ továbbítása</vt:lpstr>
      <vt:lpstr>Az információ mentése</vt:lpstr>
      <vt:lpstr>Az informatika legfontosabb eszköze a számítógép</vt:lpstr>
      <vt:lpstr>Milyen elven működjön a számítógép?</vt:lpstr>
      <vt:lpstr>A Neumann-gép szerkezete</vt:lpstr>
      <vt:lpstr>Perifériák Neumann elvei alapján</vt:lpstr>
      <vt:lpstr>Neumann János </vt:lpstr>
      <vt:lpstr>Köszönöm a figyelmet!</vt:lpstr>
      <vt:lpstr>Gyakorlati feladatok</vt:lpstr>
      <vt:lpstr>A CAT fogalmai és megközelítései</vt:lpstr>
      <vt:lpstr>Problémák reprezentálása</vt:lpstr>
      <vt:lpstr>Problémák reprezentálása</vt:lpstr>
      <vt:lpstr>Problémák reprezentálása</vt:lpstr>
      <vt:lpstr>Problémák reprezentálása</vt:lpstr>
      <vt:lpstr>Problémák reprezentálása</vt:lpstr>
      <vt:lpstr>Problémák reprezentálása</vt:lpstr>
      <vt:lpstr>Problémák reprezentálása</vt:lpstr>
      <vt:lpstr>Algoritmus</vt:lpstr>
      <vt:lpstr>Algoritmus</vt:lpstr>
      <vt:lpstr>Információáramlás</vt:lpstr>
      <vt:lpstr>Házi feladat</vt:lpstr>
      <vt:lpstr>Házi feladat</vt:lpstr>
      <vt:lpstr>Kódolás, kettes számrendszer</vt:lpstr>
      <vt:lpstr>Miért van szükség kódolásra?</vt:lpstr>
      <vt:lpstr>Kódolás természetes nyelven</vt:lpstr>
      <vt:lpstr>A kódolás számok segítségével</vt:lpstr>
      <vt:lpstr>A számok, számolás megjelenése</vt:lpstr>
      <vt:lpstr>Digit = ujj</vt:lpstr>
      <vt:lpstr>Számrendszerek</vt:lpstr>
      <vt:lpstr>q-alapú számrendszer</vt:lpstr>
      <vt:lpstr>Bináris számrendszer</vt:lpstr>
      <vt:lpstr>Hexadecimális számrendszer</vt:lpstr>
      <vt:lpstr>Számrendszerek: összefoglaló</vt:lpstr>
      <vt:lpstr>2 hatványai 10-ed rendig</vt:lpstr>
      <vt:lpstr>Átváltás a számrendszerek között</vt:lpstr>
      <vt:lpstr>Átváltás 10-es számrendszerből 2-esbe</vt:lpstr>
      <vt:lpstr>Átváltás 10-es számrendszerből 8-asba</vt:lpstr>
      <vt:lpstr>Átváltás 10-es számrendszerből 16-osba</vt:lpstr>
      <vt:lpstr>Átváltás 2-es számrendszerből 10-esbe</vt:lpstr>
      <vt:lpstr>Átváltás 8-as számrendszerből 10-esbe</vt:lpstr>
      <vt:lpstr>Átváltás 16-os számrendszerből 10-esbe</vt:lpstr>
      <vt:lpstr>Különbség az átváltásoknál</vt:lpstr>
      <vt:lpstr>Átváltás 2-es számrendszerből 16-osba</vt:lpstr>
      <vt:lpstr>Átváltás 2-es számrendszerből 8-asba</vt:lpstr>
      <vt:lpstr>Átváltás 8-as számrendszerből 2-esbe</vt:lpstr>
      <vt:lpstr>Átváltás 16-os számrendszerből 2-esbe</vt:lpstr>
      <vt:lpstr>Különbség az átváltásoknál</vt:lpstr>
      <vt:lpstr>Definíciók</vt:lpstr>
      <vt:lpstr>Információ </vt:lpstr>
      <vt:lpstr>Információ </vt:lpstr>
      <vt:lpstr>Információ tárolása</vt:lpstr>
      <vt:lpstr>Információ kódolása</vt:lpstr>
      <vt:lpstr>Matematikai modellezés</vt:lpstr>
      <vt:lpstr>Matematikai modellezés</vt:lpstr>
      <vt:lpstr>Szövegek kódolása</vt:lpstr>
      <vt:lpstr>Szöveg konvertálása bináris számokká</vt:lpstr>
      <vt:lpstr>Szöveg konvertálása decimális számokká</vt:lpstr>
      <vt:lpstr>Szöveg konvertálása hexadecimális számokká</vt:lpstr>
      <vt:lpstr>ASCII kódolás</vt:lpstr>
      <vt:lpstr>Az ASCII kódtáblázat</vt:lpstr>
      <vt:lpstr>ASCII karaktercsoportok</vt:lpstr>
      <vt:lpstr>Karakterek</vt:lpstr>
      <vt:lpstr>Az Unicode szükségessége</vt:lpstr>
      <vt:lpstr>  Unicode (ISO-10646) szabvány</vt:lpstr>
      <vt:lpstr>UTF-8</vt:lpstr>
      <vt:lpstr>UTF-16</vt:lpstr>
      <vt:lpstr>UTF-32</vt:lpstr>
      <vt:lpstr>97. dia</vt:lpstr>
      <vt:lpstr>Számolás kettes számrendszerben</vt:lpstr>
      <vt:lpstr>Számolás kettes számrendszerben</vt:lpstr>
      <vt:lpstr>Kivonás komplemensképzéssel</vt:lpstr>
      <vt:lpstr>101. dia</vt:lpstr>
      <vt:lpstr>Kettes komplemens képzése</vt:lpstr>
      <vt:lpstr>Számolás kettes számrendszerben</vt:lpstr>
      <vt:lpstr>Számolás kettes számrendszerben</vt:lpstr>
      <vt:lpstr>Tört számok binárisan</vt:lpstr>
      <vt:lpstr>Tört számok binárisan</vt:lpstr>
      <vt:lpstr>Hexadecimális összeadástábla</vt:lpstr>
      <vt:lpstr>Hexadecimális számok összeadása</vt:lpstr>
      <vt:lpstr>Hexadecimális szorzótábla</vt:lpstr>
      <vt:lpstr>Hexadecimális számok szorzása</vt:lpstr>
      <vt:lpstr>Kódolási feladatok</vt:lpstr>
      <vt:lpstr>ASCII kódtáblázat</vt:lpstr>
      <vt:lpstr>Feladatok összeadásra</vt:lpstr>
      <vt:lpstr>Megoldások összeadásra</vt:lpstr>
      <vt:lpstr>Feladatok kivonásra</vt:lpstr>
      <vt:lpstr>Megoldások kivonásra</vt:lpstr>
      <vt:lpstr>Feladatok szorzásra, osztásra</vt:lpstr>
      <vt:lpstr>Megoldások szorzásra, osztásra</vt:lpstr>
      <vt:lpstr>Feladatok</vt:lpstr>
      <vt:lpstr>A számok ábrázolása a számítógépben</vt:lpstr>
      <vt:lpstr>A számok ábrázolása a számítógépben</vt:lpstr>
      <vt:lpstr>A számok ábrázolása a számítógépben</vt:lpstr>
      <vt:lpstr>A számok ábrázolása a számítógépben</vt:lpstr>
      <vt:lpstr>A számok ábrázolása a számítógépben</vt:lpstr>
      <vt:lpstr>125. dia</vt:lpstr>
      <vt:lpstr>A számok ábrázolása a számítógépben</vt:lpstr>
      <vt:lpstr>A számok ábrázolása a számítógépben</vt:lpstr>
      <vt:lpstr>A számok ábrázolása a számítógépben</vt:lpstr>
      <vt:lpstr>A számok ábrázolása a számítógépben</vt:lpstr>
      <vt:lpstr>A számok ábrázolása a számítógépben</vt:lpstr>
      <vt:lpstr>131. dia</vt:lpstr>
      <vt:lpstr>Adattípusok a Java programozási nyelvben</vt:lpstr>
      <vt:lpstr>Adattípusok a Java programozási nyelvben</vt:lpstr>
      <vt:lpstr>134. dia</vt:lpstr>
      <vt:lpstr>135. dia</vt:lpstr>
      <vt:lpstr>136. dia</vt:lpstr>
      <vt:lpstr>137. dia</vt:lpstr>
      <vt:lpstr>138. dia</vt:lpstr>
      <vt:lpstr>139. dia</vt:lpstr>
      <vt:lpstr>Logikai műveletek</vt:lpstr>
      <vt:lpstr>Logikai műveletek</vt:lpstr>
      <vt:lpstr>Logikai műveletek</vt:lpstr>
      <vt:lpstr>Logikai műveletek</vt:lpstr>
      <vt:lpstr>Logikai műveletek</vt:lpstr>
      <vt:lpstr>Logikai műveletek</vt:lpstr>
      <vt:lpstr>Aritmetikai műveletek</vt:lpstr>
      <vt:lpstr>Aritmetikai műveletek</vt:lpstr>
      <vt:lpstr>148. dia</vt:lpstr>
      <vt:lpstr>149. dia</vt:lpstr>
      <vt:lpstr>150. dia</vt:lpstr>
      <vt:lpstr>151. dia</vt:lpstr>
      <vt:lpstr>Programozás és programozás módszertan</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-2. A számítástechnika és a programozás története</vt:lpstr>
      <vt:lpstr>-1. Alapfogalmak</vt:lpstr>
      <vt:lpstr>-1. Alapfogalmak</vt:lpstr>
      <vt:lpstr>-1. Alapfogalmak</vt:lpstr>
      <vt:lpstr>0. Feladatmegoldás számítógéppel</vt:lpstr>
      <vt:lpstr>0. Feladatmegoldás számítógéppel</vt:lpstr>
      <vt:lpstr>1. Feladatmegoldás számítógéppel – részletesen az egyes lépésekről -       SPECIFIKÁCIÓ</vt:lpstr>
      <vt:lpstr>1. Feladatmegoldás számítógéppel – részletesen az egyes lépésekről -       SPECIFIKÁCIÓ</vt:lpstr>
      <vt:lpstr>2. Feladatmegoldás számítógéppel – részletesen az egyes lépésekről -       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2/a. Feladatmegoldás számítógéppel – részletesen az egyes lépésekről -       ALGORITMUSTERVEZÉS</vt:lpstr>
      <vt:lpstr>2/b. Feladatmegoldás számítógéppel – részletesen az egyes lépésekről -       ADATTERVEZÉS</vt:lpstr>
      <vt:lpstr>2/b. Feladatmegoldás számítógéppel – részletesen az egyes lépésekről -       ADATTERVEZÉS</vt:lpstr>
      <vt:lpstr>2/b. Feladatmegoldás számítógéppel – részletesen az egyes lépésekről -       ADATTERVEZÉS</vt:lpstr>
      <vt:lpstr>2/b. Feladatmegoldás számítógéppel – részletesen az egyes lépésekről -       ADATTERVEZÉS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3. Feladatmegoldás számítógéppel – részletesen az egyes lépésekről -       KÓDOLÁS</vt:lpstr>
      <vt:lpstr>4. A Turbo Pascal nyelv alapjai</vt:lpstr>
      <vt:lpstr>4. A Turbo Pascal nyelv alapjai</vt:lpstr>
      <vt:lpstr>4.1. A Turbo Pascal program általános szerkezete – csak alapok</vt:lpstr>
      <vt:lpstr>4.2. A Turbo Pascal fejlesztői környezete, menűrendszere</vt:lpstr>
      <vt:lpstr>4.3. A Turbo Pascal nyelv nyelvi elemei</vt:lpstr>
      <vt:lpstr>4.3. A Turbo Pascal nyelv nyelvi elemei</vt:lpstr>
      <vt:lpstr>4.3. A Turbo Pascal nyelv nyelvi elemei</vt:lpstr>
      <vt:lpstr>4.3. A Turbo Pascal nyelv nyelvi elemei</vt:lpstr>
      <vt:lpstr>4.3. A Turbo Pascal nyelv nyelvi elemei</vt:lpstr>
      <vt:lpstr>4.3. A Turbo Pascal nyelv nyelvi elemei</vt:lpstr>
      <vt:lpstr>4.3. A Turbo Pascal nyelv nyelvi elemei</vt:lpstr>
      <vt:lpstr>4.3. A Turbo Pascal nyelv nyelvi elemei</vt:lpstr>
      <vt:lpstr>4.3. A Turbo Pascal nyelv nyelvi elemei</vt:lpstr>
      <vt:lpstr>4.3. A Turbo Pascal nyelv nyelvi elemei</vt:lpstr>
      <vt:lpstr>4.4. A Pascal kifejezésekről részletesen</vt:lpstr>
      <vt:lpstr>4.4. A Pascal kifejezésekről részletesen</vt:lpstr>
      <vt:lpstr>4.4. A Pascal kifejezésekről részletesen</vt:lpstr>
      <vt:lpstr>4.4. A Pascal kifejezésekről részletesen</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4.5. A Turbo Pascal utasításai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4.6. A Turbo Pascal adattípusai</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4.8. Adatszerkezetek – összetett adattípusok a TP-ban</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6. Objektumorientált programozás</vt:lpstr>
      <vt:lpstr>7. Tesztelés</vt:lpstr>
      <vt:lpstr>7. Tesztelés</vt:lpstr>
      <vt:lpstr>7. Tesztelés</vt:lpstr>
      <vt:lpstr>7. Tesztelés</vt:lpstr>
      <vt:lpstr>7. Tesztelés</vt:lpstr>
      <vt:lpstr>7. Tesztelés</vt:lpstr>
      <vt:lpstr>7. Tesztelés</vt:lpstr>
      <vt:lpstr>7. Tesztelés</vt:lpstr>
      <vt:lpstr>7. Tesztelés</vt:lpstr>
      <vt:lpstr>7. Tesztelés</vt:lpstr>
      <vt:lpstr>7. Tesztelés</vt:lpstr>
      <vt:lpstr>7. Tesztelés</vt:lpstr>
      <vt:lpstr>8. Hibakeresés</vt:lpstr>
      <vt:lpstr>8. Hibakeresés</vt:lpstr>
      <vt:lpstr>8. Hibakeresés</vt:lpstr>
      <vt:lpstr>8. Hibakeresés</vt:lpstr>
      <vt:lpstr>8. Hibakeresés</vt:lpstr>
      <vt:lpstr>8. Hibakeresés</vt:lpstr>
      <vt:lpstr>8. Hibakeresés</vt:lpstr>
      <vt:lpstr>8. Hibakeresés</vt:lpstr>
      <vt:lpstr>9. A program dokumentálása</vt:lpstr>
      <vt:lpstr>9. A program dokumentálása</vt:lpstr>
      <vt:lpstr>9. A program dokumentálása</vt:lpstr>
      <vt:lpstr>9. A program dokumentálása</vt:lpstr>
      <vt:lpstr>10. A program hatékonysága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Bevezetés az informatikába</dc:title>
  <dc:creator>Kiss Attila</dc:creator>
  <cp:lastModifiedBy>Kiss Attila</cp:lastModifiedBy>
  <cp:revision>320</cp:revision>
  <dcterms:created xsi:type="dcterms:W3CDTF">2015-09-22T12:03:21Z</dcterms:created>
  <dcterms:modified xsi:type="dcterms:W3CDTF">2015-11-18T14:25:39Z</dcterms:modified>
</cp:coreProperties>
</file>