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5" r:id="rId2"/>
  </p:sldMasterIdLst>
  <p:notesMasterIdLst>
    <p:notesMasterId r:id="rId100"/>
  </p:notesMasterIdLst>
  <p:sldIdLst>
    <p:sldId id="256" r:id="rId3"/>
    <p:sldId id="257" r:id="rId4"/>
    <p:sldId id="261" r:id="rId5"/>
    <p:sldId id="258" r:id="rId6"/>
    <p:sldId id="259" r:id="rId7"/>
    <p:sldId id="260" r:id="rId8"/>
    <p:sldId id="262" r:id="rId9"/>
    <p:sldId id="263" r:id="rId10"/>
    <p:sldId id="264" r:id="rId11"/>
    <p:sldId id="265" r:id="rId12"/>
    <p:sldId id="266" r:id="rId13"/>
    <p:sldId id="269" r:id="rId14"/>
    <p:sldId id="270" r:id="rId15"/>
    <p:sldId id="271" r:id="rId16"/>
    <p:sldId id="274" r:id="rId17"/>
    <p:sldId id="278" r:id="rId18"/>
    <p:sldId id="279" r:id="rId19"/>
    <p:sldId id="280" r:id="rId20"/>
    <p:sldId id="281" r:id="rId21"/>
    <p:sldId id="283" r:id="rId22"/>
    <p:sldId id="284" r:id="rId23"/>
    <p:sldId id="285" r:id="rId24"/>
    <p:sldId id="286" r:id="rId25"/>
    <p:sldId id="287" r:id="rId26"/>
    <p:sldId id="288" r:id="rId27"/>
    <p:sldId id="289" r:id="rId28"/>
    <p:sldId id="290" r:id="rId29"/>
    <p:sldId id="291" r:id="rId30"/>
    <p:sldId id="292" r:id="rId31"/>
    <p:sldId id="282" r:id="rId32"/>
    <p:sldId id="293" r:id="rId33"/>
    <p:sldId id="294" r:id="rId34"/>
    <p:sldId id="295" r:id="rId35"/>
    <p:sldId id="296" r:id="rId36"/>
    <p:sldId id="299" r:id="rId37"/>
    <p:sldId id="297" r:id="rId38"/>
    <p:sldId id="298" r:id="rId39"/>
    <p:sldId id="300" r:id="rId40"/>
    <p:sldId id="305" r:id="rId41"/>
    <p:sldId id="306" r:id="rId42"/>
    <p:sldId id="307" r:id="rId43"/>
    <p:sldId id="308" r:id="rId44"/>
    <p:sldId id="310" r:id="rId45"/>
    <p:sldId id="311" r:id="rId46"/>
    <p:sldId id="313" r:id="rId47"/>
    <p:sldId id="312" r:id="rId48"/>
    <p:sldId id="302" r:id="rId49"/>
    <p:sldId id="304" r:id="rId50"/>
    <p:sldId id="301" r:id="rId51"/>
    <p:sldId id="309" r:id="rId52"/>
    <p:sldId id="314" r:id="rId53"/>
    <p:sldId id="315" r:id="rId54"/>
    <p:sldId id="316" r:id="rId55"/>
    <p:sldId id="317" r:id="rId56"/>
    <p:sldId id="318" r:id="rId57"/>
    <p:sldId id="319" r:id="rId58"/>
    <p:sldId id="320" r:id="rId59"/>
    <p:sldId id="322" r:id="rId60"/>
    <p:sldId id="323" r:id="rId61"/>
    <p:sldId id="324" r:id="rId62"/>
    <p:sldId id="325" r:id="rId63"/>
    <p:sldId id="326" r:id="rId64"/>
    <p:sldId id="327" r:id="rId65"/>
    <p:sldId id="370" r:id="rId66"/>
    <p:sldId id="371" r:id="rId67"/>
    <p:sldId id="372" r:id="rId68"/>
    <p:sldId id="373" r:id="rId69"/>
    <p:sldId id="374" r:id="rId70"/>
    <p:sldId id="375" r:id="rId71"/>
    <p:sldId id="376" r:id="rId72"/>
    <p:sldId id="377" r:id="rId73"/>
    <p:sldId id="378" r:id="rId74"/>
    <p:sldId id="379" r:id="rId75"/>
    <p:sldId id="380" r:id="rId76"/>
    <p:sldId id="381" r:id="rId77"/>
    <p:sldId id="382" r:id="rId78"/>
    <p:sldId id="328" r:id="rId79"/>
    <p:sldId id="329" r:id="rId80"/>
    <p:sldId id="330" r:id="rId81"/>
    <p:sldId id="331" r:id="rId82"/>
    <p:sldId id="332" r:id="rId83"/>
    <p:sldId id="333" r:id="rId84"/>
    <p:sldId id="334" r:id="rId85"/>
    <p:sldId id="335" r:id="rId86"/>
    <p:sldId id="352" r:id="rId87"/>
    <p:sldId id="354" r:id="rId88"/>
    <p:sldId id="355" r:id="rId89"/>
    <p:sldId id="336" r:id="rId90"/>
    <p:sldId id="356" r:id="rId91"/>
    <p:sldId id="339" r:id="rId92"/>
    <p:sldId id="340" r:id="rId93"/>
    <p:sldId id="341" r:id="rId94"/>
    <p:sldId id="342" r:id="rId95"/>
    <p:sldId id="343" r:id="rId96"/>
    <p:sldId id="344" r:id="rId97"/>
    <p:sldId id="345" r:id="rId98"/>
    <p:sldId id="368" r:id="rId99"/>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éma alapján készült stílus 1 – 5. jelölőszín">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 Id="rId5" Type="http://schemas.openxmlformats.org/officeDocument/2006/relationships/image" Target="../media/image100.wmf"/><Relationship Id="rId4" Type="http://schemas.openxmlformats.org/officeDocument/2006/relationships/image" Target="../media/image9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A5680E-7FE4-479B-91D1-57209CB2FD4F}" type="datetimeFigureOut">
              <a:rPr lang="hu-HU" smtClean="0"/>
              <a:pPr/>
              <a:t>2020. 09. 23.</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D9242-2057-48CD-9269-557D7A109C8A}" type="slidenum">
              <a:rPr lang="hu-HU" smtClean="0"/>
              <a:pPr/>
              <a:t>‹#›</a:t>
            </a:fld>
            <a:endParaRPr lang="hu-H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akép helye 1"/>
          <p:cNvSpPr>
            <a:spLocks noGrp="1" noRot="1" noChangeAspect="1" noTextEdit="1"/>
          </p:cNvSpPr>
          <p:nvPr>
            <p:ph type="sldImg"/>
          </p:nvPr>
        </p:nvSpPr>
        <p:spPr bwMode="auto">
          <a:noFill/>
          <a:ln>
            <a:solidFill>
              <a:srgbClr val="000000"/>
            </a:solidFill>
            <a:miter lim="800000"/>
            <a:headEnd/>
            <a:tailEnd/>
          </a:ln>
        </p:spPr>
      </p:sp>
      <p:sp>
        <p:nvSpPr>
          <p:cNvPr id="18435" name="Jegyzetek hely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8436"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DC1CED-C254-4669-80BD-88DAD5436600}" type="slidenum">
              <a:rPr lang="hu-HU"/>
              <a:pPr fontAlgn="base">
                <a:spcBef>
                  <a:spcPct val="0"/>
                </a:spcBef>
                <a:spcAft>
                  <a:spcPct val="0"/>
                </a:spcAft>
              </a:pPr>
              <a:t>64</a:t>
            </a:fld>
            <a:endParaRPr lang="hu-H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iakép helye 1"/>
          <p:cNvSpPr>
            <a:spLocks noGrp="1" noRot="1" noChangeAspect="1" noTextEdit="1"/>
          </p:cNvSpPr>
          <p:nvPr>
            <p:ph type="sldImg"/>
          </p:nvPr>
        </p:nvSpPr>
        <p:spPr bwMode="auto">
          <a:noFill/>
          <a:ln>
            <a:solidFill>
              <a:srgbClr val="000000"/>
            </a:solidFill>
            <a:miter lim="800000"/>
            <a:headEnd/>
            <a:tailEnd/>
          </a:ln>
        </p:spPr>
      </p:sp>
      <p:sp>
        <p:nvSpPr>
          <p:cNvPr id="19459" name="Jegyzetek hely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9460"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626A8D-A90C-455B-9123-AB0EC281A51D}" type="slidenum">
              <a:rPr lang="hu-HU"/>
              <a:pPr fontAlgn="base">
                <a:spcBef>
                  <a:spcPct val="0"/>
                </a:spcBef>
                <a:spcAft>
                  <a:spcPct val="0"/>
                </a:spcAft>
              </a:pPr>
              <a:t>74</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bg>
      <p:bgRef idx="1002">
        <a:schemeClr val="bg2"/>
      </p:bgRef>
    </p:bg>
    <p:spTree>
      <p:nvGrpSpPr>
        <p:cNvPr id="1" name=""/>
        <p:cNvGrpSpPr/>
        <p:nvPr/>
      </p:nvGrpSpPr>
      <p:grpSpPr>
        <a:xfrm>
          <a:off x="0" y="0"/>
          <a:ext cx="0" cy="0"/>
          <a:chOff x="0" y="0"/>
          <a:chExt cx="0" cy="0"/>
        </a:xfrm>
      </p:grpSpPr>
      <p:sp>
        <p:nvSpPr>
          <p:cNvPr id="9" name="Téglalap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Cím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hu-HU"/>
              <a:t>Mintacím szerkesztése</a:t>
            </a:r>
            <a:endParaRPr kumimoji="0" lang="en-US"/>
          </a:p>
        </p:txBody>
      </p:sp>
      <p:sp>
        <p:nvSpPr>
          <p:cNvPr id="3" name="Alcím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hu-HU"/>
              <a:t>Alcím mintájának szerkesztése</a:t>
            </a:r>
            <a:endParaRPr kumimoji="0" lang="en-US"/>
          </a:p>
        </p:txBody>
      </p:sp>
      <p:sp>
        <p:nvSpPr>
          <p:cNvPr id="4" name="Dátum helye 3"/>
          <p:cNvSpPr>
            <a:spLocks noGrp="1"/>
          </p:cNvSpPr>
          <p:nvPr>
            <p:ph type="dt" sz="half" idx="10"/>
          </p:nvPr>
        </p:nvSpPr>
        <p:spPr/>
        <p:txBody>
          <a:bodyPr/>
          <a:lstStyle/>
          <a:p>
            <a:fld id="{08DCDE75-89FD-47D4-96B5-7D53BD2E92D4}" type="datetimeFigureOut">
              <a:rPr lang="hu-HU" smtClean="0"/>
              <a:pPr/>
              <a:t>2020. 09. 23.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
        <p:nvSpPr>
          <p:cNvPr id="10" name="Téglalap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a:t>Mintaszöveg szerkesztése</a:t>
            </a:r>
          </a:p>
          <a:p>
            <a:pPr lvl="1" eaLnBrk="1" latinLnBrk="0" hangingPunct="1"/>
            <a:r>
              <a:rPr lang="hu-HU"/>
              <a:t>Második szint</a:t>
            </a:r>
          </a:p>
          <a:p>
            <a:pPr lvl="2" eaLnBrk="1" latinLnBrk="0" hangingPunct="1"/>
            <a:r>
              <a:rPr lang="hu-HU"/>
              <a:t>Harmadik szint</a:t>
            </a:r>
          </a:p>
          <a:p>
            <a:pPr lvl="3" eaLnBrk="1" latinLnBrk="0" hangingPunct="1"/>
            <a:r>
              <a:rPr lang="hu-HU"/>
              <a:t>Negyedik szint</a:t>
            </a:r>
          </a:p>
          <a:p>
            <a:pPr lvl="4" eaLnBrk="1" latinLnBrk="0" hangingPunct="1"/>
            <a:r>
              <a:rPr lang="hu-HU"/>
              <a:t>Ötödik szint</a:t>
            </a:r>
            <a:endParaRPr kumimoji="0" lang="en-US"/>
          </a:p>
        </p:txBody>
      </p:sp>
      <p:sp>
        <p:nvSpPr>
          <p:cNvPr id="4" name="Dátum helye 3"/>
          <p:cNvSpPr>
            <a:spLocks noGrp="1"/>
          </p:cNvSpPr>
          <p:nvPr>
            <p:ph type="dt" sz="half" idx="10"/>
          </p:nvPr>
        </p:nvSpPr>
        <p:spPr/>
        <p:txBody>
          <a:bodyPr/>
          <a:lstStyle/>
          <a:p>
            <a:fld id="{08DCDE75-89FD-47D4-96B5-7D53BD2E92D4}" type="datetimeFigureOut">
              <a:rPr lang="hu-HU" smtClean="0"/>
              <a:pPr/>
              <a:t>2020. 09. 23.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9" name="Téglalap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Téglalap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Függőleges cím 1"/>
          <p:cNvSpPr>
            <a:spLocks noGrp="1"/>
          </p:cNvSpPr>
          <p:nvPr>
            <p:ph type="title" orient="vert"/>
          </p:nvPr>
        </p:nvSpPr>
        <p:spPr>
          <a:xfrm>
            <a:off x="6781800" y="274640"/>
            <a:ext cx="1905000" cy="5851525"/>
          </a:xfrm>
        </p:spPr>
        <p:txBody>
          <a:bodyPr vert="eaVert"/>
          <a:lstStyle/>
          <a:p>
            <a:r>
              <a:rPr kumimoji="0" lang="hu-HU"/>
              <a:t>Mintacím szerkesztése</a:t>
            </a:r>
            <a:endParaRPr kumimoji="0" lang="en-US"/>
          </a:p>
        </p:txBody>
      </p:sp>
      <p:sp>
        <p:nvSpPr>
          <p:cNvPr id="3" name="Függőleges szöveg helye 2"/>
          <p:cNvSpPr>
            <a:spLocks noGrp="1"/>
          </p:cNvSpPr>
          <p:nvPr>
            <p:ph type="body" orient="vert" idx="1"/>
          </p:nvPr>
        </p:nvSpPr>
        <p:spPr>
          <a:xfrm>
            <a:off x="457200" y="304800"/>
            <a:ext cx="6019800" cy="5851525"/>
          </a:xfrm>
        </p:spPr>
        <p:txBody>
          <a:bodyPr vert="eaVert"/>
          <a:lstStyle/>
          <a:p>
            <a:pPr lvl="0" eaLnBrk="1" latinLnBrk="0" hangingPunct="1"/>
            <a:r>
              <a:rPr lang="hu-HU"/>
              <a:t>Mintaszöveg szerkesztése</a:t>
            </a:r>
          </a:p>
          <a:p>
            <a:pPr lvl="1" eaLnBrk="1" latinLnBrk="0" hangingPunct="1"/>
            <a:r>
              <a:rPr lang="hu-HU"/>
              <a:t>Második szint</a:t>
            </a:r>
          </a:p>
          <a:p>
            <a:pPr lvl="2" eaLnBrk="1" latinLnBrk="0" hangingPunct="1"/>
            <a:r>
              <a:rPr lang="hu-HU"/>
              <a:t>Harmadik szint</a:t>
            </a:r>
          </a:p>
          <a:p>
            <a:pPr lvl="3" eaLnBrk="1" latinLnBrk="0" hangingPunct="1"/>
            <a:r>
              <a:rPr lang="hu-HU"/>
              <a:t>Negyedik szint</a:t>
            </a:r>
          </a:p>
          <a:p>
            <a:pPr lvl="4" eaLnBrk="1" latinLnBrk="0" hangingPunct="1"/>
            <a:r>
              <a:rPr lang="hu-HU"/>
              <a:t>Ötödik szint</a:t>
            </a:r>
            <a:endParaRPr kumimoji="0" lang="en-US"/>
          </a:p>
        </p:txBody>
      </p:sp>
      <p:sp>
        <p:nvSpPr>
          <p:cNvPr id="4" name="Dátum helye 3"/>
          <p:cNvSpPr>
            <a:spLocks noGrp="1"/>
          </p:cNvSpPr>
          <p:nvPr>
            <p:ph type="dt" sz="half" idx="10"/>
          </p:nvPr>
        </p:nvSpPr>
        <p:spPr/>
        <p:txBody>
          <a:bodyPr/>
          <a:lstStyle/>
          <a:p>
            <a:fld id="{08DCDE75-89FD-47D4-96B5-7D53BD2E92D4}" type="datetimeFigureOut">
              <a:rPr lang="hu-HU" smtClean="0"/>
              <a:pPr/>
              <a:t>2020. 09. 23.</a:t>
            </a:fld>
            <a:endParaRPr lang="hu-HU"/>
          </a:p>
        </p:txBody>
      </p:sp>
      <p:sp>
        <p:nvSpPr>
          <p:cNvPr id="5" name="Élőláb helye 4"/>
          <p:cNvSpPr>
            <a:spLocks noGrp="1"/>
          </p:cNvSpPr>
          <p:nvPr>
            <p:ph type="ftr" sz="quarter" idx="11"/>
          </p:nvPr>
        </p:nvSpPr>
        <p:spPr>
          <a:xfrm>
            <a:off x="2640597" y="6377459"/>
            <a:ext cx="3836404" cy="365125"/>
          </a:xfrm>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Cím, tartalom és szöveg">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a:t>Mintacím szerkesztése</a:t>
            </a:r>
          </a:p>
        </p:txBody>
      </p:sp>
      <p:sp>
        <p:nvSpPr>
          <p:cNvPr id="3" name="Tartalom helye 2"/>
          <p:cNvSpPr>
            <a:spLocks noGrp="1"/>
          </p:cNvSpPr>
          <p:nvPr>
            <p:ph sz="half" idx="1"/>
          </p:nvPr>
        </p:nvSpPr>
        <p:spPr>
          <a:xfrm>
            <a:off x="685800" y="1981200"/>
            <a:ext cx="3810000" cy="41148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648200" y="1981200"/>
            <a:ext cx="3810000" cy="41148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a:xfrm>
            <a:off x="685800" y="6248400"/>
            <a:ext cx="1905000" cy="457200"/>
          </a:xfrm>
        </p:spPr>
        <p:txBody>
          <a:bodyPr/>
          <a:lstStyle>
            <a:lvl1pPr>
              <a:defRPr/>
            </a:lvl1pPr>
          </a:lstStyle>
          <a:p>
            <a:endParaRPr lang="hu-HU"/>
          </a:p>
        </p:txBody>
      </p:sp>
      <p:sp>
        <p:nvSpPr>
          <p:cNvPr id="6" name="Élőláb helye 5"/>
          <p:cNvSpPr>
            <a:spLocks noGrp="1"/>
          </p:cNvSpPr>
          <p:nvPr>
            <p:ph type="ftr" sz="quarter" idx="11"/>
          </p:nvPr>
        </p:nvSpPr>
        <p:spPr>
          <a:xfrm>
            <a:off x="3124200" y="6248400"/>
            <a:ext cx="2895600" cy="457200"/>
          </a:xfrm>
        </p:spPr>
        <p:txBody>
          <a:bodyPr/>
          <a:lstStyle>
            <a:lvl1pPr>
              <a:defRPr/>
            </a:lvl1pPr>
          </a:lstStyle>
          <a:p>
            <a:endParaRPr lang="hu-HU"/>
          </a:p>
        </p:txBody>
      </p:sp>
      <p:sp>
        <p:nvSpPr>
          <p:cNvPr id="7" name="Dia számának helye 6"/>
          <p:cNvSpPr>
            <a:spLocks noGrp="1"/>
          </p:cNvSpPr>
          <p:nvPr>
            <p:ph type="sldNum" sz="quarter" idx="12"/>
          </p:nvPr>
        </p:nvSpPr>
        <p:spPr>
          <a:xfrm>
            <a:off x="6553200" y="6248400"/>
            <a:ext cx="1905000" cy="457200"/>
          </a:xfrm>
        </p:spPr>
        <p:txBody>
          <a:bodyPr/>
          <a:lstStyle>
            <a:lvl1pPr>
              <a:defRPr/>
            </a:lvl1pPr>
          </a:lstStyle>
          <a:p>
            <a:fld id="{DB328241-2182-45A0-AB9E-F467E33D4B7B}" type="slidenum">
              <a:rPr lang="hu-HU"/>
              <a:pPr/>
              <a:t>‹#›</a:t>
            </a:fld>
            <a:endParaRPr lang="hu-H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Cím, ábra és szöveg">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a:t>Mintacím szerkesztése</a:t>
            </a:r>
          </a:p>
        </p:txBody>
      </p:sp>
      <p:sp>
        <p:nvSpPr>
          <p:cNvPr id="3" name="ClipArt-elem helye 2"/>
          <p:cNvSpPr>
            <a:spLocks noGrp="1"/>
          </p:cNvSpPr>
          <p:nvPr>
            <p:ph type="clipArt" sz="half" idx="1"/>
          </p:nvPr>
        </p:nvSpPr>
        <p:spPr>
          <a:xfrm>
            <a:off x="685800" y="1981200"/>
            <a:ext cx="3810000" cy="4114800"/>
          </a:xfrm>
        </p:spPr>
        <p:txBody>
          <a:bodyPr/>
          <a:lstStyle/>
          <a:p>
            <a:endParaRPr lang="hu-HU"/>
          </a:p>
        </p:txBody>
      </p:sp>
      <p:sp>
        <p:nvSpPr>
          <p:cNvPr id="4" name="Szöveg helye 3"/>
          <p:cNvSpPr>
            <a:spLocks noGrp="1"/>
          </p:cNvSpPr>
          <p:nvPr>
            <p:ph type="body" sz="half" idx="2"/>
          </p:nvPr>
        </p:nvSpPr>
        <p:spPr>
          <a:xfrm>
            <a:off x="4648200" y="1981200"/>
            <a:ext cx="3810000" cy="41148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a:xfrm>
            <a:off x="685800" y="6248400"/>
            <a:ext cx="1905000" cy="457200"/>
          </a:xfrm>
        </p:spPr>
        <p:txBody>
          <a:bodyPr/>
          <a:lstStyle>
            <a:lvl1pPr>
              <a:defRPr/>
            </a:lvl1pPr>
          </a:lstStyle>
          <a:p>
            <a:endParaRPr lang="hu-HU"/>
          </a:p>
        </p:txBody>
      </p:sp>
      <p:sp>
        <p:nvSpPr>
          <p:cNvPr id="6" name="Élőláb helye 5"/>
          <p:cNvSpPr>
            <a:spLocks noGrp="1"/>
          </p:cNvSpPr>
          <p:nvPr>
            <p:ph type="ftr" sz="quarter" idx="11"/>
          </p:nvPr>
        </p:nvSpPr>
        <p:spPr>
          <a:xfrm>
            <a:off x="3124200" y="6248400"/>
            <a:ext cx="2895600" cy="457200"/>
          </a:xfrm>
        </p:spPr>
        <p:txBody>
          <a:bodyPr/>
          <a:lstStyle>
            <a:lvl1pPr>
              <a:defRPr/>
            </a:lvl1pPr>
          </a:lstStyle>
          <a:p>
            <a:endParaRPr lang="hu-HU"/>
          </a:p>
        </p:txBody>
      </p:sp>
      <p:sp>
        <p:nvSpPr>
          <p:cNvPr id="7" name="Dia számának helye 6"/>
          <p:cNvSpPr>
            <a:spLocks noGrp="1"/>
          </p:cNvSpPr>
          <p:nvPr>
            <p:ph type="sldNum" sz="quarter" idx="12"/>
          </p:nvPr>
        </p:nvSpPr>
        <p:spPr>
          <a:xfrm>
            <a:off x="6553200" y="6248400"/>
            <a:ext cx="1905000" cy="457200"/>
          </a:xfrm>
        </p:spPr>
        <p:txBody>
          <a:bodyPr/>
          <a:lstStyle>
            <a:lvl1pPr>
              <a:defRPr/>
            </a:lvl1pPr>
          </a:lstStyle>
          <a:p>
            <a:fld id="{7DF8C894-56A4-406B-B5EC-1B76A75A8591}" type="slidenum">
              <a:rPr lang="hu-HU"/>
              <a:pPr/>
              <a:t>‹#›</a:t>
            </a:fld>
            <a:endParaRPr lang="hu-H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574675" y="0"/>
            <a:ext cx="8001000" cy="1216025"/>
          </a:xfrm>
        </p:spPr>
        <p:txBody>
          <a:bodyPr/>
          <a:lstStyle/>
          <a:p>
            <a:r>
              <a:rPr lang="hu-HU"/>
              <a:t>Mintacím szerkesztése</a:t>
            </a:r>
          </a:p>
        </p:txBody>
      </p:sp>
      <p:sp>
        <p:nvSpPr>
          <p:cNvPr id="3" name="Táblázat helye 2"/>
          <p:cNvSpPr>
            <a:spLocks noGrp="1"/>
          </p:cNvSpPr>
          <p:nvPr>
            <p:ph type="tbl" idx="1"/>
          </p:nvPr>
        </p:nvSpPr>
        <p:spPr>
          <a:xfrm>
            <a:off x="566738" y="1752600"/>
            <a:ext cx="8001000" cy="4267200"/>
          </a:xfrm>
        </p:spPr>
        <p:txBody>
          <a:bodyPr/>
          <a:lstStyle/>
          <a:p>
            <a:endParaRPr lang="hu-HU"/>
          </a:p>
        </p:txBody>
      </p:sp>
      <p:sp>
        <p:nvSpPr>
          <p:cNvPr id="4" name="Dátum helye 3"/>
          <p:cNvSpPr>
            <a:spLocks noGrp="1"/>
          </p:cNvSpPr>
          <p:nvPr>
            <p:ph type="dt" sz="half" idx="10"/>
          </p:nvPr>
        </p:nvSpPr>
        <p:spPr>
          <a:xfrm>
            <a:off x="609600" y="6245225"/>
            <a:ext cx="1981200" cy="476250"/>
          </a:xfrm>
        </p:spPr>
        <p:txBody>
          <a:bodyPr/>
          <a:lstStyle>
            <a:lvl1pPr>
              <a:defRPr/>
            </a:lvl1pPr>
          </a:lstStyle>
          <a:p>
            <a:endParaRPr lang="en-US"/>
          </a:p>
        </p:txBody>
      </p:sp>
      <p:sp>
        <p:nvSpPr>
          <p:cNvPr id="5" name="Élőláb helye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Dia számának helye 5"/>
          <p:cNvSpPr>
            <a:spLocks noGrp="1"/>
          </p:cNvSpPr>
          <p:nvPr>
            <p:ph type="sldNum" sz="quarter" idx="12"/>
          </p:nvPr>
        </p:nvSpPr>
        <p:spPr>
          <a:xfrm>
            <a:off x="6553200" y="6245225"/>
            <a:ext cx="1981200" cy="476250"/>
          </a:xfrm>
        </p:spPr>
        <p:txBody>
          <a:bodyPr/>
          <a:lstStyle>
            <a:lvl1pPr>
              <a:defRPr/>
            </a:lvl1pPr>
          </a:lstStyle>
          <a:p>
            <a:fld id="{5E605F4F-6FD7-4377-961A-D4FFB26ECE47}" type="slidenum">
              <a:rPr lang="en-US"/>
              <a:pPr/>
              <a:t>‹#›</a:t>
            </a:fld>
            <a:endParaRPr lang="en-US"/>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lvl1pPr>
              <a:defRPr/>
            </a:lvl1pPr>
          </a:lstStyle>
          <a:p>
            <a:pPr>
              <a:defRPr/>
            </a:pPr>
            <a:fld id="{6594DBD4-56C9-4A88-877B-6F860787B0A2}" type="datetimeFigureOut">
              <a:rPr lang="hu-HU"/>
              <a:pPr>
                <a:defRPr/>
              </a:pPr>
              <a:t>2020. 09. 23.</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F0BA8DB3-4E63-4083-8FC8-178EE95A3FE0}" type="slidenum">
              <a:rPr lang="hu-HU"/>
              <a:pPr>
                <a:defRPr/>
              </a:pPr>
              <a:t>‹#›</a:t>
            </a:fld>
            <a:endParaRPr lang="hu-HU"/>
          </a:p>
        </p:txBody>
      </p:sp>
    </p:spTree>
  </p:cSld>
  <p:clrMapOvr>
    <a:masterClrMapping/>
  </p:clrMapOvr>
  <p:transition>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74B66ACC-17E4-4AB4-A859-2C0F12B19DEC}" type="datetimeFigureOut">
              <a:rPr lang="hu-HU"/>
              <a:pPr>
                <a:defRPr/>
              </a:pPr>
              <a:t>2020. 09. 23.</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18B80995-346C-49CB-B60F-F49835855294}" type="slidenum">
              <a:rPr lang="hu-HU"/>
              <a:pPr>
                <a:defRPr/>
              </a:pPr>
              <a:t>‹#›</a:t>
            </a:fld>
            <a:endParaRPr lang="hu-HU"/>
          </a:p>
        </p:txBody>
      </p:sp>
    </p:spTree>
  </p:cSld>
  <p:clrMapOvr>
    <a:masterClrMapping/>
  </p:clrMapOvr>
  <p:transition>
    <p:zoom dir="in"/>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lvl1pPr>
              <a:defRPr/>
            </a:lvl1pPr>
          </a:lstStyle>
          <a:p>
            <a:pPr>
              <a:defRPr/>
            </a:pPr>
            <a:fld id="{9ADB6FB2-AC8B-4CEB-B184-CB3354DECCDC}" type="datetimeFigureOut">
              <a:rPr lang="hu-HU"/>
              <a:pPr>
                <a:defRPr/>
              </a:pPr>
              <a:t>2020. 09. 23.</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FB885E2E-7B2A-4734-9EE2-279935E06F97}" type="slidenum">
              <a:rPr lang="hu-HU"/>
              <a:pPr>
                <a:defRPr/>
              </a:pPr>
              <a:t>‹#›</a:t>
            </a:fld>
            <a:endParaRPr lang="hu-HU"/>
          </a:p>
        </p:txBody>
      </p:sp>
    </p:spTree>
  </p:cSld>
  <p:clrMapOvr>
    <a:masterClrMapping/>
  </p:clrMapOvr>
  <p:transition>
    <p:zoom dir="in"/>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3"/>
          <p:cNvSpPr>
            <a:spLocks noGrp="1"/>
          </p:cNvSpPr>
          <p:nvPr>
            <p:ph type="dt" sz="half" idx="10"/>
          </p:nvPr>
        </p:nvSpPr>
        <p:spPr/>
        <p:txBody>
          <a:bodyPr/>
          <a:lstStyle>
            <a:lvl1pPr>
              <a:defRPr/>
            </a:lvl1pPr>
          </a:lstStyle>
          <a:p>
            <a:pPr>
              <a:defRPr/>
            </a:pPr>
            <a:fld id="{9400318F-7836-470F-A235-BE8AE712D293}" type="datetimeFigureOut">
              <a:rPr lang="hu-HU"/>
              <a:pPr>
                <a:defRPr/>
              </a:pPr>
              <a:t>2020. 09. 23.</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775AB5AF-4729-4EE0-B9A8-54742AD55E65}" type="slidenum">
              <a:rPr lang="hu-HU"/>
              <a:pPr>
                <a:defRPr/>
              </a:pPr>
              <a:t>‹#›</a:t>
            </a:fld>
            <a:endParaRPr lang="hu-HU"/>
          </a:p>
        </p:txBody>
      </p:sp>
    </p:spTree>
  </p:cSld>
  <p:clrMapOvr>
    <a:masterClrMapping/>
  </p:clrMapOvr>
  <p:transition>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2 tartalomrész">
    <p:spTree>
      <p:nvGrpSpPr>
        <p:cNvPr id="1" name=""/>
        <p:cNvGrpSpPr/>
        <p:nvPr/>
      </p:nvGrpSpPr>
      <p:grpSpPr>
        <a:xfrm>
          <a:off x="0" y="0"/>
          <a:ext cx="0" cy="0"/>
          <a:chOff x="0" y="0"/>
          <a:chExt cx="0" cy="0"/>
        </a:xfrm>
      </p:grpSpPr>
      <p:sp>
        <p:nvSpPr>
          <p:cNvPr id="2" name="Cím 1"/>
          <p:cNvSpPr>
            <a:spLocks noGrp="1"/>
          </p:cNvSpPr>
          <p:nvPr>
            <p:ph type="title"/>
          </p:nvPr>
        </p:nvSpPr>
        <p:spPr>
          <a:solidFill>
            <a:srgbClr val="EBF1DE">
              <a:alpha val="65882"/>
            </a:srgbClr>
          </a:solidFill>
          <a:ln>
            <a:solidFill>
              <a:schemeClr val="bg1">
                <a:lumMod val="75000"/>
              </a:schemeClr>
            </a:solidFill>
          </a:ln>
        </p:spPr>
        <p:txBody>
          <a:bodyPr>
            <a:normAutofit/>
          </a:bodyPr>
          <a:lstStyle>
            <a:lvl1pPr>
              <a:defRPr sz="3600"/>
            </a:lvl1pPr>
          </a:lstStyle>
          <a:p>
            <a:r>
              <a:rPr lang="hu-HU" dirty="0"/>
              <a:t>Mintacím szerkesztése</a:t>
            </a:r>
          </a:p>
        </p:txBody>
      </p:sp>
      <p:sp>
        <p:nvSpPr>
          <p:cNvPr id="3" name="Tartalom helye 2"/>
          <p:cNvSpPr>
            <a:spLocks noGrp="1"/>
          </p:cNvSpPr>
          <p:nvPr>
            <p:ph sz="half" idx="1"/>
          </p:nvPr>
        </p:nvSpPr>
        <p:spPr>
          <a:xfrm>
            <a:off x="457200" y="2643182"/>
            <a:ext cx="4038600" cy="3482981"/>
          </a:xfrm>
          <a:solidFill>
            <a:schemeClr val="accent3">
              <a:lumMod val="20000"/>
              <a:lumOff val="80000"/>
              <a:alpha val="66000"/>
            </a:schemeClr>
          </a:solidFill>
          <a:ln>
            <a:solidFill>
              <a:schemeClr val="bg1">
                <a:lumMod val="75000"/>
              </a:schemeClr>
            </a:solidFill>
          </a:ln>
        </p:spPr>
        <p:txBody>
          <a:bodyPr rtlCol="0">
            <a:normAutofit/>
          </a:bodyPr>
          <a:lstStyle>
            <a:lvl1pPr algn="l" defTabSz="914400" rtl="0" eaLnBrk="1" latinLnBrk="0" hangingPunct="1">
              <a:spcBef>
                <a:spcPct val="20000"/>
              </a:spcBef>
              <a:defRPr lang="hu-HU" sz="1800" u="sng" kern="1200" dirty="0" smtClean="0">
                <a:solidFill>
                  <a:schemeClr val="tx1"/>
                </a:solidFill>
                <a:latin typeface="+mn-lt"/>
                <a:ea typeface="+mn-ea"/>
                <a:cs typeface="+mn-cs"/>
              </a:defRPr>
            </a:lvl1pPr>
            <a:lvl2pPr algn="l" defTabSz="914400" rtl="0" eaLnBrk="1" latinLnBrk="0" hangingPunct="1">
              <a:spcBef>
                <a:spcPct val="20000"/>
              </a:spcBef>
              <a:defRPr lang="hu-HU" sz="1800" u="sng" kern="1200" dirty="0" smtClean="0">
                <a:solidFill>
                  <a:schemeClr val="tx1"/>
                </a:solidFill>
                <a:latin typeface="+mn-lt"/>
                <a:ea typeface="+mn-ea"/>
                <a:cs typeface="+mn-cs"/>
              </a:defRPr>
            </a:lvl2pPr>
            <a:lvl3pPr algn="l" defTabSz="914400" rtl="0" eaLnBrk="1" latinLnBrk="0" hangingPunct="1">
              <a:spcBef>
                <a:spcPct val="20000"/>
              </a:spcBef>
              <a:defRPr lang="hu-HU" sz="1800" u="sng" kern="1200" dirty="0" smtClean="0">
                <a:solidFill>
                  <a:schemeClr val="tx1"/>
                </a:solidFill>
                <a:latin typeface="+mn-lt"/>
                <a:ea typeface="+mn-ea"/>
                <a:cs typeface="+mn-cs"/>
              </a:defRPr>
            </a:lvl3pPr>
            <a:lvl4pPr algn="l" defTabSz="914400" rtl="0" eaLnBrk="1" latinLnBrk="0" hangingPunct="1">
              <a:spcBef>
                <a:spcPct val="20000"/>
              </a:spcBef>
              <a:defRPr lang="hu-HU" sz="1800" u="sng" kern="1200" dirty="0" smtClean="0">
                <a:solidFill>
                  <a:schemeClr val="tx1"/>
                </a:solidFill>
                <a:latin typeface="+mn-lt"/>
                <a:ea typeface="+mn-ea"/>
                <a:cs typeface="+mn-cs"/>
              </a:defRPr>
            </a:lvl4pPr>
            <a:lvl5pPr algn="l" defTabSz="914400" rtl="0" eaLnBrk="1" latinLnBrk="0" hangingPunct="1">
              <a:spcBef>
                <a:spcPct val="20000"/>
              </a:spcBef>
              <a:defRPr lang="hu-HU" sz="1800" u="sng"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Tartalom helye 3"/>
          <p:cNvSpPr>
            <a:spLocks noGrp="1"/>
          </p:cNvSpPr>
          <p:nvPr>
            <p:ph sz="half" idx="2"/>
          </p:nvPr>
        </p:nvSpPr>
        <p:spPr>
          <a:xfrm>
            <a:off x="4648200" y="2643182"/>
            <a:ext cx="4038600" cy="3482981"/>
          </a:xfrm>
          <a:solidFill>
            <a:schemeClr val="accent3">
              <a:lumMod val="20000"/>
              <a:lumOff val="80000"/>
              <a:alpha val="66000"/>
            </a:schemeClr>
          </a:solidFill>
          <a:ln>
            <a:solidFill>
              <a:schemeClr val="bg1">
                <a:lumMod val="75000"/>
              </a:schemeClr>
            </a:solidFill>
          </a:ln>
        </p:spPr>
        <p:txBody>
          <a:bodyPr rtlCol="0">
            <a:normAutofit/>
          </a:bodyPr>
          <a:lstStyle>
            <a:lvl1pPr algn="l" defTabSz="914400" rtl="0" eaLnBrk="1" latinLnBrk="0" hangingPunct="1">
              <a:spcBef>
                <a:spcPct val="20000"/>
              </a:spcBef>
              <a:buFont typeface="Arial" pitchFamily="34" charset="0"/>
              <a:defRPr lang="hu-HU" sz="1800" u="sng" kern="1200" dirty="0" smtClean="0">
                <a:solidFill>
                  <a:schemeClr val="tx1"/>
                </a:solidFill>
                <a:latin typeface="+mn-lt"/>
                <a:ea typeface="+mn-ea"/>
                <a:cs typeface="+mn-cs"/>
              </a:defRPr>
            </a:lvl1pPr>
            <a:lvl2pPr algn="l" defTabSz="914400" rtl="0" eaLnBrk="1" latinLnBrk="0" hangingPunct="1">
              <a:spcBef>
                <a:spcPct val="20000"/>
              </a:spcBef>
              <a:buFont typeface="Arial" pitchFamily="34" charset="0"/>
              <a:defRPr lang="hu-HU" sz="1800" u="sng" kern="1200" dirty="0" smtClean="0">
                <a:solidFill>
                  <a:schemeClr val="tx1"/>
                </a:solidFill>
                <a:latin typeface="+mn-lt"/>
                <a:ea typeface="+mn-ea"/>
                <a:cs typeface="+mn-cs"/>
              </a:defRPr>
            </a:lvl2pPr>
            <a:lvl3pPr algn="l" defTabSz="914400" rtl="0" eaLnBrk="1" latinLnBrk="0" hangingPunct="1">
              <a:spcBef>
                <a:spcPct val="20000"/>
              </a:spcBef>
              <a:buFont typeface="Arial" pitchFamily="34" charset="0"/>
              <a:defRPr lang="hu-HU" sz="1800" u="sng" kern="1200" dirty="0" smtClean="0">
                <a:solidFill>
                  <a:schemeClr val="tx1"/>
                </a:solidFill>
                <a:latin typeface="+mn-lt"/>
                <a:ea typeface="+mn-ea"/>
                <a:cs typeface="+mn-cs"/>
              </a:defRPr>
            </a:lvl3pPr>
            <a:lvl4pPr algn="l" defTabSz="914400" rtl="0" eaLnBrk="1" latinLnBrk="0" hangingPunct="1">
              <a:spcBef>
                <a:spcPct val="20000"/>
              </a:spcBef>
              <a:buFont typeface="Arial" pitchFamily="34" charset="0"/>
              <a:defRPr lang="hu-HU" sz="1800" u="sng" kern="1200" dirty="0" smtClean="0">
                <a:solidFill>
                  <a:schemeClr val="tx1"/>
                </a:solidFill>
                <a:latin typeface="+mn-lt"/>
                <a:ea typeface="+mn-ea"/>
                <a:cs typeface="+mn-cs"/>
              </a:defRPr>
            </a:lvl4pPr>
            <a:lvl5pPr algn="l" defTabSz="914400" rtl="0" eaLnBrk="1" latinLnBrk="0" hangingPunct="1">
              <a:spcBef>
                <a:spcPct val="20000"/>
              </a:spcBef>
              <a:buFont typeface="Arial" pitchFamily="34" charset="0"/>
              <a:defRPr lang="hu-HU" sz="1800" u="sng"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9" name="Szöveg helye 8"/>
          <p:cNvSpPr>
            <a:spLocks noGrp="1"/>
          </p:cNvSpPr>
          <p:nvPr>
            <p:ph type="body" sz="quarter" idx="13"/>
          </p:nvPr>
        </p:nvSpPr>
        <p:spPr>
          <a:xfrm>
            <a:off x="464457" y="1611085"/>
            <a:ext cx="8222343" cy="817789"/>
          </a:xfrm>
          <a:solidFill>
            <a:srgbClr val="EBF1DE">
              <a:alpha val="65882"/>
            </a:srgbClr>
          </a:solidFill>
          <a:ln>
            <a:solidFill>
              <a:schemeClr val="bg1">
                <a:lumMod val="75000"/>
              </a:schemeClr>
            </a:solidFill>
          </a:ln>
        </p:spPr>
        <p:txBody>
          <a:bodyPr anchor="ctr"/>
          <a:lstStyle>
            <a:lvl1pPr algn="ctr">
              <a:buFontTx/>
              <a:buNone/>
              <a:defRPr/>
            </a:lvl1pPr>
          </a:lstStyle>
          <a:p>
            <a:pPr lvl="0"/>
            <a:r>
              <a:rPr lang="hu-HU" dirty="0"/>
              <a:t>Mintaszöveg szerkesztése</a:t>
            </a:r>
          </a:p>
        </p:txBody>
      </p:sp>
      <p:sp>
        <p:nvSpPr>
          <p:cNvPr id="6" name="Dátum helye 3"/>
          <p:cNvSpPr>
            <a:spLocks noGrp="1"/>
          </p:cNvSpPr>
          <p:nvPr>
            <p:ph type="dt" sz="half" idx="14"/>
          </p:nvPr>
        </p:nvSpPr>
        <p:spPr/>
        <p:txBody>
          <a:bodyPr/>
          <a:lstStyle>
            <a:lvl1pPr>
              <a:defRPr/>
            </a:lvl1pPr>
          </a:lstStyle>
          <a:p>
            <a:pPr>
              <a:defRPr/>
            </a:pPr>
            <a:fld id="{55BD9007-A748-42D5-B35A-4A73620774FC}" type="datetimeFigureOut">
              <a:rPr lang="hu-HU"/>
              <a:pPr>
                <a:defRPr/>
              </a:pPr>
              <a:t>2020. 09. 23.</a:t>
            </a:fld>
            <a:endParaRPr lang="hu-HU"/>
          </a:p>
        </p:txBody>
      </p:sp>
      <p:sp>
        <p:nvSpPr>
          <p:cNvPr id="7" name="Élőláb helye 4"/>
          <p:cNvSpPr>
            <a:spLocks noGrp="1"/>
          </p:cNvSpPr>
          <p:nvPr>
            <p:ph type="ftr" sz="quarter" idx="15"/>
          </p:nvPr>
        </p:nvSpPr>
        <p:spPr/>
        <p:txBody>
          <a:bodyPr/>
          <a:lstStyle>
            <a:lvl1pPr>
              <a:defRPr/>
            </a:lvl1pPr>
          </a:lstStyle>
          <a:p>
            <a:pPr>
              <a:defRPr/>
            </a:pPr>
            <a:endParaRPr lang="hu-HU"/>
          </a:p>
        </p:txBody>
      </p:sp>
      <p:sp>
        <p:nvSpPr>
          <p:cNvPr id="8" name="Dia számának helye 5"/>
          <p:cNvSpPr>
            <a:spLocks noGrp="1"/>
          </p:cNvSpPr>
          <p:nvPr>
            <p:ph type="sldNum" sz="quarter" idx="16"/>
          </p:nvPr>
        </p:nvSpPr>
        <p:spPr/>
        <p:txBody>
          <a:bodyPr/>
          <a:lstStyle>
            <a:lvl1pPr>
              <a:defRPr/>
            </a:lvl1pPr>
          </a:lstStyle>
          <a:p>
            <a:pPr>
              <a:defRPr/>
            </a:pPr>
            <a:fld id="{2728D9EB-0439-4F72-91EA-3C87334C9C09}" type="slidenum">
              <a:rPr lang="hu-HU"/>
              <a:pPr>
                <a:defRPr/>
              </a:pPr>
              <a:t>‹#›</a:t>
            </a:fld>
            <a:endParaRPr lang="hu-HU"/>
          </a:p>
        </p:txBody>
      </p:sp>
    </p:spTree>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155448"/>
            <a:ext cx="8229600" cy="1252728"/>
          </a:xfrm>
        </p:spPr>
        <p:txBody>
          <a:bodyPr/>
          <a:lstStyle/>
          <a:p>
            <a:r>
              <a:rPr kumimoji="0" lang="hu-HU"/>
              <a:t>Mintacím szerkesztése</a:t>
            </a:r>
            <a:endParaRPr kumimoji="0" lang="en-US"/>
          </a:p>
        </p:txBody>
      </p:sp>
      <p:sp>
        <p:nvSpPr>
          <p:cNvPr id="3" name="Tartalom helye 2"/>
          <p:cNvSpPr>
            <a:spLocks noGrp="1"/>
          </p:cNvSpPr>
          <p:nvPr>
            <p:ph idx="1"/>
          </p:nvPr>
        </p:nvSpPr>
        <p:spPr/>
        <p:txBody>
          <a:bodyPr/>
          <a:lstStyle/>
          <a:p>
            <a:pPr lvl="0" eaLnBrk="1" latinLnBrk="0" hangingPunct="1"/>
            <a:r>
              <a:rPr lang="hu-HU"/>
              <a:t>Mintaszöveg szerkesztése</a:t>
            </a:r>
          </a:p>
          <a:p>
            <a:pPr lvl="1" eaLnBrk="1" latinLnBrk="0" hangingPunct="1"/>
            <a:r>
              <a:rPr lang="hu-HU"/>
              <a:t>Második szint</a:t>
            </a:r>
          </a:p>
          <a:p>
            <a:pPr lvl="2" eaLnBrk="1" latinLnBrk="0" hangingPunct="1"/>
            <a:r>
              <a:rPr lang="hu-HU"/>
              <a:t>Harmadik szint</a:t>
            </a:r>
          </a:p>
          <a:p>
            <a:pPr lvl="3" eaLnBrk="1" latinLnBrk="0" hangingPunct="1"/>
            <a:r>
              <a:rPr lang="hu-HU"/>
              <a:t>Negyedik szint</a:t>
            </a:r>
          </a:p>
          <a:p>
            <a:pPr lvl="4" eaLnBrk="1" latinLnBrk="0" hangingPunct="1"/>
            <a:r>
              <a:rPr lang="hu-HU"/>
              <a:t>Ötödik szint</a:t>
            </a:r>
            <a:endParaRPr kumimoji="0" lang="en-US"/>
          </a:p>
        </p:txBody>
      </p:sp>
      <p:sp>
        <p:nvSpPr>
          <p:cNvPr id="4" name="Dátum helye 3"/>
          <p:cNvSpPr>
            <a:spLocks noGrp="1"/>
          </p:cNvSpPr>
          <p:nvPr>
            <p:ph type="dt" sz="half" idx="10"/>
          </p:nvPr>
        </p:nvSpPr>
        <p:spPr/>
        <p:txBody>
          <a:bodyPr/>
          <a:lstStyle/>
          <a:p>
            <a:fld id="{08DCDE75-89FD-47D4-96B5-7D53BD2E92D4}" type="datetimeFigureOut">
              <a:rPr lang="hu-HU" smtClean="0"/>
              <a:pPr/>
              <a:t>2020. 09. 23.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3"/>
          <p:cNvSpPr>
            <a:spLocks noGrp="1"/>
          </p:cNvSpPr>
          <p:nvPr>
            <p:ph type="dt" sz="half" idx="10"/>
          </p:nvPr>
        </p:nvSpPr>
        <p:spPr/>
        <p:txBody>
          <a:bodyPr/>
          <a:lstStyle>
            <a:lvl1pPr>
              <a:defRPr/>
            </a:lvl1pPr>
          </a:lstStyle>
          <a:p>
            <a:pPr>
              <a:defRPr/>
            </a:pPr>
            <a:fld id="{11CBAC24-C6CD-4EE7-B126-F084A317E933}" type="datetimeFigureOut">
              <a:rPr lang="hu-HU"/>
              <a:pPr>
                <a:defRPr/>
              </a:pPr>
              <a:t>2020. 09. 23.</a:t>
            </a:fld>
            <a:endParaRPr lang="hu-HU"/>
          </a:p>
        </p:txBody>
      </p:sp>
      <p:sp>
        <p:nvSpPr>
          <p:cNvPr id="8" name="Élőláb helye 4"/>
          <p:cNvSpPr>
            <a:spLocks noGrp="1"/>
          </p:cNvSpPr>
          <p:nvPr>
            <p:ph type="ftr" sz="quarter" idx="11"/>
          </p:nvPr>
        </p:nvSpPr>
        <p:spPr/>
        <p:txBody>
          <a:bodyPr/>
          <a:lstStyle>
            <a:lvl1pPr>
              <a:defRPr/>
            </a:lvl1pPr>
          </a:lstStyle>
          <a:p>
            <a:pPr>
              <a:defRPr/>
            </a:pPr>
            <a:endParaRPr lang="hu-HU"/>
          </a:p>
        </p:txBody>
      </p:sp>
      <p:sp>
        <p:nvSpPr>
          <p:cNvPr id="9" name="Dia számának helye 5"/>
          <p:cNvSpPr>
            <a:spLocks noGrp="1"/>
          </p:cNvSpPr>
          <p:nvPr>
            <p:ph type="sldNum" sz="quarter" idx="12"/>
          </p:nvPr>
        </p:nvSpPr>
        <p:spPr/>
        <p:txBody>
          <a:bodyPr/>
          <a:lstStyle>
            <a:lvl1pPr>
              <a:defRPr/>
            </a:lvl1pPr>
          </a:lstStyle>
          <a:p>
            <a:pPr>
              <a:defRPr/>
            </a:pPr>
            <a:fld id="{8E7C971B-B462-48B7-964B-506C3B8663D5}" type="slidenum">
              <a:rPr lang="hu-HU"/>
              <a:pPr>
                <a:defRPr/>
              </a:pPr>
              <a:t>‹#›</a:t>
            </a:fld>
            <a:endParaRPr lang="hu-HU"/>
          </a:p>
        </p:txBody>
      </p:sp>
    </p:spTree>
  </p:cSld>
  <p:clrMapOvr>
    <a:masterClrMapping/>
  </p:clrMapOvr>
  <p:transition>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3"/>
          <p:cNvSpPr>
            <a:spLocks noGrp="1"/>
          </p:cNvSpPr>
          <p:nvPr>
            <p:ph type="dt" sz="half" idx="10"/>
          </p:nvPr>
        </p:nvSpPr>
        <p:spPr/>
        <p:txBody>
          <a:bodyPr/>
          <a:lstStyle>
            <a:lvl1pPr>
              <a:defRPr/>
            </a:lvl1pPr>
          </a:lstStyle>
          <a:p>
            <a:pPr>
              <a:defRPr/>
            </a:pPr>
            <a:fld id="{62BE36D4-111F-4625-BA51-6E8FC869A65A}" type="datetimeFigureOut">
              <a:rPr lang="hu-HU"/>
              <a:pPr>
                <a:defRPr/>
              </a:pPr>
              <a:t>2020. 09. 23.</a:t>
            </a:fld>
            <a:endParaRPr lang="hu-HU"/>
          </a:p>
        </p:txBody>
      </p:sp>
      <p:sp>
        <p:nvSpPr>
          <p:cNvPr id="4" name="Élőláb helye 4"/>
          <p:cNvSpPr>
            <a:spLocks noGrp="1"/>
          </p:cNvSpPr>
          <p:nvPr>
            <p:ph type="ftr" sz="quarter" idx="11"/>
          </p:nvPr>
        </p:nvSpPr>
        <p:spPr/>
        <p:txBody>
          <a:bodyPr/>
          <a:lstStyle>
            <a:lvl1pPr>
              <a:defRPr/>
            </a:lvl1pPr>
          </a:lstStyle>
          <a:p>
            <a:pPr>
              <a:defRPr/>
            </a:pPr>
            <a:endParaRPr lang="hu-HU"/>
          </a:p>
        </p:txBody>
      </p:sp>
      <p:sp>
        <p:nvSpPr>
          <p:cNvPr id="5" name="Dia számának helye 5"/>
          <p:cNvSpPr>
            <a:spLocks noGrp="1"/>
          </p:cNvSpPr>
          <p:nvPr>
            <p:ph type="sldNum" sz="quarter" idx="12"/>
          </p:nvPr>
        </p:nvSpPr>
        <p:spPr/>
        <p:txBody>
          <a:bodyPr/>
          <a:lstStyle>
            <a:lvl1pPr>
              <a:defRPr/>
            </a:lvl1pPr>
          </a:lstStyle>
          <a:p>
            <a:pPr>
              <a:defRPr/>
            </a:pPr>
            <a:fld id="{E9F9877C-D9E6-4331-9EB1-E7FC8DBE35B9}" type="slidenum">
              <a:rPr lang="hu-HU"/>
              <a:pPr>
                <a:defRPr/>
              </a:pPr>
              <a:t>‹#›</a:t>
            </a:fld>
            <a:endParaRPr lang="hu-HU"/>
          </a:p>
        </p:txBody>
      </p:sp>
    </p:spTree>
  </p:cSld>
  <p:clrMapOvr>
    <a:masterClrMapping/>
  </p:clrMapOvr>
  <p:transition>
    <p:zoom dir="in"/>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E514FB67-ABF3-4A9D-A940-648F2A8A01A3}" type="datetimeFigureOut">
              <a:rPr lang="hu-HU"/>
              <a:pPr>
                <a:defRPr/>
              </a:pPr>
              <a:t>2020. 09. 23.</a:t>
            </a:fld>
            <a:endParaRPr lang="hu-HU"/>
          </a:p>
        </p:txBody>
      </p:sp>
      <p:sp>
        <p:nvSpPr>
          <p:cNvPr id="3" name="Élőláb helye 4"/>
          <p:cNvSpPr>
            <a:spLocks noGrp="1"/>
          </p:cNvSpPr>
          <p:nvPr>
            <p:ph type="ftr" sz="quarter" idx="11"/>
          </p:nvPr>
        </p:nvSpPr>
        <p:spPr/>
        <p:txBody>
          <a:bodyPr/>
          <a:lstStyle>
            <a:lvl1pPr>
              <a:defRPr/>
            </a:lvl1pPr>
          </a:lstStyle>
          <a:p>
            <a:pPr>
              <a:defRPr/>
            </a:pPr>
            <a:endParaRPr lang="hu-HU"/>
          </a:p>
        </p:txBody>
      </p:sp>
      <p:sp>
        <p:nvSpPr>
          <p:cNvPr id="4" name="Dia számának helye 5"/>
          <p:cNvSpPr>
            <a:spLocks noGrp="1"/>
          </p:cNvSpPr>
          <p:nvPr>
            <p:ph type="sldNum" sz="quarter" idx="12"/>
          </p:nvPr>
        </p:nvSpPr>
        <p:spPr/>
        <p:txBody>
          <a:bodyPr/>
          <a:lstStyle>
            <a:lvl1pPr>
              <a:defRPr/>
            </a:lvl1pPr>
          </a:lstStyle>
          <a:p>
            <a:pPr>
              <a:defRPr/>
            </a:pPr>
            <a:fld id="{C7C94CE4-2638-4664-9B48-71651D516FE4}" type="slidenum">
              <a:rPr lang="hu-HU"/>
              <a:pPr>
                <a:defRPr/>
              </a:pPr>
              <a:t>‹#›</a:t>
            </a:fld>
            <a:endParaRPr lang="hu-HU"/>
          </a:p>
        </p:txBody>
      </p:sp>
    </p:spTree>
  </p:cSld>
  <p:clrMapOvr>
    <a:masterClrMapping/>
  </p:clrMapOvr>
  <p:transition>
    <p:zoom dir="in"/>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fld id="{CA3F919D-A5A7-4D0B-ABE1-A1302816336F}" type="datetimeFigureOut">
              <a:rPr lang="hu-HU"/>
              <a:pPr>
                <a:defRPr/>
              </a:pPr>
              <a:t>2020. 09. 23.</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A5E91012-9415-47D6-A05E-F510F236279B}" type="slidenum">
              <a:rPr lang="hu-HU"/>
              <a:pPr>
                <a:defRPr/>
              </a:pPr>
              <a:t>‹#›</a:t>
            </a:fld>
            <a:endParaRPr lang="hu-HU"/>
          </a:p>
        </p:txBody>
      </p:sp>
    </p:spTree>
  </p:cSld>
  <p:clrMapOvr>
    <a:masterClrMapping/>
  </p:clrMapOvr>
  <p:transition>
    <p:zoom dir="in"/>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fld id="{7FBB2B6F-CA87-4FB3-8B00-729A322844EA}" type="datetimeFigureOut">
              <a:rPr lang="hu-HU"/>
              <a:pPr>
                <a:defRPr/>
              </a:pPr>
              <a:t>2020. 09. 23.</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C286858E-B2A5-4D5E-98EC-710E3A7AC7D7}" type="slidenum">
              <a:rPr lang="hu-HU"/>
              <a:pPr>
                <a:defRPr/>
              </a:pPr>
              <a:t>‹#›</a:t>
            </a:fld>
            <a:endParaRPr lang="hu-HU"/>
          </a:p>
        </p:txBody>
      </p:sp>
    </p:spTree>
  </p:cSld>
  <p:clrMapOvr>
    <a:masterClrMapping/>
  </p:clrMapOvr>
  <p:transition>
    <p:zoom dir="in"/>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CFC8DF2C-8039-4D31-BC3F-B25411779DF3}" type="datetimeFigureOut">
              <a:rPr lang="hu-HU"/>
              <a:pPr>
                <a:defRPr/>
              </a:pPr>
              <a:t>2020. 09. 23.</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74B37115-E43F-48E9-9CF5-6EEC9E3AB3C4}" type="slidenum">
              <a:rPr lang="hu-HU"/>
              <a:pPr>
                <a:defRPr/>
              </a:pPr>
              <a:t>‹#›</a:t>
            </a:fld>
            <a:endParaRPr lang="hu-HU"/>
          </a:p>
        </p:txBody>
      </p:sp>
    </p:spTree>
  </p:cSld>
  <p:clrMapOvr>
    <a:masterClrMapping/>
  </p:clrMapOvr>
  <p:transition>
    <p:zoom dir="in"/>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72E2099D-FFE2-4EBB-B9F2-4B5BE42A1E59}" type="datetimeFigureOut">
              <a:rPr lang="hu-HU"/>
              <a:pPr>
                <a:defRPr/>
              </a:pPr>
              <a:t>2020. 09. 23.</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D88C658E-671E-4501-9A4F-3CC31AF8B519}" type="slidenum">
              <a:rPr lang="hu-HU"/>
              <a:pPr>
                <a:defRPr/>
              </a:pPr>
              <a:t>‹#›</a:t>
            </a:fld>
            <a:endParaRPr lang="hu-HU"/>
          </a:p>
        </p:txBody>
      </p:sp>
    </p:spTree>
  </p:cSld>
  <p:clrMapOvr>
    <a:masterClrMapping/>
  </p:clrMapOvr>
  <p:transition>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Ref idx="1002">
        <a:schemeClr val="bg2"/>
      </p:bgRef>
    </p:bg>
    <p:spTree>
      <p:nvGrpSpPr>
        <p:cNvPr id="1" name=""/>
        <p:cNvGrpSpPr/>
        <p:nvPr/>
      </p:nvGrpSpPr>
      <p:grpSpPr>
        <a:xfrm>
          <a:off x="0" y="0"/>
          <a:ext cx="0" cy="0"/>
          <a:chOff x="0" y="0"/>
          <a:chExt cx="0" cy="0"/>
        </a:xfrm>
      </p:grpSpPr>
      <p:sp>
        <p:nvSpPr>
          <p:cNvPr id="9" name="Téglalap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églalap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Cím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hu-HU"/>
              <a:t>Mintacím szerkesztése</a:t>
            </a:r>
            <a:endParaRPr kumimoji="0" lang="en-US"/>
          </a:p>
        </p:txBody>
      </p:sp>
      <p:sp>
        <p:nvSpPr>
          <p:cNvPr id="3" name="Szöveg helye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hu-HU"/>
              <a:t>Mintaszöveg szerkesztése</a:t>
            </a:r>
          </a:p>
        </p:txBody>
      </p:sp>
      <p:sp>
        <p:nvSpPr>
          <p:cNvPr id="4" name="Dátum helye 3"/>
          <p:cNvSpPr>
            <a:spLocks noGrp="1"/>
          </p:cNvSpPr>
          <p:nvPr>
            <p:ph type="dt" sz="half" idx="10"/>
          </p:nvPr>
        </p:nvSpPr>
        <p:spPr/>
        <p:txBody>
          <a:bodyPr/>
          <a:lstStyle/>
          <a:p>
            <a:fld id="{08DCDE75-89FD-47D4-96B5-7D53BD2E92D4}" type="datetimeFigureOut">
              <a:rPr lang="hu-HU" smtClean="0"/>
              <a:pPr/>
              <a:t>2020. 09. 23.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a:t>Mintacím szerkesztése</a:t>
            </a:r>
            <a:endParaRPr kumimoji="0" lang="en-US"/>
          </a:p>
        </p:txBody>
      </p:sp>
      <p:sp>
        <p:nvSpPr>
          <p:cNvPr id="3" name="Tartalom helye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hu-HU"/>
              <a:t>Mintaszöveg szerkesztése</a:t>
            </a:r>
          </a:p>
          <a:p>
            <a:pPr lvl="1" eaLnBrk="1" latinLnBrk="0" hangingPunct="1"/>
            <a:r>
              <a:rPr lang="hu-HU"/>
              <a:t>Második szint</a:t>
            </a:r>
          </a:p>
          <a:p>
            <a:pPr lvl="2" eaLnBrk="1" latinLnBrk="0" hangingPunct="1"/>
            <a:r>
              <a:rPr lang="hu-HU"/>
              <a:t>Harmadik szint</a:t>
            </a:r>
          </a:p>
          <a:p>
            <a:pPr lvl="3" eaLnBrk="1" latinLnBrk="0" hangingPunct="1"/>
            <a:r>
              <a:rPr lang="hu-HU"/>
              <a:t>Negyedik szint</a:t>
            </a:r>
          </a:p>
          <a:p>
            <a:pPr lvl="4" eaLnBrk="1" latinLnBrk="0" hangingPunct="1"/>
            <a:r>
              <a:rPr lang="hu-HU"/>
              <a:t>Ötödik szint</a:t>
            </a:r>
            <a:endParaRPr kumimoji="0" lang="en-US"/>
          </a:p>
        </p:txBody>
      </p:sp>
      <p:sp>
        <p:nvSpPr>
          <p:cNvPr id="4" name="Tartalom helye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hu-HU"/>
              <a:t>Mintaszöveg szerkesztése</a:t>
            </a:r>
          </a:p>
          <a:p>
            <a:pPr lvl="1" eaLnBrk="1" latinLnBrk="0" hangingPunct="1"/>
            <a:r>
              <a:rPr lang="hu-HU"/>
              <a:t>Második szint</a:t>
            </a:r>
          </a:p>
          <a:p>
            <a:pPr lvl="2" eaLnBrk="1" latinLnBrk="0" hangingPunct="1"/>
            <a:r>
              <a:rPr lang="hu-HU"/>
              <a:t>Harmadik szint</a:t>
            </a:r>
          </a:p>
          <a:p>
            <a:pPr lvl="3" eaLnBrk="1" latinLnBrk="0" hangingPunct="1"/>
            <a:r>
              <a:rPr lang="hu-HU"/>
              <a:t>Negyedik szint</a:t>
            </a:r>
          </a:p>
          <a:p>
            <a:pPr lvl="4" eaLnBrk="1" latinLnBrk="0" hangingPunct="1"/>
            <a:r>
              <a:rPr lang="hu-HU"/>
              <a:t>Ötödik szint</a:t>
            </a:r>
            <a:endParaRPr kumimoji="0" lang="en-US"/>
          </a:p>
        </p:txBody>
      </p:sp>
      <p:sp>
        <p:nvSpPr>
          <p:cNvPr id="5" name="Dátum helye 4"/>
          <p:cNvSpPr>
            <a:spLocks noGrp="1"/>
          </p:cNvSpPr>
          <p:nvPr>
            <p:ph type="dt" sz="half" idx="10"/>
          </p:nvPr>
        </p:nvSpPr>
        <p:spPr/>
        <p:txBody>
          <a:bodyPr/>
          <a:lstStyle/>
          <a:p>
            <a:fld id="{08DCDE75-89FD-47D4-96B5-7D53BD2E92D4}" type="datetimeFigureOut">
              <a:rPr lang="hu-HU" smtClean="0"/>
              <a:pPr/>
              <a:t>2020. 09. 23.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extLst/>
          </a:lstStyle>
          <a:p>
            <a:r>
              <a:rPr kumimoji="0" lang="hu-HU"/>
              <a:t>Mintacím szerkesztése</a:t>
            </a:r>
            <a:endParaRPr kumimoji="0" lang="en-US"/>
          </a:p>
        </p:txBody>
      </p:sp>
      <p:sp>
        <p:nvSpPr>
          <p:cNvPr id="3" name="Szöveg helye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hu-HU"/>
              <a:t>Mintaszöveg szerkesztése</a:t>
            </a:r>
          </a:p>
        </p:txBody>
      </p:sp>
      <p:sp>
        <p:nvSpPr>
          <p:cNvPr id="4" name="Tartalom helye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hu-HU"/>
              <a:t>Mintaszöveg szerkesztése</a:t>
            </a:r>
          </a:p>
          <a:p>
            <a:pPr lvl="1" eaLnBrk="1" latinLnBrk="0" hangingPunct="1"/>
            <a:r>
              <a:rPr lang="hu-HU"/>
              <a:t>Második szint</a:t>
            </a:r>
          </a:p>
          <a:p>
            <a:pPr lvl="2" eaLnBrk="1" latinLnBrk="0" hangingPunct="1"/>
            <a:r>
              <a:rPr lang="hu-HU"/>
              <a:t>Harmadik szint</a:t>
            </a:r>
          </a:p>
          <a:p>
            <a:pPr lvl="3" eaLnBrk="1" latinLnBrk="0" hangingPunct="1"/>
            <a:r>
              <a:rPr lang="hu-HU"/>
              <a:t>Negyedik szint</a:t>
            </a:r>
          </a:p>
          <a:p>
            <a:pPr lvl="4" eaLnBrk="1" latinLnBrk="0" hangingPunct="1"/>
            <a:r>
              <a:rPr lang="hu-HU"/>
              <a:t>Ötödik szint</a:t>
            </a:r>
            <a:endParaRPr kumimoji="0" lang="en-US"/>
          </a:p>
        </p:txBody>
      </p:sp>
      <p:sp>
        <p:nvSpPr>
          <p:cNvPr id="5" name="Szöveg helye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hu-HU"/>
              <a:t>Mintaszöveg szerkesztése</a:t>
            </a:r>
          </a:p>
        </p:txBody>
      </p:sp>
      <p:sp>
        <p:nvSpPr>
          <p:cNvPr id="6" name="Tartalom helye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hu-HU"/>
              <a:t>Mintaszöveg szerkesztése</a:t>
            </a:r>
          </a:p>
          <a:p>
            <a:pPr lvl="1" eaLnBrk="1" latinLnBrk="0" hangingPunct="1"/>
            <a:r>
              <a:rPr lang="hu-HU"/>
              <a:t>Második szint</a:t>
            </a:r>
          </a:p>
          <a:p>
            <a:pPr lvl="2" eaLnBrk="1" latinLnBrk="0" hangingPunct="1"/>
            <a:r>
              <a:rPr lang="hu-HU"/>
              <a:t>Harmadik szint</a:t>
            </a:r>
          </a:p>
          <a:p>
            <a:pPr lvl="3" eaLnBrk="1" latinLnBrk="0" hangingPunct="1"/>
            <a:r>
              <a:rPr lang="hu-HU"/>
              <a:t>Negyedik szint</a:t>
            </a:r>
          </a:p>
          <a:p>
            <a:pPr lvl="4" eaLnBrk="1" latinLnBrk="0" hangingPunct="1"/>
            <a:r>
              <a:rPr lang="hu-HU"/>
              <a:t>Ötödik szint</a:t>
            </a:r>
            <a:endParaRPr kumimoji="0" lang="en-US"/>
          </a:p>
        </p:txBody>
      </p:sp>
      <p:sp>
        <p:nvSpPr>
          <p:cNvPr id="7" name="Dátum helye 6"/>
          <p:cNvSpPr>
            <a:spLocks noGrp="1"/>
          </p:cNvSpPr>
          <p:nvPr>
            <p:ph type="dt" sz="half" idx="10"/>
          </p:nvPr>
        </p:nvSpPr>
        <p:spPr/>
        <p:txBody>
          <a:bodyPr/>
          <a:lstStyle/>
          <a:p>
            <a:fld id="{08DCDE75-89FD-47D4-96B5-7D53BD2E92D4}" type="datetimeFigureOut">
              <a:rPr lang="hu-HU" smtClean="0"/>
              <a:pPr/>
              <a:t>2020. 09. 23.</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a:t>Mintacím szerkesztése</a:t>
            </a:r>
            <a:endParaRPr kumimoji="0" lang="en-US"/>
          </a:p>
        </p:txBody>
      </p:sp>
      <p:sp>
        <p:nvSpPr>
          <p:cNvPr id="3" name="Dátum helye 2"/>
          <p:cNvSpPr>
            <a:spLocks noGrp="1"/>
          </p:cNvSpPr>
          <p:nvPr>
            <p:ph type="dt" sz="half" idx="10"/>
          </p:nvPr>
        </p:nvSpPr>
        <p:spPr/>
        <p:txBody>
          <a:bodyPr/>
          <a:lstStyle/>
          <a:p>
            <a:fld id="{08DCDE75-89FD-47D4-96B5-7D53BD2E92D4}" type="datetimeFigureOut">
              <a:rPr lang="hu-HU" smtClean="0"/>
              <a:pPr/>
              <a:t>2020. 09. 23.</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08DCDE75-89FD-47D4-96B5-7D53BD2E92D4}" type="datetimeFigureOut">
              <a:rPr lang="hu-HU" smtClean="0"/>
              <a:pPr/>
              <a:t>2020. 09. 23.</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hu-HU"/>
              <a:t>Mintacím szerkesztése</a:t>
            </a:r>
            <a:endParaRPr kumimoji="0" lang="en-US"/>
          </a:p>
        </p:txBody>
      </p:sp>
      <p:sp>
        <p:nvSpPr>
          <p:cNvPr id="3" name="Tartalom helye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hu-HU"/>
              <a:t>Mintaszöveg szerkesztése</a:t>
            </a:r>
          </a:p>
          <a:p>
            <a:pPr lvl="1" eaLnBrk="1" latinLnBrk="0" hangingPunct="1"/>
            <a:r>
              <a:rPr lang="hu-HU"/>
              <a:t>Második szint</a:t>
            </a:r>
          </a:p>
          <a:p>
            <a:pPr lvl="2" eaLnBrk="1" latinLnBrk="0" hangingPunct="1"/>
            <a:r>
              <a:rPr lang="hu-HU"/>
              <a:t>Harmadik szint</a:t>
            </a:r>
          </a:p>
          <a:p>
            <a:pPr lvl="3" eaLnBrk="1" latinLnBrk="0" hangingPunct="1"/>
            <a:r>
              <a:rPr lang="hu-HU"/>
              <a:t>Negyedik szint</a:t>
            </a:r>
          </a:p>
          <a:p>
            <a:pPr lvl="4" eaLnBrk="1" latinLnBrk="0" hangingPunct="1"/>
            <a:r>
              <a:rPr lang="hu-HU"/>
              <a:t>Ötödik szint</a:t>
            </a:r>
            <a:endParaRPr kumimoji="0" lang="en-US"/>
          </a:p>
        </p:txBody>
      </p:sp>
      <p:sp>
        <p:nvSpPr>
          <p:cNvPr id="4" name="Szöveg helye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hu-HU"/>
              <a:t>Mintaszöveg szerkesztése</a:t>
            </a:r>
          </a:p>
        </p:txBody>
      </p:sp>
      <p:sp>
        <p:nvSpPr>
          <p:cNvPr id="5" name="Dátum helye 4"/>
          <p:cNvSpPr>
            <a:spLocks noGrp="1"/>
          </p:cNvSpPr>
          <p:nvPr>
            <p:ph type="dt" sz="half" idx="10"/>
          </p:nvPr>
        </p:nvSpPr>
        <p:spPr/>
        <p:txBody>
          <a:bodyPr/>
          <a:lstStyle/>
          <a:p>
            <a:fld id="{08DCDE75-89FD-47D4-96B5-7D53BD2E92D4}" type="datetimeFigureOut">
              <a:rPr lang="hu-HU" smtClean="0"/>
              <a:pPr/>
              <a:t>2020. 09. 23.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D901B6B-DBA4-45B4-AC3D-5BEE23A6DF66}" type="slidenum">
              <a:rPr lang="hu-HU" smtClean="0"/>
              <a:pPr/>
              <a:t>‹#›</a:t>
            </a:fld>
            <a:endParaRPr lang="hu-HU"/>
          </a:p>
        </p:txBody>
      </p:sp>
      <p:sp>
        <p:nvSpPr>
          <p:cNvPr id="12" name="Téglalap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Téglalap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bg>
      <p:bgRef idx="1001">
        <a:schemeClr val="bg2"/>
      </p:bgRef>
    </p:bg>
    <p:spTree>
      <p:nvGrpSpPr>
        <p:cNvPr id="1" name=""/>
        <p:cNvGrpSpPr/>
        <p:nvPr/>
      </p:nvGrpSpPr>
      <p:grpSpPr>
        <a:xfrm>
          <a:off x="0" y="0"/>
          <a:ext cx="0" cy="0"/>
          <a:chOff x="0" y="0"/>
          <a:chExt cx="0" cy="0"/>
        </a:xfrm>
      </p:grpSpPr>
      <p:sp>
        <p:nvSpPr>
          <p:cNvPr id="2" name="Cím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hu-HU"/>
              <a:t>Mintacím szerkesztése</a:t>
            </a:r>
            <a:endParaRPr kumimoji="0" lang="en-US"/>
          </a:p>
        </p:txBody>
      </p:sp>
      <p:sp>
        <p:nvSpPr>
          <p:cNvPr id="3" name="Kép helye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hu-HU"/>
              <a:t>Kép beszúrásához kattintson az ikonra</a:t>
            </a:r>
            <a:endParaRPr kumimoji="0" lang="en-US" dirty="0"/>
          </a:p>
        </p:txBody>
      </p:sp>
      <p:sp>
        <p:nvSpPr>
          <p:cNvPr id="4" name="Szöveg helye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hu-HU"/>
              <a:t>Mintaszöveg szerkesztése</a:t>
            </a:r>
          </a:p>
        </p:txBody>
      </p:sp>
      <p:sp>
        <p:nvSpPr>
          <p:cNvPr id="5" name="Dátum helye 4"/>
          <p:cNvSpPr>
            <a:spLocks noGrp="1"/>
          </p:cNvSpPr>
          <p:nvPr>
            <p:ph type="dt" sz="half" idx="10"/>
          </p:nvPr>
        </p:nvSpPr>
        <p:spPr>
          <a:xfrm>
            <a:off x="164592" y="1170432"/>
            <a:ext cx="2523744" cy="201168"/>
          </a:xfrm>
        </p:spPr>
        <p:txBody>
          <a:bodyPr/>
          <a:lstStyle/>
          <a:p>
            <a:fld id="{08DCDE75-89FD-47D4-96B5-7D53BD2E92D4}" type="datetimeFigureOut">
              <a:rPr lang="hu-HU" smtClean="0"/>
              <a:pPr/>
              <a:t>2020. 09. 23.</a:t>
            </a:fld>
            <a:endParaRPr lang="hu-HU"/>
          </a:p>
        </p:txBody>
      </p:sp>
      <p:sp>
        <p:nvSpPr>
          <p:cNvPr id="11" name="Téglalap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Téglalap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Élőláb helye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hu-HU"/>
          </a:p>
        </p:txBody>
      </p:sp>
      <p:sp>
        <p:nvSpPr>
          <p:cNvPr id="7" name="Dia számának helye 6"/>
          <p:cNvSpPr>
            <a:spLocks noGrp="1"/>
          </p:cNvSpPr>
          <p:nvPr>
            <p:ph type="sldNum" sz="quarter" idx="12"/>
          </p:nvPr>
        </p:nvSpPr>
        <p:spPr>
          <a:xfrm>
            <a:off x="8339328" y="1170432"/>
            <a:ext cx="733864" cy="201168"/>
          </a:xfrm>
        </p:spPr>
        <p:txBody>
          <a:bodyPr/>
          <a:lstStyle/>
          <a:p>
            <a:fld id="{7D901B6B-DBA4-45B4-AC3D-5BEE23A6DF66}" type="slidenum">
              <a:rPr lang="hu-HU" smtClean="0"/>
              <a:pPr/>
              <a:t>‹#›</a:t>
            </a:fld>
            <a:endParaRPr lang="hu-HU"/>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églalap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Téglalap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Cím helye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hu-HU"/>
              <a:t>Mintacím szerkesztése</a:t>
            </a:r>
            <a:endParaRPr kumimoji="0" lang="en-US"/>
          </a:p>
        </p:txBody>
      </p:sp>
      <p:sp>
        <p:nvSpPr>
          <p:cNvPr id="3" name="Szöveg helye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hu-HU"/>
              <a:t>Mintaszöveg szerkesztése</a:t>
            </a:r>
          </a:p>
          <a:p>
            <a:pPr lvl="1" eaLnBrk="1" latinLnBrk="0" hangingPunct="1"/>
            <a:r>
              <a:rPr kumimoji="0" lang="hu-HU"/>
              <a:t>Második szint</a:t>
            </a:r>
          </a:p>
          <a:p>
            <a:pPr lvl="2" eaLnBrk="1" latinLnBrk="0" hangingPunct="1"/>
            <a:r>
              <a:rPr kumimoji="0" lang="hu-HU"/>
              <a:t>Harmadik szint</a:t>
            </a:r>
          </a:p>
          <a:p>
            <a:pPr lvl="3" eaLnBrk="1" latinLnBrk="0" hangingPunct="1"/>
            <a:r>
              <a:rPr kumimoji="0" lang="hu-HU"/>
              <a:t>Negyedik szint</a:t>
            </a:r>
          </a:p>
          <a:p>
            <a:pPr lvl="4" eaLnBrk="1" latinLnBrk="0" hangingPunct="1"/>
            <a:r>
              <a:rPr kumimoji="0" lang="hu-HU"/>
              <a:t>Ötödik szint</a:t>
            </a:r>
            <a:endParaRPr kumimoji="0" lang="en-US"/>
          </a:p>
        </p:txBody>
      </p:sp>
      <p:sp>
        <p:nvSpPr>
          <p:cNvPr id="4" name="Dátum helye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08DCDE75-89FD-47D4-96B5-7D53BD2E92D4}" type="datetimeFigureOut">
              <a:rPr lang="hu-HU" smtClean="0"/>
              <a:pPr/>
              <a:t>2020. 09. 23.</a:t>
            </a:fld>
            <a:endParaRPr lang="hu-HU"/>
          </a:p>
        </p:txBody>
      </p:sp>
      <p:sp>
        <p:nvSpPr>
          <p:cNvPr id="5" name="Élőláb helye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hu-HU"/>
          </a:p>
        </p:txBody>
      </p:sp>
      <p:sp>
        <p:nvSpPr>
          <p:cNvPr id="6" name="Dia számának helye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7D901B6B-DBA4-45B4-AC3D-5BEE23A6DF66}"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Cím hely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027" name="Szöveg hely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501E3A5-DE63-4845-9CD9-777D6EC3A539}" type="datetimeFigureOut">
              <a:rPr lang="hu-HU"/>
              <a:pPr>
                <a:defRPr/>
              </a:pPr>
              <a:t>2020. 09. 23.</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794D49D-053F-4CD3-9D20-B2CC3F39B828}"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ransition>
    <p:zoom dir="in"/>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hyperlink" Target="mailto:kiss@inf.elte.h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hu.wikipedia.org/wiki/H%C3%ADr" TargetMode="External"/><Relationship Id="rId2" Type="http://schemas.openxmlformats.org/officeDocument/2006/relationships/hyperlink" Target="https://hu.wikipedia.org/wiki/Adat"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hyperlink" Target="https://hu.wikipedia.org/wiki/Sz%C3%A1m%C3%ADt%C3%B3g%C3%A9p"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hu.wikipedia.org/wiki/Angol_nyelv" TargetMode="External"/><Relationship Id="rId2" Type="http://schemas.openxmlformats.org/officeDocument/2006/relationships/hyperlink" Target="https://hu.wikipedia.org/wiki/Sz%C3%A1m%C3%ADt%C3%A1stechnika"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hu.wikipedia.org/wiki/Inform%C3%A1ci%C3%B3" TargetMode="External"/><Relationship Id="rId4" Type="http://schemas.openxmlformats.org/officeDocument/2006/relationships/hyperlink" Target="https://hu.wikipedia.org/wiki/Sz%C3%A1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hu.wikipedia.org/wiki/Inform%C3%A1ci%C3%B3" TargetMode="External"/><Relationship Id="rId7" Type="http://schemas.openxmlformats.org/officeDocument/2006/relationships/image" Target="../media/image42.png"/><Relationship Id="rId2" Type="http://schemas.openxmlformats.org/officeDocument/2006/relationships/hyperlink" Target="https://hu.wikipedia.org/wiki/Adat" TargetMode="Externa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hyperlink" Target="https://hu.wikipedia.org/wiki/Algoritmu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hu.wikipedia.org/wiki/CAD" TargetMode="External"/><Relationship Id="rId5" Type="http://schemas.openxmlformats.org/officeDocument/2006/relationships/hyperlink" Target="https://hu.wikipedia.org/wiki/Szoftver" TargetMode="External"/><Relationship Id="rId4" Type="http://schemas.openxmlformats.org/officeDocument/2006/relationships/hyperlink" Target="https://hu.wikipedia.org/wiki/Hardver"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hyperlink" Target="https://hu.wikipedia.org/wiki/1903" TargetMode="External"/><Relationship Id="rId7" Type="http://schemas.openxmlformats.org/officeDocument/2006/relationships/image" Target="../media/image66.png"/><Relationship Id="rId2" Type="http://schemas.openxmlformats.org/officeDocument/2006/relationships/hyperlink" Target="https://hu.wikipedia.org/wiki/Budapest" TargetMode="Externa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s://hu.wikipedia.org/wiki/1957" TargetMode="External"/><Relationship Id="rId4" Type="http://schemas.openxmlformats.org/officeDocument/2006/relationships/hyperlink" Target="https://hu.wikipedia.org/wiki/Washington_(f%C5%91v%C3%A1ros)"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hu.wikipedia.org/wiki/Informatiku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94.wmf"/><Relationship Id="rId5" Type="http://schemas.openxmlformats.org/officeDocument/2006/relationships/oleObject" Target="../embeddings/oleObject2.bin"/><Relationship Id="rId4" Type="http://schemas.openxmlformats.org/officeDocument/2006/relationships/image" Target="../media/image93.wmf"/></Relationships>
</file>

<file path=ppt/slides/_rels/slide59.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100.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97.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99.wmf"/><Relationship Id="rId4" Type="http://schemas.openxmlformats.org/officeDocument/2006/relationships/image" Target="../media/image96.wmf"/><Relationship Id="rId9"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101.wmf"/></Relationships>
</file>

<file path=ppt/slides/_rels/slide61.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103.wmf"/><Relationship Id="rId5" Type="http://schemas.openxmlformats.org/officeDocument/2006/relationships/oleObject" Target="../embeddings/oleObject11.bin"/><Relationship Id="rId4" Type="http://schemas.openxmlformats.org/officeDocument/2006/relationships/image" Target="../media/image102.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09.wmf"/><Relationship Id="rId5" Type="http://schemas.openxmlformats.org/officeDocument/2006/relationships/oleObject" Target="../embeddings/oleObject14.bin"/><Relationship Id="rId4" Type="http://schemas.openxmlformats.org/officeDocument/2006/relationships/image" Target="../media/image108.wmf"/></Relationships>
</file>

<file path=ppt/slides/_rels/slide83.x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12.wmf"/><Relationship Id="rId5" Type="http://schemas.openxmlformats.org/officeDocument/2006/relationships/oleObject" Target="../embeddings/oleObject17.bin"/><Relationship Id="rId10" Type="http://schemas.openxmlformats.org/officeDocument/2006/relationships/image" Target="../media/image115.png"/><Relationship Id="rId4" Type="http://schemas.openxmlformats.org/officeDocument/2006/relationships/image" Target="../media/image111.wmf"/><Relationship Id="rId9" Type="http://schemas.openxmlformats.org/officeDocument/2006/relationships/image" Target="../media/image114.png"/></Relationships>
</file>

<file path=ppt/slides/_rels/slide8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9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en-US" dirty="0"/>
              <a:t>Bev</a:t>
            </a:r>
            <a:r>
              <a:rPr lang="hu-HU" dirty="0" err="1"/>
              <a:t>ezetés</a:t>
            </a:r>
            <a:r>
              <a:rPr lang="hu-HU" dirty="0"/>
              <a:t> az informatikába</a:t>
            </a:r>
          </a:p>
        </p:txBody>
      </p:sp>
      <p:sp>
        <p:nvSpPr>
          <p:cNvPr id="3" name="Alcím 2"/>
          <p:cNvSpPr>
            <a:spLocks noGrp="1"/>
          </p:cNvSpPr>
          <p:nvPr>
            <p:ph type="subTitle" idx="1"/>
          </p:nvPr>
        </p:nvSpPr>
        <p:spPr/>
        <p:txBody>
          <a:bodyPr/>
          <a:lstStyle/>
          <a:p>
            <a:r>
              <a:rPr lang="hu-HU" dirty="0"/>
              <a:t>Dr. Kiss Attila</a:t>
            </a:r>
          </a:p>
          <a:p>
            <a:r>
              <a:rPr lang="hu-HU" dirty="0" err="1">
                <a:hlinkClick r:id="rId4"/>
              </a:rPr>
              <a:t>kiss</a:t>
            </a:r>
            <a:r>
              <a:rPr lang="hu-HU" dirty="0">
                <a:hlinkClick r:id="rId4"/>
              </a:rPr>
              <a:t>@</a:t>
            </a:r>
            <a:r>
              <a:rPr lang="hu-HU" dirty="0" err="1">
                <a:hlinkClick r:id="rId4"/>
              </a:rPr>
              <a:t>inf.elte.hu</a:t>
            </a:r>
            <a:endParaRPr lang="hu-HU" dirty="0"/>
          </a:p>
          <a:p>
            <a:endParaRPr lang="hu-HU" dirty="0"/>
          </a:p>
        </p:txBody>
      </p:sp>
      <p:pic>
        <p:nvPicPr>
          <p:cNvPr id="4" name="Hang 3">
            <a:hlinkClick r:id="" action="ppaction://media"/>
            <a:extLst>
              <a:ext uri="{FF2B5EF4-FFF2-40B4-BE49-F238E27FC236}">
                <a16:creationId xmlns:a16="http://schemas.microsoft.com/office/drawing/2014/main" id="{5642A800-6332-4A03-9F7C-E60FABD379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998"/>
    </mc:Choice>
    <mc:Fallback>
      <p:transition spd="slow" advTm="10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Az informatika jellemzői: </a:t>
            </a:r>
            <a:br>
              <a:rPr lang="hu-HU" dirty="0"/>
            </a:br>
            <a:r>
              <a:rPr lang="hu-HU" dirty="0"/>
              <a:t>	a tudás reprezentálása</a:t>
            </a:r>
          </a:p>
        </p:txBody>
      </p:sp>
      <p:sp>
        <p:nvSpPr>
          <p:cNvPr id="3" name="Tartalom helye 2"/>
          <p:cNvSpPr>
            <a:spLocks noGrp="1"/>
          </p:cNvSpPr>
          <p:nvPr>
            <p:ph idx="1"/>
          </p:nvPr>
        </p:nvSpPr>
        <p:spPr/>
        <p:txBody>
          <a:bodyPr/>
          <a:lstStyle/>
          <a:p>
            <a:r>
              <a:rPr lang="hu-HU" dirty="0"/>
              <a:t>A tudás reprezentálása adatok formájában</a:t>
            </a:r>
          </a:p>
          <a:p>
            <a:pPr lvl="1"/>
            <a:r>
              <a:rPr lang="hu-HU" dirty="0"/>
              <a:t>10101011111010101010111111</a:t>
            </a:r>
          </a:p>
          <a:p>
            <a:pPr lvl="1"/>
            <a:r>
              <a:rPr lang="hu-HU" dirty="0"/>
              <a:t>2015.09.24.</a:t>
            </a:r>
          </a:p>
          <a:p>
            <a:pPr lvl="1"/>
            <a:r>
              <a:rPr lang="hu-HU" dirty="0"/>
              <a:t>3.1415</a:t>
            </a:r>
          </a:p>
          <a:p>
            <a:pPr lvl="1"/>
            <a:r>
              <a:rPr lang="hu-HU" dirty="0"/>
              <a:t>Selye János</a:t>
            </a:r>
          </a:p>
          <a:p>
            <a:endParaRPr lang="hu-HU" dirty="0"/>
          </a:p>
          <a:p>
            <a:pPr>
              <a:buNone/>
            </a:pPr>
            <a:endParaRPr lang="hu-HU" dirty="0"/>
          </a:p>
          <a:p>
            <a:pPr>
              <a:buNone/>
            </a:pPr>
            <a:endParaRPr lang="hu-HU" dirty="0"/>
          </a:p>
          <a:p>
            <a:endParaRPr lang="hu-HU" dirty="0"/>
          </a:p>
        </p:txBody>
      </p:sp>
      <p:pic>
        <p:nvPicPr>
          <p:cNvPr id="23554" name="Picture 2" descr="http://www.uff.br/cdme/matrix/matrix-html/matrix_boolean/sample-matrix.gif"/>
          <p:cNvPicPr>
            <a:picLocks noChangeAspect="1" noChangeArrowheads="1"/>
          </p:cNvPicPr>
          <p:nvPr/>
        </p:nvPicPr>
        <p:blipFill>
          <a:blip r:embed="rId2"/>
          <a:srcRect/>
          <a:stretch>
            <a:fillRect/>
          </a:stretch>
        </p:blipFill>
        <p:spPr bwMode="auto">
          <a:xfrm>
            <a:off x="857224" y="4500570"/>
            <a:ext cx="4854891" cy="209262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Az informatika jellemzői: </a:t>
            </a:r>
            <a:br>
              <a:rPr lang="hu-HU" dirty="0"/>
            </a:br>
            <a:r>
              <a:rPr lang="hu-HU" dirty="0"/>
              <a:t>algoritmikus problémamegoldás</a:t>
            </a:r>
          </a:p>
        </p:txBody>
      </p:sp>
      <p:sp>
        <p:nvSpPr>
          <p:cNvPr id="3" name="Tartalom helye 2"/>
          <p:cNvSpPr>
            <a:spLocks noGrp="1"/>
          </p:cNvSpPr>
          <p:nvPr>
            <p:ph idx="1"/>
          </p:nvPr>
        </p:nvSpPr>
        <p:spPr/>
        <p:txBody>
          <a:bodyPr/>
          <a:lstStyle/>
          <a:p>
            <a:r>
              <a:rPr lang="hu-HU" dirty="0"/>
              <a:t>Algoritmikus gondolkodás, algoritmikus problémamegoldás</a:t>
            </a:r>
          </a:p>
          <a:p>
            <a:endParaRPr lang="hu-HU" dirty="0"/>
          </a:p>
        </p:txBody>
      </p:sp>
      <p:pic>
        <p:nvPicPr>
          <p:cNvPr id="22532" name="Picture 4" descr="http://mindmegette.hu/lapokkepek/receptgaleriak/13000/13739_paprikas_krumpli_nokedlivel_n.jpg"/>
          <p:cNvPicPr>
            <a:picLocks noChangeAspect="1" noChangeArrowheads="1"/>
          </p:cNvPicPr>
          <p:nvPr/>
        </p:nvPicPr>
        <p:blipFill>
          <a:blip r:embed="rId2"/>
          <a:srcRect/>
          <a:stretch>
            <a:fillRect/>
          </a:stretch>
        </p:blipFill>
        <p:spPr bwMode="auto">
          <a:xfrm>
            <a:off x="571472" y="3000372"/>
            <a:ext cx="3714776" cy="3714776"/>
          </a:xfrm>
          <a:prstGeom prst="rect">
            <a:avLst/>
          </a:prstGeom>
          <a:noFill/>
        </p:spPr>
      </p:pic>
      <p:sp>
        <p:nvSpPr>
          <p:cNvPr id="6" name="Szövegdoboz 5"/>
          <p:cNvSpPr txBox="1"/>
          <p:nvPr/>
        </p:nvSpPr>
        <p:spPr>
          <a:xfrm>
            <a:off x="4500562" y="2428868"/>
            <a:ext cx="4500594" cy="4154984"/>
          </a:xfrm>
          <a:prstGeom prst="rect">
            <a:avLst/>
          </a:prstGeom>
          <a:noFill/>
        </p:spPr>
        <p:txBody>
          <a:bodyPr wrap="square" rtlCol="0">
            <a:spAutoFit/>
          </a:bodyPr>
          <a:lstStyle/>
          <a:p>
            <a:r>
              <a:rPr lang="hu-HU" sz="1200" b="1" dirty="0"/>
              <a:t>A paprikás krumpli készítésének algoritmusa</a:t>
            </a:r>
          </a:p>
          <a:p>
            <a:endParaRPr lang="hu-HU" sz="1200" b="1" dirty="0"/>
          </a:p>
          <a:p>
            <a:r>
              <a:rPr lang="hu-HU" sz="1200" b="1" dirty="0"/>
              <a:t>Ha</a:t>
            </a:r>
            <a:r>
              <a:rPr lang="hu-HU" sz="1200" dirty="0"/>
              <a:t> nincs meg otthon minden hozzávaló, </a:t>
            </a:r>
            <a:r>
              <a:rPr lang="hu-HU" sz="1200" b="1" dirty="0"/>
              <a:t>akkor</a:t>
            </a:r>
            <a:r>
              <a:rPr lang="hu-HU" sz="1200" dirty="0"/>
              <a:t> menjünk el vásárolni, 	</a:t>
            </a:r>
            <a:r>
              <a:rPr lang="hu-HU" sz="1200" b="1" dirty="0"/>
              <a:t>egyébként</a:t>
            </a:r>
            <a:r>
              <a:rPr lang="hu-HU" sz="1200" dirty="0"/>
              <a:t> készítsük elő a hozzávalókat! </a:t>
            </a:r>
          </a:p>
          <a:p>
            <a:r>
              <a:rPr lang="hu-HU" sz="1200" dirty="0"/>
              <a:t>Tisztítsuk meg és vágjuk fel a hagymát és a krumplit!</a:t>
            </a:r>
          </a:p>
          <a:p>
            <a:r>
              <a:rPr lang="hu-HU" sz="1200" dirty="0"/>
              <a:t> Egy elég nagy edénybe tegyünk </a:t>
            </a:r>
            <a:r>
              <a:rPr lang="hu-HU" sz="1200" dirty="0" err="1"/>
              <a:t>olajat</a:t>
            </a:r>
            <a:r>
              <a:rPr lang="hu-HU" sz="1200" dirty="0"/>
              <a:t> és tegyük bele a felvágott hagymát! </a:t>
            </a:r>
          </a:p>
          <a:p>
            <a:r>
              <a:rPr lang="hu-HU" sz="1200" dirty="0"/>
              <a:t>Gyújtsuk meg a gázt! </a:t>
            </a:r>
          </a:p>
          <a:p>
            <a:r>
              <a:rPr lang="hu-HU" sz="1200" dirty="0"/>
              <a:t>Tegyük fel az edényt! </a:t>
            </a:r>
          </a:p>
          <a:p>
            <a:r>
              <a:rPr lang="hu-HU" sz="1200" b="1" dirty="0"/>
              <a:t>Ismételjük</a:t>
            </a:r>
            <a:r>
              <a:rPr lang="hu-HU" sz="1200" dirty="0"/>
              <a:t>, </a:t>
            </a:r>
            <a:r>
              <a:rPr lang="hu-HU" sz="1200" i="1" dirty="0"/>
              <a:t>amíg nem pirul meg a hagyma </a:t>
            </a:r>
          </a:p>
          <a:p>
            <a:r>
              <a:rPr lang="hu-HU" sz="1200" i="1" dirty="0"/>
              <a:t>	</a:t>
            </a:r>
            <a:r>
              <a:rPr lang="hu-HU" sz="1200" dirty="0"/>
              <a:t>kavarjuk meg és várjunk fél percet! </a:t>
            </a:r>
          </a:p>
          <a:p>
            <a:r>
              <a:rPr lang="hu-HU" sz="1200" dirty="0"/>
              <a:t>Tegyük bele a piros paprikát! </a:t>
            </a:r>
          </a:p>
          <a:p>
            <a:r>
              <a:rPr lang="hu-HU" sz="1200" dirty="0"/>
              <a:t>Kavarjuk össze! </a:t>
            </a:r>
          </a:p>
          <a:p>
            <a:r>
              <a:rPr lang="hu-HU" sz="1200" dirty="0"/>
              <a:t>Tegyük bele a krumplit és a fűszereket! </a:t>
            </a:r>
          </a:p>
          <a:p>
            <a:r>
              <a:rPr lang="hu-HU" sz="1200" dirty="0"/>
              <a:t>Öntsük fel vízzel! </a:t>
            </a:r>
          </a:p>
          <a:p>
            <a:r>
              <a:rPr lang="hu-HU" sz="1200" b="1" dirty="0"/>
              <a:t>Ismételjük</a:t>
            </a:r>
            <a:r>
              <a:rPr lang="hu-HU" sz="1200" dirty="0"/>
              <a:t>, </a:t>
            </a:r>
            <a:r>
              <a:rPr lang="hu-HU" sz="1200" i="1" dirty="0"/>
              <a:t>amíg nem főtt meg a krumpli </a:t>
            </a:r>
          </a:p>
          <a:p>
            <a:r>
              <a:rPr lang="hu-HU" sz="1200" dirty="0"/>
              <a:t>	Kavarjuk meg!  Várjunk 2 percet! </a:t>
            </a:r>
          </a:p>
          <a:p>
            <a:r>
              <a:rPr lang="hu-HU" sz="1200" dirty="0"/>
              <a:t>Tegyük bele a kolbászt (virslit)! </a:t>
            </a:r>
          </a:p>
          <a:p>
            <a:r>
              <a:rPr lang="hu-HU" sz="1200" b="1" dirty="0"/>
              <a:t>Ismételjük</a:t>
            </a:r>
            <a:r>
              <a:rPr lang="hu-HU" sz="1200" dirty="0"/>
              <a:t>, </a:t>
            </a:r>
            <a:r>
              <a:rPr lang="hu-HU" sz="1200" i="1" dirty="0"/>
              <a:t>amíg nem főtt meg a kolbász (virsli)</a:t>
            </a:r>
            <a:r>
              <a:rPr lang="hu-HU" sz="1200" dirty="0"/>
              <a:t> </a:t>
            </a:r>
          </a:p>
          <a:p>
            <a:r>
              <a:rPr lang="hu-HU" sz="1200" dirty="0"/>
              <a:t>	Kavarjuk meg!  Várjunk egy percet! </a:t>
            </a:r>
          </a:p>
          <a:p>
            <a:r>
              <a:rPr lang="hu-HU" sz="1200" dirty="0"/>
              <a:t>Zárjuk el a gázt! </a:t>
            </a:r>
          </a:p>
          <a:p>
            <a:r>
              <a:rPr lang="hu-HU" sz="1200" dirty="0"/>
              <a:t>Tálaljunk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noFill/>
          <a:ln w="28575">
            <a:solidFill>
              <a:schemeClr val="tx1"/>
            </a:solidFill>
          </a:ln>
        </p:spPr>
        <p:txBody>
          <a:bodyPr/>
          <a:lstStyle/>
          <a:p>
            <a:r>
              <a:rPr lang="hu-HU" b="1"/>
              <a:t>Algoritmusok</a:t>
            </a:r>
          </a:p>
        </p:txBody>
      </p:sp>
      <p:sp>
        <p:nvSpPr>
          <p:cNvPr id="5123" name="Rectangle 3"/>
          <p:cNvSpPr>
            <a:spLocks noGrp="1" noChangeArrowheads="1"/>
          </p:cNvSpPr>
          <p:nvPr>
            <p:ph type="body" idx="1"/>
          </p:nvPr>
        </p:nvSpPr>
        <p:spPr>
          <a:xfrm>
            <a:off x="457200" y="1676400"/>
            <a:ext cx="8240713" cy="4522788"/>
          </a:xfrm>
        </p:spPr>
        <p:txBody>
          <a:bodyPr>
            <a:normAutofit lnSpcReduction="10000"/>
          </a:bodyPr>
          <a:lstStyle/>
          <a:p>
            <a:pPr>
              <a:lnSpc>
                <a:spcPct val="125000"/>
              </a:lnSpc>
            </a:pPr>
            <a:r>
              <a:rPr lang="hu-HU" sz="2000" b="1"/>
              <a:t>Az algoritmus fogalma:</a:t>
            </a:r>
          </a:p>
          <a:p>
            <a:pPr lvl="1">
              <a:lnSpc>
                <a:spcPct val="105000"/>
              </a:lnSpc>
              <a:buFontTx/>
              <a:buNone/>
            </a:pPr>
            <a:r>
              <a:rPr lang="hu-HU" sz="1800" b="1"/>
              <a:t>	Az algoritmus egy bizonyos feladattípus megoldására szolgáló lépések        (utasítások, előírások) véges sorozata, amely alapján a feladat  véges lépésben megoldható</a:t>
            </a:r>
            <a:r>
              <a:rPr lang="hu-HU" sz="1600" b="1"/>
              <a:t>.</a:t>
            </a:r>
          </a:p>
          <a:p>
            <a:pPr>
              <a:lnSpc>
                <a:spcPct val="90000"/>
              </a:lnSpc>
              <a:spcBef>
                <a:spcPct val="50000"/>
              </a:spcBef>
            </a:pPr>
            <a:r>
              <a:rPr lang="hu-HU" sz="2000" b="1"/>
              <a:t>Az algoritmusokkal szemben támasztott követelmények:</a:t>
            </a:r>
          </a:p>
          <a:p>
            <a:pPr lvl="1">
              <a:lnSpc>
                <a:spcPct val="105000"/>
              </a:lnSpc>
              <a:buFontTx/>
              <a:buNone/>
            </a:pPr>
            <a:r>
              <a:rPr lang="hu-HU" sz="1800" b="1"/>
              <a:t>	1. </a:t>
            </a:r>
            <a:r>
              <a:rPr lang="hu-HU" sz="1800" b="1" i="1"/>
              <a:t>Végesség</a:t>
            </a:r>
            <a:r>
              <a:rPr lang="hu-HU" sz="1800" b="1"/>
              <a:t>: a feladat megoldására szolgáló lépések számának és minden egyes lépésnek is végesnek kell lennie</a:t>
            </a:r>
          </a:p>
          <a:p>
            <a:pPr lvl="1">
              <a:lnSpc>
                <a:spcPct val="105000"/>
              </a:lnSpc>
              <a:spcBef>
                <a:spcPct val="50000"/>
              </a:spcBef>
              <a:buFontTx/>
              <a:buNone/>
            </a:pPr>
            <a:r>
              <a:rPr lang="hu-HU" sz="1800" b="1"/>
              <a:t>	2. </a:t>
            </a:r>
            <a:r>
              <a:rPr lang="hu-HU" sz="1800" b="1" i="1"/>
              <a:t>Meghatározottság</a:t>
            </a:r>
            <a:r>
              <a:rPr lang="hu-HU" sz="1800" b="1"/>
              <a:t>: Az algoritmus minden lépésének pontosan definiáltnak, egyértelműnek, félreérthetetlennek kell lennie</a:t>
            </a:r>
          </a:p>
          <a:p>
            <a:pPr lvl="1">
              <a:lnSpc>
                <a:spcPct val="105000"/>
              </a:lnSpc>
              <a:spcBef>
                <a:spcPct val="50000"/>
              </a:spcBef>
              <a:buFontTx/>
              <a:buNone/>
            </a:pPr>
            <a:r>
              <a:rPr lang="hu-HU" sz="1800" b="1"/>
              <a:t>	3. </a:t>
            </a:r>
            <a:r>
              <a:rPr lang="hu-HU" sz="1800" b="1" i="1"/>
              <a:t>Elvégezhetőség</a:t>
            </a:r>
            <a:r>
              <a:rPr lang="hu-HU" sz="1800" b="1"/>
              <a:t>: Az algoritmus minden lépésének elvégezhetőnek kell lennie</a:t>
            </a:r>
          </a:p>
          <a:p>
            <a:pPr>
              <a:lnSpc>
                <a:spcPct val="105000"/>
              </a:lnSpc>
              <a:spcBef>
                <a:spcPct val="50000"/>
              </a:spcBef>
            </a:pPr>
            <a:r>
              <a:rPr lang="hu-HU" sz="2000" b="1"/>
              <a:t>Néhány algoritmus leíró módszer:</a:t>
            </a:r>
          </a:p>
          <a:p>
            <a:pPr lvl="1">
              <a:lnSpc>
                <a:spcPct val="105000"/>
              </a:lnSpc>
              <a:buFontTx/>
              <a:buNone/>
            </a:pPr>
            <a:r>
              <a:rPr lang="hu-HU" sz="2000" b="1"/>
              <a:t>	</a:t>
            </a:r>
            <a:r>
              <a:rPr lang="hu-HU" sz="1800" b="1"/>
              <a:t>Mondatszerű, folyamatábra, struktogram, struktúra diagram</a:t>
            </a:r>
          </a:p>
          <a:p>
            <a:pPr>
              <a:lnSpc>
                <a:spcPct val="90000"/>
              </a:lnSpc>
            </a:pPr>
            <a:endParaRPr lang="hu-HU" sz="2000" b="1"/>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a:ln w="28575">
            <a:solidFill>
              <a:schemeClr val="tx1"/>
            </a:solidFill>
          </a:ln>
        </p:spPr>
        <p:txBody>
          <a:bodyPr/>
          <a:lstStyle/>
          <a:p>
            <a:r>
              <a:rPr lang="hu-HU" b="1"/>
              <a:t>Mondatszerű leírás</a:t>
            </a:r>
          </a:p>
        </p:txBody>
      </p:sp>
      <p:sp>
        <p:nvSpPr>
          <p:cNvPr id="6147" name="Rectangle 3"/>
          <p:cNvSpPr>
            <a:spLocks noGrp="1" noChangeArrowheads="1"/>
          </p:cNvSpPr>
          <p:nvPr>
            <p:ph type="body" idx="1"/>
          </p:nvPr>
        </p:nvSpPr>
        <p:spPr/>
        <p:txBody>
          <a:bodyPr/>
          <a:lstStyle/>
          <a:p>
            <a:pPr>
              <a:lnSpc>
                <a:spcPct val="105000"/>
              </a:lnSpc>
            </a:pPr>
            <a:r>
              <a:rPr lang="hu-HU" sz="2000" b="1" dirty="0"/>
              <a:t>Az algoritmusok megfogalmazásának első és legtermészetesebb módja a természetes emberi beszéd. </a:t>
            </a:r>
          </a:p>
          <a:p>
            <a:pPr>
              <a:lnSpc>
                <a:spcPct val="105000"/>
              </a:lnSpc>
              <a:spcBef>
                <a:spcPct val="50000"/>
              </a:spcBef>
            </a:pPr>
            <a:r>
              <a:rPr lang="hu-HU" sz="2000" b="1" dirty="0"/>
              <a:t>Ennél a módszernél a lépések (utasítások, előírások) megfogalmazására betűket, szavakat, mondatokat használunk.</a:t>
            </a:r>
          </a:p>
          <a:p>
            <a:pPr>
              <a:lnSpc>
                <a:spcPct val="105000"/>
              </a:lnSpc>
              <a:spcBef>
                <a:spcPct val="50000"/>
              </a:spcBef>
            </a:pPr>
            <a:r>
              <a:rPr lang="hu-HU" sz="2000" b="1" dirty="0"/>
              <a:t>Nagy hátránya, hogy nem egyértelmű. Ezért szükség van ennél pontosabb, formális leírásra.</a:t>
            </a:r>
          </a:p>
          <a:p>
            <a:pPr>
              <a:lnSpc>
                <a:spcPct val="105000"/>
              </a:lnSpc>
              <a:spcBef>
                <a:spcPct val="50000"/>
              </a:spcBef>
              <a:buFontTx/>
              <a:buNone/>
            </a:pPr>
            <a:r>
              <a:rPr lang="hu-HU" sz="1600" b="1" dirty="0"/>
              <a:t>	</a:t>
            </a:r>
            <a:r>
              <a:rPr lang="hu-HU" sz="1800" b="1" dirty="0"/>
              <a:t>Például:</a:t>
            </a:r>
          </a:p>
          <a:p>
            <a:pPr>
              <a:lnSpc>
                <a:spcPct val="55000"/>
              </a:lnSpc>
              <a:spcBef>
                <a:spcPct val="50000"/>
              </a:spcBef>
              <a:buFontTx/>
              <a:buNone/>
            </a:pPr>
            <a:r>
              <a:rPr lang="hu-HU" sz="1600" b="1" dirty="0"/>
              <a:t>	</a:t>
            </a:r>
            <a:r>
              <a:rPr lang="hu-HU" sz="1800" b="1" dirty="0"/>
              <a:t>1. Elmegyek moziba		</a:t>
            </a:r>
          </a:p>
          <a:p>
            <a:pPr>
              <a:lnSpc>
                <a:spcPct val="55000"/>
              </a:lnSpc>
              <a:spcBef>
                <a:spcPct val="50000"/>
              </a:spcBef>
              <a:buFontTx/>
              <a:buNone/>
            </a:pPr>
            <a:r>
              <a:rPr lang="hu-HU" sz="1800" b="1" dirty="0"/>
              <a:t>	2. Veszek pattogatott kukoricát			</a:t>
            </a:r>
          </a:p>
          <a:p>
            <a:pPr>
              <a:lnSpc>
                <a:spcPct val="55000"/>
              </a:lnSpc>
              <a:spcBef>
                <a:spcPct val="50000"/>
              </a:spcBef>
              <a:buFontTx/>
              <a:buNone/>
            </a:pPr>
            <a:r>
              <a:rPr lang="hu-HU" sz="1800" b="1" dirty="0"/>
              <a:t>	3. Ha marad még pénzem, veszek üdítőt			</a:t>
            </a:r>
          </a:p>
          <a:p>
            <a:pPr>
              <a:lnSpc>
                <a:spcPct val="55000"/>
              </a:lnSpc>
              <a:spcBef>
                <a:spcPct val="50000"/>
              </a:spcBef>
              <a:buFontTx/>
              <a:buNone/>
            </a:pPr>
            <a:r>
              <a:rPr lang="hu-HU" sz="1800" b="1" dirty="0"/>
              <a:t>	5. Megnézem a filmet</a:t>
            </a:r>
          </a:p>
          <a:p>
            <a:pPr>
              <a:lnSpc>
                <a:spcPct val="55000"/>
              </a:lnSpc>
              <a:spcBef>
                <a:spcPct val="50000"/>
              </a:spcBef>
              <a:buFontTx/>
              <a:buNone/>
            </a:pPr>
            <a:r>
              <a:rPr lang="hu-HU" sz="1800" b="1" dirty="0"/>
              <a:t>	6. Hazamegyek a moziból</a:t>
            </a:r>
          </a:p>
        </p:txBody>
      </p:sp>
      <p:pic>
        <p:nvPicPr>
          <p:cNvPr id="45058" name="Picture 2" descr="http://i.dailymail.co.uk/i/pix/2013/02/05/article-2273784-175DC424000005DC-178_634x423.jpg"/>
          <p:cNvPicPr>
            <a:picLocks noChangeAspect="1" noChangeArrowheads="1"/>
          </p:cNvPicPr>
          <p:nvPr/>
        </p:nvPicPr>
        <p:blipFill>
          <a:blip r:embed="rId2"/>
          <a:srcRect/>
          <a:stretch>
            <a:fillRect/>
          </a:stretch>
        </p:blipFill>
        <p:spPr bwMode="auto">
          <a:xfrm>
            <a:off x="5286380" y="4143380"/>
            <a:ext cx="3426321" cy="2286016"/>
          </a:xfrm>
          <a:prstGeom prst="rect">
            <a:avLst/>
          </a:prstGeom>
          <a:noFill/>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14348" y="285728"/>
            <a:ext cx="7772400" cy="1143000"/>
          </a:xfrm>
          <a:noFill/>
          <a:ln w="28575">
            <a:solidFill>
              <a:schemeClr val="tx1"/>
            </a:solidFill>
          </a:ln>
        </p:spPr>
        <p:txBody>
          <a:bodyPr/>
          <a:lstStyle/>
          <a:p>
            <a:r>
              <a:rPr lang="hu-HU" b="1"/>
              <a:t>A folyamatábra jelei</a:t>
            </a:r>
          </a:p>
        </p:txBody>
      </p:sp>
      <p:sp>
        <p:nvSpPr>
          <p:cNvPr id="7171" name="Rectangle 3"/>
          <p:cNvSpPr>
            <a:spLocks noGrp="1" noChangeArrowheads="1"/>
          </p:cNvSpPr>
          <p:nvPr>
            <p:ph type="body" sz="half" idx="2"/>
          </p:nvPr>
        </p:nvSpPr>
        <p:spPr>
          <a:xfrm>
            <a:off x="4643438" y="1981200"/>
            <a:ext cx="4038600" cy="4614863"/>
          </a:xfrm>
        </p:spPr>
        <p:txBody>
          <a:bodyPr/>
          <a:lstStyle/>
          <a:p>
            <a:pPr algn="ctr">
              <a:lnSpc>
                <a:spcPct val="90000"/>
              </a:lnSpc>
              <a:buFontTx/>
              <a:buNone/>
            </a:pPr>
            <a:r>
              <a:rPr lang="hu-HU" sz="2000" b="1" dirty="0"/>
              <a:t>A tevékenységeknek</a:t>
            </a:r>
          </a:p>
          <a:p>
            <a:pPr algn="ctr">
              <a:lnSpc>
                <a:spcPct val="90000"/>
              </a:lnSpc>
              <a:buFontTx/>
              <a:buNone/>
            </a:pPr>
            <a:r>
              <a:rPr lang="hu-HU" sz="2000" b="1" dirty="0"/>
              <a:t>síkidomokat feleltetünk meg</a:t>
            </a:r>
          </a:p>
          <a:p>
            <a:pPr>
              <a:lnSpc>
                <a:spcPct val="90000"/>
              </a:lnSpc>
              <a:spcBef>
                <a:spcPct val="90000"/>
              </a:spcBef>
            </a:pPr>
            <a:r>
              <a:rPr lang="hu-HU" sz="1800" b="1" i="1" dirty="0"/>
              <a:t>Ellipszis</a:t>
            </a:r>
            <a:r>
              <a:rPr lang="hu-HU" sz="1800" b="1" dirty="0"/>
              <a:t>: a folyamatábra indulási és befejezési pontja</a:t>
            </a:r>
          </a:p>
          <a:p>
            <a:pPr>
              <a:lnSpc>
                <a:spcPct val="90000"/>
              </a:lnSpc>
            </a:pPr>
            <a:endParaRPr lang="hu-HU" sz="1800" b="1" dirty="0"/>
          </a:p>
          <a:p>
            <a:pPr>
              <a:lnSpc>
                <a:spcPct val="90000"/>
              </a:lnSpc>
            </a:pPr>
            <a:r>
              <a:rPr lang="hu-HU" sz="1800" b="1" i="1" dirty="0"/>
              <a:t>Téglalap</a:t>
            </a:r>
            <a:r>
              <a:rPr lang="hu-HU" sz="1800" b="1" dirty="0"/>
              <a:t>: elemi tevékenységek</a:t>
            </a:r>
          </a:p>
          <a:p>
            <a:pPr>
              <a:lnSpc>
                <a:spcPct val="90000"/>
              </a:lnSpc>
            </a:pPr>
            <a:endParaRPr lang="hu-HU" sz="1800" b="1" dirty="0"/>
          </a:p>
          <a:p>
            <a:pPr>
              <a:lnSpc>
                <a:spcPct val="90000"/>
              </a:lnSpc>
            </a:pPr>
            <a:endParaRPr lang="hu-HU" sz="1800" b="1" dirty="0"/>
          </a:p>
          <a:p>
            <a:pPr>
              <a:lnSpc>
                <a:spcPct val="90000"/>
              </a:lnSpc>
            </a:pPr>
            <a:r>
              <a:rPr lang="hu-HU" sz="1800" b="1" i="1" dirty="0"/>
              <a:t>Rombusz</a:t>
            </a:r>
            <a:r>
              <a:rPr lang="hu-HU" sz="1800" b="1" dirty="0"/>
              <a:t>: elágazás, választás</a:t>
            </a:r>
          </a:p>
          <a:p>
            <a:pPr>
              <a:lnSpc>
                <a:spcPct val="90000"/>
              </a:lnSpc>
            </a:pPr>
            <a:endParaRPr lang="hu-HU" sz="1800" b="1" dirty="0"/>
          </a:p>
          <a:p>
            <a:pPr>
              <a:lnSpc>
                <a:spcPct val="90000"/>
              </a:lnSpc>
            </a:pPr>
            <a:endParaRPr lang="hu-HU" sz="1800" b="1" dirty="0"/>
          </a:p>
          <a:p>
            <a:pPr>
              <a:lnSpc>
                <a:spcPct val="90000"/>
              </a:lnSpc>
            </a:pPr>
            <a:r>
              <a:rPr lang="hu-HU" sz="1800" b="1" i="1" dirty="0"/>
              <a:t>Paralelogramm</a:t>
            </a:r>
            <a:r>
              <a:rPr lang="hu-HU" sz="1800" b="1" dirty="0"/>
              <a:t>a: input és output tevékenységek</a:t>
            </a:r>
          </a:p>
          <a:p>
            <a:pPr>
              <a:lnSpc>
                <a:spcPct val="90000"/>
              </a:lnSpc>
            </a:pPr>
            <a:endParaRPr lang="hu-HU" sz="1800" b="1" dirty="0"/>
          </a:p>
          <a:p>
            <a:pPr>
              <a:lnSpc>
                <a:spcPct val="90000"/>
              </a:lnSpc>
            </a:pPr>
            <a:r>
              <a:rPr lang="hu-HU" sz="1800" b="1" i="1" dirty="0"/>
              <a:t>Nyilak</a:t>
            </a:r>
            <a:r>
              <a:rPr lang="hu-HU" sz="1800" b="1" dirty="0"/>
              <a:t>: jelzik a haladás irányát</a:t>
            </a:r>
          </a:p>
        </p:txBody>
      </p:sp>
      <p:pic>
        <p:nvPicPr>
          <p:cNvPr id="7172" name="Picture 4" descr="1"/>
          <p:cNvPicPr>
            <a:picLocks noGrp="1" noChangeAspect="1" noChangeArrowheads="1"/>
          </p:cNvPicPr>
          <p:nvPr>
            <p:ph sz="half" idx="1"/>
          </p:nvPr>
        </p:nvPicPr>
        <p:blipFill>
          <a:blip r:embed="rId2" cstate="print"/>
          <a:srcRect/>
          <a:stretch>
            <a:fillRect/>
          </a:stretch>
        </p:blipFill>
        <p:spPr>
          <a:xfrm>
            <a:off x="900113" y="1905000"/>
            <a:ext cx="3214687" cy="4610100"/>
          </a:xfrm>
          <a:ln w="28575">
            <a:solidFill>
              <a:schemeClr val="tx1"/>
            </a:solidFill>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a:ln w="28575">
            <a:solidFill>
              <a:schemeClr val="tx1"/>
            </a:solidFill>
          </a:ln>
        </p:spPr>
        <p:txBody>
          <a:bodyPr/>
          <a:lstStyle/>
          <a:p>
            <a:r>
              <a:rPr lang="hu-HU" b="1"/>
              <a:t>Az algoritmusok építőelemei</a:t>
            </a:r>
          </a:p>
        </p:txBody>
      </p:sp>
      <p:sp>
        <p:nvSpPr>
          <p:cNvPr id="10243" name="Rectangle 3"/>
          <p:cNvSpPr>
            <a:spLocks noGrp="1" noChangeArrowheads="1"/>
          </p:cNvSpPr>
          <p:nvPr>
            <p:ph type="body" idx="1"/>
          </p:nvPr>
        </p:nvSpPr>
        <p:spPr/>
        <p:txBody>
          <a:bodyPr/>
          <a:lstStyle/>
          <a:p>
            <a:endParaRPr lang="hu-HU" sz="2000" b="1"/>
          </a:p>
          <a:p>
            <a:r>
              <a:rPr lang="hu-HU" sz="2000" b="1"/>
              <a:t>Minden algoritmus 3 alapvető szerkezeti elemből építhető fel:</a:t>
            </a:r>
          </a:p>
          <a:p>
            <a:pPr lvl="1">
              <a:lnSpc>
                <a:spcPct val="105000"/>
              </a:lnSpc>
              <a:spcBef>
                <a:spcPct val="100000"/>
              </a:spcBef>
              <a:buFontTx/>
              <a:buNone/>
            </a:pPr>
            <a:r>
              <a:rPr lang="hu-HU" sz="1600" b="1"/>
              <a:t>	</a:t>
            </a:r>
            <a:r>
              <a:rPr lang="hu-HU" sz="1800" b="1"/>
              <a:t>1. </a:t>
            </a:r>
            <a:r>
              <a:rPr lang="hu-HU" sz="1800" b="1" i="1"/>
              <a:t>Szekvencia</a:t>
            </a:r>
            <a:r>
              <a:rPr lang="hu-HU" sz="1800" b="1"/>
              <a:t>: egymás után végrehajtandó tevékenységek sorozata</a:t>
            </a:r>
          </a:p>
          <a:p>
            <a:pPr lvl="1">
              <a:lnSpc>
                <a:spcPct val="105000"/>
              </a:lnSpc>
              <a:spcBef>
                <a:spcPct val="50000"/>
              </a:spcBef>
              <a:buFontTx/>
              <a:buNone/>
            </a:pPr>
            <a:r>
              <a:rPr lang="hu-HU" sz="1800" b="1"/>
              <a:t>	2. </a:t>
            </a:r>
            <a:r>
              <a:rPr lang="hu-HU" sz="1800" b="1" i="1"/>
              <a:t>Szelekció (választás, elágazás)</a:t>
            </a:r>
            <a:r>
              <a:rPr lang="hu-HU" sz="1800" b="1"/>
              <a:t>: lépések, tevékenységek közötti választás</a:t>
            </a:r>
          </a:p>
          <a:p>
            <a:pPr lvl="1">
              <a:lnSpc>
                <a:spcPct val="105000"/>
              </a:lnSpc>
              <a:spcBef>
                <a:spcPct val="50000"/>
              </a:spcBef>
              <a:buFontTx/>
              <a:buNone/>
            </a:pPr>
            <a:r>
              <a:rPr lang="hu-HU" sz="1800" b="1"/>
              <a:t>	3. </a:t>
            </a:r>
            <a:r>
              <a:rPr lang="hu-HU" sz="1800" b="1" i="1"/>
              <a:t>Iteráció (ismétlés, ciklus)</a:t>
            </a:r>
            <a:r>
              <a:rPr lang="hu-HU" sz="1800" b="1"/>
              <a:t>: valamely tevékenység sorozat ismételt végrehajtása</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42910" y="357166"/>
            <a:ext cx="7772400" cy="747698"/>
          </a:xfrm>
          <a:noFill/>
          <a:ln w="28575">
            <a:solidFill>
              <a:schemeClr val="tx1"/>
            </a:solidFill>
          </a:ln>
        </p:spPr>
        <p:txBody>
          <a:bodyPr>
            <a:normAutofit fontScale="90000"/>
          </a:bodyPr>
          <a:lstStyle/>
          <a:p>
            <a:r>
              <a:rPr lang="hu-HU" b="1" dirty="0"/>
              <a:t>Egy napunk</a:t>
            </a:r>
          </a:p>
        </p:txBody>
      </p:sp>
      <p:sp>
        <p:nvSpPr>
          <p:cNvPr id="14339" name="Rectangle 3"/>
          <p:cNvSpPr>
            <a:spLocks noGrp="1" noChangeArrowheads="1"/>
          </p:cNvSpPr>
          <p:nvPr>
            <p:ph type="body" sz="half" idx="2"/>
          </p:nvPr>
        </p:nvSpPr>
        <p:spPr>
          <a:xfrm>
            <a:off x="4643438" y="1981200"/>
            <a:ext cx="3814762" cy="4114800"/>
          </a:xfrm>
        </p:spPr>
        <p:txBody>
          <a:bodyPr/>
          <a:lstStyle/>
          <a:p>
            <a:pPr algn="ctr">
              <a:buFontTx/>
              <a:buNone/>
            </a:pPr>
            <a:r>
              <a:rPr lang="hu-HU" sz="2400" b="1" dirty="0"/>
              <a:t>	</a:t>
            </a:r>
            <a:r>
              <a:rPr lang="hu-HU" sz="2000" b="1" dirty="0"/>
              <a:t>Egy napunk algoritmusa mondatszerűen leírva</a:t>
            </a:r>
          </a:p>
          <a:p>
            <a:pPr>
              <a:spcBef>
                <a:spcPct val="100000"/>
              </a:spcBef>
            </a:pPr>
            <a:r>
              <a:rPr lang="hu-HU" sz="1800" b="1" dirty="0"/>
              <a:t>Szekvencia</a:t>
            </a:r>
          </a:p>
          <a:p>
            <a:pPr>
              <a:spcBef>
                <a:spcPct val="100000"/>
              </a:spcBef>
            </a:pPr>
            <a:r>
              <a:rPr lang="hu-HU" sz="1800" b="1" dirty="0"/>
              <a:t>Szelekció</a:t>
            </a:r>
          </a:p>
          <a:p>
            <a:endParaRPr lang="hu-HU" sz="1800" b="1" dirty="0"/>
          </a:p>
          <a:p>
            <a:r>
              <a:rPr lang="hu-HU" sz="1800" b="1" dirty="0"/>
              <a:t>Iteráció</a:t>
            </a:r>
          </a:p>
          <a:p>
            <a:endParaRPr lang="hu-HU" sz="1800" b="1" dirty="0"/>
          </a:p>
          <a:p>
            <a:pPr>
              <a:spcBef>
                <a:spcPct val="50000"/>
              </a:spcBef>
            </a:pPr>
            <a:r>
              <a:rPr lang="hu-HU" sz="1800" b="1" dirty="0"/>
              <a:t>Szekvencia</a:t>
            </a:r>
          </a:p>
          <a:p>
            <a:endParaRPr lang="hu-HU" sz="1800" dirty="0"/>
          </a:p>
        </p:txBody>
      </p:sp>
      <p:pic>
        <p:nvPicPr>
          <p:cNvPr id="14340" name="Picture 4" descr="5a"/>
          <p:cNvPicPr>
            <a:picLocks noGrp="1" noChangeAspect="1" noChangeArrowheads="1"/>
          </p:cNvPicPr>
          <p:nvPr>
            <p:ph sz="half" idx="1"/>
          </p:nvPr>
        </p:nvPicPr>
        <p:blipFill>
          <a:blip r:embed="rId2" cstate="print"/>
          <a:srcRect/>
          <a:stretch>
            <a:fillRect/>
          </a:stretch>
        </p:blipFill>
        <p:spPr>
          <a:xfrm>
            <a:off x="914400" y="1828800"/>
            <a:ext cx="3406775" cy="4533900"/>
          </a:xfrm>
          <a:ln w="28575">
            <a:solidFill>
              <a:schemeClr val="tx1"/>
            </a:solid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42910" y="214290"/>
            <a:ext cx="7772400" cy="1143000"/>
          </a:xfrm>
          <a:noFill/>
          <a:ln w="28575">
            <a:solidFill>
              <a:schemeClr val="tx1"/>
            </a:solidFill>
          </a:ln>
        </p:spPr>
        <p:txBody>
          <a:bodyPr/>
          <a:lstStyle/>
          <a:p>
            <a:r>
              <a:rPr lang="hu-HU" b="1"/>
              <a:t>Egy napunk</a:t>
            </a:r>
          </a:p>
        </p:txBody>
      </p:sp>
      <p:sp>
        <p:nvSpPr>
          <p:cNvPr id="15363" name="Rectangle 3"/>
          <p:cNvSpPr>
            <a:spLocks noGrp="1" noChangeArrowheads="1"/>
          </p:cNvSpPr>
          <p:nvPr>
            <p:ph type="body" sz="half" idx="2"/>
          </p:nvPr>
        </p:nvSpPr>
        <p:spPr>
          <a:xfrm>
            <a:off x="4643438" y="1981200"/>
            <a:ext cx="3814762" cy="4114800"/>
          </a:xfrm>
        </p:spPr>
        <p:txBody>
          <a:bodyPr/>
          <a:lstStyle/>
          <a:p>
            <a:pPr algn="ctr">
              <a:buFontTx/>
              <a:buNone/>
            </a:pPr>
            <a:r>
              <a:rPr lang="hu-HU" sz="2000" b="1" dirty="0"/>
              <a:t>	Egy napunk algoritmusa folyamatábrával leírva</a:t>
            </a:r>
          </a:p>
          <a:p>
            <a:pPr algn="ctr">
              <a:buFontTx/>
              <a:buNone/>
            </a:pPr>
            <a:endParaRPr lang="hu-HU" sz="1800" b="1" dirty="0"/>
          </a:p>
          <a:p>
            <a:r>
              <a:rPr lang="hu-HU" sz="1800" b="1" dirty="0"/>
              <a:t>Szekvencia</a:t>
            </a:r>
          </a:p>
          <a:p>
            <a:endParaRPr lang="hu-HU" sz="1800" b="1" dirty="0"/>
          </a:p>
          <a:p>
            <a:pPr>
              <a:spcBef>
                <a:spcPct val="100000"/>
              </a:spcBef>
            </a:pPr>
            <a:r>
              <a:rPr lang="hu-HU" sz="1800" b="1" dirty="0"/>
              <a:t>Szelekció</a:t>
            </a:r>
          </a:p>
          <a:p>
            <a:endParaRPr lang="hu-HU" sz="1800" b="1" dirty="0"/>
          </a:p>
          <a:p>
            <a:endParaRPr lang="hu-HU" sz="1800" b="1" dirty="0"/>
          </a:p>
          <a:p>
            <a:r>
              <a:rPr lang="hu-HU" sz="1800" b="1" dirty="0"/>
              <a:t>Iteráció</a:t>
            </a:r>
          </a:p>
          <a:p>
            <a:endParaRPr lang="hu-HU" sz="1800" b="1" dirty="0"/>
          </a:p>
          <a:p>
            <a:endParaRPr lang="hu-HU" sz="1800" b="1" dirty="0"/>
          </a:p>
          <a:p>
            <a:r>
              <a:rPr lang="hu-HU" sz="1800" b="1" dirty="0"/>
              <a:t>Szekvencia</a:t>
            </a:r>
          </a:p>
        </p:txBody>
      </p:sp>
      <p:pic>
        <p:nvPicPr>
          <p:cNvPr id="15364" name="Picture 4" descr="6"/>
          <p:cNvPicPr>
            <a:picLocks noGrp="1" noChangeAspect="1" noChangeArrowheads="1"/>
          </p:cNvPicPr>
          <p:nvPr>
            <p:ph sz="half" idx="1"/>
          </p:nvPr>
        </p:nvPicPr>
        <p:blipFill>
          <a:blip r:embed="rId2" cstate="print"/>
          <a:srcRect/>
          <a:stretch>
            <a:fillRect/>
          </a:stretch>
        </p:blipFill>
        <p:spPr>
          <a:xfrm>
            <a:off x="900113" y="1905000"/>
            <a:ext cx="3267075" cy="4610100"/>
          </a:xfrm>
          <a:ln w="28575">
            <a:solidFill>
              <a:schemeClr val="tx1"/>
            </a:solidFill>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Mi az információ?</a:t>
            </a:r>
          </a:p>
        </p:txBody>
      </p:sp>
      <p:sp>
        <p:nvSpPr>
          <p:cNvPr id="6" name="Tartalom helye 5"/>
          <p:cNvSpPr>
            <a:spLocks noGrp="1"/>
          </p:cNvSpPr>
          <p:nvPr>
            <p:ph idx="1"/>
          </p:nvPr>
        </p:nvSpPr>
        <p:spPr/>
        <p:txBody>
          <a:bodyPr>
            <a:normAutofit/>
          </a:bodyPr>
          <a:lstStyle/>
          <a:p>
            <a:r>
              <a:rPr lang="hu-HU" dirty="0"/>
              <a:t>Az </a:t>
            </a:r>
            <a:r>
              <a:rPr lang="hu-HU" b="1" dirty="0"/>
              <a:t>információ</a:t>
            </a:r>
            <a:r>
              <a:rPr lang="hu-HU" dirty="0"/>
              <a:t> latin eredetű szó, amely értesülést, hírt, üzenetet, tájékoztatást jelent.</a:t>
            </a:r>
          </a:p>
          <a:p>
            <a:r>
              <a:rPr lang="hu-HU" dirty="0"/>
              <a:t>Általánosságban információnak azt az </a:t>
            </a:r>
            <a:r>
              <a:rPr lang="hu-HU" dirty="0">
                <a:hlinkClick r:id="rId2" tooltip="Adat"/>
              </a:rPr>
              <a:t>adatot</a:t>
            </a:r>
            <a:r>
              <a:rPr lang="hu-HU" dirty="0"/>
              <a:t>, </a:t>
            </a:r>
            <a:r>
              <a:rPr lang="hu-HU" dirty="0">
                <a:hlinkClick r:id="rId3" tooltip="Hír"/>
              </a:rPr>
              <a:t>hírt</a:t>
            </a:r>
            <a:r>
              <a:rPr lang="hu-HU" dirty="0"/>
              <a:t> tekintjük amely számunkra releváns és ismerethiányt, bizonytalanságot csökkent. </a:t>
            </a:r>
          </a:p>
          <a:p>
            <a:endParaRPr lang="hu-HU" dirty="0"/>
          </a:p>
        </p:txBody>
      </p:sp>
      <p:pic>
        <p:nvPicPr>
          <p:cNvPr id="48130" name="Picture 2" descr="http://media.tumblr.com/tumblr_lk9n6cThGy1qgtzil.jpg"/>
          <p:cNvPicPr>
            <a:picLocks noChangeAspect="1" noChangeArrowheads="1"/>
          </p:cNvPicPr>
          <p:nvPr/>
        </p:nvPicPr>
        <p:blipFill>
          <a:blip r:embed="rId4"/>
          <a:srcRect/>
          <a:stretch>
            <a:fillRect/>
          </a:stretch>
        </p:blipFill>
        <p:spPr bwMode="auto">
          <a:xfrm>
            <a:off x="3286116" y="4857760"/>
            <a:ext cx="3071834" cy="1823902"/>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Mit kezdünk az információval?</a:t>
            </a:r>
          </a:p>
        </p:txBody>
      </p:sp>
      <p:sp>
        <p:nvSpPr>
          <p:cNvPr id="3" name="Tartalom helye 2"/>
          <p:cNvSpPr>
            <a:spLocks noGrp="1"/>
          </p:cNvSpPr>
          <p:nvPr>
            <p:ph idx="1"/>
          </p:nvPr>
        </p:nvSpPr>
        <p:spPr/>
        <p:txBody>
          <a:bodyPr>
            <a:normAutofit lnSpcReduction="10000"/>
          </a:bodyPr>
          <a:lstStyle/>
          <a:p>
            <a:r>
              <a:rPr lang="hu-HU" dirty="0"/>
              <a:t>Gyűjtjük</a:t>
            </a:r>
          </a:p>
          <a:p>
            <a:r>
              <a:rPr lang="hu-HU" dirty="0"/>
              <a:t>Reprezentáljuk (kódoljuk)</a:t>
            </a:r>
          </a:p>
          <a:p>
            <a:r>
              <a:rPr lang="hu-HU" dirty="0"/>
              <a:t>Tömörítjük, transzformáljuk, titkosítjuk</a:t>
            </a:r>
          </a:p>
          <a:p>
            <a:r>
              <a:rPr lang="hu-HU" dirty="0"/>
              <a:t>Tároljuk</a:t>
            </a:r>
          </a:p>
          <a:p>
            <a:r>
              <a:rPr lang="hu-HU" dirty="0"/>
              <a:t>Betöltjük</a:t>
            </a:r>
          </a:p>
          <a:p>
            <a:r>
              <a:rPr lang="hu-HU" dirty="0"/>
              <a:t>Visszakeressük</a:t>
            </a:r>
          </a:p>
          <a:p>
            <a:r>
              <a:rPr lang="hu-HU" dirty="0"/>
              <a:t>Feldolgozzuk, összesítjük, elemezzük</a:t>
            </a:r>
          </a:p>
          <a:p>
            <a:r>
              <a:rPr lang="hu-HU" dirty="0"/>
              <a:t>Megjelenítjük</a:t>
            </a:r>
          </a:p>
          <a:p>
            <a:r>
              <a:rPr lang="hu-HU" dirty="0"/>
              <a:t>Továbbítjuk</a:t>
            </a:r>
          </a:p>
          <a:p>
            <a:r>
              <a:rPr lang="hu-HU" dirty="0"/>
              <a:t>Elmentjük, archiváljuk</a:t>
            </a:r>
          </a:p>
          <a:p>
            <a:endParaRPr lang="hu-HU" dirty="0"/>
          </a:p>
          <a:p>
            <a:endParaRPr lang="hu-HU" dirty="0"/>
          </a:p>
          <a:p>
            <a:endParaRPr lang="hu-H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Mi az informatika?</a:t>
            </a:r>
          </a:p>
        </p:txBody>
      </p:sp>
      <p:sp>
        <p:nvSpPr>
          <p:cNvPr id="3" name="Tartalom helye 2"/>
          <p:cNvSpPr>
            <a:spLocks noGrp="1"/>
          </p:cNvSpPr>
          <p:nvPr>
            <p:ph idx="1"/>
          </p:nvPr>
        </p:nvSpPr>
        <p:spPr>
          <a:xfrm>
            <a:off x="457200" y="1775191"/>
            <a:ext cx="8229600" cy="4511329"/>
          </a:xfrm>
        </p:spPr>
        <p:txBody>
          <a:bodyPr>
            <a:normAutofit/>
          </a:bodyPr>
          <a:lstStyle/>
          <a:p>
            <a:r>
              <a:rPr lang="hu-HU" dirty="0"/>
              <a:t>Az </a:t>
            </a:r>
            <a:r>
              <a:rPr lang="hu-HU" b="1" dirty="0"/>
              <a:t>informatika</a:t>
            </a:r>
            <a:r>
              <a:rPr lang="hu-HU" dirty="0"/>
              <a:t> (</a:t>
            </a:r>
            <a:r>
              <a:rPr lang="hu-HU" i="1" dirty="0" err="1"/>
              <a:t>information</a:t>
            </a:r>
            <a:r>
              <a:rPr lang="hu-HU" i="1" dirty="0"/>
              <a:t> </a:t>
            </a:r>
            <a:r>
              <a:rPr lang="hu-HU" i="1" dirty="0" err="1"/>
              <a:t>technology</a:t>
            </a:r>
            <a:r>
              <a:rPr lang="hu-HU" i="1" dirty="0"/>
              <a:t>, </a:t>
            </a:r>
            <a:r>
              <a:rPr lang="hu-HU" b="1" i="1" dirty="0"/>
              <a:t>IT </a:t>
            </a:r>
            <a:r>
              <a:rPr lang="hu-HU" i="1" dirty="0"/>
              <a:t>vagy computer </a:t>
            </a:r>
            <a:r>
              <a:rPr lang="hu-HU" i="1" dirty="0" err="1"/>
              <a:t>science</a:t>
            </a:r>
            <a:r>
              <a:rPr lang="hu-HU" dirty="0"/>
              <a:t>) önálló tudományág, amely az </a:t>
            </a:r>
            <a:r>
              <a:rPr lang="hu-HU" b="1" dirty="0"/>
              <a:t>adatok </a:t>
            </a:r>
            <a:r>
              <a:rPr lang="hu-HU" dirty="0"/>
              <a:t>rögzítésével, kezelésével, rendszerezésével, továbbításával foglalkozik.</a:t>
            </a:r>
          </a:p>
          <a:p>
            <a:r>
              <a:rPr lang="hu-HU" dirty="0"/>
              <a:t>Ezt a tevékenységét főként </a:t>
            </a:r>
            <a:r>
              <a:rPr lang="hu-HU" dirty="0">
                <a:hlinkClick r:id="rId4" tooltip="Számítógép"/>
              </a:rPr>
              <a:t>számítógépeken</a:t>
            </a:r>
            <a:r>
              <a:rPr lang="hu-HU" dirty="0"/>
              <a:t> végzi.</a:t>
            </a:r>
          </a:p>
          <a:p>
            <a:endParaRPr lang="hu-HU" dirty="0"/>
          </a:p>
          <a:p>
            <a:endParaRPr lang="hu-HU" dirty="0"/>
          </a:p>
        </p:txBody>
      </p:sp>
      <p:pic>
        <p:nvPicPr>
          <p:cNvPr id="17412" name="Picture 4" descr="https://cdn.psychologytoday.com/sites/default/files/blogs/1023/2014/06/153738-157347.jpg"/>
          <p:cNvPicPr>
            <a:picLocks noChangeAspect="1" noChangeArrowheads="1"/>
          </p:cNvPicPr>
          <p:nvPr/>
        </p:nvPicPr>
        <p:blipFill>
          <a:blip r:embed="rId5"/>
          <a:srcRect/>
          <a:stretch>
            <a:fillRect/>
          </a:stretch>
        </p:blipFill>
        <p:spPr bwMode="auto">
          <a:xfrm>
            <a:off x="6072198" y="3857628"/>
            <a:ext cx="2863884" cy="2571769"/>
          </a:xfrm>
          <a:prstGeom prst="rect">
            <a:avLst/>
          </a:prstGeom>
          <a:noFill/>
        </p:spPr>
      </p:pic>
      <p:pic>
        <p:nvPicPr>
          <p:cNvPr id="4" name="Hang 3">
            <a:hlinkClick r:id="" action="ppaction://media"/>
            <a:extLst>
              <a:ext uri="{FF2B5EF4-FFF2-40B4-BE49-F238E27FC236}">
                <a16:creationId xmlns:a16="http://schemas.microsoft.com/office/drawing/2014/main" id="{68CBA0AB-DA96-4958-AB0B-D1ABE4BEB0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202"/>
    </mc:Choice>
    <mc:Fallback>
      <p:transition spd="slow" advTm="2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Honnan lehet információt gyűjteni?</a:t>
            </a:r>
          </a:p>
        </p:txBody>
      </p:sp>
      <p:sp>
        <p:nvSpPr>
          <p:cNvPr id="3" name="Tartalom helye 2"/>
          <p:cNvSpPr>
            <a:spLocks noGrp="1"/>
          </p:cNvSpPr>
          <p:nvPr>
            <p:ph idx="1"/>
          </p:nvPr>
        </p:nvSpPr>
        <p:spPr/>
        <p:txBody>
          <a:bodyPr/>
          <a:lstStyle/>
          <a:p>
            <a:r>
              <a:rPr lang="hu-HU" dirty="0"/>
              <a:t>Nyomtatványok, kérdőívek</a:t>
            </a:r>
          </a:p>
          <a:p>
            <a:pPr>
              <a:buNone/>
            </a:pPr>
            <a:r>
              <a:rPr lang="hu-HU" dirty="0"/>
              <a:t>(manuális adatrögzítés, </a:t>
            </a:r>
          </a:p>
          <a:p>
            <a:pPr>
              <a:buNone/>
            </a:pPr>
            <a:r>
              <a:rPr lang="hu-HU" dirty="0" err="1"/>
              <a:t>szkennelés</a:t>
            </a:r>
            <a:r>
              <a:rPr lang="hu-HU" dirty="0"/>
              <a:t>, karakter-</a:t>
            </a:r>
          </a:p>
          <a:p>
            <a:pPr>
              <a:buNone/>
            </a:pPr>
            <a:r>
              <a:rPr lang="hu-HU" dirty="0"/>
              <a:t>felismerés)</a:t>
            </a:r>
          </a:p>
          <a:p>
            <a:r>
              <a:rPr lang="hu-HU" dirty="0"/>
              <a:t>Internet, weboldalak, közösségi oldalak</a:t>
            </a:r>
          </a:p>
          <a:p>
            <a:pPr>
              <a:buNone/>
            </a:pPr>
            <a:r>
              <a:rPr lang="hu-HU" dirty="0"/>
              <a:t>	(automatikus gyűjtés programokkal)</a:t>
            </a:r>
          </a:p>
          <a:p>
            <a:endParaRPr lang="hu-HU" dirty="0"/>
          </a:p>
        </p:txBody>
      </p:sp>
      <p:pic>
        <p:nvPicPr>
          <p:cNvPr id="51202" name="Picture 2" descr="https://www.otppenztarak.hu/pic/adobevallas_2014.png"/>
          <p:cNvPicPr>
            <a:picLocks noChangeAspect="1" noChangeArrowheads="1"/>
          </p:cNvPicPr>
          <p:nvPr/>
        </p:nvPicPr>
        <p:blipFill>
          <a:blip r:embed="rId2"/>
          <a:srcRect/>
          <a:stretch>
            <a:fillRect/>
          </a:stretch>
        </p:blipFill>
        <p:spPr bwMode="auto">
          <a:xfrm>
            <a:off x="5572132" y="1857364"/>
            <a:ext cx="3286148" cy="1791978"/>
          </a:xfrm>
          <a:prstGeom prst="rect">
            <a:avLst/>
          </a:prstGeom>
          <a:noFill/>
        </p:spPr>
      </p:pic>
      <p:pic>
        <p:nvPicPr>
          <p:cNvPr id="51203" name="Picture 3"/>
          <p:cNvPicPr>
            <a:picLocks noChangeAspect="1" noChangeArrowheads="1"/>
          </p:cNvPicPr>
          <p:nvPr/>
        </p:nvPicPr>
        <p:blipFill>
          <a:blip r:embed="rId3" cstate="print"/>
          <a:srcRect/>
          <a:stretch>
            <a:fillRect/>
          </a:stretch>
        </p:blipFill>
        <p:spPr bwMode="auto">
          <a:xfrm>
            <a:off x="714348" y="4786322"/>
            <a:ext cx="1752349" cy="1785931"/>
          </a:xfrm>
          <a:prstGeom prst="rect">
            <a:avLst/>
          </a:prstGeom>
          <a:noFill/>
          <a:ln w="9525">
            <a:noFill/>
            <a:miter lim="800000"/>
            <a:headEnd/>
            <a:tailEnd/>
          </a:ln>
          <a:effectLst/>
        </p:spPr>
      </p:pic>
      <p:pic>
        <p:nvPicPr>
          <p:cNvPr id="51204" name="Picture 4"/>
          <p:cNvPicPr>
            <a:picLocks noChangeAspect="1" noChangeArrowheads="1"/>
          </p:cNvPicPr>
          <p:nvPr/>
        </p:nvPicPr>
        <p:blipFill>
          <a:blip r:embed="rId4" cstate="print"/>
          <a:srcRect/>
          <a:stretch>
            <a:fillRect/>
          </a:stretch>
        </p:blipFill>
        <p:spPr bwMode="auto">
          <a:xfrm>
            <a:off x="2786050" y="4857760"/>
            <a:ext cx="2883557" cy="1722054"/>
          </a:xfrm>
          <a:prstGeom prst="rect">
            <a:avLst/>
          </a:prstGeom>
          <a:noFill/>
          <a:ln w="9525">
            <a:noFill/>
            <a:miter lim="800000"/>
            <a:headEnd/>
            <a:tailEnd/>
          </a:ln>
          <a:effectLst/>
        </p:spPr>
      </p:pic>
      <p:pic>
        <p:nvPicPr>
          <p:cNvPr id="51205" name="Picture 5"/>
          <p:cNvPicPr>
            <a:picLocks noChangeAspect="1" noChangeArrowheads="1"/>
          </p:cNvPicPr>
          <p:nvPr/>
        </p:nvPicPr>
        <p:blipFill>
          <a:blip r:embed="rId5" cstate="print"/>
          <a:srcRect/>
          <a:stretch>
            <a:fillRect/>
          </a:stretch>
        </p:blipFill>
        <p:spPr bwMode="auto">
          <a:xfrm>
            <a:off x="5857884" y="4857760"/>
            <a:ext cx="3132250" cy="1643074"/>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600" dirty="0"/>
              <a:t>Hogyan reprezentáljuk az információt?</a:t>
            </a:r>
          </a:p>
        </p:txBody>
      </p:sp>
      <p:sp>
        <p:nvSpPr>
          <p:cNvPr id="3" name="Tartalom helye 2"/>
          <p:cNvSpPr>
            <a:spLocks noGrp="1"/>
          </p:cNvSpPr>
          <p:nvPr>
            <p:ph idx="1"/>
          </p:nvPr>
        </p:nvSpPr>
        <p:spPr/>
        <p:txBody>
          <a:bodyPr>
            <a:normAutofit fontScale="92500" lnSpcReduction="20000"/>
          </a:bodyPr>
          <a:lstStyle/>
          <a:p>
            <a:r>
              <a:rPr lang="hu-HU" dirty="0"/>
              <a:t>A </a:t>
            </a:r>
            <a:r>
              <a:rPr lang="hu-HU" dirty="0">
                <a:hlinkClick r:id="rId2" tooltip="Számítástechnika"/>
              </a:rPr>
              <a:t>számítástechnikában</a:t>
            </a:r>
            <a:r>
              <a:rPr lang="hu-HU" dirty="0"/>
              <a:t> </a:t>
            </a:r>
            <a:r>
              <a:rPr lang="hu-HU" b="1" dirty="0"/>
              <a:t>adatnak</a:t>
            </a:r>
            <a:r>
              <a:rPr lang="hu-HU" dirty="0"/>
              <a:t> (</a:t>
            </a:r>
            <a:r>
              <a:rPr lang="hu-HU" dirty="0">
                <a:hlinkClick r:id="rId3" tooltip="Angol nyelv"/>
              </a:rPr>
              <a:t>angol nyelven</a:t>
            </a:r>
            <a:r>
              <a:rPr lang="hu-HU" dirty="0"/>
              <a:t> </a:t>
            </a:r>
            <a:r>
              <a:rPr lang="hu-HU" b="1" i="1" dirty="0" err="1"/>
              <a:t>data</a:t>
            </a:r>
            <a:r>
              <a:rPr lang="hu-HU" dirty="0"/>
              <a:t>) nevezzük a </a:t>
            </a:r>
            <a:r>
              <a:rPr lang="hu-HU" dirty="0">
                <a:hlinkClick r:id="rId4" tooltip="Szám"/>
              </a:rPr>
              <a:t>számokkal</a:t>
            </a:r>
            <a:r>
              <a:rPr lang="hu-HU" dirty="0"/>
              <a:t> leírható dolgokat, melyek számítástechnikai eszközökkel rögzíthetők, feldolgozhatóak, és megjeleníthetők. </a:t>
            </a:r>
          </a:p>
          <a:p>
            <a:endParaRPr lang="hu-HU" dirty="0"/>
          </a:p>
          <a:p>
            <a:r>
              <a:rPr lang="hu-HU" dirty="0"/>
              <a:t>Az adatoknak önmagukban nincs jelentésük. (Például annak az adatnak, hogy 2015 nincs önmagában jelentése.) Az adatok az értelmezéstől, azok feldolgozásának módjától, alkalmazásuktól nyernek értelmet, és válhatnak </a:t>
            </a:r>
            <a:r>
              <a:rPr lang="hu-HU" dirty="0">
                <a:hlinkClick r:id="rId5" tooltip="Információ"/>
              </a:rPr>
              <a:t>információvá</a:t>
            </a:r>
            <a:r>
              <a:rPr lang="hu-HU" dirty="0"/>
              <a:t>, </a:t>
            </a:r>
            <a:r>
              <a:rPr lang="hu-HU" i="1" dirty="0"/>
              <a:t>hasznos</a:t>
            </a:r>
            <a:r>
              <a:rPr lang="hu-HU" dirty="0"/>
              <a:t> adatokká.</a:t>
            </a:r>
          </a:p>
        </p:txBody>
      </p:sp>
      <p:pic>
        <p:nvPicPr>
          <p:cNvPr id="53249" name="Picture 1"/>
          <p:cNvPicPr>
            <a:picLocks noChangeAspect="1" noChangeArrowheads="1"/>
          </p:cNvPicPr>
          <p:nvPr/>
        </p:nvPicPr>
        <p:blipFill>
          <a:blip r:embed="rId6" cstate="print"/>
          <a:srcRect/>
          <a:stretch>
            <a:fillRect/>
          </a:stretch>
        </p:blipFill>
        <p:spPr bwMode="auto">
          <a:xfrm>
            <a:off x="6429388" y="3000372"/>
            <a:ext cx="2000264" cy="94146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Bináris (kettes) számrendszer</a:t>
            </a:r>
          </a:p>
        </p:txBody>
      </p:sp>
      <p:sp>
        <p:nvSpPr>
          <p:cNvPr id="3" name="Tartalom helye 2"/>
          <p:cNvSpPr>
            <a:spLocks noGrp="1"/>
          </p:cNvSpPr>
          <p:nvPr>
            <p:ph idx="1"/>
          </p:nvPr>
        </p:nvSpPr>
        <p:spPr/>
        <p:txBody>
          <a:bodyPr/>
          <a:lstStyle/>
          <a:p>
            <a:r>
              <a:rPr lang="hu-HU" dirty="0"/>
              <a:t>Két állapot – fizikai eszközzel könnyen megvalósítható</a:t>
            </a:r>
          </a:p>
        </p:txBody>
      </p:sp>
      <p:pic>
        <p:nvPicPr>
          <p:cNvPr id="52226" name="Picture 2" descr="http://informatika.gtportal.eu/oldalak/alapfogalmak/kepek/1bit.jpg"/>
          <p:cNvPicPr>
            <a:picLocks noChangeAspect="1" noChangeArrowheads="1"/>
          </p:cNvPicPr>
          <p:nvPr/>
        </p:nvPicPr>
        <p:blipFill>
          <a:blip r:embed="rId2"/>
          <a:srcRect/>
          <a:stretch>
            <a:fillRect/>
          </a:stretch>
        </p:blipFill>
        <p:spPr bwMode="auto">
          <a:xfrm>
            <a:off x="428596" y="3286124"/>
            <a:ext cx="6400800" cy="3124201"/>
          </a:xfrm>
          <a:prstGeom prst="rect">
            <a:avLst/>
          </a:prstGeom>
          <a:noFill/>
        </p:spPr>
      </p:pic>
      <p:pic>
        <p:nvPicPr>
          <p:cNvPr id="52227" name="Picture 3"/>
          <p:cNvPicPr>
            <a:picLocks noChangeAspect="1" noChangeArrowheads="1"/>
          </p:cNvPicPr>
          <p:nvPr/>
        </p:nvPicPr>
        <p:blipFill>
          <a:blip r:embed="rId3"/>
          <a:srcRect/>
          <a:stretch>
            <a:fillRect/>
          </a:stretch>
        </p:blipFill>
        <p:spPr bwMode="auto">
          <a:xfrm>
            <a:off x="6500826" y="2928934"/>
            <a:ext cx="2428875" cy="3781425"/>
          </a:xfrm>
          <a:prstGeom prst="rect">
            <a:avLst/>
          </a:prstGeom>
          <a:noFill/>
          <a:ln w="9525">
            <a:noFill/>
            <a:miter lim="800000"/>
            <a:headEnd/>
            <a:tailEnd/>
          </a:ln>
          <a:effectLst/>
        </p:spPr>
      </p:pic>
      <p:pic>
        <p:nvPicPr>
          <p:cNvPr id="52229" name="Picture 5" descr="https://ibudai.files.wordpress.com/2010/10/bit.jpg"/>
          <p:cNvPicPr>
            <a:picLocks noChangeAspect="1" noChangeArrowheads="1"/>
          </p:cNvPicPr>
          <p:nvPr/>
        </p:nvPicPr>
        <p:blipFill>
          <a:blip r:embed="rId4"/>
          <a:srcRect/>
          <a:stretch>
            <a:fillRect/>
          </a:stretch>
        </p:blipFill>
        <p:spPr bwMode="auto">
          <a:xfrm>
            <a:off x="4572000" y="2500306"/>
            <a:ext cx="1084861" cy="83301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Tömörítés</a:t>
            </a:r>
          </a:p>
        </p:txBody>
      </p:sp>
      <p:sp>
        <p:nvSpPr>
          <p:cNvPr id="3" name="Tartalom helye 2"/>
          <p:cNvSpPr>
            <a:spLocks noGrp="1"/>
          </p:cNvSpPr>
          <p:nvPr>
            <p:ph idx="1"/>
          </p:nvPr>
        </p:nvSpPr>
        <p:spPr/>
        <p:txBody>
          <a:bodyPr/>
          <a:lstStyle/>
          <a:p>
            <a:r>
              <a:rPr lang="hu-HU" dirty="0"/>
              <a:t>Tömörítés</a:t>
            </a:r>
          </a:p>
          <a:p>
            <a:pPr>
              <a:buNone/>
            </a:pPr>
            <a:r>
              <a:rPr lang="hu-HU" dirty="0"/>
              <a:t>(például az egyforma jelek</a:t>
            </a:r>
          </a:p>
          <a:p>
            <a:pPr>
              <a:buNone/>
            </a:pPr>
            <a:r>
              <a:rPr lang="hu-HU" dirty="0"/>
              <a:t>helyett: egy jel és egy szám)</a:t>
            </a:r>
          </a:p>
        </p:txBody>
      </p:sp>
      <p:pic>
        <p:nvPicPr>
          <p:cNvPr id="54274" name="Picture 2" descr="http://94.199.180.149/html/dpi/efeladat/sz_etankonyv/upload/Informatikaiismeretek/Image/Tomor1.jpg"/>
          <p:cNvPicPr>
            <a:picLocks noChangeAspect="1" noChangeArrowheads="1"/>
          </p:cNvPicPr>
          <p:nvPr/>
        </p:nvPicPr>
        <p:blipFill>
          <a:blip r:embed="rId2"/>
          <a:srcRect/>
          <a:stretch>
            <a:fillRect/>
          </a:stretch>
        </p:blipFill>
        <p:spPr bwMode="auto">
          <a:xfrm>
            <a:off x="928662" y="3857627"/>
            <a:ext cx="3000396" cy="2892599"/>
          </a:xfrm>
          <a:prstGeom prst="rect">
            <a:avLst/>
          </a:prstGeom>
          <a:noFill/>
        </p:spPr>
      </p:pic>
      <p:pic>
        <p:nvPicPr>
          <p:cNvPr id="54276" name="Picture 4" descr="http://www.stoimen.com/blog/wp-content/uploads/2012/01/Run-lengthEncoding1.png"/>
          <p:cNvPicPr>
            <a:picLocks noChangeAspect="1" noChangeArrowheads="1"/>
          </p:cNvPicPr>
          <p:nvPr/>
        </p:nvPicPr>
        <p:blipFill>
          <a:blip r:embed="rId3"/>
          <a:srcRect/>
          <a:stretch>
            <a:fillRect/>
          </a:stretch>
        </p:blipFill>
        <p:spPr bwMode="auto">
          <a:xfrm>
            <a:off x="3071802" y="1643050"/>
            <a:ext cx="5143537" cy="2214141"/>
          </a:xfrm>
          <a:prstGeom prst="rect">
            <a:avLst/>
          </a:prstGeom>
          <a:noFill/>
        </p:spPr>
      </p:pic>
      <p:pic>
        <p:nvPicPr>
          <p:cNvPr id="54278" name="Picture 6" descr="http://www.syncad.com/art/gigawave_binary_waveform_compression.png"/>
          <p:cNvPicPr>
            <a:picLocks noChangeAspect="1" noChangeArrowheads="1"/>
          </p:cNvPicPr>
          <p:nvPr/>
        </p:nvPicPr>
        <p:blipFill>
          <a:blip r:embed="rId4"/>
          <a:srcRect/>
          <a:stretch>
            <a:fillRect/>
          </a:stretch>
        </p:blipFill>
        <p:spPr bwMode="auto">
          <a:xfrm>
            <a:off x="4500562" y="4143380"/>
            <a:ext cx="3600450" cy="233362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Titkosítás</a:t>
            </a:r>
          </a:p>
        </p:txBody>
      </p:sp>
      <p:sp>
        <p:nvSpPr>
          <p:cNvPr id="3" name="Tartalom helye 2"/>
          <p:cNvSpPr>
            <a:spLocks noGrp="1"/>
          </p:cNvSpPr>
          <p:nvPr>
            <p:ph idx="1"/>
          </p:nvPr>
        </p:nvSpPr>
        <p:spPr/>
        <p:txBody>
          <a:bodyPr/>
          <a:lstStyle/>
          <a:p>
            <a:r>
              <a:rPr lang="hu-HU" dirty="0"/>
              <a:t>DES (egy kulcs), RSA (két kulcs, egy privát és egy publikus)</a:t>
            </a:r>
          </a:p>
          <a:p>
            <a:endParaRPr lang="hu-HU" dirty="0"/>
          </a:p>
        </p:txBody>
      </p:sp>
      <p:pic>
        <p:nvPicPr>
          <p:cNvPr id="55298" name="Picture 2" descr="http://www.agr.unideb.hu/~agocs/informatics/05_h_ecdl/ECDLweb/ecdlweb.uw.hu/m7titk2.gif"/>
          <p:cNvPicPr>
            <a:picLocks noChangeAspect="1" noChangeArrowheads="1"/>
          </p:cNvPicPr>
          <p:nvPr/>
        </p:nvPicPr>
        <p:blipFill>
          <a:blip r:embed="rId2"/>
          <a:srcRect/>
          <a:stretch>
            <a:fillRect/>
          </a:stretch>
        </p:blipFill>
        <p:spPr bwMode="auto">
          <a:xfrm>
            <a:off x="1071538" y="2500306"/>
            <a:ext cx="6858048" cy="334776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Adatok tárolása</a:t>
            </a:r>
          </a:p>
        </p:txBody>
      </p:sp>
      <p:sp>
        <p:nvSpPr>
          <p:cNvPr id="3" name="Tartalom helye 2"/>
          <p:cNvSpPr>
            <a:spLocks noGrp="1"/>
          </p:cNvSpPr>
          <p:nvPr>
            <p:ph idx="1"/>
          </p:nvPr>
        </p:nvSpPr>
        <p:spPr/>
        <p:txBody>
          <a:bodyPr/>
          <a:lstStyle/>
          <a:p>
            <a:r>
              <a:rPr lang="hu-HU" dirty="0"/>
              <a:t>Az adatokat adatbázisokban, adattárházakban, adatközpontokban tároljuk</a:t>
            </a:r>
          </a:p>
          <a:p>
            <a:r>
              <a:rPr lang="hu-HU" dirty="0"/>
              <a:t>Az adatműveleteket speciális rendszerek, adatbázis-kezelők végzik. (Oracle, MS SQL, </a:t>
            </a:r>
            <a:r>
              <a:rPr lang="hu-HU" dirty="0" err="1"/>
              <a:t>MySQL</a:t>
            </a:r>
            <a:r>
              <a:rPr lang="hu-HU" dirty="0"/>
              <a:t>, MS Access, </a:t>
            </a:r>
            <a:r>
              <a:rPr lang="hu-HU" dirty="0" err="1"/>
              <a:t>PostgreSQL</a:t>
            </a:r>
            <a:r>
              <a:rPr lang="hu-HU" dirty="0"/>
              <a:t>, …)</a:t>
            </a:r>
          </a:p>
        </p:txBody>
      </p:sp>
      <p:pic>
        <p:nvPicPr>
          <p:cNvPr id="56322" name="Picture 2" descr="http://www.alternativenergia.hu/wp-content/uploads/2012/11/datacenter.jpg"/>
          <p:cNvPicPr>
            <a:picLocks noChangeAspect="1" noChangeArrowheads="1"/>
          </p:cNvPicPr>
          <p:nvPr/>
        </p:nvPicPr>
        <p:blipFill>
          <a:blip r:embed="rId2"/>
          <a:srcRect/>
          <a:stretch>
            <a:fillRect/>
          </a:stretch>
        </p:blipFill>
        <p:spPr bwMode="auto">
          <a:xfrm>
            <a:off x="214282" y="4357694"/>
            <a:ext cx="2933691" cy="2166931"/>
          </a:xfrm>
          <a:prstGeom prst="rect">
            <a:avLst/>
          </a:prstGeom>
          <a:noFill/>
        </p:spPr>
      </p:pic>
      <p:pic>
        <p:nvPicPr>
          <p:cNvPr id="56324" name="Picture 4" descr="http://d1okxbg53g7gx0.cloudfront.net/wp-content/uploads/2014/01/oracle-cloud.png"/>
          <p:cNvPicPr>
            <a:picLocks noChangeAspect="1" noChangeArrowheads="1"/>
          </p:cNvPicPr>
          <p:nvPr/>
        </p:nvPicPr>
        <p:blipFill>
          <a:blip r:embed="rId3" cstate="print"/>
          <a:srcRect/>
          <a:stretch>
            <a:fillRect/>
          </a:stretch>
        </p:blipFill>
        <p:spPr bwMode="auto">
          <a:xfrm>
            <a:off x="3214678" y="4286256"/>
            <a:ext cx="1933585" cy="2285476"/>
          </a:xfrm>
          <a:prstGeom prst="rect">
            <a:avLst/>
          </a:prstGeom>
          <a:noFill/>
        </p:spPr>
      </p:pic>
      <p:pic>
        <p:nvPicPr>
          <p:cNvPr id="56326" name="Picture 6" descr="http://itfroccs.hu/sites/default/files/mysql_automatic_backup_itfroccs.png"/>
          <p:cNvPicPr>
            <a:picLocks noChangeAspect="1" noChangeArrowheads="1"/>
          </p:cNvPicPr>
          <p:nvPr/>
        </p:nvPicPr>
        <p:blipFill>
          <a:blip r:embed="rId4"/>
          <a:srcRect/>
          <a:stretch>
            <a:fillRect/>
          </a:stretch>
        </p:blipFill>
        <p:spPr bwMode="auto">
          <a:xfrm>
            <a:off x="7000892" y="4286256"/>
            <a:ext cx="2357430" cy="2357430"/>
          </a:xfrm>
          <a:prstGeom prst="rect">
            <a:avLst/>
          </a:prstGeom>
          <a:noFill/>
        </p:spPr>
      </p:pic>
      <p:pic>
        <p:nvPicPr>
          <p:cNvPr id="56328" name="Picture 8" descr="https://blog.dorsum.eu/sites/default/files/tartalom/blog/mssql280.png"/>
          <p:cNvPicPr>
            <a:picLocks noChangeAspect="1" noChangeArrowheads="1"/>
          </p:cNvPicPr>
          <p:nvPr/>
        </p:nvPicPr>
        <p:blipFill>
          <a:blip r:embed="rId5"/>
          <a:srcRect/>
          <a:stretch>
            <a:fillRect/>
          </a:stretch>
        </p:blipFill>
        <p:spPr bwMode="auto">
          <a:xfrm>
            <a:off x="5072066" y="4643446"/>
            <a:ext cx="2226413" cy="180498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Adatok betöltése egy helyre</a:t>
            </a:r>
          </a:p>
        </p:txBody>
      </p:sp>
      <p:sp>
        <p:nvSpPr>
          <p:cNvPr id="3" name="Tartalom helye 2"/>
          <p:cNvSpPr>
            <a:spLocks noGrp="1"/>
          </p:cNvSpPr>
          <p:nvPr>
            <p:ph idx="1"/>
          </p:nvPr>
        </p:nvSpPr>
        <p:spPr/>
        <p:txBody>
          <a:bodyPr/>
          <a:lstStyle/>
          <a:p>
            <a:r>
              <a:rPr lang="hu-HU" dirty="0"/>
              <a:t>Az adattárházakba különböző helyeken tárolt adatokat is be lehet tölteni, ha egy helyen akarjuk feldolgozni az információt.</a:t>
            </a:r>
          </a:p>
        </p:txBody>
      </p:sp>
      <p:pic>
        <p:nvPicPr>
          <p:cNvPr id="57346" name="Picture 2" descr="http://cdn2.hubspot.net/hub/104260/file-16297592-jpg/images/image_datawarehousingconcept.jpg?t=1442617690485"/>
          <p:cNvPicPr>
            <a:picLocks noChangeAspect="1" noChangeArrowheads="1"/>
          </p:cNvPicPr>
          <p:nvPr/>
        </p:nvPicPr>
        <p:blipFill>
          <a:blip r:embed="rId2"/>
          <a:srcRect/>
          <a:stretch>
            <a:fillRect/>
          </a:stretch>
        </p:blipFill>
        <p:spPr bwMode="auto">
          <a:xfrm>
            <a:off x="2285984" y="3429000"/>
            <a:ext cx="4357718" cy="3274515"/>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Az információ visszakeresése</a:t>
            </a:r>
          </a:p>
        </p:txBody>
      </p:sp>
      <p:sp>
        <p:nvSpPr>
          <p:cNvPr id="3" name="Tartalom helye 2"/>
          <p:cNvSpPr>
            <a:spLocks noGrp="1"/>
          </p:cNvSpPr>
          <p:nvPr>
            <p:ph idx="1"/>
          </p:nvPr>
        </p:nvSpPr>
        <p:spPr/>
        <p:txBody>
          <a:bodyPr/>
          <a:lstStyle/>
          <a:p>
            <a:r>
              <a:rPr lang="hu-HU" dirty="0"/>
              <a:t>Mennyi Euro van ma a számlámon?</a:t>
            </a:r>
          </a:p>
          <a:p>
            <a:r>
              <a:rPr lang="hu-HU" b="1" dirty="0" err="1"/>
              <a:t>Select</a:t>
            </a:r>
            <a:r>
              <a:rPr lang="hu-HU" b="1" dirty="0"/>
              <a:t> </a:t>
            </a:r>
            <a:r>
              <a:rPr lang="hu-HU" dirty="0"/>
              <a:t>egyenleg </a:t>
            </a:r>
            <a:r>
              <a:rPr lang="hu-HU" b="1" dirty="0" err="1"/>
              <a:t>from</a:t>
            </a:r>
            <a:r>
              <a:rPr lang="hu-HU" dirty="0"/>
              <a:t> számla </a:t>
            </a:r>
            <a:r>
              <a:rPr lang="hu-HU" b="1" dirty="0" err="1"/>
              <a:t>where</a:t>
            </a:r>
            <a:r>
              <a:rPr lang="hu-HU" dirty="0"/>
              <a:t> </a:t>
            </a:r>
            <a:r>
              <a:rPr lang="hu-HU" dirty="0" err="1"/>
              <a:t>datum</a:t>
            </a:r>
            <a:r>
              <a:rPr lang="hu-HU" dirty="0"/>
              <a:t>=‘2015.09.25’</a:t>
            </a:r>
          </a:p>
          <a:p>
            <a:r>
              <a:rPr lang="hu-HU" dirty="0"/>
              <a:t>Az adatbázis-kezelőkben lekérdező nyelvek segítségével fogalmazhatjuk meg a kérdéseinket. Például SQL-ben.</a:t>
            </a:r>
          </a:p>
        </p:txBody>
      </p:sp>
      <p:pic>
        <p:nvPicPr>
          <p:cNvPr id="58370" name="Picture 2" descr="http://sqlmag.com/site-files/sqlmag.com/files/imagecache/medium_img/uploads/2012/01/code-sql-database-595x335.jpg"/>
          <p:cNvPicPr>
            <a:picLocks noChangeAspect="1" noChangeArrowheads="1"/>
          </p:cNvPicPr>
          <p:nvPr/>
        </p:nvPicPr>
        <p:blipFill>
          <a:blip r:embed="rId2"/>
          <a:srcRect/>
          <a:stretch>
            <a:fillRect/>
          </a:stretch>
        </p:blipFill>
        <p:spPr bwMode="auto">
          <a:xfrm>
            <a:off x="1142975" y="4929198"/>
            <a:ext cx="2912721" cy="1643074"/>
          </a:xfrm>
          <a:prstGeom prst="rect">
            <a:avLst/>
          </a:prstGeom>
          <a:noFill/>
        </p:spPr>
      </p:pic>
      <p:pic>
        <p:nvPicPr>
          <p:cNvPr id="58372" name="Picture 4" descr="http://www.tech-recipes.com/wp-content/uploads/2013/02/SQL-Server-2012-How-to-find-expiry-date-of-SQL-server-Expiry-Date.png"/>
          <p:cNvPicPr>
            <a:picLocks noChangeAspect="1" noChangeArrowheads="1"/>
          </p:cNvPicPr>
          <p:nvPr/>
        </p:nvPicPr>
        <p:blipFill>
          <a:blip r:embed="rId3"/>
          <a:srcRect/>
          <a:stretch>
            <a:fillRect/>
          </a:stretch>
        </p:blipFill>
        <p:spPr bwMode="auto">
          <a:xfrm>
            <a:off x="4572000" y="4786322"/>
            <a:ext cx="3728589" cy="185736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600" dirty="0"/>
              <a:t>Az információ feldolgozása, elemzése</a:t>
            </a:r>
          </a:p>
        </p:txBody>
      </p:sp>
      <p:sp>
        <p:nvSpPr>
          <p:cNvPr id="3" name="Tartalom helye 2"/>
          <p:cNvSpPr>
            <a:spLocks noGrp="1"/>
          </p:cNvSpPr>
          <p:nvPr>
            <p:ph idx="1"/>
          </p:nvPr>
        </p:nvSpPr>
        <p:spPr/>
        <p:txBody>
          <a:bodyPr>
            <a:normAutofit/>
          </a:bodyPr>
          <a:lstStyle/>
          <a:p>
            <a:r>
              <a:rPr lang="hu-HU" sz="2400" dirty="0"/>
              <a:t>Az </a:t>
            </a:r>
            <a:r>
              <a:rPr lang="hu-HU" sz="2400" b="1" dirty="0"/>
              <a:t>adatbányászat</a:t>
            </a:r>
            <a:r>
              <a:rPr lang="hu-HU" sz="2400" dirty="0"/>
              <a:t> a nagy mennyiségű </a:t>
            </a:r>
            <a:r>
              <a:rPr lang="hu-HU" sz="2400" dirty="0">
                <a:hlinkClick r:id="rId2" tooltip="Adat"/>
              </a:rPr>
              <a:t>adatokban</a:t>
            </a:r>
            <a:r>
              <a:rPr lang="hu-HU" sz="2400" dirty="0"/>
              <a:t> rejlő </a:t>
            </a:r>
            <a:r>
              <a:rPr lang="hu-HU" sz="2400" dirty="0">
                <a:hlinkClick r:id="rId3" tooltip="Információ"/>
              </a:rPr>
              <a:t>információk</a:t>
            </a:r>
            <a:r>
              <a:rPr lang="hu-HU" sz="2400" dirty="0"/>
              <a:t>, újszerű, érvényes, nem triviális és vélhetően hasznos és magyarázható összefüggések  </a:t>
            </a:r>
            <a:r>
              <a:rPr lang="hu-HU" sz="2400" dirty="0" err="1"/>
              <a:t>félautomatikus</a:t>
            </a:r>
            <a:r>
              <a:rPr lang="hu-HU" sz="2400" dirty="0"/>
              <a:t> feltárása különféle </a:t>
            </a:r>
            <a:r>
              <a:rPr lang="hu-HU" sz="2400" dirty="0">
                <a:hlinkClick r:id="rId4" tooltip="Algoritmus"/>
              </a:rPr>
              <a:t>algoritmusok</a:t>
            </a:r>
            <a:r>
              <a:rPr lang="hu-HU" sz="2400" dirty="0"/>
              <a:t> alkalmazásával.  </a:t>
            </a:r>
          </a:p>
          <a:p>
            <a:r>
              <a:rPr lang="hu-HU" sz="2400" dirty="0"/>
              <a:t>Speciális adatbányászati rendszerek (</a:t>
            </a:r>
            <a:r>
              <a:rPr lang="hu-HU" sz="2400" dirty="0" err="1"/>
              <a:t>RapidMiner</a:t>
            </a:r>
            <a:r>
              <a:rPr lang="hu-HU" sz="2400" dirty="0"/>
              <a:t>, R, SAS, …) segítségével lehet ezeket a feladatokat elvégezni.</a:t>
            </a:r>
          </a:p>
          <a:p>
            <a:endParaRPr lang="hu-HU" dirty="0"/>
          </a:p>
          <a:p>
            <a:endParaRPr lang="hu-HU" dirty="0"/>
          </a:p>
        </p:txBody>
      </p:sp>
      <p:pic>
        <p:nvPicPr>
          <p:cNvPr id="59394" name="Picture 2" descr="http://tagc.univ-mrs.fr/tagc/images/dputhier/tb2.jpg"/>
          <p:cNvPicPr>
            <a:picLocks noChangeAspect="1" noChangeArrowheads="1"/>
          </p:cNvPicPr>
          <p:nvPr/>
        </p:nvPicPr>
        <p:blipFill>
          <a:blip r:embed="rId5"/>
          <a:srcRect/>
          <a:stretch>
            <a:fillRect/>
          </a:stretch>
        </p:blipFill>
        <p:spPr bwMode="auto">
          <a:xfrm>
            <a:off x="1142976" y="4429132"/>
            <a:ext cx="2109977" cy="2214554"/>
          </a:xfrm>
          <a:prstGeom prst="rect">
            <a:avLst/>
          </a:prstGeom>
          <a:noFill/>
        </p:spPr>
      </p:pic>
      <p:pic>
        <p:nvPicPr>
          <p:cNvPr id="59395" name="Picture 3"/>
          <p:cNvPicPr>
            <a:picLocks noChangeAspect="1" noChangeArrowheads="1"/>
          </p:cNvPicPr>
          <p:nvPr/>
        </p:nvPicPr>
        <p:blipFill>
          <a:blip r:embed="rId6"/>
          <a:srcRect/>
          <a:stretch>
            <a:fillRect/>
          </a:stretch>
        </p:blipFill>
        <p:spPr bwMode="auto">
          <a:xfrm>
            <a:off x="3071802" y="4429132"/>
            <a:ext cx="2333625" cy="2274670"/>
          </a:xfrm>
          <a:prstGeom prst="rect">
            <a:avLst/>
          </a:prstGeom>
          <a:noFill/>
          <a:ln w="9525">
            <a:noFill/>
            <a:miter lim="800000"/>
            <a:headEnd/>
            <a:tailEnd/>
          </a:ln>
          <a:effectLst/>
        </p:spPr>
      </p:pic>
      <p:pic>
        <p:nvPicPr>
          <p:cNvPr id="59396" name="Picture 4"/>
          <p:cNvPicPr>
            <a:picLocks noChangeAspect="1" noChangeArrowheads="1"/>
          </p:cNvPicPr>
          <p:nvPr/>
        </p:nvPicPr>
        <p:blipFill>
          <a:blip r:embed="rId7" cstate="print"/>
          <a:srcRect/>
          <a:stretch>
            <a:fillRect/>
          </a:stretch>
        </p:blipFill>
        <p:spPr bwMode="auto">
          <a:xfrm>
            <a:off x="5715008" y="4429131"/>
            <a:ext cx="2857520" cy="2286725"/>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dirty="0"/>
              <a:t>Az információ megjelenítése, vizualizáció</a:t>
            </a:r>
          </a:p>
        </p:txBody>
      </p:sp>
      <p:sp>
        <p:nvSpPr>
          <p:cNvPr id="3" name="Tartalom helye 2"/>
          <p:cNvSpPr>
            <a:spLocks noGrp="1"/>
          </p:cNvSpPr>
          <p:nvPr>
            <p:ph idx="1"/>
          </p:nvPr>
        </p:nvSpPr>
        <p:spPr/>
        <p:txBody>
          <a:bodyPr/>
          <a:lstStyle/>
          <a:p>
            <a:r>
              <a:rPr lang="hu-HU" dirty="0"/>
              <a:t>Grafikus eszközökkel, 2D-ben, vagy 3D-ben, nagyítható, forgatható grafikonokkal ábrázoljuk az adatokat.</a:t>
            </a:r>
          </a:p>
        </p:txBody>
      </p:sp>
      <p:pic>
        <p:nvPicPr>
          <p:cNvPr id="60418" name="Picture 2" descr="http://diligences.com/sites/default/files/data_visualization%5B1%5D.jpg"/>
          <p:cNvPicPr>
            <a:picLocks noChangeAspect="1" noChangeArrowheads="1"/>
          </p:cNvPicPr>
          <p:nvPr/>
        </p:nvPicPr>
        <p:blipFill>
          <a:blip r:embed="rId2" cstate="print"/>
          <a:srcRect/>
          <a:stretch>
            <a:fillRect/>
          </a:stretch>
        </p:blipFill>
        <p:spPr bwMode="auto">
          <a:xfrm>
            <a:off x="928662" y="3429000"/>
            <a:ext cx="3857652" cy="2893239"/>
          </a:xfrm>
          <a:prstGeom prst="rect">
            <a:avLst/>
          </a:prstGeom>
          <a:noFill/>
        </p:spPr>
      </p:pic>
      <p:pic>
        <p:nvPicPr>
          <p:cNvPr id="60420" name="Picture 4" descr="http://www.atnf.csiro.au/research/WALLABY/images/HIPASS-3D-Cube.jpg"/>
          <p:cNvPicPr>
            <a:picLocks noChangeAspect="1" noChangeArrowheads="1"/>
          </p:cNvPicPr>
          <p:nvPr/>
        </p:nvPicPr>
        <p:blipFill>
          <a:blip r:embed="rId3" cstate="print"/>
          <a:srcRect/>
          <a:stretch>
            <a:fillRect/>
          </a:stretch>
        </p:blipFill>
        <p:spPr bwMode="auto">
          <a:xfrm>
            <a:off x="5143504" y="3429000"/>
            <a:ext cx="3344855" cy="2857773"/>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Az informatika típusai</a:t>
            </a:r>
          </a:p>
        </p:txBody>
      </p:sp>
      <p:sp>
        <p:nvSpPr>
          <p:cNvPr id="3" name="Tartalom helye 2"/>
          <p:cNvSpPr>
            <a:spLocks noGrp="1"/>
          </p:cNvSpPr>
          <p:nvPr>
            <p:ph idx="1"/>
          </p:nvPr>
        </p:nvSpPr>
        <p:spPr/>
        <p:txBody>
          <a:bodyPr>
            <a:normAutofit fontScale="92500" lnSpcReduction="10000"/>
          </a:bodyPr>
          <a:lstStyle/>
          <a:p>
            <a:pPr lvl="1"/>
            <a:r>
              <a:rPr lang="hu-HU" b="1" i="1" dirty="0"/>
              <a:t>elméleti</a:t>
            </a:r>
            <a:r>
              <a:rPr lang="hu-HU" dirty="0"/>
              <a:t> : módszereket, modelleket, formalizmusokat dolgoz ki a számítógépek készítéséhez és működtetéséhez;</a:t>
            </a:r>
          </a:p>
          <a:p>
            <a:pPr lvl="1"/>
            <a:r>
              <a:rPr lang="hu-HU" b="1" i="1" dirty="0"/>
              <a:t>mérnöki</a:t>
            </a:r>
            <a:r>
              <a:rPr lang="hu-HU" dirty="0"/>
              <a:t> : számítógépeket készít, illetve azokhoz elektronikai eszközöket alkot (</a:t>
            </a:r>
            <a:r>
              <a:rPr lang="hu-HU" dirty="0">
                <a:hlinkClick r:id="rId4" tooltip="Hardver"/>
              </a:rPr>
              <a:t>hardver</a:t>
            </a:r>
            <a:r>
              <a:rPr lang="hu-HU" dirty="0"/>
              <a:t>);</a:t>
            </a:r>
          </a:p>
          <a:p>
            <a:pPr lvl="1"/>
            <a:r>
              <a:rPr lang="hu-HU" b="1" i="1" dirty="0"/>
              <a:t>rendszertervezői, programozói :</a:t>
            </a:r>
            <a:r>
              <a:rPr lang="hu-HU" dirty="0"/>
              <a:t> a számítógépek működtető eszközeit hozza létre, illetve azokat működteti (</a:t>
            </a:r>
            <a:r>
              <a:rPr lang="hu-HU" dirty="0">
                <a:hlinkClick r:id="rId5" tooltip="Szoftver"/>
              </a:rPr>
              <a:t>szoftver</a:t>
            </a:r>
            <a:r>
              <a:rPr lang="hu-HU" dirty="0"/>
              <a:t>);</a:t>
            </a:r>
          </a:p>
          <a:p>
            <a:pPr lvl="1"/>
            <a:r>
              <a:rPr lang="hu-HU" b="1" i="1" dirty="0"/>
              <a:t>alkalmazói</a:t>
            </a:r>
            <a:r>
              <a:rPr lang="hu-HU" dirty="0"/>
              <a:t> : a számítógépet különböző feladatok elvégzésére használja, például: orvosi alkalmazások, kereskedelmi rendszerek, </a:t>
            </a:r>
            <a:r>
              <a:rPr lang="hu-HU" dirty="0">
                <a:hlinkClick r:id="rId6" tooltip="CAD"/>
              </a:rPr>
              <a:t>CAD</a:t>
            </a:r>
            <a:r>
              <a:rPr lang="hu-HU" dirty="0"/>
              <a:t>, nyilvántartások stb.</a:t>
            </a:r>
          </a:p>
          <a:p>
            <a:endParaRPr lang="hu-HU" dirty="0"/>
          </a:p>
        </p:txBody>
      </p:sp>
      <p:pic>
        <p:nvPicPr>
          <p:cNvPr id="4" name="Hang 3">
            <a:hlinkClick r:id="" action="ppaction://media"/>
            <a:extLst>
              <a:ext uri="{FF2B5EF4-FFF2-40B4-BE49-F238E27FC236}">
                <a16:creationId xmlns:a16="http://schemas.microsoft.com/office/drawing/2014/main" id="{FD69A444-0C65-4A07-AC89-20882B1789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4"/>
    </mc:Choice>
    <mc:Fallback>
      <p:transition spd="slow" advTm="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Az információ továbbítása</a:t>
            </a:r>
          </a:p>
        </p:txBody>
      </p:sp>
      <p:sp>
        <p:nvSpPr>
          <p:cNvPr id="3" name="Tartalom helye 2"/>
          <p:cNvSpPr>
            <a:spLocks noGrp="1"/>
          </p:cNvSpPr>
          <p:nvPr>
            <p:ph idx="1"/>
          </p:nvPr>
        </p:nvSpPr>
        <p:spPr>
          <a:xfrm>
            <a:off x="428596" y="1785926"/>
            <a:ext cx="8229600" cy="4625609"/>
          </a:xfrm>
        </p:spPr>
        <p:txBody>
          <a:bodyPr/>
          <a:lstStyle/>
          <a:p>
            <a:r>
              <a:rPr lang="hu-HU" dirty="0" err="1"/>
              <a:t>Shannon</a:t>
            </a:r>
            <a:r>
              <a:rPr lang="hu-HU" dirty="0"/>
              <a:t> modell:</a:t>
            </a:r>
          </a:p>
        </p:txBody>
      </p:sp>
      <p:pic>
        <p:nvPicPr>
          <p:cNvPr id="49154" name="Picture 2"/>
          <p:cNvPicPr>
            <a:picLocks noChangeAspect="1" noChangeArrowheads="1"/>
          </p:cNvPicPr>
          <p:nvPr/>
        </p:nvPicPr>
        <p:blipFill>
          <a:blip r:embed="rId2"/>
          <a:srcRect/>
          <a:stretch>
            <a:fillRect/>
          </a:stretch>
        </p:blipFill>
        <p:spPr bwMode="auto">
          <a:xfrm>
            <a:off x="366798" y="3786190"/>
            <a:ext cx="8777202" cy="2500330"/>
          </a:xfrm>
          <a:prstGeom prst="rect">
            <a:avLst/>
          </a:prstGeom>
          <a:noFill/>
          <a:ln w="9525">
            <a:noFill/>
            <a:miter lim="800000"/>
            <a:headEnd/>
            <a:tailEnd/>
          </a:ln>
          <a:effectLst/>
        </p:spPr>
      </p:pic>
      <p:pic>
        <p:nvPicPr>
          <p:cNvPr id="49155" name="Picture 3"/>
          <p:cNvPicPr>
            <a:picLocks noChangeAspect="1" noChangeArrowheads="1"/>
          </p:cNvPicPr>
          <p:nvPr/>
        </p:nvPicPr>
        <p:blipFill>
          <a:blip r:embed="rId3" cstate="print"/>
          <a:srcRect/>
          <a:stretch>
            <a:fillRect/>
          </a:stretch>
        </p:blipFill>
        <p:spPr bwMode="auto">
          <a:xfrm>
            <a:off x="7429520" y="214290"/>
            <a:ext cx="1291839" cy="1185857"/>
          </a:xfrm>
          <a:prstGeom prst="rect">
            <a:avLst/>
          </a:prstGeom>
          <a:noFill/>
          <a:ln w="9525">
            <a:noFill/>
            <a:miter lim="800000"/>
            <a:headEnd/>
            <a:tailEnd/>
          </a:ln>
          <a:effectLst/>
        </p:spPr>
      </p:pic>
      <p:pic>
        <p:nvPicPr>
          <p:cNvPr id="49157" name="Picture 5" descr="http://p1.arukereso.hu/gallery/266268071/full/536861.samsung-g925f-galaxy-s6-edge-32gb.jpg"/>
          <p:cNvPicPr>
            <a:picLocks noChangeAspect="1" noChangeArrowheads="1"/>
          </p:cNvPicPr>
          <p:nvPr/>
        </p:nvPicPr>
        <p:blipFill>
          <a:blip r:embed="rId4" cstate="print"/>
          <a:srcRect/>
          <a:stretch>
            <a:fillRect/>
          </a:stretch>
        </p:blipFill>
        <p:spPr bwMode="auto">
          <a:xfrm>
            <a:off x="6357950" y="5214950"/>
            <a:ext cx="1487467" cy="901777"/>
          </a:xfrm>
          <a:prstGeom prst="rect">
            <a:avLst/>
          </a:prstGeom>
          <a:noFill/>
        </p:spPr>
      </p:pic>
      <p:pic>
        <p:nvPicPr>
          <p:cNvPr id="49159" name="Picture 7" descr="http://cdn.iphonehacks.com/wp-content/uploads/2015/03/samsung-galaxy-s6-bottom-iphone-6-copy1.jpg"/>
          <p:cNvPicPr>
            <a:picLocks noChangeAspect="1" noChangeArrowheads="1"/>
          </p:cNvPicPr>
          <p:nvPr/>
        </p:nvPicPr>
        <p:blipFill>
          <a:blip r:embed="rId5" cstate="print"/>
          <a:srcRect/>
          <a:stretch>
            <a:fillRect/>
          </a:stretch>
        </p:blipFill>
        <p:spPr bwMode="auto">
          <a:xfrm>
            <a:off x="1500166" y="5143512"/>
            <a:ext cx="1857388" cy="1143008"/>
          </a:xfrm>
          <a:prstGeom prst="rect">
            <a:avLst/>
          </a:prstGeom>
          <a:noFill/>
        </p:spPr>
      </p:pic>
      <p:pic>
        <p:nvPicPr>
          <p:cNvPr id="49161" name="Picture 9" descr="http://previews.123rf.com/images/tonobalaguer/tonobalaguer1011/tonobalaguer101100030/8139633-Boy-teen-talking-mobile-phone-happy-smiling-student-outdoor-garden-Stock-Photo.jpg"/>
          <p:cNvPicPr>
            <a:picLocks noChangeAspect="1" noChangeArrowheads="1"/>
          </p:cNvPicPr>
          <p:nvPr/>
        </p:nvPicPr>
        <p:blipFill>
          <a:blip r:embed="rId6" cstate="print"/>
          <a:srcRect/>
          <a:stretch>
            <a:fillRect/>
          </a:stretch>
        </p:blipFill>
        <p:spPr bwMode="auto">
          <a:xfrm>
            <a:off x="571472" y="2500306"/>
            <a:ext cx="2071702" cy="1380072"/>
          </a:xfrm>
          <a:prstGeom prst="rect">
            <a:avLst/>
          </a:prstGeom>
          <a:noFill/>
        </p:spPr>
      </p:pic>
      <p:pic>
        <p:nvPicPr>
          <p:cNvPr id="49163" name="Picture 11" descr="https://t2.ftcdn.net/jpg/00/91/33/13/240_F_91331373_ReXPazIl03boBNqK2TYJ35JpSEeEBJ4S.jpg"/>
          <p:cNvPicPr>
            <a:picLocks noChangeAspect="1" noChangeArrowheads="1"/>
          </p:cNvPicPr>
          <p:nvPr/>
        </p:nvPicPr>
        <p:blipFill>
          <a:blip r:embed="rId7"/>
          <a:srcRect/>
          <a:stretch>
            <a:fillRect/>
          </a:stretch>
        </p:blipFill>
        <p:spPr bwMode="auto">
          <a:xfrm>
            <a:off x="7429520" y="2285992"/>
            <a:ext cx="1500198" cy="1500199"/>
          </a:xfrm>
          <a:prstGeom prst="rect">
            <a:avLst/>
          </a:prstGeom>
          <a:noFill/>
        </p:spPr>
      </p:pic>
      <p:pic>
        <p:nvPicPr>
          <p:cNvPr id="49164" name="Picture 12"/>
          <p:cNvPicPr>
            <a:picLocks noChangeAspect="1" noChangeArrowheads="1"/>
          </p:cNvPicPr>
          <p:nvPr/>
        </p:nvPicPr>
        <p:blipFill>
          <a:blip r:embed="rId8" cstate="print"/>
          <a:srcRect/>
          <a:stretch>
            <a:fillRect/>
          </a:stretch>
        </p:blipFill>
        <p:spPr bwMode="auto">
          <a:xfrm>
            <a:off x="3286116" y="3214686"/>
            <a:ext cx="1035424" cy="623876"/>
          </a:xfrm>
          <a:prstGeom prst="rect">
            <a:avLst/>
          </a:prstGeom>
          <a:noFill/>
          <a:ln w="9525">
            <a:noFill/>
            <a:miter lim="800000"/>
            <a:headEnd/>
            <a:tailEnd/>
          </a:ln>
          <a:effectLst/>
        </p:spPr>
      </p:pic>
      <p:pic>
        <p:nvPicPr>
          <p:cNvPr id="11" name="Picture 12"/>
          <p:cNvPicPr>
            <a:picLocks noChangeAspect="1" noChangeArrowheads="1"/>
          </p:cNvPicPr>
          <p:nvPr/>
        </p:nvPicPr>
        <p:blipFill>
          <a:blip r:embed="rId8" cstate="print"/>
          <a:srcRect/>
          <a:stretch>
            <a:fillRect/>
          </a:stretch>
        </p:blipFill>
        <p:spPr bwMode="auto">
          <a:xfrm>
            <a:off x="4214810" y="3214686"/>
            <a:ext cx="1035424" cy="623876"/>
          </a:xfrm>
          <a:prstGeom prst="rect">
            <a:avLst/>
          </a:prstGeom>
          <a:noFill/>
          <a:ln w="9525">
            <a:noFill/>
            <a:miter lim="800000"/>
            <a:headEnd/>
            <a:tailEnd/>
          </a:ln>
          <a:effectLst/>
        </p:spPr>
      </p:pic>
      <p:pic>
        <p:nvPicPr>
          <p:cNvPr id="12" name="Picture 12"/>
          <p:cNvPicPr>
            <a:picLocks noChangeAspect="1" noChangeArrowheads="1"/>
          </p:cNvPicPr>
          <p:nvPr/>
        </p:nvPicPr>
        <p:blipFill>
          <a:blip r:embed="rId8" cstate="print"/>
          <a:srcRect/>
          <a:stretch>
            <a:fillRect/>
          </a:stretch>
        </p:blipFill>
        <p:spPr bwMode="auto">
          <a:xfrm>
            <a:off x="5143504" y="3214686"/>
            <a:ext cx="1035424" cy="623876"/>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Az információ mentése</a:t>
            </a:r>
          </a:p>
        </p:txBody>
      </p:sp>
      <p:sp>
        <p:nvSpPr>
          <p:cNvPr id="3" name="Tartalom helye 2"/>
          <p:cNvSpPr>
            <a:spLocks noGrp="1"/>
          </p:cNvSpPr>
          <p:nvPr>
            <p:ph idx="1"/>
          </p:nvPr>
        </p:nvSpPr>
        <p:spPr/>
        <p:txBody>
          <a:bodyPr/>
          <a:lstStyle/>
          <a:p>
            <a:r>
              <a:rPr lang="hu-HU" dirty="0"/>
              <a:t>Meghibásodás után helyre kell tudnunk állítani az adatokat. Másolatot készítünk, archiváljuk az adatbázist.</a:t>
            </a:r>
          </a:p>
          <a:p>
            <a:r>
              <a:rPr lang="hu-HU" dirty="0"/>
              <a:t>Ha közben futnak programok, akkor naplózásra (melyik program milyen adatokat módosított) is szükségünk lesz.</a:t>
            </a:r>
          </a:p>
          <a:p>
            <a:endParaRPr lang="hu-HU" dirty="0"/>
          </a:p>
        </p:txBody>
      </p:sp>
      <p:pic>
        <p:nvPicPr>
          <p:cNvPr id="61442" name="Picture 2"/>
          <p:cNvPicPr>
            <a:picLocks noChangeAspect="1" noChangeArrowheads="1"/>
          </p:cNvPicPr>
          <p:nvPr/>
        </p:nvPicPr>
        <p:blipFill>
          <a:blip r:embed="rId2" cstate="print"/>
          <a:srcRect/>
          <a:stretch>
            <a:fillRect/>
          </a:stretch>
        </p:blipFill>
        <p:spPr bwMode="auto">
          <a:xfrm>
            <a:off x="1000100" y="4929198"/>
            <a:ext cx="3214710" cy="1632324"/>
          </a:xfrm>
          <a:prstGeom prst="rect">
            <a:avLst/>
          </a:prstGeom>
          <a:noFill/>
          <a:ln w="9525">
            <a:noFill/>
            <a:miter lim="800000"/>
            <a:headEnd/>
            <a:tailEnd/>
          </a:ln>
          <a:effectLst/>
        </p:spPr>
      </p:pic>
      <p:pic>
        <p:nvPicPr>
          <p:cNvPr id="61444" name="Picture 4" descr="https://www.free-hidrive.com/_assets_hidrive/img/visual_backup_security.png"/>
          <p:cNvPicPr>
            <a:picLocks noChangeAspect="1" noChangeArrowheads="1"/>
          </p:cNvPicPr>
          <p:nvPr/>
        </p:nvPicPr>
        <p:blipFill>
          <a:blip r:embed="rId3"/>
          <a:srcRect/>
          <a:stretch>
            <a:fillRect/>
          </a:stretch>
        </p:blipFill>
        <p:spPr bwMode="auto">
          <a:xfrm>
            <a:off x="5214942" y="4500570"/>
            <a:ext cx="3429000" cy="2124075"/>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Az informatika legfontosabb eszköze a számítógép</a:t>
            </a:r>
          </a:p>
        </p:txBody>
      </p:sp>
      <p:pic>
        <p:nvPicPr>
          <p:cNvPr id="62466" name="Picture 2" descr="http://www.c2cis.com/uploads/2/1/4/6/21468406/1733734.png"/>
          <p:cNvPicPr>
            <a:picLocks noChangeAspect="1" noChangeArrowheads="1"/>
          </p:cNvPicPr>
          <p:nvPr/>
        </p:nvPicPr>
        <p:blipFill>
          <a:blip r:embed="rId2"/>
          <a:srcRect/>
          <a:stretch>
            <a:fillRect/>
          </a:stretch>
        </p:blipFill>
        <p:spPr bwMode="auto">
          <a:xfrm>
            <a:off x="1928794" y="1571612"/>
            <a:ext cx="4876800" cy="4876801"/>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600" dirty="0"/>
              <a:t>Milyen elven működjön a számítógép?</a:t>
            </a:r>
          </a:p>
        </p:txBody>
      </p:sp>
      <p:sp>
        <p:nvSpPr>
          <p:cNvPr id="3" name="Tartalom helye 2"/>
          <p:cNvSpPr>
            <a:spLocks noGrp="1"/>
          </p:cNvSpPr>
          <p:nvPr>
            <p:ph idx="1"/>
          </p:nvPr>
        </p:nvSpPr>
        <p:spPr/>
        <p:txBody>
          <a:bodyPr/>
          <a:lstStyle/>
          <a:p>
            <a:endParaRPr lang="hu-HU"/>
          </a:p>
        </p:txBody>
      </p:sp>
      <p:pic>
        <p:nvPicPr>
          <p:cNvPr id="63490" name="Picture 2"/>
          <p:cNvPicPr>
            <a:picLocks noChangeAspect="1" noChangeArrowheads="1"/>
          </p:cNvPicPr>
          <p:nvPr/>
        </p:nvPicPr>
        <p:blipFill>
          <a:blip r:embed="rId2"/>
          <a:srcRect/>
          <a:stretch>
            <a:fillRect/>
          </a:stretch>
        </p:blipFill>
        <p:spPr bwMode="auto">
          <a:xfrm>
            <a:off x="142844" y="1500174"/>
            <a:ext cx="8872954" cy="5185284"/>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Neumann-gép szerkezete</a:t>
            </a:r>
          </a:p>
        </p:txBody>
      </p:sp>
      <p:pic>
        <p:nvPicPr>
          <p:cNvPr id="64515" name="Picture 3"/>
          <p:cNvPicPr>
            <a:picLocks noChangeAspect="1" noChangeArrowheads="1"/>
          </p:cNvPicPr>
          <p:nvPr/>
        </p:nvPicPr>
        <p:blipFill>
          <a:blip r:embed="rId2"/>
          <a:srcRect/>
          <a:stretch>
            <a:fillRect/>
          </a:stretch>
        </p:blipFill>
        <p:spPr bwMode="auto">
          <a:xfrm>
            <a:off x="428596" y="1571612"/>
            <a:ext cx="7146628" cy="5072074"/>
          </a:xfrm>
          <a:prstGeom prst="rect">
            <a:avLst/>
          </a:prstGeom>
          <a:noFill/>
          <a:ln w="9525">
            <a:noFill/>
            <a:miter lim="800000"/>
            <a:headEnd/>
            <a:tailEnd/>
          </a:ln>
          <a:effectLst/>
        </p:spPr>
      </p:pic>
      <p:pic>
        <p:nvPicPr>
          <p:cNvPr id="64514" name="Picture 2"/>
          <p:cNvPicPr>
            <a:picLocks noChangeAspect="1" noChangeArrowheads="1"/>
          </p:cNvPicPr>
          <p:nvPr/>
        </p:nvPicPr>
        <p:blipFill>
          <a:blip r:embed="rId3"/>
          <a:srcRect/>
          <a:stretch>
            <a:fillRect/>
          </a:stretch>
        </p:blipFill>
        <p:spPr bwMode="auto">
          <a:xfrm>
            <a:off x="4357686" y="2071678"/>
            <a:ext cx="4529478" cy="4572008"/>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Perifériák Neumann elvei alapján</a:t>
            </a:r>
          </a:p>
        </p:txBody>
      </p:sp>
      <p:pic>
        <p:nvPicPr>
          <p:cNvPr id="66563" name="Picture 3"/>
          <p:cNvPicPr>
            <a:picLocks noChangeAspect="1" noChangeArrowheads="1"/>
          </p:cNvPicPr>
          <p:nvPr/>
        </p:nvPicPr>
        <p:blipFill>
          <a:blip r:embed="rId2"/>
          <a:srcRect/>
          <a:stretch>
            <a:fillRect/>
          </a:stretch>
        </p:blipFill>
        <p:spPr bwMode="auto">
          <a:xfrm>
            <a:off x="857224" y="1500174"/>
            <a:ext cx="7119958" cy="5000152"/>
          </a:xfrm>
          <a:prstGeom prst="rect">
            <a:avLst/>
          </a:prstGeom>
          <a:noFill/>
          <a:ln w="9525">
            <a:noFill/>
            <a:miter lim="800000"/>
            <a:headEnd/>
            <a:tailEnd/>
          </a:ln>
          <a:effectLst/>
        </p:spPr>
      </p:pic>
      <p:pic>
        <p:nvPicPr>
          <p:cNvPr id="66565" name="Picture 5" descr="http://2.bp.blogspot.com/-YxvQFKtu9lA/Ujb5vdcFJGI/AAAAAAAABWY/3k9K1Jw8rlI/s1600/ram+rom.png"/>
          <p:cNvPicPr>
            <a:picLocks noChangeAspect="1" noChangeArrowheads="1"/>
          </p:cNvPicPr>
          <p:nvPr/>
        </p:nvPicPr>
        <p:blipFill>
          <a:blip r:embed="rId3"/>
          <a:srcRect/>
          <a:stretch>
            <a:fillRect/>
          </a:stretch>
        </p:blipFill>
        <p:spPr bwMode="auto">
          <a:xfrm>
            <a:off x="5715008" y="1928802"/>
            <a:ext cx="2214578" cy="2214578"/>
          </a:xfrm>
          <a:prstGeom prst="rect">
            <a:avLst/>
          </a:prstGeom>
          <a:noFill/>
        </p:spPr>
      </p:pic>
      <p:pic>
        <p:nvPicPr>
          <p:cNvPr id="66567" name="Picture 7" descr="http://www.barabasvilla.hu/wp-content/uploads/2014/11/cd.jpg"/>
          <p:cNvPicPr>
            <a:picLocks noChangeAspect="1" noChangeArrowheads="1"/>
          </p:cNvPicPr>
          <p:nvPr/>
        </p:nvPicPr>
        <p:blipFill>
          <a:blip r:embed="rId4" cstate="print"/>
          <a:srcRect/>
          <a:stretch>
            <a:fillRect/>
          </a:stretch>
        </p:blipFill>
        <p:spPr bwMode="auto">
          <a:xfrm>
            <a:off x="2857488" y="3143248"/>
            <a:ext cx="2357454" cy="1768091"/>
          </a:xfrm>
          <a:prstGeom prst="rect">
            <a:avLst/>
          </a:prstGeom>
          <a:noFill/>
        </p:spPr>
      </p:pic>
      <p:pic>
        <p:nvPicPr>
          <p:cNvPr id="66569" name="Picture 9" descr="http://prohardver.hu/dl/cnt/2008-09/36085/3_m.jpg"/>
          <p:cNvPicPr>
            <a:picLocks noChangeAspect="1" noChangeArrowheads="1"/>
          </p:cNvPicPr>
          <p:nvPr/>
        </p:nvPicPr>
        <p:blipFill>
          <a:blip r:embed="rId5"/>
          <a:srcRect/>
          <a:stretch>
            <a:fillRect/>
          </a:stretch>
        </p:blipFill>
        <p:spPr bwMode="auto">
          <a:xfrm>
            <a:off x="6000760" y="3929066"/>
            <a:ext cx="2286016" cy="1097288"/>
          </a:xfrm>
          <a:prstGeom prst="rect">
            <a:avLst/>
          </a:prstGeom>
          <a:noFill/>
        </p:spPr>
      </p:pic>
      <p:pic>
        <p:nvPicPr>
          <p:cNvPr id="66571" name="Picture 11" descr="http://us.aoc.com/cms/aoc/products_photos/00a0185325dbd3c624d9235ef116c0c8_large.png"/>
          <p:cNvPicPr>
            <a:picLocks noChangeAspect="1" noChangeArrowheads="1"/>
          </p:cNvPicPr>
          <p:nvPr/>
        </p:nvPicPr>
        <p:blipFill>
          <a:blip r:embed="rId6" cstate="print"/>
          <a:srcRect/>
          <a:stretch>
            <a:fillRect/>
          </a:stretch>
        </p:blipFill>
        <p:spPr bwMode="auto">
          <a:xfrm>
            <a:off x="3000364" y="4857760"/>
            <a:ext cx="2214578" cy="1610602"/>
          </a:xfrm>
          <a:prstGeom prst="rect">
            <a:avLst/>
          </a:prstGeom>
          <a:noFill/>
        </p:spPr>
      </p:pic>
      <p:pic>
        <p:nvPicPr>
          <p:cNvPr id="66573" name="Picture 13" descr="http://www.webtudakozo.hu/nyomtatok/BITWT_CEGEK%5C71976%5Cszolgaltatas_2.jpg"/>
          <p:cNvPicPr>
            <a:picLocks noChangeAspect="1" noChangeArrowheads="1"/>
          </p:cNvPicPr>
          <p:nvPr/>
        </p:nvPicPr>
        <p:blipFill>
          <a:blip r:embed="rId7"/>
          <a:srcRect/>
          <a:stretch>
            <a:fillRect/>
          </a:stretch>
        </p:blipFill>
        <p:spPr bwMode="auto">
          <a:xfrm>
            <a:off x="5786446" y="5143512"/>
            <a:ext cx="1500174" cy="1500174"/>
          </a:xfrm>
          <a:prstGeom prst="rect">
            <a:avLst/>
          </a:prstGeom>
          <a:noFill/>
        </p:spPr>
      </p:pic>
      <p:pic>
        <p:nvPicPr>
          <p:cNvPr id="66575" name="Picture 15" descr="http://ridesoftech.com/ecom/wp-content/uploads/2013/08/tpen.jpg"/>
          <p:cNvPicPr>
            <a:picLocks noChangeAspect="1" noChangeArrowheads="1"/>
          </p:cNvPicPr>
          <p:nvPr/>
        </p:nvPicPr>
        <p:blipFill>
          <a:blip r:embed="rId8" cstate="print"/>
          <a:srcRect/>
          <a:stretch>
            <a:fillRect/>
          </a:stretch>
        </p:blipFill>
        <p:spPr bwMode="auto">
          <a:xfrm>
            <a:off x="7572396" y="5339691"/>
            <a:ext cx="1143008" cy="1009725"/>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Neumann János </a:t>
            </a:r>
          </a:p>
        </p:txBody>
      </p:sp>
      <p:sp>
        <p:nvSpPr>
          <p:cNvPr id="3" name="Tartalom helye 2"/>
          <p:cNvSpPr>
            <a:spLocks noGrp="1"/>
          </p:cNvSpPr>
          <p:nvPr>
            <p:ph idx="1"/>
          </p:nvPr>
        </p:nvSpPr>
        <p:spPr/>
        <p:txBody>
          <a:bodyPr>
            <a:normAutofit/>
          </a:bodyPr>
          <a:lstStyle/>
          <a:p>
            <a:r>
              <a:rPr lang="hu-HU" sz="2800" dirty="0">
                <a:hlinkClick r:id="rId2" tooltip="Budapest"/>
              </a:rPr>
              <a:t>Budapest</a:t>
            </a:r>
            <a:r>
              <a:rPr lang="hu-HU" sz="2800" dirty="0"/>
              <a:t>, </a:t>
            </a:r>
            <a:r>
              <a:rPr lang="hu-HU" sz="2800" dirty="0">
                <a:hlinkClick r:id="rId3" tooltip="1903"/>
              </a:rPr>
              <a:t>1903</a:t>
            </a:r>
            <a:r>
              <a:rPr lang="hu-HU" sz="2800" dirty="0"/>
              <a:t>-</a:t>
            </a:r>
            <a:r>
              <a:rPr lang="hu-HU" sz="2800" dirty="0">
                <a:hlinkClick r:id="rId4" tooltip="Washington (főváros)"/>
              </a:rPr>
              <a:t>Washington</a:t>
            </a:r>
            <a:r>
              <a:rPr lang="hu-HU" sz="2800" dirty="0"/>
              <a:t>, </a:t>
            </a:r>
            <a:r>
              <a:rPr lang="hu-HU" sz="2800" dirty="0">
                <a:hlinkClick r:id="rId5" tooltip="1957"/>
              </a:rPr>
              <a:t>1957</a:t>
            </a:r>
            <a:endParaRPr lang="hu-HU" sz="2800" dirty="0"/>
          </a:p>
          <a:p>
            <a:r>
              <a:rPr lang="hu-HU" sz="2800" dirty="0"/>
              <a:t> magyar matematikus, </a:t>
            </a:r>
          </a:p>
          <a:p>
            <a:r>
              <a:rPr lang="hu-HU" sz="2800" dirty="0"/>
              <a:t>az első számítógép megalkotója</a:t>
            </a:r>
          </a:p>
          <a:p>
            <a:endParaRPr lang="hu-HU" sz="2800" dirty="0"/>
          </a:p>
        </p:txBody>
      </p:sp>
      <p:pic>
        <p:nvPicPr>
          <p:cNvPr id="65538" name="Picture 2"/>
          <p:cNvPicPr>
            <a:picLocks noChangeAspect="1" noChangeArrowheads="1"/>
          </p:cNvPicPr>
          <p:nvPr/>
        </p:nvPicPr>
        <p:blipFill>
          <a:blip r:embed="rId6"/>
          <a:srcRect/>
          <a:stretch>
            <a:fillRect/>
          </a:stretch>
        </p:blipFill>
        <p:spPr bwMode="auto">
          <a:xfrm>
            <a:off x="6000760" y="2428868"/>
            <a:ext cx="2772632" cy="4071942"/>
          </a:xfrm>
          <a:prstGeom prst="rect">
            <a:avLst/>
          </a:prstGeom>
          <a:noFill/>
          <a:ln w="9525">
            <a:noFill/>
            <a:miter lim="800000"/>
            <a:headEnd/>
            <a:tailEnd/>
          </a:ln>
          <a:effectLst/>
        </p:spPr>
      </p:pic>
      <p:pic>
        <p:nvPicPr>
          <p:cNvPr id="65539" name="Picture 3"/>
          <p:cNvPicPr>
            <a:picLocks noChangeAspect="1" noChangeArrowheads="1"/>
          </p:cNvPicPr>
          <p:nvPr/>
        </p:nvPicPr>
        <p:blipFill>
          <a:blip r:embed="rId7"/>
          <a:srcRect/>
          <a:stretch>
            <a:fillRect/>
          </a:stretch>
        </p:blipFill>
        <p:spPr bwMode="auto">
          <a:xfrm>
            <a:off x="1000100" y="3110272"/>
            <a:ext cx="3929090" cy="3247661"/>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Köszönöm a figyelmet!</a:t>
            </a:r>
          </a:p>
        </p:txBody>
      </p:sp>
      <p:pic>
        <p:nvPicPr>
          <p:cNvPr id="67585" name="Picture 1"/>
          <p:cNvPicPr>
            <a:picLocks noGrp="1" noChangeAspect="1" noChangeArrowheads="1"/>
          </p:cNvPicPr>
          <p:nvPr>
            <p:ph idx="1"/>
          </p:nvPr>
        </p:nvPicPr>
        <p:blipFill>
          <a:blip r:embed="rId2"/>
          <a:srcRect/>
          <a:stretch>
            <a:fillRect/>
          </a:stretch>
        </p:blipFill>
        <p:spPr bwMode="auto">
          <a:xfrm>
            <a:off x="1214414" y="1571612"/>
            <a:ext cx="6572295" cy="492329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Gyakorlati feladatok</a:t>
            </a:r>
          </a:p>
        </p:txBody>
      </p:sp>
      <p:sp>
        <p:nvSpPr>
          <p:cNvPr id="3" name="Tartalom helye 2"/>
          <p:cNvSpPr>
            <a:spLocks noGrp="1"/>
          </p:cNvSpPr>
          <p:nvPr>
            <p:ph idx="1"/>
          </p:nvPr>
        </p:nvSpPr>
        <p:spPr/>
        <p:txBody>
          <a:bodyPr>
            <a:normAutofit/>
          </a:bodyPr>
          <a:lstStyle/>
          <a:p>
            <a:r>
              <a:rPr lang="hu-HU" dirty="0"/>
              <a:t>CAT – </a:t>
            </a:r>
            <a:r>
              <a:rPr lang="hu-HU" dirty="0" err="1"/>
              <a:t>computational</a:t>
            </a:r>
            <a:r>
              <a:rPr lang="hu-HU" dirty="0"/>
              <a:t> and </a:t>
            </a:r>
            <a:r>
              <a:rPr lang="hu-HU" dirty="0" err="1"/>
              <a:t>algorithmic</a:t>
            </a:r>
            <a:r>
              <a:rPr lang="hu-HU" dirty="0"/>
              <a:t> </a:t>
            </a:r>
            <a:r>
              <a:rPr lang="hu-HU" dirty="0" err="1"/>
              <a:t>thinking</a:t>
            </a:r>
            <a:r>
              <a:rPr lang="hu-HU" dirty="0"/>
              <a:t> (számítási és algoritmikus gondolkodás) legfontosabb elemei</a:t>
            </a:r>
          </a:p>
          <a:p>
            <a:pPr lvl="1"/>
            <a:r>
              <a:rPr lang="hu-HU" dirty="0"/>
              <a:t>Absztrakció: a problémát számokkal, </a:t>
            </a:r>
            <a:br>
              <a:rPr lang="hu-HU" dirty="0"/>
            </a:br>
            <a:r>
              <a:rPr lang="hu-HU" dirty="0"/>
              <a:t>betűkkel, rajzokkal, stb. reprezentáljuk</a:t>
            </a:r>
          </a:p>
          <a:p>
            <a:pPr lvl="1"/>
            <a:r>
              <a:rPr lang="hu-HU" dirty="0" err="1"/>
              <a:t>Dekompozíció</a:t>
            </a:r>
            <a:r>
              <a:rPr lang="hu-HU" dirty="0"/>
              <a:t>: a problémát visszavezetjük</a:t>
            </a:r>
            <a:br>
              <a:rPr lang="hu-HU" dirty="0"/>
            </a:br>
            <a:r>
              <a:rPr lang="hu-HU" dirty="0"/>
              <a:t>egyszerűbb részfeladatokra</a:t>
            </a:r>
          </a:p>
          <a:p>
            <a:pPr lvl="1"/>
            <a:r>
              <a:rPr lang="hu-HU" dirty="0"/>
              <a:t>Megoldó algoritmus tervezése</a:t>
            </a:r>
          </a:p>
          <a:p>
            <a:pPr lvl="1"/>
            <a:r>
              <a:rPr lang="hu-HU" dirty="0"/>
              <a:t>Minták, összefüggések keresése, általánosítás</a:t>
            </a:r>
          </a:p>
          <a:p>
            <a:pPr lvl="1"/>
            <a:endParaRPr lang="hu-HU" dirty="0"/>
          </a:p>
          <a:p>
            <a:endParaRPr lang="hu-HU" dirty="0"/>
          </a:p>
          <a:p>
            <a:endParaRPr lang="hu-HU" dirty="0"/>
          </a:p>
        </p:txBody>
      </p:sp>
      <p:pic>
        <p:nvPicPr>
          <p:cNvPr id="70658" name="Picture 2" descr="http://exmoorpet.com/wp-content/uploads/2012/08/cat.png"/>
          <p:cNvPicPr>
            <a:picLocks noChangeAspect="1" noChangeArrowheads="1"/>
          </p:cNvPicPr>
          <p:nvPr/>
        </p:nvPicPr>
        <p:blipFill>
          <a:blip r:embed="rId2"/>
          <a:srcRect/>
          <a:stretch>
            <a:fillRect/>
          </a:stretch>
        </p:blipFill>
        <p:spPr bwMode="auto">
          <a:xfrm>
            <a:off x="6967758" y="1357298"/>
            <a:ext cx="2176242" cy="3571876"/>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A CAT fogalmai és megközelítései</a:t>
            </a:r>
          </a:p>
        </p:txBody>
      </p:sp>
      <p:pic>
        <p:nvPicPr>
          <p:cNvPr id="4" name="Shape 112"/>
          <p:cNvPicPr preferRelativeResize="0"/>
          <p:nvPr/>
        </p:nvPicPr>
        <p:blipFill>
          <a:blip r:embed="rId2">
            <a:alphaModFix/>
          </a:blip>
          <a:stretch>
            <a:fillRect/>
          </a:stretch>
        </p:blipFill>
        <p:spPr>
          <a:xfrm>
            <a:off x="785786" y="1785926"/>
            <a:ext cx="7286676" cy="50720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Informatika a mindennapokban</a:t>
            </a:r>
          </a:p>
        </p:txBody>
      </p:sp>
      <p:sp>
        <p:nvSpPr>
          <p:cNvPr id="3" name="Tartalom helye 2"/>
          <p:cNvSpPr>
            <a:spLocks noGrp="1"/>
          </p:cNvSpPr>
          <p:nvPr>
            <p:ph idx="1"/>
          </p:nvPr>
        </p:nvSpPr>
        <p:spPr>
          <a:xfrm>
            <a:off x="457200" y="1775191"/>
            <a:ext cx="8401080" cy="4625609"/>
          </a:xfrm>
        </p:spPr>
        <p:txBody>
          <a:bodyPr/>
          <a:lstStyle/>
          <a:p>
            <a:r>
              <a:rPr lang="hu-HU" dirty="0"/>
              <a:t>Telefon, Mobil</a:t>
            </a:r>
          </a:p>
          <a:p>
            <a:r>
              <a:rPr lang="hu-HU" dirty="0"/>
              <a:t>TV, háztartási gépek, kütyük</a:t>
            </a:r>
          </a:p>
          <a:p>
            <a:r>
              <a:rPr lang="hu-HU" dirty="0" err="1"/>
              <a:t>Bankautomaták</a:t>
            </a:r>
            <a:r>
              <a:rPr lang="hu-HU" dirty="0"/>
              <a:t> </a:t>
            </a:r>
          </a:p>
          <a:p>
            <a:r>
              <a:rPr lang="hu-HU" dirty="0"/>
              <a:t>Internet, keresők, </a:t>
            </a:r>
            <a:r>
              <a:rPr lang="hu-HU" dirty="0" err="1"/>
              <a:t>webszolgáltatások</a:t>
            </a:r>
            <a:endParaRPr lang="hu-HU" dirty="0"/>
          </a:p>
          <a:p>
            <a:r>
              <a:rPr lang="hu-HU" dirty="0"/>
              <a:t>Közösségi oldalak, </a:t>
            </a:r>
            <a:r>
              <a:rPr lang="hu-HU" dirty="0" err="1"/>
              <a:t>Facebook</a:t>
            </a:r>
            <a:r>
              <a:rPr lang="hu-HU" dirty="0"/>
              <a:t>, </a:t>
            </a:r>
            <a:r>
              <a:rPr lang="hu-HU" dirty="0" err="1"/>
              <a:t>Twitter</a:t>
            </a:r>
            <a:r>
              <a:rPr lang="hu-HU" dirty="0"/>
              <a:t>, </a:t>
            </a:r>
            <a:r>
              <a:rPr lang="hu-HU" dirty="0" err="1"/>
              <a:t>LinkedIn</a:t>
            </a:r>
            <a:endParaRPr lang="hu-HU" dirty="0"/>
          </a:p>
          <a:p>
            <a:r>
              <a:rPr lang="hu-HU" dirty="0"/>
              <a:t>Irodai alkalmazások, szövegszerkesztők</a:t>
            </a:r>
          </a:p>
          <a:p>
            <a:r>
              <a:rPr lang="hu-HU" dirty="0"/>
              <a:t>Email</a:t>
            </a:r>
          </a:p>
          <a:p>
            <a:r>
              <a:rPr lang="hu-HU" dirty="0"/>
              <a:t>…</a:t>
            </a:r>
          </a:p>
        </p:txBody>
      </p:sp>
      <p:pic>
        <p:nvPicPr>
          <p:cNvPr id="4100" name="Picture 4" descr="https://www.facebook.com/images/fb_icon_325x325.png"/>
          <p:cNvPicPr>
            <a:picLocks noChangeAspect="1" noChangeArrowheads="1"/>
          </p:cNvPicPr>
          <p:nvPr/>
        </p:nvPicPr>
        <p:blipFill>
          <a:blip r:embed="rId2"/>
          <a:srcRect/>
          <a:stretch>
            <a:fillRect/>
          </a:stretch>
        </p:blipFill>
        <p:spPr bwMode="auto">
          <a:xfrm>
            <a:off x="6072198" y="4786322"/>
            <a:ext cx="1928826" cy="1928826"/>
          </a:xfrm>
          <a:prstGeom prst="rect">
            <a:avLst/>
          </a:prstGeom>
          <a:noFill/>
        </p:spPr>
      </p:pic>
      <p:pic>
        <p:nvPicPr>
          <p:cNvPr id="4102" name="Picture 6" descr="http://cdn.darrencrawford.com/wp-content/uploads/2010/12/gmail.jpg"/>
          <p:cNvPicPr>
            <a:picLocks noChangeAspect="1" noChangeArrowheads="1"/>
          </p:cNvPicPr>
          <p:nvPr/>
        </p:nvPicPr>
        <p:blipFill>
          <a:blip r:embed="rId3" cstate="print"/>
          <a:srcRect/>
          <a:stretch>
            <a:fillRect/>
          </a:stretch>
        </p:blipFill>
        <p:spPr bwMode="auto">
          <a:xfrm>
            <a:off x="3000364" y="4857760"/>
            <a:ext cx="2357454" cy="1790614"/>
          </a:xfrm>
          <a:prstGeom prst="rect">
            <a:avLst/>
          </a:prstGeom>
          <a:noFill/>
        </p:spPr>
      </p:pic>
      <p:pic>
        <p:nvPicPr>
          <p:cNvPr id="4104" name="Picture 8" descr="http://cdn.iphonehacks.com/wp-content/uploads/2015/03/samsung-galaxy-s6-bottom-iphone-6-copy1.jpg"/>
          <p:cNvPicPr>
            <a:picLocks noChangeAspect="1" noChangeArrowheads="1"/>
          </p:cNvPicPr>
          <p:nvPr/>
        </p:nvPicPr>
        <p:blipFill>
          <a:blip r:embed="rId4"/>
          <a:srcRect/>
          <a:stretch>
            <a:fillRect/>
          </a:stretch>
        </p:blipFill>
        <p:spPr bwMode="auto">
          <a:xfrm>
            <a:off x="6000728" y="1500174"/>
            <a:ext cx="3143272" cy="1934321"/>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Problémák reprezentálása</a:t>
            </a:r>
          </a:p>
        </p:txBody>
      </p:sp>
      <p:sp>
        <p:nvSpPr>
          <p:cNvPr id="3" name="Tartalom helye 2"/>
          <p:cNvSpPr>
            <a:spLocks noGrp="1"/>
          </p:cNvSpPr>
          <p:nvPr>
            <p:ph idx="1"/>
          </p:nvPr>
        </p:nvSpPr>
        <p:spPr/>
        <p:txBody>
          <a:bodyPr/>
          <a:lstStyle/>
          <a:p>
            <a:r>
              <a:rPr lang="hu-HU" dirty="0"/>
              <a:t>3-szor 3-as amőba játékban egy állást, egy lépést, hogyan reprezentálhatunk, hogy lehet eldönteni, hogy vége a játéknak, ki nyert ?</a:t>
            </a:r>
          </a:p>
        </p:txBody>
      </p:sp>
      <p:pic>
        <p:nvPicPr>
          <p:cNvPr id="73730" name="Picture 2" descr="https://cupcakepedia.files.wordpress.com/2013/03/white-red-sprinkles-red-heart-naughts-and-crosses-tic-tac-toe-cupcakes.jpg"/>
          <p:cNvPicPr>
            <a:picLocks noChangeAspect="1" noChangeArrowheads="1"/>
          </p:cNvPicPr>
          <p:nvPr/>
        </p:nvPicPr>
        <p:blipFill>
          <a:blip r:embed="rId2"/>
          <a:srcRect/>
          <a:stretch>
            <a:fillRect/>
          </a:stretch>
        </p:blipFill>
        <p:spPr bwMode="auto">
          <a:xfrm>
            <a:off x="2214546" y="3571876"/>
            <a:ext cx="3714776" cy="247497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Problémák reprezentálása</a:t>
            </a:r>
          </a:p>
        </p:txBody>
      </p:sp>
      <p:sp>
        <p:nvSpPr>
          <p:cNvPr id="3" name="Tartalom helye 2"/>
          <p:cNvSpPr>
            <a:spLocks noGrp="1"/>
          </p:cNvSpPr>
          <p:nvPr>
            <p:ph idx="1"/>
          </p:nvPr>
        </p:nvSpPr>
        <p:spPr>
          <a:xfrm>
            <a:off x="457200" y="1775191"/>
            <a:ext cx="4829180" cy="4625609"/>
          </a:xfrm>
        </p:spPr>
        <p:txBody>
          <a:bodyPr>
            <a:normAutofit fontScale="92500" lnSpcReduction="20000"/>
          </a:bodyPr>
          <a:lstStyle/>
          <a:p>
            <a:r>
              <a:rPr lang="hu-HU" dirty="0"/>
              <a:t>Hogy lehet reprezentálni az órarendünket, amiben benne van, hogy melyik óra, melyik teremben, melyik nap, mettől meddig van?</a:t>
            </a:r>
          </a:p>
          <a:p>
            <a:r>
              <a:rPr lang="hu-HU" dirty="0"/>
              <a:t>Lehet-e tömörebben reprezentálni?</a:t>
            </a:r>
          </a:p>
          <a:p>
            <a:r>
              <a:rPr lang="hu-HU" dirty="0"/>
              <a:t>Hogy lehetne megkapni, hogy hány különböző előadásunk van?</a:t>
            </a:r>
          </a:p>
        </p:txBody>
      </p:sp>
      <p:pic>
        <p:nvPicPr>
          <p:cNvPr id="79874" name="Picture 2" descr="http://iskolaszerem.hu/wp-content/uploads/2014/07/orarend_kicsi_nagy_pooh_eleje_2.jpg"/>
          <p:cNvPicPr>
            <a:picLocks noChangeAspect="1" noChangeArrowheads="1"/>
          </p:cNvPicPr>
          <p:nvPr/>
        </p:nvPicPr>
        <p:blipFill>
          <a:blip r:embed="rId2"/>
          <a:srcRect/>
          <a:stretch>
            <a:fillRect/>
          </a:stretch>
        </p:blipFill>
        <p:spPr bwMode="auto">
          <a:xfrm>
            <a:off x="5429256" y="2786058"/>
            <a:ext cx="3367293" cy="2214578"/>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Problémák reprezentálása</a:t>
            </a:r>
          </a:p>
        </p:txBody>
      </p:sp>
      <p:sp>
        <p:nvSpPr>
          <p:cNvPr id="3" name="Tartalom helye 2"/>
          <p:cNvSpPr>
            <a:spLocks noGrp="1"/>
          </p:cNvSpPr>
          <p:nvPr>
            <p:ph idx="1"/>
          </p:nvPr>
        </p:nvSpPr>
        <p:spPr/>
        <p:txBody>
          <a:bodyPr/>
          <a:lstStyle/>
          <a:p>
            <a:r>
              <a:rPr lang="hu-HU" dirty="0"/>
              <a:t>Hogy lehet egyenest, illetve az alábbi síkidomokat reprezentálni, ha a bal sarkuk, illetve a kör középpontja az origóban van, és az egyenes is átmegy az origón?</a:t>
            </a:r>
          </a:p>
          <a:p>
            <a:r>
              <a:rPr lang="hu-HU" dirty="0"/>
              <a:t>Ha tetszőleges helyen lehetnek, meg lehet-e állapítani, hogy metszi egymást két síkidom?</a:t>
            </a:r>
          </a:p>
        </p:txBody>
      </p:sp>
      <p:pic>
        <p:nvPicPr>
          <p:cNvPr id="80898" name="Picture 2" descr="http://www.ivonyildiko.hu/wp-content/uploads/2014/11/siikidomok.png"/>
          <p:cNvPicPr>
            <a:picLocks noChangeAspect="1" noChangeArrowheads="1"/>
          </p:cNvPicPr>
          <p:nvPr/>
        </p:nvPicPr>
        <p:blipFill>
          <a:blip r:embed="rId2"/>
          <a:srcRect/>
          <a:stretch>
            <a:fillRect/>
          </a:stretch>
        </p:blipFill>
        <p:spPr bwMode="auto">
          <a:xfrm>
            <a:off x="2357422" y="4925744"/>
            <a:ext cx="4357718" cy="1870915"/>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p:cNvPicPr>
            <a:picLocks noChangeAspect="1" noChangeArrowheads="1"/>
          </p:cNvPicPr>
          <p:nvPr/>
        </p:nvPicPr>
        <p:blipFill>
          <a:blip r:embed="rId2"/>
          <a:srcRect/>
          <a:stretch>
            <a:fillRect/>
          </a:stretch>
        </p:blipFill>
        <p:spPr bwMode="auto">
          <a:xfrm>
            <a:off x="4286248" y="2143116"/>
            <a:ext cx="4664070" cy="3695160"/>
          </a:xfrm>
          <a:prstGeom prst="rect">
            <a:avLst/>
          </a:prstGeom>
          <a:noFill/>
          <a:ln w="9525">
            <a:noFill/>
            <a:miter lim="800000"/>
            <a:headEnd/>
            <a:tailEnd/>
          </a:ln>
          <a:effectLst/>
        </p:spPr>
      </p:pic>
      <p:sp>
        <p:nvSpPr>
          <p:cNvPr id="2" name="Cím 1"/>
          <p:cNvSpPr>
            <a:spLocks noGrp="1"/>
          </p:cNvSpPr>
          <p:nvPr>
            <p:ph type="title"/>
          </p:nvPr>
        </p:nvSpPr>
        <p:spPr/>
        <p:txBody>
          <a:bodyPr/>
          <a:lstStyle/>
          <a:p>
            <a:r>
              <a:rPr lang="hu-HU" dirty="0"/>
              <a:t>Problémák reprezentálása</a:t>
            </a:r>
          </a:p>
        </p:txBody>
      </p:sp>
      <p:sp>
        <p:nvSpPr>
          <p:cNvPr id="3" name="Tartalom helye 2"/>
          <p:cNvSpPr>
            <a:spLocks noGrp="1"/>
          </p:cNvSpPr>
          <p:nvPr>
            <p:ph idx="1"/>
          </p:nvPr>
        </p:nvSpPr>
        <p:spPr>
          <a:xfrm>
            <a:off x="457200" y="1775191"/>
            <a:ext cx="3614734" cy="4625609"/>
          </a:xfrm>
        </p:spPr>
        <p:txBody>
          <a:bodyPr>
            <a:normAutofit fontScale="70000" lnSpcReduction="20000"/>
          </a:bodyPr>
          <a:lstStyle/>
          <a:p>
            <a:r>
              <a:rPr lang="hu-HU" dirty="0"/>
              <a:t>Hogy lehet Komárom térképét, utcákat, kereszteződéseket, utcák hosszát, egy irányú utcákat reprezentálni?</a:t>
            </a:r>
          </a:p>
          <a:p>
            <a:r>
              <a:rPr lang="hu-HU" dirty="0"/>
              <a:t>A reprezentálás alapján hogy lehetne reprezentálni, hogy jöttünk ma be otthonról az egyetemre, mennyi az út hossza?</a:t>
            </a:r>
          </a:p>
          <a:p>
            <a:r>
              <a:rPr lang="hu-HU" dirty="0"/>
              <a:t>Hogy lehetne megállapítani, hogy el lehet-e jutni egyik helyről egy másikra?</a:t>
            </a:r>
          </a:p>
          <a:p>
            <a:endParaRPr lang="hu-HU"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Problémák reprezentálása</a:t>
            </a:r>
          </a:p>
        </p:txBody>
      </p:sp>
      <p:sp>
        <p:nvSpPr>
          <p:cNvPr id="3" name="Tartalom helye 2"/>
          <p:cNvSpPr>
            <a:spLocks noGrp="1"/>
          </p:cNvSpPr>
          <p:nvPr>
            <p:ph idx="1"/>
          </p:nvPr>
        </p:nvSpPr>
        <p:spPr>
          <a:xfrm>
            <a:off x="457200" y="1775191"/>
            <a:ext cx="5329246" cy="4625609"/>
          </a:xfrm>
        </p:spPr>
        <p:txBody>
          <a:bodyPr>
            <a:normAutofit fontScale="92500" lnSpcReduction="20000"/>
          </a:bodyPr>
          <a:lstStyle/>
          <a:p>
            <a:r>
              <a:rPr lang="hu-HU" dirty="0"/>
              <a:t>12 érme között egy hamis van, de nem tudjuk, hogy könnyebb vagy nehezebb. Kétkarú mérleggel végezhetünk méréseket, hogy megállapítsuk melyik a hamis.</a:t>
            </a:r>
          </a:p>
          <a:p>
            <a:r>
              <a:rPr lang="hu-HU" dirty="0"/>
              <a:t>Hogy lehet reprezentálni a feladatot, egy mérési sorozatot? (Mennyi a legkevesebb mérés, ami szükséges?)</a:t>
            </a:r>
          </a:p>
        </p:txBody>
      </p:sp>
      <p:pic>
        <p:nvPicPr>
          <p:cNvPr id="83970" name="Picture 2" descr="http://moly.hu/system/statements/original/statements_164224.jpg?1341765708"/>
          <p:cNvPicPr>
            <a:picLocks noChangeAspect="1" noChangeArrowheads="1"/>
          </p:cNvPicPr>
          <p:nvPr/>
        </p:nvPicPr>
        <p:blipFill>
          <a:blip r:embed="rId2"/>
          <a:srcRect/>
          <a:stretch>
            <a:fillRect/>
          </a:stretch>
        </p:blipFill>
        <p:spPr bwMode="auto">
          <a:xfrm>
            <a:off x="5857884" y="3000372"/>
            <a:ext cx="2945424" cy="322843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Problémák reprezentálása</a:t>
            </a:r>
          </a:p>
        </p:txBody>
      </p:sp>
      <p:sp>
        <p:nvSpPr>
          <p:cNvPr id="3" name="Tartalom helye 2"/>
          <p:cNvSpPr>
            <a:spLocks noGrp="1"/>
          </p:cNvSpPr>
          <p:nvPr>
            <p:ph idx="1"/>
          </p:nvPr>
        </p:nvSpPr>
        <p:spPr>
          <a:xfrm>
            <a:off x="457200" y="1775191"/>
            <a:ext cx="4186238" cy="4625609"/>
          </a:xfrm>
        </p:spPr>
        <p:txBody>
          <a:bodyPr>
            <a:normAutofit fontScale="77500" lnSpcReduction="20000"/>
          </a:bodyPr>
          <a:lstStyle/>
          <a:p>
            <a:r>
              <a:rPr lang="hu-HU" dirty="0"/>
              <a:t>10 ládában 5 grammos érmék vannak, kivéve az egyiket, amelyikben mindegyik érme csak 4 grammos.</a:t>
            </a:r>
          </a:p>
          <a:p>
            <a:r>
              <a:rPr lang="hu-HU" dirty="0"/>
              <a:t>Hogy lehet minél kevesebb méréssel megállapítani, melyik ládában vannak a selejtes érmék?</a:t>
            </a:r>
          </a:p>
          <a:p>
            <a:r>
              <a:rPr lang="hu-HU" dirty="0"/>
              <a:t>Reprezentáljuk a problémát, és egy nem feltétlen optimális mérési sorozatot.</a:t>
            </a:r>
          </a:p>
        </p:txBody>
      </p:sp>
      <p:pic>
        <p:nvPicPr>
          <p:cNvPr id="87042" name="Picture 2"/>
          <p:cNvPicPr>
            <a:picLocks noChangeAspect="1" noChangeArrowheads="1"/>
          </p:cNvPicPr>
          <p:nvPr/>
        </p:nvPicPr>
        <p:blipFill>
          <a:blip r:embed="rId2"/>
          <a:srcRect/>
          <a:stretch>
            <a:fillRect/>
          </a:stretch>
        </p:blipFill>
        <p:spPr bwMode="auto">
          <a:xfrm>
            <a:off x="4714876" y="2000240"/>
            <a:ext cx="4248150" cy="4067175"/>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Problémák reprezentálása</a:t>
            </a:r>
          </a:p>
        </p:txBody>
      </p:sp>
      <p:sp>
        <p:nvSpPr>
          <p:cNvPr id="3" name="Tartalom helye 2"/>
          <p:cNvSpPr>
            <a:spLocks noGrp="1"/>
          </p:cNvSpPr>
          <p:nvPr>
            <p:ph idx="1"/>
          </p:nvPr>
        </p:nvSpPr>
        <p:spPr>
          <a:xfrm>
            <a:off x="457200" y="1775191"/>
            <a:ext cx="3971924" cy="4625609"/>
          </a:xfrm>
        </p:spPr>
        <p:txBody>
          <a:bodyPr>
            <a:normAutofit fontScale="85000" lnSpcReduction="20000"/>
          </a:bodyPr>
          <a:lstStyle/>
          <a:p>
            <a:r>
              <a:rPr lang="hu-HU" b="1" dirty="0"/>
              <a:t>Hölgyek társasága</a:t>
            </a:r>
            <a:endParaRPr lang="hu-HU" dirty="0"/>
          </a:p>
          <a:p>
            <a:r>
              <a:rPr lang="hu-HU" dirty="0"/>
              <a:t>    Egy társaságban van három hölgy. Szeretnék kideríteni, hogy közülük ki a legidősebb és a legfiatalabb, de úgy, hogy ezen kívül semmi más információt ne szerezhessen egyikük sem. Ehhez persze annyit sugdolózhatnak, amennyit akarnak. Hogyan csinálják?</a:t>
            </a:r>
          </a:p>
          <a:p>
            <a:endParaRPr lang="hu-HU" dirty="0"/>
          </a:p>
        </p:txBody>
      </p:sp>
      <p:pic>
        <p:nvPicPr>
          <p:cNvPr id="84994" name="Picture 2" descr="http://cyberpress.sopron.hu/showbinary.php/hrm10.jpg"/>
          <p:cNvPicPr>
            <a:picLocks noChangeAspect="1" noChangeArrowheads="1"/>
          </p:cNvPicPr>
          <p:nvPr/>
        </p:nvPicPr>
        <p:blipFill>
          <a:blip r:embed="rId2"/>
          <a:srcRect/>
          <a:stretch>
            <a:fillRect/>
          </a:stretch>
        </p:blipFill>
        <p:spPr bwMode="auto">
          <a:xfrm>
            <a:off x="4929190" y="2357430"/>
            <a:ext cx="4071966" cy="2707858"/>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Algoritmus</a:t>
            </a:r>
          </a:p>
        </p:txBody>
      </p:sp>
      <p:sp>
        <p:nvSpPr>
          <p:cNvPr id="3" name="Tartalom helye 2"/>
          <p:cNvSpPr>
            <a:spLocks noGrp="1"/>
          </p:cNvSpPr>
          <p:nvPr>
            <p:ph idx="1"/>
          </p:nvPr>
        </p:nvSpPr>
        <p:spPr/>
        <p:txBody>
          <a:bodyPr>
            <a:normAutofit fontScale="92500" lnSpcReduction="10000"/>
          </a:bodyPr>
          <a:lstStyle/>
          <a:p>
            <a:r>
              <a:rPr lang="hu-HU" dirty="0"/>
              <a:t>Adjunk algoritmust, eljárást arra, hogy lehet megszámolni, hányan vannak a szemináriumon, és a végén mindenki tudja ezt a számot.</a:t>
            </a:r>
          </a:p>
          <a:p>
            <a:r>
              <a:rPr lang="hu-HU" dirty="0"/>
              <a:t>Megoldások:</a:t>
            </a:r>
          </a:p>
          <a:p>
            <a:pPr lvl="1"/>
            <a:r>
              <a:rPr lang="hu-HU" dirty="0"/>
              <a:t>vezetőt választanak, egyesével megszámolja, bemondja</a:t>
            </a:r>
          </a:p>
          <a:p>
            <a:pPr lvl="1"/>
            <a:r>
              <a:rPr lang="hu-HU" dirty="0"/>
              <a:t>mindenkinek van egy száma, kezdetben 1, felállnak, párok alakulnak, a párok összeadják a számukat, az egyik leül, amíg egy marad, bemondja a számát. </a:t>
            </a:r>
          </a:p>
          <a:p>
            <a:r>
              <a:rPr lang="hu-HU" dirty="0"/>
              <a:t>Melyik gyorsabb, miért? (A párok párhuzamosan dolgozhatnak, log(n) idő.)</a:t>
            </a:r>
          </a:p>
          <a:p>
            <a:pPr lvl="1"/>
            <a:endParaRPr lang="hu-HU" dirty="0"/>
          </a:p>
        </p:txBody>
      </p:sp>
      <p:pic>
        <p:nvPicPr>
          <p:cNvPr id="69634" name="Picture 2" descr="http://www.axel-szamlazo-program.hu/s/img-cikk/szamolaspalcikaval.png"/>
          <p:cNvPicPr>
            <a:picLocks noChangeAspect="1" noChangeArrowheads="1"/>
          </p:cNvPicPr>
          <p:nvPr/>
        </p:nvPicPr>
        <p:blipFill>
          <a:blip r:embed="rId2"/>
          <a:srcRect/>
          <a:stretch>
            <a:fillRect/>
          </a:stretch>
        </p:blipFill>
        <p:spPr bwMode="auto">
          <a:xfrm>
            <a:off x="7500958" y="2714620"/>
            <a:ext cx="1530813" cy="107157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Algoritmus</a:t>
            </a:r>
          </a:p>
        </p:txBody>
      </p:sp>
      <p:sp>
        <p:nvSpPr>
          <p:cNvPr id="3" name="Tartalom helye 2"/>
          <p:cNvSpPr>
            <a:spLocks noGrp="1"/>
          </p:cNvSpPr>
          <p:nvPr>
            <p:ph idx="1"/>
          </p:nvPr>
        </p:nvSpPr>
        <p:spPr/>
        <p:txBody>
          <a:bodyPr/>
          <a:lstStyle/>
          <a:p>
            <a:r>
              <a:rPr lang="hu-HU" dirty="0"/>
              <a:t>Álljanak ki a hallgatók, és álljanak nagyság szerinti sorrendbe. Írjuk le, algoritmussal, mit csináltak. </a:t>
            </a:r>
          </a:p>
          <a:p>
            <a:r>
              <a:rPr lang="hu-HU" dirty="0"/>
              <a:t>Hajtsák végre a buborék rendezést, párokból mindig balra áll a magasabb, amíg van változás. Írjuk le a módszert.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Információáramlás</a:t>
            </a:r>
          </a:p>
        </p:txBody>
      </p:sp>
      <p:sp>
        <p:nvSpPr>
          <p:cNvPr id="3" name="Tartalom helye 2"/>
          <p:cNvSpPr>
            <a:spLocks noGrp="1"/>
          </p:cNvSpPr>
          <p:nvPr>
            <p:ph idx="1"/>
          </p:nvPr>
        </p:nvSpPr>
        <p:spPr/>
        <p:txBody>
          <a:bodyPr/>
          <a:lstStyle/>
          <a:p>
            <a:r>
              <a:rPr lang="hu-HU" sz="2000" dirty="0"/>
              <a:t>10 hajótöröttet meg akarnak enni a bennszülöttek. Mindegyik kap egy piros vagy kék sapkát és libasorba állítják őket, bármelyik az összes előtte levő sapkáját látja. Miután megbeszélték a stratégiájukat, hátulról kezdve, mindegyik tippelhet, hogy milyen sapka van a fején, ha eltalálja életben marad, különben megeszik.</a:t>
            </a:r>
          </a:p>
          <a:p>
            <a:r>
              <a:rPr lang="hu-HU" sz="2000" dirty="0"/>
              <a:t>Milyen módszerrel marad életben a legtöbb hajótörött?</a:t>
            </a:r>
          </a:p>
          <a:p>
            <a:r>
              <a:rPr lang="hu-HU" sz="2000" dirty="0"/>
              <a:t>Megoldás: Az utolsó pirosat mond, ha páros sok piros sapkát lát, az előtte lévő ebből meg tudja határozni, hogy milyen színű van a fején, és így tovább, mindegyik a mögötte elhangzottakból ki tudja számolni, hogy milyen színű sapka van a fején. Így 9,5 menthető meg átlagban.</a:t>
            </a:r>
          </a:p>
          <a:p>
            <a:r>
              <a:rPr lang="hu-HU" sz="2000" dirty="0"/>
              <a:t>(Ha párok alakulnak, és bemondja az előtte levő színét, akkor 5 menthető meg, általában ez szokott a diákoknak eszükbe jutni.)</a:t>
            </a:r>
          </a:p>
          <a:p>
            <a:endParaRPr lang="hu-HU" dirty="0"/>
          </a:p>
        </p:txBody>
      </p:sp>
      <p:pic>
        <p:nvPicPr>
          <p:cNvPr id="68610" name="Picture 2"/>
          <p:cNvPicPr>
            <a:picLocks noChangeAspect="1" noChangeArrowheads="1"/>
          </p:cNvPicPr>
          <p:nvPr/>
        </p:nvPicPr>
        <p:blipFill>
          <a:blip r:embed="rId2"/>
          <a:srcRect/>
          <a:stretch>
            <a:fillRect/>
          </a:stretch>
        </p:blipFill>
        <p:spPr bwMode="auto">
          <a:xfrm>
            <a:off x="2071670" y="5613519"/>
            <a:ext cx="4643470" cy="1244481"/>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Mit csinál egy informatikus?</a:t>
            </a:r>
          </a:p>
        </p:txBody>
      </p:sp>
      <p:sp>
        <p:nvSpPr>
          <p:cNvPr id="3" name="Tartalom helye 2"/>
          <p:cNvSpPr>
            <a:spLocks noGrp="1"/>
          </p:cNvSpPr>
          <p:nvPr>
            <p:ph idx="1"/>
          </p:nvPr>
        </p:nvSpPr>
        <p:spPr/>
        <p:txBody>
          <a:bodyPr/>
          <a:lstStyle/>
          <a:p>
            <a:r>
              <a:rPr lang="hu-HU" dirty="0"/>
              <a:t>Az </a:t>
            </a:r>
            <a:r>
              <a:rPr lang="hu-HU" dirty="0">
                <a:hlinkClick r:id="rId2" tooltip="Informatikus"/>
              </a:rPr>
              <a:t>informatikus</a:t>
            </a:r>
            <a:r>
              <a:rPr lang="hu-HU" dirty="0"/>
              <a:t> az, aki e fenti területek valamelyikében szerzett képesítésével számítógépeket, vagy számítógépeken alkot, fejleszt, kutat, vagy azok eredményeit használja. </a:t>
            </a:r>
          </a:p>
        </p:txBody>
      </p:sp>
      <p:pic>
        <p:nvPicPr>
          <p:cNvPr id="3076" name="Picture 4" descr="http://1.bp.blogspot.com/-Dbx4xUJJxNU/VJ4rcwUbX4I/AAAAAAAAAX0/9gwokfiwLuI/s1600/Girl_with_computer_emerging_technologies_social_media.jpg"/>
          <p:cNvPicPr>
            <a:picLocks noChangeAspect="1" noChangeArrowheads="1"/>
          </p:cNvPicPr>
          <p:nvPr/>
        </p:nvPicPr>
        <p:blipFill>
          <a:blip r:embed="rId3"/>
          <a:srcRect/>
          <a:stretch>
            <a:fillRect/>
          </a:stretch>
        </p:blipFill>
        <p:spPr bwMode="auto">
          <a:xfrm>
            <a:off x="2928926" y="4000504"/>
            <a:ext cx="3381399" cy="2536049"/>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Házi feladat</a:t>
            </a:r>
          </a:p>
        </p:txBody>
      </p:sp>
      <p:sp>
        <p:nvSpPr>
          <p:cNvPr id="3" name="Tartalom helye 2"/>
          <p:cNvSpPr>
            <a:spLocks noGrp="1"/>
          </p:cNvSpPr>
          <p:nvPr>
            <p:ph idx="1"/>
          </p:nvPr>
        </p:nvSpPr>
        <p:spPr>
          <a:xfrm>
            <a:off x="457200" y="1775191"/>
            <a:ext cx="4471990" cy="4868519"/>
          </a:xfrm>
        </p:spPr>
        <p:txBody>
          <a:bodyPr>
            <a:normAutofit fontScale="62500" lnSpcReduction="20000"/>
          </a:bodyPr>
          <a:lstStyle/>
          <a:p>
            <a:r>
              <a:rPr lang="hu-HU" dirty="0"/>
              <a:t>Reprezentáljuk két különböző szakos hallgató órarendjét. Hogy lehetne a két reprezentáció alapján megkapni, hogy milyen kurzusokra járnak mindketten?</a:t>
            </a:r>
          </a:p>
          <a:p>
            <a:endParaRPr lang="hu-HU" dirty="0"/>
          </a:p>
          <a:p>
            <a:endParaRPr lang="hu-HU" dirty="0"/>
          </a:p>
          <a:p>
            <a:endParaRPr lang="hu-HU" dirty="0"/>
          </a:p>
          <a:p>
            <a:r>
              <a:rPr lang="hu-HU" dirty="0"/>
              <a:t>Öt barát versenyt futott. Dénes keserűen állapította meg, hogy nem ő lett az első. György a harmadik helyen végzett, Béla pedig jobb helyezést ért el, mint György. Péter azt vette észre, hogy ő közvetlen Dénes után ért célba, és Béla nem a második lett. András nem lett a versenyben sem első, sem utolsó.</a:t>
            </a:r>
          </a:p>
          <a:p>
            <a:pPr>
              <a:buNone/>
            </a:pPr>
            <a:r>
              <a:rPr lang="hu-HU" dirty="0"/>
              <a:t>	Ki hányadik lett, ha a versenyen nem fordult elő azonos helyezés?</a:t>
            </a:r>
          </a:p>
          <a:p>
            <a:endParaRPr lang="hu-HU" dirty="0"/>
          </a:p>
        </p:txBody>
      </p:sp>
      <p:pic>
        <p:nvPicPr>
          <p:cNvPr id="82946" name="Picture 2" descr="http://kep.cdn.index.hu/1/0/272/2725/27257/2725756_7d04da7df4f29853fad4b6beb5d61a32_wm.jpg"/>
          <p:cNvPicPr>
            <a:picLocks noChangeAspect="1" noChangeArrowheads="1"/>
          </p:cNvPicPr>
          <p:nvPr/>
        </p:nvPicPr>
        <p:blipFill>
          <a:blip r:embed="rId2"/>
          <a:srcRect/>
          <a:stretch>
            <a:fillRect/>
          </a:stretch>
        </p:blipFill>
        <p:spPr bwMode="auto">
          <a:xfrm>
            <a:off x="4929190" y="3786190"/>
            <a:ext cx="3978427" cy="2952739"/>
          </a:xfrm>
          <a:prstGeom prst="rect">
            <a:avLst/>
          </a:prstGeom>
          <a:noFill/>
        </p:spPr>
      </p:pic>
      <p:pic>
        <p:nvPicPr>
          <p:cNvPr id="82948" name="Picture 4" descr="http://p2.vatera.hu/photos/34/4b/2cd7_2_big.jpg"/>
          <p:cNvPicPr>
            <a:picLocks noChangeAspect="1" noChangeArrowheads="1"/>
          </p:cNvPicPr>
          <p:nvPr/>
        </p:nvPicPr>
        <p:blipFill>
          <a:blip r:embed="rId3"/>
          <a:srcRect/>
          <a:stretch>
            <a:fillRect/>
          </a:stretch>
        </p:blipFill>
        <p:spPr bwMode="auto">
          <a:xfrm>
            <a:off x="6215074" y="1714488"/>
            <a:ext cx="1980602" cy="1927551"/>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t>H</a:t>
            </a:r>
            <a:r>
              <a:rPr lang="hu-HU" dirty="0" err="1"/>
              <a:t>áz</a:t>
            </a:r>
            <a:r>
              <a:rPr lang="en-US" dirty="0" err="1"/>
              <a:t>i</a:t>
            </a:r>
            <a:r>
              <a:rPr lang="en-US" dirty="0"/>
              <a:t> </a:t>
            </a:r>
            <a:r>
              <a:rPr lang="en-US" dirty="0" err="1"/>
              <a:t>feladat</a:t>
            </a:r>
            <a:endParaRPr lang="hu-HU" dirty="0"/>
          </a:p>
        </p:txBody>
      </p:sp>
      <p:sp>
        <p:nvSpPr>
          <p:cNvPr id="3" name="Tartalom helye 2"/>
          <p:cNvSpPr>
            <a:spLocks noGrp="1"/>
          </p:cNvSpPr>
          <p:nvPr>
            <p:ph idx="1"/>
          </p:nvPr>
        </p:nvSpPr>
        <p:spPr>
          <a:xfrm>
            <a:off x="457200" y="1775191"/>
            <a:ext cx="5329246" cy="4625609"/>
          </a:xfrm>
        </p:spPr>
        <p:txBody>
          <a:bodyPr>
            <a:normAutofit fontScale="62500" lnSpcReduction="20000"/>
          </a:bodyPr>
          <a:lstStyle/>
          <a:p>
            <a:r>
              <a:rPr lang="hu-HU" dirty="0"/>
              <a:t>Egy kör alakú szállóban egymásba nyílnak a szobák. A szobák teljesen egyformák, minden szobában egy lámpa és egy kapcsoló van, amivel fel vagy le lehet kapcsolni a lámpát. Nem tudjuk, milyen állásban hagyták a lámpákat. </a:t>
            </a:r>
            <a:br>
              <a:rPr lang="hu-HU" dirty="0"/>
            </a:br>
            <a:br>
              <a:rPr lang="hu-HU" dirty="0"/>
            </a:br>
            <a:r>
              <a:rPr lang="hu-HU" dirty="0"/>
              <a:t>A szobákban a kör mentén bármilyen irányba mehetünk, többször is, le- vagy fel-  kapcsolhatjuk a lámpákat. </a:t>
            </a:r>
            <a:br>
              <a:rPr lang="hu-HU" dirty="0"/>
            </a:br>
            <a:endParaRPr lang="hu-HU" dirty="0"/>
          </a:p>
          <a:p>
            <a:pPr>
              <a:buNone/>
            </a:pPr>
            <a:r>
              <a:rPr lang="hu-HU" dirty="0"/>
              <a:t>	Hogy tudnánk megállapítani, hogy hány szoba van?</a:t>
            </a:r>
          </a:p>
          <a:p>
            <a:pPr>
              <a:buNone/>
            </a:pPr>
            <a:endParaRPr lang="hu-HU" dirty="0"/>
          </a:p>
          <a:p>
            <a:pPr>
              <a:buNone/>
            </a:pPr>
            <a:r>
              <a:rPr lang="hu-HU" dirty="0"/>
              <a:t>Útmutatás: Kapcsoljuk fel a lámpát, ahol vagyunk, és próbáljuk körbehaladva lekapcsolni.</a:t>
            </a:r>
          </a:p>
        </p:txBody>
      </p:sp>
      <p:pic>
        <p:nvPicPr>
          <p:cNvPr id="1026" name="Picture 2" descr="http://www.legifoto.com/jpg_fotok.php?szeles=450&amp;kep=kepek/korszallo%20(1).jpg"/>
          <p:cNvPicPr>
            <a:picLocks noChangeAspect="1" noChangeArrowheads="1"/>
          </p:cNvPicPr>
          <p:nvPr/>
        </p:nvPicPr>
        <p:blipFill>
          <a:blip r:embed="rId2"/>
          <a:srcRect/>
          <a:stretch>
            <a:fillRect/>
          </a:stretch>
        </p:blipFill>
        <p:spPr bwMode="auto">
          <a:xfrm>
            <a:off x="5857884" y="1714488"/>
            <a:ext cx="3019425" cy="428625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Kódolás, kettes számrendszer</a:t>
            </a:r>
          </a:p>
        </p:txBody>
      </p:sp>
      <p:sp>
        <p:nvSpPr>
          <p:cNvPr id="3" name="Tartalom helye 2"/>
          <p:cNvSpPr>
            <a:spLocks noGrp="1"/>
          </p:cNvSpPr>
          <p:nvPr>
            <p:ph idx="1"/>
          </p:nvPr>
        </p:nvSpPr>
        <p:spPr/>
        <p:txBody>
          <a:bodyPr>
            <a:normAutofit fontScale="92500" lnSpcReduction="20000"/>
          </a:bodyPr>
          <a:lstStyle/>
          <a:p>
            <a:r>
              <a:rPr lang="hu-HU" dirty="0"/>
              <a:t>Mit látunk a képen, hogyan kódolnánk?</a:t>
            </a:r>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r>
              <a:rPr lang="hu-HU" dirty="0"/>
              <a:t>Szentháromság-templom (Velemér), 13. század</a:t>
            </a:r>
          </a:p>
          <a:p>
            <a:endParaRPr lang="hu-HU" dirty="0"/>
          </a:p>
        </p:txBody>
      </p:sp>
      <p:sp>
        <p:nvSpPr>
          <p:cNvPr id="68610" name="AutoShape 2" descr="A(z) 20151004_131547.jpg megjeleníté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68611" name="Picture 3"/>
          <p:cNvPicPr>
            <a:picLocks noChangeAspect="1" noChangeArrowheads="1"/>
          </p:cNvPicPr>
          <p:nvPr/>
        </p:nvPicPr>
        <p:blipFill>
          <a:blip r:embed="rId2"/>
          <a:srcRect/>
          <a:stretch>
            <a:fillRect/>
          </a:stretch>
        </p:blipFill>
        <p:spPr bwMode="auto">
          <a:xfrm>
            <a:off x="1071538" y="2714620"/>
            <a:ext cx="4297904" cy="2650455"/>
          </a:xfrm>
          <a:prstGeom prst="rect">
            <a:avLst/>
          </a:prstGeom>
          <a:noFill/>
          <a:ln w="9525">
            <a:noFill/>
            <a:miter lim="800000"/>
            <a:headEnd/>
            <a:tailEnd/>
          </a:ln>
          <a:effectLst/>
        </p:spPr>
      </p:pic>
      <p:sp>
        <p:nvSpPr>
          <p:cNvPr id="6" name="Szövegdoboz 5"/>
          <p:cNvSpPr txBox="1"/>
          <p:nvPr/>
        </p:nvSpPr>
        <p:spPr>
          <a:xfrm>
            <a:off x="5715008" y="2714620"/>
            <a:ext cx="3071834" cy="2862322"/>
          </a:xfrm>
          <a:prstGeom prst="rect">
            <a:avLst/>
          </a:prstGeom>
          <a:noFill/>
        </p:spPr>
        <p:txBody>
          <a:bodyPr wrap="square" rtlCol="0">
            <a:spAutoFit/>
          </a:bodyPr>
          <a:lstStyle/>
          <a:p>
            <a:r>
              <a:rPr lang="hu-HU" dirty="0"/>
              <a:t>Isten zöld tenyerén, </a:t>
            </a:r>
          </a:p>
          <a:p>
            <a:r>
              <a:rPr lang="hu-HU" dirty="0"/>
              <a:t>teremtett templom áll,</a:t>
            </a:r>
          </a:p>
          <a:p>
            <a:r>
              <a:rPr lang="hu-HU" dirty="0"/>
              <a:t>falában századok, </a:t>
            </a:r>
          </a:p>
          <a:p>
            <a:r>
              <a:rPr lang="hu-HU" dirty="0"/>
              <a:t>bent színes félhomály.</a:t>
            </a:r>
          </a:p>
          <a:p>
            <a:endParaRPr lang="hu-HU" dirty="0"/>
          </a:p>
          <a:p>
            <a:r>
              <a:rPr lang="hu-HU" dirty="0"/>
              <a:t>Kint maradsz-e rabként, </a:t>
            </a:r>
          </a:p>
          <a:p>
            <a:r>
              <a:rPr lang="hu-HU" dirty="0"/>
              <a:t>hol tágas még a tér,</a:t>
            </a:r>
          </a:p>
          <a:p>
            <a:r>
              <a:rPr lang="hu-HU" dirty="0"/>
              <a:t>vagy belépsz szabadon,</a:t>
            </a:r>
          </a:p>
          <a:p>
            <a:r>
              <a:rPr lang="hu-HU" dirty="0"/>
              <a:t>s fénylelked célba ér. </a:t>
            </a:r>
          </a:p>
          <a:p>
            <a:endParaRPr lang="hu-HU"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Miért van szükség kódolásra?</a:t>
            </a:r>
          </a:p>
        </p:txBody>
      </p:sp>
      <p:sp>
        <p:nvSpPr>
          <p:cNvPr id="3" name="Tartalom helye 2"/>
          <p:cNvSpPr>
            <a:spLocks noGrp="1"/>
          </p:cNvSpPr>
          <p:nvPr>
            <p:ph idx="1"/>
          </p:nvPr>
        </p:nvSpPr>
        <p:spPr>
          <a:xfrm>
            <a:off x="457200" y="1775191"/>
            <a:ext cx="8229600" cy="3368321"/>
          </a:xfrm>
        </p:spPr>
        <p:txBody>
          <a:bodyPr>
            <a:normAutofit lnSpcReduction="10000"/>
          </a:bodyPr>
          <a:lstStyle/>
          <a:p>
            <a:r>
              <a:rPr lang="hu-HU" b="1" dirty="0"/>
              <a:t>Tárolás:</a:t>
            </a:r>
            <a:r>
              <a:rPr lang="hu-HU" dirty="0"/>
              <a:t> Tömörebben tároljuk az információt.</a:t>
            </a:r>
          </a:p>
          <a:p>
            <a:r>
              <a:rPr lang="hu-HU" b="1" dirty="0"/>
              <a:t>Feldolgozás: </a:t>
            </a:r>
            <a:r>
              <a:rPr lang="hu-HU" dirty="0"/>
              <a:t>Számítógép számára feldolgozhatóvá tesszük az információt. </a:t>
            </a:r>
          </a:p>
          <a:p>
            <a:r>
              <a:rPr lang="hu-HU" b="1" dirty="0"/>
              <a:t>Továbbítás:</a:t>
            </a:r>
            <a:r>
              <a:rPr lang="hu-HU" dirty="0"/>
              <a:t> Üzenet formájában elküldjük másnak az információt, akire hatni akarunk ennek tartalmával, és aki  dekódolja, visszaalakítja azt saját számára. </a:t>
            </a:r>
          </a:p>
        </p:txBody>
      </p:sp>
      <p:pic>
        <p:nvPicPr>
          <p:cNvPr id="70658" name="Picture 2" descr="http://www.5kkozpont.hu/pic/upload/%C3%ADr%C3%A1s.jpg"/>
          <p:cNvPicPr>
            <a:picLocks noChangeAspect="1" noChangeArrowheads="1"/>
          </p:cNvPicPr>
          <p:nvPr/>
        </p:nvPicPr>
        <p:blipFill>
          <a:blip r:embed="rId2"/>
          <a:srcRect/>
          <a:stretch>
            <a:fillRect/>
          </a:stretch>
        </p:blipFill>
        <p:spPr bwMode="auto">
          <a:xfrm>
            <a:off x="1714480" y="5214950"/>
            <a:ext cx="2214578" cy="1258714"/>
          </a:xfrm>
          <a:prstGeom prst="rect">
            <a:avLst/>
          </a:prstGeom>
          <a:noFill/>
        </p:spPr>
      </p:pic>
      <p:pic>
        <p:nvPicPr>
          <p:cNvPr id="70660" name="Picture 4" descr="http://m.cdn.blog.hu/li/librarium/image/librarium/Top-Five-Bad-Reading-Habits-You-Should-Avoid-At-All-Costs.jpg"/>
          <p:cNvPicPr>
            <a:picLocks noChangeAspect="1" noChangeArrowheads="1"/>
          </p:cNvPicPr>
          <p:nvPr/>
        </p:nvPicPr>
        <p:blipFill>
          <a:blip r:embed="rId3" cstate="print"/>
          <a:srcRect/>
          <a:stretch>
            <a:fillRect/>
          </a:stretch>
        </p:blipFill>
        <p:spPr bwMode="auto">
          <a:xfrm>
            <a:off x="5429256" y="5143512"/>
            <a:ext cx="1527226" cy="1357322"/>
          </a:xfrm>
          <a:prstGeom prst="rect">
            <a:avLst/>
          </a:prstGeom>
          <a:noFill/>
        </p:spPr>
      </p:pic>
      <p:sp>
        <p:nvSpPr>
          <p:cNvPr id="6" name="Jobbra nyíl 5"/>
          <p:cNvSpPr/>
          <p:nvPr/>
        </p:nvSpPr>
        <p:spPr>
          <a:xfrm>
            <a:off x="4071934" y="5786454"/>
            <a:ext cx="1285884" cy="3600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pic>
        <p:nvPicPr>
          <p:cNvPr id="70662" name="Picture 6" descr="http://us.123rf.com/450wm/woodoo007/woodoo0071304/woodoo007130400173/19006179-n%C5%91i-agy-orvosi-r%C3%B6ntgen-vizsg%C3%A1lat.jpg"/>
          <p:cNvPicPr>
            <a:picLocks noChangeAspect="1" noChangeArrowheads="1"/>
          </p:cNvPicPr>
          <p:nvPr/>
        </p:nvPicPr>
        <p:blipFill>
          <a:blip r:embed="rId4" cstate="print"/>
          <a:srcRect/>
          <a:stretch>
            <a:fillRect/>
          </a:stretch>
        </p:blipFill>
        <p:spPr bwMode="auto">
          <a:xfrm>
            <a:off x="285720" y="4929198"/>
            <a:ext cx="1309672" cy="1571606"/>
          </a:xfrm>
          <a:prstGeom prst="rect">
            <a:avLst/>
          </a:prstGeom>
          <a:noFill/>
        </p:spPr>
      </p:pic>
      <p:pic>
        <p:nvPicPr>
          <p:cNvPr id="70664" name="Picture 8" descr="http://www.nembeteg.hu/cikk/0809/0913agy.jpg"/>
          <p:cNvPicPr>
            <a:picLocks noChangeAspect="1" noChangeArrowheads="1"/>
          </p:cNvPicPr>
          <p:nvPr/>
        </p:nvPicPr>
        <p:blipFill>
          <a:blip r:embed="rId5"/>
          <a:srcRect/>
          <a:stretch>
            <a:fillRect/>
          </a:stretch>
        </p:blipFill>
        <p:spPr bwMode="auto">
          <a:xfrm>
            <a:off x="7072330" y="5000636"/>
            <a:ext cx="1857388" cy="1575967"/>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Kódolás természetes nyelven</a:t>
            </a:r>
          </a:p>
        </p:txBody>
      </p:sp>
      <p:sp>
        <p:nvSpPr>
          <p:cNvPr id="3" name="Tartalom helye 2"/>
          <p:cNvSpPr>
            <a:spLocks noGrp="1"/>
          </p:cNvSpPr>
          <p:nvPr>
            <p:ph idx="1"/>
          </p:nvPr>
        </p:nvSpPr>
        <p:spPr/>
        <p:txBody>
          <a:bodyPr>
            <a:normAutofit fontScale="77500" lnSpcReduction="20000"/>
          </a:bodyPr>
          <a:lstStyle/>
          <a:p>
            <a:r>
              <a:rPr lang="hu-HU" dirty="0"/>
              <a:t>Betűket, szavakat, mondatokat használunk egy természetes (magyar, szlovák, angol, stb.) nyelven.</a:t>
            </a:r>
          </a:p>
          <a:p>
            <a:pPr lvl="1"/>
            <a:r>
              <a:rPr lang="hu-HU" dirty="0"/>
              <a:t>Ábécé (sok jel, szimbólum)</a:t>
            </a:r>
          </a:p>
          <a:p>
            <a:pPr lvl="1"/>
            <a:r>
              <a:rPr lang="hu-HU" dirty="0"/>
              <a:t>Szavak (betűsorozatok), </a:t>
            </a:r>
            <a:br>
              <a:rPr lang="hu-HU" dirty="0"/>
            </a:br>
            <a:r>
              <a:rPr lang="hu-HU" dirty="0"/>
              <a:t>kb. 100 ezer szó szerepel egy nyelvben</a:t>
            </a:r>
          </a:p>
          <a:p>
            <a:pPr lvl="1"/>
            <a:r>
              <a:rPr lang="hu-HU" dirty="0"/>
              <a:t>Mondatok (szósorozatok)</a:t>
            </a:r>
          </a:p>
          <a:p>
            <a:pPr lvl="1"/>
            <a:r>
              <a:rPr lang="hu-HU" dirty="0"/>
              <a:t>Az értelmes sorozatokat, szavakat, </a:t>
            </a:r>
            <a:br>
              <a:rPr lang="hu-HU" dirty="0"/>
            </a:br>
            <a:r>
              <a:rPr lang="hu-HU" dirty="0"/>
              <a:t>mondatokat a szókincs (szótár) és a</a:t>
            </a:r>
            <a:br>
              <a:rPr lang="hu-HU" dirty="0"/>
            </a:br>
            <a:r>
              <a:rPr lang="hu-HU" dirty="0"/>
              <a:t>a nyelvtan határozza meg.</a:t>
            </a:r>
          </a:p>
          <a:p>
            <a:pPr lvl="1"/>
            <a:endParaRPr lang="hu-HU" dirty="0"/>
          </a:p>
          <a:p>
            <a:pPr lvl="1"/>
            <a:r>
              <a:rPr lang="hu-HU" dirty="0"/>
              <a:t>Szentháromság-templom (Velemér), 13. század</a:t>
            </a:r>
          </a:p>
          <a:p>
            <a:pPr lvl="2"/>
            <a:r>
              <a:rPr lang="hu-HU" dirty="0"/>
              <a:t>Ember számára könnyen érthető, dekódolható, de a gép nehezen tudná értelmezni.</a:t>
            </a:r>
          </a:p>
          <a:p>
            <a:pPr lvl="2"/>
            <a:r>
              <a:rPr lang="hu-HU" dirty="0"/>
              <a:t>Hogy lehetne érzelmeket kódolni, például, amit egy vers vált ki az olvasóban?</a:t>
            </a:r>
          </a:p>
          <a:p>
            <a:pPr lvl="1"/>
            <a:endParaRPr lang="hu-HU" dirty="0"/>
          </a:p>
        </p:txBody>
      </p:sp>
      <p:pic>
        <p:nvPicPr>
          <p:cNvPr id="71682" name="Picture 2" descr="http://2.bp.blogspot.com/_390FLICbCMk/TPILg9Zmp_I/AAAAAAAAAIQ/iR-cpt0E1KY/s1600/%25C3%25ADrott+nagybet%25C5%25B1k.jpg"/>
          <p:cNvPicPr>
            <a:picLocks noChangeAspect="1" noChangeArrowheads="1"/>
          </p:cNvPicPr>
          <p:nvPr/>
        </p:nvPicPr>
        <p:blipFill>
          <a:blip r:embed="rId2"/>
          <a:srcRect/>
          <a:stretch>
            <a:fillRect/>
          </a:stretch>
        </p:blipFill>
        <p:spPr bwMode="auto">
          <a:xfrm>
            <a:off x="5929322" y="2857496"/>
            <a:ext cx="2733122" cy="1875605"/>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A kódolás számok segítségével</a:t>
            </a:r>
          </a:p>
        </p:txBody>
      </p:sp>
      <p:sp>
        <p:nvSpPr>
          <p:cNvPr id="3" name="Tartalom helye 2"/>
          <p:cNvSpPr>
            <a:spLocks noGrp="1"/>
          </p:cNvSpPr>
          <p:nvPr>
            <p:ph idx="1"/>
          </p:nvPr>
        </p:nvSpPr>
        <p:spPr>
          <a:xfrm>
            <a:off x="457200" y="1775191"/>
            <a:ext cx="4114800" cy="4625609"/>
          </a:xfrm>
        </p:spPr>
        <p:txBody>
          <a:bodyPr>
            <a:normAutofit fontScale="92500"/>
          </a:bodyPr>
          <a:lstStyle/>
          <a:p>
            <a:r>
              <a:rPr lang="hu-HU" b="1" dirty="0"/>
              <a:t>Szintaktika</a:t>
            </a:r>
            <a:r>
              <a:rPr lang="hu-HU" dirty="0"/>
              <a:t> (forma): milyen számjegyeket és hogyan használunk</a:t>
            </a:r>
          </a:p>
          <a:p>
            <a:r>
              <a:rPr lang="hu-HU" b="1" dirty="0"/>
              <a:t>Szemantika</a:t>
            </a:r>
            <a:r>
              <a:rPr lang="hu-HU" dirty="0"/>
              <a:t> (jelentés): mi, mennyi a leírt szám jelentése</a:t>
            </a:r>
          </a:p>
          <a:p>
            <a:r>
              <a:rPr lang="hu-HU" b="1" dirty="0"/>
              <a:t>1011 =</a:t>
            </a:r>
            <a:r>
              <a:rPr lang="hu-HU" dirty="0"/>
              <a:t> tizenegy vagy </a:t>
            </a:r>
            <a:br>
              <a:rPr lang="hu-HU" dirty="0"/>
            </a:br>
            <a:r>
              <a:rPr lang="hu-HU" dirty="0"/>
              <a:t>ezertizenegy vagy mennyi?</a:t>
            </a:r>
          </a:p>
          <a:p>
            <a:endParaRPr lang="hu-HU" dirty="0"/>
          </a:p>
          <a:p>
            <a:endParaRPr lang="hu-HU" dirty="0"/>
          </a:p>
        </p:txBody>
      </p:sp>
      <p:pic>
        <p:nvPicPr>
          <p:cNvPr id="72708" name="Picture 4" descr="http://ttcmobile.com/wp-content/uploads/2015/06/2082431_Numbers-700x450.jpg"/>
          <p:cNvPicPr>
            <a:picLocks noChangeAspect="1" noChangeArrowheads="1"/>
          </p:cNvPicPr>
          <p:nvPr/>
        </p:nvPicPr>
        <p:blipFill>
          <a:blip r:embed="rId2"/>
          <a:srcRect/>
          <a:stretch>
            <a:fillRect/>
          </a:stretch>
        </p:blipFill>
        <p:spPr bwMode="auto">
          <a:xfrm>
            <a:off x="4786314" y="2714620"/>
            <a:ext cx="4143404" cy="2659798"/>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A számok, számolás megjelenése</a:t>
            </a:r>
          </a:p>
        </p:txBody>
      </p:sp>
      <p:sp>
        <p:nvSpPr>
          <p:cNvPr id="3" name="Tartalom helye 2"/>
          <p:cNvSpPr>
            <a:spLocks noGrp="1"/>
          </p:cNvSpPr>
          <p:nvPr>
            <p:ph idx="1"/>
          </p:nvPr>
        </p:nvSpPr>
        <p:spPr/>
        <p:txBody>
          <a:bodyPr>
            <a:normAutofit lnSpcReduction="10000"/>
          </a:bodyPr>
          <a:lstStyle/>
          <a:p>
            <a:r>
              <a:rPr lang="hu-HU" dirty="0"/>
              <a:t>Számfogalom: </a:t>
            </a:r>
          </a:p>
          <a:p>
            <a:endParaRPr lang="hu-HU" dirty="0"/>
          </a:p>
          <a:p>
            <a:endParaRPr lang="hu-HU" dirty="0"/>
          </a:p>
          <a:p>
            <a:endParaRPr lang="hu-HU" dirty="0"/>
          </a:p>
          <a:p>
            <a:pPr>
              <a:buNone/>
            </a:pPr>
            <a:endParaRPr lang="hu-HU" sz="2800" dirty="0"/>
          </a:p>
          <a:p>
            <a:pPr>
              <a:buNone/>
            </a:pPr>
            <a:r>
              <a:rPr lang="hu-HU" sz="2800" dirty="0"/>
              <a:t>				kössünk békét</a:t>
            </a:r>
          </a:p>
          <a:p>
            <a:pPr>
              <a:buNone/>
            </a:pPr>
            <a:endParaRPr lang="hu-HU" sz="2800" dirty="0"/>
          </a:p>
          <a:p>
            <a:pPr>
              <a:buNone/>
            </a:pPr>
            <a:endParaRPr lang="hu-HU" sz="2800" dirty="0"/>
          </a:p>
          <a:p>
            <a:pPr>
              <a:buNone/>
            </a:pPr>
            <a:endParaRPr lang="hu-HU" sz="2800" dirty="0"/>
          </a:p>
          <a:p>
            <a:pPr>
              <a:buNone/>
            </a:pPr>
            <a:endParaRPr lang="hu-HU" sz="2800" dirty="0"/>
          </a:p>
          <a:p>
            <a:pPr>
              <a:buNone/>
            </a:pPr>
            <a:r>
              <a:rPr lang="hu-HU" sz="2800" dirty="0"/>
              <a:t>			add oda a sárga tigrisbundádat</a:t>
            </a:r>
          </a:p>
        </p:txBody>
      </p:sp>
      <p:pic>
        <p:nvPicPr>
          <p:cNvPr id="73732" name="Picture 4" descr="http://m.cdn.blog.hu/no/novaosztaly/image/osember.jpg"/>
          <p:cNvPicPr>
            <a:picLocks noChangeAspect="1" noChangeArrowheads="1"/>
          </p:cNvPicPr>
          <p:nvPr/>
        </p:nvPicPr>
        <p:blipFill>
          <a:blip r:embed="rId2"/>
          <a:srcRect/>
          <a:stretch>
            <a:fillRect/>
          </a:stretch>
        </p:blipFill>
        <p:spPr bwMode="auto">
          <a:xfrm>
            <a:off x="4714876" y="2571743"/>
            <a:ext cx="1071570" cy="1425189"/>
          </a:xfrm>
          <a:prstGeom prst="rect">
            <a:avLst/>
          </a:prstGeom>
          <a:noFill/>
        </p:spPr>
      </p:pic>
      <p:pic>
        <p:nvPicPr>
          <p:cNvPr id="73734" name="Picture 6" descr="http://m.cdn.blog.hu/no/novaosztaly/image/osember.jpg"/>
          <p:cNvPicPr>
            <a:picLocks noChangeAspect="1" noChangeArrowheads="1"/>
          </p:cNvPicPr>
          <p:nvPr/>
        </p:nvPicPr>
        <p:blipFill>
          <a:blip r:embed="rId2"/>
          <a:srcRect/>
          <a:stretch>
            <a:fillRect/>
          </a:stretch>
        </p:blipFill>
        <p:spPr bwMode="auto">
          <a:xfrm>
            <a:off x="5715008" y="2571744"/>
            <a:ext cx="1020542" cy="1357322"/>
          </a:xfrm>
          <a:prstGeom prst="rect">
            <a:avLst/>
          </a:prstGeom>
          <a:noFill/>
        </p:spPr>
      </p:pic>
      <p:pic>
        <p:nvPicPr>
          <p:cNvPr id="73736" name="Picture 8" descr="http://m.cdn.blog.hu/no/novaosztaly/image/osember.jpg"/>
          <p:cNvPicPr>
            <a:picLocks noChangeAspect="1" noChangeArrowheads="1"/>
          </p:cNvPicPr>
          <p:nvPr/>
        </p:nvPicPr>
        <p:blipFill>
          <a:blip r:embed="rId2"/>
          <a:srcRect/>
          <a:stretch>
            <a:fillRect/>
          </a:stretch>
        </p:blipFill>
        <p:spPr bwMode="auto">
          <a:xfrm>
            <a:off x="6715140" y="2571743"/>
            <a:ext cx="1071570" cy="1425189"/>
          </a:xfrm>
          <a:prstGeom prst="rect">
            <a:avLst/>
          </a:prstGeom>
          <a:noFill/>
        </p:spPr>
      </p:pic>
      <p:pic>
        <p:nvPicPr>
          <p:cNvPr id="73738" name="Picture 10" descr="http://m.cdn.blog.hu/po/pokertrend/image/%C5%91sember.jpg"/>
          <p:cNvPicPr>
            <a:picLocks noChangeAspect="1" noChangeArrowheads="1"/>
          </p:cNvPicPr>
          <p:nvPr/>
        </p:nvPicPr>
        <p:blipFill>
          <a:blip r:embed="rId3" cstate="print"/>
          <a:srcRect/>
          <a:stretch>
            <a:fillRect/>
          </a:stretch>
        </p:blipFill>
        <p:spPr bwMode="auto">
          <a:xfrm>
            <a:off x="1000100" y="2500306"/>
            <a:ext cx="1118488" cy="1371577"/>
          </a:xfrm>
          <a:prstGeom prst="rect">
            <a:avLst/>
          </a:prstGeom>
          <a:noFill/>
        </p:spPr>
      </p:pic>
      <p:pic>
        <p:nvPicPr>
          <p:cNvPr id="10" name="Picture 10" descr="http://m.cdn.blog.hu/po/pokertrend/image/%C5%91sember.jpg"/>
          <p:cNvPicPr>
            <a:picLocks noChangeAspect="1" noChangeArrowheads="1"/>
          </p:cNvPicPr>
          <p:nvPr/>
        </p:nvPicPr>
        <p:blipFill>
          <a:blip r:embed="rId3" cstate="print"/>
          <a:srcRect/>
          <a:stretch>
            <a:fillRect/>
          </a:stretch>
        </p:blipFill>
        <p:spPr bwMode="auto">
          <a:xfrm>
            <a:off x="2143108" y="2500306"/>
            <a:ext cx="1118488" cy="1371577"/>
          </a:xfrm>
          <a:prstGeom prst="rect">
            <a:avLst/>
          </a:prstGeom>
          <a:noFill/>
        </p:spPr>
      </p:pic>
      <p:pic>
        <p:nvPicPr>
          <p:cNvPr id="11" name="Picture 10" descr="http://m.cdn.blog.hu/po/pokertrend/image/%C5%91sember.jpg"/>
          <p:cNvPicPr>
            <a:picLocks noChangeAspect="1" noChangeArrowheads="1"/>
          </p:cNvPicPr>
          <p:nvPr/>
        </p:nvPicPr>
        <p:blipFill>
          <a:blip r:embed="rId3" cstate="print"/>
          <a:srcRect/>
          <a:stretch>
            <a:fillRect/>
          </a:stretch>
        </p:blipFill>
        <p:spPr bwMode="auto">
          <a:xfrm>
            <a:off x="3286116" y="2571744"/>
            <a:ext cx="1118488" cy="1371577"/>
          </a:xfrm>
          <a:prstGeom prst="rect">
            <a:avLst/>
          </a:prstGeom>
          <a:noFill/>
        </p:spPr>
      </p:pic>
      <p:sp>
        <p:nvSpPr>
          <p:cNvPr id="12" name="Szövegdoboz 11"/>
          <p:cNvSpPr txBox="1"/>
          <p:nvPr/>
        </p:nvSpPr>
        <p:spPr>
          <a:xfrm>
            <a:off x="4357686" y="3357562"/>
            <a:ext cx="500066" cy="769441"/>
          </a:xfrm>
          <a:prstGeom prst="rect">
            <a:avLst/>
          </a:prstGeom>
          <a:noFill/>
        </p:spPr>
        <p:txBody>
          <a:bodyPr wrap="square" rtlCol="0">
            <a:spAutoFit/>
          </a:bodyPr>
          <a:lstStyle/>
          <a:p>
            <a:r>
              <a:rPr lang="hu-HU" sz="4400" b="1" dirty="0"/>
              <a:t>=</a:t>
            </a:r>
          </a:p>
        </p:txBody>
      </p:sp>
      <p:pic>
        <p:nvPicPr>
          <p:cNvPr id="13" name="Picture 4" descr="http://m.cdn.blog.hu/no/novaosztaly/image/osember.jpg"/>
          <p:cNvPicPr>
            <a:picLocks noChangeAspect="1" noChangeArrowheads="1"/>
          </p:cNvPicPr>
          <p:nvPr/>
        </p:nvPicPr>
        <p:blipFill>
          <a:blip r:embed="rId2"/>
          <a:srcRect/>
          <a:stretch>
            <a:fillRect/>
          </a:stretch>
        </p:blipFill>
        <p:spPr bwMode="auto">
          <a:xfrm>
            <a:off x="4572000" y="4429131"/>
            <a:ext cx="1071570" cy="1425189"/>
          </a:xfrm>
          <a:prstGeom prst="rect">
            <a:avLst/>
          </a:prstGeom>
          <a:noFill/>
        </p:spPr>
      </p:pic>
      <p:pic>
        <p:nvPicPr>
          <p:cNvPr id="14" name="Picture 6" descr="http://m.cdn.blog.hu/no/novaosztaly/image/osember.jpg"/>
          <p:cNvPicPr>
            <a:picLocks noChangeAspect="1" noChangeArrowheads="1"/>
          </p:cNvPicPr>
          <p:nvPr/>
        </p:nvPicPr>
        <p:blipFill>
          <a:blip r:embed="rId2"/>
          <a:srcRect/>
          <a:stretch>
            <a:fillRect/>
          </a:stretch>
        </p:blipFill>
        <p:spPr bwMode="auto">
          <a:xfrm>
            <a:off x="5572132" y="4429132"/>
            <a:ext cx="1020542" cy="1357322"/>
          </a:xfrm>
          <a:prstGeom prst="rect">
            <a:avLst/>
          </a:prstGeom>
          <a:noFill/>
        </p:spPr>
      </p:pic>
      <p:pic>
        <p:nvPicPr>
          <p:cNvPr id="15" name="Picture 8" descr="http://m.cdn.blog.hu/no/novaosztaly/image/osember.jpg"/>
          <p:cNvPicPr>
            <a:picLocks noChangeAspect="1" noChangeArrowheads="1"/>
          </p:cNvPicPr>
          <p:nvPr/>
        </p:nvPicPr>
        <p:blipFill>
          <a:blip r:embed="rId2"/>
          <a:srcRect/>
          <a:stretch>
            <a:fillRect/>
          </a:stretch>
        </p:blipFill>
        <p:spPr bwMode="auto">
          <a:xfrm>
            <a:off x="6572264" y="4429131"/>
            <a:ext cx="1071570" cy="1425189"/>
          </a:xfrm>
          <a:prstGeom prst="rect">
            <a:avLst/>
          </a:prstGeom>
          <a:noFill/>
        </p:spPr>
      </p:pic>
      <p:pic>
        <p:nvPicPr>
          <p:cNvPr id="16" name="Picture 10" descr="http://m.cdn.blog.hu/po/pokertrend/image/%C5%91sember.jpg"/>
          <p:cNvPicPr>
            <a:picLocks noChangeAspect="1" noChangeArrowheads="1"/>
          </p:cNvPicPr>
          <p:nvPr/>
        </p:nvPicPr>
        <p:blipFill>
          <a:blip r:embed="rId3" cstate="print"/>
          <a:srcRect/>
          <a:stretch>
            <a:fillRect/>
          </a:stretch>
        </p:blipFill>
        <p:spPr bwMode="auto">
          <a:xfrm>
            <a:off x="857224" y="4357694"/>
            <a:ext cx="1118488" cy="1371577"/>
          </a:xfrm>
          <a:prstGeom prst="rect">
            <a:avLst/>
          </a:prstGeom>
          <a:noFill/>
        </p:spPr>
      </p:pic>
      <p:pic>
        <p:nvPicPr>
          <p:cNvPr id="17" name="Picture 10" descr="http://m.cdn.blog.hu/po/pokertrend/image/%C5%91sember.jpg"/>
          <p:cNvPicPr>
            <a:picLocks noChangeAspect="1" noChangeArrowheads="1"/>
          </p:cNvPicPr>
          <p:nvPr/>
        </p:nvPicPr>
        <p:blipFill>
          <a:blip r:embed="rId3" cstate="print"/>
          <a:srcRect/>
          <a:stretch>
            <a:fillRect/>
          </a:stretch>
        </p:blipFill>
        <p:spPr bwMode="auto">
          <a:xfrm>
            <a:off x="2000232" y="4357694"/>
            <a:ext cx="1118488" cy="1371577"/>
          </a:xfrm>
          <a:prstGeom prst="rect">
            <a:avLst/>
          </a:prstGeom>
          <a:noFill/>
        </p:spPr>
      </p:pic>
      <p:pic>
        <p:nvPicPr>
          <p:cNvPr id="18" name="Picture 10" descr="http://m.cdn.blog.hu/po/pokertrend/image/%C5%91sember.jpg"/>
          <p:cNvPicPr>
            <a:picLocks noChangeAspect="1" noChangeArrowheads="1"/>
          </p:cNvPicPr>
          <p:nvPr/>
        </p:nvPicPr>
        <p:blipFill>
          <a:blip r:embed="rId3" cstate="print"/>
          <a:srcRect/>
          <a:stretch>
            <a:fillRect/>
          </a:stretch>
        </p:blipFill>
        <p:spPr bwMode="auto">
          <a:xfrm>
            <a:off x="3143240" y="4429132"/>
            <a:ext cx="1118488" cy="1371577"/>
          </a:xfrm>
          <a:prstGeom prst="rect">
            <a:avLst/>
          </a:prstGeom>
          <a:noFill/>
        </p:spPr>
      </p:pic>
      <p:sp>
        <p:nvSpPr>
          <p:cNvPr id="19" name="Szövegdoboz 18"/>
          <p:cNvSpPr txBox="1"/>
          <p:nvPr/>
        </p:nvSpPr>
        <p:spPr>
          <a:xfrm>
            <a:off x="4214810" y="5214950"/>
            <a:ext cx="500066" cy="769441"/>
          </a:xfrm>
          <a:prstGeom prst="rect">
            <a:avLst/>
          </a:prstGeom>
          <a:noFill/>
        </p:spPr>
        <p:txBody>
          <a:bodyPr wrap="square" rtlCol="0">
            <a:spAutoFit/>
          </a:bodyPr>
          <a:lstStyle/>
          <a:p>
            <a:r>
              <a:rPr lang="hu-HU" sz="4400" b="1" dirty="0"/>
              <a:t>&lt;</a:t>
            </a:r>
          </a:p>
        </p:txBody>
      </p:sp>
      <p:pic>
        <p:nvPicPr>
          <p:cNvPr id="20" name="Picture 8" descr="http://m.cdn.blog.hu/no/novaosztaly/image/osember.jpg"/>
          <p:cNvPicPr>
            <a:picLocks noChangeAspect="1" noChangeArrowheads="1"/>
          </p:cNvPicPr>
          <p:nvPr/>
        </p:nvPicPr>
        <p:blipFill>
          <a:blip r:embed="rId2"/>
          <a:srcRect/>
          <a:stretch>
            <a:fillRect/>
          </a:stretch>
        </p:blipFill>
        <p:spPr bwMode="auto">
          <a:xfrm>
            <a:off x="7572396" y="4429132"/>
            <a:ext cx="1071570" cy="1425189"/>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Digit</a:t>
            </a:r>
            <a:r>
              <a:rPr lang="hu-HU" dirty="0"/>
              <a:t> = ujj</a:t>
            </a:r>
          </a:p>
        </p:txBody>
      </p:sp>
      <p:sp>
        <p:nvSpPr>
          <p:cNvPr id="3" name="Tartalom helye 2"/>
          <p:cNvSpPr>
            <a:spLocks noGrp="1"/>
          </p:cNvSpPr>
          <p:nvPr>
            <p:ph idx="1"/>
          </p:nvPr>
        </p:nvSpPr>
        <p:spPr>
          <a:xfrm>
            <a:off x="457200" y="1775191"/>
            <a:ext cx="3543296" cy="4625609"/>
          </a:xfrm>
        </p:spPr>
        <p:txBody>
          <a:bodyPr/>
          <a:lstStyle/>
          <a:p>
            <a:r>
              <a:rPr lang="hu-HU" dirty="0"/>
              <a:t>Kezdetben ujjakat, pálcikákat használtak számolásra</a:t>
            </a:r>
          </a:p>
          <a:p>
            <a:endParaRPr lang="hu-HU" dirty="0"/>
          </a:p>
        </p:txBody>
      </p:sp>
      <p:pic>
        <p:nvPicPr>
          <p:cNvPr id="74754" name="Picture 2" descr="http://www.suitqaisdiaries.com/wp-content/uploads/2013/07/count-numbers-on-hand-suitqais-diaries-6.jpg"/>
          <p:cNvPicPr>
            <a:picLocks noChangeAspect="1" noChangeArrowheads="1"/>
          </p:cNvPicPr>
          <p:nvPr/>
        </p:nvPicPr>
        <p:blipFill>
          <a:blip r:embed="rId2"/>
          <a:srcRect/>
          <a:stretch>
            <a:fillRect/>
          </a:stretch>
        </p:blipFill>
        <p:spPr bwMode="auto">
          <a:xfrm>
            <a:off x="3143240" y="1571612"/>
            <a:ext cx="5786478" cy="2173145"/>
          </a:xfrm>
          <a:prstGeom prst="rect">
            <a:avLst/>
          </a:prstGeom>
          <a:noFill/>
        </p:spPr>
      </p:pic>
      <p:sp>
        <p:nvSpPr>
          <p:cNvPr id="74756" name="AutoShape 4" descr="http://teszerakt.uw.hu/Teszerakt%20Sci-fi%20Klub/Kepek/Matematika/IMAGE032.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74757" name="Picture 5"/>
          <p:cNvPicPr>
            <a:picLocks noChangeAspect="1" noChangeArrowheads="1"/>
          </p:cNvPicPr>
          <p:nvPr/>
        </p:nvPicPr>
        <p:blipFill>
          <a:blip r:embed="rId3"/>
          <a:srcRect/>
          <a:stretch>
            <a:fillRect/>
          </a:stretch>
        </p:blipFill>
        <p:spPr bwMode="auto">
          <a:xfrm>
            <a:off x="3286116" y="4214818"/>
            <a:ext cx="5572164" cy="1965849"/>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74675" y="44450"/>
            <a:ext cx="8001000" cy="1216025"/>
          </a:xfrm>
        </p:spPr>
        <p:txBody>
          <a:bodyPr/>
          <a:lstStyle/>
          <a:p>
            <a:r>
              <a:rPr lang="hu-HU"/>
              <a:t>Számrendszerek</a:t>
            </a:r>
            <a:endParaRPr lang="en-GB"/>
          </a:p>
        </p:txBody>
      </p:sp>
      <p:graphicFrame>
        <p:nvGraphicFramePr>
          <p:cNvPr id="14340" name="Object 4"/>
          <p:cNvGraphicFramePr>
            <a:graphicFrameLocks noChangeAspect="1"/>
          </p:cNvGraphicFramePr>
          <p:nvPr/>
        </p:nvGraphicFramePr>
        <p:xfrm>
          <a:off x="762000" y="1828800"/>
          <a:ext cx="4171950" cy="498475"/>
        </p:xfrm>
        <a:graphic>
          <a:graphicData uri="http://schemas.openxmlformats.org/presentationml/2006/ole">
            <mc:AlternateContent xmlns:mc="http://schemas.openxmlformats.org/markup-compatibility/2006">
              <mc:Choice xmlns:v="urn:schemas-microsoft-com:vml" Requires="v">
                <p:oleObj spid="_x0000_s75784" name="Equation" r:id="rId3" imgW="1485720" imgH="177480" progId="">
                  <p:embed/>
                </p:oleObj>
              </mc:Choice>
              <mc:Fallback>
                <p:oleObj name="Equation" r:id="rId3" imgW="1485720" imgH="17748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828800"/>
                        <a:ext cx="4171950" cy="498475"/>
                      </a:xfrm>
                      <a:prstGeom prst="rect">
                        <a:avLst/>
                      </a:prstGeom>
                      <a:solidFill>
                        <a:schemeClr val="accent1"/>
                      </a:solidFill>
                    </p:spPr>
                  </p:pic>
                </p:oleObj>
              </mc:Fallback>
            </mc:AlternateContent>
          </a:graphicData>
        </a:graphic>
      </p:graphicFrame>
      <p:graphicFrame>
        <p:nvGraphicFramePr>
          <p:cNvPr id="14341" name="Object 5"/>
          <p:cNvGraphicFramePr>
            <a:graphicFrameLocks noChangeAspect="1"/>
          </p:cNvGraphicFramePr>
          <p:nvPr/>
        </p:nvGraphicFramePr>
        <p:xfrm>
          <a:off x="762000" y="2590800"/>
          <a:ext cx="4741863" cy="711200"/>
        </p:xfrm>
        <a:graphic>
          <a:graphicData uri="http://schemas.openxmlformats.org/presentationml/2006/ole">
            <mc:AlternateContent xmlns:mc="http://schemas.openxmlformats.org/markup-compatibility/2006">
              <mc:Choice xmlns:v="urn:schemas-microsoft-com:vml" Requires="v">
                <p:oleObj spid="_x0000_s75785" name="Egyenlet" r:id="rId5" imgW="1688760" imgH="253800" progId="Equation.3">
                  <p:embed/>
                </p:oleObj>
              </mc:Choice>
              <mc:Fallback>
                <p:oleObj name="Egyenlet" r:id="rId5" imgW="1688760" imgH="253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590800"/>
                        <a:ext cx="4741863" cy="711200"/>
                      </a:xfrm>
                      <a:prstGeom prst="rect">
                        <a:avLst/>
                      </a:prstGeom>
                      <a:solidFill>
                        <a:schemeClr val="accent1"/>
                      </a:solidFill>
                    </p:spPr>
                  </p:pic>
                </p:oleObj>
              </mc:Fallback>
            </mc:AlternateContent>
          </a:graphicData>
        </a:graphic>
      </p:graphicFrame>
      <p:sp>
        <p:nvSpPr>
          <p:cNvPr id="14342" name="Text Box 6"/>
          <p:cNvSpPr txBox="1">
            <a:spLocks noChangeArrowheads="1"/>
          </p:cNvSpPr>
          <p:nvPr/>
        </p:nvSpPr>
        <p:spPr bwMode="auto">
          <a:xfrm>
            <a:off x="684213" y="3644900"/>
            <a:ext cx="27432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Arial" charset="0"/>
              </a:rPr>
              <a:t>Szám alaki értéke</a:t>
            </a:r>
            <a:endParaRPr lang="en-GB" sz="2400" b="1">
              <a:latin typeface="Arial" charset="0"/>
            </a:endParaRPr>
          </a:p>
        </p:txBody>
      </p:sp>
      <p:sp>
        <p:nvSpPr>
          <p:cNvPr id="14343" name="Text Box 7"/>
          <p:cNvSpPr txBox="1">
            <a:spLocks noChangeArrowheads="1"/>
          </p:cNvSpPr>
          <p:nvPr/>
        </p:nvSpPr>
        <p:spPr bwMode="auto">
          <a:xfrm>
            <a:off x="6019800" y="1905000"/>
            <a:ext cx="2743200" cy="457200"/>
          </a:xfrm>
          <a:prstGeom prst="rect">
            <a:avLst/>
          </a:prstGeom>
          <a:noFill/>
          <a:ln w="9525">
            <a:noFill/>
            <a:miter lim="800000"/>
            <a:headEnd/>
            <a:tailEnd/>
          </a:ln>
          <a:effectLst/>
        </p:spPr>
        <p:txBody>
          <a:bodyPr>
            <a:spAutoFit/>
          </a:bodyPr>
          <a:lstStyle/>
          <a:p>
            <a:pPr eaLnBrk="1" hangingPunct="1">
              <a:spcBef>
                <a:spcPct val="50000"/>
              </a:spcBef>
            </a:pPr>
            <a:r>
              <a:rPr lang="hu-HU" sz="2400" b="1">
                <a:solidFill>
                  <a:srgbClr val="993300"/>
                </a:solidFill>
                <a:latin typeface="Arial" charset="0"/>
              </a:rPr>
              <a:t>Szám helyiértéke</a:t>
            </a:r>
            <a:endParaRPr lang="en-GB" sz="2400" b="1">
              <a:solidFill>
                <a:srgbClr val="993300"/>
              </a:solidFill>
              <a:latin typeface="Arial" charset="0"/>
            </a:endParaRPr>
          </a:p>
        </p:txBody>
      </p:sp>
      <p:grpSp>
        <p:nvGrpSpPr>
          <p:cNvPr id="2" name="Group 14"/>
          <p:cNvGrpSpPr>
            <a:grpSpLocks/>
          </p:cNvGrpSpPr>
          <p:nvPr/>
        </p:nvGrpSpPr>
        <p:grpSpPr bwMode="auto">
          <a:xfrm>
            <a:off x="2209800" y="2590800"/>
            <a:ext cx="3352800" cy="609600"/>
            <a:chOff x="1392" y="1632"/>
            <a:chExt cx="2112" cy="384"/>
          </a:xfrm>
        </p:grpSpPr>
        <p:sp>
          <p:nvSpPr>
            <p:cNvPr id="14344" name="Oval 8"/>
            <p:cNvSpPr>
              <a:spLocks noChangeArrowheads="1"/>
            </p:cNvSpPr>
            <p:nvPr/>
          </p:nvSpPr>
          <p:spPr bwMode="auto">
            <a:xfrm>
              <a:off x="1392" y="1632"/>
              <a:ext cx="480" cy="384"/>
            </a:xfrm>
            <a:prstGeom prst="ellipse">
              <a:avLst/>
            </a:prstGeom>
            <a:noFill/>
            <a:ln w="38100">
              <a:solidFill>
                <a:srgbClr val="993300"/>
              </a:solidFill>
              <a:round/>
              <a:headEnd/>
              <a:tailEnd/>
            </a:ln>
            <a:effectLst/>
          </p:spPr>
          <p:txBody>
            <a:bodyPr wrap="none" anchor="ctr"/>
            <a:lstStyle/>
            <a:p>
              <a:pPr algn="ctr" eaLnBrk="1" hangingPunct="1"/>
              <a:endParaRPr lang="hu-HU" sz="2400">
                <a:solidFill>
                  <a:srgbClr val="993300"/>
                </a:solidFill>
                <a:latin typeface="Tahoma" pitchFamily="34" charset="0"/>
              </a:endParaRPr>
            </a:p>
          </p:txBody>
        </p:sp>
        <p:sp>
          <p:nvSpPr>
            <p:cNvPr id="14345" name="Oval 9"/>
            <p:cNvSpPr>
              <a:spLocks noChangeArrowheads="1"/>
            </p:cNvSpPr>
            <p:nvPr/>
          </p:nvSpPr>
          <p:spPr bwMode="auto">
            <a:xfrm>
              <a:off x="2160" y="1632"/>
              <a:ext cx="480" cy="384"/>
            </a:xfrm>
            <a:prstGeom prst="ellipse">
              <a:avLst/>
            </a:prstGeom>
            <a:noFill/>
            <a:ln w="38100">
              <a:solidFill>
                <a:srgbClr val="993300"/>
              </a:solidFill>
              <a:round/>
              <a:headEnd/>
              <a:tailEnd/>
            </a:ln>
            <a:effectLst/>
          </p:spPr>
          <p:txBody>
            <a:bodyPr wrap="none" anchor="ctr"/>
            <a:lstStyle/>
            <a:p>
              <a:pPr algn="ctr" eaLnBrk="1" hangingPunct="1"/>
              <a:endParaRPr lang="hu-HU" sz="2400">
                <a:solidFill>
                  <a:srgbClr val="993300"/>
                </a:solidFill>
                <a:latin typeface="Tahoma" pitchFamily="34" charset="0"/>
              </a:endParaRPr>
            </a:p>
          </p:txBody>
        </p:sp>
        <p:sp>
          <p:nvSpPr>
            <p:cNvPr id="14346" name="Oval 10"/>
            <p:cNvSpPr>
              <a:spLocks noChangeArrowheads="1"/>
            </p:cNvSpPr>
            <p:nvPr/>
          </p:nvSpPr>
          <p:spPr bwMode="auto">
            <a:xfrm>
              <a:off x="3024" y="1632"/>
              <a:ext cx="480" cy="384"/>
            </a:xfrm>
            <a:prstGeom prst="ellipse">
              <a:avLst/>
            </a:prstGeom>
            <a:noFill/>
            <a:ln w="38100">
              <a:solidFill>
                <a:srgbClr val="993300"/>
              </a:solidFill>
              <a:round/>
              <a:headEnd/>
              <a:tailEnd/>
            </a:ln>
            <a:effectLst/>
          </p:spPr>
          <p:txBody>
            <a:bodyPr wrap="none" anchor="ctr"/>
            <a:lstStyle/>
            <a:p>
              <a:pPr algn="ctr" eaLnBrk="1" hangingPunct="1"/>
              <a:endParaRPr lang="hu-HU" sz="2400">
                <a:solidFill>
                  <a:srgbClr val="993300"/>
                </a:solidFill>
                <a:latin typeface="Tahoma" pitchFamily="34" charset="0"/>
              </a:endParaRPr>
            </a:p>
          </p:txBody>
        </p:sp>
      </p:grpSp>
      <p:grpSp>
        <p:nvGrpSpPr>
          <p:cNvPr id="3" name="Group 15"/>
          <p:cNvGrpSpPr>
            <a:grpSpLocks/>
          </p:cNvGrpSpPr>
          <p:nvPr/>
        </p:nvGrpSpPr>
        <p:grpSpPr bwMode="auto">
          <a:xfrm>
            <a:off x="1676400" y="3048000"/>
            <a:ext cx="2819400" cy="685800"/>
            <a:chOff x="1056" y="1920"/>
            <a:chExt cx="1776" cy="432"/>
          </a:xfrm>
        </p:grpSpPr>
        <p:sp>
          <p:nvSpPr>
            <p:cNvPr id="14347" name="Line 11"/>
            <p:cNvSpPr>
              <a:spLocks noChangeShapeType="1"/>
            </p:cNvSpPr>
            <p:nvPr/>
          </p:nvSpPr>
          <p:spPr bwMode="auto">
            <a:xfrm flipV="1">
              <a:off x="1056" y="1920"/>
              <a:ext cx="144" cy="432"/>
            </a:xfrm>
            <a:prstGeom prst="line">
              <a:avLst/>
            </a:prstGeom>
            <a:noFill/>
            <a:ln w="38100">
              <a:solidFill>
                <a:schemeClr val="tx1"/>
              </a:solidFill>
              <a:round/>
              <a:headEnd/>
              <a:tailEnd type="triangle" w="med" len="med"/>
            </a:ln>
            <a:effectLst/>
          </p:spPr>
          <p:txBody>
            <a:bodyPr wrap="none"/>
            <a:lstStyle/>
            <a:p>
              <a:endParaRPr lang="hu-HU"/>
            </a:p>
          </p:txBody>
        </p:sp>
        <p:sp>
          <p:nvSpPr>
            <p:cNvPr id="14348" name="Line 12"/>
            <p:cNvSpPr>
              <a:spLocks noChangeShapeType="1"/>
            </p:cNvSpPr>
            <p:nvPr/>
          </p:nvSpPr>
          <p:spPr bwMode="auto">
            <a:xfrm flipV="1">
              <a:off x="1248" y="1968"/>
              <a:ext cx="768" cy="384"/>
            </a:xfrm>
            <a:prstGeom prst="line">
              <a:avLst/>
            </a:prstGeom>
            <a:noFill/>
            <a:ln w="38100">
              <a:solidFill>
                <a:schemeClr val="tx1"/>
              </a:solidFill>
              <a:round/>
              <a:headEnd/>
              <a:tailEnd type="triangle" w="med" len="med"/>
            </a:ln>
            <a:effectLst/>
          </p:spPr>
          <p:txBody>
            <a:bodyPr wrap="none"/>
            <a:lstStyle/>
            <a:p>
              <a:endParaRPr lang="hu-HU"/>
            </a:p>
          </p:txBody>
        </p:sp>
        <p:sp>
          <p:nvSpPr>
            <p:cNvPr id="14349" name="Line 13"/>
            <p:cNvSpPr>
              <a:spLocks noChangeShapeType="1"/>
            </p:cNvSpPr>
            <p:nvPr/>
          </p:nvSpPr>
          <p:spPr bwMode="auto">
            <a:xfrm flipV="1">
              <a:off x="1584" y="1968"/>
              <a:ext cx="1248" cy="384"/>
            </a:xfrm>
            <a:prstGeom prst="line">
              <a:avLst/>
            </a:prstGeom>
            <a:noFill/>
            <a:ln w="38100">
              <a:solidFill>
                <a:schemeClr val="tx1"/>
              </a:solidFill>
              <a:round/>
              <a:headEnd/>
              <a:tailEnd type="triangle" w="med" len="med"/>
            </a:ln>
            <a:effectLst/>
          </p:spPr>
          <p:txBody>
            <a:bodyPr wrap="none"/>
            <a:lstStyle/>
            <a:p>
              <a:endParaRPr lang="hu-HU"/>
            </a:p>
          </p:txBody>
        </p:sp>
      </p:grpSp>
      <p:sp>
        <p:nvSpPr>
          <p:cNvPr id="14353" name="Text Box 17"/>
          <p:cNvSpPr txBox="1">
            <a:spLocks noChangeArrowheads="1"/>
          </p:cNvSpPr>
          <p:nvPr/>
        </p:nvSpPr>
        <p:spPr bwMode="auto">
          <a:xfrm>
            <a:off x="4608513" y="4700588"/>
            <a:ext cx="45720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Arial" charset="0"/>
              </a:rPr>
              <a:t>Számrendszer alapja: 10</a:t>
            </a:r>
            <a:endParaRPr lang="en-GB" sz="2400" b="1">
              <a:latin typeface="Arial" charset="0"/>
            </a:endParaRPr>
          </a:p>
        </p:txBody>
      </p:sp>
      <p:sp>
        <p:nvSpPr>
          <p:cNvPr id="14355" name="Text Box 19"/>
          <p:cNvSpPr txBox="1">
            <a:spLocks noChangeArrowheads="1"/>
          </p:cNvSpPr>
          <p:nvPr/>
        </p:nvSpPr>
        <p:spPr bwMode="auto">
          <a:xfrm>
            <a:off x="762000" y="5486400"/>
            <a:ext cx="3089275" cy="457200"/>
          </a:xfrm>
          <a:prstGeom prst="rect">
            <a:avLst/>
          </a:prstGeom>
          <a:noFill/>
          <a:ln w="9525">
            <a:noFill/>
            <a:miter lim="800000"/>
            <a:headEnd/>
            <a:tailEnd/>
          </a:ln>
          <a:effectLst/>
        </p:spPr>
        <p:txBody>
          <a:bodyPr>
            <a:spAutoFit/>
          </a:bodyPr>
          <a:lstStyle/>
          <a:p>
            <a:pPr eaLnBrk="1" hangingPunct="1">
              <a:spcBef>
                <a:spcPct val="50000"/>
              </a:spcBef>
            </a:pPr>
            <a:r>
              <a:rPr lang="hu-HU" sz="2400" b="1">
                <a:solidFill>
                  <a:srgbClr val="008080"/>
                </a:solidFill>
                <a:latin typeface="Arial" charset="0"/>
              </a:rPr>
              <a:t>Szám valódi értéke</a:t>
            </a:r>
            <a:endParaRPr lang="en-GB" sz="2400" b="1">
              <a:solidFill>
                <a:srgbClr val="008080"/>
              </a:solidFill>
              <a:latin typeface="Arial" charset="0"/>
            </a:endParaRPr>
          </a:p>
        </p:txBody>
      </p:sp>
      <p:graphicFrame>
        <p:nvGraphicFramePr>
          <p:cNvPr id="14357" name="Object 21"/>
          <p:cNvGraphicFramePr>
            <a:graphicFrameLocks noChangeAspect="1"/>
          </p:cNvGraphicFramePr>
          <p:nvPr/>
        </p:nvGraphicFramePr>
        <p:xfrm>
          <a:off x="838200" y="4953000"/>
          <a:ext cx="3138488" cy="498475"/>
        </p:xfrm>
        <a:graphic>
          <a:graphicData uri="http://schemas.openxmlformats.org/presentationml/2006/ole">
            <mc:AlternateContent xmlns:mc="http://schemas.openxmlformats.org/markup-compatibility/2006">
              <mc:Choice xmlns:v="urn:schemas-microsoft-com:vml" Requires="v">
                <p:oleObj spid="_x0000_s75786" name="Egyenlet" r:id="rId7" imgW="1117440" imgH="177480" progId="Equation.3">
                  <p:embed/>
                </p:oleObj>
              </mc:Choice>
              <mc:Fallback>
                <p:oleObj name="Egyenlet" r:id="rId7" imgW="1117440" imgH="17748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4953000"/>
                        <a:ext cx="3138488" cy="498475"/>
                      </a:xfrm>
                      <a:prstGeom prst="rect">
                        <a:avLst/>
                      </a:prstGeom>
                      <a:solidFill>
                        <a:schemeClr val="accent1"/>
                      </a:solidFill>
                    </p:spPr>
                  </p:pic>
                </p:oleObj>
              </mc:Fallback>
            </mc:AlternateContent>
          </a:graphicData>
        </a:graphic>
      </p:graphicFrame>
      <p:cxnSp>
        <p:nvCxnSpPr>
          <p:cNvPr id="14358" name="AutoShape 22"/>
          <p:cNvCxnSpPr>
            <a:cxnSpLocks noChangeShapeType="1"/>
          </p:cNvCxnSpPr>
          <p:nvPr/>
        </p:nvCxnSpPr>
        <p:spPr bwMode="auto">
          <a:xfrm rot="16200000" flipH="1">
            <a:off x="5638800" y="3505200"/>
            <a:ext cx="1219200" cy="1066800"/>
          </a:xfrm>
          <a:prstGeom prst="curvedConnector3">
            <a:avLst>
              <a:gd name="adj1" fmla="val 50000"/>
            </a:avLst>
          </a:prstGeom>
          <a:noFill/>
          <a:ln w="38100">
            <a:solidFill>
              <a:schemeClr val="tx1"/>
            </a:solidFill>
            <a:round/>
            <a:headEnd/>
            <a:tailEnd type="triangle" w="med" len="med"/>
          </a:ln>
          <a:effectLst/>
        </p:spPr>
      </p:cxnSp>
      <p:sp>
        <p:nvSpPr>
          <p:cNvPr id="14359" name="Text Box 23"/>
          <p:cNvSpPr txBox="1">
            <a:spLocks noChangeArrowheads="1"/>
          </p:cNvSpPr>
          <p:nvPr/>
        </p:nvSpPr>
        <p:spPr bwMode="auto">
          <a:xfrm>
            <a:off x="3995738" y="5873750"/>
            <a:ext cx="5148262" cy="579438"/>
          </a:xfrm>
          <a:prstGeom prst="rect">
            <a:avLst/>
          </a:prstGeom>
          <a:noFill/>
          <a:ln w="9525">
            <a:noFill/>
            <a:miter lim="800000"/>
            <a:headEnd/>
            <a:tailEnd/>
          </a:ln>
          <a:effectLst/>
        </p:spPr>
        <p:txBody>
          <a:bodyPr>
            <a:spAutoFit/>
          </a:bodyPr>
          <a:lstStyle/>
          <a:p>
            <a:pPr eaLnBrk="1" hangingPunct="1">
              <a:spcBef>
                <a:spcPct val="50000"/>
              </a:spcBef>
            </a:pPr>
            <a:r>
              <a:rPr lang="hu-HU" sz="3200" b="1">
                <a:solidFill>
                  <a:schemeClr val="tx2"/>
                </a:solidFill>
                <a:latin typeface="Arial" charset="0"/>
              </a:rPr>
              <a:t>Decimális számrendszer</a:t>
            </a:r>
            <a:endParaRPr lang="en-GB" sz="3200" b="1">
              <a:solidFill>
                <a:schemeClr val="tx2"/>
              </a:solidFill>
              <a:latin typeface="Arial" charset="0"/>
            </a:endParaRPr>
          </a:p>
        </p:txBody>
      </p:sp>
      <p:sp>
        <p:nvSpPr>
          <p:cNvPr id="14360" name="Text Box 24"/>
          <p:cNvSpPr txBox="1">
            <a:spLocks noChangeArrowheads="1"/>
          </p:cNvSpPr>
          <p:nvPr/>
        </p:nvSpPr>
        <p:spPr bwMode="auto">
          <a:xfrm>
            <a:off x="685800" y="4267200"/>
            <a:ext cx="48006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Arial" charset="0"/>
              </a:rPr>
              <a:t>Számjegyek</a:t>
            </a:r>
            <a:r>
              <a:rPr lang="hu-HU" sz="2400" b="1">
                <a:solidFill>
                  <a:schemeClr val="tx2"/>
                </a:solidFill>
                <a:latin typeface="Arial" charset="0"/>
              </a:rPr>
              <a:t>: 0,1,2,3,4,5,6,7,8,9</a:t>
            </a:r>
            <a:endParaRPr lang="en-GB" sz="2400" b="1">
              <a:solidFill>
                <a:schemeClr val="tx2"/>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1000"/>
                                  </p:stCondLst>
                                  <p:childTnLst>
                                    <p:set>
                                      <p:cBhvr>
                                        <p:cTn id="6" dur="1" fill="hold">
                                          <p:stCondLst>
                                            <p:cond delay="0"/>
                                          </p:stCondLst>
                                        </p:cTn>
                                        <p:tgtEl>
                                          <p:spTgt spid="14341"/>
                                        </p:tgtEl>
                                        <p:attrNameLst>
                                          <p:attrName>style.visibility</p:attrName>
                                        </p:attrNameLst>
                                      </p:cBhvr>
                                      <p:to>
                                        <p:strVal val="visible"/>
                                      </p:to>
                                    </p:set>
                                    <p:animEffect transition="in" filter="barn(inHorizontal)">
                                      <p:cBhvr>
                                        <p:cTn id="7" dur="500"/>
                                        <p:tgtEl>
                                          <p:spTgt spid="14341"/>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000"/>
                            </p:stCondLst>
                            <p:childTnLst>
                              <p:par>
                                <p:cTn id="17" presetID="2" presetClass="entr" presetSubtype="8" fill="hold" grpId="0" nodeType="afterEffect">
                                  <p:stCondLst>
                                    <p:cond delay="1000"/>
                                  </p:stCondLst>
                                  <p:childTnLst>
                                    <p:set>
                                      <p:cBhvr>
                                        <p:cTn id="18" dur="1" fill="hold">
                                          <p:stCondLst>
                                            <p:cond delay="0"/>
                                          </p:stCondLst>
                                        </p:cTn>
                                        <p:tgtEl>
                                          <p:spTgt spid="14343"/>
                                        </p:tgtEl>
                                        <p:attrNameLst>
                                          <p:attrName>style.visibility</p:attrName>
                                        </p:attrNameLst>
                                      </p:cBhvr>
                                      <p:to>
                                        <p:strVal val="visible"/>
                                      </p:to>
                                    </p:set>
                                    <p:anim calcmode="lin" valueType="num">
                                      <p:cBhvr additive="base">
                                        <p:cTn id="19" dur="500" fill="hold"/>
                                        <p:tgtEl>
                                          <p:spTgt spid="14343"/>
                                        </p:tgtEl>
                                        <p:attrNameLst>
                                          <p:attrName>ppt_x</p:attrName>
                                        </p:attrNameLst>
                                      </p:cBhvr>
                                      <p:tavLst>
                                        <p:tav tm="0">
                                          <p:val>
                                            <p:strVal val="0-#ppt_w/2"/>
                                          </p:val>
                                        </p:tav>
                                        <p:tav tm="100000">
                                          <p:val>
                                            <p:strVal val="#ppt_x"/>
                                          </p:val>
                                        </p:tav>
                                      </p:tavLst>
                                    </p:anim>
                                    <p:anim calcmode="lin" valueType="num">
                                      <p:cBhvr additive="base">
                                        <p:cTn id="20"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2"/>
                                        </p:tgtEl>
                                        <p:attrNameLst>
                                          <p:attrName>style.visibility</p:attrName>
                                        </p:attrNameLst>
                                      </p:cBhvr>
                                      <p:to>
                                        <p:strVal val="visible"/>
                                      </p:to>
                                    </p:set>
                                    <p:anim calcmode="lin" valueType="num">
                                      <p:cBhvr additive="base">
                                        <p:cTn id="25" dur="500" fill="hold"/>
                                        <p:tgtEl>
                                          <p:spTgt spid="14342"/>
                                        </p:tgtEl>
                                        <p:attrNameLst>
                                          <p:attrName>ppt_x</p:attrName>
                                        </p:attrNameLst>
                                      </p:cBhvr>
                                      <p:tavLst>
                                        <p:tav tm="0">
                                          <p:val>
                                            <p:strVal val="0-#ppt_w/2"/>
                                          </p:val>
                                        </p:tav>
                                        <p:tav tm="100000">
                                          <p:val>
                                            <p:strVal val="#ppt_x"/>
                                          </p:val>
                                        </p:tav>
                                      </p:tavLst>
                                    </p:anim>
                                    <p:anim calcmode="lin" valueType="num">
                                      <p:cBhvr additive="base">
                                        <p:cTn id="26" dur="500" fill="hold"/>
                                        <p:tgtEl>
                                          <p:spTgt spid="14342"/>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3" presetClass="entr" presetSubtype="16"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14357"/>
                                        </p:tgtEl>
                                        <p:attrNameLst>
                                          <p:attrName>style.visibility</p:attrName>
                                        </p:attrNameLst>
                                      </p:cBhvr>
                                      <p:to>
                                        <p:strVal val="visible"/>
                                      </p:to>
                                    </p:set>
                                    <p:anim calcmode="lin" valueType="num">
                                      <p:cBhvr>
                                        <p:cTn id="36" dur="500" fill="hold"/>
                                        <p:tgtEl>
                                          <p:spTgt spid="14357"/>
                                        </p:tgtEl>
                                        <p:attrNameLst>
                                          <p:attrName>ppt_w</p:attrName>
                                        </p:attrNameLst>
                                      </p:cBhvr>
                                      <p:tavLst>
                                        <p:tav tm="0">
                                          <p:val>
                                            <p:fltVal val="0"/>
                                          </p:val>
                                        </p:tav>
                                        <p:tav tm="100000">
                                          <p:val>
                                            <p:strVal val="#ppt_w"/>
                                          </p:val>
                                        </p:tav>
                                      </p:tavLst>
                                    </p:anim>
                                    <p:anim calcmode="lin" valueType="num">
                                      <p:cBhvr>
                                        <p:cTn id="37" dur="500" fill="hold"/>
                                        <p:tgtEl>
                                          <p:spTgt spid="14357"/>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4355"/>
                                        </p:tgtEl>
                                        <p:attrNameLst>
                                          <p:attrName>style.visibility</p:attrName>
                                        </p:attrNameLst>
                                      </p:cBhvr>
                                      <p:to>
                                        <p:strVal val="visible"/>
                                      </p:to>
                                    </p:set>
                                    <p:anim calcmode="lin" valueType="num">
                                      <p:cBhvr additive="base">
                                        <p:cTn id="41" dur="500" fill="hold"/>
                                        <p:tgtEl>
                                          <p:spTgt spid="14355"/>
                                        </p:tgtEl>
                                        <p:attrNameLst>
                                          <p:attrName>ppt_x</p:attrName>
                                        </p:attrNameLst>
                                      </p:cBhvr>
                                      <p:tavLst>
                                        <p:tav tm="0">
                                          <p:val>
                                            <p:strVal val="0-#ppt_w/2"/>
                                          </p:val>
                                        </p:tav>
                                        <p:tav tm="100000">
                                          <p:val>
                                            <p:strVal val="#ppt_x"/>
                                          </p:val>
                                        </p:tav>
                                      </p:tavLst>
                                    </p:anim>
                                    <p:anim calcmode="lin" valueType="num">
                                      <p:cBhvr additive="base">
                                        <p:cTn id="42" dur="500" fill="hold"/>
                                        <p:tgtEl>
                                          <p:spTgt spid="1435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14353"/>
                                        </p:tgtEl>
                                        <p:attrNameLst>
                                          <p:attrName>style.visibility</p:attrName>
                                        </p:attrNameLst>
                                      </p:cBhvr>
                                      <p:to>
                                        <p:strVal val="visible"/>
                                      </p:to>
                                    </p:set>
                                    <p:anim calcmode="lin" valueType="num">
                                      <p:cBhvr>
                                        <p:cTn id="47" dur="500" fill="hold"/>
                                        <p:tgtEl>
                                          <p:spTgt spid="14353"/>
                                        </p:tgtEl>
                                        <p:attrNameLst>
                                          <p:attrName>ppt_w</p:attrName>
                                        </p:attrNameLst>
                                      </p:cBhvr>
                                      <p:tavLst>
                                        <p:tav tm="0">
                                          <p:val>
                                            <p:fltVal val="0"/>
                                          </p:val>
                                        </p:tav>
                                        <p:tav tm="100000">
                                          <p:val>
                                            <p:strVal val="#ppt_w"/>
                                          </p:val>
                                        </p:tav>
                                      </p:tavLst>
                                    </p:anim>
                                    <p:anim calcmode="lin" valueType="num">
                                      <p:cBhvr>
                                        <p:cTn id="48" dur="500" fill="hold"/>
                                        <p:tgtEl>
                                          <p:spTgt spid="14353"/>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2" presetClass="entr" presetSubtype="8" fill="hold" nodeType="afterEffect">
                                  <p:stCondLst>
                                    <p:cond delay="0"/>
                                  </p:stCondLst>
                                  <p:childTnLst>
                                    <p:set>
                                      <p:cBhvr>
                                        <p:cTn id="51" dur="1" fill="hold">
                                          <p:stCondLst>
                                            <p:cond delay="0"/>
                                          </p:stCondLst>
                                        </p:cTn>
                                        <p:tgtEl>
                                          <p:spTgt spid="14358"/>
                                        </p:tgtEl>
                                        <p:attrNameLst>
                                          <p:attrName>style.visibility</p:attrName>
                                        </p:attrNameLst>
                                      </p:cBhvr>
                                      <p:to>
                                        <p:strVal val="visible"/>
                                      </p:to>
                                    </p:set>
                                    <p:anim calcmode="lin" valueType="num">
                                      <p:cBhvr additive="base">
                                        <p:cTn id="52" dur="500" fill="hold"/>
                                        <p:tgtEl>
                                          <p:spTgt spid="14358"/>
                                        </p:tgtEl>
                                        <p:attrNameLst>
                                          <p:attrName>ppt_x</p:attrName>
                                        </p:attrNameLst>
                                      </p:cBhvr>
                                      <p:tavLst>
                                        <p:tav tm="0">
                                          <p:val>
                                            <p:strVal val="0-#ppt_w/2"/>
                                          </p:val>
                                        </p:tav>
                                        <p:tav tm="100000">
                                          <p:val>
                                            <p:strVal val="#ppt_x"/>
                                          </p:val>
                                        </p:tav>
                                      </p:tavLst>
                                    </p:anim>
                                    <p:anim calcmode="lin" valueType="num">
                                      <p:cBhvr additive="base">
                                        <p:cTn id="53" dur="500" fill="hold"/>
                                        <p:tgtEl>
                                          <p:spTgt spid="14358"/>
                                        </p:tgtEl>
                                        <p:attrNameLst>
                                          <p:attrName>ppt_y</p:attrName>
                                        </p:attrNameLst>
                                      </p:cBhvr>
                                      <p:tavLst>
                                        <p:tav tm="0">
                                          <p:val>
                                            <p:strVal val="#ppt_y"/>
                                          </p:val>
                                        </p:tav>
                                        <p:tav tm="100000">
                                          <p:val>
                                            <p:strVal val="#ppt_y"/>
                                          </p:val>
                                        </p:tav>
                                      </p:tavLst>
                                    </p:anim>
                                  </p:childTnLst>
                                </p:cTn>
                              </p:par>
                            </p:childTnLst>
                          </p:cTn>
                        </p:par>
                        <p:par>
                          <p:cTn id="54" fill="hold">
                            <p:stCondLst>
                              <p:cond delay="1000"/>
                            </p:stCondLst>
                            <p:childTnLst>
                              <p:par>
                                <p:cTn id="55" presetID="2" presetClass="entr" presetSubtype="8" fill="hold" grpId="0" nodeType="afterEffect">
                                  <p:stCondLst>
                                    <p:cond delay="2000"/>
                                  </p:stCondLst>
                                  <p:childTnLst>
                                    <p:set>
                                      <p:cBhvr>
                                        <p:cTn id="56" dur="1" fill="hold">
                                          <p:stCondLst>
                                            <p:cond delay="0"/>
                                          </p:stCondLst>
                                        </p:cTn>
                                        <p:tgtEl>
                                          <p:spTgt spid="14359"/>
                                        </p:tgtEl>
                                        <p:attrNameLst>
                                          <p:attrName>style.visibility</p:attrName>
                                        </p:attrNameLst>
                                      </p:cBhvr>
                                      <p:to>
                                        <p:strVal val="visible"/>
                                      </p:to>
                                    </p:set>
                                    <p:anim calcmode="lin" valueType="num">
                                      <p:cBhvr additive="base">
                                        <p:cTn id="57" dur="500" fill="hold"/>
                                        <p:tgtEl>
                                          <p:spTgt spid="14359"/>
                                        </p:tgtEl>
                                        <p:attrNameLst>
                                          <p:attrName>ppt_x</p:attrName>
                                        </p:attrNameLst>
                                      </p:cBhvr>
                                      <p:tavLst>
                                        <p:tav tm="0">
                                          <p:val>
                                            <p:strVal val="0-#ppt_w/2"/>
                                          </p:val>
                                        </p:tav>
                                        <p:tav tm="100000">
                                          <p:val>
                                            <p:strVal val="#ppt_x"/>
                                          </p:val>
                                        </p:tav>
                                      </p:tavLst>
                                    </p:anim>
                                    <p:anim calcmode="lin" valueType="num">
                                      <p:cBhvr additive="base">
                                        <p:cTn id="58" dur="500" fill="hold"/>
                                        <p:tgtEl>
                                          <p:spTgt spid="14359"/>
                                        </p:tgtEl>
                                        <p:attrNameLst>
                                          <p:attrName>ppt_y</p:attrName>
                                        </p:attrNameLst>
                                      </p:cBhvr>
                                      <p:tavLst>
                                        <p:tav tm="0">
                                          <p:val>
                                            <p:strVal val="#ppt_y"/>
                                          </p:val>
                                        </p:tav>
                                        <p:tav tm="100000">
                                          <p:val>
                                            <p:strVal val="#ppt_y"/>
                                          </p:val>
                                        </p:tav>
                                      </p:tavLst>
                                    </p:anim>
                                  </p:childTnLst>
                                </p:cTn>
                              </p:par>
                            </p:childTnLst>
                          </p:cTn>
                        </p:par>
                        <p:par>
                          <p:cTn id="59" fill="hold">
                            <p:stCondLst>
                              <p:cond delay="3500"/>
                            </p:stCondLst>
                            <p:childTnLst>
                              <p:par>
                                <p:cTn id="60" presetID="2" presetClass="entr" presetSubtype="8" fill="hold" grpId="0" nodeType="afterEffect">
                                  <p:stCondLst>
                                    <p:cond delay="2000"/>
                                  </p:stCondLst>
                                  <p:childTnLst>
                                    <p:set>
                                      <p:cBhvr>
                                        <p:cTn id="61" dur="1" fill="hold">
                                          <p:stCondLst>
                                            <p:cond delay="0"/>
                                          </p:stCondLst>
                                        </p:cTn>
                                        <p:tgtEl>
                                          <p:spTgt spid="14360"/>
                                        </p:tgtEl>
                                        <p:attrNameLst>
                                          <p:attrName>style.visibility</p:attrName>
                                        </p:attrNameLst>
                                      </p:cBhvr>
                                      <p:to>
                                        <p:strVal val="visible"/>
                                      </p:to>
                                    </p:set>
                                    <p:anim calcmode="lin" valueType="num">
                                      <p:cBhvr additive="base">
                                        <p:cTn id="62" dur="500" fill="hold"/>
                                        <p:tgtEl>
                                          <p:spTgt spid="14360"/>
                                        </p:tgtEl>
                                        <p:attrNameLst>
                                          <p:attrName>ppt_x</p:attrName>
                                        </p:attrNameLst>
                                      </p:cBhvr>
                                      <p:tavLst>
                                        <p:tav tm="0">
                                          <p:val>
                                            <p:strVal val="0-#ppt_w/2"/>
                                          </p:val>
                                        </p:tav>
                                        <p:tav tm="100000">
                                          <p:val>
                                            <p:strVal val="#ppt_x"/>
                                          </p:val>
                                        </p:tav>
                                      </p:tavLst>
                                    </p:anim>
                                    <p:anim calcmode="lin" valueType="num">
                                      <p:cBhvr additive="base">
                                        <p:cTn id="63" dur="500" fill="hold"/>
                                        <p:tgtEl>
                                          <p:spTgt spid="143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utoUpdateAnimBg="0"/>
      <p:bldP spid="14343" grpId="0" autoUpdateAnimBg="0"/>
      <p:bldP spid="14353" grpId="0" autoUpdateAnimBg="0"/>
      <p:bldP spid="14355" grpId="0" autoUpdateAnimBg="0"/>
      <p:bldP spid="14359" grpId="0" autoUpdateAnimBg="0"/>
      <p:bldP spid="14360"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hu-HU"/>
              <a:t>q-alapú számrendszer</a:t>
            </a:r>
            <a:endParaRPr lang="en-GB"/>
          </a:p>
        </p:txBody>
      </p:sp>
      <p:graphicFrame>
        <p:nvGraphicFramePr>
          <p:cNvPr id="15364" name="Object 4"/>
          <p:cNvGraphicFramePr>
            <a:graphicFrameLocks noChangeAspect="1"/>
          </p:cNvGraphicFramePr>
          <p:nvPr/>
        </p:nvGraphicFramePr>
        <p:xfrm>
          <a:off x="808038" y="2590800"/>
          <a:ext cx="4637087" cy="711200"/>
        </p:xfrm>
        <a:graphic>
          <a:graphicData uri="http://schemas.openxmlformats.org/presentationml/2006/ole">
            <mc:AlternateContent xmlns:mc="http://schemas.openxmlformats.org/markup-compatibility/2006">
              <mc:Choice xmlns:v="urn:schemas-microsoft-com:vml" Requires="v">
                <p:oleObj spid="_x0000_s76812" name="Egyenlet" r:id="rId3" imgW="1650960" imgH="253800" progId="Equation.3">
                  <p:embed/>
                </p:oleObj>
              </mc:Choice>
              <mc:Fallback>
                <p:oleObj name="Egyenlet" r:id="rId3" imgW="1650960" imgH="253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38" y="2590800"/>
                        <a:ext cx="4637087" cy="711200"/>
                      </a:xfrm>
                      <a:prstGeom prst="rect">
                        <a:avLst/>
                      </a:prstGeom>
                      <a:solidFill>
                        <a:schemeClr val="accent1"/>
                      </a:solidFill>
                    </p:spPr>
                  </p:pic>
                </p:oleObj>
              </mc:Fallback>
            </mc:AlternateContent>
          </a:graphicData>
        </a:graphic>
      </p:graphicFrame>
      <p:sp>
        <p:nvSpPr>
          <p:cNvPr id="15379" name="Text Box 19"/>
          <p:cNvSpPr txBox="1">
            <a:spLocks noChangeArrowheads="1"/>
          </p:cNvSpPr>
          <p:nvPr/>
        </p:nvSpPr>
        <p:spPr bwMode="auto">
          <a:xfrm>
            <a:off x="533400" y="3657600"/>
            <a:ext cx="8610600" cy="946150"/>
          </a:xfrm>
          <a:prstGeom prst="rect">
            <a:avLst/>
          </a:prstGeom>
          <a:noFill/>
          <a:ln w="9525">
            <a:noFill/>
            <a:miter lim="800000"/>
            <a:headEnd/>
            <a:tailEnd/>
          </a:ln>
          <a:effectLst/>
        </p:spPr>
        <p:txBody>
          <a:bodyPr>
            <a:spAutoFit/>
          </a:bodyPr>
          <a:lstStyle/>
          <a:p>
            <a:pPr eaLnBrk="1" hangingPunct="1">
              <a:spcBef>
                <a:spcPct val="50000"/>
              </a:spcBef>
            </a:pPr>
            <a:r>
              <a:rPr lang="hu-HU" sz="2800" b="1" i="1">
                <a:solidFill>
                  <a:srgbClr val="0033CC"/>
                </a:solidFill>
                <a:latin typeface="Arial" charset="0"/>
              </a:rPr>
              <a:t>x</a:t>
            </a:r>
            <a:r>
              <a:rPr lang="hu-HU" sz="2800" b="1">
                <a:solidFill>
                  <a:schemeClr val="tx2"/>
                </a:solidFill>
                <a:latin typeface="Arial" charset="0"/>
              </a:rPr>
              <a:t> </a:t>
            </a:r>
            <a:r>
              <a:rPr lang="hu-HU" sz="2800">
                <a:solidFill>
                  <a:schemeClr val="tx2"/>
                </a:solidFill>
                <a:latin typeface="Arial" charset="0"/>
              </a:rPr>
              <a:t>szám </a:t>
            </a:r>
            <a:r>
              <a:rPr lang="hu-HU" sz="2800" b="1" i="1">
                <a:solidFill>
                  <a:srgbClr val="0033CC"/>
                </a:solidFill>
                <a:latin typeface="Arial" charset="0"/>
              </a:rPr>
              <a:t>q</a:t>
            </a:r>
            <a:r>
              <a:rPr lang="hu-HU" sz="2800">
                <a:solidFill>
                  <a:schemeClr val="tx2"/>
                </a:solidFill>
                <a:latin typeface="Arial" charset="0"/>
              </a:rPr>
              <a:t>-alapú számrendszerbeli alakja: </a:t>
            </a:r>
            <a:r>
              <a:rPr lang="hu-HU" sz="2800" b="1" i="1">
                <a:solidFill>
                  <a:srgbClr val="0033CC"/>
                </a:solidFill>
                <a:latin typeface="Arial" charset="0"/>
              </a:rPr>
              <a:t>a</a:t>
            </a:r>
            <a:r>
              <a:rPr lang="hu-HU" sz="2800" b="1" i="1" baseline="-25000">
                <a:solidFill>
                  <a:srgbClr val="0033CC"/>
                </a:solidFill>
                <a:latin typeface="Arial" charset="0"/>
              </a:rPr>
              <a:t>n</a:t>
            </a:r>
            <a:r>
              <a:rPr lang="hu-HU" sz="2800" b="1" i="1">
                <a:solidFill>
                  <a:srgbClr val="0033CC"/>
                </a:solidFill>
                <a:latin typeface="Arial" charset="0"/>
                <a:cs typeface="Times New Roman" pitchFamily="18" charset="0"/>
              </a:rPr>
              <a:t>…</a:t>
            </a:r>
            <a:r>
              <a:rPr lang="hu-HU" sz="2800" b="1" i="1">
                <a:solidFill>
                  <a:srgbClr val="0033CC"/>
                </a:solidFill>
                <a:latin typeface="Arial" charset="0"/>
              </a:rPr>
              <a:t>a</a:t>
            </a:r>
            <a:r>
              <a:rPr lang="hu-HU" sz="2800" b="1" i="1" baseline="-25000">
                <a:solidFill>
                  <a:srgbClr val="0033CC"/>
                </a:solidFill>
                <a:latin typeface="Arial" charset="0"/>
              </a:rPr>
              <a:t>1</a:t>
            </a:r>
            <a:r>
              <a:rPr lang="hu-HU" sz="2800" b="1" i="1">
                <a:solidFill>
                  <a:srgbClr val="0033CC"/>
                </a:solidFill>
                <a:latin typeface="Arial" charset="0"/>
              </a:rPr>
              <a:t>a</a:t>
            </a:r>
            <a:r>
              <a:rPr lang="hu-HU" sz="2800" b="1" i="1" baseline="-25000">
                <a:solidFill>
                  <a:srgbClr val="0033CC"/>
                </a:solidFill>
                <a:latin typeface="Arial" charset="0"/>
              </a:rPr>
              <a:t>0</a:t>
            </a:r>
            <a:r>
              <a:rPr lang="hu-HU" sz="2800" b="1" i="1">
                <a:solidFill>
                  <a:schemeClr val="tx2"/>
                </a:solidFill>
                <a:latin typeface="Arial" charset="0"/>
              </a:rPr>
              <a:t>,</a:t>
            </a:r>
            <a:br>
              <a:rPr lang="hu-HU" sz="2800">
                <a:solidFill>
                  <a:schemeClr val="tx2"/>
                </a:solidFill>
                <a:latin typeface="Arial" charset="0"/>
              </a:rPr>
            </a:br>
            <a:r>
              <a:rPr lang="hu-HU" sz="2800">
                <a:solidFill>
                  <a:schemeClr val="tx2"/>
                </a:solidFill>
                <a:latin typeface="Arial" charset="0"/>
              </a:rPr>
              <a:t> ha:</a:t>
            </a:r>
            <a:endParaRPr lang="en-GB" sz="2800">
              <a:solidFill>
                <a:schemeClr val="tx2"/>
              </a:solidFill>
              <a:latin typeface="Arial" charset="0"/>
            </a:endParaRPr>
          </a:p>
        </p:txBody>
      </p:sp>
      <p:graphicFrame>
        <p:nvGraphicFramePr>
          <p:cNvPr id="15380" name="Object 20"/>
          <p:cNvGraphicFramePr>
            <a:graphicFrameLocks noChangeAspect="1"/>
          </p:cNvGraphicFramePr>
          <p:nvPr/>
        </p:nvGraphicFramePr>
        <p:xfrm>
          <a:off x="914400" y="1676400"/>
          <a:ext cx="4672013" cy="711200"/>
        </p:xfrm>
        <a:graphic>
          <a:graphicData uri="http://schemas.openxmlformats.org/presentationml/2006/ole">
            <mc:AlternateContent xmlns:mc="http://schemas.openxmlformats.org/markup-compatibility/2006">
              <mc:Choice xmlns:v="urn:schemas-microsoft-com:vml" Requires="v">
                <p:oleObj spid="_x0000_s76813" name="Egyenlet" r:id="rId5" imgW="1663560" imgH="253800" progId="Equation.3">
                  <p:embed/>
                </p:oleObj>
              </mc:Choice>
              <mc:Fallback>
                <p:oleObj name="Egyenlet" r:id="rId5" imgW="1663560" imgH="253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76400"/>
                        <a:ext cx="4672013" cy="711200"/>
                      </a:xfrm>
                      <a:prstGeom prst="rect">
                        <a:avLst/>
                      </a:prstGeom>
                      <a:solidFill>
                        <a:schemeClr val="accent1"/>
                      </a:solidFill>
                    </p:spPr>
                  </p:pic>
                </p:oleObj>
              </mc:Fallback>
            </mc:AlternateContent>
          </a:graphicData>
        </a:graphic>
      </p:graphicFrame>
      <p:sp>
        <p:nvSpPr>
          <p:cNvPr id="15381" name="Text Box 21"/>
          <p:cNvSpPr txBox="1">
            <a:spLocks noChangeArrowheads="1"/>
          </p:cNvSpPr>
          <p:nvPr/>
        </p:nvSpPr>
        <p:spPr bwMode="auto">
          <a:xfrm>
            <a:off x="5867400" y="1752600"/>
            <a:ext cx="23622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Tahoma" pitchFamily="34" charset="0"/>
              </a:rPr>
              <a:t>10-es alapú</a:t>
            </a:r>
            <a:endParaRPr lang="en-GB" sz="2400" b="1">
              <a:latin typeface="Tahoma" pitchFamily="34" charset="0"/>
            </a:endParaRPr>
          </a:p>
        </p:txBody>
      </p:sp>
      <p:sp>
        <p:nvSpPr>
          <p:cNvPr id="15382" name="Text Box 22"/>
          <p:cNvSpPr txBox="1">
            <a:spLocks noChangeArrowheads="1"/>
          </p:cNvSpPr>
          <p:nvPr/>
        </p:nvSpPr>
        <p:spPr bwMode="auto">
          <a:xfrm>
            <a:off x="6096000" y="2667000"/>
            <a:ext cx="23622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Tahoma" pitchFamily="34" charset="0"/>
              </a:rPr>
              <a:t>q alapú</a:t>
            </a:r>
            <a:endParaRPr lang="en-GB" sz="2400" b="1">
              <a:latin typeface="Tahoma" pitchFamily="34" charset="0"/>
            </a:endParaRPr>
          </a:p>
        </p:txBody>
      </p:sp>
      <p:graphicFrame>
        <p:nvGraphicFramePr>
          <p:cNvPr id="15384" name="Object 24"/>
          <p:cNvGraphicFramePr>
            <a:graphicFrameLocks noChangeAspect="1"/>
          </p:cNvGraphicFramePr>
          <p:nvPr/>
        </p:nvGraphicFramePr>
        <p:xfrm>
          <a:off x="1689100" y="4800600"/>
          <a:ext cx="5207000" cy="711200"/>
        </p:xfrm>
        <a:graphic>
          <a:graphicData uri="http://schemas.openxmlformats.org/presentationml/2006/ole">
            <mc:AlternateContent xmlns:mc="http://schemas.openxmlformats.org/markup-compatibility/2006">
              <mc:Choice xmlns:v="urn:schemas-microsoft-com:vml" Requires="v">
                <p:oleObj spid="_x0000_s76814" name="Egyenlet" r:id="rId7" imgW="1854000" imgH="253800" progId="Equation.3">
                  <p:embed/>
                </p:oleObj>
              </mc:Choice>
              <mc:Fallback>
                <p:oleObj name="Egyenlet" r:id="rId7" imgW="1854000" imgH="2538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9100" y="4800600"/>
                        <a:ext cx="5207000" cy="711200"/>
                      </a:xfrm>
                      <a:prstGeom prst="rect">
                        <a:avLst/>
                      </a:prstGeom>
                      <a:solidFill>
                        <a:schemeClr val="accent1"/>
                      </a:solidFill>
                    </p:spPr>
                  </p:pic>
                </p:oleObj>
              </mc:Fallback>
            </mc:AlternateContent>
          </a:graphicData>
        </a:graphic>
      </p:graphicFrame>
      <p:sp>
        <p:nvSpPr>
          <p:cNvPr id="15385" name="Text Box 25"/>
          <p:cNvSpPr txBox="1">
            <a:spLocks noChangeArrowheads="1"/>
          </p:cNvSpPr>
          <p:nvPr/>
        </p:nvSpPr>
        <p:spPr bwMode="auto">
          <a:xfrm>
            <a:off x="762000" y="5867400"/>
            <a:ext cx="48006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Arial" charset="0"/>
              </a:rPr>
              <a:t>Számjegyek</a:t>
            </a:r>
            <a:r>
              <a:rPr lang="hu-HU" sz="2400" b="1">
                <a:solidFill>
                  <a:schemeClr val="tx2"/>
                </a:solidFill>
                <a:latin typeface="Arial" charset="0"/>
              </a:rPr>
              <a:t>: 0,1,...,(q-1)</a:t>
            </a:r>
            <a:endParaRPr lang="en-GB" sz="2400" b="1">
              <a:solidFill>
                <a:schemeClr val="tx2"/>
              </a:solidFill>
              <a:latin typeface="Arial" charset="0"/>
            </a:endParaRPr>
          </a:p>
        </p:txBody>
      </p:sp>
      <p:graphicFrame>
        <p:nvGraphicFramePr>
          <p:cNvPr id="15386" name="Object 26"/>
          <p:cNvGraphicFramePr>
            <a:graphicFrameLocks noChangeAspect="1"/>
          </p:cNvGraphicFramePr>
          <p:nvPr/>
        </p:nvGraphicFramePr>
        <p:xfrm>
          <a:off x="1476375" y="4054475"/>
          <a:ext cx="2052638" cy="669925"/>
        </p:xfrm>
        <a:graphic>
          <a:graphicData uri="http://schemas.openxmlformats.org/presentationml/2006/ole">
            <mc:AlternateContent xmlns:mc="http://schemas.openxmlformats.org/markup-compatibility/2006">
              <mc:Choice xmlns:v="urn:schemas-microsoft-com:vml" Requires="v">
                <p:oleObj spid="_x0000_s76815" name="Egyenlet" r:id="rId9" imgW="698400" imgH="228600" progId="Equation.3">
                  <p:embed/>
                </p:oleObj>
              </mc:Choice>
              <mc:Fallback>
                <p:oleObj name="Egyenlet" r:id="rId9" imgW="698400" imgH="2286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6375" y="4054475"/>
                        <a:ext cx="2052638" cy="669925"/>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graphicFrame>
        <p:nvGraphicFramePr>
          <p:cNvPr id="15387" name="Object 27"/>
          <p:cNvGraphicFramePr>
            <a:graphicFrameLocks noChangeAspect="1"/>
          </p:cNvGraphicFramePr>
          <p:nvPr/>
        </p:nvGraphicFramePr>
        <p:xfrm>
          <a:off x="3563938" y="4110038"/>
          <a:ext cx="1968500" cy="542925"/>
        </p:xfrm>
        <a:graphic>
          <a:graphicData uri="http://schemas.openxmlformats.org/presentationml/2006/ole">
            <mc:AlternateContent xmlns:mc="http://schemas.openxmlformats.org/markup-compatibility/2006">
              <mc:Choice xmlns:v="urn:schemas-microsoft-com:vml" Requires="v">
                <p:oleObj spid="_x0000_s76816" name="Egyenlet" r:id="rId11" imgW="736560" imgH="203040" progId="Equation.3">
                  <p:embed/>
                </p:oleObj>
              </mc:Choice>
              <mc:Fallback>
                <p:oleObj name="Egyenlet" r:id="rId11" imgW="736560" imgH="20304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3938" y="4110038"/>
                        <a:ext cx="19685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1000"/>
                                  </p:stCondLst>
                                  <p:childTnLst>
                                    <p:set>
                                      <p:cBhvr>
                                        <p:cTn id="6" dur="1" fill="hold">
                                          <p:stCondLst>
                                            <p:cond delay="0"/>
                                          </p:stCondLst>
                                        </p:cTn>
                                        <p:tgtEl>
                                          <p:spTgt spid="15364"/>
                                        </p:tgtEl>
                                        <p:attrNameLst>
                                          <p:attrName>style.visibility</p:attrName>
                                        </p:attrNameLst>
                                      </p:cBhvr>
                                      <p:to>
                                        <p:strVal val="visible"/>
                                      </p:to>
                                    </p:set>
                                    <p:animEffect transition="in" filter="barn(inHorizontal)">
                                      <p:cBhvr>
                                        <p:cTn id="7" dur="500"/>
                                        <p:tgtEl>
                                          <p:spTgt spid="15364"/>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15382"/>
                                        </p:tgtEl>
                                        <p:attrNameLst>
                                          <p:attrName>style.visibility</p:attrName>
                                        </p:attrNameLst>
                                      </p:cBhvr>
                                      <p:to>
                                        <p:strVal val="visible"/>
                                      </p:to>
                                    </p:set>
                                    <p:anim calcmode="lin" valueType="num">
                                      <p:cBhvr additive="base">
                                        <p:cTn id="11" dur="500" fill="hold"/>
                                        <p:tgtEl>
                                          <p:spTgt spid="15382"/>
                                        </p:tgtEl>
                                        <p:attrNameLst>
                                          <p:attrName>ppt_x</p:attrName>
                                        </p:attrNameLst>
                                      </p:cBhvr>
                                      <p:tavLst>
                                        <p:tav tm="0">
                                          <p:val>
                                            <p:strVal val="0-#ppt_w/2"/>
                                          </p:val>
                                        </p:tav>
                                        <p:tav tm="100000">
                                          <p:val>
                                            <p:strVal val="#ppt_x"/>
                                          </p:val>
                                        </p:tav>
                                      </p:tavLst>
                                    </p:anim>
                                    <p:anim calcmode="lin" valueType="num">
                                      <p:cBhvr additive="base">
                                        <p:cTn id="12" dur="500" fill="hold"/>
                                        <p:tgtEl>
                                          <p:spTgt spid="1538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379"/>
                                        </p:tgtEl>
                                        <p:attrNameLst>
                                          <p:attrName>style.visibility</p:attrName>
                                        </p:attrNameLst>
                                      </p:cBhvr>
                                      <p:to>
                                        <p:strVal val="visible"/>
                                      </p:to>
                                    </p:set>
                                    <p:anim calcmode="lin" valueType="num">
                                      <p:cBhvr additive="base">
                                        <p:cTn id="17" dur="500" fill="hold"/>
                                        <p:tgtEl>
                                          <p:spTgt spid="15379"/>
                                        </p:tgtEl>
                                        <p:attrNameLst>
                                          <p:attrName>ppt_x</p:attrName>
                                        </p:attrNameLst>
                                      </p:cBhvr>
                                      <p:tavLst>
                                        <p:tav tm="0">
                                          <p:val>
                                            <p:strVal val="0-#ppt_w/2"/>
                                          </p:val>
                                        </p:tav>
                                        <p:tav tm="100000">
                                          <p:val>
                                            <p:strVal val="#ppt_x"/>
                                          </p:val>
                                        </p:tav>
                                      </p:tavLst>
                                    </p:anim>
                                    <p:anim calcmode="lin" valueType="num">
                                      <p:cBhvr additive="base">
                                        <p:cTn id="18" dur="500" fill="hold"/>
                                        <p:tgtEl>
                                          <p:spTgt spid="15379"/>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6" presetClass="entr" presetSubtype="26" fill="hold" nodeType="afterEffect">
                                  <p:stCondLst>
                                    <p:cond delay="1000"/>
                                  </p:stCondLst>
                                  <p:childTnLst>
                                    <p:set>
                                      <p:cBhvr>
                                        <p:cTn id="21" dur="1" fill="hold">
                                          <p:stCondLst>
                                            <p:cond delay="0"/>
                                          </p:stCondLst>
                                        </p:cTn>
                                        <p:tgtEl>
                                          <p:spTgt spid="15386"/>
                                        </p:tgtEl>
                                        <p:attrNameLst>
                                          <p:attrName>style.visibility</p:attrName>
                                        </p:attrNameLst>
                                      </p:cBhvr>
                                      <p:to>
                                        <p:strVal val="visible"/>
                                      </p:to>
                                    </p:set>
                                    <p:animEffect transition="in" filter="barn(inHorizontal)">
                                      <p:cBhvr>
                                        <p:cTn id="22" dur="500"/>
                                        <p:tgtEl>
                                          <p:spTgt spid="15386"/>
                                        </p:tgtEl>
                                      </p:cBhvr>
                                    </p:animEffect>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15387"/>
                                        </p:tgtEl>
                                        <p:attrNameLst>
                                          <p:attrName>style.visibility</p:attrName>
                                        </p:attrNameLst>
                                      </p:cBhvr>
                                      <p:to>
                                        <p:strVal val="visible"/>
                                      </p:to>
                                    </p:set>
                                    <p:anim calcmode="lin" valueType="num">
                                      <p:cBhvr additive="base">
                                        <p:cTn id="26" dur="500" fill="hold"/>
                                        <p:tgtEl>
                                          <p:spTgt spid="15387"/>
                                        </p:tgtEl>
                                        <p:attrNameLst>
                                          <p:attrName>ppt_x</p:attrName>
                                        </p:attrNameLst>
                                      </p:cBhvr>
                                      <p:tavLst>
                                        <p:tav tm="0">
                                          <p:val>
                                            <p:strVal val="0-#ppt_w/2"/>
                                          </p:val>
                                        </p:tav>
                                        <p:tav tm="100000">
                                          <p:val>
                                            <p:strVal val="#ppt_x"/>
                                          </p:val>
                                        </p:tav>
                                      </p:tavLst>
                                    </p:anim>
                                    <p:anim calcmode="lin" valueType="num">
                                      <p:cBhvr additive="base">
                                        <p:cTn id="27" dur="500" fill="hold"/>
                                        <p:tgtEl>
                                          <p:spTgt spid="15387"/>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6" presetClass="entr" presetSubtype="26" fill="hold" nodeType="afterEffect">
                                  <p:stCondLst>
                                    <p:cond delay="1000"/>
                                  </p:stCondLst>
                                  <p:childTnLst>
                                    <p:set>
                                      <p:cBhvr>
                                        <p:cTn id="30" dur="1" fill="hold">
                                          <p:stCondLst>
                                            <p:cond delay="0"/>
                                          </p:stCondLst>
                                        </p:cTn>
                                        <p:tgtEl>
                                          <p:spTgt spid="15384"/>
                                        </p:tgtEl>
                                        <p:attrNameLst>
                                          <p:attrName>style.visibility</p:attrName>
                                        </p:attrNameLst>
                                      </p:cBhvr>
                                      <p:to>
                                        <p:strVal val="visible"/>
                                      </p:to>
                                    </p:set>
                                    <p:animEffect transition="in" filter="barn(inHorizontal)">
                                      <p:cBhvr>
                                        <p:cTn id="31" dur="500"/>
                                        <p:tgtEl>
                                          <p:spTgt spid="15384"/>
                                        </p:tgtEl>
                                      </p:cBhvr>
                                    </p:animEffect>
                                  </p:childTnLst>
                                </p:cTn>
                              </p:par>
                            </p:childTnLst>
                          </p:cTn>
                        </p:par>
                        <p:par>
                          <p:cTn id="32" fill="hold">
                            <p:stCondLst>
                              <p:cond delay="4000"/>
                            </p:stCondLst>
                            <p:childTnLst>
                              <p:par>
                                <p:cTn id="33" presetID="2" presetClass="entr" presetSubtype="8" fill="hold" grpId="0" nodeType="afterEffect">
                                  <p:stCondLst>
                                    <p:cond delay="2000"/>
                                  </p:stCondLst>
                                  <p:childTnLst>
                                    <p:set>
                                      <p:cBhvr>
                                        <p:cTn id="34" dur="1" fill="hold">
                                          <p:stCondLst>
                                            <p:cond delay="0"/>
                                          </p:stCondLst>
                                        </p:cTn>
                                        <p:tgtEl>
                                          <p:spTgt spid="15385"/>
                                        </p:tgtEl>
                                        <p:attrNameLst>
                                          <p:attrName>style.visibility</p:attrName>
                                        </p:attrNameLst>
                                      </p:cBhvr>
                                      <p:to>
                                        <p:strVal val="visible"/>
                                      </p:to>
                                    </p:set>
                                    <p:anim calcmode="lin" valueType="num">
                                      <p:cBhvr additive="base">
                                        <p:cTn id="35" dur="500" fill="hold"/>
                                        <p:tgtEl>
                                          <p:spTgt spid="15385"/>
                                        </p:tgtEl>
                                        <p:attrNameLst>
                                          <p:attrName>ppt_x</p:attrName>
                                        </p:attrNameLst>
                                      </p:cBhvr>
                                      <p:tavLst>
                                        <p:tav tm="0">
                                          <p:val>
                                            <p:strVal val="0-#ppt_w/2"/>
                                          </p:val>
                                        </p:tav>
                                        <p:tav tm="100000">
                                          <p:val>
                                            <p:strVal val="#ppt_x"/>
                                          </p:val>
                                        </p:tav>
                                      </p:tavLst>
                                    </p:anim>
                                    <p:anim calcmode="lin" valueType="num">
                                      <p:cBhvr additive="base">
                                        <p:cTn id="36" dur="500" fill="hold"/>
                                        <p:tgtEl>
                                          <p:spTgt spid="153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9" grpId="0" autoUpdateAnimBg="0"/>
      <p:bldP spid="15382" grpId="0" autoUpdateAnimBg="0"/>
      <p:bldP spid="1538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Milyen informatikusra van szükség?</a:t>
            </a:r>
          </a:p>
        </p:txBody>
      </p:sp>
      <p:sp>
        <p:nvSpPr>
          <p:cNvPr id="3" name="Tartalom helye 2"/>
          <p:cNvSpPr>
            <a:spLocks noGrp="1"/>
          </p:cNvSpPr>
          <p:nvPr>
            <p:ph idx="1"/>
          </p:nvPr>
        </p:nvSpPr>
        <p:spPr/>
        <p:txBody>
          <a:bodyPr/>
          <a:lstStyle/>
          <a:p>
            <a:r>
              <a:rPr lang="hu-HU" dirty="0"/>
              <a:t>Álláshirdetések (</a:t>
            </a:r>
            <a:r>
              <a:rPr lang="hu-HU" dirty="0" err="1"/>
              <a:t>Jobinfo.hu</a:t>
            </a:r>
            <a:r>
              <a:rPr lang="hu-HU" dirty="0"/>
              <a:t>, 2015.09.22.)</a:t>
            </a:r>
          </a:p>
          <a:p>
            <a:endParaRPr lang="hu-HU" dirty="0"/>
          </a:p>
          <a:p>
            <a:endParaRPr lang="hu-HU" dirty="0"/>
          </a:p>
        </p:txBody>
      </p:sp>
      <p:pic>
        <p:nvPicPr>
          <p:cNvPr id="1029" name="Picture 5"/>
          <p:cNvPicPr>
            <a:picLocks noChangeAspect="1" noChangeArrowheads="1"/>
          </p:cNvPicPr>
          <p:nvPr/>
        </p:nvPicPr>
        <p:blipFill>
          <a:blip r:embed="rId2"/>
          <a:srcRect/>
          <a:stretch>
            <a:fillRect/>
          </a:stretch>
        </p:blipFill>
        <p:spPr bwMode="auto">
          <a:xfrm>
            <a:off x="214282" y="2428868"/>
            <a:ext cx="8715436" cy="4268534"/>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hu-HU"/>
              <a:t>Bináris számrendszer</a:t>
            </a:r>
            <a:endParaRPr lang="en-GB"/>
          </a:p>
        </p:txBody>
      </p:sp>
      <p:graphicFrame>
        <p:nvGraphicFramePr>
          <p:cNvPr id="17413" name="Object 5"/>
          <p:cNvGraphicFramePr>
            <a:graphicFrameLocks noChangeAspect="1"/>
          </p:cNvGraphicFramePr>
          <p:nvPr/>
        </p:nvGraphicFramePr>
        <p:xfrm>
          <a:off x="762000" y="2057400"/>
          <a:ext cx="8001000" cy="1225550"/>
        </p:xfrm>
        <a:graphic>
          <a:graphicData uri="http://schemas.openxmlformats.org/presentationml/2006/ole">
            <mc:AlternateContent xmlns:mc="http://schemas.openxmlformats.org/markup-compatibility/2006">
              <mc:Choice xmlns:v="urn:schemas-microsoft-com:vml" Requires="v">
                <p:oleObj spid="_x0000_s77828" name="Egyenlet" r:id="rId3" imgW="3149280" imgH="482400" progId="Equation.3">
                  <p:embed/>
                </p:oleObj>
              </mc:Choice>
              <mc:Fallback>
                <p:oleObj name="Egyenlet" r:id="rId3" imgW="3149280" imgH="482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057400"/>
                        <a:ext cx="8001000" cy="1225550"/>
                      </a:xfrm>
                      <a:prstGeom prst="rect">
                        <a:avLst/>
                      </a:prstGeom>
                      <a:solidFill>
                        <a:schemeClr val="accent1"/>
                      </a:solidFill>
                    </p:spPr>
                  </p:pic>
                </p:oleObj>
              </mc:Fallback>
            </mc:AlternateContent>
          </a:graphicData>
        </a:graphic>
      </p:graphicFrame>
      <p:sp>
        <p:nvSpPr>
          <p:cNvPr id="17417" name="Text Box 9"/>
          <p:cNvSpPr txBox="1">
            <a:spLocks noChangeArrowheads="1"/>
          </p:cNvSpPr>
          <p:nvPr/>
        </p:nvSpPr>
        <p:spPr bwMode="auto">
          <a:xfrm>
            <a:off x="838200" y="4005263"/>
            <a:ext cx="3589338" cy="519112"/>
          </a:xfrm>
          <a:prstGeom prst="rect">
            <a:avLst/>
          </a:prstGeom>
          <a:noFill/>
          <a:ln w="9525">
            <a:noFill/>
            <a:miter lim="800000"/>
            <a:headEnd/>
            <a:tailEnd/>
          </a:ln>
          <a:effectLst/>
        </p:spPr>
        <p:txBody>
          <a:bodyPr>
            <a:spAutoFit/>
          </a:bodyPr>
          <a:lstStyle/>
          <a:p>
            <a:pPr eaLnBrk="1" hangingPunct="1">
              <a:spcBef>
                <a:spcPct val="50000"/>
              </a:spcBef>
            </a:pPr>
            <a:r>
              <a:rPr lang="hu-HU" sz="2800" b="1">
                <a:latin typeface="Arial" charset="0"/>
              </a:rPr>
              <a:t>Számjegyek</a:t>
            </a:r>
            <a:r>
              <a:rPr lang="hu-HU" sz="2800" b="1">
                <a:solidFill>
                  <a:schemeClr val="tx2"/>
                </a:solidFill>
                <a:latin typeface="Arial" charset="0"/>
              </a:rPr>
              <a:t>: 0,1</a:t>
            </a:r>
            <a:endParaRPr lang="en-GB" sz="2800" b="1">
              <a:solidFill>
                <a:schemeClr val="tx2"/>
              </a:solidFill>
              <a:latin typeface="Arial" charset="0"/>
            </a:endParaRPr>
          </a:p>
        </p:txBody>
      </p:sp>
      <p:sp>
        <p:nvSpPr>
          <p:cNvPr id="17420" name="Text Box 12"/>
          <p:cNvSpPr txBox="1">
            <a:spLocks noChangeArrowheads="1"/>
          </p:cNvSpPr>
          <p:nvPr/>
        </p:nvSpPr>
        <p:spPr bwMode="auto">
          <a:xfrm>
            <a:off x="762000" y="5373688"/>
            <a:ext cx="8153400" cy="457200"/>
          </a:xfrm>
          <a:prstGeom prst="rect">
            <a:avLst/>
          </a:prstGeom>
          <a:noFill/>
          <a:ln w="9525">
            <a:noFill/>
            <a:miter lim="800000"/>
            <a:headEnd/>
            <a:tailEnd/>
          </a:ln>
          <a:effectLst/>
        </p:spPr>
        <p:txBody>
          <a:bodyPr>
            <a:spAutoFit/>
          </a:bodyPr>
          <a:lstStyle/>
          <a:p>
            <a:pPr eaLnBrk="1" hangingPunct="1">
              <a:spcBef>
                <a:spcPct val="50000"/>
              </a:spcBef>
            </a:pPr>
            <a:r>
              <a:rPr lang="hu-HU" sz="2400" b="1">
                <a:solidFill>
                  <a:srgbClr val="993300"/>
                </a:solidFill>
                <a:latin typeface="Tahoma" pitchFamily="34" charset="0"/>
              </a:rPr>
              <a:t>A számítástechnika a bináris számrendszerre épül</a:t>
            </a:r>
            <a:endParaRPr lang="en-GB" sz="2400" b="1">
              <a:solidFill>
                <a:srgbClr val="993300"/>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17417"/>
                                        </p:tgtEl>
                                        <p:attrNameLst>
                                          <p:attrName>style.visibility</p:attrName>
                                        </p:attrNameLst>
                                      </p:cBhvr>
                                      <p:to>
                                        <p:strVal val="visible"/>
                                      </p:to>
                                    </p:set>
                                    <p:anim calcmode="lin" valueType="num">
                                      <p:cBhvr additive="base">
                                        <p:cTn id="7" dur="500" fill="hold"/>
                                        <p:tgtEl>
                                          <p:spTgt spid="17417"/>
                                        </p:tgtEl>
                                        <p:attrNameLst>
                                          <p:attrName>ppt_x</p:attrName>
                                        </p:attrNameLst>
                                      </p:cBhvr>
                                      <p:tavLst>
                                        <p:tav tm="0">
                                          <p:val>
                                            <p:strVal val="0-#ppt_w/2"/>
                                          </p:val>
                                        </p:tav>
                                        <p:tav tm="100000">
                                          <p:val>
                                            <p:strVal val="#ppt_x"/>
                                          </p:val>
                                        </p:tav>
                                      </p:tavLst>
                                    </p:anim>
                                    <p:anim calcmode="lin" valueType="num">
                                      <p:cBhvr additive="base">
                                        <p:cTn id="8" dur="500" fill="hold"/>
                                        <p:tgtEl>
                                          <p:spTgt spid="17417"/>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8" fill="hold" grpId="0" nodeType="afterEffect">
                                  <p:stCondLst>
                                    <p:cond delay="2000"/>
                                  </p:stCondLst>
                                  <p:childTnLst>
                                    <p:set>
                                      <p:cBhvr>
                                        <p:cTn id="11" dur="1" fill="hold">
                                          <p:stCondLst>
                                            <p:cond delay="0"/>
                                          </p:stCondLst>
                                        </p:cTn>
                                        <p:tgtEl>
                                          <p:spTgt spid="17420"/>
                                        </p:tgtEl>
                                        <p:attrNameLst>
                                          <p:attrName>style.visibility</p:attrName>
                                        </p:attrNameLst>
                                      </p:cBhvr>
                                      <p:to>
                                        <p:strVal val="visible"/>
                                      </p:to>
                                    </p:set>
                                    <p:anim calcmode="lin" valueType="num">
                                      <p:cBhvr additive="base">
                                        <p:cTn id="12" dur="500" fill="hold"/>
                                        <p:tgtEl>
                                          <p:spTgt spid="17420"/>
                                        </p:tgtEl>
                                        <p:attrNameLst>
                                          <p:attrName>ppt_x</p:attrName>
                                        </p:attrNameLst>
                                      </p:cBhvr>
                                      <p:tavLst>
                                        <p:tav tm="0">
                                          <p:val>
                                            <p:strVal val="0-#ppt_w/2"/>
                                          </p:val>
                                        </p:tav>
                                        <p:tav tm="100000">
                                          <p:val>
                                            <p:strVal val="#ppt_x"/>
                                          </p:val>
                                        </p:tav>
                                      </p:tavLst>
                                    </p:anim>
                                    <p:anim calcmode="lin" valueType="num">
                                      <p:cBhvr additive="base">
                                        <p:cTn id="13" dur="500" fill="hold"/>
                                        <p:tgtEl>
                                          <p:spTgt spid="174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autoUpdateAnimBg="0"/>
      <p:bldP spid="17420"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hu-HU"/>
              <a:t>Hexadecimális számrendszer</a:t>
            </a:r>
            <a:endParaRPr lang="en-GB"/>
          </a:p>
        </p:txBody>
      </p:sp>
      <p:graphicFrame>
        <p:nvGraphicFramePr>
          <p:cNvPr id="18437" name="Object 5"/>
          <p:cNvGraphicFramePr>
            <a:graphicFrameLocks noChangeAspect="1"/>
          </p:cNvGraphicFramePr>
          <p:nvPr/>
        </p:nvGraphicFramePr>
        <p:xfrm>
          <a:off x="914400" y="1905000"/>
          <a:ext cx="7239000" cy="623888"/>
        </p:xfrm>
        <a:graphic>
          <a:graphicData uri="http://schemas.openxmlformats.org/presentationml/2006/ole">
            <mc:AlternateContent xmlns:mc="http://schemas.openxmlformats.org/markup-compatibility/2006">
              <mc:Choice xmlns:v="urn:schemas-microsoft-com:vml" Requires="v">
                <p:oleObj spid="_x0000_s78856" name="Egyenlet" r:id="rId3" imgW="2349360" imgH="203040" progId="Equation.3">
                  <p:embed/>
                </p:oleObj>
              </mc:Choice>
              <mc:Fallback>
                <p:oleObj name="Egyenlet" r:id="rId3" imgW="2349360" imgH="203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05000"/>
                        <a:ext cx="7239000" cy="623888"/>
                      </a:xfrm>
                      <a:prstGeom prst="rect">
                        <a:avLst/>
                      </a:prstGeom>
                      <a:solidFill>
                        <a:schemeClr val="accent1"/>
                      </a:solidFill>
                    </p:spPr>
                  </p:pic>
                </p:oleObj>
              </mc:Fallback>
            </mc:AlternateContent>
          </a:graphicData>
        </a:graphic>
      </p:graphicFrame>
      <p:sp>
        <p:nvSpPr>
          <p:cNvPr id="18438" name="Text Box 6"/>
          <p:cNvSpPr txBox="1">
            <a:spLocks noChangeArrowheads="1"/>
          </p:cNvSpPr>
          <p:nvPr/>
        </p:nvSpPr>
        <p:spPr bwMode="auto">
          <a:xfrm>
            <a:off x="5562600" y="4495800"/>
            <a:ext cx="23622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Tahoma" pitchFamily="34" charset="0"/>
              </a:rPr>
              <a:t>16-os alapú</a:t>
            </a:r>
            <a:endParaRPr lang="en-GB" sz="2400" b="1">
              <a:latin typeface="Tahoma" pitchFamily="34" charset="0"/>
            </a:endParaRPr>
          </a:p>
        </p:txBody>
      </p:sp>
      <p:sp>
        <p:nvSpPr>
          <p:cNvPr id="18441" name="Text Box 9"/>
          <p:cNvSpPr txBox="1">
            <a:spLocks noChangeArrowheads="1"/>
          </p:cNvSpPr>
          <p:nvPr/>
        </p:nvSpPr>
        <p:spPr bwMode="auto">
          <a:xfrm>
            <a:off x="755650" y="5445125"/>
            <a:ext cx="6769100" cy="519113"/>
          </a:xfrm>
          <a:prstGeom prst="rect">
            <a:avLst/>
          </a:prstGeom>
          <a:noFill/>
          <a:ln w="9525">
            <a:noFill/>
            <a:miter lim="800000"/>
            <a:headEnd/>
            <a:tailEnd/>
          </a:ln>
          <a:effectLst/>
        </p:spPr>
        <p:txBody>
          <a:bodyPr>
            <a:spAutoFit/>
          </a:bodyPr>
          <a:lstStyle/>
          <a:p>
            <a:pPr eaLnBrk="1" hangingPunct="1">
              <a:spcBef>
                <a:spcPct val="50000"/>
              </a:spcBef>
            </a:pPr>
            <a:r>
              <a:rPr lang="hu-HU" sz="2800" b="1">
                <a:latin typeface="Arial" charset="0"/>
              </a:rPr>
              <a:t>Számjegyek</a:t>
            </a:r>
            <a:r>
              <a:rPr lang="hu-HU" sz="2800" b="1">
                <a:solidFill>
                  <a:schemeClr val="tx2"/>
                </a:solidFill>
                <a:latin typeface="Arial" charset="0"/>
              </a:rPr>
              <a:t>: 0, 1,..., 9, A, B, C, D, E, F</a:t>
            </a:r>
            <a:endParaRPr lang="en-GB" sz="2800" b="1">
              <a:solidFill>
                <a:schemeClr val="tx2"/>
              </a:solidFill>
              <a:latin typeface="Arial" charset="0"/>
            </a:endParaRPr>
          </a:p>
        </p:txBody>
      </p:sp>
      <p:graphicFrame>
        <p:nvGraphicFramePr>
          <p:cNvPr id="18444" name="Object 12"/>
          <p:cNvGraphicFramePr>
            <a:graphicFrameLocks noChangeAspect="1"/>
          </p:cNvGraphicFramePr>
          <p:nvPr/>
        </p:nvGraphicFramePr>
        <p:xfrm>
          <a:off x="2057400" y="2743200"/>
          <a:ext cx="6065838" cy="546100"/>
        </p:xfrm>
        <a:graphic>
          <a:graphicData uri="http://schemas.openxmlformats.org/presentationml/2006/ole">
            <mc:AlternateContent xmlns:mc="http://schemas.openxmlformats.org/markup-compatibility/2006">
              <mc:Choice xmlns:v="urn:schemas-microsoft-com:vml" Requires="v">
                <p:oleObj spid="_x0000_s78857" name="Egyenlet" r:id="rId5" imgW="1968480" imgH="177480" progId="Equation.3">
                  <p:embed/>
                </p:oleObj>
              </mc:Choice>
              <mc:Fallback>
                <p:oleObj name="Egyenlet" r:id="rId5" imgW="1968480" imgH="1774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2743200"/>
                        <a:ext cx="6065838" cy="546100"/>
                      </a:xfrm>
                      <a:prstGeom prst="rect">
                        <a:avLst/>
                      </a:prstGeom>
                      <a:solidFill>
                        <a:schemeClr val="accent1"/>
                      </a:solidFill>
                    </p:spPr>
                  </p:pic>
                </p:oleObj>
              </mc:Fallback>
            </mc:AlternateContent>
          </a:graphicData>
        </a:graphic>
      </p:graphicFrame>
      <p:graphicFrame>
        <p:nvGraphicFramePr>
          <p:cNvPr id="18445" name="Object 13"/>
          <p:cNvGraphicFramePr>
            <a:graphicFrameLocks noChangeAspect="1"/>
          </p:cNvGraphicFramePr>
          <p:nvPr/>
        </p:nvGraphicFramePr>
        <p:xfrm>
          <a:off x="2133600" y="3581400"/>
          <a:ext cx="1879600" cy="741363"/>
        </p:xfrm>
        <a:graphic>
          <a:graphicData uri="http://schemas.openxmlformats.org/presentationml/2006/ole">
            <mc:AlternateContent xmlns:mc="http://schemas.openxmlformats.org/markup-compatibility/2006">
              <mc:Choice xmlns:v="urn:schemas-microsoft-com:vml" Requires="v">
                <p:oleObj spid="_x0000_s78858" name="Egyenlet" r:id="rId7" imgW="609480" imgH="241200" progId="Equation.3">
                  <p:embed/>
                </p:oleObj>
              </mc:Choice>
              <mc:Fallback>
                <p:oleObj name="Egyenlet" r:id="rId7" imgW="609480" imgH="2412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3581400"/>
                        <a:ext cx="1879600" cy="741363"/>
                      </a:xfrm>
                      <a:prstGeom prst="rect">
                        <a:avLst/>
                      </a:prstGeom>
                      <a:solidFill>
                        <a:schemeClr val="accent1"/>
                      </a:solid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0-#ppt_w/2"/>
                                          </p:val>
                                        </p:tav>
                                        <p:tav tm="100000">
                                          <p:val>
                                            <p:strVal val="#ppt_x"/>
                                          </p:val>
                                        </p:tav>
                                      </p:tavLst>
                                    </p:anim>
                                    <p:anim calcmode="lin" valueType="num">
                                      <p:cBhvr additive="base">
                                        <p:cTn id="8"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hu-HU"/>
              <a:t>Számrendszerek: összefoglaló</a:t>
            </a:r>
            <a:endParaRPr lang="en-GB"/>
          </a:p>
        </p:txBody>
      </p:sp>
      <p:graphicFrame>
        <p:nvGraphicFramePr>
          <p:cNvPr id="16564" name="Group 180"/>
          <p:cNvGraphicFramePr>
            <a:graphicFrameLocks noGrp="1"/>
          </p:cNvGraphicFramePr>
          <p:nvPr>
            <p:ph type="tbl" idx="1"/>
          </p:nvPr>
        </p:nvGraphicFramePr>
        <p:xfrm>
          <a:off x="250825" y="1752600"/>
          <a:ext cx="8713788" cy="4114800"/>
        </p:xfrm>
        <a:graphic>
          <a:graphicData uri="http://schemas.openxmlformats.org/drawingml/2006/table">
            <a:tbl>
              <a:tblPr/>
              <a:tblGrid>
                <a:gridCol w="1584325">
                  <a:extLst>
                    <a:ext uri="{9D8B030D-6E8A-4147-A177-3AD203B41FA5}">
                      <a16:colId xmlns:a16="http://schemas.microsoft.com/office/drawing/2014/main" val="20000"/>
                    </a:ext>
                  </a:extLst>
                </a:gridCol>
                <a:gridCol w="2016125">
                  <a:extLst>
                    <a:ext uri="{9D8B030D-6E8A-4147-A177-3AD203B41FA5}">
                      <a16:colId xmlns:a16="http://schemas.microsoft.com/office/drawing/2014/main" val="20001"/>
                    </a:ext>
                  </a:extLst>
                </a:gridCol>
                <a:gridCol w="1512888">
                  <a:extLst>
                    <a:ext uri="{9D8B030D-6E8A-4147-A177-3AD203B41FA5}">
                      <a16:colId xmlns:a16="http://schemas.microsoft.com/office/drawing/2014/main" val="20002"/>
                    </a:ext>
                  </a:extLst>
                </a:gridCol>
                <a:gridCol w="2160587">
                  <a:extLst>
                    <a:ext uri="{9D8B030D-6E8A-4147-A177-3AD203B41FA5}">
                      <a16:colId xmlns:a16="http://schemas.microsoft.com/office/drawing/2014/main" val="20003"/>
                    </a:ext>
                  </a:extLst>
                </a:gridCol>
                <a:gridCol w="1439863">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endParaRPr kumimoji="0" lang="hu-HU" sz="1800" b="0" i="0" u="none" strike="noStrike" cap="none" normalizeH="0" baseline="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0033CC"/>
                          </a:solidFill>
                          <a:effectLst/>
                          <a:latin typeface="Arial" charset="0"/>
                        </a:rPr>
                        <a:t>Decimális</a:t>
                      </a:r>
                      <a:endParaRPr kumimoji="0" lang="en-GB" sz="1800" b="1" i="0" u="none" strike="noStrike" cap="none" normalizeH="0" baseline="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0033CC"/>
                          </a:solidFill>
                          <a:effectLst/>
                          <a:latin typeface="Arial" charset="0"/>
                        </a:rPr>
                        <a:t>Bináris</a:t>
                      </a:r>
                      <a:endParaRPr kumimoji="0" lang="en-GB" sz="1800" b="1" i="0" u="none" strike="noStrike" cap="none" normalizeH="0" baseline="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0033CC"/>
                          </a:solidFill>
                          <a:effectLst/>
                          <a:latin typeface="Arial" charset="0"/>
                        </a:rPr>
                        <a:t>Hexa-decimális</a:t>
                      </a:r>
                      <a:endParaRPr kumimoji="0" lang="en-GB" sz="1800" b="1" i="0" u="none" strike="noStrike" cap="none" normalizeH="0" baseline="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0033CC"/>
                          </a:solidFill>
                          <a:effectLst/>
                          <a:latin typeface="Arial" charset="0"/>
                        </a:rPr>
                        <a:t>q-alapú</a:t>
                      </a:r>
                      <a:endParaRPr kumimoji="0" lang="en-GB" sz="1800" b="1" i="0" u="none" strike="noStrike" cap="none" normalizeH="0" baseline="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85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0033CC"/>
                          </a:solidFill>
                          <a:effectLst/>
                          <a:latin typeface="Arial" charset="0"/>
                        </a:rPr>
                        <a:t>Alap</a:t>
                      </a:r>
                      <a:endParaRPr kumimoji="0" lang="en-GB" sz="1800" b="1" i="0" u="none" strike="noStrike" cap="none" normalizeH="0" baseline="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chemeClr val="tx1"/>
                          </a:solidFill>
                          <a:effectLst/>
                          <a:latin typeface="Arial" charset="0"/>
                        </a:rPr>
                        <a:t>10</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chemeClr val="tx1"/>
                          </a:solidFill>
                          <a:effectLst/>
                          <a:latin typeface="Arial" charset="0"/>
                        </a:rPr>
                        <a:t>2</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chemeClr val="tx1"/>
                          </a:solidFill>
                          <a:effectLst/>
                          <a:latin typeface="Arial" charset="0"/>
                        </a:rPr>
                        <a:t>16</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chemeClr val="tx1"/>
                          </a:solidFill>
                          <a:effectLst/>
                          <a:latin typeface="Arial" charset="0"/>
                        </a:rPr>
                        <a:t>q</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685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0033CC"/>
                          </a:solidFill>
                          <a:effectLst/>
                          <a:latin typeface="Arial" charset="0"/>
                        </a:rPr>
                        <a:t>Számjegyek</a:t>
                      </a:r>
                      <a:endParaRPr kumimoji="0" lang="en-GB" sz="1800" b="1" i="0" u="none" strike="noStrike" cap="none" normalizeH="0" baseline="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chemeClr val="tx1"/>
                          </a:solidFill>
                          <a:effectLst/>
                          <a:latin typeface="Arial" charset="0"/>
                        </a:rPr>
                        <a:t>0, 1, 2, ..., 9</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chemeClr val="tx1"/>
                          </a:solidFill>
                          <a:effectLst/>
                          <a:latin typeface="Arial" charset="0"/>
                        </a:rPr>
                        <a:t>0, 1</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chemeClr val="tx1"/>
                          </a:solidFill>
                          <a:effectLst/>
                          <a:latin typeface="Arial" charset="0"/>
                        </a:rPr>
                        <a:t>0, 1, ..., 9,</a:t>
                      </a:r>
                      <a:br>
                        <a:rPr kumimoji="0" lang="hu-HU" sz="1800" b="1" i="0" u="none" strike="noStrike" cap="none" normalizeH="0" baseline="0">
                          <a:ln>
                            <a:noFill/>
                          </a:ln>
                          <a:solidFill>
                            <a:schemeClr val="tx1"/>
                          </a:solidFill>
                          <a:effectLst/>
                          <a:latin typeface="Arial" charset="0"/>
                        </a:rPr>
                      </a:br>
                      <a:r>
                        <a:rPr kumimoji="0" lang="hu-HU" sz="1800" b="1" i="0" u="none" strike="noStrike" cap="none" normalizeH="0" baseline="0">
                          <a:ln>
                            <a:noFill/>
                          </a:ln>
                          <a:solidFill>
                            <a:schemeClr val="tx1"/>
                          </a:solidFill>
                          <a:effectLst/>
                          <a:latin typeface="Arial" charset="0"/>
                        </a:rPr>
                        <a:t>A, B, C, D, E, F</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chemeClr val="tx1"/>
                          </a:solidFill>
                          <a:effectLst/>
                          <a:latin typeface="Arial" charset="0"/>
                        </a:rPr>
                        <a:t>0, ..., q-1</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685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0033CC"/>
                          </a:solidFill>
                          <a:effectLst/>
                          <a:latin typeface="Arial" charset="0"/>
                        </a:rPr>
                        <a:t>Helyiértékek</a:t>
                      </a:r>
                      <a:endParaRPr kumimoji="0" lang="en-GB" sz="1800" b="1" i="0" u="none" strike="noStrike" cap="none" normalizeH="0" baseline="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chemeClr val="tx1"/>
                          </a:solidFill>
                          <a:effectLst/>
                          <a:latin typeface="Arial" charset="0"/>
                        </a:rPr>
                        <a:t>..., 100, 10, 1</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chemeClr val="tx1"/>
                          </a:solidFill>
                          <a:effectLst/>
                          <a:latin typeface="Arial" charset="0"/>
                        </a:rPr>
                        <a:t>..., 8, 4, 2, 1</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chemeClr val="tx1"/>
                          </a:solidFill>
                          <a:effectLst/>
                          <a:latin typeface="Arial" charset="0"/>
                        </a:rPr>
                        <a:t>..., 256, 16, 1</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chemeClr val="tx1"/>
                          </a:solidFill>
                          <a:effectLst/>
                          <a:latin typeface="Arial" charset="0"/>
                        </a:rPr>
                        <a:t>..., q</a:t>
                      </a:r>
                      <a:r>
                        <a:rPr kumimoji="0" lang="hu-HU" sz="1800" b="1" i="0" u="none" strike="noStrike" cap="none" normalizeH="0" baseline="30000">
                          <a:ln>
                            <a:noFill/>
                          </a:ln>
                          <a:solidFill>
                            <a:schemeClr val="tx1"/>
                          </a:solidFill>
                          <a:effectLst/>
                          <a:latin typeface="Arial" charset="0"/>
                        </a:rPr>
                        <a:t>2</a:t>
                      </a:r>
                      <a:r>
                        <a:rPr kumimoji="0" lang="hu-HU" sz="1800" b="1" i="0" u="none" strike="noStrike" cap="none" normalizeH="0" baseline="0">
                          <a:ln>
                            <a:noFill/>
                          </a:ln>
                          <a:solidFill>
                            <a:schemeClr val="tx1"/>
                          </a:solidFill>
                          <a:effectLst/>
                          <a:latin typeface="Arial" charset="0"/>
                        </a:rPr>
                        <a:t>, q</a:t>
                      </a:r>
                      <a:r>
                        <a:rPr kumimoji="0" lang="hu-HU" sz="1800" b="1" i="0" u="none" strike="noStrike" cap="none" normalizeH="0" baseline="30000">
                          <a:ln>
                            <a:noFill/>
                          </a:ln>
                          <a:solidFill>
                            <a:schemeClr val="tx1"/>
                          </a:solidFill>
                          <a:effectLst/>
                          <a:latin typeface="Arial" charset="0"/>
                        </a:rPr>
                        <a:t>1</a:t>
                      </a:r>
                      <a:r>
                        <a:rPr kumimoji="0" lang="hu-HU" sz="1800" b="1" i="0" u="none" strike="noStrike" cap="none" normalizeH="0" baseline="0">
                          <a:ln>
                            <a:noFill/>
                          </a:ln>
                          <a:solidFill>
                            <a:schemeClr val="tx1"/>
                          </a:solidFill>
                          <a:effectLst/>
                          <a:latin typeface="Arial" charset="0"/>
                        </a:rPr>
                        <a:t>, q</a:t>
                      </a:r>
                      <a:r>
                        <a:rPr kumimoji="0" lang="hu-HU" sz="1800" b="1" i="0" u="none" strike="noStrike" cap="none" normalizeH="0" baseline="30000">
                          <a:ln>
                            <a:noFill/>
                          </a:ln>
                          <a:solidFill>
                            <a:schemeClr val="tx1"/>
                          </a:solidFill>
                          <a:effectLst/>
                          <a:latin typeface="Arial" charset="0"/>
                        </a:rPr>
                        <a:t>0</a:t>
                      </a:r>
                      <a:endParaRPr kumimoji="0" lang="en-GB" sz="1800" b="1" i="0" u="none" strike="noStrike" cap="none" normalizeH="0" baseline="3000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685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993300"/>
                          </a:solidFill>
                          <a:effectLst/>
                          <a:latin typeface="Arial" charset="0"/>
                        </a:rPr>
                        <a:t>512</a:t>
                      </a:r>
                      <a:r>
                        <a:rPr kumimoji="0" lang="hu-HU" sz="1800" b="1" i="0" u="none" strike="noStrike" cap="none" normalizeH="0" baseline="0">
                          <a:ln>
                            <a:noFill/>
                          </a:ln>
                          <a:solidFill>
                            <a:srgbClr val="0033CC"/>
                          </a:solidFill>
                          <a:effectLst/>
                          <a:latin typeface="Arial" charset="0"/>
                        </a:rPr>
                        <a:t> valódi értéke</a:t>
                      </a:r>
                      <a:endParaRPr kumimoji="0" lang="en-GB" sz="1800" b="1" i="0" u="none" strike="noStrike" cap="none" normalizeH="0" baseline="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993300"/>
                          </a:solidFill>
                          <a:effectLst/>
                          <a:latin typeface="Arial" charset="0"/>
                        </a:rPr>
                        <a:t>5</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100+</a:t>
                      </a:r>
                      <a:r>
                        <a:rPr kumimoji="0" lang="hu-HU" sz="1800" b="1" i="0" u="none" strike="noStrike" cap="none" normalizeH="0" baseline="0">
                          <a:ln>
                            <a:noFill/>
                          </a:ln>
                          <a:solidFill>
                            <a:srgbClr val="993300"/>
                          </a:solidFill>
                          <a:effectLst/>
                          <a:latin typeface="Arial" charset="0"/>
                        </a:rPr>
                        <a:t>1</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10+</a:t>
                      </a:r>
                      <a:r>
                        <a:rPr kumimoji="0" lang="hu-HU" sz="1800" b="1" i="0" u="none" strike="noStrike" cap="none" normalizeH="0" baseline="0">
                          <a:ln>
                            <a:noFill/>
                          </a:ln>
                          <a:solidFill>
                            <a:srgbClr val="993300"/>
                          </a:solidFill>
                          <a:effectLst/>
                          <a:latin typeface="Arial" charset="0"/>
                        </a:rPr>
                        <a:t>2</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1</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endParaRPr kumimoji="0" lang="hu-HU"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993300"/>
                          </a:solidFill>
                          <a:effectLst/>
                          <a:latin typeface="Arial" charset="0"/>
                        </a:rPr>
                        <a:t>5</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256+</a:t>
                      </a:r>
                      <a:r>
                        <a:rPr kumimoji="0" lang="hu-HU" sz="1800" b="1" i="0" u="none" strike="noStrike" cap="none" normalizeH="0" baseline="0">
                          <a:ln>
                            <a:noFill/>
                          </a:ln>
                          <a:solidFill>
                            <a:srgbClr val="993300"/>
                          </a:solidFill>
                          <a:effectLst/>
                          <a:latin typeface="Arial" charset="0"/>
                        </a:rPr>
                        <a:t>1</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16+</a:t>
                      </a:r>
                      <a:r>
                        <a:rPr kumimoji="0" lang="hu-HU" sz="1800" b="1" i="0" u="none" strike="noStrike" cap="none" normalizeH="0" baseline="0">
                          <a:ln>
                            <a:noFill/>
                          </a:ln>
                          <a:solidFill>
                            <a:srgbClr val="993300"/>
                          </a:solidFill>
                          <a:effectLst/>
                          <a:latin typeface="Arial" charset="0"/>
                        </a:rPr>
                        <a:t>2</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1</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endParaRPr kumimoji="0" lang="hu-HU"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685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993300"/>
                          </a:solidFill>
                          <a:effectLst/>
                          <a:latin typeface="Arial" charset="0"/>
                        </a:rPr>
                        <a:t>110</a:t>
                      </a:r>
                      <a:r>
                        <a:rPr kumimoji="0" lang="hu-HU" sz="1800" b="1" i="0" u="none" strike="noStrike" cap="none" normalizeH="0" baseline="0">
                          <a:ln>
                            <a:noFill/>
                          </a:ln>
                          <a:solidFill>
                            <a:srgbClr val="0033CC"/>
                          </a:solidFill>
                          <a:effectLst/>
                          <a:latin typeface="Arial" charset="0"/>
                        </a:rPr>
                        <a:t> valódi értéke</a:t>
                      </a:r>
                      <a:endParaRPr kumimoji="0" lang="en-GB" sz="1800" b="1" i="0" u="none" strike="noStrike" cap="none" normalizeH="0" baseline="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993300"/>
                          </a:solidFill>
                          <a:effectLst/>
                          <a:latin typeface="Arial" charset="0"/>
                        </a:rPr>
                        <a:t>1</a:t>
                      </a:r>
                      <a:r>
                        <a:rPr kumimoji="0" lang="hu-HU" sz="1800" b="1" i="0" u="none" strike="noStrike" cap="none" normalizeH="0" baseline="0">
                          <a:ln>
                            <a:noFill/>
                          </a:ln>
                          <a:solidFill>
                            <a:schemeClr val="tx1"/>
                          </a:solidFill>
                          <a:effectLst/>
                          <a:latin typeface="Arial" charset="0"/>
                        </a:rPr>
                        <a:t> </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100+</a:t>
                      </a:r>
                      <a:r>
                        <a:rPr kumimoji="0" lang="hu-HU" sz="1800" b="1" i="0" u="none" strike="noStrike" cap="none" normalizeH="0" baseline="0">
                          <a:ln>
                            <a:noFill/>
                          </a:ln>
                          <a:solidFill>
                            <a:srgbClr val="993300"/>
                          </a:solidFill>
                          <a:effectLst/>
                          <a:latin typeface="Arial" charset="0"/>
                        </a:rPr>
                        <a:t>1</a:t>
                      </a:r>
                      <a:r>
                        <a:rPr kumimoji="0" lang="hu-HU" sz="1800" b="1" i="0" u="none" strike="noStrike" cap="none" normalizeH="0" baseline="0">
                          <a:ln>
                            <a:noFill/>
                          </a:ln>
                          <a:solidFill>
                            <a:schemeClr val="tx1"/>
                          </a:solidFill>
                          <a:effectLst/>
                          <a:latin typeface="Arial" charset="0"/>
                        </a:rPr>
                        <a:t> </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10+</a:t>
                      </a:r>
                      <a:r>
                        <a:rPr kumimoji="0" lang="hu-HU" sz="1800" b="1" i="0" u="none" strike="noStrike" cap="none" normalizeH="0" baseline="0">
                          <a:ln>
                            <a:noFill/>
                          </a:ln>
                          <a:solidFill>
                            <a:srgbClr val="993300"/>
                          </a:solidFill>
                          <a:effectLst/>
                          <a:latin typeface="Arial" charset="0"/>
                        </a:rPr>
                        <a:t>0</a:t>
                      </a:r>
                      <a:r>
                        <a:rPr kumimoji="0" lang="hu-HU" sz="1800" b="1" i="0" u="none" strike="noStrike" cap="none" normalizeH="0" baseline="0">
                          <a:ln>
                            <a:noFill/>
                          </a:ln>
                          <a:solidFill>
                            <a:schemeClr val="tx1"/>
                          </a:solidFill>
                          <a:effectLst/>
                          <a:latin typeface="Arial" charset="0"/>
                        </a:rPr>
                        <a:t> </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1</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993300"/>
                          </a:solidFill>
                          <a:effectLst/>
                          <a:latin typeface="Arial" charset="0"/>
                        </a:rPr>
                        <a:t>1</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4+</a:t>
                      </a:r>
                      <a:r>
                        <a:rPr kumimoji="0" lang="hu-HU" sz="1800" b="1" i="0" u="none" strike="noStrike" cap="none" normalizeH="0" baseline="0">
                          <a:ln>
                            <a:noFill/>
                          </a:ln>
                          <a:solidFill>
                            <a:srgbClr val="993300"/>
                          </a:solidFill>
                          <a:effectLst/>
                          <a:latin typeface="Arial" charset="0"/>
                        </a:rPr>
                        <a:t>1</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2+</a:t>
                      </a:r>
                      <a:r>
                        <a:rPr kumimoji="0" lang="hu-HU" sz="1800" b="1" i="0" u="none" strike="noStrike" cap="none" normalizeH="0" baseline="0">
                          <a:ln>
                            <a:noFill/>
                          </a:ln>
                          <a:solidFill>
                            <a:srgbClr val="993300"/>
                          </a:solidFill>
                          <a:effectLst/>
                          <a:latin typeface="Arial" charset="0"/>
                        </a:rPr>
                        <a:t>0</a:t>
                      </a:r>
                      <a:r>
                        <a:rPr kumimoji="0" lang="hu-HU" sz="1800" b="1" i="0" u="none" strike="noStrike" cap="none" normalizeH="0" baseline="0">
                          <a:ln>
                            <a:noFill/>
                          </a:ln>
                          <a:solidFill>
                            <a:schemeClr val="tx1"/>
                          </a:solidFill>
                          <a:effectLst/>
                          <a:latin typeface="Arial" charset="0"/>
                        </a:rPr>
                        <a:t> </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1</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a:ln>
                            <a:noFill/>
                          </a:ln>
                          <a:solidFill>
                            <a:srgbClr val="993300"/>
                          </a:solidFill>
                          <a:effectLst/>
                          <a:latin typeface="Arial" charset="0"/>
                        </a:rPr>
                        <a:t>1</a:t>
                      </a:r>
                      <a:r>
                        <a:rPr kumimoji="0" lang="hu-HU" sz="1800" b="1" i="0" u="none" strike="noStrike" cap="none" normalizeH="0" baseline="0">
                          <a:ln>
                            <a:noFill/>
                          </a:ln>
                          <a:solidFill>
                            <a:schemeClr val="tx1"/>
                          </a:solidFill>
                          <a:effectLst/>
                          <a:latin typeface="Arial" charset="0"/>
                        </a:rPr>
                        <a:t> </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256+</a:t>
                      </a:r>
                      <a:r>
                        <a:rPr kumimoji="0" lang="hu-HU" sz="1800" b="1" i="0" u="none" strike="noStrike" cap="none" normalizeH="0" baseline="0">
                          <a:ln>
                            <a:noFill/>
                          </a:ln>
                          <a:solidFill>
                            <a:srgbClr val="993300"/>
                          </a:solidFill>
                          <a:effectLst/>
                          <a:latin typeface="Arial" charset="0"/>
                        </a:rPr>
                        <a:t>1</a:t>
                      </a:r>
                      <a:r>
                        <a:rPr kumimoji="0" lang="hu-HU" sz="1800" b="1" i="0" u="none" strike="noStrike" cap="none" normalizeH="0" baseline="0">
                          <a:ln>
                            <a:noFill/>
                          </a:ln>
                          <a:solidFill>
                            <a:schemeClr val="tx1"/>
                          </a:solidFill>
                          <a:effectLst/>
                          <a:latin typeface="Arial" charset="0"/>
                        </a:rPr>
                        <a:t> </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16+</a:t>
                      </a:r>
                      <a:r>
                        <a:rPr kumimoji="0" lang="hu-HU" sz="1800" b="1" i="0" u="none" strike="noStrike" cap="none" normalizeH="0" baseline="0">
                          <a:ln>
                            <a:noFill/>
                          </a:ln>
                          <a:solidFill>
                            <a:srgbClr val="993300"/>
                          </a:solidFill>
                          <a:effectLst/>
                          <a:latin typeface="Arial" charset="0"/>
                        </a:rPr>
                        <a:t>0</a:t>
                      </a:r>
                      <a:r>
                        <a:rPr kumimoji="0" lang="hu-HU" sz="1800" b="1" i="0" u="none" strike="noStrike" cap="none" normalizeH="0" baseline="0">
                          <a:ln>
                            <a:noFill/>
                          </a:ln>
                          <a:solidFill>
                            <a:schemeClr val="tx1"/>
                          </a:solidFill>
                          <a:effectLst/>
                          <a:latin typeface="Arial" charset="0"/>
                        </a:rPr>
                        <a:t> </a:t>
                      </a:r>
                      <a:r>
                        <a:rPr kumimoji="0" lang="hu-HU" sz="1800" b="1" i="0" u="none" strike="noStrike" cap="none" normalizeH="0" baseline="0">
                          <a:ln>
                            <a:noFill/>
                          </a:ln>
                          <a:solidFill>
                            <a:schemeClr val="tx1"/>
                          </a:solidFill>
                          <a:effectLst/>
                          <a:latin typeface="Arial" charset="0"/>
                          <a:cs typeface="Times New Roman" pitchFamily="18" charset="0"/>
                        </a:rPr>
                        <a:t>·</a:t>
                      </a:r>
                      <a:r>
                        <a:rPr kumimoji="0" lang="hu-HU" sz="1800" b="1" i="0" u="none" strike="noStrike" cap="none" normalizeH="0" baseline="0">
                          <a:ln>
                            <a:noFill/>
                          </a:ln>
                          <a:solidFill>
                            <a:schemeClr val="tx1"/>
                          </a:solidFill>
                          <a:effectLst/>
                          <a:latin typeface="Arial" charset="0"/>
                        </a:rPr>
                        <a:t>1</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endParaRPr kumimoji="0" lang="hu-HU"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bl>
          </a:graphicData>
        </a:graphic>
      </p:graphicFrame>
    </p:spTree>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t>2 </a:t>
            </a:r>
            <a:r>
              <a:rPr lang="hu-HU"/>
              <a:t>hatványai</a:t>
            </a:r>
            <a:r>
              <a:rPr lang="en-US"/>
              <a:t> 10-ed </a:t>
            </a:r>
            <a:r>
              <a:rPr lang="hu-HU"/>
              <a:t>rendig</a:t>
            </a:r>
          </a:p>
        </p:txBody>
      </p:sp>
      <p:graphicFrame>
        <p:nvGraphicFramePr>
          <p:cNvPr id="119923" name="Group 115"/>
          <p:cNvGraphicFramePr>
            <a:graphicFrameLocks noGrp="1"/>
          </p:cNvGraphicFramePr>
          <p:nvPr>
            <p:ph idx="1"/>
          </p:nvPr>
        </p:nvGraphicFramePr>
        <p:xfrm>
          <a:off x="539750" y="3284538"/>
          <a:ext cx="8208963" cy="1368425"/>
        </p:xfrm>
        <a:graphic>
          <a:graphicData uri="http://schemas.openxmlformats.org/drawingml/2006/table">
            <a:tbl>
              <a:tblPr/>
              <a:tblGrid>
                <a:gridCol w="647700">
                  <a:extLst>
                    <a:ext uri="{9D8B030D-6E8A-4147-A177-3AD203B41FA5}">
                      <a16:colId xmlns:a16="http://schemas.microsoft.com/office/drawing/2014/main" val="20000"/>
                    </a:ext>
                  </a:extLst>
                </a:gridCol>
                <a:gridCol w="576263">
                  <a:extLst>
                    <a:ext uri="{9D8B030D-6E8A-4147-A177-3AD203B41FA5}">
                      <a16:colId xmlns:a16="http://schemas.microsoft.com/office/drawing/2014/main" val="20001"/>
                    </a:ext>
                  </a:extLst>
                </a:gridCol>
                <a:gridCol w="576262">
                  <a:extLst>
                    <a:ext uri="{9D8B030D-6E8A-4147-A177-3AD203B41FA5}">
                      <a16:colId xmlns:a16="http://schemas.microsoft.com/office/drawing/2014/main" val="20002"/>
                    </a:ext>
                  </a:extLst>
                </a:gridCol>
                <a:gridCol w="719138">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gridCol w="935037">
                  <a:extLst>
                    <a:ext uri="{9D8B030D-6E8A-4147-A177-3AD203B41FA5}">
                      <a16:colId xmlns:a16="http://schemas.microsoft.com/office/drawing/2014/main" val="20006"/>
                    </a:ext>
                  </a:extLst>
                </a:gridCol>
                <a:gridCol w="936625">
                  <a:extLst>
                    <a:ext uri="{9D8B030D-6E8A-4147-A177-3AD203B41FA5}">
                      <a16:colId xmlns:a16="http://schemas.microsoft.com/office/drawing/2014/main" val="20007"/>
                    </a:ext>
                  </a:extLst>
                </a:gridCol>
                <a:gridCol w="1079500">
                  <a:extLst>
                    <a:ext uri="{9D8B030D-6E8A-4147-A177-3AD203B41FA5}">
                      <a16:colId xmlns:a16="http://schemas.microsoft.com/office/drawing/2014/main" val="20008"/>
                    </a:ext>
                  </a:extLst>
                </a:gridCol>
                <a:gridCol w="1296988">
                  <a:extLst>
                    <a:ext uri="{9D8B030D-6E8A-4147-A177-3AD203B41FA5}">
                      <a16:colId xmlns:a16="http://schemas.microsoft.com/office/drawing/2014/main" val="20009"/>
                    </a:ext>
                  </a:extLst>
                </a:gridCol>
              </a:tblGrid>
              <a:tr h="6540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a:ln>
                            <a:noFill/>
                          </a:ln>
                          <a:solidFill>
                            <a:srgbClr val="993300"/>
                          </a:solidFill>
                          <a:effectLst/>
                          <a:latin typeface="Verdana" pitchFamily="34" charset="0"/>
                        </a:rPr>
                        <a:t>2</a:t>
                      </a:r>
                      <a:r>
                        <a:rPr kumimoji="0" lang="en-US" sz="2600" b="1" i="0" u="none" strike="noStrike" cap="none" normalizeH="0" baseline="30000">
                          <a:ln>
                            <a:noFill/>
                          </a:ln>
                          <a:solidFill>
                            <a:srgbClr val="993300"/>
                          </a:solidFill>
                          <a:effectLst/>
                          <a:latin typeface="Verdana"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a:ln>
                            <a:noFill/>
                          </a:ln>
                          <a:solidFill>
                            <a:srgbClr val="993300"/>
                          </a:solidFill>
                          <a:effectLst/>
                          <a:latin typeface="Verdana" pitchFamily="34" charset="0"/>
                        </a:rPr>
                        <a:t>2</a:t>
                      </a:r>
                      <a:r>
                        <a:rPr kumimoji="0" lang="en-US" sz="2600" b="1" i="0" u="none" strike="noStrike" cap="none" normalizeH="0" baseline="30000">
                          <a:ln>
                            <a:noFill/>
                          </a:ln>
                          <a:solidFill>
                            <a:srgbClr val="993300"/>
                          </a:solidFill>
                          <a:effectLst/>
                          <a:latin typeface="Verdana"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a:ln>
                            <a:noFill/>
                          </a:ln>
                          <a:solidFill>
                            <a:srgbClr val="993300"/>
                          </a:solidFill>
                          <a:effectLst/>
                          <a:latin typeface="Verdana" pitchFamily="34" charset="0"/>
                        </a:rPr>
                        <a:t>2</a:t>
                      </a:r>
                      <a:r>
                        <a:rPr kumimoji="0" lang="en-US" sz="2600" b="1" i="0" u="none" strike="noStrike" cap="none" normalizeH="0" baseline="30000">
                          <a:ln>
                            <a:noFill/>
                          </a:ln>
                          <a:solidFill>
                            <a:srgbClr val="993300"/>
                          </a:solidFill>
                          <a:effectLst/>
                          <a:latin typeface="Verdana"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a:ln>
                            <a:noFill/>
                          </a:ln>
                          <a:solidFill>
                            <a:srgbClr val="993300"/>
                          </a:solidFill>
                          <a:effectLst/>
                          <a:latin typeface="Verdana" pitchFamily="34" charset="0"/>
                        </a:rPr>
                        <a:t>2</a:t>
                      </a:r>
                      <a:r>
                        <a:rPr kumimoji="0" lang="en-US" sz="2600" b="1" i="0" u="none" strike="noStrike" cap="none" normalizeH="0" baseline="30000">
                          <a:ln>
                            <a:noFill/>
                          </a:ln>
                          <a:solidFill>
                            <a:srgbClr val="993300"/>
                          </a:solidFill>
                          <a:effectLst/>
                          <a:latin typeface="Verdana"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a:ln>
                            <a:noFill/>
                          </a:ln>
                          <a:solidFill>
                            <a:srgbClr val="993300"/>
                          </a:solidFill>
                          <a:effectLst/>
                          <a:latin typeface="Verdana" pitchFamily="34" charset="0"/>
                        </a:rPr>
                        <a:t>2</a:t>
                      </a:r>
                      <a:r>
                        <a:rPr kumimoji="0" lang="en-US" sz="2600" b="1" i="0" u="none" strike="noStrike" cap="none" normalizeH="0" baseline="30000">
                          <a:ln>
                            <a:noFill/>
                          </a:ln>
                          <a:solidFill>
                            <a:srgbClr val="993300"/>
                          </a:solidFill>
                          <a:effectLst/>
                          <a:latin typeface="Verdana"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a:ln>
                            <a:noFill/>
                          </a:ln>
                          <a:solidFill>
                            <a:srgbClr val="993300"/>
                          </a:solidFill>
                          <a:effectLst/>
                          <a:latin typeface="Verdana" pitchFamily="34" charset="0"/>
                        </a:rPr>
                        <a:t>2</a:t>
                      </a:r>
                      <a:r>
                        <a:rPr kumimoji="0" lang="en-US" sz="2600" b="1" i="0" u="none" strike="noStrike" cap="none" normalizeH="0" baseline="30000">
                          <a:ln>
                            <a:noFill/>
                          </a:ln>
                          <a:solidFill>
                            <a:srgbClr val="993300"/>
                          </a:solidFill>
                          <a:effectLst/>
                          <a:latin typeface="Verdana"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a:ln>
                            <a:noFill/>
                          </a:ln>
                          <a:solidFill>
                            <a:srgbClr val="993300"/>
                          </a:solidFill>
                          <a:effectLst/>
                          <a:latin typeface="Verdana" pitchFamily="34" charset="0"/>
                        </a:rPr>
                        <a:t>2</a:t>
                      </a:r>
                      <a:r>
                        <a:rPr kumimoji="0" lang="en-US" sz="2600" b="1" i="0" u="none" strike="noStrike" cap="none" normalizeH="0" baseline="30000">
                          <a:ln>
                            <a:noFill/>
                          </a:ln>
                          <a:solidFill>
                            <a:srgbClr val="993300"/>
                          </a:solidFill>
                          <a:effectLst/>
                          <a:latin typeface="Verdana"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a:ln>
                            <a:noFill/>
                          </a:ln>
                          <a:solidFill>
                            <a:srgbClr val="993300"/>
                          </a:solidFill>
                          <a:effectLst/>
                          <a:latin typeface="Verdana" pitchFamily="34" charset="0"/>
                        </a:rPr>
                        <a:t>2</a:t>
                      </a:r>
                      <a:r>
                        <a:rPr kumimoji="0" lang="en-US" sz="2600" b="1" i="0" u="none" strike="noStrike" cap="none" normalizeH="0" baseline="30000">
                          <a:ln>
                            <a:noFill/>
                          </a:ln>
                          <a:solidFill>
                            <a:srgbClr val="993300"/>
                          </a:solidFill>
                          <a:effectLst/>
                          <a:latin typeface="Verdana"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a:ln>
                            <a:noFill/>
                          </a:ln>
                          <a:solidFill>
                            <a:srgbClr val="993300"/>
                          </a:solidFill>
                          <a:effectLst/>
                          <a:latin typeface="Verdana" pitchFamily="34" charset="0"/>
                        </a:rPr>
                        <a:t>2</a:t>
                      </a:r>
                      <a:r>
                        <a:rPr kumimoji="0" lang="en-US" sz="2600" b="1" i="0" u="none" strike="noStrike" cap="none" normalizeH="0" baseline="30000">
                          <a:ln>
                            <a:noFill/>
                          </a:ln>
                          <a:solidFill>
                            <a:srgbClr val="993300"/>
                          </a:solidFill>
                          <a:effectLst/>
                          <a:latin typeface="Verdana" pitchFamily="34"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a:ln>
                            <a:noFill/>
                          </a:ln>
                          <a:solidFill>
                            <a:srgbClr val="993300"/>
                          </a:solidFill>
                          <a:effectLst/>
                          <a:latin typeface="Verdana" pitchFamily="34" charset="0"/>
                        </a:rPr>
                        <a:t>2</a:t>
                      </a:r>
                      <a:r>
                        <a:rPr kumimoji="0" lang="en-US" sz="2600" b="1" i="0" u="none" strike="noStrike" cap="none" normalizeH="0" baseline="30000">
                          <a:ln>
                            <a:noFill/>
                          </a:ln>
                          <a:solidFill>
                            <a:srgbClr val="993300"/>
                          </a:solidFill>
                          <a:effectLst/>
                          <a:latin typeface="Verdana"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a:ln>
                            <a:noFill/>
                          </a:ln>
                          <a:solidFill>
                            <a:schemeClr val="tx1"/>
                          </a:solidFill>
                          <a:effectLst/>
                          <a:latin typeface="Verdana" pitchFamily="34" charset="0"/>
                        </a:rPr>
                        <a:t>2</a:t>
                      </a:r>
                      <a:endParaRPr kumimoji="0" lang="en-US" sz="2600" b="1"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a:ln>
                            <a:noFill/>
                          </a:ln>
                          <a:solidFill>
                            <a:schemeClr val="tx1"/>
                          </a:solidFill>
                          <a:effectLst/>
                          <a:latin typeface="Verdana" pitchFamily="34" charset="0"/>
                        </a:rPr>
                        <a:t>4</a:t>
                      </a:r>
                      <a:endParaRPr kumimoji="0" lang="en-US" sz="2600" b="1"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a:ln>
                            <a:noFill/>
                          </a:ln>
                          <a:solidFill>
                            <a:schemeClr val="tx1"/>
                          </a:solidFill>
                          <a:effectLst/>
                          <a:latin typeface="Verdana" pitchFamily="34" charset="0"/>
                        </a:rPr>
                        <a:t>8</a:t>
                      </a:r>
                      <a:endParaRPr kumimoji="0" lang="en-US" sz="2600" b="1"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a:ln>
                            <a:noFill/>
                          </a:ln>
                          <a:solidFill>
                            <a:schemeClr val="tx1"/>
                          </a:solidFill>
                          <a:effectLst/>
                          <a:latin typeface="Verdana" pitchFamily="34" charset="0"/>
                        </a:rPr>
                        <a:t>16</a:t>
                      </a:r>
                      <a:endParaRPr kumimoji="0" lang="en-US" sz="2600" b="1"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a:ln>
                            <a:noFill/>
                          </a:ln>
                          <a:solidFill>
                            <a:schemeClr val="tx1"/>
                          </a:solidFill>
                          <a:effectLst/>
                          <a:latin typeface="Verdana" pitchFamily="34" charset="0"/>
                        </a:rPr>
                        <a:t>32</a:t>
                      </a:r>
                      <a:endParaRPr kumimoji="0" lang="en-US" sz="2600" b="1"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a:ln>
                            <a:noFill/>
                          </a:ln>
                          <a:solidFill>
                            <a:schemeClr val="tx1"/>
                          </a:solidFill>
                          <a:effectLst/>
                          <a:latin typeface="Verdana" pitchFamily="34" charset="0"/>
                        </a:rPr>
                        <a:t>64</a:t>
                      </a:r>
                      <a:endParaRPr kumimoji="0" lang="en-US" sz="2600" b="1"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a:ln>
                            <a:noFill/>
                          </a:ln>
                          <a:solidFill>
                            <a:schemeClr val="tx1"/>
                          </a:solidFill>
                          <a:effectLst/>
                          <a:latin typeface="Verdana" pitchFamily="34" charset="0"/>
                        </a:rPr>
                        <a:t>128</a:t>
                      </a:r>
                      <a:endParaRPr kumimoji="0" lang="en-US" sz="2600" b="1"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a:ln>
                            <a:noFill/>
                          </a:ln>
                          <a:solidFill>
                            <a:schemeClr val="tx1"/>
                          </a:solidFill>
                          <a:effectLst/>
                          <a:latin typeface="Verdana" pitchFamily="34" charset="0"/>
                        </a:rPr>
                        <a:t>256</a:t>
                      </a:r>
                      <a:endParaRPr kumimoji="0" lang="en-US" sz="2600" b="1"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a:ln>
                            <a:noFill/>
                          </a:ln>
                          <a:solidFill>
                            <a:schemeClr val="tx1"/>
                          </a:solidFill>
                          <a:effectLst/>
                          <a:latin typeface="Verdana" pitchFamily="34" charset="0"/>
                        </a:rPr>
                        <a:t>512</a:t>
                      </a:r>
                      <a:endParaRPr kumimoji="0" lang="en-US" sz="2600" b="1"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a:ln>
                            <a:noFill/>
                          </a:ln>
                          <a:solidFill>
                            <a:schemeClr val="tx1"/>
                          </a:solidFill>
                          <a:effectLst/>
                          <a:latin typeface="Verdana" pitchFamily="34" charset="0"/>
                        </a:rPr>
                        <a:t>1</a:t>
                      </a:r>
                      <a:r>
                        <a:rPr kumimoji="0" lang="en-US" sz="2600" b="1" i="0" u="none" strike="noStrike" cap="none" normalizeH="0" baseline="0">
                          <a:ln>
                            <a:noFill/>
                          </a:ln>
                          <a:solidFill>
                            <a:schemeClr val="tx1"/>
                          </a:solidFill>
                          <a:effectLst/>
                          <a:latin typeface="Verdana" pitchFamily="34" charset="0"/>
                        </a:rPr>
                        <a:t>0</a:t>
                      </a:r>
                      <a:r>
                        <a:rPr kumimoji="0" lang="hu-HU" sz="2600" b="1" i="0" u="none" strike="noStrike" cap="none" normalizeH="0" baseline="0">
                          <a:ln>
                            <a:noFill/>
                          </a:ln>
                          <a:solidFill>
                            <a:schemeClr val="tx1"/>
                          </a:solidFill>
                          <a:effectLst/>
                          <a:latin typeface="Verdana" pitchFamily="34" charset="0"/>
                        </a:rPr>
                        <a:t>24</a:t>
                      </a:r>
                      <a:endParaRPr kumimoji="0" lang="en-US" sz="2600" b="1"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bl>
          </a:graphicData>
        </a:graphic>
      </p:graphicFrame>
    </p:spTree>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ím 1"/>
          <p:cNvSpPr>
            <a:spLocks noGrp="1"/>
          </p:cNvSpPr>
          <p:nvPr>
            <p:ph type="ctrTitle"/>
          </p:nvPr>
        </p:nvSpPr>
        <p:spPr>
          <a:xfrm>
            <a:off x="250825" y="2130425"/>
            <a:ext cx="8569325" cy="1470025"/>
          </a:xfrm>
          <a:solidFill>
            <a:srgbClr val="FCD5B5"/>
          </a:solidFill>
          <a:ln w="19050">
            <a:solidFill>
              <a:srgbClr val="B2B2B2"/>
            </a:solidFill>
          </a:ln>
        </p:spPr>
        <p:txBody>
          <a:bodyPr/>
          <a:lstStyle/>
          <a:p>
            <a:r>
              <a:rPr lang="hu-HU"/>
              <a:t>Átváltás a számrendszerek között</a:t>
            </a:r>
          </a:p>
        </p:txBody>
      </p:sp>
      <p:sp>
        <p:nvSpPr>
          <p:cNvPr id="3" name="Alcím 2"/>
          <p:cNvSpPr>
            <a:spLocks noGrp="1"/>
          </p:cNvSpPr>
          <p:nvPr>
            <p:ph type="subTitle" idx="1"/>
          </p:nvPr>
        </p:nvSpPr>
        <p:spPr>
          <a:xfrm>
            <a:off x="250825" y="3981450"/>
            <a:ext cx="8569325" cy="742950"/>
          </a:xfrm>
          <a:solidFill>
            <a:srgbClr val="FCD5B5"/>
          </a:solidFill>
          <a:ln>
            <a:solidFill>
              <a:srgbClr val="B2B2B2"/>
            </a:solidFill>
          </a:ln>
        </p:spPr>
        <p:txBody>
          <a:bodyPr/>
          <a:lstStyle/>
          <a:p>
            <a:r>
              <a:rPr lang="hu-HU" sz="3600">
                <a:solidFill>
                  <a:schemeClr val="tx2"/>
                </a:solidFill>
              </a:rPr>
              <a:t>2, 8, 10, 16</a:t>
            </a:r>
          </a:p>
        </p:txBody>
      </p:sp>
    </p:spTree>
  </p:cSld>
  <p:clrMapOvr>
    <a:masterClrMapping/>
  </p:clrMapOvr>
  <p:transition>
    <p:zoom dir="in"/>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a:solidFill>
                  <a:srgbClr val="00B0F0"/>
                </a:solidFill>
              </a:rPr>
              <a:t>     </a:t>
            </a:r>
          </a:p>
        </p:txBody>
      </p:sp>
      <p:sp>
        <p:nvSpPr>
          <p:cNvPr id="53" name="Szövegdoboz 52"/>
          <p:cNvSpPr txBox="1"/>
          <p:nvPr/>
        </p:nvSpPr>
        <p:spPr>
          <a:xfrm>
            <a:off x="5929313" y="2571750"/>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65</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a:t>Átváltás 10-es számrendszerből 2-esbe</a:t>
            </a:r>
          </a:p>
        </p:txBody>
      </p:sp>
      <p:sp>
        <p:nvSpPr>
          <p:cNvPr id="4" name="Tartalom helye 4"/>
          <p:cNvSpPr>
            <a:spLocks noGrp="1"/>
          </p:cNvSpPr>
          <p:nvPr>
            <p:ph sz="half" idx="1"/>
          </p:nvPr>
        </p:nvSpPr>
        <p:spPr>
          <a:xfrm>
            <a:off x="457200" y="2143125"/>
            <a:ext cx="4038600" cy="3482975"/>
          </a:xfrm>
        </p:spPr>
        <p:txBody>
          <a:bodyPr/>
          <a:lstStyle/>
          <a:p>
            <a:pPr marL="263525" indent="-263525" algn="ctr">
              <a:spcAft>
                <a:spcPts val="1200"/>
              </a:spcAft>
              <a:buFont typeface="Arial" charset="0"/>
              <a:buNone/>
            </a:pPr>
            <a:r>
              <a:rPr b="1" u="none"/>
              <a:t>Átváltás menete:</a:t>
            </a:r>
          </a:p>
          <a:p>
            <a:pPr marL="263525" indent="-263525">
              <a:buFont typeface="Calibri" pitchFamily="34" charset="0"/>
              <a:buAutoNum type="arabicPeriod"/>
            </a:pPr>
            <a:r>
              <a:rPr b="1" u="none">
                <a:solidFill>
                  <a:srgbClr val="7F7F7F"/>
                </a:solidFill>
              </a:rPr>
              <a:t>Készítsünk egy 2-oszlopos táblázatot</a:t>
            </a:r>
          </a:p>
          <a:p>
            <a:pPr marL="263525" indent="-263525">
              <a:buFont typeface="Calibri" pitchFamily="34" charset="0"/>
              <a:buAutoNum type="arabicPeriod"/>
            </a:pPr>
            <a:r>
              <a:rPr b="1" u="none">
                <a:solidFill>
                  <a:srgbClr val="0070C0"/>
                </a:solidFill>
              </a:rPr>
              <a:t>Írjuk fel a számot a bal felső sarokba</a:t>
            </a:r>
          </a:p>
          <a:p>
            <a:pPr marL="263525" indent="-263525">
              <a:buFont typeface="Calibri" pitchFamily="34" charset="0"/>
              <a:buAutoNum type="arabicPeriod"/>
            </a:pPr>
            <a:r>
              <a:rPr b="1" u="none">
                <a:solidFill>
                  <a:srgbClr val="984807"/>
                </a:solidFill>
              </a:rPr>
              <a:t>Osszuk el a számot 2-vel</a:t>
            </a:r>
          </a:p>
          <a:p>
            <a:pPr marL="720725" lvl="1" indent="-277813">
              <a:buFont typeface="Calibri" pitchFamily="34" charset="0"/>
              <a:buAutoNum type="alphaLcParenR"/>
            </a:pPr>
            <a:r>
              <a:rPr sz="1400" b="1" u="none">
                <a:solidFill>
                  <a:srgbClr val="FF0000"/>
                </a:solidFill>
              </a:rPr>
              <a:t>Az osztás eredményét írjuk a szám alá</a:t>
            </a:r>
          </a:p>
          <a:p>
            <a:pPr marL="720725" lvl="1" indent="-277813">
              <a:buFont typeface="Calibri" pitchFamily="34" charset="0"/>
              <a:buAutoNum type="alphaLcParenR"/>
            </a:pPr>
            <a:r>
              <a:rPr sz="1400" b="1" u="none">
                <a:solidFill>
                  <a:srgbClr val="00B050"/>
                </a:solidFill>
              </a:rPr>
              <a:t>Az osztás maradékát  írjuk a szám mellé</a:t>
            </a:r>
          </a:p>
          <a:p>
            <a:pPr marL="263525" indent="-263525">
              <a:buFont typeface="Calibri" pitchFamily="34" charset="0"/>
              <a:buAutoNum type="arabicPeriod"/>
            </a:pPr>
            <a:r>
              <a:rPr b="1" u="none"/>
              <a:t>Az osztást ismételgessük, amíg a bal oldalon 0-t nem kapunk</a:t>
            </a:r>
          </a:p>
          <a:p>
            <a:pPr marL="263525" indent="-263525">
              <a:buFont typeface="Calibri" pitchFamily="34" charset="0"/>
              <a:buAutoNum type="arabicPeriod"/>
            </a:pPr>
            <a:r>
              <a:rPr b="1" u="none">
                <a:solidFill>
                  <a:srgbClr val="00B0F0"/>
                </a:solidFill>
              </a:rPr>
              <a:t>A jobb oldali oszlop számjegyeit olvassuk össze lentről felfelé</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a:t>131</a:t>
            </a:r>
            <a:r>
              <a:rPr lang="hu-HU" u="sng" baseline="-25000" dirty="0"/>
              <a:t>10</a:t>
            </a:r>
            <a:r>
              <a:rPr lang="hu-HU" dirty="0"/>
              <a:t>=                   </a:t>
            </a:r>
            <a:r>
              <a:rPr lang="hu-HU" u="sng" baseline="-25000" dirty="0"/>
              <a:t>2</a:t>
            </a:r>
          </a:p>
        </p:txBody>
      </p:sp>
      <p:cxnSp>
        <p:nvCxnSpPr>
          <p:cNvPr id="50" name="Egyenes összekötő 49"/>
          <p:cNvCxnSpPr/>
          <p:nvPr/>
        </p:nvCxnSpPr>
        <p:spPr>
          <a:xfrm>
            <a:off x="5929313" y="2633663"/>
            <a:ext cx="157162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gyenes összekötő 50"/>
          <p:cNvCxnSpPr/>
          <p:nvPr/>
        </p:nvCxnSpPr>
        <p:spPr>
          <a:xfrm rot="5400000">
            <a:off x="5107781" y="3821907"/>
            <a:ext cx="3214687" cy="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52" name="Szövegdoboz 51"/>
          <p:cNvSpPr txBox="1"/>
          <p:nvPr/>
        </p:nvSpPr>
        <p:spPr>
          <a:xfrm>
            <a:off x="5929313" y="221456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131</a:t>
            </a:r>
          </a:p>
        </p:txBody>
      </p:sp>
      <p:sp>
        <p:nvSpPr>
          <p:cNvPr id="54" name="Szövegdoboz 53"/>
          <p:cNvSpPr txBox="1"/>
          <p:nvPr/>
        </p:nvSpPr>
        <p:spPr>
          <a:xfrm>
            <a:off x="5929313" y="2928938"/>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32</a:t>
            </a:r>
          </a:p>
        </p:txBody>
      </p:sp>
      <p:sp>
        <p:nvSpPr>
          <p:cNvPr id="55" name="Szövegdoboz 54"/>
          <p:cNvSpPr txBox="1"/>
          <p:nvPr/>
        </p:nvSpPr>
        <p:spPr>
          <a:xfrm>
            <a:off x="5929313" y="3286125"/>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16</a:t>
            </a:r>
          </a:p>
        </p:txBody>
      </p:sp>
      <p:sp>
        <p:nvSpPr>
          <p:cNvPr id="56" name="Szövegdoboz 55"/>
          <p:cNvSpPr txBox="1"/>
          <p:nvPr/>
        </p:nvSpPr>
        <p:spPr>
          <a:xfrm>
            <a:off x="5929313" y="364331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8</a:t>
            </a:r>
          </a:p>
        </p:txBody>
      </p:sp>
      <p:sp>
        <p:nvSpPr>
          <p:cNvPr id="57" name="Szövegdoboz 56"/>
          <p:cNvSpPr txBox="1"/>
          <p:nvPr/>
        </p:nvSpPr>
        <p:spPr>
          <a:xfrm>
            <a:off x="5929313" y="4000500"/>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4</a:t>
            </a:r>
          </a:p>
        </p:txBody>
      </p:sp>
      <p:sp>
        <p:nvSpPr>
          <p:cNvPr id="58" name="Szövegdoboz 57"/>
          <p:cNvSpPr txBox="1"/>
          <p:nvPr/>
        </p:nvSpPr>
        <p:spPr>
          <a:xfrm>
            <a:off x="5929313" y="4357688"/>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2</a:t>
            </a:r>
          </a:p>
        </p:txBody>
      </p:sp>
      <p:sp>
        <p:nvSpPr>
          <p:cNvPr id="59" name="Szövegdoboz 58"/>
          <p:cNvSpPr txBox="1"/>
          <p:nvPr/>
        </p:nvSpPr>
        <p:spPr>
          <a:xfrm>
            <a:off x="5929313" y="4714875"/>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1</a:t>
            </a:r>
          </a:p>
        </p:txBody>
      </p:sp>
      <p:sp>
        <p:nvSpPr>
          <p:cNvPr id="60" name="Szövegdoboz 59"/>
          <p:cNvSpPr txBox="1"/>
          <p:nvPr/>
        </p:nvSpPr>
        <p:spPr>
          <a:xfrm>
            <a:off x="5929313" y="507206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0</a:t>
            </a:r>
          </a:p>
        </p:txBody>
      </p:sp>
      <p:sp>
        <p:nvSpPr>
          <p:cNvPr id="61" name="Szövegdoboz 60"/>
          <p:cNvSpPr txBox="1"/>
          <p:nvPr/>
        </p:nvSpPr>
        <p:spPr>
          <a:xfrm>
            <a:off x="6715125" y="221456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a:t>
            </a:r>
          </a:p>
        </p:txBody>
      </p:sp>
      <p:sp>
        <p:nvSpPr>
          <p:cNvPr id="62" name="Szövegdoboz 61"/>
          <p:cNvSpPr txBox="1"/>
          <p:nvPr/>
        </p:nvSpPr>
        <p:spPr>
          <a:xfrm>
            <a:off x="6715125" y="2571750"/>
            <a:ext cx="785813"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a:t>
            </a:r>
          </a:p>
        </p:txBody>
      </p:sp>
      <p:sp>
        <p:nvSpPr>
          <p:cNvPr id="63" name="Szövegdoboz 62"/>
          <p:cNvSpPr txBox="1"/>
          <p:nvPr/>
        </p:nvSpPr>
        <p:spPr>
          <a:xfrm>
            <a:off x="6715125" y="2928938"/>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64" name="Szövegdoboz 63"/>
          <p:cNvSpPr txBox="1"/>
          <p:nvPr/>
        </p:nvSpPr>
        <p:spPr>
          <a:xfrm>
            <a:off x="6715125" y="3286125"/>
            <a:ext cx="785813"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65" name="Szövegdoboz 64"/>
          <p:cNvSpPr txBox="1"/>
          <p:nvPr/>
        </p:nvSpPr>
        <p:spPr>
          <a:xfrm>
            <a:off x="6715125" y="364331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66" name="Szövegdoboz 65"/>
          <p:cNvSpPr txBox="1"/>
          <p:nvPr/>
        </p:nvSpPr>
        <p:spPr>
          <a:xfrm>
            <a:off x="6715125" y="4000500"/>
            <a:ext cx="785813"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67" name="Szövegdoboz 66"/>
          <p:cNvSpPr txBox="1"/>
          <p:nvPr/>
        </p:nvSpPr>
        <p:spPr>
          <a:xfrm>
            <a:off x="6715125" y="4357688"/>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68" name="Szövegdoboz 67"/>
          <p:cNvSpPr txBox="1"/>
          <p:nvPr/>
        </p:nvSpPr>
        <p:spPr>
          <a:xfrm>
            <a:off x="6715125" y="4714875"/>
            <a:ext cx="785813"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a:t>
            </a:r>
          </a:p>
        </p:txBody>
      </p:sp>
      <p:sp>
        <p:nvSpPr>
          <p:cNvPr id="27" name="Kanyar felfelé 26"/>
          <p:cNvSpPr/>
          <p:nvPr/>
        </p:nvSpPr>
        <p:spPr>
          <a:xfrm>
            <a:off x="7215188" y="5072063"/>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143375" y="1311275"/>
            <a:ext cx="2643188"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10000011</a:t>
            </a:r>
          </a:p>
        </p:txBody>
      </p:sp>
      <p:sp>
        <p:nvSpPr>
          <p:cNvPr id="29" name="Szövegdoboz 28"/>
          <p:cNvSpPr txBox="1">
            <a:spLocks noChangeArrowheads="1"/>
          </p:cNvSpPr>
          <p:nvPr/>
        </p:nvSpPr>
        <p:spPr bwMode="auto">
          <a:xfrm>
            <a:off x="4287838"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grpSp>
        <p:nvGrpSpPr>
          <p:cNvPr id="3" name="Csoportba foglalás 32"/>
          <p:cNvGrpSpPr>
            <a:grpSpLocks/>
          </p:cNvGrpSpPr>
          <p:nvPr/>
        </p:nvGrpSpPr>
        <p:grpSpPr bwMode="auto">
          <a:xfrm>
            <a:off x="5072063" y="2357438"/>
            <a:ext cx="928687" cy="584200"/>
            <a:chOff x="5072066" y="2857496"/>
            <a:chExt cx="928694" cy="584775"/>
          </a:xfrm>
        </p:grpSpPr>
        <p:sp>
          <p:nvSpPr>
            <p:cNvPr id="31" name="Körbe nyíl 30"/>
            <p:cNvSpPr/>
            <p:nvPr/>
          </p:nvSpPr>
          <p:spPr>
            <a:xfrm rot="5400000" flipV="1">
              <a:off x="5571922" y="2929213"/>
              <a:ext cx="429047" cy="428628"/>
            </a:xfrm>
            <a:prstGeom prst="circularArrow">
              <a:avLst/>
            </a:prstGeom>
            <a:solidFill>
              <a:schemeClr val="accent6">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solidFill>
                  <a:schemeClr val="accent6">
                    <a:lumMod val="50000"/>
                  </a:schemeClr>
                </a:solidFill>
              </a:endParaRPr>
            </a:p>
          </p:txBody>
        </p:sp>
        <p:sp>
          <p:nvSpPr>
            <p:cNvPr id="32" name="Szövegdoboz 31"/>
            <p:cNvSpPr txBox="1"/>
            <p:nvPr/>
          </p:nvSpPr>
          <p:spPr>
            <a:xfrm>
              <a:off x="5072066" y="2857496"/>
              <a:ext cx="571504" cy="584775"/>
            </a:xfrm>
            <a:prstGeom prst="rect">
              <a:avLst/>
            </a:prstGeom>
            <a:noFill/>
          </p:spPr>
          <p:txBody>
            <a:bodyPr>
              <a:spAutoFit/>
            </a:bodyPr>
            <a:lstStyle/>
            <a:p>
              <a:pPr fontAlgn="auto">
                <a:spcBef>
                  <a:spcPts val="0"/>
                </a:spcBef>
                <a:spcAft>
                  <a:spcPts val="0"/>
                </a:spcAft>
                <a:defRPr/>
              </a:pPr>
              <a:r>
                <a:rPr lang="hu-HU" sz="3200" b="1" baseline="16000" dirty="0">
                  <a:ln>
                    <a:solidFill>
                      <a:schemeClr val="bg1">
                        <a:lumMod val="50000"/>
                      </a:schemeClr>
                    </a:solidFill>
                  </a:ln>
                  <a:solidFill>
                    <a:schemeClr val="accent6">
                      <a:lumMod val="50000"/>
                    </a:schemeClr>
                  </a:solidFill>
                  <a:latin typeface="+mn-lt"/>
                </a:rPr>
                <a:t>:</a:t>
              </a:r>
              <a:r>
                <a:rPr lang="hu-HU" sz="3200" b="1" dirty="0">
                  <a:ln>
                    <a:solidFill>
                      <a:schemeClr val="bg1">
                        <a:lumMod val="50000"/>
                      </a:schemeClr>
                    </a:solidFill>
                  </a:ln>
                  <a:solidFill>
                    <a:schemeClr val="accent6">
                      <a:lumMod val="50000"/>
                    </a:schemeClr>
                  </a:solidFill>
                  <a:latin typeface="+mn-lt"/>
                </a:rPr>
                <a:t>2</a:t>
              </a:r>
            </a:p>
          </p:txBody>
        </p:sp>
      </p:gr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10-es számrendszerből 2-esbe</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2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childTnLst>
                                </p:cTn>
                              </p:par>
                              <p:par>
                                <p:cTn id="23" presetID="10"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1000"/>
                                        <p:tgtEl>
                                          <p:spTgt spid="4">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1000"/>
                                        <p:tgtEl>
                                          <p:spTgt spid="4">
                                            <p:txEl>
                                              <p:pRg st="4" end="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10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1000"/>
                                        <p:tgtEl>
                                          <p:spTgt spid="4">
                                            <p:txEl>
                                              <p:pRg st="5" end="5"/>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6" end="6"/>
                                            </p:txEl>
                                          </p:spTgt>
                                        </p:tgtEl>
                                        <p:attrNameLst>
                                          <p:attrName>style.visibility</p:attrName>
                                        </p:attrNameLst>
                                      </p:cBhvr>
                                      <p:to>
                                        <p:strVal val="visible"/>
                                      </p:to>
                                    </p:set>
                                    <p:animEffect transition="in" filter="fade">
                                      <p:cBhvr>
                                        <p:cTn id="62" dur="1000"/>
                                        <p:tgtEl>
                                          <p:spTgt spid="4">
                                            <p:txEl>
                                              <p:pRg st="6" end="6"/>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1000"/>
                                        <p:tgtEl>
                                          <p:spTgt spid="54"/>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1000"/>
                                        <p:tgtEl>
                                          <p:spTgt spid="62"/>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1000"/>
                                        <p:tgtEl>
                                          <p:spTgt spid="55"/>
                                        </p:tgtEl>
                                      </p:cBhvr>
                                    </p:animEffect>
                                  </p:childTnLst>
                                </p:cTn>
                              </p:par>
                            </p:childTnLst>
                          </p:cTn>
                        </p:par>
                        <p:par>
                          <p:cTn id="74" fill="hold">
                            <p:stCondLst>
                              <p:cond delay="3000"/>
                            </p:stCondLst>
                            <p:childTnLst>
                              <p:par>
                                <p:cTn id="75" presetID="10" presetClass="entr" presetSubtype="0" fill="hold" grpId="0" nodeType="after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1000"/>
                                        <p:tgtEl>
                                          <p:spTgt spid="63"/>
                                        </p:tgtEl>
                                      </p:cBhvr>
                                    </p:animEffect>
                                  </p:childTnLst>
                                </p:cTn>
                              </p:par>
                            </p:childTnLst>
                          </p:cTn>
                        </p:par>
                        <p:par>
                          <p:cTn id="78" fill="hold">
                            <p:stCondLst>
                              <p:cond delay="4000"/>
                            </p:stCondLst>
                            <p:childTnLst>
                              <p:par>
                                <p:cTn id="79" presetID="10" presetClass="entr" presetSubtype="0" fill="hold" grpId="0" nodeType="after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1000"/>
                                        <p:tgtEl>
                                          <p:spTgt spid="56"/>
                                        </p:tgtEl>
                                      </p:cBhvr>
                                    </p:animEffect>
                                  </p:childTnLst>
                                </p:cTn>
                              </p:par>
                            </p:childTnLst>
                          </p:cTn>
                        </p:par>
                        <p:par>
                          <p:cTn id="82" fill="hold">
                            <p:stCondLst>
                              <p:cond delay="5000"/>
                            </p:stCondLst>
                            <p:childTnLst>
                              <p:par>
                                <p:cTn id="83" presetID="10" presetClass="entr" presetSubtype="0" fill="hold" grpId="0" nodeType="after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1000"/>
                                        <p:tgtEl>
                                          <p:spTgt spid="64"/>
                                        </p:tgtEl>
                                      </p:cBhvr>
                                    </p:animEffect>
                                  </p:childTnLst>
                                </p:cTn>
                              </p:par>
                            </p:childTnLst>
                          </p:cTn>
                        </p:par>
                        <p:par>
                          <p:cTn id="86" fill="hold">
                            <p:stCondLst>
                              <p:cond delay="6000"/>
                            </p:stCondLst>
                            <p:childTnLst>
                              <p:par>
                                <p:cTn id="87" presetID="10" presetClass="entr" presetSubtype="0" fill="hold" grpId="0" nodeType="after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1000"/>
                                        <p:tgtEl>
                                          <p:spTgt spid="57"/>
                                        </p:tgtEl>
                                      </p:cBhvr>
                                    </p:animEffect>
                                  </p:childTnLst>
                                </p:cTn>
                              </p:par>
                            </p:childTnLst>
                          </p:cTn>
                        </p:par>
                        <p:par>
                          <p:cTn id="90" fill="hold">
                            <p:stCondLst>
                              <p:cond delay="7000"/>
                            </p:stCondLst>
                            <p:childTnLst>
                              <p:par>
                                <p:cTn id="91" presetID="10" presetClass="entr" presetSubtype="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fade">
                                      <p:cBhvr>
                                        <p:cTn id="93" dur="1000"/>
                                        <p:tgtEl>
                                          <p:spTgt spid="65"/>
                                        </p:tgtEl>
                                      </p:cBhvr>
                                    </p:animEffect>
                                  </p:childTnLst>
                                </p:cTn>
                              </p:par>
                            </p:childTnLst>
                          </p:cTn>
                        </p:par>
                        <p:par>
                          <p:cTn id="94" fill="hold">
                            <p:stCondLst>
                              <p:cond delay="8000"/>
                            </p:stCondLst>
                            <p:childTnLst>
                              <p:par>
                                <p:cTn id="95" presetID="10" presetClass="entr" presetSubtype="0" fill="hold" grpId="0" nodeType="after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fade">
                                      <p:cBhvr>
                                        <p:cTn id="97" dur="1000"/>
                                        <p:tgtEl>
                                          <p:spTgt spid="58"/>
                                        </p:tgtEl>
                                      </p:cBhvr>
                                    </p:animEffect>
                                  </p:childTnLst>
                                </p:cTn>
                              </p:par>
                            </p:childTnLst>
                          </p:cTn>
                        </p:par>
                        <p:par>
                          <p:cTn id="98" fill="hold">
                            <p:stCondLst>
                              <p:cond delay="9000"/>
                            </p:stCondLst>
                            <p:childTnLst>
                              <p:par>
                                <p:cTn id="99" presetID="10" presetClass="entr" presetSubtype="0" fill="hold" grpId="0" nodeType="afterEffect">
                                  <p:stCondLst>
                                    <p:cond delay="0"/>
                                  </p:stCondLst>
                                  <p:childTnLst>
                                    <p:set>
                                      <p:cBhvr>
                                        <p:cTn id="100" dur="1" fill="hold">
                                          <p:stCondLst>
                                            <p:cond delay="0"/>
                                          </p:stCondLst>
                                        </p:cTn>
                                        <p:tgtEl>
                                          <p:spTgt spid="66"/>
                                        </p:tgtEl>
                                        <p:attrNameLst>
                                          <p:attrName>style.visibility</p:attrName>
                                        </p:attrNameLst>
                                      </p:cBhvr>
                                      <p:to>
                                        <p:strVal val="visible"/>
                                      </p:to>
                                    </p:set>
                                    <p:animEffect transition="in" filter="fade">
                                      <p:cBhvr>
                                        <p:cTn id="101" dur="1000"/>
                                        <p:tgtEl>
                                          <p:spTgt spid="66"/>
                                        </p:tgtEl>
                                      </p:cBhvr>
                                    </p:animEffect>
                                  </p:childTnLst>
                                </p:cTn>
                              </p:par>
                            </p:childTnLst>
                          </p:cTn>
                        </p:par>
                        <p:par>
                          <p:cTn id="102" fill="hold">
                            <p:stCondLst>
                              <p:cond delay="10000"/>
                            </p:stCondLst>
                            <p:childTnLst>
                              <p:par>
                                <p:cTn id="103" presetID="10" presetClass="entr" presetSubtype="0" fill="hold" grpId="0" nodeType="afterEffect">
                                  <p:stCondLst>
                                    <p:cond delay="0"/>
                                  </p:stCondLst>
                                  <p:childTnLst>
                                    <p:set>
                                      <p:cBhvr>
                                        <p:cTn id="104" dur="1" fill="hold">
                                          <p:stCondLst>
                                            <p:cond delay="0"/>
                                          </p:stCondLst>
                                        </p:cTn>
                                        <p:tgtEl>
                                          <p:spTgt spid="59"/>
                                        </p:tgtEl>
                                        <p:attrNameLst>
                                          <p:attrName>style.visibility</p:attrName>
                                        </p:attrNameLst>
                                      </p:cBhvr>
                                      <p:to>
                                        <p:strVal val="visible"/>
                                      </p:to>
                                    </p:set>
                                    <p:animEffect transition="in" filter="fade">
                                      <p:cBhvr>
                                        <p:cTn id="105" dur="1000"/>
                                        <p:tgtEl>
                                          <p:spTgt spid="59"/>
                                        </p:tgtEl>
                                      </p:cBhvr>
                                    </p:animEffect>
                                  </p:childTnLst>
                                </p:cTn>
                              </p:par>
                            </p:childTnLst>
                          </p:cTn>
                        </p:par>
                        <p:par>
                          <p:cTn id="106" fill="hold">
                            <p:stCondLst>
                              <p:cond delay="11000"/>
                            </p:stCondLst>
                            <p:childTnLst>
                              <p:par>
                                <p:cTn id="107" presetID="10" presetClass="entr" presetSubtype="0" fill="hold" grpId="0" nodeType="afterEffect">
                                  <p:stCondLst>
                                    <p:cond delay="0"/>
                                  </p:stCondLst>
                                  <p:childTnLst>
                                    <p:set>
                                      <p:cBhvr>
                                        <p:cTn id="108" dur="1" fill="hold">
                                          <p:stCondLst>
                                            <p:cond delay="0"/>
                                          </p:stCondLst>
                                        </p:cTn>
                                        <p:tgtEl>
                                          <p:spTgt spid="67"/>
                                        </p:tgtEl>
                                        <p:attrNameLst>
                                          <p:attrName>style.visibility</p:attrName>
                                        </p:attrNameLst>
                                      </p:cBhvr>
                                      <p:to>
                                        <p:strVal val="visible"/>
                                      </p:to>
                                    </p:set>
                                    <p:animEffect transition="in" filter="fade">
                                      <p:cBhvr>
                                        <p:cTn id="109" dur="1000"/>
                                        <p:tgtEl>
                                          <p:spTgt spid="67"/>
                                        </p:tgtEl>
                                      </p:cBhvr>
                                    </p:animEffect>
                                  </p:childTnLst>
                                </p:cTn>
                              </p:par>
                            </p:childTnLst>
                          </p:cTn>
                        </p:par>
                        <p:par>
                          <p:cTn id="110" fill="hold">
                            <p:stCondLst>
                              <p:cond delay="12000"/>
                            </p:stCondLst>
                            <p:childTnLst>
                              <p:par>
                                <p:cTn id="111" presetID="10" presetClass="entr" presetSubtype="0" fill="hold" grpId="0" nodeType="after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fade">
                                      <p:cBhvr>
                                        <p:cTn id="113" dur="1000"/>
                                        <p:tgtEl>
                                          <p:spTgt spid="60"/>
                                        </p:tgtEl>
                                      </p:cBhvr>
                                    </p:animEffect>
                                  </p:childTnLst>
                                </p:cTn>
                              </p:par>
                            </p:childTnLst>
                          </p:cTn>
                        </p:par>
                        <p:par>
                          <p:cTn id="114" fill="hold">
                            <p:stCondLst>
                              <p:cond delay="13000"/>
                            </p:stCondLst>
                            <p:childTnLst>
                              <p:par>
                                <p:cTn id="115" presetID="10" presetClass="entr" presetSubtype="0" fill="hold" grpId="0" nodeType="afterEffect">
                                  <p:stCondLst>
                                    <p:cond delay="0"/>
                                  </p:stCondLst>
                                  <p:childTnLst>
                                    <p:set>
                                      <p:cBhvr>
                                        <p:cTn id="116" dur="1" fill="hold">
                                          <p:stCondLst>
                                            <p:cond delay="0"/>
                                          </p:stCondLst>
                                        </p:cTn>
                                        <p:tgtEl>
                                          <p:spTgt spid="68"/>
                                        </p:tgtEl>
                                        <p:attrNameLst>
                                          <p:attrName>style.visibility</p:attrName>
                                        </p:attrNameLst>
                                      </p:cBhvr>
                                      <p:to>
                                        <p:strVal val="visible"/>
                                      </p:to>
                                    </p:set>
                                    <p:animEffect transition="in" filter="fade">
                                      <p:cBhvr>
                                        <p:cTn id="117" dur="1000"/>
                                        <p:tgtEl>
                                          <p:spTgt spid="6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
                                            <p:txEl>
                                              <p:pRg st="7" end="7"/>
                                            </p:txEl>
                                          </p:spTgt>
                                        </p:tgtEl>
                                        <p:attrNameLst>
                                          <p:attrName>style.visibility</p:attrName>
                                        </p:attrNameLst>
                                      </p:cBhvr>
                                      <p:to>
                                        <p:strVal val="visible"/>
                                      </p:to>
                                    </p:set>
                                    <p:animEffect transition="in" filter="fade">
                                      <p:cBhvr>
                                        <p:cTn id="122" dur="1000"/>
                                        <p:tgtEl>
                                          <p:spTgt spid="4">
                                            <p:txEl>
                                              <p:pRg st="7" end="7"/>
                                            </p:txEl>
                                          </p:spTgt>
                                        </p:tgtEl>
                                      </p:cBhvr>
                                    </p:animEffect>
                                  </p:childTnLst>
                                </p:cTn>
                              </p:par>
                              <p:par>
                                <p:cTn id="123" presetID="10" presetClass="exit" presetSubtype="0" fill="hold" grpId="1" nodeType="withEffect">
                                  <p:stCondLst>
                                    <p:cond delay="0"/>
                                  </p:stCondLst>
                                  <p:childTnLst>
                                    <p:animEffect transition="out" filter="fade">
                                      <p:cBhvr>
                                        <p:cTn id="124" dur="1000"/>
                                        <p:tgtEl>
                                          <p:spTgt spid="29"/>
                                        </p:tgtEl>
                                      </p:cBhvr>
                                    </p:animEffect>
                                    <p:set>
                                      <p:cBhvr>
                                        <p:cTn id="125" dur="1" fill="hold">
                                          <p:stCondLst>
                                            <p:cond delay="999"/>
                                          </p:stCondLst>
                                        </p:cTn>
                                        <p:tgtEl>
                                          <p:spTgt spid="29"/>
                                        </p:tgtEl>
                                        <p:attrNameLst>
                                          <p:attrName>style.visibility</p:attrName>
                                        </p:attrNameLst>
                                      </p:cBhvr>
                                      <p:to>
                                        <p:strVal val="hidden"/>
                                      </p:to>
                                    </p:set>
                                  </p:childTnLst>
                                </p:cTn>
                              </p:par>
                            </p:childTnLst>
                          </p:cTn>
                        </p:par>
                        <p:par>
                          <p:cTn id="126" fill="hold">
                            <p:stCondLst>
                              <p:cond delay="1000"/>
                            </p:stCondLst>
                            <p:childTnLst>
                              <p:par>
                                <p:cTn id="127" presetID="49" presetClass="entr" presetSubtype="0" decel="100000" fill="hold" nodeType="afterEffect">
                                  <p:stCondLst>
                                    <p:cond delay="0"/>
                                  </p:stCondLst>
                                  <p:childTnLst>
                                    <p:set>
                                      <p:cBhvr>
                                        <p:cTn id="128" dur="1" fill="hold">
                                          <p:stCondLst>
                                            <p:cond delay="0"/>
                                          </p:stCondLst>
                                        </p:cTn>
                                        <p:tgtEl>
                                          <p:spTgt spid="27"/>
                                        </p:tgtEl>
                                        <p:attrNameLst>
                                          <p:attrName>style.visibility</p:attrName>
                                        </p:attrNameLst>
                                      </p:cBhvr>
                                      <p:to>
                                        <p:strVal val="visible"/>
                                      </p:to>
                                    </p:set>
                                    <p:anim calcmode="lin" valueType="num">
                                      <p:cBhvr>
                                        <p:cTn id="129" dur="1000" fill="hold"/>
                                        <p:tgtEl>
                                          <p:spTgt spid="27"/>
                                        </p:tgtEl>
                                        <p:attrNameLst>
                                          <p:attrName>ppt_w</p:attrName>
                                        </p:attrNameLst>
                                      </p:cBhvr>
                                      <p:tavLst>
                                        <p:tav tm="0">
                                          <p:val>
                                            <p:fltVal val="0"/>
                                          </p:val>
                                        </p:tav>
                                        <p:tav tm="100000">
                                          <p:val>
                                            <p:strVal val="#ppt_w"/>
                                          </p:val>
                                        </p:tav>
                                      </p:tavLst>
                                    </p:anim>
                                    <p:anim calcmode="lin" valueType="num">
                                      <p:cBhvr>
                                        <p:cTn id="130" dur="1000" fill="hold"/>
                                        <p:tgtEl>
                                          <p:spTgt spid="27"/>
                                        </p:tgtEl>
                                        <p:attrNameLst>
                                          <p:attrName>ppt_h</p:attrName>
                                        </p:attrNameLst>
                                      </p:cBhvr>
                                      <p:tavLst>
                                        <p:tav tm="0">
                                          <p:val>
                                            <p:fltVal val="0"/>
                                          </p:val>
                                        </p:tav>
                                        <p:tav tm="100000">
                                          <p:val>
                                            <p:strVal val="#ppt_h"/>
                                          </p:val>
                                        </p:tav>
                                      </p:tavLst>
                                    </p:anim>
                                    <p:anim calcmode="lin" valueType="num">
                                      <p:cBhvr>
                                        <p:cTn id="131" dur="1000" fill="hold"/>
                                        <p:tgtEl>
                                          <p:spTgt spid="27"/>
                                        </p:tgtEl>
                                        <p:attrNameLst>
                                          <p:attrName>style.rotation</p:attrName>
                                        </p:attrNameLst>
                                      </p:cBhvr>
                                      <p:tavLst>
                                        <p:tav tm="0">
                                          <p:val>
                                            <p:fltVal val="360"/>
                                          </p:val>
                                        </p:tav>
                                        <p:tav tm="100000">
                                          <p:val>
                                            <p:fltVal val="0"/>
                                          </p:val>
                                        </p:tav>
                                      </p:tavLst>
                                    </p:anim>
                                    <p:animEffect transition="in" filter="fade">
                                      <p:cBhvr>
                                        <p:cTn id="132" dur="1000"/>
                                        <p:tgtEl>
                                          <p:spTgt spid="27"/>
                                        </p:tgtEl>
                                      </p:cBhvr>
                                    </p:animEffect>
                                  </p:childTnLst>
                                </p:cTn>
                              </p:par>
                            </p:childTnLst>
                          </p:cTn>
                        </p:par>
                        <p:par>
                          <p:cTn id="133" fill="hold">
                            <p:stCondLst>
                              <p:cond delay="2000"/>
                            </p:stCondLst>
                            <p:childTnLst>
                              <p:par>
                                <p:cTn id="134" presetID="12" presetClass="entr" presetSubtype="4" fill="hold" grpId="0" nodeType="afterEffect">
                                  <p:stCondLst>
                                    <p:cond delay="0"/>
                                  </p:stCondLst>
                                  <p:iterate type="lt">
                                    <p:tmPct val="100000"/>
                                  </p:iterate>
                                  <p:childTnLst>
                                    <p:set>
                                      <p:cBhvr>
                                        <p:cTn id="135" dur="1" fill="hold">
                                          <p:stCondLst>
                                            <p:cond delay="0"/>
                                          </p:stCondLst>
                                        </p:cTn>
                                        <p:tgtEl>
                                          <p:spTgt spid="28"/>
                                        </p:tgtEl>
                                        <p:attrNameLst>
                                          <p:attrName>style.visibility</p:attrName>
                                        </p:attrNameLst>
                                      </p:cBhvr>
                                      <p:to>
                                        <p:strVal val="visible"/>
                                      </p:to>
                                    </p:set>
                                    <p:animEffect transition="in" filter="slide(fromBottom)">
                                      <p:cBhvr>
                                        <p:cTn id="136" dur="1000"/>
                                        <p:tgtEl>
                                          <p:spTgt spid="28"/>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5">
                                            <p:txEl>
                                              <p:pRg st="0" end="0"/>
                                            </p:txEl>
                                          </p:spTgt>
                                        </p:tgtEl>
                                        <p:attrNameLst>
                                          <p:attrName>style.visibility</p:attrName>
                                        </p:attrNameLst>
                                      </p:cBhvr>
                                      <p:to>
                                        <p:strVal val="visible"/>
                                      </p:to>
                                    </p:set>
                                    <p:animEffect transition="in" filter="fade">
                                      <p:cBhvr>
                                        <p:cTn id="141"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2"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28" grpId="0"/>
      <p:bldP spid="29" grpId="0"/>
      <p:bldP spid="29"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a:solidFill>
                  <a:srgbClr val="00B0F0"/>
                </a:solidFill>
              </a:rPr>
              <a:t>     </a:t>
            </a:r>
          </a:p>
        </p:txBody>
      </p:sp>
      <p:sp>
        <p:nvSpPr>
          <p:cNvPr id="53" name="Szövegdoboz 52"/>
          <p:cNvSpPr txBox="1"/>
          <p:nvPr/>
        </p:nvSpPr>
        <p:spPr>
          <a:xfrm>
            <a:off x="5929313" y="2571750"/>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16</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a:t>Átváltás 10-es számrendszerből 8-asba</a:t>
            </a:r>
          </a:p>
        </p:txBody>
      </p:sp>
      <p:sp>
        <p:nvSpPr>
          <p:cNvPr id="4" name="Tartalom helye 4"/>
          <p:cNvSpPr>
            <a:spLocks noGrp="1"/>
          </p:cNvSpPr>
          <p:nvPr>
            <p:ph sz="half" idx="1"/>
          </p:nvPr>
        </p:nvSpPr>
        <p:spPr>
          <a:xfrm>
            <a:off x="457200" y="2143125"/>
            <a:ext cx="4038600" cy="3482975"/>
          </a:xfrm>
        </p:spPr>
        <p:txBody>
          <a:bodyPr/>
          <a:lstStyle/>
          <a:p>
            <a:pPr marL="263525" indent="-263525" algn="ctr">
              <a:spcAft>
                <a:spcPts val="1200"/>
              </a:spcAft>
              <a:buFont typeface="Arial" charset="0"/>
              <a:buNone/>
            </a:pPr>
            <a:r>
              <a:rPr b="1" u="none"/>
              <a:t>Átváltás menete:</a:t>
            </a:r>
          </a:p>
          <a:p>
            <a:pPr marL="263525" indent="-263525">
              <a:buFont typeface="Calibri" pitchFamily="34" charset="0"/>
              <a:buAutoNum type="arabicPeriod"/>
            </a:pPr>
            <a:r>
              <a:rPr b="1" u="none">
                <a:solidFill>
                  <a:srgbClr val="7F7F7F"/>
                </a:solidFill>
              </a:rPr>
              <a:t>Készítsünk egy 2-oszlopos táblázatot</a:t>
            </a:r>
          </a:p>
          <a:p>
            <a:pPr marL="263525" indent="-263525">
              <a:buFont typeface="Calibri" pitchFamily="34" charset="0"/>
              <a:buAutoNum type="arabicPeriod"/>
            </a:pPr>
            <a:r>
              <a:rPr b="1" u="none">
                <a:solidFill>
                  <a:srgbClr val="0070C0"/>
                </a:solidFill>
              </a:rPr>
              <a:t>Írjuk fel a számot a bal felső sarokba</a:t>
            </a:r>
          </a:p>
          <a:p>
            <a:pPr marL="263525" indent="-263525">
              <a:buFont typeface="Calibri" pitchFamily="34" charset="0"/>
              <a:buAutoNum type="arabicPeriod"/>
            </a:pPr>
            <a:r>
              <a:rPr b="1" u="none">
                <a:solidFill>
                  <a:srgbClr val="984807"/>
                </a:solidFill>
              </a:rPr>
              <a:t>Osszuk el a számot 8-cal</a:t>
            </a:r>
          </a:p>
          <a:p>
            <a:pPr marL="900113" lvl="1" indent="-360363">
              <a:buFont typeface="Calibri" pitchFamily="34" charset="0"/>
              <a:buAutoNum type="alphaLcParenR"/>
            </a:pPr>
            <a:r>
              <a:rPr sz="1400" b="1" u="none">
                <a:solidFill>
                  <a:srgbClr val="FF0000"/>
                </a:solidFill>
              </a:rPr>
              <a:t>Az osztás eredményét írjuk a szám alá</a:t>
            </a:r>
          </a:p>
          <a:p>
            <a:pPr marL="900113" lvl="1" indent="-360363">
              <a:buFont typeface="Calibri" pitchFamily="34" charset="0"/>
              <a:buAutoNum type="alphaLcParenR"/>
            </a:pPr>
            <a:r>
              <a:rPr sz="1400" b="1" u="none">
                <a:solidFill>
                  <a:srgbClr val="00B050"/>
                </a:solidFill>
              </a:rPr>
              <a:t>Az osztás maradékát  írjuk a szám mellé</a:t>
            </a:r>
          </a:p>
          <a:p>
            <a:pPr marL="263525" indent="-263525">
              <a:buFont typeface="Calibri" pitchFamily="34" charset="0"/>
              <a:buAutoNum type="arabicPeriod"/>
            </a:pPr>
            <a:r>
              <a:rPr b="1" u="none"/>
              <a:t>Az osztást ismételgessük, amíg a bal oldalon 0-t nem kapunk</a:t>
            </a:r>
          </a:p>
          <a:p>
            <a:pPr marL="263525" indent="-263525">
              <a:buFont typeface="Calibri" pitchFamily="34" charset="0"/>
              <a:buAutoNum type="arabicPeriod"/>
            </a:pPr>
            <a:r>
              <a:rPr b="1" u="none">
                <a:solidFill>
                  <a:srgbClr val="00B0F0"/>
                </a:solidFill>
              </a:rPr>
              <a:t>A jobb oldali oszlop számjegyeit olvassuk össze lentről felfelé</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a:t>131</a:t>
            </a:r>
            <a:r>
              <a:rPr lang="hu-HU" u="sng" baseline="-25000" dirty="0"/>
              <a:t>10</a:t>
            </a:r>
            <a:r>
              <a:rPr lang="hu-HU" dirty="0"/>
              <a:t>=                   </a:t>
            </a:r>
            <a:r>
              <a:rPr lang="hu-HU" u="sng" baseline="-25000" dirty="0"/>
              <a:t>8</a:t>
            </a:r>
          </a:p>
        </p:txBody>
      </p:sp>
      <p:cxnSp>
        <p:nvCxnSpPr>
          <p:cNvPr id="50" name="Egyenes összekötő 49"/>
          <p:cNvCxnSpPr/>
          <p:nvPr/>
        </p:nvCxnSpPr>
        <p:spPr>
          <a:xfrm>
            <a:off x="5929313" y="2633663"/>
            <a:ext cx="157162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gyenes összekötő 50"/>
          <p:cNvCxnSpPr/>
          <p:nvPr/>
        </p:nvCxnSpPr>
        <p:spPr>
          <a:xfrm rot="5400000">
            <a:off x="5107781" y="3821907"/>
            <a:ext cx="3214687" cy="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52" name="Szövegdoboz 51"/>
          <p:cNvSpPr txBox="1"/>
          <p:nvPr/>
        </p:nvSpPr>
        <p:spPr>
          <a:xfrm>
            <a:off x="5929313" y="221456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131</a:t>
            </a:r>
          </a:p>
        </p:txBody>
      </p:sp>
      <p:sp>
        <p:nvSpPr>
          <p:cNvPr id="54" name="Szövegdoboz 53"/>
          <p:cNvSpPr txBox="1"/>
          <p:nvPr/>
        </p:nvSpPr>
        <p:spPr>
          <a:xfrm>
            <a:off x="5929313" y="2928938"/>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2</a:t>
            </a:r>
          </a:p>
        </p:txBody>
      </p:sp>
      <p:sp>
        <p:nvSpPr>
          <p:cNvPr id="55" name="Szövegdoboz 54"/>
          <p:cNvSpPr txBox="1"/>
          <p:nvPr/>
        </p:nvSpPr>
        <p:spPr>
          <a:xfrm>
            <a:off x="5929313" y="3286125"/>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0</a:t>
            </a:r>
          </a:p>
        </p:txBody>
      </p:sp>
      <p:sp>
        <p:nvSpPr>
          <p:cNvPr id="61" name="Szövegdoboz 60"/>
          <p:cNvSpPr txBox="1"/>
          <p:nvPr/>
        </p:nvSpPr>
        <p:spPr>
          <a:xfrm>
            <a:off x="6715125" y="221456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3</a:t>
            </a:r>
          </a:p>
        </p:txBody>
      </p:sp>
      <p:sp>
        <p:nvSpPr>
          <p:cNvPr id="62" name="Szövegdoboz 61"/>
          <p:cNvSpPr txBox="1"/>
          <p:nvPr/>
        </p:nvSpPr>
        <p:spPr>
          <a:xfrm>
            <a:off x="6715125" y="2571750"/>
            <a:ext cx="785813"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63" name="Szövegdoboz 62"/>
          <p:cNvSpPr txBox="1"/>
          <p:nvPr/>
        </p:nvSpPr>
        <p:spPr>
          <a:xfrm>
            <a:off x="6715125" y="2928938"/>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2</a:t>
            </a:r>
          </a:p>
        </p:txBody>
      </p:sp>
      <p:sp>
        <p:nvSpPr>
          <p:cNvPr id="27" name="Kanyar felfelé 26"/>
          <p:cNvSpPr/>
          <p:nvPr/>
        </p:nvSpPr>
        <p:spPr>
          <a:xfrm>
            <a:off x="7215188" y="5072063"/>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714875" y="1311275"/>
            <a:ext cx="2643188"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203</a:t>
            </a:r>
          </a:p>
        </p:txBody>
      </p:sp>
      <p:sp>
        <p:nvSpPr>
          <p:cNvPr id="29" name="Szövegdoboz 28"/>
          <p:cNvSpPr txBox="1">
            <a:spLocks noChangeArrowheads="1"/>
          </p:cNvSpPr>
          <p:nvPr/>
        </p:nvSpPr>
        <p:spPr bwMode="auto">
          <a:xfrm>
            <a:off x="4287838"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grpSp>
        <p:nvGrpSpPr>
          <p:cNvPr id="3" name="Csoportba foglalás 32"/>
          <p:cNvGrpSpPr>
            <a:grpSpLocks/>
          </p:cNvGrpSpPr>
          <p:nvPr/>
        </p:nvGrpSpPr>
        <p:grpSpPr bwMode="auto">
          <a:xfrm>
            <a:off x="5072063" y="2357438"/>
            <a:ext cx="928687" cy="584200"/>
            <a:chOff x="5072066" y="2857496"/>
            <a:chExt cx="928694" cy="584775"/>
          </a:xfrm>
        </p:grpSpPr>
        <p:sp>
          <p:nvSpPr>
            <p:cNvPr id="31" name="Körbe nyíl 30"/>
            <p:cNvSpPr/>
            <p:nvPr/>
          </p:nvSpPr>
          <p:spPr>
            <a:xfrm rot="5400000" flipV="1">
              <a:off x="5571922" y="2929213"/>
              <a:ext cx="429047" cy="428628"/>
            </a:xfrm>
            <a:prstGeom prst="circularArrow">
              <a:avLst/>
            </a:prstGeom>
            <a:solidFill>
              <a:schemeClr val="accent6">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solidFill>
                  <a:schemeClr val="accent6">
                    <a:lumMod val="50000"/>
                  </a:schemeClr>
                </a:solidFill>
              </a:endParaRPr>
            </a:p>
          </p:txBody>
        </p:sp>
        <p:sp>
          <p:nvSpPr>
            <p:cNvPr id="32" name="Szövegdoboz 31"/>
            <p:cNvSpPr txBox="1"/>
            <p:nvPr/>
          </p:nvSpPr>
          <p:spPr>
            <a:xfrm>
              <a:off x="5072066" y="2857496"/>
              <a:ext cx="571504" cy="584775"/>
            </a:xfrm>
            <a:prstGeom prst="rect">
              <a:avLst/>
            </a:prstGeom>
            <a:noFill/>
          </p:spPr>
          <p:txBody>
            <a:bodyPr>
              <a:spAutoFit/>
            </a:bodyPr>
            <a:lstStyle/>
            <a:p>
              <a:pPr fontAlgn="auto">
                <a:spcBef>
                  <a:spcPts val="0"/>
                </a:spcBef>
                <a:spcAft>
                  <a:spcPts val="0"/>
                </a:spcAft>
                <a:defRPr/>
              </a:pPr>
              <a:r>
                <a:rPr lang="hu-HU" sz="3200" b="1" baseline="16000" dirty="0">
                  <a:ln>
                    <a:solidFill>
                      <a:schemeClr val="bg1">
                        <a:lumMod val="50000"/>
                      </a:schemeClr>
                    </a:solidFill>
                  </a:ln>
                  <a:solidFill>
                    <a:schemeClr val="accent6">
                      <a:lumMod val="50000"/>
                    </a:schemeClr>
                  </a:solidFill>
                  <a:latin typeface="+mn-lt"/>
                </a:rPr>
                <a:t>:</a:t>
              </a:r>
              <a:r>
                <a:rPr lang="hu-HU" sz="3200" b="1" dirty="0">
                  <a:ln>
                    <a:solidFill>
                      <a:schemeClr val="bg1">
                        <a:lumMod val="50000"/>
                      </a:schemeClr>
                    </a:solidFill>
                  </a:ln>
                  <a:solidFill>
                    <a:schemeClr val="accent6">
                      <a:lumMod val="50000"/>
                    </a:schemeClr>
                  </a:solidFill>
                  <a:latin typeface="+mn-lt"/>
                </a:rPr>
                <a:t>8</a:t>
              </a:r>
            </a:p>
          </p:txBody>
        </p:sp>
      </p:gr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10-es számrendszerből 8-asba</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childTnLst>
                                </p:cTn>
                              </p:par>
                              <p:par>
                                <p:cTn id="23" presetID="10"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1000"/>
                                        <p:tgtEl>
                                          <p:spTgt spid="4">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1000"/>
                                        <p:tgtEl>
                                          <p:spTgt spid="4">
                                            <p:txEl>
                                              <p:pRg st="4" end="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10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1000"/>
                                        <p:tgtEl>
                                          <p:spTgt spid="4">
                                            <p:txEl>
                                              <p:pRg st="5" end="5"/>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6" end="6"/>
                                            </p:txEl>
                                          </p:spTgt>
                                        </p:tgtEl>
                                        <p:attrNameLst>
                                          <p:attrName>style.visibility</p:attrName>
                                        </p:attrNameLst>
                                      </p:cBhvr>
                                      <p:to>
                                        <p:strVal val="visible"/>
                                      </p:to>
                                    </p:set>
                                    <p:animEffect transition="in" filter="fade">
                                      <p:cBhvr>
                                        <p:cTn id="62" dur="1000"/>
                                        <p:tgtEl>
                                          <p:spTgt spid="4">
                                            <p:txEl>
                                              <p:pRg st="6" end="6"/>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1000"/>
                                        <p:tgtEl>
                                          <p:spTgt spid="54"/>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1000"/>
                                        <p:tgtEl>
                                          <p:spTgt spid="62"/>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1000"/>
                                        <p:tgtEl>
                                          <p:spTgt spid="55"/>
                                        </p:tgtEl>
                                      </p:cBhvr>
                                    </p:animEffect>
                                  </p:childTnLst>
                                </p:cTn>
                              </p:par>
                            </p:childTnLst>
                          </p:cTn>
                        </p:par>
                        <p:par>
                          <p:cTn id="74" fill="hold">
                            <p:stCondLst>
                              <p:cond delay="3000"/>
                            </p:stCondLst>
                            <p:childTnLst>
                              <p:par>
                                <p:cTn id="75" presetID="10" presetClass="entr" presetSubtype="0" fill="hold" grpId="0" nodeType="after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1000"/>
                                        <p:tgtEl>
                                          <p:spTgt spid="6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7" end="7"/>
                                            </p:txEl>
                                          </p:spTgt>
                                        </p:tgtEl>
                                        <p:attrNameLst>
                                          <p:attrName>style.visibility</p:attrName>
                                        </p:attrNameLst>
                                      </p:cBhvr>
                                      <p:to>
                                        <p:strVal val="visible"/>
                                      </p:to>
                                    </p:set>
                                    <p:animEffect transition="in" filter="fade">
                                      <p:cBhvr>
                                        <p:cTn id="82" dur="1000"/>
                                        <p:tgtEl>
                                          <p:spTgt spid="4">
                                            <p:txEl>
                                              <p:pRg st="7" end="7"/>
                                            </p:txEl>
                                          </p:spTgt>
                                        </p:tgtEl>
                                      </p:cBhvr>
                                    </p:animEffect>
                                  </p:childTnLst>
                                </p:cTn>
                              </p:par>
                              <p:par>
                                <p:cTn id="83" presetID="10" presetClass="exit" presetSubtype="0" fill="hold" grpId="1" nodeType="withEffect">
                                  <p:stCondLst>
                                    <p:cond delay="0"/>
                                  </p:stCondLst>
                                  <p:childTnLst>
                                    <p:animEffect transition="out" filter="fade">
                                      <p:cBhvr>
                                        <p:cTn id="84" dur="1000"/>
                                        <p:tgtEl>
                                          <p:spTgt spid="29"/>
                                        </p:tgtEl>
                                      </p:cBhvr>
                                    </p:animEffect>
                                    <p:set>
                                      <p:cBhvr>
                                        <p:cTn id="85" dur="1" fill="hold">
                                          <p:stCondLst>
                                            <p:cond delay="999"/>
                                          </p:stCondLst>
                                        </p:cTn>
                                        <p:tgtEl>
                                          <p:spTgt spid="29"/>
                                        </p:tgtEl>
                                        <p:attrNameLst>
                                          <p:attrName>style.visibility</p:attrName>
                                        </p:attrNameLst>
                                      </p:cBhvr>
                                      <p:to>
                                        <p:strVal val="hidden"/>
                                      </p:to>
                                    </p:set>
                                  </p:childTnLst>
                                </p:cTn>
                              </p:par>
                            </p:childTnLst>
                          </p:cTn>
                        </p:par>
                        <p:par>
                          <p:cTn id="86" fill="hold">
                            <p:stCondLst>
                              <p:cond delay="1000"/>
                            </p:stCondLst>
                            <p:childTnLst>
                              <p:par>
                                <p:cTn id="87" presetID="49" presetClass="entr" presetSubtype="0" decel="100000" fill="hold" nodeType="after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p:cTn id="89" dur="1000" fill="hold"/>
                                        <p:tgtEl>
                                          <p:spTgt spid="27"/>
                                        </p:tgtEl>
                                        <p:attrNameLst>
                                          <p:attrName>ppt_w</p:attrName>
                                        </p:attrNameLst>
                                      </p:cBhvr>
                                      <p:tavLst>
                                        <p:tav tm="0">
                                          <p:val>
                                            <p:fltVal val="0"/>
                                          </p:val>
                                        </p:tav>
                                        <p:tav tm="100000">
                                          <p:val>
                                            <p:strVal val="#ppt_w"/>
                                          </p:val>
                                        </p:tav>
                                      </p:tavLst>
                                    </p:anim>
                                    <p:anim calcmode="lin" valueType="num">
                                      <p:cBhvr>
                                        <p:cTn id="90" dur="1000" fill="hold"/>
                                        <p:tgtEl>
                                          <p:spTgt spid="27"/>
                                        </p:tgtEl>
                                        <p:attrNameLst>
                                          <p:attrName>ppt_h</p:attrName>
                                        </p:attrNameLst>
                                      </p:cBhvr>
                                      <p:tavLst>
                                        <p:tav tm="0">
                                          <p:val>
                                            <p:fltVal val="0"/>
                                          </p:val>
                                        </p:tav>
                                        <p:tav tm="100000">
                                          <p:val>
                                            <p:strVal val="#ppt_h"/>
                                          </p:val>
                                        </p:tav>
                                      </p:tavLst>
                                    </p:anim>
                                    <p:anim calcmode="lin" valueType="num">
                                      <p:cBhvr>
                                        <p:cTn id="91" dur="1000" fill="hold"/>
                                        <p:tgtEl>
                                          <p:spTgt spid="27"/>
                                        </p:tgtEl>
                                        <p:attrNameLst>
                                          <p:attrName>style.rotation</p:attrName>
                                        </p:attrNameLst>
                                      </p:cBhvr>
                                      <p:tavLst>
                                        <p:tav tm="0">
                                          <p:val>
                                            <p:fltVal val="360"/>
                                          </p:val>
                                        </p:tav>
                                        <p:tav tm="100000">
                                          <p:val>
                                            <p:fltVal val="0"/>
                                          </p:val>
                                        </p:tav>
                                      </p:tavLst>
                                    </p:anim>
                                    <p:animEffect transition="in" filter="fade">
                                      <p:cBhvr>
                                        <p:cTn id="92" dur="1000"/>
                                        <p:tgtEl>
                                          <p:spTgt spid="27"/>
                                        </p:tgtEl>
                                      </p:cBhvr>
                                    </p:animEffect>
                                  </p:childTnLst>
                                </p:cTn>
                              </p:par>
                            </p:childTnLst>
                          </p:cTn>
                        </p:par>
                        <p:par>
                          <p:cTn id="93" fill="hold">
                            <p:stCondLst>
                              <p:cond delay="2000"/>
                            </p:stCondLst>
                            <p:childTnLst>
                              <p:par>
                                <p:cTn id="94" presetID="12" presetClass="entr" presetSubtype="4" fill="hold" grpId="0" nodeType="afterEffect">
                                  <p:stCondLst>
                                    <p:cond delay="0"/>
                                  </p:stCondLst>
                                  <p:iterate type="lt">
                                    <p:tmPct val="100000"/>
                                  </p:iterate>
                                  <p:childTnLst>
                                    <p:set>
                                      <p:cBhvr>
                                        <p:cTn id="95" dur="1" fill="hold">
                                          <p:stCondLst>
                                            <p:cond delay="0"/>
                                          </p:stCondLst>
                                        </p:cTn>
                                        <p:tgtEl>
                                          <p:spTgt spid="28"/>
                                        </p:tgtEl>
                                        <p:attrNameLst>
                                          <p:attrName>style.visibility</p:attrName>
                                        </p:attrNameLst>
                                      </p:cBhvr>
                                      <p:to>
                                        <p:strVal val="visible"/>
                                      </p:to>
                                    </p:set>
                                    <p:animEffect transition="in" filter="slide(fromBottom)">
                                      <p:cBhvr>
                                        <p:cTn id="96" dur="1000"/>
                                        <p:tgtEl>
                                          <p:spTgt spid="2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5">
                                            <p:txEl>
                                              <p:pRg st="0" end="0"/>
                                            </p:txEl>
                                          </p:spTgt>
                                        </p:tgtEl>
                                        <p:attrNameLst>
                                          <p:attrName>style.visibility</p:attrName>
                                        </p:attrNameLst>
                                      </p:cBhvr>
                                      <p:to>
                                        <p:strVal val="visible"/>
                                      </p:to>
                                    </p:set>
                                    <p:animEffect transition="in" filter="fade">
                                      <p:cBhvr>
                                        <p:cTn id="101"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2" grpId="0"/>
      <p:bldP spid="54" grpId="0"/>
      <p:bldP spid="55" grpId="0"/>
      <p:bldP spid="61" grpId="0"/>
      <p:bldP spid="62" grpId="0"/>
      <p:bldP spid="63" grpId="0"/>
      <p:bldP spid="28" grpId="0"/>
      <p:bldP spid="29" grpId="0"/>
      <p:bldP spid="29"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a:solidFill>
                  <a:srgbClr val="00B0F0"/>
                </a:solidFill>
              </a:rPr>
              <a:t>     </a:t>
            </a:r>
          </a:p>
        </p:txBody>
      </p:sp>
      <p:sp>
        <p:nvSpPr>
          <p:cNvPr id="53" name="Szövegdoboz 52"/>
          <p:cNvSpPr txBox="1"/>
          <p:nvPr/>
        </p:nvSpPr>
        <p:spPr>
          <a:xfrm>
            <a:off x="5929313" y="2571750"/>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8</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a:t>Átváltás 10-es számrendszerből 16-osba</a:t>
            </a:r>
          </a:p>
        </p:txBody>
      </p:sp>
      <p:sp>
        <p:nvSpPr>
          <p:cNvPr id="4" name="Tartalom helye 4"/>
          <p:cNvSpPr>
            <a:spLocks noGrp="1"/>
          </p:cNvSpPr>
          <p:nvPr>
            <p:ph sz="half" idx="1"/>
          </p:nvPr>
        </p:nvSpPr>
        <p:spPr>
          <a:xfrm>
            <a:off x="457200" y="2143125"/>
            <a:ext cx="4038600" cy="3482975"/>
          </a:xfrm>
        </p:spPr>
        <p:txBody>
          <a:bodyPr/>
          <a:lstStyle/>
          <a:p>
            <a:pPr marL="263525" indent="-263525" algn="ctr">
              <a:spcAft>
                <a:spcPts val="1200"/>
              </a:spcAft>
              <a:buFont typeface="Arial" charset="0"/>
              <a:buNone/>
            </a:pPr>
            <a:r>
              <a:rPr b="1" u="none"/>
              <a:t>Átváltás menete:</a:t>
            </a:r>
          </a:p>
          <a:p>
            <a:pPr marL="263525" indent="-263525">
              <a:buFont typeface="Calibri" pitchFamily="34" charset="0"/>
              <a:buAutoNum type="arabicPeriod"/>
            </a:pPr>
            <a:r>
              <a:rPr b="1" u="none">
                <a:solidFill>
                  <a:srgbClr val="7F7F7F"/>
                </a:solidFill>
              </a:rPr>
              <a:t>Készítsünk egy 2-oszlopos táblázatot</a:t>
            </a:r>
          </a:p>
          <a:p>
            <a:pPr marL="263525" indent="-263525">
              <a:buFont typeface="Calibri" pitchFamily="34" charset="0"/>
              <a:buAutoNum type="arabicPeriod"/>
            </a:pPr>
            <a:r>
              <a:rPr b="1" u="none">
                <a:solidFill>
                  <a:srgbClr val="0070C0"/>
                </a:solidFill>
              </a:rPr>
              <a:t>Írjuk fel a számot a bal felső sarokba</a:t>
            </a:r>
          </a:p>
          <a:p>
            <a:pPr marL="263525" indent="-263525">
              <a:buFont typeface="Calibri" pitchFamily="34" charset="0"/>
              <a:buAutoNum type="arabicPeriod"/>
            </a:pPr>
            <a:r>
              <a:rPr b="1" u="none">
                <a:solidFill>
                  <a:srgbClr val="984807"/>
                </a:solidFill>
              </a:rPr>
              <a:t>Osszuk el a számot 16-tal</a:t>
            </a:r>
          </a:p>
          <a:p>
            <a:pPr marL="720725" lvl="1" indent="-277813">
              <a:buFont typeface="Calibri" pitchFamily="34" charset="0"/>
              <a:buAutoNum type="alphaLcParenR"/>
            </a:pPr>
            <a:r>
              <a:rPr sz="1400" b="1" u="none">
                <a:solidFill>
                  <a:srgbClr val="FF0000"/>
                </a:solidFill>
              </a:rPr>
              <a:t>Az osztás eredményét írjuk a szám alá</a:t>
            </a:r>
          </a:p>
          <a:p>
            <a:pPr marL="720725" lvl="1" indent="-277813">
              <a:buFont typeface="Calibri" pitchFamily="34" charset="0"/>
              <a:buAutoNum type="alphaLcParenR"/>
            </a:pPr>
            <a:r>
              <a:rPr sz="1400" b="1" u="none">
                <a:solidFill>
                  <a:srgbClr val="00B050"/>
                </a:solidFill>
              </a:rPr>
              <a:t>Az osztás maradékát  írjuk a szám mellé</a:t>
            </a:r>
          </a:p>
          <a:p>
            <a:pPr marL="263525" indent="-263525">
              <a:buFont typeface="Calibri" pitchFamily="34" charset="0"/>
              <a:buAutoNum type="arabicPeriod"/>
            </a:pPr>
            <a:r>
              <a:rPr b="1" u="none"/>
              <a:t>Az osztást ismételgessük, amíg a bal oldalon 0-t nem kapunk</a:t>
            </a:r>
          </a:p>
          <a:p>
            <a:pPr marL="263525" indent="-263525">
              <a:buFont typeface="Calibri" pitchFamily="34" charset="0"/>
              <a:buAutoNum type="arabicPeriod"/>
            </a:pPr>
            <a:r>
              <a:rPr b="1" u="none">
                <a:solidFill>
                  <a:srgbClr val="00B0F0"/>
                </a:solidFill>
              </a:rPr>
              <a:t>A jobb oldali oszlop számjegyeit olvassuk össze lentről felfelé</a:t>
            </a:r>
          </a:p>
        </p:txBody>
      </p:sp>
      <p:sp>
        <p:nvSpPr>
          <p:cNvPr id="26" name="Szöveg helye 25"/>
          <p:cNvSpPr>
            <a:spLocks noGrp="1"/>
          </p:cNvSpPr>
          <p:nvPr>
            <p:ph type="body" sz="quarter" idx="13"/>
          </p:nvPr>
        </p:nvSpPr>
        <p:spPr>
          <a:xfrm>
            <a:off x="465138" y="1182688"/>
            <a:ext cx="8221662" cy="817562"/>
          </a:xfrm>
        </p:spPr>
        <p:txBody>
          <a:bodyPr>
            <a:normAutofit/>
          </a:bodyPr>
          <a:lstStyle/>
          <a:p>
            <a:r>
              <a:rPr lang="hu-HU"/>
              <a:t>131</a:t>
            </a:r>
            <a:r>
              <a:rPr lang="hu-HU" u="sng" baseline="-25000"/>
              <a:t>10</a:t>
            </a:r>
            <a:r>
              <a:rPr lang="hu-HU"/>
              <a:t>=                   </a:t>
            </a:r>
            <a:r>
              <a:rPr lang="hu-HU" u="sng" baseline="-25000"/>
              <a:t>16</a:t>
            </a:r>
          </a:p>
        </p:txBody>
      </p:sp>
      <p:cxnSp>
        <p:nvCxnSpPr>
          <p:cNvPr id="50" name="Egyenes összekötő 49"/>
          <p:cNvCxnSpPr/>
          <p:nvPr/>
        </p:nvCxnSpPr>
        <p:spPr>
          <a:xfrm>
            <a:off x="5929313" y="2633663"/>
            <a:ext cx="157162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gyenes összekötő 50"/>
          <p:cNvCxnSpPr/>
          <p:nvPr/>
        </p:nvCxnSpPr>
        <p:spPr>
          <a:xfrm rot="5400000">
            <a:off x="5107781" y="3821907"/>
            <a:ext cx="3214687" cy="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52" name="Szövegdoboz 51"/>
          <p:cNvSpPr txBox="1"/>
          <p:nvPr/>
        </p:nvSpPr>
        <p:spPr>
          <a:xfrm>
            <a:off x="5929313" y="221456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131</a:t>
            </a:r>
          </a:p>
        </p:txBody>
      </p:sp>
      <p:sp>
        <p:nvSpPr>
          <p:cNvPr id="54" name="Szövegdoboz 53"/>
          <p:cNvSpPr txBox="1"/>
          <p:nvPr/>
        </p:nvSpPr>
        <p:spPr>
          <a:xfrm>
            <a:off x="5929313" y="2928938"/>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0</a:t>
            </a:r>
          </a:p>
        </p:txBody>
      </p:sp>
      <p:sp>
        <p:nvSpPr>
          <p:cNvPr id="61" name="Szövegdoboz 60"/>
          <p:cNvSpPr txBox="1"/>
          <p:nvPr/>
        </p:nvSpPr>
        <p:spPr>
          <a:xfrm>
            <a:off x="6715125" y="221456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3</a:t>
            </a:r>
          </a:p>
        </p:txBody>
      </p:sp>
      <p:sp>
        <p:nvSpPr>
          <p:cNvPr id="62" name="Szövegdoboz 61"/>
          <p:cNvSpPr txBox="1"/>
          <p:nvPr/>
        </p:nvSpPr>
        <p:spPr>
          <a:xfrm>
            <a:off x="6715125" y="2571750"/>
            <a:ext cx="785813"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8</a:t>
            </a:r>
          </a:p>
        </p:txBody>
      </p:sp>
      <p:sp>
        <p:nvSpPr>
          <p:cNvPr id="27" name="Kanyar felfelé 26"/>
          <p:cNvSpPr/>
          <p:nvPr/>
        </p:nvSpPr>
        <p:spPr>
          <a:xfrm>
            <a:off x="7215188" y="5072063"/>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786313" y="1311275"/>
            <a:ext cx="2643187"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83</a:t>
            </a:r>
          </a:p>
        </p:txBody>
      </p:sp>
      <p:sp>
        <p:nvSpPr>
          <p:cNvPr id="29" name="Szövegdoboz 28"/>
          <p:cNvSpPr txBox="1">
            <a:spLocks noChangeArrowheads="1"/>
          </p:cNvSpPr>
          <p:nvPr/>
        </p:nvSpPr>
        <p:spPr bwMode="auto">
          <a:xfrm>
            <a:off x="4287838"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grpSp>
        <p:nvGrpSpPr>
          <p:cNvPr id="3" name="Csoportba foglalás 32"/>
          <p:cNvGrpSpPr>
            <a:grpSpLocks/>
          </p:cNvGrpSpPr>
          <p:nvPr/>
        </p:nvGrpSpPr>
        <p:grpSpPr bwMode="auto">
          <a:xfrm>
            <a:off x="4929188" y="2357438"/>
            <a:ext cx="1071562" cy="584200"/>
            <a:chOff x="5072066" y="2857496"/>
            <a:chExt cx="928695" cy="584775"/>
          </a:xfrm>
        </p:grpSpPr>
        <p:sp>
          <p:nvSpPr>
            <p:cNvPr id="31" name="Körbe nyíl 30"/>
            <p:cNvSpPr/>
            <p:nvPr/>
          </p:nvSpPr>
          <p:spPr>
            <a:xfrm rot="5400000" flipV="1">
              <a:off x="5600498" y="2957788"/>
              <a:ext cx="429047" cy="371478"/>
            </a:xfrm>
            <a:prstGeom prst="circularArrow">
              <a:avLst/>
            </a:prstGeom>
            <a:solidFill>
              <a:schemeClr val="accent6">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solidFill>
                  <a:schemeClr val="accent6">
                    <a:lumMod val="50000"/>
                  </a:schemeClr>
                </a:solidFill>
              </a:endParaRPr>
            </a:p>
          </p:txBody>
        </p:sp>
        <p:sp>
          <p:nvSpPr>
            <p:cNvPr id="32" name="Szövegdoboz 31"/>
            <p:cNvSpPr txBox="1"/>
            <p:nvPr/>
          </p:nvSpPr>
          <p:spPr>
            <a:xfrm>
              <a:off x="5072066" y="2857496"/>
              <a:ext cx="619129" cy="584775"/>
            </a:xfrm>
            <a:prstGeom prst="rect">
              <a:avLst/>
            </a:prstGeom>
            <a:noFill/>
          </p:spPr>
          <p:txBody>
            <a:bodyPr>
              <a:spAutoFit/>
            </a:bodyPr>
            <a:lstStyle/>
            <a:p>
              <a:pPr fontAlgn="auto">
                <a:spcBef>
                  <a:spcPts val="0"/>
                </a:spcBef>
                <a:spcAft>
                  <a:spcPts val="0"/>
                </a:spcAft>
                <a:defRPr/>
              </a:pPr>
              <a:r>
                <a:rPr lang="hu-HU" sz="3200" b="1" baseline="16000" dirty="0">
                  <a:ln>
                    <a:solidFill>
                      <a:schemeClr val="bg1">
                        <a:lumMod val="50000"/>
                      </a:schemeClr>
                    </a:solidFill>
                  </a:ln>
                  <a:solidFill>
                    <a:schemeClr val="accent6">
                      <a:lumMod val="50000"/>
                    </a:schemeClr>
                  </a:solidFill>
                  <a:latin typeface="+mn-lt"/>
                </a:rPr>
                <a:t>:</a:t>
              </a:r>
              <a:r>
                <a:rPr lang="hu-HU" sz="3200" b="1" dirty="0">
                  <a:ln>
                    <a:solidFill>
                      <a:schemeClr val="bg1">
                        <a:lumMod val="50000"/>
                      </a:schemeClr>
                    </a:solidFill>
                  </a:ln>
                  <a:solidFill>
                    <a:schemeClr val="accent6">
                      <a:lumMod val="50000"/>
                    </a:schemeClr>
                  </a:solidFill>
                  <a:latin typeface="+mn-lt"/>
                </a:rPr>
                <a:t>16</a:t>
              </a:r>
            </a:p>
          </p:txBody>
        </p:sp>
      </p:gr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10-es számrendszerből 16-osba</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childTnLst>
                                </p:cTn>
                              </p:par>
                              <p:par>
                                <p:cTn id="23" presetID="10"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1000"/>
                                        <p:tgtEl>
                                          <p:spTgt spid="4">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1000"/>
                                        <p:tgtEl>
                                          <p:spTgt spid="4">
                                            <p:txEl>
                                              <p:pRg st="4" end="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10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1000"/>
                                        <p:tgtEl>
                                          <p:spTgt spid="4">
                                            <p:txEl>
                                              <p:pRg st="5" end="5"/>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6" end="6"/>
                                            </p:txEl>
                                          </p:spTgt>
                                        </p:tgtEl>
                                        <p:attrNameLst>
                                          <p:attrName>style.visibility</p:attrName>
                                        </p:attrNameLst>
                                      </p:cBhvr>
                                      <p:to>
                                        <p:strVal val="visible"/>
                                      </p:to>
                                    </p:set>
                                    <p:animEffect transition="in" filter="fade">
                                      <p:cBhvr>
                                        <p:cTn id="62" dur="1000"/>
                                        <p:tgtEl>
                                          <p:spTgt spid="4">
                                            <p:txEl>
                                              <p:pRg st="6" end="6"/>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1000"/>
                                        <p:tgtEl>
                                          <p:spTgt spid="54"/>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1000"/>
                                        <p:tgtEl>
                                          <p:spTgt spid="6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
                                            <p:txEl>
                                              <p:pRg st="7" end="7"/>
                                            </p:txEl>
                                          </p:spTgt>
                                        </p:tgtEl>
                                        <p:attrNameLst>
                                          <p:attrName>style.visibility</p:attrName>
                                        </p:attrNameLst>
                                      </p:cBhvr>
                                      <p:to>
                                        <p:strVal val="visible"/>
                                      </p:to>
                                    </p:set>
                                    <p:animEffect transition="in" filter="fade">
                                      <p:cBhvr>
                                        <p:cTn id="74" dur="1000"/>
                                        <p:tgtEl>
                                          <p:spTgt spid="4">
                                            <p:txEl>
                                              <p:pRg st="7" end="7"/>
                                            </p:txEl>
                                          </p:spTgt>
                                        </p:tgtEl>
                                      </p:cBhvr>
                                    </p:animEffect>
                                  </p:childTnLst>
                                </p:cTn>
                              </p:par>
                              <p:par>
                                <p:cTn id="75" presetID="10" presetClass="exit" presetSubtype="0" fill="hold" grpId="1" nodeType="withEffect">
                                  <p:stCondLst>
                                    <p:cond delay="0"/>
                                  </p:stCondLst>
                                  <p:childTnLst>
                                    <p:animEffect transition="out" filter="fade">
                                      <p:cBhvr>
                                        <p:cTn id="76" dur="1000"/>
                                        <p:tgtEl>
                                          <p:spTgt spid="29"/>
                                        </p:tgtEl>
                                      </p:cBhvr>
                                    </p:animEffect>
                                    <p:set>
                                      <p:cBhvr>
                                        <p:cTn id="77" dur="1" fill="hold">
                                          <p:stCondLst>
                                            <p:cond delay="999"/>
                                          </p:stCondLst>
                                        </p:cTn>
                                        <p:tgtEl>
                                          <p:spTgt spid="29"/>
                                        </p:tgtEl>
                                        <p:attrNameLst>
                                          <p:attrName>style.visibility</p:attrName>
                                        </p:attrNameLst>
                                      </p:cBhvr>
                                      <p:to>
                                        <p:strVal val="hidden"/>
                                      </p:to>
                                    </p:set>
                                  </p:childTnLst>
                                </p:cTn>
                              </p:par>
                            </p:childTnLst>
                          </p:cTn>
                        </p:par>
                        <p:par>
                          <p:cTn id="78" fill="hold">
                            <p:stCondLst>
                              <p:cond delay="1000"/>
                            </p:stCondLst>
                            <p:childTnLst>
                              <p:par>
                                <p:cTn id="79" presetID="49" presetClass="entr" presetSubtype="0" decel="100000" fill="hold" nodeType="after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p:cTn id="81" dur="1000" fill="hold"/>
                                        <p:tgtEl>
                                          <p:spTgt spid="27"/>
                                        </p:tgtEl>
                                        <p:attrNameLst>
                                          <p:attrName>ppt_w</p:attrName>
                                        </p:attrNameLst>
                                      </p:cBhvr>
                                      <p:tavLst>
                                        <p:tav tm="0">
                                          <p:val>
                                            <p:fltVal val="0"/>
                                          </p:val>
                                        </p:tav>
                                        <p:tav tm="100000">
                                          <p:val>
                                            <p:strVal val="#ppt_w"/>
                                          </p:val>
                                        </p:tav>
                                      </p:tavLst>
                                    </p:anim>
                                    <p:anim calcmode="lin" valueType="num">
                                      <p:cBhvr>
                                        <p:cTn id="82" dur="1000" fill="hold"/>
                                        <p:tgtEl>
                                          <p:spTgt spid="27"/>
                                        </p:tgtEl>
                                        <p:attrNameLst>
                                          <p:attrName>ppt_h</p:attrName>
                                        </p:attrNameLst>
                                      </p:cBhvr>
                                      <p:tavLst>
                                        <p:tav tm="0">
                                          <p:val>
                                            <p:fltVal val="0"/>
                                          </p:val>
                                        </p:tav>
                                        <p:tav tm="100000">
                                          <p:val>
                                            <p:strVal val="#ppt_h"/>
                                          </p:val>
                                        </p:tav>
                                      </p:tavLst>
                                    </p:anim>
                                    <p:anim calcmode="lin" valueType="num">
                                      <p:cBhvr>
                                        <p:cTn id="83" dur="1000" fill="hold"/>
                                        <p:tgtEl>
                                          <p:spTgt spid="27"/>
                                        </p:tgtEl>
                                        <p:attrNameLst>
                                          <p:attrName>style.rotation</p:attrName>
                                        </p:attrNameLst>
                                      </p:cBhvr>
                                      <p:tavLst>
                                        <p:tav tm="0">
                                          <p:val>
                                            <p:fltVal val="360"/>
                                          </p:val>
                                        </p:tav>
                                        <p:tav tm="100000">
                                          <p:val>
                                            <p:fltVal val="0"/>
                                          </p:val>
                                        </p:tav>
                                      </p:tavLst>
                                    </p:anim>
                                    <p:animEffect transition="in" filter="fade">
                                      <p:cBhvr>
                                        <p:cTn id="84" dur="1000"/>
                                        <p:tgtEl>
                                          <p:spTgt spid="27"/>
                                        </p:tgtEl>
                                      </p:cBhvr>
                                    </p:animEffect>
                                  </p:childTnLst>
                                </p:cTn>
                              </p:par>
                            </p:childTnLst>
                          </p:cTn>
                        </p:par>
                        <p:par>
                          <p:cTn id="85" fill="hold">
                            <p:stCondLst>
                              <p:cond delay="2000"/>
                            </p:stCondLst>
                            <p:childTnLst>
                              <p:par>
                                <p:cTn id="86" presetID="12" presetClass="entr" presetSubtype="4" fill="hold" grpId="0" nodeType="afterEffect">
                                  <p:stCondLst>
                                    <p:cond delay="0"/>
                                  </p:stCondLst>
                                  <p:iterate type="lt">
                                    <p:tmPct val="100000"/>
                                  </p:iterate>
                                  <p:childTnLst>
                                    <p:set>
                                      <p:cBhvr>
                                        <p:cTn id="87" dur="1" fill="hold">
                                          <p:stCondLst>
                                            <p:cond delay="0"/>
                                          </p:stCondLst>
                                        </p:cTn>
                                        <p:tgtEl>
                                          <p:spTgt spid="28"/>
                                        </p:tgtEl>
                                        <p:attrNameLst>
                                          <p:attrName>style.visibility</p:attrName>
                                        </p:attrNameLst>
                                      </p:cBhvr>
                                      <p:to>
                                        <p:strVal val="visible"/>
                                      </p:to>
                                    </p:set>
                                    <p:animEffect transition="in" filter="slide(fromBottom)">
                                      <p:cBhvr>
                                        <p:cTn id="88" dur="10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5">
                                            <p:txEl>
                                              <p:pRg st="0" end="0"/>
                                            </p:txEl>
                                          </p:spTgt>
                                        </p:tgtEl>
                                        <p:attrNameLst>
                                          <p:attrName>style.visibility</p:attrName>
                                        </p:attrNameLst>
                                      </p:cBhvr>
                                      <p:to>
                                        <p:strVal val="visible"/>
                                      </p:to>
                                    </p:set>
                                    <p:animEffect transition="in" filter="fade">
                                      <p:cBhvr>
                                        <p:cTn id="93"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2" grpId="0"/>
      <p:bldP spid="54" grpId="0"/>
      <p:bldP spid="61" grpId="0"/>
      <p:bldP spid="62" grpId="0"/>
      <p:bldP spid="28" grpId="0"/>
      <p:bldP spid="29" grpId="0"/>
      <p:bldP spid="29"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a:solidFill>
                  <a:srgbClr val="00B0F0"/>
                </a:solidFill>
              </a:rPr>
              <a:t>     </a:t>
            </a:r>
          </a:p>
        </p:txBody>
      </p:sp>
      <p:sp>
        <p:nvSpPr>
          <p:cNvPr id="53" name="Szövegdoboz 52"/>
          <p:cNvSpPr txBox="1"/>
          <p:nvPr/>
        </p:nvSpPr>
        <p:spPr>
          <a:xfrm>
            <a:off x="5649913" y="2249488"/>
            <a:ext cx="1974850" cy="674687"/>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vert="eaVert" anchor="ctr">
            <a:spAutoFit/>
          </a:bodyPr>
          <a:lstStyle/>
          <a:p>
            <a:pPr algn="ctr">
              <a:lnSpc>
                <a:spcPct val="105000"/>
              </a:lnSpc>
            </a:pPr>
            <a:r>
              <a:rPr lang="hu-HU" sz="1400" b="1">
                <a:solidFill>
                  <a:srgbClr val="0070C0"/>
                </a:solidFill>
              </a:rPr>
              <a:t>1</a:t>
            </a:r>
          </a:p>
          <a:p>
            <a:pPr algn="ctr">
              <a:lnSpc>
                <a:spcPct val="105000"/>
              </a:lnSpc>
            </a:pPr>
            <a:r>
              <a:rPr lang="hu-HU" sz="1400" b="1">
                <a:solidFill>
                  <a:srgbClr val="0070C0"/>
                </a:solidFill>
              </a:rPr>
              <a:t>2</a:t>
            </a:r>
          </a:p>
          <a:p>
            <a:pPr algn="ctr">
              <a:lnSpc>
                <a:spcPct val="105000"/>
              </a:lnSpc>
            </a:pPr>
            <a:r>
              <a:rPr lang="hu-HU" sz="1400" b="1">
                <a:solidFill>
                  <a:srgbClr val="0070C0"/>
                </a:solidFill>
              </a:rPr>
              <a:t>4</a:t>
            </a:r>
          </a:p>
          <a:p>
            <a:pPr algn="ctr">
              <a:lnSpc>
                <a:spcPct val="105000"/>
              </a:lnSpc>
            </a:pPr>
            <a:r>
              <a:rPr lang="hu-HU" sz="1400" b="1">
                <a:solidFill>
                  <a:srgbClr val="0070C0"/>
                </a:solidFill>
              </a:rPr>
              <a:t>8</a:t>
            </a:r>
          </a:p>
          <a:p>
            <a:pPr algn="ctr">
              <a:lnSpc>
                <a:spcPct val="105000"/>
              </a:lnSpc>
            </a:pPr>
            <a:r>
              <a:rPr lang="hu-HU" sz="1400" b="1">
                <a:solidFill>
                  <a:srgbClr val="0070C0"/>
                </a:solidFill>
              </a:rPr>
              <a:t>16</a:t>
            </a:r>
          </a:p>
          <a:p>
            <a:pPr algn="ctr">
              <a:lnSpc>
                <a:spcPct val="105000"/>
              </a:lnSpc>
            </a:pPr>
            <a:r>
              <a:rPr lang="hu-HU" sz="1400" b="1">
                <a:solidFill>
                  <a:srgbClr val="0070C0"/>
                </a:solidFill>
              </a:rPr>
              <a:t>32</a:t>
            </a:r>
          </a:p>
          <a:p>
            <a:pPr algn="ctr">
              <a:lnSpc>
                <a:spcPct val="105000"/>
              </a:lnSpc>
            </a:pPr>
            <a:r>
              <a:rPr lang="hu-HU" sz="1400" b="1">
                <a:solidFill>
                  <a:srgbClr val="0070C0"/>
                </a:solidFill>
              </a:rPr>
              <a:t>64</a:t>
            </a:r>
          </a:p>
          <a:p>
            <a:pPr algn="ctr">
              <a:lnSpc>
                <a:spcPct val="105000"/>
              </a:lnSpc>
            </a:pPr>
            <a:r>
              <a:rPr lang="hu-HU" sz="1400" b="1">
                <a:solidFill>
                  <a:srgbClr val="0070C0"/>
                </a:solidFill>
              </a:rPr>
              <a:t>128</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a:t>Átváltás 2-es számrendszerből 10-esbe</a:t>
            </a:r>
          </a:p>
        </p:txBody>
      </p:sp>
      <p:sp>
        <p:nvSpPr>
          <p:cNvPr id="3" name="Tartalom helye 4"/>
          <p:cNvSpPr>
            <a:spLocks noGrp="1"/>
          </p:cNvSpPr>
          <p:nvPr>
            <p:ph sz="half" idx="1"/>
          </p:nvPr>
        </p:nvSpPr>
        <p:spPr>
          <a:xfrm>
            <a:off x="457200" y="2143125"/>
            <a:ext cx="4038600" cy="3482975"/>
          </a:xfrm>
        </p:spPr>
        <p:txBody>
          <a:bodyPr/>
          <a:lstStyle/>
          <a:p>
            <a:pPr marL="514350" indent="-514350" algn="ctr">
              <a:spcAft>
                <a:spcPts val="1200"/>
              </a:spcAft>
              <a:buFont typeface="Arial" charset="0"/>
              <a:buNone/>
            </a:pPr>
            <a:r>
              <a:rPr b="1" u="none"/>
              <a:t>Átváltás menete:</a:t>
            </a:r>
          </a:p>
          <a:p>
            <a:pPr marL="514350" indent="-514350">
              <a:buFont typeface="Calibri" pitchFamily="34" charset="0"/>
              <a:buAutoNum type="arabicPeriod"/>
            </a:pPr>
            <a:r>
              <a:rPr b="1" u="none">
                <a:solidFill>
                  <a:srgbClr val="7F7F7F"/>
                </a:solidFill>
              </a:rPr>
              <a:t>Írjuk fel az átváltandó számot</a:t>
            </a:r>
          </a:p>
          <a:p>
            <a:pPr marL="514350" indent="-514350">
              <a:buFont typeface="Calibri" pitchFamily="34" charset="0"/>
              <a:buAutoNum type="arabicPeriod"/>
            </a:pPr>
            <a:r>
              <a:rPr b="1" u="none">
                <a:solidFill>
                  <a:srgbClr val="0070C0"/>
                </a:solidFill>
              </a:rPr>
              <a:t>Írjuk a számjegyek fölé 2 hatványait</a:t>
            </a:r>
          </a:p>
          <a:p>
            <a:pPr marL="514350" indent="-514350">
              <a:buFont typeface="Calibri" pitchFamily="34" charset="0"/>
              <a:buAutoNum type="arabicPeriod"/>
            </a:pPr>
            <a:r>
              <a:rPr b="1" u="none">
                <a:solidFill>
                  <a:srgbClr val="00B050"/>
                </a:solidFill>
              </a:rPr>
              <a:t>Szorozzuk össze a számjegyeket a fölöttük lévő hatványokkal</a:t>
            </a:r>
          </a:p>
          <a:p>
            <a:pPr marL="514350" indent="-514350">
              <a:buFont typeface="Calibri" pitchFamily="34" charset="0"/>
              <a:buAutoNum type="arabicPeriod"/>
            </a:pPr>
            <a:r>
              <a:rPr b="1" u="none">
                <a:solidFill>
                  <a:srgbClr val="FF0000"/>
                </a:solidFill>
              </a:rPr>
              <a:t>Adjuk össze a szorzatokat</a:t>
            </a:r>
          </a:p>
          <a:p>
            <a:pPr marL="514350" indent="-514350">
              <a:buFont typeface="Calibri" pitchFamily="34" charset="0"/>
              <a:buAutoNum type="arabicPeriod"/>
            </a:pPr>
            <a:r>
              <a:rPr b="1" u="none">
                <a:solidFill>
                  <a:srgbClr val="00B0F0"/>
                </a:solidFill>
              </a:rPr>
              <a:t>Az összeg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a:t>10000011</a:t>
            </a:r>
            <a:r>
              <a:rPr lang="hu-HU" u="sng" baseline="-25000" dirty="0"/>
              <a:t>2</a:t>
            </a:r>
            <a:r>
              <a:rPr lang="hu-HU" dirty="0"/>
              <a:t>=           </a:t>
            </a:r>
            <a:r>
              <a:rPr lang="hu-HU" u="sng" baseline="-25000" dirty="0"/>
              <a:t>10</a:t>
            </a:r>
          </a:p>
        </p:txBody>
      </p:sp>
      <p:sp>
        <p:nvSpPr>
          <p:cNvPr id="52" name="Szövegdoboz 51"/>
          <p:cNvSpPr txBox="1"/>
          <p:nvPr/>
        </p:nvSpPr>
        <p:spPr>
          <a:xfrm>
            <a:off x="4676775" y="2714625"/>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1 0 0 0 0 0 1 1</a:t>
            </a:r>
          </a:p>
        </p:txBody>
      </p:sp>
      <p:sp>
        <p:nvSpPr>
          <p:cNvPr id="54" name="Szövegdoboz 53"/>
          <p:cNvSpPr txBox="1"/>
          <p:nvPr/>
        </p:nvSpPr>
        <p:spPr>
          <a:xfrm>
            <a:off x="5000625" y="4538663"/>
            <a:ext cx="107156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128</a:t>
            </a:r>
          </a:p>
        </p:txBody>
      </p:sp>
      <p:sp>
        <p:nvSpPr>
          <p:cNvPr id="55" name="Szövegdoboz 54"/>
          <p:cNvSpPr txBox="1"/>
          <p:nvPr/>
        </p:nvSpPr>
        <p:spPr>
          <a:xfrm>
            <a:off x="6357938" y="4538663"/>
            <a:ext cx="71437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2</a:t>
            </a:r>
          </a:p>
        </p:txBody>
      </p:sp>
      <p:sp>
        <p:nvSpPr>
          <p:cNvPr id="61" name="Szövegdoboz 60"/>
          <p:cNvSpPr txBox="1"/>
          <p:nvPr/>
        </p:nvSpPr>
        <p:spPr>
          <a:xfrm>
            <a:off x="5000625" y="3786188"/>
            <a:ext cx="1071563" cy="461962"/>
          </a:xfrm>
          <a:prstGeom prst="rect">
            <a:avLst/>
          </a:prstGeom>
          <a:no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1∙128</a:t>
            </a:r>
          </a:p>
        </p:txBody>
      </p:sp>
      <p:sp>
        <p:nvSpPr>
          <p:cNvPr id="62" name="Szövegdoboz 61"/>
          <p:cNvSpPr txBox="1">
            <a:spLocks noChangeArrowheads="1"/>
          </p:cNvSpPr>
          <p:nvPr/>
        </p:nvSpPr>
        <p:spPr bwMode="auto">
          <a:xfrm>
            <a:off x="6357938" y="3786188"/>
            <a:ext cx="714375" cy="466725"/>
          </a:xfrm>
          <a:prstGeom prst="rect">
            <a:avLst/>
          </a:prstGeom>
          <a:noFill/>
          <a:ln w="9525" algn="ctr">
            <a:solidFill>
              <a:srgbClr val="7F7F7F"/>
            </a:solidFill>
            <a:miter lim="800000"/>
            <a:headEnd/>
            <a:tailEnd/>
          </a:ln>
        </p:spPr>
        <p:txBody>
          <a:bodyPr lIns="0" rIns="0">
            <a:spAutoFit/>
          </a:bodyPr>
          <a:lstStyle/>
          <a:p>
            <a:pPr algn="ctr" fontAlgn="auto">
              <a:spcBef>
                <a:spcPts val="0"/>
              </a:spcBef>
              <a:spcAft>
                <a:spcPts val="0"/>
              </a:spcAft>
              <a:defRPr/>
            </a:pPr>
            <a:r>
              <a:rPr lang="hu-HU" sz="2400" b="1" dirty="0">
                <a:solidFill>
                  <a:srgbClr val="00B050"/>
                </a:solidFill>
                <a:latin typeface="+mn-lt"/>
              </a:rPr>
              <a:t>1 ∙ 2</a:t>
            </a:r>
          </a:p>
        </p:txBody>
      </p:sp>
      <p:sp>
        <p:nvSpPr>
          <p:cNvPr id="63" name="Szövegdoboz 62"/>
          <p:cNvSpPr txBox="1">
            <a:spLocks noChangeArrowheads="1"/>
          </p:cNvSpPr>
          <p:nvPr/>
        </p:nvSpPr>
        <p:spPr bwMode="auto">
          <a:xfrm>
            <a:off x="7358063" y="3786188"/>
            <a:ext cx="714375" cy="466725"/>
          </a:xfrm>
          <a:prstGeom prst="rect">
            <a:avLst/>
          </a:prstGeom>
          <a:noFill/>
          <a:ln w="9525" algn="ctr">
            <a:solidFill>
              <a:srgbClr val="7F7F7F"/>
            </a:solidFill>
            <a:miter lim="800000"/>
            <a:headEnd/>
            <a:tailEnd/>
          </a:ln>
        </p:spPr>
        <p:txBody>
          <a:bodyPr lIns="0" rIns="0">
            <a:spAutoFit/>
          </a:bodyPr>
          <a:lstStyle/>
          <a:p>
            <a:pPr algn="ctr" fontAlgn="auto">
              <a:spcBef>
                <a:spcPts val="0"/>
              </a:spcBef>
              <a:spcAft>
                <a:spcPts val="0"/>
              </a:spcAft>
              <a:defRPr/>
            </a:pPr>
            <a:r>
              <a:rPr lang="hu-HU" sz="2400" b="1" dirty="0">
                <a:solidFill>
                  <a:srgbClr val="00B050"/>
                </a:solidFill>
                <a:latin typeface="+mn-lt"/>
              </a:rPr>
              <a:t>1 ∙ </a:t>
            </a:r>
            <a:r>
              <a:rPr lang="hu-HU" sz="2400" b="1" dirty="0" err="1">
                <a:solidFill>
                  <a:srgbClr val="00B050"/>
                </a:solidFill>
                <a:latin typeface="+mn-lt"/>
              </a:rPr>
              <a:t>1</a:t>
            </a:r>
            <a:endParaRPr lang="hu-HU" sz="2400" b="1" dirty="0">
              <a:solidFill>
                <a:srgbClr val="00B050"/>
              </a:solidFill>
              <a:latin typeface="+mn-lt"/>
            </a:endParaRPr>
          </a:p>
        </p:txBody>
      </p:sp>
      <p:sp>
        <p:nvSpPr>
          <p:cNvPr id="64" name="Szövegdoboz 63"/>
          <p:cNvSpPr txBox="1"/>
          <p:nvPr/>
        </p:nvSpPr>
        <p:spPr>
          <a:xfrm>
            <a:off x="5786438" y="453866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5072063" y="1311275"/>
            <a:ext cx="2643187"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131</a:t>
            </a:r>
          </a:p>
        </p:txBody>
      </p:sp>
      <p:sp>
        <p:nvSpPr>
          <p:cNvPr id="29" name="Szövegdoboz 28"/>
          <p:cNvSpPr txBox="1">
            <a:spLocks noChangeArrowheads="1"/>
          </p:cNvSpPr>
          <p:nvPr/>
        </p:nvSpPr>
        <p:spPr bwMode="auto">
          <a:xfrm>
            <a:off x="4645025"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2-es számrendszerből 10-esbe</a:t>
            </a:r>
          </a:p>
        </p:txBody>
      </p:sp>
      <p:cxnSp>
        <p:nvCxnSpPr>
          <p:cNvPr id="35" name="Alak 34"/>
          <p:cNvCxnSpPr>
            <a:endCxn id="61" idx="0"/>
          </p:cNvCxnSpPr>
          <p:nvPr/>
        </p:nvCxnSpPr>
        <p:spPr>
          <a:xfrm rot="5400000">
            <a:off x="5380037" y="3284538"/>
            <a:ext cx="658813" cy="344488"/>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zögletes összekötő 36"/>
          <p:cNvCxnSpPr>
            <a:endCxn id="62" idx="0"/>
          </p:cNvCxnSpPr>
          <p:nvPr/>
        </p:nvCxnSpPr>
        <p:spPr>
          <a:xfrm rot="5400000">
            <a:off x="6623844" y="3234531"/>
            <a:ext cx="642938" cy="460375"/>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zögletes összekötő 38"/>
          <p:cNvCxnSpPr>
            <a:endCxn id="63" idx="0"/>
          </p:cNvCxnSpPr>
          <p:nvPr/>
        </p:nvCxnSpPr>
        <p:spPr>
          <a:xfrm rot="16200000" flipH="1">
            <a:off x="7233444" y="3304381"/>
            <a:ext cx="642938" cy="320675"/>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Szövegdoboz 68"/>
          <p:cNvSpPr txBox="1"/>
          <p:nvPr/>
        </p:nvSpPr>
        <p:spPr>
          <a:xfrm>
            <a:off x="7358063" y="4538663"/>
            <a:ext cx="71437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a:t>
            </a:r>
          </a:p>
        </p:txBody>
      </p:sp>
      <p:cxnSp>
        <p:nvCxnSpPr>
          <p:cNvPr id="71" name="Egyenes összekötő nyíllal 70"/>
          <p:cNvCxnSpPr>
            <a:stCxn id="61" idx="2"/>
            <a:endCxn id="54" idx="0"/>
          </p:cNvCxnSpPr>
          <p:nvPr/>
        </p:nvCxnSpPr>
        <p:spPr>
          <a:xfrm rot="5400000">
            <a:off x="5390357" y="4393406"/>
            <a:ext cx="292100" cy="1587"/>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Egyenes összekötő nyíllal 72"/>
          <p:cNvCxnSpPr>
            <a:cxnSpLocks noChangeShapeType="1"/>
            <a:stCxn id="62" idx="2"/>
            <a:endCxn id="55" idx="0"/>
          </p:cNvCxnSpPr>
          <p:nvPr/>
        </p:nvCxnSpPr>
        <p:spPr bwMode="auto">
          <a:xfrm>
            <a:off x="6715125" y="4252913"/>
            <a:ext cx="0" cy="285750"/>
          </a:xfrm>
          <a:prstGeom prst="straightConnector1">
            <a:avLst/>
          </a:prstGeom>
          <a:noFill/>
          <a:ln w="28575" algn="ctr">
            <a:solidFill>
              <a:srgbClr val="00B050"/>
            </a:solidFill>
            <a:round/>
            <a:headEnd/>
            <a:tailEnd type="triangle" w="med" len="med"/>
          </a:ln>
        </p:spPr>
      </p:cxnSp>
      <p:cxnSp>
        <p:nvCxnSpPr>
          <p:cNvPr id="75" name="Egyenes összekötő nyíllal 74"/>
          <p:cNvCxnSpPr>
            <a:cxnSpLocks noChangeShapeType="1"/>
            <a:stCxn id="63" idx="2"/>
            <a:endCxn id="69" idx="0"/>
          </p:cNvCxnSpPr>
          <p:nvPr/>
        </p:nvCxnSpPr>
        <p:spPr bwMode="auto">
          <a:xfrm>
            <a:off x="7715250" y="4252913"/>
            <a:ext cx="0" cy="285750"/>
          </a:xfrm>
          <a:prstGeom prst="straightConnector1">
            <a:avLst/>
          </a:prstGeom>
          <a:noFill/>
          <a:ln w="28575" algn="ctr">
            <a:solidFill>
              <a:srgbClr val="00B050"/>
            </a:solidFill>
            <a:round/>
            <a:headEnd/>
            <a:tailEnd type="triangle" w="med" len="med"/>
          </a:ln>
        </p:spPr>
      </p:cxnSp>
      <p:sp>
        <p:nvSpPr>
          <p:cNvPr id="76" name="Szövegdoboz 75"/>
          <p:cNvSpPr txBox="1"/>
          <p:nvPr/>
        </p:nvSpPr>
        <p:spPr>
          <a:xfrm>
            <a:off x="6183313" y="5030788"/>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131</a:t>
            </a:r>
          </a:p>
        </p:txBody>
      </p:sp>
      <p:sp>
        <p:nvSpPr>
          <p:cNvPr id="78" name="Szövegdoboz 77"/>
          <p:cNvSpPr txBox="1"/>
          <p:nvPr/>
        </p:nvSpPr>
        <p:spPr>
          <a:xfrm>
            <a:off x="6786563" y="453866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a:t>
            </a:r>
          </a:p>
        </p:txBody>
      </p:sp>
      <p:sp>
        <p:nvSpPr>
          <p:cNvPr id="79" name="Bal oldali kapcsos zárójel 78"/>
          <p:cNvSpPr/>
          <p:nvPr/>
        </p:nvSpPr>
        <p:spPr>
          <a:xfrm rot="16200000">
            <a:off x="6465093" y="3679032"/>
            <a:ext cx="214313" cy="257175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2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2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par>
                                <p:cTn id="28" presetID="10" presetClass="entr" presetSubtype="0" fill="hold" grpId="0" nodeType="withEffect">
                                  <p:stCondLst>
                                    <p:cond delay="0"/>
                                  </p:stCondLst>
                                  <p:iterate type="wd">
                                    <p:tmPct val="100000"/>
                                  </p:iterate>
                                  <p:childTnLst>
                                    <p:set>
                                      <p:cBhvr>
                                        <p:cTn id="29" dur="1" fill="hold">
                                          <p:stCondLst>
                                            <p:cond delay="0"/>
                                          </p:stCondLst>
                                        </p:cTn>
                                        <p:tgtEl>
                                          <p:spTgt spid="53"/>
                                        </p:tgtEl>
                                        <p:attrNameLst>
                                          <p:attrName>style.visibility</p:attrName>
                                        </p:attrNameLst>
                                      </p:cBhvr>
                                      <p:to>
                                        <p:strVal val="visible"/>
                                      </p:to>
                                    </p:set>
                                    <p:animEffect transition="in" filter="fade">
                                      <p:cBhvr>
                                        <p:cTn id="30" dur="20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par>
                          <p:cTn id="43" fill="hold">
                            <p:stCondLst>
                              <p:cond delay="2500"/>
                            </p:stCondLst>
                            <p:childTnLst>
                              <p:par>
                                <p:cTn id="44" presetID="22" presetClass="entr" presetSubtype="1" fill="hold" nodeType="after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up)">
                                      <p:cBhvr>
                                        <p:cTn id="46" dur="500"/>
                                        <p:tgtEl>
                                          <p:spTgt spid="71"/>
                                        </p:tgtEl>
                                      </p:cBhvr>
                                    </p:animEffect>
                                  </p:childTnLst>
                                </p:cTn>
                              </p:par>
                            </p:childTnLst>
                          </p:cTn>
                        </p:par>
                        <p:par>
                          <p:cTn id="47" fill="hold">
                            <p:stCondLst>
                              <p:cond delay="3000"/>
                            </p:stCondLst>
                            <p:childTnLst>
                              <p:par>
                                <p:cTn id="48" presetID="22" presetClass="entr" presetSubtype="1" fill="hold" grpId="0" nodeType="after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wipe(up)">
                                      <p:cBhvr>
                                        <p:cTn id="50" dur="500"/>
                                        <p:tgtEl>
                                          <p:spTgt spid="54"/>
                                        </p:tgtEl>
                                      </p:cBhvr>
                                    </p:animEffect>
                                  </p:childTnLst>
                                </p:cTn>
                              </p:par>
                            </p:childTnLst>
                          </p:cTn>
                        </p:par>
                        <p:par>
                          <p:cTn id="51" fill="hold">
                            <p:stCondLst>
                              <p:cond delay="3500"/>
                            </p:stCondLst>
                            <p:childTnLst>
                              <p:par>
                                <p:cTn id="52" presetID="22" presetClass="entr" presetSubtype="1"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up)">
                                      <p:cBhvr>
                                        <p:cTn id="54" dur="500"/>
                                        <p:tgtEl>
                                          <p:spTgt spid="37"/>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500"/>
                                        <p:tgtEl>
                                          <p:spTgt spid="62"/>
                                        </p:tgtEl>
                                      </p:cBhvr>
                                    </p:animEffect>
                                  </p:childTnLst>
                                </p:cTn>
                              </p:par>
                            </p:childTnLst>
                          </p:cTn>
                        </p:par>
                        <p:par>
                          <p:cTn id="59" fill="hold">
                            <p:stCondLst>
                              <p:cond delay="4500"/>
                            </p:stCondLst>
                            <p:childTnLst>
                              <p:par>
                                <p:cTn id="60" presetID="22" presetClass="entr" presetSubtype="1" fill="hold" nodeType="after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wipe(up)">
                                      <p:cBhvr>
                                        <p:cTn id="62" dur="500"/>
                                        <p:tgtEl>
                                          <p:spTgt spid="73"/>
                                        </p:tgtEl>
                                      </p:cBhvr>
                                    </p:animEffect>
                                  </p:childTnLst>
                                </p:cTn>
                              </p:par>
                            </p:childTnLst>
                          </p:cTn>
                        </p:par>
                        <p:par>
                          <p:cTn id="63" fill="hold">
                            <p:stCondLst>
                              <p:cond delay="5000"/>
                            </p:stCondLst>
                            <p:childTnLst>
                              <p:par>
                                <p:cTn id="64" presetID="22" presetClass="entr" presetSubtype="1" fill="hold" grpId="0" nodeType="after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wipe(up)">
                                      <p:cBhvr>
                                        <p:cTn id="66" dur="500"/>
                                        <p:tgtEl>
                                          <p:spTgt spid="55"/>
                                        </p:tgtEl>
                                      </p:cBhvr>
                                    </p:animEffect>
                                  </p:childTnLst>
                                </p:cTn>
                              </p:par>
                            </p:childTnLst>
                          </p:cTn>
                        </p:par>
                        <p:par>
                          <p:cTn id="67" fill="hold">
                            <p:stCondLst>
                              <p:cond delay="5500"/>
                            </p:stCondLst>
                            <p:childTnLst>
                              <p:par>
                                <p:cTn id="68" presetID="22" presetClass="entr" presetSubtype="1" fill="hold"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up)">
                                      <p:cBhvr>
                                        <p:cTn id="70" dur="500"/>
                                        <p:tgtEl>
                                          <p:spTgt spid="39"/>
                                        </p:tgtEl>
                                      </p:cBhvr>
                                    </p:animEffect>
                                  </p:childTnLst>
                                </p:cTn>
                              </p:par>
                            </p:childTnLst>
                          </p:cTn>
                        </p:par>
                        <p:par>
                          <p:cTn id="71" fill="hold">
                            <p:stCondLst>
                              <p:cond delay="6000"/>
                            </p:stCondLst>
                            <p:childTnLst>
                              <p:par>
                                <p:cTn id="72" presetID="10" presetClass="entr" presetSubtype="0" fill="hold" grpId="0" nodeType="after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childTnLst>
                          </p:cTn>
                        </p:par>
                        <p:par>
                          <p:cTn id="75" fill="hold">
                            <p:stCondLst>
                              <p:cond delay="6500"/>
                            </p:stCondLst>
                            <p:childTnLst>
                              <p:par>
                                <p:cTn id="76" presetID="22" presetClass="entr" presetSubtype="1" fill="hold" nodeType="after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wipe(up)">
                                      <p:cBhvr>
                                        <p:cTn id="78" dur="500"/>
                                        <p:tgtEl>
                                          <p:spTgt spid="75"/>
                                        </p:tgtEl>
                                      </p:cBhvr>
                                    </p:animEffect>
                                  </p:childTnLst>
                                </p:cTn>
                              </p:par>
                            </p:childTnLst>
                          </p:cTn>
                        </p:par>
                        <p:par>
                          <p:cTn id="79" fill="hold">
                            <p:stCondLst>
                              <p:cond delay="7000"/>
                            </p:stCondLst>
                            <p:childTnLst>
                              <p:par>
                                <p:cTn id="80" presetID="22" presetClass="entr" presetSubtype="1" fill="hold" grpId="0" nodeType="after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wipe(up)">
                                      <p:cBhvr>
                                        <p:cTn id="82" dur="500"/>
                                        <p:tgtEl>
                                          <p:spTgt spid="6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4" end="4"/>
                                            </p:txEl>
                                          </p:spTgt>
                                        </p:tgtEl>
                                        <p:attrNameLst>
                                          <p:attrName>style.visibility</p:attrName>
                                        </p:attrNameLst>
                                      </p:cBhvr>
                                      <p:to>
                                        <p:strVal val="visible"/>
                                      </p:to>
                                    </p:set>
                                    <p:animEffect transition="in" filter="fade">
                                      <p:cBhvr>
                                        <p:cTn id="87" dur="2000"/>
                                        <p:tgtEl>
                                          <p:spTgt spid="3">
                                            <p:txEl>
                                              <p:pRg st="4" end="4"/>
                                            </p:tx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4"/>
                                        </p:tgtEl>
                                        <p:attrNameLst>
                                          <p:attrName>style.visibility</p:attrName>
                                        </p:attrNameLst>
                                      </p:cBhvr>
                                      <p:to>
                                        <p:strVal val="visible"/>
                                      </p:to>
                                    </p:set>
                                    <p:animEffect transition="in" filter="fade">
                                      <p:cBhvr>
                                        <p:cTn id="90" dur="1000"/>
                                        <p:tgtEl>
                                          <p:spTgt spid="6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fade">
                                      <p:cBhvr>
                                        <p:cTn id="93" dur="1000"/>
                                        <p:tgtEl>
                                          <p:spTgt spid="78"/>
                                        </p:tgtEl>
                                      </p:cBhvr>
                                    </p:animEffect>
                                  </p:childTnLst>
                                </p:cTn>
                              </p:par>
                            </p:childTnLst>
                          </p:cTn>
                        </p:par>
                        <p:par>
                          <p:cTn id="94" fill="hold">
                            <p:stCondLst>
                              <p:cond delay="2000"/>
                            </p:stCondLst>
                            <p:childTnLst>
                              <p:par>
                                <p:cTn id="95" presetID="22" presetClass="entr" presetSubtype="1" fill="hold" grpId="0" nodeType="after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wipe(up)">
                                      <p:cBhvr>
                                        <p:cTn id="97" dur="1000"/>
                                        <p:tgtEl>
                                          <p:spTgt spid="79"/>
                                        </p:tgtEl>
                                      </p:cBhvr>
                                    </p:animEffect>
                                  </p:childTnLst>
                                </p:cTn>
                              </p:par>
                            </p:childTnLst>
                          </p:cTn>
                        </p:par>
                        <p:par>
                          <p:cTn id="98" fill="hold">
                            <p:stCondLst>
                              <p:cond delay="3000"/>
                            </p:stCondLst>
                            <p:childTnLst>
                              <p:par>
                                <p:cTn id="99" presetID="22" presetClass="entr" presetSubtype="1" fill="hold" grpId="0" nodeType="after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wipe(up)">
                                      <p:cBhvr>
                                        <p:cTn id="101" dur="500"/>
                                        <p:tgtEl>
                                          <p:spTgt spid="7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3">
                                            <p:txEl>
                                              <p:pRg st="5" end="5"/>
                                            </p:txEl>
                                          </p:spTgt>
                                        </p:tgtEl>
                                        <p:attrNameLst>
                                          <p:attrName>style.visibility</p:attrName>
                                        </p:attrNameLst>
                                      </p:cBhvr>
                                      <p:to>
                                        <p:strVal val="visible"/>
                                      </p:to>
                                    </p:set>
                                    <p:animEffect transition="in" filter="fade">
                                      <p:cBhvr>
                                        <p:cTn id="106" dur="2000"/>
                                        <p:tgtEl>
                                          <p:spTgt spid="3">
                                            <p:txEl>
                                              <p:pRg st="5" end="5"/>
                                            </p:txEl>
                                          </p:spTgt>
                                        </p:tgtEl>
                                      </p:cBhvr>
                                    </p:animEffect>
                                  </p:childTnLst>
                                </p:cTn>
                              </p:par>
                              <p:par>
                                <p:cTn id="107" presetID="10" presetClass="exit" presetSubtype="0" fill="hold" grpId="1" nodeType="withEffect">
                                  <p:stCondLst>
                                    <p:cond delay="0"/>
                                  </p:stCondLst>
                                  <p:childTnLst>
                                    <p:animEffect transition="out" filter="fade">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childTnLst>
                          </p:cTn>
                        </p:par>
                        <p:par>
                          <p:cTn id="110" fill="hold">
                            <p:stCondLst>
                              <p:cond delay="2000"/>
                            </p:stCondLst>
                            <p:childTnLst>
                              <p:par>
                                <p:cTn id="111" presetID="49" presetClass="entr" presetSubtype="0" decel="100000" fill="hold" nodeType="after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p:cTn id="113" dur="1000" fill="hold"/>
                                        <p:tgtEl>
                                          <p:spTgt spid="27"/>
                                        </p:tgtEl>
                                        <p:attrNameLst>
                                          <p:attrName>ppt_w</p:attrName>
                                        </p:attrNameLst>
                                      </p:cBhvr>
                                      <p:tavLst>
                                        <p:tav tm="0">
                                          <p:val>
                                            <p:fltVal val="0"/>
                                          </p:val>
                                        </p:tav>
                                        <p:tav tm="100000">
                                          <p:val>
                                            <p:strVal val="#ppt_w"/>
                                          </p:val>
                                        </p:tav>
                                      </p:tavLst>
                                    </p:anim>
                                    <p:anim calcmode="lin" valueType="num">
                                      <p:cBhvr>
                                        <p:cTn id="114" dur="1000" fill="hold"/>
                                        <p:tgtEl>
                                          <p:spTgt spid="27"/>
                                        </p:tgtEl>
                                        <p:attrNameLst>
                                          <p:attrName>ppt_h</p:attrName>
                                        </p:attrNameLst>
                                      </p:cBhvr>
                                      <p:tavLst>
                                        <p:tav tm="0">
                                          <p:val>
                                            <p:fltVal val="0"/>
                                          </p:val>
                                        </p:tav>
                                        <p:tav tm="100000">
                                          <p:val>
                                            <p:strVal val="#ppt_h"/>
                                          </p:val>
                                        </p:tav>
                                      </p:tavLst>
                                    </p:anim>
                                    <p:anim calcmode="lin" valueType="num">
                                      <p:cBhvr>
                                        <p:cTn id="115" dur="1000" fill="hold"/>
                                        <p:tgtEl>
                                          <p:spTgt spid="27"/>
                                        </p:tgtEl>
                                        <p:attrNameLst>
                                          <p:attrName>style.rotation</p:attrName>
                                        </p:attrNameLst>
                                      </p:cBhvr>
                                      <p:tavLst>
                                        <p:tav tm="0">
                                          <p:val>
                                            <p:fltVal val="360"/>
                                          </p:val>
                                        </p:tav>
                                        <p:tav tm="100000">
                                          <p:val>
                                            <p:fltVal val="0"/>
                                          </p:val>
                                        </p:tav>
                                      </p:tavLst>
                                    </p:anim>
                                    <p:animEffect transition="in" filter="fade">
                                      <p:cBhvr>
                                        <p:cTn id="116" dur="1000"/>
                                        <p:tgtEl>
                                          <p:spTgt spid="27"/>
                                        </p:tgtEl>
                                      </p:cBhvr>
                                    </p:animEffect>
                                  </p:childTnLst>
                                </p:cTn>
                              </p:par>
                            </p:childTnLst>
                          </p:cTn>
                        </p:par>
                        <p:par>
                          <p:cTn id="117" fill="hold">
                            <p:stCondLst>
                              <p:cond delay="3000"/>
                            </p:stCondLst>
                            <p:childTnLst>
                              <p:par>
                                <p:cTn id="118" presetID="12" presetClass="entr" presetSubtype="4" fill="hold" grpId="0" nodeType="after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slide(fromBottom)">
                                      <p:cBhvr>
                                        <p:cTn id="120" dur="500"/>
                                        <p:tgtEl>
                                          <p:spTgt spid="2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5">
                                            <p:txEl>
                                              <p:pRg st="0" end="0"/>
                                            </p:txEl>
                                          </p:spTgt>
                                        </p:tgtEl>
                                        <p:attrNameLst>
                                          <p:attrName>style.visibility</p:attrName>
                                        </p:attrNameLst>
                                      </p:cBhvr>
                                      <p:to>
                                        <p:strVal val="visible"/>
                                      </p:to>
                                    </p:set>
                                    <p:animEffect transition="in" filter="fade">
                                      <p:cBhvr>
                                        <p:cTn id="125"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2" grpId="0"/>
      <p:bldP spid="54" grpId="0"/>
      <p:bldP spid="55" grpId="0"/>
      <p:bldP spid="61" grpId="0" animBg="1"/>
      <p:bldP spid="62" grpId="0" animBg="1"/>
      <p:bldP spid="63" grpId="0" animBg="1"/>
      <p:bldP spid="64" grpId="0"/>
      <p:bldP spid="28" grpId="0"/>
      <p:bldP spid="29" grpId="0"/>
      <p:bldP spid="29" grpId="1"/>
      <p:bldP spid="69" grpId="0"/>
      <p:bldP spid="76" grpId="0"/>
      <p:bldP spid="78" grpId="0"/>
      <p:bldP spid="7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a:solidFill>
                  <a:srgbClr val="00B0F0"/>
                </a:solidFill>
              </a:rPr>
              <a:t>     </a:t>
            </a:r>
          </a:p>
        </p:txBody>
      </p:sp>
      <p:sp>
        <p:nvSpPr>
          <p:cNvPr id="53" name="Szövegdoboz 52"/>
          <p:cNvSpPr txBox="1"/>
          <p:nvPr/>
        </p:nvSpPr>
        <p:spPr>
          <a:xfrm>
            <a:off x="6227763" y="2198688"/>
            <a:ext cx="831850" cy="67627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vert="vert" anchor="ctr">
            <a:spAutoFit/>
          </a:bodyPr>
          <a:lstStyle/>
          <a:p>
            <a:pPr algn="ctr" fontAlgn="auto">
              <a:spcBef>
                <a:spcPts val="0"/>
              </a:spcBef>
              <a:spcAft>
                <a:spcPts val="0"/>
              </a:spcAft>
              <a:defRPr/>
            </a:pPr>
            <a:r>
              <a:rPr lang="hu-HU" sz="1400" b="1" dirty="0">
                <a:solidFill>
                  <a:srgbClr val="0070C0"/>
                </a:solidFill>
              </a:rPr>
              <a:t>1</a:t>
            </a:r>
          </a:p>
          <a:p>
            <a:pPr algn="ctr" fontAlgn="auto">
              <a:spcBef>
                <a:spcPts val="0"/>
              </a:spcBef>
              <a:spcAft>
                <a:spcPts val="0"/>
              </a:spcAft>
              <a:defRPr/>
            </a:pPr>
            <a:r>
              <a:rPr lang="hu-HU" sz="1400" b="1" dirty="0">
                <a:solidFill>
                  <a:srgbClr val="0070C0"/>
                </a:solidFill>
              </a:rPr>
              <a:t>8</a:t>
            </a:r>
          </a:p>
          <a:p>
            <a:pPr algn="ctr" fontAlgn="auto">
              <a:spcBef>
                <a:spcPts val="0"/>
              </a:spcBef>
              <a:spcAft>
                <a:spcPts val="0"/>
              </a:spcAft>
              <a:defRPr/>
            </a:pPr>
            <a:r>
              <a:rPr lang="hu-HU" sz="1400" b="1" dirty="0">
                <a:solidFill>
                  <a:srgbClr val="0070C0"/>
                </a:solidFill>
              </a:rPr>
              <a:t>64</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a:t>Átváltás 8-as számrendszerből 10-esbe</a:t>
            </a:r>
          </a:p>
        </p:txBody>
      </p:sp>
      <p:sp>
        <p:nvSpPr>
          <p:cNvPr id="3" name="Tartalom helye 4"/>
          <p:cNvSpPr>
            <a:spLocks noGrp="1"/>
          </p:cNvSpPr>
          <p:nvPr>
            <p:ph sz="half" idx="1"/>
          </p:nvPr>
        </p:nvSpPr>
        <p:spPr>
          <a:xfrm>
            <a:off x="457200" y="2143125"/>
            <a:ext cx="4038600" cy="3482975"/>
          </a:xfrm>
        </p:spPr>
        <p:txBody>
          <a:bodyPr/>
          <a:lstStyle/>
          <a:p>
            <a:pPr marL="514350" indent="-514350" algn="ctr">
              <a:spcAft>
                <a:spcPts val="1200"/>
              </a:spcAft>
              <a:buFont typeface="Arial" charset="0"/>
              <a:buNone/>
            </a:pPr>
            <a:r>
              <a:rPr b="1" u="none"/>
              <a:t>Átváltás menete:</a:t>
            </a:r>
          </a:p>
          <a:p>
            <a:pPr marL="514350" indent="-514350">
              <a:buFont typeface="Calibri" pitchFamily="34" charset="0"/>
              <a:buAutoNum type="arabicPeriod"/>
            </a:pPr>
            <a:r>
              <a:rPr b="1" u="none">
                <a:solidFill>
                  <a:srgbClr val="7F7F7F"/>
                </a:solidFill>
              </a:rPr>
              <a:t>Írjuk fel az átváltandó számot</a:t>
            </a:r>
          </a:p>
          <a:p>
            <a:pPr marL="514350" indent="-514350">
              <a:buFont typeface="Calibri" pitchFamily="34" charset="0"/>
              <a:buAutoNum type="arabicPeriod"/>
            </a:pPr>
            <a:r>
              <a:rPr b="1" u="none">
                <a:solidFill>
                  <a:srgbClr val="0070C0"/>
                </a:solidFill>
              </a:rPr>
              <a:t>Írjuk a számjegyek fölé 8 hatványait</a:t>
            </a:r>
          </a:p>
          <a:p>
            <a:pPr marL="514350" indent="-514350">
              <a:buFont typeface="Calibri" pitchFamily="34" charset="0"/>
              <a:buAutoNum type="arabicPeriod"/>
            </a:pPr>
            <a:r>
              <a:rPr b="1" u="none">
                <a:solidFill>
                  <a:srgbClr val="00B050"/>
                </a:solidFill>
              </a:rPr>
              <a:t>Szorozzuk össze a számjegyeket a fölöttük lévő hatványokkal</a:t>
            </a:r>
          </a:p>
          <a:p>
            <a:pPr marL="514350" indent="-514350">
              <a:buFont typeface="Calibri" pitchFamily="34" charset="0"/>
              <a:buAutoNum type="arabicPeriod"/>
            </a:pPr>
            <a:r>
              <a:rPr b="1" u="none">
                <a:solidFill>
                  <a:srgbClr val="FF0000"/>
                </a:solidFill>
              </a:rPr>
              <a:t>Adjuk össze a szorzatokat</a:t>
            </a:r>
          </a:p>
          <a:p>
            <a:pPr marL="514350" indent="-514350">
              <a:buFont typeface="Calibri" pitchFamily="34" charset="0"/>
              <a:buAutoNum type="arabicPeriod"/>
            </a:pPr>
            <a:r>
              <a:rPr b="1" u="none">
                <a:solidFill>
                  <a:srgbClr val="00B0F0"/>
                </a:solidFill>
              </a:rPr>
              <a:t>Az összeg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a:t>203</a:t>
            </a:r>
            <a:r>
              <a:rPr lang="hu-HU" u="sng" baseline="-25000" dirty="0"/>
              <a:t>8</a:t>
            </a:r>
            <a:r>
              <a:rPr lang="hu-HU" dirty="0"/>
              <a:t>=           </a:t>
            </a:r>
            <a:r>
              <a:rPr lang="hu-HU" u="sng" baseline="-25000" dirty="0"/>
              <a:t>10</a:t>
            </a:r>
          </a:p>
        </p:txBody>
      </p:sp>
      <p:sp>
        <p:nvSpPr>
          <p:cNvPr id="52" name="Szövegdoboz 51"/>
          <p:cNvSpPr txBox="1"/>
          <p:nvPr/>
        </p:nvSpPr>
        <p:spPr>
          <a:xfrm>
            <a:off x="4676775" y="2714625"/>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2 0 3</a:t>
            </a:r>
          </a:p>
        </p:txBody>
      </p:sp>
      <p:sp>
        <p:nvSpPr>
          <p:cNvPr id="54" name="Szövegdoboz 53"/>
          <p:cNvSpPr txBox="1"/>
          <p:nvPr/>
        </p:nvSpPr>
        <p:spPr>
          <a:xfrm>
            <a:off x="5500688" y="4538663"/>
            <a:ext cx="107156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128</a:t>
            </a:r>
          </a:p>
        </p:txBody>
      </p:sp>
      <p:sp>
        <p:nvSpPr>
          <p:cNvPr id="61" name="Szövegdoboz 60"/>
          <p:cNvSpPr txBox="1"/>
          <p:nvPr/>
        </p:nvSpPr>
        <p:spPr>
          <a:xfrm>
            <a:off x="5572125" y="3786188"/>
            <a:ext cx="928688" cy="461962"/>
          </a:xfrm>
          <a:prstGeom prst="rect">
            <a:avLst/>
          </a:prstGeom>
          <a:no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2∙64</a:t>
            </a:r>
          </a:p>
        </p:txBody>
      </p:sp>
      <p:sp>
        <p:nvSpPr>
          <p:cNvPr id="63" name="Szövegdoboz 62"/>
          <p:cNvSpPr txBox="1">
            <a:spLocks noChangeArrowheads="1"/>
          </p:cNvSpPr>
          <p:nvPr/>
        </p:nvSpPr>
        <p:spPr bwMode="auto">
          <a:xfrm>
            <a:off x="6786563" y="3786188"/>
            <a:ext cx="714375" cy="466725"/>
          </a:xfrm>
          <a:prstGeom prst="rect">
            <a:avLst/>
          </a:prstGeom>
          <a:noFill/>
          <a:ln w="9525" algn="ctr">
            <a:solidFill>
              <a:srgbClr val="7F7F7F"/>
            </a:solidFill>
            <a:miter lim="800000"/>
            <a:headEnd/>
            <a:tailEnd/>
          </a:ln>
        </p:spPr>
        <p:txBody>
          <a:bodyPr lIns="0" rIns="0">
            <a:spAutoFit/>
          </a:bodyPr>
          <a:lstStyle/>
          <a:p>
            <a:pPr algn="ctr" fontAlgn="auto">
              <a:spcBef>
                <a:spcPts val="0"/>
              </a:spcBef>
              <a:spcAft>
                <a:spcPts val="0"/>
              </a:spcAft>
              <a:defRPr/>
            </a:pPr>
            <a:r>
              <a:rPr lang="hu-HU" sz="2400" b="1" dirty="0">
                <a:solidFill>
                  <a:srgbClr val="00B050"/>
                </a:solidFill>
                <a:latin typeface="+mn-lt"/>
              </a:rPr>
              <a:t>3 ∙ 1</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572000" y="1311275"/>
            <a:ext cx="2643188"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131</a:t>
            </a:r>
          </a:p>
        </p:txBody>
      </p:sp>
      <p:sp>
        <p:nvSpPr>
          <p:cNvPr id="29" name="Szövegdoboz 28"/>
          <p:cNvSpPr txBox="1">
            <a:spLocks noChangeArrowheads="1"/>
          </p:cNvSpPr>
          <p:nvPr/>
        </p:nvSpPr>
        <p:spPr bwMode="auto">
          <a:xfrm>
            <a:off x="4144963"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8-as számrendszerből 10-esbe</a:t>
            </a:r>
          </a:p>
        </p:txBody>
      </p:sp>
      <p:cxnSp>
        <p:nvCxnSpPr>
          <p:cNvPr id="35" name="Alak 34"/>
          <p:cNvCxnSpPr>
            <a:endCxn id="61" idx="0"/>
          </p:cNvCxnSpPr>
          <p:nvPr/>
        </p:nvCxnSpPr>
        <p:spPr>
          <a:xfrm rot="5400000">
            <a:off x="5880101" y="3257550"/>
            <a:ext cx="685800" cy="371475"/>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zögletes összekötő 38"/>
          <p:cNvCxnSpPr>
            <a:endCxn id="63" idx="0"/>
          </p:cNvCxnSpPr>
          <p:nvPr/>
        </p:nvCxnSpPr>
        <p:spPr>
          <a:xfrm rot="16200000" flipH="1">
            <a:off x="6665118" y="3307557"/>
            <a:ext cx="671513" cy="285750"/>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Szövegdoboz 68"/>
          <p:cNvSpPr txBox="1"/>
          <p:nvPr/>
        </p:nvSpPr>
        <p:spPr>
          <a:xfrm>
            <a:off x="6786563" y="4538663"/>
            <a:ext cx="71437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3</a:t>
            </a:r>
          </a:p>
        </p:txBody>
      </p:sp>
      <p:cxnSp>
        <p:nvCxnSpPr>
          <p:cNvPr id="71" name="Egyenes összekötő nyíllal 70"/>
          <p:cNvCxnSpPr>
            <a:stCxn id="61" idx="2"/>
            <a:endCxn id="54" idx="0"/>
          </p:cNvCxnSpPr>
          <p:nvPr/>
        </p:nvCxnSpPr>
        <p:spPr>
          <a:xfrm rot="5400000">
            <a:off x="5890419" y="4393406"/>
            <a:ext cx="292100" cy="1588"/>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Egyenes összekötő nyíllal 74"/>
          <p:cNvCxnSpPr>
            <a:cxnSpLocks noChangeShapeType="1"/>
            <a:stCxn id="63" idx="2"/>
            <a:endCxn id="69" idx="0"/>
          </p:cNvCxnSpPr>
          <p:nvPr/>
        </p:nvCxnSpPr>
        <p:spPr bwMode="auto">
          <a:xfrm>
            <a:off x="7143750" y="4252913"/>
            <a:ext cx="0" cy="285750"/>
          </a:xfrm>
          <a:prstGeom prst="straightConnector1">
            <a:avLst/>
          </a:prstGeom>
          <a:noFill/>
          <a:ln w="28575" algn="ctr">
            <a:solidFill>
              <a:srgbClr val="00B050"/>
            </a:solidFill>
            <a:round/>
            <a:headEnd/>
            <a:tailEnd type="triangle" w="med" len="med"/>
          </a:ln>
        </p:spPr>
      </p:cxnSp>
      <p:sp>
        <p:nvSpPr>
          <p:cNvPr id="76" name="Szövegdoboz 75"/>
          <p:cNvSpPr txBox="1"/>
          <p:nvPr/>
        </p:nvSpPr>
        <p:spPr>
          <a:xfrm>
            <a:off x="6143625" y="5030788"/>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131</a:t>
            </a:r>
          </a:p>
        </p:txBody>
      </p:sp>
      <p:sp>
        <p:nvSpPr>
          <p:cNvPr id="78" name="Szövegdoboz 77"/>
          <p:cNvSpPr txBox="1"/>
          <p:nvPr/>
        </p:nvSpPr>
        <p:spPr>
          <a:xfrm>
            <a:off x="6286500" y="453866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a:t>
            </a:r>
          </a:p>
        </p:txBody>
      </p:sp>
      <p:sp>
        <p:nvSpPr>
          <p:cNvPr id="79" name="Bal oldali kapcsos zárójel 78"/>
          <p:cNvSpPr/>
          <p:nvPr/>
        </p:nvSpPr>
        <p:spPr>
          <a:xfrm rot="16200000">
            <a:off x="6429375" y="4000500"/>
            <a:ext cx="214313" cy="1928813"/>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childTnLst>
                                </p:cTn>
                              </p:par>
                              <p:par>
                                <p:cTn id="28" presetID="10" presetClass="entr" presetSubtype="0" fill="hold" grpId="0" nodeType="withEffect">
                                  <p:stCondLst>
                                    <p:cond delay="0"/>
                                  </p:stCondLst>
                                  <p:iterate type="wd">
                                    <p:tmPct val="100000"/>
                                  </p:iterate>
                                  <p:childTnLst>
                                    <p:set>
                                      <p:cBhvr>
                                        <p:cTn id="29" dur="1" fill="hold">
                                          <p:stCondLst>
                                            <p:cond delay="0"/>
                                          </p:stCondLst>
                                        </p:cTn>
                                        <p:tgtEl>
                                          <p:spTgt spid="53"/>
                                        </p:tgtEl>
                                        <p:attrNameLst>
                                          <p:attrName>style.visibility</p:attrName>
                                        </p:attrNameLst>
                                      </p:cBhvr>
                                      <p:to>
                                        <p:strVal val="visible"/>
                                      </p:to>
                                    </p:set>
                                    <p:animEffect transition="in" filter="fade">
                                      <p:cBhvr>
                                        <p:cTn id="30" dur="10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1000"/>
                                        <p:tgtEl>
                                          <p:spTgt spid="35"/>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1000"/>
                                        <p:tgtEl>
                                          <p:spTgt spid="61"/>
                                        </p:tgtEl>
                                      </p:cBhvr>
                                    </p:animEffect>
                                  </p:childTnLst>
                                </p:cTn>
                              </p:par>
                            </p:childTnLst>
                          </p:cTn>
                        </p:par>
                        <p:par>
                          <p:cTn id="43" fill="hold">
                            <p:stCondLst>
                              <p:cond delay="2000"/>
                            </p:stCondLst>
                            <p:childTnLst>
                              <p:par>
                                <p:cTn id="44" presetID="22" presetClass="entr" presetSubtype="1" fill="hold" nodeType="after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up)">
                                      <p:cBhvr>
                                        <p:cTn id="46" dur="1000"/>
                                        <p:tgtEl>
                                          <p:spTgt spid="71"/>
                                        </p:tgtEl>
                                      </p:cBhvr>
                                    </p:animEffect>
                                  </p:childTnLst>
                                </p:cTn>
                              </p:par>
                            </p:childTnLst>
                          </p:cTn>
                        </p:par>
                        <p:par>
                          <p:cTn id="47" fill="hold">
                            <p:stCondLst>
                              <p:cond delay="3000"/>
                            </p:stCondLst>
                            <p:childTnLst>
                              <p:par>
                                <p:cTn id="48" presetID="22" presetClass="entr" presetSubtype="1" fill="hold" grpId="0" nodeType="after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wipe(up)">
                                      <p:cBhvr>
                                        <p:cTn id="50" dur="1000"/>
                                        <p:tgtEl>
                                          <p:spTgt spid="54"/>
                                        </p:tgtEl>
                                      </p:cBhvr>
                                    </p:animEffect>
                                  </p:childTnLst>
                                </p:cTn>
                              </p:par>
                            </p:childTnLst>
                          </p:cTn>
                        </p:par>
                        <p:par>
                          <p:cTn id="51" fill="hold">
                            <p:stCondLst>
                              <p:cond delay="4000"/>
                            </p:stCondLst>
                            <p:childTnLst>
                              <p:par>
                                <p:cTn id="52" presetID="22" presetClass="entr" presetSubtype="1"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up)">
                                      <p:cBhvr>
                                        <p:cTn id="54" dur="1000"/>
                                        <p:tgtEl>
                                          <p:spTgt spid="39"/>
                                        </p:tgtEl>
                                      </p:cBhvr>
                                    </p:animEffect>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1000"/>
                                        <p:tgtEl>
                                          <p:spTgt spid="63"/>
                                        </p:tgtEl>
                                      </p:cBhvr>
                                    </p:animEffect>
                                  </p:childTnLst>
                                </p:cTn>
                              </p:par>
                            </p:childTnLst>
                          </p:cTn>
                        </p:par>
                        <p:par>
                          <p:cTn id="59" fill="hold">
                            <p:stCondLst>
                              <p:cond delay="6000"/>
                            </p:stCondLst>
                            <p:childTnLst>
                              <p:par>
                                <p:cTn id="60" presetID="22" presetClass="entr" presetSubtype="1" fill="hold"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up)">
                                      <p:cBhvr>
                                        <p:cTn id="62" dur="1000"/>
                                        <p:tgtEl>
                                          <p:spTgt spid="75"/>
                                        </p:tgtEl>
                                      </p:cBhvr>
                                    </p:animEffect>
                                  </p:childTnLst>
                                </p:cTn>
                              </p:par>
                            </p:childTnLst>
                          </p:cTn>
                        </p:par>
                        <p:par>
                          <p:cTn id="63" fill="hold">
                            <p:stCondLst>
                              <p:cond delay="7000"/>
                            </p:stCondLst>
                            <p:childTnLst>
                              <p:par>
                                <p:cTn id="64" presetID="22" presetClass="entr" presetSubtype="1" fill="hold" grpId="0" nodeType="after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wipe(up)">
                                      <p:cBhvr>
                                        <p:cTn id="66" dur="1000"/>
                                        <p:tgtEl>
                                          <p:spTgt spid="6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fade">
                                      <p:cBhvr>
                                        <p:cTn id="71" dur="1000"/>
                                        <p:tgtEl>
                                          <p:spTgt spid="3">
                                            <p:txEl>
                                              <p:pRg st="4" end="4"/>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1000"/>
                                        <p:tgtEl>
                                          <p:spTgt spid="78"/>
                                        </p:tgtEl>
                                      </p:cBhvr>
                                    </p:animEffect>
                                  </p:childTnLst>
                                </p:cTn>
                              </p:par>
                            </p:childTnLst>
                          </p:cTn>
                        </p:par>
                        <p:par>
                          <p:cTn id="75" fill="hold">
                            <p:stCondLst>
                              <p:cond delay="1000"/>
                            </p:stCondLst>
                            <p:childTnLst>
                              <p:par>
                                <p:cTn id="76" presetID="22" presetClass="entr" presetSubtype="1" fill="hold" grpId="0" nodeType="after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wipe(up)">
                                      <p:cBhvr>
                                        <p:cTn id="78" dur="1000"/>
                                        <p:tgtEl>
                                          <p:spTgt spid="79"/>
                                        </p:tgtEl>
                                      </p:cBhvr>
                                    </p:animEffect>
                                  </p:childTnLst>
                                </p:cTn>
                              </p:par>
                            </p:childTnLst>
                          </p:cTn>
                        </p:par>
                        <p:par>
                          <p:cTn id="79" fill="hold">
                            <p:stCondLst>
                              <p:cond delay="2000"/>
                            </p:stCondLst>
                            <p:childTnLst>
                              <p:par>
                                <p:cTn id="80" presetID="22" presetClass="entr" presetSubtype="1" fill="hold" grpId="0" nodeType="after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wipe(up)">
                                      <p:cBhvr>
                                        <p:cTn id="82" dur="1000"/>
                                        <p:tgtEl>
                                          <p:spTgt spid="7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animEffect transition="in" filter="fade">
                                      <p:cBhvr>
                                        <p:cTn id="87" dur="1000"/>
                                        <p:tgtEl>
                                          <p:spTgt spid="3">
                                            <p:txEl>
                                              <p:pRg st="5" end="5"/>
                                            </p:txEl>
                                          </p:spTgt>
                                        </p:tgtEl>
                                      </p:cBhvr>
                                    </p:animEffect>
                                  </p:childTnLst>
                                </p:cTn>
                              </p:par>
                              <p:par>
                                <p:cTn id="88" presetID="10" presetClass="exit" presetSubtype="0" fill="hold" grpId="1" nodeType="withEffect">
                                  <p:stCondLst>
                                    <p:cond delay="0"/>
                                  </p:stCondLst>
                                  <p:childTnLst>
                                    <p:animEffect transition="out" filter="fade">
                                      <p:cBhvr>
                                        <p:cTn id="89" dur="1000"/>
                                        <p:tgtEl>
                                          <p:spTgt spid="29"/>
                                        </p:tgtEl>
                                      </p:cBhvr>
                                    </p:animEffect>
                                    <p:set>
                                      <p:cBhvr>
                                        <p:cTn id="90" dur="1" fill="hold">
                                          <p:stCondLst>
                                            <p:cond delay="999"/>
                                          </p:stCondLst>
                                        </p:cTn>
                                        <p:tgtEl>
                                          <p:spTgt spid="29"/>
                                        </p:tgtEl>
                                        <p:attrNameLst>
                                          <p:attrName>style.visibility</p:attrName>
                                        </p:attrNameLst>
                                      </p:cBhvr>
                                      <p:to>
                                        <p:strVal val="hidden"/>
                                      </p:to>
                                    </p:set>
                                  </p:childTnLst>
                                </p:cTn>
                              </p:par>
                            </p:childTnLst>
                          </p:cTn>
                        </p:par>
                        <p:par>
                          <p:cTn id="91" fill="hold">
                            <p:stCondLst>
                              <p:cond delay="1000"/>
                            </p:stCondLst>
                            <p:childTnLst>
                              <p:par>
                                <p:cTn id="92" presetID="49" presetClass="entr" presetSubtype="0" decel="100000" fill="hold" nodeType="afterEffect">
                                  <p:stCondLst>
                                    <p:cond delay="0"/>
                                  </p:stCondLst>
                                  <p:childTnLst>
                                    <p:set>
                                      <p:cBhvr>
                                        <p:cTn id="93" dur="1" fill="hold">
                                          <p:stCondLst>
                                            <p:cond delay="0"/>
                                          </p:stCondLst>
                                        </p:cTn>
                                        <p:tgtEl>
                                          <p:spTgt spid="27"/>
                                        </p:tgtEl>
                                        <p:attrNameLst>
                                          <p:attrName>style.visibility</p:attrName>
                                        </p:attrNameLst>
                                      </p:cBhvr>
                                      <p:to>
                                        <p:strVal val="visible"/>
                                      </p:to>
                                    </p:set>
                                    <p:anim calcmode="lin" valueType="num">
                                      <p:cBhvr>
                                        <p:cTn id="94" dur="1000" fill="hold"/>
                                        <p:tgtEl>
                                          <p:spTgt spid="27"/>
                                        </p:tgtEl>
                                        <p:attrNameLst>
                                          <p:attrName>ppt_w</p:attrName>
                                        </p:attrNameLst>
                                      </p:cBhvr>
                                      <p:tavLst>
                                        <p:tav tm="0">
                                          <p:val>
                                            <p:fltVal val="0"/>
                                          </p:val>
                                        </p:tav>
                                        <p:tav tm="100000">
                                          <p:val>
                                            <p:strVal val="#ppt_w"/>
                                          </p:val>
                                        </p:tav>
                                      </p:tavLst>
                                    </p:anim>
                                    <p:anim calcmode="lin" valueType="num">
                                      <p:cBhvr>
                                        <p:cTn id="95" dur="1000" fill="hold"/>
                                        <p:tgtEl>
                                          <p:spTgt spid="27"/>
                                        </p:tgtEl>
                                        <p:attrNameLst>
                                          <p:attrName>ppt_h</p:attrName>
                                        </p:attrNameLst>
                                      </p:cBhvr>
                                      <p:tavLst>
                                        <p:tav tm="0">
                                          <p:val>
                                            <p:fltVal val="0"/>
                                          </p:val>
                                        </p:tav>
                                        <p:tav tm="100000">
                                          <p:val>
                                            <p:strVal val="#ppt_h"/>
                                          </p:val>
                                        </p:tav>
                                      </p:tavLst>
                                    </p:anim>
                                    <p:anim calcmode="lin" valueType="num">
                                      <p:cBhvr>
                                        <p:cTn id="96" dur="1000" fill="hold"/>
                                        <p:tgtEl>
                                          <p:spTgt spid="27"/>
                                        </p:tgtEl>
                                        <p:attrNameLst>
                                          <p:attrName>style.rotation</p:attrName>
                                        </p:attrNameLst>
                                      </p:cBhvr>
                                      <p:tavLst>
                                        <p:tav tm="0">
                                          <p:val>
                                            <p:fltVal val="360"/>
                                          </p:val>
                                        </p:tav>
                                        <p:tav tm="100000">
                                          <p:val>
                                            <p:fltVal val="0"/>
                                          </p:val>
                                        </p:tav>
                                      </p:tavLst>
                                    </p:anim>
                                    <p:animEffect transition="in" filter="fade">
                                      <p:cBhvr>
                                        <p:cTn id="97" dur="1000"/>
                                        <p:tgtEl>
                                          <p:spTgt spid="27"/>
                                        </p:tgtEl>
                                      </p:cBhvr>
                                    </p:animEffect>
                                  </p:childTnLst>
                                </p:cTn>
                              </p:par>
                            </p:childTnLst>
                          </p:cTn>
                        </p:par>
                        <p:par>
                          <p:cTn id="98" fill="hold">
                            <p:stCondLst>
                              <p:cond delay="2000"/>
                            </p:stCondLst>
                            <p:childTnLst>
                              <p:par>
                                <p:cTn id="99" presetID="12" presetClass="entr" presetSubtype="4"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slide(fromBottom)">
                                      <p:cBhvr>
                                        <p:cTn id="101" dur="1000"/>
                                        <p:tgtEl>
                                          <p:spTgt spid="28"/>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5">
                                            <p:txEl>
                                              <p:pRg st="0" end="0"/>
                                            </p:txEl>
                                          </p:spTgt>
                                        </p:tgtEl>
                                        <p:attrNameLst>
                                          <p:attrName>style.visibility</p:attrName>
                                        </p:attrNameLst>
                                      </p:cBhvr>
                                      <p:to>
                                        <p:strVal val="visible"/>
                                      </p:to>
                                    </p:set>
                                    <p:animEffect transition="in" filter="fade">
                                      <p:cBhvr>
                                        <p:cTn id="10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2" grpId="0"/>
      <p:bldP spid="54" grpId="0"/>
      <p:bldP spid="61" grpId="0" animBg="1"/>
      <p:bldP spid="63" grpId="0" animBg="1"/>
      <p:bldP spid="28" grpId="0"/>
      <p:bldP spid="29" grpId="0"/>
      <p:bldP spid="29" grpId="1"/>
      <p:bldP spid="69" grpId="0"/>
      <p:bldP spid="76" grpId="0"/>
      <p:bldP spid="78" grpId="0"/>
      <p:bldP spid="7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Mihez értsen egy informatikus?</a:t>
            </a:r>
          </a:p>
        </p:txBody>
      </p:sp>
      <p:pic>
        <p:nvPicPr>
          <p:cNvPr id="19459" name="Picture 3"/>
          <p:cNvPicPr>
            <a:picLocks noChangeAspect="1" noChangeArrowheads="1"/>
          </p:cNvPicPr>
          <p:nvPr/>
        </p:nvPicPr>
        <p:blipFill>
          <a:blip r:embed="rId2"/>
          <a:srcRect/>
          <a:stretch>
            <a:fillRect/>
          </a:stretch>
        </p:blipFill>
        <p:spPr bwMode="auto">
          <a:xfrm>
            <a:off x="285720" y="1714488"/>
            <a:ext cx="4568656" cy="4538198"/>
          </a:xfrm>
          <a:prstGeom prst="rect">
            <a:avLst/>
          </a:prstGeom>
          <a:noFill/>
          <a:ln w="9525">
            <a:noFill/>
            <a:miter lim="800000"/>
            <a:headEnd/>
            <a:tailEnd/>
          </a:ln>
          <a:effectLst/>
        </p:spPr>
      </p:pic>
      <p:pic>
        <p:nvPicPr>
          <p:cNvPr id="19460" name="Picture 4"/>
          <p:cNvPicPr>
            <a:picLocks noChangeAspect="1" noChangeArrowheads="1"/>
          </p:cNvPicPr>
          <p:nvPr/>
        </p:nvPicPr>
        <p:blipFill>
          <a:blip r:embed="rId3"/>
          <a:srcRect/>
          <a:stretch>
            <a:fillRect/>
          </a:stretch>
        </p:blipFill>
        <p:spPr bwMode="auto">
          <a:xfrm>
            <a:off x="4929190" y="1571612"/>
            <a:ext cx="4214810" cy="2528886"/>
          </a:xfrm>
          <a:prstGeom prst="rect">
            <a:avLst/>
          </a:prstGeom>
          <a:noFill/>
          <a:ln w="9525">
            <a:noFill/>
            <a:miter lim="800000"/>
            <a:headEnd/>
            <a:tailEnd/>
          </a:ln>
          <a:effectLst/>
        </p:spPr>
      </p:pic>
      <p:pic>
        <p:nvPicPr>
          <p:cNvPr id="19461" name="Picture 5"/>
          <p:cNvPicPr>
            <a:picLocks noChangeAspect="1" noChangeArrowheads="1"/>
          </p:cNvPicPr>
          <p:nvPr/>
        </p:nvPicPr>
        <p:blipFill>
          <a:blip r:embed="rId4"/>
          <a:srcRect/>
          <a:stretch>
            <a:fillRect/>
          </a:stretch>
        </p:blipFill>
        <p:spPr bwMode="auto">
          <a:xfrm>
            <a:off x="4929190" y="4143380"/>
            <a:ext cx="4054977" cy="2500330"/>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a:solidFill>
                  <a:srgbClr val="00B0F0"/>
                </a:solidFill>
              </a:rPr>
              <a:t>     </a:t>
            </a:r>
          </a:p>
        </p:txBody>
      </p:sp>
      <p:sp>
        <p:nvSpPr>
          <p:cNvPr id="53" name="Szövegdoboz 52"/>
          <p:cNvSpPr txBox="1"/>
          <p:nvPr/>
        </p:nvSpPr>
        <p:spPr>
          <a:xfrm>
            <a:off x="6335713" y="2233613"/>
            <a:ext cx="615950" cy="674687"/>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vert="vert" anchor="ctr">
            <a:spAutoFit/>
          </a:bodyPr>
          <a:lstStyle/>
          <a:p>
            <a:pPr algn="ctr" fontAlgn="auto">
              <a:spcBef>
                <a:spcPts val="0"/>
              </a:spcBef>
              <a:spcAft>
                <a:spcPts val="0"/>
              </a:spcAft>
              <a:defRPr/>
            </a:pPr>
            <a:r>
              <a:rPr lang="hu-HU" sz="1400" b="1" dirty="0">
                <a:solidFill>
                  <a:srgbClr val="0070C0"/>
                </a:solidFill>
              </a:rPr>
              <a:t>1</a:t>
            </a:r>
          </a:p>
          <a:p>
            <a:pPr algn="ctr" fontAlgn="auto">
              <a:spcBef>
                <a:spcPts val="0"/>
              </a:spcBef>
              <a:spcAft>
                <a:spcPts val="0"/>
              </a:spcAft>
              <a:defRPr/>
            </a:pPr>
            <a:r>
              <a:rPr lang="hu-HU" sz="1400" b="1" dirty="0">
                <a:solidFill>
                  <a:srgbClr val="0070C0"/>
                </a:solidFill>
              </a:rPr>
              <a:t>16</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a:t>Átváltás 16-os számrendszerből 10-esbe</a:t>
            </a:r>
          </a:p>
        </p:txBody>
      </p:sp>
      <p:sp>
        <p:nvSpPr>
          <p:cNvPr id="3" name="Tartalom helye 4"/>
          <p:cNvSpPr>
            <a:spLocks noGrp="1"/>
          </p:cNvSpPr>
          <p:nvPr>
            <p:ph sz="half" idx="1"/>
          </p:nvPr>
        </p:nvSpPr>
        <p:spPr>
          <a:xfrm>
            <a:off x="457200" y="2143125"/>
            <a:ext cx="4038600" cy="3482975"/>
          </a:xfrm>
        </p:spPr>
        <p:txBody>
          <a:bodyPr/>
          <a:lstStyle/>
          <a:p>
            <a:pPr marL="514350" indent="-514350" algn="ctr">
              <a:spcAft>
                <a:spcPts val="1200"/>
              </a:spcAft>
              <a:buFont typeface="Arial" charset="0"/>
              <a:buNone/>
            </a:pPr>
            <a:r>
              <a:rPr b="1" u="none"/>
              <a:t>Átváltás menete:</a:t>
            </a:r>
          </a:p>
          <a:p>
            <a:pPr marL="514350" indent="-514350">
              <a:buFont typeface="Calibri" pitchFamily="34" charset="0"/>
              <a:buAutoNum type="arabicPeriod"/>
            </a:pPr>
            <a:r>
              <a:rPr b="1" u="none">
                <a:solidFill>
                  <a:srgbClr val="7F7F7F"/>
                </a:solidFill>
              </a:rPr>
              <a:t>Írjuk fel az átváltandó számot</a:t>
            </a:r>
          </a:p>
          <a:p>
            <a:pPr marL="514350" indent="-514350">
              <a:buFont typeface="Calibri" pitchFamily="34" charset="0"/>
              <a:buAutoNum type="arabicPeriod"/>
            </a:pPr>
            <a:r>
              <a:rPr b="1" u="none">
                <a:solidFill>
                  <a:srgbClr val="0070C0"/>
                </a:solidFill>
              </a:rPr>
              <a:t>Írjuk a számjegyek fölé 16 hatványait</a:t>
            </a:r>
          </a:p>
          <a:p>
            <a:pPr marL="514350" indent="-514350">
              <a:buFont typeface="Calibri" pitchFamily="34" charset="0"/>
              <a:buAutoNum type="arabicPeriod"/>
            </a:pPr>
            <a:r>
              <a:rPr b="1" u="none">
                <a:solidFill>
                  <a:srgbClr val="00B050"/>
                </a:solidFill>
              </a:rPr>
              <a:t>Szorozzuk össze a számjegyeket a fölöttük lévő hatványokkal</a:t>
            </a:r>
          </a:p>
          <a:p>
            <a:pPr marL="514350" indent="-514350">
              <a:buFont typeface="Calibri" pitchFamily="34" charset="0"/>
              <a:buAutoNum type="arabicPeriod"/>
            </a:pPr>
            <a:r>
              <a:rPr b="1" u="none">
                <a:solidFill>
                  <a:srgbClr val="FF0000"/>
                </a:solidFill>
              </a:rPr>
              <a:t>Adjuk össze a szorzatokat</a:t>
            </a:r>
          </a:p>
          <a:p>
            <a:pPr marL="514350" indent="-514350">
              <a:buFont typeface="Calibri" pitchFamily="34" charset="0"/>
              <a:buAutoNum type="arabicPeriod"/>
            </a:pPr>
            <a:r>
              <a:rPr b="1" u="none">
                <a:solidFill>
                  <a:srgbClr val="00B0F0"/>
                </a:solidFill>
              </a:rPr>
              <a:t>Az összeg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a:t>83</a:t>
            </a:r>
            <a:r>
              <a:rPr lang="hu-HU" u="sng" baseline="-25000" dirty="0"/>
              <a:t>16</a:t>
            </a:r>
            <a:r>
              <a:rPr lang="hu-HU" dirty="0"/>
              <a:t>=           </a:t>
            </a:r>
            <a:r>
              <a:rPr lang="hu-HU" u="sng" baseline="-25000" dirty="0"/>
              <a:t>10</a:t>
            </a:r>
          </a:p>
        </p:txBody>
      </p:sp>
      <p:sp>
        <p:nvSpPr>
          <p:cNvPr id="52" name="Szövegdoboz 51"/>
          <p:cNvSpPr txBox="1"/>
          <p:nvPr/>
        </p:nvSpPr>
        <p:spPr>
          <a:xfrm>
            <a:off x="4676775" y="2714625"/>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8 3</a:t>
            </a:r>
          </a:p>
        </p:txBody>
      </p:sp>
      <p:sp>
        <p:nvSpPr>
          <p:cNvPr id="54" name="Szövegdoboz 53"/>
          <p:cNvSpPr txBox="1"/>
          <p:nvPr/>
        </p:nvSpPr>
        <p:spPr>
          <a:xfrm>
            <a:off x="5500688" y="4538663"/>
            <a:ext cx="107156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128</a:t>
            </a:r>
          </a:p>
        </p:txBody>
      </p:sp>
      <p:sp>
        <p:nvSpPr>
          <p:cNvPr id="61" name="Szövegdoboz 60"/>
          <p:cNvSpPr txBox="1"/>
          <p:nvPr/>
        </p:nvSpPr>
        <p:spPr>
          <a:xfrm>
            <a:off x="5572125" y="3786188"/>
            <a:ext cx="928688" cy="461962"/>
          </a:xfrm>
          <a:prstGeom prst="rect">
            <a:avLst/>
          </a:prstGeom>
          <a:no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8∙16</a:t>
            </a:r>
          </a:p>
        </p:txBody>
      </p:sp>
      <p:sp>
        <p:nvSpPr>
          <p:cNvPr id="63" name="Szövegdoboz 62"/>
          <p:cNvSpPr txBox="1">
            <a:spLocks noChangeArrowheads="1"/>
          </p:cNvSpPr>
          <p:nvPr/>
        </p:nvSpPr>
        <p:spPr bwMode="auto">
          <a:xfrm>
            <a:off x="6786563" y="3786188"/>
            <a:ext cx="714375" cy="466725"/>
          </a:xfrm>
          <a:prstGeom prst="rect">
            <a:avLst/>
          </a:prstGeom>
          <a:noFill/>
          <a:ln w="9525" algn="ctr">
            <a:solidFill>
              <a:srgbClr val="7F7F7F"/>
            </a:solidFill>
            <a:miter lim="800000"/>
            <a:headEnd/>
            <a:tailEnd/>
          </a:ln>
        </p:spPr>
        <p:txBody>
          <a:bodyPr lIns="0" rIns="0">
            <a:spAutoFit/>
          </a:bodyPr>
          <a:lstStyle/>
          <a:p>
            <a:pPr algn="ctr" fontAlgn="auto">
              <a:spcBef>
                <a:spcPts val="0"/>
              </a:spcBef>
              <a:spcAft>
                <a:spcPts val="0"/>
              </a:spcAft>
              <a:defRPr/>
            </a:pPr>
            <a:r>
              <a:rPr lang="hu-HU" sz="2400" b="1" dirty="0">
                <a:solidFill>
                  <a:srgbClr val="00B050"/>
                </a:solidFill>
                <a:latin typeface="+mn-lt"/>
              </a:rPr>
              <a:t>3 ∙ 1</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572000" y="1311275"/>
            <a:ext cx="2643188"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131</a:t>
            </a:r>
          </a:p>
        </p:txBody>
      </p:sp>
      <p:sp>
        <p:nvSpPr>
          <p:cNvPr id="29" name="Szövegdoboz 28"/>
          <p:cNvSpPr txBox="1">
            <a:spLocks noChangeArrowheads="1"/>
          </p:cNvSpPr>
          <p:nvPr/>
        </p:nvSpPr>
        <p:spPr bwMode="auto">
          <a:xfrm>
            <a:off x="4144963"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16-os számrendszerből 10-esbe</a:t>
            </a:r>
          </a:p>
        </p:txBody>
      </p:sp>
      <p:cxnSp>
        <p:nvCxnSpPr>
          <p:cNvPr id="35" name="Alak 34"/>
          <p:cNvCxnSpPr>
            <a:endCxn id="61" idx="0"/>
          </p:cNvCxnSpPr>
          <p:nvPr/>
        </p:nvCxnSpPr>
        <p:spPr>
          <a:xfrm rot="5400000">
            <a:off x="5945188" y="3198813"/>
            <a:ext cx="679450" cy="495300"/>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zögletes összekötő 38"/>
          <p:cNvCxnSpPr>
            <a:endCxn id="63" idx="0"/>
          </p:cNvCxnSpPr>
          <p:nvPr/>
        </p:nvCxnSpPr>
        <p:spPr>
          <a:xfrm rot="16200000" flipH="1">
            <a:off x="6611143" y="3253582"/>
            <a:ext cx="671513" cy="393700"/>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Szövegdoboz 68"/>
          <p:cNvSpPr txBox="1"/>
          <p:nvPr/>
        </p:nvSpPr>
        <p:spPr>
          <a:xfrm>
            <a:off x="6786563" y="4538663"/>
            <a:ext cx="71437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3</a:t>
            </a:r>
          </a:p>
        </p:txBody>
      </p:sp>
      <p:cxnSp>
        <p:nvCxnSpPr>
          <p:cNvPr id="71" name="Egyenes összekötő nyíllal 70"/>
          <p:cNvCxnSpPr>
            <a:stCxn id="61" idx="2"/>
            <a:endCxn id="54" idx="0"/>
          </p:cNvCxnSpPr>
          <p:nvPr/>
        </p:nvCxnSpPr>
        <p:spPr>
          <a:xfrm rot="5400000">
            <a:off x="5890419" y="4393406"/>
            <a:ext cx="292100" cy="1588"/>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Egyenes összekötő nyíllal 74"/>
          <p:cNvCxnSpPr>
            <a:cxnSpLocks noChangeShapeType="1"/>
            <a:stCxn id="63" idx="2"/>
            <a:endCxn id="69" idx="0"/>
          </p:cNvCxnSpPr>
          <p:nvPr/>
        </p:nvCxnSpPr>
        <p:spPr bwMode="auto">
          <a:xfrm>
            <a:off x="7143750" y="4252913"/>
            <a:ext cx="0" cy="285750"/>
          </a:xfrm>
          <a:prstGeom prst="straightConnector1">
            <a:avLst/>
          </a:prstGeom>
          <a:noFill/>
          <a:ln w="28575" algn="ctr">
            <a:solidFill>
              <a:srgbClr val="00B050"/>
            </a:solidFill>
            <a:round/>
            <a:headEnd/>
            <a:tailEnd type="triangle" w="med" len="med"/>
          </a:ln>
        </p:spPr>
      </p:cxnSp>
      <p:sp>
        <p:nvSpPr>
          <p:cNvPr id="76" name="Szövegdoboz 75"/>
          <p:cNvSpPr txBox="1"/>
          <p:nvPr/>
        </p:nvSpPr>
        <p:spPr>
          <a:xfrm>
            <a:off x="6143625" y="5030788"/>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131</a:t>
            </a:r>
          </a:p>
        </p:txBody>
      </p:sp>
      <p:sp>
        <p:nvSpPr>
          <p:cNvPr id="78" name="Szövegdoboz 77"/>
          <p:cNvSpPr txBox="1"/>
          <p:nvPr/>
        </p:nvSpPr>
        <p:spPr>
          <a:xfrm>
            <a:off x="6286500" y="453866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a:t>
            </a:r>
          </a:p>
        </p:txBody>
      </p:sp>
      <p:sp>
        <p:nvSpPr>
          <p:cNvPr id="79" name="Bal oldali kapcsos zárójel 78"/>
          <p:cNvSpPr/>
          <p:nvPr/>
        </p:nvSpPr>
        <p:spPr>
          <a:xfrm rot="16200000">
            <a:off x="6429375" y="4000500"/>
            <a:ext cx="214313" cy="1928813"/>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2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2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2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par>
                                <p:cTn id="28" presetID="10" presetClass="entr" presetSubtype="0" fill="hold" grpId="0" nodeType="withEffect">
                                  <p:stCondLst>
                                    <p:cond delay="0"/>
                                  </p:stCondLst>
                                  <p:iterate type="wd">
                                    <p:tmPct val="100000"/>
                                  </p:iterate>
                                  <p:childTnLst>
                                    <p:set>
                                      <p:cBhvr>
                                        <p:cTn id="29" dur="1" fill="hold">
                                          <p:stCondLst>
                                            <p:cond delay="0"/>
                                          </p:stCondLst>
                                        </p:cTn>
                                        <p:tgtEl>
                                          <p:spTgt spid="53"/>
                                        </p:tgtEl>
                                        <p:attrNameLst>
                                          <p:attrName>style.visibility</p:attrName>
                                        </p:attrNameLst>
                                      </p:cBhvr>
                                      <p:to>
                                        <p:strVal val="visible"/>
                                      </p:to>
                                    </p:set>
                                    <p:animEffect transition="in" filter="fade">
                                      <p:cBhvr>
                                        <p:cTn id="30" dur="20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par>
                          <p:cTn id="43" fill="hold">
                            <p:stCondLst>
                              <p:cond delay="2500"/>
                            </p:stCondLst>
                            <p:childTnLst>
                              <p:par>
                                <p:cTn id="44" presetID="22" presetClass="entr" presetSubtype="1" fill="hold" nodeType="after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up)">
                                      <p:cBhvr>
                                        <p:cTn id="46" dur="500"/>
                                        <p:tgtEl>
                                          <p:spTgt spid="71"/>
                                        </p:tgtEl>
                                      </p:cBhvr>
                                    </p:animEffect>
                                  </p:childTnLst>
                                </p:cTn>
                              </p:par>
                            </p:childTnLst>
                          </p:cTn>
                        </p:par>
                        <p:par>
                          <p:cTn id="47" fill="hold">
                            <p:stCondLst>
                              <p:cond delay="3000"/>
                            </p:stCondLst>
                            <p:childTnLst>
                              <p:par>
                                <p:cTn id="48" presetID="22" presetClass="entr" presetSubtype="1" fill="hold" grpId="0" nodeType="after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wipe(up)">
                                      <p:cBhvr>
                                        <p:cTn id="50" dur="500"/>
                                        <p:tgtEl>
                                          <p:spTgt spid="54"/>
                                        </p:tgtEl>
                                      </p:cBhvr>
                                    </p:animEffect>
                                  </p:childTnLst>
                                </p:cTn>
                              </p:par>
                            </p:childTnLst>
                          </p:cTn>
                        </p:par>
                        <p:par>
                          <p:cTn id="51" fill="hold">
                            <p:stCondLst>
                              <p:cond delay="3500"/>
                            </p:stCondLst>
                            <p:childTnLst>
                              <p:par>
                                <p:cTn id="52" presetID="22" presetClass="entr" presetSubtype="1"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up)">
                                      <p:cBhvr>
                                        <p:cTn id="54" dur="500"/>
                                        <p:tgtEl>
                                          <p:spTgt spid="39"/>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500"/>
                                        <p:tgtEl>
                                          <p:spTgt spid="63"/>
                                        </p:tgtEl>
                                      </p:cBhvr>
                                    </p:animEffect>
                                  </p:childTnLst>
                                </p:cTn>
                              </p:par>
                            </p:childTnLst>
                          </p:cTn>
                        </p:par>
                        <p:par>
                          <p:cTn id="59" fill="hold">
                            <p:stCondLst>
                              <p:cond delay="4500"/>
                            </p:stCondLst>
                            <p:childTnLst>
                              <p:par>
                                <p:cTn id="60" presetID="22" presetClass="entr" presetSubtype="1" fill="hold"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up)">
                                      <p:cBhvr>
                                        <p:cTn id="62" dur="500"/>
                                        <p:tgtEl>
                                          <p:spTgt spid="75"/>
                                        </p:tgtEl>
                                      </p:cBhvr>
                                    </p:animEffect>
                                  </p:childTnLst>
                                </p:cTn>
                              </p:par>
                            </p:childTnLst>
                          </p:cTn>
                        </p:par>
                        <p:par>
                          <p:cTn id="63" fill="hold">
                            <p:stCondLst>
                              <p:cond delay="5000"/>
                            </p:stCondLst>
                            <p:childTnLst>
                              <p:par>
                                <p:cTn id="64" presetID="22" presetClass="entr" presetSubtype="1" fill="hold" grpId="0" nodeType="after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wipe(up)">
                                      <p:cBhvr>
                                        <p:cTn id="66" dur="500"/>
                                        <p:tgtEl>
                                          <p:spTgt spid="6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fade">
                                      <p:cBhvr>
                                        <p:cTn id="71" dur="2000"/>
                                        <p:tgtEl>
                                          <p:spTgt spid="3">
                                            <p:txEl>
                                              <p:pRg st="4" end="4"/>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1000"/>
                                        <p:tgtEl>
                                          <p:spTgt spid="78"/>
                                        </p:tgtEl>
                                      </p:cBhvr>
                                    </p:animEffect>
                                  </p:childTnLst>
                                </p:cTn>
                              </p:par>
                            </p:childTnLst>
                          </p:cTn>
                        </p:par>
                        <p:par>
                          <p:cTn id="75" fill="hold">
                            <p:stCondLst>
                              <p:cond delay="2000"/>
                            </p:stCondLst>
                            <p:childTnLst>
                              <p:par>
                                <p:cTn id="76" presetID="22" presetClass="entr" presetSubtype="1" fill="hold" grpId="0" nodeType="after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wipe(up)">
                                      <p:cBhvr>
                                        <p:cTn id="78" dur="1000"/>
                                        <p:tgtEl>
                                          <p:spTgt spid="79"/>
                                        </p:tgtEl>
                                      </p:cBhvr>
                                    </p:animEffect>
                                  </p:childTnLst>
                                </p:cTn>
                              </p:par>
                            </p:childTnLst>
                          </p:cTn>
                        </p:par>
                        <p:par>
                          <p:cTn id="79" fill="hold">
                            <p:stCondLst>
                              <p:cond delay="3000"/>
                            </p:stCondLst>
                            <p:childTnLst>
                              <p:par>
                                <p:cTn id="80" presetID="22" presetClass="entr" presetSubtype="1" fill="hold" grpId="0" nodeType="after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wipe(up)">
                                      <p:cBhvr>
                                        <p:cTn id="82" dur="500"/>
                                        <p:tgtEl>
                                          <p:spTgt spid="7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animEffect transition="in" filter="fade">
                                      <p:cBhvr>
                                        <p:cTn id="87" dur="2000"/>
                                        <p:tgtEl>
                                          <p:spTgt spid="3">
                                            <p:txEl>
                                              <p:pRg st="5" end="5"/>
                                            </p:txEl>
                                          </p:spTgt>
                                        </p:tgtEl>
                                      </p:cBhvr>
                                    </p:animEffect>
                                  </p:childTnLst>
                                </p:cTn>
                              </p:par>
                              <p:par>
                                <p:cTn id="88" presetID="10" presetClass="exit" presetSubtype="0" fill="hold" grpId="1" nodeType="withEffect">
                                  <p:stCondLst>
                                    <p:cond delay="0"/>
                                  </p:stCondLst>
                                  <p:childTnLst>
                                    <p:animEffect transition="out" filter="fade">
                                      <p:cBhvr>
                                        <p:cTn id="89" dur="500"/>
                                        <p:tgtEl>
                                          <p:spTgt spid="29"/>
                                        </p:tgtEl>
                                      </p:cBhvr>
                                    </p:animEffect>
                                    <p:set>
                                      <p:cBhvr>
                                        <p:cTn id="90" dur="1" fill="hold">
                                          <p:stCondLst>
                                            <p:cond delay="499"/>
                                          </p:stCondLst>
                                        </p:cTn>
                                        <p:tgtEl>
                                          <p:spTgt spid="29"/>
                                        </p:tgtEl>
                                        <p:attrNameLst>
                                          <p:attrName>style.visibility</p:attrName>
                                        </p:attrNameLst>
                                      </p:cBhvr>
                                      <p:to>
                                        <p:strVal val="hidden"/>
                                      </p:to>
                                    </p:set>
                                  </p:childTnLst>
                                </p:cTn>
                              </p:par>
                            </p:childTnLst>
                          </p:cTn>
                        </p:par>
                        <p:par>
                          <p:cTn id="91" fill="hold">
                            <p:stCondLst>
                              <p:cond delay="2000"/>
                            </p:stCondLst>
                            <p:childTnLst>
                              <p:par>
                                <p:cTn id="92" presetID="49" presetClass="entr" presetSubtype="0" decel="100000" fill="hold" nodeType="afterEffect">
                                  <p:stCondLst>
                                    <p:cond delay="0"/>
                                  </p:stCondLst>
                                  <p:childTnLst>
                                    <p:set>
                                      <p:cBhvr>
                                        <p:cTn id="93" dur="1" fill="hold">
                                          <p:stCondLst>
                                            <p:cond delay="0"/>
                                          </p:stCondLst>
                                        </p:cTn>
                                        <p:tgtEl>
                                          <p:spTgt spid="27"/>
                                        </p:tgtEl>
                                        <p:attrNameLst>
                                          <p:attrName>style.visibility</p:attrName>
                                        </p:attrNameLst>
                                      </p:cBhvr>
                                      <p:to>
                                        <p:strVal val="visible"/>
                                      </p:to>
                                    </p:set>
                                    <p:anim calcmode="lin" valueType="num">
                                      <p:cBhvr>
                                        <p:cTn id="94" dur="1000" fill="hold"/>
                                        <p:tgtEl>
                                          <p:spTgt spid="27"/>
                                        </p:tgtEl>
                                        <p:attrNameLst>
                                          <p:attrName>ppt_w</p:attrName>
                                        </p:attrNameLst>
                                      </p:cBhvr>
                                      <p:tavLst>
                                        <p:tav tm="0">
                                          <p:val>
                                            <p:fltVal val="0"/>
                                          </p:val>
                                        </p:tav>
                                        <p:tav tm="100000">
                                          <p:val>
                                            <p:strVal val="#ppt_w"/>
                                          </p:val>
                                        </p:tav>
                                      </p:tavLst>
                                    </p:anim>
                                    <p:anim calcmode="lin" valueType="num">
                                      <p:cBhvr>
                                        <p:cTn id="95" dur="1000" fill="hold"/>
                                        <p:tgtEl>
                                          <p:spTgt spid="27"/>
                                        </p:tgtEl>
                                        <p:attrNameLst>
                                          <p:attrName>ppt_h</p:attrName>
                                        </p:attrNameLst>
                                      </p:cBhvr>
                                      <p:tavLst>
                                        <p:tav tm="0">
                                          <p:val>
                                            <p:fltVal val="0"/>
                                          </p:val>
                                        </p:tav>
                                        <p:tav tm="100000">
                                          <p:val>
                                            <p:strVal val="#ppt_h"/>
                                          </p:val>
                                        </p:tav>
                                      </p:tavLst>
                                    </p:anim>
                                    <p:anim calcmode="lin" valueType="num">
                                      <p:cBhvr>
                                        <p:cTn id="96" dur="1000" fill="hold"/>
                                        <p:tgtEl>
                                          <p:spTgt spid="27"/>
                                        </p:tgtEl>
                                        <p:attrNameLst>
                                          <p:attrName>style.rotation</p:attrName>
                                        </p:attrNameLst>
                                      </p:cBhvr>
                                      <p:tavLst>
                                        <p:tav tm="0">
                                          <p:val>
                                            <p:fltVal val="360"/>
                                          </p:val>
                                        </p:tav>
                                        <p:tav tm="100000">
                                          <p:val>
                                            <p:fltVal val="0"/>
                                          </p:val>
                                        </p:tav>
                                      </p:tavLst>
                                    </p:anim>
                                    <p:animEffect transition="in" filter="fade">
                                      <p:cBhvr>
                                        <p:cTn id="97" dur="1000"/>
                                        <p:tgtEl>
                                          <p:spTgt spid="27"/>
                                        </p:tgtEl>
                                      </p:cBhvr>
                                    </p:animEffect>
                                  </p:childTnLst>
                                </p:cTn>
                              </p:par>
                            </p:childTnLst>
                          </p:cTn>
                        </p:par>
                        <p:par>
                          <p:cTn id="98" fill="hold">
                            <p:stCondLst>
                              <p:cond delay="3000"/>
                            </p:stCondLst>
                            <p:childTnLst>
                              <p:par>
                                <p:cTn id="99" presetID="12" presetClass="entr" presetSubtype="4"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slide(fromBottom)">
                                      <p:cBhvr>
                                        <p:cTn id="101" dur="500"/>
                                        <p:tgtEl>
                                          <p:spTgt spid="28"/>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5">
                                            <p:txEl>
                                              <p:pRg st="0" end="0"/>
                                            </p:txEl>
                                          </p:spTgt>
                                        </p:tgtEl>
                                        <p:attrNameLst>
                                          <p:attrName>style.visibility</p:attrName>
                                        </p:attrNameLst>
                                      </p:cBhvr>
                                      <p:to>
                                        <p:strVal val="visible"/>
                                      </p:to>
                                    </p:set>
                                    <p:animEffect transition="in" filter="fade">
                                      <p:cBhvr>
                                        <p:cTn id="10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2" grpId="0"/>
      <p:bldP spid="54" grpId="0"/>
      <p:bldP spid="61" grpId="0" animBg="1"/>
      <p:bldP spid="63" grpId="0" animBg="1"/>
      <p:bldP spid="28" grpId="0"/>
      <p:bldP spid="29" grpId="0"/>
      <p:bldP spid="29" grpId="1"/>
      <p:bldP spid="69" grpId="0"/>
      <p:bldP spid="76" grpId="0"/>
      <p:bldP spid="78" grpId="0"/>
      <p:bldP spid="7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EBF1DE"/>
          </a:solidFill>
          <a:ln>
            <a:solidFill>
              <a:schemeClr val="bg1">
                <a:lumMod val="50000"/>
              </a:schemeClr>
            </a:solidFill>
          </a:ln>
        </p:spPr>
        <p:txBody>
          <a:bodyPr rtlCol="0">
            <a:normAutofit/>
          </a:bodyPr>
          <a:lstStyle/>
          <a:p>
            <a:pPr fontAlgn="auto">
              <a:spcAft>
                <a:spcPts val="0"/>
              </a:spcAft>
              <a:defRPr/>
            </a:pPr>
            <a:r>
              <a:rPr lang="hu-HU" dirty="0"/>
              <a:t>Különbség az átváltásoknál</a:t>
            </a:r>
          </a:p>
        </p:txBody>
      </p:sp>
      <p:sp>
        <p:nvSpPr>
          <p:cNvPr id="3" name="Szöveg helye 2"/>
          <p:cNvSpPr>
            <a:spLocks noGrp="1"/>
          </p:cNvSpPr>
          <p:nvPr>
            <p:ph type="body" idx="1"/>
          </p:nvPr>
        </p:nvSpPr>
        <p:spPr>
          <a:solidFill>
            <a:schemeClr val="accent6">
              <a:lumMod val="20000"/>
              <a:lumOff val="80000"/>
            </a:schemeClr>
          </a:solidFill>
          <a:ln>
            <a:solidFill>
              <a:schemeClr val="bg1">
                <a:lumMod val="50000"/>
              </a:schemeClr>
            </a:solidFill>
          </a:ln>
        </p:spPr>
        <p:txBody>
          <a:bodyPr anchor="ctr">
            <a:normAutofit/>
          </a:bodyPr>
          <a:lstStyle/>
          <a:p>
            <a:pPr algn="ctr"/>
            <a:r>
              <a:rPr lang="hu-HU"/>
              <a:t>10-esből </a:t>
            </a:r>
            <a:r>
              <a:rPr lang="hu-HU" i="1"/>
              <a:t>X</a:t>
            </a:r>
            <a:r>
              <a:rPr lang="hu-HU"/>
              <a:t>-esbe</a:t>
            </a:r>
          </a:p>
        </p:txBody>
      </p:sp>
      <p:sp>
        <p:nvSpPr>
          <p:cNvPr id="4" name="Tartalom helye 3"/>
          <p:cNvSpPr>
            <a:spLocks noGrp="1"/>
          </p:cNvSpPr>
          <p:nvPr>
            <p:ph sz="half" idx="2"/>
          </p:nvPr>
        </p:nvSpPr>
        <p:spPr>
          <a:xfrm>
            <a:off x="457200" y="2174875"/>
            <a:ext cx="4040188" cy="4278313"/>
          </a:xfrm>
          <a:solidFill>
            <a:srgbClr val="EBF1DE"/>
          </a:solidFill>
          <a:ln>
            <a:solidFill>
              <a:schemeClr val="bg1">
                <a:lumMod val="50000"/>
              </a:schemeClr>
            </a:solidFill>
          </a:ln>
        </p:spPr>
        <p:txBody>
          <a:bodyPr>
            <a:normAutofit/>
          </a:bodyPr>
          <a:lstStyle/>
          <a:p>
            <a:pPr marL="263525" indent="-263525" algn="ctr">
              <a:lnSpc>
                <a:spcPct val="200000"/>
              </a:lnSpc>
              <a:spcBef>
                <a:spcPts val="1800"/>
              </a:spcBef>
              <a:spcAft>
                <a:spcPts val="1200"/>
              </a:spcAft>
              <a:buFont typeface="Arial" charset="0"/>
              <a:buNone/>
            </a:pPr>
            <a:r>
              <a:rPr lang="hu-HU" sz="1800" b="1"/>
              <a:t>Átváltás menete:</a:t>
            </a:r>
          </a:p>
          <a:p>
            <a:pPr marL="263525" indent="-263525">
              <a:buFont typeface="Calibri" pitchFamily="34" charset="0"/>
              <a:buAutoNum type="arabicPeriod"/>
            </a:pPr>
            <a:r>
              <a:rPr lang="hu-HU" sz="1800" b="1"/>
              <a:t>Készítsünk egy 2-oszlopos táblázatot</a:t>
            </a:r>
          </a:p>
          <a:p>
            <a:pPr marL="263525" indent="-263525">
              <a:buFont typeface="Calibri" pitchFamily="34" charset="0"/>
              <a:buAutoNum type="arabicPeriod"/>
            </a:pPr>
            <a:r>
              <a:rPr lang="hu-HU" sz="1800" b="1"/>
              <a:t>Írjuk fel a számot a bal felső sarokba</a:t>
            </a:r>
          </a:p>
          <a:p>
            <a:pPr marL="263525" indent="-263525">
              <a:buFont typeface="Calibri" pitchFamily="34" charset="0"/>
              <a:buAutoNum type="arabicPeriod"/>
            </a:pPr>
            <a:r>
              <a:rPr lang="hu-HU" sz="1800" b="1"/>
              <a:t>Osszuk el a számot </a:t>
            </a:r>
            <a:r>
              <a:rPr lang="hu-HU" sz="1800" b="1" i="1"/>
              <a:t>X</a:t>
            </a:r>
            <a:r>
              <a:rPr lang="hu-HU" sz="1800" b="1"/>
              <a:t>-szel</a:t>
            </a:r>
          </a:p>
          <a:p>
            <a:pPr marL="803275" lvl="1" indent="-263525">
              <a:buFont typeface="Calibri" pitchFamily="34" charset="0"/>
              <a:buAutoNum type="alphaLcParenR"/>
            </a:pPr>
            <a:r>
              <a:rPr lang="hu-HU" sz="1400" b="1"/>
              <a:t>Az osztás eredményét írjuk a szám alá</a:t>
            </a:r>
          </a:p>
          <a:p>
            <a:pPr marL="803275" lvl="1" indent="-263525">
              <a:buFont typeface="Calibri" pitchFamily="34" charset="0"/>
              <a:buAutoNum type="alphaLcParenR"/>
            </a:pPr>
            <a:r>
              <a:rPr lang="hu-HU" sz="1400" b="1"/>
              <a:t>Az osztás maradékát  írjuk a szám mellé</a:t>
            </a:r>
          </a:p>
          <a:p>
            <a:pPr marL="263525" indent="-263525">
              <a:buFont typeface="Calibri" pitchFamily="34" charset="0"/>
              <a:buAutoNum type="arabicPeriod"/>
            </a:pPr>
            <a:r>
              <a:rPr lang="hu-HU" sz="1800" b="1"/>
              <a:t>Az osztást ismételgessük, amíg a bal oldalon 0-t nem kapunk</a:t>
            </a:r>
          </a:p>
          <a:p>
            <a:pPr marL="263525" indent="-263525">
              <a:buFont typeface="Calibri" pitchFamily="34" charset="0"/>
              <a:buAutoNum type="arabicPeriod"/>
            </a:pPr>
            <a:r>
              <a:rPr lang="hu-HU" sz="1800" b="1"/>
              <a:t>A jobb oldali oszlop számjegyeit olvassuk össze lentről felfelé</a:t>
            </a:r>
          </a:p>
        </p:txBody>
      </p:sp>
      <p:sp>
        <p:nvSpPr>
          <p:cNvPr id="5" name="Szöveg helye 4"/>
          <p:cNvSpPr>
            <a:spLocks noGrp="1"/>
          </p:cNvSpPr>
          <p:nvPr>
            <p:ph type="body" sz="quarter" idx="3"/>
          </p:nvPr>
        </p:nvSpPr>
        <p:spPr>
          <a:solidFill>
            <a:schemeClr val="accent6">
              <a:lumMod val="20000"/>
              <a:lumOff val="80000"/>
            </a:schemeClr>
          </a:solidFill>
          <a:ln>
            <a:solidFill>
              <a:schemeClr val="bg1">
                <a:lumMod val="50000"/>
              </a:schemeClr>
            </a:solidFill>
          </a:ln>
        </p:spPr>
        <p:txBody>
          <a:bodyPr anchor="ctr">
            <a:normAutofit/>
          </a:bodyPr>
          <a:lstStyle/>
          <a:p>
            <a:pPr algn="ctr"/>
            <a:r>
              <a:rPr lang="hu-HU" i="1"/>
              <a:t>X</a:t>
            </a:r>
            <a:r>
              <a:rPr lang="hu-HU"/>
              <a:t>-esből 10-esbe</a:t>
            </a:r>
          </a:p>
        </p:txBody>
      </p:sp>
      <p:sp>
        <p:nvSpPr>
          <p:cNvPr id="6" name="Tartalom helye 5"/>
          <p:cNvSpPr>
            <a:spLocks noGrp="1"/>
          </p:cNvSpPr>
          <p:nvPr>
            <p:ph sz="quarter" idx="4"/>
          </p:nvPr>
        </p:nvSpPr>
        <p:spPr>
          <a:xfrm>
            <a:off x="4645025" y="2174875"/>
            <a:ext cx="4041775" cy="4278313"/>
          </a:xfrm>
          <a:solidFill>
            <a:srgbClr val="EBF1DE"/>
          </a:solidFill>
          <a:ln>
            <a:solidFill>
              <a:schemeClr val="bg1">
                <a:lumMod val="50000"/>
              </a:schemeClr>
            </a:solidFill>
          </a:ln>
        </p:spPr>
        <p:txBody>
          <a:bodyPr>
            <a:normAutofit/>
          </a:bodyPr>
          <a:lstStyle/>
          <a:p>
            <a:pPr marL="514350" indent="-514350" algn="ctr">
              <a:lnSpc>
                <a:spcPct val="200000"/>
              </a:lnSpc>
              <a:spcAft>
                <a:spcPts val="1200"/>
              </a:spcAft>
              <a:buFont typeface="Arial" charset="0"/>
              <a:buNone/>
            </a:pPr>
            <a:r>
              <a:rPr lang="hu-HU" sz="1800" b="1"/>
              <a:t>Átváltás menete:</a:t>
            </a:r>
          </a:p>
          <a:p>
            <a:pPr marL="514350" indent="-514350">
              <a:buFont typeface="Calibri" pitchFamily="34" charset="0"/>
              <a:buAutoNum type="arabicPeriod"/>
            </a:pPr>
            <a:r>
              <a:rPr lang="hu-HU" sz="1800" b="1"/>
              <a:t>Írjuk fel az átváltandó számot</a:t>
            </a:r>
          </a:p>
          <a:p>
            <a:pPr marL="514350" indent="-514350">
              <a:buFont typeface="Calibri" pitchFamily="34" charset="0"/>
              <a:buAutoNum type="arabicPeriod"/>
            </a:pPr>
            <a:r>
              <a:rPr lang="hu-HU" sz="1800" b="1"/>
              <a:t>Írjuk a számjegyek fölé </a:t>
            </a:r>
            <a:r>
              <a:rPr lang="hu-HU" sz="1800" b="1" i="1"/>
              <a:t>X</a:t>
            </a:r>
            <a:r>
              <a:rPr lang="hu-HU" sz="1800" b="1"/>
              <a:t> hatványait</a:t>
            </a:r>
          </a:p>
          <a:p>
            <a:pPr marL="514350" indent="-514350">
              <a:buFont typeface="Calibri" pitchFamily="34" charset="0"/>
              <a:buAutoNum type="arabicPeriod"/>
            </a:pPr>
            <a:r>
              <a:rPr lang="hu-HU" sz="1800" b="1"/>
              <a:t>Szorozzuk össze a számjegyeket a fölöttük lévő hatványokkal</a:t>
            </a:r>
          </a:p>
          <a:p>
            <a:pPr marL="514350" indent="-514350">
              <a:buFont typeface="Calibri" pitchFamily="34" charset="0"/>
              <a:buAutoNum type="arabicPeriod"/>
            </a:pPr>
            <a:r>
              <a:rPr lang="hu-HU" sz="1800" b="1"/>
              <a:t>Adjuk össze a szorzatokat</a:t>
            </a:r>
          </a:p>
          <a:p>
            <a:pPr marL="514350" indent="-514350">
              <a:buFont typeface="Calibri" pitchFamily="34" charset="0"/>
              <a:buAutoNum type="arabicPeriod"/>
            </a:pPr>
            <a:r>
              <a:rPr lang="hu-HU" sz="1800" b="1"/>
              <a:t>Az összeg lesz a végeredmény</a:t>
            </a:r>
          </a:p>
          <a:p>
            <a:pPr marL="514350" indent="-514350" algn="ctr">
              <a:spcAft>
                <a:spcPts val="1200"/>
              </a:spcAft>
              <a:buFont typeface="Arial" charset="0"/>
              <a:buNone/>
            </a:pPr>
            <a:endParaRPr lang="hu-HU" b="1">
              <a:solidFill>
                <a:srgbClr val="00B0F0"/>
              </a:solidFill>
            </a:endParaRPr>
          </a:p>
        </p:txBody>
      </p:sp>
    </p:spTree>
  </p:cSld>
  <p:clrMapOvr>
    <a:masterClrMapping/>
  </p:clrMapOvr>
  <p:transition>
    <p:zoom dir="in"/>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a:solidFill>
                  <a:srgbClr val="00B0F0"/>
                </a:solidFill>
              </a:rPr>
              <a:t>     </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a:t>Átváltás 2-es számrendszerből 16-osba</a:t>
            </a:r>
          </a:p>
        </p:txBody>
      </p:sp>
      <p:sp>
        <p:nvSpPr>
          <p:cNvPr id="6" name="Tartalom helye 4"/>
          <p:cNvSpPr>
            <a:spLocks noGrp="1"/>
          </p:cNvSpPr>
          <p:nvPr>
            <p:ph sz="half" idx="1"/>
          </p:nvPr>
        </p:nvSpPr>
        <p:spPr>
          <a:xfrm>
            <a:off x="457200" y="2143125"/>
            <a:ext cx="4038600" cy="3482975"/>
          </a:xfrm>
        </p:spPr>
        <p:txBody>
          <a:bodyPr/>
          <a:lstStyle/>
          <a:p>
            <a:pPr marL="360363" indent="-360363" algn="ctr">
              <a:spcAft>
                <a:spcPts val="1200"/>
              </a:spcAft>
              <a:buFont typeface="Arial" charset="0"/>
              <a:buNone/>
            </a:pPr>
            <a:r>
              <a:rPr b="1" u="none"/>
              <a:t>Átváltás menete:</a:t>
            </a:r>
          </a:p>
          <a:p>
            <a:pPr marL="360363" indent="-360363">
              <a:buFont typeface="Calibri" pitchFamily="34" charset="0"/>
              <a:buAutoNum type="arabicPeriod"/>
            </a:pPr>
            <a:r>
              <a:rPr b="1" u="none">
                <a:solidFill>
                  <a:srgbClr val="7F7F7F"/>
                </a:solidFill>
              </a:rPr>
              <a:t>Írjuk fel az átváltandó számot</a:t>
            </a:r>
          </a:p>
          <a:p>
            <a:pPr marL="360363" indent="-360363">
              <a:buFont typeface="Calibri" pitchFamily="34" charset="0"/>
              <a:buAutoNum type="arabicPeriod"/>
            </a:pPr>
            <a:r>
              <a:rPr b="1" u="none">
                <a:solidFill>
                  <a:srgbClr val="0070C0"/>
                </a:solidFill>
              </a:rPr>
              <a:t>Hátulról indulva osszuk fel a számot </a:t>
            </a:r>
            <a:br>
              <a:rPr b="1" u="none">
                <a:solidFill>
                  <a:srgbClr val="0070C0"/>
                </a:solidFill>
              </a:rPr>
            </a:br>
            <a:r>
              <a:rPr b="1" u="none">
                <a:solidFill>
                  <a:srgbClr val="0070C0"/>
                </a:solidFill>
              </a:rPr>
              <a:t>4 bites csoportokra </a:t>
            </a:r>
            <a:r>
              <a:rPr sz="1600" b="1" u="none">
                <a:solidFill>
                  <a:srgbClr val="0070C0"/>
                </a:solidFill>
              </a:rPr>
              <a:t>(digitekre)</a:t>
            </a:r>
            <a:r>
              <a:rPr b="1" u="none">
                <a:solidFill>
                  <a:srgbClr val="0070C0"/>
                </a:solidFill>
              </a:rPr>
              <a:t>, ha kell, írjunk 0-kat a szám elé</a:t>
            </a:r>
          </a:p>
          <a:p>
            <a:pPr marL="360363" indent="-360363">
              <a:buFont typeface="Calibri" pitchFamily="34" charset="0"/>
              <a:buAutoNum type="arabicPeriod"/>
            </a:pPr>
            <a:r>
              <a:rPr b="1" u="none">
                <a:solidFill>
                  <a:srgbClr val="00B050"/>
                </a:solidFill>
              </a:rPr>
              <a:t>A 4 bites csoportokat egyenként alakítsuk át </a:t>
            </a:r>
            <a:r>
              <a:rPr sz="1600" b="1" u="none">
                <a:solidFill>
                  <a:srgbClr val="00B050"/>
                </a:solidFill>
              </a:rPr>
              <a:t>(segédtábla segítségével)</a:t>
            </a:r>
          </a:p>
          <a:p>
            <a:pPr marL="360363" indent="-360363">
              <a:buFont typeface="Calibri" pitchFamily="34" charset="0"/>
              <a:buAutoNum type="arabicPeriod"/>
            </a:pPr>
            <a:r>
              <a:rPr b="1" u="none">
                <a:solidFill>
                  <a:srgbClr val="FF0000"/>
                </a:solidFill>
              </a:rPr>
              <a:t>Az átváltások eredményét balról jobbra kell összeolvasni</a:t>
            </a:r>
          </a:p>
          <a:p>
            <a:pPr marL="360363" indent="-360363">
              <a:buFont typeface="Calibri" pitchFamily="34" charset="0"/>
              <a:buAutoNum type="arabicPeriod"/>
            </a:pPr>
            <a:r>
              <a:rPr b="1" u="none">
                <a:solidFill>
                  <a:srgbClr val="00B0F0"/>
                </a:solidFill>
              </a:rPr>
              <a:t>A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a:t>10000011</a:t>
            </a:r>
            <a:r>
              <a:rPr lang="hu-HU" u="sng" baseline="-25000" dirty="0"/>
              <a:t>2</a:t>
            </a:r>
            <a:r>
              <a:rPr lang="hu-HU" dirty="0"/>
              <a:t>=           </a:t>
            </a:r>
            <a:r>
              <a:rPr lang="hu-HU" u="sng" baseline="-25000" dirty="0"/>
              <a:t>16</a:t>
            </a:r>
          </a:p>
        </p:txBody>
      </p:sp>
      <p:sp>
        <p:nvSpPr>
          <p:cNvPr id="52" name="Szövegdoboz 51"/>
          <p:cNvSpPr txBox="1"/>
          <p:nvPr/>
        </p:nvSpPr>
        <p:spPr>
          <a:xfrm>
            <a:off x="4689475" y="2714625"/>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1 0 0 0 0 0 1 1</a:t>
            </a:r>
          </a:p>
        </p:txBody>
      </p:sp>
      <p:sp>
        <p:nvSpPr>
          <p:cNvPr id="54" name="Szövegdoboz 53"/>
          <p:cNvSpPr txBox="1"/>
          <p:nvPr/>
        </p:nvSpPr>
        <p:spPr>
          <a:xfrm>
            <a:off x="5715000" y="3786188"/>
            <a:ext cx="100012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8</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5143500" y="1311275"/>
            <a:ext cx="2643188"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83</a:t>
            </a:r>
          </a:p>
        </p:txBody>
      </p:sp>
      <p:sp>
        <p:nvSpPr>
          <p:cNvPr id="29" name="Szövegdoboz 28"/>
          <p:cNvSpPr txBox="1">
            <a:spLocks noChangeArrowheads="1"/>
          </p:cNvSpPr>
          <p:nvPr/>
        </p:nvSpPr>
        <p:spPr bwMode="auto">
          <a:xfrm>
            <a:off x="4645025"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2-es számrendszerből 16-osba</a:t>
            </a:r>
          </a:p>
        </p:txBody>
      </p:sp>
      <p:sp>
        <p:nvSpPr>
          <p:cNvPr id="69" name="Szövegdoboz 68"/>
          <p:cNvSpPr txBox="1"/>
          <p:nvPr/>
        </p:nvSpPr>
        <p:spPr>
          <a:xfrm>
            <a:off x="6715125" y="3786188"/>
            <a:ext cx="71437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3</a:t>
            </a:r>
          </a:p>
        </p:txBody>
      </p:sp>
      <p:sp>
        <p:nvSpPr>
          <p:cNvPr id="76" name="Szövegdoboz 75"/>
          <p:cNvSpPr txBox="1"/>
          <p:nvPr/>
        </p:nvSpPr>
        <p:spPr>
          <a:xfrm>
            <a:off x="6286500" y="4538663"/>
            <a:ext cx="71437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83</a:t>
            </a:r>
          </a:p>
        </p:txBody>
      </p:sp>
      <p:sp>
        <p:nvSpPr>
          <p:cNvPr id="79" name="Bal oldali kapcsos zárójel 78"/>
          <p:cNvSpPr/>
          <p:nvPr/>
        </p:nvSpPr>
        <p:spPr>
          <a:xfrm rot="16200000">
            <a:off x="6536532" y="3750469"/>
            <a:ext cx="214312" cy="114300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cxnSp>
        <p:nvCxnSpPr>
          <p:cNvPr id="31" name="Egyenes összekötő 30"/>
          <p:cNvCxnSpPr/>
          <p:nvPr/>
        </p:nvCxnSpPr>
        <p:spPr>
          <a:xfrm rot="16200000" flipH="1">
            <a:off x="6412706"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Egyenes összekötő 32"/>
          <p:cNvCxnSpPr/>
          <p:nvPr/>
        </p:nvCxnSpPr>
        <p:spPr>
          <a:xfrm rot="16200000" flipH="1">
            <a:off x="5555456"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Egyenes összekötő 35"/>
          <p:cNvCxnSpPr/>
          <p:nvPr/>
        </p:nvCxnSpPr>
        <p:spPr>
          <a:xfrm rot="16200000" flipH="1">
            <a:off x="7298531"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 name="Csoportba foglalás 40"/>
          <p:cNvGrpSpPr>
            <a:grpSpLocks/>
          </p:cNvGrpSpPr>
          <p:nvPr/>
        </p:nvGrpSpPr>
        <p:grpSpPr bwMode="auto">
          <a:xfrm>
            <a:off x="5857875" y="3286125"/>
            <a:ext cx="714375" cy="504825"/>
            <a:chOff x="5857884" y="3286124"/>
            <a:chExt cx="714380" cy="505430"/>
          </a:xfrm>
        </p:grpSpPr>
        <p:cxnSp>
          <p:nvCxnSpPr>
            <p:cNvPr id="71" name="Egyenes összekötő nyíllal 70"/>
            <p:cNvCxnSpPr/>
            <p:nvPr/>
          </p:nvCxnSpPr>
          <p:spPr>
            <a:xfrm rot="5400000">
              <a:off x="6070438" y="3645330"/>
              <a:ext cx="290860" cy="1587"/>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Bal oldali kapcsos zárójel 37"/>
            <p:cNvSpPr/>
            <p:nvPr/>
          </p:nvSpPr>
          <p:spPr>
            <a:xfrm rot="16200000">
              <a:off x="6107789" y="3036219"/>
              <a:ext cx="214570" cy="714380"/>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grpSp>
      <p:grpSp>
        <p:nvGrpSpPr>
          <p:cNvPr id="4" name="Csoportba foglalás 41"/>
          <p:cNvGrpSpPr>
            <a:grpSpLocks/>
          </p:cNvGrpSpPr>
          <p:nvPr/>
        </p:nvGrpSpPr>
        <p:grpSpPr bwMode="auto">
          <a:xfrm>
            <a:off x="6715125" y="3286125"/>
            <a:ext cx="714375" cy="504825"/>
            <a:chOff x="6715140" y="3286124"/>
            <a:chExt cx="714380" cy="505430"/>
          </a:xfrm>
        </p:grpSpPr>
        <p:cxnSp>
          <p:nvCxnSpPr>
            <p:cNvPr id="75" name="Egyenes összekötő nyíllal 74"/>
            <p:cNvCxnSpPr/>
            <p:nvPr/>
          </p:nvCxnSpPr>
          <p:spPr>
            <a:xfrm rot="5400000">
              <a:off x="6927694" y="3645330"/>
              <a:ext cx="290860" cy="1587"/>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Bal oldali kapcsos zárójel 39"/>
            <p:cNvSpPr/>
            <p:nvPr/>
          </p:nvSpPr>
          <p:spPr>
            <a:xfrm rot="16200000">
              <a:off x="6965045" y="3036219"/>
              <a:ext cx="214570" cy="714380"/>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gr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1000"/>
                                        <p:tgtEl>
                                          <p:spTgt spid="36"/>
                                        </p:tgtEl>
                                      </p:cBhvr>
                                    </p:animEffect>
                                  </p:childTnLst>
                                </p:cTn>
                              </p:par>
                            </p:childTnLst>
                          </p:cTn>
                        </p:par>
                        <p:par>
                          <p:cTn id="32" fill="hold">
                            <p:stCondLst>
                              <p:cond delay="2000"/>
                            </p:stCondLst>
                            <p:childTnLst>
                              <p:par>
                                <p:cTn id="33" presetID="22" presetClass="entr" presetSubtype="1"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1000"/>
                                        <p:tgtEl>
                                          <p:spTgt spid="31"/>
                                        </p:tgtEl>
                                      </p:cBhvr>
                                    </p:animEffect>
                                  </p:childTnLst>
                                </p:cTn>
                              </p:par>
                            </p:childTnLst>
                          </p:cTn>
                        </p:par>
                        <p:par>
                          <p:cTn id="36" fill="hold">
                            <p:stCondLst>
                              <p:cond delay="3000"/>
                            </p:stCondLst>
                            <p:childTnLst>
                              <p:par>
                                <p:cTn id="37" presetID="22" presetClass="entr" presetSubtype="1"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10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1000"/>
                                        <p:tgtEl>
                                          <p:spTgt spid="6">
                                            <p:txEl>
                                              <p:pRg st="3" end="3"/>
                                            </p:txEl>
                                          </p:spTgt>
                                        </p:tgtEl>
                                      </p:cBhvr>
                                    </p:animEffect>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up)">
                                      <p:cBhvr>
                                        <p:cTn id="48" dur="1000"/>
                                        <p:tgtEl>
                                          <p:spTgt spid="3"/>
                                        </p:tgtEl>
                                      </p:cBhvr>
                                    </p:animEffect>
                                  </p:childTnLst>
                                </p:cTn>
                              </p:par>
                              <p:par>
                                <p:cTn id="49" presetID="22" presetClass="entr" presetSubtype="1"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up)">
                                      <p:cBhvr>
                                        <p:cTn id="51" dur="1000"/>
                                        <p:tgtEl>
                                          <p:spTgt spid="4"/>
                                        </p:tgtEl>
                                      </p:cBhvr>
                                    </p:animEffect>
                                  </p:childTnLst>
                                </p:cTn>
                              </p:par>
                            </p:childTnLst>
                          </p:cTn>
                        </p:par>
                        <p:par>
                          <p:cTn id="52" fill="hold">
                            <p:stCondLst>
                              <p:cond delay="2000"/>
                            </p:stCondLst>
                            <p:childTnLst>
                              <p:par>
                                <p:cTn id="53" presetID="22" presetClass="entr" presetSubtype="1" fill="hold" grpId="0"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up)">
                                      <p:cBhvr>
                                        <p:cTn id="55" dur="1000"/>
                                        <p:tgtEl>
                                          <p:spTgt spid="5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ipe(up)">
                                      <p:cBhvr>
                                        <p:cTn id="58" dur="1000"/>
                                        <p:tgtEl>
                                          <p:spTgt spid="6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animEffect transition="in" filter="fade">
                                      <p:cBhvr>
                                        <p:cTn id="63" dur="1000"/>
                                        <p:tgtEl>
                                          <p:spTgt spid="6">
                                            <p:txEl>
                                              <p:pRg st="4" end="4"/>
                                            </p:txEl>
                                          </p:spTgt>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wipe(up)">
                                      <p:cBhvr>
                                        <p:cTn id="67" dur="1000"/>
                                        <p:tgtEl>
                                          <p:spTgt spid="79"/>
                                        </p:tgtEl>
                                      </p:cBhvr>
                                    </p:animEffect>
                                  </p:childTnLst>
                                </p:cTn>
                              </p:par>
                            </p:childTnLst>
                          </p:cTn>
                        </p:par>
                        <p:par>
                          <p:cTn id="68" fill="hold">
                            <p:stCondLst>
                              <p:cond delay="2000"/>
                            </p:stCondLst>
                            <p:childTnLst>
                              <p:par>
                                <p:cTn id="69" presetID="22" presetClass="entr" presetSubtype="1"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wipe(up)">
                                      <p:cBhvr>
                                        <p:cTn id="71" dur="1000"/>
                                        <p:tgtEl>
                                          <p:spTgt spid="7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
                                            <p:txEl>
                                              <p:pRg st="5" end="5"/>
                                            </p:txEl>
                                          </p:spTgt>
                                        </p:tgtEl>
                                        <p:attrNameLst>
                                          <p:attrName>style.visibility</p:attrName>
                                        </p:attrNameLst>
                                      </p:cBhvr>
                                      <p:to>
                                        <p:strVal val="visible"/>
                                      </p:to>
                                    </p:set>
                                    <p:animEffect transition="in" filter="fade">
                                      <p:cBhvr>
                                        <p:cTn id="76" dur="1000"/>
                                        <p:tgtEl>
                                          <p:spTgt spid="6">
                                            <p:txEl>
                                              <p:pRg st="5" end="5"/>
                                            </p:txEl>
                                          </p:spTgt>
                                        </p:tgtEl>
                                      </p:cBhvr>
                                    </p:animEffect>
                                  </p:childTnLst>
                                </p:cTn>
                              </p:par>
                              <p:par>
                                <p:cTn id="77" presetID="10" presetClass="exit" presetSubtype="0" fill="hold" nodeType="withEffect">
                                  <p:stCondLst>
                                    <p:cond delay="0"/>
                                  </p:stCondLst>
                                  <p:childTnLst>
                                    <p:animEffect transition="out" filter="fade">
                                      <p:cBhvr>
                                        <p:cTn id="78" dur="1000"/>
                                        <p:tgtEl>
                                          <p:spTgt spid="29"/>
                                        </p:tgtEl>
                                      </p:cBhvr>
                                    </p:animEffect>
                                    <p:set>
                                      <p:cBhvr>
                                        <p:cTn id="79" dur="1" fill="hold">
                                          <p:stCondLst>
                                            <p:cond delay="999"/>
                                          </p:stCondLst>
                                        </p:cTn>
                                        <p:tgtEl>
                                          <p:spTgt spid="29"/>
                                        </p:tgtEl>
                                        <p:attrNameLst>
                                          <p:attrName>style.visibility</p:attrName>
                                        </p:attrNameLst>
                                      </p:cBhvr>
                                      <p:to>
                                        <p:strVal val="hidden"/>
                                      </p:to>
                                    </p:set>
                                  </p:childTnLst>
                                </p:cTn>
                              </p:par>
                            </p:childTnLst>
                          </p:cTn>
                        </p:par>
                        <p:par>
                          <p:cTn id="80" fill="hold">
                            <p:stCondLst>
                              <p:cond delay="1000"/>
                            </p:stCondLst>
                            <p:childTnLst>
                              <p:par>
                                <p:cTn id="81" presetID="49" presetClass="entr" presetSubtype="0" decel="100000" fill="hold" nodeType="after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p:cTn id="83" dur="1000" fill="hold"/>
                                        <p:tgtEl>
                                          <p:spTgt spid="27"/>
                                        </p:tgtEl>
                                        <p:attrNameLst>
                                          <p:attrName>ppt_w</p:attrName>
                                        </p:attrNameLst>
                                      </p:cBhvr>
                                      <p:tavLst>
                                        <p:tav tm="0">
                                          <p:val>
                                            <p:fltVal val="0"/>
                                          </p:val>
                                        </p:tav>
                                        <p:tav tm="100000">
                                          <p:val>
                                            <p:strVal val="#ppt_w"/>
                                          </p:val>
                                        </p:tav>
                                      </p:tavLst>
                                    </p:anim>
                                    <p:anim calcmode="lin" valueType="num">
                                      <p:cBhvr>
                                        <p:cTn id="84" dur="1000" fill="hold"/>
                                        <p:tgtEl>
                                          <p:spTgt spid="27"/>
                                        </p:tgtEl>
                                        <p:attrNameLst>
                                          <p:attrName>ppt_h</p:attrName>
                                        </p:attrNameLst>
                                      </p:cBhvr>
                                      <p:tavLst>
                                        <p:tav tm="0">
                                          <p:val>
                                            <p:fltVal val="0"/>
                                          </p:val>
                                        </p:tav>
                                        <p:tav tm="100000">
                                          <p:val>
                                            <p:strVal val="#ppt_h"/>
                                          </p:val>
                                        </p:tav>
                                      </p:tavLst>
                                    </p:anim>
                                    <p:anim calcmode="lin" valueType="num">
                                      <p:cBhvr>
                                        <p:cTn id="85" dur="1000" fill="hold"/>
                                        <p:tgtEl>
                                          <p:spTgt spid="27"/>
                                        </p:tgtEl>
                                        <p:attrNameLst>
                                          <p:attrName>style.rotation</p:attrName>
                                        </p:attrNameLst>
                                      </p:cBhvr>
                                      <p:tavLst>
                                        <p:tav tm="0">
                                          <p:val>
                                            <p:fltVal val="360"/>
                                          </p:val>
                                        </p:tav>
                                        <p:tav tm="100000">
                                          <p:val>
                                            <p:fltVal val="0"/>
                                          </p:val>
                                        </p:tav>
                                      </p:tavLst>
                                    </p:anim>
                                    <p:animEffect transition="in" filter="fade">
                                      <p:cBhvr>
                                        <p:cTn id="86" dur="1000"/>
                                        <p:tgtEl>
                                          <p:spTgt spid="27"/>
                                        </p:tgtEl>
                                      </p:cBhvr>
                                    </p:animEffect>
                                  </p:childTnLst>
                                </p:cTn>
                              </p:par>
                            </p:childTnLst>
                          </p:cTn>
                        </p:par>
                        <p:par>
                          <p:cTn id="87" fill="hold">
                            <p:stCondLst>
                              <p:cond delay="2000"/>
                            </p:stCondLst>
                            <p:childTnLst>
                              <p:par>
                                <p:cTn id="88" presetID="12" presetClass="entr" presetSubtype="4" fill="hold" grpId="0" nodeType="after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slide(fromBottom)">
                                      <p:cBhvr>
                                        <p:cTn id="90" dur="1000"/>
                                        <p:tgtEl>
                                          <p:spTgt spid="2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5">
                                            <p:txEl>
                                              <p:pRg st="0" end="0"/>
                                            </p:txEl>
                                          </p:spTgt>
                                        </p:tgtEl>
                                        <p:attrNameLst>
                                          <p:attrName>style.visibility</p:attrName>
                                        </p:attrNameLst>
                                      </p:cBhvr>
                                      <p:to>
                                        <p:strVal val="visible"/>
                                      </p:to>
                                    </p:set>
                                    <p:animEffect transition="in" filter="fade">
                                      <p:cBhvr>
                                        <p:cTn id="95"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28" grpId="0"/>
      <p:bldP spid="29" grpId="0"/>
      <p:bldP spid="69" grpId="0"/>
      <p:bldP spid="76" grpId="0"/>
      <p:bldP spid="7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a:solidFill>
                  <a:srgbClr val="00B0F0"/>
                </a:solidFill>
              </a:rPr>
              <a:t>     </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a:t>Átváltás 2-es számrendszerből 8-asba</a:t>
            </a:r>
          </a:p>
        </p:txBody>
      </p:sp>
      <p:sp>
        <p:nvSpPr>
          <p:cNvPr id="7" name="Tartalom helye 4"/>
          <p:cNvSpPr>
            <a:spLocks noGrp="1"/>
          </p:cNvSpPr>
          <p:nvPr>
            <p:ph sz="half" idx="1"/>
          </p:nvPr>
        </p:nvSpPr>
        <p:spPr>
          <a:xfrm>
            <a:off x="457200" y="2143125"/>
            <a:ext cx="4038600" cy="3482975"/>
          </a:xfrm>
        </p:spPr>
        <p:txBody>
          <a:bodyPr/>
          <a:lstStyle/>
          <a:p>
            <a:pPr marL="263525" indent="-263525" algn="ctr">
              <a:spcAft>
                <a:spcPts val="1200"/>
              </a:spcAft>
              <a:buFont typeface="Arial" charset="0"/>
              <a:buNone/>
            </a:pPr>
            <a:r>
              <a:rPr b="1" u="none"/>
              <a:t>Átváltás menete:</a:t>
            </a:r>
          </a:p>
          <a:p>
            <a:pPr marL="263525" indent="-263525">
              <a:buFont typeface="Calibri" pitchFamily="34" charset="0"/>
              <a:buAutoNum type="arabicPeriod"/>
            </a:pPr>
            <a:r>
              <a:rPr b="1" u="none">
                <a:solidFill>
                  <a:srgbClr val="7F7F7F"/>
                </a:solidFill>
              </a:rPr>
              <a:t>Írjuk fel az átváltandó számot</a:t>
            </a:r>
          </a:p>
          <a:p>
            <a:pPr marL="263525" indent="-263525">
              <a:buFont typeface="Calibri" pitchFamily="34" charset="0"/>
              <a:buAutoNum type="arabicPeriod"/>
            </a:pPr>
            <a:r>
              <a:rPr b="1" u="none">
                <a:solidFill>
                  <a:srgbClr val="0070C0"/>
                </a:solidFill>
              </a:rPr>
              <a:t>Hátulról indulva osszuk fel a számot </a:t>
            </a:r>
            <a:br>
              <a:rPr b="1" u="none">
                <a:solidFill>
                  <a:srgbClr val="0070C0"/>
                </a:solidFill>
              </a:rPr>
            </a:br>
            <a:r>
              <a:rPr b="1" u="none">
                <a:solidFill>
                  <a:srgbClr val="0070C0"/>
                </a:solidFill>
              </a:rPr>
              <a:t>3 bites csoportokra, ha kell, írjunk</a:t>
            </a:r>
            <a:br>
              <a:rPr b="1" u="none">
                <a:solidFill>
                  <a:srgbClr val="0070C0"/>
                </a:solidFill>
              </a:rPr>
            </a:br>
            <a:r>
              <a:rPr b="1" u="none">
                <a:solidFill>
                  <a:srgbClr val="0070C0"/>
                </a:solidFill>
              </a:rPr>
              <a:t>0-kat a szám elé</a:t>
            </a:r>
          </a:p>
          <a:p>
            <a:pPr marL="263525" indent="-263525">
              <a:buFont typeface="Calibri" pitchFamily="34" charset="0"/>
              <a:buAutoNum type="arabicPeriod"/>
            </a:pPr>
            <a:r>
              <a:rPr b="1" u="none">
                <a:solidFill>
                  <a:srgbClr val="00B050"/>
                </a:solidFill>
              </a:rPr>
              <a:t>A 3 bites csoportokat egyenként alakítsuk át </a:t>
            </a:r>
            <a:r>
              <a:rPr sz="1600" b="1" u="none">
                <a:solidFill>
                  <a:srgbClr val="00B050"/>
                </a:solidFill>
              </a:rPr>
              <a:t>(segédtábla segítségével)</a:t>
            </a:r>
          </a:p>
          <a:p>
            <a:pPr marL="263525" indent="-263525">
              <a:buFont typeface="Calibri" pitchFamily="34" charset="0"/>
              <a:buAutoNum type="arabicPeriod"/>
            </a:pPr>
            <a:r>
              <a:rPr b="1" u="none">
                <a:solidFill>
                  <a:srgbClr val="FF0000"/>
                </a:solidFill>
              </a:rPr>
              <a:t>Az átváltások eredményét balról jobbra kell összeolvasni</a:t>
            </a:r>
          </a:p>
          <a:p>
            <a:pPr marL="263525" indent="-263525">
              <a:buFont typeface="Calibri" pitchFamily="34" charset="0"/>
              <a:buAutoNum type="arabicPeriod"/>
            </a:pPr>
            <a:r>
              <a:rPr b="1" u="none">
                <a:solidFill>
                  <a:srgbClr val="00B0F0"/>
                </a:solidFill>
              </a:rPr>
              <a:t>A kapott szám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a:t>10000011</a:t>
            </a:r>
            <a:r>
              <a:rPr lang="hu-HU" u="sng" baseline="-25000" dirty="0"/>
              <a:t>2</a:t>
            </a:r>
            <a:r>
              <a:rPr lang="hu-HU" dirty="0"/>
              <a:t>=           </a:t>
            </a:r>
            <a:r>
              <a:rPr lang="hu-HU" u="sng" baseline="-25000" dirty="0"/>
              <a:t>8</a:t>
            </a:r>
          </a:p>
        </p:txBody>
      </p:sp>
      <p:sp>
        <p:nvSpPr>
          <p:cNvPr id="52" name="Szövegdoboz 51"/>
          <p:cNvSpPr txBox="1"/>
          <p:nvPr/>
        </p:nvSpPr>
        <p:spPr>
          <a:xfrm>
            <a:off x="4689475" y="2714625"/>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1 0 0 0 0 0 1 1</a:t>
            </a:r>
          </a:p>
        </p:txBody>
      </p:sp>
      <p:sp>
        <p:nvSpPr>
          <p:cNvPr id="54" name="Szövegdoboz 53"/>
          <p:cNvSpPr txBox="1"/>
          <p:nvPr/>
        </p:nvSpPr>
        <p:spPr>
          <a:xfrm>
            <a:off x="6072188" y="3786188"/>
            <a:ext cx="928687"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5072063" y="1311275"/>
            <a:ext cx="2643187"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203</a:t>
            </a:r>
          </a:p>
        </p:txBody>
      </p:sp>
      <p:sp>
        <p:nvSpPr>
          <p:cNvPr id="29" name="Szövegdoboz 28"/>
          <p:cNvSpPr txBox="1">
            <a:spLocks noChangeArrowheads="1"/>
          </p:cNvSpPr>
          <p:nvPr/>
        </p:nvSpPr>
        <p:spPr bwMode="auto">
          <a:xfrm>
            <a:off x="4645025"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2-es számrendszerből 8-asba</a:t>
            </a:r>
          </a:p>
        </p:txBody>
      </p:sp>
      <p:sp>
        <p:nvSpPr>
          <p:cNvPr id="69" name="Szövegdoboz 68"/>
          <p:cNvSpPr txBox="1"/>
          <p:nvPr/>
        </p:nvSpPr>
        <p:spPr>
          <a:xfrm>
            <a:off x="6786563" y="3786188"/>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3</a:t>
            </a:r>
          </a:p>
        </p:txBody>
      </p:sp>
      <p:sp>
        <p:nvSpPr>
          <p:cNvPr id="76" name="Szövegdoboz 75"/>
          <p:cNvSpPr txBox="1"/>
          <p:nvPr/>
        </p:nvSpPr>
        <p:spPr>
          <a:xfrm>
            <a:off x="6143625" y="453866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203</a:t>
            </a:r>
          </a:p>
        </p:txBody>
      </p:sp>
      <p:sp>
        <p:nvSpPr>
          <p:cNvPr id="79" name="Bal oldali kapcsos zárójel 78"/>
          <p:cNvSpPr/>
          <p:nvPr/>
        </p:nvSpPr>
        <p:spPr>
          <a:xfrm rot="16200000">
            <a:off x="6429376" y="3571875"/>
            <a:ext cx="214312" cy="150018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cxnSp>
        <p:nvCxnSpPr>
          <p:cNvPr id="31" name="Egyenes összekötő 30"/>
          <p:cNvCxnSpPr/>
          <p:nvPr/>
        </p:nvCxnSpPr>
        <p:spPr>
          <a:xfrm rot="16200000" flipH="1">
            <a:off x="6639718"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Egyenes összekötő 32"/>
          <p:cNvCxnSpPr/>
          <p:nvPr/>
        </p:nvCxnSpPr>
        <p:spPr>
          <a:xfrm rot="16200000" flipH="1">
            <a:off x="5984081"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Egyenes összekötő 35"/>
          <p:cNvCxnSpPr/>
          <p:nvPr/>
        </p:nvCxnSpPr>
        <p:spPr>
          <a:xfrm rot="16200000" flipH="1">
            <a:off x="7295356"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 name="Csoportba foglalás 40"/>
          <p:cNvGrpSpPr>
            <a:grpSpLocks/>
          </p:cNvGrpSpPr>
          <p:nvPr/>
        </p:nvGrpSpPr>
        <p:grpSpPr bwMode="auto">
          <a:xfrm>
            <a:off x="6286500" y="3286125"/>
            <a:ext cx="500063" cy="504825"/>
            <a:chOff x="5857884" y="3286124"/>
            <a:chExt cx="714380" cy="505430"/>
          </a:xfrm>
        </p:grpSpPr>
        <p:cxnSp>
          <p:nvCxnSpPr>
            <p:cNvPr id="71" name="Egyenes összekötő nyíllal 70"/>
            <p:cNvCxnSpPr/>
            <p:nvPr/>
          </p:nvCxnSpPr>
          <p:spPr>
            <a:xfrm rot="5400000">
              <a:off x="6070777" y="3646124"/>
              <a:ext cx="290860" cy="0"/>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Bal oldali kapcsos zárójel 37"/>
            <p:cNvSpPr/>
            <p:nvPr/>
          </p:nvSpPr>
          <p:spPr>
            <a:xfrm rot="16200000">
              <a:off x="6107789" y="3036219"/>
              <a:ext cx="214570" cy="714380"/>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grpSp>
      <p:grpSp>
        <p:nvGrpSpPr>
          <p:cNvPr id="4" name="Csoportba foglalás 41"/>
          <p:cNvGrpSpPr>
            <a:grpSpLocks/>
          </p:cNvGrpSpPr>
          <p:nvPr/>
        </p:nvGrpSpPr>
        <p:grpSpPr bwMode="auto">
          <a:xfrm>
            <a:off x="6929438" y="3286125"/>
            <a:ext cx="500062" cy="504825"/>
            <a:chOff x="6715140" y="3286124"/>
            <a:chExt cx="714380" cy="505430"/>
          </a:xfrm>
        </p:grpSpPr>
        <p:cxnSp>
          <p:nvCxnSpPr>
            <p:cNvPr id="75" name="Egyenes összekötő nyíllal 74"/>
            <p:cNvCxnSpPr/>
            <p:nvPr/>
          </p:nvCxnSpPr>
          <p:spPr>
            <a:xfrm rot="5400000">
              <a:off x="6928034" y="3646124"/>
              <a:ext cx="290860" cy="0"/>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Bal oldali kapcsos zárójel 39"/>
            <p:cNvSpPr/>
            <p:nvPr/>
          </p:nvSpPr>
          <p:spPr>
            <a:xfrm rot="16200000">
              <a:off x="6965044" y="3036219"/>
              <a:ext cx="214570" cy="714380"/>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grpSp>
      <p:cxnSp>
        <p:nvCxnSpPr>
          <p:cNvPr id="24" name="Egyenes összekötő 23"/>
          <p:cNvCxnSpPr/>
          <p:nvPr/>
        </p:nvCxnSpPr>
        <p:spPr>
          <a:xfrm rot="16200000" flipH="1">
            <a:off x="5341143"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Szövegdoboz 29"/>
          <p:cNvSpPr txBox="1">
            <a:spLocks noChangeArrowheads="1"/>
          </p:cNvSpPr>
          <p:nvPr/>
        </p:nvSpPr>
        <p:spPr bwMode="auto">
          <a:xfrm>
            <a:off x="5500688" y="2714625"/>
            <a:ext cx="214312" cy="461963"/>
          </a:xfrm>
          <a:prstGeom prst="rect">
            <a:avLst/>
          </a:prstGeom>
          <a:noFill/>
          <a:ln w="9525">
            <a:noFill/>
            <a:miter lim="800000"/>
            <a:headEnd/>
            <a:tailEnd/>
          </a:ln>
        </p:spPr>
        <p:txBody>
          <a:bodyPr>
            <a:spAutoFit/>
          </a:bodyPr>
          <a:lstStyle/>
          <a:p>
            <a:r>
              <a:rPr lang="hu-HU" sz="2400" b="1">
                <a:solidFill>
                  <a:srgbClr val="0070C0"/>
                </a:solidFill>
                <a:latin typeface="Calibri" pitchFamily="34" charset="0"/>
              </a:rPr>
              <a:t>0</a:t>
            </a:r>
          </a:p>
        </p:txBody>
      </p:sp>
      <p:grpSp>
        <p:nvGrpSpPr>
          <p:cNvPr id="6" name="Csoportba foglalás 40"/>
          <p:cNvGrpSpPr>
            <a:grpSpLocks/>
          </p:cNvGrpSpPr>
          <p:nvPr/>
        </p:nvGrpSpPr>
        <p:grpSpPr bwMode="auto">
          <a:xfrm>
            <a:off x="5643563" y="3286125"/>
            <a:ext cx="500062" cy="504825"/>
            <a:chOff x="5857884" y="3286124"/>
            <a:chExt cx="714380" cy="505430"/>
          </a:xfrm>
        </p:grpSpPr>
        <p:cxnSp>
          <p:nvCxnSpPr>
            <p:cNvPr id="35" name="Egyenes összekötő nyíllal 34"/>
            <p:cNvCxnSpPr/>
            <p:nvPr/>
          </p:nvCxnSpPr>
          <p:spPr>
            <a:xfrm rot="5400000">
              <a:off x="6070778" y="3646124"/>
              <a:ext cx="290860" cy="0"/>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Bal oldali kapcsos zárójel 36"/>
            <p:cNvSpPr/>
            <p:nvPr/>
          </p:nvSpPr>
          <p:spPr>
            <a:xfrm rot="16200000">
              <a:off x="6107788" y="3036219"/>
              <a:ext cx="214570" cy="714380"/>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grpSp>
      <p:sp>
        <p:nvSpPr>
          <p:cNvPr id="39" name="Szövegdoboz 38"/>
          <p:cNvSpPr txBox="1"/>
          <p:nvPr/>
        </p:nvSpPr>
        <p:spPr>
          <a:xfrm>
            <a:off x="5429250" y="3786188"/>
            <a:ext cx="928688"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2</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1000"/>
                                        <p:tgtEl>
                                          <p:spTgt spid="7">
                                            <p:txEl>
                                              <p:pRg st="2" end="2"/>
                                            </p:txEl>
                                          </p:spTgt>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1000"/>
                                        <p:tgtEl>
                                          <p:spTgt spid="36"/>
                                        </p:tgtEl>
                                      </p:cBhvr>
                                    </p:animEffect>
                                  </p:childTnLst>
                                </p:cTn>
                              </p:par>
                            </p:childTnLst>
                          </p:cTn>
                        </p:par>
                        <p:par>
                          <p:cTn id="32" fill="hold">
                            <p:stCondLst>
                              <p:cond delay="2000"/>
                            </p:stCondLst>
                            <p:childTnLst>
                              <p:par>
                                <p:cTn id="33" presetID="22" presetClass="entr" presetSubtype="1"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1000"/>
                                        <p:tgtEl>
                                          <p:spTgt spid="31"/>
                                        </p:tgtEl>
                                      </p:cBhvr>
                                    </p:animEffect>
                                  </p:childTnLst>
                                </p:cTn>
                              </p:par>
                            </p:childTnLst>
                          </p:cTn>
                        </p:par>
                        <p:par>
                          <p:cTn id="36" fill="hold">
                            <p:stCondLst>
                              <p:cond delay="3000"/>
                            </p:stCondLst>
                            <p:childTnLst>
                              <p:par>
                                <p:cTn id="37" presetID="22" presetClass="entr" presetSubtype="1"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1000"/>
                                        <p:tgtEl>
                                          <p:spTgt spid="33"/>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1000"/>
                                        <p:tgtEl>
                                          <p:spTgt spid="30"/>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Effect transition="in" filter="fade">
                                      <p:cBhvr>
                                        <p:cTn id="52" dur="1000"/>
                                        <p:tgtEl>
                                          <p:spTgt spid="7">
                                            <p:txEl>
                                              <p:pRg st="3" end="3"/>
                                            </p:txEl>
                                          </p:spTgt>
                                        </p:tgtEl>
                                      </p:cBhvr>
                                    </p:animEffect>
                                  </p:childTnLst>
                                </p:cTn>
                              </p:par>
                            </p:childTnLst>
                          </p:cTn>
                        </p:par>
                        <p:par>
                          <p:cTn id="53" fill="hold">
                            <p:stCondLst>
                              <p:cond delay="1000"/>
                            </p:stCondLst>
                            <p:childTnLst>
                              <p:par>
                                <p:cTn id="54" presetID="22" presetClass="entr" presetSubtype="1"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up)">
                                      <p:cBhvr>
                                        <p:cTn id="56" dur="1000"/>
                                        <p:tgtEl>
                                          <p:spTgt spid="3"/>
                                        </p:tgtEl>
                                      </p:cBhvr>
                                    </p:animEffect>
                                  </p:childTnLst>
                                </p:cTn>
                              </p:par>
                              <p:par>
                                <p:cTn id="57" presetID="22" presetClass="entr" presetSubtype="1"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up)">
                                      <p:cBhvr>
                                        <p:cTn id="59" dur="1000"/>
                                        <p:tgtEl>
                                          <p:spTgt spid="4"/>
                                        </p:tgtEl>
                                      </p:cBhvr>
                                    </p:animEffect>
                                  </p:childTnLst>
                                </p:cTn>
                              </p:par>
                              <p:par>
                                <p:cTn id="60" presetID="22" presetClass="entr" presetSubtype="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up)">
                                      <p:cBhvr>
                                        <p:cTn id="62" dur="1000"/>
                                        <p:tgtEl>
                                          <p:spTgt spid="6"/>
                                        </p:tgtEl>
                                      </p:cBhvr>
                                    </p:animEffect>
                                  </p:childTnLst>
                                </p:cTn>
                              </p:par>
                            </p:childTnLst>
                          </p:cTn>
                        </p:par>
                        <p:par>
                          <p:cTn id="63" fill="hold">
                            <p:stCondLst>
                              <p:cond delay="2000"/>
                            </p:stCondLst>
                            <p:childTnLst>
                              <p:par>
                                <p:cTn id="64" presetID="22" presetClass="entr" presetSubtype="1" fill="hold" grpId="0" nodeType="after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up)">
                                      <p:cBhvr>
                                        <p:cTn id="66" dur="1000"/>
                                        <p:tgtEl>
                                          <p:spTgt spid="54"/>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wipe(up)">
                                      <p:cBhvr>
                                        <p:cTn id="69" dur="1000"/>
                                        <p:tgtEl>
                                          <p:spTgt spid="69"/>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wipe(up)">
                                      <p:cBhvr>
                                        <p:cTn id="72" dur="10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
                                            <p:txEl>
                                              <p:pRg st="4" end="4"/>
                                            </p:txEl>
                                          </p:spTgt>
                                        </p:tgtEl>
                                        <p:attrNameLst>
                                          <p:attrName>style.visibility</p:attrName>
                                        </p:attrNameLst>
                                      </p:cBhvr>
                                      <p:to>
                                        <p:strVal val="visible"/>
                                      </p:to>
                                    </p:set>
                                    <p:animEffect transition="in" filter="fade">
                                      <p:cBhvr>
                                        <p:cTn id="77" dur="1000"/>
                                        <p:tgtEl>
                                          <p:spTgt spid="7">
                                            <p:txEl>
                                              <p:pRg st="4" end="4"/>
                                            </p:txEl>
                                          </p:spTgt>
                                        </p:tgtEl>
                                      </p:cBhvr>
                                    </p:animEffect>
                                  </p:childTnLst>
                                </p:cTn>
                              </p:par>
                            </p:childTnLst>
                          </p:cTn>
                        </p:par>
                        <p:par>
                          <p:cTn id="78" fill="hold">
                            <p:stCondLst>
                              <p:cond delay="1000"/>
                            </p:stCondLst>
                            <p:childTnLst>
                              <p:par>
                                <p:cTn id="79" presetID="22" presetClass="entr" presetSubtype="1" fill="hold" grpId="0" nodeType="afterEffect">
                                  <p:stCondLst>
                                    <p:cond delay="0"/>
                                  </p:stCondLst>
                                  <p:childTnLst>
                                    <p:set>
                                      <p:cBhvr>
                                        <p:cTn id="80" dur="1" fill="hold">
                                          <p:stCondLst>
                                            <p:cond delay="0"/>
                                          </p:stCondLst>
                                        </p:cTn>
                                        <p:tgtEl>
                                          <p:spTgt spid="79"/>
                                        </p:tgtEl>
                                        <p:attrNameLst>
                                          <p:attrName>style.visibility</p:attrName>
                                        </p:attrNameLst>
                                      </p:cBhvr>
                                      <p:to>
                                        <p:strVal val="visible"/>
                                      </p:to>
                                    </p:set>
                                    <p:animEffect transition="in" filter="wipe(up)">
                                      <p:cBhvr>
                                        <p:cTn id="81" dur="1000"/>
                                        <p:tgtEl>
                                          <p:spTgt spid="79"/>
                                        </p:tgtEl>
                                      </p:cBhvr>
                                    </p:animEffect>
                                  </p:childTnLst>
                                </p:cTn>
                              </p:par>
                            </p:childTnLst>
                          </p:cTn>
                        </p:par>
                        <p:par>
                          <p:cTn id="82" fill="hold">
                            <p:stCondLst>
                              <p:cond delay="2000"/>
                            </p:stCondLst>
                            <p:childTnLst>
                              <p:par>
                                <p:cTn id="83" presetID="22" presetClass="entr" presetSubtype="1" fill="hold" grpId="0" nodeType="after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wipe(up)">
                                      <p:cBhvr>
                                        <p:cTn id="85" dur="1000"/>
                                        <p:tgtEl>
                                          <p:spTgt spid="7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7">
                                            <p:txEl>
                                              <p:pRg st="5" end="5"/>
                                            </p:txEl>
                                          </p:spTgt>
                                        </p:tgtEl>
                                        <p:attrNameLst>
                                          <p:attrName>style.visibility</p:attrName>
                                        </p:attrNameLst>
                                      </p:cBhvr>
                                      <p:to>
                                        <p:strVal val="visible"/>
                                      </p:to>
                                    </p:set>
                                    <p:animEffect transition="in" filter="fade">
                                      <p:cBhvr>
                                        <p:cTn id="90" dur="1000"/>
                                        <p:tgtEl>
                                          <p:spTgt spid="7">
                                            <p:txEl>
                                              <p:pRg st="5" end="5"/>
                                            </p:txEl>
                                          </p:spTgt>
                                        </p:tgtEl>
                                      </p:cBhvr>
                                    </p:animEffect>
                                  </p:childTnLst>
                                </p:cTn>
                              </p:par>
                              <p:par>
                                <p:cTn id="91" presetID="10" presetClass="exit" presetSubtype="0" fill="hold" nodeType="withEffect">
                                  <p:stCondLst>
                                    <p:cond delay="0"/>
                                  </p:stCondLst>
                                  <p:childTnLst>
                                    <p:animEffect transition="out" filter="fade">
                                      <p:cBhvr>
                                        <p:cTn id="92" dur="1000"/>
                                        <p:tgtEl>
                                          <p:spTgt spid="29"/>
                                        </p:tgtEl>
                                      </p:cBhvr>
                                    </p:animEffect>
                                    <p:set>
                                      <p:cBhvr>
                                        <p:cTn id="93" dur="1" fill="hold">
                                          <p:stCondLst>
                                            <p:cond delay="999"/>
                                          </p:stCondLst>
                                        </p:cTn>
                                        <p:tgtEl>
                                          <p:spTgt spid="29"/>
                                        </p:tgtEl>
                                        <p:attrNameLst>
                                          <p:attrName>style.visibility</p:attrName>
                                        </p:attrNameLst>
                                      </p:cBhvr>
                                      <p:to>
                                        <p:strVal val="hidden"/>
                                      </p:to>
                                    </p:set>
                                  </p:childTnLst>
                                </p:cTn>
                              </p:par>
                            </p:childTnLst>
                          </p:cTn>
                        </p:par>
                        <p:par>
                          <p:cTn id="94" fill="hold">
                            <p:stCondLst>
                              <p:cond delay="1000"/>
                            </p:stCondLst>
                            <p:childTnLst>
                              <p:par>
                                <p:cTn id="95" presetID="49" presetClass="entr" presetSubtype="0" decel="100000" fill="hold"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1000" fill="hold"/>
                                        <p:tgtEl>
                                          <p:spTgt spid="27"/>
                                        </p:tgtEl>
                                        <p:attrNameLst>
                                          <p:attrName>ppt_w</p:attrName>
                                        </p:attrNameLst>
                                      </p:cBhvr>
                                      <p:tavLst>
                                        <p:tav tm="0">
                                          <p:val>
                                            <p:fltVal val="0"/>
                                          </p:val>
                                        </p:tav>
                                        <p:tav tm="100000">
                                          <p:val>
                                            <p:strVal val="#ppt_w"/>
                                          </p:val>
                                        </p:tav>
                                      </p:tavLst>
                                    </p:anim>
                                    <p:anim calcmode="lin" valueType="num">
                                      <p:cBhvr>
                                        <p:cTn id="98" dur="1000" fill="hold"/>
                                        <p:tgtEl>
                                          <p:spTgt spid="27"/>
                                        </p:tgtEl>
                                        <p:attrNameLst>
                                          <p:attrName>ppt_h</p:attrName>
                                        </p:attrNameLst>
                                      </p:cBhvr>
                                      <p:tavLst>
                                        <p:tav tm="0">
                                          <p:val>
                                            <p:fltVal val="0"/>
                                          </p:val>
                                        </p:tav>
                                        <p:tav tm="100000">
                                          <p:val>
                                            <p:strVal val="#ppt_h"/>
                                          </p:val>
                                        </p:tav>
                                      </p:tavLst>
                                    </p:anim>
                                    <p:anim calcmode="lin" valueType="num">
                                      <p:cBhvr>
                                        <p:cTn id="99" dur="1000" fill="hold"/>
                                        <p:tgtEl>
                                          <p:spTgt spid="27"/>
                                        </p:tgtEl>
                                        <p:attrNameLst>
                                          <p:attrName>style.rotation</p:attrName>
                                        </p:attrNameLst>
                                      </p:cBhvr>
                                      <p:tavLst>
                                        <p:tav tm="0">
                                          <p:val>
                                            <p:fltVal val="360"/>
                                          </p:val>
                                        </p:tav>
                                        <p:tav tm="100000">
                                          <p:val>
                                            <p:fltVal val="0"/>
                                          </p:val>
                                        </p:tav>
                                      </p:tavLst>
                                    </p:anim>
                                    <p:animEffect transition="in" filter="fade">
                                      <p:cBhvr>
                                        <p:cTn id="100" dur="1000"/>
                                        <p:tgtEl>
                                          <p:spTgt spid="27"/>
                                        </p:tgtEl>
                                      </p:cBhvr>
                                    </p:animEffect>
                                  </p:childTnLst>
                                </p:cTn>
                              </p:par>
                            </p:childTnLst>
                          </p:cTn>
                        </p:par>
                        <p:par>
                          <p:cTn id="101" fill="hold">
                            <p:stCondLst>
                              <p:cond delay="2000"/>
                            </p:stCondLst>
                            <p:childTnLst>
                              <p:par>
                                <p:cTn id="102" presetID="12" presetClass="entr" presetSubtype="4" fill="hold" grpId="0" nodeType="after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slide(fromBottom)">
                                      <p:cBhvr>
                                        <p:cTn id="104" dur="1000"/>
                                        <p:tgtEl>
                                          <p:spTgt spid="28"/>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5">
                                            <p:txEl>
                                              <p:pRg st="0" end="0"/>
                                            </p:txEl>
                                          </p:spTgt>
                                        </p:tgtEl>
                                        <p:attrNameLst>
                                          <p:attrName>style.visibility</p:attrName>
                                        </p:attrNameLst>
                                      </p:cBhvr>
                                      <p:to>
                                        <p:strVal val="visible"/>
                                      </p:to>
                                    </p:set>
                                    <p:animEffect transition="in" filter="fade">
                                      <p:cBhvr>
                                        <p:cTn id="10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28" grpId="0"/>
      <p:bldP spid="29" grpId="0"/>
      <p:bldP spid="69" grpId="0"/>
      <p:bldP spid="76" grpId="0"/>
      <p:bldP spid="79" grpId="0" animBg="1"/>
      <p:bldP spid="30" grpId="0"/>
      <p:bldP spid="3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a:solidFill>
                  <a:srgbClr val="00B0F0"/>
                </a:solidFill>
              </a:rPr>
              <a:t>     </a:t>
            </a:r>
          </a:p>
        </p:txBody>
      </p:sp>
      <p:sp>
        <p:nvSpPr>
          <p:cNvPr id="2" name="Cím 1"/>
          <p:cNvSpPr>
            <a:spLocks noGrp="1"/>
          </p:cNvSpPr>
          <p:nvPr>
            <p:ph type="title"/>
          </p:nvPr>
        </p:nvSpPr>
        <p:spPr>
          <a:xfrm>
            <a:off x="457200" y="214313"/>
            <a:ext cx="8229600" cy="796925"/>
          </a:xfrm>
          <a:solidFill>
            <a:srgbClr val="FCD5B5"/>
          </a:solidFill>
        </p:spPr>
        <p:txBody>
          <a:bodyPr rtlCol="0"/>
          <a:lstStyle/>
          <a:p>
            <a:pPr fontAlgn="auto">
              <a:spcAft>
                <a:spcPts val="0"/>
              </a:spcAft>
              <a:defRPr/>
            </a:pPr>
            <a:r>
              <a:rPr lang="hu-HU" dirty="0"/>
              <a:t>Átváltás 8-as számrendszerből 2-esbe</a:t>
            </a:r>
          </a:p>
        </p:txBody>
      </p:sp>
      <p:sp>
        <p:nvSpPr>
          <p:cNvPr id="3" name="Tartalom helye 4"/>
          <p:cNvSpPr>
            <a:spLocks noGrp="1"/>
          </p:cNvSpPr>
          <p:nvPr>
            <p:ph sz="half" idx="1"/>
          </p:nvPr>
        </p:nvSpPr>
        <p:spPr>
          <a:xfrm>
            <a:off x="457200" y="2143125"/>
            <a:ext cx="4038600" cy="3482975"/>
          </a:xfrm>
        </p:spPr>
        <p:txBody>
          <a:bodyPr/>
          <a:lstStyle/>
          <a:p>
            <a:pPr marL="360363" indent="-360363" algn="ctr">
              <a:spcAft>
                <a:spcPts val="1200"/>
              </a:spcAft>
              <a:buFont typeface="Arial" charset="0"/>
              <a:buNone/>
            </a:pPr>
            <a:r>
              <a:rPr b="1" u="none"/>
              <a:t>Átváltás menete:</a:t>
            </a:r>
          </a:p>
          <a:p>
            <a:pPr marL="360363" indent="-360363">
              <a:buFont typeface="Calibri" pitchFamily="34" charset="0"/>
              <a:buAutoNum type="arabicPeriod"/>
            </a:pPr>
            <a:r>
              <a:rPr b="1" u="none">
                <a:solidFill>
                  <a:srgbClr val="7F7F7F"/>
                </a:solidFill>
              </a:rPr>
              <a:t>Írjuk fel az átváltandó számot</a:t>
            </a:r>
          </a:p>
          <a:p>
            <a:pPr marL="360363" indent="-360363">
              <a:buFont typeface="Calibri" pitchFamily="34" charset="0"/>
              <a:buAutoNum type="arabicPeriod"/>
            </a:pPr>
            <a:r>
              <a:rPr b="1" u="none">
                <a:solidFill>
                  <a:srgbClr val="0070C0"/>
                </a:solidFill>
              </a:rPr>
              <a:t>Minden számjegyet írjunk át 3 bites bináris számra </a:t>
            </a:r>
            <a:r>
              <a:rPr sz="1600" b="1" u="none">
                <a:solidFill>
                  <a:srgbClr val="0070C0"/>
                </a:solidFill>
              </a:rPr>
              <a:t>(segédtáblával)</a:t>
            </a:r>
          </a:p>
          <a:p>
            <a:pPr marL="360363" indent="-360363">
              <a:buFont typeface="Calibri" pitchFamily="34" charset="0"/>
              <a:buAutoNum type="arabicPeriod"/>
            </a:pPr>
            <a:r>
              <a:rPr b="1" u="none">
                <a:solidFill>
                  <a:srgbClr val="00B050"/>
                </a:solidFill>
              </a:rPr>
              <a:t>A 3 bites csoportokat balról jobbra olvassuk össze </a:t>
            </a:r>
            <a:r>
              <a:rPr sz="1600" b="1" u="none">
                <a:solidFill>
                  <a:srgbClr val="00B050"/>
                </a:solidFill>
              </a:rPr>
              <a:t>(elején lévő 0-kat nem)</a:t>
            </a:r>
          </a:p>
          <a:p>
            <a:pPr marL="360363" indent="-360363">
              <a:buFont typeface="Calibri" pitchFamily="34" charset="0"/>
              <a:buAutoNum type="arabicPeriod"/>
            </a:pPr>
            <a:r>
              <a:rPr b="1" u="none">
                <a:solidFill>
                  <a:srgbClr val="00B0F0"/>
                </a:solidFill>
              </a:rPr>
              <a:t>A kapott szám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a:t>203</a:t>
            </a:r>
            <a:r>
              <a:rPr lang="hu-HU" u="sng" baseline="-25000" dirty="0"/>
              <a:t>8</a:t>
            </a:r>
            <a:r>
              <a:rPr lang="hu-HU" dirty="0"/>
              <a:t>=                     </a:t>
            </a:r>
            <a:r>
              <a:rPr lang="hu-HU" u="sng" baseline="-25000" dirty="0"/>
              <a:t>2</a:t>
            </a:r>
          </a:p>
        </p:txBody>
      </p:sp>
      <p:sp>
        <p:nvSpPr>
          <p:cNvPr id="52" name="Szövegdoboz 51"/>
          <p:cNvSpPr txBox="1"/>
          <p:nvPr/>
        </p:nvSpPr>
        <p:spPr>
          <a:xfrm>
            <a:off x="4714875" y="2824163"/>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2 0 3</a:t>
            </a:r>
          </a:p>
        </p:txBody>
      </p:sp>
      <p:sp>
        <p:nvSpPr>
          <p:cNvPr id="54" name="Szövegdoboz 53"/>
          <p:cNvSpPr txBox="1"/>
          <p:nvPr/>
        </p:nvSpPr>
        <p:spPr>
          <a:xfrm>
            <a:off x="6286500" y="3824288"/>
            <a:ext cx="714375" cy="461962"/>
          </a:xfrm>
          <a:prstGeom prst="rect">
            <a:avLst/>
          </a:prstGeom>
          <a:no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000</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071938" y="1311275"/>
            <a:ext cx="2643187"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10000011</a:t>
            </a:r>
          </a:p>
        </p:txBody>
      </p:sp>
      <p:sp>
        <p:nvSpPr>
          <p:cNvPr id="29" name="Szövegdoboz 28"/>
          <p:cNvSpPr txBox="1">
            <a:spLocks noChangeArrowheads="1"/>
          </p:cNvSpPr>
          <p:nvPr/>
        </p:nvSpPr>
        <p:spPr bwMode="auto">
          <a:xfrm>
            <a:off x="4144963"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rgbClr val="FCD5B5"/>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8-as számrendszerből 2-esbe</a:t>
            </a:r>
          </a:p>
        </p:txBody>
      </p:sp>
      <p:sp>
        <p:nvSpPr>
          <p:cNvPr id="69" name="Szövegdoboz 68"/>
          <p:cNvSpPr txBox="1"/>
          <p:nvPr/>
        </p:nvSpPr>
        <p:spPr>
          <a:xfrm>
            <a:off x="7143750" y="3824288"/>
            <a:ext cx="714375" cy="461962"/>
          </a:xfrm>
          <a:prstGeom prst="rect">
            <a:avLst/>
          </a:prstGeom>
          <a:no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011</a:t>
            </a:r>
          </a:p>
        </p:txBody>
      </p:sp>
      <p:sp>
        <p:nvSpPr>
          <p:cNvPr id="76" name="Szövegdoboz 75"/>
          <p:cNvSpPr txBox="1"/>
          <p:nvPr/>
        </p:nvSpPr>
        <p:spPr>
          <a:xfrm>
            <a:off x="5929313" y="4681538"/>
            <a:ext cx="1428750"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10000011</a:t>
            </a:r>
          </a:p>
        </p:txBody>
      </p:sp>
      <p:sp>
        <p:nvSpPr>
          <p:cNvPr id="79" name="Bal oldali kapcsos zárójel 78"/>
          <p:cNvSpPr/>
          <p:nvPr/>
        </p:nvSpPr>
        <p:spPr>
          <a:xfrm rot="16200000">
            <a:off x="6536532" y="3250406"/>
            <a:ext cx="214312" cy="2428875"/>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cxnSp>
        <p:nvCxnSpPr>
          <p:cNvPr id="71" name="Egyenes összekötő nyíllal 70"/>
          <p:cNvCxnSpPr>
            <a:endCxn id="54" idx="0"/>
          </p:cNvCxnSpPr>
          <p:nvPr/>
        </p:nvCxnSpPr>
        <p:spPr>
          <a:xfrm rot="5400000">
            <a:off x="6338888" y="3519488"/>
            <a:ext cx="611187" cy="1587"/>
          </a:xfrm>
          <a:prstGeom prst="straightConnector1">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Egyenes összekötő nyíllal 74"/>
          <p:cNvCxnSpPr>
            <a:endCxn id="69" idx="0"/>
          </p:cNvCxnSpPr>
          <p:nvPr/>
        </p:nvCxnSpPr>
        <p:spPr>
          <a:xfrm>
            <a:off x="6858000" y="3214688"/>
            <a:ext cx="642938" cy="609600"/>
          </a:xfrm>
          <a:prstGeom prst="straightConnector1">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Egyenes összekötő nyíllal 34"/>
          <p:cNvCxnSpPr>
            <a:endCxn id="39" idx="0"/>
          </p:cNvCxnSpPr>
          <p:nvPr/>
        </p:nvCxnSpPr>
        <p:spPr>
          <a:xfrm rot="10800000" flipV="1">
            <a:off x="5786438" y="3214688"/>
            <a:ext cx="644525" cy="609600"/>
          </a:xfrm>
          <a:prstGeom prst="straightConnector1">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Szövegdoboz 38"/>
          <p:cNvSpPr txBox="1"/>
          <p:nvPr/>
        </p:nvSpPr>
        <p:spPr>
          <a:xfrm>
            <a:off x="5429250" y="3824288"/>
            <a:ext cx="714375" cy="461962"/>
          </a:xfrm>
          <a:prstGeom prst="rect">
            <a:avLst/>
          </a:prstGeom>
          <a:no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010</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2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2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2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up)">
                                      <p:cBhvr>
                                        <p:cTn id="31" dur="500"/>
                                        <p:tgtEl>
                                          <p:spTgt spid="35"/>
                                        </p:tgtEl>
                                      </p:cBhvr>
                                    </p:animEffect>
                                  </p:childTnLst>
                                </p:cTn>
                              </p:par>
                              <p:par>
                                <p:cTn id="32" presetID="22" presetClass="entr" presetSubtype="1" fill="hold"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wipe(up)">
                                      <p:cBhvr>
                                        <p:cTn id="34" dur="500"/>
                                        <p:tgtEl>
                                          <p:spTgt spid="71"/>
                                        </p:tgtEl>
                                      </p:cBhvr>
                                    </p:animEffect>
                                  </p:childTnLst>
                                </p:cTn>
                              </p:par>
                              <p:par>
                                <p:cTn id="35" presetID="22" presetClass="entr" presetSubtype="1"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up)">
                                      <p:cBhvr>
                                        <p:cTn id="37" dur="500"/>
                                        <p:tgtEl>
                                          <p:spTgt spid="75"/>
                                        </p:tgtEl>
                                      </p:cBhvr>
                                    </p:animEffect>
                                  </p:childTnLst>
                                </p:cTn>
                              </p:par>
                            </p:childTnLst>
                          </p:cTn>
                        </p:par>
                        <p:par>
                          <p:cTn id="38" fill="hold">
                            <p:stCondLst>
                              <p:cond delay="2500"/>
                            </p:stCondLst>
                            <p:childTnLst>
                              <p:par>
                                <p:cTn id="39" presetID="22" presetClass="entr" presetSubtype="1" fill="hold" grpId="0" nodeType="after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wipe(up)">
                                      <p:cBhvr>
                                        <p:cTn id="41" dur="500"/>
                                        <p:tgtEl>
                                          <p:spTgt spid="6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wipe(up)">
                                      <p:cBhvr>
                                        <p:cTn id="44" dur="500"/>
                                        <p:tgtEl>
                                          <p:spTgt spid="54"/>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2000"/>
                                        <p:tgtEl>
                                          <p:spTgt spid="3">
                                            <p:txEl>
                                              <p:pRg st="3" end="3"/>
                                            </p:txEl>
                                          </p:spTgt>
                                        </p:tgtEl>
                                      </p:cBhvr>
                                    </p:animEffect>
                                  </p:childTnLst>
                                </p:cTn>
                              </p:par>
                            </p:childTnLst>
                          </p:cTn>
                        </p:par>
                        <p:par>
                          <p:cTn id="53" fill="hold">
                            <p:stCondLst>
                              <p:cond delay="2000"/>
                            </p:stCondLst>
                            <p:childTnLst>
                              <p:par>
                                <p:cTn id="54" presetID="22" presetClass="entr" presetSubtype="1" fill="hold" grpId="0" nodeType="after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wipe(up)">
                                      <p:cBhvr>
                                        <p:cTn id="56" dur="1000"/>
                                        <p:tgtEl>
                                          <p:spTgt spid="79"/>
                                        </p:tgtEl>
                                      </p:cBhvr>
                                    </p:animEffect>
                                  </p:childTnLst>
                                </p:cTn>
                              </p:par>
                            </p:childTnLst>
                          </p:cTn>
                        </p:par>
                        <p:par>
                          <p:cTn id="57" fill="hold">
                            <p:stCondLst>
                              <p:cond delay="3000"/>
                            </p:stCondLst>
                            <p:childTnLst>
                              <p:par>
                                <p:cTn id="58" presetID="22" presetClass="entr" presetSubtype="1" fill="hold" grpId="0" nodeType="after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wipe(up)">
                                      <p:cBhvr>
                                        <p:cTn id="60" dur="500"/>
                                        <p:tgtEl>
                                          <p:spTgt spid="7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4" end="4"/>
                                            </p:txEl>
                                          </p:spTgt>
                                        </p:tgtEl>
                                        <p:attrNameLst>
                                          <p:attrName>style.visibility</p:attrName>
                                        </p:attrNameLst>
                                      </p:cBhvr>
                                      <p:to>
                                        <p:strVal val="visible"/>
                                      </p:to>
                                    </p:set>
                                    <p:animEffect transition="in" filter="fade">
                                      <p:cBhvr>
                                        <p:cTn id="65" dur="2000"/>
                                        <p:tgtEl>
                                          <p:spTgt spid="3">
                                            <p:txEl>
                                              <p:pRg st="4" end="4"/>
                                            </p:txEl>
                                          </p:spTgt>
                                        </p:tgtEl>
                                      </p:cBhvr>
                                    </p:animEffect>
                                  </p:childTnLst>
                                </p:cTn>
                              </p:par>
                              <p:par>
                                <p:cTn id="66" presetID="10" presetClass="exit" presetSubtype="0" fill="hold" nodeType="withEffect">
                                  <p:stCondLst>
                                    <p:cond delay="0"/>
                                  </p:stCondLst>
                                  <p:childTnLst>
                                    <p:animEffect transition="out" filter="fade">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childTnLst>
                          </p:cTn>
                        </p:par>
                        <p:par>
                          <p:cTn id="69" fill="hold">
                            <p:stCondLst>
                              <p:cond delay="2000"/>
                            </p:stCondLst>
                            <p:childTnLst>
                              <p:par>
                                <p:cTn id="70" presetID="49" presetClass="entr" presetSubtype="0" decel="100000" fill="hold" nodeType="after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p:cTn id="72" dur="1000" fill="hold"/>
                                        <p:tgtEl>
                                          <p:spTgt spid="27"/>
                                        </p:tgtEl>
                                        <p:attrNameLst>
                                          <p:attrName>ppt_w</p:attrName>
                                        </p:attrNameLst>
                                      </p:cBhvr>
                                      <p:tavLst>
                                        <p:tav tm="0">
                                          <p:val>
                                            <p:fltVal val="0"/>
                                          </p:val>
                                        </p:tav>
                                        <p:tav tm="100000">
                                          <p:val>
                                            <p:strVal val="#ppt_w"/>
                                          </p:val>
                                        </p:tav>
                                      </p:tavLst>
                                    </p:anim>
                                    <p:anim calcmode="lin" valueType="num">
                                      <p:cBhvr>
                                        <p:cTn id="73" dur="1000" fill="hold"/>
                                        <p:tgtEl>
                                          <p:spTgt spid="27"/>
                                        </p:tgtEl>
                                        <p:attrNameLst>
                                          <p:attrName>ppt_h</p:attrName>
                                        </p:attrNameLst>
                                      </p:cBhvr>
                                      <p:tavLst>
                                        <p:tav tm="0">
                                          <p:val>
                                            <p:fltVal val="0"/>
                                          </p:val>
                                        </p:tav>
                                        <p:tav tm="100000">
                                          <p:val>
                                            <p:strVal val="#ppt_h"/>
                                          </p:val>
                                        </p:tav>
                                      </p:tavLst>
                                    </p:anim>
                                    <p:anim calcmode="lin" valueType="num">
                                      <p:cBhvr>
                                        <p:cTn id="74" dur="1000" fill="hold"/>
                                        <p:tgtEl>
                                          <p:spTgt spid="27"/>
                                        </p:tgtEl>
                                        <p:attrNameLst>
                                          <p:attrName>style.rotation</p:attrName>
                                        </p:attrNameLst>
                                      </p:cBhvr>
                                      <p:tavLst>
                                        <p:tav tm="0">
                                          <p:val>
                                            <p:fltVal val="360"/>
                                          </p:val>
                                        </p:tav>
                                        <p:tav tm="100000">
                                          <p:val>
                                            <p:fltVal val="0"/>
                                          </p:val>
                                        </p:tav>
                                      </p:tavLst>
                                    </p:anim>
                                    <p:animEffect transition="in" filter="fade">
                                      <p:cBhvr>
                                        <p:cTn id="75" dur="1000"/>
                                        <p:tgtEl>
                                          <p:spTgt spid="27"/>
                                        </p:tgtEl>
                                      </p:cBhvr>
                                    </p:animEffect>
                                  </p:childTnLst>
                                </p:cTn>
                              </p:par>
                            </p:childTnLst>
                          </p:cTn>
                        </p:par>
                        <p:par>
                          <p:cTn id="76" fill="hold">
                            <p:stCondLst>
                              <p:cond delay="3000"/>
                            </p:stCondLst>
                            <p:childTnLst>
                              <p:par>
                                <p:cTn id="77" presetID="12" presetClass="entr" presetSubtype="4"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slide(fromBottom)">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5">
                                            <p:txEl>
                                              <p:pRg st="0" end="0"/>
                                            </p:txEl>
                                          </p:spTgt>
                                        </p:tgtEl>
                                        <p:attrNameLst>
                                          <p:attrName>style.visibility</p:attrName>
                                        </p:attrNameLst>
                                      </p:cBhvr>
                                      <p:to>
                                        <p:strVal val="visible"/>
                                      </p:to>
                                    </p:set>
                                    <p:animEffect transition="in" filter="fade">
                                      <p:cBhvr>
                                        <p:cTn id="84"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8" grpId="0"/>
      <p:bldP spid="29" grpId="0"/>
      <p:bldP spid="69" grpId="0" animBg="1"/>
      <p:bldP spid="76" grpId="0"/>
      <p:bldP spid="79" grpId="0" animBg="1"/>
      <p:bldP spid="3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a:solidFill>
                  <a:srgbClr val="00B0F0"/>
                </a:solidFill>
              </a:rPr>
              <a:t>     </a:t>
            </a:r>
          </a:p>
        </p:txBody>
      </p:sp>
      <p:sp>
        <p:nvSpPr>
          <p:cNvPr id="2" name="Cím 1"/>
          <p:cNvSpPr>
            <a:spLocks noGrp="1"/>
          </p:cNvSpPr>
          <p:nvPr>
            <p:ph type="title"/>
          </p:nvPr>
        </p:nvSpPr>
        <p:spPr>
          <a:xfrm>
            <a:off x="457200" y="214313"/>
            <a:ext cx="8229600" cy="796925"/>
          </a:xfrm>
          <a:solidFill>
            <a:srgbClr val="FCD5B5"/>
          </a:solidFill>
        </p:spPr>
        <p:txBody>
          <a:bodyPr rtlCol="0"/>
          <a:lstStyle/>
          <a:p>
            <a:pPr fontAlgn="auto">
              <a:spcAft>
                <a:spcPts val="0"/>
              </a:spcAft>
              <a:defRPr/>
            </a:pPr>
            <a:r>
              <a:rPr lang="hu-HU" dirty="0"/>
              <a:t>Átváltás 16-os számrendszerből 2-esbe</a:t>
            </a:r>
          </a:p>
        </p:txBody>
      </p:sp>
      <p:sp>
        <p:nvSpPr>
          <p:cNvPr id="3" name="Tartalom helye 4"/>
          <p:cNvSpPr>
            <a:spLocks noGrp="1"/>
          </p:cNvSpPr>
          <p:nvPr>
            <p:ph sz="half" idx="1"/>
          </p:nvPr>
        </p:nvSpPr>
        <p:spPr>
          <a:xfrm>
            <a:off x="457200" y="2143125"/>
            <a:ext cx="4038600" cy="3482975"/>
          </a:xfrm>
        </p:spPr>
        <p:txBody>
          <a:bodyPr/>
          <a:lstStyle/>
          <a:p>
            <a:pPr marL="360363" indent="-360363" algn="ctr">
              <a:spcAft>
                <a:spcPts val="1200"/>
              </a:spcAft>
              <a:buFont typeface="Arial" charset="0"/>
              <a:buNone/>
            </a:pPr>
            <a:r>
              <a:rPr b="1" u="none"/>
              <a:t>Átváltás menete:</a:t>
            </a:r>
          </a:p>
          <a:p>
            <a:pPr marL="360363" indent="-360363">
              <a:buFont typeface="Calibri" pitchFamily="34" charset="0"/>
              <a:buAutoNum type="arabicPeriod"/>
            </a:pPr>
            <a:r>
              <a:rPr b="1" u="none">
                <a:solidFill>
                  <a:srgbClr val="7F7F7F"/>
                </a:solidFill>
              </a:rPr>
              <a:t>Írjuk fel az átváltandó számot</a:t>
            </a:r>
          </a:p>
          <a:p>
            <a:pPr marL="360363" indent="-360363">
              <a:buFont typeface="Calibri" pitchFamily="34" charset="0"/>
              <a:buAutoNum type="arabicPeriod"/>
            </a:pPr>
            <a:r>
              <a:rPr b="1" u="none">
                <a:solidFill>
                  <a:srgbClr val="0070C0"/>
                </a:solidFill>
              </a:rPr>
              <a:t>Minden számjegyet írjunk át 4 bites bináris számra </a:t>
            </a:r>
            <a:r>
              <a:rPr sz="1600" b="1" u="none">
                <a:solidFill>
                  <a:srgbClr val="0070C0"/>
                </a:solidFill>
              </a:rPr>
              <a:t>(segédtáblával)</a:t>
            </a:r>
          </a:p>
          <a:p>
            <a:pPr marL="360363" indent="-360363">
              <a:buFont typeface="Calibri" pitchFamily="34" charset="0"/>
              <a:buAutoNum type="arabicPeriod"/>
            </a:pPr>
            <a:r>
              <a:rPr b="1" u="none">
                <a:solidFill>
                  <a:srgbClr val="00B050"/>
                </a:solidFill>
              </a:rPr>
              <a:t>A 4 bites csoportokat balról jobbra olvassuk össze </a:t>
            </a:r>
            <a:r>
              <a:rPr sz="1600" b="1" u="none">
                <a:solidFill>
                  <a:srgbClr val="00B050"/>
                </a:solidFill>
              </a:rPr>
              <a:t>(elején lévő 0-kat nem)</a:t>
            </a:r>
          </a:p>
          <a:p>
            <a:pPr marL="360363" indent="-360363">
              <a:buFont typeface="Calibri" pitchFamily="34" charset="0"/>
              <a:buAutoNum type="arabicPeriod"/>
            </a:pPr>
            <a:r>
              <a:rPr b="1" u="none">
                <a:solidFill>
                  <a:srgbClr val="00B0F0"/>
                </a:solidFill>
              </a:rPr>
              <a:t>A kapott szám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a:t>83</a:t>
            </a:r>
            <a:r>
              <a:rPr lang="hu-HU" u="sng" baseline="-25000" dirty="0"/>
              <a:t>16</a:t>
            </a:r>
            <a:r>
              <a:rPr lang="hu-HU" dirty="0"/>
              <a:t>=                     </a:t>
            </a:r>
            <a:r>
              <a:rPr lang="hu-HU" u="sng" baseline="-25000" dirty="0"/>
              <a:t>2</a:t>
            </a:r>
          </a:p>
        </p:txBody>
      </p:sp>
      <p:sp>
        <p:nvSpPr>
          <p:cNvPr id="52" name="Szövegdoboz 51"/>
          <p:cNvSpPr txBox="1"/>
          <p:nvPr/>
        </p:nvSpPr>
        <p:spPr>
          <a:xfrm>
            <a:off x="4689475" y="2824163"/>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8 3</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071938" y="1311275"/>
            <a:ext cx="2643187"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10000011</a:t>
            </a:r>
          </a:p>
        </p:txBody>
      </p:sp>
      <p:sp>
        <p:nvSpPr>
          <p:cNvPr id="29" name="Szövegdoboz 28"/>
          <p:cNvSpPr txBox="1">
            <a:spLocks noChangeArrowheads="1"/>
          </p:cNvSpPr>
          <p:nvPr/>
        </p:nvSpPr>
        <p:spPr bwMode="auto">
          <a:xfrm>
            <a:off x="4144963"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rgbClr val="FCD5B5"/>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16-os számrendszerből 2-esbe</a:t>
            </a:r>
          </a:p>
        </p:txBody>
      </p:sp>
      <p:sp>
        <p:nvSpPr>
          <p:cNvPr id="69" name="Szövegdoboz 68"/>
          <p:cNvSpPr txBox="1"/>
          <p:nvPr/>
        </p:nvSpPr>
        <p:spPr>
          <a:xfrm>
            <a:off x="6929438" y="3824288"/>
            <a:ext cx="857250" cy="461962"/>
          </a:xfrm>
          <a:prstGeom prst="rect">
            <a:avLst/>
          </a:prstGeom>
          <a:no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0011</a:t>
            </a:r>
          </a:p>
        </p:txBody>
      </p:sp>
      <p:sp>
        <p:nvSpPr>
          <p:cNvPr id="76" name="Szövegdoboz 75"/>
          <p:cNvSpPr txBox="1"/>
          <p:nvPr/>
        </p:nvSpPr>
        <p:spPr>
          <a:xfrm>
            <a:off x="5929313" y="4681538"/>
            <a:ext cx="1428750"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10000011</a:t>
            </a:r>
          </a:p>
        </p:txBody>
      </p:sp>
      <p:sp>
        <p:nvSpPr>
          <p:cNvPr id="79" name="Bal oldali kapcsos zárójel 78"/>
          <p:cNvSpPr/>
          <p:nvPr/>
        </p:nvSpPr>
        <p:spPr>
          <a:xfrm rot="16200000">
            <a:off x="6536532" y="3250406"/>
            <a:ext cx="214312" cy="2428875"/>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cxnSp>
        <p:nvCxnSpPr>
          <p:cNvPr id="75" name="Egyenes összekötő nyíllal 74"/>
          <p:cNvCxnSpPr/>
          <p:nvPr/>
        </p:nvCxnSpPr>
        <p:spPr>
          <a:xfrm rot="16200000" flipH="1">
            <a:off x="6767513" y="3233738"/>
            <a:ext cx="609600" cy="571500"/>
          </a:xfrm>
          <a:prstGeom prst="straightConnector1">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Egyenes összekötő nyíllal 34"/>
          <p:cNvCxnSpPr/>
          <p:nvPr/>
        </p:nvCxnSpPr>
        <p:spPr>
          <a:xfrm rot="5400000">
            <a:off x="5909469" y="3232944"/>
            <a:ext cx="609600" cy="573088"/>
          </a:xfrm>
          <a:prstGeom prst="straightConnector1">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Szövegdoboz 38"/>
          <p:cNvSpPr txBox="1"/>
          <p:nvPr/>
        </p:nvSpPr>
        <p:spPr>
          <a:xfrm>
            <a:off x="5500688" y="3824288"/>
            <a:ext cx="857250" cy="461962"/>
          </a:xfrm>
          <a:prstGeom prst="rect">
            <a:avLst/>
          </a:prstGeom>
          <a:no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1000</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up)">
                                      <p:cBhvr>
                                        <p:cTn id="31" dur="1000"/>
                                        <p:tgtEl>
                                          <p:spTgt spid="35"/>
                                        </p:tgtEl>
                                      </p:cBhvr>
                                    </p:animEffect>
                                  </p:childTnLst>
                                </p:cTn>
                              </p:par>
                              <p:par>
                                <p:cTn id="32" presetID="22" presetClass="entr" presetSubtype="1"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wipe(up)">
                                      <p:cBhvr>
                                        <p:cTn id="34" dur="1000"/>
                                        <p:tgtEl>
                                          <p:spTgt spid="75"/>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wipe(up)">
                                      <p:cBhvr>
                                        <p:cTn id="38" dur="1000"/>
                                        <p:tgtEl>
                                          <p:spTgt spid="69"/>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up)">
                                      <p:cBhvr>
                                        <p:cTn id="41" dur="10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1000"/>
                                        <p:tgtEl>
                                          <p:spTgt spid="3">
                                            <p:txEl>
                                              <p:pRg st="3" end="3"/>
                                            </p:txEl>
                                          </p:spTgt>
                                        </p:tgtEl>
                                      </p:cBhvr>
                                    </p:animEffect>
                                  </p:childTnLst>
                                </p:cTn>
                              </p:par>
                            </p:childTnLst>
                          </p:cTn>
                        </p:par>
                        <p:par>
                          <p:cTn id="47" fill="hold">
                            <p:stCondLst>
                              <p:cond delay="1000"/>
                            </p:stCondLst>
                            <p:childTnLst>
                              <p:par>
                                <p:cTn id="48" presetID="22" presetClass="entr" presetSubtype="1" fill="hold" grpId="0" nodeType="afterEffect">
                                  <p:stCondLst>
                                    <p:cond delay="0"/>
                                  </p:stCondLst>
                                  <p:childTnLst>
                                    <p:set>
                                      <p:cBhvr>
                                        <p:cTn id="49" dur="1" fill="hold">
                                          <p:stCondLst>
                                            <p:cond delay="0"/>
                                          </p:stCondLst>
                                        </p:cTn>
                                        <p:tgtEl>
                                          <p:spTgt spid="79"/>
                                        </p:tgtEl>
                                        <p:attrNameLst>
                                          <p:attrName>style.visibility</p:attrName>
                                        </p:attrNameLst>
                                      </p:cBhvr>
                                      <p:to>
                                        <p:strVal val="visible"/>
                                      </p:to>
                                    </p:set>
                                    <p:animEffect transition="in" filter="wipe(up)">
                                      <p:cBhvr>
                                        <p:cTn id="50" dur="1000"/>
                                        <p:tgtEl>
                                          <p:spTgt spid="79"/>
                                        </p:tgtEl>
                                      </p:cBhvr>
                                    </p:animEffect>
                                  </p:childTnLst>
                                </p:cTn>
                              </p:par>
                            </p:childTnLst>
                          </p:cTn>
                        </p:par>
                        <p:par>
                          <p:cTn id="51" fill="hold">
                            <p:stCondLst>
                              <p:cond delay="2000"/>
                            </p:stCondLst>
                            <p:childTnLst>
                              <p:par>
                                <p:cTn id="52" presetID="22" presetClass="entr" presetSubtype="1" fill="hold" grpId="0" nodeType="after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wipe(up)">
                                      <p:cBhvr>
                                        <p:cTn id="54" dur="1000"/>
                                        <p:tgtEl>
                                          <p:spTgt spid="7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fade">
                                      <p:cBhvr>
                                        <p:cTn id="59" dur="1000"/>
                                        <p:tgtEl>
                                          <p:spTgt spid="3">
                                            <p:txEl>
                                              <p:pRg st="4" end="4"/>
                                            </p:txEl>
                                          </p:spTgt>
                                        </p:tgtEl>
                                      </p:cBhvr>
                                    </p:animEffect>
                                  </p:childTnLst>
                                </p:cTn>
                              </p:par>
                              <p:par>
                                <p:cTn id="60" presetID="10" presetClass="exit" presetSubtype="0" fill="hold" nodeType="withEffect">
                                  <p:stCondLst>
                                    <p:cond delay="0"/>
                                  </p:stCondLst>
                                  <p:childTnLst>
                                    <p:animEffect transition="out" filter="fade">
                                      <p:cBhvr>
                                        <p:cTn id="61" dur="1000"/>
                                        <p:tgtEl>
                                          <p:spTgt spid="29"/>
                                        </p:tgtEl>
                                      </p:cBhvr>
                                    </p:animEffect>
                                    <p:set>
                                      <p:cBhvr>
                                        <p:cTn id="62" dur="1" fill="hold">
                                          <p:stCondLst>
                                            <p:cond delay="999"/>
                                          </p:stCondLst>
                                        </p:cTn>
                                        <p:tgtEl>
                                          <p:spTgt spid="29"/>
                                        </p:tgtEl>
                                        <p:attrNameLst>
                                          <p:attrName>style.visibility</p:attrName>
                                        </p:attrNameLst>
                                      </p:cBhvr>
                                      <p:to>
                                        <p:strVal val="hidden"/>
                                      </p:to>
                                    </p:set>
                                  </p:childTnLst>
                                </p:cTn>
                              </p:par>
                            </p:childTnLst>
                          </p:cTn>
                        </p:par>
                        <p:par>
                          <p:cTn id="63" fill="hold">
                            <p:stCondLst>
                              <p:cond delay="1000"/>
                            </p:stCondLst>
                            <p:childTnLst>
                              <p:par>
                                <p:cTn id="64" presetID="49" presetClass="entr" presetSubtype="0" decel="100000"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p:cTn id="66" dur="1000" fill="hold"/>
                                        <p:tgtEl>
                                          <p:spTgt spid="27"/>
                                        </p:tgtEl>
                                        <p:attrNameLst>
                                          <p:attrName>ppt_w</p:attrName>
                                        </p:attrNameLst>
                                      </p:cBhvr>
                                      <p:tavLst>
                                        <p:tav tm="0">
                                          <p:val>
                                            <p:fltVal val="0"/>
                                          </p:val>
                                        </p:tav>
                                        <p:tav tm="100000">
                                          <p:val>
                                            <p:strVal val="#ppt_w"/>
                                          </p:val>
                                        </p:tav>
                                      </p:tavLst>
                                    </p:anim>
                                    <p:anim calcmode="lin" valueType="num">
                                      <p:cBhvr>
                                        <p:cTn id="67" dur="1000" fill="hold"/>
                                        <p:tgtEl>
                                          <p:spTgt spid="27"/>
                                        </p:tgtEl>
                                        <p:attrNameLst>
                                          <p:attrName>ppt_h</p:attrName>
                                        </p:attrNameLst>
                                      </p:cBhvr>
                                      <p:tavLst>
                                        <p:tav tm="0">
                                          <p:val>
                                            <p:fltVal val="0"/>
                                          </p:val>
                                        </p:tav>
                                        <p:tav tm="100000">
                                          <p:val>
                                            <p:strVal val="#ppt_h"/>
                                          </p:val>
                                        </p:tav>
                                      </p:tavLst>
                                    </p:anim>
                                    <p:anim calcmode="lin" valueType="num">
                                      <p:cBhvr>
                                        <p:cTn id="68" dur="1000" fill="hold"/>
                                        <p:tgtEl>
                                          <p:spTgt spid="27"/>
                                        </p:tgtEl>
                                        <p:attrNameLst>
                                          <p:attrName>style.rotation</p:attrName>
                                        </p:attrNameLst>
                                      </p:cBhvr>
                                      <p:tavLst>
                                        <p:tav tm="0">
                                          <p:val>
                                            <p:fltVal val="360"/>
                                          </p:val>
                                        </p:tav>
                                        <p:tav tm="100000">
                                          <p:val>
                                            <p:fltVal val="0"/>
                                          </p:val>
                                        </p:tav>
                                      </p:tavLst>
                                    </p:anim>
                                    <p:animEffect transition="in" filter="fade">
                                      <p:cBhvr>
                                        <p:cTn id="69" dur="1000"/>
                                        <p:tgtEl>
                                          <p:spTgt spid="27"/>
                                        </p:tgtEl>
                                      </p:cBhvr>
                                    </p:animEffect>
                                  </p:childTnLst>
                                </p:cTn>
                              </p:par>
                            </p:childTnLst>
                          </p:cTn>
                        </p:par>
                        <p:par>
                          <p:cTn id="70" fill="hold">
                            <p:stCondLst>
                              <p:cond delay="2000"/>
                            </p:stCondLst>
                            <p:childTnLst>
                              <p:par>
                                <p:cTn id="71" presetID="12" presetClass="entr" presetSubtype="4"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slide(fromBottom)">
                                      <p:cBhvr>
                                        <p:cTn id="73" dur="10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
                                            <p:txEl>
                                              <p:pRg st="0" end="0"/>
                                            </p:txEl>
                                          </p:spTgt>
                                        </p:tgtEl>
                                        <p:attrNameLst>
                                          <p:attrName>style.visibility</p:attrName>
                                        </p:attrNameLst>
                                      </p:cBhvr>
                                      <p:to>
                                        <p:strVal val="visible"/>
                                      </p:to>
                                    </p:set>
                                    <p:animEffect transition="in" filter="fade">
                                      <p:cBhvr>
                                        <p:cTn id="78"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69" grpId="0" animBg="1"/>
      <p:bldP spid="76" grpId="0"/>
      <p:bldP spid="79" grpId="0" animBg="1"/>
      <p:bldP spid="3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EBF1DE">
              <a:alpha val="66000"/>
            </a:srgbClr>
          </a:solidFill>
          <a:ln>
            <a:solidFill>
              <a:srgbClr val="7F7F7F"/>
            </a:solidFill>
          </a:ln>
        </p:spPr>
        <p:txBody>
          <a:bodyPr/>
          <a:lstStyle/>
          <a:p>
            <a:pPr fontAlgn="auto">
              <a:spcAft>
                <a:spcPts val="0"/>
              </a:spcAft>
              <a:defRPr/>
            </a:pPr>
            <a:r>
              <a:rPr lang="hu-HU" dirty="0"/>
              <a:t>Különbség az átváltásoknál</a:t>
            </a:r>
          </a:p>
        </p:txBody>
      </p:sp>
      <p:sp>
        <p:nvSpPr>
          <p:cNvPr id="3" name="Szöveg helye 2"/>
          <p:cNvSpPr>
            <a:spLocks noGrp="1"/>
          </p:cNvSpPr>
          <p:nvPr>
            <p:ph type="body" idx="1"/>
          </p:nvPr>
        </p:nvSpPr>
        <p:spPr>
          <a:solidFill>
            <a:schemeClr val="accent6">
              <a:lumMod val="20000"/>
              <a:lumOff val="80000"/>
            </a:schemeClr>
          </a:solidFill>
          <a:ln>
            <a:solidFill>
              <a:schemeClr val="bg1">
                <a:lumMod val="50000"/>
              </a:schemeClr>
            </a:solidFill>
          </a:ln>
        </p:spPr>
        <p:txBody>
          <a:bodyPr anchor="ctr">
            <a:normAutofit/>
          </a:bodyPr>
          <a:lstStyle/>
          <a:p>
            <a:pPr algn="ctr"/>
            <a:r>
              <a:rPr lang="hu-HU"/>
              <a:t>2-esből 8-asba vagy 16-osba</a:t>
            </a:r>
          </a:p>
        </p:txBody>
      </p:sp>
      <p:sp>
        <p:nvSpPr>
          <p:cNvPr id="4" name="Tartalom helye 3"/>
          <p:cNvSpPr>
            <a:spLocks noGrp="1"/>
          </p:cNvSpPr>
          <p:nvPr>
            <p:ph sz="half" idx="2"/>
          </p:nvPr>
        </p:nvSpPr>
        <p:spPr>
          <a:xfrm>
            <a:off x="457200" y="2174875"/>
            <a:ext cx="4040188" cy="4206875"/>
          </a:xfrm>
          <a:solidFill>
            <a:srgbClr val="EBF1DE">
              <a:alpha val="66000"/>
            </a:srgbClr>
          </a:solidFill>
          <a:ln>
            <a:solidFill>
              <a:srgbClr val="7F7F7F"/>
            </a:solidFill>
          </a:ln>
        </p:spPr>
        <p:txBody>
          <a:bodyPr/>
          <a:lstStyle/>
          <a:p>
            <a:pPr marL="361950" indent="-361950" algn="ctr">
              <a:lnSpc>
                <a:spcPct val="200000"/>
              </a:lnSpc>
              <a:spcBef>
                <a:spcPts val="1800"/>
              </a:spcBef>
              <a:spcAft>
                <a:spcPts val="1200"/>
              </a:spcAft>
              <a:buFont typeface="Arial" charset="0"/>
              <a:buNone/>
            </a:pPr>
            <a:r>
              <a:rPr lang="hu-HU" sz="1800" b="1"/>
              <a:t>Átváltás menete:</a:t>
            </a:r>
          </a:p>
          <a:p>
            <a:pPr marL="361950" indent="-361950">
              <a:buFont typeface="Calibri" pitchFamily="34" charset="0"/>
              <a:buAutoNum type="arabicPeriod"/>
            </a:pPr>
            <a:r>
              <a:rPr lang="hu-HU" sz="1800" b="1"/>
              <a:t>Írjuk fel az átváltandó számot</a:t>
            </a:r>
          </a:p>
          <a:p>
            <a:pPr marL="361950" indent="-361950">
              <a:buFont typeface="Calibri" pitchFamily="34" charset="0"/>
              <a:buAutoNum type="arabicPeriod"/>
            </a:pPr>
            <a:r>
              <a:rPr lang="hu-HU" sz="1800" b="1"/>
              <a:t>Hátulról indulva osszuk fel a számot </a:t>
            </a:r>
            <a:br>
              <a:rPr lang="hu-HU" sz="1800" b="1"/>
            </a:br>
            <a:r>
              <a:rPr lang="hu-HU" sz="1800" b="1"/>
              <a:t>3 vagy 4 bites csoportokra, ha kell, írjunk 0-kat a szám elé</a:t>
            </a:r>
          </a:p>
          <a:p>
            <a:pPr marL="361950" indent="-361950">
              <a:buFont typeface="Calibri" pitchFamily="34" charset="0"/>
              <a:buAutoNum type="arabicPeriod"/>
            </a:pPr>
            <a:r>
              <a:rPr lang="hu-HU" sz="1800" b="1"/>
              <a:t>A 3-4 bites csoportokat egyenként alakítsuk át </a:t>
            </a:r>
            <a:r>
              <a:rPr lang="hu-HU" sz="1600" b="1"/>
              <a:t>(segédtábla segítségével)</a:t>
            </a:r>
          </a:p>
          <a:p>
            <a:pPr marL="361950" indent="-361950">
              <a:buFont typeface="Calibri" pitchFamily="34" charset="0"/>
              <a:buAutoNum type="arabicPeriod"/>
            </a:pPr>
            <a:r>
              <a:rPr lang="hu-HU" sz="1800" b="1"/>
              <a:t>Az átváltások eredményét balról jobbra kell összeolvasni</a:t>
            </a:r>
          </a:p>
          <a:p>
            <a:pPr marL="361950" indent="-361950">
              <a:buFont typeface="Calibri" pitchFamily="34" charset="0"/>
              <a:buAutoNum type="arabicPeriod"/>
            </a:pPr>
            <a:r>
              <a:rPr lang="hu-HU" sz="1800" b="1"/>
              <a:t>A kapott szám lesz a végeredmény</a:t>
            </a:r>
          </a:p>
        </p:txBody>
      </p:sp>
      <p:sp>
        <p:nvSpPr>
          <p:cNvPr id="5" name="Szöveg helye 4"/>
          <p:cNvSpPr>
            <a:spLocks noGrp="1"/>
          </p:cNvSpPr>
          <p:nvPr>
            <p:ph type="body" sz="quarter" idx="3"/>
          </p:nvPr>
        </p:nvSpPr>
        <p:spPr>
          <a:solidFill>
            <a:schemeClr val="accent6">
              <a:lumMod val="20000"/>
              <a:lumOff val="80000"/>
            </a:schemeClr>
          </a:solidFill>
          <a:ln>
            <a:solidFill>
              <a:schemeClr val="bg1">
                <a:lumMod val="50000"/>
              </a:schemeClr>
            </a:solidFill>
          </a:ln>
        </p:spPr>
        <p:txBody>
          <a:bodyPr anchor="ctr">
            <a:normAutofit/>
          </a:bodyPr>
          <a:lstStyle/>
          <a:p>
            <a:pPr algn="ctr"/>
            <a:r>
              <a:rPr lang="hu-HU"/>
              <a:t>8-asból vagy 16-osból 2-esbe</a:t>
            </a:r>
          </a:p>
        </p:txBody>
      </p:sp>
      <p:sp>
        <p:nvSpPr>
          <p:cNvPr id="6" name="Tartalom helye 5"/>
          <p:cNvSpPr>
            <a:spLocks noGrp="1"/>
          </p:cNvSpPr>
          <p:nvPr>
            <p:ph sz="quarter" idx="4"/>
          </p:nvPr>
        </p:nvSpPr>
        <p:spPr>
          <a:xfrm>
            <a:off x="4645025" y="2174875"/>
            <a:ext cx="4041775" cy="4206875"/>
          </a:xfrm>
          <a:solidFill>
            <a:srgbClr val="EBF1DE">
              <a:alpha val="66000"/>
            </a:srgbClr>
          </a:solidFill>
          <a:ln>
            <a:solidFill>
              <a:srgbClr val="7F7F7F"/>
            </a:solidFill>
          </a:ln>
        </p:spPr>
        <p:txBody>
          <a:bodyPr/>
          <a:lstStyle/>
          <a:p>
            <a:pPr marL="276225" indent="-276225" algn="ctr">
              <a:lnSpc>
                <a:spcPct val="200000"/>
              </a:lnSpc>
              <a:spcAft>
                <a:spcPts val="1200"/>
              </a:spcAft>
              <a:buFont typeface="Arial" charset="0"/>
              <a:buNone/>
            </a:pPr>
            <a:r>
              <a:rPr lang="hu-HU" sz="1800" b="1"/>
              <a:t>Átváltás menete:</a:t>
            </a:r>
          </a:p>
          <a:p>
            <a:pPr marL="276225" indent="-276225">
              <a:buFont typeface="Calibri" pitchFamily="34" charset="0"/>
              <a:buAutoNum type="arabicPeriod"/>
            </a:pPr>
            <a:r>
              <a:rPr lang="hu-HU" sz="1800" b="1"/>
              <a:t>Írjuk fel az átváltandó számot</a:t>
            </a:r>
          </a:p>
          <a:p>
            <a:pPr marL="276225" indent="-276225">
              <a:buFont typeface="Calibri" pitchFamily="34" charset="0"/>
              <a:buAutoNum type="arabicPeriod"/>
            </a:pPr>
            <a:r>
              <a:rPr lang="hu-HU" sz="1800" b="1"/>
              <a:t>Minden számjegyet írjunk át 3 vagy 4 bites bináris számra </a:t>
            </a:r>
            <a:r>
              <a:rPr lang="hu-HU" sz="1600" b="1"/>
              <a:t>(segédtáblával)</a:t>
            </a:r>
          </a:p>
          <a:p>
            <a:pPr marL="276225" indent="-276225">
              <a:buFont typeface="Calibri" pitchFamily="34" charset="0"/>
              <a:buAutoNum type="arabicPeriod"/>
            </a:pPr>
            <a:r>
              <a:rPr lang="hu-HU" sz="1800" b="1"/>
              <a:t>A 3-4 bites csoportokat balról jobbra olvassuk össze </a:t>
            </a:r>
            <a:r>
              <a:rPr lang="hu-HU" sz="1600" b="1"/>
              <a:t>(elején lévő 0-kat nem)</a:t>
            </a:r>
          </a:p>
          <a:p>
            <a:pPr marL="276225" indent="-276225">
              <a:buFont typeface="Calibri" pitchFamily="34" charset="0"/>
              <a:buAutoNum type="arabicPeriod"/>
            </a:pPr>
            <a:r>
              <a:rPr lang="hu-HU" sz="1800" b="1"/>
              <a:t>A kapott szám lesz a végeredmény</a:t>
            </a:r>
          </a:p>
          <a:p>
            <a:pPr marL="276225" indent="-276225" algn="ctr">
              <a:spcAft>
                <a:spcPts val="1200"/>
              </a:spcAft>
              <a:buFont typeface="Arial" charset="0"/>
              <a:buNone/>
            </a:pPr>
            <a:endParaRPr lang="hu-HU" b="1">
              <a:solidFill>
                <a:srgbClr val="00B0F0"/>
              </a:solidFill>
            </a:endParaRPr>
          </a:p>
        </p:txBody>
      </p:sp>
    </p:spTree>
  </p:cSld>
  <p:clrMapOvr>
    <a:masterClrMapping/>
  </p:clrMapOvr>
  <p:transition>
    <p:zoom dir="in"/>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hu-HU"/>
              <a:t>Definíciók</a:t>
            </a:r>
            <a:endParaRPr lang="en-GB"/>
          </a:p>
        </p:txBody>
      </p:sp>
      <p:sp>
        <p:nvSpPr>
          <p:cNvPr id="19459" name="Rectangle 3"/>
          <p:cNvSpPr>
            <a:spLocks noGrp="1" noChangeArrowheads="1"/>
          </p:cNvSpPr>
          <p:nvPr>
            <p:ph type="body" idx="1"/>
          </p:nvPr>
        </p:nvSpPr>
        <p:spPr>
          <a:xfrm>
            <a:off x="803275" y="1835150"/>
            <a:ext cx="8305800" cy="4114800"/>
          </a:xfrm>
        </p:spPr>
        <p:txBody>
          <a:bodyPr/>
          <a:lstStyle/>
          <a:p>
            <a:pPr>
              <a:lnSpc>
                <a:spcPct val="80000"/>
              </a:lnSpc>
            </a:pPr>
            <a:r>
              <a:rPr lang="hu-HU" sz="2600" b="1" dirty="0">
                <a:solidFill>
                  <a:srgbClr val="993300"/>
                </a:solidFill>
              </a:rPr>
              <a:t>Bit</a:t>
            </a:r>
            <a:r>
              <a:rPr lang="hu-HU" sz="2600" dirty="0"/>
              <a:t> – egyetlen bináris jegy</a:t>
            </a:r>
          </a:p>
          <a:p>
            <a:pPr>
              <a:lnSpc>
                <a:spcPct val="80000"/>
              </a:lnSpc>
            </a:pPr>
            <a:r>
              <a:rPr lang="hu-HU" sz="2600" b="1" dirty="0">
                <a:solidFill>
                  <a:srgbClr val="993300"/>
                </a:solidFill>
              </a:rPr>
              <a:t>Bájt (byte)</a:t>
            </a:r>
            <a:r>
              <a:rPr lang="hu-HU" sz="2600" dirty="0"/>
              <a:t> – egy 8-bites egység (8 jegyű bináris szám)</a:t>
            </a:r>
          </a:p>
          <a:p>
            <a:pPr>
              <a:lnSpc>
                <a:spcPct val="80000"/>
              </a:lnSpc>
            </a:pPr>
            <a:r>
              <a:rPr lang="hu-HU" sz="2600" b="1" dirty="0">
                <a:solidFill>
                  <a:srgbClr val="993300"/>
                </a:solidFill>
              </a:rPr>
              <a:t>1 K</a:t>
            </a:r>
            <a:r>
              <a:rPr lang="en-US" sz="2600" b="1" dirty="0">
                <a:solidFill>
                  <a:srgbClr val="993300"/>
                </a:solidFill>
              </a:rPr>
              <a:t>B</a:t>
            </a:r>
            <a:r>
              <a:rPr lang="hu-HU" sz="2600" b="1" dirty="0">
                <a:solidFill>
                  <a:srgbClr val="993300"/>
                </a:solidFill>
              </a:rPr>
              <a:t> (kilobájt)    </a:t>
            </a:r>
            <a:r>
              <a:rPr lang="hu-HU" sz="2600" dirty="0"/>
              <a:t>= 2</a:t>
            </a:r>
            <a:r>
              <a:rPr lang="hu-HU" sz="2600" baseline="30000" dirty="0"/>
              <a:t>1</a:t>
            </a:r>
            <a:r>
              <a:rPr lang="en-US" sz="2600" baseline="30000" dirty="0"/>
              <a:t>0</a:t>
            </a:r>
            <a:r>
              <a:rPr lang="en-US" sz="2600" dirty="0"/>
              <a:t> b</a:t>
            </a:r>
            <a:r>
              <a:rPr lang="hu-HU" sz="2600" dirty="0" err="1"/>
              <a:t>ájt</a:t>
            </a:r>
            <a:r>
              <a:rPr lang="hu-HU" sz="2600" dirty="0"/>
              <a:t> </a:t>
            </a:r>
            <a:r>
              <a:rPr lang="en-US" sz="2600" dirty="0"/>
              <a:t>=</a:t>
            </a:r>
            <a:r>
              <a:rPr lang="hu-HU" sz="2600" dirty="0"/>
              <a:t> 1024 bájt</a:t>
            </a:r>
          </a:p>
          <a:p>
            <a:pPr>
              <a:lnSpc>
                <a:spcPct val="80000"/>
              </a:lnSpc>
            </a:pPr>
            <a:r>
              <a:rPr lang="hu-HU" sz="2600" b="1" dirty="0">
                <a:solidFill>
                  <a:srgbClr val="993300"/>
                </a:solidFill>
              </a:rPr>
              <a:t>1 MB (megabájt)</a:t>
            </a:r>
            <a:r>
              <a:rPr lang="hu-HU" sz="2600" dirty="0"/>
              <a:t>= 2</a:t>
            </a:r>
            <a:r>
              <a:rPr lang="hu-HU" sz="2600" baseline="30000" dirty="0"/>
              <a:t>2</a:t>
            </a:r>
            <a:r>
              <a:rPr lang="en-US" sz="2600" baseline="30000" dirty="0"/>
              <a:t>0</a:t>
            </a:r>
            <a:r>
              <a:rPr lang="en-US" sz="2600" dirty="0"/>
              <a:t> b</a:t>
            </a:r>
            <a:r>
              <a:rPr lang="hu-HU" sz="2600" dirty="0" err="1"/>
              <a:t>ájt</a:t>
            </a:r>
            <a:r>
              <a:rPr lang="hu-HU" sz="2600" dirty="0"/>
              <a:t> </a:t>
            </a:r>
            <a:r>
              <a:rPr lang="en-US" sz="2600" dirty="0"/>
              <a:t>= </a:t>
            </a:r>
            <a:r>
              <a:rPr lang="hu-HU" sz="2600" dirty="0"/>
              <a:t>1024</a:t>
            </a:r>
            <a:r>
              <a:rPr lang="en-US" sz="2600" b="1" baseline="30000" dirty="0"/>
              <a:t>2</a:t>
            </a:r>
            <a:r>
              <a:rPr lang="hu-HU" sz="2600" dirty="0"/>
              <a:t> </a:t>
            </a:r>
            <a:r>
              <a:rPr lang="en-US" sz="2600" dirty="0"/>
              <a:t>b</a:t>
            </a:r>
            <a:r>
              <a:rPr lang="hu-HU" sz="2600" dirty="0" err="1"/>
              <a:t>ájt</a:t>
            </a:r>
            <a:r>
              <a:rPr lang="hu-HU" sz="2600" dirty="0"/>
              <a:t> </a:t>
            </a:r>
            <a:r>
              <a:rPr lang="en-US" sz="2600" dirty="0"/>
              <a:t>=</a:t>
            </a:r>
            <a:endParaRPr lang="hu-HU" sz="2600" dirty="0"/>
          </a:p>
          <a:p>
            <a:pPr>
              <a:lnSpc>
                <a:spcPct val="80000"/>
              </a:lnSpc>
              <a:buFont typeface="Monotype Sorts" pitchFamily="2" charset="2"/>
              <a:buNone/>
            </a:pPr>
            <a:r>
              <a:rPr lang="en-US" sz="2600" dirty="0"/>
              <a:t>    </a:t>
            </a:r>
            <a:r>
              <a:rPr lang="hu-HU" sz="2600" dirty="0"/>
              <a:t>                          </a:t>
            </a:r>
            <a:r>
              <a:rPr lang="en-US" sz="2600" dirty="0"/>
              <a:t> = </a:t>
            </a:r>
            <a:r>
              <a:rPr lang="hu-HU" sz="2600" dirty="0"/>
              <a:t>1</a:t>
            </a:r>
            <a:r>
              <a:rPr lang="en-US" sz="2600" dirty="0"/>
              <a:t> </a:t>
            </a:r>
            <a:r>
              <a:rPr lang="hu-HU" sz="2600" dirty="0"/>
              <a:t>0</a:t>
            </a:r>
            <a:r>
              <a:rPr lang="en-US" sz="2600" dirty="0"/>
              <a:t>48 576</a:t>
            </a:r>
            <a:r>
              <a:rPr lang="hu-HU" sz="2600" dirty="0"/>
              <a:t> bá</a:t>
            </a:r>
            <a:r>
              <a:rPr lang="en-US" sz="2600" dirty="0" err="1"/>
              <a:t>jt</a:t>
            </a:r>
            <a:endParaRPr lang="hu-HU" sz="2600" dirty="0"/>
          </a:p>
          <a:p>
            <a:pPr>
              <a:lnSpc>
                <a:spcPct val="80000"/>
              </a:lnSpc>
            </a:pPr>
            <a:r>
              <a:rPr lang="hu-HU" sz="2600" b="1" dirty="0">
                <a:solidFill>
                  <a:srgbClr val="993300"/>
                </a:solidFill>
              </a:rPr>
              <a:t>1 G</a:t>
            </a:r>
            <a:r>
              <a:rPr lang="en-US" sz="2600" b="1" dirty="0">
                <a:solidFill>
                  <a:srgbClr val="993300"/>
                </a:solidFill>
              </a:rPr>
              <a:t>B</a:t>
            </a:r>
            <a:r>
              <a:rPr lang="hu-HU" sz="2600" b="1" dirty="0">
                <a:solidFill>
                  <a:srgbClr val="993300"/>
                </a:solidFill>
              </a:rPr>
              <a:t> (gigabájt)</a:t>
            </a:r>
            <a:r>
              <a:rPr lang="hu-HU" sz="2600" dirty="0"/>
              <a:t>  = 2</a:t>
            </a:r>
            <a:r>
              <a:rPr lang="hu-HU" sz="2600" baseline="30000" dirty="0"/>
              <a:t>3</a:t>
            </a:r>
            <a:r>
              <a:rPr lang="en-US" sz="2600" baseline="30000" dirty="0"/>
              <a:t>0</a:t>
            </a:r>
            <a:r>
              <a:rPr lang="en-US" sz="2600" dirty="0"/>
              <a:t> b</a:t>
            </a:r>
            <a:r>
              <a:rPr lang="hu-HU" sz="2600" dirty="0" err="1"/>
              <a:t>ájt</a:t>
            </a:r>
            <a:r>
              <a:rPr lang="en-US" sz="2600" dirty="0"/>
              <a:t> =</a:t>
            </a:r>
            <a:r>
              <a:rPr lang="hu-HU" sz="2600" dirty="0"/>
              <a:t> 1024</a:t>
            </a:r>
            <a:r>
              <a:rPr lang="hu-HU" sz="2600" b="1" baseline="30000" dirty="0"/>
              <a:t>3</a:t>
            </a:r>
            <a:r>
              <a:rPr lang="hu-HU" sz="2600" dirty="0"/>
              <a:t> bájt</a:t>
            </a:r>
            <a:r>
              <a:rPr lang="en-US" sz="2600" dirty="0"/>
              <a:t> = </a:t>
            </a:r>
          </a:p>
          <a:p>
            <a:pPr>
              <a:lnSpc>
                <a:spcPct val="80000"/>
              </a:lnSpc>
              <a:buFont typeface="Monotype Sorts" pitchFamily="2" charset="2"/>
              <a:buNone/>
            </a:pPr>
            <a:r>
              <a:rPr lang="hu-HU" sz="2600" dirty="0"/>
              <a:t>                              </a:t>
            </a:r>
            <a:r>
              <a:rPr lang="en-US" sz="2600" dirty="0"/>
              <a:t> = 1 073 741 824 b</a:t>
            </a:r>
            <a:r>
              <a:rPr lang="hu-HU" sz="2600" dirty="0" err="1"/>
              <a:t>ájt</a:t>
            </a:r>
            <a:endParaRPr lang="hu-HU" sz="2600" dirty="0"/>
          </a:p>
          <a:p>
            <a:pPr>
              <a:lnSpc>
                <a:spcPct val="80000"/>
              </a:lnSpc>
            </a:pPr>
            <a:r>
              <a:rPr lang="hu-HU" sz="2600" b="1" dirty="0">
                <a:solidFill>
                  <a:srgbClr val="993300"/>
                </a:solidFill>
              </a:rPr>
              <a:t>1 TB (</a:t>
            </a:r>
            <a:r>
              <a:rPr lang="hu-HU" sz="2600" b="1" dirty="0" err="1">
                <a:solidFill>
                  <a:srgbClr val="993300"/>
                </a:solidFill>
              </a:rPr>
              <a:t>terabájt</a:t>
            </a:r>
            <a:r>
              <a:rPr lang="hu-HU" sz="2600" b="1" dirty="0">
                <a:solidFill>
                  <a:srgbClr val="993300"/>
                </a:solidFill>
              </a:rPr>
              <a:t>)  </a:t>
            </a:r>
            <a:r>
              <a:rPr lang="hu-HU" sz="2600" dirty="0"/>
              <a:t> = 2</a:t>
            </a:r>
            <a:r>
              <a:rPr lang="en-US" sz="2600" baseline="30000" dirty="0"/>
              <a:t>40</a:t>
            </a:r>
            <a:r>
              <a:rPr lang="en-US" sz="2600" dirty="0"/>
              <a:t> b</a:t>
            </a:r>
            <a:r>
              <a:rPr lang="hu-HU" sz="2600" dirty="0" err="1"/>
              <a:t>ájt</a:t>
            </a:r>
            <a:r>
              <a:rPr lang="en-US" sz="2600" dirty="0"/>
              <a:t> = </a:t>
            </a:r>
            <a:r>
              <a:rPr lang="hu-HU" sz="2600" dirty="0"/>
              <a:t>1024</a:t>
            </a:r>
            <a:r>
              <a:rPr lang="hu-HU" sz="2600" b="1" baseline="30000" dirty="0"/>
              <a:t>4</a:t>
            </a:r>
            <a:r>
              <a:rPr lang="hu-HU" sz="2600" dirty="0"/>
              <a:t> bájt</a:t>
            </a:r>
            <a:r>
              <a:rPr lang="en-US" sz="2600" dirty="0"/>
              <a:t> =        </a:t>
            </a:r>
          </a:p>
          <a:p>
            <a:pPr>
              <a:lnSpc>
                <a:spcPct val="80000"/>
              </a:lnSpc>
              <a:buFont typeface="Monotype Sorts" pitchFamily="2" charset="2"/>
              <a:buNone/>
            </a:pPr>
            <a:r>
              <a:rPr lang="hu-HU" sz="2600" dirty="0"/>
              <a:t>                              </a:t>
            </a:r>
            <a:r>
              <a:rPr lang="en-US" sz="2600" dirty="0"/>
              <a:t> = 1 086 511 627 776 b</a:t>
            </a:r>
            <a:r>
              <a:rPr lang="hu-HU" sz="2600" dirty="0" err="1"/>
              <a:t>ájt</a:t>
            </a:r>
            <a:r>
              <a:rPr lang="en-US" sz="2100" dirty="0"/>
              <a:t>     </a:t>
            </a:r>
            <a:endParaRPr lang="hu-HU" sz="2100" dirty="0"/>
          </a:p>
          <a:p>
            <a:pPr>
              <a:lnSpc>
                <a:spcPct val="80000"/>
              </a:lnSpc>
            </a:pPr>
            <a:endParaRPr lang="hu-HU" sz="2100" dirty="0"/>
          </a:p>
          <a:p>
            <a:pPr>
              <a:lnSpc>
                <a:spcPct val="80000"/>
              </a:lnSpc>
            </a:pPr>
            <a:endParaRPr lang="en-GB" sz="19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p:cTn id="7" dur="500" fill="hold"/>
                                        <p:tgtEl>
                                          <p:spTgt spid="19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4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p:cTn id="13"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94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p:cTn id="19" dur="500" fill="hold"/>
                                        <p:tgtEl>
                                          <p:spTgt spid="194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945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p:cTn id="25" dur="5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945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p:cTn id="31" dur="500" fill="hold"/>
                                        <p:tgtEl>
                                          <p:spTgt spid="1945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945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p:cTn id="37" dur="500" fill="hold"/>
                                        <p:tgtEl>
                                          <p:spTgt spid="1945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945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9459">
                                            <p:txEl>
                                              <p:pRg st="6" end="6"/>
                                            </p:txEl>
                                          </p:spTgt>
                                        </p:tgtEl>
                                        <p:attrNameLst>
                                          <p:attrName>style.visibility</p:attrName>
                                        </p:attrNameLst>
                                      </p:cBhvr>
                                      <p:to>
                                        <p:strVal val="visible"/>
                                      </p:to>
                                    </p:set>
                                    <p:anim calcmode="lin" valueType="num">
                                      <p:cBhvr>
                                        <p:cTn id="43" dur="500" fill="hold"/>
                                        <p:tgtEl>
                                          <p:spTgt spid="19459">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945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9459">
                                            <p:txEl>
                                              <p:pRg st="7" end="7"/>
                                            </p:txEl>
                                          </p:spTgt>
                                        </p:tgtEl>
                                        <p:attrNameLst>
                                          <p:attrName>style.visibility</p:attrName>
                                        </p:attrNameLst>
                                      </p:cBhvr>
                                      <p:to>
                                        <p:strVal val="visible"/>
                                      </p:to>
                                    </p:set>
                                    <p:anim calcmode="lin" valueType="num">
                                      <p:cBhvr>
                                        <p:cTn id="49" dur="500" fill="hold"/>
                                        <p:tgtEl>
                                          <p:spTgt spid="19459">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9459">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9459">
                                            <p:txEl>
                                              <p:pRg st="8" end="8"/>
                                            </p:txEl>
                                          </p:spTgt>
                                        </p:tgtEl>
                                        <p:attrNameLst>
                                          <p:attrName>style.visibility</p:attrName>
                                        </p:attrNameLst>
                                      </p:cBhvr>
                                      <p:to>
                                        <p:strVal val="visible"/>
                                      </p:to>
                                    </p:set>
                                    <p:anim calcmode="lin" valueType="num">
                                      <p:cBhvr>
                                        <p:cTn id="55" dur="500" fill="hold"/>
                                        <p:tgtEl>
                                          <p:spTgt spid="19459">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9459">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09600" y="115888"/>
            <a:ext cx="7772400" cy="1143000"/>
          </a:xfrm>
        </p:spPr>
        <p:txBody>
          <a:bodyPr/>
          <a:lstStyle/>
          <a:p>
            <a:r>
              <a:rPr lang="hu-HU" dirty="0"/>
              <a:t>Információ </a:t>
            </a:r>
          </a:p>
        </p:txBody>
      </p:sp>
      <p:sp>
        <p:nvSpPr>
          <p:cNvPr id="40963" name="Rectangle 3"/>
          <p:cNvSpPr>
            <a:spLocks noGrp="1" noChangeArrowheads="1"/>
          </p:cNvSpPr>
          <p:nvPr>
            <p:ph type="body" idx="1"/>
          </p:nvPr>
        </p:nvSpPr>
        <p:spPr>
          <a:xfrm>
            <a:off x="609600" y="1600200"/>
            <a:ext cx="8534400" cy="4953000"/>
          </a:xfrm>
        </p:spPr>
        <p:txBody>
          <a:bodyPr/>
          <a:lstStyle/>
          <a:p>
            <a:pPr>
              <a:buFont typeface="Monotype Sorts" pitchFamily="2" charset="2"/>
              <a:buNone/>
            </a:pPr>
            <a:r>
              <a:rPr lang="hu-HU" sz="2600" b="1" dirty="0">
                <a:solidFill>
                  <a:srgbClr val="993300"/>
                </a:solidFill>
              </a:rPr>
              <a:t>Számítógép:</a:t>
            </a:r>
            <a:r>
              <a:rPr lang="hu-HU" sz="2600" dirty="0">
                <a:solidFill>
                  <a:srgbClr val="993300"/>
                </a:solidFill>
              </a:rPr>
              <a:t> </a:t>
            </a:r>
          </a:p>
          <a:p>
            <a:pPr lvl="1"/>
            <a:r>
              <a:rPr lang="hu-HU" sz="2200" dirty="0"/>
              <a:t>információk tárolására és feldolgozására szolgáló eszköz.</a:t>
            </a:r>
          </a:p>
          <a:p>
            <a:pPr>
              <a:buFont typeface="Monotype Sorts" pitchFamily="2" charset="2"/>
              <a:buNone/>
            </a:pPr>
            <a:r>
              <a:rPr lang="hu-HU" sz="2600" b="1" dirty="0">
                <a:solidFill>
                  <a:srgbClr val="993300"/>
                </a:solidFill>
              </a:rPr>
              <a:t>Információ:</a:t>
            </a:r>
          </a:p>
          <a:p>
            <a:pPr lvl="1"/>
            <a:r>
              <a:rPr lang="hu-HU" sz="2200" dirty="0"/>
              <a:t>A címzettje számára új, vagy általa nem ismert adat, hír</a:t>
            </a:r>
            <a:r>
              <a:rPr lang="en-US" sz="2200" dirty="0"/>
              <a:t>,</a:t>
            </a:r>
            <a:r>
              <a:rPr lang="hu-HU" sz="2200" dirty="0"/>
              <a:t> közlés vagy tájékoztatás.</a:t>
            </a:r>
          </a:p>
          <a:p>
            <a:pPr lvl="1">
              <a:spcAft>
                <a:spcPts val="600"/>
              </a:spcAft>
            </a:pPr>
            <a:r>
              <a:rPr lang="hu-HU" sz="2200" dirty="0"/>
              <a:t>A releváns adat, amely valamely bizonytalanság megszüntetéséhez elegendő. Nem minden adat információ! Csak az értékes (fontos) adat.</a:t>
            </a:r>
          </a:p>
          <a:p>
            <a:pPr lvl="1">
              <a:spcAft>
                <a:spcPts val="600"/>
              </a:spcAft>
            </a:pPr>
            <a:r>
              <a:rPr lang="en-US" sz="2200" dirty="0"/>
              <a:t>a</a:t>
            </a:r>
            <a:r>
              <a:rPr lang="hu-HU" sz="2200" dirty="0"/>
              <a:t>lapegysége: </a:t>
            </a:r>
            <a:r>
              <a:rPr lang="hu-HU" sz="2200" b="1" dirty="0"/>
              <a:t>bit</a:t>
            </a:r>
            <a:endParaRPr lang="en-US" sz="2200" b="1" dirty="0"/>
          </a:p>
          <a:p>
            <a:pPr lvl="1">
              <a:spcAft>
                <a:spcPts val="600"/>
              </a:spcAft>
            </a:pPr>
            <a:r>
              <a:rPr lang="en-US" sz="2200" dirty="0"/>
              <a:t>m</a:t>
            </a:r>
            <a:r>
              <a:rPr lang="hu-HU" sz="2200" dirty="0"/>
              <a:t>érése:</a:t>
            </a:r>
            <a:r>
              <a:rPr lang="hu-HU" sz="2200" b="1" dirty="0"/>
              <a:t> bájt</a:t>
            </a:r>
            <a:r>
              <a:rPr lang="hu-HU" sz="2200" dirty="0"/>
              <a:t>-okban</a:t>
            </a:r>
          </a:p>
          <a:p>
            <a:pPr lvl="1">
              <a:spcAft>
                <a:spcPts val="600"/>
              </a:spcAft>
            </a:pPr>
            <a:r>
              <a:rPr lang="hu-HU" sz="2200" dirty="0"/>
              <a:t>1 szó: 2 bájt</a:t>
            </a:r>
          </a:p>
        </p:txBody>
      </p:sp>
      <p:pic>
        <p:nvPicPr>
          <p:cNvPr id="158724" name="Picture 4" descr="http://www.teach-ict.com/gcse_computing/ocr/214_representing_data/units/miniweb/images/bitbyte.jpg"/>
          <p:cNvPicPr>
            <a:picLocks noChangeAspect="1" noChangeArrowheads="1"/>
          </p:cNvPicPr>
          <p:nvPr/>
        </p:nvPicPr>
        <p:blipFill>
          <a:blip r:embed="rId2"/>
          <a:srcRect/>
          <a:stretch>
            <a:fillRect/>
          </a:stretch>
        </p:blipFill>
        <p:spPr bwMode="auto">
          <a:xfrm>
            <a:off x="4214810" y="4357694"/>
            <a:ext cx="4500586" cy="2250293"/>
          </a:xfrm>
          <a:prstGeom prst="rect">
            <a:avLst/>
          </a:prstGeom>
          <a:noFill/>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685800" y="1739900"/>
            <a:ext cx="8458200" cy="4281488"/>
          </a:xfrm>
        </p:spPr>
        <p:txBody>
          <a:bodyPr/>
          <a:lstStyle/>
          <a:p>
            <a:pPr marL="0" indent="0" algn="just">
              <a:lnSpc>
                <a:spcPct val="90000"/>
              </a:lnSpc>
              <a:spcAft>
                <a:spcPts val="600"/>
              </a:spcAft>
              <a:buFont typeface="Monotype Sorts" pitchFamily="2" charset="2"/>
              <a:buNone/>
            </a:pPr>
            <a:r>
              <a:rPr lang="hu-HU" b="1">
                <a:solidFill>
                  <a:srgbClr val="993300"/>
                </a:solidFill>
              </a:rPr>
              <a:t>Adat:</a:t>
            </a:r>
          </a:p>
          <a:p>
            <a:pPr marL="762000" lvl="1" indent="-285750">
              <a:lnSpc>
                <a:spcPct val="90000"/>
              </a:lnSpc>
              <a:spcBef>
                <a:spcPct val="0"/>
              </a:spcBef>
            </a:pPr>
            <a:r>
              <a:rPr lang="hu-HU"/>
              <a:t>Valakinek vagy valaminek a megismerését, jellemzését segítő tény, részlet. </a:t>
            </a:r>
          </a:p>
          <a:p>
            <a:pPr marL="762000" lvl="1" indent="-285750">
              <a:lnSpc>
                <a:spcPct val="90000"/>
              </a:lnSpc>
              <a:spcBef>
                <a:spcPct val="0"/>
              </a:spcBef>
            </a:pPr>
            <a:r>
              <a:rPr lang="hu-HU"/>
              <a:t>Valamilyen formában rögzített ismeret = </a:t>
            </a:r>
            <a:r>
              <a:rPr lang="hu-HU" b="1"/>
              <a:t>potenciális információ</a:t>
            </a:r>
            <a:r>
              <a:rPr lang="hu-HU"/>
              <a:t>.</a:t>
            </a:r>
          </a:p>
          <a:p>
            <a:pPr marL="762000" lvl="1" indent="-285750" algn="just">
              <a:lnSpc>
                <a:spcPct val="90000"/>
              </a:lnSpc>
              <a:spcBef>
                <a:spcPct val="0"/>
              </a:spcBef>
            </a:pPr>
            <a:r>
              <a:rPr lang="hu-HU"/>
              <a:t>Jellege szerint kvantitatív vagy kvalitatív.</a:t>
            </a:r>
            <a:endParaRPr lang="en-US"/>
          </a:p>
          <a:p>
            <a:pPr marL="0" indent="0" algn="just">
              <a:lnSpc>
                <a:spcPct val="90000"/>
              </a:lnSpc>
              <a:spcBef>
                <a:spcPct val="0"/>
              </a:spcBef>
              <a:buFont typeface="Monotype Sorts" pitchFamily="2" charset="2"/>
              <a:buNone/>
            </a:pPr>
            <a:endParaRPr lang="hu-HU" b="1">
              <a:solidFill>
                <a:srgbClr val="993300"/>
              </a:solidFill>
            </a:endParaRPr>
          </a:p>
          <a:p>
            <a:pPr marL="0" indent="0" algn="just">
              <a:lnSpc>
                <a:spcPct val="90000"/>
              </a:lnSpc>
              <a:spcBef>
                <a:spcPct val="0"/>
              </a:spcBef>
              <a:buFont typeface="Monotype Sorts" pitchFamily="2" charset="2"/>
              <a:buNone/>
            </a:pPr>
            <a:r>
              <a:rPr lang="hu-HU" b="1">
                <a:solidFill>
                  <a:srgbClr val="993300"/>
                </a:solidFill>
              </a:rPr>
              <a:t>Információ sokfélesége</a:t>
            </a:r>
            <a:r>
              <a:rPr lang="hu-HU"/>
              <a:t> </a:t>
            </a:r>
          </a:p>
          <a:p>
            <a:pPr marL="762000" lvl="1" indent="-285750">
              <a:lnSpc>
                <a:spcPct val="90000"/>
              </a:lnSpc>
              <a:spcBef>
                <a:spcPct val="0"/>
              </a:spcBef>
              <a:buFont typeface="Monotype Sorts" pitchFamily="2" charset="2"/>
              <a:buNone/>
            </a:pPr>
            <a:r>
              <a:rPr lang="en-US"/>
              <a:t>  </a:t>
            </a:r>
            <a:r>
              <a:rPr lang="hu-HU"/>
              <a:t>(numerikus adatsor, szöveg, zene,</a:t>
            </a:r>
            <a:r>
              <a:rPr lang="en-US"/>
              <a:t> </a:t>
            </a:r>
            <a:r>
              <a:rPr lang="hu-HU"/>
              <a:t>egyetlen</a:t>
            </a:r>
            <a:r>
              <a:rPr lang="en-US"/>
              <a:t> </a:t>
            </a:r>
            <a:r>
              <a:rPr lang="hu-HU"/>
              <a:t>elektronikus jel, kép, videofelvétel,…)</a:t>
            </a:r>
          </a:p>
        </p:txBody>
      </p:sp>
      <p:sp>
        <p:nvSpPr>
          <p:cNvPr id="41987" name="Rectangle 3"/>
          <p:cNvSpPr>
            <a:spLocks noGrp="1" noChangeArrowheads="1"/>
          </p:cNvSpPr>
          <p:nvPr>
            <p:ph type="title"/>
          </p:nvPr>
        </p:nvSpPr>
        <p:spPr>
          <a:xfrm>
            <a:off x="609600" y="115888"/>
            <a:ext cx="7772400" cy="1143000"/>
          </a:xfrm>
          <a:noFill/>
          <a:ln/>
        </p:spPr>
        <p:txBody>
          <a:bodyPr/>
          <a:lstStyle/>
          <a:p>
            <a:r>
              <a:rPr lang="hu-HU" dirty="0"/>
              <a:t>Információ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Mennyit keres egy informatikus?</a:t>
            </a:r>
          </a:p>
        </p:txBody>
      </p:sp>
      <p:pic>
        <p:nvPicPr>
          <p:cNvPr id="20482" name="Picture 2"/>
          <p:cNvPicPr>
            <a:picLocks noGrp="1" noChangeAspect="1" noChangeArrowheads="1"/>
          </p:cNvPicPr>
          <p:nvPr>
            <p:ph idx="1"/>
          </p:nvPr>
        </p:nvPicPr>
        <p:blipFill>
          <a:blip r:embed="rId2"/>
          <a:srcRect/>
          <a:stretch>
            <a:fillRect/>
          </a:stretch>
        </p:blipFill>
        <p:spPr bwMode="auto">
          <a:xfrm>
            <a:off x="2071670" y="1714488"/>
            <a:ext cx="5191125" cy="4095750"/>
          </a:xfrm>
          <a:prstGeom prst="rect">
            <a:avLst/>
          </a:prstGeom>
          <a:noFill/>
          <a:ln w="9525">
            <a:noFill/>
            <a:miter lim="800000"/>
            <a:headEnd/>
            <a:tailEnd/>
          </a:ln>
          <a:effectLst/>
        </p:spPr>
      </p:pic>
      <p:sp>
        <p:nvSpPr>
          <p:cNvPr id="5" name="Szövegdoboz 4"/>
          <p:cNvSpPr txBox="1"/>
          <p:nvPr/>
        </p:nvSpPr>
        <p:spPr>
          <a:xfrm>
            <a:off x="1142976" y="6000768"/>
            <a:ext cx="7000924" cy="707886"/>
          </a:xfrm>
          <a:prstGeom prst="rect">
            <a:avLst/>
          </a:prstGeom>
          <a:noFill/>
        </p:spPr>
        <p:txBody>
          <a:bodyPr wrap="square" rtlCol="0">
            <a:spAutoFit/>
          </a:bodyPr>
          <a:lstStyle/>
          <a:p>
            <a:r>
              <a:rPr lang="hu-HU" sz="2000" dirty="0"/>
              <a:t>Magyarország, 2015.09.22., </a:t>
            </a:r>
            <a:r>
              <a:rPr lang="sv-SE" sz="2000" dirty="0"/>
              <a:t>1 Euro =</a:t>
            </a:r>
            <a:r>
              <a:rPr lang="hu-HU" sz="2000" dirty="0"/>
              <a:t> </a:t>
            </a:r>
            <a:r>
              <a:rPr lang="sv-SE" sz="2000" dirty="0"/>
              <a:t>310 Hungarian forint</a:t>
            </a:r>
          </a:p>
          <a:p>
            <a:endParaRPr lang="hu-HU" sz="20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hu-HU"/>
              <a:t>Információ tárolása</a:t>
            </a:r>
            <a:endParaRPr lang="en-GB"/>
          </a:p>
        </p:txBody>
      </p:sp>
      <p:sp>
        <p:nvSpPr>
          <p:cNvPr id="44035" name="Rectangle 3"/>
          <p:cNvSpPr>
            <a:spLocks noGrp="1" noChangeArrowheads="1"/>
          </p:cNvSpPr>
          <p:nvPr>
            <p:ph type="body" idx="1"/>
          </p:nvPr>
        </p:nvSpPr>
        <p:spPr>
          <a:xfrm>
            <a:off x="468313" y="1557338"/>
            <a:ext cx="8305800" cy="5111750"/>
          </a:xfrm>
        </p:spPr>
        <p:txBody>
          <a:bodyPr/>
          <a:lstStyle/>
          <a:p>
            <a:pPr>
              <a:lnSpc>
                <a:spcPct val="90000"/>
              </a:lnSpc>
            </a:pPr>
            <a:r>
              <a:rPr lang="hu-HU" b="1" dirty="0">
                <a:solidFill>
                  <a:srgbClr val="993300"/>
                </a:solidFill>
              </a:rPr>
              <a:t>Memória</a:t>
            </a:r>
          </a:p>
          <a:p>
            <a:pPr lvl="1">
              <a:lnSpc>
                <a:spcPct val="90000"/>
              </a:lnSpc>
            </a:pPr>
            <a:r>
              <a:rPr lang="hu-HU" dirty="0"/>
              <a:t>ideiglenes tárolás</a:t>
            </a:r>
          </a:p>
          <a:p>
            <a:pPr lvl="1">
              <a:lnSpc>
                <a:spcPct val="90000"/>
              </a:lnSpc>
            </a:pPr>
            <a:r>
              <a:rPr lang="hu-HU" dirty="0"/>
              <a:t>kikapcsoláskor tartalma elvész</a:t>
            </a:r>
          </a:p>
          <a:p>
            <a:pPr lvl="1">
              <a:lnSpc>
                <a:spcPct val="90000"/>
              </a:lnSpc>
            </a:pPr>
            <a:r>
              <a:rPr lang="hu-HU" dirty="0"/>
              <a:t>kisebb kapacitás</a:t>
            </a:r>
          </a:p>
          <a:p>
            <a:pPr lvl="1">
              <a:lnSpc>
                <a:spcPct val="90000"/>
              </a:lnSpc>
            </a:pPr>
            <a:r>
              <a:rPr lang="hu-HU" dirty="0"/>
              <a:t>gyors elérés</a:t>
            </a:r>
            <a:br>
              <a:rPr lang="hu-HU" dirty="0"/>
            </a:br>
            <a:endParaRPr lang="hu-HU" dirty="0"/>
          </a:p>
          <a:p>
            <a:pPr>
              <a:lnSpc>
                <a:spcPct val="90000"/>
              </a:lnSpc>
            </a:pPr>
            <a:r>
              <a:rPr lang="hu-HU" b="1" dirty="0">
                <a:solidFill>
                  <a:srgbClr val="993300"/>
                </a:solidFill>
              </a:rPr>
              <a:t>Háttértárak</a:t>
            </a:r>
          </a:p>
          <a:p>
            <a:pPr lvl="1">
              <a:lnSpc>
                <a:spcPct val="90000"/>
              </a:lnSpc>
            </a:pPr>
            <a:r>
              <a:rPr lang="hu-HU" dirty="0"/>
              <a:t>hosszú távú, biztonságos tárolás</a:t>
            </a:r>
          </a:p>
          <a:p>
            <a:pPr lvl="1">
              <a:lnSpc>
                <a:spcPct val="90000"/>
              </a:lnSpc>
            </a:pPr>
            <a:r>
              <a:rPr lang="hu-HU" dirty="0"/>
              <a:t>lassabb elérés</a:t>
            </a:r>
          </a:p>
          <a:p>
            <a:pPr lvl="1">
              <a:lnSpc>
                <a:spcPct val="90000"/>
              </a:lnSpc>
            </a:pPr>
            <a:r>
              <a:rPr lang="hu-HU" dirty="0"/>
              <a:t>általában nagyobb tárkapacitás</a:t>
            </a:r>
            <a:br>
              <a:rPr lang="hu-HU" sz="2200" dirty="0"/>
            </a:br>
            <a:endParaRPr lang="hu-HU" sz="2200" dirty="0"/>
          </a:p>
          <a:p>
            <a:pPr>
              <a:lnSpc>
                <a:spcPct val="90000"/>
              </a:lnSpc>
            </a:pPr>
            <a:endParaRPr lang="en-GB" sz="2600" dirty="0"/>
          </a:p>
        </p:txBody>
      </p:sp>
      <p:pic>
        <p:nvPicPr>
          <p:cNvPr id="156675" name="Picture 3"/>
          <p:cNvPicPr>
            <a:picLocks noChangeAspect="1" noChangeArrowheads="1"/>
          </p:cNvPicPr>
          <p:nvPr/>
        </p:nvPicPr>
        <p:blipFill>
          <a:blip r:embed="rId2" cstate="print"/>
          <a:srcRect/>
          <a:stretch>
            <a:fillRect/>
          </a:stretch>
        </p:blipFill>
        <p:spPr bwMode="auto">
          <a:xfrm>
            <a:off x="6286512" y="4714884"/>
            <a:ext cx="2547925" cy="1688350"/>
          </a:xfrm>
          <a:prstGeom prst="rect">
            <a:avLst/>
          </a:prstGeom>
          <a:noFill/>
          <a:ln w="9525">
            <a:noFill/>
            <a:miter lim="800000"/>
            <a:headEnd/>
            <a:tailEnd/>
          </a:ln>
          <a:effectLst/>
        </p:spPr>
      </p:pic>
      <p:pic>
        <p:nvPicPr>
          <p:cNvPr id="156677" name="Picture 5" descr="http://2.bp.blogspot.com/-YxvQFKtu9lA/Ujb5vdcFJGI/AAAAAAAABWY/3k9K1Jw8rlI/s1600/ram+rom.png"/>
          <p:cNvPicPr>
            <a:picLocks noChangeAspect="1" noChangeArrowheads="1"/>
          </p:cNvPicPr>
          <p:nvPr/>
        </p:nvPicPr>
        <p:blipFill>
          <a:blip r:embed="rId3"/>
          <a:srcRect/>
          <a:stretch>
            <a:fillRect/>
          </a:stretch>
        </p:blipFill>
        <p:spPr bwMode="auto">
          <a:xfrm>
            <a:off x="6215074" y="1714488"/>
            <a:ext cx="2500330" cy="2500330"/>
          </a:xfrm>
          <a:prstGeom prst="rect">
            <a:avLst/>
          </a:prstGeom>
          <a:noFill/>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t>Inform</a:t>
            </a:r>
            <a:r>
              <a:rPr lang="hu-HU"/>
              <a:t>áció kódolása</a:t>
            </a:r>
            <a:endParaRPr lang="en-US"/>
          </a:p>
        </p:txBody>
      </p:sp>
      <p:sp>
        <p:nvSpPr>
          <p:cNvPr id="105475" name="Rectangle 3"/>
          <p:cNvSpPr>
            <a:spLocks noGrp="1" noChangeArrowheads="1"/>
          </p:cNvSpPr>
          <p:nvPr>
            <p:ph type="body" idx="1"/>
          </p:nvPr>
        </p:nvSpPr>
        <p:spPr>
          <a:xfrm>
            <a:off x="827088" y="1628775"/>
            <a:ext cx="7910512" cy="4752975"/>
          </a:xfrm>
        </p:spPr>
        <p:txBody>
          <a:bodyPr/>
          <a:lstStyle/>
          <a:p>
            <a:r>
              <a:rPr lang="hu-HU" b="1" dirty="0">
                <a:solidFill>
                  <a:srgbClr val="993300"/>
                </a:solidFill>
              </a:rPr>
              <a:t>Kódolás:</a:t>
            </a:r>
            <a:r>
              <a:rPr lang="hu-HU" dirty="0"/>
              <a:t> közölnivalónknak a szokásos</a:t>
            </a:r>
            <a:r>
              <a:rPr lang="en-US" dirty="0"/>
              <a:t>-</a:t>
            </a:r>
            <a:r>
              <a:rPr lang="hu-HU" dirty="0" err="1"/>
              <a:t>tól</a:t>
            </a:r>
            <a:r>
              <a:rPr lang="hu-HU" dirty="0"/>
              <a:t> eltérő ábrázolása, kifejezéséi formája</a:t>
            </a:r>
            <a:r>
              <a:rPr lang="en-US" dirty="0"/>
              <a:t> </a:t>
            </a:r>
            <a:endParaRPr lang="hu-HU" dirty="0"/>
          </a:p>
          <a:p>
            <a:pPr>
              <a:buFont typeface="Monotype Sorts" pitchFamily="2" charset="2"/>
              <a:buNone/>
            </a:pPr>
            <a:endParaRPr lang="hu-HU" dirty="0"/>
          </a:p>
          <a:p>
            <a:r>
              <a:rPr lang="hu-HU" dirty="0"/>
              <a:t>A számítógépen a tárolandó, </a:t>
            </a:r>
            <a:r>
              <a:rPr lang="hu-HU" dirty="0" err="1"/>
              <a:t>feldolgo</a:t>
            </a:r>
            <a:r>
              <a:rPr lang="en-US" dirty="0"/>
              <a:t>-</a:t>
            </a:r>
            <a:r>
              <a:rPr lang="hu-HU" dirty="0" err="1"/>
              <a:t>zandó</a:t>
            </a:r>
            <a:r>
              <a:rPr lang="hu-HU" dirty="0"/>
              <a:t> információt bináris kódkészlettel fejezzük ki</a:t>
            </a:r>
          </a:p>
          <a:p>
            <a:pPr>
              <a:buFont typeface="Monotype Sorts" pitchFamily="2" charset="2"/>
              <a:buNone/>
            </a:pPr>
            <a:endParaRPr lang="hu-HU" dirty="0"/>
          </a:p>
          <a:p>
            <a:r>
              <a:rPr lang="hu-HU" dirty="0"/>
              <a:t>matematikai modell</a:t>
            </a:r>
            <a:endParaRPr lang="en-US" dirty="0"/>
          </a:p>
        </p:txBody>
      </p:sp>
      <p:pic>
        <p:nvPicPr>
          <p:cNvPr id="155650" name="Picture 2"/>
          <p:cNvPicPr>
            <a:picLocks noChangeAspect="1" noChangeArrowheads="1"/>
          </p:cNvPicPr>
          <p:nvPr/>
        </p:nvPicPr>
        <p:blipFill>
          <a:blip r:embed="rId2" cstate="print"/>
          <a:srcRect/>
          <a:stretch>
            <a:fillRect/>
          </a:stretch>
        </p:blipFill>
        <p:spPr bwMode="auto">
          <a:xfrm>
            <a:off x="4786313" y="4214818"/>
            <a:ext cx="4102771" cy="2357454"/>
          </a:xfrm>
          <a:prstGeom prst="rect">
            <a:avLst/>
          </a:prstGeom>
          <a:noFill/>
          <a:ln w="9525">
            <a:noFill/>
            <a:miter lim="800000"/>
            <a:headEnd/>
            <a:tailEnd/>
          </a:ln>
          <a:effec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hu-HU"/>
              <a:t>Matematikai modellezés</a:t>
            </a:r>
            <a:endParaRPr lang="en-US"/>
          </a:p>
        </p:txBody>
      </p:sp>
      <p:sp>
        <p:nvSpPr>
          <p:cNvPr id="106499" name="Rectangle 3"/>
          <p:cNvSpPr>
            <a:spLocks noGrp="1" noChangeArrowheads="1"/>
          </p:cNvSpPr>
          <p:nvPr>
            <p:ph type="body" idx="1"/>
          </p:nvPr>
        </p:nvSpPr>
        <p:spPr>
          <a:xfrm>
            <a:off x="838200" y="1628775"/>
            <a:ext cx="8091518" cy="4967288"/>
          </a:xfrm>
        </p:spPr>
        <p:txBody>
          <a:bodyPr/>
          <a:lstStyle/>
          <a:p>
            <a:r>
              <a:rPr lang="hu-HU" dirty="0"/>
              <a:t>                            - elsődleges szimbólumok, üzenetek halmaza</a:t>
            </a:r>
            <a:r>
              <a:rPr lang="en-US" dirty="0"/>
              <a:t> </a:t>
            </a:r>
            <a:r>
              <a:rPr lang="hu-HU" dirty="0"/>
              <a:t>(amit ábrázolni akarunk</a:t>
            </a:r>
            <a:r>
              <a:rPr lang="en-US" dirty="0"/>
              <a:t> </a:t>
            </a:r>
            <a:r>
              <a:rPr lang="hu-HU" dirty="0"/>
              <a:t>)</a:t>
            </a:r>
          </a:p>
          <a:p>
            <a:r>
              <a:rPr lang="hu-HU" dirty="0"/>
              <a:t>                              - kódok ábécéje, elemei betűk (segítségükkel kódolunk)</a:t>
            </a:r>
          </a:p>
          <a:p>
            <a:r>
              <a:rPr lang="hu-HU" dirty="0"/>
              <a:t>n hosszúságú szavak halmaza:</a:t>
            </a:r>
          </a:p>
          <a:p>
            <a:endParaRPr lang="hu-HU" dirty="0"/>
          </a:p>
          <a:p>
            <a:endParaRPr lang="en-US" dirty="0"/>
          </a:p>
        </p:txBody>
      </p:sp>
      <p:sp>
        <p:nvSpPr>
          <p:cNvPr id="106501"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106500" name="Object 4"/>
          <p:cNvGraphicFramePr>
            <a:graphicFrameLocks noChangeAspect="1"/>
          </p:cNvGraphicFramePr>
          <p:nvPr/>
        </p:nvGraphicFramePr>
        <p:xfrm>
          <a:off x="1474787" y="1643050"/>
          <a:ext cx="1925771" cy="574687"/>
        </p:xfrm>
        <a:graphic>
          <a:graphicData uri="http://schemas.openxmlformats.org/presentationml/2006/ole">
            <mc:AlternateContent xmlns:mc="http://schemas.openxmlformats.org/markup-compatibility/2006">
              <mc:Choice xmlns:v="urn:schemas-microsoft-com:vml" Requires="v">
                <p:oleObj spid="_x0000_s79880" name="Equation" r:id="rId3" imgW="1066800" imgH="228600" progId="">
                  <p:embed/>
                </p:oleObj>
              </mc:Choice>
              <mc:Fallback>
                <p:oleObj name="Equation" r:id="rId3" imgW="1066800" imgH="2286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787" y="1643050"/>
                        <a:ext cx="1925771" cy="574687"/>
                      </a:xfrm>
                      <a:prstGeom prst="rect">
                        <a:avLst/>
                      </a:prstGeom>
                      <a:solidFill>
                        <a:schemeClr val="accent1"/>
                      </a:solidFill>
                    </p:spPr>
                  </p:pic>
                </p:oleObj>
              </mc:Fallback>
            </mc:AlternateContent>
          </a:graphicData>
        </a:graphic>
      </p:graphicFrame>
      <p:sp>
        <p:nvSpPr>
          <p:cNvPr id="106503" name="Rectangle 7"/>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106502" name="Object 6"/>
          <p:cNvGraphicFramePr>
            <a:graphicFrameLocks noChangeAspect="1"/>
          </p:cNvGraphicFramePr>
          <p:nvPr/>
        </p:nvGraphicFramePr>
        <p:xfrm>
          <a:off x="1500166" y="2714620"/>
          <a:ext cx="1914073" cy="500066"/>
        </p:xfrm>
        <a:graphic>
          <a:graphicData uri="http://schemas.openxmlformats.org/presentationml/2006/ole">
            <mc:AlternateContent xmlns:mc="http://schemas.openxmlformats.org/markup-compatibility/2006">
              <mc:Choice xmlns:v="urn:schemas-microsoft-com:vml" Requires="v">
                <p:oleObj spid="_x0000_s79881" name="Equation" r:id="rId5" imgW="1104900" imgH="228600" progId="">
                  <p:embed/>
                </p:oleObj>
              </mc:Choice>
              <mc:Fallback>
                <p:oleObj name="Equation" r:id="rId5" imgW="1104900" imgH="22860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0166" y="2714620"/>
                        <a:ext cx="1914073" cy="500066"/>
                      </a:xfrm>
                      <a:prstGeom prst="rect">
                        <a:avLst/>
                      </a:prstGeom>
                      <a:solidFill>
                        <a:schemeClr val="accent1"/>
                      </a:solidFill>
                    </p:spPr>
                  </p:pic>
                </p:oleObj>
              </mc:Fallback>
            </mc:AlternateContent>
          </a:graphicData>
        </a:graphic>
      </p:graphicFrame>
      <p:sp>
        <p:nvSpPr>
          <p:cNvPr id="106505" name="Rectangle 9"/>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106504" name="Object 8"/>
          <p:cNvGraphicFramePr>
            <a:graphicFrameLocks noChangeAspect="1"/>
          </p:cNvGraphicFramePr>
          <p:nvPr/>
        </p:nvGraphicFramePr>
        <p:xfrm>
          <a:off x="1000100" y="4500570"/>
          <a:ext cx="7526337" cy="731837"/>
        </p:xfrm>
        <a:graphic>
          <a:graphicData uri="http://schemas.openxmlformats.org/presentationml/2006/ole">
            <mc:AlternateContent xmlns:mc="http://schemas.openxmlformats.org/markup-compatibility/2006">
              <mc:Choice xmlns:v="urn:schemas-microsoft-com:vml" Requires="v">
                <p:oleObj spid="_x0000_s79882" name="Equation" r:id="rId7" imgW="2527200" imgH="253800" progId="">
                  <p:embed/>
                </p:oleObj>
              </mc:Choice>
              <mc:Fallback>
                <p:oleObj name="Equation" r:id="rId7" imgW="2527200" imgH="253800"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100" y="4500570"/>
                        <a:ext cx="7526337" cy="731837"/>
                      </a:xfrm>
                      <a:prstGeom prst="rect">
                        <a:avLst/>
                      </a:prstGeom>
                      <a:solidFill>
                        <a:schemeClr val="accent1"/>
                      </a:solidFill>
                    </p:spPr>
                  </p:pic>
                </p:oleObj>
              </mc:Fallback>
            </mc:AlternateContent>
          </a:graphicData>
        </a:graphic>
      </p:graphicFrame>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hu-HU"/>
              <a:t>Matematikai modellezés</a:t>
            </a:r>
            <a:endParaRPr lang="en-US"/>
          </a:p>
        </p:txBody>
      </p:sp>
      <p:sp>
        <p:nvSpPr>
          <p:cNvPr id="107523" name="Rectangle 3"/>
          <p:cNvSpPr>
            <a:spLocks noGrp="1" noChangeArrowheads="1"/>
          </p:cNvSpPr>
          <p:nvPr>
            <p:ph type="body" idx="1"/>
          </p:nvPr>
        </p:nvSpPr>
        <p:spPr>
          <a:xfrm>
            <a:off x="457200" y="1775191"/>
            <a:ext cx="8686800" cy="4625609"/>
          </a:xfrm>
        </p:spPr>
        <p:txBody>
          <a:bodyPr/>
          <a:lstStyle/>
          <a:p>
            <a:r>
              <a:rPr lang="hu-HU" dirty="0"/>
              <a:t>összes szavak halmaza: </a:t>
            </a:r>
          </a:p>
          <a:p>
            <a:endParaRPr lang="hu-HU" dirty="0"/>
          </a:p>
          <a:p>
            <a:r>
              <a:rPr lang="en-US" dirty="0"/>
              <a:t> </a:t>
            </a:r>
            <a:r>
              <a:rPr lang="hu-HU" b="1" dirty="0">
                <a:solidFill>
                  <a:srgbClr val="993300"/>
                </a:solidFill>
              </a:rPr>
              <a:t>kód:</a:t>
            </a:r>
            <a:r>
              <a:rPr lang="hu-HU" dirty="0"/>
              <a:t>                     </a:t>
            </a:r>
            <a:r>
              <a:rPr lang="hu-HU" dirty="0" err="1"/>
              <a:t>injektív</a:t>
            </a:r>
            <a:r>
              <a:rPr lang="hu-HU" dirty="0"/>
              <a:t> leképezés</a:t>
            </a:r>
          </a:p>
          <a:p>
            <a:pPr lvl="1"/>
            <a:r>
              <a:rPr lang="hu-HU" dirty="0">
                <a:solidFill>
                  <a:srgbClr val="009999"/>
                </a:solidFill>
              </a:rPr>
              <a:t>egyenletes</a:t>
            </a:r>
            <a:r>
              <a:rPr lang="hu-HU" dirty="0"/>
              <a:t> (pl. számjegyek bináris ábrázolása 8 biten)</a:t>
            </a:r>
          </a:p>
          <a:p>
            <a:pPr lvl="1"/>
            <a:r>
              <a:rPr lang="hu-HU" dirty="0">
                <a:solidFill>
                  <a:srgbClr val="009999"/>
                </a:solidFill>
              </a:rPr>
              <a:t>nem egyenletes</a:t>
            </a:r>
            <a:r>
              <a:rPr lang="hu-HU" dirty="0"/>
              <a:t> (pl. Morse ábécé)</a:t>
            </a:r>
            <a:r>
              <a:rPr lang="en-US" dirty="0"/>
              <a:t> </a:t>
            </a:r>
            <a:endParaRPr lang="hu-HU" dirty="0"/>
          </a:p>
          <a:p>
            <a:endParaRPr lang="hu-HU" b="1" dirty="0">
              <a:solidFill>
                <a:srgbClr val="993300"/>
              </a:solidFill>
            </a:endParaRPr>
          </a:p>
          <a:p>
            <a:r>
              <a:rPr lang="hu-HU" b="1" dirty="0">
                <a:solidFill>
                  <a:srgbClr val="993300"/>
                </a:solidFill>
              </a:rPr>
              <a:t>dekódolás:</a:t>
            </a:r>
            <a:r>
              <a:rPr lang="hu-HU" dirty="0"/>
              <a:t> </a:t>
            </a:r>
          </a:p>
          <a:p>
            <a:r>
              <a:rPr lang="hu-HU" dirty="0"/>
              <a:t>egyértelműen dekódolható függvény</a:t>
            </a:r>
            <a:r>
              <a:rPr lang="en-US" dirty="0"/>
              <a:t> </a:t>
            </a:r>
            <a:endParaRPr lang="hu-HU" dirty="0"/>
          </a:p>
          <a:p>
            <a:endParaRPr lang="en-US" dirty="0"/>
          </a:p>
        </p:txBody>
      </p:sp>
      <p:sp>
        <p:nvSpPr>
          <p:cNvPr id="107525"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107524" name="Object 4"/>
          <p:cNvGraphicFramePr>
            <a:graphicFrameLocks noChangeAspect="1"/>
          </p:cNvGraphicFramePr>
          <p:nvPr/>
        </p:nvGraphicFramePr>
        <p:xfrm>
          <a:off x="1152525" y="2314336"/>
          <a:ext cx="4991111" cy="482839"/>
        </p:xfrm>
        <a:graphic>
          <a:graphicData uri="http://schemas.openxmlformats.org/presentationml/2006/ole">
            <mc:AlternateContent xmlns:mc="http://schemas.openxmlformats.org/markup-compatibility/2006">
              <mc:Choice xmlns:v="urn:schemas-microsoft-com:vml" Requires="v">
                <p:oleObj spid="_x0000_s80904" name="Equation" r:id="rId3" imgW="1739900" imgH="215900" progId="">
                  <p:embed/>
                </p:oleObj>
              </mc:Choice>
              <mc:Fallback>
                <p:oleObj name="Equation" r:id="rId3" imgW="1739900" imgH="2159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525" y="2314336"/>
                        <a:ext cx="4991111" cy="482839"/>
                      </a:xfrm>
                      <a:prstGeom prst="rect">
                        <a:avLst/>
                      </a:prstGeom>
                      <a:solidFill>
                        <a:schemeClr val="accent1"/>
                      </a:solidFill>
                    </p:spPr>
                  </p:pic>
                </p:oleObj>
              </mc:Fallback>
            </mc:AlternateContent>
          </a:graphicData>
        </a:graphic>
      </p:graphicFrame>
      <p:sp>
        <p:nvSpPr>
          <p:cNvPr id="107527" name="Rectangle 7"/>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107526" name="Object 6"/>
          <p:cNvGraphicFramePr>
            <a:graphicFrameLocks noChangeAspect="1"/>
          </p:cNvGraphicFramePr>
          <p:nvPr/>
        </p:nvGraphicFramePr>
        <p:xfrm>
          <a:off x="2457450" y="2840038"/>
          <a:ext cx="2339975" cy="541337"/>
        </p:xfrm>
        <a:graphic>
          <a:graphicData uri="http://schemas.openxmlformats.org/presentationml/2006/ole">
            <mc:AlternateContent xmlns:mc="http://schemas.openxmlformats.org/markup-compatibility/2006">
              <mc:Choice xmlns:v="urn:schemas-microsoft-com:vml" Requires="v">
                <p:oleObj spid="_x0000_s80905" name="Equation" r:id="rId5" imgW="672808" imgH="215806" progId="">
                  <p:embed/>
                </p:oleObj>
              </mc:Choice>
              <mc:Fallback>
                <p:oleObj name="Equation" r:id="rId5" imgW="672808" imgH="215806"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7450" y="2840038"/>
                        <a:ext cx="2339975" cy="541337"/>
                      </a:xfrm>
                      <a:prstGeom prst="rect">
                        <a:avLst/>
                      </a:prstGeom>
                      <a:solidFill>
                        <a:schemeClr val="accent1"/>
                      </a:solidFill>
                    </p:spPr>
                  </p:pic>
                </p:oleObj>
              </mc:Fallback>
            </mc:AlternateContent>
          </a:graphicData>
        </a:graphic>
      </p:graphicFrame>
      <p:sp>
        <p:nvSpPr>
          <p:cNvPr id="107529" name="Rectangle 9"/>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107528" name="Object 8"/>
          <p:cNvGraphicFramePr>
            <a:graphicFrameLocks noChangeAspect="1"/>
          </p:cNvGraphicFramePr>
          <p:nvPr/>
        </p:nvGraphicFramePr>
        <p:xfrm>
          <a:off x="3071802" y="5143512"/>
          <a:ext cx="2827351" cy="616236"/>
        </p:xfrm>
        <a:graphic>
          <a:graphicData uri="http://schemas.openxmlformats.org/presentationml/2006/ole">
            <mc:AlternateContent xmlns:mc="http://schemas.openxmlformats.org/markup-compatibility/2006">
              <mc:Choice xmlns:v="urn:schemas-microsoft-com:vml" Requires="v">
                <p:oleObj spid="_x0000_s80906" name="Equation" r:id="rId7" imgW="914400" imgH="241300" progId="">
                  <p:embed/>
                </p:oleObj>
              </mc:Choice>
              <mc:Fallback>
                <p:oleObj name="Equation" r:id="rId7" imgW="914400" imgH="241300"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1802" y="5143512"/>
                        <a:ext cx="2827351" cy="616236"/>
                      </a:xfrm>
                      <a:prstGeom prst="rect">
                        <a:avLst/>
                      </a:prstGeom>
                      <a:solidFill>
                        <a:schemeClr val="accent1"/>
                      </a:solidFill>
                    </p:spPr>
                  </p:pic>
                </p:oleObj>
              </mc:Fallback>
            </mc:AlternateContent>
          </a:graphicData>
        </a:graphic>
      </p:graphicFrame>
      <p:pic>
        <p:nvPicPr>
          <p:cNvPr id="80901" name="Picture 5"/>
          <p:cNvPicPr>
            <a:picLocks noChangeAspect="1" noChangeArrowheads="1"/>
          </p:cNvPicPr>
          <p:nvPr/>
        </p:nvPicPr>
        <p:blipFill>
          <a:blip r:embed="rId9" cstate="print"/>
          <a:srcRect/>
          <a:stretch>
            <a:fillRect/>
          </a:stretch>
        </p:blipFill>
        <p:spPr bwMode="auto">
          <a:xfrm>
            <a:off x="6215074" y="3929065"/>
            <a:ext cx="2786082" cy="1440924"/>
          </a:xfrm>
          <a:prstGeom prst="rect">
            <a:avLst/>
          </a:prstGeom>
          <a:noFill/>
          <a:ln w="9525">
            <a:noFill/>
            <a:miter lim="800000"/>
            <a:headEnd/>
            <a:tailEnd/>
          </a:ln>
          <a:effectLst/>
        </p:spPr>
      </p:pic>
      <p:pic>
        <p:nvPicPr>
          <p:cNvPr id="80903" name="Picture 7" descr="http://xoax.net/comp_sci/crs/architecture/lessons/Lesson1/Image2.png"/>
          <p:cNvPicPr>
            <a:picLocks noChangeAspect="1" noChangeArrowheads="1"/>
          </p:cNvPicPr>
          <p:nvPr/>
        </p:nvPicPr>
        <p:blipFill>
          <a:blip r:embed="rId10"/>
          <a:srcRect/>
          <a:stretch>
            <a:fillRect/>
          </a:stretch>
        </p:blipFill>
        <p:spPr bwMode="auto">
          <a:xfrm>
            <a:off x="2214546" y="3779046"/>
            <a:ext cx="2428892" cy="728668"/>
          </a:xfrm>
          <a:prstGeom prst="rect">
            <a:avLst/>
          </a:prstGeom>
          <a:noFill/>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hu-HU"/>
              <a:t>Szövegek kódolása</a:t>
            </a:r>
            <a:endParaRPr lang="en-GB"/>
          </a:p>
        </p:txBody>
      </p:sp>
      <p:sp>
        <p:nvSpPr>
          <p:cNvPr id="24579" name="Rectangle 3"/>
          <p:cNvSpPr>
            <a:spLocks noGrp="1" noChangeArrowheads="1"/>
          </p:cNvSpPr>
          <p:nvPr>
            <p:ph type="body" idx="1"/>
          </p:nvPr>
        </p:nvSpPr>
        <p:spPr/>
        <p:txBody>
          <a:bodyPr>
            <a:normAutofit fontScale="85000" lnSpcReduction="10000"/>
          </a:bodyPr>
          <a:lstStyle/>
          <a:p>
            <a:r>
              <a:rPr lang="hu-HU" b="1" dirty="0">
                <a:solidFill>
                  <a:srgbClr val="993300"/>
                </a:solidFill>
              </a:rPr>
              <a:t>Karakterek</a:t>
            </a:r>
            <a:r>
              <a:rPr lang="hu-HU" dirty="0"/>
              <a:t> – betűk, számjegyek, írásjelek, speciális jelek összefoglaló neve; </a:t>
            </a:r>
          </a:p>
          <a:p>
            <a:r>
              <a:rPr lang="hu-HU" dirty="0"/>
              <a:t>gépi reprezentálása: binárisan</a:t>
            </a:r>
          </a:p>
          <a:p>
            <a:r>
              <a:rPr lang="hu-HU" dirty="0"/>
              <a:t>Lehetne-e minden mondatot (100 betűből állót) számmal kódolni? Kb. </a:t>
            </a:r>
            <a:r>
              <a:rPr lang="hu-HU" b="1" dirty="0"/>
              <a:t>44</a:t>
            </a:r>
            <a:r>
              <a:rPr lang="hu-HU" sz="2800" b="1" baseline="30000" dirty="0"/>
              <a:t>100</a:t>
            </a:r>
            <a:r>
              <a:rPr lang="hu-HU" dirty="0"/>
              <a:t> mondat. Nagy lenne a kódtáblázat, nehezen lehetne megtalálni a kódhoz tartozó mondatot. </a:t>
            </a:r>
          </a:p>
          <a:p>
            <a:pPr lvl="1"/>
            <a:r>
              <a:rPr lang="hu-HU" dirty="0"/>
              <a:t>Atomok száma a Földön: 9.01 x 10</a:t>
            </a:r>
            <a:r>
              <a:rPr lang="hu-HU" baseline="30000" dirty="0"/>
              <a:t>49</a:t>
            </a:r>
          </a:p>
          <a:p>
            <a:pPr>
              <a:buNone/>
            </a:pPr>
            <a:r>
              <a:rPr lang="hu-HU" dirty="0"/>
              <a:t>Ehelyett:</a:t>
            </a:r>
          </a:p>
          <a:p>
            <a:r>
              <a:rPr lang="hu-HU" dirty="0"/>
              <a:t>1 karakter </a:t>
            </a:r>
            <a:r>
              <a:rPr lang="hu-HU" dirty="0">
                <a:sym typeface="Symbol" pitchFamily="18" charset="2"/>
              </a:rPr>
              <a:t> 1 bináris, </a:t>
            </a:r>
            <a:r>
              <a:rPr lang="hu-HU" dirty="0" err="1">
                <a:sym typeface="Symbol" pitchFamily="18" charset="2"/>
              </a:rPr>
              <a:t>hexa</a:t>
            </a:r>
            <a:r>
              <a:rPr lang="hu-HU" dirty="0">
                <a:sym typeface="Symbol" pitchFamily="18" charset="2"/>
              </a:rPr>
              <a:t> vagy decimális számkód</a:t>
            </a:r>
          </a:p>
          <a:p>
            <a:r>
              <a:rPr lang="hu-HU" b="1" dirty="0">
                <a:solidFill>
                  <a:srgbClr val="993300"/>
                </a:solidFill>
                <a:sym typeface="Symbol" pitchFamily="18" charset="2"/>
              </a:rPr>
              <a:t>Hogyan?</a:t>
            </a:r>
            <a:r>
              <a:rPr lang="hu-HU" dirty="0">
                <a:sym typeface="Symbol" pitchFamily="18" charset="2"/>
              </a:rPr>
              <a:t> </a:t>
            </a:r>
          </a:p>
          <a:p>
            <a:pPr>
              <a:buFont typeface="Monotype Sorts" pitchFamily="2" charset="2"/>
              <a:buNone/>
            </a:pPr>
            <a:r>
              <a:rPr lang="hu-HU" dirty="0">
                <a:sym typeface="Symbol" pitchFamily="18" charset="2"/>
              </a:rPr>
              <a:t>		Kódolási szabványok</a:t>
            </a:r>
            <a:endParaRPr lang="en-GB" dirty="0"/>
          </a:p>
        </p:txBody>
      </p:sp>
      <p:pic>
        <p:nvPicPr>
          <p:cNvPr id="181250" name="Picture 2" descr="http://www.angyalszarny.eoldal.hu/img/picture/1331/uj-fold-2.jpg"/>
          <p:cNvPicPr>
            <a:picLocks noChangeAspect="1" noChangeArrowheads="1"/>
          </p:cNvPicPr>
          <p:nvPr/>
        </p:nvPicPr>
        <p:blipFill>
          <a:blip r:embed="rId2"/>
          <a:srcRect/>
          <a:stretch>
            <a:fillRect/>
          </a:stretch>
        </p:blipFill>
        <p:spPr bwMode="auto">
          <a:xfrm>
            <a:off x="5929322" y="4143380"/>
            <a:ext cx="1071570" cy="107157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24579">
                                            <p:txEl>
                                              <p:pRg st="1" end="1"/>
                                            </p:txEl>
                                          </p:spTgt>
                                        </p:tgtEl>
                                        <p:attrNameLst>
                                          <p:attrName>style.visibility</p:attrName>
                                        </p:attrNameLst>
                                      </p:cBhvr>
                                      <p:to>
                                        <p:strVal val="visible"/>
                                      </p:to>
                                    </p:set>
                                    <p:anim calcmode="lin" valueType="num">
                                      <p:cBhvr additive="base">
                                        <p:cTn id="12" dur="5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579">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24579">
                                            <p:txEl>
                                              <p:pRg st="2" end="2"/>
                                            </p:txEl>
                                          </p:spTgt>
                                        </p:tgtEl>
                                        <p:attrNameLst>
                                          <p:attrName>style.visibility</p:attrName>
                                        </p:attrNameLst>
                                      </p:cBhvr>
                                      <p:to>
                                        <p:strVal val="visible"/>
                                      </p:to>
                                    </p:set>
                                    <p:anim calcmode="lin" valueType="num">
                                      <p:cBhvr additive="base">
                                        <p:cTn id="17" dur="500" fill="hold"/>
                                        <p:tgtEl>
                                          <p:spTgt spid="2457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457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1000"/>
                                  </p:stCondLst>
                                  <p:childTnLst>
                                    <p:set>
                                      <p:cBhvr>
                                        <p:cTn id="20" dur="1" fill="hold">
                                          <p:stCondLst>
                                            <p:cond delay="0"/>
                                          </p:stCondLst>
                                        </p:cTn>
                                        <p:tgtEl>
                                          <p:spTgt spid="24579">
                                            <p:txEl>
                                              <p:pRg st="3" end="3"/>
                                            </p:txEl>
                                          </p:spTgt>
                                        </p:tgtEl>
                                        <p:attrNameLst>
                                          <p:attrName>style.visibility</p:attrName>
                                        </p:attrNameLst>
                                      </p:cBhvr>
                                      <p:to>
                                        <p:strVal val="visible"/>
                                      </p:to>
                                    </p:set>
                                    <p:anim calcmode="lin" valueType="num">
                                      <p:cBhvr additive="base">
                                        <p:cTn id="21" dur="500" fill="hold"/>
                                        <p:tgtEl>
                                          <p:spTgt spid="24579">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4579">
                                            <p:txEl>
                                              <p:pRg st="3" end="3"/>
                                            </p:txEl>
                                          </p:spTgt>
                                        </p:tgtEl>
                                        <p:attrNameLst>
                                          <p:attrName>ppt_y</p:attrName>
                                        </p:attrNameLst>
                                      </p:cBhvr>
                                      <p:tavLst>
                                        <p:tav tm="0">
                                          <p:val>
                                            <p:strVal val="#ppt_y"/>
                                          </p:val>
                                        </p:tav>
                                        <p:tav tm="100000">
                                          <p:val>
                                            <p:strVal val="#ppt_y"/>
                                          </p:val>
                                        </p:tav>
                                      </p:tavLst>
                                    </p:anim>
                                  </p:childTnLst>
                                </p:cTn>
                              </p:par>
                            </p:childTnLst>
                          </p:cTn>
                        </p:par>
                        <p:par>
                          <p:cTn id="23" fill="hold">
                            <p:stCondLst>
                              <p:cond delay="4500"/>
                            </p:stCondLst>
                            <p:childTnLst>
                              <p:par>
                                <p:cTn id="24" presetID="2" presetClass="entr" presetSubtype="8" fill="hold" grpId="0" nodeType="afterEffect">
                                  <p:stCondLst>
                                    <p:cond delay="1000"/>
                                  </p:stCondLst>
                                  <p:childTnLst>
                                    <p:set>
                                      <p:cBhvr>
                                        <p:cTn id="25" dur="1" fill="hold">
                                          <p:stCondLst>
                                            <p:cond delay="0"/>
                                          </p:stCondLst>
                                        </p:cTn>
                                        <p:tgtEl>
                                          <p:spTgt spid="24579">
                                            <p:txEl>
                                              <p:pRg st="4" end="4"/>
                                            </p:txEl>
                                          </p:spTgt>
                                        </p:tgtEl>
                                        <p:attrNameLst>
                                          <p:attrName>style.visibility</p:attrName>
                                        </p:attrNameLst>
                                      </p:cBhvr>
                                      <p:to>
                                        <p:strVal val="visible"/>
                                      </p:to>
                                    </p:set>
                                    <p:anim calcmode="lin" valueType="num">
                                      <p:cBhvr additive="base">
                                        <p:cTn id="26" dur="500" fill="hold"/>
                                        <p:tgtEl>
                                          <p:spTgt spid="24579">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4579">
                                            <p:txEl>
                                              <p:pRg st="4" end="4"/>
                                            </p:txEl>
                                          </p:spTgt>
                                        </p:tgtEl>
                                        <p:attrNameLst>
                                          <p:attrName>ppt_y</p:attrName>
                                        </p:attrNameLst>
                                      </p:cBhvr>
                                      <p:tavLst>
                                        <p:tav tm="0">
                                          <p:val>
                                            <p:strVal val="#ppt_y"/>
                                          </p:val>
                                        </p:tav>
                                        <p:tav tm="100000">
                                          <p:val>
                                            <p:strVal val="#ppt_y"/>
                                          </p:val>
                                        </p:tav>
                                      </p:tavLst>
                                    </p:anim>
                                  </p:childTnLst>
                                </p:cTn>
                              </p:par>
                            </p:childTnLst>
                          </p:cTn>
                        </p:par>
                        <p:par>
                          <p:cTn id="28" fill="hold">
                            <p:stCondLst>
                              <p:cond delay="6000"/>
                            </p:stCondLst>
                            <p:childTnLst>
                              <p:par>
                                <p:cTn id="29" presetID="2" presetClass="entr" presetSubtype="8" fill="hold" grpId="0" nodeType="afterEffect">
                                  <p:stCondLst>
                                    <p:cond delay="1000"/>
                                  </p:stCondLst>
                                  <p:childTnLst>
                                    <p:set>
                                      <p:cBhvr>
                                        <p:cTn id="30" dur="1" fill="hold">
                                          <p:stCondLst>
                                            <p:cond delay="0"/>
                                          </p:stCondLst>
                                        </p:cTn>
                                        <p:tgtEl>
                                          <p:spTgt spid="24579">
                                            <p:txEl>
                                              <p:pRg st="5" end="5"/>
                                            </p:txEl>
                                          </p:spTgt>
                                        </p:tgtEl>
                                        <p:attrNameLst>
                                          <p:attrName>style.visibility</p:attrName>
                                        </p:attrNameLst>
                                      </p:cBhvr>
                                      <p:to>
                                        <p:strVal val="visible"/>
                                      </p:to>
                                    </p:set>
                                    <p:anim calcmode="lin" valueType="num">
                                      <p:cBhvr additive="base">
                                        <p:cTn id="31" dur="500" fill="hold"/>
                                        <p:tgtEl>
                                          <p:spTgt spid="2457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4579">
                                            <p:txEl>
                                              <p:pRg st="5" end="5"/>
                                            </p:txEl>
                                          </p:spTgt>
                                        </p:tgtEl>
                                        <p:attrNameLst>
                                          <p:attrName>ppt_y</p:attrName>
                                        </p:attrNameLst>
                                      </p:cBhvr>
                                      <p:tavLst>
                                        <p:tav tm="0">
                                          <p:val>
                                            <p:strVal val="#ppt_y"/>
                                          </p:val>
                                        </p:tav>
                                        <p:tav tm="100000">
                                          <p:val>
                                            <p:strVal val="#ppt_y"/>
                                          </p:val>
                                        </p:tav>
                                      </p:tavLst>
                                    </p:anim>
                                  </p:childTnLst>
                                </p:cTn>
                              </p:par>
                            </p:childTnLst>
                          </p:cTn>
                        </p:par>
                        <p:par>
                          <p:cTn id="33" fill="hold">
                            <p:stCondLst>
                              <p:cond delay="7500"/>
                            </p:stCondLst>
                            <p:childTnLst>
                              <p:par>
                                <p:cTn id="34" presetID="2" presetClass="entr" presetSubtype="8" fill="hold" grpId="0" nodeType="afterEffect">
                                  <p:stCondLst>
                                    <p:cond delay="1000"/>
                                  </p:stCondLst>
                                  <p:childTnLst>
                                    <p:set>
                                      <p:cBhvr>
                                        <p:cTn id="35" dur="1" fill="hold">
                                          <p:stCondLst>
                                            <p:cond delay="0"/>
                                          </p:stCondLst>
                                        </p:cTn>
                                        <p:tgtEl>
                                          <p:spTgt spid="24579">
                                            <p:txEl>
                                              <p:pRg st="6" end="6"/>
                                            </p:txEl>
                                          </p:spTgt>
                                        </p:tgtEl>
                                        <p:attrNameLst>
                                          <p:attrName>style.visibility</p:attrName>
                                        </p:attrNameLst>
                                      </p:cBhvr>
                                      <p:to>
                                        <p:strVal val="visible"/>
                                      </p:to>
                                    </p:set>
                                    <p:anim calcmode="lin" valueType="num">
                                      <p:cBhvr additive="base">
                                        <p:cTn id="36" dur="500" fill="hold"/>
                                        <p:tgtEl>
                                          <p:spTgt spid="24579">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4579">
                                            <p:txEl>
                                              <p:pRg st="6" end="6"/>
                                            </p:txEl>
                                          </p:spTgt>
                                        </p:tgtEl>
                                        <p:attrNameLst>
                                          <p:attrName>ppt_y</p:attrName>
                                        </p:attrNameLst>
                                      </p:cBhvr>
                                      <p:tavLst>
                                        <p:tav tm="0">
                                          <p:val>
                                            <p:strVal val="#ppt_y"/>
                                          </p:val>
                                        </p:tav>
                                        <p:tav tm="100000">
                                          <p:val>
                                            <p:strVal val="#ppt_y"/>
                                          </p:val>
                                        </p:tav>
                                      </p:tavLst>
                                    </p:anim>
                                  </p:childTnLst>
                                </p:cTn>
                              </p:par>
                            </p:childTnLst>
                          </p:cTn>
                        </p:par>
                        <p:par>
                          <p:cTn id="38" fill="hold">
                            <p:stCondLst>
                              <p:cond delay="9000"/>
                            </p:stCondLst>
                            <p:childTnLst>
                              <p:par>
                                <p:cTn id="39" presetID="2" presetClass="entr" presetSubtype="8" fill="hold" grpId="0" nodeType="afterEffect">
                                  <p:stCondLst>
                                    <p:cond delay="1000"/>
                                  </p:stCondLst>
                                  <p:childTnLst>
                                    <p:set>
                                      <p:cBhvr>
                                        <p:cTn id="40" dur="1" fill="hold">
                                          <p:stCondLst>
                                            <p:cond delay="0"/>
                                          </p:stCondLst>
                                        </p:cTn>
                                        <p:tgtEl>
                                          <p:spTgt spid="24579">
                                            <p:txEl>
                                              <p:pRg st="7" end="7"/>
                                            </p:txEl>
                                          </p:spTgt>
                                        </p:tgtEl>
                                        <p:attrNameLst>
                                          <p:attrName>style.visibility</p:attrName>
                                        </p:attrNameLst>
                                      </p:cBhvr>
                                      <p:to>
                                        <p:strVal val="visible"/>
                                      </p:to>
                                    </p:set>
                                    <p:anim calcmode="lin" valueType="num">
                                      <p:cBhvr additive="base">
                                        <p:cTn id="41" dur="500" fill="hold"/>
                                        <p:tgtEl>
                                          <p:spTgt spid="24579">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457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advAuto="100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55448"/>
            <a:ext cx="8401080" cy="1252728"/>
          </a:xfrm>
        </p:spPr>
        <p:txBody>
          <a:bodyPr>
            <a:normAutofit/>
          </a:bodyPr>
          <a:lstStyle/>
          <a:p>
            <a:r>
              <a:rPr lang="hu-HU" sz="3600" dirty="0"/>
              <a:t>Szöveg konvertálása bináris számokká</a:t>
            </a:r>
          </a:p>
        </p:txBody>
      </p:sp>
      <p:sp>
        <p:nvSpPr>
          <p:cNvPr id="3" name="Tartalom helye 2"/>
          <p:cNvSpPr>
            <a:spLocks noGrp="1"/>
          </p:cNvSpPr>
          <p:nvPr>
            <p:ph idx="1"/>
          </p:nvPr>
        </p:nvSpPr>
        <p:spPr>
          <a:xfrm>
            <a:off x="457200" y="1775191"/>
            <a:ext cx="2614602" cy="2725379"/>
          </a:xfrm>
        </p:spPr>
        <p:txBody>
          <a:bodyPr>
            <a:normAutofit/>
          </a:bodyPr>
          <a:lstStyle/>
          <a:p>
            <a:pPr>
              <a:buNone/>
            </a:pPr>
            <a:r>
              <a:rPr lang="hu-HU" sz="1800" dirty="0"/>
              <a:t>Isten zöld tenyerén, </a:t>
            </a:r>
          </a:p>
          <a:p>
            <a:pPr>
              <a:buNone/>
            </a:pPr>
            <a:r>
              <a:rPr lang="hu-HU" sz="1800" dirty="0"/>
              <a:t>teremtett templom áll,</a:t>
            </a:r>
          </a:p>
          <a:p>
            <a:pPr>
              <a:buNone/>
            </a:pPr>
            <a:r>
              <a:rPr lang="hu-HU" sz="1800" dirty="0"/>
              <a:t>falában századok, </a:t>
            </a:r>
          </a:p>
          <a:p>
            <a:pPr>
              <a:buNone/>
            </a:pPr>
            <a:r>
              <a:rPr lang="hu-HU" sz="1800" dirty="0"/>
              <a:t>bent színes félhomály.</a:t>
            </a:r>
          </a:p>
          <a:p>
            <a:pPr>
              <a:buNone/>
            </a:pPr>
            <a:endParaRPr lang="hu-HU" sz="1800" dirty="0"/>
          </a:p>
          <a:p>
            <a:pPr>
              <a:buNone/>
            </a:pPr>
            <a:r>
              <a:rPr lang="hu-HU" sz="1800" dirty="0"/>
              <a:t>Kint maradsz-e rabként, </a:t>
            </a:r>
          </a:p>
          <a:p>
            <a:pPr>
              <a:buNone/>
            </a:pPr>
            <a:r>
              <a:rPr lang="hu-HU" sz="1800" dirty="0"/>
              <a:t>hol tágas még a tér,</a:t>
            </a:r>
          </a:p>
          <a:p>
            <a:pPr>
              <a:buNone/>
            </a:pPr>
            <a:r>
              <a:rPr lang="hu-HU" sz="1800" dirty="0"/>
              <a:t>vagy belépsz szabadon,</a:t>
            </a:r>
          </a:p>
          <a:p>
            <a:pPr>
              <a:buNone/>
            </a:pPr>
            <a:r>
              <a:rPr lang="hu-HU" sz="1800" dirty="0"/>
              <a:t>s fénylelked célba ér. </a:t>
            </a:r>
          </a:p>
          <a:p>
            <a:pPr>
              <a:buNone/>
            </a:pPr>
            <a:endParaRPr lang="hu-HU" dirty="0"/>
          </a:p>
        </p:txBody>
      </p:sp>
      <p:sp>
        <p:nvSpPr>
          <p:cNvPr id="4" name="Tartalom helye 2"/>
          <p:cNvSpPr txBox="1">
            <a:spLocks/>
          </p:cNvSpPr>
          <p:nvPr/>
        </p:nvSpPr>
        <p:spPr>
          <a:xfrm>
            <a:off x="3000364" y="1571612"/>
            <a:ext cx="6143636" cy="4714908"/>
          </a:xfrm>
          <a:prstGeom prst="rect">
            <a:avLst/>
          </a:prstGeom>
        </p:spPr>
        <p:txBody>
          <a:bodyPr vert="horz" lIns="54864" tIns="91440" rtlCol="0">
            <a:normAutofit fontScale="25000" lnSpcReduction="20000"/>
          </a:bodyPr>
          <a:lstStyle/>
          <a:p>
            <a:pPr marL="438912" lvl="0" indent="-320040">
              <a:buClr>
                <a:schemeClr val="accent1"/>
              </a:buClr>
              <a:buSzPct val="80000"/>
            </a:pPr>
            <a:r>
              <a:rPr lang="hu-HU" sz="3200" dirty="0"/>
              <a:t>	</a:t>
            </a:r>
            <a:r>
              <a:rPr lang="hu-HU" sz="5600" b="1" dirty="0"/>
              <a:t>01001001 01110011 01110100 01100101 01101110 00100000 01111010 11000011 10110110 01101100 01100100 00100000 01110100 01100101 01101110 01111001 01100101 01110010 11000011 10101001 01101110 00101100 00100000 00001101 00001010 01110100 01100101 01110010 01100101 01101101 01110100 01100101 01110100 </a:t>
            </a:r>
            <a:r>
              <a:rPr lang="hu-HU" sz="5600" b="1" dirty="0" err="1"/>
              <a:t>01110100</a:t>
            </a:r>
            <a:r>
              <a:rPr lang="hu-HU" sz="5600" b="1" dirty="0"/>
              <a:t> 00100000 01110100 01100101 01101101 01110000 01101100 01101111 01101101 00100000 11000011 10100001 01101100 </a:t>
            </a:r>
            <a:r>
              <a:rPr lang="hu-HU" sz="5600" b="1" dirty="0" err="1"/>
              <a:t>01101100</a:t>
            </a:r>
            <a:r>
              <a:rPr lang="hu-HU" sz="5600" b="1" dirty="0"/>
              <a:t> 00101100 00001101 00001010 01100110 01100001 01101100 11000011 10100001 01100010 01100001 01101110 00100000 01110011 01111010 11000011 10100001 01111010 01100001 01100100 01101111 01101011 00101100 00100000 00001101 00001010 01100010 01100101 01101110 01110100 00100000 01110011 01111010 11000011 10101101 01101110 01100101 01110011 00100000 01100110 11000011 10101001 01101100 01101000 01101111 01101101 11000011 10100001 01101100 01111001 00101110 00001101 00001010 00001101 00001010 01001011 01101001 01101110 01110100 00100000 01101101 01100001 01110010 01100001 01100100 01110011 01111010 00101101 01100101 00100000 01110010 01100001 01100010 01101011 11000011 10101001 01101110 01110100 00101100 00100000 00001101 00001010 01101000 01101111 01101100 00100000 01110100 11000011 10100001 01100111 01100001 01110011 00100000 01101101 11000011 10101001 01100111 00100000 01100001 00100000 01110100 11000011 10101001 01110010 00101100 00001101 00001010 01110110 01100001 01100111 01111001 00100000 01100010 01100101 01101100 11000011 10101001 01110000 01110011 01111010 00100000 01110011 01111010 01100001 01100010 01100001 01100100 01101111 01101110 00101100 00001101 00001010 01110011 00100000 01100110 11000011 10101001 01101110 01111001 01101100 01100101 01101100 01101011 01100101 01100100 00100000 01100011 11000011 10101001 01101100 01100010 01100001 00100000 11000011 10101001 01110010 00101110 00100000</a:t>
            </a:r>
            <a:endParaRPr kumimoji="0" lang="hu-HU" sz="5600" b="1" i="0" u="none" strike="noStrike" kern="1200" cap="none" spc="0" normalizeH="0" baseline="0" noProof="0" dirty="0">
              <a:ln>
                <a:noFill/>
              </a:ln>
              <a:solidFill>
                <a:schemeClr val="tx1"/>
              </a:solidFill>
              <a:effectLst/>
              <a:uLnTx/>
              <a:uFillTx/>
              <a:latin typeface="+mn-lt"/>
              <a:ea typeface="+mn-ea"/>
              <a:cs typeface="+mn-cs"/>
            </a:endParaRPr>
          </a:p>
        </p:txBody>
      </p:sp>
      <p:pic>
        <p:nvPicPr>
          <p:cNvPr id="180225" name="Picture 1"/>
          <p:cNvPicPr>
            <a:picLocks noChangeAspect="1" noChangeArrowheads="1"/>
          </p:cNvPicPr>
          <p:nvPr/>
        </p:nvPicPr>
        <p:blipFill>
          <a:blip r:embed="rId2" cstate="print"/>
          <a:srcRect/>
          <a:stretch>
            <a:fillRect/>
          </a:stretch>
        </p:blipFill>
        <p:spPr bwMode="auto">
          <a:xfrm>
            <a:off x="357158" y="4714884"/>
            <a:ext cx="2855833" cy="1728782"/>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55448"/>
            <a:ext cx="8401080" cy="1252728"/>
          </a:xfrm>
        </p:spPr>
        <p:txBody>
          <a:bodyPr>
            <a:normAutofit/>
          </a:bodyPr>
          <a:lstStyle/>
          <a:p>
            <a:r>
              <a:rPr lang="hu-HU" sz="3600" dirty="0"/>
              <a:t>Szöveg konvertálása decimális számokká</a:t>
            </a:r>
          </a:p>
        </p:txBody>
      </p:sp>
      <p:sp>
        <p:nvSpPr>
          <p:cNvPr id="3" name="Tartalom helye 2"/>
          <p:cNvSpPr>
            <a:spLocks noGrp="1"/>
          </p:cNvSpPr>
          <p:nvPr>
            <p:ph idx="1"/>
          </p:nvPr>
        </p:nvSpPr>
        <p:spPr>
          <a:xfrm>
            <a:off x="457200" y="1775191"/>
            <a:ext cx="2614602" cy="2725379"/>
          </a:xfrm>
        </p:spPr>
        <p:txBody>
          <a:bodyPr>
            <a:normAutofit/>
          </a:bodyPr>
          <a:lstStyle/>
          <a:p>
            <a:pPr>
              <a:buNone/>
            </a:pPr>
            <a:r>
              <a:rPr lang="hu-HU" sz="1800" dirty="0"/>
              <a:t>Isten zöld tenyerén, </a:t>
            </a:r>
          </a:p>
          <a:p>
            <a:pPr>
              <a:buNone/>
            </a:pPr>
            <a:r>
              <a:rPr lang="hu-HU" sz="1800" dirty="0"/>
              <a:t>teremtett templom áll,</a:t>
            </a:r>
          </a:p>
          <a:p>
            <a:pPr>
              <a:buNone/>
            </a:pPr>
            <a:r>
              <a:rPr lang="hu-HU" sz="1800" dirty="0"/>
              <a:t>falában századok, </a:t>
            </a:r>
          </a:p>
          <a:p>
            <a:pPr>
              <a:buNone/>
            </a:pPr>
            <a:r>
              <a:rPr lang="hu-HU" sz="1800" dirty="0"/>
              <a:t>bent színes félhomály.</a:t>
            </a:r>
          </a:p>
          <a:p>
            <a:pPr>
              <a:buNone/>
            </a:pPr>
            <a:endParaRPr lang="hu-HU" sz="1800" dirty="0"/>
          </a:p>
          <a:p>
            <a:pPr>
              <a:buNone/>
            </a:pPr>
            <a:r>
              <a:rPr lang="hu-HU" sz="1800" dirty="0"/>
              <a:t>Kint maradsz-e rabként, </a:t>
            </a:r>
          </a:p>
          <a:p>
            <a:pPr>
              <a:buNone/>
            </a:pPr>
            <a:r>
              <a:rPr lang="hu-HU" sz="1800" dirty="0"/>
              <a:t>hol tágas még a tér,</a:t>
            </a:r>
          </a:p>
          <a:p>
            <a:pPr>
              <a:buNone/>
            </a:pPr>
            <a:r>
              <a:rPr lang="hu-HU" sz="1800" dirty="0"/>
              <a:t>vagy belépsz szabadon,</a:t>
            </a:r>
          </a:p>
          <a:p>
            <a:pPr>
              <a:buNone/>
            </a:pPr>
            <a:r>
              <a:rPr lang="hu-HU" sz="1800" dirty="0"/>
              <a:t>s fénylelked célba ér. </a:t>
            </a:r>
          </a:p>
          <a:p>
            <a:pPr>
              <a:buNone/>
            </a:pPr>
            <a:endParaRPr lang="hu-HU" dirty="0"/>
          </a:p>
        </p:txBody>
      </p:sp>
      <p:sp>
        <p:nvSpPr>
          <p:cNvPr id="4" name="Tartalom helye 2"/>
          <p:cNvSpPr txBox="1">
            <a:spLocks/>
          </p:cNvSpPr>
          <p:nvPr/>
        </p:nvSpPr>
        <p:spPr>
          <a:xfrm>
            <a:off x="3000364" y="1571612"/>
            <a:ext cx="5857916" cy="4714908"/>
          </a:xfrm>
          <a:prstGeom prst="rect">
            <a:avLst/>
          </a:prstGeom>
        </p:spPr>
        <p:txBody>
          <a:bodyPr vert="horz" lIns="54864" tIns="91440" rtlCol="0">
            <a:normAutofit fontScale="32500" lnSpcReduction="20000"/>
          </a:bodyPr>
          <a:lstStyle/>
          <a:p>
            <a:pPr marL="438912" lvl="0" indent="-320040">
              <a:buClr>
                <a:schemeClr val="accent1"/>
              </a:buClr>
              <a:buSzPct val="80000"/>
            </a:pPr>
            <a:r>
              <a:rPr lang="hu-HU" sz="3200" dirty="0"/>
              <a:t>	</a:t>
            </a:r>
            <a:r>
              <a:rPr lang="hu-HU" sz="5600" b="1" dirty="0">
                <a:latin typeface="Courier New" pitchFamily="49" charset="0"/>
                <a:cs typeface="Courier New" pitchFamily="49" charset="0"/>
              </a:rPr>
              <a:t> 73 115 116 101 110 32 122 195 182 108 100 32 116 101 110 121 101 114 195 169 110 44 32 13 10 116 101 114 101 109 116 101 116 </a:t>
            </a:r>
            <a:r>
              <a:rPr lang="hu-HU" sz="5600" b="1" dirty="0" err="1">
                <a:latin typeface="Courier New" pitchFamily="49" charset="0"/>
                <a:cs typeface="Courier New" pitchFamily="49" charset="0"/>
              </a:rPr>
              <a:t>116</a:t>
            </a:r>
            <a:r>
              <a:rPr lang="hu-HU" sz="5600" b="1" dirty="0">
                <a:latin typeface="Courier New" pitchFamily="49" charset="0"/>
                <a:cs typeface="Courier New" pitchFamily="49" charset="0"/>
              </a:rPr>
              <a:t> 32 116 101 109 112 108 111 109 32 195 161 108 </a:t>
            </a:r>
            <a:r>
              <a:rPr lang="hu-HU" sz="5600" b="1" dirty="0" err="1">
                <a:latin typeface="Courier New" pitchFamily="49" charset="0"/>
                <a:cs typeface="Courier New" pitchFamily="49" charset="0"/>
              </a:rPr>
              <a:t>108</a:t>
            </a:r>
            <a:r>
              <a:rPr lang="hu-HU" sz="5600" b="1" dirty="0">
                <a:latin typeface="Courier New" pitchFamily="49" charset="0"/>
                <a:cs typeface="Courier New" pitchFamily="49" charset="0"/>
              </a:rPr>
              <a:t> 44 13 10 102 97 108 195 161 98 97 110 32 115 122 195 161 122 97 100 111 107 44 32 13 10 98 101 110 116 32 115 122 195 173 110 101 115 32 102 195 169 108 104 111 109 195 161 108 121 46 13 10 13 10 75 105 110 116 32 109 97 114 97 100 115 122 45 101 32 114 97 98 107 195 169 110 116 44 32 13 10 104 111 108 32 116 195 161 103 97 115 32 109 195 169 103 32 97 32 116 195 169 114 44 13 10 118 97 103 121 32 98 101 108 195 169 112 115 122 32 115 122 97 98 97 100 111 110 44 13 10 115 32 102 195 169 110 121 108 101 108 107 101 100 32 99 195 169 108 98 97 32 195 169 114 46 32</a:t>
            </a:r>
            <a:endParaRPr kumimoji="0" lang="hu-HU" sz="5600" b="1" i="0" u="none" strike="noStrike" kern="1200" cap="none" spc="0" normalizeH="0" baseline="0" noProof="0" dirty="0">
              <a:ln>
                <a:noFill/>
              </a:ln>
              <a:solidFill>
                <a:schemeClr val="tx1"/>
              </a:solidFill>
              <a:effectLst/>
              <a:uLnTx/>
              <a:uFillTx/>
              <a:latin typeface="Courier New" pitchFamily="49" charset="0"/>
              <a:cs typeface="Courier New" pitchFamily="49" charset="0"/>
            </a:endParaRPr>
          </a:p>
        </p:txBody>
      </p:sp>
      <p:pic>
        <p:nvPicPr>
          <p:cNvPr id="179201" name="Picture 1"/>
          <p:cNvPicPr>
            <a:picLocks noChangeAspect="1" noChangeArrowheads="1"/>
          </p:cNvPicPr>
          <p:nvPr/>
        </p:nvPicPr>
        <p:blipFill>
          <a:blip r:embed="rId2" cstate="print"/>
          <a:srcRect/>
          <a:stretch>
            <a:fillRect/>
          </a:stretch>
        </p:blipFill>
        <p:spPr bwMode="auto">
          <a:xfrm>
            <a:off x="500034" y="4572008"/>
            <a:ext cx="2711267" cy="1652582"/>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55448"/>
            <a:ext cx="8401080" cy="1252728"/>
          </a:xfrm>
        </p:spPr>
        <p:txBody>
          <a:bodyPr>
            <a:normAutofit/>
          </a:bodyPr>
          <a:lstStyle/>
          <a:p>
            <a:r>
              <a:rPr lang="hu-HU" sz="3200" dirty="0"/>
              <a:t>Szöveg konvertálása hexadecimális számokká</a:t>
            </a:r>
          </a:p>
        </p:txBody>
      </p:sp>
      <p:sp>
        <p:nvSpPr>
          <p:cNvPr id="3" name="Tartalom helye 2"/>
          <p:cNvSpPr>
            <a:spLocks noGrp="1"/>
          </p:cNvSpPr>
          <p:nvPr>
            <p:ph idx="1"/>
          </p:nvPr>
        </p:nvSpPr>
        <p:spPr>
          <a:xfrm>
            <a:off x="457200" y="1775191"/>
            <a:ext cx="2614602" cy="2725379"/>
          </a:xfrm>
        </p:spPr>
        <p:txBody>
          <a:bodyPr>
            <a:normAutofit/>
          </a:bodyPr>
          <a:lstStyle/>
          <a:p>
            <a:pPr>
              <a:buNone/>
            </a:pPr>
            <a:r>
              <a:rPr lang="hu-HU" sz="1800" dirty="0"/>
              <a:t>Isten zöld tenyerén, </a:t>
            </a:r>
          </a:p>
          <a:p>
            <a:pPr>
              <a:buNone/>
            </a:pPr>
            <a:r>
              <a:rPr lang="hu-HU" sz="1800" dirty="0"/>
              <a:t>teremtett templom áll,</a:t>
            </a:r>
          </a:p>
          <a:p>
            <a:pPr>
              <a:buNone/>
            </a:pPr>
            <a:r>
              <a:rPr lang="hu-HU" sz="1800" dirty="0"/>
              <a:t>falában századok, </a:t>
            </a:r>
          </a:p>
          <a:p>
            <a:pPr>
              <a:buNone/>
            </a:pPr>
            <a:r>
              <a:rPr lang="hu-HU" sz="1800" dirty="0"/>
              <a:t>bent színes félhomály.</a:t>
            </a:r>
          </a:p>
          <a:p>
            <a:pPr>
              <a:buNone/>
            </a:pPr>
            <a:endParaRPr lang="hu-HU" sz="1800" dirty="0"/>
          </a:p>
          <a:p>
            <a:pPr>
              <a:buNone/>
            </a:pPr>
            <a:r>
              <a:rPr lang="hu-HU" sz="1800" dirty="0"/>
              <a:t>Kint maradsz-e rabként, </a:t>
            </a:r>
          </a:p>
          <a:p>
            <a:pPr>
              <a:buNone/>
            </a:pPr>
            <a:r>
              <a:rPr lang="hu-HU" sz="1800" dirty="0"/>
              <a:t>hol tágas még a tér,</a:t>
            </a:r>
          </a:p>
          <a:p>
            <a:pPr>
              <a:buNone/>
            </a:pPr>
            <a:r>
              <a:rPr lang="hu-HU" sz="1800" dirty="0"/>
              <a:t>vagy belépsz szabadon,</a:t>
            </a:r>
          </a:p>
          <a:p>
            <a:pPr>
              <a:buNone/>
            </a:pPr>
            <a:r>
              <a:rPr lang="hu-HU" sz="1800" dirty="0"/>
              <a:t>s fénylelked célba ér. </a:t>
            </a:r>
          </a:p>
          <a:p>
            <a:pPr>
              <a:buNone/>
            </a:pPr>
            <a:endParaRPr lang="hu-HU" dirty="0"/>
          </a:p>
        </p:txBody>
      </p:sp>
      <p:sp>
        <p:nvSpPr>
          <p:cNvPr id="4" name="Tartalom helye 2"/>
          <p:cNvSpPr txBox="1">
            <a:spLocks/>
          </p:cNvSpPr>
          <p:nvPr/>
        </p:nvSpPr>
        <p:spPr>
          <a:xfrm>
            <a:off x="3000364" y="1571612"/>
            <a:ext cx="5857916" cy="4714908"/>
          </a:xfrm>
          <a:prstGeom prst="rect">
            <a:avLst/>
          </a:prstGeom>
        </p:spPr>
        <p:txBody>
          <a:bodyPr vert="horz" lIns="54864" tIns="91440" rtlCol="0">
            <a:normAutofit fontScale="32500" lnSpcReduction="20000"/>
          </a:bodyPr>
          <a:lstStyle/>
          <a:p>
            <a:pPr marL="438912" lvl="0" indent="-320040">
              <a:buClr>
                <a:schemeClr val="accent1"/>
              </a:buClr>
              <a:buSzPct val="80000"/>
            </a:pPr>
            <a:r>
              <a:rPr lang="hu-HU" sz="3200" dirty="0"/>
              <a:t>	</a:t>
            </a:r>
            <a:r>
              <a:rPr lang="hu-HU" sz="5600" b="1" dirty="0">
                <a:latin typeface="Courier New" pitchFamily="49" charset="0"/>
                <a:cs typeface="Courier New" pitchFamily="49" charset="0"/>
              </a:rPr>
              <a:t>49 73 74 65 6e 20 7a c3 b6 6c 64 20 74 65 6e 79 65 72 c3 a9 6e 2c 20 0d 0a 74 65 72 65 6d 74 65 74 </a:t>
            </a:r>
            <a:r>
              <a:rPr lang="hu-HU" sz="5600" b="1" dirty="0" err="1">
                <a:latin typeface="Courier New" pitchFamily="49" charset="0"/>
                <a:cs typeface="Courier New" pitchFamily="49" charset="0"/>
              </a:rPr>
              <a:t>74</a:t>
            </a:r>
            <a:r>
              <a:rPr lang="hu-HU" sz="5600" b="1" dirty="0">
                <a:latin typeface="Courier New" pitchFamily="49" charset="0"/>
                <a:cs typeface="Courier New" pitchFamily="49" charset="0"/>
              </a:rPr>
              <a:t> 20 74 65 6d 70 6c 6f 6d 20 c3 a1 6c </a:t>
            </a:r>
            <a:r>
              <a:rPr lang="hu-HU" sz="5600" b="1" dirty="0" err="1">
                <a:latin typeface="Courier New" pitchFamily="49" charset="0"/>
                <a:cs typeface="Courier New" pitchFamily="49" charset="0"/>
              </a:rPr>
              <a:t>6c</a:t>
            </a:r>
            <a:r>
              <a:rPr lang="hu-HU" sz="5600" b="1" dirty="0">
                <a:latin typeface="Courier New" pitchFamily="49" charset="0"/>
                <a:cs typeface="Courier New" pitchFamily="49" charset="0"/>
              </a:rPr>
              <a:t> 2c 0d 0a 66 61 6c c3 a1 62 61 6e 20 73 7a c3 a1 7a 61 64 6f 6b 2c 20 0d 0a 62 65 6e 74 20 73 7a c3 ad 6e 65 73 20 66 c3 a9 6c 68 6f 6d c3 a1 6c 79 2e 0d 0a 0d 0a 4b 69 6e 74 20 6d 61 72 61 64 73 7a 2d 65 20 72 61 62 6b c3 a9 6e 74 2c 20 0d 0a 68 6f 6c 20 74 c3 a1 67 61 73 20 6d c3 a9 67 20 61 20 74 c3 a9 72 2c 0d 0a 76 61 67 79 20 62 65 6c c3 a9 70 73 7a 20 73 7a 61 62 61 64 6f 6e 2c 0d 0a 73 20 66 c3 a9 6e 79 6c 65 6c 6b 65 64 20 63 c3 a9 6c 62 61 20 c3 a9 72 2e 20</a:t>
            </a:r>
            <a:endParaRPr kumimoji="0" lang="hu-HU" sz="5600" b="1" i="0" u="none" strike="noStrike" kern="1200" cap="none" spc="0" normalizeH="0" baseline="0" noProof="0" dirty="0">
              <a:ln>
                <a:noFill/>
              </a:ln>
              <a:solidFill>
                <a:schemeClr val="tx1"/>
              </a:solidFill>
              <a:effectLst/>
              <a:uLnTx/>
              <a:uFillTx/>
              <a:latin typeface="Courier New" pitchFamily="49" charset="0"/>
              <a:cs typeface="Courier New" pitchFamily="49" charset="0"/>
            </a:endParaRPr>
          </a:p>
        </p:txBody>
      </p:sp>
      <p:pic>
        <p:nvPicPr>
          <p:cNvPr id="178177" name="Picture 1"/>
          <p:cNvPicPr>
            <a:picLocks noChangeAspect="1" noChangeArrowheads="1"/>
          </p:cNvPicPr>
          <p:nvPr/>
        </p:nvPicPr>
        <p:blipFill>
          <a:blip r:embed="rId2" cstate="print"/>
          <a:srcRect/>
          <a:stretch>
            <a:fillRect/>
          </a:stretch>
        </p:blipFill>
        <p:spPr bwMode="auto">
          <a:xfrm>
            <a:off x="357158" y="4643446"/>
            <a:ext cx="2928958" cy="1701879"/>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hu-HU" dirty="0"/>
              <a:t>ASCII kódolás</a:t>
            </a:r>
            <a:endParaRPr lang="en-GB" dirty="0"/>
          </a:p>
        </p:txBody>
      </p:sp>
      <p:sp>
        <p:nvSpPr>
          <p:cNvPr id="25603" name="Rectangle 3"/>
          <p:cNvSpPr>
            <a:spLocks noGrp="1" noChangeArrowheads="1"/>
          </p:cNvSpPr>
          <p:nvPr>
            <p:ph type="body" idx="1"/>
          </p:nvPr>
        </p:nvSpPr>
        <p:spPr>
          <a:xfrm>
            <a:off x="757238" y="1689100"/>
            <a:ext cx="8351837" cy="4619625"/>
          </a:xfrm>
        </p:spPr>
        <p:txBody>
          <a:bodyPr/>
          <a:lstStyle/>
          <a:p>
            <a:pPr>
              <a:lnSpc>
                <a:spcPct val="80000"/>
              </a:lnSpc>
            </a:pPr>
            <a:r>
              <a:rPr lang="en-US" sz="2600" dirty="0">
                <a:solidFill>
                  <a:srgbClr val="0033CC"/>
                </a:solidFill>
              </a:rPr>
              <a:t>A</a:t>
            </a:r>
            <a:r>
              <a:rPr lang="en-US" sz="2600" dirty="0"/>
              <a:t>merican </a:t>
            </a:r>
            <a:r>
              <a:rPr lang="en-US" sz="2600" dirty="0">
                <a:solidFill>
                  <a:srgbClr val="0033CC"/>
                </a:solidFill>
              </a:rPr>
              <a:t>S</a:t>
            </a:r>
            <a:r>
              <a:rPr lang="en-US" sz="2600" dirty="0"/>
              <a:t>tandard </a:t>
            </a:r>
            <a:r>
              <a:rPr lang="en-US" sz="2600" dirty="0">
                <a:solidFill>
                  <a:srgbClr val="0033CC"/>
                </a:solidFill>
              </a:rPr>
              <a:t>C</a:t>
            </a:r>
            <a:r>
              <a:rPr lang="en-US" sz="2600" dirty="0"/>
              <a:t>ode for </a:t>
            </a:r>
            <a:r>
              <a:rPr lang="en-US" sz="2600" dirty="0">
                <a:solidFill>
                  <a:srgbClr val="0033CC"/>
                </a:solidFill>
              </a:rPr>
              <a:t>I</a:t>
            </a:r>
            <a:r>
              <a:rPr lang="en-US" sz="2600" dirty="0"/>
              <a:t>nformation</a:t>
            </a:r>
            <a:r>
              <a:rPr lang="hu-HU" sz="2600" dirty="0"/>
              <a:t> </a:t>
            </a:r>
            <a:r>
              <a:rPr lang="en-US" sz="2600" dirty="0">
                <a:solidFill>
                  <a:srgbClr val="0033CC"/>
                </a:solidFill>
              </a:rPr>
              <a:t>I</a:t>
            </a:r>
            <a:r>
              <a:rPr lang="en-US" sz="2600" dirty="0"/>
              <a:t>nterchange</a:t>
            </a:r>
          </a:p>
          <a:p>
            <a:pPr>
              <a:lnSpc>
                <a:spcPct val="80000"/>
              </a:lnSpc>
            </a:pPr>
            <a:r>
              <a:rPr lang="hu-HU" sz="2600" dirty="0"/>
              <a:t>1 karakter </a:t>
            </a:r>
            <a:r>
              <a:rPr lang="hu-HU" sz="2600" dirty="0">
                <a:sym typeface="Symbol" pitchFamily="18" charset="2"/>
              </a:rPr>
              <a:t> 1 byte</a:t>
            </a:r>
          </a:p>
          <a:p>
            <a:pPr>
              <a:lnSpc>
                <a:spcPct val="80000"/>
              </a:lnSpc>
            </a:pPr>
            <a:r>
              <a:rPr lang="hu-HU" sz="2600" dirty="0">
                <a:sym typeface="Symbol" pitchFamily="18" charset="2"/>
              </a:rPr>
              <a:t>256-féle kód; kódtáblában rögzítve</a:t>
            </a:r>
          </a:p>
          <a:p>
            <a:pPr>
              <a:lnSpc>
                <a:spcPct val="80000"/>
              </a:lnSpc>
            </a:pPr>
            <a:r>
              <a:rPr lang="hu-HU" sz="2600" dirty="0">
                <a:sym typeface="Symbol" pitchFamily="18" charset="2"/>
              </a:rPr>
              <a:t>Alap karakterkészlet (rögzített): 0 - 127</a:t>
            </a:r>
          </a:p>
          <a:p>
            <a:pPr>
              <a:lnSpc>
                <a:spcPct val="80000"/>
              </a:lnSpc>
            </a:pPr>
            <a:r>
              <a:rPr lang="hu-HU" sz="2600" dirty="0">
                <a:sym typeface="Symbol" pitchFamily="18" charset="2"/>
              </a:rPr>
              <a:t>Kiegészít</a:t>
            </a:r>
            <a:r>
              <a:rPr lang="hu-HU" sz="2600" dirty="0"/>
              <a:t>ő</a:t>
            </a:r>
            <a:r>
              <a:rPr lang="hu-HU" sz="2600" dirty="0">
                <a:sym typeface="Symbol" pitchFamily="18" charset="2"/>
              </a:rPr>
              <a:t> karakterkészlet-grafikus jelek vagy </a:t>
            </a:r>
          </a:p>
          <a:p>
            <a:pPr>
              <a:lnSpc>
                <a:spcPct val="80000"/>
              </a:lnSpc>
              <a:buFont typeface="Monotype Sorts" pitchFamily="2" charset="2"/>
              <a:buNone/>
            </a:pPr>
            <a:r>
              <a:rPr lang="hu-HU" sz="2600" dirty="0">
                <a:sym typeface="Symbol" pitchFamily="18" charset="2"/>
              </a:rPr>
              <a:t>   nemzeti jelek (cserélhet</a:t>
            </a:r>
            <a:r>
              <a:rPr lang="hu-HU" sz="2600" dirty="0"/>
              <a:t>ő, adott országra jellemző kódlapok)</a:t>
            </a:r>
            <a:r>
              <a:rPr lang="hu-HU" sz="2600" dirty="0">
                <a:sym typeface="Symbol" pitchFamily="18" charset="2"/>
              </a:rPr>
              <a:t>: 128 - 255</a:t>
            </a:r>
          </a:p>
          <a:p>
            <a:pPr>
              <a:lnSpc>
                <a:spcPct val="80000"/>
              </a:lnSpc>
              <a:buFont typeface="Monotype Sorts" pitchFamily="2" charset="2"/>
              <a:buNone/>
            </a:pPr>
            <a:r>
              <a:rPr lang="hu-HU" sz="2000" dirty="0">
                <a:solidFill>
                  <a:srgbClr val="993300"/>
                </a:solidFill>
                <a:sym typeface="Symbol" pitchFamily="18" charset="2"/>
              </a:rPr>
              <a:t>Példák:</a:t>
            </a:r>
            <a:r>
              <a:rPr lang="hu-HU" sz="2000" dirty="0">
                <a:sym typeface="Symbol" pitchFamily="18" charset="2"/>
              </a:rPr>
              <a:t> 852-es Közép-Kelet-Európa, ISO-8859-2 (latin-2) </a:t>
            </a:r>
          </a:p>
          <a:p>
            <a:pPr>
              <a:lnSpc>
                <a:spcPct val="80000"/>
              </a:lnSpc>
              <a:buFont typeface="Monotype Sorts" pitchFamily="2" charset="2"/>
              <a:buNone/>
            </a:pPr>
            <a:r>
              <a:rPr lang="hu-HU" sz="2000" dirty="0">
                <a:sym typeface="Symbol" pitchFamily="18" charset="2"/>
              </a:rPr>
              <a:t>     Ez utóbbi tartalmazza a latin betűs szláv nyelvek </a:t>
            </a:r>
          </a:p>
          <a:p>
            <a:pPr>
              <a:lnSpc>
                <a:spcPct val="80000"/>
              </a:lnSpc>
              <a:buFont typeface="Monotype Sorts" pitchFamily="2" charset="2"/>
              <a:buNone/>
            </a:pPr>
            <a:r>
              <a:rPr lang="hu-HU" sz="2000" dirty="0">
                <a:sym typeface="Symbol" pitchFamily="18" charset="2"/>
              </a:rPr>
              <a:t>     (horvát, szlovén, szlovák, cseh, lengyel), és a magyar, román, német nyelv ékezetes betűit.</a:t>
            </a:r>
            <a:r>
              <a:rPr lang="hu-HU" sz="2400" dirty="0">
                <a:sym typeface="Symbol" pitchFamily="18" charset="2"/>
              </a:rPr>
              <a:t> </a:t>
            </a:r>
          </a:p>
        </p:txBody>
      </p:sp>
      <p:pic>
        <p:nvPicPr>
          <p:cNvPr id="177154" name="Picture 2" descr="http://proprofs-cdn.s3.amazonaws.com/images/QM/user_images/457806/qm172350560.jpg"/>
          <p:cNvPicPr>
            <a:picLocks noChangeAspect="1" noChangeArrowheads="1"/>
          </p:cNvPicPr>
          <p:nvPr/>
        </p:nvPicPr>
        <p:blipFill>
          <a:blip r:embed="rId2"/>
          <a:srcRect/>
          <a:stretch>
            <a:fillRect/>
          </a:stretch>
        </p:blipFill>
        <p:spPr bwMode="auto">
          <a:xfrm>
            <a:off x="3357554" y="4857760"/>
            <a:ext cx="2786082" cy="185208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25603">
                                            <p:txEl>
                                              <p:pRg st="1" end="1"/>
                                            </p:txEl>
                                          </p:spTgt>
                                        </p:tgtEl>
                                        <p:attrNameLst>
                                          <p:attrName>style.visibility</p:attrName>
                                        </p:attrNameLst>
                                      </p:cBhvr>
                                      <p:to>
                                        <p:strVal val="visible"/>
                                      </p:to>
                                    </p:set>
                                    <p:anim calcmode="lin" valueType="num">
                                      <p:cBhvr additive="base">
                                        <p:cTn id="12" dur="500" fill="hold"/>
                                        <p:tgtEl>
                                          <p:spTgt spid="2560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560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25603">
                                            <p:txEl>
                                              <p:pRg st="2" end="2"/>
                                            </p:txEl>
                                          </p:spTgt>
                                        </p:tgtEl>
                                        <p:attrNameLst>
                                          <p:attrName>style.visibility</p:attrName>
                                        </p:attrNameLst>
                                      </p:cBhvr>
                                      <p:to>
                                        <p:strVal val="visible"/>
                                      </p:to>
                                    </p:set>
                                    <p:anim calcmode="lin" valueType="num">
                                      <p:cBhvr additive="base">
                                        <p:cTn id="17" dur="500" fill="hold"/>
                                        <p:tgtEl>
                                          <p:spTgt spid="2560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560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25603">
                                            <p:txEl>
                                              <p:pRg st="3" end="3"/>
                                            </p:txEl>
                                          </p:spTgt>
                                        </p:tgtEl>
                                        <p:attrNameLst>
                                          <p:attrName>style.visibility</p:attrName>
                                        </p:attrNameLst>
                                      </p:cBhvr>
                                      <p:to>
                                        <p:strVal val="visible"/>
                                      </p:to>
                                    </p:set>
                                    <p:anim calcmode="lin" valueType="num">
                                      <p:cBhvr additive="base">
                                        <p:cTn id="22" dur="500" fill="hold"/>
                                        <p:tgtEl>
                                          <p:spTgt spid="2560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560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25603">
                                            <p:txEl>
                                              <p:pRg st="4" end="4"/>
                                            </p:txEl>
                                          </p:spTgt>
                                        </p:tgtEl>
                                        <p:attrNameLst>
                                          <p:attrName>style.visibility</p:attrName>
                                        </p:attrNameLst>
                                      </p:cBhvr>
                                      <p:to>
                                        <p:strVal val="visible"/>
                                      </p:to>
                                    </p:set>
                                    <p:anim calcmode="lin" valueType="num">
                                      <p:cBhvr additive="base">
                                        <p:cTn id="27" dur="500" fill="hold"/>
                                        <p:tgtEl>
                                          <p:spTgt spid="2560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560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7500"/>
                            </p:stCondLst>
                            <p:childTnLst>
                              <p:par>
                                <p:cTn id="30" presetID="2" presetClass="entr" presetSubtype="8" fill="hold" grpId="0" nodeType="afterEffect">
                                  <p:stCondLst>
                                    <p:cond delay="1000"/>
                                  </p:stCondLst>
                                  <p:childTnLst>
                                    <p:set>
                                      <p:cBhvr>
                                        <p:cTn id="31" dur="1" fill="hold">
                                          <p:stCondLst>
                                            <p:cond delay="0"/>
                                          </p:stCondLst>
                                        </p:cTn>
                                        <p:tgtEl>
                                          <p:spTgt spid="25603">
                                            <p:txEl>
                                              <p:pRg st="5" end="5"/>
                                            </p:txEl>
                                          </p:spTgt>
                                        </p:tgtEl>
                                        <p:attrNameLst>
                                          <p:attrName>style.visibility</p:attrName>
                                        </p:attrNameLst>
                                      </p:cBhvr>
                                      <p:to>
                                        <p:strVal val="visible"/>
                                      </p:to>
                                    </p:set>
                                    <p:anim calcmode="lin" valueType="num">
                                      <p:cBhvr additive="base">
                                        <p:cTn id="32" dur="500" fill="hold"/>
                                        <p:tgtEl>
                                          <p:spTgt spid="25603">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560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9000"/>
                            </p:stCondLst>
                            <p:childTnLst>
                              <p:par>
                                <p:cTn id="35" presetID="2" presetClass="entr" presetSubtype="8" fill="hold" grpId="0" nodeType="afterEffect">
                                  <p:stCondLst>
                                    <p:cond delay="1000"/>
                                  </p:stCondLst>
                                  <p:childTnLst>
                                    <p:set>
                                      <p:cBhvr>
                                        <p:cTn id="36" dur="1" fill="hold">
                                          <p:stCondLst>
                                            <p:cond delay="0"/>
                                          </p:stCondLst>
                                        </p:cTn>
                                        <p:tgtEl>
                                          <p:spTgt spid="25603">
                                            <p:txEl>
                                              <p:pRg st="6" end="6"/>
                                            </p:txEl>
                                          </p:spTgt>
                                        </p:tgtEl>
                                        <p:attrNameLst>
                                          <p:attrName>style.visibility</p:attrName>
                                        </p:attrNameLst>
                                      </p:cBhvr>
                                      <p:to>
                                        <p:strVal val="visible"/>
                                      </p:to>
                                    </p:set>
                                    <p:anim calcmode="lin" valueType="num">
                                      <p:cBhvr additive="base">
                                        <p:cTn id="37" dur="500" fill="hold"/>
                                        <p:tgtEl>
                                          <p:spTgt spid="2560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5603">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10500"/>
                            </p:stCondLst>
                            <p:childTnLst>
                              <p:par>
                                <p:cTn id="40" presetID="2" presetClass="entr" presetSubtype="8" fill="hold" grpId="0" nodeType="afterEffect">
                                  <p:stCondLst>
                                    <p:cond delay="1000"/>
                                  </p:stCondLst>
                                  <p:childTnLst>
                                    <p:set>
                                      <p:cBhvr>
                                        <p:cTn id="41" dur="1" fill="hold">
                                          <p:stCondLst>
                                            <p:cond delay="0"/>
                                          </p:stCondLst>
                                        </p:cTn>
                                        <p:tgtEl>
                                          <p:spTgt spid="25603">
                                            <p:txEl>
                                              <p:pRg st="7" end="7"/>
                                            </p:txEl>
                                          </p:spTgt>
                                        </p:tgtEl>
                                        <p:attrNameLst>
                                          <p:attrName>style.visibility</p:attrName>
                                        </p:attrNameLst>
                                      </p:cBhvr>
                                      <p:to>
                                        <p:strVal val="visible"/>
                                      </p:to>
                                    </p:set>
                                    <p:anim calcmode="lin" valueType="num">
                                      <p:cBhvr additive="base">
                                        <p:cTn id="42" dur="500" fill="hold"/>
                                        <p:tgtEl>
                                          <p:spTgt spid="25603">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5603">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12000"/>
                            </p:stCondLst>
                            <p:childTnLst>
                              <p:par>
                                <p:cTn id="45" presetID="2" presetClass="entr" presetSubtype="8" fill="hold" grpId="0" nodeType="afterEffect">
                                  <p:stCondLst>
                                    <p:cond delay="1000"/>
                                  </p:stCondLst>
                                  <p:childTnLst>
                                    <p:set>
                                      <p:cBhvr>
                                        <p:cTn id="46" dur="1" fill="hold">
                                          <p:stCondLst>
                                            <p:cond delay="0"/>
                                          </p:stCondLst>
                                        </p:cTn>
                                        <p:tgtEl>
                                          <p:spTgt spid="25603">
                                            <p:txEl>
                                              <p:pRg st="8" end="8"/>
                                            </p:txEl>
                                          </p:spTgt>
                                        </p:tgtEl>
                                        <p:attrNameLst>
                                          <p:attrName>style.visibility</p:attrName>
                                        </p:attrNameLst>
                                      </p:cBhvr>
                                      <p:to>
                                        <p:strVal val="visible"/>
                                      </p:to>
                                    </p:set>
                                    <p:anim calcmode="lin" valueType="num">
                                      <p:cBhvr additive="base">
                                        <p:cTn id="47" dur="500" fill="hold"/>
                                        <p:tgtEl>
                                          <p:spTgt spid="25603">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560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5603">
                                            <p:txEl>
                                              <p:pRg st="0" end="0"/>
                                            </p:txEl>
                                          </p:spTgt>
                                        </p:tgtEl>
                                        <p:attrNameLst>
                                          <p:attrName>style.visibility</p:attrName>
                                        </p:attrNameLst>
                                      </p:cBhvr>
                                      <p:to>
                                        <p:strVal val="visible"/>
                                      </p:to>
                                    </p:set>
                                    <p:animEffect transition="in" filter="blinds(horizontal)">
                                      <p:cBhvr>
                                        <p:cTn id="53" dur="500"/>
                                        <p:tgtEl>
                                          <p:spTgt spid="25603">
                                            <p:txEl>
                                              <p:pRg st="0" end="0"/>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25603">
                                            <p:txEl>
                                              <p:pRg st="1" end="1"/>
                                            </p:txEl>
                                          </p:spTgt>
                                        </p:tgtEl>
                                        <p:attrNameLst>
                                          <p:attrName>style.visibility</p:attrName>
                                        </p:attrNameLst>
                                      </p:cBhvr>
                                      <p:to>
                                        <p:strVal val="visible"/>
                                      </p:to>
                                    </p:set>
                                    <p:animEffect transition="in" filter="blinds(horizontal)">
                                      <p:cBhvr>
                                        <p:cTn id="56" dur="500"/>
                                        <p:tgtEl>
                                          <p:spTgt spid="25603">
                                            <p:txEl>
                                              <p:pRg st="1" end="1"/>
                                            </p:txEl>
                                          </p:spTgt>
                                        </p:tgtEl>
                                      </p:cBhvr>
                                    </p:animEffect>
                                  </p:childTnLst>
                                </p:cTn>
                              </p:par>
                              <p:par>
                                <p:cTn id="57" presetID="3" presetClass="entr" presetSubtype="10" fill="hold" nodeType="withEffect">
                                  <p:stCondLst>
                                    <p:cond delay="0"/>
                                  </p:stCondLst>
                                  <p:childTnLst>
                                    <p:set>
                                      <p:cBhvr>
                                        <p:cTn id="58" dur="1" fill="hold">
                                          <p:stCondLst>
                                            <p:cond delay="0"/>
                                          </p:stCondLst>
                                        </p:cTn>
                                        <p:tgtEl>
                                          <p:spTgt spid="25603">
                                            <p:txEl>
                                              <p:pRg st="2" end="2"/>
                                            </p:txEl>
                                          </p:spTgt>
                                        </p:tgtEl>
                                        <p:attrNameLst>
                                          <p:attrName>style.visibility</p:attrName>
                                        </p:attrNameLst>
                                      </p:cBhvr>
                                      <p:to>
                                        <p:strVal val="visible"/>
                                      </p:to>
                                    </p:set>
                                    <p:animEffect transition="in" filter="blinds(horizontal)">
                                      <p:cBhvr>
                                        <p:cTn id="59" dur="500"/>
                                        <p:tgtEl>
                                          <p:spTgt spid="25603">
                                            <p:txEl>
                                              <p:pRg st="2" end="2"/>
                                            </p:txEl>
                                          </p:spTgt>
                                        </p:tgtEl>
                                      </p:cBhvr>
                                    </p:animEffect>
                                  </p:childTnLst>
                                </p:cTn>
                              </p:par>
                              <p:par>
                                <p:cTn id="60" presetID="3" presetClass="entr" presetSubtype="10" fill="hold" nodeType="withEffect">
                                  <p:stCondLst>
                                    <p:cond delay="0"/>
                                  </p:stCondLst>
                                  <p:childTnLst>
                                    <p:set>
                                      <p:cBhvr>
                                        <p:cTn id="61" dur="1" fill="hold">
                                          <p:stCondLst>
                                            <p:cond delay="0"/>
                                          </p:stCondLst>
                                        </p:cTn>
                                        <p:tgtEl>
                                          <p:spTgt spid="25603">
                                            <p:txEl>
                                              <p:pRg st="3" end="3"/>
                                            </p:txEl>
                                          </p:spTgt>
                                        </p:tgtEl>
                                        <p:attrNameLst>
                                          <p:attrName>style.visibility</p:attrName>
                                        </p:attrNameLst>
                                      </p:cBhvr>
                                      <p:to>
                                        <p:strVal val="visible"/>
                                      </p:to>
                                    </p:set>
                                    <p:animEffect transition="in" filter="blinds(horizontal)">
                                      <p:cBhvr>
                                        <p:cTn id="62" dur="500"/>
                                        <p:tgtEl>
                                          <p:spTgt spid="25603">
                                            <p:txEl>
                                              <p:pRg st="3" end="3"/>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25603">
                                            <p:txEl>
                                              <p:pRg st="4" end="4"/>
                                            </p:txEl>
                                          </p:spTgt>
                                        </p:tgtEl>
                                        <p:attrNameLst>
                                          <p:attrName>style.visibility</p:attrName>
                                        </p:attrNameLst>
                                      </p:cBhvr>
                                      <p:to>
                                        <p:strVal val="visible"/>
                                      </p:to>
                                    </p:set>
                                    <p:animEffect transition="in" filter="blinds(horizontal)">
                                      <p:cBhvr>
                                        <p:cTn id="65" dur="500"/>
                                        <p:tgtEl>
                                          <p:spTgt spid="25603">
                                            <p:txEl>
                                              <p:pRg st="4" end="4"/>
                                            </p:txEl>
                                          </p:spTgt>
                                        </p:tgtEl>
                                      </p:cBhvr>
                                    </p:animEffect>
                                  </p:childTnLst>
                                </p:cTn>
                              </p:par>
                              <p:par>
                                <p:cTn id="66" presetID="3" presetClass="entr" presetSubtype="10" fill="hold" nodeType="withEffect">
                                  <p:stCondLst>
                                    <p:cond delay="0"/>
                                  </p:stCondLst>
                                  <p:childTnLst>
                                    <p:set>
                                      <p:cBhvr>
                                        <p:cTn id="67" dur="1" fill="hold">
                                          <p:stCondLst>
                                            <p:cond delay="0"/>
                                          </p:stCondLst>
                                        </p:cTn>
                                        <p:tgtEl>
                                          <p:spTgt spid="25603">
                                            <p:txEl>
                                              <p:pRg st="5" end="5"/>
                                            </p:txEl>
                                          </p:spTgt>
                                        </p:tgtEl>
                                        <p:attrNameLst>
                                          <p:attrName>style.visibility</p:attrName>
                                        </p:attrNameLst>
                                      </p:cBhvr>
                                      <p:to>
                                        <p:strVal val="visible"/>
                                      </p:to>
                                    </p:set>
                                    <p:animEffect transition="in" filter="blinds(horizontal)">
                                      <p:cBhvr>
                                        <p:cTn id="68" dur="500"/>
                                        <p:tgtEl>
                                          <p:spTgt spid="25603">
                                            <p:txEl>
                                              <p:pRg st="5" end="5"/>
                                            </p:txEl>
                                          </p:spTgt>
                                        </p:tgtEl>
                                      </p:cBhvr>
                                    </p:animEffect>
                                  </p:childTnLst>
                                </p:cTn>
                              </p:par>
                              <p:par>
                                <p:cTn id="69" presetID="3" presetClass="entr" presetSubtype="10" fill="hold" nodeType="withEffect">
                                  <p:stCondLst>
                                    <p:cond delay="0"/>
                                  </p:stCondLst>
                                  <p:childTnLst>
                                    <p:set>
                                      <p:cBhvr>
                                        <p:cTn id="70" dur="1" fill="hold">
                                          <p:stCondLst>
                                            <p:cond delay="0"/>
                                          </p:stCondLst>
                                        </p:cTn>
                                        <p:tgtEl>
                                          <p:spTgt spid="25603">
                                            <p:txEl>
                                              <p:pRg st="6" end="6"/>
                                            </p:txEl>
                                          </p:spTgt>
                                        </p:tgtEl>
                                        <p:attrNameLst>
                                          <p:attrName>style.visibility</p:attrName>
                                        </p:attrNameLst>
                                      </p:cBhvr>
                                      <p:to>
                                        <p:strVal val="visible"/>
                                      </p:to>
                                    </p:set>
                                    <p:animEffect transition="in" filter="blinds(horizontal)">
                                      <p:cBhvr>
                                        <p:cTn id="71" dur="500"/>
                                        <p:tgtEl>
                                          <p:spTgt spid="25603">
                                            <p:txEl>
                                              <p:pRg st="6" end="6"/>
                                            </p:txEl>
                                          </p:spTgt>
                                        </p:tgtEl>
                                      </p:cBhvr>
                                    </p:animEffect>
                                  </p:childTnLst>
                                </p:cTn>
                              </p:par>
                              <p:par>
                                <p:cTn id="72" presetID="3" presetClass="entr" presetSubtype="10" fill="hold" nodeType="withEffect">
                                  <p:stCondLst>
                                    <p:cond delay="0"/>
                                  </p:stCondLst>
                                  <p:childTnLst>
                                    <p:set>
                                      <p:cBhvr>
                                        <p:cTn id="73" dur="1" fill="hold">
                                          <p:stCondLst>
                                            <p:cond delay="0"/>
                                          </p:stCondLst>
                                        </p:cTn>
                                        <p:tgtEl>
                                          <p:spTgt spid="25603">
                                            <p:txEl>
                                              <p:pRg st="7" end="7"/>
                                            </p:txEl>
                                          </p:spTgt>
                                        </p:tgtEl>
                                        <p:attrNameLst>
                                          <p:attrName>style.visibility</p:attrName>
                                        </p:attrNameLst>
                                      </p:cBhvr>
                                      <p:to>
                                        <p:strVal val="visible"/>
                                      </p:to>
                                    </p:set>
                                    <p:animEffect transition="in" filter="blinds(horizontal)">
                                      <p:cBhvr>
                                        <p:cTn id="74" dur="500"/>
                                        <p:tgtEl>
                                          <p:spTgt spid="25603">
                                            <p:txEl>
                                              <p:pRg st="7" end="7"/>
                                            </p:txEl>
                                          </p:spTgt>
                                        </p:tgtEl>
                                      </p:cBhvr>
                                    </p:animEffect>
                                  </p:childTnLst>
                                </p:cTn>
                              </p:par>
                              <p:par>
                                <p:cTn id="75" presetID="3" presetClass="entr" presetSubtype="10" fill="hold" nodeType="withEffect">
                                  <p:stCondLst>
                                    <p:cond delay="0"/>
                                  </p:stCondLst>
                                  <p:childTnLst>
                                    <p:set>
                                      <p:cBhvr>
                                        <p:cTn id="76" dur="1" fill="hold">
                                          <p:stCondLst>
                                            <p:cond delay="0"/>
                                          </p:stCondLst>
                                        </p:cTn>
                                        <p:tgtEl>
                                          <p:spTgt spid="25603">
                                            <p:txEl>
                                              <p:pRg st="8" end="8"/>
                                            </p:txEl>
                                          </p:spTgt>
                                        </p:tgtEl>
                                        <p:attrNameLst>
                                          <p:attrName>style.visibility</p:attrName>
                                        </p:attrNameLst>
                                      </p:cBhvr>
                                      <p:to>
                                        <p:strVal val="visible"/>
                                      </p:to>
                                    </p:set>
                                    <p:animEffect transition="in" filter="blinds(horizontal)">
                                      <p:cBhvr>
                                        <p:cTn id="77" dur="500"/>
                                        <p:tgtEl>
                                          <p:spTgt spid="256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advAuto="100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Az ASCII kódtáblázat</a:t>
            </a:r>
          </a:p>
        </p:txBody>
      </p:sp>
      <p:sp>
        <p:nvSpPr>
          <p:cNvPr id="3" name="Tartalom helye 2"/>
          <p:cNvSpPr>
            <a:spLocks noGrp="1"/>
          </p:cNvSpPr>
          <p:nvPr>
            <p:ph idx="1"/>
          </p:nvPr>
        </p:nvSpPr>
        <p:spPr/>
        <p:txBody>
          <a:bodyPr/>
          <a:lstStyle/>
          <a:p>
            <a:endParaRPr lang="hu-HU" dirty="0"/>
          </a:p>
        </p:txBody>
      </p:sp>
      <p:pic>
        <p:nvPicPr>
          <p:cNvPr id="83970" name="Picture 2" descr="http://www.szechenyiiskola.hu/userfiles/ASCII_L.JPG"/>
          <p:cNvPicPr>
            <a:picLocks noChangeAspect="1" noChangeArrowheads="1"/>
          </p:cNvPicPr>
          <p:nvPr/>
        </p:nvPicPr>
        <p:blipFill>
          <a:blip r:embed="rId2"/>
          <a:srcRect/>
          <a:stretch>
            <a:fillRect/>
          </a:stretch>
        </p:blipFill>
        <p:spPr bwMode="auto">
          <a:xfrm>
            <a:off x="642910" y="1428736"/>
            <a:ext cx="8080764" cy="542926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IT keresetek összehasonlítása Németországban és Ausztriában</a:t>
            </a:r>
          </a:p>
        </p:txBody>
      </p:sp>
      <p:pic>
        <p:nvPicPr>
          <p:cNvPr id="21507" name="Picture 3"/>
          <p:cNvPicPr>
            <a:picLocks noGrp="1" noChangeAspect="1" noChangeArrowheads="1"/>
          </p:cNvPicPr>
          <p:nvPr>
            <p:ph idx="1"/>
          </p:nvPr>
        </p:nvPicPr>
        <p:blipFill>
          <a:blip r:embed="rId2"/>
          <a:srcRect/>
          <a:stretch>
            <a:fillRect/>
          </a:stretch>
        </p:blipFill>
        <p:spPr bwMode="auto">
          <a:xfrm>
            <a:off x="194077" y="1853476"/>
            <a:ext cx="8821793" cy="4790234"/>
          </a:xfrm>
          <a:prstGeom prst="rect">
            <a:avLst/>
          </a:prstGeom>
          <a:noFill/>
          <a:ln w="9525">
            <a:noFill/>
            <a:miter lim="800000"/>
            <a:headEnd/>
            <a:tailEnd/>
          </a:ln>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hu-HU"/>
              <a:t>ASCII karaktercsoportok</a:t>
            </a:r>
          </a:p>
        </p:txBody>
      </p:sp>
      <p:sp>
        <p:nvSpPr>
          <p:cNvPr id="32771" name="Rectangle 3"/>
          <p:cNvSpPr>
            <a:spLocks noGrp="1" noChangeArrowheads="1"/>
          </p:cNvSpPr>
          <p:nvPr>
            <p:ph type="body" idx="1"/>
          </p:nvPr>
        </p:nvSpPr>
        <p:spPr>
          <a:xfrm>
            <a:off x="685800" y="1762125"/>
            <a:ext cx="7772400" cy="4114800"/>
          </a:xfrm>
        </p:spPr>
        <p:txBody>
          <a:bodyPr>
            <a:normAutofit lnSpcReduction="10000"/>
          </a:bodyPr>
          <a:lstStyle/>
          <a:p>
            <a:pPr>
              <a:lnSpc>
                <a:spcPct val="90000"/>
              </a:lnSpc>
            </a:pPr>
            <a:r>
              <a:rPr lang="hu-HU" sz="2600"/>
              <a:t>Számjegyek: 0, 1, …, 9 </a:t>
            </a:r>
          </a:p>
          <a:p>
            <a:pPr>
              <a:lnSpc>
                <a:spcPct val="90000"/>
              </a:lnSpc>
            </a:pPr>
            <a:r>
              <a:rPr lang="hu-HU" sz="2600"/>
              <a:t>Betűk: angol abc kis-, nagybetű</a:t>
            </a:r>
          </a:p>
          <a:p>
            <a:pPr>
              <a:lnSpc>
                <a:spcPct val="90000"/>
              </a:lnSpc>
            </a:pPr>
            <a:r>
              <a:rPr lang="hu-HU" sz="2600"/>
              <a:t>Írásjelek: pl. szóköz,(,), /,!, … </a:t>
            </a:r>
          </a:p>
          <a:p>
            <a:pPr>
              <a:lnSpc>
                <a:spcPct val="90000"/>
              </a:lnSpc>
            </a:pPr>
            <a:r>
              <a:rPr lang="hu-HU" sz="2600"/>
              <a:t>Ékezetes betűk</a:t>
            </a:r>
          </a:p>
          <a:p>
            <a:pPr>
              <a:lnSpc>
                <a:spcPct val="90000"/>
              </a:lnSpc>
            </a:pPr>
            <a:r>
              <a:rPr lang="hu-HU" sz="2600"/>
              <a:t>Grafikus karakterek (nem használjuk)</a:t>
            </a:r>
          </a:p>
          <a:p>
            <a:pPr>
              <a:lnSpc>
                <a:spcPct val="90000"/>
              </a:lnSpc>
            </a:pPr>
            <a:r>
              <a:rPr lang="hu-HU" sz="2600"/>
              <a:t>Vezérlő karakterek:</a:t>
            </a:r>
          </a:p>
          <a:p>
            <a:pPr lvl="1">
              <a:lnSpc>
                <a:spcPct val="70000"/>
              </a:lnSpc>
            </a:pPr>
            <a:r>
              <a:rPr lang="hu-HU"/>
              <a:t>nyomtató, </a:t>
            </a:r>
          </a:p>
          <a:p>
            <a:pPr lvl="1">
              <a:lnSpc>
                <a:spcPct val="70000"/>
              </a:lnSpc>
            </a:pPr>
            <a:r>
              <a:rPr lang="hu-HU"/>
              <a:t>szöveg megjelenése a képernyőn </a:t>
            </a:r>
          </a:p>
          <a:p>
            <a:pPr lvl="1">
              <a:lnSpc>
                <a:spcPct val="70000"/>
              </a:lnSpc>
            </a:pPr>
            <a:r>
              <a:rPr lang="hu-HU"/>
              <a:t>CR: sor elejére pozicionálás</a:t>
            </a:r>
          </a:p>
          <a:p>
            <a:pPr lvl="1">
              <a:lnSpc>
                <a:spcPct val="70000"/>
              </a:lnSpc>
            </a:pPr>
            <a:r>
              <a:rPr lang="hu-HU"/>
              <a:t>LF : soremelés	(CR+LF : sorvége jel)</a:t>
            </a:r>
          </a:p>
          <a:p>
            <a:pPr lvl="1">
              <a:lnSpc>
                <a:spcPct val="70000"/>
              </a:lnSpc>
            </a:pPr>
            <a:r>
              <a:rPr lang="hu-HU"/>
              <a:t>FF : lapváltás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32771">
                                            <p:txEl>
                                              <p:pRg st="1" end="1"/>
                                            </p:txEl>
                                          </p:spTgt>
                                        </p:tgtEl>
                                        <p:attrNameLst>
                                          <p:attrName>style.visibility</p:attrName>
                                        </p:attrNameLst>
                                      </p:cBhvr>
                                      <p:to>
                                        <p:strVal val="visible"/>
                                      </p:to>
                                    </p:set>
                                    <p:anim calcmode="lin" valueType="num">
                                      <p:cBhvr additive="base">
                                        <p:cTn id="12"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2771">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32771">
                                            <p:txEl>
                                              <p:pRg st="2" end="2"/>
                                            </p:txEl>
                                          </p:spTgt>
                                        </p:tgtEl>
                                        <p:attrNameLst>
                                          <p:attrName>style.visibility</p:attrName>
                                        </p:attrNameLst>
                                      </p:cBhvr>
                                      <p:to>
                                        <p:strVal val="visible"/>
                                      </p:to>
                                    </p:set>
                                    <p:anim calcmode="lin" valueType="num">
                                      <p:cBhvr additive="base">
                                        <p:cTn id="17"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32771">
                                            <p:txEl>
                                              <p:pRg st="3" end="3"/>
                                            </p:txEl>
                                          </p:spTgt>
                                        </p:tgtEl>
                                        <p:attrNameLst>
                                          <p:attrName>style.visibility</p:attrName>
                                        </p:attrNameLst>
                                      </p:cBhvr>
                                      <p:to>
                                        <p:strVal val="visible"/>
                                      </p:to>
                                    </p:set>
                                    <p:anim calcmode="lin" valueType="num">
                                      <p:cBhvr additive="base">
                                        <p:cTn id="22" dur="500" fill="hold"/>
                                        <p:tgtEl>
                                          <p:spTgt spid="32771">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2771">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32771">
                                            <p:txEl>
                                              <p:pRg st="4" end="4"/>
                                            </p:txEl>
                                          </p:spTgt>
                                        </p:tgtEl>
                                        <p:attrNameLst>
                                          <p:attrName>style.visibility</p:attrName>
                                        </p:attrNameLst>
                                      </p:cBhvr>
                                      <p:to>
                                        <p:strVal val="visible"/>
                                      </p:to>
                                    </p:set>
                                    <p:anim calcmode="lin" valueType="num">
                                      <p:cBhvr additive="base">
                                        <p:cTn id="27" dur="500" fill="hold"/>
                                        <p:tgtEl>
                                          <p:spTgt spid="32771">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2771">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7500"/>
                            </p:stCondLst>
                            <p:childTnLst>
                              <p:par>
                                <p:cTn id="30" presetID="2" presetClass="entr" presetSubtype="8" fill="hold" grpId="0" nodeType="afterEffect">
                                  <p:stCondLst>
                                    <p:cond delay="1000"/>
                                  </p:stCondLst>
                                  <p:childTnLst>
                                    <p:set>
                                      <p:cBhvr>
                                        <p:cTn id="31" dur="1" fill="hold">
                                          <p:stCondLst>
                                            <p:cond delay="0"/>
                                          </p:stCondLst>
                                        </p:cTn>
                                        <p:tgtEl>
                                          <p:spTgt spid="32771">
                                            <p:txEl>
                                              <p:pRg st="5" end="5"/>
                                            </p:txEl>
                                          </p:spTgt>
                                        </p:tgtEl>
                                        <p:attrNameLst>
                                          <p:attrName>style.visibility</p:attrName>
                                        </p:attrNameLst>
                                      </p:cBhvr>
                                      <p:to>
                                        <p:strVal val="visible"/>
                                      </p:to>
                                    </p:set>
                                    <p:anim calcmode="lin" valueType="num">
                                      <p:cBhvr additive="base">
                                        <p:cTn id="32" dur="500" fill="hold"/>
                                        <p:tgtEl>
                                          <p:spTgt spid="32771">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2771">
                                            <p:txEl>
                                              <p:pRg st="5" end="5"/>
                                            </p:tx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1000"/>
                                  </p:stCondLst>
                                  <p:childTnLst>
                                    <p:set>
                                      <p:cBhvr>
                                        <p:cTn id="35" dur="1" fill="hold">
                                          <p:stCondLst>
                                            <p:cond delay="0"/>
                                          </p:stCondLst>
                                        </p:cTn>
                                        <p:tgtEl>
                                          <p:spTgt spid="32771">
                                            <p:txEl>
                                              <p:pRg st="6" end="6"/>
                                            </p:txEl>
                                          </p:spTgt>
                                        </p:tgtEl>
                                        <p:attrNameLst>
                                          <p:attrName>style.visibility</p:attrName>
                                        </p:attrNameLst>
                                      </p:cBhvr>
                                      <p:to>
                                        <p:strVal val="visible"/>
                                      </p:to>
                                    </p:set>
                                    <p:anim calcmode="lin" valueType="num">
                                      <p:cBhvr additive="base">
                                        <p:cTn id="36" dur="500" fill="hold"/>
                                        <p:tgtEl>
                                          <p:spTgt spid="32771">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2771">
                                            <p:txEl>
                                              <p:pRg st="6" end="6"/>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1000"/>
                                  </p:stCondLst>
                                  <p:childTnLst>
                                    <p:set>
                                      <p:cBhvr>
                                        <p:cTn id="39" dur="1" fill="hold">
                                          <p:stCondLst>
                                            <p:cond delay="0"/>
                                          </p:stCondLst>
                                        </p:cTn>
                                        <p:tgtEl>
                                          <p:spTgt spid="32771">
                                            <p:txEl>
                                              <p:pRg st="7" end="7"/>
                                            </p:txEl>
                                          </p:spTgt>
                                        </p:tgtEl>
                                        <p:attrNameLst>
                                          <p:attrName>style.visibility</p:attrName>
                                        </p:attrNameLst>
                                      </p:cBhvr>
                                      <p:to>
                                        <p:strVal val="visible"/>
                                      </p:to>
                                    </p:set>
                                    <p:anim calcmode="lin" valueType="num">
                                      <p:cBhvr additive="base">
                                        <p:cTn id="40" dur="500" fill="hold"/>
                                        <p:tgtEl>
                                          <p:spTgt spid="32771">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2771">
                                            <p:txEl>
                                              <p:pRg st="7" end="7"/>
                                            </p:txEl>
                                          </p:spTgt>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1000"/>
                                  </p:stCondLst>
                                  <p:childTnLst>
                                    <p:set>
                                      <p:cBhvr>
                                        <p:cTn id="43" dur="1" fill="hold">
                                          <p:stCondLst>
                                            <p:cond delay="0"/>
                                          </p:stCondLst>
                                        </p:cTn>
                                        <p:tgtEl>
                                          <p:spTgt spid="32771">
                                            <p:txEl>
                                              <p:pRg st="8" end="8"/>
                                            </p:txEl>
                                          </p:spTgt>
                                        </p:tgtEl>
                                        <p:attrNameLst>
                                          <p:attrName>style.visibility</p:attrName>
                                        </p:attrNameLst>
                                      </p:cBhvr>
                                      <p:to>
                                        <p:strVal val="visible"/>
                                      </p:to>
                                    </p:set>
                                    <p:anim calcmode="lin" valueType="num">
                                      <p:cBhvr additive="base">
                                        <p:cTn id="44" dur="500" fill="hold"/>
                                        <p:tgtEl>
                                          <p:spTgt spid="32771">
                                            <p:txEl>
                                              <p:pRg st="8" end="8"/>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32771">
                                            <p:txEl>
                                              <p:pRg st="8" end="8"/>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1000"/>
                                  </p:stCondLst>
                                  <p:childTnLst>
                                    <p:set>
                                      <p:cBhvr>
                                        <p:cTn id="47" dur="1" fill="hold">
                                          <p:stCondLst>
                                            <p:cond delay="0"/>
                                          </p:stCondLst>
                                        </p:cTn>
                                        <p:tgtEl>
                                          <p:spTgt spid="32771">
                                            <p:txEl>
                                              <p:pRg st="9" end="9"/>
                                            </p:txEl>
                                          </p:spTgt>
                                        </p:tgtEl>
                                        <p:attrNameLst>
                                          <p:attrName>style.visibility</p:attrName>
                                        </p:attrNameLst>
                                      </p:cBhvr>
                                      <p:to>
                                        <p:strVal val="visible"/>
                                      </p:to>
                                    </p:set>
                                    <p:anim calcmode="lin" valueType="num">
                                      <p:cBhvr additive="base">
                                        <p:cTn id="48" dur="500" fill="hold"/>
                                        <p:tgtEl>
                                          <p:spTgt spid="32771">
                                            <p:txEl>
                                              <p:pRg st="9" end="9"/>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32771">
                                            <p:txEl>
                                              <p:pRg st="9" end="9"/>
                                            </p:txEl>
                                          </p:spTgt>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1000"/>
                                  </p:stCondLst>
                                  <p:childTnLst>
                                    <p:set>
                                      <p:cBhvr>
                                        <p:cTn id="51" dur="1" fill="hold">
                                          <p:stCondLst>
                                            <p:cond delay="0"/>
                                          </p:stCondLst>
                                        </p:cTn>
                                        <p:tgtEl>
                                          <p:spTgt spid="32771">
                                            <p:txEl>
                                              <p:pRg st="10" end="10"/>
                                            </p:txEl>
                                          </p:spTgt>
                                        </p:tgtEl>
                                        <p:attrNameLst>
                                          <p:attrName>style.visibility</p:attrName>
                                        </p:attrNameLst>
                                      </p:cBhvr>
                                      <p:to>
                                        <p:strVal val="visible"/>
                                      </p:to>
                                    </p:set>
                                    <p:anim calcmode="lin" valueType="num">
                                      <p:cBhvr additive="base">
                                        <p:cTn id="52" dur="500" fill="hold"/>
                                        <p:tgtEl>
                                          <p:spTgt spid="32771">
                                            <p:txEl>
                                              <p:pRg st="10" end="10"/>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32771">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advAuto="100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9600" y="115888"/>
            <a:ext cx="8153400" cy="1143000"/>
          </a:xfrm>
        </p:spPr>
        <p:txBody>
          <a:bodyPr/>
          <a:lstStyle/>
          <a:p>
            <a:r>
              <a:rPr lang="hu-HU" dirty="0"/>
              <a:t>Karakterek</a:t>
            </a:r>
          </a:p>
        </p:txBody>
      </p:sp>
      <p:sp>
        <p:nvSpPr>
          <p:cNvPr id="39939" name="Rectangle 3"/>
          <p:cNvSpPr>
            <a:spLocks noGrp="1" noChangeArrowheads="1"/>
          </p:cNvSpPr>
          <p:nvPr>
            <p:ph type="body" idx="1"/>
          </p:nvPr>
        </p:nvSpPr>
        <p:spPr>
          <a:xfrm>
            <a:off x="638175" y="2041525"/>
            <a:ext cx="8326438" cy="4267200"/>
          </a:xfrm>
        </p:spPr>
        <p:txBody>
          <a:bodyPr/>
          <a:lstStyle/>
          <a:p>
            <a:r>
              <a:rPr lang="hu-HU" b="1">
                <a:solidFill>
                  <a:srgbClr val="993300"/>
                </a:solidFill>
              </a:rPr>
              <a:t>Numerikus karakterek:</a:t>
            </a:r>
            <a:r>
              <a:rPr lang="hu-HU"/>
              <a:t> </a:t>
            </a:r>
            <a:br>
              <a:rPr lang="hu-HU"/>
            </a:br>
            <a:r>
              <a:rPr lang="hu-HU"/>
              <a:t>		0, 1, …, 9</a:t>
            </a:r>
          </a:p>
          <a:p>
            <a:r>
              <a:rPr lang="hu-HU" b="1">
                <a:solidFill>
                  <a:srgbClr val="993300"/>
                </a:solidFill>
              </a:rPr>
              <a:t>Alfabetikus karakterek:</a:t>
            </a:r>
            <a:r>
              <a:rPr lang="hu-HU"/>
              <a:t> </a:t>
            </a:r>
          </a:p>
          <a:p>
            <a:pPr>
              <a:buFont typeface="Monotype Sorts" pitchFamily="2" charset="2"/>
              <a:buNone/>
            </a:pPr>
            <a:r>
              <a:rPr lang="hu-HU"/>
              <a:t>			a, b, …, z, A, B, …, Z</a:t>
            </a:r>
          </a:p>
          <a:p>
            <a:r>
              <a:rPr lang="hu-HU" b="1">
                <a:solidFill>
                  <a:srgbClr val="993300"/>
                </a:solidFill>
              </a:rPr>
              <a:t>Alfanumerikus karakterek:</a:t>
            </a:r>
          </a:p>
          <a:p>
            <a:pPr>
              <a:buFont typeface="Monotype Sorts" pitchFamily="2" charset="2"/>
              <a:buNone/>
            </a:pPr>
            <a:r>
              <a:rPr lang="hu-HU"/>
              <a:t>			0, 1, …, 9, a, b, …, z, A, B, …, Z</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hu-HU"/>
              <a:t>Az Unicode szükségessége</a:t>
            </a:r>
            <a:endParaRPr lang="en-US"/>
          </a:p>
        </p:txBody>
      </p:sp>
      <p:sp>
        <p:nvSpPr>
          <p:cNvPr id="104451" name="Rectangle 3"/>
          <p:cNvSpPr>
            <a:spLocks noGrp="1" noChangeArrowheads="1"/>
          </p:cNvSpPr>
          <p:nvPr>
            <p:ph type="body" idx="1"/>
          </p:nvPr>
        </p:nvSpPr>
        <p:spPr>
          <a:xfrm>
            <a:off x="566738" y="1898650"/>
            <a:ext cx="8001000" cy="4267200"/>
          </a:xfrm>
        </p:spPr>
        <p:txBody>
          <a:bodyPr/>
          <a:lstStyle/>
          <a:p>
            <a:pPr>
              <a:lnSpc>
                <a:spcPct val="90000"/>
              </a:lnSpc>
            </a:pPr>
            <a:r>
              <a:rPr lang="hu-HU" sz="2600" dirty="0"/>
              <a:t>Az internet előretörésével egyre erősebb lett arra az igény, hogy a sok-sok karakterkódolás helyett egyetlen univerzális karakterkódolást alkalmazzanak, amit minden szoftver ugyanúgy képes kezelni. </a:t>
            </a:r>
          </a:p>
          <a:p>
            <a:pPr>
              <a:lnSpc>
                <a:spcPct val="90000"/>
              </a:lnSpc>
            </a:pPr>
            <a:r>
              <a:rPr lang="hu-HU" sz="2600" dirty="0"/>
              <a:t>Például egy magyar „</a:t>
            </a:r>
            <a:r>
              <a:rPr lang="hu-HU" sz="2600" b="1" dirty="0"/>
              <a:t>árvíztűrő tükörfúrógép</a:t>
            </a:r>
            <a:r>
              <a:rPr lang="hu-HU" sz="2600" dirty="0"/>
              <a:t>” szót egy Kínában használt levelezőszoftver vagy egyéb szoftver képes legyen ugyanígy megjeleníteni, illetve a nálunk használt szoftverek is a kínai karaktereket. </a:t>
            </a:r>
          </a:p>
          <a:p>
            <a:pPr>
              <a:lnSpc>
                <a:spcPct val="90000"/>
              </a:lnSpc>
            </a:pPr>
            <a:endParaRPr lang="hu-HU" sz="2600" dirty="0"/>
          </a:p>
        </p:txBody>
      </p:sp>
      <p:pic>
        <p:nvPicPr>
          <p:cNvPr id="171010" name="Picture 2" descr="http://techiaith.cymru/wp-content/uploads/2015/07/default_project.jpg"/>
          <p:cNvPicPr>
            <a:picLocks noChangeAspect="1" noChangeArrowheads="1"/>
          </p:cNvPicPr>
          <p:nvPr/>
        </p:nvPicPr>
        <p:blipFill>
          <a:blip r:embed="rId2"/>
          <a:srcRect/>
          <a:stretch>
            <a:fillRect/>
          </a:stretch>
        </p:blipFill>
        <p:spPr bwMode="auto">
          <a:xfrm>
            <a:off x="3357554" y="5000636"/>
            <a:ext cx="1724025" cy="1704976"/>
          </a:xfrm>
          <a:prstGeom prst="rect">
            <a:avLst/>
          </a:prstGeom>
          <a:noFill/>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9388" y="115888"/>
            <a:ext cx="8785225" cy="1143000"/>
          </a:xfrm>
        </p:spPr>
        <p:txBody>
          <a:bodyPr/>
          <a:lstStyle/>
          <a:p>
            <a:r>
              <a:rPr lang="hu-HU"/>
              <a:t>  </a:t>
            </a:r>
            <a:r>
              <a:rPr lang="en-US"/>
              <a:t>Unicode</a:t>
            </a:r>
            <a:r>
              <a:rPr lang="hu-HU"/>
              <a:t> (</a:t>
            </a:r>
            <a:r>
              <a:rPr lang="en-US"/>
              <a:t>ISO-10646</a:t>
            </a:r>
            <a:r>
              <a:rPr lang="hu-HU"/>
              <a:t>) szabvány</a:t>
            </a:r>
          </a:p>
        </p:txBody>
      </p:sp>
      <p:sp>
        <p:nvSpPr>
          <p:cNvPr id="26627" name="Rectangle 3"/>
          <p:cNvSpPr>
            <a:spLocks noGrp="1" noChangeArrowheads="1"/>
          </p:cNvSpPr>
          <p:nvPr>
            <p:ph type="body" idx="1"/>
          </p:nvPr>
        </p:nvSpPr>
        <p:spPr>
          <a:xfrm>
            <a:off x="576263" y="1412875"/>
            <a:ext cx="8748712" cy="4114800"/>
          </a:xfrm>
        </p:spPr>
        <p:txBody>
          <a:bodyPr>
            <a:normAutofit lnSpcReduction="10000"/>
          </a:bodyPr>
          <a:lstStyle/>
          <a:p>
            <a:r>
              <a:rPr lang="hu-HU" sz="2600" dirty="0"/>
              <a:t>minden</a:t>
            </a:r>
            <a:r>
              <a:rPr lang="en-US" sz="2600" dirty="0"/>
              <a:t> </a:t>
            </a:r>
            <a:r>
              <a:rPr lang="hu-HU" sz="2600" dirty="0"/>
              <a:t>nyelv</a:t>
            </a:r>
            <a:r>
              <a:rPr lang="en-US" sz="2600" dirty="0"/>
              <a:t> </a:t>
            </a:r>
            <a:r>
              <a:rPr lang="hu-HU" sz="2600" dirty="0"/>
              <a:t>karaktere (pl. görög, kínai, cirill, héber, japán, koreai)</a:t>
            </a:r>
            <a:r>
              <a:rPr lang="en-US" sz="2600" dirty="0"/>
              <a:t> </a:t>
            </a:r>
            <a:r>
              <a:rPr lang="hu-HU" sz="2600" dirty="0"/>
              <a:t>egyetlen karakterkészlettel ábrázolható: platform-, program- és </a:t>
            </a:r>
            <a:r>
              <a:rPr lang="hu-HU" sz="2600" dirty="0" err="1"/>
              <a:t>nyelvfüggetlen</a:t>
            </a:r>
            <a:r>
              <a:rPr lang="hu-HU" sz="2600" dirty="0"/>
              <a:t> </a:t>
            </a:r>
            <a:endParaRPr lang="en-US" sz="2600" dirty="0"/>
          </a:p>
          <a:p>
            <a:r>
              <a:rPr lang="hu-HU" sz="2600" dirty="0"/>
              <a:t>1 karakter ábrázolására </a:t>
            </a:r>
            <a:r>
              <a:rPr lang="hu-HU" sz="2600" dirty="0">
                <a:sym typeface="Symbol" pitchFamily="18" charset="2"/>
              </a:rPr>
              <a:t>2 bájtot használ</a:t>
            </a:r>
          </a:p>
          <a:p>
            <a:r>
              <a:rPr lang="hu-HU" sz="2600" dirty="0">
                <a:sym typeface="Symbol" pitchFamily="18" charset="2"/>
              </a:rPr>
              <a:t>65536 elem</a:t>
            </a:r>
            <a:r>
              <a:rPr lang="hu-HU" sz="2600" dirty="0"/>
              <a:t>ű</a:t>
            </a:r>
            <a:r>
              <a:rPr lang="hu-HU" sz="2600" dirty="0">
                <a:sym typeface="Symbol" pitchFamily="18" charset="2"/>
              </a:rPr>
              <a:t> kódtábla (fix)</a:t>
            </a:r>
          </a:p>
          <a:p>
            <a:r>
              <a:rPr lang="hu-HU" sz="2600" dirty="0">
                <a:sym typeface="Symbol" pitchFamily="18" charset="2"/>
              </a:rPr>
              <a:t>els</a:t>
            </a:r>
            <a:r>
              <a:rPr lang="hu-HU" sz="2600" dirty="0"/>
              <a:t>ő 128 elem: ASCII kódtábla első fele</a:t>
            </a:r>
          </a:p>
          <a:p>
            <a:r>
              <a:rPr lang="hu-HU" sz="2600" dirty="0"/>
              <a:t>többi elem: minden más egyidejűleg</a:t>
            </a:r>
          </a:p>
          <a:p>
            <a:r>
              <a:rPr lang="en-US" sz="2600" dirty="0"/>
              <a:t>256 </a:t>
            </a:r>
            <a:r>
              <a:rPr lang="hu-HU" sz="2600" dirty="0"/>
              <a:t>bájtos blokkokra van felosztva a különböző nyelvek részére.</a:t>
            </a:r>
            <a:r>
              <a:rPr lang="en-US" dirty="0"/>
              <a:t> </a:t>
            </a:r>
            <a:endParaRPr lang="hu-HU" sz="2600" dirty="0"/>
          </a:p>
          <a:p>
            <a:r>
              <a:rPr lang="hu-HU" sz="2600" dirty="0"/>
              <a:t>Unicode formátumok:UTF-8, UTF-16,UTF-32</a:t>
            </a:r>
          </a:p>
        </p:txBody>
      </p:sp>
      <p:pic>
        <p:nvPicPr>
          <p:cNvPr id="169986" name="Picture 2" descr="http://www.ogcio.gov.hk/en/business/tech_promotion/ccli/iso_10646/images/iso_what.jpg"/>
          <p:cNvPicPr>
            <a:picLocks noChangeAspect="1" noChangeArrowheads="1"/>
          </p:cNvPicPr>
          <p:nvPr/>
        </p:nvPicPr>
        <p:blipFill>
          <a:blip r:embed="rId2"/>
          <a:srcRect/>
          <a:stretch>
            <a:fillRect/>
          </a:stretch>
        </p:blipFill>
        <p:spPr bwMode="auto">
          <a:xfrm>
            <a:off x="2571736" y="5214950"/>
            <a:ext cx="1143000" cy="1466851"/>
          </a:xfrm>
          <a:prstGeom prst="rect">
            <a:avLst/>
          </a:prstGeom>
          <a:noFill/>
        </p:spPr>
      </p:pic>
      <p:pic>
        <p:nvPicPr>
          <p:cNvPr id="169989" name="Picture 5"/>
          <p:cNvPicPr>
            <a:picLocks noChangeAspect="1" noChangeArrowheads="1"/>
          </p:cNvPicPr>
          <p:nvPr/>
        </p:nvPicPr>
        <p:blipFill>
          <a:blip r:embed="rId3"/>
          <a:srcRect/>
          <a:stretch>
            <a:fillRect/>
          </a:stretch>
        </p:blipFill>
        <p:spPr bwMode="auto">
          <a:xfrm>
            <a:off x="4000496" y="5214950"/>
            <a:ext cx="2166936" cy="1474410"/>
          </a:xfrm>
          <a:prstGeom prst="rect">
            <a:avLst/>
          </a:prstGeom>
          <a:noFill/>
          <a:ln w="9525">
            <a:noFill/>
            <a:miter lim="800000"/>
            <a:headEnd/>
            <a:tailEnd/>
          </a:ln>
          <a:effectLst/>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hu-HU"/>
              <a:t>UTF-8</a:t>
            </a:r>
            <a:endParaRPr lang="en-US"/>
          </a:p>
        </p:txBody>
      </p:sp>
      <p:sp>
        <p:nvSpPr>
          <p:cNvPr id="101379" name="Rectangle 3"/>
          <p:cNvSpPr>
            <a:spLocks noGrp="1" noChangeArrowheads="1"/>
          </p:cNvSpPr>
          <p:nvPr>
            <p:ph type="body" idx="1"/>
          </p:nvPr>
        </p:nvSpPr>
        <p:spPr>
          <a:xfrm>
            <a:off x="642910" y="1785926"/>
            <a:ext cx="8305800" cy="4689475"/>
          </a:xfrm>
        </p:spPr>
        <p:txBody>
          <a:bodyPr/>
          <a:lstStyle/>
          <a:p>
            <a:pPr>
              <a:lnSpc>
                <a:spcPct val="90000"/>
              </a:lnSpc>
            </a:pPr>
            <a:r>
              <a:rPr lang="hu-HU" sz="2600" dirty="0"/>
              <a:t>változó hosszúságú formátum</a:t>
            </a:r>
          </a:p>
          <a:p>
            <a:pPr>
              <a:lnSpc>
                <a:spcPct val="90000"/>
              </a:lnSpc>
            </a:pPr>
            <a:r>
              <a:rPr lang="hu-HU" sz="2600" dirty="0"/>
              <a:t>1-4 bájtot használ (8, 16, 24, ill. 32 bit) a karakterektől függően (pl. az ASCII karaktereket 1 bájton ábrázolja, a magyar nyelvben használatos idézőjeleket 3 bájton)</a:t>
            </a:r>
          </a:p>
          <a:p>
            <a:pPr>
              <a:lnSpc>
                <a:spcPct val="90000"/>
              </a:lnSpc>
            </a:pPr>
            <a:r>
              <a:rPr lang="hu-HU" sz="2600" dirty="0"/>
              <a:t>Ezt a formátumot használja az IE, a </a:t>
            </a:r>
            <a:r>
              <a:rPr lang="hu-HU" sz="2600" dirty="0" err="1"/>
              <a:t>Mozilla</a:t>
            </a:r>
            <a:r>
              <a:rPr lang="hu-HU" sz="2600" dirty="0"/>
              <a:t>, mivel kompatibilis az ASCII kóddal</a:t>
            </a:r>
          </a:p>
          <a:p>
            <a:pPr>
              <a:lnSpc>
                <a:spcPct val="90000"/>
              </a:lnSpc>
            </a:pPr>
            <a:r>
              <a:rPr lang="hu-HU" sz="2600" dirty="0"/>
              <a:t>a leghatékonyabban használható; sok adatbázis</a:t>
            </a:r>
            <a:r>
              <a:rPr lang="en-US" sz="2600" dirty="0"/>
              <a:t>-</a:t>
            </a:r>
            <a:r>
              <a:rPr lang="hu-HU" sz="2600" dirty="0"/>
              <a:t>rendszer, a UNIX rendszer, a Microsoft Windows,  és majdnem minden  XHTML ezt használja</a:t>
            </a:r>
          </a:p>
        </p:txBody>
      </p:sp>
      <p:pic>
        <p:nvPicPr>
          <p:cNvPr id="168962" name="Picture 2" descr="http://www.tennhud.com/wp-content/uploads/2015/06/linux-logo-600x300.png"/>
          <p:cNvPicPr>
            <a:picLocks noChangeAspect="1" noChangeArrowheads="1"/>
          </p:cNvPicPr>
          <p:nvPr/>
        </p:nvPicPr>
        <p:blipFill>
          <a:blip r:embed="rId2"/>
          <a:srcRect/>
          <a:stretch>
            <a:fillRect/>
          </a:stretch>
        </p:blipFill>
        <p:spPr bwMode="auto">
          <a:xfrm>
            <a:off x="1071538" y="5214950"/>
            <a:ext cx="2571768" cy="1273152"/>
          </a:xfrm>
          <a:prstGeom prst="rect">
            <a:avLst/>
          </a:prstGeom>
          <a:noFill/>
        </p:spPr>
      </p:pic>
      <p:pic>
        <p:nvPicPr>
          <p:cNvPr id="168964" name="Picture 4" descr="http://advancedanalyticsllc.com/wilcoxon/pictures/windowslogo.jpg"/>
          <p:cNvPicPr>
            <a:picLocks noChangeAspect="1" noChangeArrowheads="1"/>
          </p:cNvPicPr>
          <p:nvPr/>
        </p:nvPicPr>
        <p:blipFill>
          <a:blip r:embed="rId3"/>
          <a:srcRect/>
          <a:stretch>
            <a:fillRect/>
          </a:stretch>
        </p:blipFill>
        <p:spPr bwMode="auto">
          <a:xfrm>
            <a:off x="4143372" y="5214950"/>
            <a:ext cx="1857388" cy="1415153"/>
          </a:xfrm>
          <a:prstGeom prst="rect">
            <a:avLst/>
          </a:prstGeom>
          <a:noFill/>
        </p:spPr>
      </p:pic>
      <p:pic>
        <p:nvPicPr>
          <p:cNvPr id="168966" name="Picture 6" descr="https://d3pl14o4ufnhvd.cloudfront.net/v2/uploads/0a76a70d-fe42-4aa8-98d9-23f9dc88ea06/517eb926b10c84b075d6b14f9ad0a541b09970ab_original.png"/>
          <p:cNvPicPr>
            <a:picLocks noChangeAspect="1" noChangeArrowheads="1"/>
          </p:cNvPicPr>
          <p:nvPr/>
        </p:nvPicPr>
        <p:blipFill>
          <a:blip r:embed="rId4"/>
          <a:srcRect/>
          <a:stretch>
            <a:fillRect/>
          </a:stretch>
        </p:blipFill>
        <p:spPr bwMode="auto">
          <a:xfrm>
            <a:off x="6643702" y="5214950"/>
            <a:ext cx="1357322" cy="1357322"/>
          </a:xfrm>
          <a:prstGeom prst="rect">
            <a:avLst/>
          </a:prstGeom>
          <a:noFill/>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hu-HU"/>
              <a:t>UTF-16</a:t>
            </a:r>
            <a:endParaRPr lang="en-US"/>
          </a:p>
        </p:txBody>
      </p:sp>
      <p:sp>
        <p:nvSpPr>
          <p:cNvPr id="102403" name="Rectangle 3"/>
          <p:cNvSpPr>
            <a:spLocks noGrp="1" noChangeArrowheads="1"/>
          </p:cNvSpPr>
          <p:nvPr>
            <p:ph type="body" idx="1"/>
          </p:nvPr>
        </p:nvSpPr>
        <p:spPr>
          <a:xfrm>
            <a:off x="566738" y="1898650"/>
            <a:ext cx="4291014" cy="4602184"/>
          </a:xfrm>
        </p:spPr>
        <p:txBody>
          <a:bodyPr>
            <a:normAutofit fontScale="85000" lnSpcReduction="10000"/>
          </a:bodyPr>
          <a:lstStyle/>
          <a:p>
            <a:r>
              <a:rPr lang="hu-HU" dirty="0"/>
              <a:t>változó hosszúságú formátum</a:t>
            </a:r>
          </a:p>
          <a:p>
            <a:r>
              <a:rPr lang="hu-HU" dirty="0"/>
              <a:t>a legtöbb karakter ábrázolása 16 biten történik </a:t>
            </a:r>
          </a:p>
          <a:p>
            <a:r>
              <a:rPr lang="hu-HU" dirty="0"/>
              <a:t>a többi karaktert rendezett párként fejezi ki 16 bit-egységen (32 bit)</a:t>
            </a:r>
          </a:p>
          <a:p>
            <a:r>
              <a:rPr lang="hu-HU" dirty="0"/>
              <a:t>főként </a:t>
            </a:r>
            <a:r>
              <a:rPr lang="hu-HU" dirty="0" err="1"/>
              <a:t>karakterfűzérek</a:t>
            </a:r>
            <a:r>
              <a:rPr lang="hu-HU" dirty="0"/>
              <a:t> kezelésének implementációjában használatos</a:t>
            </a:r>
            <a:endParaRPr lang="en-US" dirty="0"/>
          </a:p>
          <a:p>
            <a:endParaRPr lang="en-US" dirty="0"/>
          </a:p>
        </p:txBody>
      </p:sp>
      <p:pic>
        <p:nvPicPr>
          <p:cNvPr id="167938" name="Picture 2" descr="http://whitefiles.org/b1_s/1_free_guides/fg2cd/pgs/f026.png"/>
          <p:cNvPicPr>
            <a:picLocks noChangeAspect="1" noChangeArrowheads="1"/>
          </p:cNvPicPr>
          <p:nvPr/>
        </p:nvPicPr>
        <p:blipFill>
          <a:blip r:embed="rId2"/>
          <a:srcRect/>
          <a:stretch>
            <a:fillRect/>
          </a:stretch>
        </p:blipFill>
        <p:spPr bwMode="auto">
          <a:xfrm>
            <a:off x="4786314" y="2714620"/>
            <a:ext cx="4143699" cy="3109910"/>
          </a:xfrm>
          <a:prstGeom prst="rect">
            <a:avLst/>
          </a:prstGeom>
          <a:noFill/>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hu-HU"/>
              <a:t>UTF-32</a:t>
            </a:r>
            <a:endParaRPr lang="en-US"/>
          </a:p>
        </p:txBody>
      </p:sp>
      <p:sp>
        <p:nvSpPr>
          <p:cNvPr id="103427" name="Rectangle 3"/>
          <p:cNvSpPr>
            <a:spLocks noGrp="1" noChangeArrowheads="1"/>
          </p:cNvSpPr>
          <p:nvPr>
            <p:ph type="body" idx="1"/>
          </p:nvPr>
        </p:nvSpPr>
        <p:spPr>
          <a:xfrm>
            <a:off x="755650" y="1690688"/>
            <a:ext cx="7772400" cy="4114800"/>
          </a:xfrm>
        </p:spPr>
        <p:txBody>
          <a:bodyPr>
            <a:normAutofit lnSpcReduction="10000"/>
          </a:bodyPr>
          <a:lstStyle/>
          <a:p>
            <a:pPr>
              <a:lnSpc>
                <a:spcPct val="80000"/>
              </a:lnSpc>
            </a:pPr>
            <a:r>
              <a:rPr lang="hu-HU" dirty="0"/>
              <a:t>rögzített hosszúságú formátum, minden karaktert 32 biten ábrázol</a:t>
            </a:r>
          </a:p>
          <a:p>
            <a:pPr>
              <a:lnSpc>
                <a:spcPct val="80000"/>
              </a:lnSpc>
            </a:pPr>
            <a:r>
              <a:rPr lang="hu-HU" dirty="0"/>
              <a:t>egyelőre ritkán használatos</a:t>
            </a:r>
          </a:p>
          <a:p>
            <a:pPr>
              <a:lnSpc>
                <a:spcPct val="80000"/>
              </a:lnSpc>
            </a:pPr>
            <a:r>
              <a:rPr lang="hu-HU" dirty="0"/>
              <a:t>ritka karakterek, teljes scriptek kódolására alkalmazzák</a:t>
            </a:r>
          </a:p>
          <a:p>
            <a:pPr>
              <a:lnSpc>
                <a:spcPct val="80000"/>
              </a:lnSpc>
            </a:pPr>
            <a:r>
              <a:rPr lang="hu-HU" dirty="0"/>
              <a:t>fix hosszúsága miatt könnyen kezelhetők vele a tömbök</a:t>
            </a:r>
          </a:p>
          <a:p>
            <a:pPr>
              <a:lnSpc>
                <a:spcPct val="80000"/>
              </a:lnSpc>
            </a:pPr>
            <a:r>
              <a:rPr lang="hu-HU" dirty="0"/>
              <a:t>elképzelések szerint az</a:t>
            </a:r>
            <a:r>
              <a:rPr lang="en-US" dirty="0"/>
              <a:t> </a:t>
            </a:r>
            <a:r>
              <a:rPr lang="hu-HU" dirty="0"/>
              <a:t>összes</a:t>
            </a:r>
            <a:r>
              <a:rPr lang="en-US" dirty="0"/>
              <a:t> </a:t>
            </a:r>
            <a:r>
              <a:rPr lang="hu-HU" dirty="0"/>
              <a:t>élő</a:t>
            </a:r>
            <a:r>
              <a:rPr lang="en-US" dirty="0"/>
              <a:t>, </a:t>
            </a:r>
            <a:r>
              <a:rPr lang="hu-HU" dirty="0"/>
              <a:t>halott</a:t>
            </a:r>
            <a:r>
              <a:rPr lang="en-US" dirty="0"/>
              <a:t> </a:t>
            </a:r>
            <a:r>
              <a:rPr lang="hu-HU" dirty="0"/>
              <a:t>és</a:t>
            </a:r>
            <a:r>
              <a:rPr lang="en-US" dirty="0"/>
              <a:t> </a:t>
            </a:r>
            <a:r>
              <a:rPr lang="hu-HU" dirty="0"/>
              <a:t>mesterséges</a:t>
            </a:r>
            <a:r>
              <a:rPr lang="en-US" dirty="0"/>
              <a:t> </a:t>
            </a:r>
            <a:r>
              <a:rPr lang="hu-HU" dirty="0"/>
              <a:t>kultúra</a:t>
            </a:r>
            <a:r>
              <a:rPr lang="en-US" dirty="0"/>
              <a:t> </a:t>
            </a:r>
            <a:r>
              <a:rPr lang="hu-HU" dirty="0"/>
              <a:t>írásjeleinek</a:t>
            </a:r>
            <a:r>
              <a:rPr lang="en-US" dirty="0"/>
              <a:t> </a:t>
            </a:r>
            <a:r>
              <a:rPr lang="hu-HU" dirty="0"/>
              <a:t>ábrázolására elegendő kb. kétmillió szám </a:t>
            </a:r>
          </a:p>
          <a:p>
            <a:pPr>
              <a:lnSpc>
                <a:spcPct val="80000"/>
              </a:lnSpc>
              <a:buNone/>
            </a:pPr>
            <a:r>
              <a:rPr lang="hu-HU" dirty="0"/>
              <a:t>	(</a:t>
            </a:r>
            <a:r>
              <a:rPr lang="hu-HU" dirty="0">
                <a:sym typeface="Mathematica1" pitchFamily="2" charset="2"/>
              </a:rPr>
              <a:t> 2</a:t>
            </a:r>
            <a:r>
              <a:rPr lang="hu-HU" baseline="30000" dirty="0">
                <a:sym typeface="Mathematica1" pitchFamily="2" charset="2"/>
              </a:rPr>
              <a:t>21</a:t>
            </a:r>
            <a:r>
              <a:rPr lang="hu-HU" dirty="0"/>
              <a:t>)</a:t>
            </a:r>
            <a:endParaRPr lang="en-US" dirty="0"/>
          </a:p>
        </p:txBody>
      </p:sp>
      <p:pic>
        <p:nvPicPr>
          <p:cNvPr id="166913" name="Picture 1"/>
          <p:cNvPicPr>
            <a:picLocks noChangeAspect="1" noChangeArrowheads="1"/>
          </p:cNvPicPr>
          <p:nvPr/>
        </p:nvPicPr>
        <p:blipFill>
          <a:blip r:embed="rId2" cstate="print"/>
          <a:srcRect/>
          <a:stretch>
            <a:fillRect/>
          </a:stretch>
        </p:blipFill>
        <p:spPr bwMode="auto">
          <a:xfrm>
            <a:off x="3643306" y="5286388"/>
            <a:ext cx="1434271" cy="1438261"/>
          </a:xfrm>
          <a:prstGeom prst="rect">
            <a:avLst/>
          </a:prstGeom>
          <a:noFill/>
          <a:ln w="9525">
            <a:noFill/>
            <a:miter lim="800000"/>
            <a:headEnd/>
            <a:tailEnd/>
          </a:ln>
          <a:effectLst/>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pic>
        <p:nvPicPr>
          <p:cNvPr id="197634" name="Picture 2" descr="http://image.slidesharecdn.com/4546-111112163306-phpapp01/95/mdiaelmlet-rra-a-hzi-feladat-14-728.jpg?cb=1321115746"/>
          <p:cNvPicPr>
            <a:picLocks noGrp="1" noChangeAspect="1" noChangeArrowheads="1"/>
          </p:cNvPicPr>
          <p:nvPr>
            <p:ph idx="1"/>
          </p:nvPr>
        </p:nvPicPr>
        <p:blipFill>
          <a:blip r:embed="rId2"/>
          <a:srcRect/>
          <a:stretch>
            <a:fillRect/>
          </a:stretch>
        </p:blipFill>
        <p:spPr bwMode="auto">
          <a:xfrm>
            <a:off x="-1" y="0"/>
            <a:ext cx="9144001" cy="685800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7131</TotalTime>
  <Words>4996</Words>
  <Application>Microsoft Office PowerPoint</Application>
  <PresentationFormat>Diavetítés a képernyőre (4:3 oldalarány)</PresentationFormat>
  <Paragraphs>760</Paragraphs>
  <Slides>97</Slides>
  <Notes>2</Notes>
  <HiddenSlides>0</HiddenSlides>
  <MMClips>3</MMClips>
  <ScaleCrop>false</ScaleCrop>
  <HeadingPairs>
    <vt:vector size="8" baseType="variant">
      <vt:variant>
        <vt:lpstr>Használt betűtípusok</vt:lpstr>
      </vt:variant>
      <vt:variant>
        <vt:i4>10</vt:i4>
      </vt:variant>
      <vt:variant>
        <vt:lpstr>Téma</vt:lpstr>
      </vt:variant>
      <vt:variant>
        <vt:i4>2</vt:i4>
      </vt:variant>
      <vt:variant>
        <vt:lpstr>Beágyazott OLE kiszolgálók</vt:lpstr>
      </vt:variant>
      <vt:variant>
        <vt:i4>2</vt:i4>
      </vt:variant>
      <vt:variant>
        <vt:lpstr>Diacímek</vt:lpstr>
      </vt:variant>
      <vt:variant>
        <vt:i4>97</vt:i4>
      </vt:variant>
    </vt:vector>
  </HeadingPairs>
  <TitlesOfParts>
    <vt:vector size="111" baseType="lpstr">
      <vt:lpstr>Arial</vt:lpstr>
      <vt:lpstr>Calibri</vt:lpstr>
      <vt:lpstr>Corbel</vt:lpstr>
      <vt:lpstr>Courier New</vt:lpstr>
      <vt:lpstr>Monotype Sorts</vt:lpstr>
      <vt:lpstr>Tahoma</vt:lpstr>
      <vt:lpstr>Verdana</vt:lpstr>
      <vt:lpstr>Wingdings</vt:lpstr>
      <vt:lpstr>Wingdings 2</vt:lpstr>
      <vt:lpstr>Wingdings 3</vt:lpstr>
      <vt:lpstr>Modul</vt:lpstr>
      <vt:lpstr>Office-téma</vt:lpstr>
      <vt:lpstr>Equation</vt:lpstr>
      <vt:lpstr>Egyenlet</vt:lpstr>
      <vt:lpstr>Bevezetés az informatikába</vt:lpstr>
      <vt:lpstr>Mi az informatika?</vt:lpstr>
      <vt:lpstr>Az informatika típusai</vt:lpstr>
      <vt:lpstr>Informatika a mindennapokban</vt:lpstr>
      <vt:lpstr>Mit csinál egy informatikus?</vt:lpstr>
      <vt:lpstr>Milyen informatikusra van szükség?</vt:lpstr>
      <vt:lpstr>Mihez értsen egy informatikus?</vt:lpstr>
      <vt:lpstr>Mennyit keres egy informatikus?</vt:lpstr>
      <vt:lpstr>IT keresetek összehasonlítása Németországban és Ausztriában</vt:lpstr>
      <vt:lpstr>Az informatika jellemzői:   a tudás reprezentálása</vt:lpstr>
      <vt:lpstr>Az informatika jellemzői:  algoritmikus problémamegoldás</vt:lpstr>
      <vt:lpstr>Algoritmusok</vt:lpstr>
      <vt:lpstr>Mondatszerű leírás</vt:lpstr>
      <vt:lpstr>A folyamatábra jelei</vt:lpstr>
      <vt:lpstr>Az algoritmusok építőelemei</vt:lpstr>
      <vt:lpstr>Egy napunk</vt:lpstr>
      <vt:lpstr>Egy napunk</vt:lpstr>
      <vt:lpstr>Mi az információ?</vt:lpstr>
      <vt:lpstr>Mit kezdünk az információval?</vt:lpstr>
      <vt:lpstr>Honnan lehet információt gyűjteni?</vt:lpstr>
      <vt:lpstr>Hogyan reprezentáljuk az információt?</vt:lpstr>
      <vt:lpstr>Bináris (kettes) számrendszer</vt:lpstr>
      <vt:lpstr>Tömörítés</vt:lpstr>
      <vt:lpstr>Titkosítás</vt:lpstr>
      <vt:lpstr>Adatok tárolása</vt:lpstr>
      <vt:lpstr>Adatok betöltése egy helyre</vt:lpstr>
      <vt:lpstr>Az információ visszakeresése</vt:lpstr>
      <vt:lpstr>Az információ feldolgozása, elemzése</vt:lpstr>
      <vt:lpstr>Az információ megjelenítése, vizualizáció</vt:lpstr>
      <vt:lpstr>Az információ továbbítása</vt:lpstr>
      <vt:lpstr>Az információ mentése</vt:lpstr>
      <vt:lpstr>Az informatika legfontosabb eszköze a számítógép</vt:lpstr>
      <vt:lpstr>Milyen elven működjön a számítógép?</vt:lpstr>
      <vt:lpstr>A Neumann-gép szerkezete</vt:lpstr>
      <vt:lpstr>Perifériák Neumann elvei alapján</vt:lpstr>
      <vt:lpstr>Neumann János </vt:lpstr>
      <vt:lpstr>Köszönöm a figyelmet!</vt:lpstr>
      <vt:lpstr>Gyakorlati feladatok</vt:lpstr>
      <vt:lpstr>A CAT fogalmai és megközelítései</vt:lpstr>
      <vt:lpstr>Problémák reprezentálása</vt:lpstr>
      <vt:lpstr>Problémák reprezentálása</vt:lpstr>
      <vt:lpstr>Problémák reprezentálása</vt:lpstr>
      <vt:lpstr>Problémák reprezentálása</vt:lpstr>
      <vt:lpstr>Problémák reprezentálása</vt:lpstr>
      <vt:lpstr>Problémák reprezentálása</vt:lpstr>
      <vt:lpstr>Problémák reprezentálása</vt:lpstr>
      <vt:lpstr>Algoritmus</vt:lpstr>
      <vt:lpstr>Algoritmus</vt:lpstr>
      <vt:lpstr>Információáramlás</vt:lpstr>
      <vt:lpstr>Házi feladat</vt:lpstr>
      <vt:lpstr>Házi feladat</vt:lpstr>
      <vt:lpstr>Kódolás, kettes számrendszer</vt:lpstr>
      <vt:lpstr>Miért van szükség kódolásra?</vt:lpstr>
      <vt:lpstr>Kódolás természetes nyelven</vt:lpstr>
      <vt:lpstr>A kódolás számok segítségével</vt:lpstr>
      <vt:lpstr>A számok, számolás megjelenése</vt:lpstr>
      <vt:lpstr>Digit = ujj</vt:lpstr>
      <vt:lpstr>Számrendszerek</vt:lpstr>
      <vt:lpstr>q-alapú számrendszer</vt:lpstr>
      <vt:lpstr>Bináris számrendszer</vt:lpstr>
      <vt:lpstr>Hexadecimális számrendszer</vt:lpstr>
      <vt:lpstr>Számrendszerek: összefoglaló</vt:lpstr>
      <vt:lpstr>2 hatványai 10-ed rendig</vt:lpstr>
      <vt:lpstr>Átváltás a számrendszerek között</vt:lpstr>
      <vt:lpstr>Átváltás 10-es számrendszerből 2-esbe</vt:lpstr>
      <vt:lpstr>Átváltás 10-es számrendszerből 8-asba</vt:lpstr>
      <vt:lpstr>Átváltás 10-es számrendszerből 16-osba</vt:lpstr>
      <vt:lpstr>Átváltás 2-es számrendszerből 10-esbe</vt:lpstr>
      <vt:lpstr>Átváltás 8-as számrendszerből 10-esbe</vt:lpstr>
      <vt:lpstr>Átváltás 16-os számrendszerből 10-esbe</vt:lpstr>
      <vt:lpstr>Különbség az átváltásoknál</vt:lpstr>
      <vt:lpstr>Átváltás 2-es számrendszerből 16-osba</vt:lpstr>
      <vt:lpstr>Átváltás 2-es számrendszerből 8-asba</vt:lpstr>
      <vt:lpstr>Átváltás 8-as számrendszerből 2-esbe</vt:lpstr>
      <vt:lpstr>Átváltás 16-os számrendszerből 2-esbe</vt:lpstr>
      <vt:lpstr>Különbség az átváltásoknál</vt:lpstr>
      <vt:lpstr>Definíciók</vt:lpstr>
      <vt:lpstr>Információ </vt:lpstr>
      <vt:lpstr>Információ </vt:lpstr>
      <vt:lpstr>Információ tárolása</vt:lpstr>
      <vt:lpstr>Információ kódolása</vt:lpstr>
      <vt:lpstr>Matematikai modellezés</vt:lpstr>
      <vt:lpstr>Matematikai modellezés</vt:lpstr>
      <vt:lpstr>Szövegek kódolása</vt:lpstr>
      <vt:lpstr>Szöveg konvertálása bináris számokká</vt:lpstr>
      <vt:lpstr>Szöveg konvertálása decimális számokká</vt:lpstr>
      <vt:lpstr>Szöveg konvertálása hexadecimális számokká</vt:lpstr>
      <vt:lpstr>ASCII kódolás</vt:lpstr>
      <vt:lpstr>Az ASCII kódtáblázat</vt:lpstr>
      <vt:lpstr>ASCII karaktercsoportok</vt:lpstr>
      <vt:lpstr>Karakterek</vt:lpstr>
      <vt:lpstr>Az Unicode szükségessége</vt:lpstr>
      <vt:lpstr>  Unicode (ISO-10646) szabvány</vt:lpstr>
      <vt:lpstr>UTF-8</vt:lpstr>
      <vt:lpstr>UTF-16</vt:lpstr>
      <vt:lpstr>UTF-32</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Bevezetés az informatikába</dc:title>
  <dc:creator>Kiss Attila</dc:creator>
  <cp:lastModifiedBy>Kiss Attila Elemér</cp:lastModifiedBy>
  <cp:revision>322</cp:revision>
  <dcterms:created xsi:type="dcterms:W3CDTF">2015-09-22T12:03:21Z</dcterms:created>
  <dcterms:modified xsi:type="dcterms:W3CDTF">2020-09-23T08:06:15Z</dcterms:modified>
</cp:coreProperties>
</file>