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5" r:id="rId2"/>
    <p:sldMasterId id="2147483748" r:id="rId3"/>
  </p:sldMasterIdLst>
  <p:notesMasterIdLst>
    <p:notesMasterId r:id="rId61"/>
  </p:notesMasterIdLst>
  <p:sldIdLst>
    <p:sldId id="357" r:id="rId4"/>
    <p:sldId id="358" r:id="rId5"/>
    <p:sldId id="388" r:id="rId6"/>
    <p:sldId id="389" r:id="rId7"/>
    <p:sldId id="390" r:id="rId8"/>
    <p:sldId id="359" r:id="rId9"/>
    <p:sldId id="360" r:id="rId10"/>
    <p:sldId id="434" r:id="rId11"/>
    <p:sldId id="391" r:id="rId12"/>
    <p:sldId id="392" r:id="rId13"/>
    <p:sldId id="384" r:id="rId14"/>
    <p:sldId id="385" r:id="rId15"/>
    <p:sldId id="386" r:id="rId16"/>
    <p:sldId id="387" r:id="rId17"/>
    <p:sldId id="367" r:id="rId18"/>
    <p:sldId id="369" r:id="rId19"/>
    <p:sldId id="361" r:id="rId20"/>
    <p:sldId id="362" r:id="rId21"/>
    <p:sldId id="363" r:id="rId22"/>
    <p:sldId id="364" r:id="rId23"/>
    <p:sldId id="365" r:id="rId24"/>
    <p:sldId id="366" r:id="rId25"/>
    <p:sldId id="383" r:id="rId26"/>
    <p:sldId id="393" r:id="rId27"/>
    <p:sldId id="394" r:id="rId28"/>
    <p:sldId id="395" r:id="rId29"/>
    <p:sldId id="396" r:id="rId30"/>
    <p:sldId id="397" r:id="rId31"/>
    <p:sldId id="398" r:id="rId32"/>
    <p:sldId id="399" r:id="rId33"/>
    <p:sldId id="400" r:id="rId34"/>
    <p:sldId id="401" r:id="rId35"/>
    <p:sldId id="402" r:id="rId36"/>
    <p:sldId id="403" r:id="rId37"/>
    <p:sldId id="435" r:id="rId38"/>
    <p:sldId id="436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04" r:id="rId49"/>
    <p:sldId id="411" r:id="rId50"/>
    <p:sldId id="405" r:id="rId51"/>
    <p:sldId id="406" r:id="rId52"/>
    <p:sldId id="407" r:id="rId53"/>
    <p:sldId id="408" r:id="rId54"/>
    <p:sldId id="409" r:id="rId55"/>
    <p:sldId id="410" r:id="rId56"/>
    <p:sldId id="418" r:id="rId57"/>
    <p:sldId id="422" r:id="rId58"/>
    <p:sldId id="423" r:id="rId59"/>
    <p:sldId id="424" r:id="rId6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47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5680E-7FE4-479B-91D1-57209CB2FD4F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D9242-2057-48CD-9269-557D7A109C8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22" y="4343327"/>
            <a:ext cx="5028557" cy="411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hu-HU"/>
              <a:t>711-715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22" y="4343327"/>
            <a:ext cx="5028557" cy="411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hu-HU"/>
              <a:t>66-70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22" y="4343327"/>
            <a:ext cx="5028557" cy="411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hu-HU"/>
              <a:t>711-714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22" y="4343327"/>
            <a:ext cx="5028557" cy="411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hu-HU"/>
              <a:t>714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22" y="4343327"/>
            <a:ext cx="5028557" cy="411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hu-HU"/>
              <a:t>711-714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22" y="4343327"/>
            <a:ext cx="5028557" cy="411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hu-HU"/>
              <a:t>714-715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22" y="4343327"/>
            <a:ext cx="5028557" cy="411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hu-HU"/>
              <a:t>714-715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22" y="4343327"/>
            <a:ext cx="5028557" cy="411465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/>
              <a:t>368-369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22" y="4343327"/>
            <a:ext cx="5028557" cy="411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hu-HU"/>
              <a:t>66-70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22" y="4343327"/>
            <a:ext cx="5028557" cy="41146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hu-HU"/>
              <a:t>66-70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DBD4-56C9-4A88-877B-6F860787B0A2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8DB3-4E63-4083-8FC8-178EE95A3FE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66ACC-17E4-4AB4-A859-2C0F12B19DEC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0995-346C-49CB-B60F-F498358552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6FB2-AC8B-4CEB-B184-CB3354DECCDC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5E2E-7B2A-4734-9EE2-279935E06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318F-7836-470F-A235-BE8AE712D293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B5AF-4729-4EE0-B9A8-54742AD55E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EBF1DE">
              <a:alpha val="65882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643182"/>
            <a:ext cx="4038600" cy="3482981"/>
          </a:xfrm>
          <a:solidFill>
            <a:schemeClr val="accent3">
              <a:lumMod val="20000"/>
              <a:lumOff val="80000"/>
              <a:alpha val="6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hu-HU" sz="1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hu-HU" sz="1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hu-HU" sz="1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hu-HU" sz="1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hu-HU" sz="18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643182"/>
            <a:ext cx="4038600" cy="3482981"/>
          </a:xfrm>
          <a:solidFill>
            <a:schemeClr val="accent3">
              <a:lumMod val="20000"/>
              <a:lumOff val="80000"/>
              <a:alpha val="66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hu-HU" sz="1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hu-HU" sz="1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hu-HU" sz="1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hu-HU" sz="18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hu-HU" sz="18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13"/>
          </p:nvPr>
        </p:nvSpPr>
        <p:spPr>
          <a:xfrm>
            <a:off x="464457" y="1611085"/>
            <a:ext cx="8222343" cy="817789"/>
          </a:xfrm>
          <a:solidFill>
            <a:srgbClr val="EBF1DE">
              <a:alpha val="65882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9007-A748-42D5-B35A-4A73620774FC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8D9EB-0439-4F72-91EA-3C87334C9C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AC24-C6CD-4EE7-B126-F084A317E933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C971B-B462-48B7-964B-506C3B8663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36D4-111F-4625-BA51-6E8FC869A65A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9877C-D9E6-4331-9EB1-E7FC8DBE35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4FB67-ABF3-4A9D-A940-648F2A8A01A3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4CE4-2638-4664-9B48-71651D516F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919D-A5A7-4D0B-ABE1-A1302816336F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1012-9415-47D6-A05E-F510F23627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B2B6F-CA87-4FB3-8B00-729A322844EA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6858E-B2A5-4D5E-98EC-710E3A7AC7D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DF2C-8039-4D31-BC3F-B25411779DF3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7115-E43F-48E9-9CF5-6EEC9E3AB3C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2099D-FFE2-4EBB-B9F2-4B5BE42A1E59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658E-671E-4501-9A4F-3CC31AF8B5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zoom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A6B8B-28C6-457A-83E5-CDDD0F8E11C8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7C85B-49F2-4B5E-A5A9-FF944D7741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29D4-0FB2-4DE8-A148-4E9DFF53C8C7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A54A-873E-4A0E-B02E-F8FAFC3E2C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3FB9-8C32-4871-9124-297BAA1BE13A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F815-66F6-41B0-A024-0F5B78A638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A569-5E35-4378-AAF5-2940F04CE0F5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8A24-CA50-4174-86F4-DA626A99E7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426A4-A60B-4F9C-8AE2-7302961697C9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39D1-0A1F-4607-A26C-5D1EA76B98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9F568-B673-4DB9-8B4F-D50CC602BFB7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DD95C-3E32-4394-B88C-C1B6EBBDE9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B17B8-C7ED-46FC-97DB-358772ED68AB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871BB-E0B0-4904-B583-0F135BF71CD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C47A-4561-42DB-8778-883768D92657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52FBB-3DC5-4D10-B63A-4F83CCF6CD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B558-C82F-476C-9810-1FA4643CD17D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EB458-96A5-44BC-9046-8EFE53D5BF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B151C-EB7D-4243-8502-90BBCB34203D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B52E-03C2-4CFF-B46C-F7B8C45145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6019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6019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645BA-D71C-4297-89CD-D54F4DBBF34C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7A23B-91A0-4A45-A2E3-63C2D04768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GB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685800" y="1219200"/>
            <a:ext cx="3810000" cy="51054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810000" cy="5105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CF3A9-314E-4B56-91DC-978FC592D9E3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B831-C515-4A3C-A629-D3892672C9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304800"/>
            <a:ext cx="7772400" cy="6019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909B5-4206-45EE-A88A-F58BBC7A1F47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BDBF-B8BC-4DA0-AFE3-FA35F01724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over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Máté: Architektúrák</a:t>
            </a:r>
            <a:endParaRPr lang="hu-HU">
              <a:latin typeface="Times New Roman CE" charset="-18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1. előadás</a:t>
            </a:r>
            <a:endParaRPr lang="hu-HU">
              <a:latin typeface="Times New Roman CE" charset="-18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A458E5-50A8-4463-ACF3-7A4C2923C856}" type="slidenum">
              <a:rPr lang="hu-HU"/>
              <a:pPr/>
              <a:t>‹#›</a:t>
            </a:fld>
            <a:endParaRPr lang="hu-HU">
              <a:latin typeface="Times New Roman CE" charset="-18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églalap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8DCDE75-89FD-47D4-96B5-7D53BD2E92D4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2020. 10. 28.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01E3A5-DE63-4845-9CD9-777D6EC3A539}" type="datetimeFigureOut">
              <a:rPr lang="hu-HU"/>
              <a:pPr>
                <a:defRPr/>
              </a:pPr>
              <a:t>2020. 10. 28.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4D49D-053F-4CD3-9D20-B2CC3F39B8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Hardwer alapismeretek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 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98FC974D-18CD-48A7-A43B-80C3A6369F42}" type="datetime2">
              <a:rPr lang="hu-HU"/>
              <a:pPr>
                <a:defRPr/>
              </a:pPr>
              <a:t>2020. október 28., szerda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hu-HU"/>
              <a:t>Készítette: Kiss Szilvia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FC8BB7E-CCF8-4479-82B8-2DFFA10FBA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transition>
    <p:cover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2.wav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4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6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Számolás kettes számrendszerben</a:t>
            </a:r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47233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786058"/>
            <a:ext cx="2971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2405467" cy="237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00364" y="4143379"/>
            <a:ext cx="2714644" cy="2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Tört számok binárisan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Írjuk fel a 0,6875 számot binárisan!</a:t>
            </a:r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510" y="2786058"/>
            <a:ext cx="87551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Hexa</a:t>
            </a:r>
            <a:r>
              <a:rPr lang="hu-HU" dirty="0"/>
              <a:t>d</a:t>
            </a:r>
            <a:r>
              <a:rPr lang="en-US" dirty="0" err="1"/>
              <a:t>ecim</a:t>
            </a:r>
            <a:r>
              <a:rPr lang="hu-HU" dirty="0"/>
              <a:t>á</a:t>
            </a:r>
            <a:r>
              <a:rPr lang="en-US" dirty="0" err="1"/>
              <a:t>lis</a:t>
            </a:r>
            <a:r>
              <a:rPr lang="en-US" dirty="0"/>
              <a:t> </a:t>
            </a:r>
            <a:r>
              <a:rPr lang="hu-HU" dirty="0" err="1"/>
              <a:t>összeadástá</a:t>
            </a:r>
            <a:r>
              <a:rPr lang="en-US" dirty="0" err="1"/>
              <a:t>bla</a:t>
            </a:r>
            <a:endParaRPr lang="hu-HU" dirty="0"/>
          </a:p>
        </p:txBody>
      </p:sp>
      <p:pic>
        <p:nvPicPr>
          <p:cNvPr id="3" name="Picture 2" descr="Hexadecimal Add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754400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Hexadecimális számok összeadása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Számoljuk ki:</a:t>
            </a:r>
            <a:r>
              <a:rPr lang="en-US" dirty="0"/>
              <a:t> (B A 3)</a:t>
            </a:r>
            <a:r>
              <a:rPr lang="en-US" baseline="-25000" dirty="0"/>
              <a:t>16</a:t>
            </a:r>
            <a:r>
              <a:rPr lang="en-US" dirty="0"/>
              <a:t> + (5 D E)</a:t>
            </a:r>
            <a:r>
              <a:rPr lang="en-US" baseline="-25000" dirty="0"/>
              <a:t>16</a:t>
            </a:r>
            <a:endParaRPr lang="hu-HU" baseline="-25000" dirty="0"/>
          </a:p>
          <a:p>
            <a:r>
              <a:rPr lang="hu-HU" dirty="0"/>
              <a:t>3+E=11  leírjuk az </a:t>
            </a:r>
            <a:r>
              <a:rPr lang="hu-HU" b="1" dirty="0"/>
              <a:t>1</a:t>
            </a:r>
            <a:r>
              <a:rPr lang="hu-HU" dirty="0"/>
              <a:t>-et, átvitel (marad) 1</a:t>
            </a:r>
          </a:p>
          <a:p>
            <a:r>
              <a:rPr lang="hu-HU" dirty="0"/>
              <a:t>A+D=17 és volt 1 átvitel, az összesen 18, leírjuk a </a:t>
            </a:r>
            <a:r>
              <a:rPr lang="hu-HU" b="1" dirty="0"/>
              <a:t>8</a:t>
            </a:r>
            <a:r>
              <a:rPr lang="hu-HU" dirty="0"/>
              <a:t>-at és maradt 1 átvitel</a:t>
            </a:r>
          </a:p>
          <a:p>
            <a:r>
              <a:rPr lang="hu-HU" dirty="0"/>
              <a:t>B+5=10 és volt 1 átvitel, az összesen 11, leírjuk a </a:t>
            </a:r>
            <a:r>
              <a:rPr lang="hu-HU" b="1" dirty="0"/>
              <a:t>11</a:t>
            </a:r>
            <a:r>
              <a:rPr lang="hu-HU" dirty="0"/>
              <a:t>-et.</a:t>
            </a:r>
          </a:p>
          <a:p>
            <a:r>
              <a:rPr lang="hu-HU" dirty="0"/>
              <a:t>Tehát az eredmény </a:t>
            </a:r>
            <a:r>
              <a:rPr lang="hu-HU" b="1" dirty="0"/>
              <a:t>1181.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Hexadecimális szorzótábla</a:t>
            </a:r>
          </a:p>
        </p:txBody>
      </p:sp>
      <p:pic>
        <p:nvPicPr>
          <p:cNvPr id="222210" name="Picture 2" descr="Multiplication 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000792" cy="5119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Hexadecimális számok szorzása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Számoljuk ki: 1A8 * </a:t>
            </a:r>
            <a:r>
              <a:rPr lang="hu-HU" b="1" dirty="0"/>
              <a:t>AF</a:t>
            </a:r>
            <a:r>
              <a:rPr lang="hu-HU" dirty="0"/>
              <a:t> </a:t>
            </a:r>
          </a:p>
          <a:p>
            <a:r>
              <a:rPr lang="hu-HU" dirty="0"/>
              <a:t>F*8 = 78, leírjuk a </a:t>
            </a:r>
            <a:r>
              <a:rPr lang="hu-HU" b="1" dirty="0"/>
              <a:t>8</a:t>
            </a:r>
            <a:r>
              <a:rPr lang="hu-HU" dirty="0"/>
              <a:t>-at, átvitel 7</a:t>
            </a:r>
          </a:p>
          <a:p>
            <a:r>
              <a:rPr lang="hu-HU" dirty="0"/>
              <a:t>F*A=96, és maradt 7, az összesen (</a:t>
            </a:r>
            <a:r>
              <a:rPr lang="hu-HU" dirty="0" err="1"/>
              <a:t>hexaban</a:t>
            </a:r>
            <a:r>
              <a:rPr lang="hu-HU" dirty="0"/>
              <a:t> összeadva) 9D, leírjuk a </a:t>
            </a:r>
            <a:r>
              <a:rPr lang="hu-HU" b="1" dirty="0"/>
              <a:t>D</a:t>
            </a:r>
            <a:r>
              <a:rPr lang="hu-HU" dirty="0"/>
              <a:t>-t és marad 9.</a:t>
            </a:r>
          </a:p>
          <a:p>
            <a:r>
              <a:rPr lang="hu-HU" dirty="0"/>
              <a:t>F*1=F és maradt 9, az összesen </a:t>
            </a:r>
            <a:r>
              <a:rPr lang="hu-HU" b="1" dirty="0"/>
              <a:t>18</a:t>
            </a:r>
          </a:p>
          <a:p>
            <a:r>
              <a:rPr lang="hu-HU" b="1" dirty="0"/>
              <a:t>Az </a:t>
            </a:r>
            <a:r>
              <a:rPr lang="hu-HU" b="1" dirty="0" err="1"/>
              <a:t>F-vel</a:t>
            </a:r>
            <a:r>
              <a:rPr lang="hu-HU" b="1" dirty="0"/>
              <a:t> szorzás </a:t>
            </a:r>
            <a:r>
              <a:rPr lang="hu-HU" b="1" dirty="0" err="1"/>
              <a:t>ereménye</a:t>
            </a:r>
            <a:r>
              <a:rPr lang="hu-HU" dirty="0"/>
              <a:t>: </a:t>
            </a:r>
            <a:r>
              <a:rPr lang="hu-HU" b="1" dirty="0">
                <a:solidFill>
                  <a:srgbClr val="0070C0"/>
                </a:solidFill>
              </a:rPr>
              <a:t>18D7</a:t>
            </a:r>
          </a:p>
          <a:p>
            <a:r>
              <a:rPr lang="hu-HU" dirty="0"/>
              <a:t>A*8= 50, leírjuk a </a:t>
            </a:r>
            <a:r>
              <a:rPr lang="hu-HU" b="1" dirty="0"/>
              <a:t>0</a:t>
            </a:r>
            <a:r>
              <a:rPr lang="hu-HU" dirty="0"/>
              <a:t>-t, maradt 5</a:t>
            </a:r>
          </a:p>
          <a:p>
            <a:r>
              <a:rPr lang="hu-HU" dirty="0"/>
              <a:t>A*</a:t>
            </a:r>
            <a:r>
              <a:rPr lang="hu-HU" dirty="0" err="1"/>
              <a:t>A</a:t>
            </a:r>
            <a:r>
              <a:rPr lang="hu-HU" dirty="0"/>
              <a:t>=64, maradt 5, az összesen (</a:t>
            </a:r>
            <a:r>
              <a:rPr lang="hu-HU" dirty="0" err="1"/>
              <a:t>hexaban</a:t>
            </a:r>
            <a:r>
              <a:rPr lang="hu-HU" dirty="0"/>
              <a:t> összeadva) 69, leírjuk a </a:t>
            </a:r>
            <a:r>
              <a:rPr lang="hu-HU" b="1" dirty="0"/>
              <a:t>9</a:t>
            </a:r>
            <a:r>
              <a:rPr lang="hu-HU" dirty="0"/>
              <a:t>-t, maradt 6</a:t>
            </a:r>
          </a:p>
          <a:p>
            <a:r>
              <a:rPr lang="hu-HU" dirty="0"/>
              <a:t>A*1=A és maradt 6, az összesen (</a:t>
            </a:r>
            <a:r>
              <a:rPr lang="hu-HU" dirty="0" err="1"/>
              <a:t>hexaban</a:t>
            </a:r>
            <a:r>
              <a:rPr lang="hu-HU" dirty="0"/>
              <a:t> összeadva) </a:t>
            </a:r>
            <a:r>
              <a:rPr lang="hu-HU" b="1" dirty="0"/>
              <a:t>10</a:t>
            </a:r>
          </a:p>
          <a:p>
            <a:r>
              <a:rPr lang="hu-HU" b="1" dirty="0"/>
              <a:t>Az A-val szorzás eredménye: </a:t>
            </a:r>
            <a:r>
              <a:rPr lang="hu-HU" b="1" dirty="0">
                <a:solidFill>
                  <a:srgbClr val="0070C0"/>
                </a:solidFill>
              </a:rPr>
              <a:t>1090</a:t>
            </a:r>
          </a:p>
          <a:p>
            <a:r>
              <a:rPr lang="hu-HU" b="1" dirty="0">
                <a:solidFill>
                  <a:srgbClr val="0070C0"/>
                </a:solidFill>
              </a:rPr>
              <a:t>    18D7</a:t>
            </a:r>
          </a:p>
          <a:p>
            <a:pPr>
              <a:buNone/>
            </a:pPr>
            <a:r>
              <a:rPr lang="hu-HU" b="1" dirty="0">
                <a:solidFill>
                  <a:srgbClr val="0070C0"/>
                </a:solidFill>
              </a:rPr>
              <a:t>    +1090</a:t>
            </a:r>
          </a:p>
          <a:p>
            <a:pPr>
              <a:buNone/>
            </a:pPr>
            <a:r>
              <a:rPr lang="hu-HU" b="1" dirty="0"/>
              <a:t>=    </a:t>
            </a:r>
            <a:r>
              <a:rPr lang="hu-HU" b="1" dirty="0">
                <a:solidFill>
                  <a:srgbClr val="FF0000"/>
                </a:solidFill>
              </a:rPr>
              <a:t>121D7</a:t>
            </a:r>
            <a:r>
              <a:rPr lang="hu-HU" b="1" dirty="0"/>
              <a:t> (</a:t>
            </a:r>
            <a:r>
              <a:rPr lang="hu-HU" b="1" dirty="0" err="1"/>
              <a:t>hexaban</a:t>
            </a:r>
            <a:r>
              <a:rPr lang="hu-HU" b="1" dirty="0"/>
              <a:t> kellett összeadni)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Kódolási feladatok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5191"/>
            <a:ext cx="4043362" cy="4625609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Írjuk le a teljes nevünket ASCII kódban!</a:t>
            </a:r>
          </a:p>
          <a:p>
            <a:r>
              <a:rPr lang="hu-HU" dirty="0"/>
              <a:t>Írjuk le a kedvenc gyümölcsünk nevét bináris kódban!</a:t>
            </a:r>
          </a:p>
          <a:p>
            <a:r>
              <a:rPr lang="hu-HU" dirty="0"/>
              <a:t>Írjuk le az utca nevét, ahol lakunk decimális kódban!</a:t>
            </a:r>
          </a:p>
          <a:p>
            <a:r>
              <a:rPr lang="hu-HU" dirty="0"/>
              <a:t>Írjuk le a kedvenc filmünk nevét hexadecimális kódban!</a:t>
            </a:r>
          </a:p>
          <a:p>
            <a:r>
              <a:rPr lang="hu-HU" dirty="0"/>
              <a:t>Adjuk oda a szomszédunknak, aki próbálja megfejteni!</a:t>
            </a:r>
          </a:p>
          <a:p>
            <a:endParaRPr lang="hu-HU" dirty="0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429132"/>
            <a:ext cx="3757643" cy="217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643182"/>
            <a:ext cx="1862128" cy="16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613" name="Picture 5" descr="http://www.belyegzocenter.hu/kepek/termek/14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785926"/>
            <a:ext cx="2714644" cy="776697"/>
          </a:xfrm>
          <a:prstGeom prst="rect">
            <a:avLst/>
          </a:prstGeom>
          <a:noFill/>
        </p:spPr>
      </p:pic>
      <p:pic>
        <p:nvPicPr>
          <p:cNvPr id="196615" name="Picture 7" descr="http://www.promontorprint.hu/kepek/utcanevtabl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643050"/>
            <a:ext cx="2143172" cy="927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ASCII kódtáblázat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http://www.szechenyiiskola.hu/userfiles/ASCII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8080764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Feladatok összeadásra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5357850" cy="509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Megoldások összeadásra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6010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Feladatok kivonásra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776927" cy="4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875104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Számolás kettes számrendszerben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2009671" cy="128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églalap 9"/>
          <p:cNvSpPr/>
          <p:nvPr/>
        </p:nvSpPr>
        <p:spPr>
          <a:xfrm>
            <a:off x="2500298" y="3357562"/>
            <a:ext cx="35719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572008"/>
            <a:ext cx="5143536" cy="211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57884" y="3428999"/>
            <a:ext cx="2857520" cy="329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Megoldások kivonásra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6201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Feladatok szorzásra, osztásra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2771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Megoldások szorzásra, osztásra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88296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solidFill>
            <a:srgbClr val="FDEADA"/>
          </a:solidFill>
          <a:ln>
            <a:solidFill>
              <a:srgbClr val="7F7F7F"/>
            </a:solidFill>
          </a:ln>
        </p:spPr>
        <p:txBody>
          <a:bodyPr/>
          <a:lstStyle/>
          <a:p>
            <a:r>
              <a:rPr lang="hu-HU"/>
              <a:t>Feladatok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4294967295"/>
          </p:nvPr>
        </p:nvSpPr>
        <p:spPr>
          <a:xfrm>
            <a:off x="457200" y="1773238"/>
            <a:ext cx="4040188" cy="4535487"/>
          </a:xfrm>
          <a:solidFill>
            <a:srgbClr val="EBF1DE">
              <a:alpha val="66000"/>
            </a:srgbClr>
          </a:solidFill>
          <a:ln>
            <a:solidFill>
              <a:srgbClr val="7F7F7F"/>
            </a:solidFill>
          </a:ln>
        </p:spPr>
        <p:txBody>
          <a:bodyPr/>
          <a:lstStyle/>
          <a:p>
            <a:pPr marL="533400" indent="-355600" algn="ctr">
              <a:lnSpc>
                <a:spcPct val="200000"/>
              </a:lnSpc>
              <a:spcBef>
                <a:spcPts val="1800"/>
              </a:spcBef>
              <a:spcAft>
                <a:spcPts val="1200"/>
              </a:spcAft>
              <a:buFont typeface="Arial" charset="0"/>
              <a:buNone/>
            </a:pPr>
            <a:r>
              <a:rPr lang="hu-HU" sz="1800" b="1">
                <a:solidFill>
                  <a:schemeClr val="folHlink"/>
                </a:solidFill>
              </a:rPr>
              <a:t>Végezze el az alábbi átalakításokat!</a:t>
            </a:r>
          </a:p>
          <a:p>
            <a:pPr marL="533400" indent="-355600">
              <a:buFont typeface="Calibri" pitchFamily="34" charset="0"/>
              <a:buAutoNum type="arabicPeriod"/>
            </a:pPr>
            <a:r>
              <a:rPr lang="hu-HU" sz="1800" b="1"/>
              <a:t>2010</a:t>
            </a:r>
            <a:r>
              <a:rPr lang="hu-HU" sz="1800" b="1" u="sng" baseline="-25000"/>
              <a:t>10</a:t>
            </a:r>
            <a:r>
              <a:rPr lang="hu-HU" sz="1800" b="1"/>
              <a:t>  = </a:t>
            </a:r>
            <a:r>
              <a:rPr lang="hu-HU" sz="20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8</a:t>
            </a:r>
          </a:p>
          <a:p>
            <a:pPr marL="533400" indent="-355600">
              <a:buFont typeface="Calibri" pitchFamily="34" charset="0"/>
              <a:buAutoNum type="arabicPeriod"/>
            </a:pPr>
            <a:r>
              <a:rPr lang="hu-HU" sz="1800" b="1"/>
              <a:t>2010</a:t>
            </a:r>
            <a:r>
              <a:rPr lang="hu-HU" sz="1800" b="1" u="sng" baseline="-25000"/>
              <a:t>10</a:t>
            </a:r>
            <a:r>
              <a:rPr lang="hu-HU" sz="1800" b="1"/>
              <a:t>  = </a:t>
            </a:r>
            <a:r>
              <a:rPr lang="hu-HU" sz="20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2</a:t>
            </a:r>
          </a:p>
          <a:p>
            <a:pPr marL="533400" indent="-355600">
              <a:buFont typeface="Calibri" pitchFamily="34" charset="0"/>
              <a:buAutoNum type="arabicPeriod"/>
            </a:pPr>
            <a:r>
              <a:rPr lang="hu-HU" sz="1800" b="1"/>
              <a:t>2010</a:t>
            </a:r>
            <a:r>
              <a:rPr lang="hu-HU" sz="1800" b="1" u="sng" baseline="-25000"/>
              <a:t>10</a:t>
            </a:r>
            <a:r>
              <a:rPr lang="hu-HU" sz="1800" b="1"/>
              <a:t>  = </a:t>
            </a:r>
            <a:r>
              <a:rPr lang="hu-HU" sz="20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16</a:t>
            </a:r>
          </a:p>
          <a:p>
            <a:pPr marL="533400" indent="-355600">
              <a:buFont typeface="Calibri" pitchFamily="34" charset="0"/>
              <a:buAutoNum type="arabicPeriod"/>
            </a:pPr>
            <a:r>
              <a:rPr lang="hu-HU" sz="1800" b="1"/>
              <a:t>111010011</a:t>
            </a:r>
            <a:r>
              <a:rPr lang="hu-HU" sz="1800" b="1" u="sng" baseline="-25000"/>
              <a:t>2</a:t>
            </a:r>
            <a:r>
              <a:rPr lang="hu-HU" sz="1800" b="1"/>
              <a:t>  = </a:t>
            </a:r>
            <a:r>
              <a:rPr lang="hu-HU" sz="20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10</a:t>
            </a:r>
          </a:p>
          <a:p>
            <a:pPr marL="533400" indent="-355600">
              <a:buFont typeface="Calibri" pitchFamily="34" charset="0"/>
              <a:buAutoNum type="arabicPeriod"/>
            </a:pPr>
            <a:r>
              <a:rPr lang="hu-HU" sz="1800" b="1"/>
              <a:t>2010</a:t>
            </a:r>
            <a:r>
              <a:rPr lang="hu-HU" sz="1800" b="1" u="sng" baseline="-25000"/>
              <a:t>8</a:t>
            </a:r>
            <a:r>
              <a:rPr lang="hu-HU" sz="1800" b="1"/>
              <a:t>  = </a:t>
            </a:r>
            <a:r>
              <a:rPr lang="hu-HU" sz="20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10</a:t>
            </a:r>
          </a:p>
          <a:p>
            <a:pPr marL="533400" indent="-355600">
              <a:buFont typeface="Calibri" pitchFamily="34" charset="0"/>
              <a:buAutoNum type="arabicPeriod"/>
            </a:pPr>
            <a:r>
              <a:rPr lang="hu-HU" sz="1800" b="1"/>
              <a:t>2010</a:t>
            </a:r>
            <a:r>
              <a:rPr lang="hu-HU" sz="1800" b="1" u="sng" baseline="-25000"/>
              <a:t>16</a:t>
            </a:r>
            <a:r>
              <a:rPr lang="hu-HU" sz="1800" b="1"/>
              <a:t>  = </a:t>
            </a:r>
            <a:r>
              <a:rPr lang="hu-HU" sz="20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10</a:t>
            </a:r>
          </a:p>
          <a:p>
            <a:pPr marL="533400" indent="-355600">
              <a:buFont typeface="Calibri" pitchFamily="34" charset="0"/>
              <a:buAutoNum type="arabicPeriod"/>
            </a:pPr>
            <a:r>
              <a:rPr lang="hu-HU" sz="1800" b="1"/>
              <a:t>111010011</a:t>
            </a:r>
            <a:r>
              <a:rPr lang="hu-HU" sz="1800" b="1" u="sng" baseline="-25000"/>
              <a:t>2</a:t>
            </a:r>
            <a:r>
              <a:rPr lang="hu-HU" sz="1800" b="1"/>
              <a:t>  = </a:t>
            </a:r>
            <a:r>
              <a:rPr lang="hu-HU" sz="20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8</a:t>
            </a:r>
            <a:r>
              <a:rPr lang="hu-HU" sz="1800" b="1"/>
              <a:t> </a:t>
            </a:r>
          </a:p>
          <a:p>
            <a:pPr marL="533400" indent="-355600">
              <a:buFont typeface="Calibri" pitchFamily="34" charset="0"/>
              <a:buAutoNum type="arabicPeriod"/>
            </a:pPr>
            <a:r>
              <a:rPr lang="hu-HU" sz="1800" b="1"/>
              <a:t>2010</a:t>
            </a:r>
            <a:r>
              <a:rPr lang="hu-HU" sz="1800" b="1" u="sng" baseline="-25000"/>
              <a:t>8</a:t>
            </a:r>
            <a:r>
              <a:rPr lang="hu-HU" sz="1800" b="1"/>
              <a:t>  = </a:t>
            </a:r>
            <a:r>
              <a:rPr lang="hu-HU" sz="20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2</a:t>
            </a:r>
          </a:p>
          <a:p>
            <a:pPr marL="533400" indent="-355600">
              <a:buFont typeface="Calibri" pitchFamily="34" charset="0"/>
              <a:buAutoNum type="arabicPeriod"/>
            </a:pPr>
            <a:r>
              <a:rPr lang="hu-HU" sz="1800" b="1"/>
              <a:t>2010</a:t>
            </a:r>
            <a:r>
              <a:rPr lang="hu-HU" sz="1800" b="1" u="sng" baseline="-25000"/>
              <a:t>16</a:t>
            </a:r>
            <a:r>
              <a:rPr lang="hu-HU" sz="1800" b="1"/>
              <a:t>  = </a:t>
            </a:r>
            <a:r>
              <a:rPr lang="hu-HU" sz="20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8</a:t>
            </a:r>
            <a:endParaRPr lang="hu-HU" sz="1800" b="1"/>
          </a:p>
          <a:p>
            <a:pPr marL="533400" indent="-355600">
              <a:buFont typeface="Calibri" pitchFamily="34" charset="0"/>
              <a:buAutoNum type="arabicPeriod"/>
            </a:pPr>
            <a:endParaRPr lang="hu-HU" sz="1800" b="1"/>
          </a:p>
        </p:txBody>
      </p:sp>
      <p:sp>
        <p:nvSpPr>
          <p:cNvPr id="6" name="Tartalom helye 5"/>
          <p:cNvSpPr>
            <a:spLocks noGrp="1"/>
          </p:cNvSpPr>
          <p:nvPr>
            <p:ph sz="quarter" idx="4294967295"/>
          </p:nvPr>
        </p:nvSpPr>
        <p:spPr>
          <a:xfrm>
            <a:off x="4645025" y="1773238"/>
            <a:ext cx="4041775" cy="4535487"/>
          </a:xfrm>
          <a:solidFill>
            <a:srgbClr val="EBF1DE">
              <a:alpha val="66000"/>
            </a:srgbClr>
          </a:solidFill>
          <a:ln>
            <a:solidFill>
              <a:srgbClr val="7F7F7F"/>
            </a:solidFill>
          </a:ln>
        </p:spPr>
        <p:txBody>
          <a:bodyPr/>
          <a:lstStyle/>
          <a:p>
            <a:pPr marL="622300" indent="-444500" algn="ctr">
              <a:lnSpc>
                <a:spcPct val="200000"/>
              </a:lnSpc>
              <a:spcBef>
                <a:spcPct val="999000"/>
              </a:spcBef>
              <a:spcAft>
                <a:spcPts val="1200"/>
              </a:spcAft>
              <a:buFont typeface="Arial" charset="0"/>
              <a:buNone/>
            </a:pPr>
            <a:r>
              <a:rPr lang="hu-HU" sz="1800" b="1">
                <a:solidFill>
                  <a:schemeClr val="folHlink"/>
                </a:solidFill>
              </a:rPr>
              <a:t>Végezze el az alábbi átalakításokat!</a:t>
            </a:r>
            <a:endParaRPr lang="hu-HU" sz="1800" b="1"/>
          </a:p>
          <a:p>
            <a:pPr marL="622300" indent="-444500">
              <a:spcBef>
                <a:spcPct val="30000"/>
              </a:spcBef>
              <a:buFont typeface="Calibri" pitchFamily="34" charset="0"/>
              <a:buAutoNum type="arabicPeriod"/>
            </a:pPr>
            <a:r>
              <a:rPr lang="hu-HU" sz="1800" b="1"/>
              <a:t>1011010011</a:t>
            </a:r>
            <a:r>
              <a:rPr lang="hu-HU" sz="1800" b="1" u="sng" baseline="-25000"/>
              <a:t>2</a:t>
            </a:r>
            <a:r>
              <a:rPr lang="hu-HU" sz="1800" b="1"/>
              <a:t>  = </a:t>
            </a:r>
            <a:r>
              <a:rPr lang="hu-HU" sz="18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10</a:t>
            </a:r>
            <a:endParaRPr lang="hu-HU" sz="1800" b="1"/>
          </a:p>
          <a:p>
            <a:pPr marL="622300" indent="-444500">
              <a:spcBef>
                <a:spcPct val="30000"/>
              </a:spcBef>
              <a:buFont typeface="Calibri" pitchFamily="34" charset="0"/>
              <a:buAutoNum type="arabicPeriod"/>
            </a:pPr>
            <a:r>
              <a:rPr lang="hu-HU" sz="1800" b="1"/>
              <a:t>1011010011</a:t>
            </a:r>
            <a:r>
              <a:rPr lang="hu-HU" sz="1800" b="1" u="sng" baseline="-25000"/>
              <a:t>2</a:t>
            </a:r>
            <a:r>
              <a:rPr lang="hu-HU" sz="1800" b="1"/>
              <a:t>  = </a:t>
            </a:r>
            <a:r>
              <a:rPr lang="hu-HU" sz="18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8</a:t>
            </a:r>
            <a:endParaRPr lang="hu-HU" sz="1800" b="1"/>
          </a:p>
          <a:p>
            <a:pPr marL="622300" indent="-444500">
              <a:spcBef>
                <a:spcPct val="30000"/>
              </a:spcBef>
              <a:buFont typeface="Calibri" pitchFamily="34" charset="0"/>
              <a:buAutoNum type="arabicPeriod"/>
            </a:pPr>
            <a:r>
              <a:rPr lang="hu-HU" sz="1800" b="1"/>
              <a:t>1011010011</a:t>
            </a:r>
            <a:r>
              <a:rPr lang="hu-HU" sz="1800" b="1" u="sng" baseline="-25000"/>
              <a:t>2</a:t>
            </a:r>
            <a:r>
              <a:rPr lang="hu-HU" sz="1800" b="1"/>
              <a:t>  = </a:t>
            </a:r>
            <a:r>
              <a:rPr lang="hu-HU" sz="18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16</a:t>
            </a:r>
          </a:p>
          <a:p>
            <a:pPr marL="622300" indent="-444500">
              <a:spcBef>
                <a:spcPct val="30000"/>
              </a:spcBef>
              <a:buFont typeface="Calibri" pitchFamily="34" charset="0"/>
              <a:buAutoNum type="arabicPeriod"/>
            </a:pPr>
            <a:r>
              <a:rPr lang="hu-HU" sz="1800" b="1"/>
              <a:t>E3A</a:t>
            </a:r>
            <a:r>
              <a:rPr lang="hu-HU" sz="1800" b="1" u="sng" baseline="-25000"/>
              <a:t>16</a:t>
            </a:r>
            <a:r>
              <a:rPr lang="hu-HU" sz="1800" b="1"/>
              <a:t>  = </a:t>
            </a:r>
            <a:r>
              <a:rPr lang="hu-HU" sz="18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10</a:t>
            </a:r>
            <a:endParaRPr lang="hu-HU" sz="1800" b="1"/>
          </a:p>
          <a:p>
            <a:pPr marL="622300" indent="-444500">
              <a:spcBef>
                <a:spcPct val="30000"/>
              </a:spcBef>
              <a:buFont typeface="Calibri" pitchFamily="34" charset="0"/>
              <a:buAutoNum type="arabicPeriod"/>
            </a:pPr>
            <a:r>
              <a:rPr lang="hu-HU" sz="1800" b="1"/>
              <a:t>E3A</a:t>
            </a:r>
            <a:r>
              <a:rPr lang="hu-HU" sz="1800" b="1" u="sng" baseline="-25000"/>
              <a:t>16</a:t>
            </a:r>
            <a:r>
              <a:rPr lang="hu-HU" sz="1800" b="1"/>
              <a:t>  = </a:t>
            </a:r>
            <a:r>
              <a:rPr lang="hu-HU" sz="18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8</a:t>
            </a:r>
          </a:p>
          <a:p>
            <a:pPr marL="622300" indent="-444500">
              <a:spcBef>
                <a:spcPct val="30000"/>
              </a:spcBef>
              <a:buFont typeface="Calibri" pitchFamily="34" charset="0"/>
              <a:buAutoNum type="arabicPeriod"/>
            </a:pPr>
            <a:r>
              <a:rPr lang="hu-HU" sz="1800" b="1"/>
              <a:t>E3A</a:t>
            </a:r>
            <a:r>
              <a:rPr lang="hu-HU" sz="1800" b="1" u="sng" baseline="-25000"/>
              <a:t>16</a:t>
            </a:r>
            <a:r>
              <a:rPr lang="hu-HU" sz="1800" b="1"/>
              <a:t>  = </a:t>
            </a:r>
            <a:r>
              <a:rPr lang="hu-HU" sz="18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2</a:t>
            </a:r>
          </a:p>
          <a:p>
            <a:pPr marL="622300" indent="-444500">
              <a:spcBef>
                <a:spcPct val="30000"/>
              </a:spcBef>
              <a:buFont typeface="Calibri" pitchFamily="34" charset="0"/>
              <a:buAutoNum type="arabicPeriod"/>
            </a:pPr>
            <a:r>
              <a:rPr lang="hu-HU" sz="1800" b="1"/>
              <a:t>732</a:t>
            </a:r>
            <a:r>
              <a:rPr lang="hu-HU" sz="1800" b="1" u="sng" baseline="-25000"/>
              <a:t>8</a:t>
            </a:r>
            <a:r>
              <a:rPr lang="hu-HU" sz="1800" b="1"/>
              <a:t>  = </a:t>
            </a:r>
            <a:r>
              <a:rPr lang="hu-HU" sz="18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10</a:t>
            </a:r>
            <a:endParaRPr lang="hu-HU" sz="1800" b="1"/>
          </a:p>
          <a:p>
            <a:pPr marL="622300" indent="-444500">
              <a:spcBef>
                <a:spcPct val="30000"/>
              </a:spcBef>
              <a:buFont typeface="Calibri" pitchFamily="34" charset="0"/>
              <a:buAutoNum type="arabicPeriod"/>
            </a:pPr>
            <a:r>
              <a:rPr lang="hu-HU" sz="1800" b="1"/>
              <a:t>732</a:t>
            </a:r>
            <a:r>
              <a:rPr lang="hu-HU" sz="1800" b="1" u="sng" baseline="-25000"/>
              <a:t>8</a:t>
            </a:r>
            <a:r>
              <a:rPr lang="hu-HU" sz="1800" b="1"/>
              <a:t>  = </a:t>
            </a:r>
            <a:r>
              <a:rPr lang="hu-HU" sz="18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16</a:t>
            </a:r>
          </a:p>
          <a:p>
            <a:pPr marL="622300" indent="-444500">
              <a:spcBef>
                <a:spcPct val="30000"/>
              </a:spcBef>
              <a:buFont typeface="Calibri" pitchFamily="34" charset="0"/>
              <a:buAutoNum type="arabicPeriod"/>
            </a:pPr>
            <a:r>
              <a:rPr lang="hu-HU" sz="1800" b="1"/>
              <a:t>732</a:t>
            </a:r>
            <a:r>
              <a:rPr lang="hu-HU" sz="1800" b="1" u="sng" baseline="-25000"/>
              <a:t>8</a:t>
            </a:r>
            <a:r>
              <a:rPr lang="hu-HU" sz="1800" b="1"/>
              <a:t>  = </a:t>
            </a:r>
            <a:r>
              <a:rPr lang="hu-HU" sz="1800" b="1">
                <a:solidFill>
                  <a:schemeClr val="folHlink"/>
                </a:solidFill>
              </a:rPr>
              <a:t>?</a:t>
            </a:r>
            <a:r>
              <a:rPr lang="hu-HU" sz="1800" b="1" u="sng" baseline="-25000"/>
              <a:t>2</a:t>
            </a:r>
            <a:endParaRPr lang="hu-HU" sz="1800" b="1"/>
          </a:p>
          <a:p>
            <a:pPr marL="622300" indent="-444500">
              <a:spcBef>
                <a:spcPct val="25000"/>
              </a:spcBef>
              <a:buFont typeface="Calibri" pitchFamily="34" charset="0"/>
              <a:buAutoNum type="arabicPeriod"/>
            </a:pPr>
            <a:endParaRPr lang="hu-HU" sz="1800" b="1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54EB3-BCAF-4903-8E24-7609EB5FD630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27813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u-HU" sz="3200" b="0" dirty="0"/>
              <a:t>Pozitív és negatív egész számok  ábrázolására. A negatív számokat a már ismertetett kettes </a:t>
            </a:r>
            <a:r>
              <a:rPr lang="hu-HU" sz="3200" b="0" dirty="0" err="1"/>
              <a:t>komplemens</a:t>
            </a:r>
            <a:r>
              <a:rPr lang="hu-HU" sz="3200" b="0" dirty="0"/>
              <a:t> szerint értelmezik a gépek.</a:t>
            </a:r>
          </a:p>
          <a:p>
            <a:pPr algn="just"/>
            <a:r>
              <a:rPr lang="hu-HU" sz="3200" b="0" dirty="0"/>
              <a:t>Törtrésszel rendelkező számokat is ábrázolhatunk, de ekkor a  törtet jelző pont csak logikailag létezik, a számítógép nem "teszi ki", helyét nem változtatja. Nyomtatásnál az elhelyezéséről a programozónak kell gondoskodnia.</a:t>
            </a:r>
          </a:p>
        </p:txBody>
      </p:sp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07950" y="1341438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i="1" dirty="0"/>
              <a:t>a) Fixpontos ábrázolás</a:t>
            </a:r>
            <a:endParaRPr lang="hu-HU" sz="3200" b="0" dirty="0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0" y="1773238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hu-HU" sz="3200" b="0" dirty="0"/>
              <a:t>Ez a számok műveletvégzésre alkalmas formában történő tárolására szolgál.</a:t>
            </a:r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sz="3600" dirty="0"/>
              <a:t>A számok ábrázolása a számítógépben</a:t>
            </a:r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A_D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utoUpdateAnimBg="0"/>
      <p:bldP spid="156675" grpId="0" autoUpdateAnimBg="0"/>
      <p:bldP spid="156677" grpId="0" autoUpdateAnimBg="0"/>
      <p:bldP spid="15668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62F5FC-5DF0-492C-B95A-F1E021DD99EF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07950" y="1341438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i="1"/>
              <a:t>a) Fixpontos ábrázolás</a:t>
            </a:r>
            <a:endParaRPr lang="hu-HU" sz="3200" b="0"/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9688" y="4149725"/>
            <a:ext cx="9104312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263525">
              <a:spcAft>
                <a:spcPts val="600"/>
              </a:spcAft>
            </a:pPr>
            <a:r>
              <a:rPr lang="hu-HU" sz="3200" i="1"/>
              <a:t>A fixpontos számábrázolás hátrányai:</a:t>
            </a:r>
          </a:p>
          <a:p>
            <a:pPr algn="just" defTabSz="263525">
              <a:spcAft>
                <a:spcPts val="600"/>
              </a:spcAft>
              <a:buFontTx/>
              <a:buChar char="•"/>
            </a:pPr>
            <a:r>
              <a:rPr lang="hu-HU" sz="3200" b="0"/>
              <a:t> az ábrázolható tartomány kicsi: 2 Byte-on a legnagyobb 32.767, a legkisebb -32.768</a:t>
            </a:r>
          </a:p>
          <a:p>
            <a:pPr algn="l" defTabSz="263525">
              <a:buFontTx/>
              <a:buChar char="•"/>
            </a:pPr>
            <a:r>
              <a:rPr lang="hu-HU" sz="3200" b="0"/>
              <a:t> a számok pontossága erősen korlátozott:</a:t>
            </a:r>
            <a:br>
              <a:rPr lang="hu-HU" sz="3200" b="0"/>
            </a:br>
            <a:r>
              <a:rPr lang="hu-HU" sz="3200" b="0"/>
              <a:t>	ha egész számot ábrázol 7/4 =1 és a 4 /4=1</a:t>
            </a:r>
          </a:p>
        </p:txBody>
      </p:sp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179388" y="1797050"/>
          <a:ext cx="8964612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7" name="Bitkép alakzat" r:id="rId3" imgW="4342826" imgH="1143018" progId="PBrush">
                  <p:embed/>
                </p:oleObj>
              </mc:Choice>
              <mc:Fallback>
                <p:oleObj name="Bitkép alakzat" r:id="rId3" imgW="4342826" imgH="1143018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97050"/>
                        <a:ext cx="8964612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8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sz="3600" dirty="0"/>
              <a:t>A számok ábrázolása a számítógépben</a:t>
            </a:r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utoUpdateAnimBg="0"/>
      <p:bldP spid="107524" grpId="0" autoUpdateAnimBg="0"/>
      <p:bldP spid="1075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7C2154-9269-43E9-B06B-02B6E967B0F6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2143125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  <a:tabLst>
                <a:tab pos="627063" algn="l"/>
                <a:tab pos="1979613" algn="l"/>
                <a:tab pos="4208463" algn="l"/>
                <a:tab pos="6100763" algn="l"/>
              </a:tabLst>
              <a:defRPr/>
            </a:pPr>
            <a:r>
              <a:rPr lang="hu-HU" sz="2800" b="0"/>
              <a:t>A fixpontos hátrányait kiküszöbölő, a számok hatványkitevős (matematikában használt normál alakhoz hasonlatos) felírásán alapuló számábrázolás.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tabLst>
                <a:tab pos="627063" algn="l"/>
                <a:tab pos="1979613" algn="l"/>
                <a:tab pos="4208463" algn="l"/>
                <a:tab pos="6100763" algn="l"/>
              </a:tabLst>
              <a:defRPr/>
            </a:pPr>
            <a:r>
              <a:rPr lang="hu-HU" sz="2800" b="0"/>
              <a:t>Például: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tabLst>
                <a:tab pos="627063" algn="l"/>
                <a:tab pos="1979613" algn="l"/>
                <a:tab pos="4208463" algn="l"/>
                <a:tab pos="6100763" algn="l"/>
              </a:tabLst>
              <a:defRPr/>
            </a:pPr>
            <a:r>
              <a:rPr lang="hu-HU" sz="2800" b="0"/>
              <a:t> 	175</a:t>
            </a:r>
            <a:r>
              <a:rPr lang="hu-HU" sz="2800" b="0" baseline="-25000"/>
              <a:t>(10)</a:t>
            </a:r>
            <a:r>
              <a:rPr lang="hu-HU" sz="2800" b="0"/>
              <a:t> 	= 0.</a:t>
            </a:r>
            <a:r>
              <a:rPr lang="hu-HU" sz="2800"/>
              <a:t>175</a:t>
            </a:r>
            <a:r>
              <a:rPr lang="hu-HU" sz="2800" b="0"/>
              <a:t> * 10</a:t>
            </a:r>
            <a:r>
              <a:rPr lang="hu-HU" sz="2800" baseline="30000"/>
              <a:t>3</a:t>
            </a:r>
            <a:r>
              <a:rPr lang="hu-HU" sz="2800" b="0"/>
              <a:t>	10110011</a:t>
            </a:r>
            <a:r>
              <a:rPr lang="hu-HU" sz="2800" b="0" baseline="-25000"/>
              <a:t>(2)	</a:t>
            </a:r>
            <a:r>
              <a:rPr lang="hu-HU" sz="2800" b="0"/>
              <a:t>= </a:t>
            </a:r>
            <a:r>
              <a:rPr lang="hu-HU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</a:t>
            </a:r>
            <a:r>
              <a:rPr lang="hu-HU" sz="2800"/>
              <a:t>10110011</a:t>
            </a:r>
            <a:r>
              <a:rPr lang="hu-HU" sz="2800" b="0"/>
              <a:t> * </a:t>
            </a:r>
            <a:r>
              <a:rPr lang="hu-HU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hu-HU" sz="2800" baseline="30000"/>
              <a:t>8</a:t>
            </a:r>
            <a:endParaRPr lang="hu-HU" sz="2800" b="0" baseline="30000"/>
          </a:p>
          <a:p>
            <a:pPr algn="just">
              <a:spcBef>
                <a:spcPct val="20000"/>
              </a:spcBef>
              <a:spcAft>
                <a:spcPts val="600"/>
              </a:spcAft>
              <a:tabLst>
                <a:tab pos="627063" algn="l"/>
                <a:tab pos="1979613" algn="l"/>
                <a:tab pos="4208463" algn="l"/>
                <a:tab pos="6100763" algn="l"/>
              </a:tabLst>
              <a:defRPr/>
            </a:pPr>
            <a:r>
              <a:rPr lang="hu-HU" sz="2800" b="0"/>
              <a:t>	0.375</a:t>
            </a:r>
            <a:r>
              <a:rPr lang="hu-HU" sz="2800" b="0" baseline="-25000"/>
              <a:t>(10)</a:t>
            </a:r>
            <a:r>
              <a:rPr lang="hu-HU" sz="2800" b="0"/>
              <a:t> 	= 0.</a:t>
            </a:r>
            <a:r>
              <a:rPr lang="hu-HU" sz="2800"/>
              <a:t>375</a:t>
            </a:r>
            <a:r>
              <a:rPr lang="hu-HU" sz="2800" b="0"/>
              <a:t> * 10</a:t>
            </a:r>
            <a:r>
              <a:rPr lang="hu-HU" sz="2800" baseline="30000"/>
              <a:t>0	</a:t>
            </a:r>
            <a:r>
              <a:rPr lang="hu-HU" sz="2800" b="0"/>
              <a:t>0.011</a:t>
            </a:r>
            <a:r>
              <a:rPr lang="hu-HU" sz="2800" b="0" baseline="-25000"/>
              <a:t>(2)	</a:t>
            </a:r>
            <a:r>
              <a:rPr lang="hu-HU" sz="2800" b="0"/>
              <a:t>= </a:t>
            </a:r>
            <a:r>
              <a:rPr lang="hu-HU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</a:t>
            </a:r>
            <a:r>
              <a:rPr lang="hu-HU" sz="2800"/>
              <a:t>11</a:t>
            </a:r>
            <a:r>
              <a:rPr lang="hu-HU" sz="2800" b="0"/>
              <a:t> *  </a:t>
            </a:r>
            <a:r>
              <a:rPr lang="hu-HU" sz="28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hu-HU" sz="2800" baseline="30000"/>
              <a:t>-1</a:t>
            </a:r>
            <a:endParaRPr lang="hu-HU" sz="2800" b="0" baseline="30000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07950" y="1341438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i="1"/>
              <a:t>b) Lebegőpontos számábrázolás</a:t>
            </a:r>
            <a:endParaRPr lang="hu-HU" sz="3200" b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sz="3600" dirty="0"/>
              <a:t>A számok ábrázolása a számítógépben</a:t>
            </a:r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  <p:bldP spid="108547" grpId="0" autoUpdateAnimBg="0"/>
      <p:bldP spid="1085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7B4333-B455-4587-A3C9-348F4591AF11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2143125"/>
            <a:ext cx="91440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defTabSz="625475">
              <a:spcBef>
                <a:spcPct val="20000"/>
              </a:spcBef>
              <a:spcAft>
                <a:spcPts val="600"/>
              </a:spcAft>
              <a:tabLst>
                <a:tab pos="538163" algn="l"/>
                <a:tab pos="1077913" algn="l"/>
              </a:tabLst>
            </a:pPr>
            <a:r>
              <a:rPr lang="hu-HU" sz="3200" i="1" dirty="0"/>
              <a:t>Általánosan felírva:  </a:t>
            </a:r>
            <a:r>
              <a:rPr lang="hu-HU" sz="3200" dirty="0"/>
              <a:t>A = M * </a:t>
            </a:r>
            <a:r>
              <a:rPr lang="hu-HU" sz="3200" dirty="0" err="1"/>
              <a:t>p</a:t>
            </a:r>
            <a:r>
              <a:rPr lang="hu-HU" sz="3200" baseline="30000" dirty="0" err="1"/>
              <a:t>k</a:t>
            </a:r>
            <a:r>
              <a:rPr lang="hu-HU" sz="3200" baseline="30000" dirty="0"/>
              <a:t> </a:t>
            </a:r>
            <a:r>
              <a:rPr lang="hu-HU" sz="3200" dirty="0"/>
              <a:t> </a:t>
            </a:r>
          </a:p>
          <a:p>
            <a:pPr algn="just" defTabSz="625475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tabLst>
                <a:tab pos="538163" algn="l"/>
                <a:tab pos="1077913" algn="l"/>
              </a:tabLst>
            </a:pPr>
            <a:r>
              <a:rPr lang="hu-HU" sz="3200" dirty="0"/>
              <a:t>A 	</a:t>
            </a:r>
            <a:r>
              <a:rPr lang="hu-HU" sz="3200" b="0" dirty="0"/>
              <a:t>=	az eredeti szám </a:t>
            </a:r>
          </a:p>
          <a:p>
            <a:pPr algn="l" defTabSz="625475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tabLst>
                <a:tab pos="538163" algn="l"/>
                <a:tab pos="1077913" algn="l"/>
              </a:tabLst>
            </a:pPr>
            <a:r>
              <a:rPr lang="hu-HU" sz="3200" dirty="0"/>
              <a:t>M</a:t>
            </a:r>
            <a:r>
              <a:rPr lang="hu-HU" sz="3200" b="0" dirty="0"/>
              <a:t> 	=	az együttható,</a:t>
            </a:r>
            <a:endParaRPr lang="en-US" sz="3200" b="0" dirty="0"/>
          </a:p>
          <a:p>
            <a:pPr algn="l" defTabSz="625475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tabLst>
                <a:tab pos="538163" algn="l"/>
                <a:tab pos="1077913" algn="l"/>
              </a:tabLst>
            </a:pPr>
            <a:br>
              <a:rPr lang="hu-HU" sz="3200" b="0" dirty="0"/>
            </a:br>
            <a:r>
              <a:rPr lang="hu-HU" sz="3200" b="0" dirty="0"/>
              <a:t>		ennek a tört része az ún. </a:t>
            </a:r>
            <a:r>
              <a:rPr lang="hu-HU" sz="3200" u="sng" dirty="0"/>
              <a:t>mantissza</a:t>
            </a:r>
            <a:endParaRPr lang="hu-HU" sz="3200" b="0" dirty="0"/>
          </a:p>
          <a:p>
            <a:pPr algn="just" defTabSz="625475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tabLst>
                <a:tab pos="538163" algn="l"/>
                <a:tab pos="1077913" algn="l"/>
              </a:tabLst>
            </a:pPr>
            <a:r>
              <a:rPr lang="hu-HU" sz="3200" dirty="0"/>
              <a:t>p 	</a:t>
            </a:r>
            <a:r>
              <a:rPr lang="hu-HU" sz="3200" b="0" dirty="0"/>
              <a:t>=	a hatvány alapja</a:t>
            </a:r>
          </a:p>
          <a:p>
            <a:pPr algn="just" defTabSz="625475"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tabLst>
                <a:tab pos="538163" algn="l"/>
                <a:tab pos="1077913" algn="l"/>
              </a:tabLst>
            </a:pPr>
            <a:r>
              <a:rPr lang="hu-HU" sz="3200" dirty="0"/>
              <a:t>k 	</a:t>
            </a:r>
            <a:r>
              <a:rPr lang="hu-HU" sz="3200" b="0" dirty="0"/>
              <a:t>=	a hatvány kitevője, az ún. </a:t>
            </a:r>
            <a:r>
              <a:rPr lang="hu-HU" sz="3200" u="sng" dirty="0"/>
              <a:t>karakterisztika</a:t>
            </a:r>
          </a:p>
          <a:p>
            <a:pPr algn="just" defTabSz="625475">
              <a:spcBef>
                <a:spcPct val="20000"/>
              </a:spcBef>
              <a:spcAft>
                <a:spcPts val="600"/>
              </a:spcAft>
              <a:tabLst>
                <a:tab pos="538163" algn="l"/>
                <a:tab pos="1077913" algn="l"/>
              </a:tabLst>
            </a:pPr>
            <a:r>
              <a:rPr lang="hu-HU" sz="3200" b="0" dirty="0"/>
              <a:t>Ebből észrevehetjük, hogy néhány elem minden szám esetén ismétlődik, ezért ezeket a számítógépen nem kell külön ábrázolni.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9688" y="1535113"/>
            <a:ext cx="91043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i="1"/>
              <a:t>b) Lebegőpontos számábrázolás</a:t>
            </a:r>
            <a:endParaRPr lang="hu-HU" sz="3200" b="0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sz="3600" dirty="0"/>
              <a:t>A számok ábrázolása a számítógépben</a:t>
            </a:r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699" grpId="0" autoUpdateAnimBg="0"/>
      <p:bldP spid="1577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CCFBCA-5280-46DA-99B3-A7EBC874BB4E}" type="slidenum">
              <a:rPr lang="hu-HU" smtClean="0"/>
              <a:pPr/>
              <a:t>28</a:t>
            </a:fld>
            <a:endParaRPr lang="hu-HU"/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4221163"/>
            <a:ext cx="91440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1800" b="0"/>
              <a:t>Például: 	175</a:t>
            </a:r>
            <a:r>
              <a:rPr lang="hu-HU" sz="1800" b="0" baseline="-25000"/>
              <a:t>(10)</a:t>
            </a:r>
            <a:r>
              <a:rPr lang="hu-HU" sz="1800" b="0"/>
              <a:t> 	= 0.</a:t>
            </a:r>
            <a:r>
              <a:rPr lang="hu-HU" sz="1800"/>
              <a:t>175</a:t>
            </a:r>
            <a:r>
              <a:rPr lang="hu-HU" sz="1800" b="0"/>
              <a:t> * 10</a:t>
            </a:r>
            <a:r>
              <a:rPr lang="hu-HU" sz="1800" baseline="30000"/>
              <a:t>3</a:t>
            </a:r>
            <a:r>
              <a:rPr lang="hu-HU" sz="1800" b="0"/>
              <a:t>	10110011</a:t>
            </a:r>
            <a:r>
              <a:rPr lang="hu-HU" sz="1800" b="0" baseline="-25000"/>
              <a:t>(2)</a:t>
            </a:r>
            <a:r>
              <a:rPr lang="hu-HU" sz="1800" b="0"/>
              <a:t>= </a:t>
            </a:r>
            <a:r>
              <a:rPr lang="hu-HU" sz="1800">
                <a:solidFill>
                  <a:schemeClr val="accent2"/>
                </a:solidFill>
              </a:rPr>
              <a:t>0.</a:t>
            </a:r>
            <a:r>
              <a:rPr lang="hu-HU" sz="1800"/>
              <a:t>10110011</a:t>
            </a:r>
            <a:r>
              <a:rPr lang="hu-HU" sz="1800" b="0"/>
              <a:t> * </a:t>
            </a:r>
            <a:r>
              <a:rPr lang="hu-HU" sz="1800">
                <a:solidFill>
                  <a:schemeClr val="accent2"/>
                </a:solidFill>
              </a:rPr>
              <a:t>2</a:t>
            </a:r>
            <a:r>
              <a:rPr lang="hu-HU" sz="1800" baseline="30000"/>
              <a:t>8</a:t>
            </a:r>
            <a:endParaRPr lang="hu-HU" sz="1800" b="0" baseline="30000"/>
          </a:p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hu-HU" sz="1800" b="0"/>
              <a:t>	0.375</a:t>
            </a:r>
            <a:r>
              <a:rPr lang="hu-HU" sz="1800" b="0" baseline="-25000"/>
              <a:t>(10)</a:t>
            </a:r>
            <a:r>
              <a:rPr lang="hu-HU" sz="1800" b="0"/>
              <a:t> 	= 0.</a:t>
            </a:r>
            <a:r>
              <a:rPr lang="hu-HU" sz="1800"/>
              <a:t>375</a:t>
            </a:r>
            <a:r>
              <a:rPr lang="hu-HU" sz="1800" b="0"/>
              <a:t> * 10</a:t>
            </a:r>
            <a:r>
              <a:rPr lang="hu-HU" sz="1800" baseline="30000"/>
              <a:t>0</a:t>
            </a:r>
            <a:r>
              <a:rPr lang="hu-HU" sz="1800" b="0"/>
              <a:t>	0.011</a:t>
            </a:r>
            <a:r>
              <a:rPr lang="hu-HU" sz="1800" b="0" baseline="-25000"/>
              <a:t>(2)	     </a:t>
            </a:r>
            <a:r>
              <a:rPr lang="hu-HU" sz="1800" b="0"/>
              <a:t>= </a:t>
            </a:r>
            <a:r>
              <a:rPr lang="hu-HU" sz="1800">
                <a:solidFill>
                  <a:schemeClr val="accent2"/>
                </a:solidFill>
              </a:rPr>
              <a:t>0.</a:t>
            </a:r>
            <a:r>
              <a:rPr lang="hu-HU" sz="1800"/>
              <a:t>11</a:t>
            </a:r>
            <a:r>
              <a:rPr lang="hu-HU" sz="1800" b="0"/>
              <a:t> *  </a:t>
            </a:r>
            <a:r>
              <a:rPr lang="hu-HU" sz="1800">
                <a:solidFill>
                  <a:schemeClr val="accent2"/>
                </a:solidFill>
              </a:rPr>
              <a:t>2</a:t>
            </a:r>
            <a:r>
              <a:rPr lang="hu-HU" sz="1800" baseline="30000"/>
              <a:t>-1</a:t>
            </a:r>
            <a:endParaRPr lang="hu-HU" sz="1800" b="0" baseline="30000"/>
          </a:p>
          <a:p>
            <a:pPr algn="just">
              <a:spcBef>
                <a:spcPct val="20000"/>
              </a:spcBef>
              <a:spcAft>
                <a:spcPts val="600"/>
              </a:spcAft>
            </a:pPr>
            <a:endParaRPr lang="hu-HU" sz="3200" b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0" y="1535113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000" i="1"/>
              <a:t>b) Lebegőpontos számábrázolás</a:t>
            </a:r>
            <a:endParaRPr lang="hu-HU" sz="3200" b="0"/>
          </a:p>
        </p:txBody>
      </p:sp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0" y="2205038"/>
          <a:ext cx="734536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1" name="Dokumentum" r:id="rId3" imgW="6071760" imgH="813960" progId="Word.Document.8">
                  <p:embed/>
                </p:oleObj>
              </mc:Choice>
              <mc:Fallback>
                <p:oleObj name="Dokumentum" r:id="rId3" imgW="6071760" imgH="8139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08" r="16130" b="27309"/>
                      <a:stretch>
                        <a:fillRect/>
                      </a:stretch>
                    </p:blipFill>
                    <p:spPr bwMode="auto">
                      <a:xfrm>
                        <a:off x="0" y="2205038"/>
                        <a:ext cx="7345363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sz="3600" dirty="0"/>
              <a:t>A számok ábrázolása a számítógépben</a:t>
            </a:r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08175" y="2924175"/>
            <a:ext cx="4464050" cy="1657350"/>
            <a:chOff x="1202" y="1842"/>
            <a:chExt cx="2812" cy="1044"/>
          </a:xfrm>
        </p:grpSpPr>
        <p:sp>
          <p:nvSpPr>
            <p:cNvPr id="14348" name="Line 11"/>
            <p:cNvSpPr>
              <a:spLocks noChangeShapeType="1"/>
            </p:cNvSpPr>
            <p:nvPr/>
          </p:nvSpPr>
          <p:spPr bwMode="auto">
            <a:xfrm>
              <a:off x="1202" y="1842"/>
              <a:ext cx="1996" cy="8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1202" y="1842"/>
              <a:ext cx="1996" cy="10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4350" name="Freeform 20"/>
            <p:cNvSpPr>
              <a:spLocks/>
            </p:cNvSpPr>
            <p:nvPr/>
          </p:nvSpPr>
          <p:spPr bwMode="auto">
            <a:xfrm>
              <a:off x="1247" y="2069"/>
              <a:ext cx="2767" cy="590"/>
            </a:xfrm>
            <a:custGeom>
              <a:avLst/>
              <a:gdLst>
                <a:gd name="T0" fmla="*/ 0 w 2767"/>
                <a:gd name="T1" fmla="*/ 0 h 590"/>
                <a:gd name="T2" fmla="*/ 408 w 2767"/>
                <a:gd name="T3" fmla="*/ 272 h 590"/>
                <a:gd name="T4" fmla="*/ 2268 w 2767"/>
                <a:gd name="T5" fmla="*/ 318 h 590"/>
                <a:gd name="T6" fmla="*/ 2767 w 2767"/>
                <a:gd name="T7" fmla="*/ 590 h 5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590"/>
                <a:gd name="T14" fmla="*/ 2767 w 2767"/>
                <a:gd name="T15" fmla="*/ 590 h 5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590">
                  <a:moveTo>
                    <a:pt x="0" y="0"/>
                  </a:moveTo>
                  <a:cubicBezTo>
                    <a:pt x="15" y="109"/>
                    <a:pt x="30" y="219"/>
                    <a:pt x="408" y="272"/>
                  </a:cubicBezTo>
                  <a:cubicBezTo>
                    <a:pt x="786" y="325"/>
                    <a:pt x="1875" y="265"/>
                    <a:pt x="2268" y="318"/>
                  </a:cubicBezTo>
                  <a:cubicBezTo>
                    <a:pt x="2661" y="371"/>
                    <a:pt x="2714" y="480"/>
                    <a:pt x="2767" y="59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4351" name="Freeform 21"/>
            <p:cNvSpPr>
              <a:spLocks/>
            </p:cNvSpPr>
            <p:nvPr/>
          </p:nvSpPr>
          <p:spPr bwMode="auto">
            <a:xfrm>
              <a:off x="1202" y="2069"/>
              <a:ext cx="2547" cy="817"/>
            </a:xfrm>
            <a:custGeom>
              <a:avLst/>
              <a:gdLst>
                <a:gd name="T0" fmla="*/ 0 w 2547"/>
                <a:gd name="T1" fmla="*/ 0 h 817"/>
                <a:gd name="T2" fmla="*/ 499 w 2547"/>
                <a:gd name="T3" fmla="*/ 363 h 817"/>
                <a:gd name="T4" fmla="*/ 2222 w 2547"/>
                <a:gd name="T5" fmla="*/ 363 h 817"/>
                <a:gd name="T6" fmla="*/ 2449 w 2547"/>
                <a:gd name="T7" fmla="*/ 817 h 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7"/>
                <a:gd name="T13" fmla="*/ 0 h 817"/>
                <a:gd name="T14" fmla="*/ 2547 w 2547"/>
                <a:gd name="T15" fmla="*/ 817 h 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7" h="817">
                  <a:moveTo>
                    <a:pt x="0" y="0"/>
                  </a:moveTo>
                  <a:cubicBezTo>
                    <a:pt x="64" y="151"/>
                    <a:pt x="129" y="303"/>
                    <a:pt x="499" y="363"/>
                  </a:cubicBezTo>
                  <a:cubicBezTo>
                    <a:pt x="869" y="423"/>
                    <a:pt x="1897" y="287"/>
                    <a:pt x="2222" y="363"/>
                  </a:cubicBezTo>
                  <a:cubicBezTo>
                    <a:pt x="2547" y="439"/>
                    <a:pt x="2411" y="742"/>
                    <a:pt x="2449" y="81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utoUpdateAnimBg="0"/>
      <p:bldP spid="158723" grpId="0" autoUpdateAnimBg="0"/>
      <p:bldP spid="1587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Dia számának hely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EE8065-944E-4728-9CA2-7E4F30811F2B}" type="slidenum">
              <a:rPr lang="hu-HU" smtClean="0"/>
              <a:pPr/>
              <a:t>29</a:t>
            </a:fld>
            <a:endParaRPr lang="hu-HU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914400" y="1638300"/>
            <a:ext cx="77724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hu-HU" b="0"/>
              <a:t>A számokat 6 bájtos valós típusú mennyiségként ábrázoljuk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914400" y="1319213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000" i="1"/>
              <a:t>b.) Lebegőpontos számábrázolás</a:t>
            </a:r>
            <a:endParaRPr lang="hu-HU" sz="3200" b="0"/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1243013" y="2060575"/>
            <a:ext cx="412115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09600" indent="-609600" algn="just">
              <a:defRPr/>
            </a:pPr>
            <a:r>
              <a:rPr lang="hu-HU" sz="2200" b="0"/>
              <a:t> A mantissza egészrésze</a:t>
            </a:r>
          </a:p>
          <a:p>
            <a:pPr marL="609600" indent="-609600" algn="just">
              <a:defRPr/>
            </a:pPr>
            <a:r>
              <a:rPr lang="hu-H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23</a:t>
            </a:r>
            <a:r>
              <a:rPr lang="hu-HU" sz="2200" b="0"/>
              <a:t>	</a:t>
            </a:r>
            <a:r>
              <a:rPr lang="hu-HU" sz="2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hu-HU" sz="2200" b="0"/>
              <a:t> </a:t>
            </a:r>
            <a:r>
              <a:rPr lang="hu-HU" sz="2200">
                <a:latin typeface="Courier New" pitchFamily="49" charset="0"/>
              </a:rPr>
              <a:t>(23</a:t>
            </a:r>
            <a:r>
              <a:rPr lang="en-US" sz="22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2= </a:t>
            </a:r>
            <a:r>
              <a:rPr lang="hu-H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11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 marad: </a:t>
            </a:r>
            <a:r>
              <a:rPr lang="hu-HU" sz="2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</a:t>
            </a:r>
            <a:r>
              <a:rPr lang="hu-HU" sz="2200">
                <a:latin typeface="Courier New" pitchFamily="49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11</a:t>
            </a:r>
            <a:r>
              <a:rPr lang="hu-HU" sz="2200" b="0"/>
              <a:t>	</a:t>
            </a:r>
            <a:r>
              <a:rPr lang="hu-HU" sz="2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hu-HU" sz="2200" b="0"/>
              <a:t> 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(11</a:t>
            </a:r>
            <a:r>
              <a:rPr lang="en-US" sz="22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2= </a:t>
            </a:r>
            <a:r>
              <a:rPr lang="hu-H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5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  marad: </a:t>
            </a:r>
            <a:r>
              <a:rPr lang="hu-HU" sz="2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5</a:t>
            </a:r>
            <a:r>
              <a:rPr lang="hu-HU" sz="2200" b="0"/>
              <a:t>	</a:t>
            </a:r>
            <a:r>
              <a:rPr lang="hu-HU" sz="2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hu-HU" sz="2200" b="0"/>
              <a:t> 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( 5</a:t>
            </a:r>
            <a:r>
              <a:rPr lang="en-US" sz="22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2= </a:t>
            </a:r>
            <a:r>
              <a:rPr lang="hu-H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2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  marad: </a:t>
            </a:r>
            <a:r>
              <a:rPr lang="hu-HU" sz="2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2</a:t>
            </a:r>
            <a:r>
              <a:rPr lang="hu-HU" sz="2200" b="0"/>
              <a:t>	</a:t>
            </a:r>
            <a:r>
              <a:rPr lang="hu-HU" sz="2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hu-HU" sz="2200" b="0"/>
              <a:t> 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( 2</a:t>
            </a:r>
            <a:r>
              <a:rPr lang="en-US" sz="22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2= </a:t>
            </a:r>
            <a:r>
              <a:rPr lang="hu-H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  marad: </a:t>
            </a:r>
            <a:r>
              <a:rPr lang="hu-HU" sz="2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0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</a:t>
            </a:r>
            <a:r>
              <a:rPr lang="hu-HU" sz="2200" b="0"/>
              <a:t>	</a:t>
            </a:r>
            <a:r>
              <a:rPr lang="hu-HU" sz="2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hu-HU" sz="2200" b="0"/>
              <a:t> 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( 1</a:t>
            </a:r>
            <a:r>
              <a:rPr lang="en-US" sz="22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2= </a:t>
            </a:r>
            <a:r>
              <a:rPr lang="hu-H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  marad: </a:t>
            </a:r>
            <a:r>
              <a:rPr lang="hu-HU" sz="22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</a:t>
            </a:r>
            <a:r>
              <a:rPr lang="hu-HU" sz="220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</a:t>
            </a:r>
            <a:endParaRPr lang="hu-HU" sz="220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1709738" y="2525713"/>
            <a:ext cx="0" cy="1693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hu-HU"/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4932363" y="1989138"/>
            <a:ext cx="18605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/>
            <a:r>
              <a:rPr lang="hu-HU" b="0"/>
              <a:t>Pl.: -23.1875</a:t>
            </a:r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1692275" y="4797425"/>
            <a:ext cx="0" cy="1693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hu-HU"/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611188" y="4365625"/>
            <a:ext cx="515143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09600" indent="-609600" algn="just">
              <a:defRPr/>
            </a:pPr>
            <a:r>
              <a:rPr lang="hu-HU" sz="2200" b="0" dirty="0"/>
              <a:t>	A mantissza törtrésze</a:t>
            </a:r>
          </a:p>
          <a:p>
            <a:pPr marL="609600" indent="-609600" algn="just">
              <a:defRPr/>
            </a:pPr>
            <a:r>
              <a:rPr lang="hu-H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0,1875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 </a:t>
            </a:r>
            <a:r>
              <a:rPr lang="hu-H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hu-HU" sz="2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200" dirty="0">
                <a:latin typeface="Courier New" pitchFamily="49" charset="0"/>
              </a:rPr>
              <a:t>(</a:t>
            </a:r>
            <a:r>
              <a:rPr lang="hu-HU" sz="2200" dirty="0" err="1">
                <a:latin typeface="Courier New" pitchFamily="49" charset="0"/>
              </a:rPr>
              <a:t>0</a:t>
            </a:r>
            <a:r>
              <a:rPr lang="hu-HU" sz="2200" dirty="0">
                <a:latin typeface="Courier New" pitchFamily="49" charset="0"/>
              </a:rPr>
              <a:t>,1875×2</a:t>
            </a:r>
            <a:r>
              <a:rPr lang="hu-HU" sz="2200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200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hu-H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0</a:t>
            </a:r>
            <a:r>
              <a:rPr lang="hu-H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,</a:t>
            </a:r>
            <a:r>
              <a:rPr lang="hu-HU" sz="2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375</a:t>
            </a:r>
            <a:r>
              <a:rPr lang="hu-HU" sz="2200" dirty="0">
                <a:latin typeface="Courier New" pitchFamily="49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0,375</a:t>
            </a:r>
            <a:r>
              <a:rPr lang="hu-HU" sz="2200" b="0" dirty="0"/>
              <a:t>	  </a:t>
            </a:r>
            <a:r>
              <a:rPr lang="en-US" sz="2200" b="0" dirty="0"/>
              <a:t> </a:t>
            </a:r>
            <a:r>
              <a:rPr lang="hu-H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hu-HU" sz="2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200" dirty="0">
                <a:latin typeface="Courier New" pitchFamily="49" charset="0"/>
              </a:rPr>
              <a:t>(</a:t>
            </a:r>
            <a:r>
              <a:rPr lang="hu-HU" sz="2200" dirty="0" err="1">
                <a:latin typeface="Courier New" pitchFamily="49" charset="0"/>
              </a:rPr>
              <a:t>0</a:t>
            </a:r>
            <a:r>
              <a:rPr lang="hu-HU" sz="2200" dirty="0">
                <a:latin typeface="Courier New" pitchFamily="49" charset="0"/>
              </a:rPr>
              <a:t>,375 ×2</a:t>
            </a:r>
            <a:r>
              <a:rPr lang="hu-HU" sz="2200" dirty="0">
                <a:latin typeface="Courier New" pitchFamily="49" charset="0"/>
                <a:cs typeface="Times New Roman" pitchFamily="18" charset="0"/>
              </a:rPr>
              <a:t>= </a:t>
            </a:r>
            <a:r>
              <a:rPr lang="hu-H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0</a:t>
            </a:r>
            <a:r>
              <a:rPr lang="hu-H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,</a:t>
            </a:r>
            <a:r>
              <a:rPr lang="hu-HU" sz="2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75</a:t>
            </a:r>
            <a:r>
              <a:rPr lang="hu-HU" sz="2200" dirty="0">
                <a:latin typeface="Courier New" pitchFamily="49" charset="0"/>
              </a:rPr>
              <a:t>)</a:t>
            </a:r>
            <a:endParaRPr lang="hu-HU" sz="2200" dirty="0">
              <a:latin typeface="Courier New" pitchFamily="49" charset="0"/>
              <a:cs typeface="Times New Roman" pitchFamily="18" charset="0"/>
            </a:endParaRPr>
          </a:p>
          <a:p>
            <a:pPr marL="609600" indent="-609600" algn="just">
              <a:defRPr/>
            </a:pPr>
            <a:r>
              <a:rPr lang="hu-H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0,75 </a:t>
            </a:r>
            <a:r>
              <a:rPr lang="hu-HU" sz="2200" b="0" dirty="0"/>
              <a:t>	  </a:t>
            </a:r>
            <a:r>
              <a:rPr lang="en-US" sz="2200" b="0" dirty="0"/>
              <a:t> </a:t>
            </a:r>
            <a:r>
              <a:rPr lang="hu-H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hu-HU" sz="2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200" dirty="0">
                <a:latin typeface="Courier New" pitchFamily="49" charset="0"/>
              </a:rPr>
              <a:t>(0,75  ×2</a:t>
            </a:r>
            <a:r>
              <a:rPr lang="hu-HU" sz="2200" dirty="0">
                <a:latin typeface="Courier New" pitchFamily="49" charset="0"/>
                <a:cs typeface="Times New Roman" pitchFamily="18" charset="0"/>
              </a:rPr>
              <a:t>= </a:t>
            </a:r>
            <a:r>
              <a:rPr lang="hu-H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</a:t>
            </a:r>
            <a:r>
              <a:rPr lang="hu-H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,</a:t>
            </a:r>
            <a:r>
              <a:rPr lang="hu-HU" sz="2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5</a:t>
            </a:r>
            <a:r>
              <a:rPr lang="hu-HU" sz="2200" dirty="0">
                <a:latin typeface="Courier New" pitchFamily="49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0,5 </a:t>
            </a:r>
            <a:r>
              <a:rPr lang="hu-HU" sz="2200" b="0" dirty="0"/>
              <a:t>  	  </a:t>
            </a:r>
            <a:r>
              <a:rPr lang="en-US" sz="2200" b="0" dirty="0"/>
              <a:t> </a:t>
            </a:r>
            <a:r>
              <a:rPr lang="hu-H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hu-HU" sz="2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sz="2200" dirty="0">
                <a:latin typeface="Courier New" pitchFamily="49" charset="0"/>
              </a:rPr>
              <a:t>(0,5   ×2</a:t>
            </a:r>
            <a:r>
              <a:rPr lang="hu-HU" sz="2200" dirty="0">
                <a:latin typeface="Courier New" pitchFamily="49" charset="0"/>
                <a:cs typeface="Times New Roman" pitchFamily="18" charset="0"/>
              </a:rPr>
              <a:t>= </a:t>
            </a:r>
            <a:r>
              <a:rPr lang="hu-H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</a:t>
            </a:r>
            <a:r>
              <a:rPr lang="hu-H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,</a:t>
            </a:r>
            <a:r>
              <a:rPr lang="hu-HU" sz="22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</a:t>
            </a:r>
            <a:r>
              <a:rPr lang="hu-HU" sz="2200" dirty="0">
                <a:latin typeface="Courier New" pitchFamily="49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</a:t>
            </a: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250825" y="260350"/>
            <a:ext cx="7561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600" i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A számok ábrázolása a számítógépben</a:t>
            </a:r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5143504" y="4214818"/>
            <a:ext cx="3714744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X</a:t>
            </a:r>
            <a:r>
              <a:rPr lang="hu-HU" sz="2200" dirty="0"/>
              <a:t>=m*2</a:t>
            </a:r>
            <a:r>
              <a:rPr lang="hu-HU" sz="2200" baseline="30000" dirty="0"/>
              <a:t>k </a:t>
            </a:r>
            <a:r>
              <a:rPr lang="hu-HU" sz="2200" dirty="0"/>
              <a:t> ahol 0,5 &lt;= |m| &lt;=1</a:t>
            </a:r>
          </a:p>
          <a:p>
            <a:endParaRPr lang="hu-HU" sz="2200" dirty="0"/>
          </a:p>
          <a:p>
            <a:r>
              <a:rPr lang="hu-HU" sz="2200" dirty="0"/>
              <a:t>Mantissza: m valós szám</a:t>
            </a:r>
          </a:p>
          <a:p>
            <a:r>
              <a:rPr lang="hu-HU" sz="2200" dirty="0"/>
              <a:t>Karakterisztika: k egész szám</a:t>
            </a:r>
          </a:p>
          <a:p>
            <a:endParaRPr lang="hu-HU" sz="2200" dirty="0"/>
          </a:p>
          <a:p>
            <a:endParaRPr lang="hu-HU" sz="2200" dirty="0"/>
          </a:p>
          <a:p>
            <a:endParaRPr lang="hu-HU" sz="2200" baseline="30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 autoUpdateAnimBg="0"/>
      <p:bldP spid="1095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Kivonás </a:t>
            </a:r>
            <a:r>
              <a:rPr lang="hu-HU" dirty="0" err="1"/>
              <a:t>komplemensképzéssel</a:t>
            </a:r>
            <a:endParaRPr lang="hu-HU" dirty="0"/>
          </a:p>
        </p:txBody>
      </p:sp>
      <p:pic>
        <p:nvPicPr>
          <p:cNvPr id="224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28526"/>
            <a:ext cx="7849906" cy="462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12671D-296D-4A4C-B7B8-2BDB44C20841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914400" y="1844675"/>
            <a:ext cx="77724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hu-HU" b="0"/>
              <a:t>A számokat 6 bájtos valós típusú mennyiségként ábrázoljuk</a:t>
            </a:r>
          </a:p>
        </p:txBody>
      </p:sp>
      <p:sp>
        <p:nvSpPr>
          <p:cNvPr id="16392" name="Rectangle 3"/>
          <p:cNvSpPr>
            <a:spLocks noChangeArrowheads="1"/>
          </p:cNvSpPr>
          <p:nvPr/>
        </p:nvSpPr>
        <p:spPr bwMode="auto">
          <a:xfrm>
            <a:off x="914400" y="1392238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000" i="1"/>
              <a:t>b.) Lebegőpontos számábrázolás</a:t>
            </a:r>
            <a:endParaRPr lang="hu-HU" sz="3200" b="0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715963" y="2852738"/>
            <a:ext cx="412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09600" indent="-609600" algn="just">
              <a:defRPr/>
            </a:pPr>
            <a:r>
              <a:rPr lang="hu-HU" b="0"/>
              <a:t>A mantissza egészrésze=</a:t>
            </a: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10111</a:t>
            </a:r>
            <a:endParaRPr lang="hu-HU" sz="200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717550" y="2420938"/>
            <a:ext cx="18605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/>
            <a:r>
              <a:rPr lang="hu-HU" b="0"/>
              <a:t>Pl.: -23.1875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715963" y="3357563"/>
            <a:ext cx="4121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09600" indent="-609600" algn="just">
              <a:defRPr/>
            </a:pPr>
            <a:r>
              <a:rPr lang="hu-HU" b="0"/>
              <a:t>A mantissza törtrésze=0011</a:t>
            </a:r>
            <a:endParaRPr lang="hu-HU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Times New Roman" pitchFamily="18" charset="0"/>
            </a:endParaRPr>
          </a:p>
        </p:txBody>
      </p:sp>
      <p:graphicFrame>
        <p:nvGraphicFramePr>
          <p:cNvPr id="16386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852488" y="3789363"/>
          <a:ext cx="59166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8" name="Equation" r:id="rId4" imgW="3949560" imgH="482400" progId="">
                  <p:embed/>
                </p:oleObj>
              </mc:Choice>
              <mc:Fallback>
                <p:oleObj name="Equation" r:id="rId4" imgW="3949560" imgH="4824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3789363"/>
                        <a:ext cx="591661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2" name="AutoShape 10"/>
          <p:cNvSpPr>
            <a:spLocks noChangeArrowheads="1"/>
          </p:cNvSpPr>
          <p:nvPr/>
        </p:nvSpPr>
        <p:spPr bwMode="auto">
          <a:xfrm flipH="1">
            <a:off x="1311275" y="4446588"/>
            <a:ext cx="133350" cy="144462"/>
          </a:xfrm>
          <a:prstGeom prst="curvedUpArrow">
            <a:avLst>
              <a:gd name="adj1" fmla="val 20000"/>
              <a:gd name="adj2" fmla="val 40000"/>
              <a:gd name="adj3" fmla="val 36111"/>
            </a:avLst>
          </a:prstGeom>
          <a:solidFill>
            <a:schemeClr val="bg2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1581150" y="6016625"/>
            <a:ext cx="69802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09600" indent="-609600" algn="just">
              <a:defRPr/>
            </a:pPr>
            <a:r>
              <a:rPr lang="hu-HU" b="0"/>
              <a:t>Normálás 0.1xxxx A pontot 5 lépéssel balra tettük</a:t>
            </a:r>
            <a:endParaRPr lang="hu-HU" sz="2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  <a:cs typeface="Times New Roman" pitchFamily="18" charset="0"/>
            </a:endParaRPr>
          </a:p>
        </p:txBody>
      </p:sp>
      <p:graphicFrame>
        <p:nvGraphicFramePr>
          <p:cNvPr id="16387" name="Object 21"/>
          <p:cNvGraphicFramePr>
            <a:graphicFrameLocks noChangeAspect="1"/>
          </p:cNvGraphicFramePr>
          <p:nvPr/>
        </p:nvGraphicFramePr>
        <p:xfrm>
          <a:off x="849313" y="5583238"/>
          <a:ext cx="177323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9" name="Equation" r:id="rId6" imgW="1143000" imgH="431640" progId="">
                  <p:embed/>
                </p:oleObj>
              </mc:Choice>
              <mc:Fallback>
                <p:oleObj name="Equation" r:id="rId6" imgW="1143000" imgH="43164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5583238"/>
                        <a:ext cx="177323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14" name="Rectangle 2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sz="3600" dirty="0"/>
              <a:t>A számok ábrázolása a számítógépben</a:t>
            </a:r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10619" name="AutoShape 27"/>
          <p:cNvSpPr>
            <a:spLocks noChangeArrowheads="1"/>
          </p:cNvSpPr>
          <p:nvPr/>
        </p:nvSpPr>
        <p:spPr bwMode="auto">
          <a:xfrm flipH="1">
            <a:off x="1192213" y="4441825"/>
            <a:ext cx="133350" cy="144463"/>
          </a:xfrm>
          <a:prstGeom prst="curvedUpArrow">
            <a:avLst>
              <a:gd name="adj1" fmla="val 20000"/>
              <a:gd name="adj2" fmla="val 40000"/>
              <a:gd name="adj3" fmla="val 36111"/>
            </a:avLst>
          </a:prstGeom>
          <a:solidFill>
            <a:schemeClr val="bg2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0620" name="AutoShape 28"/>
          <p:cNvSpPr>
            <a:spLocks noChangeArrowheads="1"/>
          </p:cNvSpPr>
          <p:nvPr/>
        </p:nvSpPr>
        <p:spPr bwMode="auto">
          <a:xfrm flipH="1">
            <a:off x="1073150" y="4437063"/>
            <a:ext cx="133350" cy="144462"/>
          </a:xfrm>
          <a:prstGeom prst="curvedUpArrow">
            <a:avLst>
              <a:gd name="adj1" fmla="val 20000"/>
              <a:gd name="adj2" fmla="val 40000"/>
              <a:gd name="adj3" fmla="val 36111"/>
            </a:avLst>
          </a:prstGeom>
          <a:solidFill>
            <a:schemeClr val="bg2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0621" name="AutoShape 29"/>
          <p:cNvSpPr>
            <a:spLocks noChangeArrowheads="1"/>
          </p:cNvSpPr>
          <p:nvPr/>
        </p:nvSpPr>
        <p:spPr bwMode="auto">
          <a:xfrm flipH="1">
            <a:off x="957263" y="4441825"/>
            <a:ext cx="133350" cy="144463"/>
          </a:xfrm>
          <a:prstGeom prst="curvedUpArrow">
            <a:avLst>
              <a:gd name="adj1" fmla="val 20000"/>
              <a:gd name="adj2" fmla="val 40000"/>
              <a:gd name="adj3" fmla="val 36111"/>
            </a:avLst>
          </a:prstGeom>
          <a:solidFill>
            <a:schemeClr val="bg2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0622" name="AutoShape 30"/>
          <p:cNvSpPr>
            <a:spLocks noChangeArrowheads="1"/>
          </p:cNvSpPr>
          <p:nvPr/>
        </p:nvSpPr>
        <p:spPr bwMode="auto">
          <a:xfrm flipH="1">
            <a:off x="833438" y="4440238"/>
            <a:ext cx="133350" cy="144462"/>
          </a:xfrm>
          <a:prstGeom prst="curvedUpArrow">
            <a:avLst>
              <a:gd name="adj1" fmla="val 20000"/>
              <a:gd name="adj2" fmla="val 40000"/>
              <a:gd name="adj3" fmla="val 36111"/>
            </a:avLst>
          </a:prstGeom>
          <a:solidFill>
            <a:schemeClr val="bg2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0623" name="AutoShape 31"/>
          <p:cNvSpPr>
            <a:spLocks noChangeArrowheads="1"/>
          </p:cNvSpPr>
          <p:nvPr/>
        </p:nvSpPr>
        <p:spPr bwMode="auto">
          <a:xfrm flipH="1">
            <a:off x="1385888" y="5300663"/>
            <a:ext cx="114300" cy="144462"/>
          </a:xfrm>
          <a:prstGeom prst="curvedUpArrow">
            <a:avLst>
              <a:gd name="adj1" fmla="val 20000"/>
              <a:gd name="adj2" fmla="val 40000"/>
              <a:gd name="adj3" fmla="val 42129"/>
            </a:avLst>
          </a:prstGeom>
          <a:solidFill>
            <a:schemeClr val="bg2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0624" name="AutoShape 32"/>
          <p:cNvSpPr>
            <a:spLocks noChangeArrowheads="1"/>
          </p:cNvSpPr>
          <p:nvPr/>
        </p:nvSpPr>
        <p:spPr bwMode="auto">
          <a:xfrm flipH="1">
            <a:off x="1268413" y="5300663"/>
            <a:ext cx="114300" cy="144462"/>
          </a:xfrm>
          <a:prstGeom prst="curvedUpArrow">
            <a:avLst>
              <a:gd name="adj1" fmla="val 20000"/>
              <a:gd name="adj2" fmla="val 40000"/>
              <a:gd name="adj3" fmla="val 42129"/>
            </a:avLst>
          </a:prstGeom>
          <a:solidFill>
            <a:schemeClr val="bg2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0625" name="AutoShape 33"/>
          <p:cNvSpPr>
            <a:spLocks noChangeArrowheads="1"/>
          </p:cNvSpPr>
          <p:nvPr/>
        </p:nvSpPr>
        <p:spPr bwMode="auto">
          <a:xfrm flipH="1">
            <a:off x="1150938" y="5300663"/>
            <a:ext cx="114300" cy="144462"/>
          </a:xfrm>
          <a:prstGeom prst="curvedUpArrow">
            <a:avLst>
              <a:gd name="adj1" fmla="val 20000"/>
              <a:gd name="adj2" fmla="val 40000"/>
              <a:gd name="adj3" fmla="val 42129"/>
            </a:avLst>
          </a:prstGeom>
          <a:solidFill>
            <a:schemeClr val="bg2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0626" name="AutoShape 34"/>
          <p:cNvSpPr>
            <a:spLocks noChangeArrowheads="1"/>
          </p:cNvSpPr>
          <p:nvPr/>
        </p:nvSpPr>
        <p:spPr bwMode="auto">
          <a:xfrm flipH="1">
            <a:off x="1039813" y="5300663"/>
            <a:ext cx="114300" cy="144462"/>
          </a:xfrm>
          <a:prstGeom prst="curvedUpArrow">
            <a:avLst>
              <a:gd name="adj1" fmla="val 20000"/>
              <a:gd name="adj2" fmla="val 40000"/>
              <a:gd name="adj3" fmla="val 42129"/>
            </a:avLst>
          </a:prstGeom>
          <a:solidFill>
            <a:schemeClr val="bg2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0627" name="AutoShape 35"/>
          <p:cNvSpPr>
            <a:spLocks noChangeArrowheads="1"/>
          </p:cNvSpPr>
          <p:nvPr/>
        </p:nvSpPr>
        <p:spPr bwMode="auto">
          <a:xfrm flipH="1">
            <a:off x="900113" y="5300663"/>
            <a:ext cx="114300" cy="144462"/>
          </a:xfrm>
          <a:prstGeom prst="curvedUpArrow">
            <a:avLst>
              <a:gd name="adj1" fmla="val 20000"/>
              <a:gd name="adj2" fmla="val 40000"/>
              <a:gd name="adj3" fmla="val 42129"/>
            </a:avLst>
          </a:prstGeom>
          <a:solidFill>
            <a:schemeClr val="bg2"/>
          </a:solidFill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6389" name="Object 42"/>
          <p:cNvGraphicFramePr>
            <a:graphicFrameLocks noChangeAspect="1"/>
          </p:cNvGraphicFramePr>
          <p:nvPr/>
        </p:nvGraphicFramePr>
        <p:xfrm>
          <a:off x="842963" y="4652963"/>
          <a:ext cx="59356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0" name="Equation" r:id="rId8" imgW="3962160" imgH="482400" progId="">
                  <p:embed/>
                </p:oleObj>
              </mc:Choice>
              <mc:Fallback>
                <p:oleObj name="Equation" r:id="rId8" imgW="3962160" imgH="482400" progId="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4652963"/>
                        <a:ext cx="59356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zövegdoboz 27"/>
          <p:cNvSpPr txBox="1"/>
          <p:nvPr/>
        </p:nvSpPr>
        <p:spPr>
          <a:xfrm>
            <a:off x="5072066" y="2214554"/>
            <a:ext cx="3714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X</a:t>
            </a:r>
            <a:r>
              <a:rPr lang="hu-HU" sz="2200" dirty="0"/>
              <a:t>=m*2</a:t>
            </a:r>
            <a:r>
              <a:rPr lang="hu-HU" sz="2200" baseline="30000" dirty="0"/>
              <a:t>k </a:t>
            </a:r>
            <a:r>
              <a:rPr lang="hu-HU" sz="2200" dirty="0"/>
              <a:t> ahol 0,5 &lt;= |m| &lt;=1</a:t>
            </a:r>
          </a:p>
          <a:p>
            <a:endParaRPr lang="hu-HU" sz="2200" dirty="0"/>
          </a:p>
          <a:p>
            <a:r>
              <a:rPr lang="hu-HU" sz="2200" dirty="0"/>
              <a:t>Mantissza: m valós szám</a:t>
            </a:r>
          </a:p>
          <a:p>
            <a:r>
              <a:rPr lang="hu-HU" sz="2200" dirty="0"/>
              <a:t>Karakterisztika: k egész szám</a:t>
            </a:r>
            <a:endParaRPr lang="hu-HU" sz="2200" baseline="30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10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 animBg="1"/>
      <p:bldP spid="110615" grpId="0" animBg="1"/>
      <p:bldP spid="110619" grpId="0" animBg="1"/>
      <p:bldP spid="110620" grpId="0" animBg="1"/>
      <p:bldP spid="110621" grpId="0" animBg="1"/>
      <p:bldP spid="110622" grpId="0" animBg="1"/>
      <p:bldP spid="110623" grpId="0" animBg="1"/>
      <p:bldP spid="110624" grpId="0" animBg="1"/>
      <p:bldP spid="110625" grpId="0" animBg="1"/>
      <p:bldP spid="110626" grpId="0" animBg="1"/>
      <p:bldP spid="1106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901E82-A288-4906-9AA3-6710E94497B4}" type="slidenum">
              <a:rPr lang="hu-HU" smtClean="0"/>
              <a:pPr/>
              <a:t>31</a:t>
            </a:fld>
            <a:endParaRPr lang="hu-HU"/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914400" y="1628775"/>
            <a:ext cx="77724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hu-HU" b="0"/>
              <a:t>A mantissza előjele</a:t>
            </a:r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914400" y="1319213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000" i="1"/>
              <a:t>b.) Lebegőpontos számábrázolás</a:t>
            </a:r>
            <a:endParaRPr lang="hu-HU" sz="3200" b="0"/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5170488" y="5440363"/>
          <a:ext cx="177323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3" name="Equation" r:id="rId3" imgW="1143000" imgH="431640" progId="">
                  <p:embed/>
                </p:oleObj>
              </mc:Choice>
              <mc:Fallback>
                <p:oleObj name="Equation" r:id="rId3" imgW="1143000" imgH="4316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5440363"/>
                        <a:ext cx="177323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3" name="AutoShape 7"/>
          <p:cNvSpPr>
            <a:spLocks noChangeArrowheads="1"/>
          </p:cNvSpPr>
          <p:nvPr/>
        </p:nvSpPr>
        <p:spPr bwMode="auto">
          <a:xfrm>
            <a:off x="179388" y="4652963"/>
            <a:ext cx="3124200" cy="1873250"/>
          </a:xfrm>
          <a:prstGeom prst="wedgeRoundRectCallout">
            <a:avLst>
              <a:gd name="adj1" fmla="val -27236"/>
              <a:gd name="adj2" fmla="val -146440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kumimoji="1" lang="hu-HU" sz="2000" b="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Mivel itt mindig 1 állna, ezért ezt a bitet ruházzuk fel a mantissza előjelének jelentésével</a:t>
            </a:r>
          </a:p>
        </p:txBody>
      </p:sp>
      <p:sp>
        <p:nvSpPr>
          <p:cNvPr id="111624" name="AutoShape 8"/>
          <p:cNvSpPr>
            <a:spLocks noChangeArrowheads="1"/>
          </p:cNvSpPr>
          <p:nvPr/>
        </p:nvSpPr>
        <p:spPr bwMode="auto">
          <a:xfrm>
            <a:off x="2046288" y="3068638"/>
            <a:ext cx="2924175" cy="1439862"/>
          </a:xfrm>
          <a:prstGeom prst="wedgeRoundRectCallout">
            <a:avLst>
              <a:gd name="adj1" fmla="val -90444"/>
              <a:gd name="adj2" fmla="val -65213"/>
              <a:gd name="adj3" fmla="val 16667"/>
            </a:avLst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kumimoji="1" lang="hu-HU" sz="2000" b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 a mantissza</a:t>
            </a:r>
            <a:br>
              <a:rPr kumimoji="1" lang="hu-HU" sz="2000" b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1" lang="hu-HU" sz="2000" b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negatív, akkor legyen 1</a:t>
            </a:r>
          </a:p>
          <a:p>
            <a:pPr algn="l">
              <a:defRPr/>
            </a:pPr>
            <a:r>
              <a:rPr kumimoji="1" lang="hu-HU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különben legyen 0</a:t>
            </a:r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sz="3600" dirty="0"/>
              <a:t>A számok ábrázolása a számítógépben</a:t>
            </a:r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17412" name="Object 19"/>
          <p:cNvGraphicFramePr>
            <a:graphicFrameLocks noChangeAspect="1"/>
          </p:cNvGraphicFramePr>
          <p:nvPr/>
        </p:nvGraphicFramePr>
        <p:xfrm>
          <a:off x="749300" y="2225675"/>
          <a:ext cx="59356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4" name="Equation" r:id="rId5" imgW="3962160" imgH="482400" progId="">
                  <p:embed/>
                </p:oleObj>
              </mc:Choice>
              <mc:Fallback>
                <p:oleObj name="Equation" r:id="rId5" imgW="3962160" imgH="4824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2225675"/>
                        <a:ext cx="59356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5072066" y="3000372"/>
            <a:ext cx="3714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X</a:t>
            </a:r>
            <a:r>
              <a:rPr lang="hu-HU" sz="2200" dirty="0"/>
              <a:t>=m*2</a:t>
            </a:r>
            <a:r>
              <a:rPr lang="hu-HU" sz="2200" baseline="30000" dirty="0"/>
              <a:t>k </a:t>
            </a:r>
            <a:r>
              <a:rPr lang="hu-HU" sz="2200" dirty="0"/>
              <a:t> ahol 0,5 &lt;= |m| &lt;=1</a:t>
            </a:r>
          </a:p>
          <a:p>
            <a:endParaRPr lang="hu-HU" sz="2200" dirty="0"/>
          </a:p>
          <a:p>
            <a:r>
              <a:rPr lang="hu-HU" sz="2200" dirty="0"/>
              <a:t>Mantissza: m valós szám</a:t>
            </a:r>
          </a:p>
          <a:p>
            <a:r>
              <a:rPr lang="hu-HU" sz="2200" dirty="0"/>
              <a:t>Karakterisztika: k egész szám</a:t>
            </a:r>
            <a:endParaRPr lang="hu-HU" sz="2200" baseline="30000" dirty="0"/>
          </a:p>
        </p:txBody>
      </p:sp>
    </p:spTree>
  </p:cSld>
  <p:clrMapOvr>
    <a:masterClrMapping/>
  </p:clrMapOvr>
  <p:transition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1A3162-784F-44D3-BC26-37C0CACD76A6}" type="slidenum">
              <a:rPr lang="hu-HU" smtClean="0"/>
              <a:pPr/>
              <a:t>32</a:t>
            </a:fld>
            <a:endParaRPr lang="hu-HU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914400" y="1557338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000" i="1"/>
              <a:t>b.) Lebegőpontos számábrázolás</a:t>
            </a:r>
            <a:endParaRPr lang="hu-HU" sz="3200" b="0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642910" y="2214554"/>
            <a:ext cx="41942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609600" indent="-609600" algn="just"/>
            <a:r>
              <a:rPr lang="hu-HU" b="0" dirty="0"/>
              <a:t>	A karakterisztikát az ábrázolt legkisebb szám abszolút értékével megnöveljük, azaz hozzá adunk </a:t>
            </a:r>
          </a:p>
          <a:p>
            <a:pPr marL="609600" indent="-609600" algn="just"/>
            <a:r>
              <a:rPr lang="hu-HU" dirty="0"/>
              <a:t>	</a:t>
            </a:r>
            <a:r>
              <a:rPr lang="hu-HU" b="0" dirty="0"/>
              <a:t>|-128|=128-at, majd átváltjuk 2-es számrendszerbe.</a:t>
            </a:r>
          </a:p>
          <a:p>
            <a:pPr marL="609600" indent="-609600" algn="just"/>
            <a:r>
              <a:rPr lang="hu-HU" b="0" dirty="0"/>
              <a:t>Tehát ha k=5, </a:t>
            </a:r>
          </a:p>
          <a:p>
            <a:pPr marL="609600" indent="-609600" algn="just"/>
            <a:r>
              <a:rPr lang="hu-HU" b="0" dirty="0"/>
              <a:t>akkor k:=5+128=133</a:t>
            </a:r>
            <a:endParaRPr lang="hu-HU" sz="2000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4498975" y="1484313"/>
            <a:ext cx="42497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/>
            <a:r>
              <a:rPr lang="hu-HU" b="0"/>
              <a:t>A karakterisztika (kitevő) előjele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714348" y="4500570"/>
            <a:ext cx="7845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09600" indent="-609600" algn="just"/>
            <a:r>
              <a:rPr lang="hu-HU" b="0" dirty="0"/>
              <a:t>Ezt az alakot nevezzük 128-cal eltolt nullpontú ábrázolásnak</a:t>
            </a:r>
            <a:endParaRPr lang="hu-HU" sz="2000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sz="3600" dirty="0"/>
              <a:t>A számok ábrázolása a számítógépben</a:t>
            </a:r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5143504" y="2428868"/>
            <a:ext cx="3714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X</a:t>
            </a:r>
            <a:r>
              <a:rPr lang="hu-HU" sz="2200" dirty="0"/>
              <a:t>=m*2</a:t>
            </a:r>
            <a:r>
              <a:rPr lang="hu-HU" sz="2200" baseline="30000" dirty="0"/>
              <a:t>k </a:t>
            </a:r>
            <a:r>
              <a:rPr lang="hu-HU" sz="2200" dirty="0"/>
              <a:t> ahol 0,5 &lt;= |m| &lt;=1</a:t>
            </a:r>
          </a:p>
          <a:p>
            <a:endParaRPr lang="hu-HU" sz="2200" dirty="0"/>
          </a:p>
          <a:p>
            <a:r>
              <a:rPr lang="hu-HU" sz="2200" dirty="0"/>
              <a:t>Mantissza: m valós szám</a:t>
            </a:r>
          </a:p>
          <a:p>
            <a:r>
              <a:rPr lang="hu-HU" sz="2200" dirty="0"/>
              <a:t>Karakterisztika: k egész szám</a:t>
            </a:r>
            <a:endParaRPr lang="hu-HU" sz="2200" baseline="30000" dirty="0"/>
          </a:p>
        </p:txBody>
      </p:sp>
    </p:spTree>
  </p:cSld>
  <p:clrMapOvr>
    <a:masterClrMapping/>
  </p:clrMapOvr>
  <p:transition>
    <p:cover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181386-7BD2-407A-97C5-A13B484F1A0F}" type="slidenum">
              <a:rPr lang="hu-HU" smtClean="0"/>
              <a:pPr/>
              <a:t>33</a:t>
            </a:fld>
            <a:endParaRPr lang="hu-HU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914400" y="1557338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000" i="1"/>
              <a:t>b.) Lebegőpontos számábrázolás</a:t>
            </a:r>
            <a:endParaRPr lang="hu-HU" sz="3200" b="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4533900" y="1485900"/>
            <a:ext cx="40703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just"/>
            <a:r>
              <a:rPr lang="hu-HU" b="0"/>
              <a:t>A karakterisztika (kitevő) előjele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715963" y="2925763"/>
            <a:ext cx="41211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09600" indent="-609600" algn="just">
              <a:defRPr/>
            </a:pPr>
            <a:r>
              <a:rPr lang="hu-HU" b="0"/>
              <a:t>A karakterisztika</a:t>
            </a:r>
          </a:p>
          <a:p>
            <a:pPr marL="609600" indent="-609600" algn="just">
              <a:defRPr/>
            </a:pP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133</a:t>
            </a:r>
            <a:r>
              <a:rPr lang="hu-HU" b="0"/>
              <a:t>	</a:t>
            </a:r>
            <a:r>
              <a:rPr lang="hu-HU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hu-HU" b="0"/>
              <a:t> </a:t>
            </a:r>
            <a:r>
              <a:rPr lang="hu-HU" sz="2000">
                <a:latin typeface="Courier New" pitchFamily="49" charset="0"/>
              </a:rPr>
              <a:t>(133</a:t>
            </a:r>
            <a:r>
              <a:rPr lang="en-US" sz="20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2= </a:t>
            </a: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66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 marad: </a:t>
            </a:r>
            <a:r>
              <a:rPr lang="hu-HU" sz="2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</a:t>
            </a:r>
            <a:r>
              <a:rPr lang="hu-HU" sz="2000">
                <a:latin typeface="Courier New" pitchFamily="49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66</a:t>
            </a:r>
            <a:r>
              <a:rPr lang="hu-HU" b="0"/>
              <a:t>	</a:t>
            </a:r>
            <a:r>
              <a:rPr lang="hu-HU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hu-HU" b="0"/>
              <a:t> 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( 66</a:t>
            </a:r>
            <a:r>
              <a:rPr lang="en-US" sz="20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2= </a:t>
            </a: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33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 marad: </a:t>
            </a:r>
            <a:r>
              <a:rPr lang="hu-HU" sz="2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33</a:t>
            </a:r>
            <a:r>
              <a:rPr lang="hu-HU" b="0"/>
              <a:t>	</a:t>
            </a:r>
            <a:r>
              <a:rPr lang="hu-HU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hu-HU" b="0"/>
              <a:t> 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( 33</a:t>
            </a:r>
            <a:r>
              <a:rPr lang="en-US" sz="20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2= </a:t>
            </a: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16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 marad: </a:t>
            </a:r>
            <a:r>
              <a:rPr lang="hu-HU" sz="2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16</a:t>
            </a:r>
            <a:r>
              <a:rPr lang="hu-HU" b="0"/>
              <a:t>	</a:t>
            </a:r>
            <a:r>
              <a:rPr lang="hu-HU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hu-HU" b="0"/>
              <a:t> 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( 16</a:t>
            </a:r>
            <a:r>
              <a:rPr lang="en-US" sz="20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2= </a:t>
            </a: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 8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 marad: </a:t>
            </a:r>
            <a:r>
              <a:rPr lang="hu-HU" sz="2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8</a:t>
            </a:r>
            <a:r>
              <a:rPr lang="hu-HU" b="0"/>
              <a:t>	</a:t>
            </a:r>
            <a:r>
              <a:rPr lang="hu-HU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hu-HU" b="0"/>
              <a:t> 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(  8</a:t>
            </a:r>
            <a:r>
              <a:rPr lang="en-US" sz="20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2= </a:t>
            </a: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 4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 marad: </a:t>
            </a:r>
            <a:r>
              <a:rPr lang="hu-HU" sz="2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4</a:t>
            </a:r>
            <a:r>
              <a:rPr lang="hu-HU" b="0"/>
              <a:t>	</a:t>
            </a:r>
            <a:r>
              <a:rPr lang="hu-HU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hu-HU" b="0"/>
              <a:t> 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(  4</a:t>
            </a:r>
            <a:r>
              <a:rPr lang="en-US" sz="20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2=  </a:t>
            </a: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2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 marad: </a:t>
            </a:r>
            <a:r>
              <a:rPr lang="hu-HU" sz="2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2</a:t>
            </a:r>
            <a:r>
              <a:rPr lang="hu-HU" b="0"/>
              <a:t>	</a:t>
            </a:r>
            <a:r>
              <a:rPr lang="hu-HU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hu-HU" b="0"/>
              <a:t> 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(  2</a:t>
            </a:r>
            <a:r>
              <a:rPr lang="en-US" sz="20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2=  </a:t>
            </a: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 marad: </a:t>
            </a:r>
            <a:r>
              <a:rPr lang="hu-HU" sz="2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</a:t>
            </a:r>
            <a:r>
              <a:rPr lang="hu-HU" b="0"/>
              <a:t>	</a:t>
            </a:r>
            <a:r>
              <a:rPr lang="hu-HU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hu-HU" b="0"/>
              <a:t> 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(  1</a:t>
            </a:r>
            <a:r>
              <a:rPr lang="en-US" sz="2000">
                <a:latin typeface="Courier New" pitchFamily="49" charset="0"/>
                <a:cs typeface="Times New Roman" pitchFamily="18" charset="0"/>
              </a:rPr>
              <a:t>÷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2=  </a:t>
            </a: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 marad: </a:t>
            </a:r>
            <a:r>
              <a:rPr lang="hu-HU" sz="2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1</a:t>
            </a:r>
            <a:r>
              <a:rPr lang="hu-HU" sz="2000">
                <a:latin typeface="Courier New" pitchFamily="49" charset="0"/>
                <a:cs typeface="Times New Roman" pitchFamily="18" charset="0"/>
              </a:rPr>
              <a:t>)</a:t>
            </a:r>
          </a:p>
          <a:p>
            <a:pPr marL="609600" indent="-609600" algn="just">
              <a:defRPr/>
            </a:pPr>
            <a:r>
              <a:rPr lang="hu-HU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Times New Roman" pitchFamily="18" charset="0"/>
              </a:rPr>
              <a:t>0</a:t>
            </a:r>
            <a:endParaRPr lang="hu-HU" sz="200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>
            <a:off x="1182688" y="3462338"/>
            <a:ext cx="0" cy="3279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hu-HU"/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4638675" y="4797425"/>
            <a:ext cx="41195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09600" indent="-609600" algn="just"/>
            <a:r>
              <a:rPr lang="hu-HU" b="0"/>
              <a:t>k=10000101</a:t>
            </a:r>
            <a:endParaRPr lang="hu-HU" sz="200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sz="3600" dirty="0"/>
              <a:t>A számok ábrázolása a számítógépben</a:t>
            </a:r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5072066" y="2214554"/>
            <a:ext cx="3714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X</a:t>
            </a:r>
            <a:r>
              <a:rPr lang="hu-HU" sz="2200" dirty="0"/>
              <a:t>=m*2</a:t>
            </a:r>
            <a:r>
              <a:rPr lang="hu-HU" sz="2200" baseline="30000" dirty="0"/>
              <a:t>k </a:t>
            </a:r>
            <a:r>
              <a:rPr lang="hu-HU" sz="2200" dirty="0"/>
              <a:t> ahol 0,5 &lt;= |m| &lt;=1</a:t>
            </a:r>
          </a:p>
          <a:p>
            <a:endParaRPr lang="hu-HU" sz="2200" dirty="0"/>
          </a:p>
          <a:p>
            <a:r>
              <a:rPr lang="hu-HU" sz="2200" dirty="0"/>
              <a:t>Mantissza: m valós szám</a:t>
            </a:r>
          </a:p>
          <a:p>
            <a:r>
              <a:rPr lang="hu-HU" sz="2200" dirty="0"/>
              <a:t>Karakterisztika: k egész szám</a:t>
            </a:r>
            <a:endParaRPr lang="hu-HU" sz="2200" baseline="30000" dirty="0"/>
          </a:p>
        </p:txBody>
      </p:sp>
    </p:spTree>
  </p:cSld>
  <p:clrMapOvr>
    <a:masterClrMapping/>
  </p:clrMapOvr>
  <p:transition>
    <p:cover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2F7599-4880-4334-937D-9E2A82FF83EC}" type="slidenum">
              <a:rPr lang="hu-HU" smtClean="0"/>
              <a:pPr/>
              <a:t>34</a:t>
            </a:fld>
            <a:endParaRPr lang="hu-HU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05864" y="967898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hu-HU" sz="2000" i="1"/>
              <a:t>A 6 bájtos normált ábrázolás eddigiek ismeretében: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48373" y="4797151"/>
            <a:ext cx="7680012" cy="186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hu-HU" sz="2000" b="0" i="1"/>
              <a:t>Ábrázolható tartomány: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hu-HU" sz="2000"/>
              <a:t>konvenció (megállapodás): 0:= {k=-128, mantissza=tetszőleges}</a:t>
            </a:r>
          </a:p>
          <a:p>
            <a:pPr algn="just">
              <a:spcBef>
                <a:spcPct val="20000"/>
              </a:spcBef>
              <a:spcAft>
                <a:spcPts val="600"/>
              </a:spcAft>
            </a:pPr>
            <a:r>
              <a:rPr lang="hu-HU" sz="2000" b="0"/>
              <a:t>	A legkisebb pozitív valós szám:  0.5 * 2</a:t>
            </a:r>
            <a:r>
              <a:rPr lang="hu-HU" sz="2000" b="0" baseline="30000"/>
              <a:t>-127 </a:t>
            </a:r>
            <a:r>
              <a:rPr lang="hu-HU" sz="2000" b="0">
                <a:cs typeface="Times New Roman" pitchFamily="18" charset="0"/>
              </a:rPr>
              <a:t>≈</a:t>
            </a:r>
            <a:r>
              <a:rPr lang="hu-HU" sz="2000" b="0"/>
              <a:t>2,938*10</a:t>
            </a:r>
            <a:r>
              <a:rPr lang="hu-HU" sz="2000" b="0" baseline="30000"/>
              <a:t>-39</a:t>
            </a:r>
          </a:p>
        </p:txBody>
      </p:sp>
      <p:pic>
        <p:nvPicPr>
          <p:cNvPr id="593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" y="1348548"/>
            <a:ext cx="85359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sz="1600" dirty="0"/>
              <a:t>A számok ábrázolása a számítógépben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228600" y="908720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EA1AE46-6113-4020-8177-F143C57B9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3" y="2702199"/>
            <a:ext cx="8626475" cy="1941852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  <p:bldP spid="114691" grpId="0" autoUpdateAnimBg="0"/>
      <p:bldP spid="11469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2F7599-4880-4334-937D-9E2A82FF83EC}" type="slidenum">
              <a:rPr lang="hu-HU" smtClean="0"/>
              <a:pPr/>
              <a:t>35</a:t>
            </a:fld>
            <a:endParaRPr lang="hu-H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05551" cy="432346"/>
          </a:xfrm>
        </p:spPr>
        <p:txBody>
          <a:bodyPr/>
          <a:lstStyle/>
          <a:p>
            <a:pPr>
              <a:defRPr/>
            </a:pPr>
            <a:r>
              <a:rPr lang="hu-HU" sz="2000"/>
              <a:t>Példa </a:t>
            </a:r>
            <a:r>
              <a:rPr lang="hu-HU" sz="2000">
                <a:solidFill>
                  <a:srgbClr val="FF0000"/>
                </a:solidFill>
              </a:rPr>
              <a:t>negatív</a:t>
            </a:r>
            <a:r>
              <a:rPr lang="hu-HU" sz="2000"/>
              <a:t> szám ábrázolására (első bit 1 marad)</a:t>
            </a:r>
            <a:endParaRPr lang="hu-HU" sz="20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E5FFC28-875D-4699-8CB0-F7074831D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980728"/>
            <a:ext cx="8906111" cy="56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45189"/>
      </p:ext>
    </p:extLst>
  </p:cSld>
  <p:clrMapOvr>
    <a:masterClrMapping/>
  </p:clrMapOvr>
  <p:transition>
    <p:cover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2F7599-4880-4334-937D-9E2A82FF83EC}" type="slidenum">
              <a:rPr lang="hu-HU" smtClean="0"/>
              <a:pPr/>
              <a:t>36</a:t>
            </a:fld>
            <a:endParaRPr lang="hu-HU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131646"/>
            <a:ext cx="7705551" cy="432346"/>
          </a:xfrm>
        </p:spPr>
        <p:txBody>
          <a:bodyPr/>
          <a:lstStyle/>
          <a:p>
            <a:pPr>
              <a:defRPr/>
            </a:pPr>
            <a:r>
              <a:rPr lang="hu-HU" sz="2000"/>
              <a:t>Példa </a:t>
            </a:r>
            <a:r>
              <a:rPr lang="hu-HU" sz="2000">
                <a:solidFill>
                  <a:srgbClr val="FF0000"/>
                </a:solidFill>
              </a:rPr>
              <a:t>pozitív</a:t>
            </a:r>
            <a:r>
              <a:rPr lang="hu-HU" sz="2000"/>
              <a:t> szám ábrázolására (első bit 0 lesz)</a:t>
            </a:r>
            <a:endParaRPr lang="hu-HU" sz="20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6D4253A-B493-4337-AC7D-4F5B07B4A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2" y="640266"/>
            <a:ext cx="8676456" cy="60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94437"/>
      </p:ext>
    </p:extLst>
  </p:cSld>
  <p:clrMapOvr>
    <a:masterClrMapping/>
  </p:clrMapOvr>
  <p:transition>
    <p:cover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A54A-873E-4A0E-B02E-F8FAFC3E2CEA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46" y="678095"/>
            <a:ext cx="8810662" cy="500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Adattípusok a Java programozási nyelvben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357298"/>
            <a:ext cx="8143932" cy="5105400"/>
          </a:xfrm>
        </p:spPr>
        <p:txBody>
          <a:bodyPr/>
          <a:lstStyle/>
          <a:p>
            <a:pPr>
              <a:buNone/>
            </a:pPr>
            <a:r>
              <a:rPr lang="hu-H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 Java nyelvben az adattípusoknak két csoportja van: </a:t>
            </a:r>
            <a:r>
              <a:rPr lang="hu-H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primitív</a:t>
            </a:r>
            <a:r>
              <a:rPr lang="hu-H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és </a:t>
            </a:r>
            <a:r>
              <a:rPr lang="hu-H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referencia</a:t>
            </a:r>
            <a:r>
              <a:rPr lang="hu-H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típusok. A primitív adattípusok egy egyszerű értéket képesek tárolni: számot, karaktert vagy logikai értéket.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A54A-873E-4A0E-B02E-F8FAFC3E2CEA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929066"/>
            <a:ext cx="677087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Adattípusok a Java programozási nyelvben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357298"/>
            <a:ext cx="8143932" cy="5105400"/>
          </a:xfrm>
        </p:spPr>
        <p:txBody>
          <a:bodyPr/>
          <a:lstStyle/>
          <a:p>
            <a:pPr>
              <a:buNone/>
            </a:pPr>
            <a:r>
              <a:rPr lang="hu-H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0A54A-873E-4A0E-B02E-F8FAFC3E2CEA}" type="slidenum">
              <a:rPr lang="hu-HU" smtClean="0"/>
              <a:pPr>
                <a:defRPr/>
              </a:pPr>
              <a:t>39</a:t>
            </a:fld>
            <a:endParaRPr lang="hu-HU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383094" cy="442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2277" y="2982819"/>
            <a:ext cx="202203" cy="30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25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5"/>
            <a:ext cx="8572560" cy="396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69FD8-CD77-4954-81CD-A7B2E6C54390}" type="slidenum">
              <a:rPr lang="hu-HU"/>
              <a:pPr/>
              <a:t>40</a:t>
            </a:fld>
            <a:endParaRPr lang="hu-HU">
              <a:latin typeface="Times New Roman CE" charset="-18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943600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b="1" dirty="0"/>
              <a:t>IEEE 754 standard</a:t>
            </a:r>
          </a:p>
          <a:p>
            <a:pPr>
              <a:buFontTx/>
              <a:buNone/>
            </a:pPr>
            <a:r>
              <a:rPr lang="hu-HU" dirty="0" err="1"/>
              <a:t>single</a:t>
            </a:r>
            <a:r>
              <a:rPr lang="hu-HU" dirty="0"/>
              <a:t> 32 bites, </a:t>
            </a:r>
            <a:r>
              <a:rPr lang="hu-HU" dirty="0" err="1"/>
              <a:t>double</a:t>
            </a:r>
            <a:r>
              <a:rPr lang="hu-HU" dirty="0"/>
              <a:t> 64 bites (, </a:t>
            </a:r>
            <a:r>
              <a:rPr lang="hu-HU" dirty="0" err="1"/>
              <a:t>extended</a:t>
            </a:r>
            <a:r>
              <a:rPr lang="hu-HU" dirty="0"/>
              <a:t> 80 bites).</a:t>
            </a:r>
            <a:endParaRPr lang="hu-HU" dirty="0">
              <a:latin typeface="Times New Roman CE" charset="-18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dirty="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dirty="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dirty="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dirty="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dirty="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hu-HU" dirty="0"/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dirty="0" err="1"/>
              <a:t>single</a:t>
            </a:r>
            <a:r>
              <a:rPr lang="hu-HU" dirty="0"/>
              <a:t>: Ha 0 &lt; a kitevőrész &lt; 255, a szám normalizált.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hu-HU" dirty="0"/>
              <a:t>Normalizált tört vezető 1-es bitje nincs ábrázolva!</a:t>
            </a:r>
          </a:p>
        </p:txBody>
      </p:sp>
      <p:graphicFrame>
        <p:nvGraphicFramePr>
          <p:cNvPr id="75836" name="Group 60"/>
          <p:cNvGraphicFramePr>
            <a:graphicFrameLocks noGrp="1"/>
          </p:cNvGraphicFramePr>
          <p:nvPr/>
        </p:nvGraphicFramePr>
        <p:xfrm>
          <a:off x="457200" y="1447800"/>
          <a:ext cx="7772400" cy="2971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6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típus</a:t>
                      </a:r>
                      <a:endParaRPr kumimoji="0" lang="hu-H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előjel</a:t>
                      </a:r>
                      <a:endParaRPr kumimoji="0" 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kitevőrész</a:t>
                      </a:r>
                      <a:endParaRPr kumimoji="0" 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| törtrész |</a:t>
                      </a:r>
                      <a:endParaRPr kumimoji="0" 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single</a:t>
                      </a:r>
                      <a:endParaRPr kumimoji="0" 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 bit</a:t>
                      </a:r>
                      <a:endParaRPr kumimoji="0" 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 bit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127-többletes </a:t>
                      </a:r>
                      <a:endParaRPr kumimoji="0" 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23 bit</a:t>
                      </a:r>
                      <a:endParaRPr kumimoji="0" 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double</a:t>
                      </a:r>
                      <a:endParaRPr kumimoji="0" 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 bit</a:t>
                      </a:r>
                      <a:endParaRPr kumimoji="0" 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 bit</a:t>
                      </a:r>
                    </a:p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1023-többletes</a:t>
                      </a:r>
                      <a:endParaRPr kumimoji="0" lang="hu-H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52 bit</a:t>
                      </a:r>
                      <a:endParaRPr kumimoji="0" lang="hu-H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55DCC-F6A2-4247-8A71-729E83A3FAC6}" type="slidenum">
              <a:rPr lang="hu-HU"/>
              <a:pPr/>
              <a:t>41</a:t>
            </a:fld>
            <a:endParaRPr lang="hu-HU">
              <a:latin typeface="Times New Roman CE" charset="-18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6096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hu-HU" b="1"/>
              <a:t>Normalizált számok (IEEE 754, single)</a:t>
            </a:r>
          </a:p>
          <a:p>
            <a:pPr algn="ctr">
              <a:buFontTx/>
              <a:buNone/>
            </a:pPr>
            <a:r>
              <a:rPr lang="hu-HU"/>
              <a:t>0 &lt;  kitevőrész  &lt; 255</a:t>
            </a:r>
            <a:endParaRPr lang="hu-HU" b="1"/>
          </a:p>
          <a:p>
            <a:pPr algn="just">
              <a:buFontTx/>
              <a:buNone/>
            </a:pPr>
            <a:r>
              <a:rPr lang="hu-HU"/>
              <a:t>	kitevőrész = kitevő + 127, 		127 többletes.</a:t>
            </a:r>
          </a:p>
          <a:p>
            <a:pPr>
              <a:buFontTx/>
              <a:buNone/>
            </a:pPr>
            <a:r>
              <a:rPr lang="hu-HU"/>
              <a:t>	Lehetséges kitevők:	-126, -125, ... , +127.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/>
              <a:t>Közvetlenül a törtrész elé kell képzelni egy </a:t>
            </a:r>
            <a:r>
              <a:rPr lang="hu-HU" i="1"/>
              <a:t>1</a:t>
            </a:r>
            <a:r>
              <a:rPr lang="hu-HU"/>
              <a:t>-est (</a:t>
            </a:r>
            <a:r>
              <a:rPr lang="hu-HU" b="1"/>
              <a:t>implicit bit</a:t>
            </a:r>
            <a:r>
              <a:rPr lang="hu-HU"/>
              <a:t>) és a bináris pontot.</a:t>
            </a:r>
          </a:p>
          <a:p>
            <a:pPr>
              <a:buFontTx/>
              <a:buNone/>
            </a:pPr>
            <a:r>
              <a:rPr lang="hu-HU"/>
              <a:t>Az ábrázolt szám:		</a:t>
            </a:r>
            <a:r>
              <a:rPr lang="hu-HU">
                <a:latin typeface="Symbol" pitchFamily="18" charset="2"/>
              </a:rPr>
              <a:t>±</a:t>
            </a:r>
            <a:r>
              <a:rPr lang="hu-HU"/>
              <a:t> (</a:t>
            </a:r>
            <a:r>
              <a:rPr lang="hu-HU" i="1"/>
              <a:t>1</a:t>
            </a:r>
            <a:r>
              <a:rPr lang="hu-HU"/>
              <a:t> + törtrész) * 2</a:t>
            </a:r>
            <a:r>
              <a:rPr lang="hu-HU" baseline="30000"/>
              <a:t>kitevő</a:t>
            </a:r>
            <a:endParaRPr lang="hu-HU"/>
          </a:p>
          <a:p>
            <a:pPr>
              <a:spcBef>
                <a:spcPct val="0"/>
              </a:spcBef>
              <a:buFontTx/>
              <a:buNone/>
            </a:pPr>
            <a:r>
              <a:rPr lang="hu-HU"/>
              <a:t>Pl.:	1	0011 1111 1000 ... 0000</a:t>
            </a:r>
            <a:r>
              <a:rPr lang="hu-HU" baseline="-25000"/>
              <a:t>2</a:t>
            </a:r>
            <a:r>
              <a:rPr lang="hu-HU"/>
              <a:t> =  3F80 0000</a:t>
            </a:r>
            <a:r>
              <a:rPr lang="hu-HU" baseline="-25000"/>
              <a:t>16</a:t>
            </a:r>
            <a:endParaRPr lang="hu-HU"/>
          </a:p>
          <a:p>
            <a:pPr>
              <a:spcBef>
                <a:spcPct val="0"/>
              </a:spcBef>
              <a:buFontTx/>
              <a:buNone/>
            </a:pPr>
            <a:r>
              <a:rPr lang="hu-HU"/>
              <a:t>		0,5	0011 1111 0000 ... 0000</a:t>
            </a:r>
            <a:r>
              <a:rPr lang="hu-HU" baseline="-25000"/>
              <a:t>2</a:t>
            </a:r>
            <a:r>
              <a:rPr lang="hu-HU"/>
              <a:t> =  3F00 0000</a:t>
            </a:r>
            <a:r>
              <a:rPr lang="hu-HU" baseline="-25000"/>
              <a:t>16</a:t>
            </a:r>
            <a:endParaRPr lang="hu-HU"/>
          </a:p>
          <a:p>
            <a:pPr>
              <a:spcBef>
                <a:spcPct val="0"/>
              </a:spcBef>
              <a:buFontTx/>
              <a:buNone/>
            </a:pPr>
            <a:r>
              <a:rPr lang="hu-HU"/>
              <a:t>	   -1,5	1011 1111 1100 ... 0000</a:t>
            </a:r>
            <a:r>
              <a:rPr lang="hu-HU" baseline="-25000"/>
              <a:t>2</a:t>
            </a:r>
            <a:r>
              <a:rPr lang="hu-HU"/>
              <a:t> = BFC0 0000</a:t>
            </a:r>
            <a:r>
              <a:rPr lang="hu-HU" baseline="-25000"/>
              <a:t>16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baseline="-25000"/>
              <a:t>			</a:t>
            </a:r>
            <a:r>
              <a:rPr lang="hu-HU">
                <a:latin typeface="Symbol" pitchFamily="18" charset="2"/>
              </a:rPr>
              <a:t>±</a:t>
            </a:r>
            <a:r>
              <a:rPr lang="hu-HU"/>
              <a:t> kitevőrész </a:t>
            </a:r>
            <a:r>
              <a:rPr lang="hu-HU" i="1"/>
              <a:t>1.</a:t>
            </a:r>
            <a:r>
              <a:rPr lang="hu-HU"/>
              <a:t> törtrész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0" y="5334000"/>
            <a:ext cx="3733800" cy="152400"/>
            <a:chOff x="1200" y="3264"/>
            <a:chExt cx="2352" cy="96"/>
          </a:xfrm>
        </p:grpSpPr>
        <p:sp>
          <p:nvSpPr>
            <p:cNvPr id="77828" name="AutoShape 4"/>
            <p:cNvSpPr>
              <a:spLocks/>
            </p:cNvSpPr>
            <p:nvPr/>
          </p:nvSpPr>
          <p:spPr bwMode="auto">
            <a:xfrm rot="-5400000">
              <a:off x="1704" y="2760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7829" name="AutoShape 5"/>
            <p:cNvSpPr>
              <a:spLocks/>
            </p:cNvSpPr>
            <p:nvPr/>
          </p:nvSpPr>
          <p:spPr bwMode="auto">
            <a:xfrm rot="-5400000">
              <a:off x="2928" y="2736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ransition>
    <p:cover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FC181-F9C2-42B7-A947-6B564D8D0CB9}" type="slidenum">
              <a:rPr lang="hu-HU"/>
              <a:pPr/>
              <a:t>42</a:t>
            </a:fld>
            <a:endParaRPr lang="hu-HU">
              <a:latin typeface="Times New Roman CE" charset="-18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53150"/>
          </a:xfrm>
          <a:noFill/>
          <a:ln/>
        </p:spPr>
        <p:txBody>
          <a:bodyPr/>
          <a:lstStyle/>
          <a:p>
            <a:pPr algn="ctr">
              <a:spcBef>
                <a:spcPct val="15000"/>
              </a:spcBef>
              <a:buFontTx/>
              <a:buNone/>
            </a:pPr>
            <a:r>
              <a:rPr lang="hu-HU" b="1"/>
              <a:t>Normalizálatlan számok (IEEE 754, single)</a:t>
            </a:r>
          </a:p>
          <a:p>
            <a:pPr algn="ctr">
              <a:spcBef>
                <a:spcPct val="15000"/>
              </a:spcBef>
              <a:buFontTx/>
              <a:buNone/>
            </a:pPr>
            <a:r>
              <a:rPr lang="hu-HU"/>
              <a:t>	</a:t>
            </a:r>
            <a:r>
              <a:rPr lang="hu-HU" b="1"/>
              <a:t>Ha a</a:t>
            </a:r>
            <a:r>
              <a:rPr lang="hu-HU"/>
              <a:t> </a:t>
            </a:r>
            <a:r>
              <a:rPr lang="hu-HU" b="1"/>
              <a:t>kitevőrész = 0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Ilyenkor a kitevő -126 (! nem 127), 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a bináris pontot implicit </a:t>
            </a:r>
            <a:r>
              <a:rPr lang="hu-HU" i="1"/>
              <a:t>0</a:t>
            </a:r>
            <a:r>
              <a:rPr lang="hu-HU"/>
              <a:t> előzi meg (nincs ábrázolva).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Az ábrázolt szám:		</a:t>
            </a:r>
            <a:r>
              <a:rPr lang="hu-HU">
                <a:latin typeface="Symbol" pitchFamily="18" charset="2"/>
              </a:rPr>
              <a:t>±</a:t>
            </a:r>
            <a:r>
              <a:rPr lang="hu-HU"/>
              <a:t> (törtrész) * 2</a:t>
            </a:r>
            <a:r>
              <a:rPr lang="hu-HU" baseline="30000"/>
              <a:t>-126</a:t>
            </a:r>
            <a:endParaRPr lang="hu-HU"/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Pl.:	 2</a:t>
            </a:r>
            <a:r>
              <a:rPr lang="hu-HU" baseline="30000"/>
              <a:t>-127</a:t>
            </a:r>
            <a:r>
              <a:rPr lang="hu-HU"/>
              <a:t> </a:t>
            </a:r>
            <a:r>
              <a:rPr lang="hu-HU">
                <a:cs typeface="Times New Roman" pitchFamily="18" charset="0"/>
              </a:rPr>
              <a:t>=	</a:t>
            </a:r>
            <a:r>
              <a:rPr lang="hu-HU"/>
              <a:t>2</a:t>
            </a:r>
            <a:r>
              <a:rPr lang="hu-HU" baseline="30000"/>
              <a:t>-126  </a:t>
            </a:r>
            <a:r>
              <a:rPr lang="hu-HU"/>
              <a:t>*  </a:t>
            </a:r>
            <a:r>
              <a:rPr lang="hu-HU" i="1"/>
              <a:t>0</a:t>
            </a:r>
            <a:r>
              <a:rPr lang="hu-HU"/>
              <a:t>,100 ... 0000</a:t>
            </a:r>
            <a:r>
              <a:rPr lang="hu-HU" baseline="-25000"/>
              <a:t>2</a:t>
            </a:r>
            <a:r>
              <a:rPr lang="hu-HU"/>
              <a:t> =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			= 0000 0000 0100 ... 0000</a:t>
            </a:r>
            <a:r>
              <a:rPr lang="hu-HU" baseline="-25000"/>
              <a:t>2</a:t>
            </a:r>
            <a:r>
              <a:rPr lang="hu-HU"/>
              <a:t> = 0040  0000</a:t>
            </a:r>
            <a:r>
              <a:rPr lang="hu-HU" baseline="-25000"/>
              <a:t>16</a:t>
            </a:r>
            <a:endParaRPr lang="hu-HU"/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			  </a:t>
            </a:r>
            <a:r>
              <a:rPr lang="hu-HU" baseline="-25000"/>
              <a:t> </a:t>
            </a:r>
            <a:r>
              <a:rPr lang="hu-HU">
                <a:latin typeface="Symbol" pitchFamily="18" charset="2"/>
              </a:rPr>
              <a:t>±</a:t>
            </a:r>
            <a:r>
              <a:rPr lang="hu-HU"/>
              <a:t> kitevőrész </a:t>
            </a:r>
            <a:r>
              <a:rPr lang="hu-HU" i="1"/>
              <a:t>0.</a:t>
            </a:r>
            <a:r>
              <a:rPr lang="hu-HU"/>
              <a:t> törtrész (2</a:t>
            </a:r>
            <a:r>
              <a:rPr lang="hu-HU" baseline="30000"/>
              <a:t>-1</a:t>
            </a:r>
            <a:r>
              <a:rPr lang="hu-HU"/>
              <a:t>)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	   - 2</a:t>
            </a:r>
            <a:r>
              <a:rPr lang="hu-HU" baseline="30000"/>
              <a:t>-149</a:t>
            </a:r>
            <a:r>
              <a:rPr lang="hu-HU"/>
              <a:t> </a:t>
            </a:r>
            <a:r>
              <a:rPr lang="hu-HU">
                <a:cs typeface="Times New Roman" pitchFamily="18" charset="0"/>
              </a:rPr>
              <a:t>=</a:t>
            </a:r>
            <a:r>
              <a:rPr lang="hu-HU"/>
              <a:t>  - 2</a:t>
            </a:r>
            <a:r>
              <a:rPr lang="hu-HU" baseline="30000"/>
              <a:t>-126  </a:t>
            </a:r>
            <a:r>
              <a:rPr lang="hu-HU"/>
              <a:t>*  </a:t>
            </a:r>
            <a:r>
              <a:rPr lang="hu-HU" i="1"/>
              <a:t>0</a:t>
            </a:r>
            <a:r>
              <a:rPr lang="hu-HU"/>
              <a:t>,000 ... 0001</a:t>
            </a:r>
            <a:r>
              <a:rPr lang="hu-HU" baseline="-25000"/>
              <a:t>2</a:t>
            </a:r>
            <a:r>
              <a:rPr lang="hu-HU"/>
              <a:t> =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			= 1000 0000 0000 ... 0001</a:t>
            </a:r>
            <a:r>
              <a:rPr lang="hu-HU" baseline="-25000"/>
              <a:t>2</a:t>
            </a:r>
            <a:r>
              <a:rPr lang="hu-HU"/>
              <a:t> = 8000  0001</a:t>
            </a:r>
            <a:r>
              <a:rPr lang="hu-HU" baseline="-25000"/>
              <a:t>16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         	  </a:t>
            </a:r>
            <a:r>
              <a:rPr lang="hu-HU" baseline="-25000"/>
              <a:t> </a:t>
            </a:r>
            <a:r>
              <a:rPr lang="hu-HU">
                <a:latin typeface="Symbol" pitchFamily="18" charset="2"/>
              </a:rPr>
              <a:t>±</a:t>
            </a:r>
            <a:r>
              <a:rPr lang="hu-HU"/>
              <a:t> kitevőrész </a:t>
            </a:r>
            <a:r>
              <a:rPr lang="hu-HU" i="1"/>
              <a:t>0.</a:t>
            </a:r>
            <a:r>
              <a:rPr lang="hu-HU"/>
              <a:t> törtrész (2</a:t>
            </a:r>
            <a:r>
              <a:rPr lang="hu-HU" baseline="30000"/>
              <a:t>-23</a:t>
            </a:r>
            <a:r>
              <a:rPr lang="hu-HU"/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5513" y="5305425"/>
            <a:ext cx="3657600" cy="152400"/>
            <a:chOff x="1488" y="2112"/>
            <a:chExt cx="2304" cy="96"/>
          </a:xfrm>
        </p:grpSpPr>
        <p:sp>
          <p:nvSpPr>
            <p:cNvPr id="79876" name="AutoShape 4"/>
            <p:cNvSpPr>
              <a:spLocks/>
            </p:cNvSpPr>
            <p:nvPr/>
          </p:nvSpPr>
          <p:spPr bwMode="auto">
            <a:xfrm rot="-5400000">
              <a:off x="1992" y="1608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9877" name="AutoShape 5"/>
            <p:cNvSpPr>
              <a:spLocks/>
            </p:cNvSpPr>
            <p:nvPr/>
          </p:nvSpPr>
          <p:spPr bwMode="auto">
            <a:xfrm rot="-5400000">
              <a:off x="3168" y="158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195513" y="3705225"/>
            <a:ext cx="3657600" cy="152400"/>
            <a:chOff x="1488" y="2112"/>
            <a:chExt cx="2304" cy="96"/>
          </a:xfrm>
        </p:grpSpPr>
        <p:sp>
          <p:nvSpPr>
            <p:cNvPr id="79879" name="AutoShape 7"/>
            <p:cNvSpPr>
              <a:spLocks/>
            </p:cNvSpPr>
            <p:nvPr/>
          </p:nvSpPr>
          <p:spPr bwMode="auto">
            <a:xfrm rot="-5400000">
              <a:off x="1992" y="1608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9880" name="AutoShape 8"/>
            <p:cNvSpPr>
              <a:spLocks/>
            </p:cNvSpPr>
            <p:nvPr/>
          </p:nvSpPr>
          <p:spPr bwMode="auto">
            <a:xfrm rot="-5400000">
              <a:off x="3168" y="158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ransition>
    <p:cover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E4A4-9F5D-4F7B-AF58-F0B7B5BBE6C4}" type="slidenum">
              <a:rPr lang="hu-HU"/>
              <a:pPr/>
              <a:t>43</a:t>
            </a:fld>
            <a:endParaRPr lang="hu-HU">
              <a:latin typeface="Times New Roman CE" charset="-18"/>
            </a:endParaRP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153150"/>
          </a:xfrm>
          <a:noFill/>
          <a:ln/>
        </p:spPr>
        <p:txBody>
          <a:bodyPr/>
          <a:lstStyle/>
          <a:p>
            <a:pPr>
              <a:spcBef>
                <a:spcPct val="10000"/>
              </a:spcBef>
              <a:buFontTx/>
              <a:buNone/>
            </a:pPr>
            <a:r>
              <a:rPr lang="hu-HU"/>
              <a:t>A legkisebb pozitív (single) normalizált szám: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	2</a:t>
            </a:r>
            <a:r>
              <a:rPr lang="hu-HU" baseline="30000"/>
              <a:t>-126</a:t>
            </a:r>
            <a:r>
              <a:rPr lang="hu-HU"/>
              <a:t> </a:t>
            </a:r>
            <a:r>
              <a:rPr lang="hu-HU">
                <a:cs typeface="Times New Roman" pitchFamily="18" charset="0"/>
              </a:rPr>
              <a:t>=	</a:t>
            </a:r>
            <a:r>
              <a:rPr lang="hu-HU"/>
              <a:t>2</a:t>
            </a:r>
            <a:r>
              <a:rPr lang="hu-HU" baseline="30000"/>
              <a:t>-126  </a:t>
            </a:r>
            <a:r>
              <a:rPr lang="hu-HU"/>
              <a:t>*  </a:t>
            </a:r>
            <a:r>
              <a:rPr lang="hu-HU" i="1"/>
              <a:t>1</a:t>
            </a:r>
            <a:r>
              <a:rPr lang="hu-HU"/>
              <a:t>,000 ... 0000</a:t>
            </a:r>
            <a:r>
              <a:rPr lang="hu-HU" baseline="-25000"/>
              <a:t>2</a:t>
            </a:r>
            <a:r>
              <a:rPr lang="hu-HU"/>
              <a:t> =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			= 0000 0000 1000 ... 0000</a:t>
            </a:r>
            <a:r>
              <a:rPr lang="hu-HU" baseline="-25000"/>
              <a:t>2</a:t>
            </a:r>
            <a:r>
              <a:rPr lang="hu-HU"/>
              <a:t> = 0080  0000</a:t>
            </a:r>
            <a:r>
              <a:rPr lang="hu-HU" baseline="-25000"/>
              <a:t>16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>
                <a:latin typeface="Symbol" pitchFamily="18" charset="2"/>
              </a:rPr>
              <a:t>			    ±</a:t>
            </a:r>
            <a:r>
              <a:rPr lang="hu-HU"/>
              <a:t> kitevőrész </a:t>
            </a:r>
            <a:r>
              <a:rPr lang="hu-HU" i="1"/>
              <a:t>1.</a:t>
            </a:r>
            <a:r>
              <a:rPr lang="hu-HU"/>
              <a:t> törtrész</a:t>
            </a:r>
          </a:p>
          <a:p>
            <a:pPr>
              <a:spcBef>
                <a:spcPct val="10000"/>
              </a:spcBef>
              <a:buFontTx/>
              <a:buNone/>
            </a:pPr>
            <a:endParaRPr lang="hu-HU"/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A legnagyobb pozitív (single) normalizálatlan szám: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	            2</a:t>
            </a:r>
            <a:r>
              <a:rPr lang="hu-HU" baseline="30000"/>
              <a:t>-126  </a:t>
            </a:r>
            <a:r>
              <a:rPr lang="hu-HU"/>
              <a:t>*  </a:t>
            </a:r>
            <a:r>
              <a:rPr lang="hu-HU" i="1"/>
              <a:t>0</a:t>
            </a:r>
            <a:r>
              <a:rPr lang="hu-HU"/>
              <a:t>,111 ... 1111</a:t>
            </a:r>
            <a:r>
              <a:rPr lang="hu-HU" baseline="-25000"/>
              <a:t>2</a:t>
            </a:r>
            <a:r>
              <a:rPr lang="hu-HU"/>
              <a:t> =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			= 0000 0000 0111 ... 1111</a:t>
            </a:r>
            <a:r>
              <a:rPr lang="hu-HU" baseline="-25000"/>
              <a:t>2</a:t>
            </a:r>
            <a:r>
              <a:rPr lang="hu-HU"/>
              <a:t> = 007F FFFF</a:t>
            </a:r>
            <a:r>
              <a:rPr lang="hu-HU" baseline="-25000"/>
              <a:t>16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>
                <a:latin typeface="Symbol" pitchFamily="18" charset="2"/>
              </a:rPr>
              <a:t>			    ±</a:t>
            </a:r>
            <a:r>
              <a:rPr lang="hu-HU"/>
              <a:t> kitevőrész </a:t>
            </a:r>
            <a:r>
              <a:rPr lang="hu-HU" i="1"/>
              <a:t>0.</a:t>
            </a:r>
            <a:r>
              <a:rPr lang="hu-HU"/>
              <a:t> törtrész</a:t>
            </a:r>
            <a:endParaRPr lang="hu-HU" baseline="-25000"/>
          </a:p>
          <a:p>
            <a:pPr>
              <a:spcBef>
                <a:spcPct val="10000"/>
              </a:spcBef>
              <a:buFontTx/>
              <a:buNone/>
            </a:pPr>
            <a:r>
              <a:rPr lang="hu-HU">
                <a:latin typeface="Symbol" pitchFamily="18" charset="2"/>
              </a:rPr>
              <a:t>			»</a:t>
            </a:r>
            <a:r>
              <a:rPr lang="hu-HU"/>
              <a:t> 2</a:t>
            </a:r>
            <a:r>
              <a:rPr lang="hu-HU" baseline="30000"/>
              <a:t>-126</a:t>
            </a:r>
            <a:r>
              <a:rPr lang="hu-HU"/>
              <a:t> 	 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A különbségük csupán 2</a:t>
            </a:r>
            <a:r>
              <a:rPr lang="hu-HU" baseline="30000"/>
              <a:t>-149</a:t>
            </a:r>
            <a:r>
              <a:rPr lang="hu-HU"/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76463" y="4238625"/>
            <a:ext cx="3657600" cy="152400"/>
            <a:chOff x="1488" y="2112"/>
            <a:chExt cx="2304" cy="96"/>
          </a:xfrm>
        </p:grpSpPr>
        <p:sp>
          <p:nvSpPr>
            <p:cNvPr id="364548" name="AutoShape 4"/>
            <p:cNvSpPr>
              <a:spLocks/>
            </p:cNvSpPr>
            <p:nvPr/>
          </p:nvSpPr>
          <p:spPr bwMode="auto">
            <a:xfrm rot="-5400000">
              <a:off x="1992" y="1608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64549" name="AutoShape 5"/>
            <p:cNvSpPr>
              <a:spLocks/>
            </p:cNvSpPr>
            <p:nvPr/>
          </p:nvSpPr>
          <p:spPr bwMode="auto">
            <a:xfrm rot="-5400000">
              <a:off x="3168" y="158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176463" y="1533525"/>
            <a:ext cx="3657600" cy="152400"/>
            <a:chOff x="1488" y="2112"/>
            <a:chExt cx="2304" cy="96"/>
          </a:xfrm>
        </p:grpSpPr>
        <p:sp>
          <p:nvSpPr>
            <p:cNvPr id="364551" name="AutoShape 7"/>
            <p:cNvSpPr>
              <a:spLocks/>
            </p:cNvSpPr>
            <p:nvPr/>
          </p:nvSpPr>
          <p:spPr bwMode="auto">
            <a:xfrm rot="-5400000">
              <a:off x="1992" y="1608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364552" name="AutoShape 8"/>
            <p:cNvSpPr>
              <a:spLocks/>
            </p:cNvSpPr>
            <p:nvPr/>
          </p:nvSpPr>
          <p:spPr bwMode="auto">
            <a:xfrm rot="-5400000">
              <a:off x="3168" y="1584"/>
              <a:ext cx="96" cy="1152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ransition>
    <p:cover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2E78-6BAE-4893-9261-4C2EB20B2B03}" type="slidenum">
              <a:rPr lang="hu-HU"/>
              <a:pPr/>
              <a:t>44</a:t>
            </a:fld>
            <a:endParaRPr lang="hu-HU">
              <a:latin typeface="Times New Roman CE" charset="-18"/>
            </a:endParaRP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324600"/>
          </a:xfrm>
          <a:noFill/>
          <a:ln/>
        </p:spPr>
        <p:txBody>
          <a:bodyPr/>
          <a:lstStyle/>
          <a:p>
            <a:pPr algn="ctr">
              <a:spcBef>
                <a:spcPct val="15000"/>
              </a:spcBef>
              <a:buFontTx/>
              <a:buNone/>
            </a:pPr>
            <a:r>
              <a:rPr lang="hu-HU" b="1"/>
              <a:t>Normalizálatlan számok (IEEE 754, single)</a:t>
            </a:r>
          </a:p>
          <a:p>
            <a:pPr algn="ctr">
              <a:spcBef>
                <a:spcPct val="15000"/>
              </a:spcBef>
              <a:buFontTx/>
              <a:buNone/>
            </a:pPr>
            <a:endParaRPr lang="hu-HU"/>
          </a:p>
          <a:p>
            <a:pPr algn="ctr">
              <a:spcBef>
                <a:spcPct val="50000"/>
              </a:spcBef>
              <a:buFontTx/>
              <a:buNone/>
            </a:pPr>
            <a:r>
              <a:rPr lang="hu-HU" b="1"/>
              <a:t>Ha a kitevőrész = 255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hu-HU" b="1"/>
          </a:p>
          <a:p>
            <a:pPr>
              <a:spcBef>
                <a:spcPct val="10000"/>
              </a:spcBef>
              <a:buFontTx/>
              <a:buNone/>
            </a:pPr>
            <a:r>
              <a:rPr lang="hu-HU"/>
              <a:t>Túl nagy számok (túlcsordulás):</a:t>
            </a:r>
          </a:p>
          <a:p>
            <a:pPr>
              <a:spcBef>
                <a:spcPct val="10000"/>
              </a:spcBef>
            </a:pPr>
            <a:r>
              <a:rPr lang="hu-HU"/>
              <a:t>	</a:t>
            </a:r>
            <a:r>
              <a:rPr lang="hu-HU" b="1">
                <a:latin typeface="Symbol" pitchFamily="18" charset="2"/>
              </a:rPr>
              <a:t>¥</a:t>
            </a:r>
            <a:r>
              <a:rPr lang="hu-HU"/>
              <a:t> (végtelen): pl. 1/0,</a:t>
            </a:r>
          </a:p>
          <a:p>
            <a:pPr>
              <a:spcBef>
                <a:spcPct val="10000"/>
              </a:spcBef>
            </a:pPr>
            <a:r>
              <a:rPr lang="hu-HU"/>
              <a:t>	</a:t>
            </a:r>
            <a:r>
              <a:rPr lang="hu-HU" b="1"/>
              <a:t>NaN</a:t>
            </a:r>
            <a:r>
              <a:rPr lang="hu-HU"/>
              <a:t> (Not a Number): pl. </a:t>
            </a:r>
            <a:r>
              <a:rPr lang="hu-HU">
                <a:latin typeface="Symbol" pitchFamily="18" charset="2"/>
              </a:rPr>
              <a:t>¥ </a:t>
            </a:r>
            <a:r>
              <a:rPr lang="hu-HU"/>
              <a:t>/ </a:t>
            </a:r>
            <a:r>
              <a:rPr lang="hu-HU">
                <a:latin typeface="Symbol" pitchFamily="18" charset="2"/>
              </a:rPr>
              <a:t>¥</a:t>
            </a:r>
          </a:p>
        </p:txBody>
      </p:sp>
    </p:spTree>
  </p:cSld>
  <p:clrMapOvr>
    <a:masterClrMapping/>
  </p:clrMapOvr>
  <p:transition>
    <p:cover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89C3-3714-420C-A258-86C387106278}" type="slidenum">
              <a:rPr lang="hu-HU"/>
              <a:pPr/>
              <a:t>45</a:t>
            </a:fld>
            <a:endParaRPr lang="hu-HU">
              <a:latin typeface="Times New Roman CE" charset="-18"/>
            </a:endParaRP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210175"/>
            <a:ext cx="9144000" cy="704850"/>
          </a:xfrm>
          <a:noFill/>
          <a:ln/>
        </p:spPr>
        <p:txBody>
          <a:bodyPr/>
          <a:lstStyle/>
          <a:p>
            <a:pPr algn="ctr">
              <a:spcBef>
                <a:spcPct val="15000"/>
              </a:spcBef>
              <a:buFontTx/>
              <a:buNone/>
            </a:pPr>
            <a:r>
              <a:rPr lang="hu-HU" sz="2800" b="1" dirty="0"/>
              <a:t>(IEEE 754, </a:t>
            </a:r>
            <a:r>
              <a:rPr lang="hu-HU" sz="2800" b="1" dirty="0" err="1"/>
              <a:t>single</a:t>
            </a:r>
            <a:r>
              <a:rPr lang="hu-HU" sz="2800" b="1" dirty="0"/>
              <a:t>)</a:t>
            </a:r>
          </a:p>
        </p:txBody>
      </p:sp>
      <p:graphicFrame>
        <p:nvGraphicFramePr>
          <p:cNvPr id="369918" name="Group 254"/>
          <p:cNvGraphicFramePr>
            <a:graphicFrameLocks noGrp="1"/>
          </p:cNvGraphicFramePr>
          <p:nvPr>
            <p:ph sz="half" idx="2"/>
          </p:nvPr>
        </p:nvGraphicFramePr>
        <p:xfrm>
          <a:off x="66675" y="447675"/>
          <a:ext cx="9020175" cy="3585600"/>
        </p:xfrm>
        <a:graphic>
          <a:graphicData uri="http://schemas.openxmlformats.org/drawingml/2006/table">
            <a:tbl>
              <a:tblPr/>
              <a:tblGrid>
                <a:gridCol w="254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138"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Normalizált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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0&lt;kitevőrész&lt;Max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bitminta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Nem normalizált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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nem nulla bitminta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Nulla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Végtelen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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111…1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54000" marR="54000" marT="46800" marB="468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138">
                <a:tc>
                  <a:txBody>
                    <a:bodyPr/>
                    <a:lstStyle/>
                    <a:p>
                      <a:pPr marL="0" marR="0" lvl="0" indent="0" algn="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Nem szám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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111…1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nem nulla bitminta</a:t>
                      </a: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62FE3-4D38-4D80-BCBA-6882C048F45A}" type="slidenum">
              <a:rPr lang="hu-HU" smtClean="0"/>
              <a:pPr/>
              <a:t>46</a:t>
            </a:fld>
            <a:endParaRPr lang="hu-HU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1412875"/>
            <a:ext cx="9144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b="0"/>
              <a:t>A számítógép nem csak ‑ a számrendszereknél ismertetett ‑ matematikai műveletek, hanem logikai műveletek végrehajtására is  képes.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b="0"/>
              <a:t>A logikában állítások vannak, melyek vagy igazak vagy hamisak. Ennek megfelelően a logikai adatok két értéket vehetnek fel: ha igaz, az értéke 1, ha hamis, az értéke 0. A logikai adatok ábrázolása általában 1Byte-on történik:</a:t>
            </a:r>
          </a:p>
          <a:p>
            <a:pPr marL="571500" lvl="1" indent="-285750"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hu-HU" sz="3200" b="0"/>
              <a:t>00000001 = logikai igaz  </a:t>
            </a:r>
          </a:p>
          <a:p>
            <a:pPr marL="571500" lvl="1" indent="-285750"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Font typeface="Symbol" pitchFamily="18" charset="2"/>
              <a:buChar char="·"/>
            </a:pPr>
            <a:r>
              <a:rPr lang="hu-HU" sz="3200" b="0"/>
              <a:t>00000000 = logikai nem</a:t>
            </a:r>
          </a:p>
          <a:p>
            <a:pPr algn="just">
              <a:lnSpc>
                <a:spcPct val="60000"/>
              </a:lnSpc>
              <a:spcBef>
                <a:spcPct val="20000"/>
              </a:spcBef>
              <a:spcAft>
                <a:spcPts val="600"/>
              </a:spcAft>
              <a:buFont typeface="Symbol" pitchFamily="18" charset="2"/>
              <a:buNone/>
            </a:pPr>
            <a:r>
              <a:rPr lang="hu-HU" sz="3200" b="0"/>
              <a:t>Ismerkedjünk meg néhány logikai művelettel: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dirty="0"/>
              <a:t>Logikai műveletek</a:t>
            </a:r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D62FE3-4D38-4D80-BCBA-6882C048F45A}" type="slidenum">
              <a:rPr lang="hu-HU" smtClean="0"/>
              <a:pPr/>
              <a:t>47</a:t>
            </a:fld>
            <a:endParaRPr lang="hu-HU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1412875"/>
            <a:ext cx="91440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b="0" dirty="0"/>
              <a:t>          A: Esik az eső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dirty="0"/>
              <a:t>	 B: Van nálam ernyő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b="0" dirty="0"/>
              <a:t>	 C: Megázom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400" dirty="0"/>
              <a:t>ÉS (</a:t>
            </a:r>
            <a:r>
              <a:rPr lang="hu-HU" sz="2400" dirty="0" err="1"/>
              <a:t>konjunkció</a:t>
            </a:r>
            <a:r>
              <a:rPr lang="hu-HU" sz="2400" dirty="0"/>
              <a:t>): A and B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400" b="0" dirty="0"/>
              <a:t>	Esik az eső és van nálam ernyő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400" dirty="0"/>
              <a:t>VAGY (</a:t>
            </a:r>
            <a:r>
              <a:rPr lang="hu-HU" sz="2400" dirty="0" err="1"/>
              <a:t>diszjunkció</a:t>
            </a:r>
            <a:r>
              <a:rPr lang="hu-HU" sz="2400" dirty="0"/>
              <a:t>): B </a:t>
            </a:r>
            <a:r>
              <a:rPr lang="hu-HU" sz="2400" dirty="0" err="1"/>
              <a:t>or</a:t>
            </a:r>
            <a:r>
              <a:rPr lang="hu-HU" sz="2400" dirty="0"/>
              <a:t> C</a:t>
            </a:r>
            <a:endParaRPr lang="hu-HU" sz="2400" b="0" dirty="0"/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400" dirty="0"/>
              <a:t>	Vagy van nálam ernyő vagy megázom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400" b="0" dirty="0"/>
              <a:t>TAGADÁS (negáció): </a:t>
            </a:r>
            <a:r>
              <a:rPr lang="hu-HU" sz="2400" b="0" dirty="0" err="1"/>
              <a:t>not</a:t>
            </a:r>
            <a:r>
              <a:rPr lang="hu-HU" sz="2400" b="0" dirty="0"/>
              <a:t> B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400" dirty="0"/>
              <a:t>	nincs nálam ernyő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400" dirty="0"/>
              <a:t>KÖVETKEZTETÉS (implikáció): (A and </a:t>
            </a:r>
            <a:r>
              <a:rPr lang="hu-HU" sz="2400" dirty="0" err="1"/>
              <a:t>not</a:t>
            </a:r>
            <a:r>
              <a:rPr lang="hu-HU" sz="2400" dirty="0"/>
              <a:t> B) </a:t>
            </a:r>
            <a:r>
              <a:rPr lang="hu-HU" sz="2400" dirty="0" err="1"/>
              <a:t>then</a:t>
            </a:r>
            <a:r>
              <a:rPr lang="hu-HU" sz="2400" dirty="0"/>
              <a:t> C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400" b="0" dirty="0"/>
              <a:t>	Ha esik az eső és nincs nálam ernyő, akkor megázom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endParaRPr lang="hu-HU" sz="2400" dirty="0"/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400" b="0" dirty="0"/>
              <a:t>	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dirty="0"/>
              <a:t>Logikai műveletek</a:t>
            </a:r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pic>
        <p:nvPicPr>
          <p:cNvPr id="215042" name="Picture 2" descr="https://freemanfugue.files.wordpress.com/2013/01/imag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785926"/>
            <a:ext cx="2028825" cy="225742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57FCC8-B7ED-4AD5-BA25-FD030DA174BC}" type="slidenum">
              <a:rPr lang="hu-HU" smtClean="0"/>
              <a:pPr/>
              <a:t>48</a:t>
            </a:fld>
            <a:endParaRPr lang="hu-HU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4925" y="1341438"/>
            <a:ext cx="9069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i="1"/>
              <a:t>a) Negálás (NOT)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468313" y="2205038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b="0"/>
              <a:t>Olyan művelet, amely során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b="0"/>
              <a:t>az igazból hamisra,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b="0"/>
              <a:t>a hamisból igazra váltunk.</a:t>
            </a:r>
          </a:p>
        </p:txBody>
      </p:sp>
      <p:graphicFrame>
        <p:nvGraphicFramePr>
          <p:cNvPr id="159749" name="Object 5"/>
          <p:cNvGraphicFramePr>
            <a:graphicFrameLocks noChangeAspect="1"/>
          </p:cNvGraphicFramePr>
          <p:nvPr/>
        </p:nvGraphicFramePr>
        <p:xfrm>
          <a:off x="3419475" y="4195763"/>
          <a:ext cx="2305050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5" name="Dokumentum" r:id="rId3" imgW="6077382" imgH="788525" progId="Word.Document.8">
                  <p:embed/>
                </p:oleObj>
              </mc:Choice>
              <mc:Fallback>
                <p:oleObj name="Dokumentum" r:id="rId3" imgW="6077382" imgH="78852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364" t="3864" r="42493" b="19205"/>
                      <a:stretch>
                        <a:fillRect/>
                      </a:stretch>
                    </p:blipFill>
                    <p:spPr bwMode="auto">
                      <a:xfrm>
                        <a:off x="3419475" y="4195763"/>
                        <a:ext cx="2305050" cy="153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0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dirty="0"/>
              <a:t>Logikai műveletek</a:t>
            </a:r>
          </a:p>
        </p:txBody>
      </p:sp>
      <p:sp>
        <p:nvSpPr>
          <p:cNvPr id="159751" name="Line 7"/>
          <p:cNvSpPr>
            <a:spLocks noChangeShapeType="1"/>
          </p:cNvSpPr>
          <p:nvPr/>
        </p:nvSpPr>
        <p:spPr bwMode="auto">
          <a:xfrm>
            <a:off x="22860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490913" y="5732463"/>
            <a:ext cx="1943100" cy="504825"/>
            <a:chOff x="2199" y="3611"/>
            <a:chExt cx="1224" cy="318"/>
          </a:xfrm>
        </p:grpSpPr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rot="5400000">
              <a:off x="3310" y="3658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20493" name="Line 15"/>
            <p:cNvSpPr>
              <a:spLocks noChangeShapeType="1"/>
            </p:cNvSpPr>
            <p:nvPr/>
          </p:nvSpPr>
          <p:spPr bwMode="auto">
            <a:xfrm rot="5400000">
              <a:off x="2313" y="3659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 rot="5400000">
              <a:off x="2864" y="3611"/>
              <a:ext cx="318" cy="318"/>
              <a:chOff x="1903" y="1223"/>
              <a:chExt cx="318" cy="318"/>
            </a:xfrm>
          </p:grpSpPr>
          <p:sp>
            <p:nvSpPr>
              <p:cNvPr id="20502" name="Oval 17"/>
              <p:cNvSpPr>
                <a:spLocks noChangeArrowheads="1"/>
              </p:cNvSpPr>
              <p:nvPr/>
            </p:nvSpPr>
            <p:spPr bwMode="auto">
              <a:xfrm>
                <a:off x="1903" y="1223"/>
                <a:ext cx="318" cy="318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0503" name="Line 18"/>
              <p:cNvSpPr>
                <a:spLocks noChangeShapeType="1"/>
              </p:cNvSpPr>
              <p:nvPr/>
            </p:nvSpPr>
            <p:spPr bwMode="auto">
              <a:xfrm>
                <a:off x="1940" y="1275"/>
                <a:ext cx="232" cy="2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0504" name="Line 19"/>
              <p:cNvSpPr>
                <a:spLocks noChangeShapeType="1"/>
              </p:cNvSpPr>
              <p:nvPr/>
            </p:nvSpPr>
            <p:spPr bwMode="auto">
              <a:xfrm flipH="1">
                <a:off x="1944" y="1273"/>
                <a:ext cx="234" cy="2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grpSp>
          <p:nvGrpSpPr>
            <p:cNvPr id="4" name="Group 35"/>
            <p:cNvGrpSpPr>
              <a:grpSpLocks/>
            </p:cNvGrpSpPr>
            <p:nvPr/>
          </p:nvGrpSpPr>
          <p:grpSpPr bwMode="auto">
            <a:xfrm rot="5400000">
              <a:off x="2544" y="3574"/>
              <a:ext cx="171" cy="409"/>
              <a:chOff x="1984" y="1570"/>
              <a:chExt cx="171" cy="409"/>
            </a:xfrm>
          </p:grpSpPr>
          <p:sp>
            <p:nvSpPr>
              <p:cNvPr id="20496" name="Line 14"/>
              <p:cNvSpPr>
                <a:spLocks noChangeShapeType="1"/>
              </p:cNvSpPr>
              <p:nvPr/>
            </p:nvSpPr>
            <p:spPr bwMode="auto">
              <a:xfrm>
                <a:off x="2064" y="1570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0497" name="Line 16"/>
              <p:cNvSpPr>
                <a:spLocks noChangeShapeType="1"/>
              </p:cNvSpPr>
              <p:nvPr/>
            </p:nvSpPr>
            <p:spPr bwMode="auto">
              <a:xfrm flipH="1">
                <a:off x="2064" y="1752"/>
                <a:ext cx="45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0498" name="Line 27"/>
              <p:cNvSpPr>
                <a:spLocks noChangeShapeType="1"/>
              </p:cNvSpPr>
              <p:nvPr/>
            </p:nvSpPr>
            <p:spPr bwMode="auto">
              <a:xfrm flipH="1">
                <a:off x="2064" y="1797"/>
                <a:ext cx="9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0499" name="Line 31"/>
              <p:cNvSpPr>
                <a:spLocks noChangeShapeType="1"/>
              </p:cNvSpPr>
              <p:nvPr/>
            </p:nvSpPr>
            <p:spPr bwMode="auto">
              <a:xfrm flipH="1">
                <a:off x="1987" y="1866"/>
                <a:ext cx="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0500" name="Line 32"/>
              <p:cNvSpPr>
                <a:spLocks noChangeShapeType="1"/>
              </p:cNvSpPr>
              <p:nvPr/>
            </p:nvSpPr>
            <p:spPr bwMode="auto">
              <a:xfrm flipH="1">
                <a:off x="1987" y="1887"/>
                <a:ext cx="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0501" name="Line 34"/>
              <p:cNvSpPr>
                <a:spLocks noChangeShapeType="1"/>
              </p:cNvSpPr>
              <p:nvPr/>
            </p:nvSpPr>
            <p:spPr bwMode="auto">
              <a:xfrm>
                <a:off x="1984" y="1833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  <p:bldP spid="159748" grpId="0" autoUpdateAnimBg="0"/>
      <p:bldP spid="15975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394EE2-9ECA-4944-86D0-BB31C8151A28}" type="slidenum">
              <a:rPr lang="hu-HU" smtClean="0"/>
              <a:pPr/>
              <a:t>49</a:t>
            </a:fld>
            <a:endParaRPr lang="hu-HU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1341438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hu-HU" sz="3200" i="1"/>
              <a:t>b) ÉS kapcsolat (AND)</a:t>
            </a:r>
            <a:endParaRPr lang="hu-HU" sz="3200" b="0" i="1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914400" y="45085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hu-HU" sz="3200" b="0" dirty="0"/>
              <a:t>A művelet elvégzése után az eredmény akkor igaz, ha az A és B is igaz volt, minden más esetben hamis.</a:t>
            </a:r>
          </a:p>
        </p:txBody>
      </p:sp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6011863" y="1341438"/>
          <a:ext cx="2808287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9" name="Dokumentum" r:id="rId3" imgW="6066382" imgH="1133681" progId="Word.Document.8">
                  <p:embed/>
                </p:oleObj>
              </mc:Choice>
              <mc:Fallback>
                <p:oleObj name="Dokumentum" r:id="rId3" imgW="6066382" imgH="1133681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217" r="39536"/>
                      <a:stretch>
                        <a:fillRect/>
                      </a:stretch>
                    </p:blipFill>
                    <p:spPr bwMode="auto">
                      <a:xfrm>
                        <a:off x="6011863" y="1341438"/>
                        <a:ext cx="2808287" cy="267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7" name="Rectangle 11"/>
          <p:cNvSpPr>
            <a:spLocks noGrp="1" noChangeArrowheads="1"/>
          </p:cNvSpPr>
          <p:nvPr>
            <p:ph type="title"/>
          </p:nvPr>
        </p:nvSpPr>
        <p:spPr>
          <a:xfrm>
            <a:off x="273050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dirty="0"/>
              <a:t>Logikai műveletek</a:t>
            </a:r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>
            <a:off x="250825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476375" y="2205038"/>
            <a:ext cx="3024188" cy="1152525"/>
            <a:chOff x="930" y="1389"/>
            <a:chExt cx="1905" cy="726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 rot="5400000">
              <a:off x="1701" y="1026"/>
              <a:ext cx="318" cy="1860"/>
              <a:chOff x="1701" y="1253"/>
              <a:chExt cx="318" cy="1860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701" y="1842"/>
                <a:ext cx="144" cy="635"/>
                <a:chOff x="1447" y="1570"/>
                <a:chExt cx="144" cy="635"/>
              </a:xfrm>
            </p:grpSpPr>
            <p:grpSp>
              <p:nvGrpSpPr>
                <p:cNvPr id="5" name="Group 17"/>
                <p:cNvGrpSpPr>
                  <a:grpSpLocks/>
                </p:cNvGrpSpPr>
                <p:nvPr/>
              </p:nvGrpSpPr>
              <p:grpSpPr bwMode="auto">
                <a:xfrm>
                  <a:off x="1519" y="1570"/>
                  <a:ext cx="72" cy="635"/>
                  <a:chOff x="1992" y="1570"/>
                  <a:chExt cx="72" cy="635"/>
                </a:xfrm>
              </p:grpSpPr>
              <p:sp>
                <p:nvSpPr>
                  <p:cNvPr id="2153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570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2153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978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21538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992" y="1757"/>
                    <a:ext cx="72" cy="22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hu-HU"/>
                  </a:p>
                </p:txBody>
              </p:sp>
            </p:grpSp>
            <p:sp>
              <p:nvSpPr>
                <p:cNvPr id="2153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450" y="1836"/>
                  <a:ext cx="9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1534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50" y="1857"/>
                  <a:ext cx="9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1535" name="Line 23"/>
                <p:cNvSpPr>
                  <a:spLocks noChangeShapeType="1"/>
                </p:cNvSpPr>
                <p:nvPr/>
              </p:nvSpPr>
              <p:spPr bwMode="auto">
                <a:xfrm>
                  <a:off x="1447" y="1797"/>
                  <a:ext cx="0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</p:grp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701" y="1480"/>
                <a:ext cx="318" cy="318"/>
                <a:chOff x="1903" y="1223"/>
                <a:chExt cx="318" cy="318"/>
              </a:xfrm>
            </p:grpSpPr>
            <p:sp>
              <p:nvSpPr>
                <p:cNvPr id="21529" name="Oval 25"/>
                <p:cNvSpPr>
                  <a:spLocks noChangeArrowheads="1"/>
                </p:cNvSpPr>
                <p:nvPr/>
              </p:nvSpPr>
              <p:spPr bwMode="auto">
                <a:xfrm>
                  <a:off x="1903" y="1223"/>
                  <a:ext cx="318" cy="318"/>
                </a:xfrm>
                <a:prstGeom prst="ellipse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21530" name="Line 26"/>
                <p:cNvSpPr>
                  <a:spLocks noChangeShapeType="1"/>
                </p:cNvSpPr>
                <p:nvPr/>
              </p:nvSpPr>
              <p:spPr bwMode="auto">
                <a:xfrm>
                  <a:off x="1940" y="1275"/>
                  <a:ext cx="232" cy="21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153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944" y="1273"/>
                  <a:ext cx="234" cy="2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</p:grpSp>
          <p:grpSp>
            <p:nvGrpSpPr>
              <p:cNvPr id="7" name="Group 28"/>
              <p:cNvGrpSpPr>
                <a:grpSpLocks/>
              </p:cNvGrpSpPr>
              <p:nvPr/>
            </p:nvGrpSpPr>
            <p:grpSpPr bwMode="auto">
              <a:xfrm>
                <a:off x="1701" y="2478"/>
                <a:ext cx="144" cy="635"/>
                <a:chOff x="1447" y="1570"/>
                <a:chExt cx="144" cy="635"/>
              </a:xfrm>
            </p:grpSpPr>
            <p:grpSp>
              <p:nvGrpSpPr>
                <p:cNvPr id="8" name="Group 29"/>
                <p:cNvGrpSpPr>
                  <a:grpSpLocks/>
                </p:cNvGrpSpPr>
                <p:nvPr/>
              </p:nvGrpSpPr>
              <p:grpSpPr bwMode="auto">
                <a:xfrm>
                  <a:off x="1519" y="1570"/>
                  <a:ext cx="72" cy="635"/>
                  <a:chOff x="1992" y="1570"/>
                  <a:chExt cx="72" cy="635"/>
                </a:xfrm>
              </p:grpSpPr>
              <p:sp>
                <p:nvSpPr>
                  <p:cNvPr id="21526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570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21527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978"/>
                    <a:ext cx="0" cy="22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hu-HU"/>
                  </a:p>
                </p:txBody>
              </p:sp>
              <p:sp>
                <p:nvSpPr>
                  <p:cNvPr id="21528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992" y="1757"/>
                    <a:ext cx="72" cy="22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hu-HU"/>
                  </a:p>
                </p:txBody>
              </p:sp>
            </p:grpSp>
            <p:sp>
              <p:nvSpPr>
                <p:cNvPr id="21523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450" y="1836"/>
                  <a:ext cx="9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152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450" y="1857"/>
                  <a:ext cx="9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1525" name="Line 35"/>
                <p:cNvSpPr>
                  <a:spLocks noChangeShapeType="1"/>
                </p:cNvSpPr>
                <p:nvPr/>
              </p:nvSpPr>
              <p:spPr bwMode="auto">
                <a:xfrm>
                  <a:off x="1447" y="1797"/>
                  <a:ext cx="0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</p:grpSp>
          <p:sp>
            <p:nvSpPr>
              <p:cNvPr id="21521" name="Line 36"/>
              <p:cNvSpPr>
                <a:spLocks noChangeShapeType="1"/>
              </p:cNvSpPr>
              <p:nvPr/>
            </p:nvSpPr>
            <p:spPr bwMode="auto">
              <a:xfrm rot="5400000">
                <a:off x="1741" y="1367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21517" name="Text Box 38"/>
            <p:cNvSpPr txBox="1">
              <a:spLocks noChangeArrowheads="1"/>
            </p:cNvSpPr>
            <p:nvPr/>
          </p:nvSpPr>
          <p:spPr bwMode="auto">
            <a:xfrm>
              <a:off x="1202" y="1389"/>
              <a:ext cx="163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A          B   </a:t>
              </a:r>
              <a:r>
                <a:rPr lang="hu-HU"/>
                <a:t>  </a:t>
              </a:r>
              <a:r>
                <a:rPr lang="en-US"/>
                <a:t>A</a:t>
              </a:r>
              <a:r>
                <a:rPr lang="hu-HU"/>
                <a:t> &amp; </a:t>
              </a:r>
              <a:r>
                <a:rPr lang="en-US"/>
                <a:t>B</a:t>
              </a:r>
              <a:endParaRPr lang="hu-HU"/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utoUpdateAnimBg="0"/>
      <p:bldP spid="116739" grpId="0" autoUpdateAnimBg="0"/>
      <p:bldP spid="1167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Kettes </a:t>
            </a:r>
            <a:r>
              <a:rPr lang="hu-HU" dirty="0" err="1"/>
              <a:t>komplemens</a:t>
            </a:r>
            <a:r>
              <a:rPr lang="hu-HU" dirty="0"/>
              <a:t> képzése</a:t>
            </a:r>
          </a:p>
        </p:txBody>
      </p:sp>
      <p:pic>
        <p:nvPicPr>
          <p:cNvPr id="226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4963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43300"/>
            <a:ext cx="6143668" cy="330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6572264" y="4786322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Elhagyjuk a túlcsordult jegyet, ha van,</a:t>
            </a:r>
          </a:p>
          <a:p>
            <a:r>
              <a:rPr lang="hu-HU" dirty="0"/>
              <a:t>így az eredmény:</a:t>
            </a:r>
          </a:p>
          <a:p>
            <a:r>
              <a:rPr lang="hu-HU" b="1" dirty="0"/>
              <a:t>01010100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05D093-EFE8-47FA-8C99-A0B621F6CC58}" type="slidenum">
              <a:rPr lang="hu-HU" smtClean="0"/>
              <a:pPr/>
              <a:t>50</a:t>
            </a:fld>
            <a:endParaRPr lang="hu-HU"/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107950" y="1412875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i="1"/>
              <a:t>c) VAGY kapcsolat (OR)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990600" y="5229225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hu-HU" sz="3200" b="0"/>
              <a:t>Az  eredmény akkor igaz, ha vagy az A vagy a B is igaz volt, beleértve azt is, amikor mindkettő igaz.</a:t>
            </a:r>
          </a:p>
        </p:txBody>
      </p:sp>
      <p:graphicFrame>
        <p:nvGraphicFramePr>
          <p:cNvPr id="160775" name="Object 7"/>
          <p:cNvGraphicFramePr>
            <a:graphicFrameLocks noChangeAspect="1"/>
          </p:cNvGraphicFramePr>
          <p:nvPr/>
        </p:nvGraphicFramePr>
        <p:xfrm>
          <a:off x="6156325" y="1341438"/>
          <a:ext cx="266382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3" name="Dokumentum" r:id="rId3" imgW="6071760" imgH="1134000" progId="Word.Document.8">
                  <p:embed/>
                </p:oleObj>
              </mc:Choice>
              <mc:Fallback>
                <p:oleObj name="Dokumentum" r:id="rId3" imgW="6071760" imgH="113400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152" r="39548"/>
                      <a:stretch>
                        <a:fillRect/>
                      </a:stretch>
                    </p:blipFill>
                    <p:spPr bwMode="auto">
                      <a:xfrm>
                        <a:off x="6156325" y="1341438"/>
                        <a:ext cx="2663825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6" name="Rectangle 8"/>
          <p:cNvSpPr>
            <a:spLocks noGrp="1" noChangeArrowheads="1"/>
          </p:cNvSpPr>
          <p:nvPr>
            <p:ph type="title"/>
          </p:nvPr>
        </p:nvSpPr>
        <p:spPr>
          <a:xfrm>
            <a:off x="273050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dirty="0"/>
              <a:t>Logikai műveletek</a:t>
            </a:r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>
            <a:off x="250825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835150" y="2565400"/>
            <a:ext cx="2592388" cy="792163"/>
            <a:chOff x="1156" y="1616"/>
            <a:chExt cx="1633" cy="499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 rot="5400000">
              <a:off x="1629" y="1725"/>
              <a:ext cx="144" cy="635"/>
              <a:chOff x="1447" y="1570"/>
              <a:chExt cx="144" cy="635"/>
            </a:xfrm>
          </p:grpSpPr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1519" y="1570"/>
                <a:ext cx="72" cy="635"/>
                <a:chOff x="1992" y="1570"/>
                <a:chExt cx="72" cy="635"/>
              </a:xfrm>
            </p:grpSpPr>
            <p:sp>
              <p:nvSpPr>
                <p:cNvPr id="22566" name="Line 16"/>
                <p:cNvSpPr>
                  <a:spLocks noChangeShapeType="1"/>
                </p:cNvSpPr>
                <p:nvPr/>
              </p:nvSpPr>
              <p:spPr bwMode="auto">
                <a:xfrm>
                  <a:off x="2064" y="1570"/>
                  <a:ext cx="0" cy="22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2567" name="Line 17"/>
                <p:cNvSpPr>
                  <a:spLocks noChangeShapeType="1"/>
                </p:cNvSpPr>
                <p:nvPr/>
              </p:nvSpPr>
              <p:spPr bwMode="auto">
                <a:xfrm>
                  <a:off x="2064" y="1978"/>
                  <a:ext cx="0" cy="22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2568" name="Line 18"/>
                <p:cNvSpPr>
                  <a:spLocks noChangeShapeType="1"/>
                </p:cNvSpPr>
                <p:nvPr/>
              </p:nvSpPr>
              <p:spPr bwMode="auto">
                <a:xfrm>
                  <a:off x="1992" y="1757"/>
                  <a:ext cx="72" cy="2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</p:grpSp>
          <p:sp>
            <p:nvSpPr>
              <p:cNvPr id="22563" name="Line 19"/>
              <p:cNvSpPr>
                <a:spLocks noChangeShapeType="1"/>
              </p:cNvSpPr>
              <p:nvPr/>
            </p:nvSpPr>
            <p:spPr bwMode="auto">
              <a:xfrm flipH="1">
                <a:off x="1450" y="1836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2564" name="Line 20"/>
              <p:cNvSpPr>
                <a:spLocks noChangeShapeType="1"/>
              </p:cNvSpPr>
              <p:nvPr/>
            </p:nvSpPr>
            <p:spPr bwMode="auto">
              <a:xfrm flipH="1">
                <a:off x="1450" y="185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2565" name="Line 21"/>
              <p:cNvSpPr>
                <a:spLocks noChangeShapeType="1"/>
              </p:cNvSpPr>
              <p:nvPr/>
            </p:nvSpPr>
            <p:spPr bwMode="auto">
              <a:xfrm>
                <a:off x="1447" y="1797"/>
                <a:ext cx="0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 rot="5400000">
              <a:off x="2245" y="1796"/>
              <a:ext cx="318" cy="318"/>
              <a:chOff x="1903" y="1223"/>
              <a:chExt cx="318" cy="318"/>
            </a:xfrm>
          </p:grpSpPr>
          <p:sp>
            <p:nvSpPr>
              <p:cNvPr id="22559" name="Oval 23"/>
              <p:cNvSpPr>
                <a:spLocks noChangeArrowheads="1"/>
              </p:cNvSpPr>
              <p:nvPr/>
            </p:nvSpPr>
            <p:spPr bwMode="auto">
              <a:xfrm>
                <a:off x="1903" y="1223"/>
                <a:ext cx="318" cy="318"/>
              </a:xfrm>
              <a:prstGeom prst="ellips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2560" name="Line 24"/>
              <p:cNvSpPr>
                <a:spLocks noChangeShapeType="1"/>
              </p:cNvSpPr>
              <p:nvPr/>
            </p:nvSpPr>
            <p:spPr bwMode="auto">
              <a:xfrm>
                <a:off x="1940" y="1275"/>
                <a:ext cx="232" cy="2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2561" name="Line 25"/>
              <p:cNvSpPr>
                <a:spLocks noChangeShapeType="1"/>
              </p:cNvSpPr>
              <p:nvPr/>
            </p:nvSpPr>
            <p:spPr bwMode="auto">
              <a:xfrm flipH="1">
                <a:off x="1944" y="1273"/>
                <a:ext cx="234" cy="21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 rot="5400000">
              <a:off x="1629" y="1370"/>
              <a:ext cx="144" cy="635"/>
              <a:chOff x="1447" y="1570"/>
              <a:chExt cx="144" cy="635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1519" y="1570"/>
                <a:ext cx="72" cy="635"/>
                <a:chOff x="1992" y="1570"/>
                <a:chExt cx="72" cy="635"/>
              </a:xfrm>
            </p:grpSpPr>
            <p:sp>
              <p:nvSpPr>
                <p:cNvPr id="22556" name="Line 28"/>
                <p:cNvSpPr>
                  <a:spLocks noChangeShapeType="1"/>
                </p:cNvSpPr>
                <p:nvPr/>
              </p:nvSpPr>
              <p:spPr bwMode="auto">
                <a:xfrm>
                  <a:off x="2064" y="1570"/>
                  <a:ext cx="0" cy="22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2557" name="Line 29"/>
                <p:cNvSpPr>
                  <a:spLocks noChangeShapeType="1"/>
                </p:cNvSpPr>
                <p:nvPr/>
              </p:nvSpPr>
              <p:spPr bwMode="auto">
                <a:xfrm>
                  <a:off x="2064" y="1978"/>
                  <a:ext cx="0" cy="22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2558" name="Line 30"/>
                <p:cNvSpPr>
                  <a:spLocks noChangeShapeType="1"/>
                </p:cNvSpPr>
                <p:nvPr/>
              </p:nvSpPr>
              <p:spPr bwMode="auto">
                <a:xfrm>
                  <a:off x="1992" y="1757"/>
                  <a:ext cx="72" cy="22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</p:grpSp>
          <p:sp>
            <p:nvSpPr>
              <p:cNvPr id="22553" name="Line 31"/>
              <p:cNvSpPr>
                <a:spLocks noChangeShapeType="1"/>
              </p:cNvSpPr>
              <p:nvPr/>
            </p:nvSpPr>
            <p:spPr bwMode="auto">
              <a:xfrm flipH="1">
                <a:off x="1450" y="1836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2554" name="Line 32"/>
              <p:cNvSpPr>
                <a:spLocks noChangeShapeType="1"/>
              </p:cNvSpPr>
              <p:nvPr/>
            </p:nvSpPr>
            <p:spPr bwMode="auto">
              <a:xfrm flipH="1">
                <a:off x="1450" y="1857"/>
                <a:ext cx="9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2555" name="Line 33"/>
              <p:cNvSpPr>
                <a:spLocks noChangeShapeType="1"/>
              </p:cNvSpPr>
              <p:nvPr/>
            </p:nvSpPr>
            <p:spPr bwMode="auto">
              <a:xfrm>
                <a:off x="1447" y="1797"/>
                <a:ext cx="0" cy="9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22547" name="Line 34"/>
            <p:cNvSpPr>
              <a:spLocks noChangeShapeType="1"/>
            </p:cNvSpPr>
            <p:nvPr/>
          </p:nvSpPr>
          <p:spPr bwMode="auto">
            <a:xfrm rot="10800000">
              <a:off x="2562" y="1950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22548" name="Line 35"/>
            <p:cNvSpPr>
              <a:spLocks noChangeShapeType="1"/>
            </p:cNvSpPr>
            <p:nvPr/>
          </p:nvSpPr>
          <p:spPr bwMode="auto">
            <a:xfrm>
              <a:off x="2018" y="1752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22549" name="Line 36"/>
            <p:cNvSpPr>
              <a:spLocks noChangeShapeType="1"/>
            </p:cNvSpPr>
            <p:nvPr/>
          </p:nvSpPr>
          <p:spPr bwMode="auto">
            <a:xfrm rot="10800000">
              <a:off x="2004" y="195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22550" name="Line 37"/>
            <p:cNvSpPr>
              <a:spLocks noChangeShapeType="1"/>
            </p:cNvSpPr>
            <p:nvPr/>
          </p:nvSpPr>
          <p:spPr bwMode="auto">
            <a:xfrm>
              <a:off x="1378" y="1752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22551" name="Line 38"/>
            <p:cNvSpPr>
              <a:spLocks noChangeShapeType="1"/>
            </p:cNvSpPr>
            <p:nvPr/>
          </p:nvSpPr>
          <p:spPr bwMode="auto">
            <a:xfrm rot="10800000">
              <a:off x="1156" y="1950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2124075" y="2276475"/>
            <a:ext cx="2232025" cy="1033463"/>
            <a:chOff x="1338" y="1434"/>
            <a:chExt cx="1406" cy="651"/>
          </a:xfrm>
        </p:grpSpPr>
        <p:sp>
          <p:nvSpPr>
            <p:cNvPr id="22541" name="Text Box 64"/>
            <p:cNvSpPr txBox="1">
              <a:spLocks noChangeArrowheads="1"/>
            </p:cNvSpPr>
            <p:nvPr/>
          </p:nvSpPr>
          <p:spPr bwMode="auto">
            <a:xfrm>
              <a:off x="1338" y="1434"/>
              <a:ext cx="31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A</a:t>
              </a:r>
            </a:p>
          </p:txBody>
        </p:sp>
        <p:sp>
          <p:nvSpPr>
            <p:cNvPr id="22542" name="Text Box 65"/>
            <p:cNvSpPr txBox="1">
              <a:spLocks noChangeArrowheads="1"/>
            </p:cNvSpPr>
            <p:nvPr/>
          </p:nvSpPr>
          <p:spPr bwMode="auto">
            <a:xfrm>
              <a:off x="1338" y="1797"/>
              <a:ext cx="31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B</a:t>
              </a:r>
            </a:p>
          </p:txBody>
        </p:sp>
        <p:sp>
          <p:nvSpPr>
            <p:cNvPr id="22543" name="Text Box 66"/>
            <p:cNvSpPr txBox="1">
              <a:spLocks noChangeArrowheads="1"/>
            </p:cNvSpPr>
            <p:nvPr/>
          </p:nvSpPr>
          <p:spPr bwMode="auto">
            <a:xfrm>
              <a:off x="2018" y="1480"/>
              <a:ext cx="72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A v B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 autoUpdateAnimBg="0"/>
      <p:bldP spid="160773" grpId="0" autoUpdateAnimBg="0"/>
      <p:bldP spid="16077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3F9503-830F-467E-BD2A-CF76E6CF00A6}" type="slidenum">
              <a:rPr lang="hu-HU" smtClean="0"/>
              <a:pPr/>
              <a:t>51</a:t>
            </a:fld>
            <a:endParaRPr lang="hu-HU"/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4925" y="1268413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i="1" dirty="0"/>
              <a:t>d) KIZÁRÓ VAGY kapcsolat (XOR)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544513" y="1916113"/>
            <a:ext cx="55403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2000" b="0"/>
              <a:t>Az  eredmény kizárólag akkor igaz, ha vagy A vagy B igaz volt. Ez a kapcsolat kizárja azt az esetet, amikor mindkettő igaz.</a:t>
            </a:r>
          </a:p>
        </p:txBody>
      </p:sp>
      <p:graphicFrame>
        <p:nvGraphicFramePr>
          <p:cNvPr id="145417" name="Object 9"/>
          <p:cNvGraphicFramePr>
            <a:graphicFrameLocks noChangeAspect="1"/>
          </p:cNvGraphicFramePr>
          <p:nvPr/>
        </p:nvGraphicFramePr>
        <p:xfrm>
          <a:off x="6227763" y="1341438"/>
          <a:ext cx="2627312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7" name="Dokumentum" r:id="rId3" imgW="6071760" imgH="1134000" progId="Word.Document.8">
                  <p:embed/>
                </p:oleObj>
              </mc:Choice>
              <mc:Fallback>
                <p:oleObj name="Dokumentum" r:id="rId3" imgW="6071760" imgH="1134000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0968" r="39607"/>
                      <a:stretch>
                        <a:fillRect/>
                      </a:stretch>
                    </p:blipFill>
                    <p:spPr bwMode="auto">
                      <a:xfrm>
                        <a:off x="6227763" y="1341438"/>
                        <a:ext cx="2627312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9" name="Rectangle 11"/>
          <p:cNvSpPr>
            <a:spLocks noGrp="1" noChangeArrowheads="1"/>
          </p:cNvSpPr>
          <p:nvPr>
            <p:ph type="title"/>
          </p:nvPr>
        </p:nvSpPr>
        <p:spPr>
          <a:xfrm>
            <a:off x="273050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dirty="0"/>
              <a:t>Logikai műveletek</a:t>
            </a:r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250825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684213" y="2852738"/>
            <a:ext cx="4346575" cy="1301750"/>
            <a:chOff x="431" y="1797"/>
            <a:chExt cx="2738" cy="820"/>
          </a:xfrm>
        </p:grpSpPr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431" y="2093"/>
              <a:ext cx="2738" cy="524"/>
              <a:chOff x="431" y="2093"/>
              <a:chExt cx="2738" cy="524"/>
            </a:xfrm>
          </p:grpSpPr>
          <p:grpSp>
            <p:nvGrpSpPr>
              <p:cNvPr id="4" name="Group 43"/>
              <p:cNvGrpSpPr>
                <a:grpSpLocks/>
              </p:cNvGrpSpPr>
              <p:nvPr/>
            </p:nvGrpSpPr>
            <p:grpSpPr bwMode="auto">
              <a:xfrm>
                <a:off x="2384" y="2299"/>
                <a:ext cx="785" cy="318"/>
                <a:chOff x="2004" y="2068"/>
                <a:chExt cx="785" cy="318"/>
              </a:xfrm>
            </p:grpSpPr>
            <p:sp>
              <p:nvSpPr>
                <p:cNvPr id="23593" name="Line 37"/>
                <p:cNvSpPr>
                  <a:spLocks noChangeShapeType="1"/>
                </p:cNvSpPr>
                <p:nvPr/>
              </p:nvSpPr>
              <p:spPr bwMode="auto">
                <a:xfrm rot="10800000">
                  <a:off x="2562" y="2222"/>
                  <a:ext cx="227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grpSp>
              <p:nvGrpSpPr>
                <p:cNvPr id="5" name="Group 42"/>
                <p:cNvGrpSpPr>
                  <a:grpSpLocks/>
                </p:cNvGrpSpPr>
                <p:nvPr/>
              </p:nvGrpSpPr>
              <p:grpSpPr bwMode="auto">
                <a:xfrm>
                  <a:off x="2004" y="2068"/>
                  <a:ext cx="559" cy="318"/>
                  <a:chOff x="2004" y="2068"/>
                  <a:chExt cx="559" cy="318"/>
                </a:xfrm>
              </p:grpSpPr>
              <p:grpSp>
                <p:nvGrpSpPr>
                  <p:cNvPr id="6" name="Group 25"/>
                  <p:cNvGrpSpPr>
                    <a:grpSpLocks/>
                  </p:cNvGrpSpPr>
                  <p:nvPr/>
                </p:nvGrpSpPr>
                <p:grpSpPr bwMode="auto">
                  <a:xfrm rot="5400000">
                    <a:off x="2245" y="2068"/>
                    <a:ext cx="318" cy="318"/>
                    <a:chOff x="1903" y="1223"/>
                    <a:chExt cx="318" cy="318"/>
                  </a:xfrm>
                </p:grpSpPr>
                <p:sp>
                  <p:nvSpPr>
                    <p:cNvPr id="23597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3" y="1223"/>
                      <a:ext cx="318" cy="318"/>
                    </a:xfrm>
                    <a:prstGeom prst="ellips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anchor="ctr">
                      <a:sp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3598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0" y="1275"/>
                      <a:ext cx="232" cy="21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hu-HU"/>
                    </a:p>
                  </p:txBody>
                </p:sp>
                <p:sp>
                  <p:nvSpPr>
                    <p:cNvPr id="23599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44" y="1273"/>
                      <a:ext cx="234" cy="21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23596" name="Line 39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2004" y="2231"/>
                    <a:ext cx="22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hu-HU"/>
                  </a:p>
                </p:txBody>
              </p:sp>
            </p:grpSp>
          </p:grpSp>
          <p:sp>
            <p:nvSpPr>
              <p:cNvPr id="23569" name="Line 40"/>
              <p:cNvSpPr>
                <a:spLocks noChangeShapeType="1"/>
              </p:cNvSpPr>
              <p:nvPr/>
            </p:nvSpPr>
            <p:spPr bwMode="auto">
              <a:xfrm>
                <a:off x="1156" y="2341"/>
                <a:ext cx="556" cy="2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70" name="Line 41"/>
              <p:cNvSpPr>
                <a:spLocks noChangeShapeType="1"/>
              </p:cNvSpPr>
              <p:nvPr/>
            </p:nvSpPr>
            <p:spPr bwMode="auto">
              <a:xfrm rot="10800000" flipV="1">
                <a:off x="1156" y="2310"/>
                <a:ext cx="565" cy="2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71" name="Line 31"/>
              <p:cNvSpPr>
                <a:spLocks noChangeShapeType="1"/>
              </p:cNvSpPr>
              <p:nvPr/>
            </p:nvSpPr>
            <p:spPr bwMode="auto">
              <a:xfrm rot="5400000">
                <a:off x="1043" y="2451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72" name="Line 32"/>
              <p:cNvSpPr>
                <a:spLocks noChangeShapeType="1"/>
              </p:cNvSpPr>
              <p:nvPr/>
            </p:nvSpPr>
            <p:spPr bwMode="auto">
              <a:xfrm rot="5400000">
                <a:off x="545" y="2369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73" name="Line 33"/>
              <p:cNvSpPr>
                <a:spLocks noChangeShapeType="1"/>
              </p:cNvSpPr>
              <p:nvPr/>
            </p:nvSpPr>
            <p:spPr bwMode="auto">
              <a:xfrm rot="5400000">
                <a:off x="722" y="2275"/>
                <a:ext cx="144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74" name="Line 34"/>
              <p:cNvSpPr>
                <a:spLocks noChangeShapeType="1"/>
              </p:cNvSpPr>
              <p:nvPr/>
            </p:nvSpPr>
            <p:spPr bwMode="auto">
              <a:xfrm rot="5400000" flipH="1">
                <a:off x="651" y="2261"/>
                <a:ext cx="289" cy="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75" name="Line 35"/>
              <p:cNvSpPr>
                <a:spLocks noChangeShapeType="1"/>
              </p:cNvSpPr>
              <p:nvPr/>
            </p:nvSpPr>
            <p:spPr bwMode="auto">
              <a:xfrm rot="5400000" flipH="1">
                <a:off x="625" y="2267"/>
                <a:ext cx="308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76" name="Line 36"/>
              <p:cNvSpPr>
                <a:spLocks noChangeShapeType="1"/>
              </p:cNvSpPr>
              <p:nvPr/>
            </p:nvSpPr>
            <p:spPr bwMode="auto">
              <a:xfrm rot="5400000">
                <a:off x="785" y="2054"/>
                <a:ext cx="0" cy="1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77" name="Line 44"/>
              <p:cNvSpPr>
                <a:spLocks noChangeShapeType="1"/>
              </p:cNvSpPr>
              <p:nvPr/>
            </p:nvSpPr>
            <p:spPr bwMode="auto">
              <a:xfrm rot="5400000">
                <a:off x="1043" y="2225"/>
                <a:ext cx="0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78" name="Line 48"/>
              <p:cNvSpPr>
                <a:spLocks noChangeShapeType="1"/>
              </p:cNvSpPr>
              <p:nvPr/>
            </p:nvSpPr>
            <p:spPr bwMode="auto">
              <a:xfrm rot="16200000" flipH="1">
                <a:off x="1819" y="2436"/>
                <a:ext cx="0" cy="2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79" name="Line 49"/>
              <p:cNvSpPr>
                <a:spLocks noChangeShapeType="1"/>
              </p:cNvSpPr>
              <p:nvPr/>
            </p:nvSpPr>
            <p:spPr bwMode="auto">
              <a:xfrm rot="16200000" flipH="1">
                <a:off x="2286" y="2354"/>
                <a:ext cx="0" cy="2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80" name="Line 50"/>
              <p:cNvSpPr>
                <a:spLocks noChangeShapeType="1"/>
              </p:cNvSpPr>
              <p:nvPr/>
            </p:nvSpPr>
            <p:spPr bwMode="auto">
              <a:xfrm rot="16200000" flipH="1">
                <a:off x="1980" y="2261"/>
                <a:ext cx="144" cy="2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81" name="Line 51"/>
              <p:cNvSpPr>
                <a:spLocks noChangeShapeType="1"/>
              </p:cNvSpPr>
              <p:nvPr/>
            </p:nvSpPr>
            <p:spPr bwMode="auto">
              <a:xfrm rot="-5400000">
                <a:off x="1904" y="2242"/>
                <a:ext cx="294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82" name="Line 52"/>
              <p:cNvSpPr>
                <a:spLocks noChangeShapeType="1"/>
              </p:cNvSpPr>
              <p:nvPr/>
            </p:nvSpPr>
            <p:spPr bwMode="auto">
              <a:xfrm rot="-5400000">
                <a:off x="1913" y="2242"/>
                <a:ext cx="303" cy="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83" name="Line 53"/>
              <p:cNvSpPr>
                <a:spLocks noChangeShapeType="1"/>
              </p:cNvSpPr>
              <p:nvPr/>
            </p:nvSpPr>
            <p:spPr bwMode="auto">
              <a:xfrm rot="16200000" flipH="1">
                <a:off x="2061" y="2036"/>
                <a:ext cx="0" cy="1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84" name="Line 54"/>
              <p:cNvSpPr>
                <a:spLocks noChangeShapeType="1"/>
              </p:cNvSpPr>
              <p:nvPr/>
            </p:nvSpPr>
            <p:spPr bwMode="auto">
              <a:xfrm rot="16200000" flipH="1">
                <a:off x="1819" y="2210"/>
                <a:ext cx="0" cy="2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3585" name="Oval 58"/>
              <p:cNvSpPr>
                <a:spLocks noChangeArrowheads="1"/>
              </p:cNvSpPr>
              <p:nvPr/>
            </p:nvSpPr>
            <p:spPr bwMode="auto">
              <a:xfrm flipH="1">
                <a:off x="2154" y="2432"/>
                <a:ext cx="44" cy="44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3586" name="Oval 59"/>
              <p:cNvSpPr>
                <a:spLocks noChangeArrowheads="1"/>
              </p:cNvSpPr>
              <p:nvPr/>
            </p:nvSpPr>
            <p:spPr bwMode="auto">
              <a:xfrm flipH="1">
                <a:off x="637" y="2460"/>
                <a:ext cx="44" cy="44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3587" name="Oval 60"/>
              <p:cNvSpPr>
                <a:spLocks noChangeArrowheads="1"/>
              </p:cNvSpPr>
              <p:nvPr/>
            </p:nvSpPr>
            <p:spPr bwMode="auto">
              <a:xfrm flipH="1">
                <a:off x="915" y="2315"/>
                <a:ext cx="44" cy="44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3588" name="Oval 61"/>
              <p:cNvSpPr>
                <a:spLocks noChangeArrowheads="1"/>
              </p:cNvSpPr>
              <p:nvPr/>
            </p:nvSpPr>
            <p:spPr bwMode="auto">
              <a:xfrm flipH="1">
                <a:off x="907" y="2543"/>
                <a:ext cx="44" cy="44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3589" name="Oval 62"/>
              <p:cNvSpPr>
                <a:spLocks noChangeArrowheads="1"/>
              </p:cNvSpPr>
              <p:nvPr/>
            </p:nvSpPr>
            <p:spPr bwMode="auto">
              <a:xfrm flipH="1">
                <a:off x="1134" y="2543"/>
                <a:ext cx="44" cy="44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3590" name="Oval 63"/>
              <p:cNvSpPr>
                <a:spLocks noChangeArrowheads="1"/>
              </p:cNvSpPr>
              <p:nvPr/>
            </p:nvSpPr>
            <p:spPr bwMode="auto">
              <a:xfrm flipH="1">
                <a:off x="1132" y="2316"/>
                <a:ext cx="44" cy="44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3591" name="Oval 64"/>
              <p:cNvSpPr>
                <a:spLocks noChangeArrowheads="1"/>
              </p:cNvSpPr>
              <p:nvPr/>
            </p:nvSpPr>
            <p:spPr bwMode="auto">
              <a:xfrm flipH="1">
                <a:off x="1692" y="2293"/>
                <a:ext cx="44" cy="44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3592" name="Oval 65"/>
              <p:cNvSpPr>
                <a:spLocks noChangeArrowheads="1"/>
              </p:cNvSpPr>
              <p:nvPr/>
            </p:nvSpPr>
            <p:spPr bwMode="auto">
              <a:xfrm flipH="1">
                <a:off x="1692" y="2518"/>
                <a:ext cx="44" cy="44"/>
              </a:xfrm>
              <a:prstGeom prst="ellipse">
                <a:avLst/>
              </a:prstGeom>
              <a:solidFill>
                <a:schemeClr val="tx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23565" name="Text Box 67"/>
            <p:cNvSpPr txBox="1">
              <a:spLocks noChangeArrowheads="1"/>
            </p:cNvSpPr>
            <p:nvPr/>
          </p:nvSpPr>
          <p:spPr bwMode="auto">
            <a:xfrm>
              <a:off x="612" y="1842"/>
              <a:ext cx="31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A</a:t>
              </a:r>
            </a:p>
          </p:txBody>
        </p:sp>
        <p:sp>
          <p:nvSpPr>
            <p:cNvPr id="23566" name="Text Box 68"/>
            <p:cNvSpPr txBox="1">
              <a:spLocks noChangeArrowheads="1"/>
            </p:cNvSpPr>
            <p:nvPr/>
          </p:nvSpPr>
          <p:spPr bwMode="auto">
            <a:xfrm>
              <a:off x="1882" y="1797"/>
              <a:ext cx="31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B</a:t>
              </a:r>
            </a:p>
          </p:txBody>
        </p:sp>
        <p:sp>
          <p:nvSpPr>
            <p:cNvPr id="23567" name="Text Box 69"/>
            <p:cNvSpPr txBox="1">
              <a:spLocks noChangeArrowheads="1"/>
            </p:cNvSpPr>
            <p:nvPr/>
          </p:nvSpPr>
          <p:spPr bwMode="auto">
            <a:xfrm>
              <a:off x="2426" y="1979"/>
              <a:ext cx="72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A </a:t>
              </a:r>
              <a:r>
                <a:rPr lang="hu-HU">
                  <a:sym typeface="Symbol" pitchFamily="18" charset="2"/>
                </a:rPr>
                <a:t></a:t>
              </a:r>
              <a:r>
                <a:rPr lang="hu-HU"/>
                <a:t> B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4" grpId="0" autoUpdateAnimBg="0"/>
      <p:bldP spid="145415" grpId="0" autoUpdateAnimBg="0"/>
      <p:bldP spid="1454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441CCD-B5E4-47D1-A116-14B0A461428D}" type="slidenum">
              <a:rPr lang="hu-HU" smtClean="0"/>
              <a:pPr/>
              <a:t>52</a:t>
            </a:fld>
            <a:endParaRPr lang="hu-HU"/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107950" y="1392238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i="1"/>
              <a:t>a) Összeadás (1 bites)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title"/>
          </p:nvPr>
        </p:nvSpPr>
        <p:spPr>
          <a:xfrm>
            <a:off x="273050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dirty="0"/>
              <a:t>Aritmetikai műveletek</a:t>
            </a: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10795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46697" name="AutoShape 265"/>
          <p:cNvSpPr>
            <a:spLocks noChangeArrowheads="1"/>
          </p:cNvSpPr>
          <p:nvPr/>
        </p:nvSpPr>
        <p:spPr bwMode="auto">
          <a:xfrm>
            <a:off x="2555875" y="4149725"/>
            <a:ext cx="360363" cy="1727200"/>
          </a:xfrm>
          <a:custGeom>
            <a:avLst/>
            <a:gdLst>
              <a:gd name="T0" fmla="*/ 5098319 w 21600"/>
              <a:gd name="T1" fmla="*/ 0 h 21600"/>
              <a:gd name="T2" fmla="*/ 4184531 w 21600"/>
              <a:gd name="T3" fmla="*/ 46037320 h 21600"/>
              <a:gd name="T4" fmla="*/ 0 w 21600"/>
              <a:gd name="T5" fmla="*/ 136641421 h 21600"/>
              <a:gd name="T6" fmla="*/ 2576579 w 21600"/>
              <a:gd name="T7" fmla="*/ 138112020 h 21600"/>
              <a:gd name="T8" fmla="*/ 5153158 w 21600"/>
              <a:gd name="T9" fmla="*/ 95911101 h 21600"/>
              <a:gd name="T10" fmla="*/ 6012106 w 21600"/>
              <a:gd name="T11" fmla="*/ 4603732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114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17" y="0"/>
                </a:moveTo>
                <a:lnTo>
                  <a:pt x="15034" y="7200"/>
                </a:lnTo>
                <a:lnTo>
                  <a:pt x="18120" y="7200"/>
                </a:lnTo>
                <a:lnTo>
                  <a:pt x="18120" y="21140"/>
                </a:lnTo>
                <a:lnTo>
                  <a:pt x="0" y="2114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146698" name="AutoShape 266"/>
          <p:cNvSpPr>
            <a:spLocks noChangeArrowheads="1"/>
          </p:cNvSpPr>
          <p:nvPr/>
        </p:nvSpPr>
        <p:spPr bwMode="auto">
          <a:xfrm>
            <a:off x="2555875" y="4076700"/>
            <a:ext cx="215900" cy="792163"/>
          </a:xfrm>
          <a:custGeom>
            <a:avLst/>
            <a:gdLst>
              <a:gd name="T0" fmla="*/ 1755677 w 21600"/>
              <a:gd name="T1" fmla="*/ 0 h 21600"/>
              <a:gd name="T2" fmla="*/ 1353343 w 21600"/>
              <a:gd name="T3" fmla="*/ 4227326 h 21600"/>
              <a:gd name="T4" fmla="*/ 0 w 21600"/>
              <a:gd name="T5" fmla="*/ 28029770 h 21600"/>
              <a:gd name="T6" fmla="*/ 909859 w 21600"/>
              <a:gd name="T7" fmla="*/ 29051953 h 21600"/>
              <a:gd name="T8" fmla="*/ 1819717 w 21600"/>
              <a:gd name="T9" fmla="*/ 17033043 h 21600"/>
              <a:gd name="T10" fmla="*/ 2158000 w 21600"/>
              <a:gd name="T11" fmla="*/ 422732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20080 h 21600"/>
              <a:gd name="T20" fmla="*/ 182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573" y="0"/>
                </a:moveTo>
                <a:lnTo>
                  <a:pt x="13546" y="3143"/>
                </a:lnTo>
                <a:lnTo>
                  <a:pt x="16932" y="3143"/>
                </a:lnTo>
                <a:lnTo>
                  <a:pt x="16932" y="20080"/>
                </a:lnTo>
                <a:lnTo>
                  <a:pt x="0" y="20080"/>
                </a:lnTo>
                <a:lnTo>
                  <a:pt x="0" y="21600"/>
                </a:lnTo>
                <a:lnTo>
                  <a:pt x="18214" y="21600"/>
                </a:lnTo>
                <a:lnTo>
                  <a:pt x="18214" y="3143"/>
                </a:lnTo>
                <a:lnTo>
                  <a:pt x="21600" y="3143"/>
                </a:lnTo>
                <a:close/>
              </a:path>
            </a:pathLst>
          </a:custGeom>
          <a:solidFill>
            <a:srgbClr val="FF6600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hu-HU"/>
          </a:p>
        </p:txBody>
      </p:sp>
      <p:grpSp>
        <p:nvGrpSpPr>
          <p:cNvPr id="2" name="Group 276"/>
          <p:cNvGrpSpPr>
            <a:grpSpLocks/>
          </p:cNvGrpSpPr>
          <p:nvPr/>
        </p:nvGrpSpPr>
        <p:grpSpPr bwMode="auto">
          <a:xfrm>
            <a:off x="1258888" y="2420938"/>
            <a:ext cx="3841750" cy="3744912"/>
            <a:chOff x="793" y="1525"/>
            <a:chExt cx="2420" cy="2359"/>
          </a:xfrm>
        </p:grpSpPr>
        <p:grpSp>
          <p:nvGrpSpPr>
            <p:cNvPr id="3" name="Group 275"/>
            <p:cNvGrpSpPr>
              <a:grpSpLocks/>
            </p:cNvGrpSpPr>
            <p:nvPr/>
          </p:nvGrpSpPr>
          <p:grpSpPr bwMode="auto">
            <a:xfrm>
              <a:off x="793" y="1525"/>
              <a:ext cx="2420" cy="1055"/>
              <a:chOff x="793" y="1525"/>
              <a:chExt cx="2420" cy="1055"/>
            </a:xfrm>
          </p:grpSpPr>
          <p:sp>
            <p:nvSpPr>
              <p:cNvPr id="61463" name="Rectangle 228"/>
              <p:cNvSpPr>
                <a:spLocks noChangeArrowheads="1"/>
              </p:cNvSpPr>
              <p:nvPr/>
            </p:nvSpPr>
            <p:spPr bwMode="auto">
              <a:xfrm>
                <a:off x="1338" y="2369"/>
                <a:ext cx="82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solidFill>
                      <a:srgbClr val="FF6600"/>
                    </a:solidFill>
                    <a:cs typeface="Times New Roman" pitchFamily="18" charset="0"/>
                  </a:rPr>
                  <a:t>1 </a:t>
                </a:r>
                <a:r>
                  <a:rPr lang="hu-HU" sz="1600" b="0">
                    <a:solidFill>
                      <a:srgbClr val="0000FF"/>
                    </a:solidFill>
                    <a:cs typeface="Times New Roman" pitchFamily="18" charset="0"/>
                  </a:rPr>
                  <a:t>0</a:t>
                </a:r>
                <a:endParaRPr lang="hu-HU" sz="1600" b="0"/>
              </a:p>
            </p:txBody>
          </p:sp>
          <p:sp>
            <p:nvSpPr>
              <p:cNvPr id="61464" name="Rectangle 226"/>
              <p:cNvSpPr>
                <a:spLocks noChangeArrowheads="1"/>
              </p:cNvSpPr>
              <p:nvPr/>
            </p:nvSpPr>
            <p:spPr bwMode="auto">
              <a:xfrm>
                <a:off x="1338" y="2158"/>
                <a:ext cx="82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solidFill>
                      <a:srgbClr val="999999"/>
                    </a:solidFill>
                    <a:cs typeface="Times New Roman" pitchFamily="18" charset="0"/>
                  </a:rPr>
                  <a:t>0 </a:t>
                </a:r>
                <a:r>
                  <a:rPr lang="hu-HU" sz="1600" b="0">
                    <a:solidFill>
                      <a:srgbClr val="0000FF"/>
                    </a:solidFill>
                    <a:cs typeface="Times New Roman" pitchFamily="18" charset="0"/>
                  </a:rPr>
                  <a:t>1</a:t>
                </a:r>
                <a:endParaRPr lang="hu-HU" sz="1600" b="0"/>
              </a:p>
            </p:txBody>
          </p:sp>
          <p:sp>
            <p:nvSpPr>
              <p:cNvPr id="61465" name="Rectangle 224"/>
              <p:cNvSpPr>
                <a:spLocks noChangeArrowheads="1"/>
              </p:cNvSpPr>
              <p:nvPr/>
            </p:nvSpPr>
            <p:spPr bwMode="auto">
              <a:xfrm>
                <a:off x="1338" y="1947"/>
                <a:ext cx="82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solidFill>
                      <a:srgbClr val="999999"/>
                    </a:solidFill>
                    <a:cs typeface="Times New Roman" pitchFamily="18" charset="0"/>
                  </a:rPr>
                  <a:t>0 </a:t>
                </a:r>
                <a:r>
                  <a:rPr lang="hu-HU" sz="1600" b="0">
                    <a:solidFill>
                      <a:srgbClr val="0000FF"/>
                    </a:solidFill>
                    <a:cs typeface="Times New Roman" pitchFamily="18" charset="0"/>
                  </a:rPr>
                  <a:t>1</a:t>
                </a:r>
                <a:endParaRPr lang="hu-HU" sz="1600" b="0"/>
              </a:p>
            </p:txBody>
          </p:sp>
          <p:sp>
            <p:nvSpPr>
              <p:cNvPr id="61466" name="Rectangle 222"/>
              <p:cNvSpPr>
                <a:spLocks noChangeArrowheads="1"/>
              </p:cNvSpPr>
              <p:nvPr/>
            </p:nvSpPr>
            <p:spPr bwMode="auto">
              <a:xfrm>
                <a:off x="1338" y="1736"/>
                <a:ext cx="82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solidFill>
                      <a:srgbClr val="999999"/>
                    </a:solidFill>
                    <a:cs typeface="Times New Roman" pitchFamily="18" charset="0"/>
                  </a:rPr>
                  <a:t>0 </a:t>
                </a:r>
                <a:r>
                  <a:rPr lang="hu-HU" sz="1600" b="0">
                    <a:solidFill>
                      <a:srgbClr val="0000FF"/>
                    </a:solidFill>
                    <a:cs typeface="Times New Roman" pitchFamily="18" charset="0"/>
                  </a:rPr>
                  <a:t>0</a:t>
                </a:r>
                <a:endParaRPr lang="hu-HU" sz="1600" b="0"/>
              </a:p>
            </p:txBody>
          </p:sp>
          <p:sp>
            <p:nvSpPr>
              <p:cNvPr id="61467" name="Rectangle 220"/>
              <p:cNvSpPr>
                <a:spLocks noChangeArrowheads="1"/>
              </p:cNvSpPr>
              <p:nvPr/>
            </p:nvSpPr>
            <p:spPr bwMode="auto">
              <a:xfrm>
                <a:off x="1338" y="1525"/>
                <a:ext cx="820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A + B</a:t>
                </a:r>
                <a:endParaRPr lang="hu-HU" sz="1600" b="0"/>
              </a:p>
            </p:txBody>
          </p:sp>
          <p:sp>
            <p:nvSpPr>
              <p:cNvPr id="61468" name="Rectangle 59"/>
              <p:cNvSpPr>
                <a:spLocks noChangeArrowheads="1"/>
              </p:cNvSpPr>
              <p:nvPr/>
            </p:nvSpPr>
            <p:spPr bwMode="auto">
              <a:xfrm>
                <a:off x="2690" y="2369"/>
                <a:ext cx="523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solidFill>
                      <a:srgbClr val="0000FF"/>
                    </a:solidFill>
                    <a:cs typeface="Times New Roman" pitchFamily="18" charset="0"/>
                  </a:rPr>
                  <a:t>0</a:t>
                </a:r>
                <a:endParaRPr lang="hu-HU" sz="1600" b="0"/>
              </a:p>
            </p:txBody>
          </p:sp>
          <p:sp>
            <p:nvSpPr>
              <p:cNvPr id="61469" name="Rectangle 58"/>
              <p:cNvSpPr>
                <a:spLocks noChangeArrowheads="1"/>
              </p:cNvSpPr>
              <p:nvPr/>
            </p:nvSpPr>
            <p:spPr bwMode="auto">
              <a:xfrm>
                <a:off x="2158" y="2369"/>
                <a:ext cx="53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solidFill>
                      <a:srgbClr val="FF6600"/>
                    </a:solidFill>
                    <a:cs typeface="Times New Roman" pitchFamily="18" charset="0"/>
                  </a:rPr>
                  <a:t>1</a:t>
                </a:r>
                <a:endParaRPr lang="hu-HU" sz="1600" b="0"/>
              </a:p>
            </p:txBody>
          </p:sp>
          <p:sp>
            <p:nvSpPr>
              <p:cNvPr id="61470" name="Rectangle 57"/>
              <p:cNvSpPr>
                <a:spLocks noChangeArrowheads="1"/>
              </p:cNvSpPr>
              <p:nvPr/>
            </p:nvSpPr>
            <p:spPr bwMode="auto">
              <a:xfrm>
                <a:off x="1069" y="2369"/>
                <a:ext cx="26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1</a:t>
                </a:r>
                <a:endParaRPr lang="hu-HU" sz="1600" b="0"/>
              </a:p>
            </p:txBody>
          </p:sp>
          <p:sp>
            <p:nvSpPr>
              <p:cNvPr id="61471" name="Rectangle 56"/>
              <p:cNvSpPr>
                <a:spLocks noChangeArrowheads="1"/>
              </p:cNvSpPr>
              <p:nvPr/>
            </p:nvSpPr>
            <p:spPr bwMode="auto">
              <a:xfrm>
                <a:off x="793" y="2369"/>
                <a:ext cx="27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1</a:t>
                </a:r>
                <a:endParaRPr lang="hu-HU" sz="1600" b="0"/>
              </a:p>
            </p:txBody>
          </p:sp>
          <p:sp>
            <p:nvSpPr>
              <p:cNvPr id="61472" name="Rectangle 54"/>
              <p:cNvSpPr>
                <a:spLocks noChangeArrowheads="1"/>
              </p:cNvSpPr>
              <p:nvPr/>
            </p:nvSpPr>
            <p:spPr bwMode="auto">
              <a:xfrm>
                <a:off x="2690" y="2158"/>
                <a:ext cx="523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solidFill>
                      <a:srgbClr val="0000FF"/>
                    </a:solidFill>
                    <a:cs typeface="Times New Roman" pitchFamily="18" charset="0"/>
                  </a:rPr>
                  <a:t>1</a:t>
                </a:r>
                <a:endParaRPr lang="hu-HU" sz="1600" b="0"/>
              </a:p>
            </p:txBody>
          </p:sp>
          <p:sp>
            <p:nvSpPr>
              <p:cNvPr id="61473" name="Rectangle 53"/>
              <p:cNvSpPr>
                <a:spLocks noChangeArrowheads="1"/>
              </p:cNvSpPr>
              <p:nvPr/>
            </p:nvSpPr>
            <p:spPr bwMode="auto">
              <a:xfrm>
                <a:off x="2158" y="2158"/>
                <a:ext cx="53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solidFill>
                      <a:srgbClr val="FF6600"/>
                    </a:solidFill>
                    <a:cs typeface="Times New Roman" pitchFamily="18" charset="0"/>
                  </a:rPr>
                  <a:t>0</a:t>
                </a:r>
                <a:endParaRPr lang="hu-HU" sz="1600" b="0"/>
              </a:p>
            </p:txBody>
          </p:sp>
          <p:sp>
            <p:nvSpPr>
              <p:cNvPr id="61474" name="Rectangle 52"/>
              <p:cNvSpPr>
                <a:spLocks noChangeArrowheads="1"/>
              </p:cNvSpPr>
              <p:nvPr/>
            </p:nvSpPr>
            <p:spPr bwMode="auto">
              <a:xfrm>
                <a:off x="1069" y="2158"/>
                <a:ext cx="26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0</a:t>
                </a:r>
                <a:endParaRPr lang="hu-HU" sz="1600" b="0"/>
              </a:p>
            </p:txBody>
          </p:sp>
          <p:sp>
            <p:nvSpPr>
              <p:cNvPr id="61475" name="Rectangle 51"/>
              <p:cNvSpPr>
                <a:spLocks noChangeArrowheads="1"/>
              </p:cNvSpPr>
              <p:nvPr/>
            </p:nvSpPr>
            <p:spPr bwMode="auto">
              <a:xfrm>
                <a:off x="793" y="2158"/>
                <a:ext cx="27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1</a:t>
                </a:r>
                <a:endParaRPr lang="hu-HU" sz="1600" b="0"/>
              </a:p>
            </p:txBody>
          </p:sp>
          <p:sp>
            <p:nvSpPr>
              <p:cNvPr id="61476" name="Rectangle 49"/>
              <p:cNvSpPr>
                <a:spLocks noChangeArrowheads="1"/>
              </p:cNvSpPr>
              <p:nvPr/>
            </p:nvSpPr>
            <p:spPr bwMode="auto">
              <a:xfrm>
                <a:off x="2690" y="1947"/>
                <a:ext cx="523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solidFill>
                      <a:srgbClr val="0000FF"/>
                    </a:solidFill>
                    <a:cs typeface="Times New Roman" pitchFamily="18" charset="0"/>
                  </a:rPr>
                  <a:t>1</a:t>
                </a:r>
                <a:endParaRPr lang="hu-HU" sz="1600" b="0"/>
              </a:p>
            </p:txBody>
          </p:sp>
          <p:sp>
            <p:nvSpPr>
              <p:cNvPr id="61477" name="Rectangle 48"/>
              <p:cNvSpPr>
                <a:spLocks noChangeArrowheads="1"/>
              </p:cNvSpPr>
              <p:nvPr/>
            </p:nvSpPr>
            <p:spPr bwMode="auto">
              <a:xfrm>
                <a:off x="2158" y="1947"/>
                <a:ext cx="53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solidFill>
                      <a:srgbClr val="FF6600"/>
                    </a:solidFill>
                    <a:cs typeface="Times New Roman" pitchFamily="18" charset="0"/>
                  </a:rPr>
                  <a:t>0</a:t>
                </a:r>
                <a:endParaRPr lang="hu-HU" sz="1600" b="0"/>
              </a:p>
            </p:txBody>
          </p:sp>
          <p:sp>
            <p:nvSpPr>
              <p:cNvPr id="61478" name="Rectangle 47"/>
              <p:cNvSpPr>
                <a:spLocks noChangeArrowheads="1"/>
              </p:cNvSpPr>
              <p:nvPr/>
            </p:nvSpPr>
            <p:spPr bwMode="auto">
              <a:xfrm>
                <a:off x="1069" y="1947"/>
                <a:ext cx="26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1</a:t>
                </a:r>
                <a:endParaRPr lang="hu-HU" sz="1600" b="0"/>
              </a:p>
            </p:txBody>
          </p:sp>
          <p:sp>
            <p:nvSpPr>
              <p:cNvPr id="61479" name="Rectangle 46"/>
              <p:cNvSpPr>
                <a:spLocks noChangeArrowheads="1"/>
              </p:cNvSpPr>
              <p:nvPr/>
            </p:nvSpPr>
            <p:spPr bwMode="auto">
              <a:xfrm>
                <a:off x="793" y="1947"/>
                <a:ext cx="27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0</a:t>
                </a:r>
                <a:endParaRPr lang="hu-HU" sz="1600" b="0"/>
              </a:p>
            </p:txBody>
          </p:sp>
          <p:sp>
            <p:nvSpPr>
              <p:cNvPr id="61480" name="Rectangle 44"/>
              <p:cNvSpPr>
                <a:spLocks noChangeArrowheads="1"/>
              </p:cNvSpPr>
              <p:nvPr/>
            </p:nvSpPr>
            <p:spPr bwMode="auto">
              <a:xfrm>
                <a:off x="2690" y="1736"/>
                <a:ext cx="523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solidFill>
                      <a:srgbClr val="0000FF"/>
                    </a:solidFill>
                    <a:cs typeface="Times New Roman" pitchFamily="18" charset="0"/>
                  </a:rPr>
                  <a:t>0</a:t>
                </a:r>
                <a:endParaRPr lang="hu-HU" sz="1600" b="0"/>
              </a:p>
            </p:txBody>
          </p:sp>
          <p:sp>
            <p:nvSpPr>
              <p:cNvPr id="61481" name="Rectangle 43"/>
              <p:cNvSpPr>
                <a:spLocks noChangeArrowheads="1"/>
              </p:cNvSpPr>
              <p:nvPr/>
            </p:nvSpPr>
            <p:spPr bwMode="auto">
              <a:xfrm>
                <a:off x="2158" y="1736"/>
                <a:ext cx="53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solidFill>
                      <a:srgbClr val="FF6600"/>
                    </a:solidFill>
                    <a:cs typeface="Times New Roman" pitchFamily="18" charset="0"/>
                  </a:rPr>
                  <a:t>0</a:t>
                </a:r>
                <a:endParaRPr lang="hu-HU" sz="1600" b="0"/>
              </a:p>
            </p:txBody>
          </p:sp>
          <p:sp>
            <p:nvSpPr>
              <p:cNvPr id="61482" name="Rectangle 42"/>
              <p:cNvSpPr>
                <a:spLocks noChangeArrowheads="1"/>
              </p:cNvSpPr>
              <p:nvPr/>
            </p:nvSpPr>
            <p:spPr bwMode="auto">
              <a:xfrm>
                <a:off x="1069" y="1736"/>
                <a:ext cx="26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0</a:t>
                </a:r>
                <a:endParaRPr lang="hu-HU" sz="1600" b="0"/>
              </a:p>
            </p:txBody>
          </p:sp>
          <p:sp>
            <p:nvSpPr>
              <p:cNvPr id="61483" name="Rectangle 41"/>
              <p:cNvSpPr>
                <a:spLocks noChangeArrowheads="1"/>
              </p:cNvSpPr>
              <p:nvPr/>
            </p:nvSpPr>
            <p:spPr bwMode="auto">
              <a:xfrm>
                <a:off x="793" y="1736"/>
                <a:ext cx="27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0</a:t>
                </a:r>
                <a:endParaRPr lang="hu-HU" sz="1600" b="0"/>
              </a:p>
            </p:txBody>
          </p:sp>
          <p:sp>
            <p:nvSpPr>
              <p:cNvPr id="61484" name="Rectangle 39"/>
              <p:cNvSpPr>
                <a:spLocks noChangeArrowheads="1"/>
              </p:cNvSpPr>
              <p:nvPr/>
            </p:nvSpPr>
            <p:spPr bwMode="auto">
              <a:xfrm>
                <a:off x="2690" y="1525"/>
                <a:ext cx="523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A </a:t>
                </a:r>
                <a:r>
                  <a:rPr lang="hu-HU" sz="1600" b="0">
                    <a:cs typeface="Times New Roman" pitchFamily="18" charset="0"/>
                    <a:sym typeface="Symbol" pitchFamily="18" charset="2"/>
                  </a:rPr>
                  <a:t></a:t>
                </a:r>
                <a:r>
                  <a:rPr lang="hu-HU" sz="1600" b="0">
                    <a:cs typeface="Times New Roman" pitchFamily="18" charset="0"/>
                  </a:rPr>
                  <a:t> B</a:t>
                </a:r>
                <a:endParaRPr lang="hu-HU" sz="1600" b="0"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61485" name="Rectangle 38"/>
              <p:cNvSpPr>
                <a:spLocks noChangeArrowheads="1"/>
              </p:cNvSpPr>
              <p:nvPr/>
            </p:nvSpPr>
            <p:spPr bwMode="auto">
              <a:xfrm>
                <a:off x="2158" y="1525"/>
                <a:ext cx="532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A &amp; B</a:t>
                </a:r>
                <a:endParaRPr lang="hu-HU" sz="1600" b="0"/>
              </a:p>
            </p:txBody>
          </p:sp>
          <p:sp>
            <p:nvSpPr>
              <p:cNvPr id="61486" name="Rectangle 37"/>
              <p:cNvSpPr>
                <a:spLocks noChangeArrowheads="1"/>
              </p:cNvSpPr>
              <p:nvPr/>
            </p:nvSpPr>
            <p:spPr bwMode="auto">
              <a:xfrm>
                <a:off x="1069" y="1525"/>
                <a:ext cx="26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B</a:t>
                </a:r>
                <a:endParaRPr lang="hu-HU" sz="1600" b="0"/>
              </a:p>
            </p:txBody>
          </p:sp>
          <p:sp>
            <p:nvSpPr>
              <p:cNvPr id="61487" name="Rectangle 36"/>
              <p:cNvSpPr>
                <a:spLocks noChangeArrowheads="1"/>
              </p:cNvSpPr>
              <p:nvPr/>
            </p:nvSpPr>
            <p:spPr bwMode="auto">
              <a:xfrm>
                <a:off x="793" y="1525"/>
                <a:ext cx="27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u-HU" sz="1600" b="0">
                    <a:cs typeface="Times New Roman" pitchFamily="18" charset="0"/>
                  </a:rPr>
                  <a:t>A</a:t>
                </a:r>
                <a:endParaRPr lang="hu-HU" sz="1600" b="0"/>
              </a:p>
            </p:txBody>
          </p:sp>
          <p:sp>
            <p:nvSpPr>
              <p:cNvPr id="61488" name="Line 61"/>
              <p:cNvSpPr>
                <a:spLocks noChangeShapeType="1"/>
              </p:cNvSpPr>
              <p:nvPr/>
            </p:nvSpPr>
            <p:spPr bwMode="auto">
              <a:xfrm>
                <a:off x="793" y="1525"/>
                <a:ext cx="242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61489" name="Line 62"/>
              <p:cNvSpPr>
                <a:spLocks noChangeShapeType="1"/>
              </p:cNvSpPr>
              <p:nvPr/>
            </p:nvSpPr>
            <p:spPr bwMode="auto">
              <a:xfrm>
                <a:off x="793" y="2580"/>
                <a:ext cx="242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61490" name="Line 63"/>
              <p:cNvSpPr>
                <a:spLocks noChangeShapeType="1"/>
              </p:cNvSpPr>
              <p:nvPr/>
            </p:nvSpPr>
            <p:spPr bwMode="auto">
              <a:xfrm>
                <a:off x="793" y="1525"/>
                <a:ext cx="0" cy="105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61491" name="Line 64"/>
              <p:cNvSpPr>
                <a:spLocks noChangeShapeType="1"/>
              </p:cNvSpPr>
              <p:nvPr/>
            </p:nvSpPr>
            <p:spPr bwMode="auto">
              <a:xfrm>
                <a:off x="3213" y="1525"/>
                <a:ext cx="0" cy="105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61492" name="Line 67"/>
              <p:cNvSpPr>
                <a:spLocks noChangeShapeType="1"/>
              </p:cNvSpPr>
              <p:nvPr/>
            </p:nvSpPr>
            <p:spPr bwMode="auto">
              <a:xfrm>
                <a:off x="793" y="1736"/>
                <a:ext cx="2420" cy="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61493" name="Line 69"/>
              <p:cNvSpPr>
                <a:spLocks noChangeShapeType="1"/>
              </p:cNvSpPr>
              <p:nvPr/>
            </p:nvSpPr>
            <p:spPr bwMode="auto">
              <a:xfrm>
                <a:off x="1069" y="1525"/>
                <a:ext cx="0" cy="105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61494" name="Line 72"/>
              <p:cNvSpPr>
                <a:spLocks noChangeShapeType="1"/>
              </p:cNvSpPr>
              <p:nvPr/>
            </p:nvSpPr>
            <p:spPr bwMode="auto">
              <a:xfrm>
                <a:off x="1338" y="1525"/>
                <a:ext cx="0" cy="105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61495" name="Line 75"/>
              <p:cNvSpPr>
                <a:spLocks noChangeShapeType="1"/>
              </p:cNvSpPr>
              <p:nvPr/>
            </p:nvSpPr>
            <p:spPr bwMode="auto">
              <a:xfrm>
                <a:off x="2690" y="1525"/>
                <a:ext cx="0" cy="105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61496" name="Line 82"/>
              <p:cNvSpPr>
                <a:spLocks noChangeShapeType="1"/>
              </p:cNvSpPr>
              <p:nvPr/>
            </p:nvSpPr>
            <p:spPr bwMode="auto">
              <a:xfrm>
                <a:off x="793" y="1947"/>
                <a:ext cx="24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61497" name="Line 104"/>
              <p:cNvSpPr>
                <a:spLocks noChangeShapeType="1"/>
              </p:cNvSpPr>
              <p:nvPr/>
            </p:nvSpPr>
            <p:spPr bwMode="auto">
              <a:xfrm>
                <a:off x="793" y="2158"/>
                <a:ext cx="24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61498" name="Line 221"/>
              <p:cNvSpPr>
                <a:spLocks noChangeShapeType="1"/>
              </p:cNvSpPr>
              <p:nvPr/>
            </p:nvSpPr>
            <p:spPr bwMode="auto">
              <a:xfrm>
                <a:off x="2158" y="1525"/>
                <a:ext cx="0" cy="10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61499" name="Line 126"/>
              <p:cNvSpPr>
                <a:spLocks noChangeShapeType="1"/>
              </p:cNvSpPr>
              <p:nvPr/>
            </p:nvSpPr>
            <p:spPr bwMode="auto">
              <a:xfrm>
                <a:off x="793" y="2369"/>
                <a:ext cx="242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61455" name="Line 242"/>
            <p:cNvSpPr>
              <a:spLocks noChangeShapeType="1"/>
            </p:cNvSpPr>
            <p:nvPr/>
          </p:nvSpPr>
          <p:spPr bwMode="auto">
            <a:xfrm>
              <a:off x="930" y="2568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61456" name="Line 243"/>
            <p:cNvSpPr>
              <a:spLocks noChangeShapeType="1"/>
            </p:cNvSpPr>
            <p:nvPr/>
          </p:nvSpPr>
          <p:spPr bwMode="auto">
            <a:xfrm>
              <a:off x="1202" y="2568"/>
              <a:ext cx="0" cy="13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61457" name="Line 244"/>
            <p:cNvSpPr>
              <a:spLocks noChangeShapeType="1"/>
            </p:cNvSpPr>
            <p:nvPr/>
          </p:nvSpPr>
          <p:spPr bwMode="auto">
            <a:xfrm flipH="1">
              <a:off x="930" y="2931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61458" name="Line 246"/>
            <p:cNvSpPr>
              <a:spLocks noChangeShapeType="1"/>
            </p:cNvSpPr>
            <p:nvPr/>
          </p:nvSpPr>
          <p:spPr bwMode="auto">
            <a:xfrm flipH="1">
              <a:off x="1202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61459" name="Line 254"/>
            <p:cNvSpPr>
              <a:spLocks noChangeShapeType="1"/>
            </p:cNvSpPr>
            <p:nvPr/>
          </p:nvSpPr>
          <p:spPr bwMode="auto">
            <a:xfrm flipH="1">
              <a:off x="929" y="356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61460" name="Line 255"/>
            <p:cNvSpPr>
              <a:spLocks noChangeShapeType="1"/>
            </p:cNvSpPr>
            <p:nvPr/>
          </p:nvSpPr>
          <p:spPr bwMode="auto">
            <a:xfrm flipH="1">
              <a:off x="1202" y="370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61461" name="Text Box 256"/>
            <p:cNvSpPr txBox="1">
              <a:spLocks noChangeArrowheads="1"/>
            </p:cNvSpPr>
            <p:nvPr/>
          </p:nvSpPr>
          <p:spPr bwMode="auto">
            <a:xfrm>
              <a:off x="1338" y="2795"/>
              <a:ext cx="272" cy="45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hu-HU">
                  <a:sym typeface="Symbol" pitchFamily="18" charset="2"/>
                </a:rPr>
                <a:t>&amp;</a:t>
              </a:r>
            </a:p>
          </p:txBody>
        </p:sp>
        <p:sp>
          <p:nvSpPr>
            <p:cNvPr id="61462" name="Text Box 248"/>
            <p:cNvSpPr txBox="1">
              <a:spLocks noChangeArrowheads="1"/>
            </p:cNvSpPr>
            <p:nvPr/>
          </p:nvSpPr>
          <p:spPr bwMode="auto">
            <a:xfrm>
              <a:off x="1338" y="3430"/>
              <a:ext cx="272" cy="454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hu-HU">
                  <a:sym typeface="Symbol" pitchFamily="18" charset="2"/>
                </a:rPr>
                <a:t></a:t>
              </a:r>
            </a:p>
          </p:txBody>
        </p:sp>
      </p:grpSp>
      <p:sp>
        <p:nvSpPr>
          <p:cNvPr id="61452" name="Text Box 277"/>
          <p:cNvSpPr txBox="1">
            <a:spLocks noChangeArrowheads="1"/>
          </p:cNvSpPr>
          <p:nvPr/>
        </p:nvSpPr>
        <p:spPr bwMode="auto">
          <a:xfrm>
            <a:off x="2916238" y="5661025"/>
            <a:ext cx="11969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Összeg</a:t>
            </a:r>
          </a:p>
        </p:txBody>
      </p:sp>
      <p:sp>
        <p:nvSpPr>
          <p:cNvPr id="61453" name="Text Box 278"/>
          <p:cNvSpPr txBox="1">
            <a:spLocks noChangeArrowheads="1"/>
          </p:cNvSpPr>
          <p:nvPr/>
        </p:nvSpPr>
        <p:spPr bwMode="auto">
          <a:xfrm>
            <a:off x="2987675" y="4652963"/>
            <a:ext cx="11969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Átvitel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4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14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autoUpdateAnimBg="0"/>
      <p:bldP spid="146438" grpId="0" animBg="1"/>
      <p:bldP spid="146697" grpId="0" animBg="1"/>
      <p:bldP spid="14669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92E85C-9DC7-4436-8FB2-5E09CA1746C8}" type="slidenum">
              <a:rPr lang="hu-HU" smtClean="0"/>
              <a:pPr/>
              <a:t>53</a:t>
            </a:fld>
            <a:endParaRPr lang="hu-HU"/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107950" y="1392238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</a:pPr>
            <a:r>
              <a:rPr lang="hu-HU" sz="3200" i="1"/>
              <a:t>b) Összeadás (Teljes összeadó)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73050" y="260350"/>
            <a:ext cx="7561263" cy="762000"/>
          </a:xfrm>
        </p:spPr>
        <p:txBody>
          <a:bodyPr/>
          <a:lstStyle/>
          <a:p>
            <a:pPr>
              <a:defRPr/>
            </a:pPr>
            <a:r>
              <a:rPr lang="hu-HU" dirty="0"/>
              <a:t>Aritmetikai műveletek</a:t>
            </a:r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107950" y="1268413"/>
            <a:ext cx="8610600" cy="0"/>
          </a:xfrm>
          <a:prstGeom prst="line">
            <a:avLst/>
          </a:prstGeom>
          <a:noFill/>
          <a:ln w="57150" cmpd="thickThin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62473" name="Line 49"/>
          <p:cNvSpPr>
            <a:spLocks noChangeShapeType="1"/>
          </p:cNvSpPr>
          <p:nvPr/>
        </p:nvSpPr>
        <p:spPr bwMode="auto">
          <a:xfrm flipH="1">
            <a:off x="250825" y="2276475"/>
            <a:ext cx="1588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74" name="Line 50"/>
          <p:cNvSpPr>
            <a:spLocks noChangeShapeType="1"/>
          </p:cNvSpPr>
          <p:nvPr/>
        </p:nvSpPr>
        <p:spPr bwMode="auto">
          <a:xfrm flipH="1">
            <a:off x="682625" y="2276475"/>
            <a:ext cx="1588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75" name="Line 51"/>
          <p:cNvSpPr>
            <a:spLocks noChangeShapeType="1"/>
          </p:cNvSpPr>
          <p:nvPr/>
        </p:nvSpPr>
        <p:spPr bwMode="auto">
          <a:xfrm flipH="1">
            <a:off x="252413" y="28527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76" name="Line 52"/>
          <p:cNvSpPr>
            <a:spLocks noChangeShapeType="1"/>
          </p:cNvSpPr>
          <p:nvPr/>
        </p:nvSpPr>
        <p:spPr bwMode="auto">
          <a:xfrm flipH="1">
            <a:off x="684213" y="30686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77" name="Line 53"/>
          <p:cNvSpPr>
            <a:spLocks noChangeShapeType="1"/>
          </p:cNvSpPr>
          <p:nvPr/>
        </p:nvSpPr>
        <p:spPr bwMode="auto">
          <a:xfrm flipH="1">
            <a:off x="250825" y="3860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78" name="Line 54"/>
          <p:cNvSpPr>
            <a:spLocks noChangeShapeType="1"/>
          </p:cNvSpPr>
          <p:nvPr/>
        </p:nvSpPr>
        <p:spPr bwMode="auto">
          <a:xfrm flipH="1">
            <a:off x="684213" y="40767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79" name="Text Box 55"/>
          <p:cNvSpPr txBox="1">
            <a:spLocks noChangeArrowheads="1"/>
          </p:cNvSpPr>
          <p:nvPr/>
        </p:nvSpPr>
        <p:spPr bwMode="auto">
          <a:xfrm>
            <a:off x="900113" y="2636838"/>
            <a:ext cx="431800" cy="7207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hu-HU">
                <a:sym typeface="Symbol" pitchFamily="18" charset="2"/>
              </a:rPr>
              <a:t>&amp;</a:t>
            </a:r>
          </a:p>
        </p:txBody>
      </p:sp>
      <p:sp>
        <p:nvSpPr>
          <p:cNvPr id="62480" name="Text Box 56"/>
          <p:cNvSpPr txBox="1">
            <a:spLocks noChangeArrowheads="1"/>
          </p:cNvSpPr>
          <p:nvPr/>
        </p:nvSpPr>
        <p:spPr bwMode="auto">
          <a:xfrm>
            <a:off x="900113" y="3644900"/>
            <a:ext cx="431800" cy="7207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hu-HU">
                <a:sym typeface="Symbol" pitchFamily="18" charset="2"/>
              </a:rPr>
              <a:t></a:t>
            </a:r>
          </a:p>
        </p:txBody>
      </p:sp>
      <p:sp>
        <p:nvSpPr>
          <p:cNvPr id="62481" name="Text Box 57"/>
          <p:cNvSpPr txBox="1">
            <a:spLocks noChangeArrowheads="1"/>
          </p:cNvSpPr>
          <p:nvPr/>
        </p:nvSpPr>
        <p:spPr bwMode="auto">
          <a:xfrm>
            <a:off x="2266950" y="3573463"/>
            <a:ext cx="431800" cy="7207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hu-HU">
                <a:sym typeface="Symbol" pitchFamily="18" charset="2"/>
              </a:rPr>
              <a:t>&amp;</a:t>
            </a:r>
          </a:p>
        </p:txBody>
      </p:sp>
      <p:sp>
        <p:nvSpPr>
          <p:cNvPr id="62482" name="Line 58"/>
          <p:cNvSpPr>
            <a:spLocks noChangeShapeType="1"/>
          </p:cNvSpPr>
          <p:nvPr/>
        </p:nvSpPr>
        <p:spPr bwMode="auto">
          <a:xfrm>
            <a:off x="1330325" y="4005263"/>
            <a:ext cx="9366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83" name="Line 59"/>
          <p:cNvSpPr>
            <a:spLocks noChangeShapeType="1"/>
          </p:cNvSpPr>
          <p:nvPr/>
        </p:nvSpPr>
        <p:spPr bwMode="auto">
          <a:xfrm flipH="1">
            <a:off x="1835150" y="378936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84" name="Line 60"/>
          <p:cNvSpPr>
            <a:spLocks noChangeShapeType="1"/>
          </p:cNvSpPr>
          <p:nvPr/>
        </p:nvSpPr>
        <p:spPr bwMode="auto">
          <a:xfrm>
            <a:off x="2698750" y="3933825"/>
            <a:ext cx="8636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85" name="Line 61"/>
          <p:cNvSpPr>
            <a:spLocks noChangeShapeType="1"/>
          </p:cNvSpPr>
          <p:nvPr/>
        </p:nvSpPr>
        <p:spPr bwMode="auto">
          <a:xfrm>
            <a:off x="1330325" y="2997200"/>
            <a:ext cx="2232025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86" name="Line 62"/>
          <p:cNvSpPr>
            <a:spLocks noChangeShapeType="1"/>
          </p:cNvSpPr>
          <p:nvPr/>
        </p:nvSpPr>
        <p:spPr bwMode="auto">
          <a:xfrm>
            <a:off x="3562350" y="2997200"/>
            <a:ext cx="0" cy="379413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87" name="Line 63"/>
          <p:cNvSpPr>
            <a:spLocks noChangeShapeType="1"/>
          </p:cNvSpPr>
          <p:nvPr/>
        </p:nvSpPr>
        <p:spPr bwMode="auto">
          <a:xfrm>
            <a:off x="3562350" y="3573463"/>
            <a:ext cx="0" cy="358775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88" name="Line 64"/>
          <p:cNvSpPr>
            <a:spLocks noChangeShapeType="1"/>
          </p:cNvSpPr>
          <p:nvPr/>
        </p:nvSpPr>
        <p:spPr bwMode="auto">
          <a:xfrm>
            <a:off x="3562350" y="3381375"/>
            <a:ext cx="504825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89" name="Line 65"/>
          <p:cNvSpPr>
            <a:spLocks noChangeShapeType="1"/>
          </p:cNvSpPr>
          <p:nvPr/>
        </p:nvSpPr>
        <p:spPr bwMode="auto">
          <a:xfrm>
            <a:off x="3562350" y="3573463"/>
            <a:ext cx="504825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90" name="Text Box 66"/>
          <p:cNvSpPr txBox="1">
            <a:spLocks noChangeArrowheads="1"/>
          </p:cNvSpPr>
          <p:nvPr/>
        </p:nvSpPr>
        <p:spPr bwMode="auto">
          <a:xfrm rot="10800000">
            <a:off x="4057650" y="3068638"/>
            <a:ext cx="431800" cy="7207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>
              <a:spcBef>
                <a:spcPct val="50000"/>
              </a:spcBef>
            </a:pPr>
            <a:r>
              <a:rPr lang="hu-HU">
                <a:sym typeface="Symbol" pitchFamily="18" charset="2"/>
              </a:rPr>
              <a:t>OR</a:t>
            </a:r>
          </a:p>
        </p:txBody>
      </p:sp>
      <p:sp>
        <p:nvSpPr>
          <p:cNvPr id="62491" name="Text Box 67"/>
          <p:cNvSpPr txBox="1">
            <a:spLocks noChangeArrowheads="1"/>
          </p:cNvSpPr>
          <p:nvPr/>
        </p:nvSpPr>
        <p:spPr bwMode="auto">
          <a:xfrm>
            <a:off x="2266950" y="4437063"/>
            <a:ext cx="431800" cy="72072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hu-HU">
                <a:sym typeface="Symbol" pitchFamily="18" charset="2"/>
              </a:rPr>
              <a:t></a:t>
            </a:r>
          </a:p>
        </p:txBody>
      </p:sp>
      <p:sp>
        <p:nvSpPr>
          <p:cNvPr id="62492" name="Line 68"/>
          <p:cNvSpPr>
            <a:spLocks noChangeShapeType="1"/>
          </p:cNvSpPr>
          <p:nvPr/>
        </p:nvSpPr>
        <p:spPr bwMode="auto">
          <a:xfrm flipH="1">
            <a:off x="1835150" y="4654550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93" name="Line 69"/>
          <p:cNvSpPr>
            <a:spLocks noChangeShapeType="1"/>
          </p:cNvSpPr>
          <p:nvPr/>
        </p:nvSpPr>
        <p:spPr bwMode="auto">
          <a:xfrm>
            <a:off x="1835150" y="2276475"/>
            <a:ext cx="0" cy="273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94" name="Line 70"/>
          <p:cNvSpPr>
            <a:spLocks noChangeShapeType="1"/>
          </p:cNvSpPr>
          <p:nvPr/>
        </p:nvSpPr>
        <p:spPr bwMode="auto">
          <a:xfrm flipH="1" flipV="1">
            <a:off x="1609725" y="4892675"/>
            <a:ext cx="635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95" name="Line 71"/>
          <p:cNvSpPr>
            <a:spLocks noChangeShapeType="1"/>
          </p:cNvSpPr>
          <p:nvPr/>
        </p:nvSpPr>
        <p:spPr bwMode="auto">
          <a:xfrm>
            <a:off x="1601788" y="3997325"/>
            <a:ext cx="0" cy="10287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 type="oval" w="med" len="med"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96" name="Line 72"/>
          <p:cNvSpPr>
            <a:spLocks noChangeShapeType="1"/>
          </p:cNvSpPr>
          <p:nvPr/>
        </p:nvSpPr>
        <p:spPr bwMode="auto">
          <a:xfrm flipH="1" flipV="1">
            <a:off x="2695575" y="4806950"/>
            <a:ext cx="635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pic>
        <p:nvPicPr>
          <p:cNvPr id="62497" name="Picture 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3188" y="3495675"/>
            <a:ext cx="31337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98" name="Line 74"/>
          <p:cNvSpPr>
            <a:spLocks noChangeShapeType="1"/>
          </p:cNvSpPr>
          <p:nvPr/>
        </p:nvSpPr>
        <p:spPr bwMode="auto">
          <a:xfrm flipH="1" flipV="1">
            <a:off x="4500563" y="3429000"/>
            <a:ext cx="419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62499" name="Text Box 75"/>
          <p:cNvSpPr txBox="1">
            <a:spLocks noChangeArrowheads="1"/>
          </p:cNvSpPr>
          <p:nvPr/>
        </p:nvSpPr>
        <p:spPr bwMode="auto">
          <a:xfrm>
            <a:off x="26988" y="1897063"/>
            <a:ext cx="360362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</a:t>
            </a:r>
          </a:p>
        </p:txBody>
      </p:sp>
      <p:sp>
        <p:nvSpPr>
          <p:cNvPr id="62500" name="Text Box 76"/>
          <p:cNvSpPr txBox="1">
            <a:spLocks noChangeArrowheads="1"/>
          </p:cNvSpPr>
          <p:nvPr/>
        </p:nvSpPr>
        <p:spPr bwMode="auto">
          <a:xfrm>
            <a:off x="465138" y="1897063"/>
            <a:ext cx="360362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B</a:t>
            </a:r>
          </a:p>
        </p:txBody>
      </p:sp>
      <p:sp>
        <p:nvSpPr>
          <p:cNvPr id="62501" name="Text Box 77"/>
          <p:cNvSpPr txBox="1">
            <a:spLocks noChangeArrowheads="1"/>
          </p:cNvSpPr>
          <p:nvPr/>
        </p:nvSpPr>
        <p:spPr bwMode="auto">
          <a:xfrm>
            <a:off x="1116013" y="1916113"/>
            <a:ext cx="1649412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Átvitel be</a:t>
            </a:r>
          </a:p>
        </p:txBody>
      </p:sp>
      <p:sp>
        <p:nvSpPr>
          <p:cNvPr id="62502" name="Text Box 78"/>
          <p:cNvSpPr txBox="1">
            <a:spLocks noChangeArrowheads="1"/>
          </p:cNvSpPr>
          <p:nvPr/>
        </p:nvSpPr>
        <p:spPr bwMode="auto">
          <a:xfrm>
            <a:off x="3303588" y="4583113"/>
            <a:ext cx="11969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Összeg</a:t>
            </a:r>
          </a:p>
        </p:txBody>
      </p:sp>
      <p:sp>
        <p:nvSpPr>
          <p:cNvPr id="62503" name="Text Box 80"/>
          <p:cNvSpPr txBox="1">
            <a:spLocks noChangeArrowheads="1"/>
          </p:cNvSpPr>
          <p:nvPr/>
        </p:nvSpPr>
        <p:spPr bwMode="auto">
          <a:xfrm>
            <a:off x="4643438" y="2852738"/>
            <a:ext cx="1649412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Átvitel ki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utoUpdateAnimBg="0"/>
      <p:bldP spid="16486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Máté: Architektúrák</a:t>
            </a:r>
            <a:endParaRPr lang="hu-HU">
              <a:latin typeface="Times New Roman CE" charset="-18"/>
            </a:endParaRP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1. előadás</a:t>
            </a:r>
            <a:endParaRPr lang="hu-HU">
              <a:latin typeface="Times New Roman CE" charset="-18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6CCCE-09B9-4121-9DA1-98EE34A9A315}" type="slidenum">
              <a:rPr lang="hu-HU"/>
              <a:pPr/>
              <a:t>54</a:t>
            </a:fld>
            <a:endParaRPr lang="hu-HU">
              <a:latin typeface="Times New Roman CE" charset="-18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943600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b="1" dirty="0">
                <a:cs typeface="Times New Roman" pitchFamily="18" charset="0"/>
              </a:rPr>
              <a:t>Adattípusok</a:t>
            </a:r>
            <a:r>
              <a:rPr lang="hu-HU" dirty="0">
                <a:cs typeface="Times New Roman" pitchFamily="18" charset="0"/>
              </a:rPr>
              <a:t> </a:t>
            </a:r>
            <a:endParaRPr lang="hu-HU" dirty="0"/>
          </a:p>
          <a:p>
            <a:pPr>
              <a:buFontTx/>
              <a:buNone/>
            </a:pPr>
            <a:r>
              <a:rPr lang="hu-HU" b="1" dirty="0"/>
              <a:t>A</a:t>
            </a:r>
            <a:r>
              <a:rPr lang="hu-HU" b="1" dirty="0">
                <a:cs typeface="Times New Roman" pitchFamily="18" charset="0"/>
              </a:rPr>
              <a:t>lapkérdés</a:t>
            </a:r>
            <a:r>
              <a:rPr lang="hu-HU" dirty="0">
                <a:cs typeface="Times New Roman" pitchFamily="18" charset="0"/>
              </a:rPr>
              <a:t>: mit támogat a hardver (milyen utasítás</a:t>
            </a:r>
            <a:r>
              <a:rPr lang="hu-HU" dirty="0"/>
              <a:t>ok</a:t>
            </a:r>
            <a:r>
              <a:rPr lang="hu-HU" dirty="0">
                <a:cs typeface="Times New Roman" pitchFamily="18" charset="0"/>
              </a:rPr>
              <a:t> vannak)? Ami nincs (pl</a:t>
            </a:r>
            <a:r>
              <a:rPr lang="hu-HU" dirty="0"/>
              <a:t>.</a:t>
            </a:r>
            <a:r>
              <a:rPr lang="hu-HU" dirty="0">
                <a:cs typeface="Times New Roman" pitchFamily="18" charset="0"/>
              </a:rPr>
              <a:t> dupla pontosságú egész </a:t>
            </a:r>
            <a:r>
              <a:rPr lang="hu-HU" dirty="0"/>
              <a:t>aritmetika</a:t>
            </a:r>
            <a:r>
              <a:rPr lang="hu-HU" dirty="0">
                <a:cs typeface="Times New Roman" pitchFamily="18" charset="0"/>
              </a:rPr>
              <a:t>), azt szoftveresen kell </a:t>
            </a:r>
            <a:r>
              <a:rPr lang="hu-HU" dirty="0"/>
              <a:t>meg</a:t>
            </a:r>
            <a:r>
              <a:rPr lang="hu-HU" dirty="0">
                <a:cs typeface="Times New Roman" pitchFamily="18" charset="0"/>
              </a:rPr>
              <a:t>csinálni. </a:t>
            </a:r>
            <a:endParaRPr lang="hu-HU" dirty="0"/>
          </a:p>
          <a:p>
            <a:pPr>
              <a:spcBef>
                <a:spcPct val="50000"/>
              </a:spcBef>
              <a:buFontTx/>
              <a:buNone/>
            </a:pPr>
            <a:r>
              <a:rPr lang="hu-HU" b="1" dirty="0">
                <a:cs typeface="Times New Roman" pitchFamily="18" charset="0"/>
              </a:rPr>
              <a:t>Numerikus típusok: </a:t>
            </a:r>
            <a:endParaRPr lang="hu-HU" b="1" dirty="0"/>
          </a:p>
          <a:p>
            <a:r>
              <a:rPr lang="hu-HU" dirty="0">
                <a:cs typeface="Times New Roman" pitchFamily="18" charset="0"/>
              </a:rPr>
              <a:t>előjel</a:t>
            </a:r>
            <a:r>
              <a:rPr lang="hu-HU" dirty="0"/>
              <a:t> nélküli</a:t>
            </a:r>
            <a:r>
              <a:rPr lang="hu-HU" dirty="0">
                <a:cs typeface="Times New Roman" pitchFamily="18" charset="0"/>
              </a:rPr>
              <a:t> </a:t>
            </a:r>
            <a:r>
              <a:rPr lang="hu-HU" dirty="0"/>
              <a:t>és </a:t>
            </a:r>
            <a:r>
              <a:rPr lang="hu-HU" dirty="0">
                <a:cs typeface="Times New Roman" pitchFamily="18" charset="0"/>
              </a:rPr>
              <a:t>előjeles</a:t>
            </a:r>
            <a:r>
              <a:rPr lang="hu-HU" dirty="0"/>
              <a:t> </a:t>
            </a:r>
            <a:r>
              <a:rPr lang="hu-HU" dirty="0">
                <a:cs typeface="Times New Roman" pitchFamily="18" charset="0"/>
              </a:rPr>
              <a:t>egész </a:t>
            </a:r>
            <a:r>
              <a:rPr lang="hu-HU" dirty="0"/>
              <a:t>számok </a:t>
            </a:r>
            <a:br>
              <a:rPr lang="hu-HU" dirty="0"/>
            </a:br>
            <a:r>
              <a:rPr lang="hu-HU" dirty="0">
                <a:cs typeface="Times New Roman" pitchFamily="18" charset="0"/>
              </a:rPr>
              <a:t>(</a:t>
            </a:r>
            <a:r>
              <a:rPr lang="hu-HU" b="1" dirty="0"/>
              <a:t>8</a:t>
            </a:r>
            <a:r>
              <a:rPr lang="hu-HU" dirty="0">
                <a:cs typeface="Times New Roman" pitchFamily="18" charset="0"/>
              </a:rPr>
              <a:t>,</a:t>
            </a:r>
            <a:r>
              <a:rPr lang="hu-HU" dirty="0"/>
              <a:t> </a:t>
            </a:r>
            <a:r>
              <a:rPr lang="hu-HU" b="1" dirty="0"/>
              <a:t>16</a:t>
            </a:r>
            <a:r>
              <a:rPr lang="hu-HU" dirty="0">
                <a:cs typeface="Times New Roman" pitchFamily="18" charset="0"/>
              </a:rPr>
              <a:t>,</a:t>
            </a:r>
            <a:r>
              <a:rPr lang="hu-HU" dirty="0"/>
              <a:t> </a:t>
            </a:r>
            <a:r>
              <a:rPr lang="hu-HU" b="1" dirty="0"/>
              <a:t>32</a:t>
            </a:r>
            <a:r>
              <a:rPr lang="hu-HU" dirty="0"/>
              <a:t>, </a:t>
            </a:r>
            <a:r>
              <a:rPr lang="hu-HU" b="1" dirty="0"/>
              <a:t>64 bites</a:t>
            </a:r>
            <a:r>
              <a:rPr lang="hu-HU" dirty="0">
                <a:cs typeface="Times New Roman" pitchFamily="18" charset="0"/>
              </a:rPr>
              <a:t>). </a:t>
            </a:r>
            <a:endParaRPr lang="hu-HU" dirty="0"/>
          </a:p>
          <a:p>
            <a:r>
              <a:rPr lang="hu-HU" dirty="0"/>
              <a:t>lebegőpontos számok (</a:t>
            </a:r>
            <a:r>
              <a:rPr lang="hu-HU" b="1" dirty="0"/>
              <a:t>32</a:t>
            </a:r>
            <a:r>
              <a:rPr lang="hu-HU" dirty="0"/>
              <a:t>, </a:t>
            </a:r>
            <a:r>
              <a:rPr lang="hu-HU" b="1" dirty="0"/>
              <a:t>64</a:t>
            </a:r>
            <a:r>
              <a:rPr lang="hu-HU" dirty="0"/>
              <a:t>, néha </a:t>
            </a:r>
            <a:r>
              <a:rPr lang="hu-HU" b="1" dirty="0"/>
              <a:t>128 bites</a:t>
            </a:r>
            <a:r>
              <a:rPr lang="hu-HU" dirty="0"/>
              <a:t>),</a:t>
            </a:r>
          </a:p>
          <a:p>
            <a:r>
              <a:rPr lang="hu-HU" dirty="0"/>
              <a:t>b</a:t>
            </a:r>
            <a:r>
              <a:rPr lang="hu-HU" dirty="0">
                <a:cs typeface="Times New Roman" pitchFamily="18" charset="0"/>
              </a:rPr>
              <a:t>inárisan kódolt decimális számok</a:t>
            </a:r>
            <a:r>
              <a:rPr lang="hu-HU" dirty="0"/>
              <a:t>:</a:t>
            </a:r>
            <a:r>
              <a:rPr lang="hu-HU" dirty="0">
                <a:cs typeface="Times New Roman" pitchFamily="18" charset="0"/>
              </a:rPr>
              <a:t> </a:t>
            </a:r>
            <a:r>
              <a:rPr lang="hu-HU" dirty="0"/>
              <a:t>decimális aritmetika</a:t>
            </a:r>
            <a:endParaRPr lang="hu-H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35DF-543D-40F8-9A09-8849D8442072}" type="slidenum">
              <a:rPr lang="hu-HU"/>
              <a:pPr/>
              <a:t>55</a:t>
            </a:fld>
            <a:endParaRPr lang="hu-HU">
              <a:latin typeface="Times New Roman CE" charset="-18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530850"/>
            <a:ext cx="9144000" cy="815975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hu-HU" b="1" dirty="0"/>
              <a:t>Egyszerű sín alapú számítógép</a:t>
            </a:r>
            <a:endParaRPr lang="hu-HU" dirty="0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3850" y="404813"/>
            <a:ext cx="8493125" cy="4979987"/>
            <a:chOff x="204" y="255"/>
            <a:chExt cx="5350" cy="3137"/>
          </a:xfrm>
        </p:grpSpPr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204" y="255"/>
              <a:ext cx="5350" cy="3137"/>
              <a:chOff x="204" y="255"/>
              <a:chExt cx="5350" cy="3137"/>
            </a:xfrm>
          </p:grpSpPr>
          <p:grpSp>
            <p:nvGrpSpPr>
              <p:cNvPr id="4" name="Group 51"/>
              <p:cNvGrpSpPr>
                <a:grpSpLocks/>
              </p:cNvGrpSpPr>
              <p:nvPr/>
            </p:nvGrpSpPr>
            <p:grpSpPr bwMode="auto">
              <a:xfrm>
                <a:off x="204" y="255"/>
                <a:ext cx="5108" cy="2759"/>
                <a:chOff x="204" y="255"/>
                <a:chExt cx="5108" cy="2759"/>
              </a:xfrm>
            </p:grpSpPr>
            <p:sp>
              <p:nvSpPr>
                <p:cNvPr id="90117" name="Rectangle 5"/>
                <p:cNvSpPr>
                  <a:spLocks noChangeArrowheads="1"/>
                </p:cNvSpPr>
                <p:nvPr/>
              </p:nvSpPr>
              <p:spPr bwMode="auto">
                <a:xfrm>
                  <a:off x="204" y="255"/>
                  <a:ext cx="1721" cy="275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011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42" y="363"/>
                  <a:ext cx="1443" cy="2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hu-HU" sz="2400"/>
                    <a:t>vezérlőegység</a:t>
                  </a:r>
                </a:p>
              </p:txBody>
            </p:sp>
            <p:sp>
              <p:nvSpPr>
                <p:cNvPr id="901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2" y="754"/>
                  <a:ext cx="1443" cy="74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hu-HU" sz="2400"/>
                    <a:t>Aritmetikai-logikai egység (ALU)</a:t>
                  </a:r>
                </a:p>
              </p:txBody>
            </p:sp>
            <p:sp>
              <p:nvSpPr>
                <p:cNvPr id="9012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48" y="1593"/>
                  <a:ext cx="123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hu-HU" sz="2400"/>
                    <a:t>Regiszterek</a:t>
                  </a:r>
                </a:p>
              </p:txBody>
            </p:sp>
            <p:grpSp>
              <p:nvGrpSpPr>
                <p:cNvPr id="5" name="Group 13"/>
                <p:cNvGrpSpPr>
                  <a:grpSpLocks/>
                </p:cNvGrpSpPr>
                <p:nvPr/>
              </p:nvGrpSpPr>
              <p:grpSpPr bwMode="auto">
                <a:xfrm>
                  <a:off x="463" y="1927"/>
                  <a:ext cx="1173" cy="135"/>
                  <a:chOff x="740" y="1927"/>
                  <a:chExt cx="1173" cy="135"/>
                </a:xfrm>
              </p:grpSpPr>
              <p:sp>
                <p:nvSpPr>
                  <p:cNvPr id="9012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740" y="1927"/>
                    <a:ext cx="433" cy="13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9012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480" y="1927"/>
                    <a:ext cx="433" cy="13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6" name="Group 15"/>
                <p:cNvGrpSpPr>
                  <a:grpSpLocks/>
                </p:cNvGrpSpPr>
                <p:nvPr/>
              </p:nvGrpSpPr>
              <p:grpSpPr bwMode="auto">
                <a:xfrm>
                  <a:off x="463" y="2617"/>
                  <a:ext cx="1173" cy="135"/>
                  <a:chOff x="740" y="1927"/>
                  <a:chExt cx="1173" cy="135"/>
                </a:xfrm>
              </p:grpSpPr>
              <p:sp>
                <p:nvSpPr>
                  <p:cNvPr id="9012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740" y="1927"/>
                    <a:ext cx="433" cy="13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9012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480" y="1927"/>
                    <a:ext cx="433" cy="135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7" name="Group 27"/>
                <p:cNvGrpSpPr>
                  <a:grpSpLocks/>
                </p:cNvGrpSpPr>
                <p:nvPr/>
              </p:nvGrpSpPr>
              <p:grpSpPr bwMode="auto">
                <a:xfrm>
                  <a:off x="583" y="1899"/>
                  <a:ext cx="228" cy="709"/>
                  <a:chOff x="874" y="1892"/>
                  <a:chExt cx="228" cy="709"/>
                </a:xfrm>
              </p:grpSpPr>
              <p:sp>
                <p:nvSpPr>
                  <p:cNvPr id="90131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5" y="1892"/>
                    <a:ext cx="227" cy="40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hu-HU" sz="3600" b="1">
                        <a:latin typeface="Times New Roman" pitchFamily="18" charset="0"/>
                      </a:rPr>
                      <a:t>.</a:t>
                    </a:r>
                  </a:p>
                </p:txBody>
              </p:sp>
              <p:grpSp>
                <p:nvGrpSpPr>
                  <p:cNvPr id="8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874" y="2048"/>
                    <a:ext cx="228" cy="553"/>
                    <a:chOff x="874" y="2048"/>
                    <a:chExt cx="228" cy="553"/>
                  </a:xfrm>
                </p:grpSpPr>
                <p:sp>
                  <p:nvSpPr>
                    <p:cNvPr id="90132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5" y="2048"/>
                      <a:ext cx="227" cy="40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hu-HU" sz="3600" b="1">
                          <a:latin typeface="Times New Roman" pitchFamily="18" charset="0"/>
                        </a:rPr>
                        <a:t>.</a:t>
                      </a:r>
                    </a:p>
                  </p:txBody>
                </p:sp>
                <p:sp>
                  <p:nvSpPr>
                    <p:cNvPr id="90133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4" y="2197"/>
                      <a:ext cx="227" cy="40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hu-HU" sz="3600" b="1">
                          <a:latin typeface="Times New Roman" pitchFamily="18" charset="0"/>
                        </a:rPr>
                        <a:t>.</a:t>
                      </a:r>
                    </a:p>
                  </p:txBody>
                </p:sp>
              </p:grpSp>
            </p:grpSp>
            <p:grpSp>
              <p:nvGrpSpPr>
                <p:cNvPr id="9" name="Group 28"/>
                <p:cNvGrpSpPr>
                  <a:grpSpLocks/>
                </p:cNvGrpSpPr>
                <p:nvPr/>
              </p:nvGrpSpPr>
              <p:grpSpPr bwMode="auto">
                <a:xfrm>
                  <a:off x="1308" y="1914"/>
                  <a:ext cx="228" cy="709"/>
                  <a:chOff x="874" y="1892"/>
                  <a:chExt cx="228" cy="709"/>
                </a:xfrm>
              </p:grpSpPr>
              <p:sp>
                <p:nvSpPr>
                  <p:cNvPr id="90141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5" y="1892"/>
                    <a:ext cx="227" cy="40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hu-HU" sz="3600" b="1">
                        <a:latin typeface="Times New Roman" pitchFamily="18" charset="0"/>
                      </a:rPr>
                      <a:t>.</a:t>
                    </a:r>
                  </a:p>
                </p:txBody>
              </p:sp>
              <p:grpSp>
                <p:nvGrpSpPr>
                  <p:cNvPr id="10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874" y="2048"/>
                    <a:ext cx="228" cy="553"/>
                    <a:chOff x="874" y="2048"/>
                    <a:chExt cx="228" cy="553"/>
                  </a:xfrm>
                </p:grpSpPr>
                <p:sp>
                  <p:nvSpPr>
                    <p:cNvPr id="90143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5" y="2048"/>
                      <a:ext cx="227" cy="40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hu-HU" sz="3600" b="1">
                          <a:latin typeface="Times New Roman" pitchFamily="18" charset="0"/>
                        </a:rPr>
                        <a:t>.</a:t>
                      </a:r>
                    </a:p>
                  </p:txBody>
                </p:sp>
                <p:sp>
                  <p:nvSpPr>
                    <p:cNvPr id="90144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74" y="2197"/>
                      <a:ext cx="227" cy="404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 type="none" w="sm" len="sm"/>
                      <a:tailEnd type="none" w="sm" len="sm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hu-HU" sz="3600" b="1">
                          <a:latin typeface="Times New Roman" pitchFamily="18" charset="0"/>
                        </a:rPr>
                        <a:t>.</a:t>
                      </a:r>
                    </a:p>
                  </p:txBody>
                </p:sp>
              </p:grpSp>
            </p:grpSp>
            <p:sp>
              <p:nvSpPr>
                <p:cNvPr id="90145" name="Rectangle 33"/>
                <p:cNvSpPr>
                  <a:spLocks noChangeArrowheads="1"/>
                </p:cNvSpPr>
                <p:nvPr/>
              </p:nvSpPr>
              <p:spPr bwMode="auto">
                <a:xfrm>
                  <a:off x="2212" y="1764"/>
                  <a:ext cx="945" cy="10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014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212" y="1913"/>
                  <a:ext cx="939" cy="63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hu-HU" sz="2400"/>
                    <a:t>Központi</a:t>
                  </a:r>
                </a:p>
                <a:p>
                  <a:pPr algn="ctr">
                    <a:spcBef>
                      <a:spcPct val="50000"/>
                    </a:spcBef>
                  </a:pPr>
                  <a:r>
                    <a:rPr lang="hu-HU" sz="2400"/>
                    <a:t>memória</a:t>
                  </a:r>
                </a:p>
              </p:txBody>
            </p:sp>
            <p:sp>
              <p:nvSpPr>
                <p:cNvPr id="90147" name="Rectangle 35"/>
                <p:cNvSpPr>
                  <a:spLocks noChangeArrowheads="1"/>
                </p:cNvSpPr>
                <p:nvPr/>
              </p:nvSpPr>
              <p:spPr bwMode="auto">
                <a:xfrm>
                  <a:off x="3300" y="1757"/>
                  <a:ext cx="945" cy="10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0148" name="Rectangle 36"/>
                <p:cNvSpPr>
                  <a:spLocks noChangeArrowheads="1"/>
                </p:cNvSpPr>
                <p:nvPr/>
              </p:nvSpPr>
              <p:spPr bwMode="auto">
                <a:xfrm>
                  <a:off x="4366" y="1750"/>
                  <a:ext cx="945" cy="108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90149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300" y="2076"/>
                  <a:ext cx="93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hu-HU" sz="2400"/>
                    <a:t>Lemez</a:t>
                  </a:r>
                </a:p>
              </p:txBody>
            </p:sp>
            <p:sp>
              <p:nvSpPr>
                <p:cNvPr id="90150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359" y="2048"/>
                  <a:ext cx="953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sz="2400"/>
                    <a:t>Nyomtató</a:t>
                  </a:r>
                </a:p>
              </p:txBody>
            </p:sp>
          </p:grpSp>
          <p:sp>
            <p:nvSpPr>
              <p:cNvPr id="90152" name="AutoShape 40"/>
              <p:cNvSpPr>
                <a:spLocks/>
              </p:cNvSpPr>
              <p:nvPr/>
            </p:nvSpPr>
            <p:spPr bwMode="auto">
              <a:xfrm rot="5400000">
                <a:off x="4280" y="655"/>
                <a:ext cx="35" cy="1991"/>
              </a:xfrm>
              <a:prstGeom prst="leftBrace">
                <a:avLst>
                  <a:gd name="adj1" fmla="val 474048"/>
                  <a:gd name="adj2" fmla="val 50000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90153" name="Text Box 41"/>
              <p:cNvSpPr txBox="1">
                <a:spLocks noChangeArrowheads="1"/>
              </p:cNvSpPr>
              <p:nvPr/>
            </p:nvSpPr>
            <p:spPr bwMode="auto">
              <a:xfrm>
                <a:off x="3278" y="1195"/>
                <a:ext cx="202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u-HU" sz="2400"/>
                  <a:t>B/K eszközök</a:t>
                </a:r>
              </a:p>
            </p:txBody>
          </p:sp>
          <p:sp>
            <p:nvSpPr>
              <p:cNvPr id="90154" name="Text Box 42"/>
              <p:cNvSpPr txBox="1">
                <a:spLocks noChangeArrowheads="1"/>
              </p:cNvSpPr>
              <p:nvPr/>
            </p:nvSpPr>
            <p:spPr bwMode="auto">
              <a:xfrm>
                <a:off x="2005" y="341"/>
                <a:ext cx="1834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2400"/>
                  <a:t>Központi feldolgozó egység (CPU)</a:t>
                </a:r>
              </a:p>
            </p:txBody>
          </p:sp>
          <p:sp>
            <p:nvSpPr>
              <p:cNvPr id="90155" name="Line 43"/>
              <p:cNvSpPr>
                <a:spLocks noChangeShapeType="1"/>
              </p:cNvSpPr>
              <p:nvPr/>
            </p:nvSpPr>
            <p:spPr bwMode="auto">
              <a:xfrm>
                <a:off x="1045" y="3392"/>
                <a:ext cx="4509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56" name="Line 44"/>
              <p:cNvSpPr>
                <a:spLocks noChangeShapeType="1"/>
              </p:cNvSpPr>
              <p:nvPr/>
            </p:nvSpPr>
            <p:spPr bwMode="auto">
              <a:xfrm flipH="1">
                <a:off x="1060" y="3010"/>
                <a:ext cx="0" cy="375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57" name="Line 45"/>
              <p:cNvSpPr>
                <a:spLocks noChangeShapeType="1"/>
              </p:cNvSpPr>
              <p:nvPr/>
            </p:nvSpPr>
            <p:spPr bwMode="auto">
              <a:xfrm>
                <a:off x="2699" y="2852"/>
                <a:ext cx="0" cy="533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58" name="Line 46"/>
              <p:cNvSpPr>
                <a:spLocks noChangeShapeType="1"/>
              </p:cNvSpPr>
              <p:nvPr/>
            </p:nvSpPr>
            <p:spPr bwMode="auto">
              <a:xfrm>
                <a:off x="3787" y="2846"/>
                <a:ext cx="0" cy="539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59" name="Line 47"/>
              <p:cNvSpPr>
                <a:spLocks noChangeShapeType="1"/>
              </p:cNvSpPr>
              <p:nvPr/>
            </p:nvSpPr>
            <p:spPr bwMode="auto">
              <a:xfrm>
                <a:off x="4830" y="2840"/>
                <a:ext cx="0" cy="545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90160" name="Text Box 48"/>
              <p:cNvSpPr txBox="1">
                <a:spLocks noChangeArrowheads="1"/>
              </p:cNvSpPr>
              <p:nvPr/>
            </p:nvSpPr>
            <p:spPr bwMode="auto">
              <a:xfrm>
                <a:off x="5057" y="3067"/>
                <a:ext cx="40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2400"/>
                  <a:t>sín</a:t>
                </a:r>
              </a:p>
            </p:txBody>
          </p:sp>
        </p:grpSp>
        <p:sp>
          <p:nvSpPr>
            <p:cNvPr id="90162" name="Rectangle 50"/>
            <p:cNvSpPr>
              <a:spLocks noChangeArrowheads="1"/>
            </p:cNvSpPr>
            <p:nvPr/>
          </p:nvSpPr>
          <p:spPr bwMode="auto">
            <a:xfrm>
              <a:off x="359" y="754"/>
              <a:ext cx="1451" cy="21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ransition>
    <p:cover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8815-9F33-485F-B18B-30E733013906}" type="slidenum">
              <a:rPr lang="hu-HU"/>
              <a:pPr/>
              <a:t>56</a:t>
            </a:fld>
            <a:endParaRPr lang="hu-HU">
              <a:latin typeface="Times New Roman CE" charset="-18"/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16238" y="0"/>
            <a:ext cx="6227762" cy="63087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sz="2800" b="1" dirty="0"/>
              <a:t>CPU </a:t>
            </a:r>
            <a:r>
              <a:rPr lang="hu-HU" sz="2800" dirty="0"/>
              <a:t>feladata: a memóriában tárolt program végrehajtása. Részei: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hu-HU" sz="2800" dirty="0"/>
              <a:t>vezérlőegység, feladata: a program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hu-HU" sz="2800" dirty="0"/>
              <a:t>utasításainak beolvasása,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hu-HU" sz="2800" dirty="0"/>
              <a:t>az </a:t>
            </a:r>
            <a:r>
              <a:rPr lang="hu-HU" sz="2800" b="1" dirty="0"/>
              <a:t>ALU</a:t>
            </a:r>
            <a:r>
              <a:rPr lang="hu-HU" sz="2800" dirty="0"/>
              <a:t>, a regiszterek vezérlése,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hu-HU" sz="2800" dirty="0"/>
              <a:t>aritmetikai-logikai egység (</a:t>
            </a:r>
            <a:r>
              <a:rPr lang="hu-HU" sz="2800" b="1" dirty="0"/>
              <a:t>ALU</a:t>
            </a:r>
            <a:r>
              <a:rPr lang="hu-HU" sz="2800" dirty="0"/>
              <a:t>) , feladata: az utasítások végrehajtása,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hu-HU" sz="2800" dirty="0"/>
              <a:t>regiszter készlet, feladata: részeredmények, vezérlő információk tárolása. A legfontosabbak: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hu-HU" sz="2800" dirty="0"/>
              <a:t>utasításszámláló </a:t>
            </a:r>
            <a:br>
              <a:rPr lang="hu-HU" sz="2800" dirty="0"/>
            </a:br>
            <a:r>
              <a:rPr lang="hu-HU" sz="2800" dirty="0"/>
              <a:t>		(Program </a:t>
            </a:r>
            <a:r>
              <a:rPr lang="hu-HU" sz="2800" dirty="0" err="1"/>
              <a:t>Counter</a:t>
            </a:r>
            <a:r>
              <a:rPr lang="hu-HU" sz="2800" dirty="0"/>
              <a:t>): </a:t>
            </a:r>
            <a:r>
              <a:rPr lang="hu-HU" sz="2800" b="1" dirty="0"/>
              <a:t>PC</a:t>
            </a:r>
            <a:r>
              <a:rPr lang="hu-HU" sz="2800" dirty="0"/>
              <a:t>,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hu-HU" sz="2800" dirty="0"/>
              <a:t>utasításregiszter </a:t>
            </a:r>
            <a:br>
              <a:rPr lang="hu-HU" sz="2800" dirty="0"/>
            </a:br>
            <a:r>
              <a:rPr lang="hu-HU" sz="2800" dirty="0"/>
              <a:t>		(</a:t>
            </a:r>
            <a:r>
              <a:rPr lang="hu-HU" sz="2800" dirty="0" err="1"/>
              <a:t>Instruction</a:t>
            </a:r>
            <a:r>
              <a:rPr lang="hu-HU" sz="2800" dirty="0"/>
              <a:t> </a:t>
            </a:r>
            <a:r>
              <a:rPr lang="hu-HU" sz="2800" dirty="0" err="1"/>
              <a:t>Register</a:t>
            </a:r>
            <a:r>
              <a:rPr lang="hu-HU" sz="2800" dirty="0"/>
              <a:t>): </a:t>
            </a:r>
            <a:r>
              <a:rPr lang="hu-HU" sz="2800" b="1" dirty="0"/>
              <a:t>IR</a:t>
            </a:r>
            <a:r>
              <a:rPr lang="hu-HU" sz="2800" dirty="0"/>
              <a:t>,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hu-HU" sz="2800" dirty="0"/>
              <a:t>adatút (</a:t>
            </a:r>
            <a:r>
              <a:rPr lang="hu-HU" sz="2800" dirty="0" err="1"/>
              <a:t>data</a:t>
            </a:r>
            <a:r>
              <a:rPr lang="hu-HU" sz="2800" dirty="0"/>
              <a:t> </a:t>
            </a:r>
            <a:r>
              <a:rPr lang="hu-HU" sz="2800" dirty="0" err="1"/>
              <a:t>path</a:t>
            </a:r>
            <a:r>
              <a:rPr lang="hu-HU" sz="2800" dirty="0"/>
              <a:t>).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79388" y="260350"/>
            <a:ext cx="2732087" cy="4379913"/>
            <a:chOff x="113" y="164"/>
            <a:chExt cx="1721" cy="2759"/>
          </a:xfrm>
        </p:grpSpPr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113" y="164"/>
              <a:ext cx="1721" cy="2759"/>
              <a:chOff x="113" y="164"/>
              <a:chExt cx="1721" cy="2759"/>
            </a:xfrm>
          </p:grpSpPr>
          <p:grpSp>
            <p:nvGrpSpPr>
              <p:cNvPr id="4" name="Group 38"/>
              <p:cNvGrpSpPr>
                <a:grpSpLocks/>
              </p:cNvGrpSpPr>
              <p:nvPr/>
            </p:nvGrpSpPr>
            <p:grpSpPr bwMode="auto">
              <a:xfrm>
                <a:off x="113" y="164"/>
                <a:ext cx="1721" cy="2759"/>
                <a:chOff x="113" y="164"/>
                <a:chExt cx="1721" cy="2759"/>
              </a:xfrm>
            </p:grpSpPr>
            <p:sp>
              <p:nvSpPr>
                <p:cNvPr id="153639" name="Rectangle 39"/>
                <p:cNvSpPr>
                  <a:spLocks noChangeArrowheads="1"/>
                </p:cNvSpPr>
                <p:nvPr/>
              </p:nvSpPr>
              <p:spPr bwMode="auto">
                <a:xfrm>
                  <a:off x="269" y="663"/>
                  <a:ext cx="1465" cy="211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53640" name="Rectangle 40"/>
                <p:cNvSpPr>
                  <a:spLocks noChangeArrowheads="1"/>
                </p:cNvSpPr>
                <p:nvPr/>
              </p:nvSpPr>
              <p:spPr bwMode="auto">
                <a:xfrm>
                  <a:off x="113" y="164"/>
                  <a:ext cx="1721" cy="275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sp>
            <p:nvSpPr>
              <p:cNvPr id="153641" name="Text Box 41"/>
              <p:cNvSpPr txBox="1">
                <a:spLocks noChangeArrowheads="1"/>
              </p:cNvSpPr>
              <p:nvPr/>
            </p:nvSpPr>
            <p:spPr bwMode="auto">
              <a:xfrm>
                <a:off x="281" y="290"/>
                <a:ext cx="1443" cy="2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u-HU" sz="2400"/>
                  <a:t>vezérlőegység</a:t>
                </a:r>
              </a:p>
            </p:txBody>
          </p:sp>
          <p:sp>
            <p:nvSpPr>
              <p:cNvPr id="153642" name="Text Box 42"/>
              <p:cNvSpPr txBox="1">
                <a:spLocks noChangeArrowheads="1"/>
              </p:cNvSpPr>
              <p:nvPr/>
            </p:nvSpPr>
            <p:spPr bwMode="auto">
              <a:xfrm>
                <a:off x="281" y="681"/>
                <a:ext cx="1443" cy="74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u-HU" sz="2400"/>
                  <a:t>Aritmetikai-logikai egység (ALU)</a:t>
                </a:r>
              </a:p>
            </p:txBody>
          </p:sp>
          <p:sp>
            <p:nvSpPr>
              <p:cNvPr id="153643" name="Text Box 43"/>
              <p:cNvSpPr txBox="1">
                <a:spLocks noChangeArrowheads="1"/>
              </p:cNvSpPr>
              <p:nvPr/>
            </p:nvSpPr>
            <p:spPr bwMode="auto">
              <a:xfrm>
                <a:off x="389" y="1520"/>
                <a:ext cx="123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hu-HU" sz="2400"/>
                  <a:t>Regiszterek</a:t>
                </a:r>
              </a:p>
            </p:txBody>
          </p:sp>
        </p:grpSp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404" y="1860"/>
              <a:ext cx="1173" cy="135"/>
              <a:chOff x="740" y="1927"/>
              <a:chExt cx="1173" cy="135"/>
            </a:xfrm>
          </p:grpSpPr>
          <p:sp>
            <p:nvSpPr>
              <p:cNvPr id="153645" name="Rectangle 45"/>
              <p:cNvSpPr>
                <a:spLocks noChangeArrowheads="1"/>
              </p:cNvSpPr>
              <p:nvPr/>
            </p:nvSpPr>
            <p:spPr bwMode="auto">
              <a:xfrm>
                <a:off x="740" y="1927"/>
                <a:ext cx="433" cy="13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53646" name="Rectangle 46"/>
              <p:cNvSpPr>
                <a:spLocks noChangeArrowheads="1"/>
              </p:cNvSpPr>
              <p:nvPr/>
            </p:nvSpPr>
            <p:spPr bwMode="auto">
              <a:xfrm>
                <a:off x="1480" y="1927"/>
                <a:ext cx="433" cy="13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391" y="2525"/>
              <a:ext cx="1173" cy="135"/>
              <a:chOff x="740" y="1927"/>
              <a:chExt cx="1173" cy="135"/>
            </a:xfrm>
          </p:grpSpPr>
          <p:sp>
            <p:nvSpPr>
              <p:cNvPr id="153648" name="Rectangle 48"/>
              <p:cNvSpPr>
                <a:spLocks noChangeArrowheads="1"/>
              </p:cNvSpPr>
              <p:nvPr/>
            </p:nvSpPr>
            <p:spPr bwMode="auto">
              <a:xfrm>
                <a:off x="740" y="1927"/>
                <a:ext cx="433" cy="13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53649" name="Rectangle 49"/>
              <p:cNvSpPr>
                <a:spLocks noChangeArrowheads="1"/>
              </p:cNvSpPr>
              <p:nvPr/>
            </p:nvSpPr>
            <p:spPr bwMode="auto">
              <a:xfrm>
                <a:off x="1480" y="1927"/>
                <a:ext cx="433" cy="13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11" y="1826"/>
              <a:ext cx="228" cy="709"/>
              <a:chOff x="874" y="1892"/>
              <a:chExt cx="228" cy="709"/>
            </a:xfrm>
          </p:grpSpPr>
          <p:sp>
            <p:nvSpPr>
              <p:cNvPr id="153651" name="Text Box 51"/>
              <p:cNvSpPr txBox="1">
                <a:spLocks noChangeArrowheads="1"/>
              </p:cNvSpPr>
              <p:nvPr/>
            </p:nvSpPr>
            <p:spPr bwMode="auto">
              <a:xfrm>
                <a:off x="875" y="1892"/>
                <a:ext cx="227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3600" b="1">
                    <a:latin typeface="Times New Roman" pitchFamily="18" charset="0"/>
                  </a:rPr>
                  <a:t>.</a:t>
                </a:r>
              </a:p>
            </p:txBody>
          </p:sp>
          <p:grpSp>
            <p:nvGrpSpPr>
              <p:cNvPr id="8" name="Group 52"/>
              <p:cNvGrpSpPr>
                <a:grpSpLocks/>
              </p:cNvGrpSpPr>
              <p:nvPr/>
            </p:nvGrpSpPr>
            <p:grpSpPr bwMode="auto">
              <a:xfrm>
                <a:off x="874" y="2048"/>
                <a:ext cx="228" cy="553"/>
                <a:chOff x="874" y="2048"/>
                <a:chExt cx="228" cy="553"/>
              </a:xfrm>
            </p:grpSpPr>
            <p:sp>
              <p:nvSpPr>
                <p:cNvPr id="15365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875" y="2048"/>
                  <a:ext cx="227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sz="3600" b="1">
                      <a:latin typeface="Times New Roman" pitchFamily="18" charset="0"/>
                    </a:rPr>
                    <a:t>.</a:t>
                  </a:r>
                </a:p>
              </p:txBody>
            </p:sp>
            <p:sp>
              <p:nvSpPr>
                <p:cNvPr id="153654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874" y="2197"/>
                  <a:ext cx="227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sz="3600" b="1">
                      <a:latin typeface="Times New Roman" pitchFamily="18" charset="0"/>
                    </a:rPr>
                    <a:t>.</a:t>
                  </a:r>
                </a:p>
              </p:txBody>
            </p:sp>
          </p:grpSp>
        </p:grp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1220" y="1841"/>
              <a:ext cx="228" cy="709"/>
              <a:chOff x="874" y="1892"/>
              <a:chExt cx="228" cy="709"/>
            </a:xfrm>
          </p:grpSpPr>
          <p:sp>
            <p:nvSpPr>
              <p:cNvPr id="153656" name="Text Box 56"/>
              <p:cNvSpPr txBox="1">
                <a:spLocks noChangeArrowheads="1"/>
              </p:cNvSpPr>
              <p:nvPr/>
            </p:nvSpPr>
            <p:spPr bwMode="auto">
              <a:xfrm>
                <a:off x="875" y="1892"/>
                <a:ext cx="227" cy="404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 sz="3600" b="1">
                    <a:latin typeface="Times New Roman" pitchFamily="18" charset="0"/>
                  </a:rPr>
                  <a:t>.</a:t>
                </a:r>
              </a:p>
            </p:txBody>
          </p:sp>
          <p:grpSp>
            <p:nvGrpSpPr>
              <p:cNvPr id="10" name="Group 57"/>
              <p:cNvGrpSpPr>
                <a:grpSpLocks/>
              </p:cNvGrpSpPr>
              <p:nvPr/>
            </p:nvGrpSpPr>
            <p:grpSpPr bwMode="auto">
              <a:xfrm>
                <a:off x="874" y="2048"/>
                <a:ext cx="228" cy="553"/>
                <a:chOff x="874" y="2048"/>
                <a:chExt cx="228" cy="553"/>
              </a:xfrm>
            </p:grpSpPr>
            <p:sp>
              <p:nvSpPr>
                <p:cNvPr id="15365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875" y="2048"/>
                  <a:ext cx="227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sz="3600" b="1">
                      <a:latin typeface="Times New Roman" pitchFamily="18" charset="0"/>
                    </a:rPr>
                    <a:t>.</a:t>
                  </a:r>
                </a:p>
              </p:txBody>
            </p:sp>
            <p:sp>
              <p:nvSpPr>
                <p:cNvPr id="15365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874" y="2197"/>
                  <a:ext cx="227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hu-HU" sz="3600" b="1">
                      <a:latin typeface="Times New Roman" pitchFamily="18" charset="0"/>
                    </a:rPr>
                    <a:t>.</a:t>
                  </a:r>
                </a:p>
              </p:txBody>
            </p:sp>
          </p:grpSp>
        </p:grpSp>
      </p:grpSp>
    </p:spTree>
  </p:cSld>
  <p:clrMapOvr>
    <a:masterClrMapping/>
  </p:clrMapOvr>
  <p:transition>
    <p:cover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ECE18-AF0B-4EB3-8247-49AA6B76E0C3}" type="slidenum">
              <a:rPr lang="hu-HU"/>
              <a:pPr/>
              <a:t>57</a:t>
            </a:fld>
            <a:endParaRPr lang="hu-HU">
              <a:latin typeface="Times New Roman CE" charset="-18"/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76600" y="0"/>
            <a:ext cx="5867400" cy="6313488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hu-HU" b="1" dirty="0"/>
              <a:t>Adatút</a:t>
            </a:r>
            <a:r>
              <a:rPr lang="hu-HU" dirty="0"/>
              <a:t> </a:t>
            </a:r>
          </a:p>
          <a:p>
            <a:pPr algn="ctr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hu-HU" dirty="0"/>
              <a:t>(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path</a:t>
            </a:r>
            <a:r>
              <a:rPr lang="hu-HU" dirty="0"/>
              <a:t>).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hu-HU" dirty="0"/>
              <a:t>A regiszter készletből feltöltődik az </a:t>
            </a:r>
            <a:r>
              <a:rPr lang="hu-HU" b="1" dirty="0"/>
              <a:t>ALU</a:t>
            </a:r>
            <a:r>
              <a:rPr lang="hu-HU" dirty="0"/>
              <a:t> két bemenő regisztere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hu-HU" b="1" dirty="0"/>
              <a:t>ALU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hu-HU" dirty="0"/>
              <a:t>Az eredmény az </a:t>
            </a:r>
            <a:r>
              <a:rPr lang="hu-HU" b="1" dirty="0"/>
              <a:t>ALU</a:t>
            </a:r>
            <a:r>
              <a:rPr lang="hu-HU" dirty="0"/>
              <a:t> kimenő regiszterébe kerül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hu-HU" dirty="0"/>
              <a:t>Az </a:t>
            </a:r>
            <a:r>
              <a:rPr lang="hu-HU" b="1" dirty="0"/>
              <a:t>ALU</a:t>
            </a:r>
            <a:r>
              <a:rPr lang="hu-HU" dirty="0"/>
              <a:t> kimenő regiszteréből a kijelölt regiszterbe kerül az eredmény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</a:pPr>
            <a:r>
              <a:rPr lang="hu-HU" dirty="0"/>
              <a:t>Nem biztos, hogy az </a:t>
            </a:r>
            <a:r>
              <a:rPr lang="hu-HU" b="1" dirty="0"/>
              <a:t>ALU</a:t>
            </a:r>
            <a:r>
              <a:rPr lang="hu-HU" dirty="0"/>
              <a:t> be- és kimenő regiszterei tényleges regiszterként vannak kialakítva.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827088" y="260350"/>
            <a:ext cx="2016125" cy="2160588"/>
            <a:chOff x="1292" y="255"/>
            <a:chExt cx="1270" cy="1361"/>
          </a:xfrm>
        </p:grpSpPr>
        <p:sp>
          <p:nvSpPr>
            <p:cNvPr id="160803" name="Rectangle 35"/>
            <p:cNvSpPr>
              <a:spLocks noChangeArrowheads="1"/>
            </p:cNvSpPr>
            <p:nvPr/>
          </p:nvSpPr>
          <p:spPr bwMode="auto">
            <a:xfrm>
              <a:off x="1292" y="1446"/>
              <a:ext cx="1270" cy="17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 algn="ctr" defTabSz="762000">
                <a:spcBef>
                  <a:spcPct val="20000"/>
                </a:spcBef>
              </a:pPr>
              <a:endParaRPr lang="hu-HU" sz="1600">
                <a:latin typeface="Times New Roman" pitchFamily="18" charset="0"/>
              </a:endParaRPr>
            </a:p>
          </p:txBody>
        </p:sp>
        <p:sp>
          <p:nvSpPr>
            <p:cNvPr id="160802" name="Rectangle 34"/>
            <p:cNvSpPr>
              <a:spLocks noChangeArrowheads="1"/>
            </p:cNvSpPr>
            <p:nvPr/>
          </p:nvSpPr>
          <p:spPr bwMode="auto">
            <a:xfrm>
              <a:off x="1292" y="1276"/>
              <a:ext cx="1270" cy="17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 algn="ctr" defTabSz="762000">
                <a:spcBef>
                  <a:spcPct val="20000"/>
                </a:spcBef>
              </a:pPr>
              <a:endParaRPr lang="hu-HU" sz="1600">
                <a:latin typeface="Times New Roman" pitchFamily="18" charset="0"/>
              </a:endParaRPr>
            </a:p>
          </p:txBody>
        </p:sp>
        <p:sp>
          <p:nvSpPr>
            <p:cNvPr id="160801" name="Rectangle 33"/>
            <p:cNvSpPr>
              <a:spLocks noChangeArrowheads="1"/>
            </p:cNvSpPr>
            <p:nvPr/>
          </p:nvSpPr>
          <p:spPr bwMode="auto">
            <a:xfrm>
              <a:off x="1292" y="1106"/>
              <a:ext cx="1270" cy="17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 algn="ctr" defTabSz="762000">
                <a:spcBef>
                  <a:spcPct val="20000"/>
                </a:spcBef>
              </a:pPr>
              <a:r>
                <a:rPr lang="hu-HU" sz="16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60800" name="Rectangle 32"/>
            <p:cNvSpPr>
              <a:spLocks noChangeArrowheads="1"/>
            </p:cNvSpPr>
            <p:nvPr/>
          </p:nvSpPr>
          <p:spPr bwMode="auto">
            <a:xfrm>
              <a:off x="1292" y="936"/>
              <a:ext cx="1270" cy="17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 algn="ctr" defTabSz="762000">
                <a:spcBef>
                  <a:spcPct val="20000"/>
                </a:spcBef>
              </a:pPr>
              <a:endParaRPr lang="hu-HU" sz="1600">
                <a:latin typeface="Times New Roman" pitchFamily="18" charset="0"/>
              </a:endParaRPr>
            </a:p>
          </p:txBody>
        </p:sp>
        <p:sp>
          <p:nvSpPr>
            <p:cNvPr id="160799" name="Rectangle 31"/>
            <p:cNvSpPr>
              <a:spLocks noChangeArrowheads="1"/>
            </p:cNvSpPr>
            <p:nvPr/>
          </p:nvSpPr>
          <p:spPr bwMode="auto">
            <a:xfrm>
              <a:off x="1292" y="765"/>
              <a:ext cx="1270" cy="17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 algn="ctr" defTabSz="762000">
                <a:spcBef>
                  <a:spcPct val="20000"/>
                </a:spcBef>
              </a:pPr>
              <a:r>
                <a:rPr lang="hu-HU" sz="16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60798" name="Rectangle 30"/>
            <p:cNvSpPr>
              <a:spLocks noChangeArrowheads="1"/>
            </p:cNvSpPr>
            <p:nvPr/>
          </p:nvSpPr>
          <p:spPr bwMode="auto">
            <a:xfrm>
              <a:off x="1292" y="595"/>
              <a:ext cx="1270" cy="17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 algn="ctr" defTabSz="762000">
                <a:spcBef>
                  <a:spcPct val="20000"/>
                </a:spcBef>
              </a:pPr>
              <a:endParaRPr lang="hu-HU" sz="1600">
                <a:latin typeface="Times New Roman" pitchFamily="18" charset="0"/>
              </a:endParaRPr>
            </a:p>
          </p:txBody>
        </p:sp>
        <p:sp>
          <p:nvSpPr>
            <p:cNvPr id="160797" name="Rectangle 29"/>
            <p:cNvSpPr>
              <a:spLocks noChangeArrowheads="1"/>
            </p:cNvSpPr>
            <p:nvPr/>
          </p:nvSpPr>
          <p:spPr bwMode="auto">
            <a:xfrm>
              <a:off x="1292" y="425"/>
              <a:ext cx="1270" cy="17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 algn="ctr" defTabSz="762000">
                <a:spcBef>
                  <a:spcPct val="20000"/>
                </a:spcBef>
              </a:pPr>
              <a:endParaRPr lang="hu-HU" sz="1600">
                <a:latin typeface="Times New Roman" pitchFamily="18" charset="0"/>
              </a:endParaRPr>
            </a:p>
          </p:txBody>
        </p:sp>
        <p:sp>
          <p:nvSpPr>
            <p:cNvPr id="160796" name="Rectangle 28"/>
            <p:cNvSpPr>
              <a:spLocks noChangeArrowheads="1"/>
            </p:cNvSpPr>
            <p:nvPr/>
          </p:nvSpPr>
          <p:spPr bwMode="auto">
            <a:xfrm>
              <a:off x="1292" y="255"/>
              <a:ext cx="1270" cy="17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0" tIns="0" rIns="0" bIns="0"/>
            <a:lstStyle/>
            <a:p>
              <a:pPr algn="ctr" defTabSz="762000">
                <a:spcBef>
                  <a:spcPct val="20000"/>
                </a:spcBef>
              </a:pPr>
              <a:r>
                <a:rPr lang="hu-HU" sz="1600">
                  <a:latin typeface="Times New Roman" pitchFamily="18" charset="0"/>
                </a:rPr>
                <a:t>A+B</a:t>
              </a:r>
            </a:p>
          </p:txBody>
        </p:sp>
        <p:sp>
          <p:nvSpPr>
            <p:cNvPr id="160804" name="Line 36"/>
            <p:cNvSpPr>
              <a:spLocks noChangeShapeType="1"/>
            </p:cNvSpPr>
            <p:nvPr/>
          </p:nvSpPr>
          <p:spPr bwMode="auto">
            <a:xfrm>
              <a:off x="1292" y="255"/>
              <a:ext cx="127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0805" name="Line 37"/>
            <p:cNvSpPr>
              <a:spLocks noChangeShapeType="1"/>
            </p:cNvSpPr>
            <p:nvPr/>
          </p:nvSpPr>
          <p:spPr bwMode="auto">
            <a:xfrm>
              <a:off x="1292" y="425"/>
              <a:ext cx="1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0806" name="Line 38"/>
            <p:cNvSpPr>
              <a:spLocks noChangeShapeType="1"/>
            </p:cNvSpPr>
            <p:nvPr/>
          </p:nvSpPr>
          <p:spPr bwMode="auto">
            <a:xfrm>
              <a:off x="1292" y="595"/>
              <a:ext cx="1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0807" name="Line 39"/>
            <p:cNvSpPr>
              <a:spLocks noChangeShapeType="1"/>
            </p:cNvSpPr>
            <p:nvPr/>
          </p:nvSpPr>
          <p:spPr bwMode="auto">
            <a:xfrm>
              <a:off x="1292" y="765"/>
              <a:ext cx="1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0808" name="Line 40"/>
            <p:cNvSpPr>
              <a:spLocks noChangeShapeType="1"/>
            </p:cNvSpPr>
            <p:nvPr/>
          </p:nvSpPr>
          <p:spPr bwMode="auto">
            <a:xfrm>
              <a:off x="1292" y="936"/>
              <a:ext cx="1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0809" name="Line 41"/>
            <p:cNvSpPr>
              <a:spLocks noChangeShapeType="1"/>
            </p:cNvSpPr>
            <p:nvPr/>
          </p:nvSpPr>
          <p:spPr bwMode="auto">
            <a:xfrm>
              <a:off x="1292" y="1106"/>
              <a:ext cx="1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0810" name="Line 42"/>
            <p:cNvSpPr>
              <a:spLocks noChangeShapeType="1"/>
            </p:cNvSpPr>
            <p:nvPr/>
          </p:nvSpPr>
          <p:spPr bwMode="auto">
            <a:xfrm>
              <a:off x="1292" y="1276"/>
              <a:ext cx="1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0811" name="Line 43"/>
            <p:cNvSpPr>
              <a:spLocks noChangeShapeType="1"/>
            </p:cNvSpPr>
            <p:nvPr/>
          </p:nvSpPr>
          <p:spPr bwMode="auto">
            <a:xfrm>
              <a:off x="1292" y="1446"/>
              <a:ext cx="127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0812" name="Line 44"/>
            <p:cNvSpPr>
              <a:spLocks noChangeShapeType="1"/>
            </p:cNvSpPr>
            <p:nvPr/>
          </p:nvSpPr>
          <p:spPr bwMode="auto">
            <a:xfrm>
              <a:off x="1292" y="1616"/>
              <a:ext cx="127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0813" name="Line 45"/>
            <p:cNvSpPr>
              <a:spLocks noChangeShapeType="1"/>
            </p:cNvSpPr>
            <p:nvPr/>
          </p:nvSpPr>
          <p:spPr bwMode="auto">
            <a:xfrm>
              <a:off x="1292" y="255"/>
              <a:ext cx="0" cy="136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60814" name="Line 46"/>
            <p:cNvSpPr>
              <a:spLocks noChangeShapeType="1"/>
            </p:cNvSpPr>
            <p:nvPr/>
          </p:nvSpPr>
          <p:spPr bwMode="auto">
            <a:xfrm>
              <a:off x="2562" y="255"/>
              <a:ext cx="0" cy="136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60827" name="Text Box 59"/>
          <p:cNvSpPr txBox="1">
            <a:spLocks noChangeArrowheads="1"/>
          </p:cNvSpPr>
          <p:nvPr/>
        </p:nvSpPr>
        <p:spPr bwMode="auto">
          <a:xfrm>
            <a:off x="754063" y="2852738"/>
            <a:ext cx="8636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/>
              <a:t>A</a:t>
            </a:r>
          </a:p>
        </p:txBody>
      </p:sp>
      <p:sp>
        <p:nvSpPr>
          <p:cNvPr id="160828" name="Text Box 60"/>
          <p:cNvSpPr txBox="1">
            <a:spLocks noChangeArrowheads="1"/>
          </p:cNvSpPr>
          <p:nvPr/>
        </p:nvSpPr>
        <p:spPr bwMode="auto">
          <a:xfrm>
            <a:off x="2052638" y="2852738"/>
            <a:ext cx="8636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/>
              <a:t>B</a:t>
            </a:r>
          </a:p>
        </p:txBody>
      </p:sp>
      <p:sp>
        <p:nvSpPr>
          <p:cNvPr id="160831" name="Freeform 63"/>
          <p:cNvSpPr>
            <a:spLocks/>
          </p:cNvSpPr>
          <p:nvPr/>
        </p:nvSpPr>
        <p:spPr bwMode="auto">
          <a:xfrm>
            <a:off x="971550" y="3716338"/>
            <a:ext cx="1800225" cy="720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3" y="0"/>
              </a:cxn>
              <a:cxn ang="0">
                <a:pos x="454" y="136"/>
              </a:cxn>
              <a:cxn ang="0">
                <a:pos x="681" y="136"/>
              </a:cxn>
              <a:cxn ang="0">
                <a:pos x="771" y="0"/>
              </a:cxn>
              <a:cxn ang="0">
                <a:pos x="1134" y="0"/>
              </a:cxn>
              <a:cxn ang="0">
                <a:pos x="862" y="454"/>
              </a:cxn>
              <a:cxn ang="0">
                <a:pos x="272" y="454"/>
              </a:cxn>
              <a:cxn ang="0">
                <a:pos x="0" y="0"/>
              </a:cxn>
            </a:cxnLst>
            <a:rect l="0" t="0" r="r" b="b"/>
            <a:pathLst>
              <a:path w="1134" h="454">
                <a:moveTo>
                  <a:pt x="0" y="0"/>
                </a:moveTo>
                <a:lnTo>
                  <a:pt x="363" y="0"/>
                </a:lnTo>
                <a:lnTo>
                  <a:pt x="454" y="136"/>
                </a:lnTo>
                <a:lnTo>
                  <a:pt x="681" y="136"/>
                </a:lnTo>
                <a:lnTo>
                  <a:pt x="771" y="0"/>
                </a:lnTo>
                <a:lnTo>
                  <a:pt x="1134" y="0"/>
                </a:lnTo>
                <a:lnTo>
                  <a:pt x="862" y="454"/>
                </a:lnTo>
                <a:lnTo>
                  <a:pt x="272" y="454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0832" name="Text Box 64"/>
          <p:cNvSpPr txBox="1">
            <a:spLocks noChangeArrowheads="1"/>
          </p:cNvSpPr>
          <p:nvPr/>
        </p:nvSpPr>
        <p:spPr bwMode="auto">
          <a:xfrm>
            <a:off x="1476375" y="4005263"/>
            <a:ext cx="792163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800"/>
              <a:t>ALU</a:t>
            </a:r>
          </a:p>
        </p:txBody>
      </p:sp>
      <p:sp>
        <p:nvSpPr>
          <p:cNvPr id="160833" name="Text Box 65"/>
          <p:cNvSpPr txBox="1">
            <a:spLocks noChangeArrowheads="1"/>
          </p:cNvSpPr>
          <p:nvPr/>
        </p:nvSpPr>
        <p:spPr bwMode="auto">
          <a:xfrm>
            <a:off x="1403350" y="4652963"/>
            <a:ext cx="86360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/>
              <a:t>A+B</a:t>
            </a:r>
          </a:p>
        </p:txBody>
      </p:sp>
      <p:sp>
        <p:nvSpPr>
          <p:cNvPr id="160834" name="Line 66"/>
          <p:cNvSpPr>
            <a:spLocks noChangeShapeType="1"/>
          </p:cNvSpPr>
          <p:nvPr/>
        </p:nvSpPr>
        <p:spPr bwMode="auto">
          <a:xfrm>
            <a:off x="1196975" y="2439988"/>
            <a:ext cx="0" cy="41275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0835" name="Line 67"/>
          <p:cNvSpPr>
            <a:spLocks noChangeShapeType="1"/>
          </p:cNvSpPr>
          <p:nvPr/>
        </p:nvSpPr>
        <p:spPr bwMode="auto">
          <a:xfrm>
            <a:off x="2484438" y="2430463"/>
            <a:ext cx="0" cy="42227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0836" name="Line 68"/>
          <p:cNvSpPr>
            <a:spLocks noChangeShapeType="1"/>
          </p:cNvSpPr>
          <p:nvPr/>
        </p:nvSpPr>
        <p:spPr bwMode="auto">
          <a:xfrm>
            <a:off x="1187450" y="3203575"/>
            <a:ext cx="0" cy="5127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0837" name="Line 69"/>
          <p:cNvSpPr>
            <a:spLocks noChangeShapeType="1"/>
          </p:cNvSpPr>
          <p:nvPr/>
        </p:nvSpPr>
        <p:spPr bwMode="auto">
          <a:xfrm>
            <a:off x="2484438" y="3203575"/>
            <a:ext cx="0" cy="512763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0838" name="Line 70"/>
          <p:cNvSpPr>
            <a:spLocks noChangeShapeType="1"/>
          </p:cNvSpPr>
          <p:nvPr/>
        </p:nvSpPr>
        <p:spPr bwMode="auto">
          <a:xfrm>
            <a:off x="1835150" y="4437063"/>
            <a:ext cx="0" cy="2159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0839" name="Line 71"/>
          <p:cNvSpPr>
            <a:spLocks noChangeShapeType="1"/>
          </p:cNvSpPr>
          <p:nvPr/>
        </p:nvSpPr>
        <p:spPr bwMode="auto">
          <a:xfrm>
            <a:off x="1835150" y="5003800"/>
            <a:ext cx="0" cy="225425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0840" name="Line 72"/>
          <p:cNvSpPr>
            <a:spLocks noChangeShapeType="1"/>
          </p:cNvSpPr>
          <p:nvPr/>
        </p:nvSpPr>
        <p:spPr bwMode="auto">
          <a:xfrm flipH="1">
            <a:off x="366713" y="5229225"/>
            <a:ext cx="1497012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0841" name="Line 73"/>
          <p:cNvSpPr>
            <a:spLocks noChangeShapeType="1"/>
          </p:cNvSpPr>
          <p:nvPr/>
        </p:nvSpPr>
        <p:spPr bwMode="auto">
          <a:xfrm flipV="1">
            <a:off x="395288" y="376238"/>
            <a:ext cx="0" cy="4852987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0842" name="Line 74"/>
          <p:cNvSpPr>
            <a:spLocks noChangeShapeType="1"/>
          </p:cNvSpPr>
          <p:nvPr/>
        </p:nvSpPr>
        <p:spPr bwMode="auto">
          <a:xfrm>
            <a:off x="395288" y="404813"/>
            <a:ext cx="4318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7910532" cy="44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Számolás kettes számrendszerben</a:t>
            </a:r>
          </a:p>
        </p:txBody>
      </p:sp>
      <p:sp>
        <p:nvSpPr>
          <p:cNvPr id="10" name="Téglalap 9"/>
          <p:cNvSpPr/>
          <p:nvPr/>
        </p:nvSpPr>
        <p:spPr>
          <a:xfrm>
            <a:off x="2500298" y="3357562"/>
            <a:ext cx="35719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53998"/>
            <a:ext cx="1785950" cy="200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57562"/>
            <a:ext cx="6357982" cy="3341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32D9C0C-2F6E-4094-A60D-ED840C30C87B}"/>
              </a:ext>
            </a:extLst>
          </p:cNvPr>
          <p:cNvSpPr txBox="1"/>
          <p:nvPr/>
        </p:nvSpPr>
        <p:spPr>
          <a:xfrm>
            <a:off x="7190577" y="5266926"/>
            <a:ext cx="1675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/>
              <a:t>: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Számolás kettes számrendszerben</a:t>
            </a:r>
          </a:p>
        </p:txBody>
      </p:sp>
      <p:sp>
        <p:nvSpPr>
          <p:cNvPr id="10" name="Téglalap 9"/>
          <p:cNvSpPr/>
          <p:nvPr/>
        </p:nvSpPr>
        <p:spPr>
          <a:xfrm>
            <a:off x="2500298" y="3357562"/>
            <a:ext cx="35719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05377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072074"/>
            <a:ext cx="1343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429000"/>
            <a:ext cx="1278748" cy="32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Számolás kettes számrendszerben</a:t>
            </a:r>
          </a:p>
        </p:txBody>
      </p:sp>
      <p:sp>
        <p:nvSpPr>
          <p:cNvPr id="10" name="Téglalap 9"/>
          <p:cNvSpPr/>
          <p:nvPr/>
        </p:nvSpPr>
        <p:spPr>
          <a:xfrm>
            <a:off x="2500298" y="3357562"/>
            <a:ext cx="357190" cy="628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B81641E-450C-4B52-B74E-367B19C144F7}"/>
              </a:ext>
            </a:extLst>
          </p:cNvPr>
          <p:cNvSpPr txBox="1"/>
          <p:nvPr/>
        </p:nvSpPr>
        <p:spPr>
          <a:xfrm>
            <a:off x="215516" y="1677864"/>
            <a:ext cx="8676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Általában az osztást ugyanúgy végezzük, mint a 10-es számrendszerben: balról jobbra haladva veszünk először annyi jegyet, amennyiben már lealább egyszer megvan (itt most ez azt jelenti, hogy nagyobb nála) és elosztjuk maradékosan, visszaszorzunk, kivonjuk (binárisan), majd vesszük a következő jegyet és ezt folytatjuk az utolsó jegyig.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6A162E-4C5D-4F63-A79F-5EE2F593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0" y="3139859"/>
            <a:ext cx="87249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Tört számok binárisan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Kettes számrendszerben ábrázolt törtek értéke: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Tizedes tört átváltása bináris törtté (kettővel osztások helyett kettővel szorzásokkal!)</a:t>
            </a:r>
          </a:p>
          <a:p>
            <a:endParaRPr lang="hu-HU" dirty="0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8501122" cy="113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286388"/>
            <a:ext cx="878076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lapértelmezett terv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Alapértelmezett terv">
      <a:majorFont>
        <a:latin typeface="Bookman Old Styl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7293</TotalTime>
  <Words>2543</Words>
  <Application>Microsoft Office PowerPoint</Application>
  <PresentationFormat>Diavetítés a képernyőre (4:3 oldalarány)</PresentationFormat>
  <Paragraphs>457</Paragraphs>
  <Slides>57</Slides>
  <Notes>10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3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57</vt:i4>
      </vt:variant>
    </vt:vector>
  </HeadingPairs>
  <TitlesOfParts>
    <vt:vector size="74" baseType="lpstr">
      <vt:lpstr>Arial</vt:lpstr>
      <vt:lpstr>Bookman Old Style</vt:lpstr>
      <vt:lpstr>Calibri</vt:lpstr>
      <vt:lpstr>Corbel</vt:lpstr>
      <vt:lpstr>Courier New</vt:lpstr>
      <vt:lpstr>Symbol</vt:lpstr>
      <vt:lpstr>Times New Roman</vt:lpstr>
      <vt:lpstr>Times New Roman CE</vt:lpstr>
      <vt:lpstr>Wingdings</vt:lpstr>
      <vt:lpstr>Wingdings 2</vt:lpstr>
      <vt:lpstr>Wingdings 3</vt:lpstr>
      <vt:lpstr>Modul</vt:lpstr>
      <vt:lpstr>Office-téma</vt:lpstr>
      <vt:lpstr>Alapértelmezett terv</vt:lpstr>
      <vt:lpstr>Bitkép alakzat</vt:lpstr>
      <vt:lpstr>Dokumentum</vt:lpstr>
      <vt:lpstr>Equation</vt:lpstr>
      <vt:lpstr>Számolás kettes számrendszerben</vt:lpstr>
      <vt:lpstr>Számolás kettes számrendszerben</vt:lpstr>
      <vt:lpstr>Kivonás komplemensképzéssel</vt:lpstr>
      <vt:lpstr>PowerPoint-bemutató</vt:lpstr>
      <vt:lpstr>Kettes komplemens képzése</vt:lpstr>
      <vt:lpstr>Számolás kettes számrendszerben</vt:lpstr>
      <vt:lpstr>Számolás kettes számrendszerben</vt:lpstr>
      <vt:lpstr>Számolás kettes számrendszerben</vt:lpstr>
      <vt:lpstr>Tört számok binárisan</vt:lpstr>
      <vt:lpstr>Tört számok binárisan</vt:lpstr>
      <vt:lpstr>Hexadecimális összeadástábla</vt:lpstr>
      <vt:lpstr>Hexadecimális számok összeadása</vt:lpstr>
      <vt:lpstr>Hexadecimális szorzótábla</vt:lpstr>
      <vt:lpstr>Hexadecimális számok szorzása</vt:lpstr>
      <vt:lpstr>Kódolási feladatok</vt:lpstr>
      <vt:lpstr>ASCII kódtáblázat</vt:lpstr>
      <vt:lpstr>Feladatok összeadásra</vt:lpstr>
      <vt:lpstr>Megoldások összeadásra</vt:lpstr>
      <vt:lpstr>Feladatok kivonásra</vt:lpstr>
      <vt:lpstr>Megoldások kivonásra</vt:lpstr>
      <vt:lpstr>Feladatok szorzásra, osztásra</vt:lpstr>
      <vt:lpstr>Megoldások szorzásra, osztásra</vt:lpstr>
      <vt:lpstr>Feladatok</vt:lpstr>
      <vt:lpstr>A számok ábrázolása a számítógépben</vt:lpstr>
      <vt:lpstr>A számok ábrázolása a számítógépben</vt:lpstr>
      <vt:lpstr>A számok ábrázolása a számítógépben</vt:lpstr>
      <vt:lpstr>A számok ábrázolása a számítógépben</vt:lpstr>
      <vt:lpstr>A számok ábrázolása a számítógépben</vt:lpstr>
      <vt:lpstr>PowerPoint-bemutató</vt:lpstr>
      <vt:lpstr>A számok ábrázolása a számítógépben</vt:lpstr>
      <vt:lpstr>A számok ábrázolása a számítógépben</vt:lpstr>
      <vt:lpstr>A számok ábrázolása a számítógépben</vt:lpstr>
      <vt:lpstr>A számok ábrázolása a számítógépben</vt:lpstr>
      <vt:lpstr>A számok ábrázolása a számítógépben</vt:lpstr>
      <vt:lpstr>Példa negatív szám ábrázolására (első bit 1 marad)</vt:lpstr>
      <vt:lpstr>Példa pozitív szám ábrázolására (első bit 0 lesz)</vt:lpstr>
      <vt:lpstr>PowerPoint-bemutató</vt:lpstr>
      <vt:lpstr>Adattípusok a Java programozási nyelvben</vt:lpstr>
      <vt:lpstr>Adattípusok a Java programozási nyelvben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Logikai műveletek</vt:lpstr>
      <vt:lpstr>Logikai műveletek</vt:lpstr>
      <vt:lpstr>Logikai műveletek</vt:lpstr>
      <vt:lpstr>Logikai műveletek</vt:lpstr>
      <vt:lpstr>Logikai műveletek</vt:lpstr>
      <vt:lpstr>Logikai műveletek</vt:lpstr>
      <vt:lpstr>Aritmetikai műveletek</vt:lpstr>
      <vt:lpstr>Aritmetikai műveletek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 az informatikába</dc:title>
  <dc:creator>Kiss Attila</dc:creator>
  <cp:lastModifiedBy>Kiss Attila Elemér</cp:lastModifiedBy>
  <cp:revision>338</cp:revision>
  <dcterms:created xsi:type="dcterms:W3CDTF">2015-09-22T12:03:21Z</dcterms:created>
  <dcterms:modified xsi:type="dcterms:W3CDTF">2020-10-28T14:09:50Z</dcterms:modified>
</cp:coreProperties>
</file>