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62" r:id="rId9"/>
    <p:sldId id="263" r:id="rId10"/>
    <p:sldId id="265" r:id="rId11"/>
    <p:sldId id="266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E75B-EED7-49CA-9B33-E0BE8D45D358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F042-5734-465C-9C80-B298AEF29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mn.org/Documents/Introduction%20to%20BPM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Process</a:t>
            </a:r>
            <a:br>
              <a:rPr lang="en-US" dirty="0"/>
            </a:br>
            <a:r>
              <a:rPr lang="en-US" dirty="0"/>
              <a:t>Modeling Notation (BPMN)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35824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Stephen </a:t>
            </a:r>
            <a:r>
              <a:rPr lang="en-US" dirty="0"/>
              <a:t>A. </a:t>
            </a:r>
            <a:r>
              <a:rPr lang="en-US" dirty="0" smtClean="0"/>
              <a:t>White</a:t>
            </a:r>
            <a:r>
              <a:rPr lang="hu-HU" dirty="0" smtClean="0"/>
              <a:t> (</a:t>
            </a:r>
            <a:r>
              <a:rPr lang="en-US" dirty="0" smtClean="0"/>
              <a:t>IBM</a:t>
            </a:r>
            <a:r>
              <a:rPr lang="hu-HU" dirty="0" smtClean="0"/>
              <a:t>):</a:t>
            </a:r>
            <a:r>
              <a:rPr lang="en-US" dirty="0" smtClean="0"/>
              <a:t> </a:t>
            </a:r>
            <a:r>
              <a:rPr lang="en-US" i="1" dirty="0" smtClean="0"/>
              <a:t>Introduction to BPMN</a:t>
            </a:r>
          </a:p>
          <a:p>
            <a:endParaRPr lang="hu-HU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http://www.bpmn.org/Documents/Introductio</a:t>
            </a:r>
            <a:r>
              <a:rPr lang="hu-HU" sz="2400" dirty="0" smtClean="0">
                <a:hlinkClick r:id="rId2"/>
              </a:rPr>
              <a:t>n </a:t>
            </a:r>
            <a:r>
              <a:rPr lang="en-US" sz="2400" dirty="0" smtClean="0">
                <a:hlinkClick r:id="rId2"/>
              </a:rPr>
              <a:t>to</a:t>
            </a:r>
            <a:r>
              <a:rPr lang="hu-HU" sz="2400" dirty="0" smtClean="0">
                <a:hlinkClick r:id="rId2"/>
              </a:rPr>
              <a:t> </a:t>
            </a:r>
            <a:r>
              <a:rPr lang="en-US" sz="2400" dirty="0" smtClean="0">
                <a:hlinkClick r:id="rId2"/>
              </a:rPr>
              <a:t>BPMN.pdf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Tagolás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944480" cy="48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Adat objektumok, csoportok és annotáció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63967"/>
            <a:ext cx="5429288" cy="539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8987691" cy="44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Automatikus implementáció támogatása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344570" cy="416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Process</a:t>
            </a:r>
            <a:r>
              <a:rPr lang="hu-HU" dirty="0" smtClean="0"/>
              <a:t> </a:t>
            </a:r>
            <a:r>
              <a:rPr lang="en-US" dirty="0" smtClean="0"/>
              <a:t>Modeling Notation (BPMN)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Business Process Management Initiative (BPMI</a:t>
            </a:r>
            <a:r>
              <a:rPr lang="en-US" dirty="0" smtClean="0"/>
              <a:t>)</a:t>
            </a:r>
            <a:endParaRPr lang="hu-HU" dirty="0"/>
          </a:p>
          <a:p>
            <a:pPr lvl="1"/>
            <a:r>
              <a:rPr lang="en-US" dirty="0" smtClean="0"/>
              <a:t>2004. </a:t>
            </a:r>
            <a:r>
              <a:rPr lang="hu-HU" dirty="0" smtClean="0"/>
              <a:t>május: </a:t>
            </a:r>
            <a:r>
              <a:rPr lang="en-US" dirty="0" smtClean="0"/>
              <a:t>BPMN </a:t>
            </a:r>
            <a:r>
              <a:rPr lang="en-US" dirty="0"/>
              <a:t>1.0 </a:t>
            </a:r>
            <a:r>
              <a:rPr lang="en-US" dirty="0" err="1" smtClean="0"/>
              <a:t>specifi</a:t>
            </a:r>
            <a:r>
              <a:rPr lang="hu-HU" dirty="0" err="1" smtClean="0"/>
              <a:t>káció</a:t>
            </a:r>
            <a:endParaRPr lang="hu-HU" dirty="0" smtClean="0"/>
          </a:p>
          <a:p>
            <a:r>
              <a:rPr lang="hu-HU" dirty="0" smtClean="0"/>
              <a:t>Célok</a:t>
            </a:r>
          </a:p>
          <a:p>
            <a:pPr lvl="1"/>
            <a:r>
              <a:rPr lang="hu-HU" dirty="0" smtClean="0"/>
              <a:t>Közérthetőség</a:t>
            </a:r>
          </a:p>
          <a:p>
            <a:pPr lvl="2"/>
            <a:r>
              <a:rPr lang="hu-HU" dirty="0" smtClean="0"/>
              <a:t>Felhasználó</a:t>
            </a:r>
          </a:p>
          <a:p>
            <a:pPr lvl="1"/>
            <a:r>
              <a:rPr lang="hu-HU" dirty="0" smtClean="0"/>
              <a:t>Üzleti elemző </a:t>
            </a:r>
          </a:p>
          <a:p>
            <a:pPr lvl="2"/>
            <a:r>
              <a:rPr lang="hu-HU" dirty="0" smtClean="0"/>
              <a:t>kezdeti folyamatterv</a:t>
            </a:r>
          </a:p>
          <a:p>
            <a:pPr lvl="1"/>
            <a:r>
              <a:rPr lang="hu-HU" dirty="0" smtClean="0"/>
              <a:t>Műszaki fejlesztő</a:t>
            </a:r>
          </a:p>
          <a:p>
            <a:pPr lvl="2"/>
            <a:r>
              <a:rPr lang="hu-HU" dirty="0" smtClean="0"/>
              <a:t>Implementáció</a:t>
            </a:r>
          </a:p>
          <a:p>
            <a:pPr lvl="2"/>
            <a:r>
              <a:rPr lang="hu-HU" dirty="0" smtClean="0"/>
              <a:t>Belső modell automatikus generálás céljára</a:t>
            </a:r>
          </a:p>
          <a:p>
            <a:pPr lvl="2"/>
            <a:r>
              <a:rPr lang="en-US" dirty="0" smtClean="0"/>
              <a:t>BPEL4WS</a:t>
            </a:r>
            <a:endParaRPr lang="hu-HU" dirty="0" smtClean="0"/>
          </a:p>
          <a:p>
            <a:pPr lvl="1"/>
            <a:r>
              <a:rPr lang="hu-HU" dirty="0" smtClean="0"/>
              <a:t>Üzleti végfelhasználó (monitorozás, menedzsment)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Diagram (BPD)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Folyamatábra-szerű grafikus diagram</a:t>
            </a:r>
          </a:p>
          <a:p>
            <a:r>
              <a:rPr lang="hu-HU" dirty="0" smtClean="0"/>
              <a:t>Elemtípusok</a:t>
            </a:r>
          </a:p>
          <a:p>
            <a:pPr lvl="1"/>
            <a:r>
              <a:rPr lang="hu-HU" dirty="0" smtClean="0"/>
              <a:t>Adatfolyam</a:t>
            </a:r>
          </a:p>
          <a:p>
            <a:pPr lvl="1"/>
            <a:r>
              <a:rPr lang="hu-HU" dirty="0" smtClean="0"/>
              <a:t>Összeköttetés</a:t>
            </a:r>
          </a:p>
          <a:p>
            <a:pPr lvl="1"/>
            <a:r>
              <a:rPr lang="hu-HU" dirty="0" smtClean="0"/>
              <a:t>Tagolás</a:t>
            </a:r>
          </a:p>
          <a:p>
            <a:pPr lvl="1"/>
            <a:r>
              <a:rPr lang="hu-HU" dirty="0" err="1" smtClean="0"/>
              <a:t>Artifact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Adatfolyam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1981208"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Állapotváltozás</a:t>
                      </a:r>
                    </a:p>
                    <a:p>
                      <a:r>
                        <a:rPr lang="hu-HU" dirty="0" smtClean="0"/>
                        <a:t>Ok-hatás</a:t>
                      </a:r>
                    </a:p>
                    <a:p>
                      <a:r>
                        <a:rPr lang="hu-HU" dirty="0" smtClean="0"/>
                        <a:t>Eseménytípusok:</a:t>
                      </a:r>
                    </a:p>
                    <a:p>
                      <a:r>
                        <a:rPr lang="hu-HU" dirty="0" smtClean="0"/>
                        <a:t>Start, </a:t>
                      </a:r>
                      <a:r>
                        <a:rPr lang="hu-HU" dirty="0" err="1" smtClean="0"/>
                        <a:t>Intermediate</a:t>
                      </a:r>
                      <a:r>
                        <a:rPr lang="hu-HU" dirty="0" smtClean="0"/>
                        <a:t>,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dirty="0" smtClean="0"/>
                        <a:t>Tevékenység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Atomi/összetett</a:t>
                      </a:r>
                    </a:p>
                    <a:p>
                      <a:r>
                        <a:rPr lang="hu-HU" dirty="0" smtClean="0"/>
                        <a:t>Taszk/</a:t>
                      </a:r>
                      <a:r>
                        <a:rPr lang="hu-HU" dirty="0" err="1" smtClean="0"/>
                        <a:t>alfolyamat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dirty="0" smtClean="0"/>
                        <a:t>Átjáró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Szekvencia konvergencia/divergencia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714488"/>
            <a:ext cx="1314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500438"/>
            <a:ext cx="11334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500570"/>
            <a:ext cx="6858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Összeköttetés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346"/>
                <a:gridCol w="3729054"/>
                <a:gridCol w="2743200"/>
              </a:tblGrid>
              <a:tr h="198120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Szekvencia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Tevékenységek sorrendje a folyamatban</a:t>
                      </a:r>
                    </a:p>
                    <a:p>
                      <a:r>
                        <a:rPr lang="hu-HU" sz="2400" dirty="0" smtClean="0"/>
                        <a:t>(nincs vezérlési folyamat a </a:t>
                      </a:r>
                      <a:r>
                        <a:rPr lang="hu-HU" sz="2400" dirty="0" err="1" smtClean="0"/>
                        <a:t>BPMN-ben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Üzenet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Két független folyamat részvevő közötti információcsere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Asszociáció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Adat, szöveg stb. hozzárendelés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gyenes összekötő nyíllal 7"/>
          <p:cNvCxnSpPr/>
          <p:nvPr/>
        </p:nvCxnSpPr>
        <p:spPr>
          <a:xfrm>
            <a:off x="6500826" y="2214554"/>
            <a:ext cx="1714512" cy="1588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500826" y="3929066"/>
            <a:ext cx="1714512" cy="1588"/>
          </a:xfrm>
          <a:prstGeom prst="straightConnector1">
            <a:avLst/>
          </a:prstGeom>
          <a:ln w="34925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429388" y="5143512"/>
            <a:ext cx="1714512" cy="1588"/>
          </a:xfrm>
          <a:prstGeom prst="straightConnector1">
            <a:avLst/>
          </a:prstGeom>
          <a:ln w="34925">
            <a:solidFill>
              <a:schemeClr val="tx1"/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Tagolás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8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346"/>
                <a:gridCol w="3729054"/>
                <a:gridCol w="2743200"/>
              </a:tblGrid>
              <a:tr h="1981208">
                <a:tc>
                  <a:txBody>
                    <a:bodyPr/>
                    <a:lstStyle/>
                    <a:p>
                      <a:r>
                        <a:rPr lang="hu-HU" sz="2400" dirty="0" err="1" smtClean="0"/>
                        <a:t>Pool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Résztvevő jelölése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Sáv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Tevékenységek csoportosítása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71612"/>
            <a:ext cx="214788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214686"/>
            <a:ext cx="2233611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Artifact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346"/>
                <a:gridCol w="3729054"/>
                <a:gridCol w="2743200"/>
              </a:tblGrid>
              <a:tr h="198120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Adat objektum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Szimbolikus </a:t>
                      </a:r>
                    </a:p>
                    <a:p>
                      <a:r>
                        <a:rPr lang="hu-HU" sz="2400" dirty="0" err="1" smtClean="0"/>
                        <a:t>token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Csoport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Tevékenységek csoportosítása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4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Annotáció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Kiegészítő szöveges információ</a:t>
                      </a:r>
                    </a:p>
                    <a:p>
                      <a:r>
                        <a:rPr lang="hu-HU" sz="2400" dirty="0" smtClean="0"/>
                        <a:t>(komment)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kerekített téglalap 5"/>
          <p:cNvSpPr/>
          <p:nvPr/>
        </p:nvSpPr>
        <p:spPr>
          <a:xfrm>
            <a:off x="6072198" y="3357562"/>
            <a:ext cx="2357454" cy="1143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214422"/>
            <a:ext cx="857256" cy="153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636"/>
            <a:ext cx="2914660" cy="85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elemtípusok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85563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Hierarchikus modellezés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9970"/>
            <a:ext cx="8143932" cy="43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158</Words>
  <Application>Microsoft Office PowerPoint</Application>
  <PresentationFormat>Diavetítés a képernyőre (4:3 oldalarány)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Business Process Modeling Notation (BPMN)</vt:lpstr>
      <vt:lpstr>Business Process Modeling Notation (BPMN)</vt:lpstr>
      <vt:lpstr>Business Process Diagram (BPD)</vt:lpstr>
      <vt:lpstr>Adatfolyam</vt:lpstr>
      <vt:lpstr>Összeköttetés</vt:lpstr>
      <vt:lpstr>Tagolás</vt:lpstr>
      <vt:lpstr>Artifact</vt:lpstr>
      <vt:lpstr>Példa: elemtípusok</vt:lpstr>
      <vt:lpstr>Hierarchikus modellezés</vt:lpstr>
      <vt:lpstr>Tagolás</vt:lpstr>
      <vt:lpstr>Adat objektumok, csoportok és annotáció</vt:lpstr>
      <vt:lpstr>Együttműködés</vt:lpstr>
      <vt:lpstr>Automatikus implementáció támogatása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Modeling Notation (BPMN)</dc:title>
  <dc:creator>Pataricza</dc:creator>
  <cp:lastModifiedBy>Pataricza </cp:lastModifiedBy>
  <cp:revision>3</cp:revision>
  <dcterms:created xsi:type="dcterms:W3CDTF">2008-09-15T07:20:43Z</dcterms:created>
  <dcterms:modified xsi:type="dcterms:W3CDTF">2008-09-15T09:26:41Z</dcterms:modified>
</cp:coreProperties>
</file>